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81" r:id="rId9"/>
    <p:sldId id="268" r:id="rId10"/>
    <p:sldId id="263" r:id="rId11"/>
    <p:sldId id="264" r:id="rId12"/>
    <p:sldId id="265" r:id="rId13"/>
    <p:sldId id="278" r:id="rId14"/>
    <p:sldId id="266" r:id="rId15"/>
    <p:sldId id="267" r:id="rId16"/>
    <p:sldId id="279" r:id="rId17"/>
    <p:sldId id="269" r:id="rId18"/>
    <p:sldId id="270" r:id="rId19"/>
    <p:sldId id="271" r:id="rId20"/>
    <p:sldId id="272" r:id="rId21"/>
    <p:sldId id="280" r:id="rId22"/>
    <p:sldId id="273" r:id="rId23"/>
    <p:sldId id="274" r:id="rId24"/>
    <p:sldId id="275" r:id="rId25"/>
    <p:sldId id="27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0" d="100"/>
          <a:sy n="60" d="100"/>
        </p:scale>
        <p:origin x="8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9/20/2023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9/20/2023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efinicion.de/actitu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07265"/>
            <a:ext cx="9905998" cy="2339163"/>
          </a:xfrm>
        </p:spPr>
        <p:txBody>
          <a:bodyPr>
            <a:normAutofit/>
          </a:bodyPr>
          <a:lstStyle/>
          <a:p>
            <a:pPr algn="ctr"/>
            <a:r>
              <a:rPr lang="es-419" sz="9600" b="1" dirty="0">
                <a:solidFill>
                  <a:srgbClr val="FF0000"/>
                </a:solidFill>
                <a:effectLst>
                  <a:glow rad="38100">
                    <a:schemeClr val="bg1">
                      <a:lumMod val="65000"/>
                      <a:lumOff val="35000"/>
                      <a:alpha val="50000"/>
                    </a:schemeClr>
                  </a:glow>
                  <a:outerShdw blurRad="38100" dist="38100" dir="2700000" algn="tl">
                    <a:srgbClr val="000000">
                      <a:alpha val="43137"/>
                    </a:srgbClr>
                  </a:outerShdw>
                </a:effectLst>
              </a:rPr>
              <a:t>Salomón</a:t>
            </a:r>
            <a:endParaRPr lang="en-US" sz="9600" b="1" dirty="0">
              <a:solidFill>
                <a:srgbClr val="FF0000"/>
              </a:solidFill>
              <a:effectLst>
                <a:glow rad="38100">
                  <a:schemeClr val="bg1">
                    <a:lumMod val="65000"/>
                    <a:lumOff val="35000"/>
                    <a:alpha val="5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2794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746" y="883735"/>
            <a:ext cx="10902445" cy="5219700"/>
          </a:xfrm>
        </p:spPr>
        <p:txBody>
          <a:bodyPr>
            <a:noAutofit/>
          </a:bodyPr>
          <a:lstStyle/>
          <a:p>
            <a:r>
              <a:rPr lang="es-ES" sz="2800" b="1" dirty="0">
                <a:effectLst>
                  <a:outerShdw blurRad="38100" dist="38100" dir="2700000" algn="tl">
                    <a:srgbClr val="000000">
                      <a:alpha val="43137"/>
                    </a:srgbClr>
                  </a:outerShdw>
                </a:effectLst>
              </a:rPr>
              <a:t>Todo comenzó cuando él empezó a darse a sí mismo ciertas concesiones que no estaban de acuerdo a los mandamientos de Dios. Primero, comienza a tener relaciones con naciones idólatras a pesar de las advertencias de Dios. Traía caballos y carros de Egipto (1 Reyes 10:28), lo cual parece algo inocente pero es realmente una concesión. También Dios les había dicho a los israelitas que no se acercaran a las mujeres de esas naciones, pero Salomón se casó con la hija de Faraón. Luego se comprometió más hasta tener cientos de esposas. Posteriormente permite que otros adoren ídolos, y pronto él se involucra también en la práctica. Finalmente se rebaja tanto que construye un lugar de adoración a Moloc donde se sacrificaba a niños pequeños.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869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933" y="367990"/>
            <a:ext cx="11441150" cy="6032810"/>
          </a:xfrm>
        </p:spPr>
        <p:txBody>
          <a:bodyPr>
            <a:noAutofit/>
          </a:bodyPr>
          <a:lstStyle/>
          <a:p>
            <a:r>
              <a:rPr lang="es-ES" sz="3200" b="1" dirty="0">
                <a:effectLst>
                  <a:outerShdw blurRad="38100" dist="38100" dir="2700000" algn="tl">
                    <a:srgbClr val="000000">
                      <a:alpha val="43137"/>
                    </a:srgbClr>
                  </a:outerShdw>
                </a:effectLst>
              </a:rPr>
              <a:t>Esta es una horrible demostración de cómo funcionan las concesiones. Realmente no caemos de repente en una vida de pecado, más bien nos deslizamos hacia ella, a través de las concesiones. Poco a poco permitimos cosas en nuestras vidas que calificamos de “sin importancia”, pero que no agradan al Señor. Quizás al principio nos sintamos un poco incómodos pero nos vamos acostumbrando, y cuando nos sentimos confortables, seguimos con otra concesión y así una tras otra, hasta que nuestra vida toda es una calamidad espiritual.</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608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630" y="592283"/>
            <a:ext cx="11430000" cy="5830819"/>
          </a:xfrm>
        </p:spPr>
        <p:txBody>
          <a:bodyPr>
            <a:noAutofit/>
          </a:bodyPr>
          <a:lstStyle/>
          <a:p>
            <a:r>
              <a:rPr lang="es-ES" sz="3200" b="1" dirty="0"/>
              <a:t>La conducta de Salomón atrajo su inevitable castigo. Al separarse de Dios para relacionarse con los idólatras se acarreó la ruina. Al ser infiel a Dios, perdió el dominio propio. Desapareció su eficiencia moral. Sus sensibilidades delicadas se embotaron, su conciencia se cauterizó. El que durante la primera parte de su reinado había manifestado tanta sabiduría y simpatía al devolver un niño desamparado a su madre infortunada (1 Rey. 3: 16-28), degeneró al punto de consentir en que se erigiese un ídolo al cual se sacrificaban niños vivos. El que en su juventud había sido dotado de discreción y entendimiento</a:t>
            </a:r>
            <a:r>
              <a:rPr lang="es-ES" sz="3600" dirty="0"/>
              <a:t>, </a:t>
            </a:r>
            <a:endParaRPr lang="en-US" sz="3600" dirty="0"/>
          </a:p>
        </p:txBody>
      </p:sp>
    </p:spTree>
    <p:extLst>
      <p:ext uri="{BB962C8B-B14F-4D97-AF65-F5344CB8AC3E}">
        <p14:creationId xmlns:p14="http://schemas.microsoft.com/office/powerpoint/2010/main" val="21439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2" y="591015"/>
            <a:ext cx="11206976" cy="5720575"/>
          </a:xfrm>
        </p:spPr>
        <p:txBody>
          <a:bodyPr>
            <a:normAutofit fontScale="92500" lnSpcReduction="20000"/>
          </a:bodyPr>
          <a:lstStyle/>
          <a:p>
            <a:r>
              <a:rPr lang="es-ES" sz="3200" b="1" dirty="0"/>
              <a:t>, el que en pleno vigor de su edad adulta se había sentido inspirado para escribir:" "Hay camino que al hombre parece derecho: empero su fin son caminos de muerte" (Prov. 1: 12), se apartó tanto de la pureza en años ulteriores que toleraba los ritos licenciosos y repugnantes relacionados con el culto de </a:t>
            </a:r>
            <a:r>
              <a:rPr lang="es-ES" sz="3200" b="1" dirty="0" err="1"/>
              <a:t>Chemos</a:t>
            </a:r>
            <a:r>
              <a:rPr lang="es-ES" sz="3200" b="1" dirty="0"/>
              <a:t> y </a:t>
            </a:r>
            <a:r>
              <a:rPr lang="es-ES" sz="3200" b="1" dirty="0" err="1"/>
              <a:t>Astarot</a:t>
            </a:r>
            <a:r>
              <a:rPr lang="es-ES" sz="3200" b="1" dirty="0"/>
              <a:t>, o </a:t>
            </a:r>
            <a:r>
              <a:rPr lang="es-ES" sz="3200" b="1" dirty="0" err="1"/>
              <a:t>Astarte</a:t>
            </a:r>
            <a:r>
              <a:rPr lang="es-ES" sz="3200" b="1" dirty="0"/>
              <a:t>. El que en ocasión de la dedicación del templo había dicho a su pueblo:" "Sea pues perfecto vuestro corazón para con Jehová nuestro Dios" (1 Rey. 8: 61), transgredió él mismo y negó sus propias palabras en su corazón y en su vida. Consideró erróneamente la libertad como licencia. Procuró, pero ¡a qué costo! unir la luz con las tinieblas, el bien con el mal, la pureza con la impureza, Cristo con </a:t>
            </a:r>
            <a:r>
              <a:rPr lang="es-ES" sz="3200" b="1" dirty="0" err="1"/>
              <a:t>Belial</a:t>
            </a:r>
            <a:r>
              <a:rPr lang="es-ES" sz="3200" b="1" dirty="0"/>
              <a:t>. </a:t>
            </a:r>
            <a:br>
              <a:rPr lang="es-ES" dirty="0"/>
            </a:br>
            <a:endParaRPr lang="en-US" dirty="0"/>
          </a:p>
          <a:p>
            <a:endParaRPr lang="en-US" dirty="0"/>
          </a:p>
        </p:txBody>
      </p:sp>
    </p:spTree>
    <p:extLst>
      <p:ext uri="{BB962C8B-B14F-4D97-AF65-F5344CB8AC3E}">
        <p14:creationId xmlns:p14="http://schemas.microsoft.com/office/powerpoint/2010/main" val="111351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384" y="434898"/>
            <a:ext cx="11351942" cy="5798634"/>
          </a:xfrm>
        </p:spPr>
        <p:txBody>
          <a:bodyPr>
            <a:normAutofit/>
          </a:bodyPr>
          <a:lstStyle/>
          <a:p>
            <a:r>
              <a:rPr lang="es-ES" sz="3200" b="1" dirty="0"/>
              <a:t>Después de haber sido uno de los mayores reyes que hayan empuñado un cetro, Salomón se transformó en licencioso, instrumento y esclavo de otros. Su carácter, una vez noble y viril, se trocó en enervado y afeminado. Su fe en el Dios viviente quedó suplantada por dudas ateas. La incredulidad destruía su felicidad, debilitaba sus principios y degradaba su vida. La justicia y magnanimidad de la primera parte de su reinado se transformaron en despotismo y tiranía. ¡Pobre y frágil naturaleza humana! Poco puede hacer Dios en favor de los hombres que pierden el sentido de cuánto dependen de él</a:t>
            </a:r>
            <a:endParaRPr lang="en-US" sz="3200" b="1" dirty="0"/>
          </a:p>
        </p:txBody>
      </p:sp>
    </p:spTree>
    <p:extLst>
      <p:ext uri="{BB962C8B-B14F-4D97-AF65-F5344CB8AC3E}">
        <p14:creationId xmlns:p14="http://schemas.microsoft.com/office/powerpoint/2010/main" val="327281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018" y="852055"/>
            <a:ext cx="11110670" cy="5559896"/>
          </a:xfrm>
        </p:spPr>
        <p:txBody>
          <a:bodyPr>
            <a:noAutofit/>
          </a:bodyPr>
          <a:lstStyle/>
          <a:p>
            <a:r>
              <a:rPr lang="es-ES" sz="3200" b="1" dirty="0"/>
              <a:t>Los cristianos deben mantenerse distintos y separados del mundo, de su espíritu y de su influencia. Dios tiene pleno poder para guardarnos en el mundo, pero no debemos formar parte de él. El amor de Dios no es incierto ni fluctuante. El vela siempre sobre sus hijos con un cuidado inconmensurable. Pero requiere una fidelidad indivisa." "Ninguno puede servir a dos señores; porque o aborrecerá al uno y amará al otro, o se llegará al uno y menospreciará al otro: no podéis servir a Dios y a </a:t>
            </a:r>
            <a:r>
              <a:rPr lang="es-ES" sz="3200" b="1" dirty="0" err="1"/>
              <a:t>Mammón</a:t>
            </a:r>
            <a:r>
              <a:rPr lang="es-ES" sz="3200" b="1" dirty="0"/>
              <a:t>." (Mat. 6: 24.) </a:t>
            </a:r>
            <a:br>
              <a:rPr lang="es-ES" sz="3200" dirty="0"/>
            </a:br>
            <a:br>
              <a:rPr lang="es-ES" sz="3200" dirty="0"/>
            </a:br>
            <a:endParaRPr lang="en-US" sz="3200" dirty="0"/>
          </a:p>
        </p:txBody>
      </p:sp>
    </p:spTree>
    <p:extLst>
      <p:ext uri="{BB962C8B-B14F-4D97-AF65-F5344CB8AC3E}">
        <p14:creationId xmlns:p14="http://schemas.microsoft.com/office/powerpoint/2010/main" val="320621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025" y="914400"/>
            <a:ext cx="11786838" cy="5597911"/>
          </a:xfrm>
        </p:spPr>
        <p:txBody>
          <a:bodyPr>
            <a:noAutofit/>
          </a:bodyPr>
          <a:lstStyle/>
          <a:p>
            <a:r>
              <a:rPr lang="es-ES" sz="3200" b="1" dirty="0"/>
              <a:t>Salomón había sido dotado de sabiduría admirable; pero el mundo le atrajo y le desvió de Dios. Los hombres de hoy no son más fuertes que él; propenden tanto como él a ceder a las influencias que ocasionaron su caída. Así como Dios advirtió a Salomón el peligro que corría, hoy amonesta a sus hijos para que no pongan sus almas en peligro por la afinidad con el mundo. Les ruega:" "Por lo cual salid de en medio de ellos, </a:t>
            </a:r>
            <a:r>
              <a:rPr lang="es-ES" sz="3200" b="1" dirty="0" err="1"/>
              <a:t>y"apartaos</a:t>
            </a:r>
            <a:r>
              <a:rPr lang="es-ES" sz="3200" b="1" dirty="0"/>
              <a:t>, . . . no toquéis lo inmundo; y yo os recibiré, y seré a vosotros Padre, y vosotros me seréis a mí hijos e hijas, dice el Señor Todopoderoso." "(2 </a:t>
            </a:r>
            <a:r>
              <a:rPr lang="es-ES" sz="3200" b="1" dirty="0" err="1"/>
              <a:t>Cor</a:t>
            </a:r>
            <a:r>
              <a:rPr lang="es-ES" sz="3200" b="1" dirty="0"/>
              <a:t>. 6: 17,</a:t>
            </a:r>
            <a:endParaRPr lang="en-US" sz="3200" b="1" dirty="0"/>
          </a:p>
          <a:p>
            <a:endParaRPr lang="en-US" sz="3200" b="1" dirty="0"/>
          </a:p>
        </p:txBody>
      </p:sp>
    </p:spTree>
    <p:extLst>
      <p:ext uri="{BB962C8B-B14F-4D97-AF65-F5344CB8AC3E}">
        <p14:creationId xmlns:p14="http://schemas.microsoft.com/office/powerpoint/2010/main" val="343856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419" sz="4400" b="1" dirty="0">
                <a:solidFill>
                  <a:srgbClr val="FF0000"/>
                </a:solidFill>
              </a:rPr>
              <a:t>determinación</a:t>
            </a:r>
            <a:endParaRPr lang="en-US" sz="4400" b="1" dirty="0">
              <a:solidFill>
                <a:srgbClr val="FF0000"/>
              </a:solidFill>
            </a:endParaRPr>
          </a:p>
        </p:txBody>
      </p:sp>
      <p:sp>
        <p:nvSpPr>
          <p:cNvPr id="3" name="Content Placeholder 2"/>
          <p:cNvSpPr>
            <a:spLocks noGrp="1"/>
          </p:cNvSpPr>
          <p:nvPr>
            <p:ph idx="1"/>
          </p:nvPr>
        </p:nvSpPr>
        <p:spPr>
          <a:xfrm>
            <a:off x="591015" y="2666999"/>
            <a:ext cx="10456396" cy="3124201"/>
          </a:xfrm>
        </p:spPr>
        <p:txBody>
          <a:bodyPr>
            <a:normAutofit lnSpcReduction="10000"/>
          </a:bodyPr>
          <a:lstStyle/>
          <a:p>
            <a:endParaRPr lang="es-ES" sz="4000" b="1" dirty="0">
              <a:effectLst>
                <a:outerShdw blurRad="38100" dist="38100" dir="2700000" algn="tl">
                  <a:srgbClr val="000000">
                    <a:alpha val="43137"/>
                  </a:srgbClr>
                </a:outerShdw>
              </a:effectLst>
            </a:endParaRPr>
          </a:p>
          <a:p>
            <a:r>
              <a:rPr lang="es-ES" sz="4000" b="1" dirty="0">
                <a:effectLst>
                  <a:outerShdw blurRad="38100" dist="38100" dir="2700000" algn="tl">
                    <a:srgbClr val="000000">
                      <a:alpha val="43137"/>
                    </a:srgbClr>
                  </a:outerShdw>
                </a:effectLst>
              </a:rPr>
              <a:t>Del latín </a:t>
            </a:r>
            <a:r>
              <a:rPr lang="es-ES" sz="4000" b="1" dirty="0" err="1">
                <a:effectLst>
                  <a:outerShdw blurRad="38100" dist="38100" dir="2700000" algn="tl">
                    <a:srgbClr val="000000">
                      <a:alpha val="43137"/>
                    </a:srgbClr>
                  </a:outerShdw>
                </a:effectLst>
              </a:rPr>
              <a:t>determinatĭo</a:t>
            </a:r>
            <a:r>
              <a:rPr lang="es-ES" sz="4000" b="1" dirty="0">
                <a:effectLst>
                  <a:outerShdw blurRad="38100" dist="38100" dir="2700000" algn="tl">
                    <a:srgbClr val="000000">
                      <a:alpha val="43137"/>
                    </a:srgbClr>
                  </a:outerShdw>
                </a:effectLst>
              </a:rPr>
              <a:t>, determinación es la acción y efecto de determinar (tomar una resolución, fijar los términos de algo, señalar algo para algún efecto)</a:t>
            </a:r>
          </a:p>
          <a:p>
            <a:endParaRPr lang="en-US" sz="3600" dirty="0"/>
          </a:p>
        </p:txBody>
      </p:sp>
    </p:spTree>
    <p:extLst>
      <p:ext uri="{BB962C8B-B14F-4D97-AF65-F5344CB8AC3E}">
        <p14:creationId xmlns:p14="http://schemas.microsoft.com/office/powerpoint/2010/main" val="276676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70" y="3579541"/>
            <a:ext cx="11582128" cy="953430"/>
          </a:xfrm>
        </p:spPr>
        <p:txBody>
          <a:bodyPr>
            <a:normAutofit fontScale="90000"/>
          </a:bodyPr>
          <a:lstStyle/>
          <a:p>
            <a:r>
              <a:rPr lang="es-ES" sz="3100" b="1" dirty="0">
                <a:solidFill>
                  <a:srgbClr val="FF0000"/>
                </a:solidFill>
                <a:effectLst>
                  <a:glow rad="228600">
                    <a:schemeClr val="accent1">
                      <a:satMod val="175000"/>
                      <a:alpha val="40000"/>
                    </a:schemeClr>
                  </a:glow>
                  <a:outerShdw blurRad="28575" dist="38100" dir="14040000" algn="tl" rotWithShape="0">
                    <a:srgbClr val="000000">
                      <a:alpha val="25000"/>
                    </a:srgbClr>
                  </a:outerShdw>
                </a:effectLst>
              </a:rPr>
              <a:t>" </a:t>
            </a:r>
            <a:r>
              <a:rPr lang="es-ES" sz="5300" b="1" dirty="0">
                <a:solidFill>
                  <a:srgbClr val="FF0000"/>
                </a:solidFill>
                <a:effectLst>
                  <a:glow rad="228600">
                    <a:schemeClr val="accent1">
                      <a:satMod val="175000"/>
                      <a:alpha val="40000"/>
                    </a:schemeClr>
                  </a:glow>
                  <a:outerShdw blurRad="28575" dist="38100" dir="14040000" algn="tl" rotWithShape="0">
                    <a:srgbClr val="000000">
                      <a:alpha val="25000"/>
                    </a:srgbClr>
                  </a:outerShdw>
                </a:effectLst>
              </a:rPr>
              <a:t>Deje el impío su camino y el hombre inicuo sus pensamientos, y vuélvase a Jehová, el cual tendrá de él misericordia, y al Dios nuestro, el cual será amplio en perdonar." ( Isaías 55: 7.) </a:t>
            </a:r>
            <a:br>
              <a:rPr lang="es-ES" sz="6000" b="1" dirty="0">
                <a:solidFill>
                  <a:srgbClr val="FF0000"/>
                </a:solidFill>
              </a:rPr>
            </a:br>
            <a:br>
              <a:rPr lang="es-ES" sz="6000" b="1" dirty="0">
                <a:solidFill>
                  <a:srgbClr val="FF0000"/>
                </a:solidFill>
              </a:rPr>
            </a:br>
            <a:endParaRPr lang="en-US" sz="6000" b="1" dirty="0">
              <a:solidFill>
                <a:srgbClr val="FF0000"/>
              </a:solidFill>
            </a:endParaRPr>
          </a:p>
        </p:txBody>
      </p:sp>
    </p:spTree>
    <p:extLst>
      <p:ext uri="{BB962C8B-B14F-4D97-AF65-F5344CB8AC3E}">
        <p14:creationId xmlns:p14="http://schemas.microsoft.com/office/powerpoint/2010/main" val="45152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561" y="669073"/>
            <a:ext cx="11151219" cy="5887844"/>
          </a:xfrm>
        </p:spPr>
        <p:txBody>
          <a:bodyPr>
            <a:noAutofit/>
          </a:bodyPr>
          <a:lstStyle/>
          <a:p>
            <a:endParaRPr lang="es-ES" sz="4000" dirty="0"/>
          </a:p>
          <a:p>
            <a:r>
              <a:rPr lang="es-ES" sz="4000" b="1" dirty="0">
                <a:effectLst>
                  <a:glow rad="38100">
                    <a:schemeClr val="bg1">
                      <a:lumMod val="50000"/>
                      <a:lumOff val="50000"/>
                      <a:alpha val="20000"/>
                    </a:schemeClr>
                  </a:glow>
                  <a:outerShdw blurRad="38100" dist="38100" dir="2700000" algn="tl">
                    <a:srgbClr val="000000">
                      <a:alpha val="43137"/>
                    </a:srgbClr>
                  </a:outerShdw>
                </a:effectLst>
              </a:rPr>
              <a:t>Esta es nuestra obra hoy. Debemos arrepentirnos del pasado mal de nuestros actos, y buscar a Dios con todo nuestro corazón. Debemos creer que Dios quiere decir exactamente lo que dice, y no hacer ninguna </a:t>
            </a:r>
            <a:r>
              <a:rPr lang="es-ES" sz="4000" b="1" dirty="0">
                <a:effectLst>
                  <a:outerShdw blurRad="38100" dist="38100" dir="2700000" algn="tl">
                    <a:srgbClr val="000000">
                      <a:alpha val="43137"/>
                    </a:srgbClr>
                  </a:outerShdw>
                </a:effectLst>
              </a:rPr>
              <a:t>concesión</a:t>
            </a:r>
            <a:r>
              <a:rPr lang="es-ES" sz="4000" b="1" dirty="0">
                <a:effectLst>
                  <a:glow rad="38100">
                    <a:schemeClr val="bg1">
                      <a:lumMod val="50000"/>
                      <a:lumOff val="50000"/>
                      <a:alpha val="20000"/>
                    </a:schemeClr>
                  </a:glow>
                  <a:outerShdw blurRad="38100" dist="38100" dir="2700000" algn="tl">
                    <a:srgbClr val="000000">
                      <a:alpha val="43137"/>
                    </a:srgbClr>
                  </a:outerShdw>
                </a:effectLst>
              </a:rPr>
              <a:t> con el mal en ninguna forma. Debemos humillamos grandemente ante el Señor, y considerar preferible cualquier pérdida a la pérdida de su favor. </a:t>
            </a:r>
            <a:br>
              <a:rPr lang="es-ES" sz="4000" b="1" dirty="0">
                <a:effectLst>
                  <a:glow rad="38100">
                    <a:schemeClr val="bg1">
                      <a:lumMod val="50000"/>
                      <a:lumOff val="50000"/>
                      <a:alpha val="20000"/>
                    </a:schemeClr>
                  </a:glow>
                  <a:outerShdw blurRad="38100" dist="38100" dir="2700000" algn="tl">
                    <a:srgbClr val="000000">
                      <a:alpha val="43137"/>
                    </a:srgbClr>
                  </a:outerShdw>
                </a:effectLst>
              </a:rPr>
            </a:br>
            <a:br>
              <a:rPr lang="es-ES" sz="4000" b="1" dirty="0">
                <a:effectLst>
                  <a:glow rad="38100">
                    <a:schemeClr val="bg1">
                      <a:lumMod val="50000"/>
                      <a:lumOff val="50000"/>
                      <a:alpha val="20000"/>
                    </a:schemeClr>
                  </a:glow>
                  <a:outerShdw blurRad="38100" dist="38100" dir="2700000" algn="tl">
                    <a:srgbClr val="000000">
                      <a:alpha val="43137"/>
                    </a:srgbClr>
                  </a:outerShdw>
                </a:effectLst>
              </a:rPr>
            </a:br>
            <a:endParaRPr lang="en-US" sz="4000" b="1" dirty="0">
              <a:effectLst>
                <a:glow rad="38100">
                  <a:schemeClr val="bg1">
                    <a:lumMod val="50000"/>
                    <a:lumOff val="50000"/>
                    <a:alpha val="2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5188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444" y="490654"/>
            <a:ext cx="11062010" cy="5910145"/>
          </a:xfrm>
        </p:spPr>
        <p:txBody>
          <a:bodyPr>
            <a:noAutofit/>
          </a:bodyPr>
          <a:lstStyle/>
          <a:p>
            <a:r>
              <a:rPr lang="es-ES" sz="4000" b="1" dirty="0"/>
              <a:t>Salomón fue ungido y proclamado rey durante los últimos años de su padre David, quien abdicó en su favor. La primera parte de su vida fue muy promisoria y Dios quería que progresase en fuerza y en gloria, para que su carácter se asemejase cada vez más al carácter de Dios e inspirase a su pueblo el deseo de desempeñar su cometido sagrado como depositario de la verdad divina.</a:t>
            </a:r>
            <a:endParaRPr lang="en-US" sz="4000" b="1" dirty="0"/>
          </a:p>
        </p:txBody>
      </p:sp>
    </p:spTree>
    <p:extLst>
      <p:ext uri="{BB962C8B-B14F-4D97-AF65-F5344CB8AC3E}">
        <p14:creationId xmlns:p14="http://schemas.microsoft.com/office/powerpoint/2010/main" val="742057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49" y="457200"/>
            <a:ext cx="11351942" cy="6133170"/>
          </a:xfrm>
        </p:spPr>
        <p:txBody>
          <a:bodyPr>
            <a:noAutofit/>
          </a:bodyPr>
          <a:lstStyle/>
          <a:p>
            <a:pPr marL="0" indent="0">
              <a:buNone/>
            </a:pPr>
            <a:r>
              <a:rPr lang="es-ES" sz="4400" b="1" dirty="0"/>
              <a:t>Cristo dejó todo para salvar a los hombres de la consecuencia y la penalidad de la transgresión de la ley. El camino del pesebre al Calvario fue marcado con sangre. El Hijo de Dios no se desvió del camino de una obediencia inconmovible, aun hasta la muerte de cruz. Sufrió todas las penurias del pecado del hombre . . </a:t>
            </a:r>
            <a:endParaRPr lang="en-US" sz="4400" b="1" dirty="0"/>
          </a:p>
        </p:txBody>
      </p:sp>
    </p:spTree>
    <p:extLst>
      <p:ext uri="{BB962C8B-B14F-4D97-AF65-F5344CB8AC3E}">
        <p14:creationId xmlns:p14="http://schemas.microsoft.com/office/powerpoint/2010/main" val="87312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410" y="724829"/>
            <a:ext cx="11184673" cy="5408342"/>
          </a:xfrm>
        </p:spPr>
        <p:txBody>
          <a:bodyPr>
            <a:noAutofit/>
          </a:bodyPr>
          <a:lstStyle/>
          <a:p>
            <a:r>
              <a:rPr lang="es-ES" sz="3600" b="1" dirty="0"/>
              <a:t>Les ruego en el nombre de Cristo que confiesen sus pecados y reformen sus caminos, para que sus nombres no sean quitados del libro de la vida, sino que sean confesados ante el Padre y sus ángeles. Jesús está intercediendo con su sangre ante el Padre, y ahora, mientras la misericordia se extiende y se prolonga la prueba, busquen la aprobación del Cielo. - </a:t>
            </a:r>
            <a:r>
              <a:rPr lang="es-ES" sz="3600" b="1" dirty="0" err="1"/>
              <a:t>Review</a:t>
            </a:r>
            <a:r>
              <a:rPr lang="es-ES" sz="3600" b="1" dirty="0"/>
              <a:t> and </a:t>
            </a:r>
            <a:r>
              <a:rPr lang="es-ES" sz="3600" b="1" dirty="0" err="1"/>
              <a:t>Herald</a:t>
            </a:r>
            <a:r>
              <a:rPr lang="es-ES" sz="3600" b="1" dirty="0"/>
              <a:t> , 29 de junio de 1911</a:t>
            </a:r>
            <a:endParaRPr lang="en-US" sz="3600" b="1" dirty="0"/>
          </a:p>
          <a:p>
            <a:endParaRPr lang="en-US" sz="3600" b="1" dirty="0"/>
          </a:p>
        </p:txBody>
      </p:sp>
    </p:spTree>
    <p:extLst>
      <p:ext uri="{BB962C8B-B14F-4D97-AF65-F5344CB8AC3E}">
        <p14:creationId xmlns:p14="http://schemas.microsoft.com/office/powerpoint/2010/main" val="24145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47" y="1869688"/>
            <a:ext cx="9905998" cy="1905000"/>
          </a:xfrm>
        </p:spPr>
        <p:txBody>
          <a:bodyPr>
            <a:normAutofit fontScale="90000"/>
          </a:bodyPr>
          <a:lstStyle/>
          <a:p>
            <a:br>
              <a:rPr lang="es-ES" dirty="0"/>
            </a:br>
            <a:r>
              <a:rPr lang="es-ES" sz="5300" b="1" dirty="0">
                <a:solidFill>
                  <a:srgbClr val="FF0000"/>
                </a:solidFill>
              </a:rPr>
              <a:t>"Amados, yo os ruego como a extranjeros y peregrinos, que os abstengáis de los deseos carnales, que batallan contra el alma." (1 </a:t>
            </a:r>
            <a:r>
              <a:rPr lang="es-ES" sz="5300" b="1" dirty="0" err="1">
                <a:solidFill>
                  <a:srgbClr val="FF0000"/>
                </a:solidFill>
              </a:rPr>
              <a:t>Ped</a:t>
            </a:r>
            <a:r>
              <a:rPr lang="es-ES" sz="5300" b="1" dirty="0">
                <a:solidFill>
                  <a:srgbClr val="FF0000"/>
                </a:solidFill>
              </a:rPr>
              <a:t>. 2: 11)</a:t>
            </a:r>
            <a:endParaRPr lang="en-US" sz="5300" b="1" dirty="0">
              <a:solidFill>
                <a:srgbClr val="FF0000"/>
              </a:solidFill>
            </a:endParaRPr>
          </a:p>
        </p:txBody>
      </p:sp>
    </p:spTree>
    <p:extLst>
      <p:ext uri="{BB962C8B-B14F-4D97-AF65-F5344CB8AC3E}">
        <p14:creationId xmlns:p14="http://schemas.microsoft.com/office/powerpoint/2010/main" val="215797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863" y="702527"/>
            <a:ext cx="11441152" cy="5832088"/>
          </a:xfrm>
        </p:spPr>
        <p:txBody>
          <a:bodyPr>
            <a:normAutofit fontScale="92500"/>
          </a:bodyPr>
          <a:lstStyle/>
          <a:p>
            <a:r>
              <a:rPr lang="es-ES" sz="4000" b="1" dirty="0"/>
              <a:t>Los pensamientos contaminados albergados llegan a ser hábito y el alma queda desfigurada y contaminada. Una vez cometida una mala acción, queda una mancha que no la puede quitar sino la sangre de Cristo; y si el hábito no es rechazado con firme </a:t>
            </a:r>
            <a:r>
              <a:rPr lang="es-ES" sz="4000" b="1" dirty="0">
                <a:effectLst/>
              </a:rPr>
              <a:t>determinación</a:t>
            </a:r>
            <a:r>
              <a:rPr lang="es-ES" sz="4000" b="1" dirty="0"/>
              <a:t>, el alma se corrompe y las corrientes que fluyen de esta fuente corrompida contaminarán a otros (Carta 26d, 1887). </a:t>
            </a:r>
            <a:br>
              <a:rPr lang="es-ES" sz="3200" dirty="0"/>
            </a:br>
            <a:br>
              <a:rPr lang="es-ES" sz="3200" dirty="0"/>
            </a:br>
            <a:endParaRPr lang="en-US" sz="3200" dirty="0"/>
          </a:p>
        </p:txBody>
      </p:sp>
    </p:spTree>
    <p:extLst>
      <p:ext uri="{BB962C8B-B14F-4D97-AF65-F5344CB8AC3E}">
        <p14:creationId xmlns:p14="http://schemas.microsoft.com/office/powerpoint/2010/main" val="277281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92" y="702527"/>
            <a:ext cx="11351941" cy="5575610"/>
          </a:xfrm>
        </p:spPr>
        <p:txBody>
          <a:bodyPr>
            <a:noAutofit/>
          </a:bodyPr>
          <a:lstStyle/>
          <a:p>
            <a:r>
              <a:rPr lang="es-ES" sz="3200" b="1" dirty="0">
                <a:effectLst>
                  <a:glow rad="38100">
                    <a:schemeClr val="bg1">
                      <a:lumMod val="50000"/>
                      <a:lumOff val="50000"/>
                      <a:alpha val="20000"/>
                    </a:schemeClr>
                  </a:glow>
                </a:effectLst>
              </a:rPr>
              <a:t>Debe mantenerse la mente meditando en temas puros y santos. Debe rechazarse de inmediato toda sugestión impura, y deben cultivarse pensamientos puros y elevadores, y la santa contemplación, obteniendo así más y más conocimiento de Dios al ejercitar la mente en la contemplación de las cosas celestiales. . . </a:t>
            </a:r>
            <a:br>
              <a:rPr lang="es-ES" sz="3200" b="1" dirty="0">
                <a:effectLst>
                  <a:glow rad="38100">
                    <a:schemeClr val="bg1">
                      <a:lumMod val="50000"/>
                      <a:lumOff val="50000"/>
                      <a:alpha val="20000"/>
                    </a:schemeClr>
                  </a:glow>
                </a:effectLst>
              </a:rPr>
            </a:br>
            <a:br>
              <a:rPr lang="es-ES" sz="3200" b="1" dirty="0">
                <a:effectLst>
                  <a:glow rad="38100">
                    <a:schemeClr val="bg1">
                      <a:lumMod val="50000"/>
                      <a:lumOff val="50000"/>
                      <a:alpha val="20000"/>
                    </a:schemeClr>
                  </a:glow>
                </a:effectLst>
              </a:rPr>
            </a:br>
            <a:r>
              <a:rPr lang="es-ES" sz="3200" b="1" dirty="0">
                <a:effectLst>
                  <a:glow rad="38100">
                    <a:schemeClr val="bg1">
                      <a:lumMod val="50000"/>
                      <a:lumOff val="50000"/>
                      <a:alpha val="20000"/>
                    </a:schemeClr>
                  </a:glow>
                </a:effectLst>
              </a:rPr>
              <a:t>Propóngase alcanzar una norma elevada y santa; mantenga en alto su ideal; actúe con firme </a:t>
            </a:r>
            <a:r>
              <a:rPr lang="es-ES" sz="3200" b="1" dirty="0">
                <a:effectLst/>
              </a:rPr>
              <a:t>determinación</a:t>
            </a:r>
            <a:r>
              <a:rPr lang="es-ES" sz="3200" b="1" dirty="0">
                <a:effectLst>
                  <a:glow rad="38100">
                    <a:schemeClr val="bg1">
                      <a:lumMod val="50000"/>
                      <a:lumOff val="50000"/>
                      <a:alpha val="20000"/>
                    </a:schemeClr>
                  </a:glow>
                </a:effectLst>
              </a:rPr>
              <a:t>, como Daniel, intrépidamente, con perseverancia, y nada que pueda hacer el enemigo estorbará su progreso (</a:t>
            </a:r>
            <a:r>
              <a:rPr lang="es-ES" sz="3200" b="1" dirty="0" err="1">
                <a:effectLst>
                  <a:glow rad="38100">
                    <a:schemeClr val="bg1">
                      <a:lumMod val="50000"/>
                      <a:lumOff val="50000"/>
                      <a:alpha val="20000"/>
                    </a:schemeClr>
                  </a:glow>
                </a:effectLst>
              </a:rPr>
              <a:t>Ibíd</a:t>
            </a:r>
            <a:r>
              <a:rPr lang="es-ES" sz="3200" b="1" dirty="0">
                <a:effectLst>
                  <a:glow rad="38100">
                    <a:schemeClr val="bg1">
                      <a:lumMod val="50000"/>
                      <a:lumOff val="50000"/>
                      <a:alpha val="20000"/>
                    </a:schemeClr>
                  </a:glow>
                </a:effectLst>
              </a:rPr>
              <a:t>)</a:t>
            </a:r>
            <a:endParaRPr lang="en-US" sz="3200" b="1"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13101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2" y="379141"/>
            <a:ext cx="11262732" cy="6055113"/>
          </a:xfrm>
        </p:spPr>
        <p:txBody>
          <a:bodyPr>
            <a:noAutofit/>
          </a:bodyPr>
          <a:lstStyle/>
          <a:p>
            <a:r>
              <a:rPr lang="es-ES" sz="2800" b="1" dirty="0"/>
              <a:t>Que nadie diga: "No puedo vencer mis defectos de carácter"; porque si tal es vuestra decisión, no podréis tener la vida eterna. La imposibilidad yace totalmente en vuestra voluntad. Si no queréis, entonces no podréis. </a:t>
            </a:r>
            <a:br>
              <a:rPr lang="es-ES" sz="2800" b="1" dirty="0"/>
            </a:br>
            <a:br>
              <a:rPr lang="es-ES" sz="2800" b="1" dirty="0"/>
            </a:br>
            <a:r>
              <a:rPr lang="es-ES" sz="2800" b="1" dirty="0"/>
              <a:t>La verdadera dificultad consiste en la corrupción del corazón no santificado, y en la falta de disposición para someterse a la voluntad de Dios. Cuando nazca </a:t>
            </a:r>
            <a:r>
              <a:rPr lang="es-ES" sz="2800" b="1" dirty="0">
                <a:solidFill>
                  <a:srgbClr val="FF0000"/>
                </a:solidFill>
              </a:rPr>
              <a:t>el </a:t>
            </a:r>
            <a:r>
              <a:rPr lang="es-ES" sz="2800" b="1" dirty="0">
                <a:solidFill>
                  <a:srgbClr val="FF0000"/>
                </a:solidFill>
                <a:effectLst/>
              </a:rPr>
              <a:t>determinado</a:t>
            </a:r>
            <a:r>
              <a:rPr lang="es-ES" sz="2800" b="1" dirty="0"/>
              <a:t> propósito en vuestros corazones de vencer, entonces estaréis en disposición de triunfar, y cultivaréis aquellos rasgos del carácter que son deseables, y emprenderéis el conflicto con esfuerzo continuo y perseverante.</a:t>
            </a:r>
            <a:endParaRPr lang="en-US" sz="2800" b="1" dirty="0"/>
          </a:p>
        </p:txBody>
      </p:sp>
    </p:spTree>
    <p:extLst>
      <p:ext uri="{BB962C8B-B14F-4D97-AF65-F5344CB8AC3E}">
        <p14:creationId xmlns:p14="http://schemas.microsoft.com/office/powerpoint/2010/main" val="821974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745" y="568713"/>
            <a:ext cx="11385395" cy="5731726"/>
          </a:xfrm>
        </p:spPr>
        <p:txBody>
          <a:bodyPr>
            <a:noAutofit/>
          </a:bodyPr>
          <a:lstStyle/>
          <a:p>
            <a:r>
              <a:rPr lang="es-ES" sz="2800" b="1" dirty="0"/>
              <a:t>Ejerceréis una vigilancia constante sobre vuestros defectos de carácter, y cultivaréis modalidades correctas en las cosas pequeñas. La dificultad de vencer disminuirá en proporción a la santificación del corazón por la gracia de Cristo.-YI 7-9-1893. </a:t>
            </a:r>
            <a:br>
              <a:rPr lang="es-ES" sz="2800" b="1" dirty="0"/>
            </a:br>
            <a:br>
              <a:rPr lang="es-ES" sz="2800" b="1" dirty="0"/>
            </a:br>
            <a:r>
              <a:rPr lang="es-ES" sz="2800" b="1" dirty="0"/>
              <a:t>No puedes dominar como deseas tus impulsos, tus emociones, pero puedes dominar la voluntad y hacer un cambio completo en tu vida. Sometiendo tu voluntad a Cristo, tu vida se ocultará con Cristo en Dios, y se unirá al poder que está por encima de todos los principados y las potestades. Tendrás fuerza procedente de Dios que te mantendrá unido a su fuerza y te será posible alcanzar una nueva luz, la luz misma de la fe viviente . . . Habrá en ti un poder, un fervor y una simplicidad que te constituirán en un instrumento pulido en manos de Dios.-MJ 150, 151</a:t>
            </a:r>
            <a:endParaRPr lang="en-US" sz="2800" b="1" dirty="0"/>
          </a:p>
        </p:txBody>
      </p:sp>
    </p:spTree>
    <p:extLst>
      <p:ext uri="{BB962C8B-B14F-4D97-AF65-F5344CB8AC3E}">
        <p14:creationId xmlns:p14="http://schemas.microsoft.com/office/powerpoint/2010/main" val="31867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410" y="602166"/>
            <a:ext cx="11184673" cy="5820935"/>
          </a:xfrm>
        </p:spPr>
        <p:txBody>
          <a:bodyPr>
            <a:noAutofit/>
          </a:bodyPr>
          <a:lstStyle/>
          <a:p>
            <a:r>
              <a:rPr lang="es-ES" sz="3200" b="1" dirty="0"/>
              <a:t>En su juventud Salomón hizo la misma decisión que David, y durante muchos años anduvo con integridad y rindió estricta obediencia a los mandamientos de Dios. Al principio de su reinado fue con sus consejeros de estado a Gabaón, donde estaba todavía el tabernáculo que había sido construido en el desierto, y allí, juntamente con los consejeros que se había escogido, "los jefes de miles y de cientos," "los jueces, y . . . todos los príncipes de todo Israel, cabezas de las casas paternas" (2 </a:t>
            </a:r>
            <a:r>
              <a:rPr lang="es-ES" sz="3200" b="1" dirty="0" err="1"/>
              <a:t>Crón</a:t>
            </a:r>
            <a:r>
              <a:rPr lang="es-ES" sz="3200" b="1" dirty="0"/>
              <a:t>. 1: 2, V.M.), participó en el ofrecimiento de sacrificios para adorar a Dios y para consagrarse plenamente a su servicio.</a:t>
            </a:r>
            <a:endParaRPr lang="en-US" sz="3200" b="1" dirty="0"/>
          </a:p>
        </p:txBody>
      </p:sp>
    </p:spTree>
    <p:extLst>
      <p:ext uri="{BB962C8B-B14F-4D97-AF65-F5344CB8AC3E}">
        <p14:creationId xmlns:p14="http://schemas.microsoft.com/office/powerpoint/2010/main" val="16757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3024"/>
            <a:ext cx="9905998" cy="791737"/>
          </a:xfrm>
        </p:spPr>
        <p:txBody>
          <a:bodyPr/>
          <a:lstStyle/>
          <a:p>
            <a:pPr algn="ctr"/>
            <a:r>
              <a:rPr lang="en-US" b="1" dirty="0">
                <a:solidFill>
                  <a:srgbClr val="FF0000"/>
                </a:solidFill>
              </a:rPr>
              <a:t>1 Rey. 3: 5-14; 2 </a:t>
            </a:r>
            <a:r>
              <a:rPr lang="en-US" b="1" dirty="0" err="1">
                <a:solidFill>
                  <a:srgbClr val="FF0000"/>
                </a:solidFill>
              </a:rPr>
              <a:t>Crón</a:t>
            </a:r>
            <a:r>
              <a:rPr lang="en-US" b="1" dirty="0">
                <a:solidFill>
                  <a:srgbClr val="FF0000"/>
                </a:solidFill>
              </a:rPr>
              <a:t>. 1: 7-12,</a:t>
            </a:r>
          </a:p>
        </p:txBody>
      </p:sp>
      <p:sp>
        <p:nvSpPr>
          <p:cNvPr id="3" name="Content Placeholder 2"/>
          <p:cNvSpPr>
            <a:spLocks noGrp="1"/>
          </p:cNvSpPr>
          <p:nvPr>
            <p:ph idx="1"/>
          </p:nvPr>
        </p:nvSpPr>
        <p:spPr>
          <a:xfrm>
            <a:off x="434898" y="1182028"/>
            <a:ext cx="11340790" cy="5274527"/>
          </a:xfrm>
        </p:spPr>
        <p:txBody>
          <a:bodyPr>
            <a:normAutofit/>
          </a:bodyPr>
          <a:lstStyle/>
          <a:p>
            <a:r>
              <a:rPr lang="es-ES" sz="2800" b="1" dirty="0">
                <a:effectLst>
                  <a:glow rad="38100">
                    <a:schemeClr val="bg1">
                      <a:lumMod val="50000"/>
                      <a:lumOff val="50000"/>
                      <a:alpha val="20000"/>
                    </a:schemeClr>
                  </a:glow>
                  <a:outerShdw blurRad="38100" dist="38100" dir="2700000" algn="tl">
                    <a:srgbClr val="000000">
                      <a:alpha val="43137"/>
                    </a:srgbClr>
                  </a:outerShdw>
                </a:effectLst>
              </a:rPr>
              <a:t>Sobre todos los bienes terrenales, el rey deseaba sabiduría y entendimiento para realizar la obra que Dios le había dado. Anhelaba tener una mente despierta, un corazón grande, y un espíritu tierno. Esa noche el Señor apareció a Salomón en un sueño y le dijo: "Pide lo que te he de dar." En respuesta, el joven e inexperto gobernante expresó su sentimiento de incapacidad y su deseo de ayuda. Dijo: "Tú has hecho para con tu siervo David, mi padre, gran merced, así como él anduvo delante de tu rostro con fidelidad y en justicia, y en rectitud de corazón para contigo; y le has guardado esta gran merced de darle un hijo que se siente sobre su trono, como parece hoy.</a:t>
            </a:r>
            <a:endParaRPr lang="en-US" sz="2800" b="1" dirty="0">
              <a:effectLst>
                <a:glow rad="38100">
                  <a:schemeClr val="bg1">
                    <a:lumMod val="50000"/>
                    <a:lumOff val="50000"/>
                    <a:alpha val="2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6685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620" y="557561"/>
            <a:ext cx="11028556" cy="5943600"/>
          </a:xfrm>
        </p:spPr>
        <p:txBody>
          <a:bodyPr>
            <a:normAutofit/>
          </a:bodyPr>
          <a:lstStyle/>
          <a:p>
            <a:r>
              <a:rPr lang="es-ES" sz="3200" b="1" dirty="0"/>
              <a:t>El nombre de Jehová fue grandemente honrado durante la primera parte del reinado de Salomón. La sabiduría y la justicia reveladas por el rey atestiguaban ante todas las naciones la excelencia de los atributos del Dios a quien servía. Durante un tiempo Israel fue como la luz del mundo y puso de manifiesto la grandeza de Jehová. La gloria verdadera de Salomón durante la primera parte de su reinado no estribaba en su sabiduría sobresaliente, sus riquezas fabulosas o su extenso poder y fama, sino en la honra que reportaba al nombre del Dios de Israel mediante el uso sabio que hacía de los dones del cielo.</a:t>
            </a:r>
            <a:endParaRPr lang="en-US" sz="3200" b="1" dirty="0"/>
          </a:p>
        </p:txBody>
      </p:sp>
    </p:spTree>
    <p:extLst>
      <p:ext uri="{BB962C8B-B14F-4D97-AF65-F5344CB8AC3E}">
        <p14:creationId xmlns:p14="http://schemas.microsoft.com/office/powerpoint/2010/main" val="110315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898" y="680224"/>
            <a:ext cx="11340790" cy="5631365"/>
          </a:xfrm>
        </p:spPr>
        <p:txBody>
          <a:bodyPr>
            <a:normAutofit/>
          </a:bodyPr>
          <a:lstStyle/>
          <a:p>
            <a:r>
              <a:rPr lang="es-ES" sz="3600" b="1" dirty="0"/>
              <a:t>Pero después de un amanecer muy promisorio, su vida quedó obscurecida por la apostasía. La historia registra el triste hecho de que el que había sido llamado </a:t>
            </a:r>
            <a:r>
              <a:rPr lang="es-ES" sz="3600" b="1" dirty="0" err="1"/>
              <a:t>Jedidiah</a:t>
            </a:r>
            <a:r>
              <a:rPr lang="es-ES" sz="3600" b="1" dirty="0"/>
              <a:t>, "Amable a Jehová"(2 Sam. 12: 25), el que había sido honrado por Dios con manifestaciones de favor divino tan notables que su sabiduría e integridad le dieron fama mundial; el que había inducido a otros a loar al Dios de Israel, se desvió del culto de Jehová para postrarse ante los ídolos de los paganos.                            </a:t>
            </a:r>
            <a:r>
              <a:rPr lang="es-ES" b="1" dirty="0">
                <a:solidFill>
                  <a:srgbClr val="FF0000"/>
                </a:solidFill>
              </a:rPr>
              <a:t>Profetas y reyes</a:t>
            </a:r>
            <a:endParaRPr lang="en-US" b="1" dirty="0">
              <a:solidFill>
                <a:srgbClr val="FF0000"/>
              </a:solidFill>
            </a:endParaRPr>
          </a:p>
        </p:txBody>
      </p:sp>
    </p:spTree>
    <p:extLst>
      <p:ext uri="{BB962C8B-B14F-4D97-AF65-F5344CB8AC3E}">
        <p14:creationId xmlns:p14="http://schemas.microsoft.com/office/powerpoint/2010/main" val="301797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50849"/>
          </a:xfrm>
        </p:spPr>
        <p:txBody>
          <a:bodyPr>
            <a:normAutofit fontScale="90000"/>
          </a:bodyPr>
          <a:lstStyle/>
          <a:p>
            <a:pPr algn="ctr"/>
            <a:r>
              <a:rPr lang="es-ES" b="1" dirty="0">
                <a:solidFill>
                  <a:srgbClr val="FF0000"/>
                </a:solidFill>
                <a:effectLst>
                  <a:outerShdw blurRad="38100" dist="38100" dir="2700000" algn="tl">
                    <a:srgbClr val="000000">
                      <a:alpha val="43137"/>
                    </a:srgbClr>
                  </a:outerShdw>
                </a:effectLst>
              </a:rPr>
              <a:t>Mucho cuidado con las concesiones </a:t>
            </a:r>
            <a:br>
              <a:rPr lang="es-ES" b="1" dirty="0">
                <a:solidFill>
                  <a:srgbClr val="FF0000"/>
                </a:solidFill>
                <a:effectLst>
                  <a:outerShdw blurRad="38100" dist="38100" dir="2700000" algn="tl">
                    <a:srgbClr val="000000">
                      <a:alpha val="43137"/>
                    </a:srgbClr>
                  </a:outerShdw>
                </a:effectLst>
              </a:rPr>
            </a:br>
            <a:r>
              <a:rPr lang="es-ES" b="1" dirty="0">
                <a:solidFill>
                  <a:srgbClr val="FF0000"/>
                </a:solidFill>
                <a:effectLst>
                  <a:outerShdw blurRad="38100" dist="38100" dir="2700000" algn="tl">
                    <a:srgbClr val="000000">
                      <a:alpha val="43137"/>
                    </a:srgbClr>
                  </a:outerShdw>
                </a:effectLst>
              </a:rPr>
              <a:t>1 reyes 11</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385" y="1594624"/>
            <a:ext cx="11574965" cy="5040351"/>
          </a:xfrm>
        </p:spPr>
        <p:txBody>
          <a:bodyPr>
            <a:noAutofit/>
          </a:bodyPr>
          <a:lstStyle/>
          <a:p>
            <a:r>
              <a:rPr lang="es-ES" sz="3200" b="1" dirty="0">
                <a:effectLst>
                  <a:outerShdw blurRad="38100" dist="38100" dir="2700000" algn="tl">
                    <a:srgbClr val="000000">
                      <a:alpha val="43137"/>
                    </a:srgbClr>
                  </a:outerShdw>
                </a:effectLst>
              </a:rPr>
              <a:t>La situación de que nos habla este pasaje es muy triste, pues se trata de la última etapa en la caída del rey Salomón. Dice el v.6: “E hizo Salomón lo malo ante los ojos de Jehová.” Cuando la Biblia usa esta expresión, ciertamente nos muestra la tristeza y la desilusión de Dios ante la actitud de un siervo suyo, el cual se ha alejado de sus preceptos y reglamentos. Sin embargo, no siempre fue esta la actitud de Salomón.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811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176" y="613317"/>
            <a:ext cx="11608419" cy="5787483"/>
          </a:xfrm>
        </p:spPr>
        <p:txBody>
          <a:bodyPr>
            <a:normAutofit/>
          </a:bodyPr>
          <a:lstStyle/>
          <a:p>
            <a:pPr marL="0" indent="0">
              <a:buNone/>
            </a:pPr>
            <a:r>
              <a:rPr lang="es-ES" sz="2800" b="1" dirty="0">
                <a:effectLst>
                  <a:outerShdw blurRad="38100" dist="38100" dir="2700000" algn="tl">
                    <a:srgbClr val="000000">
                      <a:alpha val="43137"/>
                    </a:srgbClr>
                  </a:outerShdw>
                </a:effectLst>
              </a:rPr>
              <a:t> Consideremos la relación inicial entre él y Dios. Cuando el Señor se acercó a Salomón y le dijo: “Pide lo que quieras que yo te dé” (1 Reyes 3:5), el rey le pidió sabiduría para gobernar al pueblo y dice la Biblia que “le agradó al Señor que Salomón pidiese esto.” Y en 1 Reyes 3:3, la Biblia afirma: “Mas Salomón amó a Jehová, andando en los estatutos de su padre David; solamente sacrificaba y quemaba incienso en los lugares altos.” Sin duda, inicialmente existía una </a:t>
            </a:r>
            <a:r>
              <a:rPr lang="es-ES" sz="2800" b="1" dirty="0">
                <a:solidFill>
                  <a:srgbClr val="FF0000"/>
                </a:solidFill>
                <a:effectLst>
                  <a:outerShdw blurRad="38100" dist="38100" dir="2700000" algn="tl">
                    <a:srgbClr val="000000">
                      <a:alpha val="43137"/>
                    </a:srgbClr>
                  </a:outerShdw>
                </a:effectLst>
              </a:rPr>
              <a:t>dependencia de Dios</a:t>
            </a:r>
            <a:r>
              <a:rPr lang="es-ES" sz="2800" b="1" dirty="0">
                <a:effectLst>
                  <a:outerShdw blurRad="38100" dist="38100" dir="2700000" algn="tl">
                    <a:srgbClr val="000000">
                      <a:alpha val="43137"/>
                    </a:srgbClr>
                  </a:outerShdw>
                </a:effectLst>
              </a:rPr>
              <a:t> en la vida de Salomón. Su actitud mostraba sumisión y obediencia, y como resultado disfrutaba de la paz y las bendiciones del Señor. Por eso declaró: “Ahora Jehová mi Dios me ha dado paz por todas partes; pues ni hay adversarios, ni mal que temer.” (1 Reyes 5:4). ¿Cómo, entonces llegó Salomón a hacer “lo malo ante los ojos de Jehová”? </a:t>
            </a:r>
            <a:endParaRPr lang="en-US" sz="28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12277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419" sz="5400" b="1" dirty="0">
                <a:solidFill>
                  <a:srgbClr val="FF0000"/>
                </a:solidFill>
              </a:rPr>
              <a:t>concesión</a:t>
            </a:r>
            <a:endParaRPr lang="en-US" sz="5400" b="1" dirty="0">
              <a:solidFill>
                <a:srgbClr val="FF0000"/>
              </a:solidFill>
            </a:endParaRPr>
          </a:p>
        </p:txBody>
      </p:sp>
      <p:sp>
        <p:nvSpPr>
          <p:cNvPr id="3" name="Content Placeholder 2"/>
          <p:cNvSpPr>
            <a:spLocks noGrp="1"/>
          </p:cNvSpPr>
          <p:nvPr>
            <p:ph idx="1"/>
          </p:nvPr>
        </p:nvSpPr>
        <p:spPr>
          <a:xfrm>
            <a:off x="568712" y="2666999"/>
            <a:ext cx="11206976" cy="3834162"/>
          </a:xfrm>
        </p:spPr>
        <p:txBody>
          <a:bodyPr>
            <a:normAutofit/>
          </a:bodyPr>
          <a:lstStyle/>
          <a:p>
            <a:pPr fontAlgn="base"/>
            <a:r>
              <a:rPr lang="es-ES" sz="3600" b="1" dirty="0">
                <a:effectLst>
                  <a:outerShdw blurRad="38100" dist="38100" dir="2700000" algn="tl">
                    <a:srgbClr val="000000">
                      <a:alpha val="43137"/>
                    </a:srgbClr>
                  </a:outerShdw>
                </a:effectLst>
              </a:rPr>
              <a:t>Concesión, del latín </a:t>
            </a:r>
            <a:r>
              <a:rPr lang="es-ES" sz="3600" b="1" i="1" dirty="0" err="1">
                <a:effectLst>
                  <a:outerShdw blurRad="38100" dist="38100" dir="2700000" algn="tl">
                    <a:srgbClr val="000000">
                      <a:alpha val="43137"/>
                    </a:srgbClr>
                  </a:outerShdw>
                </a:effectLst>
              </a:rPr>
              <a:t>concessio</a:t>
            </a:r>
            <a:r>
              <a:rPr lang="es-ES" sz="3600" b="1" dirty="0">
                <a:effectLst>
                  <a:outerShdw blurRad="38100" dist="38100" dir="2700000" algn="tl">
                    <a:srgbClr val="000000">
                      <a:alpha val="43137"/>
                    </a:srgbClr>
                  </a:outerShdw>
                </a:effectLst>
              </a:rPr>
              <a:t>, es un concepto relacionado con el verbo conceder (ceder, consentir, permitir, avalar). El término se utiliza al ceder en una </a:t>
            </a:r>
            <a:r>
              <a:rPr lang="es-ES" sz="3600" b="1" u="sng" dirty="0">
                <a:effectLst>
                  <a:outerShdw blurRad="38100" dist="38100" dir="2700000" algn="tl">
                    <a:srgbClr val="000000">
                      <a:alpha val="43137"/>
                    </a:srgbClr>
                  </a:outerShdw>
                </a:effectLst>
                <a:hlinkClick r:id="rId2"/>
              </a:rPr>
              <a:t>actitud</a:t>
            </a:r>
            <a:r>
              <a:rPr lang="es-ES" sz="3600" b="1" dirty="0">
                <a:effectLst>
                  <a:outerShdw blurRad="38100" dist="38100" dir="2700000" algn="tl">
                    <a:srgbClr val="000000">
                      <a:alpha val="43137"/>
                    </a:srgbClr>
                  </a:outerShdw>
                </a:effectLst>
              </a:rPr>
              <a:t> o decisión tomada.</a:t>
            </a:r>
          </a:p>
          <a:p>
            <a:endParaRPr lang="en-US" sz="3600" b="1" dirty="0">
              <a:effectLst>
                <a:glow rad="38100">
                  <a:schemeClr val="bg1">
                    <a:lumMod val="50000"/>
                    <a:lumOff val="50000"/>
                    <a:alpha val="20000"/>
                  </a:schemeClr>
                </a:glow>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4130860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4292</TotalTime>
  <Words>2501</Words>
  <Application>Microsoft Office PowerPoint</Application>
  <PresentationFormat>Panorámica</PresentationFormat>
  <Paragraphs>32</Paragraphs>
  <Slides>26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Century Gothic</vt:lpstr>
      <vt:lpstr>Mesh</vt:lpstr>
      <vt:lpstr>Salomón</vt:lpstr>
      <vt:lpstr>Presentación de PowerPoint</vt:lpstr>
      <vt:lpstr>Presentación de PowerPoint</vt:lpstr>
      <vt:lpstr>1 Rey. 3: 5-14; 2 Crón. 1: 7-12,</vt:lpstr>
      <vt:lpstr>Presentación de PowerPoint</vt:lpstr>
      <vt:lpstr>Presentación de PowerPoint</vt:lpstr>
      <vt:lpstr>Mucho cuidado con las concesiones  1 reyes 11</vt:lpstr>
      <vt:lpstr>Presentación de PowerPoint</vt:lpstr>
      <vt:lpstr>concesión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determinación</vt:lpstr>
      <vt:lpstr>" Deje el impío su camino y el hombre inicuo sus pensamientos, y vuélvase a Jehová, el cual tendrá de él misericordia, y al Dios nuestro, el cual será amplio en perdonar." ( Isaías 55: 7.)   </vt:lpstr>
      <vt:lpstr>Presentación de PowerPoint</vt:lpstr>
      <vt:lpstr>Presentación de PowerPoint</vt:lpstr>
      <vt:lpstr>Presentación de PowerPoint</vt:lpstr>
      <vt:lpstr> "Amados, yo os ruego como a extranjeros y peregrinos, que os abstengáis de los deseos carnales, que batallan contra el alma." (1 Ped. 2: 11)</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Salomón</dc:title>
  <dc:creator>Ariel</dc:creator>
  <cp:lastModifiedBy>arielbarragan7@outlook.com</cp:lastModifiedBy>
  <cp:revision>39</cp:revision>
  <dcterms:created xsi:type="dcterms:W3CDTF">2017-09-09T00:39:20Z</dcterms:created>
  <dcterms:modified xsi:type="dcterms:W3CDTF">2023-09-21T01:56:26Z</dcterms:modified>
</cp:coreProperties>
</file>