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8" r:id="rId2"/>
    <p:sldId id="269"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FE76CE-07EB-472C-B828-8C120D942128}" type="datetimeFigureOut">
              <a:rPr lang="en-US" smtClean="0"/>
              <a:t>7/20/2011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3FDD19-BDB7-4C35-85AC-1E9C1DC13A32}" type="slidenum">
              <a:rPr lang="en-US" smtClean="0"/>
              <a:t>‹Nº›</a:t>
            </a:fld>
            <a:endParaRPr lang="en-US"/>
          </a:p>
        </p:txBody>
      </p:sp>
    </p:spTree>
    <p:extLst>
      <p:ext uri="{BB962C8B-B14F-4D97-AF65-F5344CB8AC3E}">
        <p14:creationId xmlns:p14="http://schemas.microsoft.com/office/powerpoint/2010/main" val="3067628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EBFBF250-D17E-4E7E-9866-86156442B70F}"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355028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EBFBF250-D17E-4E7E-9866-86156442B70F}"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361231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EBFBF250-D17E-4E7E-9866-86156442B70F}"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6697092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5" name="Footer Placeholder 4"/>
          <p:cNvSpPr>
            <a:spLocks noGrp="1"/>
          </p:cNvSpPr>
          <p:nvPr>
            <p:ph type="ftr" sz="quarter" idx="11"/>
          </p:nvPr>
        </p:nvSpPr>
        <p:spPr>
          <a:xfrm>
            <a:off x="1174044" y="5357592"/>
            <a:ext cx="5034845" cy="365125"/>
          </a:xfrm>
        </p:spPr>
        <p:txBody>
          <a:bodyPr/>
          <a:lstStyle/>
          <a:p>
            <a:endParaRPr lang="en-US">
              <a:solidFill>
                <a:srgbClr val="444D26"/>
              </a:solidFill>
            </a:endParaRP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30803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395860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3000232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54784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79569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6" name="Footer Placeholder 5"/>
          <p:cNvSpPr>
            <a:spLocks noGrp="1"/>
          </p:cNvSpPr>
          <p:nvPr>
            <p:ph type="ftr" sz="quarter" idx="11"/>
          </p:nvPr>
        </p:nvSpPr>
        <p:spPr/>
        <p:txBody>
          <a:bodyPr/>
          <a:lstStyle/>
          <a:p>
            <a:endParaRPr lang="en-US">
              <a:solidFill>
                <a:srgbClr val="444D26"/>
              </a:solidFill>
            </a:endParaRPr>
          </a:p>
        </p:txBody>
      </p:sp>
      <p:sp>
        <p:nvSpPr>
          <p:cNvPr id="7" name="Slide Number Placeholder 6"/>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326507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8" name="Footer Placeholder 7"/>
          <p:cNvSpPr>
            <a:spLocks noGrp="1"/>
          </p:cNvSpPr>
          <p:nvPr>
            <p:ph type="ftr" sz="quarter" idx="11"/>
          </p:nvPr>
        </p:nvSpPr>
        <p:spPr/>
        <p:txBody>
          <a:bodyPr/>
          <a:lstStyle/>
          <a:p>
            <a:endParaRPr lang="en-US">
              <a:solidFill>
                <a:srgbClr val="444D26"/>
              </a:solidFill>
            </a:endParaRPr>
          </a:p>
        </p:txBody>
      </p:sp>
      <p:sp>
        <p:nvSpPr>
          <p:cNvPr id="9" name="Slide Number Placeholder 8"/>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14446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4" name="Footer Placeholder 3"/>
          <p:cNvSpPr>
            <a:spLocks noGrp="1"/>
          </p:cNvSpPr>
          <p:nvPr>
            <p:ph type="ftr" sz="quarter" idx="11"/>
          </p:nvPr>
        </p:nvSpPr>
        <p:spPr/>
        <p:txBody>
          <a:bodyPr/>
          <a:lstStyle/>
          <a:p>
            <a:endParaRPr lang="en-US">
              <a:solidFill>
                <a:srgbClr val="444D26"/>
              </a:solidFill>
            </a:endParaRPr>
          </a:p>
        </p:txBody>
      </p:sp>
      <p:sp>
        <p:nvSpPr>
          <p:cNvPr id="5" name="Slide Number Placeholder 4"/>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834381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3" name="Footer Placeholder 2"/>
          <p:cNvSpPr>
            <a:spLocks noGrp="1"/>
          </p:cNvSpPr>
          <p:nvPr>
            <p:ph type="ftr" sz="quarter" idx="11"/>
          </p:nvPr>
        </p:nvSpPr>
        <p:spPr/>
        <p:txBody>
          <a:bodyPr/>
          <a:lstStyle/>
          <a:p>
            <a:endParaRPr lang="en-US">
              <a:solidFill>
                <a:srgbClr val="444D26"/>
              </a:solidFill>
            </a:endParaRPr>
          </a:p>
        </p:txBody>
      </p:sp>
      <p:sp>
        <p:nvSpPr>
          <p:cNvPr id="4" name="Slide Number Placeholder 3"/>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643661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6" name="Footer Placeholder 5"/>
          <p:cNvSpPr>
            <a:spLocks noGrp="1"/>
          </p:cNvSpPr>
          <p:nvPr>
            <p:ph type="ftr" sz="quarter" idx="11"/>
          </p:nvPr>
        </p:nvSpPr>
        <p:spPr>
          <a:xfrm rot="-60000">
            <a:off x="914554" y="5829261"/>
            <a:ext cx="3522607" cy="365125"/>
          </a:xfrm>
        </p:spPr>
        <p:txBody>
          <a:bodyPr/>
          <a:lstStyle/>
          <a:p>
            <a:endParaRPr lang="en-US">
              <a:solidFill>
                <a:srgbClr val="444D26"/>
              </a:solidFill>
            </a:endParaRPr>
          </a:p>
        </p:txBody>
      </p:sp>
      <p:sp>
        <p:nvSpPr>
          <p:cNvPr id="7" name="Slide Number Placeholder 6"/>
          <p:cNvSpPr>
            <a:spLocks noGrp="1"/>
          </p:cNvSpPr>
          <p:nvPr>
            <p:ph type="sldNum" sz="quarter" idx="12"/>
          </p:nvPr>
        </p:nvSpPr>
        <p:spPr>
          <a:xfrm rot="60000">
            <a:off x="7557313" y="5896961"/>
            <a:ext cx="554023" cy="365125"/>
          </a:xfrm>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2025482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6" name="Footer Placeholder 5"/>
          <p:cNvSpPr>
            <a:spLocks noGrp="1"/>
          </p:cNvSpPr>
          <p:nvPr>
            <p:ph type="ftr" sz="quarter" idx="11"/>
          </p:nvPr>
        </p:nvSpPr>
        <p:spPr>
          <a:xfrm rot="-60000">
            <a:off x="914569" y="5831037"/>
            <a:ext cx="3319043" cy="365125"/>
          </a:xfrm>
        </p:spPr>
        <p:txBody>
          <a:bodyPr/>
          <a:lstStyle/>
          <a:p>
            <a:endParaRPr lang="en-US">
              <a:solidFill>
                <a:srgbClr val="444D26"/>
              </a:solidFill>
            </a:endParaRPr>
          </a:p>
        </p:txBody>
      </p:sp>
      <p:sp>
        <p:nvSpPr>
          <p:cNvPr id="7" name="Slide Number Placeholder 6"/>
          <p:cNvSpPr>
            <a:spLocks noGrp="1"/>
          </p:cNvSpPr>
          <p:nvPr>
            <p:ph type="sldNum" sz="quarter" idx="12"/>
          </p:nvPr>
        </p:nvSpPr>
        <p:spPr>
          <a:xfrm rot="60000">
            <a:off x="7562089" y="5900026"/>
            <a:ext cx="554023" cy="365125"/>
          </a:xfrm>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407268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062442F9-7CD1-4AA0-BA80-147BF56D01A2}" type="datetimeFigureOut">
              <a:rPr lang="en-US" smtClean="0">
                <a:solidFill>
                  <a:srgbClr val="444D26"/>
                </a:solidFill>
              </a:rPr>
              <a:pPr/>
              <a:t>7/20/2011</a:t>
            </a:fld>
            <a:endParaRPr lang="en-US">
              <a:solidFill>
                <a:srgbClr val="444D26"/>
              </a:solidFill>
            </a:endParaRP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solidFill>
                <a:srgbClr val="444D26"/>
              </a:solidFill>
            </a:endParaRP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34806425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752600" y="1981200"/>
            <a:ext cx="5723468" cy="1828090"/>
          </a:xfrm>
        </p:spPr>
        <p:txBody>
          <a:bodyPr>
            <a:normAutofit/>
          </a:bodyPr>
          <a:lstStyle/>
          <a:p>
            <a:pPr algn="ctr"/>
            <a:r>
              <a:rPr lang="es-MX" dirty="0" smtClean="0"/>
              <a:t>“Leyes de la Mente”</a:t>
            </a:r>
            <a:endParaRPr lang="en-US" dirty="0"/>
          </a:p>
        </p:txBody>
      </p:sp>
      <p:sp>
        <p:nvSpPr>
          <p:cNvPr id="5" name="4 Subtítulo"/>
          <p:cNvSpPr>
            <a:spLocks noGrp="1"/>
          </p:cNvSpPr>
          <p:nvPr>
            <p:ph type="subTitle" idx="1"/>
          </p:nvPr>
        </p:nvSpPr>
        <p:spPr>
          <a:xfrm>
            <a:off x="1752600" y="3962400"/>
            <a:ext cx="5712179" cy="1524000"/>
          </a:xfrm>
        </p:spPr>
        <p:txBody>
          <a:bodyPr/>
          <a:lstStyle/>
          <a:p>
            <a:r>
              <a:rPr lang="es-MX" dirty="0" smtClean="0"/>
              <a:t>PSICOLOGIA BIBLICA. </a:t>
            </a:r>
          </a:p>
          <a:p>
            <a:r>
              <a:rPr lang="es-MX" dirty="0" smtClean="0"/>
              <a:t>POR: GERARDO PAYAN</a:t>
            </a:r>
            <a:endParaRPr lang="en-US" dirty="0"/>
          </a:p>
        </p:txBody>
      </p:sp>
    </p:spTree>
    <p:extLst>
      <p:ext uri="{BB962C8B-B14F-4D97-AF65-F5344CB8AC3E}">
        <p14:creationId xmlns:p14="http://schemas.microsoft.com/office/powerpoint/2010/main" val="426697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3200" dirty="0" smtClean="0"/>
              <a:t>Ley mental del Ciclo de Pensamiento-sentimiento y lenguaje</a:t>
            </a:r>
            <a:endParaRPr lang="en-US" sz="3200" dirty="0"/>
          </a:p>
        </p:txBody>
      </p:sp>
      <p:sp>
        <p:nvSpPr>
          <p:cNvPr id="3" name="2 Marcador de contenido"/>
          <p:cNvSpPr>
            <a:spLocks noGrp="1"/>
          </p:cNvSpPr>
          <p:nvPr>
            <p:ph idx="1"/>
          </p:nvPr>
        </p:nvSpPr>
        <p:spPr/>
        <p:txBody>
          <a:bodyPr>
            <a:normAutofit lnSpcReduction="10000"/>
          </a:bodyPr>
          <a:lstStyle/>
          <a:p>
            <a:pPr algn="ctr"/>
            <a:r>
              <a:rPr lang="es-ES" sz="3200" dirty="0" smtClean="0"/>
              <a:t>Es </a:t>
            </a:r>
            <a:r>
              <a:rPr lang="es-ES" sz="3200" dirty="0"/>
              <a:t>una ley de la naturaleza que nuestros pensamientos y sentimientos resultan alentados y fortalecidos al darles expresión. </a:t>
            </a:r>
            <a:r>
              <a:rPr lang="es-ES" sz="3200" b="1" i="1" u="sng" dirty="0"/>
              <a:t>Aunque las palabras expresan los pensamientos, éstos a su vez siguen a las palabras</a:t>
            </a:r>
            <a:r>
              <a:rPr lang="es-ES" sz="3200" dirty="0" smtClean="0"/>
              <a:t>.­ </a:t>
            </a:r>
            <a:r>
              <a:rPr lang="es-ES" sz="3200" dirty="0"/>
              <a:t>MC 195 (1905).</a:t>
            </a:r>
          </a:p>
          <a:p>
            <a:pPr algn="ctr"/>
            <a:endParaRPr lang="en-US" dirty="0"/>
          </a:p>
        </p:txBody>
      </p:sp>
    </p:spTree>
    <p:extLst>
      <p:ext uri="{BB962C8B-B14F-4D97-AF65-F5344CB8AC3E}">
        <p14:creationId xmlns:p14="http://schemas.microsoft.com/office/powerpoint/2010/main" val="2136411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 la mente activa</a:t>
            </a:r>
            <a:endParaRPr lang="en-US" dirty="0"/>
          </a:p>
        </p:txBody>
      </p:sp>
      <p:sp>
        <p:nvSpPr>
          <p:cNvPr id="3" name="2 Marcador de contenido"/>
          <p:cNvSpPr>
            <a:spLocks noGrp="1"/>
          </p:cNvSpPr>
          <p:nvPr>
            <p:ph idx="1"/>
          </p:nvPr>
        </p:nvSpPr>
        <p:spPr/>
        <p:txBody>
          <a:bodyPr>
            <a:noAutofit/>
          </a:bodyPr>
          <a:lstStyle/>
          <a:p>
            <a:pPr algn="ctr"/>
            <a:r>
              <a:rPr lang="es-MX" sz="2000" dirty="0" smtClean="0"/>
              <a:t>En todo momento la maquinaria del cuerpo continua su obra. Día con día el corazón late, realizando su deber regular asignado, incesantemente forzando su colorido recorrer por todas las partes del cuerpo. Acción, acción, se observa  recorriéndose por toda la maquinaria viviente. </a:t>
            </a:r>
            <a:r>
              <a:rPr lang="es-MX" sz="2000" b="1" i="1" u="sng" dirty="0" smtClean="0"/>
              <a:t>Y el hombre, su mente y cuerpo creados en semejanza de Dios, deben ser activos para completar su lugar designado</a:t>
            </a:r>
            <a:r>
              <a:rPr lang="es-MX" sz="2000" dirty="0" smtClean="0"/>
              <a:t>. No debería de ser inactivo. </a:t>
            </a:r>
            <a:r>
              <a:rPr lang="es-MX" sz="2000" b="1" i="1" u="sng" dirty="0" smtClean="0"/>
              <a:t>La inactividad es pecado</a:t>
            </a:r>
            <a:r>
              <a:rPr lang="es-MX" sz="2000" dirty="0" smtClean="0"/>
              <a:t>. {Christian </a:t>
            </a:r>
            <a:r>
              <a:rPr lang="es-MX" sz="2000" dirty="0" err="1" smtClean="0"/>
              <a:t>Experience</a:t>
            </a:r>
            <a:r>
              <a:rPr lang="es-MX" sz="2000" dirty="0" smtClean="0"/>
              <a:t> and </a:t>
            </a:r>
            <a:r>
              <a:rPr lang="es-MX" sz="2000" dirty="0" err="1" smtClean="0"/>
              <a:t>Teaching</a:t>
            </a:r>
            <a:r>
              <a:rPr lang="es-MX" sz="2000" dirty="0" smtClean="0"/>
              <a:t> of Ellen G. White. (1922) 75.3</a:t>
            </a:r>
            <a:r>
              <a:rPr lang="en-US" sz="2000" dirty="0" smtClean="0"/>
              <a:t>}</a:t>
            </a:r>
            <a:endParaRPr lang="en-US" sz="2000" dirty="0"/>
          </a:p>
        </p:txBody>
      </p:sp>
    </p:spTree>
    <p:extLst>
      <p:ext uri="{BB962C8B-B14F-4D97-AF65-F5344CB8AC3E}">
        <p14:creationId xmlns:p14="http://schemas.microsoft.com/office/powerpoint/2010/main" val="797640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 la mente y la acción </a:t>
            </a:r>
            <a:endParaRPr lang="en-US" dirty="0"/>
          </a:p>
        </p:txBody>
      </p:sp>
      <p:sp>
        <p:nvSpPr>
          <p:cNvPr id="3" name="2 Marcador de contenido"/>
          <p:cNvSpPr>
            <a:spLocks noGrp="1"/>
          </p:cNvSpPr>
          <p:nvPr>
            <p:ph idx="1"/>
          </p:nvPr>
        </p:nvSpPr>
        <p:spPr/>
        <p:txBody>
          <a:bodyPr>
            <a:normAutofit fontScale="70000" lnSpcReduction="20000"/>
          </a:bodyPr>
          <a:lstStyle/>
          <a:p>
            <a:pPr algn="ctr"/>
            <a:r>
              <a:rPr lang="es-ES" sz="2800" dirty="0" smtClean="0"/>
              <a:t>El </a:t>
            </a:r>
            <a:r>
              <a:rPr lang="es-ES" sz="2800" dirty="0"/>
              <a:t>Señor Jesús exige que cada alma que pretenda ser un hijo o una hija de Dios, no solamente se aparte de toda iniquidad, sino que sea prolífica en actos de caridad, de abnegación y humildad.  </a:t>
            </a:r>
            <a:r>
              <a:rPr lang="es-ES" sz="2800" b="1" i="1" u="sng" dirty="0"/>
              <a:t>El Señor ha presentado la forma en que se cumple una determinada ley que rige los pensamientos y la acción</a:t>
            </a:r>
            <a:r>
              <a:rPr lang="es-ES" sz="2800" dirty="0"/>
              <a:t>, y que debe ser una amonestación para nosotros con respecto a nuestro trabajo.  Dice él: "Porque a cualquiera que tuviere, le será dado; y a cualquiera que no tuviere, aun lo que parece tener le será quitado". </a:t>
            </a:r>
            <a:r>
              <a:rPr lang="es-ES" sz="2800" dirty="0" smtClean="0"/>
              <a:t>(</a:t>
            </a:r>
            <a:r>
              <a:rPr lang="es-ES" sz="2800" dirty="0" err="1"/>
              <a:t>Review</a:t>
            </a:r>
            <a:r>
              <a:rPr lang="es-ES" sz="2800" dirty="0"/>
              <a:t> and </a:t>
            </a:r>
            <a:r>
              <a:rPr lang="es-ES" sz="2800" dirty="0" err="1"/>
              <a:t>Herald</a:t>
            </a:r>
            <a:r>
              <a:rPr lang="es-ES" sz="2800" dirty="0"/>
              <a:t>, 27 de marzo de 1894.)</a:t>
            </a:r>
            <a:r>
              <a:rPr lang="es-MX" sz="2800" dirty="0" smtClean="0"/>
              <a:t>{</a:t>
            </a:r>
            <a:r>
              <a:rPr lang="es-MX" sz="2800" dirty="0"/>
              <a:t>RH, </a:t>
            </a:r>
            <a:r>
              <a:rPr lang="es-MX" sz="2800" dirty="0" err="1"/>
              <a:t>March</a:t>
            </a:r>
            <a:r>
              <a:rPr lang="es-MX" sz="2800" dirty="0"/>
              <a:t> 27, 1894 par. 6} </a:t>
            </a:r>
            <a:r>
              <a:rPr lang="es-MX" sz="2800" dirty="0" smtClean="0"/>
              <a:t>(Servicio cristiano Pg. 116)  </a:t>
            </a:r>
            <a:endParaRPr lang="en-US" sz="2800" dirty="0"/>
          </a:p>
          <a:p>
            <a:pPr algn="ctr"/>
            <a:endParaRPr lang="en-US" dirty="0"/>
          </a:p>
        </p:txBody>
      </p:sp>
    </p:spTree>
    <p:extLst>
      <p:ext uri="{BB962C8B-B14F-4D97-AF65-F5344CB8AC3E}">
        <p14:creationId xmlns:p14="http://schemas.microsoft.com/office/powerpoint/2010/main" val="39960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idx="1"/>
          </p:nvPr>
        </p:nvSpPr>
        <p:spPr>
          <a:xfrm>
            <a:off x="1447800" y="914400"/>
            <a:ext cx="6196405" cy="4953000"/>
          </a:xfrm>
        </p:spPr>
        <p:style>
          <a:lnRef idx="1">
            <a:schemeClr val="accent3"/>
          </a:lnRef>
          <a:fillRef idx="2">
            <a:schemeClr val="accent3"/>
          </a:fillRef>
          <a:effectRef idx="1">
            <a:schemeClr val="accent3"/>
          </a:effectRef>
          <a:fontRef idx="minor">
            <a:schemeClr val="dk1"/>
          </a:fontRef>
        </p:style>
        <p:txBody>
          <a:bodyPr>
            <a:noAutofit/>
          </a:bodyPr>
          <a:lstStyle/>
          <a:p>
            <a:pPr algn="ctr"/>
            <a:r>
              <a:rPr lang="es-MX" sz="3600" dirty="0" smtClean="0"/>
              <a:t>Estas leyes son ejercidas por medio de la voluntad, abarcan el conflicto entre el bien y el mal. Son influenciadas por los dos principios motivadores antagónicos: el amor de Dios y el egoísmo de Satanás</a:t>
            </a:r>
            <a:endParaRPr lang="en-US" sz="3600" dirty="0"/>
          </a:p>
        </p:txBody>
      </p:sp>
    </p:spTree>
    <p:extLst>
      <p:ext uri="{BB962C8B-B14F-4D97-AF65-F5344CB8AC3E}">
        <p14:creationId xmlns:p14="http://schemas.microsoft.com/office/powerpoint/2010/main" val="2801201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3600" dirty="0" smtClean="0"/>
              <a:t>Ley mental de la Transformación por la contemplación (gradual)</a:t>
            </a:r>
            <a:endParaRPr lang="en-US" sz="3600" dirty="0"/>
          </a:p>
        </p:txBody>
      </p:sp>
      <p:sp>
        <p:nvSpPr>
          <p:cNvPr id="3" name="2 Marcador de contenido"/>
          <p:cNvSpPr>
            <a:spLocks noGrp="1"/>
          </p:cNvSpPr>
          <p:nvPr>
            <p:ph idx="1"/>
          </p:nvPr>
        </p:nvSpPr>
        <p:spPr/>
        <p:txBody>
          <a:bodyPr>
            <a:normAutofit fontScale="92500" lnSpcReduction="10000"/>
          </a:bodyPr>
          <a:lstStyle/>
          <a:p>
            <a:pPr algn="ctr"/>
            <a:r>
              <a:rPr lang="es-ES" sz="3600" dirty="0" smtClean="0"/>
              <a:t>Hay </a:t>
            </a:r>
            <a:r>
              <a:rPr lang="es-ES" sz="3600" dirty="0"/>
              <a:t>una ley de la naturaleza intelectual y espiritual según la cual </a:t>
            </a:r>
            <a:r>
              <a:rPr lang="es-ES" sz="3600" b="1" i="1" u="sng" dirty="0"/>
              <a:t>modificamos nuestro ser mediante la contemplación</a:t>
            </a:r>
            <a:r>
              <a:rPr lang="es-ES" sz="3600" dirty="0"/>
              <a:t>. La inteligencia se adapta gradualmente a los asuntos en que se ocupa</a:t>
            </a:r>
            <a:r>
              <a:rPr lang="es-ES" sz="3600" dirty="0" smtClean="0"/>
              <a:t>..­ </a:t>
            </a:r>
            <a:r>
              <a:rPr lang="es-ES" sz="3600" dirty="0"/>
              <a:t>CS  611 ( 1888</a:t>
            </a:r>
            <a:r>
              <a:rPr lang="es-ES" dirty="0"/>
              <a:t>).</a:t>
            </a:r>
          </a:p>
          <a:p>
            <a:pPr algn="ctr"/>
            <a:endParaRPr lang="en-US" dirty="0"/>
          </a:p>
        </p:txBody>
      </p:sp>
    </p:spTree>
    <p:extLst>
      <p:ext uri="{BB962C8B-B14F-4D97-AF65-F5344CB8AC3E}">
        <p14:creationId xmlns:p14="http://schemas.microsoft.com/office/powerpoint/2010/main" val="183039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del desarrollo mental</a:t>
            </a:r>
            <a:endParaRPr lang="en-US" dirty="0"/>
          </a:p>
        </p:txBody>
      </p:sp>
      <p:sp>
        <p:nvSpPr>
          <p:cNvPr id="3" name="2 Marcador de contenido"/>
          <p:cNvSpPr>
            <a:spLocks noGrp="1"/>
          </p:cNvSpPr>
          <p:nvPr>
            <p:ph idx="1"/>
          </p:nvPr>
        </p:nvSpPr>
        <p:spPr/>
        <p:txBody>
          <a:bodyPr>
            <a:normAutofit lnSpcReduction="10000"/>
          </a:bodyPr>
          <a:lstStyle/>
          <a:p>
            <a:pPr algn="ctr"/>
            <a:r>
              <a:rPr lang="es-ES" dirty="0" smtClean="0"/>
              <a:t>Las </a:t>
            </a:r>
            <a:r>
              <a:rPr lang="es-ES" dirty="0"/>
              <a:t>facultades mentales deberían ser desarrolladas al máximo; se las debería fortalecer y ennoblecer mediante el estudio de las verdades espirituales. </a:t>
            </a:r>
            <a:r>
              <a:rPr lang="es-ES" b="1" i="1" u="sng" dirty="0"/>
              <a:t>Si se deja que la mente se espacie casi totalmente en cosas triviales y en las actividades comunes de la vida diaria, de acuerdo con una de sus leyes invariables, se volverá débil, frívola y deficiente en poder espiritual</a:t>
            </a:r>
            <a:r>
              <a:rPr lang="es-ES" dirty="0"/>
              <a:t>.-­5T 272 (1885). </a:t>
            </a:r>
            <a:r>
              <a:rPr lang="es-ES" dirty="0" smtClean="0"/>
              <a:t> 2MCP pg. 437</a:t>
            </a:r>
            <a:endParaRPr lang="en-US" dirty="0"/>
          </a:p>
        </p:txBody>
      </p:sp>
    </p:spTree>
    <p:extLst>
      <p:ext uri="{BB962C8B-B14F-4D97-AF65-F5344CB8AC3E}">
        <p14:creationId xmlns:p14="http://schemas.microsoft.com/office/powerpoint/2010/main" val="1868650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de la expansión y la estrechez mental</a:t>
            </a:r>
            <a:endParaRPr lang="en-US" dirty="0"/>
          </a:p>
        </p:txBody>
      </p:sp>
      <p:sp>
        <p:nvSpPr>
          <p:cNvPr id="3" name="2 Marcador de contenido"/>
          <p:cNvSpPr>
            <a:spLocks noGrp="1"/>
          </p:cNvSpPr>
          <p:nvPr>
            <p:ph idx="1"/>
          </p:nvPr>
        </p:nvSpPr>
        <p:spPr/>
        <p:txBody>
          <a:bodyPr>
            <a:normAutofit fontScale="92500"/>
          </a:bodyPr>
          <a:lstStyle/>
          <a:p>
            <a:pPr algn="ctr"/>
            <a:r>
              <a:rPr lang="es-ES" dirty="0" smtClean="0"/>
              <a:t>Es </a:t>
            </a:r>
            <a:r>
              <a:rPr lang="es-ES" dirty="0"/>
              <a:t>una ley de la mente que se estreche o se expanda de acuerdo con las dimensiones de las cosas con las cuales llega a </a:t>
            </a:r>
            <a:r>
              <a:rPr lang="es-ES" b="1" i="1" u="sng" dirty="0"/>
              <a:t>familiarizarse</a:t>
            </a:r>
            <a:r>
              <a:rPr lang="es-ES" dirty="0"/>
              <a:t>. Las facultades mentales con toda seguridad se reducirán y perderán su capacidad de </a:t>
            </a:r>
            <a:r>
              <a:rPr lang="es-ES" b="1" i="1" u="sng" dirty="0"/>
              <a:t>captar</a:t>
            </a:r>
            <a:r>
              <a:rPr lang="es-ES" dirty="0"/>
              <a:t> el profundo significado de la Palabra de Dios, a menos que se las ponga vigorosa y persistentemente a cumplir la tarea de investigar la verdad.­ RH, 17 de julio de 1888; (FE 127). </a:t>
            </a:r>
            <a:r>
              <a:rPr lang="es-ES" dirty="0" smtClean="0"/>
              <a:t>2MCP Pg. 433</a:t>
            </a:r>
            <a:endParaRPr lang="en-US" dirty="0"/>
          </a:p>
        </p:txBody>
      </p:sp>
    </p:spTree>
    <p:extLst>
      <p:ext uri="{BB962C8B-B14F-4D97-AF65-F5344CB8AC3E}">
        <p14:creationId xmlns:p14="http://schemas.microsoft.com/office/powerpoint/2010/main" val="3442109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de la Adaptación gradual mental</a:t>
            </a:r>
            <a:endParaRPr lang="en-US" dirty="0"/>
          </a:p>
        </p:txBody>
      </p:sp>
      <p:sp>
        <p:nvSpPr>
          <p:cNvPr id="3" name="2 Marcador de contenido"/>
          <p:cNvSpPr>
            <a:spLocks noGrp="1"/>
          </p:cNvSpPr>
          <p:nvPr>
            <p:ph idx="1"/>
          </p:nvPr>
        </p:nvSpPr>
        <p:spPr/>
        <p:txBody>
          <a:bodyPr>
            <a:normAutofit fontScale="92500" lnSpcReduction="10000"/>
          </a:bodyPr>
          <a:lstStyle/>
          <a:p>
            <a:pPr algn="ctr"/>
            <a:r>
              <a:rPr lang="es-ES" sz="2800" dirty="0" smtClean="0"/>
              <a:t>Una </a:t>
            </a:r>
            <a:r>
              <a:rPr lang="es-ES" sz="2800" dirty="0"/>
              <a:t>ley del intelecto humano hace que se adapte gradualmente a las materias en las cuales se le </a:t>
            </a:r>
            <a:r>
              <a:rPr lang="es-ES" sz="2800" b="1" i="1" u="sng" dirty="0"/>
              <a:t>enseña a espaciarse</a:t>
            </a:r>
            <a:r>
              <a:rPr lang="es-ES" sz="2800" dirty="0"/>
              <a:t>. Si se dedica solamente a asuntos triviales, </a:t>
            </a:r>
            <a:r>
              <a:rPr lang="es-ES" sz="2800" b="1" i="1" u="sng" dirty="0"/>
              <a:t>se atrofia y se debilita</a:t>
            </a:r>
            <a:r>
              <a:rPr lang="es-ES" sz="2800" dirty="0"/>
              <a:t>. Si no se le exige que considere problemas difíciles, con el tiempo </a:t>
            </a:r>
            <a:r>
              <a:rPr lang="es-ES" sz="2800" b="1" i="1" u="sng" dirty="0"/>
              <a:t>pierde su capacidad de crecer</a:t>
            </a:r>
            <a:r>
              <a:rPr lang="es-ES" sz="2800" dirty="0"/>
              <a:t>. </a:t>
            </a:r>
            <a:r>
              <a:rPr lang="es-ES" sz="2800" dirty="0" smtClean="0"/>
              <a:t>PP </a:t>
            </a:r>
            <a:r>
              <a:rPr lang="es-ES" sz="2800" dirty="0"/>
              <a:t>647, 648 (1890</a:t>
            </a:r>
            <a:r>
              <a:rPr lang="es-ES" sz="2800" dirty="0" smtClean="0"/>
              <a:t>). 2MCP Pg. 433</a:t>
            </a:r>
            <a:endParaRPr lang="es-ES" sz="2800" dirty="0"/>
          </a:p>
          <a:p>
            <a:pPr algn="ctr"/>
            <a:endParaRPr lang="en-US" dirty="0"/>
          </a:p>
        </p:txBody>
      </p:sp>
    </p:spTree>
    <p:extLst>
      <p:ext uri="{BB962C8B-B14F-4D97-AF65-F5344CB8AC3E}">
        <p14:creationId xmlns:p14="http://schemas.microsoft.com/office/powerpoint/2010/main" val="2677880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mental de la Asimilación</a:t>
            </a:r>
            <a:endParaRPr lang="en-US" dirty="0"/>
          </a:p>
        </p:txBody>
      </p:sp>
      <p:sp>
        <p:nvSpPr>
          <p:cNvPr id="3" name="2 Marcador de contenido"/>
          <p:cNvSpPr>
            <a:spLocks noGrp="1"/>
          </p:cNvSpPr>
          <p:nvPr>
            <p:ph idx="1"/>
          </p:nvPr>
        </p:nvSpPr>
        <p:spPr/>
        <p:txBody>
          <a:bodyPr>
            <a:noAutofit/>
          </a:bodyPr>
          <a:lstStyle/>
          <a:p>
            <a:pPr algn="ctr"/>
            <a:r>
              <a:rPr lang="es-ES" sz="2000" dirty="0"/>
              <a:t>La asimilación es una ley de la naturaleza humana.  Con perseverancia incansable Satanás se esfuerza por usar esta ley, establecida por Dios para ser un poder para el bien, con el propósito de llevar adelante sus planes, Tratando de </a:t>
            </a:r>
            <a:r>
              <a:rPr lang="es-ES" sz="2000" b="1" i="1" u="sng" dirty="0"/>
              <a:t>combinar principios justos e injustos </a:t>
            </a:r>
            <a:r>
              <a:rPr lang="es-ES" sz="2000" dirty="0"/>
              <a:t>a fin de que, por medio de esta unión. el pecado pierda su apariencia ofensiva.  Mezcla la paja con el trigo. (Manuscrito 27 1/2, del 19 de abril de 1900, "El propósito de Dios para su pueblo</a:t>
            </a:r>
            <a:r>
              <a:rPr lang="es-ES" sz="2000" dirty="0" smtClean="0"/>
              <a:t>"). ATO pg. 122</a:t>
            </a:r>
            <a:endParaRPr lang="en-US" sz="2000" dirty="0"/>
          </a:p>
        </p:txBody>
      </p:sp>
    </p:spTree>
    <p:extLst>
      <p:ext uri="{BB962C8B-B14F-4D97-AF65-F5344CB8AC3E}">
        <p14:creationId xmlns:p14="http://schemas.microsoft.com/office/powerpoint/2010/main" val="913984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de la Firmeza y Decisión mental </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s-ES" sz="3000" dirty="0" smtClean="0"/>
              <a:t>Es </a:t>
            </a:r>
            <a:r>
              <a:rPr lang="es-ES" sz="3000" dirty="0"/>
              <a:t>una importante ley de la mente, que no debiera ser pasada por alto, que cuando un objeto deseado es muy firmemente negado como para quitar toda esperanza</a:t>
            </a:r>
            <a:r>
              <a:rPr lang="es-ES" sz="3000" b="1" i="1" u="sng" dirty="0"/>
              <a:t>, la mente pronto dejará de anhelarlo, y se ocupará de otras cosas</a:t>
            </a:r>
            <a:r>
              <a:rPr lang="es-ES" sz="3000" dirty="0"/>
              <a:t>. Pero mientras haya alguna esperanza de obtener el objeto deseado, se hará un esfuerzo para lograrlo.­ CN 266 (1882).</a:t>
            </a:r>
          </a:p>
          <a:p>
            <a:pPr algn="ctr"/>
            <a:endParaRPr lang="en-US" dirty="0"/>
          </a:p>
        </p:txBody>
      </p:sp>
    </p:spTree>
    <p:extLst>
      <p:ext uri="{BB962C8B-B14F-4D97-AF65-F5344CB8AC3E}">
        <p14:creationId xmlns:p14="http://schemas.microsoft.com/office/powerpoint/2010/main" val="1183854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4000" dirty="0" smtClean="0"/>
              <a:t>Ley de la expresión mental</a:t>
            </a:r>
            <a:endParaRPr lang="en-US" sz="4000" dirty="0"/>
          </a:p>
        </p:txBody>
      </p:sp>
      <p:sp>
        <p:nvSpPr>
          <p:cNvPr id="3" name="2 Marcador de contenido"/>
          <p:cNvSpPr>
            <a:spLocks noGrp="1"/>
          </p:cNvSpPr>
          <p:nvPr>
            <p:ph idx="1"/>
          </p:nvPr>
        </p:nvSpPr>
        <p:spPr/>
        <p:txBody>
          <a:bodyPr>
            <a:normAutofit fontScale="92500" lnSpcReduction="20000"/>
          </a:bodyPr>
          <a:lstStyle/>
          <a:p>
            <a:pPr algn="ctr"/>
            <a:r>
              <a:rPr lang="es-ES" sz="3200" b="1" i="1" u="sng" dirty="0" smtClean="0"/>
              <a:t>Las </a:t>
            </a:r>
            <a:r>
              <a:rPr lang="es-ES" sz="3200" b="1" i="1" u="sng" dirty="0"/>
              <a:t>ideas y convicciones </a:t>
            </a:r>
            <a:r>
              <a:rPr lang="es-ES" sz="3200" dirty="0"/>
              <a:t>que alberga la mente tratarán de </a:t>
            </a:r>
            <a:r>
              <a:rPr lang="es-ES" sz="3200" dirty="0" smtClean="0"/>
              <a:t>expresarse… La </a:t>
            </a:r>
            <a:r>
              <a:rPr lang="es-ES" sz="3200" dirty="0"/>
              <a:t>mente dominada por esos elementos siempre estará luchando para abrirse paso y lograr </a:t>
            </a:r>
            <a:r>
              <a:rPr lang="es-ES" sz="3200" dirty="0" smtClean="0"/>
              <a:t>adherentes… porque </a:t>
            </a:r>
            <a:r>
              <a:rPr lang="es-ES" sz="3200" dirty="0"/>
              <a:t>no es fácil reprimir </a:t>
            </a:r>
            <a:r>
              <a:rPr lang="es-ES" sz="3200" b="1" i="1" u="sng" dirty="0"/>
              <a:t>los motivos </a:t>
            </a:r>
            <a:r>
              <a:rPr lang="es-ES" sz="3200" dirty="0"/>
              <a:t>que nos inducen a la acción.­ TM 290, 291 (1896</a:t>
            </a:r>
            <a:r>
              <a:rPr lang="es-ES" sz="3200" dirty="0" smtClean="0"/>
              <a:t>). 2MCP Pg. 434</a:t>
            </a:r>
            <a:endParaRPr lang="es-ES" sz="3200" dirty="0"/>
          </a:p>
          <a:p>
            <a:pPr algn="ctr"/>
            <a:endParaRPr lang="en-US" dirty="0"/>
          </a:p>
        </p:txBody>
      </p:sp>
    </p:spTree>
    <p:extLst>
      <p:ext uri="{BB962C8B-B14F-4D97-AF65-F5344CB8AC3E}">
        <p14:creationId xmlns:p14="http://schemas.microsoft.com/office/powerpoint/2010/main" val="3567880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874</Words>
  <Application>Microsoft Office PowerPoint</Application>
  <PresentationFormat>Presentación en pantalla (4:3)</PresentationFormat>
  <Paragraphs>27</Paragraphs>
  <Slides>12</Slides>
  <Notes>3</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Chincheta</vt:lpstr>
      <vt:lpstr>“Leyes de la Mente”</vt:lpstr>
      <vt:lpstr>Presentación de PowerPoint</vt:lpstr>
      <vt:lpstr>Ley mental de la Transformación por la contemplación (gradual)</vt:lpstr>
      <vt:lpstr>Ley del desarrollo mental</vt:lpstr>
      <vt:lpstr>Ley de la expansión y la estrechez mental</vt:lpstr>
      <vt:lpstr>Ley de la Adaptación gradual mental</vt:lpstr>
      <vt:lpstr>Ley mental de la Asimilación</vt:lpstr>
      <vt:lpstr>Ley de la Firmeza y Decisión mental </vt:lpstr>
      <vt:lpstr>Ley de la expresión mental</vt:lpstr>
      <vt:lpstr>Ley mental del Ciclo de Pensamiento-sentimiento y lenguaje</vt:lpstr>
      <vt:lpstr>Ley de la mente activa</vt:lpstr>
      <vt:lpstr>Ley de la mente y la acción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“Leyes de la Mente”</dc:title>
  <dc:creator>Gerardo Payan</dc:creator>
  <cp:lastModifiedBy>Gerardo Payan</cp:lastModifiedBy>
  <cp:revision>1</cp:revision>
  <dcterms:created xsi:type="dcterms:W3CDTF">2011-07-14T01:27:08Z</dcterms:created>
  <dcterms:modified xsi:type="dcterms:W3CDTF">2011-07-21T02:31:13Z</dcterms:modified>
</cp:coreProperties>
</file>