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70"/>
  </p:notesMasterIdLst>
  <p:sldIdLst>
    <p:sldId id="256" r:id="rId2"/>
    <p:sldId id="489" r:id="rId3"/>
    <p:sldId id="476" r:id="rId4"/>
    <p:sldId id="477" r:id="rId5"/>
    <p:sldId id="478" r:id="rId6"/>
    <p:sldId id="481" r:id="rId7"/>
    <p:sldId id="413" r:id="rId8"/>
    <p:sldId id="490" r:id="rId9"/>
    <p:sldId id="482" r:id="rId10"/>
    <p:sldId id="479" r:id="rId11"/>
    <p:sldId id="472" r:id="rId12"/>
    <p:sldId id="473" r:id="rId13"/>
    <p:sldId id="458" r:id="rId14"/>
    <p:sldId id="455" r:id="rId15"/>
    <p:sldId id="447" r:id="rId16"/>
    <p:sldId id="449" r:id="rId17"/>
    <p:sldId id="483" r:id="rId18"/>
    <p:sldId id="484" r:id="rId19"/>
    <p:sldId id="462" r:id="rId20"/>
    <p:sldId id="463" r:id="rId21"/>
    <p:sldId id="464" r:id="rId22"/>
    <p:sldId id="424" r:id="rId23"/>
    <p:sldId id="491" r:id="rId24"/>
    <p:sldId id="492" r:id="rId25"/>
    <p:sldId id="493" r:id="rId26"/>
    <p:sldId id="494" r:id="rId27"/>
    <p:sldId id="495" r:id="rId28"/>
    <p:sldId id="496" r:id="rId29"/>
    <p:sldId id="497" r:id="rId30"/>
    <p:sldId id="498" r:id="rId31"/>
    <p:sldId id="499" r:id="rId32"/>
    <p:sldId id="500" r:id="rId33"/>
    <p:sldId id="501" r:id="rId34"/>
    <p:sldId id="502" r:id="rId35"/>
    <p:sldId id="423" r:id="rId36"/>
    <p:sldId id="480" r:id="rId37"/>
    <p:sldId id="461" r:id="rId38"/>
    <p:sldId id="460" r:id="rId39"/>
    <p:sldId id="456" r:id="rId40"/>
    <p:sldId id="457" r:id="rId41"/>
    <p:sldId id="451" r:id="rId42"/>
    <p:sldId id="452" r:id="rId43"/>
    <p:sldId id="442" r:id="rId44"/>
    <p:sldId id="438" r:id="rId45"/>
    <p:sldId id="439" r:id="rId46"/>
    <p:sldId id="428" r:id="rId47"/>
    <p:sldId id="503" r:id="rId48"/>
    <p:sldId id="504" r:id="rId49"/>
    <p:sldId id="505" r:id="rId50"/>
    <p:sldId id="506" r:id="rId51"/>
    <p:sldId id="507" r:id="rId52"/>
    <p:sldId id="508" r:id="rId53"/>
    <p:sldId id="509" r:id="rId54"/>
    <p:sldId id="510" r:id="rId55"/>
    <p:sldId id="511" r:id="rId56"/>
    <p:sldId id="512" r:id="rId57"/>
    <p:sldId id="485" r:id="rId58"/>
    <p:sldId id="488" r:id="rId59"/>
    <p:sldId id="433" r:id="rId60"/>
    <p:sldId id="429" r:id="rId61"/>
    <p:sldId id="430" r:id="rId62"/>
    <p:sldId id="393" r:id="rId63"/>
    <p:sldId id="486" r:id="rId64"/>
    <p:sldId id="375" r:id="rId65"/>
    <p:sldId id="371" r:id="rId66"/>
    <p:sldId id="372" r:id="rId67"/>
    <p:sldId id="276" r:id="rId68"/>
    <p:sldId id="329" r:id="rId6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868" autoAdjust="0"/>
    <p:restoredTop sz="95027" autoAdjust="0"/>
  </p:normalViewPr>
  <p:slideViewPr>
    <p:cSldViewPr>
      <p:cViewPr>
        <p:scale>
          <a:sx n="70" d="100"/>
          <a:sy n="70" d="100"/>
        </p:scale>
        <p:origin x="-1290" y="-96"/>
      </p:cViewPr>
      <p:guideLst>
        <p:guide orient="horz" pos="2160"/>
        <p:guide pos="2880"/>
      </p:guideLst>
    </p:cSldViewPr>
  </p:slideViewPr>
  <p:outlineViewPr>
    <p:cViewPr>
      <p:scale>
        <a:sx n="33" d="100"/>
        <a:sy n="33" d="100"/>
      </p:scale>
      <p:origin x="0" y="696"/>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7E2DCC-2B81-41CC-BA28-6DEF4312DBCC}" type="datetimeFigureOut">
              <a:rPr lang="en-US" smtClean="0"/>
              <a:t>8/4/2011</a:t>
            </a:fld>
            <a:endParaRPr lang="en-U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F332EC4-9652-413B-B077-6219CC26FCE1}" type="slidenum">
              <a:rPr lang="en-US" smtClean="0"/>
              <a:t>‹Nº›</a:t>
            </a:fld>
            <a:endParaRPr lang="en-US"/>
          </a:p>
        </p:txBody>
      </p:sp>
    </p:spTree>
    <p:extLst>
      <p:ext uri="{BB962C8B-B14F-4D97-AF65-F5344CB8AC3E}">
        <p14:creationId xmlns:p14="http://schemas.microsoft.com/office/powerpoint/2010/main" val="33468531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dirty="0" smtClean="0"/>
              <a:t>Salmo 107:1, 2.), (Salmo 105:2, 3.) 197, (Salmo 107:9-15.), (Salmo 42:11.), (1 Tesalonicenses 5:18.), (Salmo 27: 1, 5, 6.), (Salmo 28:7.</a:t>
            </a:r>
          </a:p>
          <a:p>
            <a:endParaRPr lang="en-US" dirty="0"/>
          </a:p>
        </p:txBody>
      </p:sp>
      <p:sp>
        <p:nvSpPr>
          <p:cNvPr id="4" name="3 Marcador de número de diapositiva"/>
          <p:cNvSpPr>
            <a:spLocks noGrp="1"/>
          </p:cNvSpPr>
          <p:nvPr>
            <p:ph type="sldNum" sz="quarter" idx="10"/>
          </p:nvPr>
        </p:nvSpPr>
        <p:spPr/>
        <p:txBody>
          <a:bodyPr/>
          <a:lstStyle/>
          <a:p>
            <a:fld id="{8F332EC4-9652-413B-B077-6219CC26FCE1}" type="slidenum">
              <a:rPr lang="en-US" smtClean="0"/>
              <a:t>61</a:t>
            </a:fld>
            <a:endParaRPr lang="en-US"/>
          </a:p>
        </p:txBody>
      </p:sp>
    </p:spTree>
    <p:extLst>
      <p:ext uri="{BB962C8B-B14F-4D97-AF65-F5344CB8AC3E}">
        <p14:creationId xmlns:p14="http://schemas.microsoft.com/office/powerpoint/2010/main" val="1545528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Diapositiva de título">
    <p:spTree>
      <p:nvGrpSpPr>
        <p:cNvPr id="1" name=""/>
        <p:cNvGrpSpPr/>
        <p:nvPr/>
      </p:nvGrpSpPr>
      <p:grpSpPr>
        <a:xfrm>
          <a:off x="0" y="0"/>
          <a:ext cx="0" cy="0"/>
          <a:chOff x="0" y="0"/>
          <a:chExt cx="0" cy="0"/>
        </a:xfrm>
      </p:grpSpPr>
      <p:sp>
        <p:nvSpPr>
          <p:cNvPr id="7" name="Round Same Side Corner Rectangle 6"/>
          <p:cNvSpPr/>
          <p:nvPr/>
        </p:nvSpPr>
        <p:spPr>
          <a:xfrm flipV="1">
            <a:off x="228600" y="4724400"/>
            <a:ext cx="8686800" cy="1828800"/>
          </a:xfrm>
          <a:prstGeom prst="round2SameRect">
            <a:avLst>
              <a:gd name="adj1" fmla="val 10784"/>
              <a:gd name="adj2" fmla="val 0"/>
            </a:avLst>
          </a:prstGeom>
          <a:solidFill>
            <a:schemeClr val="tx2"/>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ound Same Side Corner Rectangle 7"/>
          <p:cNvSpPr/>
          <p:nvPr/>
        </p:nvSpPr>
        <p:spPr>
          <a:xfrm>
            <a:off x="228600" y="228600"/>
            <a:ext cx="8686800" cy="4419600"/>
          </a:xfrm>
          <a:prstGeom prst="round2SameRect">
            <a:avLst>
              <a:gd name="adj1" fmla="val 2821"/>
              <a:gd name="adj2" fmla="val 0"/>
            </a:avLst>
          </a:prstGeom>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Rectangle 2"/>
          <p:cNvSpPr>
            <a:spLocks noGrp="1"/>
          </p:cNvSpPr>
          <p:nvPr>
            <p:ph type="subTitle" idx="1"/>
          </p:nvPr>
        </p:nvSpPr>
        <p:spPr>
          <a:xfrm>
            <a:off x="304800" y="4800600"/>
            <a:ext cx="8534400" cy="1600200"/>
          </a:xfrm>
        </p:spPr>
        <p:txBody>
          <a:bodyPr anchor="ctr">
            <a:normAutofit/>
          </a:bodyPr>
          <a:lstStyle>
            <a:lvl1pPr marL="0" indent="0" algn="ctr">
              <a:buNone/>
              <a:defRPr sz="2800">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dirty="0" smtClean="0"/>
              <a:t>Haga clic para modificar el estilo de subtítulo del patrón</a:t>
            </a:r>
            <a:endParaRPr lang="en-US" dirty="0"/>
          </a:p>
        </p:txBody>
      </p:sp>
      <p:sp>
        <p:nvSpPr>
          <p:cNvPr id="10" name="9 Título"/>
          <p:cNvSpPr>
            <a:spLocks noGrp="1"/>
          </p:cNvSpPr>
          <p:nvPr>
            <p:ph type="title"/>
          </p:nvPr>
        </p:nvSpPr>
        <p:spPr/>
        <p:txBody>
          <a:bodyPr/>
          <a:lstStyle/>
          <a:p>
            <a:r>
              <a:rPr lang="es-ES" smtClean="0"/>
              <a:t>Haga clic para modificar el estilo de título del patrón</a:t>
            </a:r>
            <a:endParaRPr lang="en-US"/>
          </a:p>
        </p:txBody>
      </p:sp>
      <p:sp>
        <p:nvSpPr>
          <p:cNvPr id="14" name="13 Marcador de fecha"/>
          <p:cNvSpPr>
            <a:spLocks noGrp="1"/>
          </p:cNvSpPr>
          <p:nvPr>
            <p:ph type="dt" sz="half" idx="10"/>
          </p:nvPr>
        </p:nvSpPr>
        <p:spPr/>
        <p:txBody>
          <a:bodyPr/>
          <a:lstStyle/>
          <a:p>
            <a:fld id="{E488B91C-3721-482B-9722-A0AEC1C48903}" type="datetimeFigureOut">
              <a:rPr lang="en-US" smtClean="0"/>
              <a:t>8/4/2011</a:t>
            </a:fld>
            <a:endParaRPr lang="en-US"/>
          </a:p>
        </p:txBody>
      </p:sp>
      <p:sp>
        <p:nvSpPr>
          <p:cNvPr id="15" name="14 Marcador de pie de página"/>
          <p:cNvSpPr>
            <a:spLocks noGrp="1"/>
          </p:cNvSpPr>
          <p:nvPr>
            <p:ph type="ftr" sz="quarter" idx="11"/>
          </p:nvPr>
        </p:nvSpPr>
        <p:spPr/>
        <p:txBody>
          <a:bodyPr/>
          <a:lstStyle/>
          <a:p>
            <a:endParaRPr lang="en-US"/>
          </a:p>
        </p:txBody>
      </p:sp>
      <p:sp>
        <p:nvSpPr>
          <p:cNvPr id="16" name="15 Marcador de número de diapositiva"/>
          <p:cNvSpPr>
            <a:spLocks noGrp="1"/>
          </p:cNvSpPr>
          <p:nvPr>
            <p:ph type="sldNum" sz="quarter" idx="12"/>
          </p:nvPr>
        </p:nvSpPr>
        <p:spPr/>
        <p:txBody>
          <a:bodyPr/>
          <a:lstStyle/>
          <a:p>
            <a:fld id="{93910A63-428F-401D-9BE5-9CA51AD5A4B6}" type="slidenum">
              <a:rPr lang="en-US" smtClean="0"/>
              <a:t>‹Nº›</a:t>
            </a:fld>
            <a:endParaRPr lang="en-US"/>
          </a:p>
        </p:txBody>
      </p:sp>
    </p:spTree>
    <p:extLst>
      <p:ext uri="{BB962C8B-B14F-4D97-AF65-F5344CB8AC3E}">
        <p14:creationId xmlns:p14="http://schemas.microsoft.com/office/powerpoint/2010/main" val="3382302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s-ES" smtClean="0"/>
              <a:t>Haga clic para modificar el estilo de título del patrón</a:t>
            </a:r>
            <a:endParaRPr lang="en-US"/>
          </a:p>
        </p:txBody>
      </p:sp>
      <p:sp>
        <p:nvSpPr>
          <p:cNvPr id="3" name="Rectangle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Rectangle 3"/>
          <p:cNvSpPr>
            <a:spLocks noGrp="1"/>
          </p:cNvSpPr>
          <p:nvPr>
            <p:ph type="dt" sz="half" idx="10"/>
          </p:nvPr>
        </p:nvSpPr>
        <p:spPr/>
        <p:txBody>
          <a:bodyPr/>
          <a:lstStyle/>
          <a:p>
            <a:fld id="{E488B91C-3721-482B-9722-A0AEC1C48903}" type="datetimeFigureOut">
              <a:rPr lang="en-US" smtClean="0"/>
              <a:t>8/4/2011</a:t>
            </a:fld>
            <a:endParaRPr lang="en-US"/>
          </a:p>
        </p:txBody>
      </p:sp>
      <p:sp>
        <p:nvSpPr>
          <p:cNvPr id="5" name="Rectangle 4"/>
          <p:cNvSpPr>
            <a:spLocks noGrp="1"/>
          </p:cNvSpPr>
          <p:nvPr>
            <p:ph type="ftr" sz="quarter" idx="11"/>
          </p:nvPr>
        </p:nvSpPr>
        <p:spPr/>
        <p:txBody>
          <a:bodyPr/>
          <a:lstStyle/>
          <a:p>
            <a:endParaRPr lang="en-US"/>
          </a:p>
        </p:txBody>
      </p:sp>
      <p:sp>
        <p:nvSpPr>
          <p:cNvPr id="6" name="Rectangle 5"/>
          <p:cNvSpPr>
            <a:spLocks noGrp="1"/>
          </p:cNvSpPr>
          <p:nvPr>
            <p:ph type="sldNum" sz="quarter" idx="12"/>
          </p:nvPr>
        </p:nvSpPr>
        <p:spPr/>
        <p:txBody>
          <a:bodyPr/>
          <a:lstStyle/>
          <a:p>
            <a:fld id="{93910A63-428F-401D-9BE5-9CA51AD5A4B6}" type="slidenum">
              <a:rPr lang="en-US" smtClean="0"/>
              <a:t>‹Nº›</a:t>
            </a:fld>
            <a:endParaRPr lang="en-US"/>
          </a:p>
        </p:txBody>
      </p:sp>
    </p:spTree>
    <p:extLst>
      <p:ext uri="{BB962C8B-B14F-4D97-AF65-F5344CB8AC3E}">
        <p14:creationId xmlns:p14="http://schemas.microsoft.com/office/powerpoint/2010/main" val="1399121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3" name="Rectangle 2"/>
          <p:cNvSpPr>
            <a:spLocks noGrp="1"/>
          </p:cNvSpPr>
          <p:nvPr>
            <p:ph type="body" orient="vert" idx="1"/>
          </p:nvPr>
        </p:nvSpPr>
        <p:spPr>
          <a:xfrm>
            <a:off x="457200" y="274638"/>
            <a:ext cx="6400800" cy="6049962"/>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Rectangle 3"/>
          <p:cNvSpPr>
            <a:spLocks noGrp="1"/>
          </p:cNvSpPr>
          <p:nvPr>
            <p:ph type="dt" sz="half" idx="10"/>
          </p:nvPr>
        </p:nvSpPr>
        <p:spPr/>
        <p:txBody>
          <a:bodyPr/>
          <a:lstStyle/>
          <a:p>
            <a:fld id="{E488B91C-3721-482B-9722-A0AEC1C48903}" type="datetimeFigureOut">
              <a:rPr lang="en-US" smtClean="0"/>
              <a:t>8/4/2011</a:t>
            </a:fld>
            <a:endParaRPr lang="en-US"/>
          </a:p>
        </p:txBody>
      </p:sp>
      <p:sp>
        <p:nvSpPr>
          <p:cNvPr id="5" name="Rectangle 4"/>
          <p:cNvSpPr>
            <a:spLocks noGrp="1"/>
          </p:cNvSpPr>
          <p:nvPr>
            <p:ph type="ftr" sz="quarter" idx="11"/>
          </p:nvPr>
        </p:nvSpPr>
        <p:spPr/>
        <p:txBody>
          <a:bodyPr/>
          <a:lstStyle/>
          <a:p>
            <a:endParaRPr lang="en-US"/>
          </a:p>
        </p:txBody>
      </p:sp>
      <p:sp>
        <p:nvSpPr>
          <p:cNvPr id="6" name="Rectangle 5"/>
          <p:cNvSpPr>
            <a:spLocks noGrp="1"/>
          </p:cNvSpPr>
          <p:nvPr>
            <p:ph type="sldNum" sz="quarter" idx="12"/>
          </p:nvPr>
        </p:nvSpPr>
        <p:spPr/>
        <p:txBody>
          <a:bodyPr/>
          <a:lstStyle/>
          <a:p>
            <a:fld id="{93910A63-428F-401D-9BE5-9CA51AD5A4B6}" type="slidenum">
              <a:rPr lang="en-US" smtClean="0"/>
              <a:t>‹Nº›</a:t>
            </a:fld>
            <a:endParaRPr lang="en-US"/>
          </a:p>
        </p:txBody>
      </p:sp>
      <p:sp>
        <p:nvSpPr>
          <p:cNvPr id="7" name="Round Same Side Corner Rectangle 6"/>
          <p:cNvSpPr/>
          <p:nvPr/>
        </p:nvSpPr>
        <p:spPr>
          <a:xfrm rot="5400000">
            <a:off x="4862513" y="2300287"/>
            <a:ext cx="6096000" cy="1952625"/>
          </a:xfrm>
          <a:prstGeom prst="round2SameRect">
            <a:avLst>
              <a:gd name="adj1" fmla="val 4902"/>
              <a:gd name="adj2" fmla="val 0"/>
            </a:avLst>
          </a:prstGeom>
          <a:solidFill>
            <a:schemeClr val="accent1"/>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Rectangle 1"/>
          <p:cNvSpPr>
            <a:spLocks noGrp="1"/>
          </p:cNvSpPr>
          <p:nvPr>
            <p:ph type="title" orient="vert"/>
          </p:nvPr>
        </p:nvSpPr>
        <p:spPr>
          <a:xfrm>
            <a:off x="7029450" y="274638"/>
            <a:ext cx="1752600" cy="5973762"/>
          </a:xfrm>
        </p:spPr>
        <p:txBody>
          <a:bodyPr vert="eaVert"/>
          <a:lstStyle>
            <a:lvl1pPr>
              <a:defRPr>
                <a:solidFill>
                  <a:srgbClr val="FFFFFF"/>
                </a:solidFill>
              </a:defRPr>
            </a:lvl1pPr>
          </a:lstStyle>
          <a:p>
            <a:r>
              <a:rPr lang="es-ES" smtClean="0"/>
              <a:t>Haga clic para modificar el estilo de título del patrón</a:t>
            </a:r>
            <a:endParaRPr lang="en-US" dirty="0"/>
          </a:p>
        </p:txBody>
      </p:sp>
      <p:cxnSp>
        <p:nvCxnSpPr>
          <p:cNvPr id="8" name="Straight Connector 7"/>
          <p:cNvCxnSpPr/>
          <p:nvPr/>
        </p:nvCxnSpPr>
        <p:spPr>
          <a:xfrm>
            <a:off x="228600" y="6528816"/>
            <a:ext cx="8686800" cy="1588"/>
          </a:xfrm>
          <a:prstGeom prst="line">
            <a:avLst/>
          </a:prstGeom>
          <a:ln w="12700" cap="rnd" cmpd="sng" algn="ctr">
            <a:solidFill>
              <a:schemeClr val="tx2"/>
            </a:solidFill>
            <a:prstDash val="solid"/>
          </a:ln>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61354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s-ES" smtClean="0"/>
              <a:t>Haga clic para modificar el estilo de título del patrón</a:t>
            </a:r>
            <a:endParaRPr lang="en-US" dirty="0"/>
          </a:p>
        </p:txBody>
      </p:sp>
      <p:sp>
        <p:nvSpPr>
          <p:cNvPr id="3" name="Rectangle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Rectangle 3"/>
          <p:cNvSpPr>
            <a:spLocks noGrp="1"/>
          </p:cNvSpPr>
          <p:nvPr>
            <p:ph type="dt" sz="half" idx="10"/>
          </p:nvPr>
        </p:nvSpPr>
        <p:spPr/>
        <p:txBody>
          <a:bodyPr/>
          <a:lstStyle/>
          <a:p>
            <a:fld id="{E488B91C-3721-482B-9722-A0AEC1C48903}" type="datetimeFigureOut">
              <a:rPr lang="en-US" smtClean="0"/>
              <a:t>8/4/2011</a:t>
            </a:fld>
            <a:endParaRPr lang="en-US"/>
          </a:p>
        </p:txBody>
      </p:sp>
      <p:sp>
        <p:nvSpPr>
          <p:cNvPr id="5" name="Rectangle 4"/>
          <p:cNvSpPr>
            <a:spLocks noGrp="1"/>
          </p:cNvSpPr>
          <p:nvPr>
            <p:ph type="ftr" sz="quarter" idx="11"/>
          </p:nvPr>
        </p:nvSpPr>
        <p:spPr/>
        <p:txBody>
          <a:bodyPr/>
          <a:lstStyle/>
          <a:p>
            <a:endParaRPr lang="en-US"/>
          </a:p>
        </p:txBody>
      </p:sp>
      <p:sp>
        <p:nvSpPr>
          <p:cNvPr id="6" name="Rectangle 5"/>
          <p:cNvSpPr>
            <a:spLocks noGrp="1"/>
          </p:cNvSpPr>
          <p:nvPr>
            <p:ph type="sldNum" sz="quarter" idx="12"/>
          </p:nvPr>
        </p:nvSpPr>
        <p:spPr/>
        <p:txBody>
          <a:bodyPr/>
          <a:lstStyle/>
          <a:p>
            <a:fld id="{93910A63-428F-401D-9BE5-9CA51AD5A4B6}" type="slidenum">
              <a:rPr lang="en-US" smtClean="0"/>
              <a:t>‹Nº›</a:t>
            </a:fld>
            <a:endParaRPr lang="en-US"/>
          </a:p>
        </p:txBody>
      </p:sp>
    </p:spTree>
    <p:extLst>
      <p:ext uri="{BB962C8B-B14F-4D97-AF65-F5344CB8AC3E}">
        <p14:creationId xmlns:p14="http://schemas.microsoft.com/office/powerpoint/2010/main" val="17249007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8" name="Round Same Side Corner Rectangle 7"/>
          <p:cNvSpPr/>
          <p:nvPr/>
        </p:nvSpPr>
        <p:spPr>
          <a:xfrm>
            <a:off x="228600" y="228600"/>
            <a:ext cx="8686800" cy="4953000"/>
          </a:xfrm>
          <a:prstGeom prst="round2SameRect">
            <a:avLst>
              <a:gd name="adj1" fmla="val 2821"/>
              <a:gd name="adj2" fmla="val 0"/>
            </a:avLst>
          </a:prstGeom>
          <a:solidFill>
            <a:schemeClr val="tx2"/>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Round Same Side Corner Rectangle 6"/>
          <p:cNvSpPr/>
          <p:nvPr/>
        </p:nvSpPr>
        <p:spPr>
          <a:xfrm flipV="1">
            <a:off x="228600" y="5257800"/>
            <a:ext cx="8686800" cy="1295400"/>
          </a:xfrm>
          <a:prstGeom prst="round2SameRect">
            <a:avLst>
              <a:gd name="adj1" fmla="val 10784"/>
              <a:gd name="adj2" fmla="val 0"/>
            </a:avLst>
          </a:prstGeom>
          <a:solidFill>
            <a:schemeClr val="accent1"/>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Rectangle 1"/>
          <p:cNvSpPr>
            <a:spLocks noGrp="1"/>
          </p:cNvSpPr>
          <p:nvPr>
            <p:ph type="title"/>
          </p:nvPr>
        </p:nvSpPr>
        <p:spPr>
          <a:xfrm>
            <a:off x="685800" y="838200"/>
            <a:ext cx="7772400" cy="4191000"/>
          </a:xfrm>
        </p:spPr>
        <p:txBody>
          <a:bodyPr anchor="ctr"/>
          <a:lstStyle>
            <a:lvl1pPr algn="ctr">
              <a:defRPr sz="4800" b="0" cap="none" baseline="0">
                <a:solidFill>
                  <a:schemeClr val="bg2"/>
                </a:solidFill>
                <a:effectLst/>
              </a:defRPr>
            </a:lvl1pPr>
          </a:lstStyle>
          <a:p>
            <a:r>
              <a:rPr lang="es-ES" smtClean="0"/>
              <a:t>Haga clic para modificar el estilo de título del patrón</a:t>
            </a:r>
            <a:endParaRPr lang="en-US" dirty="0"/>
          </a:p>
        </p:txBody>
      </p:sp>
      <p:sp>
        <p:nvSpPr>
          <p:cNvPr id="3" name="Rectangle 2"/>
          <p:cNvSpPr>
            <a:spLocks noGrp="1"/>
          </p:cNvSpPr>
          <p:nvPr>
            <p:ph type="body" idx="1"/>
          </p:nvPr>
        </p:nvSpPr>
        <p:spPr>
          <a:xfrm>
            <a:off x="722313" y="5410200"/>
            <a:ext cx="7772400" cy="1042987"/>
          </a:xfrm>
        </p:spPr>
        <p:txBody>
          <a:bodyPr anchor="ctr">
            <a:normAutofit/>
          </a:bodyPr>
          <a:lstStyle>
            <a:lvl1pPr marL="0" indent="0" algn="ctr">
              <a:buNone/>
              <a:defRPr sz="28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Rectangle 3"/>
          <p:cNvSpPr>
            <a:spLocks noGrp="1"/>
          </p:cNvSpPr>
          <p:nvPr>
            <p:ph type="dt" sz="half" idx="10"/>
          </p:nvPr>
        </p:nvSpPr>
        <p:spPr/>
        <p:txBody>
          <a:bodyPr/>
          <a:lstStyle/>
          <a:p>
            <a:fld id="{E488B91C-3721-482B-9722-A0AEC1C48903}" type="datetimeFigureOut">
              <a:rPr lang="en-US" smtClean="0"/>
              <a:t>8/4/2011</a:t>
            </a:fld>
            <a:endParaRPr lang="en-US"/>
          </a:p>
        </p:txBody>
      </p:sp>
      <p:sp>
        <p:nvSpPr>
          <p:cNvPr id="5" name="Rectangle 4"/>
          <p:cNvSpPr>
            <a:spLocks noGrp="1"/>
          </p:cNvSpPr>
          <p:nvPr>
            <p:ph type="ftr" sz="quarter" idx="11"/>
          </p:nvPr>
        </p:nvSpPr>
        <p:spPr/>
        <p:txBody>
          <a:bodyPr/>
          <a:lstStyle/>
          <a:p>
            <a:endParaRPr lang="en-US"/>
          </a:p>
        </p:txBody>
      </p:sp>
      <p:sp>
        <p:nvSpPr>
          <p:cNvPr id="6" name="Rectangle 5"/>
          <p:cNvSpPr>
            <a:spLocks noGrp="1"/>
          </p:cNvSpPr>
          <p:nvPr>
            <p:ph type="sldNum" sz="quarter" idx="12"/>
          </p:nvPr>
        </p:nvSpPr>
        <p:spPr/>
        <p:txBody>
          <a:bodyPr/>
          <a:lstStyle/>
          <a:p>
            <a:fld id="{93910A63-428F-401D-9BE5-9CA51AD5A4B6}" type="slidenum">
              <a:rPr lang="en-US" smtClean="0"/>
              <a:t>‹Nº›</a:t>
            </a:fld>
            <a:endParaRPr lang="en-US"/>
          </a:p>
        </p:txBody>
      </p:sp>
    </p:spTree>
    <p:extLst>
      <p:ext uri="{BB962C8B-B14F-4D97-AF65-F5344CB8AC3E}">
        <p14:creationId xmlns:p14="http://schemas.microsoft.com/office/powerpoint/2010/main" val="3907917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s-ES" smtClean="0"/>
              <a:t>Haga clic para modificar el estilo de título del patrón</a:t>
            </a:r>
            <a:endParaRPr lang="en-US"/>
          </a:p>
        </p:txBody>
      </p:sp>
      <p:sp>
        <p:nvSpPr>
          <p:cNvPr id="3" name="Rectangle 2"/>
          <p:cNvSpPr>
            <a:spLocks noGrp="1"/>
          </p:cNvSpPr>
          <p:nvPr>
            <p:ph sz="half" idx="1"/>
          </p:nvPr>
        </p:nvSpPr>
        <p:spPr>
          <a:xfrm>
            <a:off x="301752" y="1600200"/>
            <a:ext cx="4160520" cy="475488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Rectangle 3"/>
          <p:cNvSpPr>
            <a:spLocks noGrp="1"/>
          </p:cNvSpPr>
          <p:nvPr>
            <p:ph sz="half" idx="2"/>
          </p:nvPr>
        </p:nvSpPr>
        <p:spPr>
          <a:xfrm>
            <a:off x="4648200" y="1600200"/>
            <a:ext cx="4160520" cy="475488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Rectangle 4"/>
          <p:cNvSpPr>
            <a:spLocks noGrp="1"/>
          </p:cNvSpPr>
          <p:nvPr>
            <p:ph type="dt" sz="half" idx="10"/>
          </p:nvPr>
        </p:nvSpPr>
        <p:spPr/>
        <p:txBody>
          <a:bodyPr/>
          <a:lstStyle/>
          <a:p>
            <a:fld id="{E488B91C-3721-482B-9722-A0AEC1C48903}" type="datetimeFigureOut">
              <a:rPr lang="en-US" smtClean="0"/>
              <a:t>8/4/2011</a:t>
            </a:fld>
            <a:endParaRPr lang="en-US"/>
          </a:p>
        </p:txBody>
      </p:sp>
      <p:sp>
        <p:nvSpPr>
          <p:cNvPr id="6" name="Rectangle 5"/>
          <p:cNvSpPr>
            <a:spLocks noGrp="1"/>
          </p:cNvSpPr>
          <p:nvPr>
            <p:ph type="ftr" sz="quarter" idx="11"/>
          </p:nvPr>
        </p:nvSpPr>
        <p:spPr/>
        <p:txBody>
          <a:bodyPr/>
          <a:lstStyle/>
          <a:p>
            <a:endParaRPr lang="en-US"/>
          </a:p>
        </p:txBody>
      </p:sp>
      <p:sp>
        <p:nvSpPr>
          <p:cNvPr id="7" name="Rectangle 6"/>
          <p:cNvSpPr>
            <a:spLocks noGrp="1"/>
          </p:cNvSpPr>
          <p:nvPr>
            <p:ph type="sldNum" sz="quarter" idx="12"/>
          </p:nvPr>
        </p:nvSpPr>
        <p:spPr/>
        <p:txBody>
          <a:bodyPr/>
          <a:lstStyle/>
          <a:p>
            <a:fld id="{93910A63-428F-401D-9BE5-9CA51AD5A4B6}" type="slidenum">
              <a:rPr lang="en-US" smtClean="0"/>
              <a:t>‹Nº›</a:t>
            </a:fld>
            <a:endParaRPr lang="en-US"/>
          </a:p>
        </p:txBody>
      </p:sp>
    </p:spTree>
    <p:extLst>
      <p:ext uri="{BB962C8B-B14F-4D97-AF65-F5344CB8AC3E}">
        <p14:creationId xmlns:p14="http://schemas.microsoft.com/office/powerpoint/2010/main" val="16427506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Rectangle 2"/>
          <p:cNvSpPr>
            <a:spLocks noGrp="1"/>
          </p:cNvSpPr>
          <p:nvPr>
            <p:ph type="body" idx="1"/>
          </p:nvPr>
        </p:nvSpPr>
        <p:spPr>
          <a:xfrm>
            <a:off x="301752" y="1535112"/>
            <a:ext cx="4160520" cy="827087"/>
          </a:xfrm>
        </p:spPr>
        <p:txBody>
          <a:bodyPr anchor="ctr">
            <a:normAutofit/>
            <a:scene3d>
              <a:camera prst="orthographicFront"/>
              <a:lightRig rig="flat" dir="tl">
                <a:rot lat="0" lon="0" rev="6600000"/>
              </a:lightRig>
            </a:scene3d>
            <a:sp3d>
              <a:contourClr>
                <a:schemeClr val="accent2">
                  <a:shade val="75000"/>
                </a:schemeClr>
              </a:contourClr>
            </a:sp3d>
          </a:bodyPr>
          <a:lstStyle>
            <a:lvl1pPr marL="0" indent="0" algn="ctr">
              <a:buNone/>
              <a:defRPr lang="en-US" sz="2400" b="0" dirty="0" smtClean="0">
                <a:ln w="11430"/>
                <a:solidFill>
                  <a:schemeClr val="tx2"/>
                </a:solidFill>
                <a:effectLst/>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Rectangle 3"/>
          <p:cNvSpPr>
            <a:spLocks noGrp="1"/>
          </p:cNvSpPr>
          <p:nvPr>
            <p:ph sz="half" idx="2"/>
          </p:nvPr>
        </p:nvSpPr>
        <p:spPr>
          <a:xfrm>
            <a:off x="301752" y="2373312"/>
            <a:ext cx="41605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Rectangle 4"/>
          <p:cNvSpPr>
            <a:spLocks noGrp="1"/>
          </p:cNvSpPr>
          <p:nvPr>
            <p:ph type="body" sz="quarter" idx="3"/>
          </p:nvPr>
        </p:nvSpPr>
        <p:spPr>
          <a:xfrm>
            <a:off x="4645024" y="1535112"/>
            <a:ext cx="4160520" cy="827087"/>
          </a:xfrm>
        </p:spPr>
        <p:txBody>
          <a:bodyPr anchor="ctr">
            <a:normAutofit/>
            <a:scene3d>
              <a:camera prst="orthographicFront"/>
              <a:lightRig rig="flat" dir="tl">
                <a:rot lat="0" lon="0" rev="6600000"/>
              </a:lightRig>
            </a:scene3d>
            <a:sp3d>
              <a:contourClr>
                <a:schemeClr val="accent2">
                  <a:shade val="75000"/>
                </a:schemeClr>
              </a:contourClr>
            </a:sp3d>
          </a:bodyPr>
          <a:lstStyle>
            <a:lvl1pPr marL="0" indent="0" algn="ctr">
              <a:buNone/>
              <a:defRPr lang="en-US" sz="2400" b="0" dirty="0" smtClean="0">
                <a:ln w="11430"/>
                <a:solidFill>
                  <a:schemeClr val="tx2"/>
                </a:solidFill>
                <a:effectLst/>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Rectangle 5"/>
          <p:cNvSpPr>
            <a:spLocks noGrp="1"/>
          </p:cNvSpPr>
          <p:nvPr>
            <p:ph sz="quarter" idx="4"/>
          </p:nvPr>
        </p:nvSpPr>
        <p:spPr>
          <a:xfrm>
            <a:off x="4645024" y="2373312"/>
            <a:ext cx="41605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Rectangle 6"/>
          <p:cNvSpPr>
            <a:spLocks noGrp="1"/>
          </p:cNvSpPr>
          <p:nvPr>
            <p:ph type="dt" sz="half" idx="10"/>
          </p:nvPr>
        </p:nvSpPr>
        <p:spPr/>
        <p:txBody>
          <a:bodyPr/>
          <a:lstStyle/>
          <a:p>
            <a:fld id="{E488B91C-3721-482B-9722-A0AEC1C48903}" type="datetimeFigureOut">
              <a:rPr lang="en-US" smtClean="0"/>
              <a:t>8/4/2011</a:t>
            </a:fld>
            <a:endParaRPr lang="en-US"/>
          </a:p>
        </p:txBody>
      </p:sp>
      <p:sp>
        <p:nvSpPr>
          <p:cNvPr id="8" name="Rectangle 7"/>
          <p:cNvSpPr>
            <a:spLocks noGrp="1"/>
          </p:cNvSpPr>
          <p:nvPr>
            <p:ph type="ftr" sz="quarter" idx="11"/>
          </p:nvPr>
        </p:nvSpPr>
        <p:spPr/>
        <p:txBody>
          <a:bodyPr/>
          <a:lstStyle/>
          <a:p>
            <a:endParaRPr lang="en-US"/>
          </a:p>
        </p:txBody>
      </p:sp>
      <p:sp>
        <p:nvSpPr>
          <p:cNvPr id="9" name="Rectangle 8"/>
          <p:cNvSpPr>
            <a:spLocks noGrp="1"/>
          </p:cNvSpPr>
          <p:nvPr>
            <p:ph type="sldNum" sz="quarter" idx="12"/>
          </p:nvPr>
        </p:nvSpPr>
        <p:spPr/>
        <p:txBody>
          <a:bodyPr/>
          <a:lstStyle/>
          <a:p>
            <a:fld id="{93910A63-428F-401D-9BE5-9CA51AD5A4B6}" type="slidenum">
              <a:rPr lang="en-US" smtClean="0"/>
              <a:t>‹Nº›</a:t>
            </a:fld>
            <a:endParaRPr lang="en-US"/>
          </a:p>
        </p:txBody>
      </p:sp>
    </p:spTree>
    <p:extLst>
      <p:ext uri="{BB962C8B-B14F-4D97-AF65-F5344CB8AC3E}">
        <p14:creationId xmlns:p14="http://schemas.microsoft.com/office/powerpoint/2010/main" val="17883940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s-ES" smtClean="0"/>
              <a:t>Haga clic para modificar el estilo de título del patrón</a:t>
            </a:r>
            <a:endParaRPr lang="en-US"/>
          </a:p>
        </p:txBody>
      </p:sp>
      <p:sp>
        <p:nvSpPr>
          <p:cNvPr id="3" name="Rectangle 2"/>
          <p:cNvSpPr>
            <a:spLocks noGrp="1"/>
          </p:cNvSpPr>
          <p:nvPr>
            <p:ph type="dt" sz="half" idx="10"/>
          </p:nvPr>
        </p:nvSpPr>
        <p:spPr/>
        <p:txBody>
          <a:bodyPr/>
          <a:lstStyle/>
          <a:p>
            <a:fld id="{E488B91C-3721-482B-9722-A0AEC1C48903}" type="datetimeFigureOut">
              <a:rPr lang="en-US" smtClean="0"/>
              <a:t>8/4/2011</a:t>
            </a:fld>
            <a:endParaRPr lang="en-US"/>
          </a:p>
        </p:txBody>
      </p:sp>
      <p:sp>
        <p:nvSpPr>
          <p:cNvPr id="4" name="Rectangle 3"/>
          <p:cNvSpPr>
            <a:spLocks noGrp="1"/>
          </p:cNvSpPr>
          <p:nvPr>
            <p:ph type="ftr" sz="quarter" idx="11"/>
          </p:nvPr>
        </p:nvSpPr>
        <p:spPr/>
        <p:txBody>
          <a:bodyPr/>
          <a:lstStyle/>
          <a:p>
            <a:endParaRPr lang="en-US"/>
          </a:p>
        </p:txBody>
      </p:sp>
      <p:sp>
        <p:nvSpPr>
          <p:cNvPr id="5" name="Rectangle 4"/>
          <p:cNvSpPr>
            <a:spLocks noGrp="1"/>
          </p:cNvSpPr>
          <p:nvPr>
            <p:ph type="sldNum" sz="quarter" idx="12"/>
          </p:nvPr>
        </p:nvSpPr>
        <p:spPr/>
        <p:txBody>
          <a:bodyPr/>
          <a:lstStyle/>
          <a:p>
            <a:fld id="{93910A63-428F-401D-9BE5-9CA51AD5A4B6}" type="slidenum">
              <a:rPr lang="en-US" smtClean="0"/>
              <a:t>‹Nº›</a:t>
            </a:fld>
            <a:endParaRPr lang="en-US"/>
          </a:p>
        </p:txBody>
      </p:sp>
    </p:spTree>
    <p:extLst>
      <p:ext uri="{BB962C8B-B14F-4D97-AF65-F5344CB8AC3E}">
        <p14:creationId xmlns:p14="http://schemas.microsoft.com/office/powerpoint/2010/main" val="6142545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Rectangle 1"/>
          <p:cNvSpPr>
            <a:spLocks noGrp="1"/>
          </p:cNvSpPr>
          <p:nvPr>
            <p:ph type="dt" sz="half" idx="10"/>
          </p:nvPr>
        </p:nvSpPr>
        <p:spPr/>
        <p:txBody>
          <a:bodyPr/>
          <a:lstStyle/>
          <a:p>
            <a:fld id="{E488B91C-3721-482B-9722-A0AEC1C48903}" type="datetimeFigureOut">
              <a:rPr lang="en-US" smtClean="0"/>
              <a:t>8/4/2011</a:t>
            </a:fld>
            <a:endParaRPr lang="en-US"/>
          </a:p>
        </p:txBody>
      </p:sp>
      <p:sp>
        <p:nvSpPr>
          <p:cNvPr id="3" name="Rectangle 2"/>
          <p:cNvSpPr>
            <a:spLocks noGrp="1"/>
          </p:cNvSpPr>
          <p:nvPr>
            <p:ph type="ftr" sz="quarter" idx="11"/>
          </p:nvPr>
        </p:nvSpPr>
        <p:spPr/>
        <p:txBody>
          <a:bodyPr/>
          <a:lstStyle/>
          <a:p>
            <a:endParaRPr lang="en-US"/>
          </a:p>
        </p:txBody>
      </p:sp>
      <p:sp>
        <p:nvSpPr>
          <p:cNvPr id="4" name="Rectangle 3"/>
          <p:cNvSpPr>
            <a:spLocks noGrp="1"/>
          </p:cNvSpPr>
          <p:nvPr>
            <p:ph type="sldNum" sz="quarter" idx="12"/>
          </p:nvPr>
        </p:nvSpPr>
        <p:spPr/>
        <p:txBody>
          <a:bodyPr/>
          <a:lstStyle/>
          <a:p>
            <a:fld id="{93910A63-428F-401D-9BE5-9CA51AD5A4B6}" type="slidenum">
              <a:rPr lang="en-US" smtClean="0"/>
              <a:t>‹Nº›</a:t>
            </a:fld>
            <a:endParaRPr lang="en-US"/>
          </a:p>
        </p:txBody>
      </p:sp>
    </p:spTree>
    <p:extLst>
      <p:ext uri="{BB962C8B-B14F-4D97-AF65-F5344CB8AC3E}">
        <p14:creationId xmlns:p14="http://schemas.microsoft.com/office/powerpoint/2010/main" val="25303857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ound Same Side Corner Rectangle 7"/>
          <p:cNvSpPr/>
          <p:nvPr/>
        </p:nvSpPr>
        <p:spPr>
          <a:xfrm>
            <a:off x="228600" y="152400"/>
            <a:ext cx="8686800" cy="1295400"/>
          </a:xfrm>
          <a:prstGeom prst="round2SameRect">
            <a:avLst>
              <a:gd name="adj1" fmla="val 4902"/>
              <a:gd name="adj2" fmla="val 0"/>
            </a:avLst>
          </a:prstGeom>
          <a:solidFill>
            <a:schemeClr val="accent1"/>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Rectangle 1"/>
          <p:cNvSpPr>
            <a:spLocks noGrp="1"/>
          </p:cNvSpPr>
          <p:nvPr>
            <p:ph type="title"/>
          </p:nvPr>
        </p:nvSpPr>
        <p:spPr>
          <a:xfrm>
            <a:off x="304800" y="228600"/>
            <a:ext cx="4495800" cy="1143000"/>
          </a:xfrm>
        </p:spPr>
        <p:txBody>
          <a:bodyPr anchor="ctr"/>
          <a:lstStyle>
            <a:lvl1pPr algn="l">
              <a:defRPr sz="2800" b="0"/>
            </a:lvl1pPr>
          </a:lstStyle>
          <a:p>
            <a:r>
              <a:rPr lang="es-ES" smtClean="0"/>
              <a:t>Haga clic para modificar el estilo de título del patrón</a:t>
            </a:r>
            <a:endParaRPr lang="en-US" dirty="0"/>
          </a:p>
        </p:txBody>
      </p:sp>
      <p:sp>
        <p:nvSpPr>
          <p:cNvPr id="3" name="Rectangle 2"/>
          <p:cNvSpPr>
            <a:spLocks noGrp="1"/>
          </p:cNvSpPr>
          <p:nvPr>
            <p:ph idx="1"/>
          </p:nvPr>
        </p:nvSpPr>
        <p:spPr>
          <a:xfrm>
            <a:off x="228600" y="1600200"/>
            <a:ext cx="8686800" cy="47244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Rectangle 4"/>
          <p:cNvSpPr>
            <a:spLocks noGrp="1"/>
          </p:cNvSpPr>
          <p:nvPr>
            <p:ph type="dt" sz="half" idx="10"/>
          </p:nvPr>
        </p:nvSpPr>
        <p:spPr/>
        <p:txBody>
          <a:bodyPr/>
          <a:lstStyle/>
          <a:p>
            <a:fld id="{E488B91C-3721-482B-9722-A0AEC1C48903}" type="datetimeFigureOut">
              <a:rPr lang="en-US" smtClean="0"/>
              <a:t>8/4/2011</a:t>
            </a:fld>
            <a:endParaRPr lang="en-US"/>
          </a:p>
        </p:txBody>
      </p:sp>
      <p:sp>
        <p:nvSpPr>
          <p:cNvPr id="6" name="Rectangle 5"/>
          <p:cNvSpPr>
            <a:spLocks noGrp="1"/>
          </p:cNvSpPr>
          <p:nvPr>
            <p:ph type="ftr" sz="quarter" idx="11"/>
          </p:nvPr>
        </p:nvSpPr>
        <p:spPr/>
        <p:txBody>
          <a:bodyPr/>
          <a:lstStyle/>
          <a:p>
            <a:endParaRPr lang="en-US"/>
          </a:p>
        </p:txBody>
      </p:sp>
      <p:sp>
        <p:nvSpPr>
          <p:cNvPr id="7" name="Rectangle 6"/>
          <p:cNvSpPr>
            <a:spLocks noGrp="1"/>
          </p:cNvSpPr>
          <p:nvPr>
            <p:ph type="sldNum" sz="quarter" idx="12"/>
          </p:nvPr>
        </p:nvSpPr>
        <p:spPr/>
        <p:txBody>
          <a:bodyPr/>
          <a:lstStyle/>
          <a:p>
            <a:fld id="{93910A63-428F-401D-9BE5-9CA51AD5A4B6}" type="slidenum">
              <a:rPr lang="en-US" smtClean="0"/>
              <a:t>‹Nº›</a:t>
            </a:fld>
            <a:endParaRPr lang="en-US"/>
          </a:p>
        </p:txBody>
      </p:sp>
      <p:cxnSp>
        <p:nvCxnSpPr>
          <p:cNvPr id="9" name="Straight Connector 8"/>
          <p:cNvCxnSpPr/>
          <p:nvPr/>
        </p:nvCxnSpPr>
        <p:spPr>
          <a:xfrm>
            <a:off x="228600" y="6528816"/>
            <a:ext cx="8686800" cy="1588"/>
          </a:xfrm>
          <a:prstGeom prst="line">
            <a:avLst/>
          </a:prstGeom>
          <a:ln w="12700" cap="rnd" cmpd="sng" algn="ctr">
            <a:solidFill>
              <a:schemeClr val="tx2"/>
            </a:solidFill>
            <a:prstDash val="solid"/>
          </a:ln>
          <a:effectLst/>
        </p:spPr>
        <p:style>
          <a:lnRef idx="1">
            <a:schemeClr val="accent1"/>
          </a:lnRef>
          <a:fillRef idx="0">
            <a:schemeClr val="accent1"/>
          </a:fillRef>
          <a:effectRef idx="0">
            <a:schemeClr val="accent1"/>
          </a:effectRef>
          <a:fontRef idx="minor">
            <a:schemeClr val="tx1"/>
          </a:fontRef>
        </p:style>
      </p:cxnSp>
      <p:sp useBgFill="1">
        <p:nvSpPr>
          <p:cNvPr id="10" name="Rectangle 9"/>
          <p:cNvSpPr/>
          <p:nvPr/>
        </p:nvSpPr>
        <p:spPr>
          <a:xfrm>
            <a:off x="4876800" y="152400"/>
            <a:ext cx="3581400" cy="1295400"/>
          </a:xfrm>
          <a:prstGeom prst="rect">
            <a:avLst/>
          </a:prstGeom>
          <a:ln>
            <a:no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 name="Rectangle 10"/>
          <p:cNvSpPr/>
          <p:nvPr/>
        </p:nvSpPr>
        <p:spPr>
          <a:xfrm>
            <a:off x="4967288" y="152400"/>
            <a:ext cx="3400425" cy="1295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Rectangle 3"/>
          <p:cNvSpPr>
            <a:spLocks noGrp="1"/>
          </p:cNvSpPr>
          <p:nvPr>
            <p:ph type="body" sz="half" idx="2"/>
          </p:nvPr>
        </p:nvSpPr>
        <p:spPr>
          <a:xfrm>
            <a:off x="5105400" y="228600"/>
            <a:ext cx="3200400" cy="1143000"/>
          </a:xfrm>
        </p:spPr>
        <p:txBody>
          <a:bodyPr anchor="ctr">
            <a:normAutofit/>
          </a:bodyPr>
          <a:lstStyle>
            <a:lvl1pPr marL="0" indent="0" algn="l">
              <a:buNone/>
              <a:defRPr sz="1600">
                <a:solidFill>
                  <a:schemeClr val="bg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extLst>
      <p:ext uri="{BB962C8B-B14F-4D97-AF65-F5344CB8AC3E}">
        <p14:creationId xmlns:p14="http://schemas.microsoft.com/office/powerpoint/2010/main" val="26032879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ound Same Side Corner Rectangle 7"/>
          <p:cNvSpPr/>
          <p:nvPr/>
        </p:nvSpPr>
        <p:spPr>
          <a:xfrm>
            <a:off x="228600" y="152400"/>
            <a:ext cx="8686800" cy="1295400"/>
          </a:xfrm>
          <a:prstGeom prst="round2SameRect">
            <a:avLst>
              <a:gd name="adj1" fmla="val 4902"/>
              <a:gd name="adj2" fmla="val 0"/>
            </a:avLst>
          </a:prstGeom>
          <a:solidFill>
            <a:schemeClr val="accent1"/>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Rectangle 2"/>
          <p:cNvSpPr>
            <a:spLocks noGrp="1"/>
          </p:cNvSpPr>
          <p:nvPr>
            <p:ph type="pic" idx="1"/>
          </p:nvPr>
        </p:nvSpPr>
        <p:spPr>
          <a:xfrm>
            <a:off x="228600" y="1524000"/>
            <a:ext cx="8686800" cy="4910328"/>
          </a:xfrm>
          <a:solidFill>
            <a:schemeClr val="bg2"/>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a:p>
        </p:txBody>
      </p:sp>
      <p:sp>
        <p:nvSpPr>
          <p:cNvPr id="5" name="Rectangle 4"/>
          <p:cNvSpPr>
            <a:spLocks noGrp="1"/>
          </p:cNvSpPr>
          <p:nvPr>
            <p:ph type="dt" sz="half" idx="10"/>
          </p:nvPr>
        </p:nvSpPr>
        <p:spPr/>
        <p:txBody>
          <a:bodyPr/>
          <a:lstStyle/>
          <a:p>
            <a:fld id="{E488B91C-3721-482B-9722-A0AEC1C48903}" type="datetimeFigureOut">
              <a:rPr lang="en-US" smtClean="0"/>
              <a:t>8/4/2011</a:t>
            </a:fld>
            <a:endParaRPr lang="en-US"/>
          </a:p>
        </p:txBody>
      </p:sp>
      <p:sp>
        <p:nvSpPr>
          <p:cNvPr id="6" name="Rectangle 5"/>
          <p:cNvSpPr>
            <a:spLocks noGrp="1"/>
          </p:cNvSpPr>
          <p:nvPr>
            <p:ph type="ftr" sz="quarter" idx="11"/>
          </p:nvPr>
        </p:nvSpPr>
        <p:spPr/>
        <p:txBody>
          <a:bodyPr/>
          <a:lstStyle/>
          <a:p>
            <a:endParaRPr lang="en-US"/>
          </a:p>
        </p:txBody>
      </p:sp>
      <p:sp>
        <p:nvSpPr>
          <p:cNvPr id="7" name="Rectangle 6"/>
          <p:cNvSpPr>
            <a:spLocks noGrp="1"/>
          </p:cNvSpPr>
          <p:nvPr>
            <p:ph type="sldNum" sz="quarter" idx="12"/>
          </p:nvPr>
        </p:nvSpPr>
        <p:spPr/>
        <p:txBody>
          <a:bodyPr/>
          <a:lstStyle/>
          <a:p>
            <a:fld id="{93910A63-428F-401D-9BE5-9CA51AD5A4B6}" type="slidenum">
              <a:rPr lang="en-US" smtClean="0"/>
              <a:t>‹Nº›</a:t>
            </a:fld>
            <a:endParaRPr lang="en-US"/>
          </a:p>
        </p:txBody>
      </p:sp>
      <p:sp useBgFill="1">
        <p:nvSpPr>
          <p:cNvPr id="9" name="Rectangle 8"/>
          <p:cNvSpPr/>
          <p:nvPr/>
        </p:nvSpPr>
        <p:spPr>
          <a:xfrm>
            <a:off x="4876800" y="152400"/>
            <a:ext cx="3581400" cy="1295400"/>
          </a:xfrm>
          <a:prstGeom prst="rect">
            <a:avLst/>
          </a:prstGeom>
          <a:ln>
            <a:no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Rectangle 9"/>
          <p:cNvSpPr/>
          <p:nvPr/>
        </p:nvSpPr>
        <p:spPr>
          <a:xfrm>
            <a:off x="4967288" y="152400"/>
            <a:ext cx="3400425" cy="1295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Rectangle 1"/>
          <p:cNvSpPr>
            <a:spLocks noGrp="1"/>
          </p:cNvSpPr>
          <p:nvPr>
            <p:ph type="title"/>
          </p:nvPr>
        </p:nvSpPr>
        <p:spPr>
          <a:xfrm>
            <a:off x="304800" y="228600"/>
            <a:ext cx="4495800" cy="1143000"/>
          </a:xfrm>
        </p:spPr>
        <p:txBody>
          <a:bodyPr anchor="ctr"/>
          <a:lstStyle>
            <a:lvl1pPr algn="l">
              <a:defRPr sz="2800" b="0"/>
            </a:lvl1pPr>
          </a:lstStyle>
          <a:p>
            <a:r>
              <a:rPr lang="es-ES" smtClean="0"/>
              <a:t>Haga clic para modificar el estilo de título del patrón</a:t>
            </a:r>
            <a:endParaRPr lang="en-US" dirty="0"/>
          </a:p>
        </p:txBody>
      </p:sp>
      <p:sp>
        <p:nvSpPr>
          <p:cNvPr id="4" name="Rectangle 3"/>
          <p:cNvSpPr>
            <a:spLocks noGrp="1"/>
          </p:cNvSpPr>
          <p:nvPr>
            <p:ph type="body" sz="half" idx="2"/>
          </p:nvPr>
        </p:nvSpPr>
        <p:spPr>
          <a:xfrm>
            <a:off x="5105400" y="228600"/>
            <a:ext cx="3200400" cy="1143000"/>
          </a:xfrm>
        </p:spPr>
        <p:txBody>
          <a:bodyPr anchor="ctr">
            <a:normAutofit/>
          </a:bodyPr>
          <a:lstStyle>
            <a:lvl1pPr marL="0" indent="0">
              <a:buNone/>
              <a:defRPr sz="1600">
                <a:solidFill>
                  <a:schemeClr val="bg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cxnSp>
        <p:nvCxnSpPr>
          <p:cNvPr id="11" name="Straight Connector 10"/>
          <p:cNvCxnSpPr/>
          <p:nvPr/>
        </p:nvCxnSpPr>
        <p:spPr>
          <a:xfrm>
            <a:off x="228600" y="6528816"/>
            <a:ext cx="8686800" cy="1588"/>
          </a:xfrm>
          <a:prstGeom prst="line">
            <a:avLst/>
          </a:prstGeom>
          <a:ln w="12700" cap="rnd" cmpd="sng" algn="ctr">
            <a:solidFill>
              <a:schemeClr val="tx2"/>
            </a:solidFill>
            <a:prstDash val="solid"/>
          </a:ln>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7872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ound Same Side Corner Rectangle 6"/>
          <p:cNvSpPr/>
          <p:nvPr/>
        </p:nvSpPr>
        <p:spPr>
          <a:xfrm>
            <a:off x="228600" y="152400"/>
            <a:ext cx="8686800" cy="1295400"/>
          </a:xfrm>
          <a:prstGeom prst="round2SameRect">
            <a:avLst>
              <a:gd name="adj1" fmla="val 4902"/>
              <a:gd name="adj2" fmla="val 0"/>
            </a:avLst>
          </a:prstGeom>
          <a:solidFill>
            <a:schemeClr val="accent1"/>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Placeholder 1"/>
          <p:cNvSpPr>
            <a:spLocks noGrp="1"/>
          </p:cNvSpPr>
          <p:nvPr>
            <p:ph type="title"/>
          </p:nvPr>
        </p:nvSpPr>
        <p:spPr>
          <a:xfrm>
            <a:off x="304800" y="274638"/>
            <a:ext cx="8534400" cy="1143000"/>
          </a:xfrm>
          <a:prstGeom prst="rect">
            <a:avLst/>
          </a:prstGeom>
        </p:spPr>
        <p:txBody>
          <a:bodyPr vert="horz" lIns="91440" tIns="45720" rIns="91440" bIns="45720" rtlCol="0" anchor="ctr">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304800" y="1600200"/>
            <a:ext cx="8534400" cy="48006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228600" y="6520942"/>
            <a:ext cx="2133600" cy="320040"/>
          </a:xfrm>
          <a:prstGeom prst="rect">
            <a:avLst/>
          </a:prstGeom>
        </p:spPr>
        <p:txBody>
          <a:bodyPr vert="horz" lIns="91440" tIns="45720" rIns="91440" bIns="45720" rtlCol="0" anchor="ctr"/>
          <a:lstStyle>
            <a:lvl1pPr algn="l">
              <a:defRPr sz="1200">
                <a:solidFill>
                  <a:schemeClr val="tx2"/>
                </a:solidFill>
              </a:defRPr>
            </a:lvl1pPr>
          </a:lstStyle>
          <a:p>
            <a:fld id="{E488B91C-3721-482B-9722-A0AEC1C48903}" type="datetimeFigureOut">
              <a:rPr lang="en-US" smtClean="0"/>
              <a:t>8/4/2011</a:t>
            </a:fld>
            <a:endParaRPr lang="en-US"/>
          </a:p>
        </p:txBody>
      </p:sp>
      <p:sp>
        <p:nvSpPr>
          <p:cNvPr id="5" name="Footer Placeholder 4"/>
          <p:cNvSpPr>
            <a:spLocks noGrp="1"/>
          </p:cNvSpPr>
          <p:nvPr>
            <p:ph type="ftr" sz="quarter" idx="3"/>
          </p:nvPr>
        </p:nvSpPr>
        <p:spPr>
          <a:xfrm>
            <a:off x="2895600" y="6520942"/>
            <a:ext cx="3429000" cy="320040"/>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781800" y="6520942"/>
            <a:ext cx="2133600" cy="320040"/>
          </a:xfrm>
          <a:prstGeom prst="rect">
            <a:avLst/>
          </a:prstGeom>
        </p:spPr>
        <p:txBody>
          <a:bodyPr vert="horz" lIns="91440" tIns="45720" rIns="91440" bIns="45720" rtlCol="0" anchor="ctr"/>
          <a:lstStyle>
            <a:lvl1pPr algn="r">
              <a:defRPr sz="1200">
                <a:solidFill>
                  <a:schemeClr val="tx2"/>
                </a:solidFill>
              </a:defRPr>
            </a:lvl1pPr>
          </a:lstStyle>
          <a:p>
            <a:fld id="{93910A63-428F-401D-9BE5-9CA51AD5A4B6}" type="slidenum">
              <a:rPr lang="en-US" smtClean="0"/>
              <a:t>‹Nº›</a:t>
            </a:fld>
            <a:endParaRPr lang="en-US"/>
          </a:p>
        </p:txBody>
      </p:sp>
      <p:cxnSp>
        <p:nvCxnSpPr>
          <p:cNvPr id="8" name="Straight Connector 7"/>
          <p:cNvCxnSpPr/>
          <p:nvPr/>
        </p:nvCxnSpPr>
        <p:spPr>
          <a:xfrm>
            <a:off x="228600" y="6524625"/>
            <a:ext cx="8686800" cy="1588"/>
          </a:xfrm>
          <a:prstGeom prst="line">
            <a:avLst/>
          </a:prstGeom>
          <a:ln w="12700" cap="rnd" cmpd="sng" algn="ctr">
            <a:solidFill>
              <a:schemeClr val="tx2"/>
            </a:solidFill>
            <a:prstDash val="solid"/>
          </a:ln>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22153108"/>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3600" kern="1200">
          <a:solidFill>
            <a:srgbClr val="FFFFFF"/>
          </a:solidFill>
          <a:effectLst/>
          <a:latin typeface="+mj-lt"/>
          <a:ea typeface="+mj-ea"/>
          <a:cs typeface="+mj-cs"/>
        </a:defRPr>
      </a:lvl1pPr>
    </p:titleStyle>
    <p:bodyStyle>
      <a:lvl1pPr marL="274320" indent="-274320" algn="l" defTabSz="914400" rtl="0" eaLnBrk="1" latinLnBrk="0" hangingPunct="1">
        <a:spcBef>
          <a:spcPct val="20000"/>
        </a:spcBef>
        <a:buClr>
          <a:schemeClr val="accent2"/>
        </a:buClr>
        <a:buSzPct val="85000"/>
        <a:buFont typeface="Wingdings 2" pitchFamily="18" charset="2"/>
        <a:buChar char=""/>
        <a:defRPr sz="2800" kern="1200">
          <a:solidFill>
            <a:schemeClr val="tx1"/>
          </a:solidFill>
          <a:latin typeface="+mn-lt"/>
          <a:ea typeface="+mn-ea"/>
          <a:cs typeface="+mn-cs"/>
        </a:defRPr>
      </a:lvl1pPr>
      <a:lvl2pPr marL="548640" indent="-228600" algn="l" defTabSz="914400" rtl="0" eaLnBrk="1" latinLnBrk="0" hangingPunct="1">
        <a:spcBef>
          <a:spcPct val="20000"/>
        </a:spcBef>
        <a:buClr>
          <a:schemeClr val="accent2"/>
        </a:buClr>
        <a:buSzPct val="85000"/>
        <a:buFont typeface="Wingdings 2" pitchFamily="18" charset="2"/>
        <a:buChar char=""/>
        <a:defRPr sz="2400" kern="1200">
          <a:solidFill>
            <a:schemeClr val="tx1"/>
          </a:solidFill>
          <a:latin typeface="+mn-lt"/>
          <a:ea typeface="+mn-ea"/>
          <a:cs typeface="+mn-cs"/>
        </a:defRPr>
      </a:lvl2pPr>
      <a:lvl3pPr marL="731520" indent="-18288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3pPr>
      <a:lvl4pPr marL="1005840" indent="-182880" algn="l" defTabSz="914400" rtl="0" eaLnBrk="1" latinLnBrk="0" hangingPunct="1">
        <a:spcBef>
          <a:spcPct val="20000"/>
        </a:spcBef>
        <a:buClr>
          <a:schemeClr val="accent2"/>
        </a:buClr>
        <a:buSzPct val="100000"/>
        <a:buFont typeface="Arial" pitchFamily="34" charset="0"/>
        <a:buChar char="•"/>
        <a:defRPr sz="1800" kern="1200">
          <a:solidFill>
            <a:schemeClr val="tx2"/>
          </a:solidFill>
          <a:latin typeface="+mn-lt"/>
          <a:ea typeface="+mn-ea"/>
          <a:cs typeface="+mn-cs"/>
        </a:defRPr>
      </a:lvl4pPr>
      <a:lvl5pPr marL="1280160" indent="-182880" algn="l" defTabSz="914400" rtl="0" eaLnBrk="1" latinLnBrk="0" hangingPunct="1">
        <a:spcBef>
          <a:spcPct val="20000"/>
        </a:spcBef>
        <a:buClr>
          <a:schemeClr val="accent2"/>
        </a:buClr>
        <a:buFont typeface="Arial" pitchFamily="34" charset="0"/>
        <a:buChar char="•"/>
        <a:defRPr sz="1800" kern="1200">
          <a:solidFill>
            <a:schemeClr val="tx1"/>
          </a:solidFill>
          <a:latin typeface="+mn-lt"/>
          <a:ea typeface="+mn-ea"/>
          <a:cs typeface="+mn-cs"/>
        </a:defRPr>
      </a:lvl5pPr>
      <a:lvl6pPr marL="1463040" indent="-182880" algn="l" defTabSz="914400" rtl="0" eaLnBrk="1" latinLnBrk="0" hangingPunct="1">
        <a:spcBef>
          <a:spcPct val="20000"/>
        </a:spcBef>
        <a:buClr>
          <a:schemeClr val="accent2"/>
        </a:buClr>
        <a:buFont typeface="Arial" pitchFamily="34" charset="0"/>
        <a:buChar char="•"/>
        <a:defRPr sz="1600" kern="1200">
          <a:solidFill>
            <a:schemeClr val="tx2"/>
          </a:solidFill>
          <a:latin typeface="+mn-lt"/>
          <a:ea typeface="+mn-ea"/>
          <a:cs typeface="+mn-cs"/>
        </a:defRPr>
      </a:lvl6pPr>
      <a:lvl7pPr marL="1737360" indent="-182880" algn="l" defTabSz="914400" rtl="0" eaLnBrk="1" latinLnBrk="0" hangingPunct="1">
        <a:spcBef>
          <a:spcPct val="20000"/>
        </a:spcBef>
        <a:buClr>
          <a:schemeClr val="accent2"/>
        </a:buClr>
        <a:buFont typeface="Arial" pitchFamily="34" charset="0"/>
        <a:buChar char="•"/>
        <a:defRPr sz="1600" kern="1200">
          <a:solidFill>
            <a:schemeClr val="tx1"/>
          </a:solidFill>
          <a:latin typeface="+mn-lt"/>
          <a:ea typeface="+mn-ea"/>
          <a:cs typeface="+mn-cs"/>
        </a:defRPr>
      </a:lvl7pPr>
      <a:lvl8pPr marL="1920240" indent="-182880" algn="l" defTabSz="914400" rtl="0" eaLnBrk="1" latinLnBrk="0" hangingPunct="1">
        <a:spcBef>
          <a:spcPct val="20000"/>
        </a:spcBef>
        <a:buClr>
          <a:schemeClr val="accent2"/>
        </a:buClr>
        <a:buFont typeface="Arial" pitchFamily="34" charset="0"/>
        <a:buChar char="•"/>
        <a:defRPr sz="1600" kern="1200" baseline="0">
          <a:solidFill>
            <a:schemeClr val="tx2"/>
          </a:solidFill>
          <a:latin typeface="+mn-lt"/>
          <a:ea typeface="+mn-ea"/>
          <a:cs typeface="+mn-cs"/>
        </a:defRPr>
      </a:lvl8pPr>
      <a:lvl9pPr marL="2194560" indent="-182880" algn="l" defTabSz="914400" rtl="0" eaLnBrk="1" latinLnBrk="0" hangingPunct="1">
        <a:spcBef>
          <a:spcPts val="310"/>
        </a:spcBef>
        <a:buClr>
          <a:schemeClr val="accent2"/>
        </a:buClr>
        <a:buFont typeface="Arial"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2 Subtítulo"/>
          <p:cNvSpPr>
            <a:spLocks noGrp="1"/>
          </p:cNvSpPr>
          <p:nvPr>
            <p:ph type="subTitle" idx="1"/>
          </p:nvPr>
        </p:nvSpPr>
        <p:spPr/>
        <p:txBody>
          <a:bodyPr>
            <a:normAutofit/>
          </a:bodyPr>
          <a:lstStyle/>
          <a:p>
            <a:r>
              <a:rPr lang="es-MX" dirty="0" smtClean="0"/>
              <a:t>PSICOLOGIA BIBLICA: Por Gerardo Payan.</a:t>
            </a:r>
          </a:p>
          <a:p>
            <a:r>
              <a:rPr lang="es-MX" dirty="0" smtClean="0"/>
              <a:t>Gálatas 2:20</a:t>
            </a:r>
            <a:endParaRPr lang="en-US" dirty="0"/>
          </a:p>
        </p:txBody>
      </p:sp>
      <p:sp>
        <p:nvSpPr>
          <p:cNvPr id="2" name="1 Título"/>
          <p:cNvSpPr>
            <a:spLocks noGrp="1"/>
          </p:cNvSpPr>
          <p:nvPr>
            <p:ph type="title"/>
          </p:nvPr>
        </p:nvSpPr>
        <p:spPr>
          <a:xfrm>
            <a:off x="304800" y="274638"/>
            <a:ext cx="8534400" cy="3611562"/>
          </a:xfrm>
        </p:spPr>
        <p:txBody>
          <a:bodyPr/>
          <a:lstStyle/>
          <a:p>
            <a:r>
              <a:rPr lang="es-MX" sz="6000" dirty="0" smtClean="0"/>
              <a:t>TERAPIA PSICOLOGICA BIBLICA</a:t>
            </a:r>
            <a:endParaRPr lang="en-US" sz="6000" dirty="0"/>
          </a:p>
        </p:txBody>
      </p:sp>
    </p:spTree>
    <p:extLst>
      <p:ext uri="{BB962C8B-B14F-4D97-AF65-F5344CB8AC3E}">
        <p14:creationId xmlns:p14="http://schemas.microsoft.com/office/powerpoint/2010/main" val="165710969"/>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r>
              <a:rPr lang="es-MX" dirty="0" smtClean="0"/>
              <a:t>Utilizando la Influencia Mental</a:t>
            </a:r>
            <a:endParaRPr lang="en-US" dirty="0"/>
          </a:p>
        </p:txBody>
      </p:sp>
      <p:sp>
        <p:nvSpPr>
          <p:cNvPr id="5" name="4 Marcador de contenido"/>
          <p:cNvSpPr>
            <a:spLocks noGrp="1"/>
          </p:cNvSpPr>
          <p:nvPr>
            <p:ph idx="1"/>
          </p:nvPr>
        </p:nvSpPr>
        <p:spPr/>
        <p:txBody>
          <a:bodyPr>
            <a:normAutofit fontScale="92500" lnSpcReduction="20000"/>
          </a:bodyPr>
          <a:lstStyle/>
          <a:p>
            <a:pPr marL="514350" indent="-514350">
              <a:buAutoNum type="arabicPeriod"/>
            </a:pPr>
            <a:r>
              <a:rPr lang="es-MX" dirty="0" smtClean="0"/>
              <a:t>Desviar las miradas de lo humano y dirigirlas a los divino.</a:t>
            </a:r>
          </a:p>
          <a:p>
            <a:pPr marL="514350" indent="-514350">
              <a:buAutoNum type="arabicPeriod"/>
            </a:pPr>
            <a:r>
              <a:rPr lang="es-MX" dirty="0" smtClean="0"/>
              <a:t>Enseñar a no depender del hombre sino de Dios.</a:t>
            </a:r>
          </a:p>
          <a:p>
            <a:pPr marL="514350" indent="-514350">
              <a:buAutoNum type="arabicPeriod"/>
            </a:pPr>
            <a:r>
              <a:rPr lang="es-MX" dirty="0" smtClean="0"/>
              <a:t>Presentarles a Cristo.</a:t>
            </a:r>
          </a:p>
          <a:p>
            <a:pPr marL="514350" indent="-514350">
              <a:buAutoNum type="arabicPeriod"/>
            </a:pPr>
            <a:r>
              <a:rPr lang="es-MX" dirty="0" smtClean="0"/>
              <a:t>Orad y llevarlos a Cristo.</a:t>
            </a:r>
          </a:p>
          <a:p>
            <a:pPr marL="514350" indent="-514350">
              <a:buAutoNum type="arabicPeriod"/>
            </a:pPr>
            <a:r>
              <a:rPr lang="es-MX" dirty="0" smtClean="0"/>
              <a:t>Dejad de mirar lo humano y contemplad lo divino.</a:t>
            </a:r>
          </a:p>
          <a:p>
            <a:pPr marL="514350" indent="-514350">
              <a:buAutoNum type="arabicPeriod"/>
            </a:pPr>
            <a:r>
              <a:rPr lang="es-MX" dirty="0" smtClean="0"/>
              <a:t>Ganarse la confianza e inducirlos a mirar al gran Medico. </a:t>
            </a:r>
          </a:p>
          <a:p>
            <a:pPr marL="514350" indent="-514350">
              <a:buAutoNum type="arabicPeriod"/>
            </a:pPr>
            <a:r>
              <a:rPr lang="es-MX" dirty="0" smtClean="0"/>
              <a:t>Encauzar la fe y confianza al verdadero Medico</a:t>
            </a:r>
          </a:p>
          <a:p>
            <a:pPr marL="514350" indent="-514350">
              <a:buAutoNum type="arabicPeriod"/>
            </a:pPr>
            <a:r>
              <a:rPr lang="es-MX" dirty="0" smtClean="0"/>
              <a:t>La continuidad de la Influencia cristiana y la perseverarían en la manifestación del Carácter de Cristo. (Tacto y simpatía)</a:t>
            </a:r>
            <a:endParaRPr lang="en-US" dirty="0"/>
          </a:p>
        </p:txBody>
      </p:sp>
    </p:spTree>
    <p:extLst>
      <p:ext uri="{BB962C8B-B14F-4D97-AF65-F5344CB8AC3E}">
        <p14:creationId xmlns:p14="http://schemas.microsoft.com/office/powerpoint/2010/main" val="18429693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normAutofit/>
          </a:bodyPr>
          <a:lstStyle/>
          <a:p>
            <a:pPr algn="just"/>
            <a:r>
              <a:rPr lang="es-MX" dirty="0" smtClean="0"/>
              <a:t>Influenciar a contemplar lo divino </a:t>
            </a:r>
            <a:endParaRPr lang="en-US" dirty="0"/>
          </a:p>
        </p:txBody>
      </p:sp>
      <p:sp>
        <p:nvSpPr>
          <p:cNvPr id="5" name="4 Marcador de contenido"/>
          <p:cNvSpPr>
            <a:spLocks noGrp="1"/>
          </p:cNvSpPr>
          <p:nvPr>
            <p:ph idx="1"/>
          </p:nvPr>
        </p:nvSpPr>
        <p:spPr/>
        <p:txBody>
          <a:bodyPr>
            <a:noAutofit/>
          </a:bodyPr>
          <a:lstStyle/>
          <a:p>
            <a:pPr marL="0" indent="0" algn="just">
              <a:buNone/>
            </a:pPr>
            <a:r>
              <a:rPr lang="es-ES" sz="3600" dirty="0" smtClean="0"/>
              <a:t>El </a:t>
            </a:r>
            <a:r>
              <a:rPr lang="es-ES" sz="3600" dirty="0"/>
              <a:t>médico debe educar a la gente para que desvíe sus miradas de lo humano y las dirija hacia lo divino. En vez de enseñar a los enfermos a depender de seres humanos para la curación de alma y cuerpo, debe encaminarlos hacia Aquel que puede salvar eternamente a cuantos acuden a él. </a:t>
            </a:r>
            <a:r>
              <a:rPr lang="es-ES" sz="3600" dirty="0" smtClean="0"/>
              <a:t>2MCP Pg. 735</a:t>
            </a:r>
            <a:endParaRPr lang="es-ES" sz="3600" dirty="0"/>
          </a:p>
        </p:txBody>
      </p:sp>
    </p:spTree>
    <p:extLst>
      <p:ext uri="{BB962C8B-B14F-4D97-AF65-F5344CB8AC3E}">
        <p14:creationId xmlns:p14="http://schemas.microsoft.com/office/powerpoint/2010/main" val="10590261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just"/>
            <a:r>
              <a:rPr lang="es-MX" dirty="0" smtClean="0"/>
              <a:t>Presentarles a Cristo</a:t>
            </a:r>
            <a:endParaRPr lang="en-US" dirty="0"/>
          </a:p>
        </p:txBody>
      </p:sp>
      <p:sp>
        <p:nvSpPr>
          <p:cNvPr id="3" name="2 Marcador de contenido"/>
          <p:cNvSpPr>
            <a:spLocks noGrp="1"/>
          </p:cNvSpPr>
          <p:nvPr>
            <p:ph idx="1"/>
          </p:nvPr>
        </p:nvSpPr>
        <p:spPr/>
        <p:txBody>
          <a:bodyPr/>
          <a:lstStyle/>
          <a:p>
            <a:pPr marL="0" indent="0" algn="just">
              <a:buNone/>
            </a:pPr>
            <a:r>
              <a:rPr lang="es-ES" dirty="0"/>
              <a:t>Esta es la vida que debemos ofrecer a los enfermos, diciéndoles que si creen en Cristo como el restaurador, si cooperan con él, obedeciendo las leyes de la salud y procurando perfeccionar la santidad en el temor de él, les impartirá su vida. Al presentarles así a Cristo, les comunicamos un poder, una fuerza valiosa procedente de lo alto. Esta es la verdadera ciencia de curar el cuerpo y el alma.­ MC 187 (1905). 2MCP Pg. 735</a:t>
            </a:r>
            <a:endParaRPr lang="en-US" dirty="0"/>
          </a:p>
          <a:p>
            <a:pPr algn="just"/>
            <a:endParaRPr lang="en-US" dirty="0"/>
          </a:p>
        </p:txBody>
      </p:sp>
    </p:spTree>
    <p:extLst>
      <p:ext uri="{BB962C8B-B14F-4D97-AF65-F5344CB8AC3E}">
        <p14:creationId xmlns:p14="http://schemas.microsoft.com/office/powerpoint/2010/main" val="32976183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just"/>
            <a:r>
              <a:rPr lang="es-MX" dirty="0" smtClean="0"/>
              <a:t>Llevar las almas a Cristo </a:t>
            </a:r>
            <a:endParaRPr lang="en-US" dirty="0"/>
          </a:p>
        </p:txBody>
      </p:sp>
      <p:sp>
        <p:nvSpPr>
          <p:cNvPr id="3" name="2 Marcador de contenido"/>
          <p:cNvSpPr>
            <a:spLocks noGrp="1"/>
          </p:cNvSpPr>
          <p:nvPr>
            <p:ph idx="1"/>
          </p:nvPr>
        </p:nvSpPr>
        <p:spPr/>
        <p:txBody>
          <a:bodyPr>
            <a:normAutofit/>
          </a:bodyPr>
          <a:lstStyle/>
          <a:p>
            <a:pPr marL="0" indent="0" algn="just">
              <a:buNone/>
            </a:pPr>
            <a:r>
              <a:rPr lang="es-ES" sz="4800" dirty="0" smtClean="0"/>
              <a:t>Hay </a:t>
            </a:r>
            <a:r>
              <a:rPr lang="es-ES" sz="4800" dirty="0"/>
              <a:t>una enfermedad del alma que ningún bálsamo puede alcanzar, ninguna medicina curar.  Orad por estas [almas] y traedlas a Jesucristo. -MB 75 (1898). </a:t>
            </a:r>
            <a:r>
              <a:rPr lang="es-ES" sz="4800" dirty="0" smtClean="0"/>
              <a:t>1 MCP Pg. 64</a:t>
            </a:r>
            <a:endParaRPr lang="en-US" sz="4800" dirty="0"/>
          </a:p>
        </p:txBody>
      </p:sp>
    </p:spTree>
    <p:extLst>
      <p:ext uri="{BB962C8B-B14F-4D97-AF65-F5344CB8AC3E}">
        <p14:creationId xmlns:p14="http://schemas.microsoft.com/office/powerpoint/2010/main" val="20965402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dirty="0" smtClean="0"/>
              <a:t>Dejar lo Humano y Contemplar lo divino. </a:t>
            </a:r>
            <a:endParaRPr lang="en-US" dirty="0"/>
          </a:p>
        </p:txBody>
      </p:sp>
      <p:sp>
        <p:nvSpPr>
          <p:cNvPr id="3" name="2 Marcador de contenido"/>
          <p:cNvSpPr>
            <a:spLocks noGrp="1"/>
          </p:cNvSpPr>
          <p:nvPr>
            <p:ph idx="1"/>
          </p:nvPr>
        </p:nvSpPr>
        <p:spPr/>
        <p:txBody>
          <a:bodyPr>
            <a:normAutofit/>
          </a:bodyPr>
          <a:lstStyle/>
          <a:p>
            <a:pPr marL="0" indent="0" algn="just">
              <a:buNone/>
            </a:pPr>
            <a:r>
              <a:rPr lang="es-ES" sz="3600" dirty="0" smtClean="0"/>
              <a:t>El </a:t>
            </a:r>
            <a:r>
              <a:rPr lang="es-ES" sz="3600" dirty="0"/>
              <a:t>médico debe enseñar a la gente a dejar de mirar lo humano para contemplar lo divino. El que hizo la mente sabe exactamente lo que ésta necesita.­ Carta 121, 1901; (MM 111, 112</a:t>
            </a:r>
            <a:r>
              <a:rPr lang="es-ES" sz="3600" dirty="0" smtClean="0"/>
              <a:t>). 2MCP Pg. 742</a:t>
            </a:r>
            <a:endParaRPr lang="en-US" sz="3600" dirty="0"/>
          </a:p>
        </p:txBody>
      </p:sp>
    </p:spTree>
    <p:extLst>
      <p:ext uri="{BB962C8B-B14F-4D97-AF65-F5344CB8AC3E}">
        <p14:creationId xmlns:p14="http://schemas.microsoft.com/office/powerpoint/2010/main" val="39871079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just"/>
            <a:r>
              <a:rPr lang="es-MX" dirty="0" smtClean="0"/>
              <a:t>Ganar la confianza y dirigirla a Cristo.  </a:t>
            </a:r>
            <a:endParaRPr lang="en-US" dirty="0"/>
          </a:p>
        </p:txBody>
      </p:sp>
      <p:sp>
        <p:nvSpPr>
          <p:cNvPr id="3" name="2 Marcador de contenido"/>
          <p:cNvSpPr>
            <a:spLocks noGrp="1"/>
          </p:cNvSpPr>
          <p:nvPr>
            <p:ph idx="1"/>
          </p:nvPr>
        </p:nvSpPr>
        <p:spPr/>
        <p:txBody>
          <a:bodyPr>
            <a:normAutofit/>
          </a:bodyPr>
          <a:lstStyle/>
          <a:p>
            <a:pPr marL="0" indent="0" algn="just">
              <a:buNone/>
            </a:pPr>
            <a:r>
              <a:rPr lang="es-ES" dirty="0" smtClean="0"/>
              <a:t>La tierna simpatía puede aliviar a esta clase de enfermos. </a:t>
            </a:r>
            <a:r>
              <a:rPr lang="es-ES" b="1" i="1" u="sng" dirty="0" smtClean="0"/>
              <a:t>El médico debe ganarse primero su confianza, y después inducirlos a mirar hacia el gran Médico. Si se puede encauzar la fe de estos enfermos hacia el verdadero Médico, y ellos pueden confiar en que él se encargó de su caso, esto les aliviará la mente, y muchas veces dará salud al cuerpo</a:t>
            </a:r>
            <a:r>
              <a:rPr lang="es-ES" dirty="0" smtClean="0"/>
              <a:t>.­ MC 187, 188 (1905). 2 MCP Pg. 793</a:t>
            </a:r>
            <a:endParaRPr lang="en-US" dirty="0"/>
          </a:p>
        </p:txBody>
      </p:sp>
    </p:spTree>
    <p:extLst>
      <p:ext uri="{BB962C8B-B14F-4D97-AF65-F5344CB8AC3E}">
        <p14:creationId xmlns:p14="http://schemas.microsoft.com/office/powerpoint/2010/main" val="35019989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just"/>
            <a:r>
              <a:rPr lang="es-MX" dirty="0" smtClean="0"/>
              <a:t>Tacto y simpatía. (Como la cera)</a:t>
            </a:r>
            <a:endParaRPr lang="en-US" dirty="0"/>
          </a:p>
        </p:txBody>
      </p:sp>
      <p:sp>
        <p:nvSpPr>
          <p:cNvPr id="3" name="2 Marcador de contenido"/>
          <p:cNvSpPr>
            <a:spLocks noGrp="1"/>
          </p:cNvSpPr>
          <p:nvPr>
            <p:ph idx="1"/>
          </p:nvPr>
        </p:nvSpPr>
        <p:spPr/>
        <p:txBody>
          <a:bodyPr>
            <a:normAutofit lnSpcReduction="10000"/>
          </a:bodyPr>
          <a:lstStyle/>
          <a:p>
            <a:pPr marL="0" indent="0" algn="just">
              <a:buNone/>
            </a:pPr>
            <a:r>
              <a:rPr lang="es-ES" dirty="0" smtClean="0"/>
              <a:t>A fin de que la cera reciba una impresión fuerte y clara del sello, </a:t>
            </a:r>
            <a:r>
              <a:rPr lang="es-ES" b="1" i="1" u="sng" dirty="0" smtClean="0"/>
              <a:t>no la golpeáis con el sello en forma apresurada y violenta; colocáis el sello cuidadosamente sobre la plástica cera y en forma tranquila y firme lo apretáis hasta que se haya endurecido en el molde. De la misma manera tratad con las almas humanas. La continuidad de la influencia cristiana es el secreto de su poder, y esto depende de que vosotros perseveréis en la manifestación del carácter de Cristo</a:t>
            </a:r>
            <a:r>
              <a:rPr lang="es-ES" dirty="0" smtClean="0"/>
              <a:t>..­ COES 111-113 (1900). 2MCP Pg. 786</a:t>
            </a:r>
            <a:endParaRPr lang="en-US" dirty="0"/>
          </a:p>
        </p:txBody>
      </p:sp>
    </p:spTree>
    <p:extLst>
      <p:ext uri="{BB962C8B-B14F-4D97-AF65-F5344CB8AC3E}">
        <p14:creationId xmlns:p14="http://schemas.microsoft.com/office/powerpoint/2010/main" val="17355153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2. LA VOLUNTAD</a:t>
            </a:r>
            <a:endParaRPr lang="en-US" dirty="0"/>
          </a:p>
        </p:txBody>
      </p:sp>
      <p:sp>
        <p:nvSpPr>
          <p:cNvPr id="3" name="2 Marcador de contenido"/>
          <p:cNvSpPr>
            <a:spLocks noGrp="1"/>
          </p:cNvSpPr>
          <p:nvPr>
            <p:ph idx="1"/>
          </p:nvPr>
        </p:nvSpPr>
        <p:spPr/>
        <p:txBody>
          <a:bodyPr>
            <a:normAutofit/>
          </a:bodyPr>
          <a:lstStyle/>
          <a:p>
            <a:pPr marL="0" indent="0" algn="just">
              <a:buNone/>
            </a:pPr>
            <a:r>
              <a:rPr lang="es-ES" sz="3600" dirty="0"/>
              <a:t>La voluntad es el poder que gobierna la naturaleza humana, sometiendo todas las otras facultades a su dominio. La voluntad no es el gusto o la inclinación, sino el poder que decide, que obra en los hijos de los hombres para obedecer a Dios, o para desobedecerlo.­ 4TS 157 (1889</a:t>
            </a:r>
            <a:r>
              <a:rPr lang="es-ES" sz="3600" dirty="0" smtClean="0"/>
              <a:t>). 2MCP pg. 713</a:t>
            </a:r>
            <a:endParaRPr lang="en-US" sz="3600" dirty="0"/>
          </a:p>
        </p:txBody>
      </p:sp>
    </p:spTree>
    <p:extLst>
      <p:ext uri="{BB962C8B-B14F-4D97-AF65-F5344CB8AC3E}">
        <p14:creationId xmlns:p14="http://schemas.microsoft.com/office/powerpoint/2010/main" val="11240830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Funciones de la Fuerza de Voluntad</a:t>
            </a:r>
            <a:endParaRPr lang="en-US" dirty="0"/>
          </a:p>
        </p:txBody>
      </p:sp>
      <p:sp>
        <p:nvSpPr>
          <p:cNvPr id="3" name="2 Marcador de contenido"/>
          <p:cNvSpPr>
            <a:spLocks noGrp="1"/>
          </p:cNvSpPr>
          <p:nvPr>
            <p:ph idx="1"/>
          </p:nvPr>
        </p:nvSpPr>
        <p:spPr/>
        <p:txBody>
          <a:bodyPr>
            <a:normAutofit fontScale="77500" lnSpcReduction="20000"/>
          </a:bodyPr>
          <a:lstStyle/>
          <a:p>
            <a:pPr marL="514350" indent="-514350">
              <a:buAutoNum type="arabicPeriod"/>
            </a:pPr>
            <a:r>
              <a:rPr lang="es-MX" dirty="0" smtClean="0"/>
              <a:t>Presentarles el poder de la fuerza de voluntad para la conservación y preservación de la salud. </a:t>
            </a:r>
          </a:p>
          <a:p>
            <a:pPr marL="514350" indent="-514350">
              <a:buAutoNum type="arabicPeriod"/>
            </a:pPr>
            <a:r>
              <a:rPr lang="es-MX" dirty="0" smtClean="0"/>
              <a:t>Para elevarse sobre la enfermedad del cuerpo y la mente y combatir la enfermedad.</a:t>
            </a:r>
          </a:p>
          <a:p>
            <a:pPr marL="514350" indent="-514350">
              <a:buAutoNum type="arabicPeriod"/>
            </a:pPr>
            <a:r>
              <a:rPr lang="es-MX" dirty="0" smtClean="0"/>
              <a:t>Fortalecerla a través de la terapia ocupacional para despertar las facultades dormidas. </a:t>
            </a:r>
          </a:p>
          <a:p>
            <a:pPr marL="514350" indent="-514350">
              <a:buAutoNum type="arabicPeriod"/>
            </a:pPr>
            <a:r>
              <a:rPr lang="es-ES" dirty="0" smtClean="0"/>
              <a:t>Comunica energía </a:t>
            </a:r>
            <a:r>
              <a:rPr lang="es-ES" dirty="0"/>
              <a:t>a todo el ser y </a:t>
            </a:r>
            <a:r>
              <a:rPr lang="es-ES" dirty="0" smtClean="0"/>
              <a:t>constituye un </a:t>
            </a:r>
            <a:r>
              <a:rPr lang="es-ES" dirty="0"/>
              <a:t>auxilio admirable para la conservación de la salud. </a:t>
            </a:r>
            <a:endParaRPr lang="es-ES" dirty="0" smtClean="0"/>
          </a:p>
          <a:p>
            <a:pPr marL="514350" indent="-514350">
              <a:buAutoNum type="arabicPeriod"/>
            </a:pPr>
            <a:r>
              <a:rPr lang="es-ES" dirty="0" smtClean="0"/>
              <a:t>Es poderosa </a:t>
            </a:r>
            <a:r>
              <a:rPr lang="es-ES" dirty="0"/>
              <a:t>en el tratamiento de las enfermedades.  Si se la emplea debidamente, podrá gobernar la imaginación y contribuirá a resistir y vencer la enfermedad de la mente y del cuerpo.  </a:t>
            </a:r>
            <a:endParaRPr lang="es-ES" dirty="0" smtClean="0"/>
          </a:p>
          <a:p>
            <a:pPr marL="514350" indent="-514350">
              <a:buAutoNum type="arabicPeriod"/>
            </a:pPr>
            <a:r>
              <a:rPr lang="es-ES" dirty="0" smtClean="0"/>
              <a:t>Ejercitándola para </a:t>
            </a:r>
            <a:r>
              <a:rPr lang="es-ES" dirty="0"/>
              <a:t>ponerse en armonía con las leyes de la vida, los pacientes pueden cooperar en gran manera con los esfuerzos del médico para su </a:t>
            </a:r>
            <a:r>
              <a:rPr lang="es-ES" dirty="0" smtClean="0"/>
              <a:t>restablecimiento</a:t>
            </a:r>
            <a:endParaRPr lang="en-US" dirty="0"/>
          </a:p>
        </p:txBody>
      </p:sp>
    </p:spTree>
    <p:extLst>
      <p:ext uri="{BB962C8B-B14F-4D97-AF65-F5344CB8AC3E}">
        <p14:creationId xmlns:p14="http://schemas.microsoft.com/office/powerpoint/2010/main" val="174391260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normAutofit/>
          </a:bodyPr>
          <a:lstStyle/>
          <a:p>
            <a:endParaRPr lang="en-US" dirty="0"/>
          </a:p>
        </p:txBody>
      </p:sp>
      <p:sp>
        <p:nvSpPr>
          <p:cNvPr id="5" name="4 Marcador de contenido"/>
          <p:cNvSpPr>
            <a:spLocks noGrp="1"/>
          </p:cNvSpPr>
          <p:nvPr>
            <p:ph idx="1"/>
          </p:nvPr>
        </p:nvSpPr>
        <p:spPr/>
        <p:txBody>
          <a:bodyPr>
            <a:noAutofit/>
          </a:bodyPr>
          <a:lstStyle/>
          <a:p>
            <a:pPr marL="0" indent="0" algn="just">
              <a:buNone/>
            </a:pPr>
            <a:r>
              <a:rPr lang="es-ES" sz="3200" dirty="0" smtClean="0"/>
              <a:t>También </a:t>
            </a:r>
            <a:r>
              <a:rPr lang="es-ES" sz="3200" dirty="0"/>
              <a:t>se debería presentar el poder de la voluntad y la importancia del dominio propio, tanto </a:t>
            </a:r>
            <a:r>
              <a:rPr lang="es-ES" sz="3200" b="1" i="1" u="sng" dirty="0"/>
              <a:t>en la conservación de la salud como en su recuperación</a:t>
            </a:r>
            <a:r>
              <a:rPr lang="es-ES" sz="3200" dirty="0"/>
              <a:t>, como asimismo el efecto depresivo y hasta ruinoso de la ira, el descontento, el egoísmo o la impureza y, por otra parte, el maravilloso poder vivificador que se encuentra en la alegría, la abnegación y la gratitud. -Ed 197 (1903</a:t>
            </a:r>
            <a:r>
              <a:rPr lang="es-ES" sz="3200" dirty="0" smtClean="0"/>
              <a:t>). 1MCP Pg. 60</a:t>
            </a:r>
            <a:endParaRPr lang="en-US" sz="3200" dirty="0"/>
          </a:p>
        </p:txBody>
      </p:sp>
    </p:spTree>
    <p:extLst>
      <p:ext uri="{BB962C8B-B14F-4D97-AF65-F5344CB8AC3E}">
        <p14:creationId xmlns:p14="http://schemas.microsoft.com/office/powerpoint/2010/main" val="41737331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OBJETIVOS</a:t>
            </a:r>
            <a:endParaRPr lang="en-US" dirty="0"/>
          </a:p>
        </p:txBody>
      </p:sp>
      <p:sp>
        <p:nvSpPr>
          <p:cNvPr id="3" name="2 Marcador de contenido"/>
          <p:cNvSpPr>
            <a:spLocks noGrp="1"/>
          </p:cNvSpPr>
          <p:nvPr>
            <p:ph idx="1"/>
          </p:nvPr>
        </p:nvSpPr>
        <p:spPr/>
        <p:txBody>
          <a:bodyPr>
            <a:noAutofit/>
          </a:bodyPr>
          <a:lstStyle/>
          <a:p>
            <a:pPr marL="0" indent="0" algn="ctr">
              <a:buNone/>
            </a:pPr>
            <a:r>
              <a:rPr lang="es-MX" sz="5400" dirty="0" smtClean="0"/>
              <a:t>QUEBRANTAMIENTO DEL EGOCENTRISMO Y EL RESTABLECIMIENTO DE LA COMUNION CON DIOS</a:t>
            </a:r>
            <a:endParaRPr lang="en-US" sz="5400" dirty="0"/>
          </a:p>
        </p:txBody>
      </p:sp>
    </p:spTree>
    <p:extLst>
      <p:ext uri="{BB962C8B-B14F-4D97-AF65-F5344CB8AC3E}">
        <p14:creationId xmlns:p14="http://schemas.microsoft.com/office/powerpoint/2010/main" val="232587544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just"/>
            <a:r>
              <a:rPr lang="es-MX" dirty="0" smtClean="0"/>
              <a:t>Falta de Voluntad</a:t>
            </a:r>
            <a:endParaRPr lang="en-US" dirty="0"/>
          </a:p>
        </p:txBody>
      </p:sp>
      <p:sp>
        <p:nvSpPr>
          <p:cNvPr id="3" name="2 Marcador de contenido"/>
          <p:cNvSpPr>
            <a:spLocks noGrp="1"/>
          </p:cNvSpPr>
          <p:nvPr>
            <p:ph idx="1"/>
          </p:nvPr>
        </p:nvSpPr>
        <p:spPr/>
        <p:txBody>
          <a:bodyPr>
            <a:noAutofit/>
          </a:bodyPr>
          <a:lstStyle/>
          <a:p>
            <a:pPr marL="0" indent="0" algn="just">
              <a:buNone/>
            </a:pPr>
            <a:r>
              <a:rPr lang="es-ES" sz="3600" dirty="0" smtClean="0"/>
              <a:t>En </a:t>
            </a:r>
            <a:r>
              <a:rPr lang="es-ES" sz="3600" dirty="0"/>
              <a:t>mis viajes he encontrado a muchos que realmente sufrían por causa de su imaginación.  </a:t>
            </a:r>
            <a:r>
              <a:rPr lang="es-ES" sz="3600" b="1" i="1" u="sng" dirty="0"/>
              <a:t>Les faltaba poder de voluntad para elevarse por sobre la enfermedad del cuerpo y de la mente y combatirla</a:t>
            </a:r>
            <a:r>
              <a:rPr lang="es-ES" sz="3600" dirty="0"/>
              <a:t>; y, por lo tanto, estaban sumidos en la esclavitud del sufrimiento</a:t>
            </a:r>
            <a:r>
              <a:rPr lang="es-ES" sz="3600" dirty="0" smtClean="0"/>
              <a:t>...MM </a:t>
            </a:r>
            <a:r>
              <a:rPr lang="es-ES" sz="3600" dirty="0"/>
              <a:t>106,107 (1871</a:t>
            </a:r>
            <a:r>
              <a:rPr lang="es-ES" sz="3600" dirty="0" smtClean="0"/>
              <a:t>). </a:t>
            </a:r>
            <a:r>
              <a:rPr lang="es-ES" sz="3600" dirty="0"/>
              <a:t>1</a:t>
            </a:r>
            <a:r>
              <a:rPr lang="es-ES" sz="3600" dirty="0" smtClean="0"/>
              <a:t>MCP Pg. 61</a:t>
            </a:r>
            <a:endParaRPr lang="en-US" sz="3600" dirty="0"/>
          </a:p>
        </p:txBody>
      </p:sp>
    </p:spTree>
    <p:extLst>
      <p:ext uri="{BB962C8B-B14F-4D97-AF65-F5344CB8AC3E}">
        <p14:creationId xmlns:p14="http://schemas.microsoft.com/office/powerpoint/2010/main" val="27793630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just"/>
            <a:r>
              <a:rPr lang="es-MX" dirty="0" smtClean="0"/>
              <a:t>Terapia Ocupacional</a:t>
            </a:r>
            <a:endParaRPr lang="en-US" dirty="0"/>
          </a:p>
        </p:txBody>
      </p:sp>
      <p:sp>
        <p:nvSpPr>
          <p:cNvPr id="3" name="2 Marcador de contenido"/>
          <p:cNvSpPr>
            <a:spLocks noGrp="1"/>
          </p:cNvSpPr>
          <p:nvPr>
            <p:ph idx="1"/>
          </p:nvPr>
        </p:nvSpPr>
        <p:spPr/>
        <p:txBody>
          <a:bodyPr>
            <a:normAutofit lnSpcReduction="10000"/>
          </a:bodyPr>
          <a:lstStyle/>
          <a:p>
            <a:pPr marL="0" indent="0" algn="just">
              <a:buNone/>
            </a:pPr>
            <a:r>
              <a:rPr lang="es-ES" dirty="0" smtClean="0"/>
              <a:t>Se me mostró que sería más beneficioso para la mayoría de los pacientes permitirles que hagan algún trabajo liviano, e incluso instarlos a que lo hagan, que animarlos a que se queden inactivos y ociosos. </a:t>
            </a:r>
            <a:r>
              <a:rPr lang="es-ES" b="1" i="1" u="sng" dirty="0" smtClean="0"/>
              <a:t>La mayor ayuda que se les podrá dar para la recuperación de la salud es ayudarlos a mantener activa la fuerza de voluntad para que despierte las facultades dormidas</a:t>
            </a:r>
            <a:r>
              <a:rPr lang="es-ES" dirty="0" smtClean="0"/>
              <a:t>. Si se los separa del trabajo a los que han estado sobrecargados toda la vida, en nueve casos de cada diez ese cambio les hará daño. 1T 567, 568 (1867). 2MCP Pg. 765</a:t>
            </a:r>
            <a:endParaRPr lang="en-US" dirty="0"/>
          </a:p>
        </p:txBody>
      </p:sp>
    </p:spTree>
    <p:extLst>
      <p:ext uri="{BB962C8B-B14F-4D97-AF65-F5344CB8AC3E}">
        <p14:creationId xmlns:p14="http://schemas.microsoft.com/office/powerpoint/2010/main" val="9755344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El poder de la voluntad </a:t>
            </a:r>
            <a:endParaRPr lang="en-US" dirty="0"/>
          </a:p>
        </p:txBody>
      </p:sp>
      <p:sp>
        <p:nvSpPr>
          <p:cNvPr id="3" name="2 Marcador de contenido"/>
          <p:cNvSpPr>
            <a:spLocks noGrp="1"/>
          </p:cNvSpPr>
          <p:nvPr>
            <p:ph idx="1"/>
          </p:nvPr>
        </p:nvSpPr>
        <p:spPr/>
        <p:txBody>
          <a:bodyPr>
            <a:normAutofit fontScale="92500" lnSpcReduction="10000"/>
          </a:bodyPr>
          <a:lstStyle/>
          <a:p>
            <a:pPr marL="0" indent="0" algn="just">
              <a:buNone/>
            </a:pPr>
            <a:r>
              <a:rPr lang="es-ES" dirty="0"/>
              <a:t>El poder de la voluntad no se aprecia debidamente.  Mantened despierta la voluntad y encaminadla con acierto, y comunicará energía a todo el ser y constituirá un auxilio admirable para la conservación de la salud.  La voluntad es también poderosa en el tratamiento de las enfermedades.  Si se la emplea debidamente, podrá gobernar la imaginación y contribuirá a resistir y vencer la enfermedad de la mente y del cuerpo.  Ejercitando la fuerza de voluntad para ponerse en armonía con las leyes de la vida, los pacientes pueden cooperar en gran manera con los esfuerzos del médico para su restablecimiento.  Son miles los que pueden recuperar la salud si quieren. </a:t>
            </a:r>
            <a:r>
              <a:rPr lang="es-ES" dirty="0" smtClean="0"/>
              <a:t>MC pg. 190</a:t>
            </a:r>
            <a:endParaRPr lang="en-US" dirty="0"/>
          </a:p>
        </p:txBody>
      </p:sp>
    </p:spTree>
    <p:extLst>
      <p:ext uri="{BB962C8B-B14F-4D97-AF65-F5344CB8AC3E}">
        <p14:creationId xmlns:p14="http://schemas.microsoft.com/office/powerpoint/2010/main" val="300062562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r>
              <a:rPr lang="es-MX" dirty="0" smtClean="0"/>
              <a:t>3. DESTRONIZACION DEL YO</a:t>
            </a:r>
            <a:endParaRPr lang="en-US" dirty="0"/>
          </a:p>
        </p:txBody>
      </p:sp>
      <p:sp>
        <p:nvSpPr>
          <p:cNvPr id="6" name="5 Marcador de contenido"/>
          <p:cNvSpPr>
            <a:spLocks noGrp="1"/>
          </p:cNvSpPr>
          <p:nvPr>
            <p:ph idx="1"/>
          </p:nvPr>
        </p:nvSpPr>
        <p:spPr/>
        <p:txBody>
          <a:bodyPr>
            <a:noAutofit/>
          </a:bodyPr>
          <a:lstStyle/>
          <a:p>
            <a:pPr marL="514350" indent="-514350">
              <a:buAutoNum type="arabicPeriod"/>
            </a:pPr>
            <a:r>
              <a:rPr lang="es-MX" sz="3600" dirty="0" smtClean="0"/>
              <a:t>Centrar la atención en los demás y dejar de interesarse en uno mismo</a:t>
            </a:r>
          </a:p>
          <a:p>
            <a:pPr marL="514350" indent="-514350">
              <a:buAutoNum type="arabicPeriod"/>
            </a:pPr>
            <a:r>
              <a:rPr lang="es-MX" sz="3600" dirty="0" smtClean="0"/>
              <a:t>Todo lo que puede apartar la vista de uno mismo</a:t>
            </a:r>
          </a:p>
          <a:p>
            <a:pPr marL="514350" indent="-514350">
              <a:buAutoNum type="arabicPeriod"/>
            </a:pPr>
            <a:r>
              <a:rPr lang="es-MX" sz="3600" dirty="0" smtClean="0"/>
              <a:t>Dejar de mirar lo humano y contemplar lo divino</a:t>
            </a:r>
          </a:p>
          <a:p>
            <a:pPr marL="514350" indent="-514350">
              <a:buAutoNum type="arabicPeriod"/>
            </a:pPr>
            <a:r>
              <a:rPr lang="es-MX" sz="3600" dirty="0" smtClean="0"/>
              <a:t>Quebrantar el Yo. (Mateo 5:39-48 y Lucas 6:27-38)</a:t>
            </a:r>
            <a:endParaRPr lang="en-US" sz="3600" dirty="0"/>
          </a:p>
        </p:txBody>
      </p:sp>
    </p:spTree>
    <p:extLst>
      <p:ext uri="{BB962C8B-B14F-4D97-AF65-F5344CB8AC3E}">
        <p14:creationId xmlns:p14="http://schemas.microsoft.com/office/powerpoint/2010/main" val="319486196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Dejar de interesarse en uno mismo</a:t>
            </a:r>
            <a:endParaRPr lang="en-US" dirty="0"/>
          </a:p>
        </p:txBody>
      </p:sp>
      <p:sp>
        <p:nvSpPr>
          <p:cNvPr id="3" name="2 Marcador de contenido"/>
          <p:cNvSpPr>
            <a:spLocks noGrp="1"/>
          </p:cNvSpPr>
          <p:nvPr>
            <p:ph idx="1"/>
          </p:nvPr>
        </p:nvSpPr>
        <p:spPr/>
        <p:txBody>
          <a:bodyPr>
            <a:noAutofit/>
          </a:bodyPr>
          <a:lstStyle/>
          <a:p>
            <a:pPr marL="0" indent="0" algn="just">
              <a:buNone/>
            </a:pPr>
            <a:r>
              <a:rPr lang="es-ES" sz="3600" dirty="0"/>
              <a:t>Uno de los mayores obstáculos para el restablecimiento de los enfermos es la concentración de su atención en sí mismos.  Muchos inválidos se figuran que todos deben otorgarles simpatía y ayuda, cuando </a:t>
            </a:r>
            <a:r>
              <a:rPr lang="es-ES" sz="3600" b="1" i="1" u="sng" dirty="0"/>
              <a:t>lo que necesitan es que su atención se distraiga de sí mismos, para interesarse en los demás</a:t>
            </a:r>
            <a:r>
              <a:rPr lang="es-ES" sz="3600" dirty="0" smtClean="0"/>
              <a:t>. MC pg. 199</a:t>
            </a:r>
            <a:endParaRPr lang="en-US" sz="3600" dirty="0"/>
          </a:p>
        </p:txBody>
      </p:sp>
    </p:spTree>
    <p:extLst>
      <p:ext uri="{BB962C8B-B14F-4D97-AF65-F5344CB8AC3E}">
        <p14:creationId xmlns:p14="http://schemas.microsoft.com/office/powerpoint/2010/main" val="223301771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just"/>
            <a:r>
              <a:rPr lang="es-MX" dirty="0" smtClean="0"/>
              <a:t>Apartar la vista de uno mismo</a:t>
            </a:r>
            <a:endParaRPr lang="en-US" dirty="0"/>
          </a:p>
        </p:txBody>
      </p:sp>
      <p:sp>
        <p:nvSpPr>
          <p:cNvPr id="3" name="2 Marcador de contenido"/>
          <p:cNvSpPr>
            <a:spLocks noGrp="1"/>
          </p:cNvSpPr>
          <p:nvPr>
            <p:ph idx="1"/>
          </p:nvPr>
        </p:nvSpPr>
        <p:spPr/>
        <p:txBody>
          <a:bodyPr>
            <a:noAutofit/>
          </a:bodyPr>
          <a:lstStyle/>
          <a:p>
            <a:pPr marL="0" indent="0" algn="just">
              <a:buNone/>
            </a:pPr>
            <a:r>
              <a:rPr lang="es-ES" sz="4400" dirty="0" smtClean="0"/>
              <a:t>Ud</a:t>
            </a:r>
            <a:r>
              <a:rPr lang="es-ES" sz="4400" dirty="0"/>
              <a:t>. piensa demasiado en las cosas que le suceden. </a:t>
            </a:r>
            <a:r>
              <a:rPr lang="es-ES" sz="4400" b="1" i="1" u="sng" dirty="0"/>
              <a:t>Todo lo que pueda hacer para apartar su mente de sí misma</a:t>
            </a:r>
            <a:r>
              <a:rPr lang="es-ES" sz="4400" dirty="0"/>
              <a:t>, en cualquier clase de actividad, hágalo</a:t>
            </a:r>
            <a:r>
              <a:rPr lang="es-ES" sz="4400" dirty="0" smtClean="0"/>
              <a:t>. 2MCP Pg. 411</a:t>
            </a:r>
            <a:endParaRPr lang="en-US" sz="4400" dirty="0"/>
          </a:p>
        </p:txBody>
      </p:sp>
    </p:spTree>
    <p:extLst>
      <p:ext uri="{BB962C8B-B14F-4D97-AF65-F5344CB8AC3E}">
        <p14:creationId xmlns:p14="http://schemas.microsoft.com/office/powerpoint/2010/main" val="39100645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just"/>
            <a:r>
              <a:rPr lang="es-MX" dirty="0" smtClean="0"/>
              <a:t>Dejar de mirar lo humano</a:t>
            </a:r>
            <a:endParaRPr lang="en-US" dirty="0"/>
          </a:p>
        </p:txBody>
      </p:sp>
      <p:sp>
        <p:nvSpPr>
          <p:cNvPr id="3" name="2 Marcador de contenido"/>
          <p:cNvSpPr>
            <a:spLocks noGrp="1"/>
          </p:cNvSpPr>
          <p:nvPr>
            <p:ph idx="1"/>
          </p:nvPr>
        </p:nvSpPr>
        <p:spPr/>
        <p:txBody>
          <a:bodyPr>
            <a:noAutofit/>
          </a:bodyPr>
          <a:lstStyle/>
          <a:p>
            <a:pPr marL="0" indent="0" algn="just">
              <a:buNone/>
            </a:pPr>
            <a:r>
              <a:rPr lang="es-ES" sz="3600" dirty="0" smtClean="0"/>
              <a:t>Doy </a:t>
            </a:r>
            <a:r>
              <a:rPr lang="es-ES" sz="3600" dirty="0"/>
              <a:t>la voz de alarma. La única cura mental segura y verdadera abarca mucho. </a:t>
            </a:r>
            <a:r>
              <a:rPr lang="es-ES" sz="3600" b="1" i="1" u="sng" dirty="0"/>
              <a:t>El médico debe enseñar a la gente a dejar de mirar lo humano para contemplar lo divino. </a:t>
            </a:r>
            <a:r>
              <a:rPr lang="es-ES" sz="3600" dirty="0"/>
              <a:t>El que hizo la mente sabe exactamente lo que ésta necesita.­ Carta 121, 1901; (MM 111, 112</a:t>
            </a:r>
            <a:r>
              <a:rPr lang="es-ES" sz="3600" dirty="0" smtClean="0"/>
              <a:t>). 2 MCP Pg. 743</a:t>
            </a:r>
            <a:endParaRPr lang="en-US" sz="3600" dirty="0"/>
          </a:p>
        </p:txBody>
      </p:sp>
    </p:spTree>
    <p:extLst>
      <p:ext uri="{BB962C8B-B14F-4D97-AF65-F5344CB8AC3E}">
        <p14:creationId xmlns:p14="http://schemas.microsoft.com/office/powerpoint/2010/main" val="14450115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MX" sz="2400" dirty="0" smtClean="0"/>
              <a:t>Tratamiento para el quebrantamiento del yo. (humillación, abnegación y  egocentrismo)</a:t>
            </a:r>
            <a:endParaRPr lang="en-US" sz="2400" dirty="0"/>
          </a:p>
        </p:txBody>
      </p:sp>
      <p:sp>
        <p:nvSpPr>
          <p:cNvPr id="3" name="2 Marcador de contenido"/>
          <p:cNvSpPr>
            <a:spLocks noGrp="1"/>
          </p:cNvSpPr>
          <p:nvPr>
            <p:ph idx="1"/>
          </p:nvPr>
        </p:nvSpPr>
        <p:spPr/>
        <p:txBody>
          <a:bodyPr>
            <a:normAutofit fontScale="47500" lnSpcReduction="20000"/>
          </a:bodyPr>
          <a:lstStyle/>
          <a:p>
            <a:r>
              <a:rPr lang="es-ES" sz="3300" dirty="0"/>
              <a:t>Mat 5:39  Pero yo os digo:  No resistáis al que es malo;  antes,  a cualquiera que te hiera en la mejilla derecha,  vuélvele también la otra; </a:t>
            </a:r>
          </a:p>
          <a:p>
            <a:r>
              <a:rPr lang="es-ES" sz="3300" dirty="0"/>
              <a:t>Mat 5:40  y al que quiera ponerte a pleito y quitarte la túnica,  déjale también la capa; </a:t>
            </a:r>
          </a:p>
          <a:p>
            <a:r>
              <a:rPr lang="es-ES" sz="3300" dirty="0"/>
              <a:t>Mat 5:41  y a cualquiera que te obligue a llevar carga por una milla,  </a:t>
            </a:r>
            <a:r>
              <a:rPr lang="es-ES" sz="3300" dirty="0" err="1"/>
              <a:t>vé</a:t>
            </a:r>
            <a:r>
              <a:rPr lang="es-ES" sz="3300" dirty="0"/>
              <a:t> con él dos. </a:t>
            </a:r>
          </a:p>
          <a:p>
            <a:r>
              <a:rPr lang="es-ES" sz="3300" dirty="0"/>
              <a:t>Mat 5:42  Al que te pida,  dale;  y al que quiera tomar de ti prestado,  no se lo rehúses. </a:t>
            </a:r>
          </a:p>
          <a:p>
            <a:r>
              <a:rPr lang="es-ES" sz="3300" dirty="0"/>
              <a:t>Mat 5:43  Oísteis que fue dicho:  Amarás a tu prójimo,  y aborrecerás a tu enemigo. </a:t>
            </a:r>
          </a:p>
          <a:p>
            <a:r>
              <a:rPr lang="es-ES" sz="3300" dirty="0"/>
              <a:t>Mat 5:44  Pero yo os digo:  Amad a vuestros enemigos,  bendecid a los que os maldicen,  haced bien a los que os aborrecen,  y orad por los que os ultrajan y os persiguen; </a:t>
            </a:r>
          </a:p>
          <a:p>
            <a:r>
              <a:rPr lang="es-ES" sz="3300" dirty="0"/>
              <a:t>Mat 5:45  para que seáis hijos de vuestro Padre que está en los cielos,  que hace salir su sol sobre malos y buenos,  y que hace llover sobre justos e injustos. </a:t>
            </a:r>
          </a:p>
          <a:p>
            <a:r>
              <a:rPr lang="es-ES" sz="3300" dirty="0"/>
              <a:t>Mat 5:46  Porque si amáis a los que os aman,  ¿qué recompensa tendréis?  ¿No hacen también lo mismo los publicanos? </a:t>
            </a:r>
          </a:p>
          <a:p>
            <a:r>
              <a:rPr lang="es-ES" sz="3300" dirty="0"/>
              <a:t>Mat 5:47  Y si saludáis a vuestros hermanos solamente,  ¿qué hacéis de más?  ¿No hacen también así los gentiles? </a:t>
            </a:r>
          </a:p>
          <a:p>
            <a:r>
              <a:rPr lang="es-ES" sz="3300" dirty="0"/>
              <a:t>Mat 5:48  Sed,  pues,  vosotros perfectos,  como vuestro Padre que está en los cielos es perfecto. </a:t>
            </a:r>
          </a:p>
          <a:p>
            <a:endParaRPr lang="en-US" dirty="0"/>
          </a:p>
        </p:txBody>
      </p:sp>
    </p:spTree>
    <p:extLst>
      <p:ext uri="{BB962C8B-B14F-4D97-AF65-F5344CB8AC3E}">
        <p14:creationId xmlns:p14="http://schemas.microsoft.com/office/powerpoint/2010/main" val="2200494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n-US"/>
          </a:p>
        </p:txBody>
      </p:sp>
      <p:sp>
        <p:nvSpPr>
          <p:cNvPr id="3" name="2 Marcador de contenido"/>
          <p:cNvSpPr>
            <a:spLocks noGrp="1"/>
          </p:cNvSpPr>
          <p:nvPr>
            <p:ph idx="1"/>
          </p:nvPr>
        </p:nvSpPr>
        <p:spPr/>
        <p:txBody>
          <a:bodyPr>
            <a:normAutofit fontScale="55000" lnSpcReduction="20000"/>
          </a:bodyPr>
          <a:lstStyle/>
          <a:p>
            <a:r>
              <a:rPr lang="es-ES" dirty="0" err="1"/>
              <a:t>Luc</a:t>
            </a:r>
            <a:r>
              <a:rPr lang="es-ES" dirty="0"/>
              <a:t> 6:27  Pero a vosotros los que oís,  os digo:  Amad a vuestros enemigos,  haced bien a los que os aborrecen; </a:t>
            </a:r>
          </a:p>
          <a:p>
            <a:r>
              <a:rPr lang="es-ES" dirty="0" err="1"/>
              <a:t>Luc</a:t>
            </a:r>
            <a:r>
              <a:rPr lang="es-ES" dirty="0"/>
              <a:t> 6:28  bendecid a los que os maldicen,  y orad por los que os calumnian. </a:t>
            </a:r>
          </a:p>
          <a:p>
            <a:r>
              <a:rPr lang="es-ES" dirty="0" err="1"/>
              <a:t>Luc</a:t>
            </a:r>
            <a:r>
              <a:rPr lang="es-ES" dirty="0"/>
              <a:t> 6:29  Al que te hiera en una mejilla,  preséntale también la otra;  y al que te quite la capa,  ni aun la túnica le niegues. </a:t>
            </a:r>
          </a:p>
          <a:p>
            <a:r>
              <a:rPr lang="es-ES" dirty="0" err="1"/>
              <a:t>Luc</a:t>
            </a:r>
            <a:r>
              <a:rPr lang="es-ES" dirty="0"/>
              <a:t> 6:30  A cualquiera que te pida,  dale;  y al que tome lo que es tuyo,  no pidas que te lo devuelva. </a:t>
            </a:r>
          </a:p>
          <a:p>
            <a:r>
              <a:rPr lang="es-ES" dirty="0" err="1"/>
              <a:t>Luc</a:t>
            </a:r>
            <a:r>
              <a:rPr lang="es-ES" dirty="0"/>
              <a:t> 6:31  Y como queréis que hagan los hombres con vosotros,  así también haced vosotros con ellos. </a:t>
            </a:r>
          </a:p>
          <a:p>
            <a:r>
              <a:rPr lang="es-ES" b="1" dirty="0" err="1"/>
              <a:t>Luc</a:t>
            </a:r>
            <a:r>
              <a:rPr lang="es-ES" b="1" dirty="0"/>
              <a:t> 6:32</a:t>
            </a:r>
            <a:r>
              <a:rPr lang="es-ES" dirty="0"/>
              <a:t>  Porque si amáis a los que os aman,  ¿qué mérito tenéis?  Porque también los pecadores aman a los que los aman. </a:t>
            </a:r>
          </a:p>
          <a:p>
            <a:r>
              <a:rPr lang="es-ES" dirty="0" err="1"/>
              <a:t>Luc</a:t>
            </a:r>
            <a:r>
              <a:rPr lang="es-ES" dirty="0"/>
              <a:t> 6:33  Y si hacéis bien a los que os hacen bien,  ¿qué mérito tenéis?  Porque también los pecadores hacen lo mismo. </a:t>
            </a:r>
          </a:p>
          <a:p>
            <a:r>
              <a:rPr lang="es-ES" dirty="0" err="1"/>
              <a:t>Luc</a:t>
            </a:r>
            <a:r>
              <a:rPr lang="es-ES" dirty="0"/>
              <a:t> 6:34  Y si prestáis a aquellos de quienes esperáis recibir,  ¿qué mérito tenéis?  Porque también los pecadores prestan a los pecadores,  para recibir otro tanto. </a:t>
            </a:r>
          </a:p>
          <a:p>
            <a:r>
              <a:rPr lang="es-ES" dirty="0" err="1"/>
              <a:t>Luc</a:t>
            </a:r>
            <a:r>
              <a:rPr lang="es-ES" dirty="0"/>
              <a:t> 6:35  Amad,  pues,  a vuestros enemigos,  y haced bien,  y prestad,  no esperando de ello nada;  y será vuestro galardón grande,  y seréis hijos del Altísimo;  porque él es benigno para con los ingratos y malos. </a:t>
            </a:r>
          </a:p>
          <a:p>
            <a:r>
              <a:rPr lang="es-ES" dirty="0" err="1"/>
              <a:t>Luc</a:t>
            </a:r>
            <a:r>
              <a:rPr lang="es-ES" dirty="0"/>
              <a:t> 6:36  Sed,  pues,  misericordiosos,  como también vuestro Padre es misericordioso. </a:t>
            </a:r>
          </a:p>
          <a:p>
            <a:r>
              <a:rPr lang="es-ES" dirty="0" err="1"/>
              <a:t>Luc</a:t>
            </a:r>
            <a:r>
              <a:rPr lang="es-ES" dirty="0"/>
              <a:t> 6:37  No juzguéis,  y no seréis juzgados;  no condenéis,  y no seréis condenados;  perdonad,  y seréis perdonados. </a:t>
            </a:r>
          </a:p>
          <a:p>
            <a:r>
              <a:rPr lang="es-ES" dirty="0" err="1"/>
              <a:t>Luc</a:t>
            </a:r>
            <a:r>
              <a:rPr lang="es-ES" dirty="0"/>
              <a:t> 6:38  Dad,  y se os dará;  medida buena,  apretada,  remecida y rebosando darán en vuestro regazo;  porque con la misma medida con que medís,  os volverán a medir.</a:t>
            </a:r>
            <a:endParaRPr lang="en-US" dirty="0"/>
          </a:p>
        </p:txBody>
      </p:sp>
    </p:spTree>
    <p:extLst>
      <p:ext uri="{BB962C8B-B14F-4D97-AF65-F5344CB8AC3E}">
        <p14:creationId xmlns:p14="http://schemas.microsoft.com/office/powerpoint/2010/main" val="6246037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r>
              <a:rPr lang="es-MX" dirty="0" smtClean="0"/>
              <a:t>4. SERVICIO</a:t>
            </a:r>
            <a:endParaRPr lang="en-US" dirty="0"/>
          </a:p>
        </p:txBody>
      </p:sp>
      <p:sp>
        <p:nvSpPr>
          <p:cNvPr id="6" name="5 Marcador de contenido"/>
          <p:cNvSpPr>
            <a:spLocks noGrp="1"/>
          </p:cNvSpPr>
          <p:nvPr>
            <p:ph idx="1"/>
          </p:nvPr>
        </p:nvSpPr>
        <p:spPr/>
        <p:txBody>
          <a:bodyPr>
            <a:normAutofit/>
          </a:bodyPr>
          <a:lstStyle/>
          <a:p>
            <a:pPr marL="514350" indent="-514350">
              <a:buAutoNum type="arabicPeriod"/>
            </a:pPr>
            <a:r>
              <a:rPr lang="es-MX" sz="4400" dirty="0" smtClean="0"/>
              <a:t>El altruismo</a:t>
            </a:r>
          </a:p>
          <a:p>
            <a:pPr marL="514350" indent="-514350">
              <a:buAutoNum type="arabicPeriod"/>
            </a:pPr>
            <a:r>
              <a:rPr lang="es-MX" sz="4400" dirty="0" smtClean="0"/>
              <a:t>La consciencia de hacer el bien</a:t>
            </a:r>
          </a:p>
          <a:p>
            <a:pPr marL="514350" indent="-514350">
              <a:buAutoNum type="arabicPeriod"/>
            </a:pPr>
            <a:r>
              <a:rPr lang="es-MX" sz="4400" dirty="0" smtClean="0"/>
              <a:t>El doble beneficio de las palabras</a:t>
            </a:r>
          </a:p>
          <a:p>
            <a:pPr marL="514350" indent="-514350">
              <a:buAutoNum type="arabicPeriod"/>
            </a:pPr>
            <a:r>
              <a:rPr lang="es-MX" sz="4400" dirty="0" smtClean="0"/>
              <a:t>Consuelo y ayuda a los demás recíprocos</a:t>
            </a:r>
            <a:endParaRPr lang="en-US" sz="4400" dirty="0"/>
          </a:p>
        </p:txBody>
      </p:sp>
    </p:spTree>
    <p:extLst>
      <p:ext uri="{BB962C8B-B14F-4D97-AF65-F5344CB8AC3E}">
        <p14:creationId xmlns:p14="http://schemas.microsoft.com/office/powerpoint/2010/main" val="3966111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just"/>
            <a:r>
              <a:rPr lang="es-MX" dirty="0" smtClean="0"/>
              <a:t>El propósito de la mente</a:t>
            </a:r>
            <a:endParaRPr lang="en-US" dirty="0"/>
          </a:p>
        </p:txBody>
      </p:sp>
      <p:sp>
        <p:nvSpPr>
          <p:cNvPr id="3" name="2 Marcador de contenido"/>
          <p:cNvSpPr>
            <a:spLocks noGrp="1"/>
          </p:cNvSpPr>
          <p:nvPr>
            <p:ph idx="1"/>
          </p:nvPr>
        </p:nvSpPr>
        <p:spPr/>
        <p:txBody>
          <a:bodyPr>
            <a:noAutofit/>
          </a:bodyPr>
          <a:lstStyle/>
          <a:p>
            <a:pPr marL="0" indent="0" algn="just">
              <a:buNone/>
            </a:pPr>
            <a:r>
              <a:rPr lang="es-ES" sz="3600" dirty="0"/>
              <a:t>La mente del hombre es creada para comunión con Dios, y cualquier relación humana que de alguna manera limita esta comunión, no importa cuán atractivo pueda parecer, conduce a una pérdida espiritual, intelectual y emocional. </a:t>
            </a:r>
            <a:r>
              <a:rPr lang="es-ES" sz="3600" dirty="0" smtClean="0"/>
              <a:t>SD. Pg. 89</a:t>
            </a:r>
            <a:endParaRPr lang="en-US" sz="3600" dirty="0"/>
          </a:p>
        </p:txBody>
      </p:sp>
    </p:spTree>
    <p:extLst>
      <p:ext uri="{BB962C8B-B14F-4D97-AF65-F5344CB8AC3E}">
        <p14:creationId xmlns:p14="http://schemas.microsoft.com/office/powerpoint/2010/main" val="312801779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Altruismo</a:t>
            </a:r>
            <a:endParaRPr lang="en-US" dirty="0"/>
          </a:p>
        </p:txBody>
      </p:sp>
      <p:sp>
        <p:nvSpPr>
          <p:cNvPr id="3" name="2 Marcador de contenido"/>
          <p:cNvSpPr>
            <a:spLocks noGrp="1"/>
          </p:cNvSpPr>
          <p:nvPr>
            <p:ph idx="1"/>
          </p:nvPr>
        </p:nvSpPr>
        <p:spPr/>
        <p:txBody>
          <a:bodyPr>
            <a:noAutofit/>
          </a:bodyPr>
          <a:lstStyle/>
          <a:p>
            <a:pPr marL="0" indent="0" algn="just">
              <a:buNone/>
            </a:pPr>
            <a:r>
              <a:rPr lang="es-ES" sz="3600" dirty="0"/>
              <a:t>Al par que rogamos por estos afligidos, debemos animarlos a </a:t>
            </a:r>
            <a:r>
              <a:rPr lang="es-ES" sz="3600" b="1" i="1" u="sng" dirty="0"/>
              <a:t>que hagan algo en auxilio de otros más necesitados que ellos.  Las tinieblas se desvanecerán de sus corazones al procurar ayudar a otros.  Al tratar de consolar a los demás con el consuelo que hemos recibido, la bendición refluye sobre nosotros</a:t>
            </a:r>
            <a:r>
              <a:rPr lang="es-ES" sz="3600" dirty="0" smtClean="0"/>
              <a:t>. MC. Pg. 199</a:t>
            </a:r>
            <a:endParaRPr lang="en-US" sz="3600" dirty="0"/>
          </a:p>
        </p:txBody>
      </p:sp>
    </p:spTree>
    <p:extLst>
      <p:ext uri="{BB962C8B-B14F-4D97-AF65-F5344CB8AC3E}">
        <p14:creationId xmlns:p14="http://schemas.microsoft.com/office/powerpoint/2010/main" val="2366925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dirty="0" smtClean="0"/>
              <a:t>La consciencia de hacer el bien</a:t>
            </a:r>
            <a:endParaRPr lang="en-US" dirty="0"/>
          </a:p>
        </p:txBody>
      </p:sp>
      <p:sp>
        <p:nvSpPr>
          <p:cNvPr id="3" name="2 Marcador de contenido"/>
          <p:cNvSpPr>
            <a:spLocks noGrp="1"/>
          </p:cNvSpPr>
          <p:nvPr>
            <p:ph idx="1"/>
          </p:nvPr>
        </p:nvSpPr>
        <p:spPr/>
        <p:txBody>
          <a:bodyPr/>
          <a:lstStyle/>
          <a:p>
            <a:pPr marL="0" indent="0" algn="just">
              <a:buNone/>
            </a:pPr>
            <a:r>
              <a:rPr lang="es-ES" dirty="0"/>
              <a:t>Las buenas acciones son una doble bendición, pues aprovechan al que las hace y al que recibe sus beneficios</a:t>
            </a:r>
            <a:r>
              <a:rPr lang="es-ES" b="1" i="1" u="sng" dirty="0"/>
              <a:t>.  La conciencia de haber hecho el bien es una de las mejores medicinas para las mentes y los cuerpos enfermos</a:t>
            </a:r>
            <a:r>
              <a:rPr lang="es-ES" dirty="0"/>
              <a:t>.  Cuando el espíritu goza de libertad y dicha por el sentimiento del deber cumplido y por haber proporcionado felicidad a otros, la influencia alegre y reconstituyente que de ello resulta infunde vida nueva al ser entero</a:t>
            </a:r>
            <a:r>
              <a:rPr lang="es-ES" dirty="0" smtClean="0"/>
              <a:t>. MC. Pg. 200</a:t>
            </a:r>
            <a:endParaRPr lang="en-US" dirty="0"/>
          </a:p>
        </p:txBody>
      </p:sp>
    </p:spTree>
    <p:extLst>
      <p:ext uri="{BB962C8B-B14F-4D97-AF65-F5344CB8AC3E}">
        <p14:creationId xmlns:p14="http://schemas.microsoft.com/office/powerpoint/2010/main" val="154448868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Palabras de esperanza, animo y consuelo</a:t>
            </a:r>
            <a:endParaRPr lang="en-US" dirty="0"/>
          </a:p>
        </p:txBody>
      </p:sp>
      <p:sp>
        <p:nvSpPr>
          <p:cNvPr id="3" name="2 Marcador de contenido"/>
          <p:cNvSpPr>
            <a:spLocks noGrp="1"/>
          </p:cNvSpPr>
          <p:nvPr>
            <p:ph idx="1"/>
          </p:nvPr>
        </p:nvSpPr>
        <p:spPr/>
        <p:txBody>
          <a:bodyPr>
            <a:noAutofit/>
          </a:bodyPr>
          <a:lstStyle/>
          <a:p>
            <a:pPr marL="0" indent="0" algn="just">
              <a:buNone/>
            </a:pPr>
            <a:r>
              <a:rPr lang="es-ES" sz="3600" b="1" i="1" u="sng" dirty="0"/>
              <a:t>Los que están perplejos busquen a otros que están en perplejidad, y háblenles palabras de esperanza y ánimo. Cuando comiencen a hacer esta obra, la luz del cielo les revelará la senda que deben seguir. Serán consolados ellos mismos por sus palabras de consuelo a los afligidos</a:t>
            </a:r>
            <a:r>
              <a:rPr lang="es-ES" sz="3600" dirty="0"/>
              <a:t>. </a:t>
            </a:r>
            <a:r>
              <a:rPr lang="es-ES" sz="3600" dirty="0" smtClean="0"/>
              <a:t> </a:t>
            </a:r>
            <a:r>
              <a:rPr lang="es-ES" sz="3600" dirty="0"/>
              <a:t>4CBA 1173 (1902</a:t>
            </a:r>
            <a:r>
              <a:rPr lang="es-ES" sz="3600" dirty="0" smtClean="0"/>
              <a:t>). 2MCP Pg. 447</a:t>
            </a:r>
            <a:endParaRPr lang="en-US" sz="3600" dirty="0"/>
          </a:p>
        </p:txBody>
      </p:sp>
    </p:spTree>
    <p:extLst>
      <p:ext uri="{BB962C8B-B14F-4D97-AF65-F5344CB8AC3E}">
        <p14:creationId xmlns:p14="http://schemas.microsoft.com/office/powerpoint/2010/main" val="293826892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Ayudar a los demás, palabras de bendición</a:t>
            </a:r>
            <a:endParaRPr lang="en-US" dirty="0"/>
          </a:p>
        </p:txBody>
      </p:sp>
      <p:sp>
        <p:nvSpPr>
          <p:cNvPr id="3" name="2 Marcador de contenido"/>
          <p:cNvSpPr>
            <a:spLocks noGrp="1"/>
          </p:cNvSpPr>
          <p:nvPr>
            <p:ph idx="1"/>
          </p:nvPr>
        </p:nvSpPr>
        <p:spPr/>
        <p:txBody>
          <a:bodyPr>
            <a:noAutofit/>
          </a:bodyPr>
          <a:lstStyle/>
          <a:p>
            <a:pPr marL="0" indent="0" algn="just">
              <a:buNone/>
            </a:pPr>
            <a:r>
              <a:rPr lang="es-ES" sz="4400" b="1" i="1" u="sng" dirty="0"/>
              <a:t>Debemos pedirle a Cristo que nos dé palabras que sean de bendición. Y al tratar así de ayudar a los demás, nosotros mismos seremos bendecidos</a:t>
            </a:r>
            <a:r>
              <a:rPr lang="es-ES" sz="4400" dirty="0"/>
              <a:t>.­ Ms 41, 1908</a:t>
            </a:r>
            <a:r>
              <a:rPr lang="es-ES" sz="4400" dirty="0" smtClean="0"/>
              <a:t>. 2MCP Pg. 450</a:t>
            </a:r>
            <a:endParaRPr lang="en-US" sz="4400" dirty="0"/>
          </a:p>
        </p:txBody>
      </p:sp>
    </p:spTree>
    <p:extLst>
      <p:ext uri="{BB962C8B-B14F-4D97-AF65-F5344CB8AC3E}">
        <p14:creationId xmlns:p14="http://schemas.microsoft.com/office/powerpoint/2010/main" val="31111832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Consuelo y ayuda a los demás recíprocos</a:t>
            </a:r>
            <a:endParaRPr lang="en-US" dirty="0"/>
          </a:p>
        </p:txBody>
      </p:sp>
      <p:sp>
        <p:nvSpPr>
          <p:cNvPr id="3" name="2 Marcador de contenido"/>
          <p:cNvSpPr>
            <a:spLocks noGrp="1"/>
          </p:cNvSpPr>
          <p:nvPr>
            <p:ph idx="1"/>
          </p:nvPr>
        </p:nvSpPr>
        <p:spPr/>
        <p:txBody>
          <a:bodyPr>
            <a:noAutofit/>
          </a:bodyPr>
          <a:lstStyle/>
          <a:p>
            <a:pPr marL="0" indent="0" algn="just">
              <a:buNone/>
            </a:pPr>
            <a:r>
              <a:rPr lang="es-ES" dirty="0" smtClean="0"/>
              <a:t>Pero Dios responde a la oración hecha en favor de quienes se colocan en el canal de sus bendiciones</a:t>
            </a:r>
            <a:r>
              <a:rPr lang="es-ES" b="1" i="1" u="sng" dirty="0" smtClean="0"/>
              <a:t>. A la par que rogamos por estos afligidos, debemos animarlos a que hagan algo en auxilio de otros más necesitados que ellos. Las tinieblas se desvanecerán de sus corazones al procurar ayudar a otros. Al tratar de consolar a los demás con el consuelo que hemos recibido, la bendición refluye sobre nosotros</a:t>
            </a:r>
            <a:r>
              <a:rPr lang="es-ES" dirty="0" smtClean="0"/>
              <a:t>.­MC 198 (1905).766</a:t>
            </a:r>
            <a:endParaRPr lang="en-US" dirty="0"/>
          </a:p>
        </p:txBody>
      </p:sp>
    </p:spTree>
    <p:extLst>
      <p:ext uri="{BB962C8B-B14F-4D97-AF65-F5344CB8AC3E}">
        <p14:creationId xmlns:p14="http://schemas.microsoft.com/office/powerpoint/2010/main" val="9898077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5. COMUNIÓN CON DIOS</a:t>
            </a:r>
            <a:endParaRPr lang="en-US" dirty="0"/>
          </a:p>
        </p:txBody>
      </p:sp>
      <p:sp>
        <p:nvSpPr>
          <p:cNvPr id="4" name="3 Marcador de contenido"/>
          <p:cNvSpPr>
            <a:spLocks noGrp="1"/>
          </p:cNvSpPr>
          <p:nvPr>
            <p:ph idx="1"/>
          </p:nvPr>
        </p:nvSpPr>
        <p:spPr/>
        <p:txBody>
          <a:bodyPr>
            <a:normAutofit lnSpcReduction="10000"/>
          </a:bodyPr>
          <a:lstStyle/>
          <a:p>
            <a:pPr marL="514350" indent="-514350">
              <a:buAutoNum type="arabicPeriod"/>
            </a:pPr>
            <a:r>
              <a:rPr lang="es-MX" dirty="0" smtClean="0"/>
              <a:t>“Sin mi nada podéis hacer”</a:t>
            </a:r>
          </a:p>
          <a:p>
            <a:pPr marL="514350" indent="-514350">
              <a:buAutoNum type="arabicPeriod"/>
            </a:pPr>
            <a:r>
              <a:rPr lang="es-MX" dirty="0" smtClean="0"/>
              <a:t>Solo en Cristo hay renuncia al egoísmo</a:t>
            </a:r>
          </a:p>
          <a:p>
            <a:pPr marL="514350" indent="-514350">
              <a:buAutoNum type="arabicPeriod"/>
            </a:pPr>
            <a:r>
              <a:rPr lang="es-MX" dirty="0" smtClean="0"/>
              <a:t>Su amor es un poder vivificante</a:t>
            </a:r>
          </a:p>
          <a:p>
            <a:pPr marL="514350" indent="-514350">
              <a:buAutoNum type="arabicPeriod"/>
            </a:pPr>
            <a:r>
              <a:rPr lang="es-MX" dirty="0" smtClean="0"/>
              <a:t>El es la fuente de vida</a:t>
            </a:r>
          </a:p>
          <a:p>
            <a:pPr marL="514350" indent="-514350">
              <a:buAutoNum type="arabicPeriod"/>
            </a:pPr>
            <a:r>
              <a:rPr lang="es-MX" dirty="0" smtClean="0"/>
              <a:t>Mateo 11:28. Dejar toda carga en Cristo</a:t>
            </a:r>
          </a:p>
          <a:p>
            <a:pPr marL="514350" indent="-514350">
              <a:buAutoNum type="arabicPeriod"/>
            </a:pPr>
            <a:r>
              <a:rPr lang="es-MX" dirty="0" smtClean="0"/>
              <a:t>La obra del Espíritu Santo</a:t>
            </a:r>
          </a:p>
          <a:p>
            <a:pPr marL="514350" indent="-514350">
              <a:buAutoNum type="arabicPeriod"/>
            </a:pPr>
            <a:r>
              <a:rPr lang="es-MX" dirty="0" smtClean="0"/>
              <a:t>El estudio de la naturaleza y la oración humilde.</a:t>
            </a:r>
          </a:p>
          <a:p>
            <a:pPr marL="514350" indent="-514350">
              <a:buAutoNum type="arabicPeriod"/>
            </a:pPr>
            <a:r>
              <a:rPr lang="es-MX" dirty="0" smtClean="0"/>
              <a:t>El Espíritu de Dios y la nueva Creación</a:t>
            </a:r>
          </a:p>
          <a:p>
            <a:pPr marL="514350" indent="-514350">
              <a:buAutoNum type="arabicPeriod"/>
            </a:pPr>
            <a:r>
              <a:rPr lang="es-MX" dirty="0" smtClean="0"/>
              <a:t>Al entrar en comunión con Dios entramos en la región de la paz</a:t>
            </a:r>
            <a:endParaRPr lang="en-US" dirty="0"/>
          </a:p>
        </p:txBody>
      </p:sp>
    </p:spTree>
    <p:extLst>
      <p:ext uri="{BB962C8B-B14F-4D97-AF65-F5344CB8AC3E}">
        <p14:creationId xmlns:p14="http://schemas.microsoft.com/office/powerpoint/2010/main" val="290809191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r>
              <a:rPr lang="es-MX" dirty="0" smtClean="0"/>
              <a:t>Dios es el único que sana</a:t>
            </a:r>
            <a:endParaRPr lang="en-US" dirty="0"/>
          </a:p>
        </p:txBody>
      </p:sp>
      <p:sp>
        <p:nvSpPr>
          <p:cNvPr id="5" name="4 Marcador de contenido"/>
          <p:cNvSpPr>
            <a:spLocks noGrp="1"/>
          </p:cNvSpPr>
          <p:nvPr>
            <p:ph idx="1"/>
          </p:nvPr>
        </p:nvSpPr>
        <p:spPr/>
        <p:txBody>
          <a:bodyPr>
            <a:normAutofit lnSpcReduction="10000"/>
          </a:bodyPr>
          <a:lstStyle/>
          <a:p>
            <a:pPr marL="0" indent="0" algn="just">
              <a:buNone/>
            </a:pPr>
            <a:r>
              <a:rPr lang="es-ES" sz="4000" dirty="0"/>
              <a:t>El que creó la mente del hombre sabe lo que esta mente necesita. </a:t>
            </a:r>
            <a:r>
              <a:rPr lang="es-ES" sz="4000" b="1" i="1" u="sng" dirty="0"/>
              <a:t>Dios es el único que puede sanar. </a:t>
            </a:r>
            <a:r>
              <a:rPr lang="es-ES" sz="4000" dirty="0"/>
              <a:t>Aquellos cuyas mentes y cuerpos están enfermos han de ver en Cristo al restaurador. "Porque yo vivo ­dice­, vosotros también viviréis" (Juan 14: 19). 2MCP Pg. 735</a:t>
            </a:r>
          </a:p>
          <a:p>
            <a:endParaRPr lang="en-US" dirty="0"/>
          </a:p>
        </p:txBody>
      </p:sp>
    </p:spTree>
    <p:extLst>
      <p:ext uri="{BB962C8B-B14F-4D97-AF65-F5344CB8AC3E}">
        <p14:creationId xmlns:p14="http://schemas.microsoft.com/office/powerpoint/2010/main" val="20467335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El amor de Cristo</a:t>
            </a:r>
            <a:endParaRPr lang="en-US" dirty="0"/>
          </a:p>
        </p:txBody>
      </p:sp>
      <p:sp>
        <p:nvSpPr>
          <p:cNvPr id="3" name="2 Marcador de contenido"/>
          <p:cNvSpPr>
            <a:spLocks noGrp="1"/>
          </p:cNvSpPr>
          <p:nvPr>
            <p:ph idx="1"/>
          </p:nvPr>
        </p:nvSpPr>
        <p:spPr/>
        <p:txBody>
          <a:bodyPr>
            <a:normAutofit/>
          </a:bodyPr>
          <a:lstStyle/>
          <a:p>
            <a:pPr marL="0" indent="0" algn="just">
              <a:buNone/>
            </a:pPr>
            <a:r>
              <a:rPr lang="es-ES" dirty="0" smtClean="0"/>
              <a:t>El </a:t>
            </a:r>
            <a:r>
              <a:rPr lang="es-ES" dirty="0"/>
              <a:t>amor que Cristo infunde en todo nuestro ser es un poder vivificante. Da salud a cada una de las partes vitales: el cerebro, el corazón y los nervios. Por su medio las energías más potentes de nuestro ser despiertan y entran en actividad. Libra al alma de culpa y tristeza, de la ansiedad y congoja que agotan las fuerzas de la vida. Con él vienen la serenidad y la calma. Implanta en el alma un gozo que nada en la tierra puede destruir: el gozo que hay en el Espíritu Santo, un gozo que da salud y vida.- MC 78 (1905</a:t>
            </a:r>
            <a:r>
              <a:rPr lang="es-ES" dirty="0" smtClean="0"/>
              <a:t>). 1MCP Pg. 66</a:t>
            </a:r>
            <a:endParaRPr lang="en-US" dirty="0"/>
          </a:p>
        </p:txBody>
      </p:sp>
    </p:spTree>
    <p:extLst>
      <p:ext uri="{BB962C8B-B14F-4D97-AF65-F5344CB8AC3E}">
        <p14:creationId xmlns:p14="http://schemas.microsoft.com/office/powerpoint/2010/main" val="100319190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just"/>
            <a:r>
              <a:rPr lang="es-MX" dirty="0" smtClean="0"/>
              <a:t>Cristo trata con las mentes</a:t>
            </a:r>
            <a:endParaRPr lang="en-US" dirty="0"/>
          </a:p>
        </p:txBody>
      </p:sp>
      <p:sp>
        <p:nvSpPr>
          <p:cNvPr id="3" name="2 Marcador de contenido"/>
          <p:cNvSpPr>
            <a:spLocks noGrp="1"/>
          </p:cNvSpPr>
          <p:nvPr>
            <p:ph idx="1"/>
          </p:nvPr>
        </p:nvSpPr>
        <p:spPr/>
        <p:txBody>
          <a:bodyPr>
            <a:noAutofit/>
          </a:bodyPr>
          <a:lstStyle/>
          <a:p>
            <a:pPr marL="0" indent="0" algn="just">
              <a:buNone/>
            </a:pPr>
            <a:r>
              <a:rPr lang="es-ES" sz="3600" dirty="0" smtClean="0"/>
              <a:t>Aquel que pagara el precio infinito para redimir a los hombres lee con inequívoca precisión todas las ocultas maquinaciones de la mente humana, </a:t>
            </a:r>
            <a:r>
              <a:rPr lang="es-ES" sz="3600" b="1" i="1" u="sng" dirty="0" smtClean="0"/>
              <a:t>y sabe exactamente cómo tratar con toda alma</a:t>
            </a:r>
            <a:r>
              <a:rPr lang="es-ES" sz="3600" dirty="0" smtClean="0"/>
              <a:t>.  Y al tratar con los hombres, manifiesta los mismos principios que se revelan en el mundo natural. -TM 189, 190 (1895). 1MCP Pg. 186</a:t>
            </a:r>
            <a:endParaRPr lang="en-US" sz="3600" dirty="0"/>
          </a:p>
        </p:txBody>
      </p:sp>
    </p:spTree>
    <p:extLst>
      <p:ext uri="{BB962C8B-B14F-4D97-AF65-F5344CB8AC3E}">
        <p14:creationId xmlns:p14="http://schemas.microsoft.com/office/powerpoint/2010/main" val="8174463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just"/>
            <a:r>
              <a:rPr lang="es-MX" dirty="0" smtClean="0"/>
              <a:t>Solo en Cristo hay renuncia al egoísmo</a:t>
            </a:r>
            <a:endParaRPr lang="en-US" dirty="0"/>
          </a:p>
        </p:txBody>
      </p:sp>
      <p:sp>
        <p:nvSpPr>
          <p:cNvPr id="3" name="2 Marcador de contenido"/>
          <p:cNvSpPr>
            <a:spLocks noGrp="1"/>
          </p:cNvSpPr>
          <p:nvPr>
            <p:ph idx="1"/>
          </p:nvPr>
        </p:nvSpPr>
        <p:spPr/>
        <p:txBody>
          <a:bodyPr>
            <a:noAutofit/>
          </a:bodyPr>
          <a:lstStyle/>
          <a:p>
            <a:pPr marL="0" indent="0" algn="just">
              <a:buNone/>
            </a:pPr>
            <a:r>
              <a:rPr lang="es-ES" sz="3600" dirty="0" smtClean="0"/>
              <a:t>Por </a:t>
            </a:r>
            <a:r>
              <a:rPr lang="es-ES" sz="3600" dirty="0"/>
              <a:t>medio del poder de Cristo, los hombres y las mujeres han quebrantado las cadenas de los hábitos pecaminosos. </a:t>
            </a:r>
            <a:r>
              <a:rPr lang="es-ES" sz="3600" b="1" i="1" u="sng" dirty="0"/>
              <a:t>Han renunciado al egoísmo. </a:t>
            </a:r>
            <a:r>
              <a:rPr lang="es-ES" sz="3600" dirty="0"/>
              <a:t>El profano se transforma en reverente, el borracho en sobrio, el libertino en puro. Las almas que reflejaban la imagen de Satanás han llegado a transformarse a la imagen de Dios.­ </a:t>
            </a:r>
            <a:r>
              <a:rPr lang="es-ES" sz="3600" dirty="0" err="1"/>
              <a:t>HAp</a:t>
            </a:r>
            <a:r>
              <a:rPr lang="es-ES" sz="3600" dirty="0"/>
              <a:t> 392 (1911</a:t>
            </a:r>
            <a:r>
              <a:rPr lang="es-ES" sz="3600" dirty="0" smtClean="0"/>
              <a:t>). Pg. 624</a:t>
            </a:r>
            <a:endParaRPr lang="en-US" sz="3600" dirty="0"/>
          </a:p>
        </p:txBody>
      </p:sp>
    </p:spTree>
    <p:extLst>
      <p:ext uri="{BB962C8B-B14F-4D97-AF65-F5344CB8AC3E}">
        <p14:creationId xmlns:p14="http://schemas.microsoft.com/office/powerpoint/2010/main" val="23301396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pPr algn="just"/>
            <a:r>
              <a:rPr lang="es-MX" dirty="0" smtClean="0"/>
              <a:t>La Solución</a:t>
            </a:r>
            <a:endParaRPr lang="en-US" dirty="0"/>
          </a:p>
        </p:txBody>
      </p:sp>
      <p:sp>
        <p:nvSpPr>
          <p:cNvPr id="5" name="4 Marcador de contenido"/>
          <p:cNvSpPr>
            <a:spLocks noGrp="1"/>
          </p:cNvSpPr>
          <p:nvPr>
            <p:ph idx="1"/>
          </p:nvPr>
        </p:nvSpPr>
        <p:spPr/>
        <p:txBody>
          <a:bodyPr>
            <a:normAutofit lnSpcReduction="10000"/>
          </a:bodyPr>
          <a:lstStyle/>
          <a:p>
            <a:pPr marL="0" indent="0" algn="just">
              <a:buNone/>
            </a:pPr>
            <a:r>
              <a:rPr lang="es-ES" dirty="0"/>
              <a:t>La verdadera respuesta a los problemas sociales, emocionales y espirituales, </a:t>
            </a:r>
            <a:r>
              <a:rPr lang="es-ES" b="1" i="1" u="sng" dirty="0"/>
              <a:t>no pueden ser encontradas dentro del hombre mismo, ni dentro de su congénere, sino dentro de Cristo</a:t>
            </a:r>
            <a:r>
              <a:rPr lang="es-ES" dirty="0"/>
              <a:t>. Pero frecuentemente en la consejería, se hacen intentos para encontrar respuesta dentro de la persona misma. Hay una verdadera necesidad de reevaluar el papel del consejero, su efectividad, y sus limitaciones, de manera que </a:t>
            </a:r>
            <a:r>
              <a:rPr lang="es-ES" b="1" i="1" u="sng" dirty="0"/>
              <a:t>la consejería que es auténticamente centrada en Cristo </a:t>
            </a:r>
            <a:r>
              <a:rPr lang="es-ES" dirty="0"/>
              <a:t>pueda adquirir su máximo valor en la vida de los hombres y mujeres necesitados</a:t>
            </a:r>
            <a:r>
              <a:rPr lang="es-ES" dirty="0" smtClean="0"/>
              <a:t>. SD. Pg. 97</a:t>
            </a:r>
            <a:endParaRPr lang="en-US" dirty="0"/>
          </a:p>
        </p:txBody>
      </p:sp>
    </p:spTree>
    <p:extLst>
      <p:ext uri="{BB962C8B-B14F-4D97-AF65-F5344CB8AC3E}">
        <p14:creationId xmlns:p14="http://schemas.microsoft.com/office/powerpoint/2010/main" val="279241405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Acudir a la Fuente de vida</a:t>
            </a:r>
            <a:endParaRPr lang="en-US" dirty="0"/>
          </a:p>
        </p:txBody>
      </p:sp>
      <p:sp>
        <p:nvSpPr>
          <p:cNvPr id="3" name="2 Marcador de contenido"/>
          <p:cNvSpPr>
            <a:spLocks noGrp="1"/>
          </p:cNvSpPr>
          <p:nvPr>
            <p:ph idx="1"/>
          </p:nvPr>
        </p:nvSpPr>
        <p:spPr/>
        <p:txBody>
          <a:bodyPr>
            <a:normAutofit fontScale="92500"/>
          </a:bodyPr>
          <a:lstStyle/>
          <a:p>
            <a:pPr marL="0" indent="0" algn="just">
              <a:buNone/>
            </a:pPr>
            <a:r>
              <a:rPr lang="es-ES" sz="3600" b="1" i="1" u="sng" dirty="0"/>
              <a:t>Muchos están sufriendo de enfermedades que son más del alma que del cuerpo, y no encontrarán alivio hasta que acudan a Cristo, la fuente de la vida. </a:t>
            </a:r>
            <a:r>
              <a:rPr lang="es-ES" sz="3600" dirty="0"/>
              <a:t>Entonces las quejas relativas al cansancio, la soledad y la insatisfacción, cesarán. Los goces satisfactorios darán vigor a la mente, y salud y energía vital al cuerpo.­ 4T 579 (1881). 2MCP Pg. 416</a:t>
            </a:r>
            <a:endParaRPr lang="en-US" sz="3600" dirty="0"/>
          </a:p>
          <a:p>
            <a:endParaRPr lang="en-US" dirty="0"/>
          </a:p>
        </p:txBody>
      </p:sp>
    </p:spTree>
    <p:extLst>
      <p:ext uri="{BB962C8B-B14F-4D97-AF65-F5344CB8AC3E}">
        <p14:creationId xmlns:p14="http://schemas.microsoft.com/office/powerpoint/2010/main" val="14419393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La receta de cura perfecta</a:t>
            </a:r>
            <a:endParaRPr lang="en-US" dirty="0"/>
          </a:p>
        </p:txBody>
      </p:sp>
      <p:sp>
        <p:nvSpPr>
          <p:cNvPr id="3" name="2 Marcador de contenido"/>
          <p:cNvSpPr>
            <a:spLocks noGrp="1"/>
          </p:cNvSpPr>
          <p:nvPr>
            <p:ph idx="1"/>
          </p:nvPr>
        </p:nvSpPr>
        <p:spPr/>
        <p:txBody>
          <a:bodyPr>
            <a:noAutofit/>
          </a:bodyPr>
          <a:lstStyle/>
          <a:p>
            <a:pPr marL="0" indent="0" algn="just">
              <a:buNone/>
            </a:pPr>
            <a:r>
              <a:rPr lang="es-ES" sz="3200" dirty="0"/>
              <a:t>Las palabras de nuestro Salvador: "venid a mí,. . . que yo os haré descansar" (S. Mateo 11: 28), son </a:t>
            </a:r>
            <a:r>
              <a:rPr lang="es-ES" sz="3200" b="1" i="1" u="sng" dirty="0"/>
              <a:t>una receta para curar las enfermedades físicas, mentales y espirituales</a:t>
            </a:r>
            <a:r>
              <a:rPr lang="es-ES" sz="3200" dirty="0"/>
              <a:t>. A pesar de que por su mal proceder los hombres han atraído el dolor sobre sí mismos, Cristo se compadece de ellos. En él pueden encontrar ayuda. </a:t>
            </a:r>
            <a:r>
              <a:rPr lang="es-ES" sz="3200" b="1" i="1" u="sng" dirty="0"/>
              <a:t>Hará cosas grandes en beneficio de quienes en él confíen</a:t>
            </a:r>
            <a:r>
              <a:rPr lang="es-ES" sz="3200" dirty="0"/>
              <a:t>.- MC 78, 79 (1905</a:t>
            </a:r>
            <a:r>
              <a:rPr lang="es-ES" sz="3200" dirty="0" smtClean="0"/>
              <a:t>). 1MCP Pg. 67</a:t>
            </a:r>
            <a:endParaRPr lang="en-US" sz="3200" dirty="0"/>
          </a:p>
        </p:txBody>
      </p:sp>
    </p:spTree>
    <p:extLst>
      <p:ext uri="{BB962C8B-B14F-4D97-AF65-F5344CB8AC3E}">
        <p14:creationId xmlns:p14="http://schemas.microsoft.com/office/powerpoint/2010/main" val="286817892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dirty="0" smtClean="0"/>
              <a:t>La obra del Espíritu Santo</a:t>
            </a:r>
            <a:endParaRPr lang="en-US" dirty="0"/>
          </a:p>
        </p:txBody>
      </p:sp>
      <p:sp>
        <p:nvSpPr>
          <p:cNvPr id="3" name="2 Marcador de contenido"/>
          <p:cNvSpPr>
            <a:spLocks noGrp="1"/>
          </p:cNvSpPr>
          <p:nvPr>
            <p:ph idx="1"/>
          </p:nvPr>
        </p:nvSpPr>
        <p:spPr/>
        <p:txBody>
          <a:bodyPr>
            <a:noAutofit/>
          </a:bodyPr>
          <a:lstStyle/>
          <a:p>
            <a:pPr marL="0" indent="0" algn="just">
              <a:buNone/>
            </a:pPr>
            <a:r>
              <a:rPr lang="es-ES" sz="2400" dirty="0" smtClean="0"/>
              <a:t>En </a:t>
            </a:r>
            <a:r>
              <a:rPr lang="es-ES" sz="2400" dirty="0"/>
              <a:t>la parábola la mujer puso la levadura en la harina.  Era necesaria para suplir una necesidad. . </a:t>
            </a:r>
            <a:r>
              <a:rPr lang="es-ES" sz="2400" b="1" i="1" u="sng" dirty="0"/>
              <a:t>. Así obra la levadura divina... La mente es transformada; las facultades son puestas al trabajo.  El hombre no recibe nuevas facultades, pero las que tiene son santificadas.  La conciencia, muerta hasta entonces, se despierta.  Pero el hombre no puede hacer este cambio por sí mismo.  Sólo puede hacerlo el Espíritu Santo</a:t>
            </a:r>
            <a:r>
              <a:rPr lang="es-ES" sz="2400" b="1" i="1" u="sng" dirty="0" smtClean="0"/>
              <a:t>... </a:t>
            </a:r>
            <a:r>
              <a:rPr lang="es-ES" sz="2400" dirty="0" smtClean="0"/>
              <a:t>Cuando </a:t>
            </a:r>
            <a:r>
              <a:rPr lang="es-ES" sz="2400" dirty="0"/>
              <a:t>nuestras mentes son controladas por el Espíritu de Dios, entenderemos la lección que enseña la parábola de la levadura</a:t>
            </a:r>
            <a:r>
              <a:rPr lang="es-ES" sz="2400" dirty="0" smtClean="0"/>
              <a:t>.- </a:t>
            </a:r>
            <a:r>
              <a:rPr lang="es-ES" sz="2400" dirty="0"/>
              <a:t>RH, 25 de julio de 1899</a:t>
            </a:r>
            <a:r>
              <a:rPr lang="es-ES" sz="2400" dirty="0" smtClean="0"/>
              <a:t>. 1MCP Pg. 68</a:t>
            </a:r>
            <a:endParaRPr lang="en-US" sz="2400" dirty="0"/>
          </a:p>
        </p:txBody>
      </p:sp>
    </p:spTree>
    <p:extLst>
      <p:ext uri="{BB962C8B-B14F-4D97-AF65-F5344CB8AC3E}">
        <p14:creationId xmlns:p14="http://schemas.microsoft.com/office/powerpoint/2010/main" val="20733689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just"/>
            <a:r>
              <a:rPr lang="es-MX" dirty="0" smtClean="0"/>
              <a:t>El estudio de la naturaleza  y la oración humilde</a:t>
            </a:r>
            <a:endParaRPr lang="en-US" dirty="0"/>
          </a:p>
        </p:txBody>
      </p:sp>
      <p:sp>
        <p:nvSpPr>
          <p:cNvPr id="3" name="2 Marcador de contenido"/>
          <p:cNvSpPr>
            <a:spLocks noGrp="1"/>
          </p:cNvSpPr>
          <p:nvPr>
            <p:ph idx="1"/>
          </p:nvPr>
        </p:nvSpPr>
        <p:spPr/>
        <p:txBody>
          <a:bodyPr>
            <a:normAutofit fontScale="85000" lnSpcReduction="10000"/>
          </a:bodyPr>
          <a:lstStyle/>
          <a:p>
            <a:pPr marL="0" indent="0" algn="just">
              <a:buNone/>
            </a:pPr>
            <a:r>
              <a:rPr lang="es-ES" dirty="0" smtClean="0"/>
              <a:t>Deberíamos ver a Dios en la naturaleza y estudiar su carácter en las obras de sus manos. </a:t>
            </a:r>
            <a:r>
              <a:rPr lang="es-ES" b="1" i="1" u="sng" dirty="0" smtClean="0"/>
              <a:t>La mente se fortalece al conocer a Dios, al leer sus atributos en las cosas que ha hecho</a:t>
            </a:r>
            <a:r>
              <a:rPr lang="es-ES" dirty="0" smtClean="0"/>
              <a:t>. A medida que contemplamos su belleza y su grandeza en las obras de la naturaleza, </a:t>
            </a:r>
            <a:r>
              <a:rPr lang="es-ES" b="1" i="1" u="sng" dirty="0" smtClean="0"/>
              <a:t>nuestros afectos se orientan </a:t>
            </a:r>
            <a:r>
              <a:rPr lang="es-ES" dirty="0" smtClean="0"/>
              <a:t>hacia Dios; y aunque nuestras almas se llenan de reverencia y </a:t>
            </a:r>
            <a:r>
              <a:rPr lang="es-ES" b="1" i="1" u="sng" dirty="0" smtClean="0"/>
              <a:t>nuestros espíritus se subyugan, adquieren vigor </a:t>
            </a:r>
            <a:r>
              <a:rPr lang="es-ES" dirty="0" smtClean="0"/>
              <a:t>al ponerse en contacto con el Infinito por medio de sus maravillosas obras. </a:t>
            </a:r>
            <a:r>
              <a:rPr lang="es-ES" b="1" i="1" u="sng" dirty="0" smtClean="0"/>
              <a:t>La comunión con Dios mediante la oración humilde desarrolla y fortalece las facultades mentales y morales, y los poderes espirituales aumentan cuando dedicamos nuestros pensamientos a cosas espirituales</a:t>
            </a:r>
            <a:r>
              <a:rPr lang="es-ES" dirty="0" smtClean="0"/>
              <a:t>.­ YI, 13 de julio de 1893. 2MCP Pg. 763</a:t>
            </a:r>
            <a:endParaRPr lang="en-US" dirty="0"/>
          </a:p>
        </p:txBody>
      </p:sp>
    </p:spTree>
    <p:extLst>
      <p:ext uri="{BB962C8B-B14F-4D97-AF65-F5344CB8AC3E}">
        <p14:creationId xmlns:p14="http://schemas.microsoft.com/office/powerpoint/2010/main" val="403196210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just"/>
            <a:r>
              <a:rPr lang="es-MX" dirty="0" smtClean="0"/>
              <a:t>Sin mi nada podéis hacer</a:t>
            </a:r>
            <a:endParaRPr lang="en-US" dirty="0"/>
          </a:p>
        </p:txBody>
      </p:sp>
      <p:sp>
        <p:nvSpPr>
          <p:cNvPr id="3" name="2 Marcador de contenido"/>
          <p:cNvSpPr>
            <a:spLocks noGrp="1"/>
          </p:cNvSpPr>
          <p:nvPr>
            <p:ph idx="1"/>
          </p:nvPr>
        </p:nvSpPr>
        <p:spPr/>
        <p:txBody>
          <a:bodyPr>
            <a:normAutofit/>
          </a:bodyPr>
          <a:lstStyle/>
          <a:p>
            <a:pPr marL="0" indent="0" algn="just">
              <a:buNone/>
            </a:pPr>
            <a:r>
              <a:rPr lang="es-ES" sz="3200" b="1" i="1" u="sng" dirty="0" smtClean="0"/>
              <a:t>Sin el poder divino, no puede llevarse a cabo ninguna reforma verdadera. </a:t>
            </a:r>
            <a:r>
              <a:rPr lang="es-ES" sz="3200" dirty="0" smtClean="0"/>
              <a:t>Las vallas humanas levantadas contra las tendencias naturales y fomentadas no son más que bancos de arena contra un torrente. Sólo cuando la vida de Cristo es en nuestra vida un poder vivificador podemos resistir las tentaciones que nos acometen de dentro y de fuera.­ MC 92 (1905). 2MCP Pg. 791</a:t>
            </a:r>
            <a:endParaRPr lang="en-US" sz="3200" dirty="0"/>
          </a:p>
        </p:txBody>
      </p:sp>
    </p:spTree>
    <p:extLst>
      <p:ext uri="{BB962C8B-B14F-4D97-AF65-F5344CB8AC3E}">
        <p14:creationId xmlns:p14="http://schemas.microsoft.com/office/powerpoint/2010/main" val="17683964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just"/>
            <a:r>
              <a:rPr lang="es-MX" dirty="0" smtClean="0"/>
              <a:t>El Espíritu de Dios y la nueva Creación. </a:t>
            </a:r>
            <a:endParaRPr lang="en-US" dirty="0"/>
          </a:p>
        </p:txBody>
      </p:sp>
      <p:sp>
        <p:nvSpPr>
          <p:cNvPr id="3" name="2 Marcador de contenido"/>
          <p:cNvSpPr>
            <a:spLocks noGrp="1"/>
          </p:cNvSpPr>
          <p:nvPr>
            <p:ph idx="1"/>
          </p:nvPr>
        </p:nvSpPr>
        <p:spPr/>
        <p:txBody>
          <a:bodyPr>
            <a:normAutofit fontScale="92500" lnSpcReduction="10000"/>
          </a:bodyPr>
          <a:lstStyle/>
          <a:p>
            <a:pPr marL="0" indent="0" algn="just">
              <a:buNone/>
            </a:pPr>
            <a:r>
              <a:rPr lang="es-ES" b="1" i="1" u="sng" dirty="0" smtClean="0"/>
              <a:t>Cuando el Espíritu de Dios se posesiona del corazón, transforma la vida.</a:t>
            </a:r>
            <a:r>
              <a:rPr lang="es-ES" dirty="0" smtClean="0"/>
              <a:t> Se desechan los pensamientos pecaminosos, se renuncia a las malas acciones. El amor, la humildad y la paz ocupan el lugar de la ira, la envidia y las rencillas. La tristeza es desplazada por la alegría y el semblante refleja el gozo del cielo. Nadie ve la mano que levanta la carga ni cómo desciende la luz de los atrios celestiales. La bendición llega cuando el alma se entrega a Dios por fe. </a:t>
            </a:r>
            <a:r>
              <a:rPr lang="es-ES" b="1" i="1" u="sng" dirty="0" smtClean="0"/>
              <a:t>Entonces ese poder, que ningún ojo humano puede ver, crea un nuevo ser a la imagen de Dios</a:t>
            </a:r>
            <a:r>
              <a:rPr lang="es-ES" dirty="0" smtClean="0"/>
              <a:t>.­ </a:t>
            </a:r>
            <a:r>
              <a:rPr lang="es-ES" dirty="0" err="1" smtClean="0"/>
              <a:t>MeM</a:t>
            </a:r>
            <a:r>
              <a:rPr lang="es-ES" dirty="0" smtClean="0"/>
              <a:t> 47 (1908). 2 MCP Pg. 792</a:t>
            </a:r>
            <a:endParaRPr lang="en-US" dirty="0"/>
          </a:p>
        </p:txBody>
      </p:sp>
    </p:spTree>
    <p:extLst>
      <p:ext uri="{BB962C8B-B14F-4D97-AF65-F5344CB8AC3E}">
        <p14:creationId xmlns:p14="http://schemas.microsoft.com/office/powerpoint/2010/main" val="242882495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dirty="0" smtClean="0"/>
              <a:t>Entrar en comunión con el salvador</a:t>
            </a:r>
            <a:endParaRPr lang="en-US" dirty="0"/>
          </a:p>
        </p:txBody>
      </p:sp>
      <p:sp>
        <p:nvSpPr>
          <p:cNvPr id="3" name="2 Marcador de contenido"/>
          <p:cNvSpPr>
            <a:spLocks noGrp="1"/>
          </p:cNvSpPr>
          <p:nvPr>
            <p:ph idx="1"/>
          </p:nvPr>
        </p:nvSpPr>
        <p:spPr/>
        <p:txBody>
          <a:bodyPr>
            <a:normAutofit fontScale="92500" lnSpcReduction="10000"/>
          </a:bodyPr>
          <a:lstStyle/>
          <a:p>
            <a:pPr marL="0" indent="0" algn="just">
              <a:buNone/>
            </a:pPr>
            <a:r>
              <a:rPr lang="es-ES" sz="3600" dirty="0"/>
              <a:t>Descansad en el amor de Cristo y bajo su cuidado protector.  Cuando el pecado lucha por dominar en el Corazón, cuando la culpa oprime al alma y carga la conciencia, cuando la incredulidad anubla el espíritu, acordaos de que la gracia de Cristo basta para vencer al pecado y desvanecer las tinieblas.  Al entrar en comunión con el Salvador entramos en la región de la paz</a:t>
            </a:r>
            <a:r>
              <a:rPr lang="es-ES" sz="3600" dirty="0" smtClean="0"/>
              <a:t>. MC pg. 194</a:t>
            </a:r>
            <a:endParaRPr lang="en-US" sz="3600" dirty="0"/>
          </a:p>
          <a:p>
            <a:endParaRPr lang="en-US" dirty="0"/>
          </a:p>
        </p:txBody>
      </p:sp>
    </p:spTree>
    <p:extLst>
      <p:ext uri="{BB962C8B-B14F-4D97-AF65-F5344CB8AC3E}">
        <p14:creationId xmlns:p14="http://schemas.microsoft.com/office/powerpoint/2010/main" val="69689242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r>
              <a:rPr lang="es-MX" dirty="0" smtClean="0"/>
              <a:t>6. LA CONTEMPLACION DE LO ALTO Y SUBLIME </a:t>
            </a:r>
            <a:endParaRPr lang="en-US" dirty="0"/>
          </a:p>
        </p:txBody>
      </p:sp>
      <p:sp>
        <p:nvSpPr>
          <p:cNvPr id="6" name="5 Marcador de contenido"/>
          <p:cNvSpPr>
            <a:spLocks noGrp="1"/>
          </p:cNvSpPr>
          <p:nvPr>
            <p:ph idx="1"/>
          </p:nvPr>
        </p:nvSpPr>
        <p:spPr/>
        <p:txBody>
          <a:bodyPr/>
          <a:lstStyle/>
          <a:p>
            <a:pPr marL="514350" indent="-514350">
              <a:buAutoNum type="arabicPeriod"/>
            </a:pPr>
            <a:r>
              <a:rPr lang="es-MX" dirty="0" smtClean="0"/>
              <a:t>Pensamientos e Imaginación en Cristo</a:t>
            </a:r>
          </a:p>
          <a:p>
            <a:pPr marL="514350" indent="-514350">
              <a:buAutoNum type="arabicPeriod"/>
            </a:pPr>
            <a:r>
              <a:rPr lang="es-MX" dirty="0" smtClean="0"/>
              <a:t>Al contemplarlo nos transformamos a su Imagen</a:t>
            </a:r>
          </a:p>
          <a:p>
            <a:pPr marL="514350" indent="-514350">
              <a:buAutoNum type="arabicPeriod"/>
            </a:pPr>
            <a:r>
              <a:rPr lang="es-MX" dirty="0" smtClean="0"/>
              <a:t>Contemplación de las Verdades</a:t>
            </a:r>
          </a:p>
          <a:p>
            <a:pPr marL="514350" indent="-514350">
              <a:buAutoNum type="arabicPeriod"/>
            </a:pPr>
            <a:r>
              <a:rPr lang="es-MX" dirty="0" smtClean="0"/>
              <a:t>Contemplación del Plan de Salvación y las glorias del Cielo.</a:t>
            </a:r>
          </a:p>
          <a:p>
            <a:pPr marL="514350" indent="-514350">
              <a:buAutoNum type="arabicPeriod"/>
            </a:pPr>
            <a:r>
              <a:rPr lang="es-MX" dirty="0" smtClean="0"/>
              <a:t>Contemplad el tema de la redención.</a:t>
            </a:r>
          </a:p>
          <a:p>
            <a:pPr marL="514350" indent="-514350">
              <a:buAutoNum type="arabicPeriod"/>
            </a:pPr>
            <a:r>
              <a:rPr lang="es-MX" dirty="0" smtClean="0"/>
              <a:t>No espaciarnos en Satanás</a:t>
            </a:r>
          </a:p>
          <a:p>
            <a:pPr marL="514350" indent="-514350">
              <a:buAutoNum type="arabicPeriod"/>
            </a:pPr>
            <a:r>
              <a:rPr lang="es-MX" dirty="0" smtClean="0"/>
              <a:t>Mirad el punto en que vimos la luz por ultima vez</a:t>
            </a:r>
            <a:endParaRPr lang="en-US" dirty="0"/>
          </a:p>
        </p:txBody>
      </p:sp>
    </p:spTree>
    <p:extLst>
      <p:ext uri="{BB962C8B-B14F-4D97-AF65-F5344CB8AC3E}">
        <p14:creationId xmlns:p14="http://schemas.microsoft.com/office/powerpoint/2010/main" val="315556520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just"/>
            <a:r>
              <a:rPr lang="es-MX" dirty="0" smtClean="0"/>
              <a:t>Pensamientos e Imaginación en Cristo</a:t>
            </a:r>
            <a:endParaRPr lang="en-US" dirty="0"/>
          </a:p>
        </p:txBody>
      </p:sp>
      <p:sp>
        <p:nvSpPr>
          <p:cNvPr id="3" name="2 Marcador de contenido"/>
          <p:cNvSpPr>
            <a:spLocks noGrp="1"/>
          </p:cNvSpPr>
          <p:nvPr>
            <p:ph idx="1"/>
          </p:nvPr>
        </p:nvSpPr>
        <p:spPr/>
        <p:txBody>
          <a:bodyPr>
            <a:noAutofit/>
          </a:bodyPr>
          <a:lstStyle/>
          <a:p>
            <a:pPr marL="0" indent="0" algn="just">
              <a:buNone/>
            </a:pPr>
            <a:r>
              <a:rPr lang="es-ES" sz="3600" b="1" i="1" u="sng" dirty="0" smtClean="0"/>
              <a:t>En vez de pensar en vuestros desalientos, pensad en el poder a que podéis aspirar en el nombre de Cristo. Aférrese vuestra imaginación a las cosas invisibles. Dirigid vuestros pensamientos hacia las manifestaciones evidentes del gran amor de Dios por vosotros.</a:t>
            </a:r>
            <a:r>
              <a:rPr lang="es-ES" sz="3600" dirty="0" smtClean="0"/>
              <a:t>­ MC 388, 389 (1905). 2MCP Pg. 789 </a:t>
            </a:r>
            <a:endParaRPr lang="en-US" sz="3600" dirty="0"/>
          </a:p>
        </p:txBody>
      </p:sp>
    </p:spTree>
    <p:extLst>
      <p:ext uri="{BB962C8B-B14F-4D97-AF65-F5344CB8AC3E}">
        <p14:creationId xmlns:p14="http://schemas.microsoft.com/office/powerpoint/2010/main" val="70276668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dirty="0" smtClean="0"/>
              <a:t>Contemplad las glorias del Cielo</a:t>
            </a:r>
            <a:endParaRPr lang="en-US" dirty="0"/>
          </a:p>
        </p:txBody>
      </p:sp>
      <p:sp>
        <p:nvSpPr>
          <p:cNvPr id="3" name="2 Marcador de contenido"/>
          <p:cNvSpPr>
            <a:spLocks noGrp="1"/>
          </p:cNvSpPr>
          <p:nvPr>
            <p:ph idx="1"/>
          </p:nvPr>
        </p:nvSpPr>
        <p:spPr/>
        <p:txBody>
          <a:bodyPr>
            <a:noAutofit/>
          </a:bodyPr>
          <a:lstStyle/>
          <a:p>
            <a:pPr marL="0" indent="0" algn="just">
              <a:buNone/>
            </a:pPr>
            <a:r>
              <a:rPr lang="es-ES" dirty="0" smtClean="0"/>
              <a:t>Si </a:t>
            </a:r>
            <a:r>
              <a:rPr lang="es-ES" dirty="0"/>
              <a:t>permitiéramos que nuestras mentes se espacian más en Cristo y el mundo celestial, encontraríamos un poderoso estímulo y apoyo al pelear las batallas del Señor.  </a:t>
            </a:r>
            <a:r>
              <a:rPr lang="es-ES" b="1" i="1" u="sng" dirty="0"/>
              <a:t>El orgullo y el amor al mundo perderán su poder cuando contemplamos las glorias de esa tierra mejor que tan pronto será nuestro hogar</a:t>
            </a:r>
            <a:r>
              <a:rPr lang="es-ES" dirty="0"/>
              <a:t>.  Comparadas con la hermosura de Cristo todas las atracciones terrenales parecerán de poco valor. -RH, 15 de nov. de 1887</a:t>
            </a:r>
            <a:r>
              <a:rPr lang="es-ES" dirty="0" smtClean="0"/>
              <a:t>. 2MCP Pg. 70</a:t>
            </a:r>
            <a:endParaRPr lang="en-US" dirty="0"/>
          </a:p>
        </p:txBody>
      </p:sp>
    </p:spTree>
    <p:extLst>
      <p:ext uri="{BB962C8B-B14F-4D97-AF65-F5344CB8AC3E}">
        <p14:creationId xmlns:p14="http://schemas.microsoft.com/office/powerpoint/2010/main" val="21621223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just"/>
            <a:r>
              <a:rPr lang="es-MX" dirty="0" smtClean="0"/>
              <a:t>Precepto y Ejemplo</a:t>
            </a:r>
            <a:endParaRPr lang="en-US" dirty="0"/>
          </a:p>
        </p:txBody>
      </p:sp>
      <p:sp>
        <p:nvSpPr>
          <p:cNvPr id="3" name="2 Marcador de contenido"/>
          <p:cNvSpPr>
            <a:spLocks noGrp="1"/>
          </p:cNvSpPr>
          <p:nvPr>
            <p:ph idx="1"/>
          </p:nvPr>
        </p:nvSpPr>
        <p:spPr/>
        <p:txBody>
          <a:bodyPr>
            <a:noAutofit/>
          </a:bodyPr>
          <a:lstStyle/>
          <a:p>
            <a:pPr marL="0" indent="0" algn="just">
              <a:buNone/>
            </a:pPr>
            <a:r>
              <a:rPr lang="es-ES" sz="3600" dirty="0"/>
              <a:t>Hay una ciencia en el trato con los que parecen especialmente débiles. </a:t>
            </a:r>
            <a:r>
              <a:rPr lang="es-ES" sz="3600" b="1" i="1" u="sng" dirty="0"/>
              <a:t>Si vamos a enseñar a los demás, primero tenemos que aprender de Cristo nosotros mismos</a:t>
            </a:r>
            <a:r>
              <a:rPr lang="es-ES" sz="3600" dirty="0"/>
              <a:t>. Necesitamos tener una visión amplia para poder hacer verdadera obra médico-misionera y tener tacto en nuestro trato con las mentes</a:t>
            </a:r>
            <a:r>
              <a:rPr lang="es-ES" sz="3600" dirty="0" smtClean="0"/>
              <a:t>. 2MCP Pg. 454</a:t>
            </a:r>
            <a:endParaRPr lang="en-US" sz="3600" dirty="0"/>
          </a:p>
        </p:txBody>
      </p:sp>
    </p:spTree>
    <p:extLst>
      <p:ext uri="{BB962C8B-B14F-4D97-AF65-F5344CB8AC3E}">
        <p14:creationId xmlns:p14="http://schemas.microsoft.com/office/powerpoint/2010/main" val="198159155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Contemplar al Ayudador</a:t>
            </a:r>
            <a:endParaRPr lang="en-US" dirty="0"/>
          </a:p>
        </p:txBody>
      </p:sp>
      <p:sp>
        <p:nvSpPr>
          <p:cNvPr id="3" name="2 Marcador de contenido"/>
          <p:cNvSpPr>
            <a:spLocks noGrp="1"/>
          </p:cNvSpPr>
          <p:nvPr>
            <p:ph idx="1"/>
          </p:nvPr>
        </p:nvSpPr>
        <p:spPr/>
        <p:txBody>
          <a:bodyPr>
            <a:normAutofit/>
          </a:bodyPr>
          <a:lstStyle/>
          <a:p>
            <a:pPr marL="0" indent="0" algn="just">
              <a:buNone/>
            </a:pPr>
            <a:r>
              <a:rPr lang="es-ES" dirty="0"/>
              <a:t>Contempla a tu Ayudador, Jesucristo.  Dale la bienvenida e invita a su amorosa presencia.  Tu mente puede ser renovada día tras día, y es tu privilegio aceptar la paz y el descanso, elevarte por sobre las preocupaciones, y alabar a Dios por tus bendiciones.  No levantes barreras con cosas objetables para mantener a Jesús lejos de tu alma.  </a:t>
            </a:r>
            <a:r>
              <a:rPr lang="es-ES" b="1" i="1" u="sng" dirty="0"/>
              <a:t>Cambia tu voz; no te quejes; expresa tu gratitud por el gran amor de Cristo que se te ha mostrado y se te sigue ofreciendo</a:t>
            </a:r>
            <a:r>
              <a:rPr lang="es-ES" dirty="0"/>
              <a:t>.- Carta 294, 1906. </a:t>
            </a:r>
            <a:r>
              <a:rPr lang="es-ES" dirty="0" smtClean="0"/>
              <a:t>2MCP Pg. 69</a:t>
            </a:r>
            <a:endParaRPr lang="en-US" dirty="0"/>
          </a:p>
        </p:txBody>
      </p:sp>
    </p:spTree>
    <p:extLst>
      <p:ext uri="{BB962C8B-B14F-4D97-AF65-F5344CB8AC3E}">
        <p14:creationId xmlns:p14="http://schemas.microsoft.com/office/powerpoint/2010/main" val="40802435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just"/>
            <a:r>
              <a:rPr lang="es-MX" dirty="0" smtClean="0"/>
              <a:t>Transformación a la imagen de Jesús</a:t>
            </a:r>
            <a:endParaRPr lang="en-US" dirty="0"/>
          </a:p>
        </p:txBody>
      </p:sp>
      <p:sp>
        <p:nvSpPr>
          <p:cNvPr id="3" name="2 Marcador de contenido"/>
          <p:cNvSpPr>
            <a:spLocks noGrp="1"/>
          </p:cNvSpPr>
          <p:nvPr>
            <p:ph idx="1"/>
          </p:nvPr>
        </p:nvSpPr>
        <p:spPr/>
        <p:txBody>
          <a:bodyPr>
            <a:noAutofit/>
          </a:bodyPr>
          <a:lstStyle/>
          <a:p>
            <a:pPr marL="0" indent="0" algn="just">
              <a:buNone/>
            </a:pPr>
            <a:r>
              <a:rPr lang="es-ES" sz="3600" dirty="0" smtClean="0"/>
              <a:t>Las almas pobres y afligidas que se pusieron en contacto con Ud., necesitaban más de su atención de lo que realmente recibieron. </a:t>
            </a:r>
            <a:r>
              <a:rPr lang="es-ES" sz="3600" b="1" i="1" u="sng" dirty="0" smtClean="0"/>
              <a:t>Ud. podía animarlas a mirar a Jesús para que al contemplarlo se transformaran a su imagen</a:t>
            </a:r>
            <a:r>
              <a:rPr lang="es-ES" sz="3600" dirty="0" smtClean="0"/>
              <a:t>.­ Carta 121, 1901; (MM 112).  2MCP Pg. 762</a:t>
            </a:r>
            <a:endParaRPr lang="en-US" sz="3600" dirty="0"/>
          </a:p>
        </p:txBody>
      </p:sp>
    </p:spTree>
    <p:extLst>
      <p:ext uri="{BB962C8B-B14F-4D97-AF65-F5344CB8AC3E}">
        <p14:creationId xmlns:p14="http://schemas.microsoft.com/office/powerpoint/2010/main" val="339552061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Contemplación de las verdades</a:t>
            </a:r>
            <a:endParaRPr lang="en-US" dirty="0"/>
          </a:p>
        </p:txBody>
      </p:sp>
      <p:sp>
        <p:nvSpPr>
          <p:cNvPr id="3" name="2 Marcador de contenido"/>
          <p:cNvSpPr>
            <a:spLocks noGrp="1"/>
          </p:cNvSpPr>
          <p:nvPr>
            <p:ph idx="1"/>
          </p:nvPr>
        </p:nvSpPr>
        <p:spPr/>
        <p:txBody>
          <a:bodyPr>
            <a:normAutofit fontScale="92500" lnSpcReduction="10000"/>
          </a:bodyPr>
          <a:lstStyle/>
          <a:p>
            <a:pPr marL="0" indent="0" algn="just">
              <a:buNone/>
            </a:pPr>
            <a:r>
              <a:rPr lang="es-ES" sz="4000" b="1" i="1" u="sng" dirty="0" smtClean="0"/>
              <a:t>En </a:t>
            </a:r>
            <a:r>
              <a:rPr lang="es-ES" sz="4000" b="1" i="1" u="sng" dirty="0"/>
              <a:t>la contemplación reverente de las verdades presentadas en su Palabra, la mente del estudiante entra en comunión con la Mente infinita. Un estudio tal no sólo purifica y ennoblece el carácter, sino que inevitablemente amplía y fortalece las facultades mentales</a:t>
            </a:r>
            <a:r>
              <a:rPr lang="es-ES" sz="4000" dirty="0"/>
              <a:t>.­ PP 647, 648 (1890).</a:t>
            </a:r>
          </a:p>
          <a:p>
            <a:endParaRPr lang="en-US" dirty="0"/>
          </a:p>
        </p:txBody>
      </p:sp>
    </p:spTree>
    <p:extLst>
      <p:ext uri="{BB962C8B-B14F-4D97-AF65-F5344CB8AC3E}">
        <p14:creationId xmlns:p14="http://schemas.microsoft.com/office/powerpoint/2010/main" val="225820393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Conversación y contemplación en la Salvación </a:t>
            </a:r>
            <a:endParaRPr lang="en-US" dirty="0"/>
          </a:p>
        </p:txBody>
      </p:sp>
      <p:sp>
        <p:nvSpPr>
          <p:cNvPr id="3" name="2 Marcador de contenido"/>
          <p:cNvSpPr>
            <a:spLocks noGrp="1"/>
          </p:cNvSpPr>
          <p:nvPr>
            <p:ph idx="1"/>
          </p:nvPr>
        </p:nvSpPr>
        <p:spPr/>
        <p:txBody>
          <a:bodyPr>
            <a:normAutofit fontScale="92500" lnSpcReduction="10000"/>
          </a:bodyPr>
          <a:lstStyle/>
          <a:p>
            <a:pPr marL="0" indent="0" algn="just">
              <a:buNone/>
            </a:pPr>
            <a:r>
              <a:rPr lang="es-ES" dirty="0" smtClean="0"/>
              <a:t>Más bien conversemos del gran poder de Dios para unir  todos nuestros intereses con los suyos. Contemos lo relativo al incomparable poder de Cristo, y hablemos de su gloria. El cielo entero se interesa por nuestra salvación. Los ángeles de Dios, que son millares de millares y millones de millones, tienen la misión de atender a los que han de ser herederos de la salvación. Nos guardan del mal y repelen las fuerzas de las tinieblas que procuran destruirnos. ¿</a:t>
            </a:r>
            <a:r>
              <a:rPr lang="es-ES" dirty="0" smtClean="0">
                <a:effectLst>
                  <a:outerShdw blurRad="38100" dist="38100" dir="2700000" algn="tl">
                    <a:srgbClr val="000000">
                      <a:alpha val="43137"/>
                    </a:srgbClr>
                  </a:outerShdw>
                </a:effectLst>
              </a:rPr>
              <a:t>No tenemos motivos de continuo agradecimiento, aun cuando haya aparentes dificultades en nuestro camino?</a:t>
            </a:r>
            <a:r>
              <a:rPr lang="es-ES" b="1" i="1" dirty="0" smtClean="0"/>
              <a:t>­ </a:t>
            </a:r>
            <a:r>
              <a:rPr lang="es-ES" dirty="0" smtClean="0"/>
              <a:t>MC 195, 196 (1905). 2MCP Pg. 788</a:t>
            </a:r>
            <a:endParaRPr lang="en-US" dirty="0"/>
          </a:p>
        </p:txBody>
      </p:sp>
    </p:spTree>
    <p:extLst>
      <p:ext uri="{BB962C8B-B14F-4D97-AF65-F5344CB8AC3E}">
        <p14:creationId xmlns:p14="http://schemas.microsoft.com/office/powerpoint/2010/main" val="56800942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No espaciarnos en Satanás</a:t>
            </a:r>
            <a:endParaRPr lang="en-US" dirty="0"/>
          </a:p>
        </p:txBody>
      </p:sp>
      <p:sp>
        <p:nvSpPr>
          <p:cNvPr id="3" name="2 Marcador de contenido"/>
          <p:cNvSpPr>
            <a:spLocks noGrp="1"/>
          </p:cNvSpPr>
          <p:nvPr>
            <p:ph idx="1"/>
          </p:nvPr>
        </p:nvSpPr>
        <p:spPr/>
        <p:txBody>
          <a:bodyPr/>
          <a:lstStyle/>
          <a:p>
            <a:pPr marL="0" indent="0" algn="just">
              <a:buNone/>
            </a:pPr>
            <a:r>
              <a:rPr lang="es-ES" dirty="0"/>
              <a:t>Cuando se os pregunte cómo os sentís, no os pongáis a pensar en cosas tristes que podáis decir para captar simpatía. No mencionéis vuestra falta de fe ni vuestros pesares y padecimientos. El tentador se deleita al oír tales cosas. Cuando habláis de temas lóbregos, glorificáis al maligno. </a:t>
            </a:r>
            <a:r>
              <a:rPr lang="es-ES" b="1" i="1" u="sng" dirty="0"/>
              <a:t>No debemos espaciarnos en el gran poder que tiene Satanás para vencernos. Muchas veces nos entregamos en sus manos con sólo referirnos a su </a:t>
            </a:r>
            <a:r>
              <a:rPr lang="es-ES" b="1" i="1" u="sng" dirty="0" smtClean="0"/>
              <a:t>poder</a:t>
            </a:r>
            <a:r>
              <a:rPr lang="es-ES" dirty="0" smtClean="0"/>
              <a:t>. </a:t>
            </a:r>
            <a:r>
              <a:rPr lang="es-ES" dirty="0"/>
              <a:t>2MCP Pg. 788</a:t>
            </a:r>
            <a:endParaRPr lang="en-US" dirty="0"/>
          </a:p>
          <a:p>
            <a:endParaRPr lang="en-US" dirty="0"/>
          </a:p>
        </p:txBody>
      </p:sp>
    </p:spTree>
    <p:extLst>
      <p:ext uri="{BB962C8B-B14F-4D97-AF65-F5344CB8AC3E}">
        <p14:creationId xmlns:p14="http://schemas.microsoft.com/office/powerpoint/2010/main" val="394792941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just"/>
            <a:r>
              <a:rPr lang="es-MX" dirty="0" smtClean="0"/>
              <a:t>Contemplar el tema de la redención</a:t>
            </a:r>
            <a:endParaRPr lang="en-US" dirty="0"/>
          </a:p>
        </p:txBody>
      </p:sp>
      <p:sp>
        <p:nvSpPr>
          <p:cNvPr id="3" name="2 Marcador de contenido"/>
          <p:cNvSpPr>
            <a:spLocks noGrp="1"/>
          </p:cNvSpPr>
          <p:nvPr>
            <p:ph idx="1"/>
          </p:nvPr>
        </p:nvSpPr>
        <p:spPr/>
        <p:txBody>
          <a:bodyPr>
            <a:normAutofit/>
          </a:bodyPr>
          <a:lstStyle/>
          <a:p>
            <a:pPr marL="0" indent="0" algn="just">
              <a:buNone/>
            </a:pPr>
            <a:r>
              <a:rPr lang="es-ES" dirty="0"/>
              <a:t>¿Hay algo más digno de embargar la mente que el plan de la redención? Este es un tema inagotable. El amor de Jesús, la salvación ofrecida por este amor infinito al hombre caído, la santidad del corazón, la verdad preciosa y salvadora para estos postreros días, la gracia de Cristo: </a:t>
            </a:r>
            <a:r>
              <a:rPr lang="es-ES" b="1" i="1" u="sng" dirty="0"/>
              <a:t>éstos son temas que pueden animar el alma, y hacer sentir a los puros de corazón aquel gozo que los discípulos sintieron cuando Jesús vino y anduvo con ellos mientras viajaban a </a:t>
            </a:r>
            <a:r>
              <a:rPr lang="es-ES" b="1" i="1" u="sng" dirty="0" smtClean="0"/>
              <a:t>Emaús</a:t>
            </a:r>
            <a:r>
              <a:rPr lang="es-ES" dirty="0" smtClean="0"/>
              <a:t>. Pg. 596</a:t>
            </a:r>
            <a:endParaRPr lang="en-US" dirty="0"/>
          </a:p>
        </p:txBody>
      </p:sp>
    </p:spTree>
    <p:extLst>
      <p:ext uri="{BB962C8B-B14F-4D97-AF65-F5344CB8AC3E}">
        <p14:creationId xmlns:p14="http://schemas.microsoft.com/office/powerpoint/2010/main" val="2371827407"/>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Mirad el punto en que vimos la luz por ultima vez</a:t>
            </a:r>
            <a:endParaRPr lang="en-US" dirty="0"/>
          </a:p>
        </p:txBody>
      </p:sp>
      <p:sp>
        <p:nvSpPr>
          <p:cNvPr id="3" name="2 Marcador de contenido"/>
          <p:cNvSpPr>
            <a:spLocks noGrp="1"/>
          </p:cNvSpPr>
          <p:nvPr>
            <p:ph idx="1"/>
          </p:nvPr>
        </p:nvSpPr>
        <p:spPr/>
        <p:txBody>
          <a:bodyPr>
            <a:noAutofit/>
          </a:bodyPr>
          <a:lstStyle/>
          <a:p>
            <a:pPr marL="0" indent="0" algn="just">
              <a:buNone/>
            </a:pPr>
            <a:r>
              <a:rPr lang="es-ES" sz="3200" dirty="0"/>
              <a:t>El fijarnos por demás en nuestras emociones y ceder a nuestros sentimientos es exponernos a la duda y enredarnos en perplejidades.  En vez de mirarnos a nosotros mismos, miremos a Jesús. Cuando las tentaciones os asalten, cuando los cuidados, las perplejidades y las tinieblas parezcan envolver vuestra alma, mirad hacia el punto en que visteis la luz por última vez</a:t>
            </a:r>
            <a:r>
              <a:rPr lang="es-ES" sz="3200" dirty="0" smtClean="0"/>
              <a:t>. </a:t>
            </a:r>
            <a:r>
              <a:rPr lang="es-ES" sz="3200" dirty="0"/>
              <a:t> </a:t>
            </a:r>
            <a:r>
              <a:rPr lang="es-ES" sz="3200" dirty="0" smtClean="0"/>
              <a:t>MC pg. 194</a:t>
            </a:r>
            <a:endParaRPr lang="es-ES" sz="3200" dirty="0"/>
          </a:p>
        </p:txBody>
      </p:sp>
    </p:spTree>
    <p:extLst>
      <p:ext uri="{BB962C8B-B14F-4D97-AF65-F5344CB8AC3E}">
        <p14:creationId xmlns:p14="http://schemas.microsoft.com/office/powerpoint/2010/main" val="1565004885"/>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r>
              <a:rPr lang="es-MX" dirty="0" smtClean="0"/>
              <a:t>7. GRATITUD, ALABANZA, CANTO Y CONTENTAMIENTO</a:t>
            </a:r>
            <a:endParaRPr lang="en-US" dirty="0"/>
          </a:p>
        </p:txBody>
      </p:sp>
      <p:sp>
        <p:nvSpPr>
          <p:cNvPr id="5" name="4 Marcador de contenido"/>
          <p:cNvSpPr>
            <a:spLocks noGrp="1"/>
          </p:cNvSpPr>
          <p:nvPr>
            <p:ph idx="1"/>
          </p:nvPr>
        </p:nvSpPr>
        <p:spPr/>
        <p:txBody>
          <a:bodyPr>
            <a:noAutofit/>
          </a:bodyPr>
          <a:lstStyle/>
          <a:p>
            <a:pPr marL="514350" indent="-514350">
              <a:buAutoNum type="arabicPeriod"/>
            </a:pPr>
            <a:r>
              <a:rPr lang="es-MX" sz="3600" dirty="0" smtClean="0"/>
              <a:t>Fomenta la salud del cuerpo y del alma.</a:t>
            </a:r>
          </a:p>
          <a:p>
            <a:pPr marL="514350" indent="-514350">
              <a:buAutoNum type="arabicPeriod"/>
            </a:pPr>
            <a:r>
              <a:rPr lang="es-MX" sz="3600" dirty="0" smtClean="0"/>
              <a:t>Son una arma contra el desaliento.</a:t>
            </a:r>
          </a:p>
          <a:p>
            <a:pPr marL="514350" indent="-514350">
              <a:buAutoNum type="arabicPeriod"/>
            </a:pPr>
            <a:r>
              <a:rPr lang="es-MX" sz="3600" dirty="0" smtClean="0"/>
              <a:t>Contribuyen en salud y bendición.</a:t>
            </a:r>
          </a:p>
          <a:p>
            <a:pPr marL="514350" indent="-514350">
              <a:buAutoNum type="arabicPeriod"/>
            </a:pPr>
            <a:r>
              <a:rPr lang="es-MX" sz="3600" dirty="0" smtClean="0"/>
              <a:t>Aun cuando parecen opuestas a nuestro bien redundaran en beneficio nuestro.  </a:t>
            </a:r>
          </a:p>
          <a:p>
            <a:pPr marL="514350" indent="-514350">
              <a:buAutoNum type="arabicPeriod"/>
            </a:pPr>
            <a:r>
              <a:rPr lang="es-MX" sz="3600" dirty="0" smtClean="0"/>
              <a:t>Salud al cuerpo y medicina al alma</a:t>
            </a:r>
            <a:endParaRPr lang="en-US" sz="3600" dirty="0"/>
          </a:p>
        </p:txBody>
      </p:sp>
    </p:spTree>
    <p:extLst>
      <p:ext uri="{BB962C8B-B14F-4D97-AF65-F5344CB8AC3E}">
        <p14:creationId xmlns:p14="http://schemas.microsoft.com/office/powerpoint/2010/main" val="38412368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Agradecimiento y alabanza</a:t>
            </a:r>
            <a:endParaRPr lang="en-US" dirty="0"/>
          </a:p>
        </p:txBody>
      </p:sp>
      <p:sp>
        <p:nvSpPr>
          <p:cNvPr id="3" name="2 Marcador de contenido"/>
          <p:cNvSpPr>
            <a:spLocks noGrp="1"/>
          </p:cNvSpPr>
          <p:nvPr>
            <p:ph idx="1"/>
          </p:nvPr>
        </p:nvSpPr>
        <p:spPr/>
        <p:txBody>
          <a:bodyPr>
            <a:noAutofit/>
          </a:bodyPr>
          <a:lstStyle/>
          <a:p>
            <a:pPr marL="0" indent="0" algn="just">
              <a:buNone/>
            </a:pPr>
            <a:r>
              <a:rPr lang="es-ES" sz="4000" dirty="0"/>
              <a:t>Nada tiende más a fomentar la salud del cuerpo y del alma que un espíritu de agradecimiento y alabanza.  Resistir a la melancolía, a los pensamientos y sentimientos de descontento es un deber tan positivo como el de orar. MC. 195</a:t>
            </a:r>
          </a:p>
          <a:p>
            <a:endParaRPr lang="en-US" sz="4000" dirty="0"/>
          </a:p>
        </p:txBody>
      </p:sp>
    </p:spTree>
    <p:extLst>
      <p:ext uri="{BB962C8B-B14F-4D97-AF65-F5344CB8AC3E}">
        <p14:creationId xmlns:p14="http://schemas.microsoft.com/office/powerpoint/2010/main" val="782108428"/>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El agradecimiento</a:t>
            </a:r>
            <a:endParaRPr lang="en-US" dirty="0"/>
          </a:p>
        </p:txBody>
      </p:sp>
      <p:sp>
        <p:nvSpPr>
          <p:cNvPr id="3" name="2 Marcador de contenido"/>
          <p:cNvSpPr>
            <a:spLocks noGrp="1"/>
          </p:cNvSpPr>
          <p:nvPr>
            <p:ph idx="1"/>
          </p:nvPr>
        </p:nvSpPr>
        <p:spPr/>
        <p:txBody>
          <a:bodyPr/>
          <a:lstStyle/>
          <a:p>
            <a:pPr marL="0" indent="0" algn="just">
              <a:buNone/>
            </a:pPr>
            <a:r>
              <a:rPr lang="es-ES" dirty="0"/>
              <a:t>Procure el desvalido manifestar simpatía, en vez de requerirla siempre.  Echad sobre el compasivo Salvador la carga de vuestra propia flaqueza, tristeza y dolor.  Abrid vuestro corazón a su amor, y haced que rebose sobre los demás.  Recordad que todos tienen que arrostrar duras pruebas y resistir rudas tentaciones, y que algo podéis hacer para aliviar estas cargas.  Expresad vuestra gratitud por las bendiciones de que gozáis: demostrad el aprecio que os merecen las atenciones de que sois objeto. </a:t>
            </a:r>
            <a:r>
              <a:rPr lang="es-ES" dirty="0" smtClean="0"/>
              <a:t>MC. pg. 200</a:t>
            </a:r>
            <a:endParaRPr lang="en-US" dirty="0"/>
          </a:p>
        </p:txBody>
      </p:sp>
    </p:spTree>
    <p:extLst>
      <p:ext uri="{BB962C8B-B14F-4D97-AF65-F5344CB8AC3E}">
        <p14:creationId xmlns:p14="http://schemas.microsoft.com/office/powerpoint/2010/main" val="12137911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just"/>
            <a:r>
              <a:rPr lang="es-MX" dirty="0" smtClean="0"/>
              <a:t>Cualidades de un Consejero</a:t>
            </a:r>
            <a:endParaRPr lang="en-US" dirty="0"/>
          </a:p>
        </p:txBody>
      </p:sp>
      <p:sp>
        <p:nvSpPr>
          <p:cNvPr id="3" name="2 Marcador de contenido"/>
          <p:cNvSpPr>
            <a:spLocks noGrp="1"/>
          </p:cNvSpPr>
          <p:nvPr>
            <p:ph idx="1"/>
          </p:nvPr>
        </p:nvSpPr>
        <p:spPr/>
        <p:txBody>
          <a:bodyPr>
            <a:normAutofit fontScale="85000" lnSpcReduction="10000"/>
          </a:bodyPr>
          <a:lstStyle/>
          <a:p>
            <a:pPr marL="0" indent="0" algn="just">
              <a:buNone/>
            </a:pPr>
            <a:r>
              <a:rPr lang="es-ES" dirty="0" smtClean="0"/>
              <a:t>Es de la mayor importancia que la persona elegida para atender los intereses espirituales de los pacientes y sus colaboradores, sea </a:t>
            </a:r>
            <a:r>
              <a:rPr lang="es-ES" b="1" i="1" u="sng" dirty="0" smtClean="0"/>
              <a:t>un hombre de sano juicio y de principios inconmovibles; que tenga influencia moral y que sepa tratar con las mentes</a:t>
            </a:r>
            <a:r>
              <a:rPr lang="es-ES" dirty="0" smtClean="0"/>
              <a:t>. </a:t>
            </a:r>
            <a:r>
              <a:rPr lang="es-ES" b="1" i="1" u="sng" dirty="0" smtClean="0"/>
              <a:t>Debe ser una persona sabia, culta, afectuosa e inteligente</a:t>
            </a:r>
            <a:r>
              <a:rPr lang="es-ES" dirty="0" smtClean="0"/>
              <a:t>. Puede ser que al principio no sea cabalmente eficiente en todos los sentidos; pero debería prepararse, como consecuencia de la meditación ferviente y el ejercicio de sus habilidades, para esta importante tarea. Se necesita la mayor sabiduría y amabilidad para desempeñar este cargo. </a:t>
            </a:r>
            <a:r>
              <a:rPr lang="es-ES" b="1" i="1" u="sng" dirty="0" smtClean="0"/>
              <a:t>A la vez, su integridad debe ser inconmovible, porque será necesario hacer frente a toda clase de prejuicios, fanatismo y errores</a:t>
            </a:r>
            <a:r>
              <a:rPr lang="es-ES" dirty="0" smtClean="0"/>
              <a:t>.­ 4T 546, 547 (1880). 2MCP Pg. 797</a:t>
            </a:r>
            <a:endParaRPr lang="en-US" dirty="0"/>
          </a:p>
        </p:txBody>
      </p:sp>
    </p:spTree>
    <p:extLst>
      <p:ext uri="{BB962C8B-B14F-4D97-AF65-F5344CB8AC3E}">
        <p14:creationId xmlns:p14="http://schemas.microsoft.com/office/powerpoint/2010/main" val="278530898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dirty="0" smtClean="0"/>
              <a:t>Espíritu de agradecimiento y alabanza</a:t>
            </a:r>
            <a:endParaRPr lang="en-US" dirty="0"/>
          </a:p>
        </p:txBody>
      </p:sp>
      <p:sp>
        <p:nvSpPr>
          <p:cNvPr id="3" name="2 Marcador de contenido"/>
          <p:cNvSpPr>
            <a:spLocks noGrp="1"/>
          </p:cNvSpPr>
          <p:nvPr>
            <p:ph idx="1"/>
          </p:nvPr>
        </p:nvSpPr>
        <p:spPr/>
        <p:txBody>
          <a:bodyPr>
            <a:normAutofit fontScale="92500" lnSpcReduction="10000"/>
          </a:bodyPr>
          <a:lstStyle/>
          <a:p>
            <a:pPr marL="0" indent="0" algn="just">
              <a:buNone/>
            </a:pPr>
            <a:r>
              <a:rPr lang="es-ES" dirty="0" smtClean="0"/>
              <a:t>"</a:t>
            </a:r>
            <a:r>
              <a:rPr lang="es-ES" dirty="0"/>
              <a:t>La paz de Dios gobierne en vuestros corazones, . . . y sed agradecidos." (Colosenses 3:15.)  Olvidando nuestras propias dificultades y molestias, alabemos a Dios por la oportunidad de vivir para la gloria de su nombre.  Despierten las frescas bendiciones de cada nuevo día la alabanza en nuestro corazón por estos indicios de su cuidado amoroso.  Al abrir vuestros ojos por la mañana, dad gracias a Dios por haberos guardado durante la noche.  Dadle gracias por la paz con que llena vuestro corazón.  Por la mañana, al medio día y por la noche, suba vuestro agradecimiento hasta el cielo cual dulce perfume</a:t>
            </a:r>
            <a:r>
              <a:rPr lang="es-ES" dirty="0" smtClean="0"/>
              <a:t>. MC pg. 196</a:t>
            </a:r>
            <a:endParaRPr lang="en-US" dirty="0"/>
          </a:p>
        </p:txBody>
      </p:sp>
    </p:spTree>
    <p:extLst>
      <p:ext uri="{BB962C8B-B14F-4D97-AF65-F5344CB8AC3E}">
        <p14:creationId xmlns:p14="http://schemas.microsoft.com/office/powerpoint/2010/main" val="7877964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Cantad alabanzas</a:t>
            </a:r>
            <a:endParaRPr lang="en-US" dirty="0"/>
          </a:p>
        </p:txBody>
      </p:sp>
      <p:sp>
        <p:nvSpPr>
          <p:cNvPr id="3" name="2 Marcador de contenido"/>
          <p:cNvSpPr>
            <a:spLocks noGrp="1"/>
          </p:cNvSpPr>
          <p:nvPr>
            <p:ph idx="1"/>
          </p:nvPr>
        </p:nvSpPr>
        <p:spPr/>
        <p:txBody>
          <a:bodyPr>
            <a:normAutofit fontScale="92500" lnSpcReduction="10000"/>
          </a:bodyPr>
          <a:lstStyle/>
          <a:p>
            <a:pPr marL="0" indent="0" algn="just">
              <a:buNone/>
            </a:pPr>
            <a:r>
              <a:rPr lang="es-ES" dirty="0" smtClean="0"/>
              <a:t>Tributemos </a:t>
            </a:r>
            <a:r>
              <a:rPr lang="es-ES" dirty="0"/>
              <a:t>alabanza y acción de gracias por medio del canto.  Cuando nos veamos tentados, en vez de dar expresión a nuestros sentimientos, entonemos con fe un himno de acción de gracias a Dios</a:t>
            </a:r>
            <a:r>
              <a:rPr lang="es-ES" dirty="0" smtClean="0"/>
              <a:t>. El </a:t>
            </a:r>
            <a:r>
              <a:rPr lang="es-ES" dirty="0"/>
              <a:t>canto es un arma que siempre podemos esgrimir contra el desaliento.  Abriendo así nuestro corazón a los rayos de luz de la presencia del Salvador, encontraremos salud y recibiremos su </a:t>
            </a:r>
            <a:r>
              <a:rPr lang="es-ES" dirty="0" smtClean="0"/>
              <a:t>bendición. </a:t>
            </a:r>
            <a:r>
              <a:rPr lang="es-ES" b="1" i="1" u="sng" dirty="0" smtClean="0"/>
              <a:t>Este </a:t>
            </a:r>
            <a:r>
              <a:rPr lang="es-ES" b="1" i="1" u="sng" dirty="0"/>
              <a:t>mandato es una seguridad de que aun las cosas que parecen opuestas a nuestro bien redundarán en beneficio nuestro</a:t>
            </a:r>
            <a:r>
              <a:rPr lang="es-ES" dirty="0"/>
              <a:t>.  Dios no nos mandaría que fuéramos agradecidos por lo que nos </a:t>
            </a:r>
            <a:r>
              <a:rPr lang="es-ES" dirty="0" smtClean="0"/>
              <a:t>perjudicara. MC pg. 197</a:t>
            </a:r>
            <a:endParaRPr lang="en-US" dirty="0"/>
          </a:p>
        </p:txBody>
      </p:sp>
    </p:spTree>
    <p:extLst>
      <p:ext uri="{BB962C8B-B14F-4D97-AF65-F5344CB8AC3E}">
        <p14:creationId xmlns:p14="http://schemas.microsoft.com/office/powerpoint/2010/main" val="710228721"/>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Espíritu satisfecho y alegre</a:t>
            </a:r>
            <a:endParaRPr lang="en-US" dirty="0"/>
          </a:p>
        </p:txBody>
      </p:sp>
      <p:sp>
        <p:nvSpPr>
          <p:cNvPr id="3" name="2 Marcador de contenido"/>
          <p:cNvSpPr>
            <a:spLocks noGrp="1"/>
          </p:cNvSpPr>
          <p:nvPr>
            <p:ph idx="1"/>
          </p:nvPr>
        </p:nvSpPr>
        <p:spPr/>
        <p:txBody>
          <a:bodyPr>
            <a:noAutofit/>
          </a:bodyPr>
          <a:lstStyle/>
          <a:p>
            <a:pPr marL="0" indent="0" algn="just">
              <a:buNone/>
            </a:pPr>
            <a:r>
              <a:rPr lang="es-ES" sz="4000" dirty="0"/>
              <a:t>El valor, la esperanza, la fe, la simpatía y el amor fomentan la salud y alargan la vida.  Un espíritu satisfecho y alegre es como salud para el cuerpo y fuerza para el alma.  "El corazón alegre es una buena medicina." (Proverbios 17:22, V.M</a:t>
            </a:r>
            <a:r>
              <a:rPr lang="es-ES" sz="4000" dirty="0" smtClean="0"/>
              <a:t>.). MC. Pg. 186</a:t>
            </a:r>
            <a:endParaRPr lang="es-ES" sz="4000" dirty="0"/>
          </a:p>
        </p:txBody>
      </p:sp>
    </p:spTree>
    <p:extLst>
      <p:ext uri="{BB962C8B-B14F-4D97-AF65-F5344CB8AC3E}">
        <p14:creationId xmlns:p14="http://schemas.microsoft.com/office/powerpoint/2010/main" val="115163758"/>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r>
              <a:rPr lang="es-MX" dirty="0" smtClean="0"/>
              <a:t>8. GUARDAR LAS AVENIDAS DEL ALMA</a:t>
            </a:r>
            <a:endParaRPr lang="en-US" dirty="0"/>
          </a:p>
        </p:txBody>
      </p:sp>
      <p:sp>
        <p:nvSpPr>
          <p:cNvPr id="5" name="4 Marcador de contenido"/>
          <p:cNvSpPr>
            <a:spLocks noGrp="1"/>
          </p:cNvSpPr>
          <p:nvPr>
            <p:ph idx="1"/>
          </p:nvPr>
        </p:nvSpPr>
        <p:spPr/>
        <p:txBody>
          <a:bodyPr>
            <a:normAutofit fontScale="92500"/>
          </a:bodyPr>
          <a:lstStyle/>
          <a:p>
            <a:pPr marL="514350" indent="-514350">
              <a:buAutoNum type="arabicPeriod"/>
            </a:pPr>
            <a:r>
              <a:rPr lang="es-MX" sz="5400" dirty="0" smtClean="0"/>
              <a:t>Pensar bien</a:t>
            </a:r>
          </a:p>
          <a:p>
            <a:pPr marL="514350" indent="-514350">
              <a:buAutoNum type="arabicPeriod"/>
            </a:pPr>
            <a:r>
              <a:rPr lang="es-MX" sz="5400" dirty="0" smtClean="0"/>
              <a:t>Poder de las palabras</a:t>
            </a:r>
          </a:p>
          <a:p>
            <a:pPr marL="514350" indent="-514350">
              <a:buAutoNum type="arabicPeriod"/>
            </a:pPr>
            <a:r>
              <a:rPr lang="es-MX" sz="5400" dirty="0" smtClean="0"/>
              <a:t>Evitar la contaminación mental</a:t>
            </a:r>
          </a:p>
          <a:p>
            <a:pPr marL="514350" indent="-514350">
              <a:buAutoNum type="arabicPeriod"/>
            </a:pPr>
            <a:r>
              <a:rPr lang="es-MX" sz="5400" dirty="0" smtClean="0"/>
              <a:t>Protección de los sentidos</a:t>
            </a:r>
          </a:p>
          <a:p>
            <a:pPr marL="514350" indent="-514350">
              <a:buAutoNum type="arabicPeriod"/>
            </a:pPr>
            <a:endParaRPr lang="en-US" dirty="0"/>
          </a:p>
        </p:txBody>
      </p:sp>
    </p:spTree>
    <p:extLst>
      <p:ext uri="{BB962C8B-B14F-4D97-AF65-F5344CB8AC3E}">
        <p14:creationId xmlns:p14="http://schemas.microsoft.com/office/powerpoint/2010/main" val="1816783195"/>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just"/>
            <a:r>
              <a:rPr lang="es-MX" dirty="0" smtClean="0"/>
              <a:t>Pensar bien</a:t>
            </a:r>
            <a:endParaRPr lang="en-US" dirty="0"/>
          </a:p>
        </p:txBody>
      </p:sp>
      <p:sp>
        <p:nvSpPr>
          <p:cNvPr id="3" name="2 Marcador de contenido"/>
          <p:cNvSpPr>
            <a:spLocks noGrp="1"/>
          </p:cNvSpPr>
          <p:nvPr>
            <p:ph idx="1"/>
          </p:nvPr>
        </p:nvSpPr>
        <p:spPr/>
        <p:txBody>
          <a:bodyPr>
            <a:normAutofit fontScale="92500"/>
          </a:bodyPr>
          <a:lstStyle/>
          <a:p>
            <a:pPr marL="0" indent="0" algn="just">
              <a:buNone/>
            </a:pPr>
            <a:r>
              <a:rPr lang="es-ES" sz="3600" b="1" i="1" u="sng" dirty="0" smtClean="0"/>
              <a:t>La </a:t>
            </a:r>
            <a:r>
              <a:rPr lang="es-ES" sz="3600" b="1" i="1" u="sng" dirty="0"/>
              <a:t>única seguridad para el alma consiste en pensar bien</a:t>
            </a:r>
            <a:r>
              <a:rPr lang="es-ES" sz="3600" dirty="0"/>
              <a:t>, pues acerca del hombre se nos dice: "Cual es su pensamiento en su alma, tal es él" (Prov. 23: 7). </a:t>
            </a:r>
            <a:r>
              <a:rPr lang="es-ES" sz="3600" b="1" i="1" u="sng" dirty="0"/>
              <a:t>El poder del </a:t>
            </a:r>
            <a:r>
              <a:rPr lang="es-ES" sz="3600" b="1" i="1" u="sng" dirty="0" smtClean="0"/>
              <a:t>dominio </a:t>
            </a:r>
            <a:r>
              <a:rPr lang="es-ES" sz="3600" b="1" i="1" u="sng" dirty="0"/>
              <a:t>propio se acrecienta con el ejercicio</a:t>
            </a:r>
            <a:r>
              <a:rPr lang="es-ES" sz="3600" dirty="0"/>
              <a:t>. Lo que al principio parece difícil, se vuelve fácil con la práctica, hasta que los buenos pensamientos y acciones llegan a ser habituales.­ MC 392 (1905). Pg. 626 </a:t>
            </a:r>
            <a:endParaRPr lang="en-US" sz="3600" dirty="0"/>
          </a:p>
          <a:p>
            <a:pPr algn="just"/>
            <a:endParaRPr lang="en-US" dirty="0"/>
          </a:p>
        </p:txBody>
      </p:sp>
    </p:spTree>
    <p:extLst>
      <p:ext uri="{BB962C8B-B14F-4D97-AF65-F5344CB8AC3E}">
        <p14:creationId xmlns:p14="http://schemas.microsoft.com/office/powerpoint/2010/main" val="209401310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just"/>
            <a:r>
              <a:rPr lang="es-MX" dirty="0" smtClean="0"/>
              <a:t>El poder de las palabras</a:t>
            </a:r>
            <a:endParaRPr lang="en-US" dirty="0"/>
          </a:p>
        </p:txBody>
      </p:sp>
      <p:sp>
        <p:nvSpPr>
          <p:cNvPr id="3" name="2 Marcador de contenido"/>
          <p:cNvSpPr>
            <a:spLocks noGrp="1"/>
          </p:cNvSpPr>
          <p:nvPr>
            <p:ph idx="1"/>
          </p:nvPr>
        </p:nvSpPr>
        <p:spPr/>
        <p:txBody>
          <a:bodyPr>
            <a:normAutofit fontScale="92500" lnSpcReduction="20000"/>
          </a:bodyPr>
          <a:lstStyle/>
          <a:p>
            <a:pPr marL="0" indent="0" algn="just">
              <a:buNone/>
            </a:pPr>
            <a:r>
              <a:rPr lang="es-ES" dirty="0" smtClean="0"/>
              <a:t>Las </a:t>
            </a:r>
            <a:r>
              <a:rPr lang="es-ES" dirty="0"/>
              <a:t>palabras son más que un indicio del carácter; tienen poder para influir sobre el carácter</a:t>
            </a:r>
            <a:r>
              <a:rPr lang="es-ES" b="1" i="1" u="sng" dirty="0"/>
              <a:t>. Los hombres sufren la influencia de sus propias palabras. </a:t>
            </a:r>
            <a:r>
              <a:rPr lang="es-ES" dirty="0"/>
              <a:t>Con frecuencia, bajo un impulso momentáneo, provocado por Satanás, expresan celos o malas sospechas, dicen algo que no creen en realidad; pero </a:t>
            </a:r>
            <a:r>
              <a:rPr lang="es-ES" b="1" i="1" u="sng" dirty="0"/>
              <a:t>la expresión reacciona sobre los pensamientos</a:t>
            </a:r>
            <a:r>
              <a:rPr lang="es-ES" dirty="0"/>
              <a:t>. Son engañados por sus palabras, y llegan a creer como verdad lo que dijeron por instigación de Satanás. Habiendo expresado una vez una opinión o decisión, </a:t>
            </a:r>
            <a:r>
              <a:rPr lang="es-ES" b="1" i="1" u="sng" dirty="0"/>
              <a:t>son con frecuencia, demasiado orgullosos para retractarse, y tratan de demostrar que tienen razón, hasta que llegan a creer que realmente la </a:t>
            </a:r>
            <a:r>
              <a:rPr lang="es-ES" b="1" i="1" u="sng" dirty="0" smtClean="0"/>
              <a:t>tienen. </a:t>
            </a:r>
            <a:r>
              <a:rPr lang="es-ES" dirty="0" smtClean="0"/>
              <a:t>DTG </a:t>
            </a:r>
            <a:r>
              <a:rPr lang="es-ES" dirty="0"/>
              <a:t>290 (1898</a:t>
            </a:r>
            <a:r>
              <a:rPr lang="es-ES" dirty="0" smtClean="0"/>
              <a:t>). 2MCP Pg. 597</a:t>
            </a:r>
            <a:endParaRPr lang="en-US" dirty="0"/>
          </a:p>
        </p:txBody>
      </p:sp>
    </p:spTree>
    <p:extLst>
      <p:ext uri="{BB962C8B-B14F-4D97-AF65-F5344CB8AC3E}">
        <p14:creationId xmlns:p14="http://schemas.microsoft.com/office/powerpoint/2010/main" val="238668835"/>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just"/>
            <a:r>
              <a:rPr lang="es-MX" dirty="0" smtClean="0"/>
              <a:t>Evitar la contaminación mental</a:t>
            </a:r>
            <a:endParaRPr lang="en-US" dirty="0"/>
          </a:p>
        </p:txBody>
      </p:sp>
      <p:sp>
        <p:nvSpPr>
          <p:cNvPr id="3" name="2 Marcador de contenido"/>
          <p:cNvSpPr>
            <a:spLocks noGrp="1"/>
          </p:cNvSpPr>
          <p:nvPr>
            <p:ph idx="1"/>
          </p:nvPr>
        </p:nvSpPr>
        <p:spPr/>
        <p:txBody>
          <a:bodyPr>
            <a:normAutofit fontScale="92500" lnSpcReduction="20000"/>
          </a:bodyPr>
          <a:lstStyle/>
          <a:p>
            <a:pPr marL="0" indent="0" algn="just">
              <a:buNone/>
            </a:pPr>
            <a:r>
              <a:rPr lang="es-ES" dirty="0" smtClean="0"/>
              <a:t>Los </a:t>
            </a:r>
            <a:r>
              <a:rPr lang="es-ES" dirty="0"/>
              <a:t>intereses más vitales para vosotros, individualmente, están bajo vuestro propio cuidado</a:t>
            </a:r>
            <a:r>
              <a:rPr lang="es-ES" b="1" i="1" u="sng" dirty="0"/>
              <a:t>. Nadie puede dañarlos sin vuestro consentimiento. Todas las legiones satánicas no pueden haceros daño, a menos que abráis vuestra alma a las artes y dardos de Satanás. Nunca sobrevendrá vuestra ruina a menos que vosotros consintáis. Si no hay contaminación de vuestra mente, toda la contaminación que os rodea no puede mancharos</a:t>
            </a:r>
            <a:r>
              <a:rPr lang="es-ES" dirty="0"/>
              <a:t>.­ NEV 96 (1885).</a:t>
            </a:r>
          </a:p>
          <a:p>
            <a:pPr marL="0" indent="0" algn="just">
              <a:buNone/>
            </a:pPr>
            <a:r>
              <a:rPr lang="es-ES" b="1" i="1" u="sng" dirty="0"/>
              <a:t>Satanás no puede disponer de la mente o el intelecto, a menos que se lo entreguemos</a:t>
            </a:r>
            <a:r>
              <a:rPr lang="es-ES" dirty="0"/>
              <a:t>.­6CBA 1105 (1893</a:t>
            </a:r>
            <a:r>
              <a:rPr lang="es-ES" dirty="0" smtClean="0"/>
              <a:t>). 2MCP Pg. 739</a:t>
            </a:r>
            <a:endParaRPr lang="en-US" dirty="0"/>
          </a:p>
        </p:txBody>
      </p:sp>
    </p:spTree>
    <p:extLst>
      <p:ext uri="{BB962C8B-B14F-4D97-AF65-F5344CB8AC3E}">
        <p14:creationId xmlns:p14="http://schemas.microsoft.com/office/powerpoint/2010/main" val="1973386844"/>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just"/>
            <a:r>
              <a:rPr lang="es-MX" dirty="0" smtClean="0"/>
              <a:t>Males de afuera despiertan males de adentro</a:t>
            </a:r>
            <a:endParaRPr lang="en-US" dirty="0"/>
          </a:p>
        </p:txBody>
      </p:sp>
      <p:sp>
        <p:nvSpPr>
          <p:cNvPr id="3" name="2 Marcador de contenido"/>
          <p:cNvSpPr>
            <a:spLocks noGrp="1"/>
          </p:cNvSpPr>
          <p:nvPr>
            <p:ph idx="1"/>
          </p:nvPr>
        </p:nvSpPr>
        <p:spPr/>
        <p:txBody>
          <a:bodyPr>
            <a:normAutofit fontScale="85000" lnSpcReduction="20000"/>
          </a:bodyPr>
          <a:lstStyle/>
          <a:p>
            <a:pPr marL="0" indent="0" algn="just">
              <a:buNone/>
            </a:pPr>
            <a:r>
              <a:rPr lang="es-ES" dirty="0" smtClean="0"/>
              <a:t>El apóstol procuró enseñar a los creyentes cuán importante es impedir que la mente divague en asuntos prohibidos o gaste energías en cosas triviales</a:t>
            </a:r>
            <a:r>
              <a:rPr lang="es-ES" b="1" i="1" u="sng" dirty="0" smtClean="0"/>
              <a:t>. Los que no quieran ser víctimas de las trampas de Satanás, deben guardar bien las avenidas del alma; deben evitar leer, mirar y oír lo que podría sugerir pensamientos impuros. No se debe permitir que la mente se espacie al azar en cualquier tema que sugiera el enemigo de nuestras almas. </a:t>
            </a:r>
            <a:r>
              <a:rPr lang="es-ES" dirty="0" smtClean="0"/>
              <a:t>Hay que vigilar fielmente el corazón, o los </a:t>
            </a:r>
            <a:r>
              <a:rPr lang="es-ES" b="1" i="1" u="sng" dirty="0" smtClean="0"/>
              <a:t>males de afuera despertarán los males de adentro, y el alma vagará en tinieblas</a:t>
            </a:r>
            <a:r>
              <a:rPr lang="es-ES" dirty="0" smtClean="0"/>
              <a:t>.­ </a:t>
            </a:r>
            <a:r>
              <a:rPr lang="es-ES" dirty="0" err="1" smtClean="0"/>
              <a:t>HAp</a:t>
            </a:r>
            <a:r>
              <a:rPr lang="es-ES" dirty="0" smtClean="0"/>
              <a:t> 427 (1911).</a:t>
            </a:r>
          </a:p>
          <a:p>
            <a:pPr marL="0" indent="0" algn="just">
              <a:buNone/>
            </a:pPr>
            <a:r>
              <a:rPr lang="es-ES" b="1" i="1" u="sng" dirty="0" smtClean="0"/>
              <a:t>La influencia de los pensamientos y actos de todo hombre es algo así como una atmósfera invisible, que aspiran sin darse cuenta quienes se ponen en contacto con él</a:t>
            </a:r>
            <a:r>
              <a:rPr lang="es-ES" dirty="0" smtClean="0"/>
              <a:t>.­ 5T 111 (1882</a:t>
            </a:r>
            <a:r>
              <a:rPr lang="es-ES" dirty="0"/>
              <a:t>). 2MCP Pg. </a:t>
            </a:r>
            <a:r>
              <a:rPr lang="es-ES" dirty="0" smtClean="0"/>
              <a:t>764</a:t>
            </a:r>
            <a:endParaRPr lang="en-US" dirty="0"/>
          </a:p>
          <a:p>
            <a:pPr algn="just"/>
            <a:endParaRPr lang="en-US" dirty="0"/>
          </a:p>
        </p:txBody>
      </p:sp>
    </p:spTree>
    <p:extLst>
      <p:ext uri="{BB962C8B-B14F-4D97-AF65-F5344CB8AC3E}">
        <p14:creationId xmlns:p14="http://schemas.microsoft.com/office/powerpoint/2010/main" val="2877319684"/>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just"/>
            <a:endParaRPr lang="en-US"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1620298581"/>
              </p:ext>
            </p:extLst>
          </p:nvPr>
        </p:nvGraphicFramePr>
        <p:xfrm>
          <a:off x="685800" y="1524000"/>
          <a:ext cx="8001001" cy="5008880"/>
        </p:xfrm>
        <a:graphic>
          <a:graphicData uri="http://schemas.openxmlformats.org/drawingml/2006/table">
            <a:tbl>
              <a:tblPr firstRow="1" firstCol="1" bandRow="1"/>
              <a:tblGrid>
                <a:gridCol w="1996146"/>
                <a:gridCol w="1315753"/>
                <a:gridCol w="4689102"/>
              </a:tblGrid>
              <a:tr h="4648199">
                <a:tc>
                  <a:txBody>
                    <a:bodyPr/>
                    <a:lstStyle/>
                    <a:p>
                      <a:pPr marL="0" marR="0">
                        <a:lnSpc>
                          <a:spcPct val="115000"/>
                        </a:lnSpc>
                        <a:spcBef>
                          <a:spcPts val="0"/>
                        </a:spcBef>
                        <a:spcAft>
                          <a:spcPts val="0"/>
                        </a:spcAft>
                      </a:pPr>
                      <a:r>
                        <a:rPr lang="es-MX" sz="2800" dirty="0">
                          <a:effectLst/>
                          <a:latin typeface="Calibri"/>
                          <a:ea typeface="Times New Roman"/>
                          <a:cs typeface="Calibri"/>
                        </a:rPr>
                        <a:t>MCP1</a:t>
                      </a:r>
                      <a:endParaRPr lang="en-US" sz="2800" dirty="0">
                        <a:effectLst/>
                        <a:latin typeface="Calibri"/>
                        <a:ea typeface="Calibri"/>
                        <a:cs typeface="Times New Roman"/>
                      </a:endParaRPr>
                    </a:p>
                    <a:p>
                      <a:pPr marL="0" marR="0">
                        <a:lnSpc>
                          <a:spcPct val="115000"/>
                        </a:lnSpc>
                        <a:spcBef>
                          <a:spcPts val="0"/>
                        </a:spcBef>
                        <a:spcAft>
                          <a:spcPts val="0"/>
                        </a:spcAft>
                      </a:pPr>
                      <a:r>
                        <a:rPr lang="es-MX" sz="2800" dirty="0">
                          <a:effectLst/>
                          <a:latin typeface="Calibri"/>
                          <a:ea typeface="Times New Roman"/>
                          <a:cs typeface="Calibri"/>
                        </a:rPr>
                        <a:t>MCP1</a:t>
                      </a:r>
                      <a:endParaRPr lang="en-US" sz="2800" dirty="0">
                        <a:effectLst/>
                        <a:latin typeface="Calibri"/>
                        <a:ea typeface="Calibri"/>
                        <a:cs typeface="Times New Roman"/>
                      </a:endParaRPr>
                    </a:p>
                    <a:p>
                      <a:pPr marL="0" marR="0">
                        <a:lnSpc>
                          <a:spcPct val="115000"/>
                        </a:lnSpc>
                        <a:spcBef>
                          <a:spcPts val="0"/>
                        </a:spcBef>
                        <a:spcAft>
                          <a:spcPts val="0"/>
                        </a:spcAft>
                      </a:pPr>
                      <a:r>
                        <a:rPr lang="es-MX" sz="2800" dirty="0">
                          <a:effectLst/>
                          <a:latin typeface="Calibri"/>
                          <a:ea typeface="Times New Roman"/>
                          <a:cs typeface="Calibri"/>
                        </a:rPr>
                        <a:t>MCP2</a:t>
                      </a:r>
                      <a:endParaRPr lang="en-US" sz="2800" dirty="0">
                        <a:effectLst/>
                        <a:latin typeface="Calibri"/>
                        <a:ea typeface="Calibri"/>
                        <a:cs typeface="Times New Roman"/>
                      </a:endParaRPr>
                    </a:p>
                    <a:p>
                      <a:pPr marL="0" marR="0">
                        <a:lnSpc>
                          <a:spcPct val="115000"/>
                        </a:lnSpc>
                        <a:spcBef>
                          <a:spcPts val="0"/>
                        </a:spcBef>
                        <a:spcAft>
                          <a:spcPts val="0"/>
                        </a:spcAft>
                      </a:pPr>
                      <a:r>
                        <a:rPr lang="es-MX" sz="2800" dirty="0">
                          <a:effectLst/>
                          <a:latin typeface="Calibri"/>
                          <a:ea typeface="Times New Roman"/>
                          <a:cs typeface="Calibri"/>
                        </a:rPr>
                        <a:t>MCP2</a:t>
                      </a:r>
                      <a:endParaRPr lang="en-US" sz="2800" dirty="0">
                        <a:effectLst/>
                        <a:latin typeface="Calibri"/>
                        <a:ea typeface="Calibri"/>
                        <a:cs typeface="Times New Roman"/>
                      </a:endParaRPr>
                    </a:p>
                    <a:p>
                      <a:pPr marL="0" marR="0">
                        <a:lnSpc>
                          <a:spcPct val="115000"/>
                        </a:lnSpc>
                        <a:spcBef>
                          <a:spcPts val="0"/>
                        </a:spcBef>
                        <a:spcAft>
                          <a:spcPts val="0"/>
                        </a:spcAft>
                      </a:pPr>
                      <a:r>
                        <a:rPr lang="es-MX" sz="2800" dirty="0" smtClean="0">
                          <a:effectLst/>
                          <a:latin typeface="Calibri"/>
                          <a:ea typeface="Times New Roman"/>
                          <a:cs typeface="Calibri"/>
                        </a:rPr>
                        <a:t>MCP2</a:t>
                      </a:r>
                      <a:endParaRPr lang="en-US" sz="2800" dirty="0">
                        <a:effectLst/>
                        <a:latin typeface="Calibri"/>
                        <a:ea typeface="Calibri"/>
                        <a:cs typeface="Times New Roman"/>
                      </a:endParaRPr>
                    </a:p>
                    <a:p>
                      <a:pPr marL="0" marR="0">
                        <a:lnSpc>
                          <a:spcPct val="115000"/>
                        </a:lnSpc>
                        <a:spcBef>
                          <a:spcPts val="0"/>
                        </a:spcBef>
                        <a:spcAft>
                          <a:spcPts val="0"/>
                        </a:spcAft>
                      </a:pPr>
                      <a:endParaRPr lang="es-MX" sz="2800" dirty="0" smtClean="0">
                        <a:effectLst/>
                        <a:latin typeface="Calibri"/>
                        <a:ea typeface="Times New Roman"/>
                        <a:cs typeface="Calibri"/>
                      </a:endParaRPr>
                    </a:p>
                    <a:p>
                      <a:pPr marL="0" marR="0">
                        <a:lnSpc>
                          <a:spcPct val="115000"/>
                        </a:lnSpc>
                        <a:spcBef>
                          <a:spcPts val="0"/>
                        </a:spcBef>
                        <a:spcAft>
                          <a:spcPts val="0"/>
                        </a:spcAft>
                      </a:pPr>
                      <a:r>
                        <a:rPr lang="es-MX" sz="2800" dirty="0" smtClean="0">
                          <a:effectLst/>
                          <a:latin typeface="Calibri"/>
                          <a:ea typeface="Times New Roman"/>
                          <a:cs typeface="Calibri"/>
                        </a:rPr>
                        <a:t>MCP2</a:t>
                      </a:r>
                      <a:endParaRPr lang="en-US" sz="2800" dirty="0">
                        <a:effectLst/>
                        <a:latin typeface="Calibri"/>
                        <a:ea typeface="Calibri"/>
                        <a:cs typeface="Times New Roman"/>
                      </a:endParaRPr>
                    </a:p>
                    <a:p>
                      <a:pPr marL="0" marR="0">
                        <a:lnSpc>
                          <a:spcPct val="115000"/>
                        </a:lnSpc>
                        <a:spcBef>
                          <a:spcPts val="0"/>
                        </a:spcBef>
                        <a:spcAft>
                          <a:spcPts val="0"/>
                        </a:spcAft>
                      </a:pPr>
                      <a:r>
                        <a:rPr lang="es-MX" sz="2800" dirty="0">
                          <a:effectLst/>
                          <a:latin typeface="Calibri"/>
                          <a:ea typeface="Times New Roman"/>
                          <a:cs typeface="Calibri"/>
                        </a:rPr>
                        <a:t>MC</a:t>
                      </a:r>
                      <a:endParaRPr lang="en-US" sz="2800" dirty="0">
                        <a:effectLst/>
                        <a:latin typeface="Calibri"/>
                        <a:ea typeface="Calibri"/>
                        <a:cs typeface="Times New Roman"/>
                      </a:endParaRPr>
                    </a:p>
                    <a:p>
                      <a:pPr marL="0" marR="0">
                        <a:lnSpc>
                          <a:spcPct val="115000"/>
                        </a:lnSpc>
                        <a:spcBef>
                          <a:spcPts val="0"/>
                        </a:spcBef>
                        <a:spcAft>
                          <a:spcPts val="0"/>
                        </a:spcAft>
                      </a:pPr>
                      <a:r>
                        <a:rPr lang="es-MX" sz="2800" dirty="0">
                          <a:effectLst/>
                          <a:latin typeface="Calibri"/>
                          <a:ea typeface="Times New Roman"/>
                          <a:cs typeface="Calibri"/>
                        </a:rPr>
                        <a:t>SD</a:t>
                      </a:r>
                      <a:endParaRPr lang="en-US" sz="2800" dirty="0">
                        <a:effectLst/>
                        <a:latin typeface="Calibri"/>
                        <a:ea typeface="Calibri"/>
                        <a:cs typeface="Times New Roman"/>
                      </a:endParaRPr>
                    </a:p>
                    <a:p>
                      <a:pPr marL="0" marR="0">
                        <a:lnSpc>
                          <a:spcPct val="115000"/>
                        </a:lnSpc>
                        <a:spcBef>
                          <a:spcPts val="0"/>
                        </a:spcBef>
                        <a:spcAft>
                          <a:spcPts val="0"/>
                        </a:spcAft>
                      </a:pPr>
                      <a:r>
                        <a:rPr lang="es-MX" sz="2800" dirty="0">
                          <a:effectLst/>
                          <a:latin typeface="Calibri"/>
                          <a:ea typeface="Times New Roman"/>
                          <a:cs typeface="Calibri"/>
                        </a:rPr>
                        <a:t>MCP1</a:t>
                      </a:r>
                      <a:endParaRPr lang="en-US" sz="2800" dirty="0">
                        <a:effectLst/>
                        <a:latin typeface="Calibri"/>
                        <a:ea typeface="Calibri"/>
                        <a:cs typeface="Times New Roman"/>
                      </a:endParaRP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marR="0">
                        <a:lnSpc>
                          <a:spcPct val="115000"/>
                        </a:lnSpc>
                        <a:spcBef>
                          <a:spcPts val="0"/>
                        </a:spcBef>
                        <a:spcAft>
                          <a:spcPts val="0"/>
                        </a:spcAft>
                      </a:pPr>
                      <a:r>
                        <a:rPr lang="es-MX" sz="2800" dirty="0">
                          <a:effectLst/>
                          <a:latin typeface="Calibri"/>
                          <a:ea typeface="Times New Roman"/>
                          <a:cs typeface="Calibri"/>
                        </a:rPr>
                        <a:t>10</a:t>
                      </a:r>
                      <a:endParaRPr lang="en-US" sz="2800" dirty="0">
                        <a:effectLst/>
                        <a:latin typeface="Calibri"/>
                        <a:ea typeface="Calibri"/>
                        <a:cs typeface="Times New Roman"/>
                      </a:endParaRPr>
                    </a:p>
                    <a:p>
                      <a:pPr marL="0" marR="0">
                        <a:lnSpc>
                          <a:spcPct val="115000"/>
                        </a:lnSpc>
                        <a:spcBef>
                          <a:spcPts val="0"/>
                        </a:spcBef>
                        <a:spcAft>
                          <a:spcPts val="0"/>
                        </a:spcAft>
                      </a:pPr>
                      <a:r>
                        <a:rPr lang="es-MX" sz="2800" dirty="0">
                          <a:effectLst/>
                          <a:latin typeface="Calibri"/>
                          <a:ea typeface="Times New Roman"/>
                          <a:cs typeface="Calibri"/>
                        </a:rPr>
                        <a:t>21</a:t>
                      </a:r>
                      <a:endParaRPr lang="en-US" sz="2800" dirty="0">
                        <a:effectLst/>
                        <a:latin typeface="Calibri"/>
                        <a:ea typeface="Calibri"/>
                        <a:cs typeface="Times New Roman"/>
                      </a:endParaRPr>
                    </a:p>
                    <a:p>
                      <a:pPr marL="0" marR="0">
                        <a:lnSpc>
                          <a:spcPct val="115000"/>
                        </a:lnSpc>
                        <a:spcBef>
                          <a:spcPts val="0"/>
                        </a:spcBef>
                        <a:spcAft>
                          <a:spcPts val="0"/>
                        </a:spcAft>
                      </a:pPr>
                      <a:r>
                        <a:rPr lang="es-MX" sz="2800" dirty="0">
                          <a:effectLst/>
                          <a:latin typeface="Calibri"/>
                          <a:ea typeface="Times New Roman"/>
                          <a:cs typeface="Calibri"/>
                        </a:rPr>
                        <a:t>81</a:t>
                      </a:r>
                      <a:endParaRPr lang="en-US" sz="2800" dirty="0">
                        <a:effectLst/>
                        <a:latin typeface="Calibri"/>
                        <a:ea typeface="Calibri"/>
                        <a:cs typeface="Times New Roman"/>
                      </a:endParaRPr>
                    </a:p>
                    <a:p>
                      <a:pPr marL="0" marR="0">
                        <a:lnSpc>
                          <a:spcPct val="115000"/>
                        </a:lnSpc>
                        <a:spcBef>
                          <a:spcPts val="0"/>
                        </a:spcBef>
                        <a:spcAft>
                          <a:spcPts val="0"/>
                        </a:spcAft>
                      </a:pPr>
                      <a:r>
                        <a:rPr lang="es-MX" sz="2800" dirty="0">
                          <a:effectLst/>
                          <a:latin typeface="Calibri"/>
                          <a:ea typeface="Times New Roman"/>
                          <a:cs typeface="Calibri"/>
                        </a:rPr>
                        <a:t>82</a:t>
                      </a:r>
                      <a:endParaRPr lang="en-US" sz="2800" dirty="0">
                        <a:effectLst/>
                        <a:latin typeface="Calibri"/>
                        <a:ea typeface="Calibri"/>
                        <a:cs typeface="Times New Roman"/>
                      </a:endParaRPr>
                    </a:p>
                    <a:p>
                      <a:pPr marL="0" marR="0">
                        <a:lnSpc>
                          <a:spcPct val="115000"/>
                        </a:lnSpc>
                        <a:spcBef>
                          <a:spcPts val="0"/>
                        </a:spcBef>
                        <a:spcAft>
                          <a:spcPts val="0"/>
                        </a:spcAft>
                      </a:pPr>
                      <a:r>
                        <a:rPr lang="es-MX" sz="2800" dirty="0" smtClean="0">
                          <a:effectLst/>
                          <a:latin typeface="Calibri"/>
                          <a:ea typeface="Times New Roman"/>
                          <a:cs typeface="Calibri"/>
                        </a:rPr>
                        <a:t>84</a:t>
                      </a:r>
                      <a:endParaRPr lang="en-US" sz="2800" dirty="0">
                        <a:effectLst/>
                        <a:latin typeface="Calibri"/>
                        <a:ea typeface="Calibri"/>
                        <a:cs typeface="Times New Roman"/>
                      </a:endParaRPr>
                    </a:p>
                    <a:p>
                      <a:pPr marL="0" marR="0">
                        <a:lnSpc>
                          <a:spcPct val="115000"/>
                        </a:lnSpc>
                        <a:spcBef>
                          <a:spcPts val="0"/>
                        </a:spcBef>
                        <a:spcAft>
                          <a:spcPts val="0"/>
                        </a:spcAft>
                      </a:pPr>
                      <a:endParaRPr lang="es-MX" sz="2800" dirty="0" smtClean="0">
                        <a:effectLst/>
                        <a:latin typeface="Calibri"/>
                        <a:ea typeface="Times New Roman"/>
                        <a:cs typeface="Calibri"/>
                      </a:endParaRPr>
                    </a:p>
                    <a:p>
                      <a:pPr marL="0" marR="0">
                        <a:lnSpc>
                          <a:spcPct val="115000"/>
                        </a:lnSpc>
                        <a:spcBef>
                          <a:spcPts val="0"/>
                        </a:spcBef>
                        <a:spcAft>
                          <a:spcPts val="0"/>
                        </a:spcAft>
                      </a:pPr>
                      <a:r>
                        <a:rPr lang="es-MX" sz="2800" dirty="0" smtClean="0">
                          <a:effectLst/>
                          <a:latin typeface="Calibri"/>
                          <a:ea typeface="Times New Roman"/>
                          <a:cs typeface="Calibri"/>
                        </a:rPr>
                        <a:t>85</a:t>
                      </a:r>
                      <a:endParaRPr lang="en-US" sz="2800" dirty="0">
                        <a:effectLst/>
                        <a:latin typeface="Calibri"/>
                        <a:ea typeface="Calibri"/>
                        <a:cs typeface="Times New Roman"/>
                      </a:endParaRPr>
                    </a:p>
                    <a:p>
                      <a:pPr marL="0" marR="0">
                        <a:lnSpc>
                          <a:spcPct val="115000"/>
                        </a:lnSpc>
                        <a:spcBef>
                          <a:spcPts val="0"/>
                        </a:spcBef>
                        <a:spcAft>
                          <a:spcPts val="0"/>
                        </a:spcAft>
                      </a:pPr>
                      <a:r>
                        <a:rPr lang="es-MX" sz="2800" dirty="0">
                          <a:effectLst/>
                          <a:latin typeface="Calibri"/>
                          <a:ea typeface="Times New Roman"/>
                          <a:cs typeface="Calibri"/>
                        </a:rPr>
                        <a:t>18</a:t>
                      </a:r>
                      <a:endParaRPr lang="en-US" sz="2800" dirty="0">
                        <a:effectLst/>
                        <a:latin typeface="Calibri"/>
                        <a:ea typeface="Calibri"/>
                        <a:cs typeface="Times New Roman"/>
                      </a:endParaRPr>
                    </a:p>
                    <a:p>
                      <a:pPr marL="0" marR="0">
                        <a:lnSpc>
                          <a:spcPct val="115000"/>
                        </a:lnSpc>
                        <a:spcBef>
                          <a:spcPts val="0"/>
                        </a:spcBef>
                        <a:spcAft>
                          <a:spcPts val="0"/>
                        </a:spcAft>
                      </a:pPr>
                      <a:r>
                        <a:rPr lang="es-MX" sz="2800" dirty="0">
                          <a:effectLst/>
                          <a:latin typeface="Calibri"/>
                          <a:ea typeface="Times New Roman"/>
                          <a:cs typeface="Calibri"/>
                        </a:rPr>
                        <a:t>13</a:t>
                      </a:r>
                      <a:endParaRPr lang="en-US" sz="2800" dirty="0">
                        <a:effectLst/>
                        <a:latin typeface="Calibri"/>
                        <a:ea typeface="Calibri"/>
                        <a:cs typeface="Times New Roman"/>
                      </a:endParaRPr>
                    </a:p>
                    <a:p>
                      <a:pPr marL="0" marR="0">
                        <a:lnSpc>
                          <a:spcPct val="115000"/>
                        </a:lnSpc>
                        <a:spcBef>
                          <a:spcPts val="0"/>
                        </a:spcBef>
                        <a:spcAft>
                          <a:spcPts val="0"/>
                        </a:spcAft>
                      </a:pPr>
                      <a:r>
                        <a:rPr lang="es-MX" sz="2800" dirty="0">
                          <a:effectLst/>
                          <a:latin typeface="Calibri"/>
                          <a:ea typeface="Times New Roman"/>
                          <a:cs typeface="Calibri"/>
                        </a:rPr>
                        <a:t>8</a:t>
                      </a:r>
                      <a:endParaRPr lang="en-US" sz="2800" dirty="0">
                        <a:effectLst/>
                        <a:latin typeface="Calibri"/>
                        <a:ea typeface="Calibri"/>
                        <a:cs typeface="Times New Roman"/>
                      </a:endParaRP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marR="0">
                        <a:lnSpc>
                          <a:spcPct val="115000"/>
                        </a:lnSpc>
                        <a:spcBef>
                          <a:spcPts val="0"/>
                        </a:spcBef>
                        <a:spcAft>
                          <a:spcPts val="0"/>
                        </a:spcAft>
                      </a:pPr>
                      <a:r>
                        <a:rPr lang="es-MX" sz="2800" dirty="0">
                          <a:effectLst/>
                          <a:latin typeface="Calibri"/>
                          <a:ea typeface="Times New Roman"/>
                          <a:cs typeface="Calibri"/>
                        </a:rPr>
                        <a:t>"Comprensión"</a:t>
                      </a:r>
                      <a:endParaRPr lang="en-US" sz="2800" dirty="0">
                        <a:effectLst/>
                        <a:latin typeface="Calibri"/>
                        <a:ea typeface="Calibri"/>
                        <a:cs typeface="Times New Roman"/>
                      </a:endParaRPr>
                    </a:p>
                    <a:p>
                      <a:pPr marL="0" marR="0">
                        <a:lnSpc>
                          <a:spcPct val="115000"/>
                        </a:lnSpc>
                        <a:spcBef>
                          <a:spcPts val="0"/>
                        </a:spcBef>
                        <a:spcAft>
                          <a:spcPts val="0"/>
                        </a:spcAft>
                      </a:pPr>
                      <a:r>
                        <a:rPr lang="es-MX" sz="2800" dirty="0">
                          <a:effectLst/>
                          <a:latin typeface="Calibri"/>
                          <a:ea typeface="Times New Roman"/>
                          <a:cs typeface="Calibri"/>
                        </a:rPr>
                        <a:t>"Cristo trata con las mentes"</a:t>
                      </a:r>
                      <a:endParaRPr lang="en-US" sz="2800" dirty="0">
                        <a:effectLst/>
                        <a:latin typeface="Calibri"/>
                        <a:ea typeface="Calibri"/>
                        <a:cs typeface="Times New Roman"/>
                      </a:endParaRPr>
                    </a:p>
                    <a:p>
                      <a:pPr marL="0" marR="0">
                        <a:lnSpc>
                          <a:spcPct val="115000"/>
                        </a:lnSpc>
                        <a:spcBef>
                          <a:spcPts val="0"/>
                        </a:spcBef>
                        <a:spcAft>
                          <a:spcPts val="0"/>
                        </a:spcAft>
                      </a:pPr>
                      <a:r>
                        <a:rPr lang="es-MX" sz="2800" dirty="0">
                          <a:effectLst/>
                          <a:latin typeface="Calibri"/>
                          <a:ea typeface="Times New Roman"/>
                          <a:cs typeface="Calibri"/>
                        </a:rPr>
                        <a:t>"Una terapia mental segura"</a:t>
                      </a:r>
                      <a:endParaRPr lang="en-US" sz="2800" dirty="0">
                        <a:effectLst/>
                        <a:latin typeface="Calibri"/>
                        <a:ea typeface="Calibri"/>
                        <a:cs typeface="Times New Roman"/>
                      </a:endParaRPr>
                    </a:p>
                    <a:p>
                      <a:pPr marL="0" marR="0">
                        <a:lnSpc>
                          <a:spcPct val="115000"/>
                        </a:lnSpc>
                        <a:spcBef>
                          <a:spcPts val="0"/>
                        </a:spcBef>
                        <a:spcAft>
                          <a:spcPts val="0"/>
                        </a:spcAft>
                      </a:pPr>
                      <a:r>
                        <a:rPr lang="es-MX" sz="2800" dirty="0">
                          <a:effectLst/>
                          <a:latin typeface="Calibri"/>
                          <a:ea typeface="Times New Roman"/>
                          <a:cs typeface="Calibri"/>
                        </a:rPr>
                        <a:t>"En armonía con la ciencia"</a:t>
                      </a:r>
                      <a:endParaRPr lang="en-US" sz="2800" dirty="0">
                        <a:effectLst/>
                        <a:latin typeface="Calibri"/>
                        <a:ea typeface="Calibri"/>
                        <a:cs typeface="Times New Roman"/>
                      </a:endParaRPr>
                    </a:p>
                    <a:p>
                      <a:pPr marL="0" marR="0">
                        <a:lnSpc>
                          <a:spcPct val="115000"/>
                        </a:lnSpc>
                        <a:spcBef>
                          <a:spcPts val="0"/>
                        </a:spcBef>
                        <a:spcAft>
                          <a:spcPts val="0"/>
                        </a:spcAft>
                      </a:pPr>
                      <a:r>
                        <a:rPr lang="es-MX" sz="2800" b="0" i="0" u="none" dirty="0">
                          <a:solidFill>
                            <a:schemeClr val="tx1"/>
                          </a:solidFill>
                          <a:effectLst/>
                          <a:latin typeface="Calibri"/>
                          <a:ea typeface="Times New Roman"/>
                          <a:cs typeface="Calibri"/>
                        </a:rPr>
                        <a:t>"Como tratar con las emociones"</a:t>
                      </a:r>
                      <a:endParaRPr lang="en-US" sz="2800" b="0" i="0" u="none" dirty="0">
                        <a:solidFill>
                          <a:schemeClr val="tx1"/>
                        </a:solidFill>
                        <a:effectLst/>
                        <a:latin typeface="Calibri"/>
                        <a:ea typeface="Calibri"/>
                        <a:cs typeface="Times New Roman"/>
                      </a:endParaRPr>
                    </a:p>
                    <a:p>
                      <a:pPr marL="0" marR="0">
                        <a:lnSpc>
                          <a:spcPct val="115000"/>
                        </a:lnSpc>
                        <a:spcBef>
                          <a:spcPts val="0"/>
                        </a:spcBef>
                        <a:spcAft>
                          <a:spcPts val="0"/>
                        </a:spcAft>
                      </a:pPr>
                      <a:r>
                        <a:rPr lang="es-MX" sz="2800" dirty="0">
                          <a:effectLst/>
                          <a:latin typeface="Calibri"/>
                          <a:ea typeface="Times New Roman"/>
                          <a:cs typeface="Calibri"/>
                        </a:rPr>
                        <a:t>"Como aconsejar"</a:t>
                      </a:r>
                      <a:endParaRPr lang="en-US" sz="2800" dirty="0">
                        <a:effectLst/>
                        <a:latin typeface="Calibri"/>
                        <a:ea typeface="Calibri"/>
                        <a:cs typeface="Times New Roman"/>
                      </a:endParaRPr>
                    </a:p>
                    <a:p>
                      <a:pPr marL="0" marR="0">
                        <a:lnSpc>
                          <a:spcPct val="115000"/>
                        </a:lnSpc>
                        <a:spcBef>
                          <a:spcPts val="0"/>
                        </a:spcBef>
                        <a:spcAft>
                          <a:spcPts val="0"/>
                        </a:spcAft>
                      </a:pPr>
                      <a:r>
                        <a:rPr lang="es-MX" sz="2800" dirty="0">
                          <a:effectLst/>
                          <a:latin typeface="Calibri"/>
                          <a:ea typeface="Times New Roman"/>
                          <a:cs typeface="Calibri"/>
                        </a:rPr>
                        <a:t>"La cura mental"</a:t>
                      </a:r>
                      <a:endParaRPr lang="en-US" sz="2800" dirty="0">
                        <a:effectLst/>
                        <a:latin typeface="Calibri"/>
                        <a:ea typeface="Calibri"/>
                        <a:cs typeface="Times New Roman"/>
                      </a:endParaRPr>
                    </a:p>
                    <a:p>
                      <a:pPr marL="0" marR="0">
                        <a:lnSpc>
                          <a:spcPct val="115000"/>
                        </a:lnSpc>
                        <a:spcBef>
                          <a:spcPts val="0"/>
                        </a:spcBef>
                        <a:spcAft>
                          <a:spcPts val="0"/>
                        </a:spcAft>
                      </a:pPr>
                      <a:r>
                        <a:rPr lang="es-MX" sz="2800" dirty="0">
                          <a:effectLst/>
                          <a:latin typeface="Calibri"/>
                          <a:ea typeface="Times New Roman"/>
                          <a:cs typeface="Calibri"/>
                        </a:rPr>
                        <a:t>"Terapia cristiana"</a:t>
                      </a:r>
                      <a:endParaRPr lang="en-US" sz="2800" dirty="0">
                        <a:effectLst/>
                        <a:latin typeface="Calibri"/>
                        <a:ea typeface="Calibri"/>
                        <a:cs typeface="Times New Roman"/>
                      </a:endParaRPr>
                    </a:p>
                    <a:p>
                      <a:pPr marL="0" marR="0">
                        <a:lnSpc>
                          <a:spcPct val="115000"/>
                        </a:lnSpc>
                        <a:spcBef>
                          <a:spcPts val="0"/>
                        </a:spcBef>
                        <a:spcAft>
                          <a:spcPts val="0"/>
                        </a:spcAft>
                      </a:pPr>
                      <a:r>
                        <a:rPr lang="es-MX" sz="2800" dirty="0">
                          <a:effectLst/>
                          <a:latin typeface="Calibri"/>
                          <a:ea typeface="Times New Roman"/>
                          <a:cs typeface="Calibri"/>
                        </a:rPr>
                        <a:t>"La religión y la mente"</a:t>
                      </a:r>
                      <a:endParaRPr lang="en-US" sz="2800" dirty="0">
                        <a:effectLst/>
                        <a:latin typeface="Calibri"/>
                        <a:ea typeface="Calibri"/>
                        <a:cs typeface="Times New Roman"/>
                      </a:endParaRP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5627359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just"/>
            <a:r>
              <a:rPr lang="es-MX" dirty="0" smtClean="0"/>
              <a:t>Objetivos Principales</a:t>
            </a:r>
            <a:endParaRPr lang="en-US" dirty="0"/>
          </a:p>
        </p:txBody>
      </p:sp>
      <p:sp>
        <p:nvSpPr>
          <p:cNvPr id="3" name="2 Marcador de contenido"/>
          <p:cNvSpPr>
            <a:spLocks noGrp="1"/>
          </p:cNvSpPr>
          <p:nvPr>
            <p:ph idx="1"/>
          </p:nvPr>
        </p:nvSpPr>
        <p:spPr/>
        <p:txBody>
          <a:bodyPr>
            <a:normAutofit/>
          </a:bodyPr>
          <a:lstStyle/>
          <a:p>
            <a:pPr marL="514350" indent="-514350" algn="just">
              <a:buAutoNum type="arabicPeriod"/>
            </a:pPr>
            <a:r>
              <a:rPr lang="es-ES" sz="3200" dirty="0"/>
              <a:t>A</a:t>
            </a:r>
            <a:r>
              <a:rPr lang="es-ES" sz="3200" dirty="0" smtClean="0"/>
              <a:t>nimar al aconsejado a pensar y hablar positivamente</a:t>
            </a:r>
            <a:r>
              <a:rPr lang="es-ES" sz="3200" dirty="0"/>
              <a:t>.</a:t>
            </a:r>
            <a:endParaRPr lang="es-ES" sz="3200" dirty="0" smtClean="0"/>
          </a:p>
          <a:p>
            <a:pPr marL="514350" indent="-514350" algn="just">
              <a:buAutoNum type="arabicPeriod"/>
            </a:pPr>
            <a:r>
              <a:rPr lang="es-ES" sz="3200" dirty="0" smtClean="0"/>
              <a:t>Ayudar a evitar la vocalización de desaliento y desánimo, y la magnificación de las pruebas y los problemas que solo sirven para aumentar y reforzar las emociones negativas. </a:t>
            </a:r>
          </a:p>
          <a:p>
            <a:pPr marL="514350" indent="-514350" algn="just">
              <a:buAutoNum type="arabicPeriod"/>
            </a:pPr>
            <a:r>
              <a:rPr lang="es-ES" sz="3200" dirty="0" smtClean="0"/>
              <a:t>Guiar al aconsejado a ejercitar fe y confianza en Dios. </a:t>
            </a:r>
            <a:r>
              <a:rPr lang="es-ES" sz="3200" dirty="0"/>
              <a:t>(</a:t>
            </a:r>
            <a:r>
              <a:rPr lang="es-ES" sz="3200" dirty="0" smtClean="0"/>
              <a:t>SD. Pg. 98)</a:t>
            </a:r>
            <a:endParaRPr lang="en-US" sz="3200" dirty="0" smtClean="0"/>
          </a:p>
          <a:p>
            <a:pPr algn="just"/>
            <a:endParaRPr lang="en-US" dirty="0" smtClean="0"/>
          </a:p>
          <a:p>
            <a:pPr algn="just"/>
            <a:endParaRPr lang="en-US" dirty="0"/>
          </a:p>
        </p:txBody>
      </p:sp>
    </p:spTree>
    <p:extLst>
      <p:ext uri="{BB962C8B-B14F-4D97-AF65-F5344CB8AC3E}">
        <p14:creationId xmlns:p14="http://schemas.microsoft.com/office/powerpoint/2010/main" val="24127884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Para la Restauración Mental</a:t>
            </a:r>
            <a:endParaRPr lang="en-US" dirty="0"/>
          </a:p>
        </p:txBody>
      </p:sp>
      <p:sp>
        <p:nvSpPr>
          <p:cNvPr id="3" name="2 Marcador de contenido"/>
          <p:cNvSpPr>
            <a:spLocks noGrp="1"/>
          </p:cNvSpPr>
          <p:nvPr>
            <p:ph idx="1"/>
          </p:nvPr>
        </p:nvSpPr>
        <p:spPr/>
        <p:txBody>
          <a:bodyPr>
            <a:normAutofit/>
          </a:bodyPr>
          <a:lstStyle/>
          <a:p>
            <a:pPr marL="514350" indent="-514350">
              <a:buAutoNum type="arabicPeriod"/>
            </a:pPr>
            <a:r>
              <a:rPr lang="es-MX" dirty="0"/>
              <a:t>Influencia mental</a:t>
            </a:r>
          </a:p>
          <a:p>
            <a:pPr marL="514350" indent="-514350">
              <a:buAutoNum type="arabicPeriod"/>
            </a:pPr>
            <a:r>
              <a:rPr lang="es-MX" dirty="0"/>
              <a:t>Fuerza de Voluntad</a:t>
            </a:r>
          </a:p>
          <a:p>
            <a:pPr marL="514350" indent="-514350">
              <a:buAutoNum type="arabicPeriod"/>
            </a:pPr>
            <a:r>
              <a:rPr lang="es-MX" dirty="0" smtClean="0"/>
              <a:t>Destronando el Yo</a:t>
            </a:r>
          </a:p>
          <a:p>
            <a:pPr marL="514350" indent="-514350">
              <a:buAutoNum type="arabicPeriod"/>
            </a:pPr>
            <a:r>
              <a:rPr lang="es-MX" dirty="0" smtClean="0"/>
              <a:t>Servicio</a:t>
            </a:r>
          </a:p>
          <a:p>
            <a:pPr marL="514350" indent="-514350">
              <a:buAutoNum type="arabicPeriod"/>
            </a:pPr>
            <a:r>
              <a:rPr lang="es-MX" dirty="0" smtClean="0"/>
              <a:t>Comunión con Dios</a:t>
            </a:r>
          </a:p>
          <a:p>
            <a:pPr marL="514350" indent="-514350">
              <a:buAutoNum type="arabicPeriod"/>
            </a:pPr>
            <a:r>
              <a:rPr lang="es-MX" dirty="0" smtClean="0"/>
              <a:t>Contemplación de lo alto y sublime</a:t>
            </a:r>
          </a:p>
          <a:p>
            <a:pPr marL="514350" indent="-514350">
              <a:buAutoNum type="arabicPeriod"/>
            </a:pPr>
            <a:r>
              <a:rPr lang="es-MX" dirty="0" smtClean="0"/>
              <a:t>Gratitud, alabanza, canto y el contentamiento</a:t>
            </a:r>
          </a:p>
          <a:p>
            <a:pPr marL="514350" indent="-514350">
              <a:buFont typeface="Wingdings 2" pitchFamily="18" charset="2"/>
              <a:buAutoNum type="arabicPeriod"/>
            </a:pPr>
            <a:r>
              <a:rPr lang="es-MX" dirty="0"/>
              <a:t>Guardar las avenidas del alma</a:t>
            </a:r>
          </a:p>
          <a:p>
            <a:pPr marL="0" indent="0">
              <a:buNone/>
            </a:pPr>
            <a:endParaRPr lang="es-MX" dirty="0" smtClean="0"/>
          </a:p>
          <a:p>
            <a:pPr marL="514350" indent="-514350">
              <a:buAutoNum type="arabicPeriod"/>
            </a:pPr>
            <a:endParaRPr lang="es-MX" dirty="0" smtClean="0"/>
          </a:p>
          <a:p>
            <a:pPr marL="514350" indent="-514350">
              <a:buAutoNum type="arabicPeriod"/>
            </a:pPr>
            <a:endParaRPr lang="en-US" dirty="0"/>
          </a:p>
        </p:txBody>
      </p:sp>
    </p:spTree>
    <p:extLst>
      <p:ext uri="{BB962C8B-B14F-4D97-AF65-F5344CB8AC3E}">
        <p14:creationId xmlns:p14="http://schemas.microsoft.com/office/powerpoint/2010/main" val="26724741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dirty="0" smtClean="0"/>
              <a:t>1. LA INFLUENCIA MENTAL</a:t>
            </a:r>
            <a:endParaRPr lang="en-US" dirty="0"/>
          </a:p>
        </p:txBody>
      </p:sp>
      <p:sp>
        <p:nvSpPr>
          <p:cNvPr id="3" name="2 Marcador de contenido"/>
          <p:cNvSpPr>
            <a:spLocks noGrp="1"/>
          </p:cNvSpPr>
          <p:nvPr>
            <p:ph idx="1"/>
          </p:nvPr>
        </p:nvSpPr>
        <p:spPr/>
        <p:txBody>
          <a:bodyPr>
            <a:normAutofit fontScale="92500" lnSpcReduction="10000"/>
          </a:bodyPr>
          <a:lstStyle/>
          <a:p>
            <a:pPr marL="0" indent="0" algn="just">
              <a:buNone/>
            </a:pPr>
            <a:r>
              <a:rPr lang="es-ES" sz="4400" dirty="0"/>
              <a:t>En el tratamiento de los enfermos no debe pasarse por alto el efecto de la influencia ejercida por la mente.  Aprovechada debidamente, esta influencia resulta uno de los agentes más eficaces para combatir la enfermedad</a:t>
            </a:r>
            <a:r>
              <a:rPr lang="es-ES" sz="4400" dirty="0" smtClean="0"/>
              <a:t>. MC pg. 186</a:t>
            </a:r>
            <a:endParaRPr lang="es-ES" sz="4400" dirty="0"/>
          </a:p>
          <a:p>
            <a:endParaRPr lang="en-US" dirty="0"/>
          </a:p>
        </p:txBody>
      </p:sp>
    </p:spTree>
    <p:extLst>
      <p:ext uri="{BB962C8B-B14F-4D97-AF65-F5344CB8AC3E}">
        <p14:creationId xmlns:p14="http://schemas.microsoft.com/office/powerpoint/2010/main" val="384588811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efab">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Clásico de Offic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refab">
      <a:fillStyleLst>
        <a:solidFill>
          <a:schemeClr val="phClr"/>
        </a:solidFill>
        <a:gradFill rotWithShape="1">
          <a:gsLst>
            <a:gs pos="0">
              <a:schemeClr val="phClr">
                <a:tint val="30000"/>
                <a:satMod val="200000"/>
              </a:schemeClr>
            </a:gs>
            <a:gs pos="30000">
              <a:schemeClr val="phClr">
                <a:tint val="60000"/>
                <a:satMod val="250000"/>
              </a:schemeClr>
            </a:gs>
            <a:gs pos="50000">
              <a:schemeClr val="phClr">
                <a:tint val="57000"/>
                <a:satMod val="250000"/>
              </a:schemeClr>
            </a:gs>
            <a:gs pos="100000">
              <a:schemeClr val="phClr">
                <a:tint val="17000"/>
                <a:satMod val="350000"/>
              </a:schemeClr>
            </a:gs>
          </a:gsLst>
          <a:lin ang="4000000" scaled="1"/>
        </a:gradFill>
        <a:gradFill rotWithShape="1">
          <a:gsLst>
            <a:gs pos="0">
              <a:schemeClr val="phClr">
                <a:tint val="75000"/>
                <a:satMod val="110000"/>
              </a:schemeClr>
            </a:gs>
            <a:gs pos="30000">
              <a:schemeClr val="phClr">
                <a:shade val="75000"/>
                <a:satMod val="130000"/>
              </a:schemeClr>
            </a:gs>
            <a:gs pos="50000">
              <a:schemeClr val="phClr">
                <a:shade val="70000"/>
                <a:satMod val="135000"/>
              </a:schemeClr>
            </a:gs>
            <a:gs pos="100000">
              <a:schemeClr val="phClr">
                <a:tint val="75000"/>
                <a:satMod val="110000"/>
              </a:schemeClr>
            </a:gs>
          </a:gsLst>
          <a:lin ang="4000000" scaled="1"/>
        </a:gradFill>
      </a:fillStyleLst>
      <a:lnStyleLst>
        <a:ln w="9525" cap="flat" cmpd="sng" algn="ctr">
          <a:solidFill>
            <a:schemeClr val="phClr">
              <a:shade val="95000"/>
              <a:satMod val="105000"/>
            </a:scheme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90000" algn="ctr" rotWithShape="0">
              <a:srgbClr val="000000">
                <a:alpha val="60000"/>
              </a:srgbClr>
            </a:outerShdw>
          </a:effectLst>
        </a:effectStyle>
        <a:effectStyle>
          <a:effectLst>
            <a:outerShdw blurRad="110000" algn="ctr" rotWithShape="0">
              <a:srgbClr val="000000">
                <a:alpha val="65000"/>
              </a:srgbClr>
            </a:outerShdw>
          </a:effectLst>
        </a:effectStyle>
        <a:effectStyle>
          <a:effectLst>
            <a:outerShdw blurRad="120000" algn="ctr" rotWithShape="0">
              <a:srgbClr val="000000">
                <a:alpha val="70000"/>
              </a:srgbClr>
            </a:outerShdw>
          </a:effectLst>
          <a:scene3d>
            <a:camera prst="orthographicFront"/>
            <a:lightRig rig="glow" dir="t">
              <a:rot lat="0" lon="0" rev="1800000"/>
            </a:lightRig>
          </a:scene3d>
          <a:sp3d contourW="12700" prstMaterial="dkEdge">
            <a:bevelT w="50800" h="44450" prst="angle"/>
            <a:contourClr>
              <a:schemeClr val="phClr">
                <a:shade val="40000"/>
              </a:schemeClr>
            </a:contourClr>
          </a:sp3d>
        </a:effectStyle>
      </a:effectStyleLst>
      <a:bgFillStyleLst>
        <a:solidFill>
          <a:schemeClr val="phClr"/>
        </a:solidFill>
        <a:gradFill rotWithShape="1">
          <a:gsLst>
            <a:gs pos="0">
              <a:schemeClr val="phClr">
                <a:tint val="75000"/>
                <a:satMod val="110000"/>
              </a:schemeClr>
            </a:gs>
            <a:gs pos="30000">
              <a:schemeClr val="phClr">
                <a:shade val="75000"/>
                <a:satMod val="130000"/>
              </a:schemeClr>
            </a:gs>
            <a:gs pos="50000">
              <a:schemeClr val="phClr">
                <a:shade val="70000"/>
                <a:satMod val="135000"/>
              </a:schemeClr>
            </a:gs>
            <a:gs pos="100000">
              <a:schemeClr val="phClr">
                <a:tint val="75000"/>
                <a:satMod val="110000"/>
              </a:schemeClr>
            </a:gs>
          </a:gsLst>
          <a:lin ang="4000000" scaled="1"/>
        </a:gradFill>
        <a:blipFill>
          <a:blip xmlns:r="http://schemas.openxmlformats.org/officeDocument/2006/relationships" r:embed="rId1">
            <a:duotone>
              <a:schemeClr val="phClr">
                <a:shade val="75000"/>
                <a:satMod val="120000"/>
              </a:schemeClr>
              <a:schemeClr val="phClr">
                <a:tint val="94000"/>
                <a:satMod val="2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docProps/app.xml><?xml version="1.0" encoding="utf-8"?>
<Properties xmlns="http://schemas.openxmlformats.org/officeDocument/2006/extended-properties" xmlns:vt="http://schemas.openxmlformats.org/officeDocument/2006/docPropsVTypes">
  <Template/>
  <TotalTime>1062</TotalTime>
  <Words>5886</Words>
  <Application>Microsoft Office PowerPoint</Application>
  <PresentationFormat>Presentación en pantalla (4:3)</PresentationFormat>
  <Paragraphs>235</Paragraphs>
  <Slides>68</Slides>
  <Notes>1</Notes>
  <HiddenSlides>22</HiddenSlides>
  <MMClips>0</MMClips>
  <ScaleCrop>false</ScaleCrop>
  <HeadingPairs>
    <vt:vector size="4" baseType="variant">
      <vt:variant>
        <vt:lpstr>Tema</vt:lpstr>
      </vt:variant>
      <vt:variant>
        <vt:i4>1</vt:i4>
      </vt:variant>
      <vt:variant>
        <vt:lpstr>Títulos de diapositiva</vt:lpstr>
      </vt:variant>
      <vt:variant>
        <vt:i4>68</vt:i4>
      </vt:variant>
    </vt:vector>
  </HeadingPairs>
  <TitlesOfParts>
    <vt:vector size="69" baseType="lpstr">
      <vt:lpstr>Prefab</vt:lpstr>
      <vt:lpstr>TERAPIA PSICOLOGICA BIBLICA</vt:lpstr>
      <vt:lpstr>OBJETIVOS</vt:lpstr>
      <vt:lpstr>El propósito de la mente</vt:lpstr>
      <vt:lpstr>La Solución</vt:lpstr>
      <vt:lpstr>Precepto y Ejemplo</vt:lpstr>
      <vt:lpstr>Cualidades de un Consejero</vt:lpstr>
      <vt:lpstr>Objetivos Principales</vt:lpstr>
      <vt:lpstr>Para la Restauración Mental</vt:lpstr>
      <vt:lpstr>1. LA INFLUENCIA MENTAL</vt:lpstr>
      <vt:lpstr>Utilizando la Influencia Mental</vt:lpstr>
      <vt:lpstr>Influenciar a contemplar lo divino </vt:lpstr>
      <vt:lpstr>Presentarles a Cristo</vt:lpstr>
      <vt:lpstr>Llevar las almas a Cristo </vt:lpstr>
      <vt:lpstr>Dejar lo Humano y Contemplar lo divino. </vt:lpstr>
      <vt:lpstr>Ganar la confianza y dirigirla a Cristo.  </vt:lpstr>
      <vt:lpstr>Tacto y simpatía. (Como la cera)</vt:lpstr>
      <vt:lpstr>2. LA VOLUNTAD</vt:lpstr>
      <vt:lpstr>Funciones de la Fuerza de Voluntad</vt:lpstr>
      <vt:lpstr>Presentación de PowerPoint</vt:lpstr>
      <vt:lpstr>Falta de Voluntad</vt:lpstr>
      <vt:lpstr>Terapia Ocupacional</vt:lpstr>
      <vt:lpstr>El poder de la voluntad </vt:lpstr>
      <vt:lpstr>3. DESTRONIZACION DEL YO</vt:lpstr>
      <vt:lpstr>Dejar de interesarse en uno mismo</vt:lpstr>
      <vt:lpstr>Apartar la vista de uno mismo</vt:lpstr>
      <vt:lpstr>Dejar de mirar lo humano</vt:lpstr>
      <vt:lpstr>Tratamiento para el quebrantamiento del yo. (humillación, abnegación y  egocentrismo)</vt:lpstr>
      <vt:lpstr>Presentación de PowerPoint</vt:lpstr>
      <vt:lpstr>4. SERVICIO</vt:lpstr>
      <vt:lpstr>Altruismo</vt:lpstr>
      <vt:lpstr>La consciencia de hacer el bien</vt:lpstr>
      <vt:lpstr>Palabras de esperanza, animo y consuelo</vt:lpstr>
      <vt:lpstr>Ayudar a los demás, palabras de bendición</vt:lpstr>
      <vt:lpstr>Consuelo y ayuda a los demás recíprocos</vt:lpstr>
      <vt:lpstr>5. COMUNIÓN CON DIOS</vt:lpstr>
      <vt:lpstr>Dios es el único que sana</vt:lpstr>
      <vt:lpstr>El amor de Cristo</vt:lpstr>
      <vt:lpstr>Cristo trata con las mentes</vt:lpstr>
      <vt:lpstr>Solo en Cristo hay renuncia al egoísmo</vt:lpstr>
      <vt:lpstr>Acudir a la Fuente de vida</vt:lpstr>
      <vt:lpstr>La receta de cura perfecta</vt:lpstr>
      <vt:lpstr>La obra del Espíritu Santo</vt:lpstr>
      <vt:lpstr>El estudio de la naturaleza  y la oración humilde</vt:lpstr>
      <vt:lpstr>Sin mi nada podéis hacer</vt:lpstr>
      <vt:lpstr>El Espíritu de Dios y la nueva Creación. </vt:lpstr>
      <vt:lpstr>Entrar en comunión con el salvador</vt:lpstr>
      <vt:lpstr>6. LA CONTEMPLACION DE LO ALTO Y SUBLIME </vt:lpstr>
      <vt:lpstr>Pensamientos e Imaginación en Cristo</vt:lpstr>
      <vt:lpstr>Contemplad las glorias del Cielo</vt:lpstr>
      <vt:lpstr>Contemplar al Ayudador</vt:lpstr>
      <vt:lpstr>Transformación a la imagen de Jesús</vt:lpstr>
      <vt:lpstr>Contemplación de las verdades</vt:lpstr>
      <vt:lpstr>Conversación y contemplación en la Salvación </vt:lpstr>
      <vt:lpstr>No espaciarnos en Satanás</vt:lpstr>
      <vt:lpstr>Contemplar el tema de la redención</vt:lpstr>
      <vt:lpstr>Mirad el punto en que vimos la luz por ultima vez</vt:lpstr>
      <vt:lpstr>7. GRATITUD, ALABANZA, CANTO Y CONTENTAMIENTO</vt:lpstr>
      <vt:lpstr>Agradecimiento y alabanza</vt:lpstr>
      <vt:lpstr>El agradecimiento</vt:lpstr>
      <vt:lpstr>Espíritu de agradecimiento y alabanza</vt:lpstr>
      <vt:lpstr>Cantad alabanzas</vt:lpstr>
      <vt:lpstr>Espíritu satisfecho y alegre</vt:lpstr>
      <vt:lpstr>8. GUARDAR LAS AVENIDAS DEL ALMA</vt:lpstr>
      <vt:lpstr>Pensar bien</vt:lpstr>
      <vt:lpstr>El poder de las palabras</vt:lpstr>
      <vt:lpstr>Evitar la contaminación mental</vt:lpstr>
      <vt:lpstr>Males de afuera despiertan males de adentro</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Estractor borrador base</dc:title>
  <dc:creator>Gerardo Payan</dc:creator>
  <cp:lastModifiedBy>Gerardo Payan</cp:lastModifiedBy>
  <cp:revision>62</cp:revision>
  <dcterms:created xsi:type="dcterms:W3CDTF">2011-07-14T00:03:56Z</dcterms:created>
  <dcterms:modified xsi:type="dcterms:W3CDTF">2011-08-05T02:56:46Z</dcterms:modified>
</cp:coreProperties>
</file>