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4"/>
  </p:notesMasterIdLst>
  <p:sldIdLst>
    <p:sldId id="257" r:id="rId4"/>
    <p:sldId id="276" r:id="rId5"/>
    <p:sldId id="355" r:id="rId6"/>
    <p:sldId id="354" r:id="rId7"/>
    <p:sldId id="278" r:id="rId8"/>
    <p:sldId id="279" r:id="rId9"/>
    <p:sldId id="281" r:id="rId10"/>
    <p:sldId id="283" r:id="rId11"/>
    <p:sldId id="284" r:id="rId12"/>
    <p:sldId id="289" r:id="rId13"/>
    <p:sldId id="350" r:id="rId14"/>
    <p:sldId id="291" r:id="rId15"/>
    <p:sldId id="292" r:id="rId16"/>
    <p:sldId id="296" r:id="rId17"/>
    <p:sldId id="344" r:id="rId18"/>
    <p:sldId id="297" r:id="rId19"/>
    <p:sldId id="298" r:id="rId20"/>
    <p:sldId id="347" r:id="rId21"/>
    <p:sldId id="303" r:id="rId22"/>
    <p:sldId id="304" r:id="rId23"/>
    <p:sldId id="351" r:id="rId24"/>
    <p:sldId id="309" r:id="rId25"/>
    <p:sldId id="311" r:id="rId26"/>
    <p:sldId id="315" r:id="rId27"/>
    <p:sldId id="320" r:id="rId28"/>
    <p:sldId id="352" r:id="rId29"/>
    <p:sldId id="353" r:id="rId30"/>
    <p:sldId id="321" r:id="rId31"/>
    <p:sldId id="322" r:id="rId32"/>
    <p:sldId id="326" r:id="rId33"/>
    <p:sldId id="330" r:id="rId34"/>
    <p:sldId id="343" r:id="rId35"/>
    <p:sldId id="331" r:id="rId36"/>
    <p:sldId id="332" r:id="rId37"/>
    <p:sldId id="335" r:id="rId38"/>
    <p:sldId id="345" r:id="rId39"/>
    <p:sldId id="337" r:id="rId40"/>
    <p:sldId id="340" r:id="rId41"/>
    <p:sldId id="348" r:id="rId42"/>
    <p:sldId id="342"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270" autoAdjust="0"/>
  </p:normalViewPr>
  <p:slideViewPr>
    <p:cSldViewPr>
      <p:cViewPr varScale="1">
        <p:scale>
          <a:sx n="71" d="100"/>
          <a:sy n="71" d="100"/>
        </p:scale>
        <p:origin x="-13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32F403-1811-4114-9928-E091BE4ACC24}" type="datetimeFigureOut">
              <a:rPr lang="en-US" smtClean="0"/>
              <a:t>8/6/2011</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5D5FE4-7B96-4F5F-8A3E-4D7AD1CB420D}" type="slidenum">
              <a:rPr lang="en-US" smtClean="0"/>
              <a:t>‹Nº›</a:t>
            </a:fld>
            <a:endParaRPr lang="en-US"/>
          </a:p>
        </p:txBody>
      </p:sp>
    </p:spTree>
    <p:extLst>
      <p:ext uri="{BB962C8B-B14F-4D97-AF65-F5344CB8AC3E}">
        <p14:creationId xmlns:p14="http://schemas.microsoft.com/office/powerpoint/2010/main" val="354785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EBFBF250-D17E-4E7E-9866-86156442B70F}"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669709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ctr"/>
            <a:r>
              <a:rPr lang="es-MX" dirty="0" smtClean="0"/>
              <a:t> </a:t>
            </a:r>
            <a:endParaRPr lang="en-US" dirty="0"/>
          </a:p>
        </p:txBody>
      </p:sp>
      <p:sp>
        <p:nvSpPr>
          <p:cNvPr id="4" name="3 Marcador de número de diapositiva"/>
          <p:cNvSpPr>
            <a:spLocks noGrp="1"/>
          </p:cNvSpPr>
          <p:nvPr>
            <p:ph type="sldNum" sz="quarter" idx="10"/>
          </p:nvPr>
        </p:nvSpPr>
        <p:spPr/>
        <p:txBody>
          <a:bodyPr/>
          <a:lstStyle/>
          <a:p>
            <a:fld id="{EBFBF250-D17E-4E7E-9866-86156442B70F}"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135343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EBFBF250-D17E-4E7E-9866-86156442B70F}"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3355028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Salmo 107:1, 2.), (Salmo 105:2, 3.) 197, (Salmo 107:9-15.), (Salmo 42:11.), (1 Tesalonicenses 5:18.), (Salmo 27: 1, 5, 6.), (Salmo 28:7.</a:t>
            </a:r>
          </a:p>
          <a:p>
            <a:endParaRPr lang="en-US" dirty="0"/>
          </a:p>
        </p:txBody>
      </p:sp>
      <p:sp>
        <p:nvSpPr>
          <p:cNvPr id="4" name="3 Marcador de número de diapositiva"/>
          <p:cNvSpPr>
            <a:spLocks noGrp="1"/>
          </p:cNvSpPr>
          <p:nvPr>
            <p:ph type="sldNum" sz="quarter" idx="10"/>
          </p:nvPr>
        </p:nvSpPr>
        <p:spPr/>
        <p:txBody>
          <a:bodyPr/>
          <a:lstStyle/>
          <a:p>
            <a:fld id="{8F332EC4-9652-413B-B077-6219CC26FCE1}"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1545528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11"/>
          </p:nvPr>
        </p:nvSpPr>
        <p:spPr>
          <a:xfrm>
            <a:off x="1174044" y="5357592"/>
            <a:ext cx="5034845" cy="365125"/>
          </a:xfrm>
        </p:spPr>
        <p:txBody>
          <a:bodyPr/>
          <a:lstStyle/>
          <a:p>
            <a:endParaRPr lang="en-US">
              <a:solidFill>
                <a:srgbClr val="444D26"/>
              </a:solidFill>
            </a:endParaRP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625002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1254869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2913549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Diapositiva de título">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n-US"/>
          </a:p>
        </p:txBody>
      </p:sp>
      <p:sp>
        <p:nvSpPr>
          <p:cNvPr id="14" name="13 Marcador de fecha"/>
          <p:cNvSpPr>
            <a:spLocks noGrp="1"/>
          </p:cNvSpPr>
          <p:nvPr>
            <p:ph type="dt" sz="half" idx="10"/>
          </p:nvPr>
        </p:nvSpPr>
        <p:spPr/>
        <p:txBody>
          <a:bodyPr/>
          <a:lstStyle/>
          <a:p>
            <a:fld id="{E488B91C-3721-482B-9722-A0AEC1C48903}" type="datetimeFigureOut">
              <a:rPr lang="en-US" smtClean="0">
                <a:solidFill>
                  <a:srgbClr val="CAF278"/>
                </a:solidFill>
              </a:rPr>
              <a:pPr/>
              <a:t>8/6/2011</a:t>
            </a:fld>
            <a:endParaRPr lang="en-US">
              <a:solidFill>
                <a:srgbClr val="CAF278"/>
              </a:solidFill>
            </a:endParaRPr>
          </a:p>
        </p:txBody>
      </p:sp>
      <p:sp>
        <p:nvSpPr>
          <p:cNvPr id="15" name="14 Marcador de pie de página"/>
          <p:cNvSpPr>
            <a:spLocks noGrp="1"/>
          </p:cNvSpPr>
          <p:nvPr>
            <p:ph type="ftr" sz="quarter" idx="11"/>
          </p:nvPr>
        </p:nvSpPr>
        <p:spPr/>
        <p:txBody>
          <a:bodyPr/>
          <a:lstStyle/>
          <a:p>
            <a:endParaRPr lang="en-US">
              <a:solidFill>
                <a:srgbClr val="CAF278"/>
              </a:solidFill>
            </a:endParaRPr>
          </a:p>
        </p:txBody>
      </p:sp>
      <p:sp>
        <p:nvSpPr>
          <p:cNvPr id="16" name="15 Marcador de número de diapositiva"/>
          <p:cNvSpPr>
            <a:spLocks noGrp="1"/>
          </p:cNvSpPr>
          <p:nvPr>
            <p:ph type="sldNum" sz="quarter" idx="12"/>
          </p:nvPr>
        </p:nvSpPr>
        <p:spPr/>
        <p:txBody>
          <a:bodyPr/>
          <a:lstStyle/>
          <a:p>
            <a:fld id="{93910A63-428F-401D-9BE5-9CA51AD5A4B6}" type="slidenum">
              <a:rPr lang="en-US" smtClean="0">
                <a:solidFill>
                  <a:srgbClr val="CAF278"/>
                </a:solidFill>
              </a:rPr>
              <a:pPr/>
              <a:t>‹Nº›</a:t>
            </a:fld>
            <a:endParaRPr lang="en-US">
              <a:solidFill>
                <a:srgbClr val="CAF278"/>
              </a:solidFill>
            </a:endParaRPr>
          </a:p>
        </p:txBody>
      </p:sp>
    </p:spTree>
    <p:extLst>
      <p:ext uri="{BB962C8B-B14F-4D97-AF65-F5344CB8AC3E}">
        <p14:creationId xmlns:p14="http://schemas.microsoft.com/office/powerpoint/2010/main" val="1378851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E488B91C-3721-482B-9722-A0AEC1C48903}" type="datetimeFigureOut">
              <a:rPr lang="en-US" smtClean="0">
                <a:solidFill>
                  <a:srgbClr val="CAF278"/>
                </a:solidFill>
              </a:rPr>
              <a:pPr/>
              <a:t>8/6/2011</a:t>
            </a:fld>
            <a:endParaRPr lang="en-US">
              <a:solidFill>
                <a:srgbClr val="CAF278"/>
              </a:solidFill>
            </a:endParaRPr>
          </a:p>
        </p:txBody>
      </p:sp>
      <p:sp>
        <p:nvSpPr>
          <p:cNvPr id="5" name="Rectangle 4"/>
          <p:cNvSpPr>
            <a:spLocks noGrp="1"/>
          </p:cNvSpPr>
          <p:nvPr>
            <p:ph type="ftr" sz="quarter" idx="11"/>
          </p:nvPr>
        </p:nvSpPr>
        <p:spPr/>
        <p:txBody>
          <a:bodyPr/>
          <a:lstStyle/>
          <a:p>
            <a:endParaRPr lang="en-US">
              <a:solidFill>
                <a:srgbClr val="CAF278"/>
              </a:solidFill>
            </a:endParaRPr>
          </a:p>
        </p:txBody>
      </p:sp>
      <p:sp>
        <p:nvSpPr>
          <p:cNvPr id="6" name="Rectangle 5"/>
          <p:cNvSpPr>
            <a:spLocks noGrp="1"/>
          </p:cNvSpPr>
          <p:nvPr>
            <p:ph type="sldNum" sz="quarter" idx="12"/>
          </p:nvPr>
        </p:nvSpPr>
        <p:spPr/>
        <p:txBody>
          <a:bodyPr/>
          <a:lstStyle/>
          <a:p>
            <a:fld id="{93910A63-428F-401D-9BE5-9CA51AD5A4B6}" type="slidenum">
              <a:rPr lang="en-US" smtClean="0">
                <a:solidFill>
                  <a:srgbClr val="CAF278"/>
                </a:solidFill>
              </a:rPr>
              <a:pPr/>
              <a:t>‹Nº›</a:t>
            </a:fld>
            <a:endParaRPr lang="en-US">
              <a:solidFill>
                <a:srgbClr val="CAF278"/>
              </a:solidFill>
            </a:endParaRPr>
          </a:p>
        </p:txBody>
      </p:sp>
    </p:spTree>
    <p:extLst>
      <p:ext uri="{BB962C8B-B14F-4D97-AF65-F5344CB8AC3E}">
        <p14:creationId xmlns:p14="http://schemas.microsoft.com/office/powerpoint/2010/main" val="7792496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Rectangle 3"/>
          <p:cNvSpPr>
            <a:spLocks noGrp="1"/>
          </p:cNvSpPr>
          <p:nvPr>
            <p:ph type="dt" sz="half" idx="10"/>
          </p:nvPr>
        </p:nvSpPr>
        <p:spPr/>
        <p:txBody>
          <a:bodyPr/>
          <a:lstStyle/>
          <a:p>
            <a:fld id="{E488B91C-3721-482B-9722-A0AEC1C48903}" type="datetimeFigureOut">
              <a:rPr lang="en-US" smtClean="0">
                <a:solidFill>
                  <a:srgbClr val="CAF278"/>
                </a:solidFill>
              </a:rPr>
              <a:pPr/>
              <a:t>8/6/2011</a:t>
            </a:fld>
            <a:endParaRPr lang="en-US">
              <a:solidFill>
                <a:srgbClr val="CAF278"/>
              </a:solidFill>
            </a:endParaRPr>
          </a:p>
        </p:txBody>
      </p:sp>
      <p:sp>
        <p:nvSpPr>
          <p:cNvPr id="5" name="Rectangle 4"/>
          <p:cNvSpPr>
            <a:spLocks noGrp="1"/>
          </p:cNvSpPr>
          <p:nvPr>
            <p:ph type="ftr" sz="quarter" idx="11"/>
          </p:nvPr>
        </p:nvSpPr>
        <p:spPr/>
        <p:txBody>
          <a:bodyPr/>
          <a:lstStyle/>
          <a:p>
            <a:endParaRPr lang="en-US">
              <a:solidFill>
                <a:srgbClr val="CAF278"/>
              </a:solidFill>
            </a:endParaRPr>
          </a:p>
        </p:txBody>
      </p:sp>
      <p:sp>
        <p:nvSpPr>
          <p:cNvPr id="6" name="Rectangle 5"/>
          <p:cNvSpPr>
            <a:spLocks noGrp="1"/>
          </p:cNvSpPr>
          <p:nvPr>
            <p:ph type="sldNum" sz="quarter" idx="12"/>
          </p:nvPr>
        </p:nvSpPr>
        <p:spPr/>
        <p:txBody>
          <a:bodyPr/>
          <a:lstStyle/>
          <a:p>
            <a:fld id="{93910A63-428F-401D-9BE5-9CA51AD5A4B6}" type="slidenum">
              <a:rPr lang="en-US" smtClean="0">
                <a:solidFill>
                  <a:srgbClr val="CAF278"/>
                </a:solidFill>
              </a:rPr>
              <a:pPr/>
              <a:t>‹Nº›</a:t>
            </a:fld>
            <a:endParaRPr lang="en-US">
              <a:solidFill>
                <a:srgbClr val="CAF278"/>
              </a:solidFill>
            </a:endParaRPr>
          </a:p>
        </p:txBody>
      </p:sp>
    </p:spTree>
    <p:extLst>
      <p:ext uri="{BB962C8B-B14F-4D97-AF65-F5344CB8AC3E}">
        <p14:creationId xmlns:p14="http://schemas.microsoft.com/office/powerpoint/2010/main" val="4256381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E488B91C-3721-482B-9722-A0AEC1C48903}" type="datetimeFigureOut">
              <a:rPr lang="en-US" smtClean="0">
                <a:solidFill>
                  <a:srgbClr val="CAF278"/>
                </a:solidFill>
              </a:rPr>
              <a:pPr/>
              <a:t>8/6/2011</a:t>
            </a:fld>
            <a:endParaRPr lang="en-US">
              <a:solidFill>
                <a:srgbClr val="CAF278"/>
              </a:solidFill>
            </a:endParaRPr>
          </a:p>
        </p:txBody>
      </p:sp>
      <p:sp>
        <p:nvSpPr>
          <p:cNvPr id="6" name="Rectangle 5"/>
          <p:cNvSpPr>
            <a:spLocks noGrp="1"/>
          </p:cNvSpPr>
          <p:nvPr>
            <p:ph type="ftr" sz="quarter" idx="11"/>
          </p:nvPr>
        </p:nvSpPr>
        <p:spPr/>
        <p:txBody>
          <a:bodyPr/>
          <a:lstStyle/>
          <a:p>
            <a:endParaRPr lang="en-US">
              <a:solidFill>
                <a:srgbClr val="CAF278"/>
              </a:solidFill>
            </a:endParaRPr>
          </a:p>
        </p:txBody>
      </p:sp>
      <p:sp>
        <p:nvSpPr>
          <p:cNvPr id="7" name="Rectangle 6"/>
          <p:cNvSpPr>
            <a:spLocks noGrp="1"/>
          </p:cNvSpPr>
          <p:nvPr>
            <p:ph type="sldNum" sz="quarter" idx="12"/>
          </p:nvPr>
        </p:nvSpPr>
        <p:spPr/>
        <p:txBody>
          <a:bodyPr/>
          <a:lstStyle/>
          <a:p>
            <a:fld id="{93910A63-428F-401D-9BE5-9CA51AD5A4B6}" type="slidenum">
              <a:rPr lang="en-US" smtClean="0">
                <a:solidFill>
                  <a:srgbClr val="CAF278"/>
                </a:solidFill>
              </a:rPr>
              <a:pPr/>
              <a:t>‹Nº›</a:t>
            </a:fld>
            <a:endParaRPr lang="en-US">
              <a:solidFill>
                <a:srgbClr val="CAF278"/>
              </a:solidFill>
            </a:endParaRPr>
          </a:p>
        </p:txBody>
      </p:sp>
    </p:spTree>
    <p:extLst>
      <p:ext uri="{BB962C8B-B14F-4D97-AF65-F5344CB8AC3E}">
        <p14:creationId xmlns:p14="http://schemas.microsoft.com/office/powerpoint/2010/main" val="35819094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a:spLocks noGrp="1"/>
          </p:cNvSpPr>
          <p:nvPr>
            <p:ph type="dt" sz="half" idx="10"/>
          </p:nvPr>
        </p:nvSpPr>
        <p:spPr/>
        <p:txBody>
          <a:bodyPr/>
          <a:lstStyle/>
          <a:p>
            <a:fld id="{E488B91C-3721-482B-9722-A0AEC1C48903}" type="datetimeFigureOut">
              <a:rPr lang="en-US" smtClean="0">
                <a:solidFill>
                  <a:srgbClr val="CAF278"/>
                </a:solidFill>
              </a:rPr>
              <a:pPr/>
              <a:t>8/6/2011</a:t>
            </a:fld>
            <a:endParaRPr lang="en-US">
              <a:solidFill>
                <a:srgbClr val="CAF278"/>
              </a:solidFill>
            </a:endParaRPr>
          </a:p>
        </p:txBody>
      </p:sp>
      <p:sp>
        <p:nvSpPr>
          <p:cNvPr id="8" name="Rectangle 7"/>
          <p:cNvSpPr>
            <a:spLocks noGrp="1"/>
          </p:cNvSpPr>
          <p:nvPr>
            <p:ph type="ftr" sz="quarter" idx="11"/>
          </p:nvPr>
        </p:nvSpPr>
        <p:spPr/>
        <p:txBody>
          <a:bodyPr/>
          <a:lstStyle/>
          <a:p>
            <a:endParaRPr lang="en-US">
              <a:solidFill>
                <a:srgbClr val="CAF278"/>
              </a:solidFill>
            </a:endParaRPr>
          </a:p>
        </p:txBody>
      </p:sp>
      <p:sp>
        <p:nvSpPr>
          <p:cNvPr id="9" name="Rectangle 8"/>
          <p:cNvSpPr>
            <a:spLocks noGrp="1"/>
          </p:cNvSpPr>
          <p:nvPr>
            <p:ph type="sldNum" sz="quarter" idx="12"/>
          </p:nvPr>
        </p:nvSpPr>
        <p:spPr/>
        <p:txBody>
          <a:bodyPr/>
          <a:lstStyle/>
          <a:p>
            <a:fld id="{93910A63-428F-401D-9BE5-9CA51AD5A4B6}" type="slidenum">
              <a:rPr lang="en-US" smtClean="0">
                <a:solidFill>
                  <a:srgbClr val="CAF278"/>
                </a:solidFill>
              </a:rPr>
              <a:pPr/>
              <a:t>‹Nº›</a:t>
            </a:fld>
            <a:endParaRPr lang="en-US">
              <a:solidFill>
                <a:srgbClr val="CAF278"/>
              </a:solidFill>
            </a:endParaRPr>
          </a:p>
        </p:txBody>
      </p:sp>
    </p:spTree>
    <p:extLst>
      <p:ext uri="{BB962C8B-B14F-4D97-AF65-F5344CB8AC3E}">
        <p14:creationId xmlns:p14="http://schemas.microsoft.com/office/powerpoint/2010/main" val="31690890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dt" sz="half" idx="10"/>
          </p:nvPr>
        </p:nvSpPr>
        <p:spPr/>
        <p:txBody>
          <a:bodyPr/>
          <a:lstStyle/>
          <a:p>
            <a:fld id="{E488B91C-3721-482B-9722-A0AEC1C48903}" type="datetimeFigureOut">
              <a:rPr lang="en-US" smtClean="0">
                <a:solidFill>
                  <a:srgbClr val="CAF278"/>
                </a:solidFill>
              </a:rPr>
              <a:pPr/>
              <a:t>8/6/2011</a:t>
            </a:fld>
            <a:endParaRPr lang="en-US">
              <a:solidFill>
                <a:srgbClr val="CAF278"/>
              </a:solidFill>
            </a:endParaRPr>
          </a:p>
        </p:txBody>
      </p:sp>
      <p:sp>
        <p:nvSpPr>
          <p:cNvPr id="4" name="Rectangle 3"/>
          <p:cNvSpPr>
            <a:spLocks noGrp="1"/>
          </p:cNvSpPr>
          <p:nvPr>
            <p:ph type="ftr" sz="quarter" idx="11"/>
          </p:nvPr>
        </p:nvSpPr>
        <p:spPr/>
        <p:txBody>
          <a:bodyPr/>
          <a:lstStyle/>
          <a:p>
            <a:endParaRPr lang="en-US">
              <a:solidFill>
                <a:srgbClr val="CAF278"/>
              </a:solidFill>
            </a:endParaRPr>
          </a:p>
        </p:txBody>
      </p:sp>
      <p:sp>
        <p:nvSpPr>
          <p:cNvPr id="5" name="Rectangle 4"/>
          <p:cNvSpPr>
            <a:spLocks noGrp="1"/>
          </p:cNvSpPr>
          <p:nvPr>
            <p:ph type="sldNum" sz="quarter" idx="12"/>
          </p:nvPr>
        </p:nvSpPr>
        <p:spPr/>
        <p:txBody>
          <a:bodyPr/>
          <a:lstStyle/>
          <a:p>
            <a:fld id="{93910A63-428F-401D-9BE5-9CA51AD5A4B6}" type="slidenum">
              <a:rPr lang="en-US" smtClean="0">
                <a:solidFill>
                  <a:srgbClr val="CAF278"/>
                </a:solidFill>
              </a:rPr>
              <a:pPr/>
              <a:t>‹Nº›</a:t>
            </a:fld>
            <a:endParaRPr lang="en-US">
              <a:solidFill>
                <a:srgbClr val="CAF278"/>
              </a:solidFill>
            </a:endParaRPr>
          </a:p>
        </p:txBody>
      </p:sp>
    </p:spTree>
    <p:extLst>
      <p:ext uri="{BB962C8B-B14F-4D97-AF65-F5344CB8AC3E}">
        <p14:creationId xmlns:p14="http://schemas.microsoft.com/office/powerpoint/2010/main" val="8203221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E488B91C-3721-482B-9722-A0AEC1C48903}" type="datetimeFigureOut">
              <a:rPr lang="en-US" smtClean="0">
                <a:solidFill>
                  <a:srgbClr val="CAF278"/>
                </a:solidFill>
              </a:rPr>
              <a:pPr/>
              <a:t>8/6/2011</a:t>
            </a:fld>
            <a:endParaRPr lang="en-US">
              <a:solidFill>
                <a:srgbClr val="CAF278"/>
              </a:solidFill>
            </a:endParaRPr>
          </a:p>
        </p:txBody>
      </p:sp>
      <p:sp>
        <p:nvSpPr>
          <p:cNvPr id="3" name="Rectangle 2"/>
          <p:cNvSpPr>
            <a:spLocks noGrp="1"/>
          </p:cNvSpPr>
          <p:nvPr>
            <p:ph type="ftr" sz="quarter" idx="11"/>
          </p:nvPr>
        </p:nvSpPr>
        <p:spPr/>
        <p:txBody>
          <a:bodyPr/>
          <a:lstStyle/>
          <a:p>
            <a:endParaRPr lang="en-US">
              <a:solidFill>
                <a:srgbClr val="CAF278"/>
              </a:solidFill>
            </a:endParaRPr>
          </a:p>
        </p:txBody>
      </p:sp>
      <p:sp>
        <p:nvSpPr>
          <p:cNvPr id="4" name="Rectangle 3"/>
          <p:cNvSpPr>
            <a:spLocks noGrp="1"/>
          </p:cNvSpPr>
          <p:nvPr>
            <p:ph type="sldNum" sz="quarter" idx="12"/>
          </p:nvPr>
        </p:nvSpPr>
        <p:spPr/>
        <p:txBody>
          <a:bodyPr/>
          <a:lstStyle/>
          <a:p>
            <a:fld id="{93910A63-428F-401D-9BE5-9CA51AD5A4B6}" type="slidenum">
              <a:rPr lang="en-US" smtClean="0">
                <a:solidFill>
                  <a:srgbClr val="CAF278"/>
                </a:solidFill>
              </a:rPr>
              <a:pPr/>
              <a:t>‹Nº›</a:t>
            </a:fld>
            <a:endParaRPr lang="en-US">
              <a:solidFill>
                <a:srgbClr val="CAF278"/>
              </a:solidFill>
            </a:endParaRPr>
          </a:p>
        </p:txBody>
      </p:sp>
    </p:spTree>
    <p:extLst>
      <p:ext uri="{BB962C8B-B14F-4D97-AF65-F5344CB8AC3E}">
        <p14:creationId xmlns:p14="http://schemas.microsoft.com/office/powerpoint/2010/main" val="24855248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E488B91C-3721-482B-9722-A0AEC1C48903}" type="datetimeFigureOut">
              <a:rPr lang="en-US" smtClean="0">
                <a:solidFill>
                  <a:srgbClr val="CAF278"/>
                </a:solidFill>
              </a:rPr>
              <a:pPr/>
              <a:t>8/6/2011</a:t>
            </a:fld>
            <a:endParaRPr lang="en-US">
              <a:solidFill>
                <a:srgbClr val="CAF278"/>
              </a:solidFill>
            </a:endParaRPr>
          </a:p>
        </p:txBody>
      </p:sp>
      <p:sp>
        <p:nvSpPr>
          <p:cNvPr id="6" name="Rectangle 5"/>
          <p:cNvSpPr>
            <a:spLocks noGrp="1"/>
          </p:cNvSpPr>
          <p:nvPr>
            <p:ph type="ftr" sz="quarter" idx="11"/>
          </p:nvPr>
        </p:nvSpPr>
        <p:spPr/>
        <p:txBody>
          <a:bodyPr/>
          <a:lstStyle/>
          <a:p>
            <a:endParaRPr lang="en-US">
              <a:solidFill>
                <a:srgbClr val="CAF278"/>
              </a:solidFill>
            </a:endParaRPr>
          </a:p>
        </p:txBody>
      </p:sp>
      <p:sp>
        <p:nvSpPr>
          <p:cNvPr id="7" name="Rectangle 6"/>
          <p:cNvSpPr>
            <a:spLocks noGrp="1"/>
          </p:cNvSpPr>
          <p:nvPr>
            <p:ph type="sldNum" sz="quarter" idx="12"/>
          </p:nvPr>
        </p:nvSpPr>
        <p:spPr/>
        <p:txBody>
          <a:bodyPr/>
          <a:lstStyle/>
          <a:p>
            <a:fld id="{93910A63-428F-401D-9BE5-9CA51AD5A4B6}" type="slidenum">
              <a:rPr lang="en-US" smtClean="0">
                <a:solidFill>
                  <a:srgbClr val="CAF278"/>
                </a:solidFill>
              </a:rPr>
              <a:pPr/>
              <a:t>‹Nº›</a:t>
            </a:fld>
            <a:endParaRPr lang="en-US">
              <a:solidFill>
                <a:srgbClr val="CAF278"/>
              </a:solidFill>
            </a:endParaRPr>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244153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27224482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Rectangle 4"/>
          <p:cNvSpPr>
            <a:spLocks noGrp="1"/>
          </p:cNvSpPr>
          <p:nvPr>
            <p:ph type="dt" sz="half" idx="10"/>
          </p:nvPr>
        </p:nvSpPr>
        <p:spPr/>
        <p:txBody>
          <a:bodyPr/>
          <a:lstStyle/>
          <a:p>
            <a:fld id="{E488B91C-3721-482B-9722-A0AEC1C48903}" type="datetimeFigureOut">
              <a:rPr lang="en-US" smtClean="0">
                <a:solidFill>
                  <a:srgbClr val="CAF278"/>
                </a:solidFill>
              </a:rPr>
              <a:pPr/>
              <a:t>8/6/2011</a:t>
            </a:fld>
            <a:endParaRPr lang="en-US">
              <a:solidFill>
                <a:srgbClr val="CAF278"/>
              </a:solidFill>
            </a:endParaRPr>
          </a:p>
        </p:txBody>
      </p:sp>
      <p:sp>
        <p:nvSpPr>
          <p:cNvPr id="6" name="Rectangle 5"/>
          <p:cNvSpPr>
            <a:spLocks noGrp="1"/>
          </p:cNvSpPr>
          <p:nvPr>
            <p:ph type="ftr" sz="quarter" idx="11"/>
          </p:nvPr>
        </p:nvSpPr>
        <p:spPr/>
        <p:txBody>
          <a:bodyPr/>
          <a:lstStyle/>
          <a:p>
            <a:endParaRPr lang="en-US">
              <a:solidFill>
                <a:srgbClr val="CAF278"/>
              </a:solidFill>
            </a:endParaRPr>
          </a:p>
        </p:txBody>
      </p:sp>
      <p:sp>
        <p:nvSpPr>
          <p:cNvPr id="7" name="Rectangle 6"/>
          <p:cNvSpPr>
            <a:spLocks noGrp="1"/>
          </p:cNvSpPr>
          <p:nvPr>
            <p:ph type="sldNum" sz="quarter" idx="12"/>
          </p:nvPr>
        </p:nvSpPr>
        <p:spPr/>
        <p:txBody>
          <a:bodyPr/>
          <a:lstStyle/>
          <a:p>
            <a:fld id="{93910A63-428F-401D-9BE5-9CA51AD5A4B6}" type="slidenum">
              <a:rPr lang="en-US" smtClean="0">
                <a:solidFill>
                  <a:srgbClr val="CAF278"/>
                </a:solidFill>
              </a:rPr>
              <a:pPr/>
              <a:t>‹Nº›</a:t>
            </a:fld>
            <a:endParaRPr lang="en-US">
              <a:solidFill>
                <a:srgbClr val="CAF278"/>
              </a:solidFill>
            </a:endParaRPr>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21713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E488B91C-3721-482B-9722-A0AEC1C48903}" type="datetimeFigureOut">
              <a:rPr lang="en-US" smtClean="0">
                <a:solidFill>
                  <a:srgbClr val="CAF278"/>
                </a:solidFill>
              </a:rPr>
              <a:pPr/>
              <a:t>8/6/2011</a:t>
            </a:fld>
            <a:endParaRPr lang="en-US">
              <a:solidFill>
                <a:srgbClr val="CAF278"/>
              </a:solidFill>
            </a:endParaRPr>
          </a:p>
        </p:txBody>
      </p:sp>
      <p:sp>
        <p:nvSpPr>
          <p:cNvPr id="5" name="Rectangle 4"/>
          <p:cNvSpPr>
            <a:spLocks noGrp="1"/>
          </p:cNvSpPr>
          <p:nvPr>
            <p:ph type="ftr" sz="quarter" idx="11"/>
          </p:nvPr>
        </p:nvSpPr>
        <p:spPr/>
        <p:txBody>
          <a:bodyPr/>
          <a:lstStyle/>
          <a:p>
            <a:endParaRPr lang="en-US">
              <a:solidFill>
                <a:srgbClr val="CAF278"/>
              </a:solidFill>
            </a:endParaRPr>
          </a:p>
        </p:txBody>
      </p:sp>
      <p:sp>
        <p:nvSpPr>
          <p:cNvPr id="6" name="Rectangle 5"/>
          <p:cNvSpPr>
            <a:spLocks noGrp="1"/>
          </p:cNvSpPr>
          <p:nvPr>
            <p:ph type="sldNum" sz="quarter" idx="12"/>
          </p:nvPr>
        </p:nvSpPr>
        <p:spPr/>
        <p:txBody>
          <a:bodyPr/>
          <a:lstStyle/>
          <a:p>
            <a:fld id="{93910A63-428F-401D-9BE5-9CA51AD5A4B6}" type="slidenum">
              <a:rPr lang="en-US" smtClean="0">
                <a:solidFill>
                  <a:srgbClr val="CAF278"/>
                </a:solidFill>
              </a:rPr>
              <a:pPr/>
              <a:t>‹Nº›</a:t>
            </a:fld>
            <a:endParaRPr lang="en-US">
              <a:solidFill>
                <a:srgbClr val="CAF278"/>
              </a:solidFill>
            </a:endParaRPr>
          </a:p>
        </p:txBody>
      </p:sp>
    </p:spTree>
    <p:extLst>
      <p:ext uri="{BB962C8B-B14F-4D97-AF65-F5344CB8AC3E}">
        <p14:creationId xmlns:p14="http://schemas.microsoft.com/office/powerpoint/2010/main" val="3009957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dt" sz="half" idx="10"/>
          </p:nvPr>
        </p:nvSpPr>
        <p:spPr/>
        <p:txBody>
          <a:bodyPr/>
          <a:lstStyle/>
          <a:p>
            <a:fld id="{E488B91C-3721-482B-9722-A0AEC1C48903}" type="datetimeFigureOut">
              <a:rPr lang="en-US" smtClean="0">
                <a:solidFill>
                  <a:srgbClr val="CAF278"/>
                </a:solidFill>
              </a:rPr>
              <a:pPr/>
              <a:t>8/6/2011</a:t>
            </a:fld>
            <a:endParaRPr lang="en-US">
              <a:solidFill>
                <a:srgbClr val="CAF278"/>
              </a:solidFill>
            </a:endParaRPr>
          </a:p>
        </p:txBody>
      </p:sp>
      <p:sp>
        <p:nvSpPr>
          <p:cNvPr id="5" name="Rectangle 4"/>
          <p:cNvSpPr>
            <a:spLocks noGrp="1"/>
          </p:cNvSpPr>
          <p:nvPr>
            <p:ph type="ftr" sz="quarter" idx="11"/>
          </p:nvPr>
        </p:nvSpPr>
        <p:spPr/>
        <p:txBody>
          <a:bodyPr/>
          <a:lstStyle/>
          <a:p>
            <a:endParaRPr lang="en-US">
              <a:solidFill>
                <a:srgbClr val="CAF278"/>
              </a:solidFill>
            </a:endParaRPr>
          </a:p>
        </p:txBody>
      </p:sp>
      <p:sp>
        <p:nvSpPr>
          <p:cNvPr id="6" name="Rectangle 5"/>
          <p:cNvSpPr>
            <a:spLocks noGrp="1"/>
          </p:cNvSpPr>
          <p:nvPr>
            <p:ph type="sldNum" sz="quarter" idx="12"/>
          </p:nvPr>
        </p:nvSpPr>
        <p:spPr/>
        <p:txBody>
          <a:bodyPr/>
          <a:lstStyle/>
          <a:p>
            <a:fld id="{93910A63-428F-401D-9BE5-9CA51AD5A4B6}" type="slidenum">
              <a:rPr lang="en-US" smtClean="0">
                <a:solidFill>
                  <a:srgbClr val="CAF278"/>
                </a:solidFill>
              </a:rPr>
              <a:pPr/>
              <a:t>‹Nº›</a:t>
            </a:fld>
            <a:endParaRPr lang="en-US">
              <a:solidFill>
                <a:srgbClr val="CAF278"/>
              </a:solidFill>
            </a:endParaRPr>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14212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white">
                    <a:tint val="95000"/>
                  </a:prstClr>
                </a:solidFill>
              </a:rPr>
              <a:pPr/>
              <a:t>06/08/2011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24461030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4312212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white">
                    <a:tint val="95000"/>
                  </a:prstClr>
                </a:solidFill>
              </a:rPr>
              <a:pPr/>
              <a:t>06/08/2011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40828436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95000"/>
                </a:prstClr>
              </a:solidFill>
            </a:endParaRPr>
          </a:p>
        </p:txBody>
      </p:sp>
      <p:sp>
        <p:nvSpPr>
          <p:cNvPr id="7" name="6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3594774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95000"/>
                </a:prstClr>
              </a:solidFill>
            </a:endParaRPr>
          </a:p>
        </p:txBody>
      </p:sp>
      <p:sp>
        <p:nvSpPr>
          <p:cNvPr id="9" name="8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12821243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95000"/>
                </a:prstClr>
              </a:solidFill>
            </a:endParaRPr>
          </a:p>
        </p:txBody>
      </p:sp>
      <p:sp>
        <p:nvSpPr>
          <p:cNvPr id="5" name="4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20156792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95000"/>
                </a:prstClr>
              </a:solidFill>
            </a:endParaRPr>
          </a:p>
        </p:txBody>
      </p:sp>
      <p:sp>
        <p:nvSpPr>
          <p:cNvPr id="4" name="3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50482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14791052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95000"/>
                </a:prstClr>
              </a:solidFill>
            </a:endParaRPr>
          </a:p>
        </p:txBody>
      </p:sp>
      <p:sp>
        <p:nvSpPr>
          <p:cNvPr id="7" name="6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28518795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MX">
              <a:solidFill>
                <a:prstClr val="white">
                  <a:shade val="50000"/>
                </a:prstClr>
              </a:solidFill>
            </a:endParaRPr>
          </a:p>
        </p:txBody>
      </p:sp>
      <p:sp>
        <p:nvSpPr>
          <p:cNvPr id="7" name="6 Marcador de número de diapositiva"/>
          <p:cNvSpPr>
            <a:spLocks noGrp="1"/>
          </p:cNvSpPr>
          <p:nvPr>
            <p:ph type="sldNum" sz="quarter" idx="12"/>
          </p:nvPr>
        </p:nvSpPr>
        <p:spPr>
          <a:xfrm>
            <a:off x="8339328" y="1170432"/>
            <a:ext cx="733864" cy="201168"/>
          </a:xfrm>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20848998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6939115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11"/>
          </p:nvPr>
        </p:nvSpPr>
        <p:spPr>
          <a:xfrm>
            <a:off x="2640597" y="6377459"/>
            <a:ext cx="3836404" cy="365125"/>
          </a:xfrm>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704852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6" name="Footer Placeholder 5"/>
          <p:cNvSpPr>
            <a:spLocks noGrp="1"/>
          </p:cNvSpPr>
          <p:nvPr>
            <p:ph type="ftr" sz="quarter" idx="11"/>
          </p:nvPr>
        </p:nvSpPr>
        <p:spPr/>
        <p:txBody>
          <a:bodyPr/>
          <a:lstStyle/>
          <a:p>
            <a:endParaRPr lang="en-US">
              <a:solidFill>
                <a:srgbClr val="444D26"/>
              </a:solidFill>
            </a:endParaRPr>
          </a:p>
        </p:txBody>
      </p:sp>
      <p:sp>
        <p:nvSpPr>
          <p:cNvPr id="7" name="Slide Number Placeholder 6"/>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324665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8" name="Footer Placeholder 7"/>
          <p:cNvSpPr>
            <a:spLocks noGrp="1"/>
          </p:cNvSpPr>
          <p:nvPr>
            <p:ph type="ftr" sz="quarter" idx="11"/>
          </p:nvPr>
        </p:nvSpPr>
        <p:spPr/>
        <p:txBody>
          <a:bodyPr/>
          <a:lstStyle/>
          <a:p>
            <a:endParaRPr lang="en-US">
              <a:solidFill>
                <a:srgbClr val="444D26"/>
              </a:solidFill>
            </a:endParaRPr>
          </a:p>
        </p:txBody>
      </p:sp>
      <p:sp>
        <p:nvSpPr>
          <p:cNvPr id="9" name="Slide Number Placeholder 8"/>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403265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4" name="Footer Placeholder 3"/>
          <p:cNvSpPr>
            <a:spLocks noGrp="1"/>
          </p:cNvSpPr>
          <p:nvPr>
            <p:ph type="ftr" sz="quarter" idx="11"/>
          </p:nvPr>
        </p:nvSpPr>
        <p:spPr/>
        <p:txBody>
          <a:bodyPr/>
          <a:lstStyle/>
          <a:p>
            <a:endParaRPr lang="en-US">
              <a:solidFill>
                <a:srgbClr val="444D26"/>
              </a:solidFill>
            </a:endParaRPr>
          </a:p>
        </p:txBody>
      </p:sp>
      <p:sp>
        <p:nvSpPr>
          <p:cNvPr id="5" name="Slide Number Placeholder 4"/>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620634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3" name="Footer Placeholder 2"/>
          <p:cNvSpPr>
            <a:spLocks noGrp="1"/>
          </p:cNvSpPr>
          <p:nvPr>
            <p:ph type="ftr" sz="quarter" idx="11"/>
          </p:nvPr>
        </p:nvSpPr>
        <p:spPr/>
        <p:txBody>
          <a:bodyPr/>
          <a:lstStyle/>
          <a:p>
            <a:endParaRPr lang="en-US">
              <a:solidFill>
                <a:srgbClr val="444D26"/>
              </a:solidFill>
            </a:endParaRPr>
          </a:p>
        </p:txBody>
      </p:sp>
      <p:sp>
        <p:nvSpPr>
          <p:cNvPr id="4" name="Slide Number Placeholder 3"/>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899794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6" name="Footer Placeholder 5"/>
          <p:cNvSpPr>
            <a:spLocks noGrp="1"/>
          </p:cNvSpPr>
          <p:nvPr>
            <p:ph type="ftr" sz="quarter" idx="11"/>
          </p:nvPr>
        </p:nvSpPr>
        <p:spPr>
          <a:xfrm rot="-60000">
            <a:off x="914554" y="5829261"/>
            <a:ext cx="3522607" cy="365125"/>
          </a:xfrm>
        </p:spPr>
        <p:txBody>
          <a:bodyPr/>
          <a:lstStyle/>
          <a:p>
            <a:endParaRPr lang="en-US">
              <a:solidFill>
                <a:srgbClr val="444D26"/>
              </a:solidFill>
            </a:endParaRPr>
          </a:p>
        </p:txBody>
      </p:sp>
      <p:sp>
        <p:nvSpPr>
          <p:cNvPr id="7" name="Slide Number Placeholder 6"/>
          <p:cNvSpPr>
            <a:spLocks noGrp="1"/>
          </p:cNvSpPr>
          <p:nvPr>
            <p:ph type="sldNum" sz="quarter" idx="12"/>
          </p:nvPr>
        </p:nvSpPr>
        <p:spPr>
          <a:xfrm rot="60000">
            <a:off x="7557313" y="5896961"/>
            <a:ext cx="554023" cy="365125"/>
          </a:xfrm>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911289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6" name="Footer Placeholder 5"/>
          <p:cNvSpPr>
            <a:spLocks noGrp="1"/>
          </p:cNvSpPr>
          <p:nvPr>
            <p:ph type="ftr" sz="quarter" idx="11"/>
          </p:nvPr>
        </p:nvSpPr>
        <p:spPr>
          <a:xfrm rot="-60000">
            <a:off x="914569" y="5831037"/>
            <a:ext cx="3319043" cy="365125"/>
          </a:xfrm>
        </p:spPr>
        <p:txBody>
          <a:bodyPr/>
          <a:lstStyle/>
          <a:p>
            <a:endParaRPr lang="en-US">
              <a:solidFill>
                <a:srgbClr val="444D26"/>
              </a:solidFill>
            </a:endParaRPr>
          </a:p>
        </p:txBody>
      </p:sp>
      <p:sp>
        <p:nvSpPr>
          <p:cNvPr id="7" name="Slide Number Placeholder 6"/>
          <p:cNvSpPr>
            <a:spLocks noGrp="1"/>
          </p:cNvSpPr>
          <p:nvPr>
            <p:ph type="sldNum" sz="quarter" idx="12"/>
          </p:nvPr>
        </p:nvSpPr>
        <p:spPr>
          <a:xfrm rot="60000">
            <a:off x="7562089" y="5900026"/>
            <a:ext cx="554023" cy="365125"/>
          </a:xfrm>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1673153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solidFill>
                <a:srgbClr val="444D26"/>
              </a:solidFill>
            </a:endParaRP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1030039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E488B91C-3721-482B-9722-A0AEC1C48903}" type="datetimeFigureOut">
              <a:rPr lang="en-US" smtClean="0">
                <a:solidFill>
                  <a:srgbClr val="CAF278"/>
                </a:solidFill>
              </a:rPr>
              <a:pPr/>
              <a:t>8/6/2011</a:t>
            </a:fld>
            <a:endParaRPr lang="en-US">
              <a:solidFill>
                <a:srgbClr val="CAF278"/>
              </a:solidFill>
            </a:endParaRPr>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CAF278"/>
              </a:solidFill>
            </a:endParaRPr>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93910A63-428F-401D-9BE5-9CA51AD5A4B6}" type="slidenum">
              <a:rPr lang="en-US" smtClean="0">
                <a:solidFill>
                  <a:srgbClr val="CAF278"/>
                </a:solidFill>
              </a:rPr>
              <a:pPr/>
              <a:t>‹Nº›</a:t>
            </a:fld>
            <a:endParaRPr lang="en-US">
              <a:solidFill>
                <a:srgbClr val="CAF278"/>
              </a:solidFill>
            </a:endParaRPr>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585554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MX">
              <a:solidFill>
                <a:prstClr val="black">
                  <a:tint val="95000"/>
                </a:prstClr>
              </a:solidFill>
            </a:endParaRPr>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1267678812"/>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752600" y="1981200"/>
            <a:ext cx="5723468" cy="1828090"/>
          </a:xfrm>
        </p:spPr>
        <p:txBody>
          <a:bodyPr>
            <a:normAutofit fontScale="90000"/>
          </a:bodyPr>
          <a:lstStyle/>
          <a:p>
            <a:pPr algn="ctr"/>
            <a:r>
              <a:rPr lang="es-MX" dirty="0" smtClean="0"/>
              <a:t>“Terapia Psicológica </a:t>
            </a:r>
            <a:r>
              <a:rPr lang="es-MX" dirty="0" smtClean="0"/>
              <a:t>Bíblica</a:t>
            </a:r>
            <a:r>
              <a:rPr lang="es-MX" dirty="0" smtClean="0"/>
              <a:t> y Leyes </a:t>
            </a:r>
            <a:r>
              <a:rPr lang="es-MX" dirty="0" smtClean="0"/>
              <a:t>de la Mente”</a:t>
            </a:r>
            <a:endParaRPr lang="en-US" dirty="0"/>
          </a:p>
        </p:txBody>
      </p:sp>
      <p:sp>
        <p:nvSpPr>
          <p:cNvPr id="5" name="4 Subtítulo"/>
          <p:cNvSpPr>
            <a:spLocks noGrp="1"/>
          </p:cNvSpPr>
          <p:nvPr>
            <p:ph type="subTitle" idx="1"/>
          </p:nvPr>
        </p:nvSpPr>
        <p:spPr>
          <a:xfrm>
            <a:off x="1752600" y="3962400"/>
            <a:ext cx="5712179" cy="1524000"/>
          </a:xfrm>
        </p:spPr>
        <p:txBody>
          <a:bodyPr/>
          <a:lstStyle/>
          <a:p>
            <a:r>
              <a:rPr lang="es-MX" dirty="0" smtClean="0"/>
              <a:t>PSICOLOGIA BIBLICA. </a:t>
            </a:r>
          </a:p>
          <a:p>
            <a:r>
              <a:rPr lang="es-MX" dirty="0" smtClean="0"/>
              <a:t>POR: GERARDO PAYAN</a:t>
            </a:r>
            <a:endParaRPr lang="en-US" dirty="0"/>
          </a:p>
        </p:txBody>
      </p:sp>
    </p:spTree>
    <p:extLst>
      <p:ext uri="{BB962C8B-B14F-4D97-AF65-F5344CB8AC3E}">
        <p14:creationId xmlns:p14="http://schemas.microsoft.com/office/powerpoint/2010/main" val="6390260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Ganar la confianza y dirigirla a Cristo.  </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smtClean="0"/>
              <a:t>La tierna simpatía puede aliviar a esta clase de enfermos. </a:t>
            </a:r>
            <a:r>
              <a:rPr lang="es-ES" sz="3200" b="1" i="1" u="sng" dirty="0" smtClean="0"/>
              <a:t>El médico debe ganarse primero su confianza, y después inducirlos a mirar hacia el gran Médico. Si se puede encauzar la fe de estos enfermos hacia el verdadero Médico, y ellos pueden confiar en que él se encargó de su caso, esto les aliviará la mente, y muchas veces dará salud al cuerpo</a:t>
            </a:r>
            <a:r>
              <a:rPr lang="es-ES" sz="3200" dirty="0" smtClean="0"/>
              <a:t>.­ MC 187, 188 (1905). 2 MCP Pg. 793</a:t>
            </a:r>
            <a:endParaRPr lang="en-US" sz="3200" dirty="0"/>
          </a:p>
        </p:txBody>
      </p:sp>
    </p:spTree>
    <p:extLst>
      <p:ext uri="{BB962C8B-B14F-4D97-AF65-F5344CB8AC3E}">
        <p14:creationId xmlns:p14="http://schemas.microsoft.com/office/powerpoint/2010/main" val="1675948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Ley de la Influencia</a:t>
            </a:r>
            <a:endParaRPr lang="en-US" dirty="0"/>
          </a:p>
        </p:txBody>
      </p:sp>
      <p:sp>
        <p:nvSpPr>
          <p:cNvPr id="3" name="2 Marcador de contenido"/>
          <p:cNvSpPr>
            <a:spLocks noGrp="1"/>
          </p:cNvSpPr>
          <p:nvPr>
            <p:ph idx="1"/>
          </p:nvPr>
        </p:nvSpPr>
        <p:spPr/>
        <p:txBody>
          <a:bodyPr>
            <a:normAutofit fontScale="92500"/>
          </a:bodyPr>
          <a:lstStyle/>
          <a:p>
            <a:pPr algn="ctr"/>
            <a:r>
              <a:rPr lang="es-ES" dirty="0"/>
              <a:t>Es misterioso el vínculo que une los corazones humanos de manera que los sentimientos, los gustos y los principios de dos personas quedan íntimamente fusionados. Uno recibe el espíritu del otro y copia sus modales y actos. Así como la cera conserva la figura del sello</a:t>
            </a:r>
            <a:r>
              <a:rPr lang="es-ES" b="1" i="1" u="sng" dirty="0"/>
              <a:t>, la mente retiene la impresión producida por el trato y la asociación con otros</a:t>
            </a:r>
            <a:r>
              <a:rPr lang="es-ES" dirty="0"/>
              <a:t>. La influencia puede ser inconsciente, mas no por eso es menos poderosa.­ 1JT 585 (1881</a:t>
            </a:r>
            <a:r>
              <a:rPr lang="es-ES" dirty="0" smtClean="0"/>
              <a:t>). 2MCP pg. 635</a:t>
            </a:r>
            <a:endParaRPr lang="en-US" dirty="0"/>
          </a:p>
        </p:txBody>
      </p:sp>
    </p:spTree>
    <p:extLst>
      <p:ext uri="{BB962C8B-B14F-4D97-AF65-F5344CB8AC3E}">
        <p14:creationId xmlns:p14="http://schemas.microsoft.com/office/powerpoint/2010/main" val="2461412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 LA VOLUNTAD</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600" dirty="0"/>
              <a:t>La voluntad es el poder que gobierna la naturaleza humana, sometiendo todas las otras facultades a su dominio. La voluntad no es el gusto o la inclinación, sino el poder que decide, que obra en los hijos de los hombres para obedecer a Dios, o para desobedecerlo.­ 4TS 157 (1889</a:t>
            </a:r>
            <a:r>
              <a:rPr lang="es-ES" sz="3600" dirty="0" smtClean="0"/>
              <a:t>). 2MCP pg. 713</a:t>
            </a:r>
            <a:endParaRPr lang="en-US" sz="3600" dirty="0"/>
          </a:p>
        </p:txBody>
      </p:sp>
    </p:spTree>
    <p:extLst>
      <p:ext uri="{BB962C8B-B14F-4D97-AF65-F5344CB8AC3E}">
        <p14:creationId xmlns:p14="http://schemas.microsoft.com/office/powerpoint/2010/main" val="14652788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Funciones de la Fuerza de Voluntad</a:t>
            </a:r>
            <a:endParaRPr lang="en-US" dirty="0"/>
          </a:p>
        </p:txBody>
      </p:sp>
      <p:sp>
        <p:nvSpPr>
          <p:cNvPr id="3" name="2 Marcador de contenido"/>
          <p:cNvSpPr>
            <a:spLocks noGrp="1"/>
          </p:cNvSpPr>
          <p:nvPr>
            <p:ph idx="1"/>
          </p:nvPr>
        </p:nvSpPr>
        <p:spPr/>
        <p:txBody>
          <a:bodyPr>
            <a:noAutofit/>
          </a:bodyPr>
          <a:lstStyle/>
          <a:p>
            <a:pPr marL="514350" indent="-514350">
              <a:buAutoNum type="arabicPeriod"/>
            </a:pPr>
            <a:r>
              <a:rPr lang="es-MX" sz="4000" dirty="0" smtClean="0"/>
              <a:t>Presentarles el poder de la fuerza de voluntad para la conservación y preservación de la </a:t>
            </a:r>
            <a:r>
              <a:rPr lang="es-MX" sz="4000" dirty="0" smtClean="0"/>
              <a:t>salud</a:t>
            </a:r>
            <a:r>
              <a:rPr lang="es-MX" sz="4000" dirty="0" smtClean="0"/>
              <a:t>, </a:t>
            </a:r>
            <a:r>
              <a:rPr lang="es-MX" sz="4000" dirty="0" smtClean="0"/>
              <a:t>elevarse </a:t>
            </a:r>
            <a:r>
              <a:rPr lang="es-MX" sz="4000" dirty="0" smtClean="0"/>
              <a:t>sobre la enfermedad del cuerpo y la mente y combatir la enfermedad.</a:t>
            </a:r>
          </a:p>
          <a:p>
            <a:pPr marL="514350" indent="-514350">
              <a:buAutoNum type="arabicPeriod"/>
            </a:pPr>
            <a:r>
              <a:rPr lang="es-MX" sz="4000" dirty="0" smtClean="0"/>
              <a:t>Fortalecerla a través de la terapia </a:t>
            </a:r>
            <a:r>
              <a:rPr lang="es-MX" sz="4000" dirty="0" smtClean="0"/>
              <a:t>ocupacional.  </a:t>
            </a:r>
            <a:endParaRPr lang="es-MX" sz="4000" dirty="0" smtClean="0"/>
          </a:p>
        </p:txBody>
      </p:sp>
    </p:spTree>
    <p:extLst>
      <p:ext uri="{BB962C8B-B14F-4D97-AF65-F5344CB8AC3E}">
        <p14:creationId xmlns:p14="http://schemas.microsoft.com/office/powerpoint/2010/main" val="3328288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poder de la voluntad </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a:t>El poder de la voluntad no se aprecia debidamente.  Mantened despierta la voluntad y encaminadla con acierto, y comunicará energía a todo el ser y constituirá un auxilio admirable para la conservación de la salud.  La voluntad es también poderosa en el tratamiento de las enfermedades</a:t>
            </a:r>
            <a:r>
              <a:rPr lang="es-ES" b="1" i="1" u="sng" dirty="0"/>
              <a:t>.  Si se la emplea debidamente, podrá gobernar la imaginación y contribuirá a resistir y vencer la enfermedad de la mente y del cuerpo</a:t>
            </a:r>
            <a:r>
              <a:rPr lang="es-ES" dirty="0"/>
              <a:t>.  Ejercitando la fuerza de voluntad para ponerse en armonía con las leyes de la vida, los pacientes pueden cooperar en gran manera con los esfuerzos del médico para su restablecimiento.  Son miles los que pueden recuperar la salud si quieren. </a:t>
            </a:r>
            <a:r>
              <a:rPr lang="es-ES" dirty="0" smtClean="0"/>
              <a:t>MC pg. 190</a:t>
            </a:r>
            <a:endParaRPr lang="en-US" dirty="0"/>
          </a:p>
        </p:txBody>
      </p:sp>
    </p:spTree>
    <p:extLst>
      <p:ext uri="{BB962C8B-B14F-4D97-AF65-F5344CB8AC3E}">
        <p14:creationId xmlns:p14="http://schemas.microsoft.com/office/powerpoint/2010/main" val="10677169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Ley </a:t>
            </a:r>
            <a:r>
              <a:rPr lang="es-MX" dirty="0" smtClean="0"/>
              <a:t>de la Firmeza y Decisión mental </a:t>
            </a:r>
            <a:endParaRPr lang="en-US" dirty="0"/>
          </a:p>
        </p:txBody>
      </p:sp>
      <p:sp>
        <p:nvSpPr>
          <p:cNvPr id="3" name="2 Marcador de contenido"/>
          <p:cNvSpPr>
            <a:spLocks noGrp="1"/>
          </p:cNvSpPr>
          <p:nvPr>
            <p:ph idx="1"/>
          </p:nvPr>
        </p:nvSpPr>
        <p:spPr/>
        <p:txBody>
          <a:bodyPr>
            <a:normAutofit fontScale="85000" lnSpcReduction="20000"/>
          </a:bodyPr>
          <a:lstStyle/>
          <a:p>
            <a:pPr algn="ctr"/>
            <a:r>
              <a:rPr lang="es-ES" sz="3000" dirty="0" smtClean="0"/>
              <a:t>Es </a:t>
            </a:r>
            <a:r>
              <a:rPr lang="es-ES" sz="3000" dirty="0"/>
              <a:t>una importante ley de la mente, que no debiera ser pasada por alto, que cuando un objeto deseado es muy firmemente negado como para quitar toda esperanza</a:t>
            </a:r>
            <a:r>
              <a:rPr lang="es-ES" sz="3000" b="1" i="1" u="sng" dirty="0"/>
              <a:t>, la mente pronto dejará de anhelarlo, y se ocupará de otras cosas</a:t>
            </a:r>
            <a:r>
              <a:rPr lang="es-ES" sz="3000" dirty="0"/>
              <a:t>. Pero mientras haya alguna esperanza de obtener el objeto deseado, se hará un esfuerzo para lograrlo.­ CN 266 (1882).</a:t>
            </a:r>
          </a:p>
          <a:p>
            <a:pPr algn="ctr"/>
            <a:endParaRPr lang="en-US" dirty="0"/>
          </a:p>
        </p:txBody>
      </p:sp>
    </p:spTree>
    <p:extLst>
      <p:ext uri="{BB962C8B-B14F-4D97-AF65-F5344CB8AC3E}">
        <p14:creationId xmlns:p14="http://schemas.microsoft.com/office/powerpoint/2010/main" val="34053906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3. DESTRONIZACION DEL </a:t>
            </a:r>
            <a:r>
              <a:rPr lang="es-MX" dirty="0" smtClean="0"/>
              <a:t>YO (Lucas 6:27)</a:t>
            </a:r>
            <a:endParaRPr lang="en-US" dirty="0"/>
          </a:p>
        </p:txBody>
      </p:sp>
      <p:sp>
        <p:nvSpPr>
          <p:cNvPr id="6" name="5 Marcador de contenido"/>
          <p:cNvSpPr>
            <a:spLocks noGrp="1"/>
          </p:cNvSpPr>
          <p:nvPr>
            <p:ph idx="1"/>
          </p:nvPr>
        </p:nvSpPr>
        <p:spPr/>
        <p:txBody>
          <a:bodyPr>
            <a:noAutofit/>
          </a:bodyPr>
          <a:lstStyle/>
          <a:p>
            <a:pPr marL="514350" indent="-514350">
              <a:buAutoNum type="arabicPeriod"/>
            </a:pPr>
            <a:r>
              <a:rPr lang="es-MX" sz="4800" dirty="0" smtClean="0"/>
              <a:t>Centrar la atención en los demás y dejar de interesarse en uno mismo</a:t>
            </a:r>
          </a:p>
          <a:p>
            <a:pPr marL="514350" indent="-514350">
              <a:buAutoNum type="arabicPeriod"/>
            </a:pPr>
            <a:r>
              <a:rPr lang="es-MX" sz="4800" dirty="0" smtClean="0"/>
              <a:t>Todo lo que puede apartar la vista de uno </a:t>
            </a:r>
            <a:r>
              <a:rPr lang="es-MX" sz="4800" dirty="0" smtClean="0"/>
              <a:t>mismo</a:t>
            </a:r>
            <a:endParaRPr lang="es-MX" sz="4800" dirty="0" smtClean="0"/>
          </a:p>
        </p:txBody>
      </p:sp>
    </p:spTree>
    <p:extLst>
      <p:ext uri="{BB962C8B-B14F-4D97-AF65-F5344CB8AC3E}">
        <p14:creationId xmlns:p14="http://schemas.microsoft.com/office/powerpoint/2010/main" val="13870865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Dejar de interesarse en uno mismo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a:t>Uno de los mayores obstáculos para el restablecimiento de los enfermos es la concentración de su atención en sí mismos.  Muchos inválidos se figuran que todos deben otorgarles simpatía y ayuda, cuando </a:t>
            </a:r>
            <a:r>
              <a:rPr lang="es-ES" sz="3600" b="1" i="1" u="sng" dirty="0"/>
              <a:t>lo que necesitan es que su atención se distraiga de sí mismos, para interesarse en los demás</a:t>
            </a:r>
            <a:r>
              <a:rPr lang="es-ES" sz="3600" dirty="0" smtClean="0"/>
              <a:t>. MC pg. 199</a:t>
            </a:r>
            <a:endParaRPr lang="en-US" sz="3600" dirty="0"/>
          </a:p>
        </p:txBody>
      </p:sp>
    </p:spTree>
    <p:extLst>
      <p:ext uri="{BB962C8B-B14F-4D97-AF65-F5344CB8AC3E}">
        <p14:creationId xmlns:p14="http://schemas.microsoft.com/office/powerpoint/2010/main" val="3385753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Ley </a:t>
            </a:r>
            <a:r>
              <a:rPr lang="es-MX" dirty="0" smtClean="0"/>
              <a:t>del Sacrificio propio</a:t>
            </a:r>
            <a:endParaRPr lang="en-US" dirty="0"/>
          </a:p>
        </p:txBody>
      </p:sp>
      <p:sp>
        <p:nvSpPr>
          <p:cNvPr id="3" name="2 Marcador de contenido"/>
          <p:cNvSpPr>
            <a:spLocks noGrp="1"/>
          </p:cNvSpPr>
          <p:nvPr>
            <p:ph idx="1"/>
          </p:nvPr>
        </p:nvSpPr>
        <p:spPr/>
        <p:txBody>
          <a:bodyPr>
            <a:normAutofit fontScale="77500" lnSpcReduction="20000"/>
          </a:bodyPr>
          <a:lstStyle/>
          <a:p>
            <a:pPr algn="ctr"/>
            <a:r>
              <a:rPr lang="es-ES" dirty="0"/>
              <a:t>Con esta verdad, Cristo relaciona la lección de sacrificio propio que todos deben aprender: "El que ama su vida, la perderá; y el que aborrece su vida en este mundo, para vida eterna la guardará." Todos los que quieran producir frutos como colaboradores de Cristo deben caer primero en el suelo y morir. La vida debe ser echada en el surco de la necesidad del mundo. El amor y el interés propios deben perecer. </a:t>
            </a:r>
            <a:r>
              <a:rPr lang="es-ES" b="1" i="1" u="sng" dirty="0"/>
              <a:t>La ley del sacrificio propio es la ley de la conservación. </a:t>
            </a:r>
            <a:r>
              <a:rPr lang="es-ES" dirty="0"/>
              <a:t>El labrador conserva su grano arrojándolo lejos. Así sucede en la vida humana. Dar es vivir. La vida que será preservada es la que se haya dado libremente en servicio a Dios y al hombre. Los que por amor a Cristo sacrifican su vida en este mundo, la conservarán para la eternidad</a:t>
            </a:r>
            <a:r>
              <a:rPr lang="es-ES" dirty="0" smtClean="0"/>
              <a:t>.</a:t>
            </a:r>
            <a:r>
              <a:rPr lang="es-ES" dirty="0"/>
              <a:t> DTG Pg. 577</a:t>
            </a:r>
            <a:endParaRPr lang="en-US" dirty="0"/>
          </a:p>
          <a:p>
            <a:endParaRPr lang="es-ES" dirty="0"/>
          </a:p>
          <a:p>
            <a:endParaRPr lang="en-US" dirty="0"/>
          </a:p>
        </p:txBody>
      </p:sp>
    </p:spTree>
    <p:extLst>
      <p:ext uri="{BB962C8B-B14F-4D97-AF65-F5344CB8AC3E}">
        <p14:creationId xmlns:p14="http://schemas.microsoft.com/office/powerpoint/2010/main" val="1811250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4. SERVICIO</a:t>
            </a:r>
            <a:endParaRPr lang="en-US" dirty="0"/>
          </a:p>
        </p:txBody>
      </p:sp>
      <p:sp>
        <p:nvSpPr>
          <p:cNvPr id="6" name="5 Marcador de contenido"/>
          <p:cNvSpPr>
            <a:spLocks noGrp="1"/>
          </p:cNvSpPr>
          <p:nvPr>
            <p:ph idx="1"/>
          </p:nvPr>
        </p:nvSpPr>
        <p:spPr/>
        <p:txBody>
          <a:bodyPr>
            <a:normAutofit/>
          </a:bodyPr>
          <a:lstStyle/>
          <a:p>
            <a:pPr marL="514350" indent="-514350">
              <a:buAutoNum type="arabicPeriod"/>
            </a:pPr>
            <a:r>
              <a:rPr lang="es-MX" sz="7200" dirty="0" smtClean="0"/>
              <a:t>El altruismo</a:t>
            </a:r>
          </a:p>
          <a:p>
            <a:pPr marL="514350" indent="-514350">
              <a:buAutoNum type="arabicPeriod"/>
            </a:pPr>
            <a:r>
              <a:rPr lang="es-MX" sz="7200" dirty="0" smtClean="0"/>
              <a:t>Consuelo </a:t>
            </a:r>
            <a:r>
              <a:rPr lang="es-MX" sz="7200" dirty="0" smtClean="0"/>
              <a:t>y ayuda a los demás recíprocos</a:t>
            </a:r>
            <a:endParaRPr lang="en-US" sz="7200" dirty="0"/>
          </a:p>
        </p:txBody>
      </p:sp>
    </p:spTree>
    <p:extLst>
      <p:ext uri="{BB962C8B-B14F-4D97-AF65-F5344CB8AC3E}">
        <p14:creationId xmlns:p14="http://schemas.microsoft.com/office/powerpoint/2010/main" val="477308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a:t>
            </a:r>
            <a:endParaRPr lang="en-US" dirty="0"/>
          </a:p>
        </p:txBody>
      </p:sp>
      <p:sp>
        <p:nvSpPr>
          <p:cNvPr id="3" name="2 Marcador de contenido"/>
          <p:cNvSpPr>
            <a:spLocks noGrp="1"/>
          </p:cNvSpPr>
          <p:nvPr>
            <p:ph idx="1"/>
          </p:nvPr>
        </p:nvSpPr>
        <p:spPr/>
        <p:txBody>
          <a:bodyPr>
            <a:noAutofit/>
          </a:bodyPr>
          <a:lstStyle/>
          <a:p>
            <a:pPr marL="0" indent="0" algn="ctr">
              <a:buNone/>
            </a:pPr>
            <a:r>
              <a:rPr lang="es-MX" sz="5400" dirty="0" smtClean="0"/>
              <a:t>QUEBRANTAMIENTO DEL EGOCENTRISMO Y EL RESTABLECIMIENTO DE LA COMUNION CON DIOS</a:t>
            </a:r>
            <a:endParaRPr lang="en-US" sz="5400" dirty="0"/>
          </a:p>
        </p:txBody>
      </p:sp>
    </p:spTree>
    <p:extLst>
      <p:ext uri="{BB962C8B-B14F-4D97-AF65-F5344CB8AC3E}">
        <p14:creationId xmlns:p14="http://schemas.microsoft.com/office/powerpoint/2010/main" val="7859553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Altruismo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a:t>Al par que rogamos por estos afligidos, debemos animarlos a </a:t>
            </a:r>
            <a:r>
              <a:rPr lang="es-ES" sz="3600" b="1" i="1" u="sng" dirty="0"/>
              <a:t>que hagan algo en auxilio de otros más necesitados que ellos.  Las tinieblas se desvanecerán de sus corazones al procurar ayudar a otros.  Al tratar de consolar a los demás con el consuelo que hemos recibido, la bendición refluye sobre nosotros</a:t>
            </a:r>
            <a:r>
              <a:rPr lang="es-ES" sz="3600" dirty="0" smtClean="0"/>
              <a:t>. MC. Pg. 199</a:t>
            </a:r>
            <a:endParaRPr lang="en-US" sz="3600" dirty="0"/>
          </a:p>
        </p:txBody>
      </p:sp>
    </p:spTree>
    <p:extLst>
      <p:ext uri="{BB962C8B-B14F-4D97-AF65-F5344CB8AC3E}">
        <p14:creationId xmlns:p14="http://schemas.microsoft.com/office/powerpoint/2010/main" val="3596541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Ley </a:t>
            </a:r>
            <a:r>
              <a:rPr lang="es-MX" dirty="0" smtClean="0"/>
              <a:t>de la acción y la reacción</a:t>
            </a:r>
            <a:endParaRPr lang="en-US" dirty="0"/>
          </a:p>
        </p:txBody>
      </p:sp>
      <p:sp>
        <p:nvSpPr>
          <p:cNvPr id="3" name="2 Marcador de contenido"/>
          <p:cNvSpPr>
            <a:spLocks noGrp="1"/>
          </p:cNvSpPr>
          <p:nvPr>
            <p:ph idx="1"/>
          </p:nvPr>
        </p:nvSpPr>
        <p:spPr/>
        <p:txBody>
          <a:bodyPr>
            <a:normAutofit lnSpcReduction="10000"/>
          </a:bodyPr>
          <a:lstStyle/>
          <a:p>
            <a:pPr algn="ctr"/>
            <a:r>
              <a:rPr lang="es-MX" dirty="0" smtClean="0"/>
              <a:t>Nuestra felicidad será proporcional  a nuestras obras no egoístas, impulsadas por el Divino amor; porque en el plan de salvación Dios ha establecido la ley de la acción y la reacción, haciendo la obra de beneficencia doblemente bendecida en todos sus ramos. Aquel que da para las necesidades bendice a otros y es bendecido el mismo en un grado aun mayor. </a:t>
            </a:r>
            <a:r>
              <a:rPr lang="en-US" dirty="0" smtClean="0"/>
              <a:t>TS3 Pg. 163 </a:t>
            </a:r>
            <a:endParaRPr lang="en-US" sz="2800" dirty="0"/>
          </a:p>
          <a:p>
            <a:pPr lvl="1" algn="ctr"/>
            <a:endParaRPr lang="en-US" b="1" dirty="0"/>
          </a:p>
        </p:txBody>
      </p:sp>
    </p:spTree>
    <p:extLst>
      <p:ext uri="{BB962C8B-B14F-4D97-AF65-F5344CB8AC3E}">
        <p14:creationId xmlns:p14="http://schemas.microsoft.com/office/powerpoint/2010/main" val="4220051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5. COMUNIÓN CON DIOS</a:t>
            </a:r>
            <a:endParaRPr lang="en-US" dirty="0"/>
          </a:p>
        </p:txBody>
      </p:sp>
      <p:sp>
        <p:nvSpPr>
          <p:cNvPr id="4" name="3 Marcador de contenido"/>
          <p:cNvSpPr>
            <a:spLocks noGrp="1"/>
          </p:cNvSpPr>
          <p:nvPr>
            <p:ph idx="1"/>
          </p:nvPr>
        </p:nvSpPr>
        <p:spPr/>
        <p:txBody>
          <a:bodyPr>
            <a:noAutofit/>
          </a:bodyPr>
          <a:lstStyle/>
          <a:p>
            <a:pPr marL="514350" indent="-514350">
              <a:buAutoNum type="arabicPeriod"/>
            </a:pPr>
            <a:r>
              <a:rPr lang="es-MX" sz="3600" dirty="0" smtClean="0"/>
              <a:t>“Sin mi nada podéis hacer”</a:t>
            </a:r>
          </a:p>
          <a:p>
            <a:pPr marL="514350" indent="-514350">
              <a:buAutoNum type="arabicPeriod"/>
            </a:pPr>
            <a:r>
              <a:rPr lang="es-MX" sz="3600" dirty="0" smtClean="0"/>
              <a:t>Solo en Cristo hay renuncia al egoísmo</a:t>
            </a:r>
          </a:p>
          <a:p>
            <a:pPr marL="514350" indent="-514350">
              <a:buAutoNum type="arabicPeriod"/>
            </a:pPr>
            <a:r>
              <a:rPr lang="es-MX" sz="3600" dirty="0" smtClean="0"/>
              <a:t>Su amor es un poder vivificante</a:t>
            </a:r>
          </a:p>
          <a:p>
            <a:pPr marL="514350" indent="-514350">
              <a:buAutoNum type="arabicPeriod"/>
            </a:pPr>
            <a:r>
              <a:rPr lang="es-MX" sz="3600" dirty="0" smtClean="0"/>
              <a:t>El es la fuente de vida</a:t>
            </a:r>
          </a:p>
          <a:p>
            <a:pPr marL="514350" indent="-514350">
              <a:buAutoNum type="arabicPeriod"/>
            </a:pPr>
            <a:r>
              <a:rPr lang="es-MX" sz="3600" dirty="0" smtClean="0"/>
              <a:t>Poder de la Oración</a:t>
            </a:r>
          </a:p>
          <a:p>
            <a:pPr marL="514350" indent="-514350">
              <a:buAutoNum type="arabicPeriod"/>
            </a:pPr>
            <a:r>
              <a:rPr lang="es-MX" sz="3600" dirty="0" smtClean="0"/>
              <a:t>Al </a:t>
            </a:r>
            <a:r>
              <a:rPr lang="es-MX" sz="3600" dirty="0" smtClean="0"/>
              <a:t>entrar en comunión con Dios entramos en la región de la paz</a:t>
            </a:r>
            <a:endParaRPr lang="en-US" sz="3600" dirty="0"/>
          </a:p>
        </p:txBody>
      </p:sp>
    </p:spTree>
    <p:extLst>
      <p:ext uri="{BB962C8B-B14F-4D97-AF65-F5344CB8AC3E}">
        <p14:creationId xmlns:p14="http://schemas.microsoft.com/office/powerpoint/2010/main" val="18319816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amor de Cristo</a:t>
            </a:r>
            <a:endParaRPr lang="en-US" dirty="0"/>
          </a:p>
        </p:txBody>
      </p:sp>
      <p:sp>
        <p:nvSpPr>
          <p:cNvPr id="3" name="2 Marcador de contenido"/>
          <p:cNvSpPr>
            <a:spLocks noGrp="1"/>
          </p:cNvSpPr>
          <p:nvPr>
            <p:ph idx="1"/>
          </p:nvPr>
        </p:nvSpPr>
        <p:spPr/>
        <p:txBody>
          <a:bodyPr>
            <a:normAutofit/>
          </a:bodyPr>
          <a:lstStyle/>
          <a:p>
            <a:pPr marL="0" indent="0" algn="just">
              <a:buNone/>
            </a:pPr>
            <a:r>
              <a:rPr lang="es-ES" dirty="0" smtClean="0"/>
              <a:t>El </a:t>
            </a:r>
            <a:r>
              <a:rPr lang="es-ES" dirty="0"/>
              <a:t>amor que Cristo infunde en todo nuestro ser es un poder vivificante. </a:t>
            </a:r>
            <a:r>
              <a:rPr lang="es-ES" b="1" i="1" u="sng" dirty="0"/>
              <a:t>Da salud a cada una de las partes vitales: el cerebro, el corazón y los nervios. Por su medio las energías más potentes de nuestro ser despiertan y entran en actividad</a:t>
            </a:r>
            <a:r>
              <a:rPr lang="es-ES" dirty="0"/>
              <a:t>. Libra al alma de culpa y tristeza, de la ansiedad y congoja que agotan las fuerzas de la vida. Con él vienen la serenidad y la calma. Implanta en el alma un gozo que nada en la tierra puede destruir: el gozo que hay en el Espíritu Santo, un gozo que da salud y vida.- MC 78 (1905</a:t>
            </a:r>
            <a:r>
              <a:rPr lang="es-ES" dirty="0" smtClean="0"/>
              <a:t>). 1MCP Pg. 66</a:t>
            </a:r>
            <a:endParaRPr lang="en-US" dirty="0"/>
          </a:p>
        </p:txBody>
      </p:sp>
    </p:spTree>
    <p:extLst>
      <p:ext uri="{BB962C8B-B14F-4D97-AF65-F5344CB8AC3E}">
        <p14:creationId xmlns:p14="http://schemas.microsoft.com/office/powerpoint/2010/main" val="20297856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receta de cura perfecta</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a:t>Las palabras de nuestro Salvador: "venid a mí,. . . que yo os haré descansar" (S. Mateo 11: 28), son </a:t>
            </a:r>
            <a:r>
              <a:rPr lang="es-ES" sz="3200" b="1" i="1" u="sng" dirty="0"/>
              <a:t>una receta para curar las enfermedades físicas, mentales y espirituales</a:t>
            </a:r>
            <a:r>
              <a:rPr lang="es-ES" sz="3200" dirty="0"/>
              <a:t>. A pesar de que por su mal proceder los hombres han atraído el dolor sobre sí mismos, Cristo se compadece de ellos. En él pueden encontrar ayuda. </a:t>
            </a:r>
            <a:r>
              <a:rPr lang="es-ES" sz="3200" b="1" i="1" u="sng" dirty="0"/>
              <a:t>Hará cosas grandes en beneficio de quienes en él confíen</a:t>
            </a:r>
            <a:r>
              <a:rPr lang="es-ES" sz="3200" dirty="0"/>
              <a:t>.- MC 78, 79 (1905</a:t>
            </a:r>
            <a:r>
              <a:rPr lang="es-ES" sz="3200" dirty="0" smtClean="0"/>
              <a:t>). 1MCP Pg. 67</a:t>
            </a:r>
            <a:endParaRPr lang="en-US" sz="3200" dirty="0"/>
          </a:p>
        </p:txBody>
      </p:sp>
    </p:spTree>
    <p:extLst>
      <p:ext uri="{BB962C8B-B14F-4D97-AF65-F5344CB8AC3E}">
        <p14:creationId xmlns:p14="http://schemas.microsoft.com/office/powerpoint/2010/main" val="9394378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Entrar en comunión con el salvador</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sz="3600" dirty="0"/>
              <a:t>Descansad en el amor de Cristo y bajo su cuidado protector.  Cuando el pecado lucha por dominar en el Corazón, cuando la culpa oprime al alma y carga la conciencia, cuando la incredulidad anubla el espíritu, acordaos de que la gracia de Cristo basta para vencer al pecado y desvanecer las tinieblas.  </a:t>
            </a:r>
            <a:r>
              <a:rPr lang="es-ES" sz="3600" b="1" i="1" u="sng" dirty="0"/>
              <a:t>Al entrar en comunión con el Salvador entramos en la región de la paz</a:t>
            </a:r>
            <a:r>
              <a:rPr lang="es-ES" sz="3600" b="1" i="1" u="sng" dirty="0" smtClean="0"/>
              <a:t>. MC pg. 194</a:t>
            </a:r>
            <a:endParaRPr lang="en-US" sz="3600" b="1" i="1" u="sng" dirty="0"/>
          </a:p>
          <a:p>
            <a:endParaRPr lang="en-US" dirty="0"/>
          </a:p>
        </p:txBody>
      </p:sp>
    </p:spTree>
    <p:extLst>
      <p:ext uri="{BB962C8B-B14F-4D97-AF65-F5344CB8AC3E}">
        <p14:creationId xmlns:p14="http://schemas.microsoft.com/office/powerpoint/2010/main" val="10034138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Ley de la asociación</a:t>
            </a:r>
            <a:endParaRPr lang="en-US" dirty="0"/>
          </a:p>
        </p:txBody>
      </p:sp>
      <p:sp>
        <p:nvSpPr>
          <p:cNvPr id="3" name="2 Marcador de contenido"/>
          <p:cNvSpPr>
            <a:spLocks noGrp="1"/>
          </p:cNvSpPr>
          <p:nvPr>
            <p:ph idx="1"/>
          </p:nvPr>
        </p:nvSpPr>
        <p:spPr/>
        <p:txBody>
          <a:bodyPr>
            <a:normAutofit fontScale="70000" lnSpcReduction="20000"/>
          </a:bodyPr>
          <a:lstStyle/>
          <a:p>
            <a:pPr algn="ctr"/>
            <a:r>
              <a:rPr lang="es-MX" dirty="0"/>
              <a:t> “Yo soy la vid, vosotros los pámpanos, Aquel que permanezca en mi , y yo en el, lleva mucho fruto, porque sin mi nada podéis hacer." ¿Es esta la prueba? ¿No es esta la razón por la cual hay muy poco completado por muchos obreros? No tienen una conexión viviente con Cristo.  La rama seca debe ser unida a la vid viviente, injertada en El. Fibra por fibra, vena por vena, la rama crecerá introducida en la vid, hasta que la vida de la vid se convierta en la vida de la rama, y los capullos y flores de la rama, maduren en rico fruto. Jesús dice a todos, cualquier cosa sean las riquezas, sus aprendizajes, sus talentos, su posición, “Sin mi nada podéis hacer." ¿Allí es la muerte del alma en transgresiones e iniquidades, y como el alma será participante de la naturaleza divina?—Viniendo a Cristo y conectándose con El, como  la seca, sábila de la rama se conecta con la vid, y por lo tanto </a:t>
            </a:r>
            <a:r>
              <a:rPr lang="es-MX" dirty="0" smtClean="0"/>
              <a:t>vive…</a:t>
            </a:r>
            <a:endParaRPr lang="en-US" dirty="0"/>
          </a:p>
        </p:txBody>
      </p:sp>
    </p:spTree>
    <p:extLst>
      <p:ext uri="{BB962C8B-B14F-4D97-AF65-F5344CB8AC3E}">
        <p14:creationId xmlns:p14="http://schemas.microsoft.com/office/powerpoint/2010/main" val="3498855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endParaRPr lang="en-US" dirty="0"/>
          </a:p>
        </p:txBody>
      </p:sp>
      <p:sp>
        <p:nvSpPr>
          <p:cNvPr id="3" name="2 Marcador de contenido"/>
          <p:cNvSpPr>
            <a:spLocks noGrp="1"/>
          </p:cNvSpPr>
          <p:nvPr>
            <p:ph idx="1"/>
          </p:nvPr>
        </p:nvSpPr>
        <p:spPr/>
        <p:txBody>
          <a:bodyPr>
            <a:normAutofit fontScale="77500" lnSpcReduction="20000"/>
          </a:bodyPr>
          <a:lstStyle/>
          <a:p>
            <a:pPr algn="ctr"/>
            <a:r>
              <a:rPr lang="es-MX" dirty="0" smtClean="0"/>
              <a:t>El </a:t>
            </a:r>
            <a:r>
              <a:rPr lang="es-MX" dirty="0" smtClean="0"/>
              <a:t>pecador puede unir su ignorancia con la sabiduría de Cristo, su debilidad con la fortaleza de Cristo, su fragilidad con la fuerza resistente de Cristo; y en esta unión hay confianza, amor y dependencia</a:t>
            </a:r>
            <a:r>
              <a:rPr lang="es-MX" b="1" i="1" u="sng" dirty="0" smtClean="0"/>
              <a:t>. Cuando esta unión es formada, el principio de la ley de la asociación toma efecto, la voluntad es rendida a la voluntad de Cristo, y el pecador tiene la mente de Cristo</a:t>
            </a:r>
            <a:r>
              <a:rPr lang="es-MX" dirty="0" smtClean="0"/>
              <a:t>. La humanidad de Cristo ha tocado nuestra humanidad, y nuestra humanidad ha tocado la divinidad. Así, a través de la agencia del Espíritu Santo, el hombre se convierte en una nueva Criatura en Cristo Jesús.  El ahora mora en Cristo, viviendo por cada palabra que sale de la boca de Dios. Nuevos y celestiales principios son recibidos a través de la asociación mental, moral y espiritual con Cristo. {ST, Diciembre 21, 1891 párrafo. 9}  </a:t>
            </a:r>
          </a:p>
          <a:p>
            <a:pPr algn="ctr"/>
            <a:endParaRPr lang="en-US" dirty="0"/>
          </a:p>
        </p:txBody>
      </p:sp>
    </p:spTree>
    <p:extLst>
      <p:ext uri="{BB962C8B-B14F-4D97-AF65-F5344CB8AC3E}">
        <p14:creationId xmlns:p14="http://schemas.microsoft.com/office/powerpoint/2010/main" val="16964069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6. LA CONTEMPLACION DE LO ALTO Y SUBLIME </a:t>
            </a:r>
            <a:endParaRPr lang="en-US" dirty="0"/>
          </a:p>
        </p:txBody>
      </p:sp>
      <p:sp>
        <p:nvSpPr>
          <p:cNvPr id="6" name="5 Marcador de contenido"/>
          <p:cNvSpPr>
            <a:spLocks noGrp="1"/>
          </p:cNvSpPr>
          <p:nvPr>
            <p:ph idx="1"/>
          </p:nvPr>
        </p:nvSpPr>
        <p:spPr/>
        <p:txBody>
          <a:bodyPr>
            <a:normAutofit/>
          </a:bodyPr>
          <a:lstStyle/>
          <a:p>
            <a:pPr marL="514350" indent="-514350">
              <a:buAutoNum type="arabicPeriod"/>
            </a:pPr>
            <a:r>
              <a:rPr lang="es-MX" sz="3600" dirty="0" smtClean="0"/>
              <a:t>Pensamientos e Imaginación en </a:t>
            </a:r>
            <a:r>
              <a:rPr lang="es-MX" sz="3600" dirty="0" smtClean="0"/>
              <a:t>Cristo, en sus verdades, en las glorias del cielo y en el tema de la Redención. </a:t>
            </a:r>
            <a:endParaRPr lang="es-MX" sz="3600" dirty="0" smtClean="0"/>
          </a:p>
          <a:p>
            <a:pPr marL="514350" indent="-514350">
              <a:buAutoNum type="arabicPeriod"/>
            </a:pPr>
            <a:r>
              <a:rPr lang="es-MX" sz="3600" dirty="0" smtClean="0"/>
              <a:t>Al contemplarlo nos transformamos a su Imagen</a:t>
            </a:r>
          </a:p>
          <a:p>
            <a:pPr marL="514350" indent="-514350">
              <a:buAutoNum type="arabicPeriod"/>
            </a:pPr>
            <a:r>
              <a:rPr lang="es-MX" sz="3600" dirty="0" smtClean="0"/>
              <a:t>Mirad </a:t>
            </a:r>
            <a:r>
              <a:rPr lang="es-MX" sz="3600" dirty="0" smtClean="0"/>
              <a:t>el punto en que vimos la luz por ultima vez</a:t>
            </a:r>
            <a:endParaRPr lang="en-US" sz="3600" dirty="0"/>
          </a:p>
        </p:txBody>
      </p:sp>
    </p:spTree>
    <p:extLst>
      <p:ext uri="{BB962C8B-B14F-4D97-AF65-F5344CB8AC3E}">
        <p14:creationId xmlns:p14="http://schemas.microsoft.com/office/powerpoint/2010/main" val="17120197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Pensamientos e Imaginación en Cristo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b="1" i="1" u="sng" dirty="0" smtClean="0"/>
              <a:t>En vez de pensar en vuestros desalientos, pensad en el poder a que podéis aspirar en el nombre de Cristo. Aférrese vuestra imaginación a las cosas invisibles. Dirigid vuestros pensamientos hacia las manifestaciones evidentes del gran amor de Dios por vosotros.</a:t>
            </a:r>
            <a:r>
              <a:rPr lang="es-ES" sz="3600" dirty="0" smtClean="0"/>
              <a:t>­ MC 388, 389 (1905). 2MCP Pg. 789 </a:t>
            </a:r>
            <a:endParaRPr lang="en-US" sz="3600" dirty="0"/>
          </a:p>
        </p:txBody>
      </p:sp>
    </p:spTree>
    <p:extLst>
      <p:ext uri="{BB962C8B-B14F-4D97-AF65-F5344CB8AC3E}">
        <p14:creationId xmlns:p14="http://schemas.microsoft.com/office/powerpoint/2010/main" val="1856649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3 Elipse"/>
          <p:cNvSpPr/>
          <p:nvPr/>
        </p:nvSpPr>
        <p:spPr>
          <a:xfrm>
            <a:off x="2047008" y="713510"/>
            <a:ext cx="5105399" cy="3886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4 Elipse"/>
          <p:cNvSpPr/>
          <p:nvPr/>
        </p:nvSpPr>
        <p:spPr>
          <a:xfrm>
            <a:off x="2770908" y="1141267"/>
            <a:ext cx="3657600" cy="3047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5 Elipse"/>
          <p:cNvSpPr/>
          <p:nvPr/>
        </p:nvSpPr>
        <p:spPr>
          <a:xfrm>
            <a:off x="3228107" y="1447800"/>
            <a:ext cx="2743200" cy="2362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6 Rectángulo"/>
          <p:cNvSpPr/>
          <p:nvPr/>
        </p:nvSpPr>
        <p:spPr>
          <a:xfrm>
            <a:off x="4028206" y="305752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prstClr val="black"/>
                </a:solidFill>
              </a:rPr>
              <a:t>VIDA</a:t>
            </a:r>
            <a:endParaRPr lang="en-US" b="1" i="1" u="sng" dirty="0">
              <a:solidFill>
                <a:prstClr val="black"/>
              </a:solidFill>
            </a:endParaRPr>
          </a:p>
        </p:txBody>
      </p:sp>
      <p:sp>
        <p:nvSpPr>
          <p:cNvPr id="8" name="7 Rectángulo"/>
          <p:cNvSpPr/>
          <p:nvPr/>
        </p:nvSpPr>
        <p:spPr>
          <a:xfrm>
            <a:off x="4035135" y="3573607"/>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VERDAD</a:t>
            </a:r>
            <a:endParaRPr lang="en-US" dirty="0">
              <a:solidFill>
                <a:prstClr val="black"/>
              </a:solidFill>
            </a:endParaRPr>
          </a:p>
        </p:txBody>
      </p:sp>
      <p:sp>
        <p:nvSpPr>
          <p:cNvPr id="9" name="8 Rectángulo"/>
          <p:cNvSpPr/>
          <p:nvPr/>
        </p:nvSpPr>
        <p:spPr>
          <a:xfrm>
            <a:off x="4035135" y="2676519"/>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CRISTO</a:t>
            </a:r>
            <a:endParaRPr lang="en-US" dirty="0">
              <a:solidFill>
                <a:prstClr val="white"/>
              </a:solidFill>
            </a:endParaRPr>
          </a:p>
        </p:txBody>
      </p:sp>
      <p:sp>
        <p:nvSpPr>
          <p:cNvPr id="10" name="9 Rectángulo"/>
          <p:cNvSpPr/>
          <p:nvPr/>
        </p:nvSpPr>
        <p:spPr>
          <a:xfrm>
            <a:off x="4028206" y="2284265"/>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prstClr val="black"/>
                </a:solidFill>
              </a:rPr>
              <a:t>EL</a:t>
            </a:r>
            <a:endParaRPr lang="en-US" b="1" dirty="0">
              <a:solidFill>
                <a:prstClr val="black"/>
              </a:solidFill>
            </a:endParaRPr>
          </a:p>
        </p:txBody>
      </p:sp>
      <p:sp>
        <p:nvSpPr>
          <p:cNvPr id="11" name="10 Rectángulo"/>
          <p:cNvSpPr/>
          <p:nvPr/>
        </p:nvSpPr>
        <p:spPr>
          <a:xfrm>
            <a:off x="4071937" y="1309254"/>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LUZ</a:t>
            </a:r>
            <a:endParaRPr lang="en-US" dirty="0">
              <a:solidFill>
                <a:prstClr val="black"/>
              </a:solidFill>
            </a:endParaRPr>
          </a:p>
        </p:txBody>
      </p:sp>
      <p:sp>
        <p:nvSpPr>
          <p:cNvPr id="12" name="11 Rectángulo"/>
          <p:cNvSpPr/>
          <p:nvPr/>
        </p:nvSpPr>
        <p:spPr>
          <a:xfrm>
            <a:off x="5450030" y="2355272"/>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prstClr val="black"/>
                </a:solidFill>
              </a:rPr>
              <a:t>PAZ</a:t>
            </a:r>
            <a:endParaRPr lang="en-US" sz="1600" dirty="0">
              <a:solidFill>
                <a:prstClr val="black"/>
              </a:solidFill>
            </a:endParaRPr>
          </a:p>
        </p:txBody>
      </p:sp>
      <p:sp>
        <p:nvSpPr>
          <p:cNvPr id="13" name="12 Rectángulo"/>
          <p:cNvSpPr/>
          <p:nvPr/>
        </p:nvSpPr>
        <p:spPr>
          <a:xfrm>
            <a:off x="2817666" y="2316306"/>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AMOR</a:t>
            </a:r>
            <a:endParaRPr lang="en-US" dirty="0">
              <a:solidFill>
                <a:prstClr val="black"/>
              </a:solidFill>
            </a:endParaRPr>
          </a:p>
        </p:txBody>
      </p:sp>
      <p:sp>
        <p:nvSpPr>
          <p:cNvPr id="14" name="13 Rectángulo"/>
          <p:cNvSpPr/>
          <p:nvPr/>
        </p:nvSpPr>
        <p:spPr>
          <a:xfrm>
            <a:off x="3486150" y="962891"/>
            <a:ext cx="2362199" cy="304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MODELO</a:t>
            </a:r>
            <a:endParaRPr lang="en-US" dirty="0">
              <a:solidFill>
                <a:prstClr val="black"/>
              </a:solidFill>
            </a:endParaRPr>
          </a:p>
        </p:txBody>
      </p:sp>
      <p:sp>
        <p:nvSpPr>
          <p:cNvPr id="15" name="14 Rectángulo"/>
          <p:cNvSpPr/>
          <p:nvPr/>
        </p:nvSpPr>
        <p:spPr>
          <a:xfrm>
            <a:off x="3818656" y="4953000"/>
            <a:ext cx="1562101" cy="48923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TIEMPO</a:t>
            </a:r>
            <a:endParaRPr lang="en-US" dirty="0">
              <a:solidFill>
                <a:prstClr val="black"/>
              </a:solidFill>
            </a:endParaRPr>
          </a:p>
        </p:txBody>
      </p:sp>
      <p:sp>
        <p:nvSpPr>
          <p:cNvPr id="16" name="15 Rectángulo"/>
          <p:cNvSpPr/>
          <p:nvPr/>
        </p:nvSpPr>
        <p:spPr>
          <a:xfrm>
            <a:off x="12121" y="2441865"/>
            <a:ext cx="1562101" cy="3048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AMBIENTE</a:t>
            </a:r>
            <a:endParaRPr lang="en-US" dirty="0">
              <a:solidFill>
                <a:prstClr val="black"/>
              </a:solidFill>
            </a:endParaRPr>
          </a:p>
        </p:txBody>
      </p:sp>
      <p:sp>
        <p:nvSpPr>
          <p:cNvPr id="17" name="16 Rectángulo"/>
          <p:cNvSpPr/>
          <p:nvPr/>
        </p:nvSpPr>
        <p:spPr>
          <a:xfrm>
            <a:off x="4035135" y="1903264"/>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DIOS</a:t>
            </a:r>
            <a:endParaRPr lang="en-US" dirty="0">
              <a:solidFill>
                <a:prstClr val="white"/>
              </a:solidFill>
            </a:endParaRPr>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DEBAJO CIELO</a:t>
            </a:r>
            <a:endParaRPr lang="en-US" dirty="0">
              <a:solidFill>
                <a:prstClr val="black"/>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YO</a:t>
            </a:r>
            <a:endParaRPr lang="en-US" dirty="0">
              <a:solidFill>
                <a:prstClr val="black"/>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TU</a:t>
            </a:r>
            <a:endParaRPr lang="en-US" dirty="0">
              <a:solidFill>
                <a:prstClr val="black"/>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SOBRE LA TIERRA</a:t>
            </a:r>
            <a:endParaRPr lang="en-US" dirty="0">
              <a:solidFill>
                <a:prstClr val="black"/>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CIELO</a:t>
            </a:r>
            <a:endParaRPr lang="en-US" dirty="0">
              <a:solidFill>
                <a:prstClr val="black"/>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MAR</a:t>
            </a:r>
            <a:endParaRPr lang="en-US" dirty="0">
              <a:solidFill>
                <a:prstClr val="black"/>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PERTENENCIA</a:t>
            </a:r>
            <a:endParaRPr lang="en-US" dirty="0">
              <a:solidFill>
                <a:prstClr val="white"/>
              </a:solidFill>
            </a:endParaRPr>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IDENTIDAD</a:t>
            </a:r>
            <a:endParaRPr lang="en-US" dirty="0">
              <a:solidFill>
                <a:prstClr val="white"/>
              </a:solidFill>
            </a:endParaRPr>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PROPOSITO</a:t>
            </a:r>
            <a:endParaRPr lang="en-US" dirty="0">
              <a:solidFill>
                <a:prstClr val="white"/>
              </a:solidFill>
            </a:endParaRPr>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ADAN REY DE LA </a:t>
            </a:r>
          </a:p>
          <a:p>
            <a:pPr algn="ctr"/>
            <a:r>
              <a:rPr lang="es-MX" dirty="0" smtClean="0">
                <a:solidFill>
                  <a:prstClr val="black"/>
                </a:solidFill>
              </a:rPr>
              <a:t>FAMILIA TERRENAL</a:t>
            </a:r>
            <a:endParaRPr lang="en-US" dirty="0">
              <a:solidFill>
                <a:prstClr val="black"/>
              </a:solidFill>
            </a:endParaRPr>
          </a:p>
        </p:txBody>
      </p:sp>
      <p:sp>
        <p:nvSpPr>
          <p:cNvPr id="33" name="32 Elipse"/>
          <p:cNvSpPr/>
          <p:nvPr/>
        </p:nvSpPr>
        <p:spPr>
          <a:xfrm>
            <a:off x="7261514" y="1470749"/>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FAMILIA CELESTIAL</a:t>
            </a:r>
            <a:endParaRPr lang="en-US" dirty="0">
              <a:solidFill>
                <a:prstClr val="black"/>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LEY “NADIE VIVE PARA SI”</a:t>
            </a:r>
            <a:endParaRPr lang="en-US" dirty="0">
              <a:solidFill>
                <a:prstClr val="black"/>
              </a:solidFill>
            </a:endParaRPr>
          </a:p>
        </p:txBody>
      </p:sp>
      <p:cxnSp>
        <p:nvCxnSpPr>
          <p:cNvPr id="39" name="38 Conector recto de flecha"/>
          <p:cNvCxnSpPr/>
          <p:nvPr/>
        </p:nvCxnSpPr>
        <p:spPr>
          <a:xfrm flipV="1">
            <a:off x="1466849" y="2697307"/>
            <a:ext cx="2561357" cy="1341293"/>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78135" y="2712892"/>
            <a:ext cx="2375190" cy="132570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18 Rectángulo"/>
          <p:cNvSpPr/>
          <p:nvPr/>
        </p:nvSpPr>
        <p:spPr>
          <a:xfrm>
            <a:off x="6619361" y="2954482"/>
            <a:ext cx="1726623" cy="3970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F. VOLUNTAD</a:t>
            </a:r>
            <a:endParaRPr lang="en-US" dirty="0"/>
          </a:p>
        </p:txBody>
      </p:sp>
    </p:spTree>
    <p:extLst>
      <p:ext uri="{BB962C8B-B14F-4D97-AF65-F5344CB8AC3E}">
        <p14:creationId xmlns:p14="http://schemas.microsoft.com/office/powerpoint/2010/main" val="15252112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Contemplación de las verdades</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sz="4000" b="1" i="1" u="sng" dirty="0" smtClean="0"/>
              <a:t>En </a:t>
            </a:r>
            <a:r>
              <a:rPr lang="es-ES" sz="4000" b="1" i="1" u="sng" dirty="0"/>
              <a:t>la contemplación reverente de las verdades presentadas en su Palabra, la mente del estudiante entra en comunión con la Mente infinita. Un estudio tal no sólo purifica y ennoblece el carácter, sino que inevitablemente amplía y fortalece las facultades mentales</a:t>
            </a:r>
            <a:r>
              <a:rPr lang="es-ES" sz="4000" dirty="0"/>
              <a:t>.­ PP 647, 648 (1890).</a:t>
            </a:r>
          </a:p>
          <a:p>
            <a:endParaRPr lang="en-US" dirty="0"/>
          </a:p>
        </p:txBody>
      </p:sp>
    </p:spTree>
    <p:extLst>
      <p:ext uri="{BB962C8B-B14F-4D97-AF65-F5344CB8AC3E}">
        <p14:creationId xmlns:p14="http://schemas.microsoft.com/office/powerpoint/2010/main" val="21065465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Mirad el punto en que vimos la luz por ultima vez</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a:t>El fijarnos por demás en nuestras emociones y ceder a nuestros sentimientos es exponernos a la duda y enredarnos en perplejidades.  En vez de mirarnos a nosotros mismos, miremos a Jesús. Cuando las tentaciones os asalten, cuando los cuidados, las perplejidades y las tinieblas parezcan envolver vuestra alma, mirad hacia el punto en que visteis la luz por última vez</a:t>
            </a:r>
            <a:r>
              <a:rPr lang="es-ES" sz="3200" dirty="0" smtClean="0"/>
              <a:t>. </a:t>
            </a:r>
            <a:r>
              <a:rPr lang="es-ES" sz="3200" dirty="0"/>
              <a:t> </a:t>
            </a:r>
            <a:r>
              <a:rPr lang="es-ES" sz="3200" dirty="0" smtClean="0"/>
              <a:t>MC pg. 194</a:t>
            </a:r>
            <a:endParaRPr lang="es-ES" sz="3200" dirty="0"/>
          </a:p>
        </p:txBody>
      </p:sp>
    </p:spTree>
    <p:extLst>
      <p:ext uri="{BB962C8B-B14F-4D97-AF65-F5344CB8AC3E}">
        <p14:creationId xmlns:p14="http://schemas.microsoft.com/office/powerpoint/2010/main" val="8949997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3600" dirty="0" smtClean="0"/>
              <a:t>Ley </a:t>
            </a:r>
            <a:r>
              <a:rPr lang="es-MX" sz="3600" dirty="0" smtClean="0"/>
              <a:t>mental de la Transformación por la contemplación (gradual)</a:t>
            </a:r>
            <a:endParaRPr lang="en-US" sz="3600" dirty="0"/>
          </a:p>
        </p:txBody>
      </p:sp>
      <p:sp>
        <p:nvSpPr>
          <p:cNvPr id="3" name="2 Marcador de contenido"/>
          <p:cNvSpPr>
            <a:spLocks noGrp="1"/>
          </p:cNvSpPr>
          <p:nvPr>
            <p:ph idx="1"/>
          </p:nvPr>
        </p:nvSpPr>
        <p:spPr/>
        <p:txBody>
          <a:bodyPr>
            <a:normAutofit fontScale="92500" lnSpcReduction="10000"/>
          </a:bodyPr>
          <a:lstStyle/>
          <a:p>
            <a:pPr algn="ctr"/>
            <a:r>
              <a:rPr lang="es-ES" sz="3600" dirty="0" smtClean="0"/>
              <a:t>Hay </a:t>
            </a:r>
            <a:r>
              <a:rPr lang="es-ES" sz="3600" dirty="0"/>
              <a:t>una ley de la naturaleza intelectual y espiritual según la cual </a:t>
            </a:r>
            <a:r>
              <a:rPr lang="es-ES" sz="3600" b="1" i="1" u="sng" dirty="0"/>
              <a:t>modificamos nuestro ser mediante la contemplación</a:t>
            </a:r>
            <a:r>
              <a:rPr lang="es-ES" sz="3600" dirty="0"/>
              <a:t>. La inteligencia se adapta gradualmente a los asuntos en que se ocupa</a:t>
            </a:r>
            <a:r>
              <a:rPr lang="es-ES" sz="3600" dirty="0" smtClean="0"/>
              <a:t>..­ </a:t>
            </a:r>
            <a:r>
              <a:rPr lang="es-ES" sz="3600" dirty="0"/>
              <a:t>CS  611 ( 1888</a:t>
            </a:r>
            <a:r>
              <a:rPr lang="es-ES" dirty="0"/>
              <a:t>).</a:t>
            </a:r>
          </a:p>
          <a:p>
            <a:pPr algn="ctr"/>
            <a:endParaRPr lang="en-US" dirty="0"/>
          </a:p>
        </p:txBody>
      </p:sp>
    </p:spTree>
    <p:extLst>
      <p:ext uri="{BB962C8B-B14F-4D97-AF65-F5344CB8AC3E}">
        <p14:creationId xmlns:p14="http://schemas.microsoft.com/office/powerpoint/2010/main" val="23782572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7. GRATITUD, ALABANZA, CANTO Y CONTENTAMIENTO</a:t>
            </a:r>
            <a:endParaRPr lang="en-US" dirty="0"/>
          </a:p>
        </p:txBody>
      </p:sp>
      <p:sp>
        <p:nvSpPr>
          <p:cNvPr id="5" name="4 Marcador de contenido"/>
          <p:cNvSpPr>
            <a:spLocks noGrp="1"/>
          </p:cNvSpPr>
          <p:nvPr>
            <p:ph idx="1"/>
          </p:nvPr>
        </p:nvSpPr>
        <p:spPr/>
        <p:txBody>
          <a:bodyPr>
            <a:noAutofit/>
          </a:bodyPr>
          <a:lstStyle/>
          <a:p>
            <a:pPr marL="514350" indent="-514350">
              <a:buAutoNum type="arabicPeriod"/>
            </a:pPr>
            <a:r>
              <a:rPr lang="es-MX" sz="4000" dirty="0" smtClean="0"/>
              <a:t>Fomenta la salud del cuerpo y del alma.</a:t>
            </a:r>
          </a:p>
          <a:p>
            <a:pPr marL="514350" indent="-514350">
              <a:buAutoNum type="arabicPeriod"/>
            </a:pPr>
            <a:r>
              <a:rPr lang="es-MX" sz="4000" dirty="0" smtClean="0"/>
              <a:t>Son una arma contra el desaliento.</a:t>
            </a:r>
          </a:p>
          <a:p>
            <a:pPr marL="514350" indent="-514350">
              <a:buAutoNum type="arabicPeriod"/>
            </a:pPr>
            <a:r>
              <a:rPr lang="es-MX" sz="4000" dirty="0" smtClean="0"/>
              <a:t>Aun </a:t>
            </a:r>
            <a:r>
              <a:rPr lang="es-MX" sz="4000" dirty="0" smtClean="0"/>
              <a:t>cuando parecen opuestas a nuestro bien redundaran en beneficio nuestro.  </a:t>
            </a:r>
          </a:p>
        </p:txBody>
      </p:sp>
    </p:spTree>
    <p:extLst>
      <p:ext uri="{BB962C8B-B14F-4D97-AF65-F5344CB8AC3E}">
        <p14:creationId xmlns:p14="http://schemas.microsoft.com/office/powerpoint/2010/main" val="15405056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Agradecimiento y alabanza</a:t>
            </a:r>
            <a:endParaRPr lang="en-US" dirty="0"/>
          </a:p>
        </p:txBody>
      </p:sp>
      <p:sp>
        <p:nvSpPr>
          <p:cNvPr id="3" name="2 Marcador de contenido"/>
          <p:cNvSpPr>
            <a:spLocks noGrp="1"/>
          </p:cNvSpPr>
          <p:nvPr>
            <p:ph idx="1"/>
          </p:nvPr>
        </p:nvSpPr>
        <p:spPr/>
        <p:txBody>
          <a:bodyPr>
            <a:noAutofit/>
          </a:bodyPr>
          <a:lstStyle/>
          <a:p>
            <a:pPr marL="0" indent="0" algn="just">
              <a:buNone/>
            </a:pPr>
            <a:r>
              <a:rPr lang="es-ES" sz="4000" dirty="0"/>
              <a:t>Nada tiende más a fomentar la salud del cuerpo y del alma que un espíritu de agradecimiento y alabanza.  Resistir a la melancolía, a los pensamientos y sentimientos de descontento es un deber tan positivo como el de orar. MC. 195</a:t>
            </a:r>
          </a:p>
          <a:p>
            <a:endParaRPr lang="en-US" sz="4000" dirty="0"/>
          </a:p>
        </p:txBody>
      </p:sp>
    </p:spTree>
    <p:extLst>
      <p:ext uri="{BB962C8B-B14F-4D97-AF65-F5344CB8AC3E}">
        <p14:creationId xmlns:p14="http://schemas.microsoft.com/office/powerpoint/2010/main" val="28952545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Cantad alabanzas</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smtClean="0"/>
              <a:t>Tributemos </a:t>
            </a:r>
            <a:r>
              <a:rPr lang="es-ES" dirty="0"/>
              <a:t>alabanza y acción de gracias por medio del canto.  Cuando nos veamos tentados, en vez de dar expresión a nuestros sentimientos, entonemos con fe un himno de acción de gracias a Dios</a:t>
            </a:r>
            <a:r>
              <a:rPr lang="es-ES" dirty="0" smtClean="0"/>
              <a:t>. El </a:t>
            </a:r>
            <a:r>
              <a:rPr lang="es-ES" dirty="0"/>
              <a:t>canto es un arma que siempre podemos esgrimir contra el desaliento.  Abriendo así nuestro corazón a los rayos de luz de la presencia del Salvador, encontraremos salud y recibiremos su </a:t>
            </a:r>
            <a:r>
              <a:rPr lang="es-ES" dirty="0" smtClean="0"/>
              <a:t>bendición. </a:t>
            </a:r>
            <a:r>
              <a:rPr lang="es-ES" b="1" i="1" u="sng" dirty="0" smtClean="0"/>
              <a:t>Este </a:t>
            </a:r>
            <a:r>
              <a:rPr lang="es-ES" b="1" i="1" u="sng" dirty="0"/>
              <a:t>mandato es una seguridad de que aun las cosas que parecen opuestas a nuestro bien redundarán en beneficio nuestro</a:t>
            </a:r>
            <a:r>
              <a:rPr lang="es-ES" dirty="0"/>
              <a:t>.  Dios no nos mandaría que fuéramos agradecidos por lo que nos </a:t>
            </a:r>
            <a:r>
              <a:rPr lang="es-ES" dirty="0" smtClean="0"/>
              <a:t>perjudicara. MC pg. 197</a:t>
            </a:r>
            <a:endParaRPr lang="en-US" dirty="0"/>
          </a:p>
        </p:txBody>
      </p:sp>
    </p:spTree>
    <p:extLst>
      <p:ext uri="{BB962C8B-B14F-4D97-AF65-F5344CB8AC3E}">
        <p14:creationId xmlns:p14="http://schemas.microsoft.com/office/powerpoint/2010/main" val="12500468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MX" sz="3200" dirty="0" smtClean="0"/>
              <a:t>Ley </a:t>
            </a:r>
            <a:r>
              <a:rPr lang="es-MX" sz="3200" dirty="0" smtClean="0"/>
              <a:t>mental del Ciclo de Pensamiento-sentimiento y lenguaje</a:t>
            </a:r>
            <a:endParaRPr lang="en-US" sz="3200" dirty="0"/>
          </a:p>
        </p:txBody>
      </p:sp>
      <p:sp>
        <p:nvSpPr>
          <p:cNvPr id="3" name="2 Marcador de contenido"/>
          <p:cNvSpPr>
            <a:spLocks noGrp="1"/>
          </p:cNvSpPr>
          <p:nvPr>
            <p:ph idx="1"/>
          </p:nvPr>
        </p:nvSpPr>
        <p:spPr/>
        <p:txBody>
          <a:bodyPr>
            <a:normAutofit lnSpcReduction="10000"/>
          </a:bodyPr>
          <a:lstStyle/>
          <a:p>
            <a:pPr algn="ctr"/>
            <a:r>
              <a:rPr lang="es-ES" sz="3200" dirty="0" smtClean="0"/>
              <a:t>Es </a:t>
            </a:r>
            <a:r>
              <a:rPr lang="es-ES" sz="3200" dirty="0"/>
              <a:t>una ley de la naturaleza que nuestros pensamientos y sentimientos resultan alentados y fortalecidos al darles expresión. </a:t>
            </a:r>
            <a:r>
              <a:rPr lang="es-ES" sz="3200" b="1" i="1" u="sng" dirty="0"/>
              <a:t>Aunque las palabras expresan los pensamientos, éstos a su vez siguen a las palabras</a:t>
            </a:r>
            <a:r>
              <a:rPr lang="es-ES" sz="3200" dirty="0" smtClean="0"/>
              <a:t>.­ </a:t>
            </a:r>
            <a:r>
              <a:rPr lang="es-ES" sz="3200" dirty="0"/>
              <a:t>MC 195 (1905).</a:t>
            </a:r>
          </a:p>
          <a:p>
            <a:pPr algn="ctr"/>
            <a:endParaRPr lang="en-US" dirty="0"/>
          </a:p>
        </p:txBody>
      </p:sp>
    </p:spTree>
    <p:extLst>
      <p:ext uri="{BB962C8B-B14F-4D97-AF65-F5344CB8AC3E}">
        <p14:creationId xmlns:p14="http://schemas.microsoft.com/office/powerpoint/2010/main" val="26910951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8. GUARDAR LAS AVENIDAS DEL ALMA</a:t>
            </a:r>
            <a:endParaRPr lang="en-US" dirty="0"/>
          </a:p>
        </p:txBody>
      </p:sp>
      <p:sp>
        <p:nvSpPr>
          <p:cNvPr id="5" name="4 Marcador de contenido"/>
          <p:cNvSpPr>
            <a:spLocks noGrp="1"/>
          </p:cNvSpPr>
          <p:nvPr>
            <p:ph idx="1"/>
          </p:nvPr>
        </p:nvSpPr>
        <p:spPr/>
        <p:txBody>
          <a:bodyPr>
            <a:normAutofit fontScale="92500"/>
          </a:bodyPr>
          <a:lstStyle/>
          <a:p>
            <a:pPr marL="514350" indent="-514350">
              <a:buAutoNum type="arabicPeriod"/>
            </a:pPr>
            <a:r>
              <a:rPr lang="es-MX" sz="6600" dirty="0" smtClean="0"/>
              <a:t>Evitar </a:t>
            </a:r>
            <a:r>
              <a:rPr lang="es-MX" sz="6600" dirty="0" smtClean="0"/>
              <a:t>la contaminación mental</a:t>
            </a:r>
          </a:p>
          <a:p>
            <a:pPr marL="514350" indent="-514350">
              <a:buAutoNum type="arabicPeriod"/>
            </a:pPr>
            <a:r>
              <a:rPr lang="es-MX" sz="6600" dirty="0" smtClean="0"/>
              <a:t>Protección de los sentidos</a:t>
            </a:r>
          </a:p>
          <a:p>
            <a:pPr marL="514350" indent="-514350">
              <a:buAutoNum type="arabicPeriod"/>
            </a:pPr>
            <a:endParaRPr lang="en-US" dirty="0"/>
          </a:p>
        </p:txBody>
      </p:sp>
    </p:spTree>
    <p:extLst>
      <p:ext uri="{BB962C8B-B14F-4D97-AF65-F5344CB8AC3E}">
        <p14:creationId xmlns:p14="http://schemas.microsoft.com/office/powerpoint/2010/main" val="14067693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Evitar la contaminación mental</a:t>
            </a:r>
            <a:endParaRPr lang="en-U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dirty="0" smtClean="0"/>
              <a:t>Los </a:t>
            </a:r>
            <a:r>
              <a:rPr lang="es-ES" dirty="0"/>
              <a:t>intereses más vitales para vosotros, individualmente, están bajo vuestro propio cuidado</a:t>
            </a:r>
            <a:r>
              <a:rPr lang="es-ES" b="1" i="1" u="sng" dirty="0"/>
              <a:t>. Nadie puede dañarlos sin vuestro consentimiento. Todas las legiones satánicas no pueden haceros daño, a menos que abráis vuestra alma a las artes y dardos de Satanás. Nunca sobrevendrá vuestra ruina a menos que vosotros consintáis. Si no hay contaminación de vuestra mente, toda la contaminación que os rodea no puede mancharos</a:t>
            </a:r>
            <a:r>
              <a:rPr lang="es-ES" dirty="0"/>
              <a:t>.­ NEV 96 (1885).</a:t>
            </a:r>
          </a:p>
          <a:p>
            <a:pPr marL="0" indent="0" algn="just">
              <a:buNone/>
            </a:pPr>
            <a:r>
              <a:rPr lang="es-ES" b="1" i="1" u="sng" dirty="0"/>
              <a:t>Satanás no puede disponer de la mente o el intelecto, a menos que se lo entreguemos</a:t>
            </a:r>
            <a:r>
              <a:rPr lang="es-ES" dirty="0"/>
              <a:t>.­6CBA 1105 (1893</a:t>
            </a:r>
            <a:r>
              <a:rPr lang="es-ES" dirty="0" smtClean="0"/>
              <a:t>). 2MCP Pg. 739</a:t>
            </a:r>
            <a:endParaRPr lang="en-US" dirty="0"/>
          </a:p>
        </p:txBody>
      </p:sp>
    </p:spTree>
    <p:extLst>
      <p:ext uri="{BB962C8B-B14F-4D97-AF65-F5344CB8AC3E}">
        <p14:creationId xmlns:p14="http://schemas.microsoft.com/office/powerpoint/2010/main" val="29230762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dirty="0" smtClean="0"/>
              <a:t>La </a:t>
            </a:r>
            <a:r>
              <a:rPr lang="es-MX" dirty="0" smtClean="0"/>
              <a:t>ley de la temperancia</a:t>
            </a:r>
            <a:endParaRPr lang="en-US" dirty="0"/>
          </a:p>
        </p:txBody>
      </p:sp>
      <p:sp>
        <p:nvSpPr>
          <p:cNvPr id="3" name="2 Marcador de contenido"/>
          <p:cNvSpPr>
            <a:spLocks noGrp="1"/>
          </p:cNvSpPr>
          <p:nvPr>
            <p:ph idx="1"/>
          </p:nvPr>
        </p:nvSpPr>
        <p:spPr/>
        <p:txBody>
          <a:bodyPr>
            <a:normAutofit fontScale="85000" lnSpcReduction="20000"/>
          </a:bodyPr>
          <a:lstStyle/>
          <a:p>
            <a:pPr algn="ctr"/>
            <a:r>
              <a:rPr lang="es-ES" b="1" i="1" u="sng" dirty="0"/>
              <a:t>La ley de la temperancia debe controlar la vida de cada cristiano. </a:t>
            </a:r>
            <a:r>
              <a:rPr lang="es-ES" dirty="0"/>
              <a:t>En todos nuestros pensamientos debemos tener presente a Dios; siempre se debe mantener en alto su gloria. Necesitamos desembarazarnos de toda influencia que pudiera mantener nuestros pensamientos cautivos y alejarnos de Dios. Tenemos ante Dios la sagrada obligación de gobernar nuestros cuerpos y controlar nuestros apetitos y pasiones de tal manera que no nos aparten de la pureza y la santidad ni alejen nuestras mentes de la obra que Dios requiere de nosotros. Léase Romanos 12: 1</a:t>
            </a:r>
            <a:r>
              <a:rPr lang="es-ES" dirty="0" smtClean="0"/>
              <a:t>. </a:t>
            </a:r>
            <a:r>
              <a:rPr lang="es-MX" dirty="0" smtClean="0"/>
              <a:t>{</a:t>
            </a:r>
            <a:r>
              <a:rPr lang="es-MX" dirty="0"/>
              <a:t>RH, </a:t>
            </a:r>
            <a:r>
              <a:rPr lang="es-MX" dirty="0" err="1"/>
              <a:t>December</a:t>
            </a:r>
            <a:r>
              <a:rPr lang="es-MX" dirty="0"/>
              <a:t> 1, 1896 par. 10}  </a:t>
            </a:r>
            <a:r>
              <a:rPr lang="es-MX" dirty="0" smtClean="0"/>
              <a:t>CSS Pg. 43</a:t>
            </a:r>
            <a:endParaRPr lang="en-US" dirty="0"/>
          </a:p>
          <a:p>
            <a:pPr algn="ctr"/>
            <a:endParaRPr lang="en-US" dirty="0"/>
          </a:p>
        </p:txBody>
      </p:sp>
    </p:spTree>
    <p:extLst>
      <p:ext uri="{BB962C8B-B14F-4D97-AF65-F5344CB8AC3E}">
        <p14:creationId xmlns:p14="http://schemas.microsoft.com/office/powerpoint/2010/main" val="273433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5 Elipse"/>
          <p:cNvSpPr/>
          <p:nvPr/>
        </p:nvSpPr>
        <p:spPr>
          <a:xfrm>
            <a:off x="3228107" y="1447800"/>
            <a:ext cx="2743200" cy="2362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6 Rectángulo"/>
          <p:cNvSpPr/>
          <p:nvPr/>
        </p:nvSpPr>
        <p:spPr>
          <a:xfrm>
            <a:off x="4028206" y="305752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prstClr val="black"/>
                </a:solidFill>
              </a:rPr>
              <a:t>MUERTE</a:t>
            </a:r>
            <a:endParaRPr lang="en-US" b="1" i="1" u="sng" dirty="0">
              <a:solidFill>
                <a:prstClr val="black"/>
              </a:solidFill>
            </a:endParaRPr>
          </a:p>
        </p:txBody>
      </p:sp>
      <p:sp>
        <p:nvSpPr>
          <p:cNvPr id="8" name="7 Rectángulo"/>
          <p:cNvSpPr/>
          <p:nvPr/>
        </p:nvSpPr>
        <p:spPr>
          <a:xfrm>
            <a:off x="4035135" y="3573607"/>
            <a:ext cx="11430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MENTIRA</a:t>
            </a:r>
            <a:endParaRPr lang="en-US" dirty="0">
              <a:solidFill>
                <a:prstClr val="white"/>
              </a:solidFill>
            </a:endParaRPr>
          </a:p>
        </p:txBody>
      </p:sp>
      <p:sp>
        <p:nvSpPr>
          <p:cNvPr id="9" name="8 Rectángulo"/>
          <p:cNvSpPr/>
          <p:nvPr/>
        </p:nvSpPr>
        <p:spPr>
          <a:xfrm>
            <a:off x="4035135" y="2355273"/>
            <a:ext cx="1143000" cy="7022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YO</a:t>
            </a:r>
            <a:endParaRPr lang="en-US" dirty="0">
              <a:solidFill>
                <a:prstClr val="white"/>
              </a:solidFill>
            </a:endParaRPr>
          </a:p>
        </p:txBody>
      </p:sp>
      <p:sp>
        <p:nvSpPr>
          <p:cNvPr id="11" name="10 Rectángulo"/>
          <p:cNvSpPr/>
          <p:nvPr/>
        </p:nvSpPr>
        <p:spPr>
          <a:xfrm>
            <a:off x="3806967" y="1330035"/>
            <a:ext cx="1566863"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OBSCURIDAD</a:t>
            </a:r>
            <a:endParaRPr lang="en-US" dirty="0">
              <a:solidFill>
                <a:prstClr val="white"/>
              </a:solidFill>
            </a:endParaRPr>
          </a:p>
        </p:txBody>
      </p:sp>
      <p:sp>
        <p:nvSpPr>
          <p:cNvPr id="12" name="11 Rectángulo"/>
          <p:cNvSpPr/>
          <p:nvPr/>
        </p:nvSpPr>
        <p:spPr>
          <a:xfrm>
            <a:off x="5450029" y="2355272"/>
            <a:ext cx="1560371"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prstClr val="white"/>
                </a:solidFill>
              </a:rPr>
              <a:t>DESARMONIA</a:t>
            </a:r>
            <a:endParaRPr lang="en-US" sz="1600" dirty="0">
              <a:solidFill>
                <a:prstClr val="white"/>
              </a:solidFill>
            </a:endParaRPr>
          </a:p>
        </p:txBody>
      </p:sp>
      <p:sp>
        <p:nvSpPr>
          <p:cNvPr id="13" name="12 Rectángulo"/>
          <p:cNvSpPr/>
          <p:nvPr/>
        </p:nvSpPr>
        <p:spPr>
          <a:xfrm>
            <a:off x="2666134" y="2316306"/>
            <a:ext cx="1294532"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EGOISMO</a:t>
            </a:r>
            <a:endParaRPr lang="en-US" dirty="0">
              <a:solidFill>
                <a:prstClr val="white"/>
              </a:solidFill>
            </a:endParaRPr>
          </a:p>
        </p:txBody>
      </p:sp>
      <p:sp>
        <p:nvSpPr>
          <p:cNvPr id="17" name="16 Rectángulo"/>
          <p:cNvSpPr/>
          <p:nvPr/>
        </p:nvSpPr>
        <p:spPr>
          <a:xfrm>
            <a:off x="4035135" y="1903264"/>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SATANAS</a:t>
            </a:r>
            <a:endParaRPr lang="en-US" dirty="0">
              <a:solidFill>
                <a:prstClr val="white"/>
              </a:solidFill>
            </a:endParaRPr>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DEBAJO CIELO</a:t>
            </a:r>
            <a:endParaRPr lang="en-US" dirty="0">
              <a:solidFill>
                <a:prstClr val="black"/>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YO</a:t>
            </a:r>
            <a:endParaRPr lang="en-US" dirty="0">
              <a:solidFill>
                <a:prstClr val="black"/>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TU</a:t>
            </a:r>
            <a:endParaRPr lang="en-US" dirty="0">
              <a:solidFill>
                <a:prstClr val="black"/>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SOBRE LA TIERRA</a:t>
            </a:r>
            <a:endParaRPr lang="en-US" dirty="0">
              <a:solidFill>
                <a:prstClr val="black"/>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CIELO</a:t>
            </a:r>
            <a:endParaRPr lang="en-US" dirty="0">
              <a:solidFill>
                <a:prstClr val="black"/>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MAR</a:t>
            </a:r>
            <a:endParaRPr lang="en-US" dirty="0">
              <a:solidFill>
                <a:prstClr val="black"/>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PERTENENCIA</a:t>
            </a:r>
            <a:endParaRPr lang="en-US" dirty="0">
              <a:solidFill>
                <a:prstClr val="white"/>
              </a:solidFill>
            </a:endParaRPr>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IDENTIDAD</a:t>
            </a:r>
            <a:endParaRPr lang="en-US" dirty="0">
              <a:solidFill>
                <a:prstClr val="white"/>
              </a:solidFill>
            </a:endParaRPr>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PROPOSITO</a:t>
            </a:r>
            <a:endParaRPr lang="en-US" dirty="0">
              <a:solidFill>
                <a:prstClr val="white"/>
              </a:solidFill>
            </a:endParaRPr>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ADAN REY DE LA </a:t>
            </a:r>
          </a:p>
          <a:p>
            <a:pPr algn="ctr"/>
            <a:r>
              <a:rPr lang="es-MX" dirty="0" smtClean="0">
                <a:solidFill>
                  <a:prstClr val="black"/>
                </a:solidFill>
              </a:rPr>
              <a:t>FAMILIA TERRENAL</a:t>
            </a:r>
            <a:endParaRPr lang="en-US" dirty="0">
              <a:solidFill>
                <a:prstClr val="black"/>
              </a:solidFill>
            </a:endParaRPr>
          </a:p>
        </p:txBody>
      </p:sp>
      <p:sp>
        <p:nvSpPr>
          <p:cNvPr id="33" name="32 Elipse"/>
          <p:cNvSpPr/>
          <p:nvPr/>
        </p:nvSpPr>
        <p:spPr>
          <a:xfrm>
            <a:off x="7152407" y="1470749"/>
            <a:ext cx="1956957" cy="13447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ANGENCIAS MALIGNAS</a:t>
            </a:r>
            <a:endParaRPr lang="en-US" dirty="0">
              <a:solidFill>
                <a:prstClr val="white"/>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LEY “VIVIR PARA SI”</a:t>
            </a:r>
            <a:endParaRPr lang="en-US" dirty="0">
              <a:solidFill>
                <a:prstClr val="black"/>
              </a:solidFill>
            </a:endParaRPr>
          </a:p>
        </p:txBody>
      </p:sp>
      <p:cxnSp>
        <p:nvCxnSpPr>
          <p:cNvPr id="39" name="38 Conector recto de flecha"/>
          <p:cNvCxnSpPr/>
          <p:nvPr/>
        </p:nvCxnSpPr>
        <p:spPr>
          <a:xfrm flipV="1">
            <a:off x="1466849" y="2697307"/>
            <a:ext cx="2561357" cy="1341293"/>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78135" y="2712892"/>
            <a:ext cx="2375190" cy="132570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4" name="33 Rectángulo"/>
          <p:cNvSpPr/>
          <p:nvPr/>
        </p:nvSpPr>
        <p:spPr>
          <a:xfrm>
            <a:off x="3609108" y="942109"/>
            <a:ext cx="2362199"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MODELO</a:t>
            </a:r>
            <a:endParaRPr lang="en-US" dirty="0">
              <a:solidFill>
                <a:prstClr val="white"/>
              </a:solidFill>
            </a:endParaRPr>
          </a:p>
        </p:txBody>
      </p:sp>
      <p:sp>
        <p:nvSpPr>
          <p:cNvPr id="35" name="34 Rectángulo"/>
          <p:cNvSpPr/>
          <p:nvPr/>
        </p:nvSpPr>
        <p:spPr>
          <a:xfrm>
            <a:off x="3774494" y="4983743"/>
            <a:ext cx="1562101" cy="4892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TIEMPO</a:t>
            </a:r>
            <a:endParaRPr lang="en-US" dirty="0">
              <a:solidFill>
                <a:prstClr val="white"/>
              </a:solidFill>
            </a:endParaRPr>
          </a:p>
        </p:txBody>
      </p:sp>
      <p:sp>
        <p:nvSpPr>
          <p:cNvPr id="36" name="35 Rectángulo"/>
          <p:cNvSpPr/>
          <p:nvPr/>
        </p:nvSpPr>
        <p:spPr>
          <a:xfrm>
            <a:off x="-32040" y="2414156"/>
            <a:ext cx="1562101"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AMBIENTE</a:t>
            </a:r>
            <a:endParaRPr lang="en-US" dirty="0">
              <a:solidFill>
                <a:prstClr val="white"/>
              </a:solidFill>
            </a:endParaRPr>
          </a:p>
        </p:txBody>
      </p:sp>
      <p:sp>
        <p:nvSpPr>
          <p:cNvPr id="38" name="37 Rectángulo"/>
          <p:cNvSpPr/>
          <p:nvPr/>
        </p:nvSpPr>
        <p:spPr>
          <a:xfrm>
            <a:off x="6619361" y="2954482"/>
            <a:ext cx="1726623" cy="3970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F. VOLUNTAD</a:t>
            </a:r>
            <a:endParaRPr lang="en-US" dirty="0"/>
          </a:p>
        </p:txBody>
      </p:sp>
    </p:spTree>
    <p:extLst>
      <p:ext uri="{BB962C8B-B14F-4D97-AF65-F5344CB8AC3E}">
        <p14:creationId xmlns:p14="http://schemas.microsoft.com/office/powerpoint/2010/main" val="34813651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endParaRPr lang="en-U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620204257"/>
              </p:ext>
            </p:extLst>
          </p:nvPr>
        </p:nvGraphicFramePr>
        <p:xfrm>
          <a:off x="685800" y="1524000"/>
          <a:ext cx="8001001" cy="5008880"/>
        </p:xfrm>
        <a:graphic>
          <a:graphicData uri="http://schemas.openxmlformats.org/drawingml/2006/table">
            <a:tbl>
              <a:tblPr firstRow="1" firstCol="1" bandRow="1"/>
              <a:tblGrid>
                <a:gridCol w="1996146"/>
                <a:gridCol w="1315753"/>
                <a:gridCol w="4689102"/>
              </a:tblGrid>
              <a:tr h="4648199">
                <a:tc>
                  <a:txBody>
                    <a:bodyPr/>
                    <a:lstStyle/>
                    <a:p>
                      <a:pPr marL="0" marR="0">
                        <a:lnSpc>
                          <a:spcPct val="115000"/>
                        </a:lnSpc>
                        <a:spcBef>
                          <a:spcPts val="0"/>
                        </a:spcBef>
                        <a:spcAft>
                          <a:spcPts val="0"/>
                        </a:spcAft>
                      </a:pPr>
                      <a:r>
                        <a:rPr lang="es-MX" sz="2800" dirty="0">
                          <a:effectLst/>
                          <a:latin typeface="Calibri"/>
                          <a:ea typeface="Times New Roman"/>
                          <a:cs typeface="Calibri"/>
                        </a:rPr>
                        <a:t>MCP1</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MCP1</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MCP2</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MCP2</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smtClean="0">
                          <a:effectLst/>
                          <a:latin typeface="Calibri"/>
                          <a:ea typeface="Times New Roman"/>
                          <a:cs typeface="Calibri"/>
                        </a:rPr>
                        <a:t>MCP2</a:t>
                      </a:r>
                      <a:endParaRPr lang="en-US" sz="2800" dirty="0">
                        <a:effectLst/>
                        <a:latin typeface="Calibri"/>
                        <a:ea typeface="Calibri"/>
                        <a:cs typeface="Times New Roman"/>
                      </a:endParaRPr>
                    </a:p>
                    <a:p>
                      <a:pPr marL="0" marR="0">
                        <a:lnSpc>
                          <a:spcPct val="115000"/>
                        </a:lnSpc>
                        <a:spcBef>
                          <a:spcPts val="0"/>
                        </a:spcBef>
                        <a:spcAft>
                          <a:spcPts val="0"/>
                        </a:spcAft>
                      </a:pPr>
                      <a:endParaRPr lang="es-MX" sz="2800" dirty="0" smtClean="0">
                        <a:effectLst/>
                        <a:latin typeface="Calibri"/>
                        <a:ea typeface="Times New Roman"/>
                        <a:cs typeface="Calibri"/>
                      </a:endParaRPr>
                    </a:p>
                    <a:p>
                      <a:pPr marL="0" marR="0">
                        <a:lnSpc>
                          <a:spcPct val="115000"/>
                        </a:lnSpc>
                        <a:spcBef>
                          <a:spcPts val="0"/>
                        </a:spcBef>
                        <a:spcAft>
                          <a:spcPts val="0"/>
                        </a:spcAft>
                      </a:pPr>
                      <a:r>
                        <a:rPr lang="es-MX" sz="2800" dirty="0" smtClean="0">
                          <a:effectLst/>
                          <a:latin typeface="Calibri"/>
                          <a:ea typeface="Times New Roman"/>
                          <a:cs typeface="Calibri"/>
                        </a:rPr>
                        <a:t>MCP2</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MC</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SD</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MCP1</a:t>
                      </a:r>
                      <a:endParaRPr lang="en-US" sz="2800" dirty="0">
                        <a:effectLst/>
                        <a:latin typeface="Calibri"/>
                        <a:ea typeface="Calibri"/>
                        <a:cs typeface="Times New Roman"/>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nSpc>
                          <a:spcPct val="115000"/>
                        </a:lnSpc>
                        <a:spcBef>
                          <a:spcPts val="0"/>
                        </a:spcBef>
                        <a:spcAft>
                          <a:spcPts val="0"/>
                        </a:spcAft>
                      </a:pPr>
                      <a:r>
                        <a:rPr lang="es-MX" sz="2800" dirty="0">
                          <a:effectLst/>
                          <a:latin typeface="Calibri"/>
                          <a:ea typeface="Times New Roman"/>
                          <a:cs typeface="Calibri"/>
                        </a:rPr>
                        <a:t>10</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21</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81</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82</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smtClean="0">
                          <a:effectLst/>
                          <a:latin typeface="Calibri"/>
                          <a:ea typeface="Times New Roman"/>
                          <a:cs typeface="Calibri"/>
                        </a:rPr>
                        <a:t>84</a:t>
                      </a:r>
                      <a:endParaRPr lang="en-US" sz="2800" dirty="0">
                        <a:effectLst/>
                        <a:latin typeface="Calibri"/>
                        <a:ea typeface="Calibri"/>
                        <a:cs typeface="Times New Roman"/>
                      </a:endParaRPr>
                    </a:p>
                    <a:p>
                      <a:pPr marL="0" marR="0">
                        <a:lnSpc>
                          <a:spcPct val="115000"/>
                        </a:lnSpc>
                        <a:spcBef>
                          <a:spcPts val="0"/>
                        </a:spcBef>
                        <a:spcAft>
                          <a:spcPts val="0"/>
                        </a:spcAft>
                      </a:pPr>
                      <a:endParaRPr lang="es-MX" sz="2800" dirty="0" smtClean="0">
                        <a:effectLst/>
                        <a:latin typeface="Calibri"/>
                        <a:ea typeface="Times New Roman"/>
                        <a:cs typeface="Calibri"/>
                      </a:endParaRPr>
                    </a:p>
                    <a:p>
                      <a:pPr marL="0" marR="0">
                        <a:lnSpc>
                          <a:spcPct val="115000"/>
                        </a:lnSpc>
                        <a:spcBef>
                          <a:spcPts val="0"/>
                        </a:spcBef>
                        <a:spcAft>
                          <a:spcPts val="0"/>
                        </a:spcAft>
                      </a:pPr>
                      <a:r>
                        <a:rPr lang="es-MX" sz="2800" dirty="0" smtClean="0">
                          <a:effectLst/>
                          <a:latin typeface="Calibri"/>
                          <a:ea typeface="Times New Roman"/>
                          <a:cs typeface="Calibri"/>
                        </a:rPr>
                        <a:t>85</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18</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13</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8</a:t>
                      </a:r>
                      <a:endParaRPr lang="en-US" sz="2800" dirty="0">
                        <a:effectLst/>
                        <a:latin typeface="Calibri"/>
                        <a:ea typeface="Calibri"/>
                        <a:cs typeface="Times New Roman"/>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nSpc>
                          <a:spcPct val="115000"/>
                        </a:lnSpc>
                        <a:spcBef>
                          <a:spcPts val="0"/>
                        </a:spcBef>
                        <a:spcAft>
                          <a:spcPts val="0"/>
                        </a:spcAft>
                      </a:pPr>
                      <a:r>
                        <a:rPr lang="es-MX" sz="2800" dirty="0">
                          <a:effectLst/>
                          <a:latin typeface="Calibri"/>
                          <a:ea typeface="Times New Roman"/>
                          <a:cs typeface="Calibri"/>
                        </a:rPr>
                        <a:t>"Comprensión"</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"Cristo trata con las mentes"</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"Una terapia mental segura"</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"En armonía con la ciencia"</a:t>
                      </a:r>
                      <a:endParaRPr lang="en-US" sz="2800" dirty="0">
                        <a:effectLst/>
                        <a:latin typeface="Calibri"/>
                        <a:ea typeface="Calibri"/>
                        <a:cs typeface="Times New Roman"/>
                      </a:endParaRPr>
                    </a:p>
                    <a:p>
                      <a:pPr marL="0" marR="0">
                        <a:lnSpc>
                          <a:spcPct val="115000"/>
                        </a:lnSpc>
                        <a:spcBef>
                          <a:spcPts val="0"/>
                        </a:spcBef>
                        <a:spcAft>
                          <a:spcPts val="0"/>
                        </a:spcAft>
                      </a:pPr>
                      <a:r>
                        <a:rPr lang="es-MX" sz="2800" b="0" i="0" u="none" dirty="0">
                          <a:solidFill>
                            <a:schemeClr val="tx1"/>
                          </a:solidFill>
                          <a:effectLst/>
                          <a:latin typeface="Calibri"/>
                          <a:ea typeface="Times New Roman"/>
                          <a:cs typeface="Calibri"/>
                        </a:rPr>
                        <a:t>"Como tratar con las emociones"</a:t>
                      </a:r>
                      <a:endParaRPr lang="en-US" sz="2800" b="0" i="0" u="none" dirty="0">
                        <a:solidFill>
                          <a:schemeClr val="tx1"/>
                        </a:solidFill>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"Como aconsejar"</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"La cura mental"</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"Terapia cristiana"</a:t>
                      </a:r>
                      <a:endParaRPr lang="en-US" sz="2800" dirty="0">
                        <a:effectLst/>
                        <a:latin typeface="Calibri"/>
                        <a:ea typeface="Calibri"/>
                        <a:cs typeface="Times New Roman"/>
                      </a:endParaRPr>
                    </a:p>
                    <a:p>
                      <a:pPr marL="0" marR="0">
                        <a:lnSpc>
                          <a:spcPct val="115000"/>
                        </a:lnSpc>
                        <a:spcBef>
                          <a:spcPts val="0"/>
                        </a:spcBef>
                        <a:spcAft>
                          <a:spcPts val="0"/>
                        </a:spcAft>
                      </a:pPr>
                      <a:r>
                        <a:rPr lang="es-MX" sz="2800" dirty="0">
                          <a:effectLst/>
                          <a:latin typeface="Calibri"/>
                          <a:ea typeface="Times New Roman"/>
                          <a:cs typeface="Calibri"/>
                        </a:rPr>
                        <a:t>"La religión y la mente"</a:t>
                      </a:r>
                      <a:endParaRPr lang="en-US" sz="2800" dirty="0">
                        <a:effectLst/>
                        <a:latin typeface="Calibri"/>
                        <a:ea typeface="Calibri"/>
                        <a:cs typeface="Times New Roman"/>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33629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pPr algn="just"/>
            <a:r>
              <a:rPr lang="es-MX" dirty="0" smtClean="0"/>
              <a:t>La Solución</a:t>
            </a:r>
            <a:endParaRPr lang="en-US" dirty="0"/>
          </a:p>
        </p:txBody>
      </p:sp>
      <p:sp>
        <p:nvSpPr>
          <p:cNvPr id="5" name="4 Marcador de contenido"/>
          <p:cNvSpPr>
            <a:spLocks noGrp="1"/>
          </p:cNvSpPr>
          <p:nvPr>
            <p:ph idx="1"/>
          </p:nvPr>
        </p:nvSpPr>
        <p:spPr/>
        <p:txBody>
          <a:bodyPr>
            <a:normAutofit lnSpcReduction="10000"/>
          </a:bodyPr>
          <a:lstStyle/>
          <a:p>
            <a:pPr marL="0" indent="0" algn="just">
              <a:buNone/>
            </a:pPr>
            <a:r>
              <a:rPr lang="es-ES" dirty="0"/>
              <a:t>La verdadera respuesta a los problemas sociales, emocionales y espirituales, </a:t>
            </a:r>
            <a:r>
              <a:rPr lang="es-ES" b="1" i="1" u="sng" dirty="0"/>
              <a:t>no pueden ser encontradas dentro del hombre mismo, ni dentro de su congénere, sino dentro de Cristo</a:t>
            </a:r>
            <a:r>
              <a:rPr lang="es-ES" dirty="0"/>
              <a:t>. Pero frecuentemente en la consejería, se hacen intentos para encontrar respuesta dentro de la persona misma. Hay una verdadera necesidad de reevaluar el papel del consejero, su efectividad, y sus limitaciones, de manera que </a:t>
            </a:r>
            <a:r>
              <a:rPr lang="es-ES" b="1" i="1" u="sng" dirty="0"/>
              <a:t>la consejería que es auténticamente centrada en Cristo </a:t>
            </a:r>
            <a:r>
              <a:rPr lang="es-ES" dirty="0"/>
              <a:t>pueda adquirir su máximo valor en la vida de los hombres y mujeres necesitados</a:t>
            </a:r>
            <a:r>
              <a:rPr lang="es-ES" dirty="0" smtClean="0"/>
              <a:t>. SD. Pg. 97</a:t>
            </a:r>
            <a:endParaRPr lang="en-US" dirty="0"/>
          </a:p>
        </p:txBody>
      </p:sp>
    </p:spTree>
    <p:extLst>
      <p:ext uri="{BB962C8B-B14F-4D97-AF65-F5344CB8AC3E}">
        <p14:creationId xmlns:p14="http://schemas.microsoft.com/office/powerpoint/2010/main" val="2907604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Precepto y Ejemplo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a:t>Hay una ciencia en el trato con los que parecen especialmente débiles. </a:t>
            </a:r>
            <a:r>
              <a:rPr lang="es-ES" sz="3600" b="1" i="1" u="sng" dirty="0"/>
              <a:t>Si vamos a enseñar a los demás, primero tenemos que aprender de Cristo nosotros mismos</a:t>
            </a:r>
            <a:r>
              <a:rPr lang="es-ES" sz="3600" dirty="0"/>
              <a:t>. Necesitamos tener una visión amplia para poder hacer verdadera obra médico-misionera y tener tacto en nuestro trato con las mentes</a:t>
            </a:r>
            <a:r>
              <a:rPr lang="es-ES" sz="3600" dirty="0" smtClean="0"/>
              <a:t>. 2MCP Pg. 454</a:t>
            </a:r>
            <a:endParaRPr lang="en-US" sz="3600" dirty="0"/>
          </a:p>
        </p:txBody>
      </p:sp>
    </p:spTree>
    <p:extLst>
      <p:ext uri="{BB962C8B-B14F-4D97-AF65-F5344CB8AC3E}">
        <p14:creationId xmlns:p14="http://schemas.microsoft.com/office/powerpoint/2010/main" val="359329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Objetivos Principales</a:t>
            </a:r>
            <a:endParaRPr lang="en-US" dirty="0"/>
          </a:p>
        </p:txBody>
      </p:sp>
      <p:sp>
        <p:nvSpPr>
          <p:cNvPr id="3" name="2 Marcador de contenido"/>
          <p:cNvSpPr>
            <a:spLocks noGrp="1"/>
          </p:cNvSpPr>
          <p:nvPr>
            <p:ph idx="1"/>
          </p:nvPr>
        </p:nvSpPr>
        <p:spPr/>
        <p:txBody>
          <a:bodyPr>
            <a:normAutofit/>
          </a:bodyPr>
          <a:lstStyle/>
          <a:p>
            <a:pPr marL="514350" indent="-514350" algn="just">
              <a:buAutoNum type="arabicPeriod"/>
            </a:pPr>
            <a:r>
              <a:rPr lang="es-ES" sz="3200" dirty="0"/>
              <a:t>A</a:t>
            </a:r>
            <a:r>
              <a:rPr lang="es-ES" sz="3200" dirty="0" smtClean="0"/>
              <a:t>nimar al aconsejado a pensar y hablar positivamente</a:t>
            </a:r>
            <a:r>
              <a:rPr lang="es-ES" sz="3200" dirty="0"/>
              <a:t>.</a:t>
            </a:r>
            <a:endParaRPr lang="es-ES" sz="3200" dirty="0" smtClean="0"/>
          </a:p>
          <a:p>
            <a:pPr marL="514350" indent="-514350" algn="just">
              <a:buAutoNum type="arabicPeriod"/>
            </a:pPr>
            <a:r>
              <a:rPr lang="es-ES" sz="3200" dirty="0" smtClean="0"/>
              <a:t>Ayudar a evitar la vocalización de desaliento y desánimo, y la magnificación de las pruebas y los problemas que solo sirven para aumentar y reforzar las emociones negativas. </a:t>
            </a:r>
          </a:p>
          <a:p>
            <a:pPr marL="514350" indent="-514350" algn="just">
              <a:buAutoNum type="arabicPeriod"/>
            </a:pPr>
            <a:r>
              <a:rPr lang="es-ES" sz="3200" dirty="0" smtClean="0"/>
              <a:t>Guiar al aconsejado a ejercitar fe y confianza en Dios. </a:t>
            </a:r>
            <a:r>
              <a:rPr lang="es-ES" sz="3200" dirty="0"/>
              <a:t>(</a:t>
            </a:r>
            <a:r>
              <a:rPr lang="es-ES" sz="3200" dirty="0" smtClean="0"/>
              <a:t>SD. Pg. 98)</a:t>
            </a:r>
            <a:endParaRPr lang="en-US" sz="3200" dirty="0" smtClean="0"/>
          </a:p>
          <a:p>
            <a:pPr algn="just"/>
            <a:endParaRPr lang="en-US" dirty="0" smtClean="0"/>
          </a:p>
          <a:p>
            <a:pPr algn="just"/>
            <a:endParaRPr lang="en-US" dirty="0"/>
          </a:p>
        </p:txBody>
      </p:sp>
    </p:spTree>
    <p:extLst>
      <p:ext uri="{BB962C8B-B14F-4D97-AF65-F5344CB8AC3E}">
        <p14:creationId xmlns:p14="http://schemas.microsoft.com/office/powerpoint/2010/main" val="759453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1. LA INFLUENCIA MENTAL</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sz="4400" dirty="0"/>
              <a:t>En el tratamiento de los enfermos no debe pasarse por alto el efecto de la influencia ejercida por la mente.  Aprovechada debidamente, esta influencia resulta uno de los agentes más eficaces para combatir la enfermedad</a:t>
            </a:r>
            <a:r>
              <a:rPr lang="es-ES" sz="4400" dirty="0" smtClean="0"/>
              <a:t>. MC pg. 186</a:t>
            </a:r>
            <a:endParaRPr lang="es-ES" sz="4400" dirty="0"/>
          </a:p>
          <a:p>
            <a:endParaRPr lang="en-US" dirty="0"/>
          </a:p>
        </p:txBody>
      </p:sp>
    </p:spTree>
    <p:extLst>
      <p:ext uri="{BB962C8B-B14F-4D97-AF65-F5344CB8AC3E}">
        <p14:creationId xmlns:p14="http://schemas.microsoft.com/office/powerpoint/2010/main" val="282300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Utilizando la Influencia Mental</a:t>
            </a:r>
            <a:endParaRPr lang="en-US" dirty="0"/>
          </a:p>
        </p:txBody>
      </p:sp>
      <p:sp>
        <p:nvSpPr>
          <p:cNvPr id="5" name="4 Marcador de contenido"/>
          <p:cNvSpPr>
            <a:spLocks noGrp="1"/>
          </p:cNvSpPr>
          <p:nvPr>
            <p:ph idx="1"/>
          </p:nvPr>
        </p:nvSpPr>
        <p:spPr/>
        <p:txBody>
          <a:bodyPr>
            <a:normAutofit/>
          </a:bodyPr>
          <a:lstStyle/>
          <a:p>
            <a:pPr marL="514350" indent="-514350">
              <a:buAutoNum type="arabicPeriod"/>
            </a:pPr>
            <a:r>
              <a:rPr lang="es-MX" sz="4400" dirty="0" smtClean="0"/>
              <a:t>Desviar las miradas de lo humano y dirigirlas a los divino.</a:t>
            </a:r>
          </a:p>
          <a:p>
            <a:pPr marL="514350" indent="-514350">
              <a:buAutoNum type="arabicPeriod"/>
            </a:pPr>
            <a:r>
              <a:rPr lang="es-MX" sz="4400" dirty="0" smtClean="0"/>
              <a:t>Enseñar a no depender del hombre sino de Dios.</a:t>
            </a:r>
          </a:p>
          <a:p>
            <a:pPr marL="514350" indent="-514350">
              <a:buAutoNum type="arabicPeriod"/>
            </a:pPr>
            <a:r>
              <a:rPr lang="es-MX" sz="4400" dirty="0" smtClean="0"/>
              <a:t>Presentarles a Cristo.</a:t>
            </a:r>
          </a:p>
          <a:p>
            <a:pPr marL="514350" indent="-514350">
              <a:buAutoNum type="arabicPeriod"/>
            </a:pPr>
            <a:r>
              <a:rPr lang="es-MX" sz="4400" dirty="0" smtClean="0"/>
              <a:t>Orad y llevarlos a Cristo</a:t>
            </a:r>
            <a:r>
              <a:rPr lang="es-MX" sz="4400" dirty="0" smtClean="0"/>
              <a:t>.</a:t>
            </a:r>
            <a:endParaRPr lang="es-MX" sz="4400" dirty="0" smtClean="0"/>
          </a:p>
        </p:txBody>
      </p:sp>
    </p:spTree>
    <p:extLst>
      <p:ext uri="{BB962C8B-B14F-4D97-AF65-F5344CB8AC3E}">
        <p14:creationId xmlns:p14="http://schemas.microsoft.com/office/powerpoint/2010/main" val="36886420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5.jpeg"/></Relationships>
</file>

<file path=ppt/theme/_rels/theme3.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Chincheta">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Prefab">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2941</Words>
  <Application>Microsoft Office PowerPoint</Application>
  <PresentationFormat>Presentación en pantalla (4:3)</PresentationFormat>
  <Paragraphs>181</Paragraphs>
  <Slides>40</Slides>
  <Notes>4</Notes>
  <HiddenSlides>0</HiddenSlides>
  <MMClips>0</MMClips>
  <ScaleCrop>false</ScaleCrop>
  <HeadingPairs>
    <vt:vector size="4" baseType="variant">
      <vt:variant>
        <vt:lpstr>Tema</vt:lpstr>
      </vt:variant>
      <vt:variant>
        <vt:i4>3</vt:i4>
      </vt:variant>
      <vt:variant>
        <vt:lpstr>Títulos de diapositiva</vt:lpstr>
      </vt:variant>
      <vt:variant>
        <vt:i4>40</vt:i4>
      </vt:variant>
    </vt:vector>
  </HeadingPairs>
  <TitlesOfParts>
    <vt:vector size="43" baseType="lpstr">
      <vt:lpstr>Chincheta</vt:lpstr>
      <vt:lpstr>Prefab</vt:lpstr>
      <vt:lpstr>Módulo</vt:lpstr>
      <vt:lpstr>“Terapia Psicológica Bíblica y Leyes de la Mente”</vt:lpstr>
      <vt:lpstr>OBJETIVOS</vt:lpstr>
      <vt:lpstr>Presentación de PowerPoint</vt:lpstr>
      <vt:lpstr>Presentación de PowerPoint</vt:lpstr>
      <vt:lpstr>La Solución</vt:lpstr>
      <vt:lpstr>Precepto y Ejemplo</vt:lpstr>
      <vt:lpstr>Objetivos Principales</vt:lpstr>
      <vt:lpstr>1. LA INFLUENCIA MENTAL</vt:lpstr>
      <vt:lpstr>Utilizando la Influencia Mental</vt:lpstr>
      <vt:lpstr>Ganar la confianza y dirigirla a Cristo.  </vt:lpstr>
      <vt:lpstr>Ley de la Influencia</vt:lpstr>
      <vt:lpstr>2. LA VOLUNTAD</vt:lpstr>
      <vt:lpstr>Funciones de la Fuerza de Voluntad</vt:lpstr>
      <vt:lpstr>El poder de la voluntad </vt:lpstr>
      <vt:lpstr>Ley de la Firmeza y Decisión mental </vt:lpstr>
      <vt:lpstr>3. DESTRONIZACION DEL YO (Lucas 6:27)</vt:lpstr>
      <vt:lpstr>Dejar de interesarse en uno mismo</vt:lpstr>
      <vt:lpstr>Ley del Sacrificio propio</vt:lpstr>
      <vt:lpstr>4. SERVICIO</vt:lpstr>
      <vt:lpstr>Altruismo</vt:lpstr>
      <vt:lpstr>Ley de la acción y la reacción</vt:lpstr>
      <vt:lpstr>5. COMUNIÓN CON DIOS</vt:lpstr>
      <vt:lpstr>El amor de Cristo</vt:lpstr>
      <vt:lpstr>La receta de cura perfecta</vt:lpstr>
      <vt:lpstr>Entrar en comunión con el salvador</vt:lpstr>
      <vt:lpstr>Ley de la asociación</vt:lpstr>
      <vt:lpstr>Presentación de PowerPoint</vt:lpstr>
      <vt:lpstr>6. LA CONTEMPLACION DE LO ALTO Y SUBLIME </vt:lpstr>
      <vt:lpstr>Pensamientos e Imaginación en Cristo</vt:lpstr>
      <vt:lpstr>Contemplación de las verdades</vt:lpstr>
      <vt:lpstr>Mirad el punto en que vimos la luz por ultima vez</vt:lpstr>
      <vt:lpstr>Ley mental de la Transformación por la contemplación (gradual)</vt:lpstr>
      <vt:lpstr>7. GRATITUD, ALABANZA, CANTO Y CONTENTAMIENTO</vt:lpstr>
      <vt:lpstr>Agradecimiento y alabanza</vt:lpstr>
      <vt:lpstr>Cantad alabanzas</vt:lpstr>
      <vt:lpstr>Ley mental del Ciclo de Pensamiento-sentimiento y lenguaje</vt:lpstr>
      <vt:lpstr>8. GUARDAR LAS AVENIDAS DEL ALMA</vt:lpstr>
      <vt:lpstr>Evitar la contaminación mental</vt:lpstr>
      <vt:lpstr>La ley de la temperancia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“Leyes de la Mente”</dc:title>
  <dc:creator>Gerardo Payan</dc:creator>
  <cp:lastModifiedBy>Gerardo Payan</cp:lastModifiedBy>
  <cp:revision>20</cp:revision>
  <dcterms:created xsi:type="dcterms:W3CDTF">2011-08-06T01:39:38Z</dcterms:created>
  <dcterms:modified xsi:type="dcterms:W3CDTF">2011-08-06T23:39:16Z</dcterms:modified>
</cp:coreProperties>
</file>