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46"/>
  </p:notesMasterIdLst>
  <p:sldIdLst>
    <p:sldId id="256" r:id="rId2"/>
    <p:sldId id="314" r:id="rId3"/>
    <p:sldId id="262" r:id="rId4"/>
    <p:sldId id="257" r:id="rId5"/>
    <p:sldId id="366" r:id="rId6"/>
    <p:sldId id="261" r:id="rId7"/>
    <p:sldId id="372" r:id="rId8"/>
    <p:sldId id="367" r:id="rId9"/>
    <p:sldId id="368" r:id="rId10"/>
    <p:sldId id="370" r:id="rId11"/>
    <p:sldId id="373" r:id="rId12"/>
    <p:sldId id="361" r:id="rId13"/>
    <p:sldId id="375" r:id="rId14"/>
    <p:sldId id="376" r:id="rId15"/>
    <p:sldId id="374" r:id="rId16"/>
    <p:sldId id="360" r:id="rId17"/>
    <p:sldId id="371" r:id="rId18"/>
    <p:sldId id="398" r:id="rId19"/>
    <p:sldId id="397" r:id="rId20"/>
    <p:sldId id="379" r:id="rId21"/>
    <p:sldId id="390" r:id="rId22"/>
    <p:sldId id="380" r:id="rId23"/>
    <p:sldId id="381" r:id="rId24"/>
    <p:sldId id="382" r:id="rId25"/>
    <p:sldId id="399" r:id="rId26"/>
    <p:sldId id="332" r:id="rId27"/>
    <p:sldId id="358" r:id="rId28"/>
    <p:sldId id="359" r:id="rId29"/>
    <p:sldId id="351" r:id="rId30"/>
    <p:sldId id="352" r:id="rId31"/>
    <p:sldId id="316" r:id="rId32"/>
    <p:sldId id="396" r:id="rId33"/>
    <p:sldId id="383" r:id="rId34"/>
    <p:sldId id="384" r:id="rId35"/>
    <p:sldId id="385" r:id="rId36"/>
    <p:sldId id="386" r:id="rId37"/>
    <p:sldId id="387" r:id="rId38"/>
    <p:sldId id="388" r:id="rId39"/>
    <p:sldId id="389" r:id="rId40"/>
    <p:sldId id="392" r:id="rId41"/>
    <p:sldId id="400" r:id="rId42"/>
    <p:sldId id="393" r:id="rId43"/>
    <p:sldId id="394" r:id="rId44"/>
    <p:sldId id="407"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62" autoAdjust="0"/>
    <p:restoredTop sz="91297" autoAdjust="0"/>
  </p:normalViewPr>
  <p:slideViewPr>
    <p:cSldViewPr>
      <p:cViewPr>
        <p:scale>
          <a:sx n="70" d="100"/>
          <a:sy n="70" d="100"/>
        </p:scale>
        <p:origin x="-1380" y="6"/>
      </p:cViewPr>
      <p:guideLst>
        <p:guide orient="horz" pos="2160"/>
        <p:guide pos="2880"/>
      </p:guideLst>
    </p:cSldViewPr>
  </p:slideViewPr>
  <p:outlineViewPr>
    <p:cViewPr>
      <p:scale>
        <a:sx n="33" d="100"/>
        <a:sy n="33" d="100"/>
      </p:scale>
      <p:origin x="0" y="7174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6646A5-22CC-4AD6-B280-1A9AC076203D}" type="datetimeFigureOut">
              <a:rPr lang="en-US" smtClean="0"/>
              <a:t>7/20/2011</a:t>
            </a:fld>
            <a:endParaRPr lang="en-U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FBF250-D17E-4E7E-9866-86156442B70F}" type="slidenum">
              <a:rPr lang="en-US" smtClean="0"/>
              <a:t>‹Nº›</a:t>
            </a:fld>
            <a:endParaRPr lang="en-US"/>
          </a:p>
        </p:txBody>
      </p:sp>
    </p:spTree>
    <p:extLst>
      <p:ext uri="{BB962C8B-B14F-4D97-AF65-F5344CB8AC3E}">
        <p14:creationId xmlns:p14="http://schemas.microsoft.com/office/powerpoint/2010/main" val="4295961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algn="ctr"/>
            <a:r>
              <a:rPr lang="es-MX" dirty="0" smtClean="0"/>
              <a:t> </a:t>
            </a:r>
            <a:r>
              <a:rPr lang="en-US" b="1" dirty="0" smtClean="0"/>
              <a:t>Divine wisdom has appointed, in the plan of salvation, the law of action and reaction, making the work of beneficence, in all its branches, twice blessed. He who gives to the needy blesses others, and is blessed himself in a still greater degree. </a:t>
            </a:r>
            <a:r>
              <a:rPr lang="en-US" dirty="0" smtClean="0"/>
              <a:t> {CS 13.4} </a:t>
            </a:r>
          </a:p>
          <a:p>
            <a:pPr algn="ctr"/>
            <a:r>
              <a:rPr lang="en-US" dirty="0" smtClean="0"/>
              <a:t>     </a:t>
            </a:r>
            <a:r>
              <a:rPr lang="en-US" b="1" dirty="0" smtClean="0"/>
              <a:t>The Work of Benevolence Twice Blessed. Divine wisdom has appointed, in the plan of salvation, the law of action and reaction, making the work of benevolence, in all its branches, twice blessed</a:t>
            </a:r>
            <a:r>
              <a:rPr lang="en-US" dirty="0" smtClean="0"/>
              <a:t>. God could have accomplished His object in saving sinners without the help of man, but He knew that man could not be happy without acting a part in the great work of redemption. That man might not lose the blessed results of benevolence, our Redeemer formed the plan of enlisting him as His coworker.--R. &amp; H., March 23, 1897.  {CS 346.1} </a:t>
            </a:r>
          </a:p>
          <a:p>
            <a:pPr algn="ctr"/>
            <a:r>
              <a:rPr lang="en-US" dirty="0" smtClean="0"/>
              <a:t> Blessing to Christian Helpers. 1167. </a:t>
            </a:r>
            <a:r>
              <a:rPr lang="en-US" b="1" dirty="0" smtClean="0"/>
              <a:t>Our happiness will be proportionate to our unselfish works, prompted by divine love; for in the plan of salvation God has appointed the law of action and reaction, making the work of beneficence in all its branches twice blessed</a:t>
            </a:r>
            <a:r>
              <a:rPr lang="en-US" dirty="0" smtClean="0"/>
              <a:t>.--S. of T., 1886, No. 45.  {HL 279.4} 1168. No one can give place in his own heart and life for the stream of God's blessing to flow to others, without receiving in himself a rich reward.--M. of B., p. 112.  {HL 279.5} ST, Nov 25, 1886. (WM 302.)  {2MCP 641.3}</a:t>
            </a:r>
          </a:p>
          <a:p>
            <a:pPr algn="ctr"/>
            <a:r>
              <a:rPr lang="en-US" dirty="0" smtClean="0"/>
              <a:t>The Work of Benevolence Twice Blessed. </a:t>
            </a:r>
            <a:r>
              <a:rPr lang="en-US" b="1" dirty="0" smtClean="0"/>
              <a:t>Divine wisdom has appointed, in the plan of salvation, the law of action and reaction, making the work of benevolence, in all its branches, twice blessed.</a:t>
            </a:r>
            <a:r>
              <a:rPr lang="en-US" dirty="0" smtClean="0"/>
              <a:t> God could have accomplished His object in saving sinners without the help of man, but He knew that man could not be happy without acting a part in the great work of redemption.  That man might not lose the blessed results of benevolence, our Redeemer formed the plan of enlisting him as His coworker.  --  Would you make your property secure?  Place it in the hand that bears the </a:t>
            </a:r>
            <a:r>
              <a:rPr lang="en-US" dirty="0" err="1" smtClean="0"/>
              <a:t>nailprint</a:t>
            </a:r>
            <a:r>
              <a:rPr lang="en-US" dirty="0" smtClean="0"/>
              <a:t> of the crucifixion. Retain it in your possession, and it will be to your eternal loss.  Give it to God, and from that moment it bears His inscription.  It is sealed with His immutability. Would you enjoy your substance?  Then use it for the blessing of the suffering.  -- 9T 50, 51.  {RY 83.2} </a:t>
            </a:r>
            <a:r>
              <a:rPr lang="en-US" b="1" i="1" u="sng" dirty="0" smtClean="0"/>
              <a:t>In order to be happy ourselves, we must live to make others happy.  It is well for us to yield our possessions, our talents, and our affections in grateful devotion to Christ, and in that way find happiness here and immortal glory hereafter.</a:t>
            </a:r>
            <a:r>
              <a:rPr lang="en-US" dirty="0" smtClean="0"/>
              <a:t>  -- 3T 251.  {RY 83.3} </a:t>
            </a:r>
          </a:p>
          <a:p>
            <a:pPr algn="ctr"/>
            <a:r>
              <a:rPr lang="en-US" dirty="0" smtClean="0"/>
              <a:t>     </a:t>
            </a:r>
            <a:r>
              <a:rPr lang="en-US" b="1" dirty="0" smtClean="0"/>
              <a:t>Divine wisdom has appointed, in the plan of salvation, the law of action and reaction, making the work of beneficence, in all its branches, twice blessed</a:t>
            </a:r>
            <a:r>
              <a:rPr lang="en-US" dirty="0" smtClean="0"/>
              <a:t>. He that gives to the needy blesses others, and is blessed himself in a still greater degree. God could have reached His object in saving sinners without the aid of man; but He knew that man could not be happy without acting a part in the great work in which he would be cultivating self-denial and benevolence.  {3T 382.4}  </a:t>
            </a:r>
          </a:p>
          <a:p>
            <a:pPr algn="ctr"/>
            <a:r>
              <a:rPr lang="en-US" dirty="0" smtClean="0"/>
              <a:t>     The doing of true Christian-help work brings rich blessings. It is a practical carrying out of the </a:t>
            </a:r>
            <a:r>
              <a:rPr lang="en-US" dirty="0" err="1" smtClean="0"/>
              <a:t>Saviour's</a:t>
            </a:r>
            <a:r>
              <a:rPr lang="en-US" dirty="0" smtClean="0"/>
              <a:t> commission, and it demonstrates the power of the gospel. It calls for laborious effort, but it pays; for by it souls are brought to the cross of Christ.  {PHJ, December 1, 1901 par. 9} </a:t>
            </a:r>
            <a:r>
              <a:rPr lang="en-US" b="1" dirty="0" smtClean="0"/>
              <a:t>Our happiness will be proportionate to our unselfish works, prompted by divine love</a:t>
            </a:r>
            <a:r>
              <a:rPr lang="en-US" dirty="0" smtClean="0"/>
              <a:t>; </a:t>
            </a:r>
            <a:r>
              <a:rPr lang="en-US" b="1" dirty="0" smtClean="0"/>
              <a:t>for in the plan of salvation God has appointed the law of action and reaction, making the work of beneficence twice blessed.</a:t>
            </a:r>
            <a:r>
              <a:rPr lang="en-US" dirty="0" smtClean="0"/>
              <a:t>  {PHJ, December 1, 1901 par. 10}  </a:t>
            </a:r>
          </a:p>
          <a:p>
            <a:pPr algn="ctr"/>
            <a:r>
              <a:rPr lang="en-US" dirty="0" smtClean="0"/>
              <a:t>     </a:t>
            </a:r>
            <a:r>
              <a:rPr lang="en-US" b="1" dirty="0" smtClean="0"/>
              <a:t>Divine wisdom has appointed, in the plan of salvation, the law of action and reaction, making the work of beneficence, in all its branches, twice blessed.</a:t>
            </a:r>
            <a:r>
              <a:rPr lang="en-US" dirty="0" smtClean="0"/>
              <a:t>  {RH, August 25, 1874 par. 1} He that gives to the needy blesses others, and is blessed himself in a still greater degree. God could have reached his object in saving sinners without the aid of man; but he knew that he could not be happy without acting a part in the great work in which he should be cultivating self-denial and benevolence.  {RH, August 25, 1874 par. 2}  </a:t>
            </a:r>
          </a:p>
          <a:p>
            <a:endParaRPr lang="en-US" dirty="0"/>
          </a:p>
        </p:txBody>
      </p:sp>
      <p:sp>
        <p:nvSpPr>
          <p:cNvPr id="4" name="3 Marcador de número de diapositiva"/>
          <p:cNvSpPr>
            <a:spLocks noGrp="1"/>
          </p:cNvSpPr>
          <p:nvPr>
            <p:ph type="sldNum" sz="quarter" idx="10"/>
          </p:nvPr>
        </p:nvSpPr>
        <p:spPr/>
        <p:txBody>
          <a:bodyPr/>
          <a:lstStyle/>
          <a:p>
            <a:fld id="{EBFBF250-D17E-4E7E-9866-86156442B70F}" type="slidenum">
              <a:rPr lang="en-US" smtClean="0"/>
              <a:t>44</a:t>
            </a:fld>
            <a:endParaRPr lang="en-US"/>
          </a:p>
        </p:txBody>
      </p:sp>
    </p:spTree>
    <p:extLst>
      <p:ext uri="{BB962C8B-B14F-4D97-AF65-F5344CB8AC3E}">
        <p14:creationId xmlns:p14="http://schemas.microsoft.com/office/powerpoint/2010/main" val="213534357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s-ES" smtClean="0"/>
              <a:t>Haga clic para modificar el estilo de título del patrón</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062442F9-7CD1-4AA0-BA80-147BF56D01A2}" type="datetimeFigureOut">
              <a:rPr lang="en-US" smtClean="0"/>
              <a:t>7/20/2011</a:t>
            </a:fld>
            <a:endParaRPr lang="en-US"/>
          </a:p>
        </p:txBody>
      </p:sp>
      <p:sp>
        <p:nvSpPr>
          <p:cNvPr id="5" name="Footer Placeholder 4"/>
          <p:cNvSpPr>
            <a:spLocks noGrp="1"/>
          </p:cNvSpPr>
          <p:nvPr>
            <p:ph type="ftr" sz="quarter" idx="11"/>
          </p:nvPr>
        </p:nvSpPr>
        <p:spPr>
          <a:xfrm>
            <a:off x="1174044" y="5357592"/>
            <a:ext cx="5034845" cy="365125"/>
          </a:xfrm>
        </p:spPr>
        <p:txBody>
          <a:bodyPr/>
          <a:lstStyle/>
          <a:p>
            <a:endParaRPr lang="en-US"/>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4472B4AA-03F1-4682-86B5-5F772358FD26}" type="slidenum">
              <a:rPr lang="en-US" smtClean="0"/>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nchor="ct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062442F9-7CD1-4AA0-BA80-147BF56D01A2}" type="datetimeFigureOut">
              <a:rPr lang="en-US" smtClean="0"/>
              <a:t>7/20/2011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2B4AA-03F1-4682-86B5-5F772358FD26}" type="slidenum">
              <a:rPr lang="en-US" smtClean="0"/>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062442F9-7CD1-4AA0-BA80-147BF56D01A2}" type="datetimeFigureOut">
              <a:rPr lang="en-US" smtClean="0"/>
              <a:t>7/20/2011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2B4AA-03F1-4682-86B5-5F772358FD26}" type="slidenum">
              <a:rPr lang="en-US" smtClean="0"/>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062442F9-7CD1-4AA0-BA80-147BF56D01A2}" type="datetimeFigureOut">
              <a:rPr lang="en-US" smtClean="0"/>
              <a:t>7/20/2011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2B4AA-03F1-4682-86B5-5F772358FD26}" type="slidenum">
              <a:rPr lang="en-US" smtClean="0"/>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62442F9-7CD1-4AA0-BA80-147BF56D01A2}" type="datetimeFigureOut">
              <a:rPr lang="en-US" smtClean="0"/>
              <a:t>7/20/2011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2B4AA-03F1-4682-86B5-5F772358FD26}" type="slidenum">
              <a:rPr lang="en-US" smtClean="0"/>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062442F9-7CD1-4AA0-BA80-147BF56D01A2}" type="datetimeFigureOut">
              <a:rPr lang="en-US" smtClean="0"/>
              <a:t>7/20/2011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2B4AA-03F1-4682-86B5-5F772358FD26}" type="slidenum">
              <a:rPr lang="en-US" smtClean="0"/>
              <a:t>‹Nº›</a:t>
            </a:fld>
            <a:endParaRPr lang="en-US"/>
          </a:p>
        </p:txBody>
      </p:sp>
      <p:sp>
        <p:nvSpPr>
          <p:cNvPr id="9" name="Content Placeholder 8"/>
          <p:cNvSpPr>
            <a:spLocks noGrp="1"/>
          </p:cNvSpPr>
          <p:nvPr>
            <p:ph sz="quarter" idx="13"/>
          </p:nvPr>
        </p:nvSpPr>
        <p:spPr>
          <a:xfrm>
            <a:off x="1298448" y="2121407"/>
            <a:ext cx="3200400" cy="360273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7" name="Date Placeholder 6"/>
          <p:cNvSpPr>
            <a:spLocks noGrp="1"/>
          </p:cNvSpPr>
          <p:nvPr>
            <p:ph type="dt" sz="half" idx="10"/>
          </p:nvPr>
        </p:nvSpPr>
        <p:spPr/>
        <p:txBody>
          <a:bodyPr/>
          <a:lstStyle/>
          <a:p>
            <a:fld id="{062442F9-7CD1-4AA0-BA80-147BF56D01A2}" type="datetimeFigureOut">
              <a:rPr lang="en-US" smtClean="0"/>
              <a:t>7/20/2011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72B4AA-03F1-4682-86B5-5F772358FD26}" type="slidenum">
              <a:rPr lang="en-US" smtClean="0"/>
              <a:t>‹Nº›</a:t>
            </a:fld>
            <a:endParaRPr lang="en-US"/>
          </a:p>
        </p:txBody>
      </p:sp>
      <p:sp>
        <p:nvSpPr>
          <p:cNvPr id="11" name="Content Placeholder 10"/>
          <p:cNvSpPr>
            <a:spLocks noGrp="1"/>
          </p:cNvSpPr>
          <p:nvPr>
            <p:ph sz="quarter" idx="13"/>
          </p:nvPr>
        </p:nvSpPr>
        <p:spPr>
          <a:xfrm>
            <a:off x="1298448" y="2944368"/>
            <a:ext cx="3227832" cy="277977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062442F9-7CD1-4AA0-BA80-147BF56D01A2}" type="datetimeFigureOut">
              <a:rPr lang="en-US" smtClean="0"/>
              <a:t>7/20/2011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72B4AA-03F1-4682-86B5-5F772358FD26}" type="slidenum">
              <a:rPr lang="en-US" smtClean="0"/>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2442F9-7CD1-4AA0-BA80-147BF56D01A2}" type="datetimeFigureOut">
              <a:rPr lang="en-US" smtClean="0"/>
              <a:t>7/20/2011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72B4AA-03F1-4682-86B5-5F772358FD26}" type="slidenum">
              <a:rPr lang="en-US" smtClean="0"/>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s-ES" smtClean="0"/>
              <a:t>Haga clic para modificar el estilo de título del patrón</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rot="60000">
            <a:off x="6341698" y="5885672"/>
            <a:ext cx="1213821" cy="365125"/>
          </a:xfrm>
        </p:spPr>
        <p:txBody>
          <a:bodyPr/>
          <a:lstStyle/>
          <a:p>
            <a:fld id="{062442F9-7CD1-4AA0-BA80-147BF56D01A2}" type="datetimeFigureOut">
              <a:rPr lang="en-US" smtClean="0"/>
              <a:t>7/20/2011</a:t>
            </a:fld>
            <a:endParaRPr lang="en-US"/>
          </a:p>
        </p:txBody>
      </p:sp>
      <p:sp>
        <p:nvSpPr>
          <p:cNvPr id="6" name="Footer Placeholder 5"/>
          <p:cNvSpPr>
            <a:spLocks noGrp="1"/>
          </p:cNvSpPr>
          <p:nvPr>
            <p:ph type="ftr" sz="quarter" idx="11"/>
          </p:nvPr>
        </p:nvSpPr>
        <p:spPr>
          <a:xfrm rot="-60000">
            <a:off x="914554" y="5829261"/>
            <a:ext cx="3522607" cy="365125"/>
          </a:xfrm>
        </p:spPr>
        <p:txBody>
          <a:bodyPr/>
          <a:lstStyle/>
          <a:p>
            <a:endParaRPr lang="en-US"/>
          </a:p>
        </p:txBody>
      </p:sp>
      <p:sp>
        <p:nvSpPr>
          <p:cNvPr id="7" name="Slide Number Placeholder 6"/>
          <p:cNvSpPr>
            <a:spLocks noGrp="1"/>
          </p:cNvSpPr>
          <p:nvPr>
            <p:ph type="sldNum" sz="quarter" idx="12"/>
          </p:nvPr>
        </p:nvSpPr>
        <p:spPr>
          <a:xfrm rot="60000">
            <a:off x="7557313" y="5896961"/>
            <a:ext cx="554023" cy="365125"/>
          </a:xfrm>
        </p:spPr>
        <p:txBody>
          <a:bodyPr/>
          <a:lstStyle/>
          <a:p>
            <a:fld id="{4472B4AA-03F1-4682-86B5-5F772358FD26}" type="slidenum">
              <a:rPr lang="en-US" smtClean="0"/>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rot="60000">
            <a:off x="6345936" y="5888737"/>
            <a:ext cx="1213821" cy="365125"/>
          </a:xfrm>
        </p:spPr>
        <p:txBody>
          <a:bodyPr/>
          <a:lstStyle/>
          <a:p>
            <a:fld id="{062442F9-7CD1-4AA0-BA80-147BF56D01A2}" type="datetimeFigureOut">
              <a:rPr lang="en-US" smtClean="0"/>
              <a:t>7/20/2011</a:t>
            </a:fld>
            <a:endParaRPr lang="en-US"/>
          </a:p>
        </p:txBody>
      </p:sp>
      <p:sp>
        <p:nvSpPr>
          <p:cNvPr id="6" name="Footer Placeholder 5"/>
          <p:cNvSpPr>
            <a:spLocks noGrp="1"/>
          </p:cNvSpPr>
          <p:nvPr>
            <p:ph type="ftr" sz="quarter" idx="11"/>
          </p:nvPr>
        </p:nvSpPr>
        <p:spPr>
          <a:xfrm rot="-60000">
            <a:off x="914569" y="5831037"/>
            <a:ext cx="3319043" cy="365125"/>
          </a:xfrm>
        </p:spPr>
        <p:txBody>
          <a:bodyPr/>
          <a:lstStyle/>
          <a:p>
            <a:endParaRPr lang="en-US"/>
          </a:p>
        </p:txBody>
      </p:sp>
      <p:sp>
        <p:nvSpPr>
          <p:cNvPr id="7" name="Slide Number Placeholder 6"/>
          <p:cNvSpPr>
            <a:spLocks noGrp="1"/>
          </p:cNvSpPr>
          <p:nvPr>
            <p:ph type="sldNum" sz="quarter" idx="12"/>
          </p:nvPr>
        </p:nvSpPr>
        <p:spPr>
          <a:xfrm rot="60000">
            <a:off x="7562089" y="5900026"/>
            <a:ext cx="554023" cy="365125"/>
          </a:xfrm>
        </p:spPr>
        <p:txBody>
          <a:bodyPr/>
          <a:lstStyle/>
          <a:p>
            <a:fld id="{4472B4AA-03F1-4682-86B5-5F772358FD26}" type="slidenum">
              <a:rPr lang="en-US" smtClean="0"/>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062442F9-7CD1-4AA0-BA80-147BF56D01A2}" type="datetimeFigureOut">
              <a:rPr lang="en-US" smtClean="0"/>
              <a:t>7/20/2011</a:t>
            </a:fld>
            <a:endParaRPr lang="en-US"/>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en-US"/>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4472B4AA-03F1-4682-86B5-5F772358FD26}" type="slidenum">
              <a:rPr lang="en-US" smtClean="0"/>
              <a:t>‹Nº›</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1752600" y="1981200"/>
            <a:ext cx="5723468" cy="1828090"/>
          </a:xfrm>
        </p:spPr>
        <p:txBody>
          <a:bodyPr>
            <a:normAutofit fontScale="90000"/>
          </a:bodyPr>
          <a:lstStyle/>
          <a:p>
            <a:pPr algn="ctr"/>
            <a:r>
              <a:rPr lang="es-MX" dirty="0" smtClean="0"/>
              <a:t>Leyes fundamentales para el desarrollo y restauración Integral del Hombre</a:t>
            </a:r>
            <a:endParaRPr lang="en-US" dirty="0"/>
          </a:p>
        </p:txBody>
      </p:sp>
      <p:sp>
        <p:nvSpPr>
          <p:cNvPr id="5" name="4 Subtítulo"/>
          <p:cNvSpPr>
            <a:spLocks noGrp="1"/>
          </p:cNvSpPr>
          <p:nvPr>
            <p:ph type="subTitle" idx="1"/>
          </p:nvPr>
        </p:nvSpPr>
        <p:spPr>
          <a:xfrm>
            <a:off x="1752600" y="3962400"/>
            <a:ext cx="5712179" cy="1524000"/>
          </a:xfrm>
        </p:spPr>
        <p:txBody>
          <a:bodyPr/>
          <a:lstStyle/>
          <a:p>
            <a:r>
              <a:rPr lang="es-MX" dirty="0" smtClean="0"/>
              <a:t>PSICOLOGIA BIBLICA </a:t>
            </a:r>
          </a:p>
          <a:p>
            <a:r>
              <a:rPr lang="es-MX" dirty="0" smtClean="0"/>
              <a:t>POR: GERARDO PAYAN</a:t>
            </a:r>
            <a:endParaRPr lang="en-US" dirty="0"/>
          </a:p>
        </p:txBody>
      </p:sp>
    </p:spTree>
    <p:extLst>
      <p:ext uri="{BB962C8B-B14F-4D97-AF65-F5344CB8AC3E}">
        <p14:creationId xmlns:p14="http://schemas.microsoft.com/office/powerpoint/2010/main" val="18537626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MX" dirty="0" smtClean="0"/>
              <a:t>Ley del libre albedrio</a:t>
            </a:r>
            <a:endParaRPr lang="en-US" dirty="0"/>
          </a:p>
        </p:txBody>
      </p:sp>
      <p:sp>
        <p:nvSpPr>
          <p:cNvPr id="3" name="2 Marcador de contenido"/>
          <p:cNvSpPr>
            <a:spLocks noGrp="1"/>
          </p:cNvSpPr>
          <p:nvPr>
            <p:ph idx="1"/>
          </p:nvPr>
        </p:nvSpPr>
        <p:spPr/>
        <p:txBody>
          <a:bodyPr>
            <a:normAutofit fontScale="85000" lnSpcReduction="10000"/>
          </a:bodyPr>
          <a:lstStyle/>
          <a:p>
            <a:pPr algn="ctr"/>
            <a:r>
              <a:rPr lang="es-ES" sz="3800" dirty="0" smtClean="0"/>
              <a:t>…al </a:t>
            </a:r>
            <a:r>
              <a:rPr lang="es-ES" sz="3800" dirty="0"/>
              <a:t>quitarle al hombre la libertad de elegir, le roban su prerrogativa como ser racional y lo convierten  en un mero autómata. No es el propósito de Dios forzar la voluntad de nadie. El  hombre fue </a:t>
            </a:r>
            <a:r>
              <a:rPr lang="es-ES" sz="3800" b="1" i="1" u="sng" dirty="0"/>
              <a:t>creado moralmente libre</a:t>
            </a:r>
            <a:r>
              <a:rPr lang="es-ES" sz="3800" b="1" i="1" u="sng" dirty="0" smtClean="0"/>
              <a:t>. </a:t>
            </a:r>
            <a:r>
              <a:rPr lang="es-ES" sz="3800" dirty="0" smtClean="0"/>
              <a:t>PP </a:t>
            </a:r>
            <a:r>
              <a:rPr lang="es-ES" sz="3800" dirty="0"/>
              <a:t>342, 343 (1890).</a:t>
            </a:r>
            <a:endParaRPr lang="en-US" sz="3800" dirty="0"/>
          </a:p>
          <a:p>
            <a:pPr algn="ctr"/>
            <a:endParaRPr lang="en-US" dirty="0"/>
          </a:p>
        </p:txBody>
      </p:sp>
    </p:spTree>
    <p:extLst>
      <p:ext uri="{BB962C8B-B14F-4D97-AF65-F5344CB8AC3E}">
        <p14:creationId xmlns:p14="http://schemas.microsoft.com/office/powerpoint/2010/main" val="9054396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MX" dirty="0" smtClean="0"/>
              <a:t>Ley mental de la Libertad</a:t>
            </a:r>
            <a:endParaRPr lang="en-US" dirty="0"/>
          </a:p>
        </p:txBody>
      </p:sp>
      <p:sp>
        <p:nvSpPr>
          <p:cNvPr id="3" name="2 Marcador de contenido"/>
          <p:cNvSpPr>
            <a:spLocks noGrp="1"/>
          </p:cNvSpPr>
          <p:nvPr>
            <p:ph idx="1"/>
          </p:nvPr>
        </p:nvSpPr>
        <p:spPr/>
        <p:txBody>
          <a:bodyPr>
            <a:noAutofit/>
          </a:bodyPr>
          <a:lstStyle/>
          <a:p>
            <a:pPr algn="ctr"/>
            <a:r>
              <a:rPr lang="es-ES" sz="1800" b="1" i="1" u="sng" dirty="0" smtClean="0"/>
              <a:t>En </a:t>
            </a:r>
            <a:r>
              <a:rPr lang="es-ES" sz="1800" b="1" i="1" u="sng" dirty="0"/>
              <a:t>la obra de la redención no hay compulsión</a:t>
            </a:r>
            <a:r>
              <a:rPr lang="es-ES" sz="1800" dirty="0"/>
              <a:t>. No se emplea ninguna fuerza exterior. Bajo la influencia del Espíritu de Dios, el hombre está libre para elegir a quien ha de servir. En el cambio que se produce cuando el alma se entrega a Cristo, </a:t>
            </a:r>
            <a:r>
              <a:rPr lang="es-ES" sz="1800" b="1" i="1" u="sng" dirty="0"/>
              <a:t>hay la más completa sensación de libertad</a:t>
            </a:r>
            <a:r>
              <a:rPr lang="es-ES" sz="1800" dirty="0"/>
              <a:t>. La expulsión del pecado es la obra del alma misma. Por cierto, no tenemos poder para librarnos a nosotros mismos del dominio de Satanás; pero cuando deseamos ser libertados del pecado, y en nuestra gran necesidad clamamos por un poder exterior y superior a nosotros, las facultades del alma quedan dotadas de la fuerza divina del Espíritu Santo y obedecen los dictados de la voluntad, en cumplimiento de la voluntad de Dios.­ DTG 431, 432 (1898). </a:t>
            </a:r>
            <a:r>
              <a:rPr lang="es-ES" sz="1800" dirty="0" smtClean="0"/>
              <a:t> 2MCP Pg. 594</a:t>
            </a:r>
            <a:endParaRPr lang="en-US" sz="1800" dirty="0"/>
          </a:p>
        </p:txBody>
      </p:sp>
    </p:spTree>
    <p:extLst>
      <p:ext uri="{BB962C8B-B14F-4D97-AF65-F5344CB8AC3E}">
        <p14:creationId xmlns:p14="http://schemas.microsoft.com/office/powerpoint/2010/main" val="7654102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MX" dirty="0" smtClean="0"/>
              <a:t>Ley de la acción obediente</a:t>
            </a:r>
            <a:endParaRPr lang="en-US" dirty="0"/>
          </a:p>
        </p:txBody>
      </p:sp>
      <p:sp>
        <p:nvSpPr>
          <p:cNvPr id="3" name="2 Marcador de contenido"/>
          <p:cNvSpPr>
            <a:spLocks noGrp="1"/>
          </p:cNvSpPr>
          <p:nvPr>
            <p:ph idx="1"/>
          </p:nvPr>
        </p:nvSpPr>
        <p:spPr/>
        <p:txBody>
          <a:bodyPr>
            <a:noAutofit/>
          </a:bodyPr>
          <a:lstStyle/>
          <a:p>
            <a:pPr algn="ctr"/>
            <a:r>
              <a:rPr lang="es-ES" sz="1800" dirty="0" smtClean="0"/>
              <a:t>La </a:t>
            </a:r>
            <a:r>
              <a:rPr lang="es-ES" sz="1800" dirty="0"/>
              <a:t>actividad acrecienta la fuerza. En el universo de Dios reina perfecta armonía. Todos los seres celestiales están en constante actividad; y el Señor Jesús nos dio a todos un ejemplo de la obra de su vida. Anduvo "haciendo bienes". </a:t>
            </a:r>
            <a:r>
              <a:rPr lang="es-ES" sz="1800" b="1" i="1" u="sng" dirty="0"/>
              <a:t>Dios ha establecido la ley de la acción obediente. </a:t>
            </a:r>
            <a:r>
              <a:rPr lang="es-ES" sz="1800" dirty="0"/>
              <a:t>Todas las cosas creadas ejecutan callada pero incesantemente la obra que les fue señalada. El océano está en continuo movimiento. La naciente hierba que hoy es y mañana es arrojada en el horno, cumple su encargo vistiendo de hermosura los campos. Las hojas se mueven sin que mano alguna las toque. El sol, la luna y las estrellas cumplen útil y gloriosamente su misión.­ NB 95, 96 (1915</a:t>
            </a:r>
            <a:r>
              <a:rPr lang="es-ES" sz="1800" dirty="0" smtClean="0"/>
              <a:t>). 2MCP Pg. 591</a:t>
            </a:r>
            <a:endParaRPr lang="es-ES" sz="1800" dirty="0"/>
          </a:p>
        </p:txBody>
      </p:sp>
    </p:spTree>
    <p:extLst>
      <p:ext uri="{BB962C8B-B14F-4D97-AF65-F5344CB8AC3E}">
        <p14:creationId xmlns:p14="http://schemas.microsoft.com/office/powerpoint/2010/main" val="14981145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es-MX" dirty="0" smtClean="0"/>
              <a:t>DEGENERACIÓN DESPUES DEL PECADO</a:t>
            </a:r>
            <a:endParaRPr lang="en-US" dirty="0"/>
          </a:p>
        </p:txBody>
      </p:sp>
      <p:sp>
        <p:nvSpPr>
          <p:cNvPr id="5" name="4 Marcador de texto"/>
          <p:cNvSpPr>
            <a:spLocks noGrp="1"/>
          </p:cNvSpPr>
          <p:nvPr>
            <p:ph type="body" idx="1"/>
          </p:nvPr>
        </p:nvSpPr>
        <p:spPr/>
        <p:style>
          <a:lnRef idx="1">
            <a:schemeClr val="accent3"/>
          </a:lnRef>
          <a:fillRef idx="2">
            <a:schemeClr val="accent3"/>
          </a:fillRef>
          <a:effectRef idx="1">
            <a:schemeClr val="accent3"/>
          </a:effectRef>
          <a:fontRef idx="minor">
            <a:schemeClr val="dk1"/>
          </a:fontRef>
        </p:style>
        <p:txBody>
          <a:bodyPr/>
          <a:lstStyle/>
          <a:p>
            <a:r>
              <a:rPr lang="es-MX" dirty="0" smtClean="0"/>
              <a:t>PRINCIPIOS PARA LA RESTAURACIÓN</a:t>
            </a:r>
            <a:endParaRPr lang="en-US" dirty="0"/>
          </a:p>
        </p:txBody>
      </p:sp>
    </p:spTree>
    <p:extLst>
      <p:ext uri="{BB962C8B-B14F-4D97-AF65-F5344CB8AC3E}">
        <p14:creationId xmlns:p14="http://schemas.microsoft.com/office/powerpoint/2010/main" val="2815717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MX" dirty="0" smtClean="0"/>
              <a:t>El egoísmo reemplazo el amor</a:t>
            </a:r>
            <a:endParaRPr lang="en-US" dirty="0"/>
          </a:p>
        </p:txBody>
      </p:sp>
      <p:sp>
        <p:nvSpPr>
          <p:cNvPr id="3" name="2 Marcador de contenido"/>
          <p:cNvSpPr>
            <a:spLocks noGrp="1"/>
          </p:cNvSpPr>
          <p:nvPr>
            <p:ph idx="1"/>
          </p:nvPr>
        </p:nvSpPr>
        <p:spPr/>
        <p:txBody>
          <a:bodyPr>
            <a:noAutofit/>
          </a:bodyPr>
          <a:lstStyle/>
          <a:p>
            <a:pPr algn="ctr"/>
            <a:r>
              <a:rPr lang="es-ES" dirty="0" smtClean="0"/>
              <a:t>La </a:t>
            </a:r>
            <a:r>
              <a:rPr lang="es-ES" dirty="0"/>
              <a:t>transgresión de la Ley de Dios dejó desgracia y muerte en su estela. </a:t>
            </a:r>
            <a:r>
              <a:rPr lang="es-ES" b="1" i="1" u="sng" dirty="0"/>
              <a:t>Por la desobediencia se pervirtieron las facultades del hombre, y el egoísmo reemplazó al amor. Su naturaleza se debilitó de tal manera, que le resultó imposible resistir el poder del mal</a:t>
            </a:r>
            <a:r>
              <a:rPr lang="es-ES" dirty="0"/>
              <a:t>; el tentador vio que se cumplía su propósito de estorbar el plan divino de la creación del hombre y de llenar la tierra de miseria y desolación</a:t>
            </a:r>
            <a:r>
              <a:rPr lang="es-ES" dirty="0" smtClean="0"/>
              <a:t>.­ </a:t>
            </a:r>
            <a:r>
              <a:rPr lang="es-ES" dirty="0"/>
              <a:t>CM 33 (ed. PP); 30 (ed. ACES) (1913</a:t>
            </a:r>
            <a:r>
              <a:rPr lang="es-ES" dirty="0" smtClean="0"/>
              <a:t>). 2MCP Pg. 584 </a:t>
            </a:r>
            <a:endParaRPr lang="en-US" dirty="0"/>
          </a:p>
        </p:txBody>
      </p:sp>
    </p:spTree>
    <p:extLst>
      <p:ext uri="{BB962C8B-B14F-4D97-AF65-F5344CB8AC3E}">
        <p14:creationId xmlns:p14="http://schemas.microsoft.com/office/powerpoint/2010/main" val="15660171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MX" dirty="0" smtClean="0"/>
              <a:t>Imposibilidad humana y fuerza de Voluntad</a:t>
            </a:r>
            <a:endParaRPr lang="en-US" dirty="0"/>
          </a:p>
        </p:txBody>
      </p:sp>
      <p:sp>
        <p:nvSpPr>
          <p:cNvPr id="3" name="2 Marcador de contenido"/>
          <p:cNvSpPr>
            <a:spLocks noGrp="1"/>
          </p:cNvSpPr>
          <p:nvPr>
            <p:ph idx="1"/>
          </p:nvPr>
        </p:nvSpPr>
        <p:spPr/>
        <p:txBody>
          <a:bodyPr>
            <a:normAutofit fontScale="62500" lnSpcReduction="20000"/>
          </a:bodyPr>
          <a:lstStyle/>
          <a:p>
            <a:pPr algn="ctr"/>
            <a:r>
              <a:rPr lang="es-ES" sz="2900" dirty="0" smtClean="0"/>
              <a:t>Dios </a:t>
            </a:r>
            <a:r>
              <a:rPr lang="es-ES" sz="2900" dirty="0"/>
              <a:t>nos ha dado la facultad de elección; a nosotros nos toca ejercitarla. </a:t>
            </a:r>
            <a:r>
              <a:rPr lang="es-ES" sz="2900" b="1" i="1" u="sng" dirty="0"/>
              <a:t>No podemos </a:t>
            </a:r>
            <a:r>
              <a:rPr lang="es-ES" sz="2900" dirty="0"/>
              <a:t>cambiar nuestros corazones ni dirigir nuestros pensamientos, impulsos y afectos. </a:t>
            </a:r>
            <a:r>
              <a:rPr lang="es-ES" sz="2900" b="1" i="1" u="sng" dirty="0"/>
              <a:t>No podemos </a:t>
            </a:r>
            <a:r>
              <a:rPr lang="es-ES" sz="2900" dirty="0"/>
              <a:t>hacernos puros, propios para el servicio de Dios. Pero </a:t>
            </a:r>
            <a:r>
              <a:rPr lang="es-ES" sz="2900" b="1" i="1" u="sng" dirty="0"/>
              <a:t>sí podemos </a:t>
            </a:r>
            <a:r>
              <a:rPr lang="es-ES" sz="2900" dirty="0"/>
              <a:t>escoger el servir a Dios; podemos entregarle nuestra voluntad, y entonces él obrará en nosotros el querer y el hacer según su buena voluntad. Así toda nuestra naturaleza se someterá a la dirección de Cristo.­ MC 131 (1905).</a:t>
            </a:r>
          </a:p>
          <a:p>
            <a:pPr algn="ctr"/>
            <a:r>
              <a:rPr lang="es-ES" sz="2900" dirty="0"/>
              <a:t>El tentador </a:t>
            </a:r>
            <a:r>
              <a:rPr lang="es-ES" sz="2900" b="1" i="1" u="sng" dirty="0"/>
              <a:t>no puede </a:t>
            </a:r>
            <a:r>
              <a:rPr lang="es-ES" sz="2900" dirty="0"/>
              <a:t>nunca obligarnos a hacer lo malo. </a:t>
            </a:r>
            <a:r>
              <a:rPr lang="es-ES" sz="2900" b="1" i="1" u="sng" dirty="0"/>
              <a:t>No puede </a:t>
            </a:r>
            <a:r>
              <a:rPr lang="es-ES" sz="2900" dirty="0"/>
              <a:t>dominar nuestra mente, a menos que la entreguemos a su dirección. La  voluntad debe consentir y la fe abandonar </a:t>
            </a:r>
            <a:r>
              <a:rPr lang="es-ES" sz="2900" dirty="0" smtClean="0"/>
              <a:t>su confianza en Cristo, antes que Satanás pueda ejercer su poder sobre nosotros. DTG </a:t>
            </a:r>
            <a:r>
              <a:rPr lang="es-ES" sz="2900" dirty="0"/>
              <a:t>100, 101 (1898</a:t>
            </a:r>
            <a:r>
              <a:rPr lang="es-ES" sz="2900" dirty="0" smtClean="0"/>
              <a:t>). 2MCP Pg. 435</a:t>
            </a:r>
            <a:endParaRPr lang="es-ES" sz="2900" dirty="0"/>
          </a:p>
          <a:p>
            <a:pPr algn="ctr"/>
            <a:endParaRPr lang="en-US" dirty="0"/>
          </a:p>
        </p:txBody>
      </p:sp>
    </p:spTree>
    <p:extLst>
      <p:ext uri="{BB962C8B-B14F-4D97-AF65-F5344CB8AC3E}">
        <p14:creationId xmlns:p14="http://schemas.microsoft.com/office/powerpoint/2010/main" val="7426593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MX" dirty="0" smtClean="0"/>
              <a:t>La ley de la actividad y vida</a:t>
            </a:r>
            <a:endParaRPr lang="en-US" dirty="0"/>
          </a:p>
        </p:txBody>
      </p:sp>
      <p:sp>
        <p:nvSpPr>
          <p:cNvPr id="3" name="2 Marcador de contenido"/>
          <p:cNvSpPr>
            <a:spLocks noGrp="1"/>
          </p:cNvSpPr>
          <p:nvPr>
            <p:ph idx="1"/>
          </p:nvPr>
        </p:nvSpPr>
        <p:spPr/>
        <p:txBody>
          <a:bodyPr>
            <a:normAutofit fontScale="70000" lnSpcReduction="20000"/>
          </a:bodyPr>
          <a:lstStyle/>
          <a:p>
            <a:pPr algn="ctr"/>
            <a:r>
              <a:rPr lang="es-MX" sz="2600" dirty="0" smtClean="0"/>
              <a:t>El talento removido. – Sobre el siervo infiel la sentencia fue “Quiten el talento de el, y deséenlo a aquel que tiene los diez talentos” Aquí, así como en la recompensa del obrero fiel, esta indicado no solamente la recompensa del juicio final sino el proceso gradual de retribución en esta vida. Como en lo natural, así es en el mundo espiritual: cada poder en desuso se debilitara y decaerá. </a:t>
            </a:r>
            <a:r>
              <a:rPr lang="es-MX" sz="2600" b="1" i="1" u="sng" dirty="0" smtClean="0"/>
              <a:t>La actividad es la ley de la vida, la inactividad es muerte</a:t>
            </a:r>
            <a:r>
              <a:rPr lang="es-MX" sz="2600" dirty="0" smtClean="0"/>
              <a:t>. </a:t>
            </a:r>
            <a:r>
              <a:rPr lang="en-US" sz="2600" dirty="0" smtClean="0"/>
              <a:t>“</a:t>
            </a:r>
            <a:r>
              <a:rPr lang="es-ES" sz="2600" dirty="0" smtClean="0"/>
              <a:t>Pero </a:t>
            </a:r>
            <a:r>
              <a:rPr lang="es-ES" sz="2600" dirty="0"/>
              <a:t>a cada uno le es dada manifestación del Espíritu para provecho</a:t>
            </a:r>
            <a:r>
              <a:rPr lang="es-ES" sz="2600" dirty="0" smtClean="0"/>
              <a:t>.” 1 Corintios 12:7. Empleado para bendecir a otros sus talentos aumentaran. Cerrándolos para el servicio del yo, disminuirán, y finalmente serán retirados. Aquel que se rehusé a compartir de lo que ha recibido encontrara el final que no tiene nada que dar. El esta consintiendo un proceso que seguramente empequeñecerá y finalmente destruirá las facultades del alma. </a:t>
            </a:r>
            <a:r>
              <a:rPr lang="en-US" sz="2600" dirty="0" smtClean="0"/>
              <a:t>{COL </a:t>
            </a:r>
            <a:r>
              <a:rPr lang="en-US" sz="2600" dirty="0"/>
              <a:t>364.1}  </a:t>
            </a:r>
          </a:p>
          <a:p>
            <a:pPr algn="ctr"/>
            <a:endParaRPr lang="en-US" dirty="0"/>
          </a:p>
        </p:txBody>
      </p:sp>
    </p:spTree>
    <p:extLst>
      <p:ext uri="{BB962C8B-B14F-4D97-AF65-F5344CB8AC3E}">
        <p14:creationId xmlns:p14="http://schemas.microsoft.com/office/powerpoint/2010/main" val="29444139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MX" dirty="0" smtClean="0"/>
              <a:t>Ley de la siembra y la cosecha </a:t>
            </a:r>
            <a:endParaRPr lang="en-US" dirty="0"/>
          </a:p>
        </p:txBody>
      </p:sp>
      <p:sp>
        <p:nvSpPr>
          <p:cNvPr id="3" name="2 Marcador de contenido"/>
          <p:cNvSpPr>
            <a:spLocks noGrp="1"/>
          </p:cNvSpPr>
          <p:nvPr>
            <p:ph idx="1"/>
          </p:nvPr>
        </p:nvSpPr>
        <p:spPr/>
        <p:txBody>
          <a:bodyPr>
            <a:noAutofit/>
          </a:bodyPr>
          <a:lstStyle/>
          <a:p>
            <a:pPr algn="ctr"/>
            <a:r>
              <a:rPr lang="es-ES" sz="2800" dirty="0" smtClean="0"/>
              <a:t>En </a:t>
            </a:r>
            <a:r>
              <a:rPr lang="es-ES" sz="2800" dirty="0"/>
              <a:t>las leyes por las cuales Dios rige la naturaleza, </a:t>
            </a:r>
            <a:r>
              <a:rPr lang="es-ES" sz="2800" b="1" i="1" u="sng" dirty="0"/>
              <a:t>el efecto sigue a la causa </a:t>
            </a:r>
            <a:r>
              <a:rPr lang="es-ES" sz="2800" dirty="0"/>
              <a:t>con certeza infalible. La siega testificará de lo que fue la siembra.- El obrero perezoso será condenado por su obra. La cosecha testifica contra él</a:t>
            </a:r>
            <a:r>
              <a:rPr lang="es-ES" sz="2800" dirty="0" smtClean="0"/>
              <a:t>. </a:t>
            </a:r>
            <a:r>
              <a:rPr lang="es-ES" sz="2800" dirty="0"/>
              <a:t>PVGM 62 (ed. PP); 56 (ed. ACES) (1900</a:t>
            </a:r>
            <a:r>
              <a:rPr lang="es-ES" sz="2800" dirty="0" smtClean="0"/>
              <a:t>). </a:t>
            </a:r>
            <a:endParaRPr lang="en-US" sz="2800" dirty="0"/>
          </a:p>
        </p:txBody>
      </p:sp>
    </p:spTree>
    <p:extLst>
      <p:ext uri="{BB962C8B-B14F-4D97-AF65-F5344CB8AC3E}">
        <p14:creationId xmlns:p14="http://schemas.microsoft.com/office/powerpoint/2010/main" val="41849316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Ley de la Herencia</a:t>
            </a:r>
            <a:endParaRPr lang="en-US" dirty="0"/>
          </a:p>
        </p:txBody>
      </p:sp>
      <p:sp>
        <p:nvSpPr>
          <p:cNvPr id="3" name="2 Marcador de contenido"/>
          <p:cNvSpPr>
            <a:spLocks noGrp="1"/>
          </p:cNvSpPr>
          <p:nvPr>
            <p:ph idx="1"/>
          </p:nvPr>
        </p:nvSpPr>
        <p:spPr/>
        <p:txBody>
          <a:bodyPr>
            <a:noAutofit/>
          </a:bodyPr>
          <a:lstStyle/>
          <a:p>
            <a:pPr algn="ctr"/>
            <a:r>
              <a:rPr lang="es-ES" sz="2800" dirty="0" smtClean="0"/>
              <a:t>La </a:t>
            </a:r>
            <a:r>
              <a:rPr lang="es-ES" sz="2800" dirty="0"/>
              <a:t>condición física y mental de los padres se perpetua en su posteridad.  Este es un asunto que no se considera debidamente.  Cuando quiera que los hábitos de los padres contraríen las leyes físicas, </a:t>
            </a:r>
            <a:r>
              <a:rPr lang="es-ES" sz="2800" b="1" i="1" u="sng" dirty="0"/>
              <a:t>el daño que se infligen a sí mismos se repetirá en las generaciones futuras</a:t>
            </a:r>
            <a:r>
              <a:rPr lang="es-ES" sz="2800" dirty="0" smtClean="0"/>
              <a:t>.... HC Pg. 154</a:t>
            </a:r>
            <a:endParaRPr lang="en-US" sz="2800" dirty="0"/>
          </a:p>
        </p:txBody>
      </p:sp>
    </p:spTree>
    <p:extLst>
      <p:ext uri="{BB962C8B-B14F-4D97-AF65-F5344CB8AC3E}">
        <p14:creationId xmlns:p14="http://schemas.microsoft.com/office/powerpoint/2010/main" val="7790911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MX" sz="3600" dirty="0" smtClean="0"/>
              <a:t>Ley reciproca de la transgresión de las leyes naturales y la ley de Dios</a:t>
            </a:r>
            <a:endParaRPr lang="en-US" sz="3600" dirty="0"/>
          </a:p>
        </p:txBody>
      </p:sp>
      <p:sp>
        <p:nvSpPr>
          <p:cNvPr id="3" name="2 Marcador de contenido"/>
          <p:cNvSpPr>
            <a:spLocks noGrp="1"/>
          </p:cNvSpPr>
          <p:nvPr>
            <p:ph idx="1"/>
          </p:nvPr>
        </p:nvSpPr>
        <p:spPr/>
        <p:txBody>
          <a:bodyPr>
            <a:noAutofit/>
          </a:bodyPr>
          <a:lstStyle/>
          <a:p>
            <a:pPr algn="ctr"/>
            <a:r>
              <a:rPr lang="es-ES" b="1" i="1" u="sng" dirty="0" smtClean="0"/>
              <a:t>Una </a:t>
            </a:r>
            <a:r>
              <a:rPr lang="es-ES" b="1" i="1" u="sng" dirty="0"/>
              <a:t>transgresión constante de las leyes de la naturaleza es una transgresión constante de la ley de Dios</a:t>
            </a:r>
            <a:r>
              <a:rPr lang="es-ES" dirty="0"/>
              <a:t>.  Si los hombres hubieran sido siempre obedientes a los Diez Mandamientos, y hubieran puesto en práctica en sus vidas los principios de esos preceptos, no existiría la corriente de enfermedad que ahora inunda el mundo.­ CTBH 8, 1890; (CH 20</a:t>
            </a:r>
            <a:r>
              <a:rPr lang="es-ES" dirty="0" smtClean="0"/>
              <a:t>). 2MCP Pg. 592</a:t>
            </a:r>
            <a:endParaRPr lang="en-US" dirty="0"/>
          </a:p>
        </p:txBody>
      </p:sp>
    </p:spTree>
    <p:extLst>
      <p:ext uri="{BB962C8B-B14F-4D97-AF65-F5344CB8AC3E}">
        <p14:creationId xmlns:p14="http://schemas.microsoft.com/office/powerpoint/2010/main" val="27194916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Objetivos</a:t>
            </a:r>
            <a:endParaRPr lang="en-US" dirty="0"/>
          </a:p>
        </p:txBody>
      </p:sp>
      <p:sp>
        <p:nvSpPr>
          <p:cNvPr id="3" name="2 Marcador de contenido"/>
          <p:cNvSpPr>
            <a:spLocks noGrp="1"/>
          </p:cNvSpPr>
          <p:nvPr>
            <p:ph idx="1"/>
          </p:nvPr>
        </p:nvSpPr>
        <p:spPr/>
        <p:txBody>
          <a:bodyPr>
            <a:normAutofit lnSpcReduction="10000"/>
          </a:bodyPr>
          <a:lstStyle/>
          <a:p>
            <a:r>
              <a:rPr lang="es-MX" dirty="0" smtClean="0"/>
              <a:t>Para la preservación de la vida</a:t>
            </a:r>
          </a:p>
          <a:p>
            <a:r>
              <a:rPr lang="es-MX" dirty="0" smtClean="0"/>
              <a:t>Para la prevención y restauración contra el egocentrismo</a:t>
            </a:r>
          </a:p>
          <a:p>
            <a:r>
              <a:rPr lang="es-MX" dirty="0" smtClean="0"/>
              <a:t>Para el fortalecimiento del amor</a:t>
            </a:r>
          </a:p>
          <a:p>
            <a:r>
              <a:rPr lang="es-MX" dirty="0" smtClean="0"/>
              <a:t>Para el desarrollo físico, mental y espiritual del hombre</a:t>
            </a:r>
          </a:p>
          <a:p>
            <a:r>
              <a:rPr lang="es-MX" dirty="0" smtClean="0"/>
              <a:t>Para la renovación de la mente</a:t>
            </a:r>
          </a:p>
          <a:p>
            <a:r>
              <a:rPr lang="es-MX" dirty="0" smtClean="0"/>
              <a:t>Para el restablecimiento del vinculo con Dios</a:t>
            </a:r>
            <a:endParaRPr lang="en-US" dirty="0"/>
          </a:p>
        </p:txBody>
      </p:sp>
    </p:spTree>
    <p:extLst>
      <p:ext uri="{BB962C8B-B14F-4D97-AF65-F5344CB8AC3E}">
        <p14:creationId xmlns:p14="http://schemas.microsoft.com/office/powerpoint/2010/main" val="481653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es-MX" dirty="0" smtClean="0"/>
              <a:t>VINCULO</a:t>
            </a:r>
            <a:endParaRPr lang="en-US" dirty="0"/>
          </a:p>
        </p:txBody>
      </p:sp>
      <p:sp>
        <p:nvSpPr>
          <p:cNvPr id="5" name="4 Marcador de texto"/>
          <p:cNvSpPr>
            <a:spLocks noGrp="1"/>
          </p:cNvSpPr>
          <p:nvPr>
            <p:ph type="body" idx="1"/>
          </p:nvPr>
        </p:nvSpPr>
        <p:spPr/>
        <p:style>
          <a:lnRef idx="1">
            <a:schemeClr val="accent3"/>
          </a:lnRef>
          <a:fillRef idx="2">
            <a:schemeClr val="accent3"/>
          </a:fillRef>
          <a:effectRef idx="1">
            <a:schemeClr val="accent3"/>
          </a:effectRef>
          <a:fontRef idx="minor">
            <a:schemeClr val="dk1"/>
          </a:fontRef>
        </p:style>
        <p:txBody>
          <a:bodyPr/>
          <a:lstStyle/>
          <a:p>
            <a:r>
              <a:rPr lang="es-MX" dirty="0" smtClean="0"/>
              <a:t>LEYES QUE NOS VINCULAN POR MEDIO DE CRISTO Y LA OBRA DEL ESPIRITU SANTO A DIOS</a:t>
            </a:r>
            <a:endParaRPr lang="en-US" dirty="0"/>
          </a:p>
        </p:txBody>
      </p:sp>
    </p:spTree>
    <p:extLst>
      <p:ext uri="{BB962C8B-B14F-4D97-AF65-F5344CB8AC3E}">
        <p14:creationId xmlns:p14="http://schemas.microsoft.com/office/powerpoint/2010/main" val="14889337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Ley del Amor Simpatético</a:t>
            </a:r>
            <a:endParaRPr lang="en-US" dirty="0"/>
          </a:p>
        </p:txBody>
      </p:sp>
      <p:sp>
        <p:nvSpPr>
          <p:cNvPr id="3" name="2 Marcador de contenido"/>
          <p:cNvSpPr>
            <a:spLocks noGrp="1"/>
          </p:cNvSpPr>
          <p:nvPr>
            <p:ph idx="1"/>
          </p:nvPr>
        </p:nvSpPr>
        <p:spPr/>
        <p:txBody>
          <a:bodyPr/>
          <a:lstStyle/>
          <a:p>
            <a:pPr algn="ctr"/>
            <a:r>
              <a:rPr lang="es-ES" dirty="0"/>
              <a:t>[</a:t>
            </a:r>
            <a:r>
              <a:rPr lang="es-ES" b="1" i="1" u="sng" dirty="0"/>
              <a:t>Jesús, por la ley del amor </a:t>
            </a:r>
            <a:r>
              <a:rPr lang="es-ES" b="1" i="1" u="sng" dirty="0" smtClean="0"/>
              <a:t>simpatético, </a:t>
            </a:r>
            <a:r>
              <a:rPr lang="es-ES" b="1" i="1" u="sng" dirty="0"/>
              <a:t>llevó nuestros pecados, cargó nuestro castigo, y bebió la copa de la ira de Dios que correspondía al transgresor</a:t>
            </a:r>
            <a:r>
              <a:rPr lang="es-ES" dirty="0"/>
              <a:t>. . .] Jesús llevó la cruz de la abnegación y el sacrificio por amor a nosotros, para que tengamos vida, vida eterna. [¿Llevaremos nosotros la cruz por Jesús?] AFC 291 (1896</a:t>
            </a:r>
            <a:r>
              <a:rPr lang="es-ES" dirty="0" smtClean="0"/>
              <a:t>). 1MCP Pg. 255</a:t>
            </a:r>
            <a:endParaRPr lang="en-US" dirty="0"/>
          </a:p>
        </p:txBody>
      </p:sp>
    </p:spTree>
    <p:extLst>
      <p:ext uri="{BB962C8B-B14F-4D97-AF65-F5344CB8AC3E}">
        <p14:creationId xmlns:p14="http://schemas.microsoft.com/office/powerpoint/2010/main" val="31290517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MX" dirty="0" smtClean="0"/>
              <a:t>La ley del servicio</a:t>
            </a:r>
            <a:endParaRPr lang="en-US" dirty="0"/>
          </a:p>
        </p:txBody>
      </p:sp>
      <p:sp>
        <p:nvSpPr>
          <p:cNvPr id="3" name="2 Marcador de contenido"/>
          <p:cNvSpPr>
            <a:spLocks noGrp="1"/>
          </p:cNvSpPr>
          <p:nvPr>
            <p:ph idx="1"/>
          </p:nvPr>
        </p:nvSpPr>
        <p:spPr/>
        <p:txBody>
          <a:bodyPr>
            <a:normAutofit fontScale="85000" lnSpcReduction="20000"/>
          </a:bodyPr>
          <a:lstStyle/>
          <a:p>
            <a:pPr marL="0" indent="0" algn="ctr">
              <a:buNone/>
            </a:pPr>
            <a:endParaRPr lang="es-ES" dirty="0"/>
          </a:p>
          <a:p>
            <a:pPr algn="ctr"/>
            <a:r>
              <a:rPr lang="es-ES" dirty="0"/>
              <a:t>Los seguidores de Cristo han sido redimidos para servir. Nuestro Señor enseña que el verdadero objeto de la vida es el ministerio. Cristo mismo fue obrero,  </a:t>
            </a:r>
            <a:r>
              <a:rPr lang="es-ES" b="1" i="1" u="sng" dirty="0"/>
              <a:t>y a todos sus seguidores les presenta la ley del servicio, el servicio a Dios y a sus semejantes</a:t>
            </a:r>
            <a:r>
              <a:rPr lang="es-ES" dirty="0"/>
              <a:t>. Aquí Cristo presenta al  mundo un concepto más elevado acerca de la vida de lo que jamás ellos habían conocido. Mediante una vida de servicio en favor de otros, el hombre se pone en íntima relación con Cristo. </a:t>
            </a:r>
            <a:r>
              <a:rPr lang="es-ES" b="1" i="1" u="sng" dirty="0"/>
              <a:t>La ley del servicio viene a ser el eslabón que nos une a Dios y a nuestros semejantes</a:t>
            </a:r>
            <a:r>
              <a:rPr lang="es-ES" dirty="0"/>
              <a:t>.­ PVGM 262 (ed. PP); 228 (ed. ACES) (1900</a:t>
            </a:r>
            <a:r>
              <a:rPr lang="es-ES" dirty="0" smtClean="0"/>
              <a:t>). 2MCP Pg. 588</a:t>
            </a:r>
            <a:endParaRPr lang="es-ES" dirty="0"/>
          </a:p>
        </p:txBody>
      </p:sp>
    </p:spTree>
    <p:extLst>
      <p:ext uri="{BB962C8B-B14F-4D97-AF65-F5344CB8AC3E}">
        <p14:creationId xmlns:p14="http://schemas.microsoft.com/office/powerpoint/2010/main" val="34149871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lvl="1" algn="ctr" rtl="0">
              <a:spcBef>
                <a:spcPct val="0"/>
              </a:spcBef>
            </a:pPr>
            <a:r>
              <a:rPr lang="es-MX" sz="4400" kern="1200" dirty="0">
                <a:solidFill>
                  <a:prstClr val="black"/>
                </a:solidFill>
                <a:latin typeface="Constantia"/>
                <a:ea typeface="+mj-ea"/>
                <a:cs typeface="+mj-cs"/>
              </a:rPr>
              <a:t>La ley de la </a:t>
            </a:r>
            <a:r>
              <a:rPr lang="es-MX" sz="4400" kern="1200" dirty="0" smtClean="0">
                <a:solidFill>
                  <a:prstClr val="black"/>
                </a:solidFill>
                <a:latin typeface="Constantia"/>
                <a:ea typeface="+mj-ea"/>
                <a:cs typeface="+mj-cs"/>
              </a:rPr>
              <a:t>actividad humana y divina</a:t>
            </a:r>
            <a:endParaRPr lang="en-US" dirty="0"/>
          </a:p>
        </p:txBody>
      </p:sp>
      <p:sp>
        <p:nvSpPr>
          <p:cNvPr id="3" name="2 Marcador de contenido"/>
          <p:cNvSpPr>
            <a:spLocks noGrp="1"/>
          </p:cNvSpPr>
          <p:nvPr>
            <p:ph idx="1"/>
          </p:nvPr>
        </p:nvSpPr>
        <p:spPr/>
        <p:txBody>
          <a:bodyPr>
            <a:normAutofit fontScale="85000" lnSpcReduction="20000"/>
          </a:bodyPr>
          <a:lstStyle/>
          <a:p>
            <a:pPr algn="ctr"/>
            <a:r>
              <a:rPr lang="es-ES" dirty="0" smtClean="0"/>
              <a:t>El </a:t>
            </a:r>
            <a:r>
              <a:rPr lang="es-ES" dirty="0"/>
              <a:t>templo del alma ha de ser sagrado, santo, puro e inmaculado. Debe haber una coparticipación, en la cual todo el poder es de Dios. La responsabilidad reside en nosotros. Debemos recibir en pensamientos y en sentimientos, para dar en expresión. </a:t>
            </a:r>
            <a:r>
              <a:rPr lang="es-ES" b="1" i="1" u="sng" dirty="0"/>
              <a:t>La ley de la actividad humana y divina hace del receptor un obrero juntamente con Dios. </a:t>
            </a:r>
            <a:r>
              <a:rPr lang="es-ES" dirty="0"/>
              <a:t>Lleva al hombre a la posición donde puede, unido con la divinidad, hacer obras de Dios. La humanidad toca a la humanidad. La combinación del poder divino y el agente humano será un éxito completo, porque la justicia de Cristo lo realiza todo</a:t>
            </a:r>
            <a:r>
              <a:rPr lang="es-ES" dirty="0" smtClean="0"/>
              <a:t>. (Fe y Obras Pg. 27)</a:t>
            </a:r>
            <a:endParaRPr lang="en-US" dirty="0"/>
          </a:p>
        </p:txBody>
      </p:sp>
    </p:spTree>
    <p:extLst>
      <p:ext uri="{BB962C8B-B14F-4D97-AF65-F5344CB8AC3E}">
        <p14:creationId xmlns:p14="http://schemas.microsoft.com/office/powerpoint/2010/main" val="17259807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MX" dirty="0" smtClean="0"/>
              <a:t>Ley de la asociación</a:t>
            </a:r>
            <a:endParaRPr lang="en-US" dirty="0"/>
          </a:p>
        </p:txBody>
      </p:sp>
      <p:sp>
        <p:nvSpPr>
          <p:cNvPr id="3" name="2 Marcador de contenido"/>
          <p:cNvSpPr>
            <a:spLocks noGrp="1"/>
          </p:cNvSpPr>
          <p:nvPr>
            <p:ph idx="1"/>
          </p:nvPr>
        </p:nvSpPr>
        <p:spPr/>
        <p:txBody>
          <a:bodyPr>
            <a:normAutofit fontScale="55000" lnSpcReduction="20000"/>
          </a:bodyPr>
          <a:lstStyle/>
          <a:p>
            <a:pPr algn="ctr"/>
            <a:r>
              <a:rPr lang="es-MX" dirty="0" smtClean="0"/>
              <a:t>     “Yo soy la vid, vosotros los pámpanos, Aquel que permanezca en mi , y yo en el, lleva mucho fruto, porque sin mi nada podéis hacer." ¿Es esta la prueba? ¿No es esta la razón por la cual hay muy poco completado por muchos obreros? No tienen una conexión viviente con Cristo.  La rama seca debe ser unida a la vid viviente, injertada en El. Fibra por fibra, vena por vena, la rama crecerá introducida en la vid, hasta que la vida de la vid se convierta en la vida de la rama, y los capullos y flores de la rama, maduren en rico fruto. Jesús dice a todos, cualquier cosa sean las riquezas, sus aprendizajes, sus talentos, su posición, “Sin mi nada podéis hacer." ¿Allí es la muerte del alma en transgresiones e iniquidades, y como el alma será participante de la naturaleza divina?—Viniendo a Cristo y conectándose con El, como  la seca, sábila de la rama se conecta con la vid, y por lo tanto vive. El pecador puede unir su ignorancia con la sabiduría de Cristo, su debilidad con la fortaleza de Cristo, su fragilidad con la fuerza resistente de Cristo; y en esta unión hay confianza, amor y dependencia</a:t>
            </a:r>
            <a:r>
              <a:rPr lang="es-MX" b="1" i="1" u="sng" dirty="0" smtClean="0"/>
              <a:t>. Cuando esta unión es formada, el principio de la ley de la asociación toma efecto, la voluntad es rendida a la voluntad de Cristo, y el pecador tiene la mente de Cristo</a:t>
            </a:r>
            <a:r>
              <a:rPr lang="es-MX" dirty="0" smtClean="0"/>
              <a:t>. La humanidad de Cristo ha tocado nuestra humanidad, y nuestra humanidad ha tocado la divinidad. Así, a través de la agencia del Espíritu Santo, el hombre se convierte en una nueva Criatura en Cristo Jesús.  El ahora mora en Cristo, viviendo por cada palabra que sale de la boca de Dios. Nuevos y celestiales principios son recibidos a través de la asociación mental, moral y espiritual con Cristo. {ST, Diciembre 21, 1891 párrafo. 9}  </a:t>
            </a:r>
          </a:p>
          <a:p>
            <a:pPr algn="ctr"/>
            <a:endParaRPr lang="en-US" dirty="0"/>
          </a:p>
        </p:txBody>
      </p:sp>
    </p:spTree>
    <p:extLst>
      <p:ext uri="{BB962C8B-B14F-4D97-AF65-F5344CB8AC3E}">
        <p14:creationId xmlns:p14="http://schemas.microsoft.com/office/powerpoint/2010/main" val="14594576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t>Ley </a:t>
            </a:r>
            <a:r>
              <a:rPr lang="es-MX" dirty="0" smtClean="0"/>
              <a:t>del amor (marcos 12:30 31)</a:t>
            </a:r>
            <a:endParaRPr lang="en-US" dirty="0"/>
          </a:p>
        </p:txBody>
      </p:sp>
      <p:sp>
        <p:nvSpPr>
          <p:cNvPr id="3" name="2 Marcador de contenido"/>
          <p:cNvSpPr>
            <a:spLocks noGrp="1"/>
          </p:cNvSpPr>
          <p:nvPr>
            <p:ph idx="1"/>
          </p:nvPr>
        </p:nvSpPr>
        <p:spPr/>
        <p:txBody>
          <a:bodyPr>
            <a:normAutofit fontScale="77500" lnSpcReduction="20000"/>
          </a:bodyPr>
          <a:lstStyle/>
          <a:p>
            <a:pPr algn="ctr"/>
            <a:r>
              <a:rPr lang="es-ES" dirty="0" smtClean="0"/>
              <a:t>Amar </a:t>
            </a:r>
            <a:r>
              <a:rPr lang="es-ES" dirty="0"/>
              <a:t>al Ser infinito, omnisciente, con todas las fuerzas, la mente y el corazón, </a:t>
            </a:r>
            <a:r>
              <a:rPr lang="es-ES" b="1" i="1" u="sng" dirty="0"/>
              <a:t>significa el desarrollo más elevado de todas las facultades</a:t>
            </a:r>
            <a:r>
              <a:rPr lang="es-ES" dirty="0"/>
              <a:t>.  Significa que en todo el ser - el cuerpo, la mente y el alma- debe restaurarse la imagen de Dios</a:t>
            </a:r>
            <a:r>
              <a:rPr lang="es-ES" dirty="0" smtClean="0"/>
              <a:t>. Semejante </a:t>
            </a:r>
            <a:r>
              <a:rPr lang="es-ES" dirty="0"/>
              <a:t>al primer mandamiento, es el </a:t>
            </a:r>
            <a:r>
              <a:rPr lang="es-ES" dirty="0" smtClean="0"/>
              <a:t>segundo. </a:t>
            </a:r>
            <a:r>
              <a:rPr lang="es-ES" b="1" i="1" u="sng" dirty="0" smtClean="0"/>
              <a:t>La </a:t>
            </a:r>
            <a:r>
              <a:rPr lang="es-ES" b="1" i="1" u="sng" dirty="0"/>
              <a:t>ley de amor requiere la dedicación del cuerpo, la mente y el alma al servicio de Dios y de nuestros semejantes. </a:t>
            </a:r>
            <a:r>
              <a:rPr lang="es-ES" dirty="0"/>
              <a:t>Y este servicio, al par que nos constituye en bendición para los demás, nos proporciona a nosotros la más grande bendición. La abnegación es la base de todo verdadero desarrollo. Por medio del servicio </a:t>
            </a:r>
            <a:r>
              <a:rPr lang="es-ES" dirty="0" smtClean="0"/>
              <a:t>sin egoísmo, adquiere </a:t>
            </a:r>
            <a:r>
              <a:rPr lang="es-ES" dirty="0"/>
              <a:t>toda facultad nuestra su desarrollo máximo.  Llegamos a participar cada vez más plenamente de la naturaleza </a:t>
            </a:r>
            <a:r>
              <a:rPr lang="es-ES" dirty="0" smtClean="0"/>
              <a:t>divina. ED Pg. 17</a:t>
            </a:r>
            <a:endParaRPr lang="en-US" b="1" i="1" u="sng" dirty="0"/>
          </a:p>
        </p:txBody>
      </p:sp>
    </p:spTree>
    <p:extLst>
      <p:ext uri="{BB962C8B-B14F-4D97-AF65-F5344CB8AC3E}">
        <p14:creationId xmlns:p14="http://schemas.microsoft.com/office/powerpoint/2010/main" val="39036052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es-MX" dirty="0" smtClean="0"/>
              <a:t>EL EGOCENTRISMO</a:t>
            </a:r>
            <a:endParaRPr lang="en-US" dirty="0"/>
          </a:p>
        </p:txBody>
      </p:sp>
      <p:sp>
        <p:nvSpPr>
          <p:cNvPr id="5" name="4 Marcador de texto"/>
          <p:cNvSpPr>
            <a:spLocks noGrp="1"/>
          </p:cNvSpPr>
          <p:nvPr>
            <p:ph type="body" idx="1"/>
          </p:nvPr>
        </p:nvSpPr>
        <p:spPr/>
        <p:style>
          <a:lnRef idx="1">
            <a:schemeClr val="accent3"/>
          </a:lnRef>
          <a:fillRef idx="2">
            <a:schemeClr val="accent3"/>
          </a:fillRef>
          <a:effectRef idx="1">
            <a:schemeClr val="accent3"/>
          </a:effectRef>
          <a:fontRef idx="minor">
            <a:schemeClr val="dk1"/>
          </a:fontRef>
        </p:style>
        <p:txBody>
          <a:bodyPr/>
          <a:lstStyle/>
          <a:p>
            <a:r>
              <a:rPr lang="es-MX" dirty="0" smtClean="0"/>
              <a:t>LEYES PRODUCTO DEL PECADO</a:t>
            </a:r>
            <a:endParaRPr lang="en-US" dirty="0"/>
          </a:p>
        </p:txBody>
      </p:sp>
    </p:spTree>
    <p:extLst>
      <p:ext uri="{BB962C8B-B14F-4D97-AF65-F5344CB8AC3E}">
        <p14:creationId xmlns:p14="http://schemas.microsoft.com/office/powerpoint/2010/main" val="22824584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La Ley de Si mismo</a:t>
            </a:r>
            <a:endParaRPr lang="es-MX" dirty="0"/>
          </a:p>
        </p:txBody>
      </p:sp>
      <p:sp>
        <p:nvSpPr>
          <p:cNvPr id="3" name="2 Marcador de contenido"/>
          <p:cNvSpPr>
            <a:spLocks noGrp="1"/>
          </p:cNvSpPr>
          <p:nvPr>
            <p:ph idx="1"/>
          </p:nvPr>
        </p:nvSpPr>
        <p:spPr/>
        <p:txBody>
          <a:bodyPr>
            <a:normAutofit fontScale="32500" lnSpcReduction="20000"/>
          </a:bodyPr>
          <a:lstStyle/>
          <a:p>
            <a:pPr lvl="0" algn="ctr"/>
            <a:r>
              <a:rPr lang="es-MX" sz="6000" dirty="0" smtClean="0"/>
              <a:t>“Pero cuando el hombre cayo</a:t>
            </a:r>
            <a:r>
              <a:rPr lang="es-MX" sz="6000" b="1" i="1" u="sng" dirty="0" smtClean="0"/>
              <a:t>, la Ley de Si mismo fue establecida</a:t>
            </a:r>
            <a:r>
              <a:rPr lang="es-MX" sz="6000" dirty="0" smtClean="0"/>
              <a:t>. Esta ley armoniza con la voluntad de la humanidad pecaminosa. Allí no hay conflicto entre ambos. Pero cuando la Palabra de Dios habla a la conciencia, hablando de un deseo superior al humano, a pesar de la voluntad de Dios, la voluntad del hombre desea ir por su propio camino, independiente de las consecuencias. La delicia de la obediencia fue quebrantada por la desobediencia de Adán. </a:t>
            </a:r>
            <a:r>
              <a:rPr lang="es-MX" sz="6000" b="1" i="1" u="sng" dirty="0" smtClean="0"/>
              <a:t>Un sentido de la importancia de la obediencia como una necesidad absoluta, dejo de existir en la mente</a:t>
            </a:r>
            <a:r>
              <a:rPr lang="es-MX" sz="6000" dirty="0" smtClean="0"/>
              <a:t>. Y ahora el hombre piensa, si yo elijo, Yo puedo obedecer a Dios; y si yo elijo, Yo puedo desobedecerle a Él.” (S T, Enero 25, 1899 párrafo 6) </a:t>
            </a:r>
          </a:p>
          <a:p>
            <a:pPr>
              <a:buNone/>
            </a:pPr>
            <a:endParaRPr lang="es-MX" dirty="0"/>
          </a:p>
        </p:txBody>
      </p:sp>
    </p:spTree>
    <p:extLst>
      <p:ext uri="{BB962C8B-B14F-4D97-AF65-F5344CB8AC3E}">
        <p14:creationId xmlns:p14="http://schemas.microsoft.com/office/powerpoint/2010/main" val="425714501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MX" dirty="0" smtClean="0"/>
              <a:t>Ley de la naturaleza degenerada</a:t>
            </a:r>
            <a:endParaRPr lang="en-US" dirty="0"/>
          </a:p>
        </p:txBody>
      </p:sp>
      <p:sp>
        <p:nvSpPr>
          <p:cNvPr id="3" name="2 Marcador de contenido"/>
          <p:cNvSpPr>
            <a:spLocks noGrp="1"/>
          </p:cNvSpPr>
          <p:nvPr>
            <p:ph idx="1"/>
          </p:nvPr>
        </p:nvSpPr>
        <p:spPr/>
        <p:txBody>
          <a:bodyPr>
            <a:noAutofit/>
          </a:bodyPr>
          <a:lstStyle/>
          <a:p>
            <a:pPr algn="ctr"/>
            <a:r>
              <a:rPr lang="es-ES" sz="2000" dirty="0" smtClean="0"/>
              <a:t>Está </a:t>
            </a:r>
            <a:r>
              <a:rPr lang="es-ES" sz="2000" dirty="0"/>
              <a:t>claramente escrito en el corazón </a:t>
            </a:r>
            <a:r>
              <a:rPr lang="es-ES" sz="2000" dirty="0" err="1"/>
              <a:t>irregenerado</a:t>
            </a:r>
            <a:r>
              <a:rPr lang="es-ES" sz="2000" dirty="0"/>
              <a:t> y en el mundo caído: "Todos procuran lo suyo propio".  </a:t>
            </a:r>
            <a:r>
              <a:rPr lang="es-ES" sz="2000" b="1" i="1" u="sng" dirty="0"/>
              <a:t>El egoísmo es la gran ley de nuestra naturaleza degenerada</a:t>
            </a:r>
            <a:r>
              <a:rPr lang="es-ES" sz="2000" dirty="0"/>
              <a:t>.  El egoísmo ocupa en el alma el lugar donde Cristo debería estar entronizado.  Pero el Señor requiere perfecta obediencia; y si verdaderamente deseamos servirle, no habrá dudas en nuestra mente acerca de si vamos a obedecer sus requerimientos o si vamos a dedicarnos a nuestros intereses </a:t>
            </a:r>
            <a:r>
              <a:rPr lang="es-ES" sz="2000" dirty="0" smtClean="0"/>
              <a:t>temporales. (</a:t>
            </a:r>
            <a:r>
              <a:rPr lang="es-ES" sz="2000" dirty="0" err="1"/>
              <a:t>Sings</a:t>
            </a:r>
            <a:r>
              <a:rPr lang="es-ES" sz="2000" dirty="0"/>
              <a:t> of </a:t>
            </a:r>
            <a:r>
              <a:rPr lang="es-ES" sz="2000" dirty="0" err="1"/>
              <a:t>the</a:t>
            </a:r>
            <a:r>
              <a:rPr lang="es-ES" sz="2000" dirty="0"/>
              <a:t> Times, del 2 de junio de 1887) (</a:t>
            </a:r>
            <a:r>
              <a:rPr lang="es-ES" sz="2000" dirty="0" smtClean="0"/>
              <a:t>Cada día con Dios Pg. 163)</a:t>
            </a:r>
            <a:endParaRPr lang="en-US" sz="2000" dirty="0"/>
          </a:p>
        </p:txBody>
      </p:sp>
    </p:spTree>
    <p:extLst>
      <p:ext uri="{BB962C8B-B14F-4D97-AF65-F5344CB8AC3E}">
        <p14:creationId xmlns:p14="http://schemas.microsoft.com/office/powerpoint/2010/main" val="40782183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MX" dirty="0">
                <a:solidFill>
                  <a:prstClr val="black"/>
                </a:solidFill>
              </a:rPr>
              <a:t>Ley </a:t>
            </a:r>
            <a:r>
              <a:rPr lang="es-MX" dirty="0" smtClean="0">
                <a:solidFill>
                  <a:prstClr val="black"/>
                </a:solidFill>
              </a:rPr>
              <a:t>del Yo</a:t>
            </a:r>
            <a:endParaRPr lang="en-US" sz="3200" dirty="0"/>
          </a:p>
        </p:txBody>
      </p:sp>
      <p:sp>
        <p:nvSpPr>
          <p:cNvPr id="3" name="2 Marcador de contenido"/>
          <p:cNvSpPr>
            <a:spLocks noGrp="1"/>
          </p:cNvSpPr>
          <p:nvPr>
            <p:ph idx="1"/>
          </p:nvPr>
        </p:nvSpPr>
        <p:spPr/>
        <p:txBody>
          <a:bodyPr>
            <a:normAutofit fontScale="62500" lnSpcReduction="20000"/>
          </a:bodyPr>
          <a:lstStyle/>
          <a:p>
            <a:pPr algn="ctr"/>
            <a:r>
              <a:rPr lang="es-MX" dirty="0" smtClean="0"/>
              <a:t>Razonando de causa a efecto, vemos que no es la grandeza del acto de desobediencia que constituye el pecado, pero el hecho de la variación de la voluntad expresada de Dios en lo mínimo en particular, por que esto es una negación virtual de Dios, una rebelión contra las leyes de su gobierno. La felicidad del hombre es encontrada en la obediencia a las leyes de Dios. En la obediencia a la ley de Dios es rodeado por una protección y guardado del mal. Ningún hombre puede desviarse de los requerimientos específicos de Dios</a:t>
            </a:r>
            <a:r>
              <a:rPr lang="en-US" dirty="0" smtClean="0"/>
              <a:t>, y establisher un </a:t>
            </a:r>
            <a:r>
              <a:rPr lang="es-MX" dirty="0" smtClean="0"/>
              <a:t>estándar de si mismo el cual el siga con seguridad, y continuar encontrando paz y gozo. Donde cada uno abandone para seguir su propio camino, allí habrá una variedad de estándares que se acomodaran a diferentes mentes, y el gobierno será quitado de las manos del Señor, y el hombre establecerá sus riendas.  </a:t>
            </a:r>
            <a:r>
              <a:rPr lang="es-MX" b="1" i="1" u="sng" dirty="0" smtClean="0"/>
              <a:t>La ley del yo será levantada. La voluntad del hombre se hará suprema y la alta y santa voluntad de Dios será deshonrada, irrespetada</a:t>
            </a:r>
            <a:r>
              <a:rPr lang="es-MX" dirty="0" smtClean="0"/>
              <a:t>. Hasta que punto el hombre elija seguir las inclinaciones  de su egoísta corazón es imposible decir. Pero cada vez que el hombre escoja su propio camino, ahí habrá una controversia entre el hombre y Dios</a:t>
            </a:r>
            <a:r>
              <a:rPr lang="en-US" dirty="0" smtClean="0"/>
              <a:t>. -  </a:t>
            </a:r>
            <a:r>
              <a:rPr lang="en-US" dirty="0"/>
              <a:t>{ST, April 10, 1893 par. 7}  </a:t>
            </a:r>
          </a:p>
          <a:p>
            <a:pPr algn="ctr"/>
            <a:endParaRPr lang="en-US" dirty="0"/>
          </a:p>
        </p:txBody>
      </p:sp>
    </p:spTree>
    <p:extLst>
      <p:ext uri="{BB962C8B-B14F-4D97-AF65-F5344CB8AC3E}">
        <p14:creationId xmlns:p14="http://schemas.microsoft.com/office/powerpoint/2010/main" val="206085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MX" dirty="0" smtClean="0"/>
              <a:t>Bases </a:t>
            </a:r>
            <a:endParaRPr lang="en-US" dirty="0"/>
          </a:p>
        </p:txBody>
      </p:sp>
      <p:sp>
        <p:nvSpPr>
          <p:cNvPr id="3" name="2 Marcador de contenido"/>
          <p:cNvSpPr>
            <a:spLocks noGrp="1"/>
          </p:cNvSpPr>
          <p:nvPr>
            <p:ph idx="1"/>
          </p:nvPr>
        </p:nvSpPr>
        <p:spPr/>
        <p:txBody>
          <a:bodyPr>
            <a:normAutofit/>
          </a:bodyPr>
          <a:lstStyle/>
          <a:p>
            <a:pPr algn="ctr"/>
            <a:r>
              <a:rPr lang="es-MX" dirty="0" smtClean="0"/>
              <a:t>El ser humano es un ser integral, es decir es Físico Mental y Espiritual. </a:t>
            </a:r>
          </a:p>
          <a:p>
            <a:pPr algn="ctr"/>
            <a:r>
              <a:rPr lang="es-MX" dirty="0" smtClean="0"/>
              <a:t>Cualquier beneficio o daño en cualquiera de estas tres esferas afectara directa o indirectamente a las otras.</a:t>
            </a:r>
          </a:p>
          <a:p>
            <a:pPr algn="ctr"/>
            <a:r>
              <a:rPr lang="es-MX" dirty="0" smtClean="0"/>
              <a:t>La Mente controla tanto el cuerpo, y sus procesos mentales, como a su vez con la facultad de Decidir determina su Carácter y espiritualidad. </a:t>
            </a:r>
            <a:endParaRPr lang="en-US" dirty="0"/>
          </a:p>
        </p:txBody>
      </p:sp>
    </p:spTree>
    <p:extLst>
      <p:ext uri="{BB962C8B-B14F-4D97-AF65-F5344CB8AC3E}">
        <p14:creationId xmlns:p14="http://schemas.microsoft.com/office/powerpoint/2010/main" val="303305654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dirty="0"/>
              <a:t>La ley del </a:t>
            </a:r>
            <a:r>
              <a:rPr lang="es-MX" dirty="0" smtClean="0"/>
              <a:t>servicio propio</a:t>
            </a:r>
            <a:endParaRPr lang="en-US" dirty="0"/>
          </a:p>
        </p:txBody>
      </p:sp>
      <p:sp>
        <p:nvSpPr>
          <p:cNvPr id="3" name="2 Marcador de contenido"/>
          <p:cNvSpPr>
            <a:spLocks noGrp="1"/>
          </p:cNvSpPr>
          <p:nvPr>
            <p:ph idx="1"/>
          </p:nvPr>
        </p:nvSpPr>
        <p:spPr/>
        <p:txBody>
          <a:bodyPr>
            <a:noAutofit/>
          </a:bodyPr>
          <a:lstStyle/>
          <a:p>
            <a:pPr algn="ctr"/>
            <a:r>
              <a:rPr lang="es-ES" sz="2800" dirty="0" smtClean="0"/>
              <a:t>La </a:t>
            </a:r>
            <a:r>
              <a:rPr lang="es-ES" sz="2800" dirty="0"/>
              <a:t>vida dedicada al yo es como el grano que se come. Desaparece, pero no hay aumento. Un hombre puede juntar para sí todo lo posible; puede vivir, pensar y hacer planes para sí; pero su vida pasa y no le queda nada. </a:t>
            </a:r>
            <a:r>
              <a:rPr lang="es-ES" sz="2800" b="1" i="1" u="sng" dirty="0"/>
              <a:t>La ley del servicio propio es la ley de la destrucción propia</a:t>
            </a:r>
            <a:r>
              <a:rPr lang="es-ES" sz="2800" dirty="0" smtClean="0"/>
              <a:t>. DTG Pg. 577</a:t>
            </a:r>
            <a:endParaRPr lang="en-US" sz="2800" dirty="0"/>
          </a:p>
        </p:txBody>
      </p:sp>
    </p:spTree>
    <p:extLst>
      <p:ext uri="{BB962C8B-B14F-4D97-AF65-F5344CB8AC3E}">
        <p14:creationId xmlns:p14="http://schemas.microsoft.com/office/powerpoint/2010/main" val="30253137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MX" dirty="0" smtClean="0"/>
              <a:t>La ley “nadie vive para si mismo”</a:t>
            </a:r>
            <a:endParaRPr lang="en-US" dirty="0"/>
          </a:p>
        </p:txBody>
      </p:sp>
      <p:sp>
        <p:nvSpPr>
          <p:cNvPr id="3" name="2 Marcador de contenido"/>
          <p:cNvSpPr>
            <a:spLocks noGrp="1"/>
          </p:cNvSpPr>
          <p:nvPr>
            <p:ph idx="1"/>
          </p:nvPr>
        </p:nvSpPr>
        <p:spPr/>
        <p:txBody>
          <a:bodyPr>
            <a:noAutofit/>
          </a:bodyPr>
          <a:lstStyle/>
          <a:p>
            <a:pPr algn="ctr"/>
            <a:r>
              <a:rPr lang="es-ES" sz="1800" dirty="0" smtClean="0"/>
              <a:t>Bajo </a:t>
            </a:r>
            <a:r>
              <a:rPr lang="es-ES" sz="1800" dirty="0"/>
              <a:t>la dirección de Dios, Adán debía quedar a la cabeza de la familia terrenal y mantener los principios de la familia celestial. Ello habría ocasionado paz y felicidad. Pero Satanás estaba resuelto a oponerse a la ley de que nadie "vive para sí" (</a:t>
            </a:r>
            <a:r>
              <a:rPr lang="es-ES" sz="1800" dirty="0" err="1"/>
              <a:t>Rom</a:t>
            </a:r>
            <a:r>
              <a:rPr lang="es-ES" sz="1800" dirty="0"/>
              <a:t>. 14: 7</a:t>
            </a:r>
            <a:r>
              <a:rPr lang="es-ES" sz="1800" b="1" i="1" u="sng" dirty="0"/>
              <a:t>). El deseaba vivir para sí. Procuraba hacer  de sí mismo un centro de influencia</a:t>
            </a:r>
            <a:r>
              <a:rPr lang="es-ES" sz="1800" dirty="0"/>
              <a:t>. Eso incitó la rebelión  en el cielo, y la aceptación de este principio de parte del hombre trajo el pecado a la tierra. Cuando Adán pecó, </a:t>
            </a:r>
            <a:r>
              <a:rPr lang="es-ES" sz="1800" dirty="0" smtClean="0"/>
              <a:t>el hombre </a:t>
            </a:r>
            <a:r>
              <a:rPr lang="es-ES" sz="1800" b="1" i="1" u="sng" dirty="0"/>
              <a:t>quedó separado del centro ordenado por el cielo</a:t>
            </a:r>
            <a:r>
              <a:rPr lang="es-ES" sz="1800" dirty="0"/>
              <a:t>. El demonio vino a ser el poder central del mundo. Donde debía estar el trono de Dios, Satanás colocó el suyo. El mundo trajo su homenaje, como ofrenda voluntaria, a los pies del enemigo.­ CM 33 (ed. PP); 29, 30 (ed. ACES) (1913</a:t>
            </a:r>
            <a:r>
              <a:rPr lang="es-ES" sz="1800" dirty="0" smtClean="0"/>
              <a:t>). 2MCP  Pg. 588</a:t>
            </a:r>
            <a:endParaRPr lang="en-US" sz="1800" dirty="0"/>
          </a:p>
        </p:txBody>
      </p:sp>
    </p:spTree>
    <p:extLst>
      <p:ext uri="{BB962C8B-B14F-4D97-AF65-F5344CB8AC3E}">
        <p14:creationId xmlns:p14="http://schemas.microsoft.com/office/powerpoint/2010/main" val="347363054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1295400" y="1524000"/>
            <a:ext cx="6254044" cy="3952875"/>
          </a:xfrm>
        </p:spPr>
        <p:style>
          <a:lnRef idx="1">
            <a:schemeClr val="accent3"/>
          </a:lnRef>
          <a:fillRef idx="2">
            <a:schemeClr val="accent3"/>
          </a:fillRef>
          <a:effectRef idx="1">
            <a:schemeClr val="accent3"/>
          </a:effectRef>
          <a:fontRef idx="minor">
            <a:schemeClr val="dk1"/>
          </a:fontRef>
        </p:style>
        <p:txBody>
          <a:bodyPr>
            <a:normAutofit/>
          </a:bodyPr>
          <a:lstStyle/>
          <a:p>
            <a:r>
              <a:rPr lang="es-MX" dirty="0"/>
              <a:t>LEYES DE PRINCIPIOS ALTEROCENTRICOS PARA LA </a:t>
            </a:r>
            <a:r>
              <a:rPr lang="es-MX" dirty="0" smtClean="0"/>
              <a:t>RESTAURACIÓN </a:t>
            </a:r>
            <a:r>
              <a:rPr lang="es-MX" dirty="0"/>
              <a:t>INTEGRAL DEL HOMBRE A LA IMAGEN DE DIOS</a:t>
            </a:r>
            <a:r>
              <a:rPr lang="en-US" dirty="0"/>
              <a:t/>
            </a:r>
            <a:br>
              <a:rPr lang="en-US" dirty="0"/>
            </a:br>
            <a:endParaRPr lang="en-US" dirty="0"/>
          </a:p>
        </p:txBody>
      </p:sp>
    </p:spTree>
    <p:extLst>
      <p:ext uri="{BB962C8B-B14F-4D97-AF65-F5344CB8AC3E}">
        <p14:creationId xmlns:p14="http://schemas.microsoft.com/office/powerpoint/2010/main" val="36960583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es-MX" dirty="0" smtClean="0"/>
              <a:t>QUEBRANTAMIENTO DEL YO</a:t>
            </a:r>
            <a:endParaRPr lang="en-US" dirty="0"/>
          </a:p>
        </p:txBody>
      </p:sp>
      <p:sp>
        <p:nvSpPr>
          <p:cNvPr id="5" name="4 Marcador de texto"/>
          <p:cNvSpPr>
            <a:spLocks noGrp="1"/>
          </p:cNvSpPr>
          <p:nvPr>
            <p:ph type="body" idx="1"/>
          </p:nvPr>
        </p:nvSpPr>
        <p:spPr/>
        <p:style>
          <a:lnRef idx="1">
            <a:schemeClr val="accent3"/>
          </a:lnRef>
          <a:fillRef idx="2">
            <a:schemeClr val="accent3"/>
          </a:fillRef>
          <a:effectRef idx="1">
            <a:schemeClr val="accent3"/>
          </a:effectRef>
          <a:fontRef idx="minor">
            <a:schemeClr val="dk1"/>
          </a:fontRef>
        </p:style>
        <p:txBody>
          <a:bodyPr/>
          <a:lstStyle/>
          <a:p>
            <a:r>
              <a:rPr lang="es-MX" dirty="0"/>
              <a:t>LEYES DE PRINCIPIOS ALTEROCENTRICOS PARA LA RESTAURACION INTEGRAL DEL HOMBRE A LA IMAGEN DE DIOS</a:t>
            </a:r>
            <a:endParaRPr lang="en-US" dirty="0"/>
          </a:p>
          <a:p>
            <a:endParaRPr lang="en-US" dirty="0"/>
          </a:p>
        </p:txBody>
      </p:sp>
    </p:spTree>
    <p:extLst>
      <p:ext uri="{BB962C8B-B14F-4D97-AF65-F5344CB8AC3E}">
        <p14:creationId xmlns:p14="http://schemas.microsoft.com/office/powerpoint/2010/main" val="13247670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MX" dirty="0" smtClean="0"/>
              <a:t>La ley de la auto conservación y la autodestrucción</a:t>
            </a:r>
            <a:endParaRPr lang="en-US" dirty="0"/>
          </a:p>
        </p:txBody>
      </p:sp>
      <p:sp>
        <p:nvSpPr>
          <p:cNvPr id="3" name="2 Marcador de contenido"/>
          <p:cNvSpPr>
            <a:spLocks noGrp="1"/>
          </p:cNvSpPr>
          <p:nvPr>
            <p:ph idx="1"/>
          </p:nvPr>
        </p:nvSpPr>
        <p:spPr/>
        <p:txBody>
          <a:bodyPr>
            <a:normAutofit fontScale="85000" lnSpcReduction="20000"/>
          </a:bodyPr>
          <a:lstStyle/>
          <a:p>
            <a:pPr algn="ctr"/>
            <a:r>
              <a:rPr lang="en-US" dirty="0"/>
              <a:t> </a:t>
            </a:r>
            <a:r>
              <a:rPr lang="es-MX" dirty="0" smtClean="0"/>
              <a:t>Si algún hombre me sirve, permítanle seguirme; y donde yo estoy, allí también estará mi siervo; si algún hombre me sirve, a el mi padre le honrara." Este es el único honor que nosotros deberíamos buscar. Y deberíamos buscarlo con determinación y fervor en proporción al valor del tesoro que tenemos en vista,--vida eternal en el reino de Dios. Cristo pide una consagración completa del hombre hacia El. Esta es la condición sobre la cual el hombre es exaltado. Cuando somete su mente, su cuerpo, su alma, a Dios, entonces será honrado. </a:t>
            </a:r>
            <a:r>
              <a:rPr lang="es-MX" b="1" i="1" u="sng" dirty="0" smtClean="0"/>
              <a:t>La renuncia del yo es la gran ley de la auto conservación, y la auto conservación es la ley de la autodestrucción</a:t>
            </a:r>
            <a:r>
              <a:rPr lang="en-US" dirty="0" smtClean="0"/>
              <a:t>. {</a:t>
            </a:r>
            <a:r>
              <a:rPr lang="en-US" dirty="0"/>
              <a:t>ST, </a:t>
            </a:r>
            <a:r>
              <a:rPr lang="en-US" dirty="0" smtClean="0"/>
              <a:t>Julio </a:t>
            </a:r>
            <a:r>
              <a:rPr lang="en-US" dirty="0"/>
              <a:t>1, 1897 </a:t>
            </a:r>
            <a:r>
              <a:rPr lang="es-MX" dirty="0" smtClean="0"/>
              <a:t>párrafos.</a:t>
            </a:r>
            <a:r>
              <a:rPr lang="en-US" dirty="0" smtClean="0"/>
              <a:t> 12 y 13</a:t>
            </a:r>
            <a:r>
              <a:rPr lang="en-US" dirty="0"/>
              <a:t>} </a:t>
            </a:r>
          </a:p>
        </p:txBody>
      </p:sp>
    </p:spTree>
    <p:extLst>
      <p:ext uri="{BB962C8B-B14F-4D97-AF65-F5344CB8AC3E}">
        <p14:creationId xmlns:p14="http://schemas.microsoft.com/office/powerpoint/2010/main" val="36300757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Ley del Sacrificio propio</a:t>
            </a:r>
            <a:endParaRPr lang="en-US" dirty="0"/>
          </a:p>
        </p:txBody>
      </p:sp>
      <p:sp>
        <p:nvSpPr>
          <p:cNvPr id="3" name="2 Marcador de contenido"/>
          <p:cNvSpPr>
            <a:spLocks noGrp="1"/>
          </p:cNvSpPr>
          <p:nvPr>
            <p:ph idx="1"/>
          </p:nvPr>
        </p:nvSpPr>
        <p:spPr/>
        <p:txBody>
          <a:bodyPr>
            <a:normAutofit fontScale="77500" lnSpcReduction="20000"/>
          </a:bodyPr>
          <a:lstStyle/>
          <a:p>
            <a:pPr algn="ctr"/>
            <a:r>
              <a:rPr lang="es-ES" dirty="0"/>
              <a:t>Con esta verdad, Cristo relaciona la lección de sacrificio propio que todos deben aprender: "El que ama su vida, la perderá; y el que aborrece su vida en este mundo, para vida eterna la guardará." Todos los que quieran producir frutos como colaboradores de Cristo deben caer primero en el suelo y morir. La vida debe ser echada en el surco de la necesidad del mundo. El amor y el interés propios deben perecer. </a:t>
            </a:r>
            <a:r>
              <a:rPr lang="es-ES" b="1" i="1" u="sng" dirty="0"/>
              <a:t>La ley del sacrificio propio es la ley de la conservación. </a:t>
            </a:r>
            <a:r>
              <a:rPr lang="es-ES" dirty="0"/>
              <a:t>El labrador conserva su grano arrojándolo lejos. Así sucede en la vida humana. Dar es vivir. La vida que será preservada es la que se haya dado libremente en servicio a Dios y al hombre. Los que por amor a Cristo sacrifican su vida en este mundo, la conservarán para la eternidad</a:t>
            </a:r>
            <a:r>
              <a:rPr lang="es-ES" dirty="0" smtClean="0"/>
              <a:t>.</a:t>
            </a:r>
            <a:r>
              <a:rPr lang="es-ES" dirty="0"/>
              <a:t> DTG Pg. 577</a:t>
            </a:r>
            <a:endParaRPr lang="en-US" dirty="0"/>
          </a:p>
          <a:p>
            <a:endParaRPr lang="es-ES" dirty="0"/>
          </a:p>
          <a:p>
            <a:endParaRPr lang="en-US" dirty="0"/>
          </a:p>
        </p:txBody>
      </p:sp>
    </p:spTree>
    <p:extLst>
      <p:ext uri="{BB962C8B-B14F-4D97-AF65-F5344CB8AC3E}">
        <p14:creationId xmlns:p14="http://schemas.microsoft.com/office/powerpoint/2010/main" val="40730700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Ley del reino vegetal</a:t>
            </a:r>
            <a:endParaRPr lang="en-US" dirty="0"/>
          </a:p>
        </p:txBody>
      </p:sp>
      <p:sp>
        <p:nvSpPr>
          <p:cNvPr id="3" name="2 Marcador de contenido"/>
          <p:cNvSpPr>
            <a:spLocks noGrp="1"/>
          </p:cNvSpPr>
          <p:nvPr>
            <p:ph idx="1"/>
          </p:nvPr>
        </p:nvSpPr>
        <p:spPr/>
        <p:txBody>
          <a:bodyPr>
            <a:normAutofit lnSpcReduction="10000"/>
          </a:bodyPr>
          <a:lstStyle/>
          <a:p>
            <a:pPr algn="ctr"/>
            <a:r>
              <a:rPr lang="es-ES" dirty="0"/>
              <a:t>Mediante la acción de echar el grano en la tierra, el Salvador representa su sacrificio por nosotros.  "Que si el grano de trigo no cae en la tierra y muere -dice él-, queda solo; pero si muere, lleva mucho fruto".* </a:t>
            </a:r>
            <a:r>
              <a:rPr lang="es-ES" dirty="0" smtClean="0"/>
              <a:t>Únicamente </a:t>
            </a:r>
            <a:r>
              <a:rPr lang="es-ES" dirty="0"/>
              <a:t>por medio del sacrificio de Cristo, la Simiente, podía obtenerse fruto para el reino de Dios.  </a:t>
            </a:r>
            <a:r>
              <a:rPr lang="es-ES" b="1" i="1" u="sng" dirty="0"/>
              <a:t>De acuerdo con la ley del reino vegetal, la vida es resultado de su muerte</a:t>
            </a:r>
            <a:r>
              <a:rPr lang="es-ES" b="1" i="1" u="sng" dirty="0" smtClean="0"/>
              <a:t>. </a:t>
            </a:r>
            <a:r>
              <a:rPr lang="es-ES" dirty="0" smtClean="0"/>
              <a:t>ED Pg. 111</a:t>
            </a:r>
            <a:endParaRPr lang="en-US" dirty="0"/>
          </a:p>
        </p:txBody>
      </p:sp>
    </p:spTree>
    <p:extLst>
      <p:ext uri="{BB962C8B-B14F-4D97-AF65-F5344CB8AC3E}">
        <p14:creationId xmlns:p14="http://schemas.microsoft.com/office/powerpoint/2010/main" val="12518278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MX" dirty="0" smtClean="0"/>
              <a:t>La ley del sacrificio del Yo</a:t>
            </a:r>
            <a:endParaRPr lang="en-US" dirty="0"/>
          </a:p>
        </p:txBody>
      </p:sp>
      <p:sp>
        <p:nvSpPr>
          <p:cNvPr id="3" name="2 Marcador de contenido"/>
          <p:cNvSpPr>
            <a:spLocks noGrp="1"/>
          </p:cNvSpPr>
          <p:nvPr>
            <p:ph idx="1"/>
          </p:nvPr>
        </p:nvSpPr>
        <p:spPr/>
        <p:txBody>
          <a:bodyPr>
            <a:normAutofit fontScale="77500" lnSpcReduction="20000"/>
          </a:bodyPr>
          <a:lstStyle/>
          <a:p>
            <a:pPr algn="ctr"/>
            <a:r>
              <a:rPr lang="es-MX" dirty="0" smtClean="0"/>
              <a:t>Así también todos los que  traerán fruto  como colaboradores con Cristo; deben primero caer en la tierra y morir. La vida debe ser echada en el surco de la necesidad del mundo. El amor propio, interés propio deben perecer. </a:t>
            </a:r>
            <a:r>
              <a:rPr lang="es-MX" b="1" i="1" u="sng" dirty="0" smtClean="0"/>
              <a:t>Pero la ley del sacrificio del yo es la ley de  la conservación propia</a:t>
            </a:r>
            <a:r>
              <a:rPr lang="es-MX" dirty="0" smtClean="0"/>
              <a:t>. La semilla sepultada en la tierra produce fruto, y se convierte en lo que se ha plantado. Así la cosecha es multiplicada. El agricultor conserva el grano cuando lo arroja a tierra. Así también en la vida humana, el dar es vivir. La vida que será conservada es la vida que se da generosamente para servicio de Dios y del hombre. Aquellos que por Cristo busquen sacrificar su vida en este mundo, será guardada por la vida eternal. {COL 86.3}  </a:t>
            </a:r>
          </a:p>
        </p:txBody>
      </p:sp>
    </p:spTree>
    <p:extLst>
      <p:ext uri="{BB962C8B-B14F-4D97-AF65-F5344CB8AC3E}">
        <p14:creationId xmlns:p14="http://schemas.microsoft.com/office/powerpoint/2010/main" val="6328063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MX" dirty="0" smtClean="0"/>
              <a:t>La ley de la temperancia</a:t>
            </a:r>
            <a:endParaRPr lang="en-US" dirty="0"/>
          </a:p>
        </p:txBody>
      </p:sp>
      <p:sp>
        <p:nvSpPr>
          <p:cNvPr id="3" name="2 Marcador de contenido"/>
          <p:cNvSpPr>
            <a:spLocks noGrp="1"/>
          </p:cNvSpPr>
          <p:nvPr>
            <p:ph idx="1"/>
          </p:nvPr>
        </p:nvSpPr>
        <p:spPr/>
        <p:txBody>
          <a:bodyPr>
            <a:normAutofit fontScale="85000" lnSpcReduction="20000"/>
          </a:bodyPr>
          <a:lstStyle/>
          <a:p>
            <a:pPr algn="ctr"/>
            <a:r>
              <a:rPr lang="es-ES" b="1" i="1" u="sng" dirty="0"/>
              <a:t>La ley de la temperancia debe controlar la vida de cada cristiano. </a:t>
            </a:r>
            <a:r>
              <a:rPr lang="es-ES" dirty="0"/>
              <a:t>En todos nuestros pensamientos debemos tener presente a Dios; siempre se debe mantener en alto su gloria. Necesitamos desembarazarnos de toda influencia que pudiera mantener nuestros pensamientos cautivos y alejarnos de Dios. Tenemos ante Dios la sagrada obligación de gobernar nuestros cuerpos y controlar nuestros apetitos y pasiones de tal manera que no nos aparten de la pureza y la santidad ni alejen nuestras mentes de la obra que Dios requiere de nosotros. Léase Romanos 12: 1</a:t>
            </a:r>
            <a:r>
              <a:rPr lang="es-ES" dirty="0" smtClean="0"/>
              <a:t>. </a:t>
            </a:r>
            <a:r>
              <a:rPr lang="es-MX" dirty="0" smtClean="0"/>
              <a:t>{</a:t>
            </a:r>
            <a:r>
              <a:rPr lang="es-MX" dirty="0"/>
              <a:t>RH, </a:t>
            </a:r>
            <a:r>
              <a:rPr lang="es-MX" dirty="0" err="1"/>
              <a:t>December</a:t>
            </a:r>
            <a:r>
              <a:rPr lang="es-MX" dirty="0"/>
              <a:t> 1, 1896 par. 10}  </a:t>
            </a:r>
            <a:r>
              <a:rPr lang="es-MX" dirty="0" smtClean="0"/>
              <a:t>CSS Pg. 43</a:t>
            </a:r>
            <a:endParaRPr lang="en-US" dirty="0"/>
          </a:p>
          <a:p>
            <a:pPr algn="ctr"/>
            <a:endParaRPr lang="en-US" dirty="0"/>
          </a:p>
        </p:txBody>
      </p:sp>
    </p:spTree>
    <p:extLst>
      <p:ext uri="{BB962C8B-B14F-4D97-AF65-F5344CB8AC3E}">
        <p14:creationId xmlns:p14="http://schemas.microsoft.com/office/powerpoint/2010/main" val="14196432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MX" dirty="0" smtClean="0"/>
              <a:t>Ley de la administración divina</a:t>
            </a:r>
            <a:endParaRPr lang="en-US" dirty="0"/>
          </a:p>
        </p:txBody>
      </p:sp>
      <p:sp>
        <p:nvSpPr>
          <p:cNvPr id="3" name="2 Marcador de contenido"/>
          <p:cNvSpPr>
            <a:spLocks noGrp="1"/>
          </p:cNvSpPr>
          <p:nvPr>
            <p:ph idx="1"/>
          </p:nvPr>
        </p:nvSpPr>
        <p:spPr/>
        <p:txBody>
          <a:bodyPr>
            <a:normAutofit fontScale="92500"/>
          </a:bodyPr>
          <a:lstStyle/>
          <a:p>
            <a:pPr algn="ctr"/>
            <a:r>
              <a:rPr lang="es-ES" dirty="0" smtClean="0"/>
              <a:t>El </a:t>
            </a:r>
            <a:r>
              <a:rPr lang="es-ES" dirty="0"/>
              <a:t>cristiano debe ser de beneficio para los demás. De ese modo, él también recibe beneficio. "El que saciare, él también será saciado" (Prov. 11: 25). Esta ley es la ley de la administración divina, </a:t>
            </a:r>
            <a:r>
              <a:rPr lang="es-ES" b="1" i="1" u="sng" dirty="0"/>
              <a:t>una ley por medio de la cual Dios determina que se mantengan las corrientes de la beneficencia</a:t>
            </a:r>
            <a:r>
              <a:rPr lang="es-ES" dirty="0"/>
              <a:t>, así como las aguas del gran abismo, en constante circulación, regresan perpetuamente a su fuente. </a:t>
            </a:r>
            <a:r>
              <a:rPr lang="es-ES" dirty="0" smtClean="0"/>
              <a:t>­ </a:t>
            </a:r>
            <a:r>
              <a:rPr lang="es-ES" dirty="0"/>
              <a:t>7T 170 (1902</a:t>
            </a:r>
            <a:r>
              <a:rPr lang="es-ES" dirty="0" smtClean="0"/>
              <a:t>). 2MCP pg. 590</a:t>
            </a:r>
            <a:endParaRPr lang="en-US" dirty="0"/>
          </a:p>
        </p:txBody>
      </p:sp>
    </p:spTree>
    <p:extLst>
      <p:ext uri="{BB962C8B-B14F-4D97-AF65-F5344CB8AC3E}">
        <p14:creationId xmlns:p14="http://schemas.microsoft.com/office/powerpoint/2010/main" val="32316729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p:txBody>
          <a:bodyPr/>
          <a:lstStyle/>
          <a:p>
            <a:pPr algn="ctr"/>
            <a:r>
              <a:rPr lang="es-MX" dirty="0" smtClean="0"/>
              <a:t>Recordemos…</a:t>
            </a:r>
            <a:endParaRPr lang="en-US" dirty="0"/>
          </a:p>
        </p:txBody>
      </p:sp>
      <p:sp>
        <p:nvSpPr>
          <p:cNvPr id="7" name="6 Marcador de contenido"/>
          <p:cNvSpPr>
            <a:spLocks noGrp="1"/>
          </p:cNvSpPr>
          <p:nvPr>
            <p:ph idx="1"/>
          </p:nvPr>
        </p:nvSpPr>
        <p:spPr/>
        <p:txBody>
          <a:bodyPr>
            <a:normAutofit lnSpcReduction="10000"/>
          </a:bodyPr>
          <a:lstStyle/>
          <a:p>
            <a:pPr marL="514350" indent="-514350" algn="ctr">
              <a:buAutoNum type="arabicPeriod"/>
            </a:pPr>
            <a:r>
              <a:rPr lang="es-MX" dirty="0" smtClean="0"/>
              <a:t>Dios creo al hombre.</a:t>
            </a:r>
          </a:p>
          <a:p>
            <a:pPr marL="514350" indent="-514350" algn="ctr">
              <a:buAutoNum type="arabicPeriod"/>
            </a:pPr>
            <a:r>
              <a:rPr lang="es-MX" dirty="0" smtClean="0"/>
              <a:t>Dios puso su mente en el hombre</a:t>
            </a:r>
          </a:p>
          <a:p>
            <a:pPr marL="514350" indent="-514350" algn="ctr">
              <a:buAutoNum type="arabicPeriod"/>
            </a:pPr>
            <a:r>
              <a:rPr lang="es-MX" dirty="0" smtClean="0"/>
              <a:t>Satanás implanto su mente en el hombre a través de las facultades inferiores</a:t>
            </a:r>
          </a:p>
          <a:p>
            <a:pPr marL="514350" indent="-514350" algn="ctr">
              <a:buAutoNum type="arabicPeriod"/>
            </a:pPr>
            <a:r>
              <a:rPr lang="es-MX" dirty="0" smtClean="0"/>
              <a:t>La mente del hombre asume el egoísmo</a:t>
            </a:r>
          </a:p>
          <a:p>
            <a:pPr marL="514350" indent="-514350" algn="ctr">
              <a:buAutoNum type="arabicPeriod"/>
            </a:pPr>
            <a:r>
              <a:rPr lang="es-MX" dirty="0" smtClean="0"/>
              <a:t>Dios hace un plan para poner en ella la esencia del Amor nuevamente (su mente) </a:t>
            </a:r>
          </a:p>
          <a:p>
            <a:pPr marL="514350" indent="-514350" algn="ctr">
              <a:buAutoNum type="arabicPeriod"/>
            </a:pPr>
            <a:r>
              <a:rPr lang="es-MX" dirty="0" smtClean="0"/>
              <a:t>Todas las leyes de la mente Satanás las ha corrompido para su beneficio.</a:t>
            </a:r>
          </a:p>
          <a:p>
            <a:pPr marL="0" indent="0" algn="ctr">
              <a:buNone/>
            </a:pPr>
            <a:endParaRPr lang="en-US" dirty="0"/>
          </a:p>
        </p:txBody>
      </p:sp>
    </p:spTree>
    <p:extLst>
      <p:ext uri="{BB962C8B-B14F-4D97-AF65-F5344CB8AC3E}">
        <p14:creationId xmlns:p14="http://schemas.microsoft.com/office/powerpoint/2010/main" val="47064771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es-MX" dirty="0" smtClean="0"/>
              <a:t>LEYES DEL SERVICIO</a:t>
            </a:r>
            <a:endParaRPr lang="en-US" dirty="0"/>
          </a:p>
        </p:txBody>
      </p:sp>
      <p:sp>
        <p:nvSpPr>
          <p:cNvPr id="5" name="4 Marcador de texto"/>
          <p:cNvSpPr>
            <a:spLocks noGrp="1"/>
          </p:cNvSpPr>
          <p:nvPr>
            <p:ph type="body" idx="1"/>
          </p:nvPr>
        </p:nvSpPr>
        <p:spPr/>
        <p:style>
          <a:lnRef idx="1">
            <a:schemeClr val="accent3"/>
          </a:lnRef>
          <a:fillRef idx="2">
            <a:schemeClr val="accent3"/>
          </a:fillRef>
          <a:effectRef idx="1">
            <a:schemeClr val="accent3"/>
          </a:effectRef>
          <a:fontRef idx="minor">
            <a:schemeClr val="dk1"/>
          </a:fontRef>
        </p:style>
        <p:txBody>
          <a:bodyPr/>
          <a:lstStyle/>
          <a:p>
            <a:r>
              <a:rPr lang="es-MX" dirty="0" smtClean="0"/>
              <a:t>LEYES DE PRINCIPIOS ALTEROCENTRICOS PARA LA RESTAURACION INTEGRAL DEL HOMBRE A LA IMAGEN DE DIOS</a:t>
            </a:r>
            <a:endParaRPr lang="en-US" dirty="0"/>
          </a:p>
        </p:txBody>
      </p:sp>
    </p:spTree>
    <p:extLst>
      <p:ext uri="{BB962C8B-B14F-4D97-AF65-F5344CB8AC3E}">
        <p14:creationId xmlns:p14="http://schemas.microsoft.com/office/powerpoint/2010/main" val="41624794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Ley del servicio</a:t>
            </a:r>
            <a:endParaRPr lang="en-US" dirty="0"/>
          </a:p>
        </p:txBody>
      </p:sp>
      <p:sp>
        <p:nvSpPr>
          <p:cNvPr id="3" name="2 Marcador de contenido"/>
          <p:cNvSpPr>
            <a:spLocks noGrp="1"/>
          </p:cNvSpPr>
          <p:nvPr>
            <p:ph idx="1"/>
          </p:nvPr>
        </p:nvSpPr>
        <p:spPr>
          <a:xfrm>
            <a:off x="1447800" y="1828800"/>
            <a:ext cx="6196405" cy="3603812"/>
          </a:xfrm>
        </p:spPr>
        <p:txBody>
          <a:bodyPr>
            <a:noAutofit/>
          </a:bodyPr>
          <a:lstStyle/>
          <a:p>
            <a:pPr algn="ctr"/>
            <a:r>
              <a:rPr lang="es-ES" sz="1400" dirty="0"/>
              <a:t>Tanto las cosas del cielo como las de la tierra declaran que </a:t>
            </a:r>
            <a:r>
              <a:rPr lang="es-ES" sz="1400" b="1" i="1" u="sng" dirty="0"/>
              <a:t>la gran ley de la vida es una ley de servicio</a:t>
            </a:r>
            <a:r>
              <a:rPr lang="es-ES" sz="1400" dirty="0"/>
              <a:t>.  El Padre infinito cuida la vida de toda cosa animada. Cristo vino a la tierra "como el que </a:t>
            </a:r>
            <a:r>
              <a:rPr lang="es-ES" sz="1400" dirty="0" smtClean="0"/>
              <a:t>sirve“ Lucas 22:27. * </a:t>
            </a:r>
            <a:r>
              <a:rPr lang="es-ES" sz="1400" dirty="0"/>
              <a:t>Los ángeles son "espíritus ministradores, enviados para servicio a favor de los que serán herederos de la salvación</a:t>
            </a:r>
            <a:r>
              <a:rPr lang="es-ES" sz="1400" dirty="0" smtClean="0"/>
              <a:t>". Hebreos 1:14. La </a:t>
            </a:r>
            <a:r>
              <a:rPr lang="es-ES" sz="1400" dirty="0"/>
              <a:t>misma ley de servicio está impresa en todos los objetos de la naturaleza. Las aves del cielo, las bestias del campo, los árboles del bosque, las hojas, el pasto y las flores, el sol en los cielos y las estrellas de luz, todos tienen su ministerio.  El lago y el océano, el río y el manantial, todos toman para dar</a:t>
            </a:r>
            <a:r>
              <a:rPr lang="es-ES" sz="1400" dirty="0" smtClean="0"/>
              <a:t>. Cada </a:t>
            </a:r>
            <a:r>
              <a:rPr lang="es-ES" sz="1400" dirty="0"/>
              <a:t>objeto de la naturaleza, al mismo tiempo que contribuye a la vida del mundo, asegura la suya. No menos está escrita en la naturaleza que en las páginas de las Sagradas Escrituras, la lección: "Dad, y se os dará</a:t>
            </a:r>
            <a:r>
              <a:rPr lang="es-ES" sz="1400" dirty="0" smtClean="0"/>
              <a:t>". Lucas 6:38. Al </a:t>
            </a:r>
            <a:r>
              <a:rPr lang="es-ES" sz="1400" dirty="0"/>
              <a:t>abrir los cerros y las llanuras un canal para que el torrente de la montaña llegue por él hasta el mar, lo que dan les es devuelto centuplicado.  El arroyo que recorre su camino murmurando, deja tras sí su don de belleza y fertilidad. A través de los campos, desnudos y tostados bajo el calor del verano, una </a:t>
            </a:r>
            <a:r>
              <a:rPr lang="es-ES" sz="1400" dirty="0" smtClean="0"/>
              <a:t>línea </a:t>
            </a:r>
            <a:r>
              <a:rPr lang="es-ES" sz="1400" dirty="0"/>
              <a:t>de verdor marca el curso del río; cada árbol noble, cada brote, cada pimpollo, es un testigo de la recompensa que la gracia de Dios decreta para todos los que llegan a ser sus medios de comunicación con el mundo</a:t>
            </a:r>
            <a:r>
              <a:rPr lang="es-ES" sz="1400" dirty="0" smtClean="0"/>
              <a:t>. ED Pg. 104</a:t>
            </a:r>
            <a:endParaRPr lang="en-US" sz="1400" dirty="0"/>
          </a:p>
        </p:txBody>
      </p:sp>
    </p:spTree>
    <p:extLst>
      <p:ext uri="{BB962C8B-B14F-4D97-AF65-F5344CB8AC3E}">
        <p14:creationId xmlns:p14="http://schemas.microsoft.com/office/powerpoint/2010/main" val="379448527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Ley de Isaías 58</a:t>
            </a:r>
            <a:endParaRPr lang="en-US" dirty="0"/>
          </a:p>
        </p:txBody>
      </p:sp>
      <p:sp>
        <p:nvSpPr>
          <p:cNvPr id="3" name="2 Marcador de contenido"/>
          <p:cNvSpPr>
            <a:spLocks noGrp="1"/>
          </p:cNvSpPr>
          <p:nvPr>
            <p:ph idx="1"/>
          </p:nvPr>
        </p:nvSpPr>
        <p:spPr/>
        <p:txBody>
          <a:bodyPr>
            <a:normAutofit fontScale="85000" lnSpcReduction="20000"/>
          </a:bodyPr>
          <a:lstStyle/>
          <a:p>
            <a:pPr algn="ctr"/>
            <a:r>
              <a:rPr lang="es-ES" dirty="0"/>
              <a:t>Cada rayo de luz que derramemos sobre los demás se reflejará sobre nuestros propios corazones. Toda palabra amable y de simpatía dirigida al apesadumbrado, todo acto que tenga por fin aliviar al oprimido, y todo don cuyo propósito sea suplir las necesidades de nuestros semejantes, dado o hecho para gloria de Dios, resultará en bendición para el dador. </a:t>
            </a:r>
            <a:r>
              <a:rPr lang="es-ES" b="1" i="1" u="sng" dirty="0"/>
              <a:t>Los que obren de este modo estarán obedeciendo la ley del cielo y recibirán la aprobación de Dios. El placer de hacer el bien a los demás fluye a través de los nervios, acelera la circulación de la sangre, y produce salud mental y física</a:t>
            </a:r>
            <a:r>
              <a:rPr lang="es-ES" dirty="0"/>
              <a:t>.­ 4T 56 (1876</a:t>
            </a:r>
            <a:r>
              <a:rPr lang="es-ES" dirty="0" smtClean="0"/>
              <a:t>). 2MCP Pg. 670</a:t>
            </a:r>
            <a:endParaRPr lang="en-US" dirty="0"/>
          </a:p>
        </p:txBody>
      </p:sp>
    </p:spTree>
    <p:extLst>
      <p:ext uri="{BB962C8B-B14F-4D97-AF65-F5344CB8AC3E}">
        <p14:creationId xmlns:p14="http://schemas.microsoft.com/office/powerpoint/2010/main" val="131859039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MX" dirty="0" smtClean="0"/>
              <a:t>Ley de compartir</a:t>
            </a:r>
            <a:endParaRPr lang="en-US" dirty="0"/>
          </a:p>
        </p:txBody>
      </p:sp>
      <p:sp>
        <p:nvSpPr>
          <p:cNvPr id="3" name="2 Marcador de contenido"/>
          <p:cNvSpPr>
            <a:spLocks noGrp="1"/>
          </p:cNvSpPr>
          <p:nvPr>
            <p:ph idx="1"/>
          </p:nvPr>
        </p:nvSpPr>
        <p:spPr/>
        <p:txBody>
          <a:bodyPr>
            <a:normAutofit/>
          </a:bodyPr>
          <a:lstStyle/>
          <a:p>
            <a:pPr algn="ctr"/>
            <a:r>
              <a:rPr lang="es-MX" sz="3200" dirty="0" smtClean="0"/>
              <a:t>Aquellos que supliquen en la medianoche por pan para las almas hambrientas serán exitosos. </a:t>
            </a:r>
            <a:r>
              <a:rPr lang="es-MX" sz="3200" b="1" i="1" u="sng" dirty="0" smtClean="0"/>
              <a:t>Es una ley del cielo que así como recibimos, tenemos que compartir</a:t>
            </a:r>
            <a:r>
              <a:rPr lang="es-MX" sz="3200" dirty="0" smtClean="0"/>
              <a:t>.   {A place </a:t>
            </a:r>
            <a:r>
              <a:rPr lang="es-MX" sz="3200" dirty="0" err="1" smtClean="0"/>
              <a:t>called</a:t>
            </a:r>
            <a:r>
              <a:rPr lang="es-MX" sz="3200" dirty="0" smtClean="0"/>
              <a:t> </a:t>
            </a:r>
            <a:r>
              <a:rPr lang="es-MX" sz="3200" dirty="0" err="1" smtClean="0"/>
              <a:t>Oakwood</a:t>
            </a:r>
            <a:r>
              <a:rPr lang="es-MX" sz="3200" dirty="0" smtClean="0"/>
              <a:t>-- PCO 67.2</a:t>
            </a:r>
            <a:r>
              <a:rPr lang="en-US" sz="3200" dirty="0" smtClean="0"/>
              <a:t>} </a:t>
            </a:r>
          </a:p>
          <a:p>
            <a:pPr algn="ctr"/>
            <a:endParaRPr lang="en-US" dirty="0"/>
          </a:p>
        </p:txBody>
      </p:sp>
    </p:spTree>
    <p:extLst>
      <p:ext uri="{BB962C8B-B14F-4D97-AF65-F5344CB8AC3E}">
        <p14:creationId xmlns:p14="http://schemas.microsoft.com/office/powerpoint/2010/main" val="264580676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MX" dirty="0" smtClean="0"/>
              <a:t>Ley de la acción y la reacción</a:t>
            </a:r>
            <a:endParaRPr lang="en-US" dirty="0"/>
          </a:p>
        </p:txBody>
      </p:sp>
      <p:sp>
        <p:nvSpPr>
          <p:cNvPr id="3" name="2 Marcador de contenido"/>
          <p:cNvSpPr>
            <a:spLocks noGrp="1"/>
          </p:cNvSpPr>
          <p:nvPr>
            <p:ph idx="1"/>
          </p:nvPr>
        </p:nvSpPr>
        <p:spPr/>
        <p:txBody>
          <a:bodyPr>
            <a:normAutofit lnSpcReduction="10000"/>
          </a:bodyPr>
          <a:lstStyle/>
          <a:p>
            <a:pPr algn="ctr"/>
            <a:r>
              <a:rPr lang="es-MX" dirty="0" smtClean="0"/>
              <a:t>Nuestra felicidad será proporcional  a nuestras obras no egoístas, impulsadas por el Divino amor; porque en el plan de salvación Dios ha establecido la ley de la acción y la reacción, haciendo la obra de beneficencia doblemente bendecida en todos sus ramos. Aquel que da para las necesidades bendice a otros y es bendecido el mismo en un grado aun mayor. </a:t>
            </a:r>
            <a:r>
              <a:rPr lang="en-US" dirty="0" smtClean="0"/>
              <a:t>TS3 Pg. 163 </a:t>
            </a:r>
            <a:endParaRPr lang="en-US" sz="2800" dirty="0"/>
          </a:p>
          <a:p>
            <a:pPr lvl="1" algn="ctr"/>
            <a:endParaRPr lang="en-US" b="1" dirty="0"/>
          </a:p>
        </p:txBody>
      </p:sp>
    </p:spTree>
    <p:extLst>
      <p:ext uri="{BB962C8B-B14F-4D97-AF65-F5344CB8AC3E}">
        <p14:creationId xmlns:p14="http://schemas.microsoft.com/office/powerpoint/2010/main" val="1269516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es-MX" dirty="0" smtClean="0"/>
              <a:t>EL DISEÑO ORIGINAL</a:t>
            </a:r>
            <a:endParaRPr lang="en-US" dirty="0"/>
          </a:p>
        </p:txBody>
      </p:sp>
      <p:sp>
        <p:nvSpPr>
          <p:cNvPr id="5" name="4 Marcador de texto"/>
          <p:cNvSpPr>
            <a:spLocks noGrp="1"/>
          </p:cNvSpPr>
          <p:nvPr>
            <p:ph type="body" idx="1"/>
          </p:nvPr>
        </p:nvSpPr>
        <p:spPr/>
        <p:style>
          <a:lnRef idx="1">
            <a:schemeClr val="accent3"/>
          </a:lnRef>
          <a:fillRef idx="2">
            <a:schemeClr val="accent3"/>
          </a:fillRef>
          <a:effectRef idx="1">
            <a:schemeClr val="accent3"/>
          </a:effectRef>
          <a:fontRef idx="minor">
            <a:schemeClr val="dk1"/>
          </a:fontRef>
        </p:style>
        <p:txBody>
          <a:bodyPr>
            <a:normAutofit lnSpcReduction="10000"/>
          </a:bodyPr>
          <a:lstStyle/>
          <a:p>
            <a:r>
              <a:rPr lang="es-MX" dirty="0" smtClean="0"/>
              <a:t>MODELO, VINCULO, IDENTIDAD, PROPOSITO, AMBIENTE, SENTIDO, TIEMPO. PROPOSITO Y PERTENENCIA.</a:t>
            </a:r>
          </a:p>
          <a:p>
            <a:r>
              <a:rPr lang="es-MX" dirty="0" smtClean="0"/>
              <a:t>PRINCIPIOS PARA EL DESARROLLO FISICO, MENTAL Y ESPIRITUAL DEL HOMBRE</a:t>
            </a:r>
            <a:endParaRPr lang="en-US" dirty="0"/>
          </a:p>
        </p:txBody>
      </p:sp>
    </p:spTree>
    <p:extLst>
      <p:ext uri="{BB962C8B-B14F-4D97-AF65-F5344CB8AC3E}">
        <p14:creationId xmlns:p14="http://schemas.microsoft.com/office/powerpoint/2010/main" val="11928014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ctr"/>
            <a:r>
              <a:rPr lang="es-MX" sz="2800" dirty="0"/>
              <a:t>L</a:t>
            </a:r>
            <a:r>
              <a:rPr lang="es-MX" sz="2800" dirty="0" smtClean="0"/>
              <a:t>as Facultades Mentales y su equilibrio, proporción, dependencia y desarrollo</a:t>
            </a:r>
            <a:endParaRPr lang="en-US" sz="2800" dirty="0"/>
          </a:p>
        </p:txBody>
      </p:sp>
      <p:sp>
        <p:nvSpPr>
          <p:cNvPr id="3" name="2 Marcador de contenido"/>
          <p:cNvSpPr>
            <a:spLocks noGrp="1"/>
          </p:cNvSpPr>
          <p:nvPr>
            <p:ph idx="1"/>
          </p:nvPr>
        </p:nvSpPr>
        <p:spPr/>
        <p:txBody>
          <a:bodyPr>
            <a:normAutofit fontScale="92500" lnSpcReduction="20000"/>
          </a:bodyPr>
          <a:lstStyle/>
          <a:p>
            <a:pPr algn="ctr"/>
            <a:r>
              <a:rPr lang="es-ES" dirty="0" smtClean="0"/>
              <a:t>En </a:t>
            </a:r>
            <a:r>
              <a:rPr lang="es-ES" dirty="0"/>
              <a:t>el principio el Señor hizo al hombre recto. Fue creado con una mente </a:t>
            </a:r>
            <a:r>
              <a:rPr lang="es-ES" b="1" i="1" u="sng" dirty="0"/>
              <a:t>perfectamente equilibrada</a:t>
            </a:r>
            <a:r>
              <a:rPr lang="es-ES" dirty="0"/>
              <a:t>, con el tamaño y la fortaleza de todos sus órganos en cabal desarrollo. Adán era un tipo de hombre perfecto. Todas las cualidades de su mente estaban </a:t>
            </a:r>
            <a:r>
              <a:rPr lang="es-ES" b="1" i="1" u="sng" dirty="0"/>
              <a:t>bien proporcionadas</a:t>
            </a:r>
            <a:r>
              <a:rPr lang="es-ES" dirty="0"/>
              <a:t>; cada una de ellas tenía una función definida, no obstante, todas </a:t>
            </a:r>
            <a:r>
              <a:rPr lang="es-ES" b="1" i="1" u="sng" dirty="0"/>
              <a:t>dependían unas de otras </a:t>
            </a:r>
            <a:r>
              <a:rPr lang="es-ES" dirty="0"/>
              <a:t>para su pleno y adecuado desempeño.­ 3T 72 (1872). </a:t>
            </a:r>
            <a:r>
              <a:rPr lang="es-ES" dirty="0" smtClean="0"/>
              <a:t> El </a:t>
            </a:r>
            <a:r>
              <a:rPr lang="es-ES" dirty="0"/>
              <a:t>que creó la mente y ordenó sus leyes, dispuso </a:t>
            </a:r>
            <a:r>
              <a:rPr lang="es-ES" b="1" i="1" u="sng" dirty="0"/>
              <a:t>su desarrollo </a:t>
            </a:r>
            <a:r>
              <a:rPr lang="es-ES" dirty="0"/>
              <a:t>de acuerdo con ellas.­ Ed 41 (1903). </a:t>
            </a:r>
            <a:r>
              <a:rPr lang="es-ES" dirty="0" smtClean="0"/>
              <a:t>2MCP pg. 430</a:t>
            </a:r>
            <a:endParaRPr lang="en-US" dirty="0"/>
          </a:p>
        </p:txBody>
      </p:sp>
    </p:spTree>
    <p:extLst>
      <p:ext uri="{BB962C8B-B14F-4D97-AF65-F5344CB8AC3E}">
        <p14:creationId xmlns:p14="http://schemas.microsoft.com/office/powerpoint/2010/main" val="7843901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MX" dirty="0" smtClean="0"/>
              <a:t>Ley de la armonía </a:t>
            </a:r>
            <a:endParaRPr lang="en-US" dirty="0"/>
          </a:p>
        </p:txBody>
      </p:sp>
      <p:sp>
        <p:nvSpPr>
          <p:cNvPr id="3" name="2 Marcador de contenido"/>
          <p:cNvSpPr>
            <a:spLocks noGrp="1"/>
          </p:cNvSpPr>
          <p:nvPr>
            <p:ph idx="1"/>
          </p:nvPr>
        </p:nvSpPr>
        <p:spPr/>
        <p:txBody>
          <a:bodyPr>
            <a:noAutofit/>
          </a:bodyPr>
          <a:lstStyle/>
          <a:p>
            <a:pPr algn="ctr"/>
            <a:r>
              <a:rPr lang="es-ES" dirty="0" smtClean="0"/>
              <a:t>Como </a:t>
            </a:r>
            <a:r>
              <a:rPr lang="es-ES" dirty="0"/>
              <a:t>la ley de amor era el fundamento del gobierno de Dios, </a:t>
            </a:r>
            <a:r>
              <a:rPr lang="es-ES" b="1" i="1" u="sng" dirty="0"/>
              <a:t>la dicha de todos los seres creados dependía de su perfecta armonía con los grandes principios de </a:t>
            </a:r>
            <a:r>
              <a:rPr lang="es-ES" b="1" i="1" u="sng" dirty="0" smtClean="0"/>
              <a:t>justicia</a:t>
            </a:r>
            <a:r>
              <a:rPr lang="es-ES" dirty="0"/>
              <a:t>. Dios quiere que todas sus criaturas le rindan un servicio de amor y un  homenaje que provenga de la apreciación inteligente de su carácter. No le agrada la sumisión forzosa, y da a todos libertad para que lo sirvan voluntariamente</a:t>
            </a:r>
            <a:r>
              <a:rPr lang="es-ES" dirty="0" smtClean="0"/>
              <a:t>.­ CS </a:t>
            </a:r>
            <a:r>
              <a:rPr lang="es-ES" dirty="0"/>
              <a:t>547 (1888). </a:t>
            </a:r>
            <a:r>
              <a:rPr lang="es-ES" dirty="0" smtClean="0"/>
              <a:t>2MCP Pg. 438</a:t>
            </a:r>
            <a:endParaRPr lang="en-US" dirty="0"/>
          </a:p>
        </p:txBody>
      </p:sp>
    </p:spTree>
    <p:extLst>
      <p:ext uri="{BB962C8B-B14F-4D97-AF65-F5344CB8AC3E}">
        <p14:creationId xmlns:p14="http://schemas.microsoft.com/office/powerpoint/2010/main" val="37004307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Ley de la verdad</a:t>
            </a:r>
            <a:endParaRPr lang="en-US" dirty="0"/>
          </a:p>
        </p:txBody>
      </p:sp>
      <p:sp>
        <p:nvSpPr>
          <p:cNvPr id="3" name="2 Marcador de contenido"/>
          <p:cNvSpPr>
            <a:spLocks noGrp="1"/>
          </p:cNvSpPr>
          <p:nvPr>
            <p:ph idx="1"/>
          </p:nvPr>
        </p:nvSpPr>
        <p:spPr/>
        <p:txBody>
          <a:bodyPr>
            <a:noAutofit/>
          </a:bodyPr>
          <a:lstStyle/>
          <a:p>
            <a:pPr algn="ctr"/>
            <a:r>
              <a:rPr lang="es-ES" sz="1800" dirty="0" smtClean="0"/>
              <a:t>Hemos </a:t>
            </a:r>
            <a:r>
              <a:rPr lang="es-ES" sz="1800" dirty="0"/>
              <a:t>de vivir de cada palabra que sale de la boca de Dios.  Entonces la verdad tal como es en Jesús, la verdad que es ejemplificada en su carácter, será expresada en nuestras vidas, en nuestro espíritu, en nuestras palabras, en nuestro temperamento</a:t>
            </a:r>
            <a:r>
              <a:rPr lang="es-ES" sz="1800" b="1" i="1" u="sng" dirty="0"/>
              <a:t>.  La verdad será la ley de la mente</a:t>
            </a:r>
            <a:r>
              <a:rPr lang="es-ES" sz="1800" dirty="0"/>
              <a:t>.  Cristo, la esperanza de gloria, será formado en el </a:t>
            </a:r>
            <a:r>
              <a:rPr lang="es-ES" sz="1800" dirty="0" smtClean="0"/>
              <a:t>interior… El </a:t>
            </a:r>
            <a:r>
              <a:rPr lang="es-ES" sz="1800" dirty="0"/>
              <a:t>cristiano divisa al Salvador siempre ante él, y por la contemplación se transforma a su misma imagen, de gloria en gloria.  El porta el sello de Dios. ¿Abandonaremos esto por la ciencia de la sofistería? ¡Nunca!  La verdad está colmada de riquezas divinas.  Quien participa de la naturaleza divina se aferrará a la verdad.  Nunca la abandonará, porque la verdad lo sostiene. . </a:t>
            </a:r>
            <a:r>
              <a:rPr lang="es-ES" sz="1800" dirty="0" smtClean="0"/>
              <a:t>. RJ Pg. 117</a:t>
            </a:r>
            <a:endParaRPr lang="en-US" sz="1800" dirty="0"/>
          </a:p>
        </p:txBody>
      </p:sp>
    </p:spTree>
    <p:extLst>
      <p:ext uri="{BB962C8B-B14F-4D97-AF65-F5344CB8AC3E}">
        <p14:creationId xmlns:p14="http://schemas.microsoft.com/office/powerpoint/2010/main" val="23138598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La Voluntad</a:t>
            </a:r>
            <a:endParaRPr lang="en-US" dirty="0"/>
          </a:p>
        </p:txBody>
      </p:sp>
      <p:sp>
        <p:nvSpPr>
          <p:cNvPr id="3" name="2 Marcador de contenido"/>
          <p:cNvSpPr>
            <a:spLocks noGrp="1"/>
          </p:cNvSpPr>
          <p:nvPr>
            <p:ph idx="1"/>
          </p:nvPr>
        </p:nvSpPr>
        <p:spPr/>
        <p:txBody>
          <a:bodyPr>
            <a:noAutofit/>
          </a:bodyPr>
          <a:lstStyle/>
          <a:p>
            <a:pPr algn="ctr"/>
            <a:r>
              <a:rPr lang="es-ES" sz="2800" b="1" i="1" u="sng" dirty="0"/>
              <a:t>La voluntad es el poder que gobierna la naturaleza humana, sometiendo todas las otras facultades a su dominio. </a:t>
            </a:r>
            <a:r>
              <a:rPr lang="es-ES" sz="2800" dirty="0"/>
              <a:t>La voluntad no es el gusto o la inclinación, sino el poder que decide, que obra en los hijos de los hombres para obedecer a Dios, o para desobedecerlo.­ 4TS 157 (1889</a:t>
            </a:r>
            <a:r>
              <a:rPr lang="es-ES" sz="2800" dirty="0" smtClean="0"/>
              <a:t>). 2MCP Pg. 713</a:t>
            </a:r>
            <a:endParaRPr lang="en-US" sz="2800" dirty="0"/>
          </a:p>
        </p:txBody>
      </p:sp>
    </p:spTree>
    <p:extLst>
      <p:ext uri="{BB962C8B-B14F-4D97-AF65-F5344CB8AC3E}">
        <p14:creationId xmlns:p14="http://schemas.microsoft.com/office/powerpoint/2010/main" val="84431087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hincheta">
  <a:themeElements>
    <a:clrScheme name="Papel">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Chincheta">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hincheta">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3146</TotalTime>
  <Words>5561</Words>
  <Application>Microsoft Office PowerPoint</Application>
  <PresentationFormat>Presentación en pantalla (4:3)</PresentationFormat>
  <Paragraphs>111</Paragraphs>
  <Slides>44</Slides>
  <Notes>1</Notes>
  <HiddenSlides>0</HiddenSlides>
  <MMClips>0</MMClips>
  <ScaleCrop>false</ScaleCrop>
  <HeadingPairs>
    <vt:vector size="4" baseType="variant">
      <vt:variant>
        <vt:lpstr>Tema</vt:lpstr>
      </vt:variant>
      <vt:variant>
        <vt:i4>1</vt:i4>
      </vt:variant>
      <vt:variant>
        <vt:lpstr>Títulos de diapositiva</vt:lpstr>
      </vt:variant>
      <vt:variant>
        <vt:i4>44</vt:i4>
      </vt:variant>
    </vt:vector>
  </HeadingPairs>
  <TitlesOfParts>
    <vt:vector size="45" baseType="lpstr">
      <vt:lpstr>Chincheta</vt:lpstr>
      <vt:lpstr>Leyes fundamentales para el desarrollo y restauración Integral del Hombre</vt:lpstr>
      <vt:lpstr>Objetivos</vt:lpstr>
      <vt:lpstr>Bases </vt:lpstr>
      <vt:lpstr>Recordemos…</vt:lpstr>
      <vt:lpstr>EL DISEÑO ORIGINAL</vt:lpstr>
      <vt:lpstr>Las Facultades Mentales y su equilibrio, proporción, dependencia y desarrollo</vt:lpstr>
      <vt:lpstr>Ley de la armonía </vt:lpstr>
      <vt:lpstr>Ley de la verdad</vt:lpstr>
      <vt:lpstr>La Voluntad</vt:lpstr>
      <vt:lpstr>Ley del libre albedrio</vt:lpstr>
      <vt:lpstr>Ley mental de la Libertad</vt:lpstr>
      <vt:lpstr>Ley de la acción obediente</vt:lpstr>
      <vt:lpstr>DEGENERACIÓN DESPUES DEL PECADO</vt:lpstr>
      <vt:lpstr>El egoísmo reemplazo el amor</vt:lpstr>
      <vt:lpstr>Imposibilidad humana y fuerza de Voluntad</vt:lpstr>
      <vt:lpstr>La ley de la actividad y vida</vt:lpstr>
      <vt:lpstr>Ley de la siembra y la cosecha </vt:lpstr>
      <vt:lpstr>Ley de la Herencia</vt:lpstr>
      <vt:lpstr>Ley reciproca de la transgresión de las leyes naturales y la ley de Dios</vt:lpstr>
      <vt:lpstr>VINCULO</vt:lpstr>
      <vt:lpstr>Ley del Amor Simpatético</vt:lpstr>
      <vt:lpstr>La ley del servicio</vt:lpstr>
      <vt:lpstr>La ley de la actividad humana y divina</vt:lpstr>
      <vt:lpstr>Ley de la asociación</vt:lpstr>
      <vt:lpstr>Ley del amor (marcos 12:30 31)</vt:lpstr>
      <vt:lpstr>EL EGOCENTRISMO</vt:lpstr>
      <vt:lpstr>La Ley de Si mismo</vt:lpstr>
      <vt:lpstr>Ley de la naturaleza degenerada</vt:lpstr>
      <vt:lpstr>Ley del Yo</vt:lpstr>
      <vt:lpstr>La ley del servicio propio</vt:lpstr>
      <vt:lpstr>La ley “nadie vive para si mismo”</vt:lpstr>
      <vt:lpstr>LEYES DE PRINCIPIOS ALTEROCENTRICOS PARA LA RESTAURACIÓN INTEGRAL DEL HOMBRE A LA IMAGEN DE DIOS </vt:lpstr>
      <vt:lpstr>QUEBRANTAMIENTO DEL YO</vt:lpstr>
      <vt:lpstr>La ley de la auto conservación y la autodestrucción</vt:lpstr>
      <vt:lpstr>Ley del Sacrificio propio</vt:lpstr>
      <vt:lpstr>Ley del reino vegetal</vt:lpstr>
      <vt:lpstr>La ley del sacrificio del Yo</vt:lpstr>
      <vt:lpstr>La ley de la temperancia</vt:lpstr>
      <vt:lpstr>Ley de la administración divina</vt:lpstr>
      <vt:lpstr>LEYES DEL SERVICIO</vt:lpstr>
      <vt:lpstr>Ley del servicio</vt:lpstr>
      <vt:lpstr>Ley de Isaías 58</vt:lpstr>
      <vt:lpstr>Ley de compartir</vt:lpstr>
      <vt:lpstr>Ley de la acción y la reacción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Leyes fundamentales de la Mente</dc:title>
  <dc:creator>Gerardo Payan</dc:creator>
  <cp:lastModifiedBy>Gerardo Payan</cp:lastModifiedBy>
  <cp:revision>96</cp:revision>
  <dcterms:created xsi:type="dcterms:W3CDTF">2011-06-17T14:09:48Z</dcterms:created>
  <dcterms:modified xsi:type="dcterms:W3CDTF">2011-07-20T23:31:52Z</dcterms:modified>
</cp:coreProperties>
</file>