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87" r:id="rId5"/>
    <p:sldId id="288" r:id="rId6"/>
    <p:sldId id="266" r:id="rId7"/>
    <p:sldId id="267" r:id="rId8"/>
    <p:sldId id="269" r:id="rId9"/>
    <p:sldId id="271" r:id="rId10"/>
    <p:sldId id="274" r:id="rId11"/>
    <p:sldId id="275" r:id="rId12"/>
    <p:sldId id="294" r:id="rId13"/>
    <p:sldId id="276" r:id="rId14"/>
    <p:sldId id="295" r:id="rId15"/>
    <p:sldId id="277" r:id="rId16"/>
    <p:sldId id="282" r:id="rId17"/>
    <p:sldId id="283" r:id="rId18"/>
    <p:sldId id="285" r:id="rId19"/>
    <p:sldId id="290" r:id="rId20"/>
    <p:sldId id="291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B91C-3721-482B-9722-A0AEC1C48903}" type="datetimeFigureOut">
              <a:rPr lang="en-US" smtClean="0">
                <a:solidFill>
                  <a:srgbClr val="CDD7D9"/>
                </a:solidFill>
              </a:rPr>
              <a:pPr/>
              <a:t>8/5/2011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0A63-428F-401D-9BE5-9CA51AD5A4B6}" type="slidenum">
              <a:rPr lang="en-US" smtClean="0">
                <a:solidFill>
                  <a:srgbClr val="797B7E">
                    <a:lumMod val="50000"/>
                  </a:srgbClr>
                </a:solidFill>
              </a:rPr>
              <a:pPr/>
              <a:t>‹Nº›</a:t>
            </a:fld>
            <a:endParaRPr lang="en-US">
              <a:solidFill>
                <a:srgbClr val="797B7E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7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B91C-3721-482B-9722-A0AEC1C48903}" type="datetimeFigureOut">
              <a:rPr lang="en-US" smtClean="0">
                <a:solidFill>
                  <a:srgbClr val="CDD7D9"/>
                </a:solidFill>
              </a:rPr>
              <a:pPr/>
              <a:t>8/5/2011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0A63-428F-401D-9BE5-9CA51AD5A4B6}" type="slidenum">
              <a:rPr lang="en-US" smtClean="0">
                <a:solidFill>
                  <a:srgbClr val="CDD7D9"/>
                </a:solidFill>
              </a:rPr>
              <a:pPr/>
              <a:t>‹Nº›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2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B91C-3721-482B-9722-A0AEC1C48903}" type="datetimeFigureOut">
              <a:rPr lang="en-US" smtClean="0">
                <a:solidFill>
                  <a:srgbClr val="CDD7D9"/>
                </a:solidFill>
              </a:rPr>
              <a:pPr/>
              <a:t>8/5/2011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0A63-428F-401D-9BE5-9CA51AD5A4B6}" type="slidenum">
              <a:rPr lang="en-US" smtClean="0">
                <a:solidFill>
                  <a:srgbClr val="CDD7D9"/>
                </a:solidFill>
              </a:rPr>
              <a:pPr/>
              <a:t>‹Nº›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0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65E-B930-48DA-B9B3-3E5BC4083DA3}" type="datetimeFigureOut">
              <a:rPr lang="es-MX" smtClean="0">
                <a:solidFill>
                  <a:srgbClr val="D7DAE1"/>
                </a:solidFill>
              </a:rPr>
              <a:pPr/>
              <a:t>05/08/2011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s-MX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AB0DC10C-17B0-4CFD-B608-5611D76890E4}" type="slidenum">
              <a:rPr lang="es-MX" smtClean="0">
                <a:solidFill>
                  <a:srgbClr val="D7DAE1"/>
                </a:solidFill>
              </a:rPr>
              <a:pPr/>
              <a:t>‹Nº›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4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65E-B930-48DA-B9B3-3E5BC4083DA3}" type="datetimeFigureOut">
              <a:rPr lang="es-MX" smtClean="0">
                <a:solidFill>
                  <a:srgbClr val="D7DAE1"/>
                </a:solidFill>
              </a:rPr>
              <a:pPr/>
              <a:t>05/08/2011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7DA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C10C-17B0-4CFD-B608-5611D76890E4}" type="slidenum">
              <a:rPr lang="es-MX" smtClean="0">
                <a:solidFill>
                  <a:srgbClr val="D7DAE1"/>
                </a:solidFill>
              </a:rPr>
              <a:pPr/>
              <a:t>‹Nº›</a:t>
            </a:fld>
            <a:endParaRPr lang="es-MX">
              <a:solidFill>
                <a:srgbClr val="D7DA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0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65E-B930-48DA-B9B3-3E5BC4083DA3}" type="datetimeFigureOut">
              <a:rPr lang="es-MX" smtClean="0">
                <a:solidFill>
                  <a:srgbClr val="D7DAE1"/>
                </a:solidFill>
              </a:rPr>
              <a:pPr/>
              <a:t>05/08/2011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s-MX">
              <a:solidFill>
                <a:srgbClr val="D7DA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B0DC10C-17B0-4CFD-B608-5611D76890E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9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65E-B930-48DA-B9B3-3E5BC4083DA3}" type="datetimeFigureOut">
              <a:rPr lang="es-MX" smtClean="0">
                <a:solidFill>
                  <a:srgbClr val="D7DAE1"/>
                </a:solidFill>
              </a:rPr>
              <a:pPr/>
              <a:t>05/08/2011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7DA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C10C-17B0-4CFD-B608-5611D76890E4}" type="slidenum">
              <a:rPr lang="es-MX" smtClean="0">
                <a:solidFill>
                  <a:srgbClr val="D7DAE1"/>
                </a:solidFill>
              </a:rPr>
              <a:pPr/>
              <a:t>‹Nº›</a:t>
            </a:fld>
            <a:endParaRPr lang="es-MX">
              <a:solidFill>
                <a:srgbClr val="D7DA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65E-B930-48DA-B9B3-3E5BC4083DA3}" type="datetimeFigureOut">
              <a:rPr lang="es-MX" smtClean="0">
                <a:solidFill>
                  <a:srgbClr val="D7DAE1"/>
                </a:solidFill>
              </a:rPr>
              <a:pPr/>
              <a:t>05/08/2011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7DA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C10C-17B0-4CFD-B608-5611D76890E4}" type="slidenum">
              <a:rPr lang="es-MX" smtClean="0">
                <a:solidFill>
                  <a:srgbClr val="D7DAE1"/>
                </a:solidFill>
              </a:rPr>
              <a:pPr/>
              <a:t>‹Nº›</a:t>
            </a:fld>
            <a:endParaRPr lang="es-MX">
              <a:solidFill>
                <a:srgbClr val="D7DA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57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65E-B930-48DA-B9B3-3E5BC4083DA3}" type="datetimeFigureOut">
              <a:rPr lang="es-MX" smtClean="0">
                <a:solidFill>
                  <a:srgbClr val="D7DAE1"/>
                </a:solidFill>
              </a:rPr>
              <a:pPr/>
              <a:t>05/08/2011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7DA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C10C-17B0-4CFD-B608-5611D76890E4}" type="slidenum">
              <a:rPr lang="es-MX" smtClean="0">
                <a:solidFill>
                  <a:srgbClr val="D7DAE1"/>
                </a:solidFill>
              </a:rPr>
              <a:pPr/>
              <a:t>‹Nº›</a:t>
            </a:fld>
            <a:endParaRPr lang="es-MX">
              <a:solidFill>
                <a:srgbClr val="D7DA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0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65E-B930-48DA-B9B3-3E5BC4083DA3}" type="datetimeFigureOut">
              <a:rPr lang="es-MX" smtClean="0">
                <a:solidFill>
                  <a:srgbClr val="D7DAE1"/>
                </a:solidFill>
              </a:rPr>
              <a:pPr/>
              <a:t>05/08/2011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7DA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C10C-17B0-4CFD-B608-5611D76890E4}" type="slidenum">
              <a:rPr lang="es-MX" smtClean="0">
                <a:solidFill>
                  <a:srgbClr val="D7DAE1"/>
                </a:solidFill>
              </a:rPr>
              <a:pPr/>
              <a:t>‹Nº›</a:t>
            </a:fld>
            <a:endParaRPr lang="es-MX">
              <a:solidFill>
                <a:srgbClr val="D7DA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14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65E-B930-48DA-B9B3-3E5BC4083DA3}" type="datetimeFigureOut">
              <a:rPr lang="es-MX" smtClean="0">
                <a:solidFill>
                  <a:srgbClr val="D7DAE1"/>
                </a:solidFill>
              </a:rPr>
              <a:pPr/>
              <a:t>05/08/2011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7DA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C10C-17B0-4CFD-B608-5611D76890E4}" type="slidenum">
              <a:rPr lang="es-MX" smtClean="0">
                <a:solidFill>
                  <a:srgbClr val="D7DAE1"/>
                </a:solidFill>
              </a:rPr>
              <a:pPr/>
              <a:t>‹Nº›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0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B91C-3721-482B-9722-A0AEC1C48903}" type="datetimeFigureOut">
              <a:rPr lang="en-US" smtClean="0">
                <a:solidFill>
                  <a:srgbClr val="CDD7D9"/>
                </a:solidFill>
              </a:rPr>
              <a:pPr/>
              <a:t>8/5/2011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0A63-428F-401D-9BE5-9CA51AD5A4B6}" type="slidenum">
              <a:rPr lang="en-US" smtClean="0">
                <a:solidFill>
                  <a:srgbClr val="CDD7D9"/>
                </a:solidFill>
              </a:rPr>
              <a:pPr/>
              <a:t>‹Nº›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82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65E-B930-48DA-B9B3-3E5BC4083DA3}" type="datetimeFigureOut">
              <a:rPr lang="es-MX" smtClean="0">
                <a:solidFill>
                  <a:srgbClr val="D7DAE1"/>
                </a:solidFill>
              </a:rPr>
              <a:pPr/>
              <a:t>05/08/2011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7DA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C10C-17B0-4CFD-B608-5611D76890E4}" type="slidenum">
              <a:rPr lang="es-MX" smtClean="0">
                <a:solidFill>
                  <a:srgbClr val="D7DAE1"/>
                </a:solidFill>
              </a:rPr>
              <a:pPr/>
              <a:t>‹Nº›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89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65E-B930-48DA-B9B3-3E5BC4083DA3}" type="datetimeFigureOut">
              <a:rPr lang="es-MX" smtClean="0">
                <a:solidFill>
                  <a:srgbClr val="D7DAE1"/>
                </a:solidFill>
              </a:rPr>
              <a:pPr/>
              <a:t>05/08/2011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7DA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C10C-17B0-4CFD-B608-5611D76890E4}" type="slidenum">
              <a:rPr lang="es-MX" smtClean="0">
                <a:solidFill>
                  <a:srgbClr val="D7DAE1"/>
                </a:solidFill>
              </a:rPr>
              <a:pPr/>
              <a:t>‹Nº›</a:t>
            </a:fld>
            <a:endParaRPr lang="es-MX">
              <a:solidFill>
                <a:srgbClr val="D7DA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66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65E-B930-48DA-B9B3-3E5BC4083DA3}" type="datetimeFigureOut">
              <a:rPr lang="es-MX" smtClean="0">
                <a:solidFill>
                  <a:srgbClr val="D7DAE1"/>
                </a:solidFill>
              </a:rPr>
              <a:pPr/>
              <a:t>05/08/2011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7DA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AB0DC10C-17B0-4CFD-B608-5611D76890E4}" type="slidenum">
              <a:rPr lang="es-MX" smtClean="0">
                <a:solidFill>
                  <a:srgbClr val="D7DAE1"/>
                </a:solidFill>
              </a:rPr>
              <a:pPr/>
              <a:t>‹Nº›</a:t>
            </a:fld>
            <a:endParaRPr lang="es-MX">
              <a:solidFill>
                <a:srgbClr val="D7DAE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1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B91C-3721-482B-9722-A0AEC1C48903}" type="datetimeFigureOut">
              <a:rPr lang="en-US" smtClean="0">
                <a:solidFill>
                  <a:srgbClr val="CDD7D9"/>
                </a:solidFill>
              </a:rPr>
              <a:pPr/>
              <a:t>8/5/2011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0A63-428F-401D-9BE5-9CA51AD5A4B6}" type="slidenum">
              <a:rPr lang="en-US" smtClean="0">
                <a:solidFill>
                  <a:srgbClr val="CDD7D9"/>
                </a:solidFill>
              </a:rPr>
              <a:pPr/>
              <a:t>‹Nº›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0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B91C-3721-482B-9722-A0AEC1C48903}" type="datetimeFigureOut">
              <a:rPr lang="en-US" smtClean="0">
                <a:solidFill>
                  <a:srgbClr val="CDD7D9"/>
                </a:solidFill>
              </a:rPr>
              <a:pPr/>
              <a:t>8/5/2011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0A63-428F-401D-9BE5-9CA51AD5A4B6}" type="slidenum">
              <a:rPr lang="en-US" smtClean="0">
                <a:solidFill>
                  <a:srgbClr val="CDD7D9"/>
                </a:solidFill>
              </a:rPr>
              <a:pPr/>
              <a:t>‹Nº›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6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B91C-3721-482B-9722-A0AEC1C48903}" type="datetimeFigureOut">
              <a:rPr lang="en-US" smtClean="0">
                <a:solidFill>
                  <a:srgbClr val="CDD7D9"/>
                </a:solidFill>
              </a:rPr>
              <a:pPr/>
              <a:t>8/5/2011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0A63-428F-401D-9BE5-9CA51AD5A4B6}" type="slidenum">
              <a:rPr lang="en-US" smtClean="0">
                <a:solidFill>
                  <a:srgbClr val="CDD7D9"/>
                </a:solidFill>
              </a:rPr>
              <a:pPr/>
              <a:t>‹Nº›</a:t>
            </a:fld>
            <a:endParaRPr lang="en-US">
              <a:solidFill>
                <a:srgbClr val="CDD7D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5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B91C-3721-482B-9722-A0AEC1C48903}" type="datetimeFigureOut">
              <a:rPr lang="en-US" smtClean="0">
                <a:solidFill>
                  <a:srgbClr val="CDD7D9"/>
                </a:solidFill>
              </a:rPr>
              <a:pPr/>
              <a:t>8/5/2011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0A63-428F-401D-9BE5-9CA51AD5A4B6}" type="slidenum">
              <a:rPr lang="en-US" smtClean="0">
                <a:solidFill>
                  <a:srgbClr val="CDD7D9"/>
                </a:solidFill>
              </a:rPr>
              <a:pPr/>
              <a:t>‹Nº›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8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B91C-3721-482B-9722-A0AEC1C48903}" type="datetimeFigureOut">
              <a:rPr lang="en-US" smtClean="0">
                <a:solidFill>
                  <a:srgbClr val="CDD7D9"/>
                </a:solidFill>
              </a:rPr>
              <a:pPr/>
              <a:t>8/5/2011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0A63-428F-401D-9BE5-9CA51AD5A4B6}" type="slidenum">
              <a:rPr lang="en-US" smtClean="0">
                <a:solidFill>
                  <a:srgbClr val="CDD7D9"/>
                </a:solidFill>
              </a:rPr>
              <a:pPr/>
              <a:t>‹Nº›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0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B91C-3721-482B-9722-A0AEC1C48903}" type="datetimeFigureOut">
              <a:rPr lang="en-US" smtClean="0">
                <a:solidFill>
                  <a:srgbClr val="CDD7D9"/>
                </a:solidFill>
              </a:rPr>
              <a:pPr/>
              <a:t>8/5/2011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0A63-428F-401D-9BE5-9CA51AD5A4B6}" type="slidenum">
              <a:rPr lang="en-US" smtClean="0">
                <a:solidFill>
                  <a:srgbClr val="CDD7D9"/>
                </a:solidFill>
              </a:rPr>
              <a:pPr/>
              <a:t>‹Nº›</a:t>
            </a:fld>
            <a:endParaRPr lang="en-US">
              <a:solidFill>
                <a:srgbClr val="CDD7D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72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B91C-3721-482B-9722-A0AEC1C48903}" type="datetimeFigureOut">
              <a:rPr lang="en-US" smtClean="0">
                <a:solidFill>
                  <a:srgbClr val="CDD7D9"/>
                </a:solidFill>
              </a:rPr>
              <a:pPr/>
              <a:t>8/5/2011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0A63-428F-401D-9BE5-9CA51AD5A4B6}" type="slidenum">
              <a:rPr lang="en-US" smtClean="0">
                <a:solidFill>
                  <a:srgbClr val="CDD7D9"/>
                </a:solidFill>
              </a:rPr>
              <a:pPr/>
              <a:t>‹Nº›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2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488B91C-3721-482B-9722-A0AEC1C48903}" type="datetimeFigureOut">
              <a:rPr lang="en-US" smtClean="0">
                <a:solidFill>
                  <a:srgbClr val="CDD7D9"/>
                </a:solidFill>
              </a:rPr>
              <a:pPr/>
              <a:t>8/5/2011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CDD7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3910A63-428F-401D-9BE5-9CA51AD5A4B6}" type="slidenum">
              <a:rPr lang="en-US" smtClean="0">
                <a:solidFill>
                  <a:srgbClr val="CDD7D9"/>
                </a:solidFill>
              </a:rPr>
              <a:pPr/>
              <a:t>‹Nº›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3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3F10DD-C708-45FA-8ED7-96C0631A4787}" type="datetimeFigureOut">
              <a:rPr lang="en-US" smtClean="0">
                <a:solidFill>
                  <a:srgbClr val="3E3D2D"/>
                </a:solidFill>
              </a:rPr>
              <a:pPr/>
              <a:t>8/5/2011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EFA51B-D8FD-446C-B31C-35605D27C328}" type="slidenum">
              <a:rPr lang="en-US" smtClean="0">
                <a:solidFill>
                  <a:srgbClr val="3E3D2D"/>
                </a:solidFill>
              </a:rPr>
              <a:pPr/>
              <a:t>‹Nº›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98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dirty="0" smtClean="0"/>
              <a:t>Las promesas de dios. En las tablas de nuestro corazón</a:t>
            </a:r>
            <a:endParaRPr lang="en-US" sz="48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PSICOLOGIA BIBLICA: Por Gerardo Payan. Hebreos 4:12 y </a:t>
            </a:r>
            <a:r>
              <a:rPr lang="es-ES" dirty="0" smtClean="0"/>
              <a:t>Proverbios 3:1-3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953000"/>
            <a:ext cx="7543800" cy="12192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Conservarlas en el Corazón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4400" dirty="0" smtClean="0"/>
              <a:t>Conservad </a:t>
            </a:r>
            <a:r>
              <a:rPr lang="es-ES" sz="4400" dirty="0"/>
              <a:t>vuestro corazón lleno de las preciosas promesas de Dios, a fin de que podáis extraer de ese tesoro palabras de consuelo y aliento para el prójimo</a:t>
            </a:r>
            <a:r>
              <a:rPr lang="es-ES" sz="4400" dirty="0" smtClean="0"/>
              <a:t>. MC. Pg. 200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92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Atesoradlas para Vencer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838200"/>
            <a:ext cx="7543800" cy="3886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200" dirty="0"/>
              <a:t>Bajo la granizada de palabras punzantes de acre censura, mantened vuestro espíritu firme en la Palabra de Dios.  </a:t>
            </a:r>
            <a:r>
              <a:rPr lang="es-ES" sz="3200" b="1" i="1" u="sng" dirty="0"/>
              <a:t>Atesoren vuestro espíritu y vuestro corazón las promesas de Dios.  </a:t>
            </a:r>
            <a:r>
              <a:rPr lang="es-ES" sz="3200" dirty="0"/>
              <a:t>Si se os trata mal o si se os censura sin motivo, en vez de replicar con enojo, repetíos las preciosas promesas</a:t>
            </a:r>
            <a:r>
              <a:rPr lang="es-ES" sz="3200" dirty="0" smtClean="0"/>
              <a:t>: "</a:t>
            </a:r>
            <a:r>
              <a:rPr lang="es-ES" sz="3200" dirty="0"/>
              <a:t>No seas vencido de lo malo; mas vence con el bien el mal."(Romanos 12:21</a:t>
            </a:r>
            <a:r>
              <a:rPr lang="es-ES" sz="3200" dirty="0" smtClean="0"/>
              <a:t>.) MC pg. 388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84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Memorizad porciones de la Biblia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ES" sz="2000" dirty="0" smtClean="0"/>
              <a:t>La </a:t>
            </a:r>
            <a:r>
              <a:rPr lang="es-ES" sz="2000" dirty="0"/>
              <a:t>mente debe ser refrenada y no se le debe permitir que divague.  Debería </a:t>
            </a:r>
            <a:r>
              <a:rPr lang="es-ES" sz="2000" dirty="0" smtClean="0"/>
              <a:t>ser </a:t>
            </a:r>
            <a:r>
              <a:rPr lang="es-ES" sz="2000" dirty="0"/>
              <a:t>adiestrada para espaciarse en las Escrituras y en temas nobles y elevados.  </a:t>
            </a:r>
            <a:r>
              <a:rPr lang="es-ES" sz="2000" b="1" i="1" u="sng" dirty="0"/>
              <a:t>Porciones de las Escrituras, aun capítulos enteros, pueden ser memorizados a fin de repetirlos cuando Satanás venga con sus tentaciones. </a:t>
            </a:r>
            <a:r>
              <a:rPr lang="es-ES" sz="2000" dirty="0"/>
              <a:t> El capítulo 58 de Isaías es útil para este propósito.  </a:t>
            </a:r>
            <a:r>
              <a:rPr lang="es-ES" sz="2000" b="1" i="1" u="sng" dirty="0"/>
              <a:t>Construya un muro para el alma con las restricciones e instrucciones dadas, por la inspiración del Espíritu de Dios</a:t>
            </a:r>
            <a:r>
              <a:rPr lang="es-ES" sz="2000" dirty="0" smtClean="0"/>
              <a:t>. Cuando </a:t>
            </a:r>
            <a:r>
              <a:rPr lang="es-ES" sz="2000" dirty="0"/>
              <a:t>Satanás quiera conducir la mente a detenerse sobre cosas sensuales y terrenas, se lo puede resistir, con más eficacia con un "así dice Jehová"... </a:t>
            </a:r>
            <a:r>
              <a:rPr lang="es-ES" sz="2000" dirty="0" smtClean="0"/>
              <a:t>estemos </a:t>
            </a:r>
            <a:r>
              <a:rPr lang="es-ES" sz="2000" dirty="0"/>
              <a:t>listos para afrontar sus insinuaciones presentando la clara evidencia de la Palabra de </a:t>
            </a:r>
            <a:r>
              <a:rPr lang="es-ES" sz="2000" dirty="0" smtClean="0"/>
              <a:t>Dios… -RH</a:t>
            </a:r>
            <a:r>
              <a:rPr lang="es-ES" sz="2000" dirty="0"/>
              <a:t>, 8 de abril de 1884</a:t>
            </a:r>
            <a:r>
              <a:rPr lang="es-ES" sz="2000" dirty="0" smtClean="0"/>
              <a:t>. 1MCP Pg. 99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48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5105400"/>
            <a:ext cx="7543800" cy="1066800"/>
          </a:xfrm>
        </p:spPr>
        <p:txBody>
          <a:bodyPr>
            <a:normAutofit/>
          </a:bodyPr>
          <a:lstStyle/>
          <a:p>
            <a:r>
              <a:rPr lang="es-MX" dirty="0" smtClean="0"/>
              <a:t>Enumerarlas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3886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4000" b="1" i="1" u="sng" dirty="0"/>
              <a:t>No escuche las mentiras de Satanás; por el contrario, enumere las promesas de Dios</a:t>
            </a:r>
            <a:r>
              <a:rPr lang="es-ES" sz="4000" dirty="0"/>
              <a:t>. Junte las rosas, los lirios y los claveles. Hable acerca de las promesas de Dios y de la fe. Confíe en Dios, porque él es su única esperanza</a:t>
            </a:r>
            <a:r>
              <a:rPr lang="es-ES" sz="4000" dirty="0" smtClean="0"/>
              <a:t>. </a:t>
            </a:r>
            <a:r>
              <a:rPr lang="es-ES" sz="4000" dirty="0" smtClean="0"/>
              <a:t>2MCP pg. 840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3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Repetirlas al paciente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4191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dirty="0" smtClean="0"/>
              <a:t>El </a:t>
            </a:r>
            <a:r>
              <a:rPr lang="es-ES" dirty="0"/>
              <a:t>médico tiene preciosas oportunidades para recordar a sus pacientes las promesas de la Palabra de Dios.  Debe sacar del tesoro cosas nuevas y viejas y pronunciar aquí y allí las anheladas palabras de consuelo y enseñanza.  Haga el médico de modo que su mente sea un depósito de pensamientos refrigerantes</a:t>
            </a:r>
            <a:r>
              <a:rPr lang="es-ES" b="1" i="1" u="sng" dirty="0"/>
              <a:t>.  Estudie con diligencia la Palabra de Dios, para familiarizarse con sus promesas.  Aprenda a repetir las palabras de consuelo que Cristo pronunció en el curso de su ministerio terrenal, cuando enseñaba a la gente y sanaba a los enfermos.  </a:t>
            </a:r>
            <a:r>
              <a:rPr lang="es-ES" dirty="0"/>
              <a:t>Debería hablar de las curaciones realizadas por Cristo, así como de su ternura y amor.  No deje nunca de encaminar el pensamiento de sus pacientes hacia Cristo, el supremo Médico</a:t>
            </a:r>
            <a:r>
              <a:rPr lang="es-ES" dirty="0" smtClean="0"/>
              <a:t>. </a:t>
            </a:r>
            <a:r>
              <a:rPr lang="es-ES" dirty="0"/>
              <a:t>MC. Pg. 85 y 86</a:t>
            </a:r>
            <a:endParaRPr lang="en-US" dirty="0"/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2363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5105400"/>
            <a:ext cx="7543800" cy="1066800"/>
          </a:xfrm>
        </p:spPr>
        <p:txBody>
          <a:bodyPr>
            <a:normAutofit/>
          </a:bodyPr>
          <a:lstStyle/>
          <a:p>
            <a:r>
              <a:rPr lang="es-MX" dirty="0" smtClean="0"/>
              <a:t>Creer, repetir y meditarlas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dirty="0"/>
              <a:t>Si educamos nuestras almas para que tengan más fe, más amor, mayor paciencia, una confianza más perfecta en nuestro Padre celestial, tendremos más paz y felicidad a medida que enfrentemos los conflictos de esta vida. El Señor no se agrada de que nos irritemos y preocupemos, lejos de los brazos de Jesús. El es la única fuente de toda gracia, el cumplimiento de cada promesa, la realización de toda bendición. . . Si no fuera por Jesús, nuestro peregrinaje realmente sería solitario. El nos dice: "No os dejaré huérfanos" (Juan 14: 18). Apreciemos estas palabras, creamos en sus promesas, repitámoslas cada día, meditemos en ellas durante la noche y seamos felices.­ NEV 122 (1893). </a:t>
            </a:r>
            <a:r>
              <a:rPr lang="es-ES" dirty="0" smtClean="0"/>
              <a:t>2MCP pg. 486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5029200"/>
            <a:ext cx="7543800" cy="11430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Repetirlas en lugar de las palabras de los hombres</a:t>
            </a:r>
            <a:endParaRPr lang="en-U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200" dirty="0"/>
              <a:t>No tomen en cuenta las declaraciones que hagan; en cambio, repitan las ricas promesas de Dios, que son sí y amén en Cristo Jesús. Nunca debemos aceptar las palabras que puedan pronunciar los labios humanos para confirmar a los malos ángeles en su obra, sino que debemos repetir las palabras de Cristo.­ Carta 46, 1909. </a:t>
            </a:r>
            <a:r>
              <a:rPr lang="es-ES" sz="3200" dirty="0" smtClean="0"/>
              <a:t>2MCP pg. 524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2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Para el estado de animo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914400"/>
            <a:ext cx="7543800" cy="3886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4000" dirty="0"/>
              <a:t>Debemos animar, y de ser posible, elevar a los que son débiles en la </a:t>
            </a:r>
            <a:r>
              <a:rPr lang="es-ES" sz="4000" dirty="0" smtClean="0"/>
              <a:t>Fe</a:t>
            </a:r>
            <a:r>
              <a:rPr lang="es-ES" sz="4000" dirty="0"/>
              <a:t>. Al hablar acerca de las promesas de Dios, a veces podemos eliminar la depresión de las mentes de los que están pasando por pruebas y dificultades.­ Ms 41, 1908. </a:t>
            </a:r>
            <a:r>
              <a:rPr lang="es-ES" sz="4000" dirty="0" smtClean="0"/>
              <a:t>2 MCP Pg. 450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04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El poder del pensamiento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ES" sz="2800" dirty="0" smtClean="0"/>
              <a:t>"La </a:t>
            </a:r>
            <a:r>
              <a:rPr lang="es-ES" sz="2800" dirty="0"/>
              <a:t>mente libera sustancias </a:t>
            </a:r>
            <a:r>
              <a:rPr lang="es-ES" sz="2800" dirty="0" smtClean="0"/>
              <a:t>químicas </a:t>
            </a:r>
            <a:r>
              <a:rPr lang="es-ES" sz="2800" dirty="0"/>
              <a:t>que directamente determinan la amplia variedad de emociones que todos </a:t>
            </a:r>
            <a:r>
              <a:rPr lang="es-ES" sz="2800" dirty="0" smtClean="0"/>
              <a:t>experimentamos“. "</a:t>
            </a:r>
            <a:r>
              <a:rPr lang="es-ES" sz="2800" dirty="0"/>
              <a:t>Nuestro pensar es tan poderoso que puede reventar millones de sacos </a:t>
            </a:r>
            <a:r>
              <a:rPr lang="es-ES" sz="2800" dirty="0" smtClean="0"/>
              <a:t>químicos </a:t>
            </a:r>
            <a:r>
              <a:rPr lang="es-ES" sz="2800" dirty="0"/>
              <a:t>para vaciar </a:t>
            </a:r>
            <a:r>
              <a:rPr lang="es-ES" sz="2800" dirty="0" smtClean="0"/>
              <a:t>químicos </a:t>
            </a:r>
            <a:r>
              <a:rPr lang="es-ES" sz="2800" dirty="0"/>
              <a:t>en sitios </a:t>
            </a:r>
            <a:r>
              <a:rPr lang="es-ES" sz="2800" dirty="0" smtClean="0"/>
              <a:t>específicos </a:t>
            </a:r>
            <a:r>
              <a:rPr lang="es-ES" sz="2800" dirty="0"/>
              <a:t>del cerebro para afectar profundamente nuestro estado de animo, nuestras emociones y nuestras acciones." </a:t>
            </a:r>
            <a:r>
              <a:rPr lang="es-ES" sz="2800" dirty="0" smtClean="0"/>
              <a:t>“Tal </a:t>
            </a:r>
            <a:r>
              <a:rPr lang="es-ES" sz="2800" dirty="0"/>
              <a:t>es el pensamiento del hombre tal es El. </a:t>
            </a:r>
            <a:r>
              <a:rPr lang="es-ES" sz="2800" dirty="0" smtClean="0"/>
              <a:t>Proverbios 23:7” (Como sanar la mente. Dr. </a:t>
            </a:r>
            <a:r>
              <a:rPr lang="es-ES" sz="2800" dirty="0" err="1" smtClean="0"/>
              <a:t>Elden</a:t>
            </a:r>
            <a:r>
              <a:rPr lang="es-ES" sz="2800" dirty="0" smtClean="0"/>
              <a:t> </a:t>
            </a:r>
            <a:r>
              <a:rPr lang="es-ES" sz="2800" dirty="0" err="1" smtClean="0"/>
              <a:t>Chalmers</a:t>
            </a:r>
            <a:r>
              <a:rPr lang="es-ES" sz="2800" dirty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23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Voluntad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720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ES" sz="2800" dirty="0" smtClean="0"/>
              <a:t>"La </a:t>
            </a:r>
            <a:r>
              <a:rPr lang="es-ES" sz="2800" dirty="0"/>
              <a:t>mente es capaz por </a:t>
            </a:r>
            <a:r>
              <a:rPr lang="es-ES" sz="2800" dirty="0" smtClean="0"/>
              <a:t>atención </a:t>
            </a:r>
            <a:r>
              <a:rPr lang="es-ES" sz="2800" dirty="0"/>
              <a:t>para activar cualquier parte selectiva del cuerpo humano voluntariamente. Estas partes activadas del </a:t>
            </a:r>
            <a:r>
              <a:rPr lang="es-ES" sz="2800" dirty="0" smtClean="0"/>
              <a:t>cerebro </a:t>
            </a:r>
            <a:r>
              <a:rPr lang="es-ES" sz="2800" dirty="0"/>
              <a:t>nos brinda entonces "la experiencia" de aquello a que hayamos prestado </a:t>
            </a:r>
            <a:r>
              <a:rPr lang="es-ES" sz="2800" dirty="0" smtClean="0"/>
              <a:t>atención. </a:t>
            </a:r>
            <a:r>
              <a:rPr lang="es-ES" sz="2800" dirty="0"/>
              <a:t>Estas experiencias se convierten entonces en </a:t>
            </a:r>
            <a:r>
              <a:rPr lang="es-ES" sz="2800" dirty="0" smtClean="0"/>
              <a:t>la </a:t>
            </a:r>
            <a:r>
              <a:rPr lang="es-ES" sz="2800" dirty="0"/>
              <a:t>base de nuestro </a:t>
            </a:r>
            <a:r>
              <a:rPr lang="es-ES" sz="2800" dirty="0" smtClean="0"/>
              <a:t>carácter </a:t>
            </a:r>
            <a:r>
              <a:rPr lang="es-ES" sz="2800" dirty="0"/>
              <a:t>y personalidad. Esto tal vez, sea la </a:t>
            </a:r>
            <a:r>
              <a:rPr lang="es-ES" sz="2800" dirty="0" smtClean="0"/>
              <a:t>razón </a:t>
            </a:r>
            <a:r>
              <a:rPr lang="es-ES" sz="2800" dirty="0"/>
              <a:t>por el consejo del </a:t>
            </a:r>
            <a:r>
              <a:rPr lang="es-ES" sz="2800" dirty="0" smtClean="0"/>
              <a:t>apóstol </a:t>
            </a:r>
            <a:r>
              <a:rPr lang="es-ES" sz="2800" dirty="0"/>
              <a:t>Pablo en su carta a los Romanos" </a:t>
            </a:r>
            <a:r>
              <a:rPr lang="es-MX" sz="2800" u="sng" dirty="0" smtClean="0"/>
              <a:t>Rom_12:2. </a:t>
            </a:r>
            <a:r>
              <a:rPr lang="es-ES" sz="2800" dirty="0" smtClean="0"/>
              <a:t>(</a:t>
            </a:r>
            <a:r>
              <a:rPr lang="es-ES" sz="2800" dirty="0"/>
              <a:t>Como sanar la mente. </a:t>
            </a:r>
            <a:r>
              <a:rPr lang="es-ES" sz="2800" dirty="0" smtClean="0"/>
              <a:t>Dr. </a:t>
            </a:r>
            <a:r>
              <a:rPr lang="es-ES" sz="2800" dirty="0" err="1"/>
              <a:t>Elden</a:t>
            </a:r>
            <a:r>
              <a:rPr lang="es-ES" sz="2800" dirty="0"/>
              <a:t> </a:t>
            </a:r>
            <a:r>
              <a:rPr lang="es-ES" sz="2800" dirty="0" err="1"/>
              <a:t>Chalmers</a:t>
            </a:r>
            <a:r>
              <a:rPr lang="es-ES" sz="2800" dirty="0"/>
              <a:t>)</a:t>
            </a:r>
            <a:endParaRPr lang="en-US" sz="2800" dirty="0"/>
          </a:p>
          <a:p>
            <a:pPr marL="114300" indent="0">
              <a:buNone/>
            </a:pPr>
            <a:endParaRPr lang="es-MX" u="sng" dirty="0" smtClean="0"/>
          </a:p>
        </p:txBody>
      </p:sp>
    </p:spTree>
    <p:extLst>
      <p:ext uri="{BB962C8B-B14F-4D97-AF65-F5344CB8AC3E}">
        <p14:creationId xmlns:p14="http://schemas.microsoft.com/office/powerpoint/2010/main" val="29927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Instrumento de Transformación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4000" dirty="0"/>
              <a:t>Los que abren sus corazones para recibir la verdad percibirán que la Palabra de Dios es el gran instrumento en la transformación del carácter.- RH, 25 de julio de 1899. 1MCP Pg. 68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45720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pic>
        <p:nvPicPr>
          <p:cNvPr id="4" name="3 Marcador de contenido" descr="sinapsi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0536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sinapsi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7204"/>
          </a:xfrm>
        </p:spPr>
      </p:pic>
    </p:spTree>
    <p:extLst>
      <p:ext uri="{BB962C8B-B14F-4D97-AF65-F5344CB8AC3E}">
        <p14:creationId xmlns:p14="http://schemas.microsoft.com/office/powerpoint/2010/main" val="32472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5</a:t>
            </a:r>
            <a:r>
              <a:rPr lang="es-MX" dirty="0" smtClean="0"/>
              <a:t> Pasos para vencer en los pensamientos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267200"/>
          </a:xfrm>
        </p:spPr>
        <p:txBody>
          <a:bodyPr>
            <a:normAutofit fontScale="62500" lnSpcReduction="20000"/>
          </a:bodyPr>
          <a:lstStyle/>
          <a:p>
            <a:pPr marL="571500" indent="-457200">
              <a:buAutoNum type="arabicPeriod"/>
            </a:pPr>
            <a:r>
              <a:rPr lang="es-ES" dirty="0" smtClean="0"/>
              <a:t>Llevar </a:t>
            </a:r>
            <a:r>
              <a:rPr lang="es-ES" dirty="0"/>
              <a:t>todo pensamiento cautivo. (2Co_10:5</a:t>
            </a:r>
            <a:r>
              <a:rPr lang="es-ES" dirty="0" smtClean="0"/>
              <a:t>)</a:t>
            </a:r>
          </a:p>
          <a:p>
            <a:pPr marL="868680" lvl="1" indent="-457200">
              <a:buAutoNum type="arabicPeriod"/>
            </a:pPr>
            <a:r>
              <a:rPr lang="es-ES" dirty="0" smtClean="0"/>
              <a:t>Nuestras </a:t>
            </a:r>
            <a:r>
              <a:rPr lang="es-ES" dirty="0"/>
              <a:t>armas no son mundanas. (2Co_10:4</a:t>
            </a:r>
            <a:r>
              <a:rPr lang="es-ES" dirty="0" smtClean="0"/>
              <a:t>)</a:t>
            </a:r>
          </a:p>
          <a:p>
            <a:pPr marL="868680" lvl="1" indent="-457200">
              <a:buAutoNum type="arabicPeriod"/>
            </a:pPr>
            <a:r>
              <a:rPr lang="es-ES" dirty="0" smtClean="0"/>
              <a:t>Cuando </a:t>
            </a:r>
            <a:r>
              <a:rPr lang="es-ES" dirty="0"/>
              <a:t>sometemos nuestra voluntad a la de Dios para que el </a:t>
            </a:r>
            <a:r>
              <a:rPr lang="es-ES" dirty="0" smtClean="0"/>
              <a:t>realice </a:t>
            </a:r>
            <a:r>
              <a:rPr lang="es-ES" dirty="0"/>
              <a:t>su voluntad. (Flp_2:13) </a:t>
            </a:r>
            <a:endParaRPr lang="es-ES" dirty="0" smtClean="0"/>
          </a:p>
          <a:p>
            <a:pPr marL="868680" lvl="1" indent="-457200">
              <a:buAutoNum type="arabicPeriod"/>
            </a:pPr>
            <a:r>
              <a:rPr lang="es-MX" dirty="0" smtClean="0"/>
              <a:t>Lo </a:t>
            </a:r>
            <a:r>
              <a:rPr lang="es-MX" dirty="0"/>
              <a:t>que la Biblia llama "Cristo en mi" </a:t>
            </a:r>
            <a:r>
              <a:rPr lang="es-MX" dirty="0" smtClean="0"/>
              <a:t>Col_1:26-29</a:t>
            </a:r>
          </a:p>
          <a:p>
            <a:pPr marL="571500" indent="-457200">
              <a:buAutoNum type="arabicPeriod"/>
            </a:pPr>
            <a:r>
              <a:rPr lang="es-ES" dirty="0" smtClean="0"/>
              <a:t>Se </a:t>
            </a:r>
            <a:r>
              <a:rPr lang="es-ES" dirty="0"/>
              <a:t>nos pide que tengamos nuestros pensamientos en </a:t>
            </a:r>
            <a:r>
              <a:rPr lang="es-ES" dirty="0" smtClean="0"/>
              <a:t>sujeción </a:t>
            </a:r>
            <a:r>
              <a:rPr lang="es-ES" dirty="0"/>
              <a:t>a la obediencia de Cristo. (2Co_10:5) . </a:t>
            </a:r>
            <a:endParaRPr lang="es-ES" dirty="0" smtClean="0"/>
          </a:p>
          <a:p>
            <a:pPr marL="868680" lvl="1" indent="-457200">
              <a:buAutoNum type="arabicPeriod"/>
            </a:pPr>
            <a:r>
              <a:rPr lang="es-ES" dirty="0" smtClean="0"/>
              <a:t>Nuestra </a:t>
            </a:r>
            <a:r>
              <a:rPr lang="es-ES" dirty="0"/>
              <a:t>mente puede estar sujeta a </a:t>
            </a:r>
            <a:r>
              <a:rPr lang="es-ES" dirty="0" smtClean="0"/>
              <a:t>Cristo </a:t>
            </a:r>
            <a:r>
              <a:rPr lang="es-ES" dirty="0"/>
              <a:t>o a </a:t>
            </a:r>
            <a:r>
              <a:rPr lang="es-ES" dirty="0" smtClean="0"/>
              <a:t>Satanás </a:t>
            </a:r>
            <a:r>
              <a:rPr lang="es-ES" dirty="0"/>
              <a:t>, a nosotros nos corresponde escoger. </a:t>
            </a:r>
            <a:endParaRPr lang="es-ES" dirty="0" smtClean="0"/>
          </a:p>
          <a:p>
            <a:pPr marL="868680" lvl="1" indent="-457200">
              <a:buAutoNum type="arabicPeriod"/>
            </a:pPr>
            <a:r>
              <a:rPr lang="es-ES" dirty="0" smtClean="0"/>
              <a:t>Nuestra </a:t>
            </a:r>
            <a:r>
              <a:rPr lang="es-ES" dirty="0"/>
              <a:t>voluntad es libre de decidir. </a:t>
            </a:r>
            <a:endParaRPr lang="es-ES" dirty="0" smtClean="0"/>
          </a:p>
          <a:p>
            <a:pPr marL="571500" indent="-457200">
              <a:buAutoNum type="arabicPeriod"/>
            </a:pPr>
            <a:r>
              <a:rPr lang="es-ES" dirty="0" smtClean="0"/>
              <a:t>Rom_12:21</a:t>
            </a:r>
            <a:r>
              <a:rPr lang="es-ES" dirty="0"/>
              <a:t>. La </a:t>
            </a:r>
            <a:r>
              <a:rPr lang="es-ES" dirty="0" smtClean="0"/>
              <a:t>repetición </a:t>
            </a:r>
            <a:r>
              <a:rPr lang="es-ES" dirty="0"/>
              <a:t>de un </a:t>
            </a:r>
            <a:r>
              <a:rPr lang="es-ES" dirty="0" smtClean="0"/>
              <a:t>versículo </a:t>
            </a:r>
            <a:r>
              <a:rPr lang="es-ES" dirty="0"/>
              <a:t>de la Biblia que exprese exactamente un pensamiento opuesto. </a:t>
            </a:r>
            <a:endParaRPr lang="es-ES" dirty="0" smtClean="0"/>
          </a:p>
          <a:p>
            <a:pPr marL="571500" indent="-457200">
              <a:buAutoNum type="arabicPeriod"/>
            </a:pPr>
            <a:r>
              <a:rPr lang="es-ES" dirty="0" smtClean="0"/>
              <a:t>Profundizar </a:t>
            </a:r>
            <a:r>
              <a:rPr lang="es-ES" dirty="0"/>
              <a:t>en el </a:t>
            </a:r>
            <a:r>
              <a:rPr lang="es-ES" dirty="0" smtClean="0"/>
              <a:t>versículo. Josué 1:7-8</a:t>
            </a:r>
          </a:p>
          <a:p>
            <a:pPr marL="868680" lvl="1" indent="-457200">
              <a:buAutoNum type="arabicPeriod"/>
            </a:pPr>
            <a:r>
              <a:rPr lang="es-ES" dirty="0" smtClean="0"/>
              <a:t>Recordar </a:t>
            </a:r>
            <a:r>
              <a:rPr lang="es-ES" dirty="0"/>
              <a:t>todas las veces en que anteriormente se ha cumplido la promesa en nosotros. </a:t>
            </a:r>
            <a:endParaRPr lang="es-ES" dirty="0" smtClean="0"/>
          </a:p>
          <a:p>
            <a:pPr marL="868680" lvl="1" indent="-457200">
              <a:buAutoNum type="arabicPeriod"/>
            </a:pPr>
            <a:r>
              <a:rPr lang="es-MX" dirty="0" smtClean="0"/>
              <a:t>Tratar </a:t>
            </a:r>
            <a:r>
              <a:rPr lang="es-MX" dirty="0"/>
              <a:t>de encontrar un significado mas pleno del </a:t>
            </a:r>
            <a:r>
              <a:rPr lang="es-MX" dirty="0" smtClean="0"/>
              <a:t>versículo.</a:t>
            </a:r>
          </a:p>
          <a:p>
            <a:pPr marL="868680" lvl="1" indent="-457200">
              <a:buAutoNum type="arabicPeriod"/>
            </a:pPr>
            <a:r>
              <a:rPr lang="es-ES" dirty="0" smtClean="0"/>
              <a:t>En </a:t>
            </a:r>
            <a:r>
              <a:rPr lang="es-ES" dirty="0"/>
              <a:t>humildad aceptar </a:t>
            </a:r>
            <a:r>
              <a:rPr lang="es-ES" dirty="0" smtClean="0"/>
              <a:t>la palabra </a:t>
            </a:r>
            <a:r>
              <a:rPr lang="es-ES" dirty="0"/>
              <a:t>de Dios. </a:t>
            </a:r>
            <a:endParaRPr lang="es-ES" dirty="0" smtClean="0"/>
          </a:p>
          <a:p>
            <a:pPr marL="868680" lvl="1" indent="-457200">
              <a:buAutoNum type="arabicPeriod"/>
            </a:pPr>
            <a:r>
              <a:rPr lang="es-ES" dirty="0" smtClean="0"/>
              <a:t>Repasar </a:t>
            </a:r>
            <a:r>
              <a:rPr lang="es-ES" dirty="0"/>
              <a:t>todo el Contexto del </a:t>
            </a:r>
            <a:r>
              <a:rPr lang="es-ES" dirty="0" smtClean="0"/>
              <a:t>versículo </a:t>
            </a:r>
          </a:p>
          <a:p>
            <a:pPr marL="571500" indent="-457200">
              <a:buAutoNum type="arabicPeriod"/>
            </a:pPr>
            <a:r>
              <a:rPr lang="es-ES" dirty="0" smtClean="0"/>
              <a:t>Un espíritu </a:t>
            </a:r>
            <a:r>
              <a:rPr lang="es-ES" dirty="0"/>
              <a:t>de Gratitud y Alabanza</a:t>
            </a:r>
            <a:r>
              <a:rPr lang="es-ES" dirty="0" smtClean="0"/>
              <a:t>. Colosenses 3:16; 1 corintios 14:15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poder de la Palabra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3200" dirty="0"/>
              <a:t>El mismo poder que Cristo ejerció cuando andaba entre los hombres se encuentra en su Palabra.  Con ella curaba las enfermedades y echaba fuera demonios; con ella sosegaba el mar y resucitaba a los muertos; y el pueblo atestiguó que su palabra iba revestida de poder.  El predicaba la Palabra de Dios, la misma que había dado a conocer a todos los profetas y maestros del Antiguo Testamento.  La Biblia entera es una manifestación de Cristo</a:t>
            </a:r>
            <a:r>
              <a:rPr lang="es-ES" sz="3200" dirty="0" smtClean="0"/>
              <a:t>. MC pg. 85-86</a:t>
            </a:r>
            <a:endParaRPr lang="es-E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Son Espíritu y son Vida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4800" dirty="0" smtClean="0"/>
              <a:t>Las </a:t>
            </a:r>
            <a:r>
              <a:rPr lang="es-ES" sz="4800" dirty="0"/>
              <a:t>palabras de los hombres expresan sus propios pensamientos humanos, pero las de Cristo son espíritu y son vida.­ 5T 433 (1885</a:t>
            </a:r>
            <a:r>
              <a:rPr lang="es-ES" sz="4800" dirty="0" smtClean="0"/>
              <a:t>). 2MCP Pg. 595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15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Palabra para nosotros hoy en día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2800" dirty="0"/>
              <a:t>Las Escrituras deben recibirse como palabra que Dios nos dirige, palabra no meramente escrita sino hablada.  Cuando los afligidos acudían a Cristo, discernía él, no sólo a los que pedían ayuda, sino a todos aquellos que en el curso de los siglos acudirían a él con las mismas necesidades y la misma fe.  Al decirle al paralítico: "Confía, hijo; tus pecados te son perdonados," al decir a la mujer de </a:t>
            </a:r>
            <a:r>
              <a:rPr lang="es-ES" sz="2800" dirty="0" err="1"/>
              <a:t>Capernaúm</a:t>
            </a:r>
            <a:r>
              <a:rPr lang="es-ES" sz="2800" dirty="0"/>
              <a:t>:"Hija, tu fe te ha salvado: ve en paz," se dirigía también a otros afligidos, a otros cargados de pecado, que acudirían a pedirle ayuda. (S. Mateo 9:2; S. Lucas 8:48.) MC. Pg. 85 - 86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Son personalizadas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9624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sz="3300" dirty="0"/>
              <a:t>Así sucede con todas las promesas de la Palabra de Dios.  En ellas nos habla a cada uno en particular, y de un modo tan directo como si pudiéramos oír su voz.  Por medio de estas promesas, Cristo nos comunica su gracia y su poder.  Son hojas de aquel árbol que es "para la sanidad de las naciones."(Apocalipsis 22:2.) Recibidas y asimiladas, serán la fuerza del carácter, la inspiración y el sostén de la vida.  Nada tiene tal virtud curativa.  Ninguna otra cosa puede infundirnos el valor y la fe que dan vital energía a todo el ser</a:t>
            </a:r>
            <a:r>
              <a:rPr lang="es-ES" sz="3300" dirty="0" smtClean="0"/>
              <a:t>. MC. Pg. 85-86</a:t>
            </a:r>
            <a:endParaRPr lang="es-ES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Al vivir en conformidad se cumplirán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191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/>
              <a:t>Dios oye la oración.  Cristo dijo: "Si algo pidierais en mi nombre, yo lo haré." También dijo: "Si alguno me sirviere, mi Padre le honrará." (S. Juan 14:14; 12:26.) Si vivimos </a:t>
            </a:r>
            <a:r>
              <a:rPr lang="es-ES" sz="2800" dirty="0" smtClean="0"/>
              <a:t> conforme </a:t>
            </a:r>
            <a:r>
              <a:rPr lang="es-ES" sz="2800" dirty="0"/>
              <a:t>a su Palabra, se cumplirán en nuestro favor todas sus promesas.  Somos indignos de su gracia; pero cuando nos entregamos a él, nos recibe.  Obrará en favor de los que le siguen y por medio de ellos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42053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Reclamarlas solo si vivimos en obediencia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4191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3900" dirty="0"/>
              <a:t>Sólo cuando vivimos obedientes a su Palabra podemos reclamar el cumplimiento de sus promesas.  Dice el salmista: "Si en mi corazón hubiese yo mirado a la iniquidad, el Señor no me oyera." (Salmo 66:18.)  Si sólo le obedecemos parcial y tibiamente, sus promesas no se cumplirán en </a:t>
            </a:r>
            <a:r>
              <a:rPr lang="es-ES" sz="3900" dirty="0" smtClean="0"/>
              <a:t>nosotros. MC 174</a:t>
            </a:r>
            <a:endParaRPr lang="en-US" sz="3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Deuteronomio 6:6-9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MX" dirty="0" smtClean="0"/>
              <a:t>Conservarlas en el </a:t>
            </a:r>
            <a:r>
              <a:rPr lang="es-MX" dirty="0" smtClean="0"/>
              <a:t>Corazón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s-MX" dirty="0"/>
              <a:t>Atesoradlas para </a:t>
            </a:r>
            <a:r>
              <a:rPr lang="es-MX" dirty="0" smtClean="0"/>
              <a:t>vencer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s-MX" dirty="0"/>
              <a:t>Enumerarlas</a:t>
            </a:r>
          </a:p>
          <a:p>
            <a:pPr marL="457200" indent="-457200">
              <a:buAutoNum type="arabicPeriod"/>
            </a:pPr>
            <a:r>
              <a:rPr lang="es-MX" dirty="0" smtClean="0"/>
              <a:t>Memorizad </a:t>
            </a:r>
            <a:r>
              <a:rPr lang="es-MX" dirty="0" smtClean="0"/>
              <a:t>porciones</a:t>
            </a:r>
          </a:p>
          <a:p>
            <a:pPr marL="457200" indent="-457200">
              <a:buAutoNum type="arabicPeriod"/>
            </a:pPr>
            <a:r>
              <a:rPr lang="es-MX" dirty="0" smtClean="0"/>
              <a:t>Repetirlas al paciente</a:t>
            </a:r>
          </a:p>
          <a:p>
            <a:pPr marL="457200" indent="-457200">
              <a:buAutoNum type="arabicPeriod"/>
            </a:pPr>
            <a:r>
              <a:rPr lang="es-MX" dirty="0" smtClean="0"/>
              <a:t>Creer</a:t>
            </a:r>
            <a:r>
              <a:rPr lang="es-MX" dirty="0" smtClean="0"/>
              <a:t>, repetir y meditar</a:t>
            </a:r>
          </a:p>
          <a:p>
            <a:pPr marL="457200" indent="-457200">
              <a:buAutoNum type="arabicPeriod"/>
            </a:pPr>
            <a:r>
              <a:rPr lang="es-MX" dirty="0" smtClean="0"/>
              <a:t>Repetirlas en lugar de las Palabras de los hombres</a:t>
            </a:r>
          </a:p>
          <a:p>
            <a:pPr marL="457200" indent="-457200">
              <a:buAutoNum type="arabicPeriod"/>
            </a:pPr>
            <a:r>
              <a:rPr lang="es-MX" dirty="0" smtClean="0"/>
              <a:t>Para </a:t>
            </a:r>
            <a:r>
              <a:rPr lang="es-MX" dirty="0" smtClean="0"/>
              <a:t>el estado de animo</a:t>
            </a:r>
          </a:p>
          <a:p>
            <a:pPr marL="457200" indent="-457200">
              <a:buAutoNum type="arabicPeriod"/>
            </a:pPr>
            <a:endParaRPr lang="es-MX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1726</Words>
  <Application>Microsoft Office PowerPoint</Application>
  <PresentationFormat>Presentación en pantalla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NewsPrint</vt:lpstr>
      <vt:lpstr>Decatur</vt:lpstr>
      <vt:lpstr>Las promesas de dios. En las tablas de nuestro corazón</vt:lpstr>
      <vt:lpstr>Instrumento de Transformación</vt:lpstr>
      <vt:lpstr>El poder de la Palabra</vt:lpstr>
      <vt:lpstr>Son Espíritu y son Vida</vt:lpstr>
      <vt:lpstr>Palabra para nosotros hoy en día</vt:lpstr>
      <vt:lpstr>Son personalizadas</vt:lpstr>
      <vt:lpstr>Al vivir en conformidad se cumplirán</vt:lpstr>
      <vt:lpstr>Reclamarlas solo si vivimos en obediencia</vt:lpstr>
      <vt:lpstr>Deuteronomio 6:6-9</vt:lpstr>
      <vt:lpstr>Conservarlas en el Corazón </vt:lpstr>
      <vt:lpstr>Atesoradlas para Vencer</vt:lpstr>
      <vt:lpstr>Memorizad porciones de la Biblia</vt:lpstr>
      <vt:lpstr>Enumerarlas</vt:lpstr>
      <vt:lpstr>Repetirlas al paciente</vt:lpstr>
      <vt:lpstr>Creer, repetir y meditarlas</vt:lpstr>
      <vt:lpstr>Repetirlas en lugar de las palabras de los hombres</vt:lpstr>
      <vt:lpstr>Para el estado de animo</vt:lpstr>
      <vt:lpstr>El poder del pensamiento</vt:lpstr>
      <vt:lpstr>Voluntad</vt:lpstr>
      <vt:lpstr>Presentación de PowerPoint</vt:lpstr>
      <vt:lpstr>Presentación de PowerPoint</vt:lpstr>
      <vt:lpstr>5 Pasos para vencer en los pensamientos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promesas de dios. En las tablas de nuestro corazón</dc:title>
  <dc:creator>Gerardo Payan</dc:creator>
  <cp:lastModifiedBy>Gerardo Payan</cp:lastModifiedBy>
  <cp:revision>8</cp:revision>
  <dcterms:created xsi:type="dcterms:W3CDTF">2011-08-05T13:39:56Z</dcterms:created>
  <dcterms:modified xsi:type="dcterms:W3CDTF">2011-08-05T17:43:54Z</dcterms:modified>
</cp:coreProperties>
</file>