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90" r:id="rId3"/>
    <p:sldId id="288" r:id="rId4"/>
    <p:sldId id="287" r:id="rId5"/>
    <p:sldId id="278" r:id="rId6"/>
    <p:sldId id="307" r:id="rId7"/>
    <p:sldId id="308" r:id="rId8"/>
    <p:sldId id="297" r:id="rId9"/>
    <p:sldId id="298" r:id="rId10"/>
    <p:sldId id="299" r:id="rId11"/>
    <p:sldId id="300" r:id="rId12"/>
    <p:sldId id="301" r:id="rId13"/>
    <p:sldId id="302" r:id="rId14"/>
    <p:sldId id="303" r:id="rId15"/>
    <p:sldId id="304" r:id="rId16"/>
    <p:sldId id="305" r:id="rId17"/>
    <p:sldId id="306" r:id="rId18"/>
    <p:sldId id="295" r:id="rId19"/>
    <p:sldId id="291" r:id="rId20"/>
    <p:sldId id="279" r:id="rId21"/>
    <p:sldId id="281" r:id="rId22"/>
    <p:sldId id="260" r:id="rId23"/>
    <p:sldId id="284" r:id="rId24"/>
    <p:sldId id="263" r:id="rId25"/>
    <p:sldId id="264" r:id="rId26"/>
    <p:sldId id="265" r:id="rId27"/>
    <p:sldId id="267" r:id="rId28"/>
    <p:sldId id="268" r:id="rId29"/>
    <p:sldId id="27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5" name="Footer Placeholder 4"/>
          <p:cNvSpPr>
            <a:spLocks noGrp="1"/>
          </p:cNvSpPr>
          <p:nvPr>
            <p:ph type="ftr" sz="quarter" idx="11"/>
          </p:nvPr>
        </p:nvSpPr>
        <p:spPr/>
        <p:txBody>
          <a:bodyPr/>
          <a:lstStyle/>
          <a:p>
            <a:endParaRPr lang="en-US">
              <a:solidFill>
                <a:srgbClr val="CDD7D9"/>
              </a:solidFill>
            </a:endParaRPr>
          </a:p>
        </p:txBody>
      </p:sp>
      <p:sp>
        <p:nvSpPr>
          <p:cNvPr id="6" name="Slide Number Placeholder 5"/>
          <p:cNvSpPr>
            <a:spLocks noGrp="1"/>
          </p:cNvSpPr>
          <p:nvPr>
            <p:ph type="sldNum" sz="quarter" idx="12"/>
          </p:nvPr>
        </p:nvSpPr>
        <p:spPr/>
        <p:txBody>
          <a:bodyPr/>
          <a:lstStyle/>
          <a:p>
            <a:fld id="{93910A63-428F-401D-9BE5-9CA51AD5A4B6}" type="slidenum">
              <a:rPr lang="en-US" smtClean="0">
                <a:solidFill>
                  <a:srgbClr val="797B7E">
                    <a:lumMod val="50000"/>
                  </a:srgbClr>
                </a:solidFill>
              </a:rPr>
              <a:pPr/>
              <a:t>‹Nº›</a:t>
            </a:fld>
            <a:endParaRPr lang="en-US">
              <a:solidFill>
                <a:srgbClr val="797B7E">
                  <a:lumMod val="50000"/>
                </a:srgbClr>
              </a:solidFill>
            </a:endParaRP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5" name="Footer Placeholder 4"/>
          <p:cNvSpPr>
            <a:spLocks noGrp="1"/>
          </p:cNvSpPr>
          <p:nvPr>
            <p:ph type="ftr" sz="quarter" idx="11"/>
          </p:nvPr>
        </p:nvSpPr>
        <p:spPr/>
        <p:txBody>
          <a:bodyPr/>
          <a:lstStyle/>
          <a:p>
            <a:endParaRPr lang="en-US">
              <a:solidFill>
                <a:srgbClr val="CDD7D9"/>
              </a:solidFill>
            </a:endParaRPr>
          </a:p>
        </p:txBody>
      </p:sp>
      <p:sp>
        <p:nvSpPr>
          <p:cNvPr id="6" name="Slide Number Placeholder 5"/>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5" name="Footer Placeholder 4"/>
          <p:cNvSpPr>
            <a:spLocks noGrp="1"/>
          </p:cNvSpPr>
          <p:nvPr>
            <p:ph type="ftr" sz="quarter" idx="11"/>
          </p:nvPr>
        </p:nvSpPr>
        <p:spPr/>
        <p:txBody>
          <a:bodyPr/>
          <a:lstStyle/>
          <a:p>
            <a:endParaRPr lang="en-US">
              <a:solidFill>
                <a:srgbClr val="CDD7D9"/>
              </a:solidFill>
            </a:endParaRPr>
          </a:p>
        </p:txBody>
      </p:sp>
      <p:sp>
        <p:nvSpPr>
          <p:cNvPr id="6" name="Slide Number Placeholder 5"/>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lstStyle>
            <a:lvl1pPr algn="ctr">
              <a:defRPr/>
            </a:lvl1pPr>
          </a:lstStyle>
          <a:p>
            <a:r>
              <a:rPr lang="es-ES" dirty="0"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5" name="Footer Placeholder 4"/>
          <p:cNvSpPr>
            <a:spLocks noGrp="1"/>
          </p:cNvSpPr>
          <p:nvPr>
            <p:ph type="ftr" sz="quarter" idx="11"/>
          </p:nvPr>
        </p:nvSpPr>
        <p:spPr/>
        <p:txBody>
          <a:bodyPr/>
          <a:lstStyle/>
          <a:p>
            <a:endParaRPr lang="en-US">
              <a:solidFill>
                <a:srgbClr val="CDD7D9"/>
              </a:solidFill>
            </a:endParaRPr>
          </a:p>
        </p:txBody>
      </p:sp>
      <p:sp>
        <p:nvSpPr>
          <p:cNvPr id="6" name="Slide Number Placeholder 5"/>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5" name="Footer Placeholder 4"/>
          <p:cNvSpPr>
            <a:spLocks noGrp="1"/>
          </p:cNvSpPr>
          <p:nvPr>
            <p:ph type="ftr" sz="quarter" idx="11"/>
          </p:nvPr>
        </p:nvSpPr>
        <p:spPr/>
        <p:txBody>
          <a:bodyPr/>
          <a:lstStyle/>
          <a:p>
            <a:endParaRPr lang="en-US">
              <a:solidFill>
                <a:srgbClr val="CDD7D9"/>
              </a:solidFill>
            </a:endParaRPr>
          </a:p>
        </p:txBody>
      </p:sp>
      <p:sp>
        <p:nvSpPr>
          <p:cNvPr id="6" name="Slide Number Placeholder 5"/>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6" name="Footer Placeholder 5"/>
          <p:cNvSpPr>
            <a:spLocks noGrp="1"/>
          </p:cNvSpPr>
          <p:nvPr>
            <p:ph type="ftr" sz="quarter" idx="11"/>
          </p:nvPr>
        </p:nvSpPr>
        <p:spPr/>
        <p:txBody>
          <a:bodyPr/>
          <a:lstStyle/>
          <a:p>
            <a:endParaRPr lang="en-US">
              <a:solidFill>
                <a:srgbClr val="CDD7D9"/>
              </a:solidFill>
            </a:endParaRPr>
          </a:p>
        </p:txBody>
      </p:sp>
      <p:sp>
        <p:nvSpPr>
          <p:cNvPr id="7" name="Slide Number Placeholder 6"/>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8" name="Footer Placeholder 7"/>
          <p:cNvSpPr>
            <a:spLocks noGrp="1"/>
          </p:cNvSpPr>
          <p:nvPr>
            <p:ph type="ftr" sz="quarter" idx="11"/>
          </p:nvPr>
        </p:nvSpPr>
        <p:spPr/>
        <p:txBody>
          <a:bodyPr/>
          <a:lstStyle/>
          <a:p>
            <a:endParaRPr lang="en-US">
              <a:solidFill>
                <a:srgbClr val="CDD7D9"/>
              </a:solidFill>
            </a:endParaRPr>
          </a:p>
        </p:txBody>
      </p:sp>
      <p:sp>
        <p:nvSpPr>
          <p:cNvPr id="9" name="Slide Number Placeholder 8"/>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4" name="Footer Placeholder 3"/>
          <p:cNvSpPr>
            <a:spLocks noGrp="1"/>
          </p:cNvSpPr>
          <p:nvPr>
            <p:ph type="ftr" sz="quarter" idx="11"/>
          </p:nvPr>
        </p:nvSpPr>
        <p:spPr/>
        <p:txBody>
          <a:bodyPr/>
          <a:lstStyle/>
          <a:p>
            <a:endParaRPr lang="en-US">
              <a:solidFill>
                <a:srgbClr val="CDD7D9"/>
              </a:solidFill>
            </a:endParaRPr>
          </a:p>
        </p:txBody>
      </p:sp>
      <p:sp>
        <p:nvSpPr>
          <p:cNvPr id="5" name="Slide Number Placeholder 4"/>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3" name="Footer Placeholder 2"/>
          <p:cNvSpPr>
            <a:spLocks noGrp="1"/>
          </p:cNvSpPr>
          <p:nvPr>
            <p:ph type="ftr" sz="quarter" idx="11"/>
          </p:nvPr>
        </p:nvSpPr>
        <p:spPr/>
        <p:txBody>
          <a:bodyPr/>
          <a:lstStyle/>
          <a:p>
            <a:endParaRPr lang="en-US">
              <a:solidFill>
                <a:srgbClr val="CDD7D9"/>
              </a:solidFill>
            </a:endParaRPr>
          </a:p>
        </p:txBody>
      </p:sp>
      <p:sp>
        <p:nvSpPr>
          <p:cNvPr id="4" name="Slide Number Placeholder 3"/>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6" name="Footer Placeholder 5"/>
          <p:cNvSpPr>
            <a:spLocks noGrp="1"/>
          </p:cNvSpPr>
          <p:nvPr>
            <p:ph type="ftr" sz="quarter" idx="11"/>
          </p:nvPr>
        </p:nvSpPr>
        <p:spPr/>
        <p:txBody>
          <a:bodyPr/>
          <a:lstStyle/>
          <a:p>
            <a:endParaRPr lang="en-US">
              <a:solidFill>
                <a:srgbClr val="CDD7D9"/>
              </a:solidFill>
            </a:endParaRPr>
          </a:p>
        </p:txBody>
      </p:sp>
      <p:sp>
        <p:nvSpPr>
          <p:cNvPr id="7" name="Slide Number Placeholder 6"/>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488B91C-3721-482B-9722-A0AEC1C48903}" type="datetimeFigureOut">
              <a:rPr lang="en-US" smtClean="0">
                <a:solidFill>
                  <a:srgbClr val="CDD7D9"/>
                </a:solidFill>
              </a:rPr>
              <a:pPr/>
              <a:t>8/2/2011</a:t>
            </a:fld>
            <a:endParaRPr lang="en-US">
              <a:solidFill>
                <a:srgbClr val="CDD7D9"/>
              </a:solidFill>
            </a:endParaRPr>
          </a:p>
        </p:txBody>
      </p:sp>
      <p:sp>
        <p:nvSpPr>
          <p:cNvPr id="6" name="Footer Placeholder 5"/>
          <p:cNvSpPr>
            <a:spLocks noGrp="1"/>
          </p:cNvSpPr>
          <p:nvPr>
            <p:ph type="ftr" sz="quarter" idx="11"/>
          </p:nvPr>
        </p:nvSpPr>
        <p:spPr/>
        <p:txBody>
          <a:bodyPr/>
          <a:lstStyle/>
          <a:p>
            <a:endParaRPr lang="en-US">
              <a:solidFill>
                <a:srgbClr val="CDD7D9"/>
              </a:solidFill>
            </a:endParaRPr>
          </a:p>
        </p:txBody>
      </p:sp>
      <p:sp>
        <p:nvSpPr>
          <p:cNvPr id="7" name="Slide Number Placeholder 6"/>
          <p:cNvSpPr>
            <a:spLocks noGrp="1"/>
          </p:cNvSpPr>
          <p:nvPr>
            <p:ph type="sldNum" sz="quarter" idx="12"/>
          </p:nvPr>
        </p:nvSpPr>
        <p:spPr/>
        <p:txBody>
          <a:bodyPr/>
          <a:lstStyle/>
          <a:p>
            <a:fld id="{93910A63-428F-401D-9BE5-9CA51AD5A4B6}" type="slidenum">
              <a:rPr lang="en-US" smtClean="0">
                <a:solidFill>
                  <a:srgbClr val="CDD7D9"/>
                </a:solidFill>
              </a:rPr>
              <a:pPr/>
              <a:t>‹Nº›</a:t>
            </a:fld>
            <a:endParaRPr lang="en-US">
              <a:solidFill>
                <a:srgbClr val="CDD7D9"/>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s-ES" dirty="0" smtClean="0"/>
              <a:t>Haga clic para modificar el estilo de título del patrón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E488B91C-3721-482B-9722-A0AEC1C48903}" type="datetimeFigureOut">
              <a:rPr lang="en-US" smtClean="0">
                <a:solidFill>
                  <a:srgbClr val="CDD7D9"/>
                </a:solidFill>
              </a:rPr>
              <a:pPr/>
              <a:t>8/2/2011</a:t>
            </a:fld>
            <a:endParaRPr lang="en-US">
              <a:solidFill>
                <a:srgbClr val="CDD7D9"/>
              </a:solidFill>
            </a:endParaRP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solidFill>
                <a:srgbClr val="CDD7D9"/>
              </a:solidFill>
            </a:endParaRP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3910A63-428F-401D-9BE5-9CA51AD5A4B6}" type="slidenum">
              <a:rPr lang="en-US" smtClean="0">
                <a:solidFill>
                  <a:srgbClr val="CDD7D9"/>
                </a:solidFill>
              </a:rPr>
              <a:pPr/>
              <a:t>‹Nº›</a:t>
            </a:fld>
            <a:endParaRPr lang="en-US">
              <a:solidFill>
                <a:srgbClr val="CDD7D9"/>
              </a:solidFill>
            </a:endParaRP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MX" sz="4800" dirty="0" smtClean="0"/>
              <a:t>Las promesas de dios. En las tablas de nuestro corazón</a:t>
            </a:r>
            <a:endParaRPr lang="en-US" sz="4800" dirty="0"/>
          </a:p>
        </p:txBody>
      </p:sp>
      <p:sp>
        <p:nvSpPr>
          <p:cNvPr id="5" name="4 Marcador de texto"/>
          <p:cNvSpPr>
            <a:spLocks noGrp="1"/>
          </p:cNvSpPr>
          <p:nvPr>
            <p:ph type="body" idx="1"/>
          </p:nvPr>
        </p:nvSpPr>
        <p:spPr/>
        <p:txBody>
          <a:bodyPr>
            <a:normAutofit lnSpcReduction="10000"/>
          </a:bodyPr>
          <a:lstStyle/>
          <a:p>
            <a:pPr algn="ctr"/>
            <a:r>
              <a:rPr lang="es-MX" dirty="0" smtClean="0"/>
              <a:t>PSICOLOGIA BIBLICA: Por Gerardo Payan. Hebreos 4:12 y </a:t>
            </a:r>
            <a:r>
              <a:rPr lang="es-ES" dirty="0" smtClean="0"/>
              <a:t>Proverbios 3:1-3</a:t>
            </a:r>
            <a:endParaRPr lang="en-US" dirty="0"/>
          </a:p>
        </p:txBody>
      </p:sp>
    </p:spTree>
    <p:extLst>
      <p:ext uri="{BB962C8B-B14F-4D97-AF65-F5344CB8AC3E}">
        <p14:creationId xmlns:p14="http://schemas.microsoft.com/office/powerpoint/2010/main" val="1427661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Palabra para nosotros hoy en día</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sz="2800" dirty="0"/>
              <a:t>Las Escrituras deben recibirse como palabra que Dios nos dirige, palabra no meramente escrita sino hablada.  Cuando los afligidos acudían a Cristo, discernía él, no sólo a los que pedían ayuda, sino a todos aquellos que en el curso de los siglos acudirían a él con las mismas necesidades y la misma fe.  Al decirle al paralítico: "Confía, hijo; tus pecados te son perdonados," al decir a la mujer de </a:t>
            </a:r>
            <a:r>
              <a:rPr lang="es-ES" sz="2800" dirty="0" err="1"/>
              <a:t>Capernaúm</a:t>
            </a:r>
            <a:r>
              <a:rPr lang="es-ES" sz="2800" dirty="0"/>
              <a:t>:"Hija, tu fe te ha salvado: ve en paz," se dirigía también a otros afligidos, a otros cargados de pecado, que acudirían a pedirle ayuda. (S. Mateo 9:2; S. Lucas 8:48.) MC. Pg. 85 - 86</a:t>
            </a:r>
          </a:p>
          <a:p>
            <a:endParaRPr lang="en-US" dirty="0"/>
          </a:p>
        </p:txBody>
      </p:sp>
    </p:spTree>
    <p:extLst>
      <p:ext uri="{BB962C8B-B14F-4D97-AF65-F5344CB8AC3E}">
        <p14:creationId xmlns:p14="http://schemas.microsoft.com/office/powerpoint/2010/main" val="3292934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Son personalizadas</a:t>
            </a:r>
            <a:endParaRPr lang="en-US" dirty="0"/>
          </a:p>
        </p:txBody>
      </p:sp>
      <p:sp>
        <p:nvSpPr>
          <p:cNvPr id="3" name="2 Marcador de contenido"/>
          <p:cNvSpPr>
            <a:spLocks noGrp="1"/>
          </p:cNvSpPr>
          <p:nvPr>
            <p:ph idx="1"/>
          </p:nvPr>
        </p:nvSpPr>
        <p:spPr>
          <a:xfrm>
            <a:off x="762000" y="685800"/>
            <a:ext cx="7543800" cy="3962400"/>
          </a:xfrm>
        </p:spPr>
        <p:txBody>
          <a:bodyPr>
            <a:normAutofit fontScale="77500" lnSpcReduction="20000"/>
          </a:bodyPr>
          <a:lstStyle/>
          <a:p>
            <a:pPr marL="0" indent="0" algn="just">
              <a:buNone/>
            </a:pPr>
            <a:r>
              <a:rPr lang="es-ES" sz="3300" dirty="0"/>
              <a:t>Así sucede con todas las promesas de la Palabra de Dios.  En ellas nos habla a cada uno en particular, y de un modo tan directo como si pudiéramos oír su voz.  Por medio de estas promesas, Cristo nos comunica su gracia y su poder.  Son hojas de aquel árbol que es "para la sanidad de las naciones."(Apocalipsis 22:2.) Recibidas y asimiladas, serán la fuerza del carácter, la inspiración y el sostén de la vida.  Nada tiene tal virtud curativa.  Ninguna otra cosa puede infundirnos el valor y la fe que dan vital energía a todo el ser</a:t>
            </a:r>
            <a:r>
              <a:rPr lang="es-ES" sz="3300" dirty="0" smtClean="0"/>
              <a:t>. MC. Pg. 85-86</a:t>
            </a:r>
            <a:endParaRPr lang="es-ES" sz="3300" dirty="0"/>
          </a:p>
          <a:p>
            <a:endParaRPr lang="en-US" dirty="0"/>
          </a:p>
        </p:txBody>
      </p:sp>
    </p:spTree>
    <p:extLst>
      <p:ext uri="{BB962C8B-B14F-4D97-AF65-F5344CB8AC3E}">
        <p14:creationId xmlns:p14="http://schemas.microsoft.com/office/powerpoint/2010/main" val="270156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a:t>H</a:t>
            </a:r>
            <a:r>
              <a:rPr lang="es-MX" dirty="0" smtClean="0"/>
              <a:t>ojas del árbol de la vida</a:t>
            </a:r>
            <a:endParaRPr lang="en-US" dirty="0"/>
          </a:p>
        </p:txBody>
      </p:sp>
      <p:sp>
        <p:nvSpPr>
          <p:cNvPr id="3" name="2 Marcador de contenido"/>
          <p:cNvSpPr>
            <a:spLocks noGrp="1"/>
          </p:cNvSpPr>
          <p:nvPr>
            <p:ph idx="1"/>
          </p:nvPr>
        </p:nvSpPr>
        <p:spPr>
          <a:xfrm>
            <a:off x="685800" y="685800"/>
            <a:ext cx="7543800" cy="4114800"/>
          </a:xfrm>
        </p:spPr>
        <p:txBody>
          <a:bodyPr>
            <a:noAutofit/>
          </a:bodyPr>
          <a:lstStyle/>
          <a:p>
            <a:pPr marL="0" indent="0" algn="just">
              <a:buNone/>
            </a:pPr>
            <a:r>
              <a:rPr lang="es-ES" sz="2800" dirty="0"/>
              <a:t>Aunque la voluntad esté depravada y débil, hay para ese hombre esperanza en Cristo, quien despertará en su corazón impulsos superiores y deseos más santos.  Alentadle a que mantenga firme la esperanza que le ofrece el Evangelio.  Abrid la Biblia ante el tentado que lucha, y leedle una y otra vez las promesas de Dios, que serán para él como hojas del árbol de la vida.  Seguid esforzándoos con paciencia, hasta que con gozo agradecido la temblorosa mano se aferre a la esperanza de redención por Cristo</a:t>
            </a:r>
            <a:r>
              <a:rPr lang="es-ES" sz="2800" dirty="0" smtClean="0"/>
              <a:t>. MC pg. 130</a:t>
            </a:r>
            <a:endParaRPr lang="en-US" sz="2800" dirty="0"/>
          </a:p>
        </p:txBody>
      </p:sp>
    </p:spTree>
    <p:extLst>
      <p:ext uri="{BB962C8B-B14F-4D97-AF65-F5344CB8AC3E}">
        <p14:creationId xmlns:p14="http://schemas.microsoft.com/office/powerpoint/2010/main" val="41347330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Al vivir en conformidad se cumplirán</a:t>
            </a:r>
            <a:endParaRPr lang="en-US" dirty="0"/>
          </a:p>
        </p:txBody>
      </p:sp>
      <p:sp>
        <p:nvSpPr>
          <p:cNvPr id="3" name="2 Marcador de contenido"/>
          <p:cNvSpPr>
            <a:spLocks noGrp="1"/>
          </p:cNvSpPr>
          <p:nvPr>
            <p:ph idx="1"/>
          </p:nvPr>
        </p:nvSpPr>
        <p:spPr>
          <a:xfrm>
            <a:off x="762000" y="457200"/>
            <a:ext cx="7543800" cy="4191000"/>
          </a:xfrm>
        </p:spPr>
        <p:txBody>
          <a:bodyPr>
            <a:normAutofit/>
          </a:bodyPr>
          <a:lstStyle/>
          <a:p>
            <a:pPr marL="0" indent="0" algn="just">
              <a:buNone/>
            </a:pPr>
            <a:r>
              <a:rPr lang="es-ES" sz="2800" dirty="0"/>
              <a:t>Dios oye la oración.  Cristo dijo: "Si algo pidierais en mi nombre, yo lo haré." También dijo: "Si alguno me sirviere, mi Padre le honrará." (S. Juan 14:14; 12:26.) Si vivimos </a:t>
            </a:r>
            <a:r>
              <a:rPr lang="es-ES" sz="2800" dirty="0" smtClean="0"/>
              <a:t> conforme </a:t>
            </a:r>
            <a:r>
              <a:rPr lang="es-ES" sz="2800" dirty="0"/>
              <a:t>a su Palabra, se cumplirán en nuestro favor todas sus promesas.  Somos indignos de su gracia; pero cuando nos entregamos a él, nos recibe.  Obrará en favor de los que le siguen y por medio de ellos</a:t>
            </a:r>
            <a:r>
              <a:rPr lang="es-ES" sz="2800" dirty="0" smtClean="0"/>
              <a:t>.</a:t>
            </a:r>
            <a:endParaRPr lang="es-ES" sz="2800" dirty="0"/>
          </a:p>
        </p:txBody>
      </p:sp>
    </p:spTree>
    <p:extLst>
      <p:ext uri="{BB962C8B-B14F-4D97-AF65-F5344CB8AC3E}">
        <p14:creationId xmlns:p14="http://schemas.microsoft.com/office/powerpoint/2010/main" val="653437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Al cumplir las condiciones,  se cumplirán</a:t>
            </a:r>
            <a:endParaRPr lang="en-US" dirty="0"/>
          </a:p>
        </p:txBody>
      </p:sp>
      <p:sp>
        <p:nvSpPr>
          <p:cNvPr id="3" name="2 Marcador de contenido"/>
          <p:cNvSpPr>
            <a:spLocks noGrp="1"/>
          </p:cNvSpPr>
          <p:nvPr>
            <p:ph idx="1"/>
          </p:nvPr>
        </p:nvSpPr>
        <p:spPr/>
        <p:txBody>
          <a:bodyPr>
            <a:noAutofit/>
          </a:bodyPr>
          <a:lstStyle/>
          <a:p>
            <a:pPr marL="0" indent="0" algn="just">
              <a:buNone/>
            </a:pPr>
            <a:r>
              <a:rPr lang="es-ES" dirty="0" smtClean="0"/>
              <a:t>No </a:t>
            </a:r>
            <a:r>
              <a:rPr lang="es-ES" dirty="0"/>
              <a:t>acudan a otros con sus pruebas y tentaciones; sólo Dios puede ayudarlos. Si ustedes cumplen las condiciones de las promesas de Dios, éstas se van a cumplir en ustedes. Si sus mentes están fijas en Dios, no descenderán en un estado de éxtasis al valle del desánimo cuando les sobrevengan pruebas y tentaciones. No hablarán con los demás ni de dudas ni de tinieblas. No dirán: "Yo no sé nada ni de esto ni de aquello. No me siento feliz. No  estoy seguro de que tengamos la verdad". No dirán eso, </a:t>
            </a:r>
            <a:r>
              <a:rPr lang="es-ES" dirty="0" smtClean="0"/>
              <a:t>porque </a:t>
            </a:r>
            <a:r>
              <a:rPr lang="es-ES" dirty="0"/>
              <a:t>tienen un ancla para el alma, que es a la vez segura y firme. </a:t>
            </a:r>
            <a:r>
              <a:rPr lang="es-ES" dirty="0" smtClean="0"/>
              <a:t>RH</a:t>
            </a:r>
            <a:r>
              <a:rPr lang="es-ES" dirty="0"/>
              <a:t>, 27 de febrero de 1913</a:t>
            </a:r>
            <a:r>
              <a:rPr lang="es-ES" dirty="0" smtClean="0"/>
              <a:t>. 2MCP pg. 512</a:t>
            </a:r>
            <a:endParaRPr lang="en-US" dirty="0"/>
          </a:p>
        </p:txBody>
      </p:sp>
    </p:spTree>
    <p:extLst>
      <p:ext uri="{BB962C8B-B14F-4D97-AF65-F5344CB8AC3E}">
        <p14:creationId xmlns:p14="http://schemas.microsoft.com/office/powerpoint/2010/main" val="2792628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Reclamarlas solo si vivimos en obediencia</a:t>
            </a:r>
            <a:endParaRPr lang="en-US" dirty="0"/>
          </a:p>
        </p:txBody>
      </p:sp>
      <p:sp>
        <p:nvSpPr>
          <p:cNvPr id="3" name="2 Marcador de contenido"/>
          <p:cNvSpPr>
            <a:spLocks noGrp="1"/>
          </p:cNvSpPr>
          <p:nvPr>
            <p:ph idx="1"/>
          </p:nvPr>
        </p:nvSpPr>
        <p:spPr>
          <a:xfrm>
            <a:off x="762000" y="533400"/>
            <a:ext cx="7543800" cy="4191000"/>
          </a:xfrm>
        </p:spPr>
        <p:txBody>
          <a:bodyPr>
            <a:normAutofit fontScale="92500" lnSpcReduction="20000"/>
          </a:bodyPr>
          <a:lstStyle/>
          <a:p>
            <a:pPr marL="0" indent="0" algn="just">
              <a:buNone/>
            </a:pPr>
            <a:r>
              <a:rPr lang="es-ES" sz="3900" dirty="0"/>
              <a:t>Sólo cuando vivimos obedientes a su Palabra podemos reclamar el cumplimiento de sus promesas.  Dice el salmista: "Si en mi corazón hubiese yo mirado a la iniquidad, el Señor no me oyera." (Salmo 66:18.)  Si sólo le obedecemos parcial y tibiamente, sus promesas no se cumplirán en </a:t>
            </a:r>
            <a:r>
              <a:rPr lang="es-ES" sz="3900" dirty="0" smtClean="0"/>
              <a:t>nosotros. MC 174</a:t>
            </a:r>
            <a:endParaRPr lang="en-US" sz="3900" dirty="0"/>
          </a:p>
          <a:p>
            <a:endParaRPr lang="en-US" dirty="0"/>
          </a:p>
        </p:txBody>
      </p:sp>
    </p:spTree>
    <p:extLst>
      <p:ext uri="{BB962C8B-B14F-4D97-AF65-F5344CB8AC3E}">
        <p14:creationId xmlns:p14="http://schemas.microsoft.com/office/powerpoint/2010/main" val="1742077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Son los claveles, rosas y lirios.</a:t>
            </a:r>
            <a:endParaRPr lang="en-US" dirty="0"/>
          </a:p>
        </p:txBody>
      </p:sp>
      <p:sp>
        <p:nvSpPr>
          <p:cNvPr id="3" name="2 Marcador de contenido"/>
          <p:cNvSpPr>
            <a:spLocks noGrp="1"/>
          </p:cNvSpPr>
          <p:nvPr>
            <p:ph idx="1"/>
          </p:nvPr>
        </p:nvSpPr>
        <p:spPr/>
        <p:txBody>
          <a:bodyPr>
            <a:noAutofit/>
          </a:bodyPr>
          <a:lstStyle/>
          <a:p>
            <a:pPr marL="0" indent="0" algn="just">
              <a:buNone/>
            </a:pPr>
            <a:r>
              <a:rPr lang="es-ES" dirty="0"/>
              <a:t>Su vida es preciosa a la vista del Señor. Tiene una obra que quiere que Ud. haga. Todavía no se la ha revelado, pero limítese a avanzar confiadamente sin decir una sola palabra porque podría contristar al querido Jesús manifestándole que teme confiar en él. Deposite su mano en la de él. El se está inclinando desde las almenas del cielo para que Ud. le entregue confiadamente su mano. Oh, qué amor, qué tierno amor ha manifestado Jesús en nuestro </a:t>
            </a:r>
            <a:r>
              <a:rPr lang="es-ES" dirty="0" smtClean="0"/>
              <a:t>favor</a:t>
            </a:r>
            <a:r>
              <a:rPr lang="es-ES" dirty="0"/>
              <a:t>. Las promesas de la Biblia son los claveles, las rosas y los lirios del jardín del Señor</a:t>
            </a:r>
            <a:r>
              <a:rPr lang="es-ES" dirty="0" smtClean="0"/>
              <a:t>. 2MCP pg. 840</a:t>
            </a:r>
            <a:endParaRPr lang="en-US" dirty="0"/>
          </a:p>
        </p:txBody>
      </p:sp>
    </p:spTree>
    <p:extLst>
      <p:ext uri="{BB962C8B-B14F-4D97-AF65-F5344CB8AC3E}">
        <p14:creationId xmlns:p14="http://schemas.microsoft.com/office/powerpoint/2010/main" val="26626028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Alimento adecuado</a:t>
            </a:r>
            <a:endParaRPr lang="en-US" dirty="0"/>
          </a:p>
        </p:txBody>
      </p:sp>
      <p:sp>
        <p:nvSpPr>
          <p:cNvPr id="3" name="2 Marcador de contenido"/>
          <p:cNvSpPr>
            <a:spLocks noGrp="1"/>
          </p:cNvSpPr>
          <p:nvPr>
            <p:ph idx="1"/>
          </p:nvPr>
        </p:nvSpPr>
        <p:spPr>
          <a:xfrm>
            <a:off x="762000" y="838200"/>
            <a:ext cx="7543800" cy="3886200"/>
          </a:xfrm>
        </p:spPr>
        <p:txBody>
          <a:bodyPr>
            <a:noAutofit/>
          </a:bodyPr>
          <a:lstStyle/>
          <a:p>
            <a:pPr marL="0" indent="0" algn="just">
              <a:buNone/>
            </a:pPr>
            <a:r>
              <a:rPr lang="es-ES" sz="3200" dirty="0" smtClean="0"/>
              <a:t>Aférrense a la declaración: "Escrito está". Expulsen de la mente las teorías peligrosas y confusas que, si se las alberga, someterán la mente a la esclavitud, de manera que el hombre no llegue a ser una nueva criatura en Cristo. Hay que controlar y proteger la mente en forma constante. Sólo hay que darle como alimento lo que fortalezca la experiencia religiosa.­ Ms 42, 1904; (MM 89). 2MCP Pg. 791</a:t>
            </a:r>
            <a:endParaRPr lang="en-US" sz="3200" dirty="0"/>
          </a:p>
        </p:txBody>
      </p:sp>
    </p:spTree>
    <p:extLst>
      <p:ext uri="{BB962C8B-B14F-4D97-AF65-F5344CB8AC3E}">
        <p14:creationId xmlns:p14="http://schemas.microsoft.com/office/powerpoint/2010/main" val="835178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n-US"/>
          </a:p>
        </p:txBody>
      </p:sp>
      <p:sp>
        <p:nvSpPr>
          <p:cNvPr id="5" name="4 Marcador de contenido"/>
          <p:cNvSpPr>
            <a:spLocks noGrp="1"/>
          </p:cNvSpPr>
          <p:nvPr>
            <p:ph idx="1"/>
          </p:nvPr>
        </p:nvSpPr>
        <p:spPr/>
        <p:txBody>
          <a:bodyPr>
            <a:normAutofit fontScale="92500" lnSpcReduction="10000"/>
          </a:bodyPr>
          <a:lstStyle/>
          <a:p>
            <a:pPr marL="457200" indent="-457200">
              <a:buAutoNum type="arabicPeriod"/>
            </a:pPr>
            <a:r>
              <a:rPr lang="es-MX" dirty="0" smtClean="0"/>
              <a:t>Conservarlas en el Corazón</a:t>
            </a:r>
          </a:p>
          <a:p>
            <a:pPr marL="457200" indent="-457200">
              <a:buAutoNum type="arabicPeriod"/>
            </a:pPr>
            <a:r>
              <a:rPr lang="es-MX" dirty="0" smtClean="0"/>
              <a:t>Memorizad porciones</a:t>
            </a:r>
          </a:p>
          <a:p>
            <a:pPr marL="457200" indent="-457200">
              <a:buAutoNum type="arabicPeriod"/>
            </a:pPr>
            <a:r>
              <a:rPr lang="es-MX" dirty="0" smtClean="0"/>
              <a:t>Repetirlas al paciente</a:t>
            </a:r>
          </a:p>
          <a:p>
            <a:pPr marL="457200" indent="-457200">
              <a:buAutoNum type="arabicPeriod"/>
            </a:pPr>
            <a:r>
              <a:rPr lang="es-MX" dirty="0" smtClean="0"/>
              <a:t>Mirad el Poder de la Palabra</a:t>
            </a:r>
          </a:p>
          <a:p>
            <a:pPr marL="457200" indent="-457200">
              <a:buAutoNum type="arabicPeriod"/>
            </a:pPr>
            <a:r>
              <a:rPr lang="es-MX" dirty="0" smtClean="0"/>
              <a:t>Resistid con un “Escrito Esta”</a:t>
            </a:r>
          </a:p>
          <a:p>
            <a:pPr marL="457200" indent="-457200">
              <a:buAutoNum type="arabicPeriod"/>
            </a:pPr>
            <a:r>
              <a:rPr lang="es-MX" dirty="0" smtClean="0"/>
              <a:t>Atesoradlas para vencer</a:t>
            </a:r>
          </a:p>
          <a:p>
            <a:pPr marL="457200" indent="-457200">
              <a:buAutoNum type="arabicPeriod"/>
            </a:pPr>
            <a:r>
              <a:rPr lang="es-MX" dirty="0" smtClean="0"/>
              <a:t>Creer, repetir y meditar</a:t>
            </a:r>
          </a:p>
          <a:p>
            <a:pPr marL="457200" indent="-457200">
              <a:buAutoNum type="arabicPeriod"/>
            </a:pPr>
            <a:r>
              <a:rPr lang="es-MX" dirty="0" smtClean="0"/>
              <a:t>Repetirlas en lugar de las Palabras de los hombres</a:t>
            </a:r>
          </a:p>
          <a:p>
            <a:pPr marL="457200" indent="-457200">
              <a:buAutoNum type="arabicPeriod"/>
            </a:pPr>
            <a:r>
              <a:rPr lang="es-MX" dirty="0" smtClean="0"/>
              <a:t>Enumerarlas</a:t>
            </a:r>
          </a:p>
          <a:p>
            <a:pPr marL="457200" indent="-457200">
              <a:buAutoNum type="arabicPeriod"/>
            </a:pPr>
            <a:r>
              <a:rPr lang="es-MX" dirty="0" smtClean="0"/>
              <a:t>Para el estado de animo</a:t>
            </a:r>
          </a:p>
          <a:p>
            <a:pPr marL="457200" indent="-457200">
              <a:buAutoNum type="arabicPeriod"/>
            </a:pPr>
            <a:endParaRPr lang="es-MX" dirty="0" smtClean="0"/>
          </a:p>
          <a:p>
            <a:endParaRPr lang="en-US" dirty="0"/>
          </a:p>
        </p:txBody>
      </p:sp>
    </p:spTree>
    <p:extLst>
      <p:ext uri="{BB962C8B-B14F-4D97-AF65-F5344CB8AC3E}">
        <p14:creationId xmlns:p14="http://schemas.microsoft.com/office/powerpoint/2010/main" val="2464185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4953000"/>
            <a:ext cx="7543800" cy="1219200"/>
          </a:xfrm>
        </p:spPr>
        <p:txBody>
          <a:bodyPr>
            <a:normAutofit fontScale="90000"/>
          </a:bodyPr>
          <a:lstStyle/>
          <a:p>
            <a:r>
              <a:rPr lang="es-MX" dirty="0" smtClean="0"/>
              <a:t>Conservarlas en el Corazón </a:t>
            </a:r>
            <a:endParaRPr lang="en-US" dirty="0"/>
          </a:p>
        </p:txBody>
      </p:sp>
      <p:sp>
        <p:nvSpPr>
          <p:cNvPr id="3" name="2 Marcador de contenido"/>
          <p:cNvSpPr>
            <a:spLocks noGrp="1"/>
          </p:cNvSpPr>
          <p:nvPr>
            <p:ph idx="1"/>
          </p:nvPr>
        </p:nvSpPr>
        <p:spPr/>
        <p:txBody>
          <a:bodyPr>
            <a:noAutofit/>
          </a:bodyPr>
          <a:lstStyle/>
          <a:p>
            <a:pPr marL="0" indent="0" algn="just">
              <a:buNone/>
            </a:pPr>
            <a:r>
              <a:rPr lang="es-ES" sz="4400" dirty="0" smtClean="0"/>
              <a:t>Conservad </a:t>
            </a:r>
            <a:r>
              <a:rPr lang="es-ES" sz="4400" dirty="0"/>
              <a:t>vuestro corazón lleno de las preciosas promesas de Dios, a fin de que podáis extraer de ese tesoro palabras de consuelo y aliento para el prójimo</a:t>
            </a:r>
            <a:r>
              <a:rPr lang="es-ES" sz="4400" dirty="0" smtClean="0"/>
              <a:t>. MC. Pg. 200</a:t>
            </a:r>
            <a:endParaRPr lang="en-US" sz="4400" dirty="0"/>
          </a:p>
        </p:txBody>
      </p:sp>
    </p:spTree>
    <p:extLst>
      <p:ext uri="{BB962C8B-B14F-4D97-AF65-F5344CB8AC3E}">
        <p14:creationId xmlns:p14="http://schemas.microsoft.com/office/powerpoint/2010/main" val="3744413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MX" dirty="0" smtClean="0"/>
              <a:t>Instrumento de Transformación</a:t>
            </a:r>
            <a:endParaRPr lang="en-US" dirty="0"/>
          </a:p>
        </p:txBody>
      </p:sp>
      <p:sp>
        <p:nvSpPr>
          <p:cNvPr id="5" name="4 Marcador de contenido"/>
          <p:cNvSpPr>
            <a:spLocks noGrp="1"/>
          </p:cNvSpPr>
          <p:nvPr>
            <p:ph idx="1"/>
          </p:nvPr>
        </p:nvSpPr>
        <p:spPr/>
        <p:txBody>
          <a:bodyPr/>
          <a:lstStyle/>
          <a:p>
            <a:pPr marL="0" indent="0" algn="just">
              <a:buNone/>
            </a:pPr>
            <a:r>
              <a:rPr lang="es-ES" sz="4000" dirty="0"/>
              <a:t>Los que abren sus corazones para recibir la verdad percibirán que la Palabra de Dios es el gran instrumento en la transformación del carácter.- RH, 25 de julio de 1899. 1MCP Pg. 68</a:t>
            </a:r>
            <a:endParaRPr lang="en-US" sz="4000" dirty="0"/>
          </a:p>
          <a:p>
            <a:endParaRPr lang="en-US" dirty="0"/>
          </a:p>
        </p:txBody>
      </p:sp>
    </p:spTree>
    <p:extLst>
      <p:ext uri="{BB962C8B-B14F-4D97-AF65-F5344CB8AC3E}">
        <p14:creationId xmlns:p14="http://schemas.microsoft.com/office/powerpoint/2010/main" val="3908242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Memorizad porciones de la Biblia</a:t>
            </a:r>
            <a:endParaRPr lang="en-US" dirty="0"/>
          </a:p>
        </p:txBody>
      </p:sp>
      <p:sp>
        <p:nvSpPr>
          <p:cNvPr id="3" name="2 Marcador de contenido"/>
          <p:cNvSpPr>
            <a:spLocks noGrp="1"/>
          </p:cNvSpPr>
          <p:nvPr>
            <p:ph idx="1"/>
          </p:nvPr>
        </p:nvSpPr>
        <p:spPr/>
        <p:txBody>
          <a:bodyPr>
            <a:noAutofit/>
          </a:bodyPr>
          <a:lstStyle/>
          <a:p>
            <a:pPr marL="114300" indent="0" algn="just">
              <a:buNone/>
            </a:pPr>
            <a:r>
              <a:rPr lang="es-ES" sz="2000" dirty="0" smtClean="0"/>
              <a:t>La </a:t>
            </a:r>
            <a:r>
              <a:rPr lang="es-ES" sz="2000" dirty="0"/>
              <a:t>mente debe ser refrenada y no se le debe permitir que divague.  Debería </a:t>
            </a:r>
            <a:r>
              <a:rPr lang="es-ES" sz="2000" dirty="0" smtClean="0"/>
              <a:t>ser </a:t>
            </a:r>
            <a:r>
              <a:rPr lang="es-ES" sz="2000" dirty="0"/>
              <a:t>adiestrada para espaciarse en las Escrituras y en temas nobles y elevados.  Porciones de las Escrituras, aun capítulos enteros, pueden ser memorizados a fin de repetirlos cuando Satanás venga con sus tentaciones.  El capítulo 58 de Isaías es útil para este propósito.  Construya un muro para el alma con las restricciones e instrucciones dadas, por la inspiración del Espíritu de Dios</a:t>
            </a:r>
            <a:r>
              <a:rPr lang="es-ES" sz="2000" dirty="0" smtClean="0"/>
              <a:t>. Cuando </a:t>
            </a:r>
            <a:r>
              <a:rPr lang="es-ES" sz="2000" dirty="0"/>
              <a:t>Satanás quiera conducir la mente a detenerse sobre cosas sensuales y terrenas, se lo puede resistir, con más eficacia con un "así dice Jehová"... </a:t>
            </a:r>
            <a:r>
              <a:rPr lang="es-ES" sz="2000" dirty="0" smtClean="0"/>
              <a:t>estemos </a:t>
            </a:r>
            <a:r>
              <a:rPr lang="es-ES" sz="2000" dirty="0"/>
              <a:t>listos para afrontar sus insinuaciones presentando la clara evidencia de la Palabra de </a:t>
            </a:r>
            <a:r>
              <a:rPr lang="es-ES" sz="2000" dirty="0" smtClean="0"/>
              <a:t>Dios… -RH</a:t>
            </a:r>
            <a:r>
              <a:rPr lang="es-ES" sz="2000" dirty="0"/>
              <a:t>, 8 de abril de 1884</a:t>
            </a:r>
            <a:r>
              <a:rPr lang="es-ES" sz="2000" dirty="0" smtClean="0"/>
              <a:t>. 1MCP Pg. 99</a:t>
            </a:r>
            <a:endParaRPr lang="en-US" sz="2000" dirty="0"/>
          </a:p>
        </p:txBody>
      </p:sp>
    </p:spTree>
    <p:extLst>
      <p:ext uri="{BB962C8B-B14F-4D97-AF65-F5344CB8AC3E}">
        <p14:creationId xmlns:p14="http://schemas.microsoft.com/office/powerpoint/2010/main" val="863720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Repetirlas al paciente</a:t>
            </a:r>
            <a:endParaRPr lang="en-US" dirty="0"/>
          </a:p>
        </p:txBody>
      </p:sp>
      <p:sp>
        <p:nvSpPr>
          <p:cNvPr id="3" name="2 Marcador de contenido"/>
          <p:cNvSpPr>
            <a:spLocks noGrp="1"/>
          </p:cNvSpPr>
          <p:nvPr>
            <p:ph idx="1"/>
          </p:nvPr>
        </p:nvSpPr>
        <p:spPr>
          <a:xfrm>
            <a:off x="762000" y="457200"/>
            <a:ext cx="7543800" cy="4191000"/>
          </a:xfrm>
        </p:spPr>
        <p:txBody>
          <a:bodyPr>
            <a:normAutofit fontScale="62500" lnSpcReduction="20000"/>
          </a:bodyPr>
          <a:lstStyle/>
          <a:p>
            <a:pPr marL="0" indent="0" algn="just">
              <a:buNone/>
            </a:pPr>
            <a:r>
              <a:rPr lang="es-ES" sz="3200" dirty="0" smtClean="0"/>
              <a:t>El </a:t>
            </a:r>
            <a:r>
              <a:rPr lang="es-ES" sz="3200" dirty="0"/>
              <a:t>médico tiene preciosas oportunidades para recordar a sus pacientes las promesas de la Palabra de Dios.  Debe sacar del tesoro cosas nuevas y viejas y pronunciar aquí y allí las anheladas palabras de consuelo y enseñanza.  Haga el médico de modo que su mente sea un depósito de pensamientos refrigerantes.  Estudie con diligencia la Palabra de Dios, para familiarizarse con sus promesas.  Aprenda a repetir las palabras de consuelo que Cristo pronunció en el curso de su ministerio terrenal, cuando enseñaba a la gente y sanaba a los enfermos.  Debería hablar de las curaciones realizadas por Cristo, así como de su ternura y amor.  No deje nunca de encaminar el pensamiento de sus pacientes hacia Cristo, el supremo Médico</a:t>
            </a:r>
            <a:r>
              <a:rPr lang="es-ES" sz="3200" dirty="0" smtClean="0"/>
              <a:t>.</a:t>
            </a:r>
          </a:p>
          <a:p>
            <a:pPr marL="0" indent="0" algn="just">
              <a:buNone/>
            </a:pPr>
            <a:r>
              <a:rPr lang="es-ES" sz="3200" dirty="0"/>
              <a:t>A quien esté al borde del sepulcro y lleno de temor, con el alma agobiada por la carga del padecimiento y del pecado, repítale el médico, siempre que se le presente la </a:t>
            </a:r>
            <a:r>
              <a:rPr lang="es-ES" sz="3200" dirty="0" smtClean="0"/>
              <a:t>oportunidad, las </a:t>
            </a:r>
            <a:r>
              <a:rPr lang="es-ES" sz="3200" dirty="0"/>
              <a:t>palabras del Salvador, pues todas las palabras de las Sagradas Escrituras son suyas. MC. Pg. 85 y 86</a:t>
            </a:r>
            <a:endParaRPr lang="en-US" sz="3200" dirty="0"/>
          </a:p>
          <a:p>
            <a:endParaRPr lang="es-ES" dirty="0"/>
          </a:p>
        </p:txBody>
      </p:sp>
    </p:spTree>
    <p:extLst>
      <p:ext uri="{BB962C8B-B14F-4D97-AF65-F5344CB8AC3E}">
        <p14:creationId xmlns:p14="http://schemas.microsoft.com/office/powerpoint/2010/main" val="31154466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Mirad el poder de la Palabra de Dios</a:t>
            </a:r>
            <a:endParaRPr lang="en-US" dirty="0"/>
          </a:p>
        </p:txBody>
      </p:sp>
      <p:sp>
        <p:nvSpPr>
          <p:cNvPr id="3" name="2 Marcador de contenido"/>
          <p:cNvSpPr>
            <a:spLocks noGrp="1"/>
          </p:cNvSpPr>
          <p:nvPr>
            <p:ph idx="1"/>
          </p:nvPr>
        </p:nvSpPr>
        <p:spPr/>
        <p:txBody>
          <a:bodyPr>
            <a:noAutofit/>
          </a:bodyPr>
          <a:lstStyle/>
          <a:p>
            <a:pPr marL="0" indent="0" algn="just">
              <a:buNone/>
            </a:pPr>
            <a:r>
              <a:rPr lang="es-ES" sz="2800" dirty="0" smtClean="0"/>
              <a:t>Encareced </a:t>
            </a:r>
            <a:r>
              <a:rPr lang="es-ES" sz="2800" dirty="0"/>
              <a:t>al tentado a que no mire a las circunstancias, a su propia flaqueza, ni a la fuerza de la tentación, sino al poder de la Palabra de Dios, cuya fuerza es toda nuestra.  "En mi corazón -dice el salmista- he guardado tus dichos, para no pecar contra ti." "Por la palabra de tus labios yo me he guardado de las vías del destructor." (Salmos 119:11; 17:4</a:t>
            </a:r>
            <a:r>
              <a:rPr lang="es-ES" sz="2800" dirty="0" smtClean="0"/>
              <a:t>.) MC pg. 137</a:t>
            </a:r>
            <a:endParaRPr lang="en-US" sz="2800" dirty="0"/>
          </a:p>
        </p:txBody>
      </p:sp>
    </p:spTree>
    <p:extLst>
      <p:ext uri="{BB962C8B-B14F-4D97-AF65-F5344CB8AC3E}">
        <p14:creationId xmlns:p14="http://schemas.microsoft.com/office/powerpoint/2010/main" val="36201846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Resistid con un “Escrito esta”</a:t>
            </a:r>
            <a:endParaRPr lang="en-US" dirty="0"/>
          </a:p>
        </p:txBody>
      </p:sp>
      <p:sp>
        <p:nvSpPr>
          <p:cNvPr id="3" name="2 Marcador de contenido"/>
          <p:cNvSpPr>
            <a:spLocks noGrp="1"/>
          </p:cNvSpPr>
          <p:nvPr>
            <p:ph idx="1"/>
          </p:nvPr>
        </p:nvSpPr>
        <p:spPr/>
        <p:txBody>
          <a:bodyPr>
            <a:normAutofit fontScale="85000" lnSpcReduction="10000"/>
          </a:bodyPr>
          <a:lstStyle/>
          <a:p>
            <a:pPr marL="0" indent="0" algn="just">
              <a:buNone/>
            </a:pPr>
            <a:r>
              <a:rPr lang="es-ES" sz="2800" dirty="0"/>
              <a:t>El Salvador venció para enseñar al hombre cómo puede él también vencer.  Con la Palabra de Dios, Cristo rechazó las tentaciones de Satanás.  Confiando en las promesas de Dios, recibió poder para obedecer sus mandamientos, y el tentador no obtuvo ventaja alguna.  A cada tentación Cristo contestaba: "Escrito está." A nosotros también nos ha dado Dios su Palabra para que resistamos al mal.  Grandísimas y preciosas son las promesas recibidas, para que seamos "hechos participantes de la naturaleza divina, habiendo huido de la corrupción que está en el mundo por concupiscencia." (</a:t>
            </a:r>
            <a:r>
              <a:rPr lang="es-ES" sz="2800" dirty="0" smtClean="0"/>
              <a:t>2 Pedro </a:t>
            </a:r>
            <a:r>
              <a:rPr lang="es-ES" sz="2800" dirty="0"/>
              <a:t>1:4.) MC pg. 137</a:t>
            </a:r>
          </a:p>
          <a:p>
            <a:endParaRPr lang="en-US" dirty="0"/>
          </a:p>
        </p:txBody>
      </p:sp>
    </p:spTree>
    <p:extLst>
      <p:ext uri="{BB962C8B-B14F-4D97-AF65-F5344CB8AC3E}">
        <p14:creationId xmlns:p14="http://schemas.microsoft.com/office/powerpoint/2010/main" val="27975580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Atesoradlas para Vencer</a:t>
            </a:r>
            <a:endParaRPr lang="en-US" dirty="0"/>
          </a:p>
        </p:txBody>
      </p:sp>
      <p:sp>
        <p:nvSpPr>
          <p:cNvPr id="3" name="2 Marcador de contenido"/>
          <p:cNvSpPr>
            <a:spLocks noGrp="1"/>
          </p:cNvSpPr>
          <p:nvPr>
            <p:ph idx="1"/>
          </p:nvPr>
        </p:nvSpPr>
        <p:spPr>
          <a:xfrm>
            <a:off x="762000" y="838200"/>
            <a:ext cx="7543800" cy="3886200"/>
          </a:xfrm>
        </p:spPr>
        <p:txBody>
          <a:bodyPr>
            <a:noAutofit/>
          </a:bodyPr>
          <a:lstStyle/>
          <a:p>
            <a:pPr marL="0" indent="0" algn="just">
              <a:buNone/>
            </a:pPr>
            <a:r>
              <a:rPr lang="es-ES" sz="3200" dirty="0"/>
              <a:t>Bajo la granizada de palabras punzantes de acre censura, mantened vuestro espíritu firme en la Palabra de Dios.  Atesoren vuestro espíritu y vuestro corazón las promesas de Dios.  Si se os trata mal o si se os censura sin motivo, en vez de replicar con enojo, repetíos las preciosas promesas</a:t>
            </a:r>
            <a:r>
              <a:rPr lang="es-ES" sz="3200" dirty="0" smtClean="0"/>
              <a:t>: "</a:t>
            </a:r>
            <a:r>
              <a:rPr lang="es-ES" sz="3200" dirty="0"/>
              <a:t>No seas vencido de lo malo; mas vence con el bien el mal."(Romanos 12:21</a:t>
            </a:r>
            <a:r>
              <a:rPr lang="es-ES" sz="3200" dirty="0" smtClean="0"/>
              <a:t>.) MC pg. 388</a:t>
            </a:r>
            <a:endParaRPr lang="en-US" sz="3200" dirty="0"/>
          </a:p>
        </p:txBody>
      </p:sp>
    </p:spTree>
    <p:extLst>
      <p:ext uri="{BB962C8B-B14F-4D97-AF65-F5344CB8AC3E}">
        <p14:creationId xmlns:p14="http://schemas.microsoft.com/office/powerpoint/2010/main" val="3080122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Un bálsamo en Galaad</a:t>
            </a:r>
            <a:endParaRPr lang="en-US" dirty="0"/>
          </a:p>
        </p:txBody>
      </p:sp>
      <p:sp>
        <p:nvSpPr>
          <p:cNvPr id="3" name="2 Marcador de contenido"/>
          <p:cNvSpPr>
            <a:spLocks noGrp="1"/>
          </p:cNvSpPr>
          <p:nvPr>
            <p:ph idx="1"/>
          </p:nvPr>
        </p:nvSpPr>
        <p:spPr/>
        <p:txBody>
          <a:bodyPr>
            <a:noAutofit/>
          </a:bodyPr>
          <a:lstStyle/>
          <a:p>
            <a:pPr marL="0" indent="0" algn="just">
              <a:buNone/>
            </a:pPr>
            <a:r>
              <a:rPr lang="es-ES" sz="2800" dirty="0" smtClean="0"/>
              <a:t>Dios </a:t>
            </a:r>
            <a:r>
              <a:rPr lang="es-ES" sz="2800" dirty="0"/>
              <a:t>ha provisto un bálsamo para cada herida. Hay un bálsamo en Galaad, y también hay un médico allí. ¿No estudiaréis las Escrituras como nunca </a:t>
            </a:r>
            <a:r>
              <a:rPr lang="es-ES" sz="2800" dirty="0" smtClean="0"/>
              <a:t>antes</a:t>
            </a:r>
            <a:r>
              <a:rPr lang="es-ES" sz="2800" dirty="0"/>
              <a:t>? Buscad al Señor para que os proporcione sabiduría para cada emergencia. En cada prueba rogad a Jesús que os muestre el camino que os hará salir de vuestros problemas, y entonces vuestros ojos serán abiertos para que contempléis el remedio y apliquéis a vuestro caso las promesas sanadoras registradas en su Palabra</a:t>
            </a:r>
            <a:r>
              <a:rPr lang="es-ES" sz="2800" dirty="0" smtClean="0"/>
              <a:t>. 2MCP pg. 482</a:t>
            </a:r>
            <a:endParaRPr lang="en-US" sz="2800" dirty="0"/>
          </a:p>
        </p:txBody>
      </p:sp>
    </p:spTree>
    <p:extLst>
      <p:ext uri="{BB962C8B-B14F-4D97-AF65-F5344CB8AC3E}">
        <p14:creationId xmlns:p14="http://schemas.microsoft.com/office/powerpoint/2010/main" val="14760777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5105400"/>
            <a:ext cx="7543800" cy="1066800"/>
          </a:xfrm>
        </p:spPr>
        <p:txBody>
          <a:bodyPr>
            <a:normAutofit/>
          </a:bodyPr>
          <a:lstStyle/>
          <a:p>
            <a:r>
              <a:rPr lang="es-MX" dirty="0" smtClean="0"/>
              <a:t>Creer, repetir y meditarlas</a:t>
            </a:r>
            <a:endParaRPr lang="en-US" dirty="0"/>
          </a:p>
        </p:txBody>
      </p:sp>
      <p:sp>
        <p:nvSpPr>
          <p:cNvPr id="3" name="2 Marcador de contenido"/>
          <p:cNvSpPr>
            <a:spLocks noGrp="1"/>
          </p:cNvSpPr>
          <p:nvPr>
            <p:ph idx="1"/>
          </p:nvPr>
        </p:nvSpPr>
        <p:spPr>
          <a:xfrm>
            <a:off x="762000" y="685800"/>
            <a:ext cx="7543800" cy="4495800"/>
          </a:xfrm>
        </p:spPr>
        <p:txBody>
          <a:bodyPr>
            <a:noAutofit/>
          </a:bodyPr>
          <a:lstStyle/>
          <a:p>
            <a:pPr marL="0" indent="0" algn="just">
              <a:buNone/>
            </a:pPr>
            <a:r>
              <a:rPr lang="es-ES" dirty="0"/>
              <a:t>Si educamos nuestras almas para que tengan más fe, más amor, mayor paciencia, una confianza más perfecta en nuestro Padre celestial, tendremos más paz y felicidad a medida que enfrentemos los conflictos de esta vida. El Señor no se agrada de que nos irritemos y preocupemos, lejos de los brazos de Jesús. El es la única fuente de toda gracia, el cumplimiento de cada promesa, la realización de toda bendición. . . Si no fuera por Jesús, nuestro peregrinaje realmente sería solitario. El nos dice: "No os dejaré huérfanos" (Juan 14: 18). Apreciemos estas palabras, creamos en sus promesas, repitámoslas cada día, meditemos en ellas durante la noche y seamos felices.­ NEV 122 (1893). </a:t>
            </a:r>
            <a:r>
              <a:rPr lang="es-ES" dirty="0" smtClean="0"/>
              <a:t>2MCP pg. 486</a:t>
            </a:r>
            <a:endParaRPr lang="en-US" dirty="0"/>
          </a:p>
        </p:txBody>
      </p:sp>
    </p:spTree>
    <p:extLst>
      <p:ext uri="{BB962C8B-B14F-4D97-AF65-F5344CB8AC3E}">
        <p14:creationId xmlns:p14="http://schemas.microsoft.com/office/powerpoint/2010/main" val="28402690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5029200"/>
            <a:ext cx="7543800" cy="1143000"/>
          </a:xfrm>
        </p:spPr>
        <p:txBody>
          <a:bodyPr>
            <a:normAutofit/>
          </a:bodyPr>
          <a:lstStyle/>
          <a:p>
            <a:r>
              <a:rPr lang="es-MX" sz="2800" dirty="0" smtClean="0"/>
              <a:t>Repetirlas en lugar de las palabras de los hombres</a:t>
            </a:r>
            <a:endParaRPr lang="en-US" sz="2800" dirty="0"/>
          </a:p>
        </p:txBody>
      </p:sp>
      <p:sp>
        <p:nvSpPr>
          <p:cNvPr id="3" name="2 Marcador de contenido"/>
          <p:cNvSpPr>
            <a:spLocks noGrp="1"/>
          </p:cNvSpPr>
          <p:nvPr>
            <p:ph idx="1"/>
          </p:nvPr>
        </p:nvSpPr>
        <p:spPr>
          <a:xfrm>
            <a:off x="762000" y="685800"/>
            <a:ext cx="7543800" cy="4495800"/>
          </a:xfrm>
        </p:spPr>
        <p:txBody>
          <a:bodyPr>
            <a:noAutofit/>
          </a:bodyPr>
          <a:lstStyle/>
          <a:p>
            <a:pPr marL="0" indent="0" algn="just">
              <a:buNone/>
            </a:pPr>
            <a:r>
              <a:rPr lang="es-ES" sz="3200" dirty="0"/>
              <a:t>No tomen en cuenta las declaraciones que hagan; en cambio, repitan las ricas promesas de Dios, que son sí y amén en Cristo Jesús. Nunca debemos aceptar las palabras que puedan pronunciar los labios humanos para confirmar a los malos ángeles en su obra, sino que debemos repetir las palabras de Cristo.­ Carta 46, 1909. </a:t>
            </a:r>
            <a:r>
              <a:rPr lang="es-ES" sz="3200" dirty="0" smtClean="0"/>
              <a:t>2MCP pg. 524</a:t>
            </a:r>
            <a:endParaRPr lang="en-US" sz="3200" dirty="0"/>
          </a:p>
        </p:txBody>
      </p:sp>
    </p:spTree>
    <p:extLst>
      <p:ext uri="{BB962C8B-B14F-4D97-AF65-F5344CB8AC3E}">
        <p14:creationId xmlns:p14="http://schemas.microsoft.com/office/powerpoint/2010/main" val="2011588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5105400"/>
            <a:ext cx="7543800" cy="1066800"/>
          </a:xfrm>
        </p:spPr>
        <p:txBody>
          <a:bodyPr>
            <a:normAutofit/>
          </a:bodyPr>
          <a:lstStyle/>
          <a:p>
            <a:r>
              <a:rPr lang="es-MX" dirty="0" smtClean="0"/>
              <a:t>Enumerarlas</a:t>
            </a:r>
            <a:endParaRPr lang="en-US" dirty="0"/>
          </a:p>
        </p:txBody>
      </p:sp>
      <p:sp>
        <p:nvSpPr>
          <p:cNvPr id="3" name="2 Marcador de contenido"/>
          <p:cNvSpPr>
            <a:spLocks noGrp="1"/>
          </p:cNvSpPr>
          <p:nvPr>
            <p:ph idx="1"/>
          </p:nvPr>
        </p:nvSpPr>
        <p:spPr>
          <a:xfrm>
            <a:off x="762000" y="1143000"/>
            <a:ext cx="7543800" cy="3886200"/>
          </a:xfrm>
        </p:spPr>
        <p:txBody>
          <a:bodyPr>
            <a:noAutofit/>
          </a:bodyPr>
          <a:lstStyle/>
          <a:p>
            <a:pPr marL="0" indent="0" algn="just">
              <a:buNone/>
            </a:pPr>
            <a:r>
              <a:rPr lang="es-ES" sz="3200" dirty="0"/>
              <a:t>No escuche las mentiras de Satanás; por el contrario, enumere las promesas de Dios. Junte las rosas, los lirios y los claveles. Hable acerca de las promesas de Dios y de la fe. Confíe en Dios, porque él es su única esperanza. El es mi única esperanza también. Libro tremendas batallas contra la tentación al desánimo que me tiende Satanás, pero no le cederé un centímetro. No daré ventaja al enemigo sobre mi cuerpo y mi mente</a:t>
            </a:r>
            <a:r>
              <a:rPr lang="es-ES" sz="3200" dirty="0" smtClean="0"/>
              <a:t>. 2MCP pg. 840</a:t>
            </a:r>
            <a:endParaRPr lang="en-US" sz="3200" dirty="0"/>
          </a:p>
        </p:txBody>
      </p:sp>
    </p:spTree>
    <p:extLst>
      <p:ext uri="{BB962C8B-B14F-4D97-AF65-F5344CB8AC3E}">
        <p14:creationId xmlns:p14="http://schemas.microsoft.com/office/powerpoint/2010/main" val="37611574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Para el estado de animo</a:t>
            </a:r>
            <a:endParaRPr lang="en-US" dirty="0"/>
          </a:p>
        </p:txBody>
      </p:sp>
      <p:sp>
        <p:nvSpPr>
          <p:cNvPr id="3" name="2 Marcador de contenido"/>
          <p:cNvSpPr>
            <a:spLocks noGrp="1"/>
          </p:cNvSpPr>
          <p:nvPr>
            <p:ph idx="1"/>
          </p:nvPr>
        </p:nvSpPr>
        <p:spPr>
          <a:xfrm>
            <a:off x="762000" y="914400"/>
            <a:ext cx="7543800" cy="3886200"/>
          </a:xfrm>
        </p:spPr>
        <p:txBody>
          <a:bodyPr>
            <a:noAutofit/>
          </a:bodyPr>
          <a:lstStyle/>
          <a:p>
            <a:pPr marL="0" indent="0" algn="just">
              <a:buNone/>
            </a:pPr>
            <a:r>
              <a:rPr lang="es-ES" sz="4000" dirty="0"/>
              <a:t>Debemos animar, y de ser posible, elevar a los que son débiles en la </a:t>
            </a:r>
            <a:r>
              <a:rPr lang="es-ES" sz="4000" dirty="0" smtClean="0"/>
              <a:t>Fe</a:t>
            </a:r>
            <a:r>
              <a:rPr lang="es-ES" sz="4000" dirty="0"/>
              <a:t>. Al hablar acerca de las promesas de Dios, a veces podemos eliminar la depresión de las mentes de los que están pasando por pruebas y dificultades.­ Ms 41, 1908. </a:t>
            </a:r>
            <a:r>
              <a:rPr lang="es-ES" sz="4000" dirty="0" smtClean="0"/>
              <a:t>2 MCP Pg. 450</a:t>
            </a:r>
            <a:endParaRPr lang="en-US" sz="4000" dirty="0"/>
          </a:p>
        </p:txBody>
      </p:sp>
    </p:spTree>
    <p:extLst>
      <p:ext uri="{BB962C8B-B14F-4D97-AF65-F5344CB8AC3E}">
        <p14:creationId xmlns:p14="http://schemas.microsoft.com/office/powerpoint/2010/main" val="40945419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La individualidad</a:t>
            </a:r>
            <a:endParaRPr lang="en-US" dirty="0"/>
          </a:p>
        </p:txBody>
      </p:sp>
      <p:sp>
        <p:nvSpPr>
          <p:cNvPr id="5" name="4 Marcador de contenido"/>
          <p:cNvSpPr>
            <a:spLocks noGrp="1"/>
          </p:cNvSpPr>
          <p:nvPr>
            <p:ph idx="1"/>
          </p:nvPr>
        </p:nvSpPr>
        <p:spPr>
          <a:xfrm>
            <a:off x="762000" y="685800"/>
            <a:ext cx="7543800" cy="4495800"/>
          </a:xfrm>
        </p:spPr>
        <p:txBody>
          <a:bodyPr>
            <a:noAutofit/>
          </a:bodyPr>
          <a:lstStyle/>
          <a:p>
            <a:pPr marL="114300" indent="0" algn="just">
              <a:buNone/>
            </a:pPr>
            <a:r>
              <a:rPr lang="es-ES" sz="4400" dirty="0" smtClean="0"/>
              <a:t>"</a:t>
            </a:r>
            <a:r>
              <a:rPr lang="es-ES" sz="4400" dirty="0"/>
              <a:t>Cada ser humano, creado a la imagen de Dios, está dotado de una facultad semejante a la del Creador: la individualidad, la facultad de pensar  y </a:t>
            </a:r>
            <a:r>
              <a:rPr lang="es-ES" sz="4400" dirty="0" smtClean="0"/>
              <a:t>hacer." </a:t>
            </a:r>
            <a:r>
              <a:rPr lang="es-ES" sz="4400" dirty="0"/>
              <a:t>La </a:t>
            </a:r>
            <a:r>
              <a:rPr lang="es-ES" sz="4400" dirty="0" smtClean="0"/>
              <a:t>Educación </a:t>
            </a:r>
            <a:r>
              <a:rPr lang="es-ES" sz="4400" dirty="0"/>
              <a:t>pg. 18	</a:t>
            </a:r>
            <a:endParaRPr lang="en-US" sz="4400" dirty="0"/>
          </a:p>
        </p:txBody>
      </p:sp>
    </p:spTree>
    <p:extLst>
      <p:ext uri="{BB962C8B-B14F-4D97-AF65-F5344CB8AC3E}">
        <p14:creationId xmlns:p14="http://schemas.microsoft.com/office/powerpoint/2010/main" val="1450838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MX" dirty="0" smtClean="0"/>
              <a:t>El poder del pensamiento</a:t>
            </a:r>
            <a:endParaRPr lang="en-US" dirty="0"/>
          </a:p>
        </p:txBody>
      </p:sp>
      <p:sp>
        <p:nvSpPr>
          <p:cNvPr id="5" name="4 Marcador de contenido"/>
          <p:cNvSpPr>
            <a:spLocks noGrp="1"/>
          </p:cNvSpPr>
          <p:nvPr>
            <p:ph idx="1"/>
          </p:nvPr>
        </p:nvSpPr>
        <p:spPr/>
        <p:txBody>
          <a:bodyPr>
            <a:noAutofit/>
          </a:bodyPr>
          <a:lstStyle/>
          <a:p>
            <a:pPr marL="114300" indent="0" algn="just">
              <a:buNone/>
            </a:pPr>
            <a:r>
              <a:rPr lang="es-ES" sz="2800" dirty="0" smtClean="0"/>
              <a:t>"La </a:t>
            </a:r>
            <a:r>
              <a:rPr lang="es-ES" sz="2800" dirty="0"/>
              <a:t>mente libera sustancias </a:t>
            </a:r>
            <a:r>
              <a:rPr lang="es-ES" sz="2800" dirty="0" smtClean="0"/>
              <a:t>químicas </a:t>
            </a:r>
            <a:r>
              <a:rPr lang="es-ES" sz="2800" dirty="0"/>
              <a:t>que directamente determinan la amplia variedad de emociones que todos </a:t>
            </a:r>
            <a:r>
              <a:rPr lang="es-ES" sz="2800" dirty="0" smtClean="0"/>
              <a:t>experimentamos“. "</a:t>
            </a:r>
            <a:r>
              <a:rPr lang="es-ES" sz="2800" dirty="0"/>
              <a:t>Nuestro pensar es tan poderoso que puede reventar millones de sacos </a:t>
            </a:r>
            <a:r>
              <a:rPr lang="es-ES" sz="2800" dirty="0" smtClean="0"/>
              <a:t>químicos </a:t>
            </a:r>
            <a:r>
              <a:rPr lang="es-ES" sz="2800" dirty="0"/>
              <a:t>para vaciar </a:t>
            </a:r>
            <a:r>
              <a:rPr lang="es-ES" sz="2800" dirty="0" smtClean="0"/>
              <a:t>químicos </a:t>
            </a:r>
            <a:r>
              <a:rPr lang="es-ES" sz="2800" dirty="0"/>
              <a:t>en sitios </a:t>
            </a:r>
            <a:r>
              <a:rPr lang="es-ES" sz="2800" dirty="0" smtClean="0"/>
              <a:t>específicos </a:t>
            </a:r>
            <a:r>
              <a:rPr lang="es-ES" sz="2800" dirty="0"/>
              <a:t>del cerebro para afectar profundamente nuestro estado de animo, nuestras emociones y nuestras acciones." </a:t>
            </a:r>
            <a:r>
              <a:rPr lang="es-ES" sz="2800" dirty="0" smtClean="0"/>
              <a:t>“Tal </a:t>
            </a:r>
            <a:r>
              <a:rPr lang="es-ES" sz="2800" dirty="0"/>
              <a:t>es el pensamiento del hombre tal es El. </a:t>
            </a:r>
            <a:r>
              <a:rPr lang="es-ES" sz="2800" dirty="0" smtClean="0"/>
              <a:t>Proverbios 23:7” (Como sanar la mente. Dr. </a:t>
            </a:r>
            <a:r>
              <a:rPr lang="es-ES" sz="2800" dirty="0" err="1" smtClean="0"/>
              <a:t>Elden</a:t>
            </a:r>
            <a:r>
              <a:rPr lang="es-ES" sz="2800" dirty="0" smtClean="0"/>
              <a:t> </a:t>
            </a:r>
            <a:r>
              <a:rPr lang="es-ES" sz="2800" dirty="0" err="1" smtClean="0"/>
              <a:t>Chalmers</a:t>
            </a:r>
            <a:r>
              <a:rPr lang="es-ES" sz="2800" dirty="0"/>
              <a:t>)</a:t>
            </a:r>
            <a:endParaRPr lang="en-US" sz="2800" dirty="0"/>
          </a:p>
        </p:txBody>
      </p:sp>
    </p:spTree>
    <p:extLst>
      <p:ext uri="{BB962C8B-B14F-4D97-AF65-F5344CB8AC3E}">
        <p14:creationId xmlns:p14="http://schemas.microsoft.com/office/powerpoint/2010/main" val="2014051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Voluntad</a:t>
            </a:r>
            <a:endParaRPr lang="en-US" dirty="0"/>
          </a:p>
        </p:txBody>
      </p:sp>
      <p:sp>
        <p:nvSpPr>
          <p:cNvPr id="5" name="4 Marcador de contenido"/>
          <p:cNvSpPr>
            <a:spLocks noGrp="1"/>
          </p:cNvSpPr>
          <p:nvPr>
            <p:ph idx="1"/>
          </p:nvPr>
        </p:nvSpPr>
        <p:spPr>
          <a:xfrm>
            <a:off x="762000" y="685800"/>
            <a:ext cx="7543800" cy="4572000"/>
          </a:xfrm>
        </p:spPr>
        <p:txBody>
          <a:bodyPr>
            <a:normAutofit/>
          </a:bodyPr>
          <a:lstStyle/>
          <a:p>
            <a:pPr marL="114300" indent="0" algn="just">
              <a:buNone/>
            </a:pPr>
            <a:r>
              <a:rPr lang="es-ES" sz="2800" dirty="0" smtClean="0"/>
              <a:t>"La </a:t>
            </a:r>
            <a:r>
              <a:rPr lang="es-ES" sz="2800" dirty="0"/>
              <a:t>mente es capaz por </a:t>
            </a:r>
            <a:r>
              <a:rPr lang="es-ES" sz="2800" dirty="0" smtClean="0"/>
              <a:t>atención </a:t>
            </a:r>
            <a:r>
              <a:rPr lang="es-ES" sz="2800" dirty="0"/>
              <a:t>para activar cualquier parte selectiva del cuerpo humano voluntariamente. Estas partes activadas del </a:t>
            </a:r>
            <a:r>
              <a:rPr lang="es-ES" sz="2800" dirty="0" smtClean="0"/>
              <a:t>cerebro </a:t>
            </a:r>
            <a:r>
              <a:rPr lang="es-ES" sz="2800" dirty="0"/>
              <a:t>nos brinda entonces "la experiencia" de aquello a que hayamos prestado </a:t>
            </a:r>
            <a:r>
              <a:rPr lang="es-ES" sz="2800" dirty="0" smtClean="0"/>
              <a:t>atención. </a:t>
            </a:r>
            <a:r>
              <a:rPr lang="es-ES" sz="2800" dirty="0"/>
              <a:t>Estas experiencias se convierten entonces en </a:t>
            </a:r>
            <a:r>
              <a:rPr lang="es-ES" sz="2800" dirty="0" smtClean="0"/>
              <a:t>la </a:t>
            </a:r>
            <a:r>
              <a:rPr lang="es-ES" sz="2800" dirty="0"/>
              <a:t>base de nuestro </a:t>
            </a:r>
            <a:r>
              <a:rPr lang="es-ES" sz="2800" dirty="0" smtClean="0"/>
              <a:t>carácter </a:t>
            </a:r>
            <a:r>
              <a:rPr lang="es-ES" sz="2800" dirty="0"/>
              <a:t>y personalidad. Esto tal vez, sea la </a:t>
            </a:r>
            <a:r>
              <a:rPr lang="es-ES" sz="2800" dirty="0" smtClean="0"/>
              <a:t>razón </a:t>
            </a:r>
            <a:r>
              <a:rPr lang="es-ES" sz="2800" dirty="0"/>
              <a:t>por el consejo del </a:t>
            </a:r>
            <a:r>
              <a:rPr lang="es-ES" sz="2800" dirty="0" smtClean="0"/>
              <a:t>apóstol </a:t>
            </a:r>
            <a:r>
              <a:rPr lang="es-ES" sz="2800" dirty="0"/>
              <a:t>Pablo en su carta a los Romanos" </a:t>
            </a:r>
            <a:r>
              <a:rPr lang="es-MX" sz="2800" u="sng" dirty="0" smtClean="0"/>
              <a:t>Rom_12:2. </a:t>
            </a:r>
            <a:r>
              <a:rPr lang="es-ES" sz="2800" dirty="0" smtClean="0"/>
              <a:t>(</a:t>
            </a:r>
            <a:r>
              <a:rPr lang="es-ES" sz="2800" dirty="0"/>
              <a:t>Como sanar la mente. </a:t>
            </a:r>
            <a:r>
              <a:rPr lang="es-ES" sz="2800" dirty="0" smtClean="0"/>
              <a:t>Dr. </a:t>
            </a:r>
            <a:r>
              <a:rPr lang="es-ES" sz="2800" dirty="0" err="1"/>
              <a:t>Elden</a:t>
            </a:r>
            <a:r>
              <a:rPr lang="es-ES" sz="2800" dirty="0"/>
              <a:t> </a:t>
            </a:r>
            <a:r>
              <a:rPr lang="es-ES" sz="2800" dirty="0" err="1"/>
              <a:t>Chalmers</a:t>
            </a:r>
            <a:r>
              <a:rPr lang="es-ES" sz="2800" dirty="0"/>
              <a:t>)</a:t>
            </a:r>
            <a:endParaRPr lang="en-US" sz="2800" dirty="0"/>
          </a:p>
          <a:p>
            <a:pPr marL="114300" indent="0">
              <a:buNone/>
            </a:pPr>
            <a:endParaRPr lang="es-MX" u="sng" dirty="0" smtClean="0"/>
          </a:p>
        </p:txBody>
      </p:sp>
    </p:spTree>
    <p:extLst>
      <p:ext uri="{BB962C8B-B14F-4D97-AF65-F5344CB8AC3E}">
        <p14:creationId xmlns:p14="http://schemas.microsoft.com/office/powerpoint/2010/main" val="2149418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Llevar el pensamiento cautivo en la obediencia a Cristo</a:t>
            </a:r>
            <a:endParaRPr lang="en-US" dirty="0"/>
          </a:p>
        </p:txBody>
      </p:sp>
      <p:sp>
        <p:nvSpPr>
          <p:cNvPr id="3" name="2 Marcador de contenido"/>
          <p:cNvSpPr>
            <a:spLocks noGrp="1"/>
          </p:cNvSpPr>
          <p:nvPr>
            <p:ph idx="1"/>
          </p:nvPr>
        </p:nvSpPr>
        <p:spPr>
          <a:xfrm>
            <a:off x="762000" y="457200"/>
            <a:ext cx="7543800" cy="3886200"/>
          </a:xfrm>
        </p:spPr>
        <p:txBody>
          <a:bodyPr>
            <a:normAutofit lnSpcReduction="10000"/>
          </a:bodyPr>
          <a:lstStyle/>
          <a:p>
            <a:pPr marL="0" indent="0" algn="just">
              <a:buNone/>
            </a:pPr>
            <a:r>
              <a:rPr lang="es-ES" dirty="0" smtClean="0"/>
              <a:t>Nuestro </a:t>
            </a:r>
            <a:r>
              <a:rPr lang="es-ES" dirty="0"/>
              <a:t>progreso en pureza moral depende de la correcta manera de pensar y de </a:t>
            </a:r>
            <a:r>
              <a:rPr lang="es-ES" dirty="0" smtClean="0"/>
              <a:t>actuar… Los </a:t>
            </a:r>
            <a:r>
              <a:rPr lang="es-ES" dirty="0"/>
              <a:t>malos pensamientos destruyen el alma.  El poder convertidor de Dios cambia el corazón, refina y purifica los pensamientos.  A menos que se haga un esfuerzo decidido para mantener los pensamientos centrados en Cristo, la gracia no se puede revelar en la vida.  La mente tiene que entrar en la lucha espiritual.  Cada pensamiento debe ser llevado en cautiverio a la obediencia de Cristo.  Todos los hábitos deben ser puestos bajo el control de Dios. Carta 123, 1904</a:t>
            </a:r>
            <a:r>
              <a:rPr lang="es-ES" dirty="0" smtClean="0"/>
              <a:t>. 2MCP Pg. 70</a:t>
            </a:r>
            <a:endParaRPr lang="en-US" dirty="0"/>
          </a:p>
        </p:txBody>
      </p:sp>
    </p:spTree>
    <p:extLst>
      <p:ext uri="{BB962C8B-B14F-4D97-AF65-F5344CB8AC3E}">
        <p14:creationId xmlns:p14="http://schemas.microsoft.com/office/powerpoint/2010/main" val="1627981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5</a:t>
            </a:r>
            <a:r>
              <a:rPr lang="es-MX" dirty="0" smtClean="0"/>
              <a:t> Pasos para vencer en los pensamientos</a:t>
            </a:r>
            <a:endParaRPr lang="en-US" dirty="0"/>
          </a:p>
        </p:txBody>
      </p:sp>
      <p:sp>
        <p:nvSpPr>
          <p:cNvPr id="3" name="2 Marcador de contenido"/>
          <p:cNvSpPr>
            <a:spLocks noGrp="1"/>
          </p:cNvSpPr>
          <p:nvPr>
            <p:ph idx="1"/>
          </p:nvPr>
        </p:nvSpPr>
        <p:spPr>
          <a:xfrm>
            <a:off x="762000" y="457200"/>
            <a:ext cx="7543800" cy="4267200"/>
          </a:xfrm>
        </p:spPr>
        <p:txBody>
          <a:bodyPr>
            <a:normAutofit fontScale="62500" lnSpcReduction="20000"/>
          </a:bodyPr>
          <a:lstStyle/>
          <a:p>
            <a:pPr marL="571500" indent="-457200">
              <a:buAutoNum type="arabicPeriod"/>
            </a:pPr>
            <a:r>
              <a:rPr lang="es-ES" dirty="0" smtClean="0"/>
              <a:t>Llevar </a:t>
            </a:r>
            <a:r>
              <a:rPr lang="es-ES" dirty="0"/>
              <a:t>todo pensamiento cautivo. (2Co_10:5</a:t>
            </a:r>
            <a:r>
              <a:rPr lang="es-ES" dirty="0" smtClean="0"/>
              <a:t>)</a:t>
            </a:r>
          </a:p>
          <a:p>
            <a:pPr marL="868680" lvl="1" indent="-457200">
              <a:buAutoNum type="arabicPeriod"/>
            </a:pPr>
            <a:r>
              <a:rPr lang="es-ES" dirty="0" smtClean="0"/>
              <a:t>Nuestras </a:t>
            </a:r>
            <a:r>
              <a:rPr lang="es-ES" dirty="0"/>
              <a:t>armas no son mundanas. (2Co_10:4</a:t>
            </a:r>
            <a:r>
              <a:rPr lang="es-ES" dirty="0" smtClean="0"/>
              <a:t>)</a:t>
            </a:r>
          </a:p>
          <a:p>
            <a:pPr marL="868680" lvl="1" indent="-457200">
              <a:buAutoNum type="arabicPeriod"/>
            </a:pPr>
            <a:r>
              <a:rPr lang="es-ES" dirty="0" smtClean="0"/>
              <a:t>Cuando </a:t>
            </a:r>
            <a:r>
              <a:rPr lang="es-ES" dirty="0"/>
              <a:t>sometemos nuestra voluntad a la de Dios para que el </a:t>
            </a:r>
            <a:r>
              <a:rPr lang="es-ES" dirty="0" smtClean="0"/>
              <a:t>realice </a:t>
            </a:r>
            <a:r>
              <a:rPr lang="es-ES" dirty="0"/>
              <a:t>su voluntad. (Flp_2:13) </a:t>
            </a:r>
            <a:endParaRPr lang="es-ES" dirty="0" smtClean="0"/>
          </a:p>
          <a:p>
            <a:pPr marL="868680" lvl="1" indent="-457200">
              <a:buAutoNum type="arabicPeriod"/>
            </a:pPr>
            <a:r>
              <a:rPr lang="es-MX" dirty="0" smtClean="0"/>
              <a:t>Lo </a:t>
            </a:r>
            <a:r>
              <a:rPr lang="es-MX" dirty="0"/>
              <a:t>que la Biblia llama "Cristo en mi" </a:t>
            </a:r>
            <a:r>
              <a:rPr lang="es-MX" dirty="0" smtClean="0"/>
              <a:t>Col_1:26-29</a:t>
            </a:r>
          </a:p>
          <a:p>
            <a:pPr marL="571500" indent="-457200">
              <a:buAutoNum type="arabicPeriod"/>
            </a:pPr>
            <a:r>
              <a:rPr lang="es-ES" dirty="0" smtClean="0"/>
              <a:t>Se </a:t>
            </a:r>
            <a:r>
              <a:rPr lang="es-ES" dirty="0"/>
              <a:t>nos pide que tengamos nuestros pensamientos en </a:t>
            </a:r>
            <a:r>
              <a:rPr lang="es-ES" dirty="0" smtClean="0"/>
              <a:t>sujeción </a:t>
            </a:r>
            <a:r>
              <a:rPr lang="es-ES" dirty="0"/>
              <a:t>a la obediencia de Cristo. (2Co_10:5) . </a:t>
            </a:r>
            <a:endParaRPr lang="es-ES" dirty="0" smtClean="0"/>
          </a:p>
          <a:p>
            <a:pPr marL="868680" lvl="1" indent="-457200">
              <a:buAutoNum type="arabicPeriod"/>
            </a:pPr>
            <a:r>
              <a:rPr lang="es-ES" dirty="0" smtClean="0"/>
              <a:t>Nuestra </a:t>
            </a:r>
            <a:r>
              <a:rPr lang="es-ES" dirty="0"/>
              <a:t>mente puede estar sujeta a </a:t>
            </a:r>
            <a:r>
              <a:rPr lang="es-ES" dirty="0" smtClean="0"/>
              <a:t>Cristo </a:t>
            </a:r>
            <a:r>
              <a:rPr lang="es-ES" dirty="0"/>
              <a:t>o a </a:t>
            </a:r>
            <a:r>
              <a:rPr lang="es-ES" dirty="0" smtClean="0"/>
              <a:t>Satanás </a:t>
            </a:r>
            <a:r>
              <a:rPr lang="es-ES" dirty="0"/>
              <a:t>, a nosotros nos corresponde escoger. </a:t>
            </a:r>
            <a:endParaRPr lang="es-ES" dirty="0" smtClean="0"/>
          </a:p>
          <a:p>
            <a:pPr marL="868680" lvl="1" indent="-457200">
              <a:buAutoNum type="arabicPeriod"/>
            </a:pPr>
            <a:r>
              <a:rPr lang="es-ES" dirty="0" smtClean="0"/>
              <a:t>Nuestra </a:t>
            </a:r>
            <a:r>
              <a:rPr lang="es-ES" dirty="0"/>
              <a:t>voluntad es libre de decidir. </a:t>
            </a:r>
            <a:endParaRPr lang="es-ES" dirty="0" smtClean="0"/>
          </a:p>
          <a:p>
            <a:pPr marL="571500" indent="-457200">
              <a:buAutoNum type="arabicPeriod"/>
            </a:pPr>
            <a:r>
              <a:rPr lang="es-ES" dirty="0" smtClean="0"/>
              <a:t>Rom_12:21</a:t>
            </a:r>
            <a:r>
              <a:rPr lang="es-ES" dirty="0"/>
              <a:t>. La </a:t>
            </a:r>
            <a:r>
              <a:rPr lang="es-ES" dirty="0" smtClean="0"/>
              <a:t>repetición </a:t>
            </a:r>
            <a:r>
              <a:rPr lang="es-ES" dirty="0"/>
              <a:t>de un </a:t>
            </a:r>
            <a:r>
              <a:rPr lang="es-ES" dirty="0" smtClean="0"/>
              <a:t>versículo </a:t>
            </a:r>
            <a:r>
              <a:rPr lang="es-ES" dirty="0"/>
              <a:t>de la Biblia que exprese exactamente un pensamiento opuesto. </a:t>
            </a:r>
            <a:endParaRPr lang="es-ES" dirty="0" smtClean="0"/>
          </a:p>
          <a:p>
            <a:pPr marL="571500" indent="-457200">
              <a:buAutoNum type="arabicPeriod"/>
            </a:pPr>
            <a:r>
              <a:rPr lang="es-ES" dirty="0" smtClean="0"/>
              <a:t>Profundizar </a:t>
            </a:r>
            <a:r>
              <a:rPr lang="es-ES" dirty="0"/>
              <a:t>en el </a:t>
            </a:r>
            <a:r>
              <a:rPr lang="es-ES" dirty="0" smtClean="0"/>
              <a:t>versículo. Josué 1:7-8</a:t>
            </a:r>
          </a:p>
          <a:p>
            <a:pPr marL="868680" lvl="1" indent="-457200">
              <a:buAutoNum type="arabicPeriod"/>
            </a:pPr>
            <a:r>
              <a:rPr lang="es-ES" dirty="0" smtClean="0"/>
              <a:t>Recordar </a:t>
            </a:r>
            <a:r>
              <a:rPr lang="es-ES" dirty="0"/>
              <a:t>todas las veces en que anteriormente se ha cumplido la promesa en nosotros. </a:t>
            </a:r>
            <a:endParaRPr lang="es-ES" dirty="0" smtClean="0"/>
          </a:p>
          <a:p>
            <a:pPr marL="868680" lvl="1" indent="-457200">
              <a:buAutoNum type="arabicPeriod"/>
            </a:pPr>
            <a:r>
              <a:rPr lang="es-MX" dirty="0" smtClean="0"/>
              <a:t>Tratar </a:t>
            </a:r>
            <a:r>
              <a:rPr lang="es-MX" dirty="0"/>
              <a:t>de encontrar un significado mas pleno del </a:t>
            </a:r>
            <a:r>
              <a:rPr lang="es-MX" dirty="0" smtClean="0"/>
              <a:t>versículo.</a:t>
            </a:r>
          </a:p>
          <a:p>
            <a:pPr marL="868680" lvl="1" indent="-457200">
              <a:buAutoNum type="arabicPeriod"/>
            </a:pPr>
            <a:r>
              <a:rPr lang="es-ES" dirty="0" smtClean="0"/>
              <a:t>En </a:t>
            </a:r>
            <a:r>
              <a:rPr lang="es-ES" dirty="0"/>
              <a:t>humildad aceptar </a:t>
            </a:r>
            <a:r>
              <a:rPr lang="es-ES" dirty="0" smtClean="0"/>
              <a:t>la palabra </a:t>
            </a:r>
            <a:r>
              <a:rPr lang="es-ES" dirty="0"/>
              <a:t>de Dios. </a:t>
            </a:r>
            <a:endParaRPr lang="es-ES" dirty="0" smtClean="0"/>
          </a:p>
          <a:p>
            <a:pPr marL="868680" lvl="1" indent="-457200">
              <a:buAutoNum type="arabicPeriod"/>
            </a:pPr>
            <a:r>
              <a:rPr lang="es-ES" dirty="0" smtClean="0"/>
              <a:t>Repasar </a:t>
            </a:r>
            <a:r>
              <a:rPr lang="es-ES" dirty="0"/>
              <a:t>todo el Contexto del </a:t>
            </a:r>
            <a:r>
              <a:rPr lang="es-ES" dirty="0" smtClean="0"/>
              <a:t>versículo </a:t>
            </a:r>
          </a:p>
          <a:p>
            <a:pPr marL="571500" indent="-457200">
              <a:buAutoNum type="arabicPeriod"/>
            </a:pPr>
            <a:r>
              <a:rPr lang="es-ES" dirty="0" smtClean="0"/>
              <a:t>Un espíritu </a:t>
            </a:r>
            <a:r>
              <a:rPr lang="es-ES" dirty="0"/>
              <a:t>de Gratitud y Alabanza</a:t>
            </a:r>
            <a:r>
              <a:rPr lang="es-ES" dirty="0" smtClean="0"/>
              <a:t>. Colosenses 3:16; 1 corintios 14:15</a:t>
            </a:r>
            <a:endParaRPr lang="en-US" dirty="0"/>
          </a:p>
        </p:txBody>
      </p:sp>
    </p:spTree>
    <p:extLst>
      <p:ext uri="{BB962C8B-B14F-4D97-AF65-F5344CB8AC3E}">
        <p14:creationId xmlns:p14="http://schemas.microsoft.com/office/powerpoint/2010/main" val="1362669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poder de la Palabra</a:t>
            </a:r>
            <a:endParaRPr lang="en-US" dirty="0"/>
          </a:p>
        </p:txBody>
      </p:sp>
      <p:sp>
        <p:nvSpPr>
          <p:cNvPr id="3" name="2 Marcador de contenido"/>
          <p:cNvSpPr>
            <a:spLocks noGrp="1"/>
          </p:cNvSpPr>
          <p:nvPr>
            <p:ph idx="1"/>
          </p:nvPr>
        </p:nvSpPr>
        <p:spPr>
          <a:xfrm>
            <a:off x="762000" y="685800"/>
            <a:ext cx="7543800" cy="4495800"/>
          </a:xfrm>
        </p:spPr>
        <p:txBody>
          <a:bodyPr>
            <a:normAutofit fontScale="92500" lnSpcReduction="20000"/>
          </a:bodyPr>
          <a:lstStyle/>
          <a:p>
            <a:pPr marL="0" indent="0" algn="just">
              <a:buNone/>
            </a:pPr>
            <a:r>
              <a:rPr lang="es-ES" sz="3200" dirty="0"/>
              <a:t>El mismo poder que Cristo ejerció cuando andaba entre los hombres se encuentra en su Palabra.  Con ella curaba las enfermedades y echaba fuera demonios; con ella sosegaba el mar y resucitaba a los muertos; y el pueblo atestiguó que su palabra iba revestida de poder.  El predicaba la Palabra de Dios, la misma que había dado a conocer a todos los profetas y maestros del Antiguo Testamento.  La Biblia entera es una manifestación de Cristo</a:t>
            </a:r>
            <a:r>
              <a:rPr lang="es-ES" sz="3200" dirty="0" smtClean="0"/>
              <a:t>. MC pg. 85-86</a:t>
            </a:r>
            <a:endParaRPr lang="es-ES" sz="3200" dirty="0"/>
          </a:p>
          <a:p>
            <a:endParaRPr lang="en-US" dirty="0"/>
          </a:p>
        </p:txBody>
      </p:sp>
    </p:spTree>
    <p:extLst>
      <p:ext uri="{BB962C8B-B14F-4D97-AF65-F5344CB8AC3E}">
        <p14:creationId xmlns:p14="http://schemas.microsoft.com/office/powerpoint/2010/main" val="2160784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Son Espíritu y son Vida</a:t>
            </a:r>
            <a:endParaRPr lang="en-US" dirty="0"/>
          </a:p>
        </p:txBody>
      </p:sp>
      <p:sp>
        <p:nvSpPr>
          <p:cNvPr id="3" name="2 Marcador de contenido"/>
          <p:cNvSpPr>
            <a:spLocks noGrp="1"/>
          </p:cNvSpPr>
          <p:nvPr>
            <p:ph idx="1"/>
          </p:nvPr>
        </p:nvSpPr>
        <p:spPr/>
        <p:txBody>
          <a:bodyPr>
            <a:noAutofit/>
          </a:bodyPr>
          <a:lstStyle/>
          <a:p>
            <a:pPr marL="0" indent="0" algn="just">
              <a:buNone/>
            </a:pPr>
            <a:r>
              <a:rPr lang="es-ES" sz="4800" dirty="0" smtClean="0"/>
              <a:t>Las </a:t>
            </a:r>
            <a:r>
              <a:rPr lang="es-ES" sz="4800" dirty="0"/>
              <a:t>palabras de los hombres expresan sus propios pensamientos humanos, pero las de Cristo son espíritu y son vida.­ 5T 433 (1885</a:t>
            </a:r>
            <a:r>
              <a:rPr lang="es-ES" sz="4800" dirty="0" smtClean="0"/>
              <a:t>). 2MCP Pg. 595</a:t>
            </a:r>
            <a:endParaRPr lang="en-US" sz="4800" dirty="0"/>
          </a:p>
        </p:txBody>
      </p:sp>
    </p:spTree>
    <p:extLst>
      <p:ext uri="{BB962C8B-B14F-4D97-AF65-F5344CB8AC3E}">
        <p14:creationId xmlns:p14="http://schemas.microsoft.com/office/powerpoint/2010/main" val="2801457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544</TotalTime>
  <Words>2751</Words>
  <Application>Microsoft Office PowerPoint</Application>
  <PresentationFormat>Presentación en pantalla (4:3)</PresentationFormat>
  <Paragraphs>80</Paragraphs>
  <Slides>29</Slides>
  <Notes>0</Notes>
  <HiddenSlides>3</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NewsPrint</vt:lpstr>
      <vt:lpstr>Las promesas de dios. En las tablas de nuestro corazón</vt:lpstr>
      <vt:lpstr>Instrumento de Transformación</vt:lpstr>
      <vt:lpstr>La individualidad</vt:lpstr>
      <vt:lpstr>El poder del pensamiento</vt:lpstr>
      <vt:lpstr>Voluntad</vt:lpstr>
      <vt:lpstr>Llevar el pensamiento cautivo en la obediencia a Cristo</vt:lpstr>
      <vt:lpstr>5 Pasos para vencer en los pensamientos</vt:lpstr>
      <vt:lpstr>El poder de la Palabra</vt:lpstr>
      <vt:lpstr>Son Espíritu y son Vida</vt:lpstr>
      <vt:lpstr>Palabra para nosotros hoy en día</vt:lpstr>
      <vt:lpstr>Son personalizadas</vt:lpstr>
      <vt:lpstr>Hojas del árbol de la vida</vt:lpstr>
      <vt:lpstr>Al vivir en conformidad se cumplirán</vt:lpstr>
      <vt:lpstr>Al cumplir las condiciones,  se cumplirán</vt:lpstr>
      <vt:lpstr>Reclamarlas solo si vivimos en obediencia</vt:lpstr>
      <vt:lpstr>Son los claveles, rosas y lirios.</vt:lpstr>
      <vt:lpstr>El Alimento adecuado</vt:lpstr>
      <vt:lpstr>Presentación de PowerPoint</vt:lpstr>
      <vt:lpstr>Conservarlas en el Corazón </vt:lpstr>
      <vt:lpstr>Memorizad porciones de la Biblia</vt:lpstr>
      <vt:lpstr>Repetirlas al paciente</vt:lpstr>
      <vt:lpstr>Mirad el poder de la Palabra de Dios</vt:lpstr>
      <vt:lpstr>Resistid con un “Escrito esta”</vt:lpstr>
      <vt:lpstr>Atesoradlas para Vencer</vt:lpstr>
      <vt:lpstr>Un bálsamo en Galaad</vt:lpstr>
      <vt:lpstr>Creer, repetir y meditarlas</vt:lpstr>
      <vt:lpstr>Repetirlas en lugar de las palabras de los hombres</vt:lpstr>
      <vt:lpstr>Enumerarlas</vt:lpstr>
      <vt:lpstr>Para el estado de animo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promesas de dios</dc:title>
  <dc:creator>Gerardo Payan</dc:creator>
  <cp:lastModifiedBy>Gerardo Payan</cp:lastModifiedBy>
  <cp:revision>36</cp:revision>
  <dcterms:created xsi:type="dcterms:W3CDTF">2011-07-14T00:31:56Z</dcterms:created>
  <dcterms:modified xsi:type="dcterms:W3CDTF">2011-08-02T21:18:55Z</dcterms:modified>
</cp:coreProperties>
</file>