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56" r:id="rId4"/>
    <p:sldId id="308" r:id="rId5"/>
    <p:sldId id="257" r:id="rId6"/>
    <p:sldId id="258" r:id="rId7"/>
    <p:sldId id="260" r:id="rId8"/>
    <p:sldId id="261" r:id="rId9"/>
    <p:sldId id="262" r:id="rId10"/>
    <p:sldId id="263" r:id="rId11"/>
    <p:sldId id="264" r:id="rId12"/>
    <p:sldId id="265" r:id="rId13"/>
    <p:sldId id="266" r:id="rId14"/>
    <p:sldId id="309"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viewProps" Target="viewProp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presProps" Target="pres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6865CB-AE16-4E84-957A-C36A0D814C75}" type="doc">
      <dgm:prSet loTypeId="urn:microsoft.com/office/officeart/2005/8/layout/radial1" loCatId="cycle" qsTypeId="urn:microsoft.com/office/officeart/2005/8/quickstyle/simple2" qsCatId="simple" csTypeId="urn:microsoft.com/office/officeart/2005/8/colors/colorful1" csCatId="colorful" phldr="1"/>
      <dgm:spPr/>
      <dgm:t>
        <a:bodyPr/>
        <a:lstStyle/>
        <a:p>
          <a:endParaRPr lang="en-US"/>
        </a:p>
      </dgm:t>
    </dgm:pt>
    <dgm:pt modelId="{DF60FDE5-4832-47BC-9FDD-68DD54551C7B}">
      <dgm:prSet custT="1"/>
      <dgm:spPr/>
      <dgm:t>
        <a:bodyPr/>
        <a:lstStyle/>
        <a:p>
          <a:pPr rtl="0"/>
          <a:r>
            <a:rPr lang="es-MX" sz="2400" dirty="0" smtClean="0"/>
            <a:t>DIOS </a:t>
          </a:r>
          <a:endParaRPr lang="en-US" sz="2400" dirty="0"/>
        </a:p>
      </dgm:t>
    </dgm:pt>
    <dgm:pt modelId="{DE216B2E-6F00-4B56-8F42-A4DFB3A58150}" type="parTrans" cxnId="{2DB771CF-630B-45DC-BA4D-4274A4FDB3D9}">
      <dgm:prSet/>
      <dgm:spPr/>
      <dgm:t>
        <a:bodyPr/>
        <a:lstStyle/>
        <a:p>
          <a:endParaRPr lang="en-US"/>
        </a:p>
      </dgm:t>
    </dgm:pt>
    <dgm:pt modelId="{1385A495-FF1D-4AE4-8F77-A150830FA62A}" type="sibTrans" cxnId="{2DB771CF-630B-45DC-BA4D-4274A4FDB3D9}">
      <dgm:prSet/>
      <dgm:spPr/>
      <dgm:t>
        <a:bodyPr/>
        <a:lstStyle/>
        <a:p>
          <a:endParaRPr lang="en-US"/>
        </a:p>
      </dgm:t>
    </dgm:pt>
    <dgm:pt modelId="{30FA0E1E-C229-46D4-AF7E-53632BF50731}">
      <dgm:prSet custT="1"/>
      <dgm:spPr/>
      <dgm:t>
        <a:bodyPr/>
        <a:lstStyle/>
        <a:p>
          <a:pPr rtl="0"/>
          <a:r>
            <a:rPr lang="es-MX" sz="2400" dirty="0" smtClean="0"/>
            <a:t>NATURALEZA</a:t>
          </a:r>
          <a:endParaRPr lang="en-US" sz="2400" dirty="0"/>
        </a:p>
      </dgm:t>
    </dgm:pt>
    <dgm:pt modelId="{46797EF9-7C21-4109-BBA3-506B08953583}" type="parTrans" cxnId="{C60707A2-BD92-4FF7-8B09-AC0016B46BAC}">
      <dgm:prSet/>
      <dgm:spPr/>
      <dgm:t>
        <a:bodyPr/>
        <a:lstStyle/>
        <a:p>
          <a:endParaRPr lang="en-US"/>
        </a:p>
      </dgm:t>
    </dgm:pt>
    <dgm:pt modelId="{219492FE-F0E1-43A1-B36D-71D733C8E8A7}" type="sibTrans" cxnId="{C60707A2-BD92-4FF7-8B09-AC0016B46BAC}">
      <dgm:prSet/>
      <dgm:spPr/>
      <dgm:t>
        <a:bodyPr/>
        <a:lstStyle/>
        <a:p>
          <a:endParaRPr lang="en-US"/>
        </a:p>
      </dgm:t>
    </dgm:pt>
    <dgm:pt modelId="{13DC0584-8DFD-4D93-99EA-7D5AE0D64122}">
      <dgm:prSet custT="1"/>
      <dgm:spPr/>
      <dgm:t>
        <a:bodyPr/>
        <a:lstStyle/>
        <a:p>
          <a:pPr rtl="0"/>
          <a:r>
            <a:rPr lang="es-MX" sz="2400" dirty="0" smtClean="0"/>
            <a:t>PROJIMO</a:t>
          </a:r>
          <a:endParaRPr lang="en-US" sz="2400" dirty="0"/>
        </a:p>
      </dgm:t>
    </dgm:pt>
    <dgm:pt modelId="{74C65FDE-0217-4B63-9B93-4FAF3A3AED6B}" type="parTrans" cxnId="{F98CC6E7-F6FC-4FA1-AFDE-E866A8B7A42D}">
      <dgm:prSet/>
      <dgm:spPr/>
      <dgm:t>
        <a:bodyPr/>
        <a:lstStyle/>
        <a:p>
          <a:endParaRPr lang="en-US"/>
        </a:p>
      </dgm:t>
    </dgm:pt>
    <dgm:pt modelId="{BED4488B-1726-41D5-93B0-061AC96F38F3}" type="sibTrans" cxnId="{F98CC6E7-F6FC-4FA1-AFDE-E866A8B7A42D}">
      <dgm:prSet/>
      <dgm:spPr/>
      <dgm:t>
        <a:bodyPr/>
        <a:lstStyle/>
        <a:p>
          <a:endParaRPr lang="en-US"/>
        </a:p>
      </dgm:t>
    </dgm:pt>
    <dgm:pt modelId="{149FC1B3-9E73-49DF-90A3-F05C643A0295}">
      <dgm:prSet custT="1"/>
      <dgm:spPr/>
      <dgm:t>
        <a:bodyPr/>
        <a:lstStyle/>
        <a:p>
          <a:pPr rtl="0"/>
          <a:r>
            <a:rPr lang="es-MX" sz="2400" dirty="0" smtClean="0"/>
            <a:t>ARMONIA INDIVIDUAL</a:t>
          </a:r>
          <a:endParaRPr lang="en-US" sz="2400" dirty="0"/>
        </a:p>
      </dgm:t>
    </dgm:pt>
    <dgm:pt modelId="{1E86ECE1-78A0-432E-A1D9-EEDC7CEE30E9}" type="parTrans" cxnId="{231F0EF9-5C86-4A11-B046-AF003A2F0F83}">
      <dgm:prSet/>
      <dgm:spPr/>
      <dgm:t>
        <a:bodyPr/>
        <a:lstStyle/>
        <a:p>
          <a:endParaRPr lang="en-US"/>
        </a:p>
      </dgm:t>
    </dgm:pt>
    <dgm:pt modelId="{B199C50D-9D50-468C-AAD5-A5F9BAB71BD7}" type="sibTrans" cxnId="{231F0EF9-5C86-4A11-B046-AF003A2F0F83}">
      <dgm:prSet/>
      <dgm:spPr/>
      <dgm:t>
        <a:bodyPr/>
        <a:lstStyle/>
        <a:p>
          <a:endParaRPr lang="en-US"/>
        </a:p>
      </dgm:t>
    </dgm:pt>
    <dgm:pt modelId="{3E971F1E-EB5F-4C63-84EF-AE20B38A6D2F}">
      <dgm:prSet custT="1"/>
      <dgm:spPr/>
      <dgm:t>
        <a:bodyPr/>
        <a:lstStyle/>
        <a:p>
          <a:pPr rtl="0"/>
          <a:r>
            <a:rPr lang="es-MX" sz="3200" dirty="0" smtClean="0">
              <a:hlinkClick xmlns:r="http://schemas.openxmlformats.org/officeDocument/2006/relationships" r:id="rId1" action="ppaction://hlinksldjump"/>
            </a:rPr>
            <a:t>HOMBRE</a:t>
          </a:r>
          <a:endParaRPr lang="en-US" sz="3200" dirty="0"/>
        </a:p>
      </dgm:t>
    </dgm:pt>
    <dgm:pt modelId="{7D4A1171-9462-42C3-90CE-D27FE5BCFCC1}" type="parTrans" cxnId="{B3965EF8-8E0B-4604-AE83-569B16756013}">
      <dgm:prSet/>
      <dgm:spPr/>
      <dgm:t>
        <a:bodyPr/>
        <a:lstStyle/>
        <a:p>
          <a:endParaRPr lang="en-US"/>
        </a:p>
      </dgm:t>
    </dgm:pt>
    <dgm:pt modelId="{331B6D8D-8DE9-4BD3-8651-47B2CD648B0F}" type="sibTrans" cxnId="{B3965EF8-8E0B-4604-AE83-569B16756013}">
      <dgm:prSet/>
      <dgm:spPr/>
      <dgm:t>
        <a:bodyPr/>
        <a:lstStyle/>
        <a:p>
          <a:endParaRPr lang="en-US"/>
        </a:p>
      </dgm:t>
    </dgm:pt>
    <dgm:pt modelId="{BC569118-DF25-4CCB-8D1C-203A7A66F967}" type="pres">
      <dgm:prSet presAssocID="{546865CB-AE16-4E84-957A-C36A0D814C75}" presName="cycle" presStyleCnt="0">
        <dgm:presLayoutVars>
          <dgm:chMax val="1"/>
          <dgm:dir/>
          <dgm:animLvl val="ctr"/>
          <dgm:resizeHandles val="exact"/>
        </dgm:presLayoutVars>
      </dgm:prSet>
      <dgm:spPr/>
      <dgm:t>
        <a:bodyPr/>
        <a:lstStyle/>
        <a:p>
          <a:endParaRPr lang="en-US"/>
        </a:p>
      </dgm:t>
    </dgm:pt>
    <dgm:pt modelId="{6EC439F8-5B48-4470-B84A-7B338B68B8BB}" type="pres">
      <dgm:prSet presAssocID="{3E971F1E-EB5F-4C63-84EF-AE20B38A6D2F}" presName="centerShape" presStyleLbl="node0" presStyleIdx="0" presStyleCnt="1" custScaleX="140955"/>
      <dgm:spPr/>
      <dgm:t>
        <a:bodyPr/>
        <a:lstStyle/>
        <a:p>
          <a:endParaRPr lang="en-US"/>
        </a:p>
      </dgm:t>
    </dgm:pt>
    <dgm:pt modelId="{89870CD2-0E21-4496-AA0E-1908955589A4}" type="pres">
      <dgm:prSet presAssocID="{DE216B2E-6F00-4B56-8F42-A4DFB3A58150}" presName="Name9" presStyleLbl="parChTrans1D2" presStyleIdx="0" presStyleCnt="4"/>
      <dgm:spPr/>
      <dgm:t>
        <a:bodyPr/>
        <a:lstStyle/>
        <a:p>
          <a:endParaRPr lang="en-US"/>
        </a:p>
      </dgm:t>
    </dgm:pt>
    <dgm:pt modelId="{8ABF6705-F394-4887-9D45-4EE1EC3BC6C1}" type="pres">
      <dgm:prSet presAssocID="{DE216B2E-6F00-4B56-8F42-A4DFB3A58150}" presName="connTx" presStyleLbl="parChTrans1D2" presStyleIdx="0" presStyleCnt="4"/>
      <dgm:spPr/>
      <dgm:t>
        <a:bodyPr/>
        <a:lstStyle/>
        <a:p>
          <a:endParaRPr lang="en-US"/>
        </a:p>
      </dgm:t>
    </dgm:pt>
    <dgm:pt modelId="{0818A0AA-1AC4-48D6-B4A7-C3A61CAA6B9A}" type="pres">
      <dgm:prSet presAssocID="{DF60FDE5-4832-47BC-9FDD-68DD54551C7B}" presName="node" presStyleLbl="node1" presStyleIdx="0" presStyleCnt="4">
        <dgm:presLayoutVars>
          <dgm:bulletEnabled val="1"/>
        </dgm:presLayoutVars>
      </dgm:prSet>
      <dgm:spPr/>
      <dgm:t>
        <a:bodyPr/>
        <a:lstStyle/>
        <a:p>
          <a:endParaRPr lang="en-US"/>
        </a:p>
      </dgm:t>
    </dgm:pt>
    <dgm:pt modelId="{DB001693-D889-41F0-B256-B50EF6052292}" type="pres">
      <dgm:prSet presAssocID="{46797EF9-7C21-4109-BBA3-506B08953583}" presName="Name9" presStyleLbl="parChTrans1D2" presStyleIdx="1" presStyleCnt="4"/>
      <dgm:spPr/>
      <dgm:t>
        <a:bodyPr/>
        <a:lstStyle/>
        <a:p>
          <a:endParaRPr lang="en-US"/>
        </a:p>
      </dgm:t>
    </dgm:pt>
    <dgm:pt modelId="{D00D6EFC-E692-4FF4-BFDA-F7EE6C54168F}" type="pres">
      <dgm:prSet presAssocID="{46797EF9-7C21-4109-BBA3-506B08953583}" presName="connTx" presStyleLbl="parChTrans1D2" presStyleIdx="1" presStyleCnt="4"/>
      <dgm:spPr/>
      <dgm:t>
        <a:bodyPr/>
        <a:lstStyle/>
        <a:p>
          <a:endParaRPr lang="en-US"/>
        </a:p>
      </dgm:t>
    </dgm:pt>
    <dgm:pt modelId="{6BC5A040-74C2-4FD7-BBE4-57E9B3F12E2B}" type="pres">
      <dgm:prSet presAssocID="{30FA0E1E-C229-46D4-AF7E-53632BF50731}" presName="node" presStyleLbl="node1" presStyleIdx="1" presStyleCnt="4" custScaleX="158740" custRadScaleRad="124382" custRadScaleInc="-1958">
        <dgm:presLayoutVars>
          <dgm:bulletEnabled val="1"/>
        </dgm:presLayoutVars>
      </dgm:prSet>
      <dgm:spPr/>
      <dgm:t>
        <a:bodyPr/>
        <a:lstStyle/>
        <a:p>
          <a:endParaRPr lang="en-US"/>
        </a:p>
      </dgm:t>
    </dgm:pt>
    <dgm:pt modelId="{FBDBA363-2C7C-463B-99D0-CD07F2F189C3}" type="pres">
      <dgm:prSet presAssocID="{74C65FDE-0217-4B63-9B93-4FAF3A3AED6B}" presName="Name9" presStyleLbl="parChTrans1D2" presStyleIdx="2" presStyleCnt="4"/>
      <dgm:spPr/>
      <dgm:t>
        <a:bodyPr/>
        <a:lstStyle/>
        <a:p>
          <a:endParaRPr lang="en-US"/>
        </a:p>
      </dgm:t>
    </dgm:pt>
    <dgm:pt modelId="{D5AC553C-4270-4BED-B10C-AA8A17AE4CE3}" type="pres">
      <dgm:prSet presAssocID="{74C65FDE-0217-4B63-9B93-4FAF3A3AED6B}" presName="connTx" presStyleLbl="parChTrans1D2" presStyleIdx="2" presStyleCnt="4"/>
      <dgm:spPr/>
      <dgm:t>
        <a:bodyPr/>
        <a:lstStyle/>
        <a:p>
          <a:endParaRPr lang="en-US"/>
        </a:p>
      </dgm:t>
    </dgm:pt>
    <dgm:pt modelId="{D4928263-D1D5-4BAD-AD47-6F933BCFD285}" type="pres">
      <dgm:prSet presAssocID="{13DC0584-8DFD-4D93-99EA-7D5AE0D64122}" presName="node" presStyleLbl="node1" presStyleIdx="2" presStyleCnt="4" custScaleX="116729">
        <dgm:presLayoutVars>
          <dgm:bulletEnabled val="1"/>
        </dgm:presLayoutVars>
      </dgm:prSet>
      <dgm:spPr/>
      <dgm:t>
        <a:bodyPr/>
        <a:lstStyle/>
        <a:p>
          <a:endParaRPr lang="en-US"/>
        </a:p>
      </dgm:t>
    </dgm:pt>
    <dgm:pt modelId="{EDFCAA85-567A-4294-BD70-02C369C77358}" type="pres">
      <dgm:prSet presAssocID="{1E86ECE1-78A0-432E-A1D9-EEDC7CEE30E9}" presName="Name9" presStyleLbl="parChTrans1D2" presStyleIdx="3" presStyleCnt="4"/>
      <dgm:spPr/>
      <dgm:t>
        <a:bodyPr/>
        <a:lstStyle/>
        <a:p>
          <a:endParaRPr lang="en-US"/>
        </a:p>
      </dgm:t>
    </dgm:pt>
    <dgm:pt modelId="{5C35715B-2E9C-4C6A-A62F-A43D3A7A3D83}" type="pres">
      <dgm:prSet presAssocID="{1E86ECE1-78A0-432E-A1D9-EEDC7CEE30E9}" presName="connTx" presStyleLbl="parChTrans1D2" presStyleIdx="3" presStyleCnt="4"/>
      <dgm:spPr/>
      <dgm:t>
        <a:bodyPr/>
        <a:lstStyle/>
        <a:p>
          <a:endParaRPr lang="en-US"/>
        </a:p>
      </dgm:t>
    </dgm:pt>
    <dgm:pt modelId="{0BE7748C-A62A-43FB-A204-04B220B47E6C}" type="pres">
      <dgm:prSet presAssocID="{149FC1B3-9E73-49DF-90A3-F05C643A0295}" presName="node" presStyleLbl="node1" presStyleIdx="3" presStyleCnt="4" custScaleX="135249" custRadScaleRad="129611" custRadScaleInc="1879">
        <dgm:presLayoutVars>
          <dgm:bulletEnabled val="1"/>
        </dgm:presLayoutVars>
      </dgm:prSet>
      <dgm:spPr/>
      <dgm:t>
        <a:bodyPr/>
        <a:lstStyle/>
        <a:p>
          <a:endParaRPr lang="en-US"/>
        </a:p>
      </dgm:t>
    </dgm:pt>
  </dgm:ptLst>
  <dgm:cxnLst>
    <dgm:cxn modelId="{90CD3F9D-0230-4287-802B-ADF8BAB6658B}" type="presOf" srcId="{DE216B2E-6F00-4B56-8F42-A4DFB3A58150}" destId="{89870CD2-0E21-4496-AA0E-1908955589A4}" srcOrd="0" destOrd="0" presId="urn:microsoft.com/office/officeart/2005/8/layout/radial1"/>
    <dgm:cxn modelId="{B3965EF8-8E0B-4604-AE83-569B16756013}" srcId="{546865CB-AE16-4E84-957A-C36A0D814C75}" destId="{3E971F1E-EB5F-4C63-84EF-AE20B38A6D2F}" srcOrd="0" destOrd="0" parTransId="{7D4A1171-9462-42C3-90CE-D27FE5BCFCC1}" sibTransId="{331B6D8D-8DE9-4BD3-8651-47B2CD648B0F}"/>
    <dgm:cxn modelId="{69D79ED4-674E-4410-8B40-FBD86813F6B1}" type="presOf" srcId="{13DC0584-8DFD-4D93-99EA-7D5AE0D64122}" destId="{D4928263-D1D5-4BAD-AD47-6F933BCFD285}" srcOrd="0" destOrd="0" presId="urn:microsoft.com/office/officeart/2005/8/layout/radial1"/>
    <dgm:cxn modelId="{8BB4993A-AAB3-4FDB-A03A-A5375E546E38}" type="presOf" srcId="{46797EF9-7C21-4109-BBA3-506B08953583}" destId="{DB001693-D889-41F0-B256-B50EF6052292}" srcOrd="0" destOrd="0" presId="urn:microsoft.com/office/officeart/2005/8/layout/radial1"/>
    <dgm:cxn modelId="{3AEB3065-3FC6-45DC-8D15-C7380D626AC8}" type="presOf" srcId="{1E86ECE1-78A0-432E-A1D9-EEDC7CEE30E9}" destId="{5C35715B-2E9C-4C6A-A62F-A43D3A7A3D83}" srcOrd="1" destOrd="0" presId="urn:microsoft.com/office/officeart/2005/8/layout/radial1"/>
    <dgm:cxn modelId="{2DB771CF-630B-45DC-BA4D-4274A4FDB3D9}" srcId="{3E971F1E-EB5F-4C63-84EF-AE20B38A6D2F}" destId="{DF60FDE5-4832-47BC-9FDD-68DD54551C7B}" srcOrd="0" destOrd="0" parTransId="{DE216B2E-6F00-4B56-8F42-A4DFB3A58150}" sibTransId="{1385A495-FF1D-4AE4-8F77-A150830FA62A}"/>
    <dgm:cxn modelId="{981E5A28-D3A4-4B35-B9C0-ABF72F10EC68}" type="presOf" srcId="{DE216B2E-6F00-4B56-8F42-A4DFB3A58150}" destId="{8ABF6705-F394-4887-9D45-4EE1EC3BC6C1}" srcOrd="1" destOrd="0" presId="urn:microsoft.com/office/officeart/2005/8/layout/radial1"/>
    <dgm:cxn modelId="{C60707A2-BD92-4FF7-8B09-AC0016B46BAC}" srcId="{3E971F1E-EB5F-4C63-84EF-AE20B38A6D2F}" destId="{30FA0E1E-C229-46D4-AF7E-53632BF50731}" srcOrd="1" destOrd="0" parTransId="{46797EF9-7C21-4109-BBA3-506B08953583}" sibTransId="{219492FE-F0E1-43A1-B36D-71D733C8E8A7}"/>
    <dgm:cxn modelId="{976233F4-91C1-4F14-8A59-F92D4658774A}" type="presOf" srcId="{74C65FDE-0217-4B63-9B93-4FAF3A3AED6B}" destId="{FBDBA363-2C7C-463B-99D0-CD07F2F189C3}" srcOrd="0" destOrd="0" presId="urn:microsoft.com/office/officeart/2005/8/layout/radial1"/>
    <dgm:cxn modelId="{88EF683A-5C4F-4FA0-A436-789054B1FD02}" type="presOf" srcId="{30FA0E1E-C229-46D4-AF7E-53632BF50731}" destId="{6BC5A040-74C2-4FD7-BBE4-57E9B3F12E2B}" srcOrd="0" destOrd="0" presId="urn:microsoft.com/office/officeart/2005/8/layout/radial1"/>
    <dgm:cxn modelId="{231F0EF9-5C86-4A11-B046-AF003A2F0F83}" srcId="{3E971F1E-EB5F-4C63-84EF-AE20B38A6D2F}" destId="{149FC1B3-9E73-49DF-90A3-F05C643A0295}" srcOrd="3" destOrd="0" parTransId="{1E86ECE1-78A0-432E-A1D9-EEDC7CEE30E9}" sibTransId="{B199C50D-9D50-468C-AAD5-A5F9BAB71BD7}"/>
    <dgm:cxn modelId="{E05F8772-3F4D-4AAF-A0AC-8C2D4C3E1BDC}" type="presOf" srcId="{74C65FDE-0217-4B63-9B93-4FAF3A3AED6B}" destId="{D5AC553C-4270-4BED-B10C-AA8A17AE4CE3}" srcOrd="1" destOrd="0" presId="urn:microsoft.com/office/officeart/2005/8/layout/radial1"/>
    <dgm:cxn modelId="{1C7B1998-0785-4F10-92FE-EF9C1F498104}" type="presOf" srcId="{DF60FDE5-4832-47BC-9FDD-68DD54551C7B}" destId="{0818A0AA-1AC4-48D6-B4A7-C3A61CAA6B9A}" srcOrd="0" destOrd="0" presId="urn:microsoft.com/office/officeart/2005/8/layout/radial1"/>
    <dgm:cxn modelId="{5D7EF2BF-8709-419E-A606-69B6C1FCC391}" type="presOf" srcId="{3E971F1E-EB5F-4C63-84EF-AE20B38A6D2F}" destId="{6EC439F8-5B48-4470-B84A-7B338B68B8BB}" srcOrd="0" destOrd="0" presId="urn:microsoft.com/office/officeart/2005/8/layout/radial1"/>
    <dgm:cxn modelId="{E6A46A0A-1430-4AA2-BBE2-0497FEEC2A0A}" type="presOf" srcId="{1E86ECE1-78A0-432E-A1D9-EEDC7CEE30E9}" destId="{EDFCAA85-567A-4294-BD70-02C369C77358}" srcOrd="0" destOrd="0" presId="urn:microsoft.com/office/officeart/2005/8/layout/radial1"/>
    <dgm:cxn modelId="{F98CC6E7-F6FC-4FA1-AFDE-E866A8B7A42D}" srcId="{3E971F1E-EB5F-4C63-84EF-AE20B38A6D2F}" destId="{13DC0584-8DFD-4D93-99EA-7D5AE0D64122}" srcOrd="2" destOrd="0" parTransId="{74C65FDE-0217-4B63-9B93-4FAF3A3AED6B}" sibTransId="{BED4488B-1726-41D5-93B0-061AC96F38F3}"/>
    <dgm:cxn modelId="{1169E75A-78B5-4357-A46B-4C6160310856}" type="presOf" srcId="{46797EF9-7C21-4109-BBA3-506B08953583}" destId="{D00D6EFC-E692-4FF4-BFDA-F7EE6C54168F}" srcOrd="1" destOrd="0" presId="urn:microsoft.com/office/officeart/2005/8/layout/radial1"/>
    <dgm:cxn modelId="{E2B35C9D-73F8-4E64-B154-AAAD7E79090D}" type="presOf" srcId="{149FC1B3-9E73-49DF-90A3-F05C643A0295}" destId="{0BE7748C-A62A-43FB-A204-04B220B47E6C}" srcOrd="0" destOrd="0" presId="urn:microsoft.com/office/officeart/2005/8/layout/radial1"/>
    <dgm:cxn modelId="{50649163-AA65-4BF2-B5EE-89FB485D9AAC}" type="presOf" srcId="{546865CB-AE16-4E84-957A-C36A0D814C75}" destId="{BC569118-DF25-4CCB-8D1C-203A7A66F967}" srcOrd="0" destOrd="0" presId="urn:microsoft.com/office/officeart/2005/8/layout/radial1"/>
    <dgm:cxn modelId="{FBD2C047-4688-4979-8635-ED0F445FFC10}" type="presParOf" srcId="{BC569118-DF25-4CCB-8D1C-203A7A66F967}" destId="{6EC439F8-5B48-4470-B84A-7B338B68B8BB}" srcOrd="0" destOrd="0" presId="urn:microsoft.com/office/officeart/2005/8/layout/radial1"/>
    <dgm:cxn modelId="{1D83407B-7DB6-4287-A083-CD59589F1A40}" type="presParOf" srcId="{BC569118-DF25-4CCB-8D1C-203A7A66F967}" destId="{89870CD2-0E21-4496-AA0E-1908955589A4}" srcOrd="1" destOrd="0" presId="urn:microsoft.com/office/officeart/2005/8/layout/radial1"/>
    <dgm:cxn modelId="{39B4D9A8-EA24-4FDE-9C34-886C31154458}" type="presParOf" srcId="{89870CD2-0E21-4496-AA0E-1908955589A4}" destId="{8ABF6705-F394-4887-9D45-4EE1EC3BC6C1}" srcOrd="0" destOrd="0" presId="urn:microsoft.com/office/officeart/2005/8/layout/radial1"/>
    <dgm:cxn modelId="{196784A8-F48D-405E-99CB-C0DDC58A5999}" type="presParOf" srcId="{BC569118-DF25-4CCB-8D1C-203A7A66F967}" destId="{0818A0AA-1AC4-48D6-B4A7-C3A61CAA6B9A}" srcOrd="2" destOrd="0" presId="urn:microsoft.com/office/officeart/2005/8/layout/radial1"/>
    <dgm:cxn modelId="{105AA3CA-D3BC-4E5B-A1A3-DC77A1032FAA}" type="presParOf" srcId="{BC569118-DF25-4CCB-8D1C-203A7A66F967}" destId="{DB001693-D889-41F0-B256-B50EF6052292}" srcOrd="3" destOrd="0" presId="urn:microsoft.com/office/officeart/2005/8/layout/radial1"/>
    <dgm:cxn modelId="{8D44B1B9-87A2-41A6-AEA7-0F5E4848FF9F}" type="presParOf" srcId="{DB001693-D889-41F0-B256-B50EF6052292}" destId="{D00D6EFC-E692-4FF4-BFDA-F7EE6C54168F}" srcOrd="0" destOrd="0" presId="urn:microsoft.com/office/officeart/2005/8/layout/radial1"/>
    <dgm:cxn modelId="{635B162A-F442-4925-89F3-3C72218D9AB8}" type="presParOf" srcId="{BC569118-DF25-4CCB-8D1C-203A7A66F967}" destId="{6BC5A040-74C2-4FD7-BBE4-57E9B3F12E2B}" srcOrd="4" destOrd="0" presId="urn:microsoft.com/office/officeart/2005/8/layout/radial1"/>
    <dgm:cxn modelId="{914BB756-1186-4690-A0A4-AEAB7C119EB8}" type="presParOf" srcId="{BC569118-DF25-4CCB-8D1C-203A7A66F967}" destId="{FBDBA363-2C7C-463B-99D0-CD07F2F189C3}" srcOrd="5" destOrd="0" presId="urn:microsoft.com/office/officeart/2005/8/layout/radial1"/>
    <dgm:cxn modelId="{92FC48FB-DF8F-4A1D-BB03-767BEE3A9D58}" type="presParOf" srcId="{FBDBA363-2C7C-463B-99D0-CD07F2F189C3}" destId="{D5AC553C-4270-4BED-B10C-AA8A17AE4CE3}" srcOrd="0" destOrd="0" presId="urn:microsoft.com/office/officeart/2005/8/layout/radial1"/>
    <dgm:cxn modelId="{7D297A37-6039-4D47-A878-919FC707D84A}" type="presParOf" srcId="{BC569118-DF25-4CCB-8D1C-203A7A66F967}" destId="{D4928263-D1D5-4BAD-AD47-6F933BCFD285}" srcOrd="6" destOrd="0" presId="urn:microsoft.com/office/officeart/2005/8/layout/radial1"/>
    <dgm:cxn modelId="{00A8F0CF-E538-4CC6-A790-8E385B7DD2E4}" type="presParOf" srcId="{BC569118-DF25-4CCB-8D1C-203A7A66F967}" destId="{EDFCAA85-567A-4294-BD70-02C369C77358}" srcOrd="7" destOrd="0" presId="urn:microsoft.com/office/officeart/2005/8/layout/radial1"/>
    <dgm:cxn modelId="{A1505710-6A5C-4521-B1E7-DFA4CD68EE4A}" type="presParOf" srcId="{EDFCAA85-567A-4294-BD70-02C369C77358}" destId="{5C35715B-2E9C-4C6A-A62F-A43D3A7A3D83}" srcOrd="0" destOrd="0" presId="urn:microsoft.com/office/officeart/2005/8/layout/radial1"/>
    <dgm:cxn modelId="{A1202639-6BF7-45CF-8FCE-44C9C2C388CA}" type="presParOf" srcId="{BC569118-DF25-4CCB-8D1C-203A7A66F967}" destId="{0BE7748C-A62A-43FB-A204-04B220B47E6C}"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439F8-5B48-4470-B84A-7B338B68B8BB}">
      <dsp:nvSpPr>
        <dsp:cNvPr id="0" name=""/>
        <dsp:cNvSpPr/>
      </dsp:nvSpPr>
      <dsp:spPr>
        <a:xfrm>
          <a:off x="3131145" y="2485418"/>
          <a:ext cx="2660051" cy="1887163"/>
        </a:xfrm>
        <a:prstGeom prst="ellipse">
          <a:avLst/>
        </a:prstGeom>
        <a:solidFill>
          <a:schemeClr val="accent1">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s-MX" sz="3200" kern="1200" dirty="0" smtClean="0">
              <a:hlinkClick xmlns:r="http://schemas.openxmlformats.org/officeDocument/2006/relationships" r:id="" action="ppaction://hlinksldjump"/>
            </a:rPr>
            <a:t>HOMBRE</a:t>
          </a:r>
          <a:endParaRPr lang="en-US" sz="3200" kern="1200" dirty="0"/>
        </a:p>
      </dsp:txBody>
      <dsp:txXfrm>
        <a:off x="3520700" y="2761787"/>
        <a:ext cx="1880941" cy="1334425"/>
      </dsp:txXfrm>
    </dsp:sp>
    <dsp:sp modelId="{89870CD2-0E21-4496-AA0E-1908955589A4}">
      <dsp:nvSpPr>
        <dsp:cNvPr id="0" name=""/>
        <dsp:cNvSpPr/>
      </dsp:nvSpPr>
      <dsp:spPr>
        <a:xfrm rot="16200000">
          <a:off x="4175948" y="2181620"/>
          <a:ext cx="570446" cy="37148"/>
        </a:xfrm>
        <a:custGeom>
          <a:avLst/>
          <a:gdLst/>
          <a:ahLst/>
          <a:cxnLst/>
          <a:rect l="0" t="0" r="0" b="0"/>
          <a:pathLst>
            <a:path>
              <a:moveTo>
                <a:pt x="0" y="18574"/>
              </a:moveTo>
              <a:lnTo>
                <a:pt x="570446"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46910" y="2185933"/>
        <a:ext cx="28522" cy="28522"/>
      </dsp:txXfrm>
    </dsp:sp>
    <dsp:sp modelId="{0818A0AA-1AC4-48D6-B4A7-C3A61CAA6B9A}">
      <dsp:nvSpPr>
        <dsp:cNvPr id="0" name=""/>
        <dsp:cNvSpPr/>
      </dsp:nvSpPr>
      <dsp:spPr>
        <a:xfrm>
          <a:off x="3517589" y="27808"/>
          <a:ext cx="1887163" cy="1887163"/>
        </a:xfrm>
        <a:prstGeom prst="ellipse">
          <a:avLst/>
        </a:prstGeom>
        <a:solidFill>
          <a:schemeClr val="accent2">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DIOS </a:t>
          </a:r>
          <a:endParaRPr lang="en-US" sz="2400" kern="1200" dirty="0"/>
        </a:p>
      </dsp:txBody>
      <dsp:txXfrm>
        <a:off x="3793958" y="304177"/>
        <a:ext cx="1334425" cy="1334425"/>
      </dsp:txXfrm>
    </dsp:sp>
    <dsp:sp modelId="{DB001693-D889-41F0-B256-B50EF6052292}">
      <dsp:nvSpPr>
        <dsp:cNvPr id="0" name=""/>
        <dsp:cNvSpPr/>
      </dsp:nvSpPr>
      <dsp:spPr>
        <a:xfrm rot="21547134">
          <a:off x="5790871" y="3388211"/>
          <a:ext cx="229380" cy="37148"/>
        </a:xfrm>
        <a:custGeom>
          <a:avLst/>
          <a:gdLst/>
          <a:ahLst/>
          <a:cxnLst/>
          <a:rect l="0" t="0" r="0" b="0"/>
          <a:pathLst>
            <a:path>
              <a:moveTo>
                <a:pt x="0" y="18574"/>
              </a:moveTo>
              <a:lnTo>
                <a:pt x="229380"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899827" y="3401051"/>
        <a:ext cx="11469" cy="11469"/>
      </dsp:txXfrm>
    </dsp:sp>
    <dsp:sp modelId="{6BC5A040-74C2-4FD7-BBE4-57E9B3F12E2B}">
      <dsp:nvSpPr>
        <dsp:cNvPr id="0" name=""/>
        <dsp:cNvSpPr/>
      </dsp:nvSpPr>
      <dsp:spPr>
        <a:xfrm>
          <a:off x="6019792" y="2438411"/>
          <a:ext cx="2995683" cy="1887163"/>
        </a:xfrm>
        <a:prstGeom prst="ellipse">
          <a:avLst/>
        </a:prstGeom>
        <a:solidFill>
          <a:schemeClr val="accent3">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NATURALEZA</a:t>
          </a:r>
          <a:endParaRPr lang="en-US" sz="2400" kern="1200" dirty="0"/>
        </a:p>
      </dsp:txBody>
      <dsp:txXfrm>
        <a:off x="6458500" y="2714780"/>
        <a:ext cx="2118267" cy="1334425"/>
      </dsp:txXfrm>
    </dsp:sp>
    <dsp:sp modelId="{FBDBA363-2C7C-463B-99D0-CD07F2F189C3}">
      <dsp:nvSpPr>
        <dsp:cNvPr id="0" name=""/>
        <dsp:cNvSpPr/>
      </dsp:nvSpPr>
      <dsp:spPr>
        <a:xfrm rot="5400000">
          <a:off x="4175948" y="4639230"/>
          <a:ext cx="570446" cy="37148"/>
        </a:xfrm>
        <a:custGeom>
          <a:avLst/>
          <a:gdLst/>
          <a:ahLst/>
          <a:cxnLst/>
          <a:rect l="0" t="0" r="0" b="0"/>
          <a:pathLst>
            <a:path>
              <a:moveTo>
                <a:pt x="0" y="18574"/>
              </a:moveTo>
              <a:lnTo>
                <a:pt x="570446"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46910" y="4643543"/>
        <a:ext cx="28522" cy="28522"/>
      </dsp:txXfrm>
    </dsp:sp>
    <dsp:sp modelId="{D4928263-D1D5-4BAD-AD47-6F933BCFD285}">
      <dsp:nvSpPr>
        <dsp:cNvPr id="0" name=""/>
        <dsp:cNvSpPr/>
      </dsp:nvSpPr>
      <dsp:spPr>
        <a:xfrm>
          <a:off x="3359737" y="4943028"/>
          <a:ext cx="2202867" cy="1887163"/>
        </a:xfrm>
        <a:prstGeom prst="ellipse">
          <a:avLst/>
        </a:prstGeom>
        <a:solidFill>
          <a:schemeClr val="accent4">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PROJIMO</a:t>
          </a:r>
          <a:endParaRPr lang="en-US" sz="2400" kern="1200" dirty="0"/>
        </a:p>
      </dsp:txBody>
      <dsp:txXfrm>
        <a:off x="3682339" y="5219397"/>
        <a:ext cx="1557663" cy="1334425"/>
      </dsp:txXfrm>
    </dsp:sp>
    <dsp:sp modelId="{EDFCAA85-567A-4294-BD70-02C369C77358}">
      <dsp:nvSpPr>
        <dsp:cNvPr id="0" name=""/>
        <dsp:cNvSpPr/>
      </dsp:nvSpPr>
      <dsp:spPr>
        <a:xfrm rot="10850733">
          <a:off x="2552084" y="3386525"/>
          <a:ext cx="579379" cy="37148"/>
        </a:xfrm>
        <a:custGeom>
          <a:avLst/>
          <a:gdLst/>
          <a:ahLst/>
          <a:cxnLst/>
          <a:rect l="0" t="0" r="0" b="0"/>
          <a:pathLst>
            <a:path>
              <a:moveTo>
                <a:pt x="0" y="18574"/>
              </a:moveTo>
              <a:lnTo>
                <a:pt x="579379"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827290" y="3390615"/>
        <a:ext cx="28968" cy="28968"/>
      </dsp:txXfrm>
    </dsp:sp>
    <dsp:sp modelId="{0BE7748C-A62A-43FB-A204-04B220B47E6C}">
      <dsp:nvSpPr>
        <dsp:cNvPr id="0" name=""/>
        <dsp:cNvSpPr/>
      </dsp:nvSpPr>
      <dsp:spPr>
        <a:xfrm>
          <a:off x="0" y="2438411"/>
          <a:ext cx="2552370" cy="1887163"/>
        </a:xfrm>
        <a:prstGeom prst="ellipse">
          <a:avLst/>
        </a:prstGeom>
        <a:solidFill>
          <a:schemeClr val="accent5">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ARMONIA INDIVIDUAL</a:t>
          </a:r>
          <a:endParaRPr lang="en-US" sz="2400" kern="1200" dirty="0"/>
        </a:p>
      </dsp:txBody>
      <dsp:txXfrm>
        <a:off x="373786" y="2714780"/>
        <a:ext cx="1804798" cy="1334425"/>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2964420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138321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1476682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02/08/2011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3307554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02/08/2011</a:t>
            </a:fld>
            <a:endParaRPr lang="es-MX">
              <a:solidFill>
                <a:prstClr val="black">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119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02/08/2011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16064514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02/08/2011</a:t>
            </a:fld>
            <a:endParaRPr lang="es-MX">
              <a:solidFill>
                <a:prstClr val="black">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95000"/>
                </a:prstClr>
              </a:solidFill>
            </a:endParaRPr>
          </a:p>
        </p:txBody>
      </p:sp>
      <p:sp>
        <p:nvSpPr>
          <p:cNvPr id="7" name="6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477673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02/08/2011</a:t>
            </a:fld>
            <a:endParaRPr lang="es-MX">
              <a:solidFill>
                <a:prstClr val="black">
                  <a:tint val="9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95000"/>
                </a:prstClr>
              </a:solidFill>
            </a:endParaRPr>
          </a:p>
        </p:txBody>
      </p:sp>
      <p:sp>
        <p:nvSpPr>
          <p:cNvPr id="9" name="8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5678591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02/08/2011</a:t>
            </a:fld>
            <a:endParaRPr lang="es-MX">
              <a:solidFill>
                <a:prstClr val="black">
                  <a:tint val="9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95000"/>
                </a:prstClr>
              </a:solidFill>
            </a:endParaRPr>
          </a:p>
        </p:txBody>
      </p:sp>
      <p:sp>
        <p:nvSpPr>
          <p:cNvPr id="5" name="4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7614597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02/08/2011</a:t>
            </a:fld>
            <a:endParaRPr lang="es-MX">
              <a:solidFill>
                <a:prstClr val="black">
                  <a:tint val="9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95000"/>
                </a:prstClr>
              </a:solidFill>
            </a:endParaRPr>
          </a:p>
        </p:txBody>
      </p:sp>
      <p:sp>
        <p:nvSpPr>
          <p:cNvPr id="4" name="3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4877925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02/08/2011</a:t>
            </a:fld>
            <a:endParaRPr lang="es-MX">
              <a:solidFill>
                <a:prstClr val="black">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95000"/>
                </a:prstClr>
              </a:solidFill>
            </a:endParaRPr>
          </a:p>
        </p:txBody>
      </p:sp>
      <p:sp>
        <p:nvSpPr>
          <p:cNvPr id="7" name="6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3250642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33661357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D1106E26-27A0-4B76-BB8C-E1A602C20406}" type="datetimeFigureOut">
              <a:rPr lang="es-MX" smtClean="0">
                <a:solidFill>
                  <a:prstClr val="black">
                    <a:tint val="95000"/>
                  </a:prstClr>
                </a:solidFill>
              </a:rPr>
              <a:pPr/>
              <a:t>02/08/2011</a:t>
            </a:fld>
            <a:endParaRPr lang="es-MX">
              <a:solidFill>
                <a:prstClr val="black">
                  <a:tint val="95000"/>
                </a:prstClr>
              </a:solidFill>
            </a:endParaRPr>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MX">
              <a:solidFill>
                <a:prstClr val="white">
                  <a:shade val="50000"/>
                </a:prstClr>
              </a:solidFill>
            </a:endParaRPr>
          </a:p>
        </p:txBody>
      </p:sp>
      <p:sp>
        <p:nvSpPr>
          <p:cNvPr id="7" name="6 Marcador de número de diapositiva"/>
          <p:cNvSpPr>
            <a:spLocks noGrp="1"/>
          </p:cNvSpPr>
          <p:nvPr>
            <p:ph type="sldNum" sz="quarter" idx="12"/>
          </p:nvPr>
        </p:nvSpPr>
        <p:spPr>
          <a:xfrm>
            <a:off x="8339328" y="1170432"/>
            <a:ext cx="733864" cy="201168"/>
          </a:xfrm>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932188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02/08/2011</a:t>
            </a:fld>
            <a:endParaRPr lang="es-MX">
              <a:solidFill>
                <a:prstClr val="black">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406814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02/08/2011</a:t>
            </a:fld>
            <a:endParaRPr lang="es-MX">
              <a:solidFill>
                <a:prstClr val="black">
                  <a:tint val="95000"/>
                </a:prstClr>
              </a:solidFill>
            </a:endParaRPr>
          </a:p>
        </p:txBody>
      </p:sp>
      <p:sp>
        <p:nvSpPr>
          <p:cNvPr id="5" name="4 Marcador de pie de página"/>
          <p:cNvSpPr>
            <a:spLocks noGrp="1"/>
          </p:cNvSpPr>
          <p:nvPr>
            <p:ph type="ftr" sz="quarter" idx="11"/>
          </p:nvPr>
        </p:nvSpPr>
        <p:spPr>
          <a:xfrm>
            <a:off x="2640597" y="6377459"/>
            <a:ext cx="3836404" cy="365125"/>
          </a:xfrm>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848349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ctrTitle"/>
          </p:nvPr>
        </p:nvSpPr>
        <p:spPr>
          <a:xfrm>
            <a:off x="609600" y="533400"/>
            <a:ext cx="7924800" cy="3886201"/>
          </a:xfrm>
        </p:spPr>
        <p:txBody>
          <a:bodyPr>
            <a:normAutofit/>
          </a:bodyPr>
          <a:lstStyle>
            <a:lvl1pPr algn="ctr">
              <a:defRPr sz="4800">
                <a:effectLst/>
              </a:defRPr>
            </a:lvl1pPr>
          </a:lstStyle>
          <a:p>
            <a:r>
              <a:rPr lang="es-ES" smtClean="0"/>
              <a:t>Haga clic para modificar el estilo de título del patrón</a:t>
            </a:r>
            <a:endParaRPr lang="en-US" dirty="0"/>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Rectangle 3"/>
          <p:cNvSpPr>
            <a:spLocks noGrp="1"/>
          </p:cNvSpPr>
          <p:nvPr>
            <p:ph type="dt" sz="half" idx="10"/>
          </p:nvPr>
        </p:nvSpPr>
        <p:spPr>
          <a:xfrm>
            <a:off x="228600" y="6553200"/>
            <a:ext cx="2133600" cy="287782"/>
          </a:xfrm>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5" name="Rectangle 4"/>
          <p:cNvSpPr>
            <a:spLocks noGrp="1"/>
          </p:cNvSpPr>
          <p:nvPr>
            <p:ph type="ftr" sz="quarter" idx="11"/>
          </p:nvPr>
        </p:nvSpPr>
        <p:spPr>
          <a:xfrm>
            <a:off x="2895600" y="6553200"/>
            <a:ext cx="3429000" cy="287782"/>
          </a:xfrm>
        </p:spPr>
        <p:txBody>
          <a:bodyPr/>
          <a:lstStyle/>
          <a:p>
            <a:endParaRPr lang="en-US">
              <a:solidFill>
                <a:srgbClr val="E4D9BE"/>
              </a:solidFill>
            </a:endParaRPr>
          </a:p>
        </p:txBody>
      </p:sp>
      <p:sp>
        <p:nvSpPr>
          <p:cNvPr id="6" name="Rectangle 5"/>
          <p:cNvSpPr>
            <a:spLocks noGrp="1"/>
          </p:cNvSpPr>
          <p:nvPr>
            <p:ph type="sldNum" sz="quarter" idx="12"/>
          </p:nvPr>
        </p:nvSpPr>
        <p:spPr>
          <a:xfrm>
            <a:off x="6858000" y="6553200"/>
            <a:ext cx="2057400" cy="287782"/>
          </a:xfrm>
        </p:spPr>
        <p:txBody>
          <a:bodyPr/>
          <a:lstStyle/>
          <a:p>
            <a:fld id="{D18E1E67-4F48-47F8-AAC4-5CE214DE80F2}" type="slidenum">
              <a:rPr lang="en-US" smtClean="0">
                <a:solidFill>
                  <a:srgbClr val="E4D9BE"/>
                </a:solidFill>
              </a:rPr>
              <a:pPr/>
              <a:t>‹Nº›</a:t>
            </a:fld>
            <a:endParaRPr lang="en-US">
              <a:solidFill>
                <a:srgbClr val="E4D9BE"/>
              </a:solidFill>
            </a:endParaRPr>
          </a:p>
        </p:txBody>
      </p:sp>
    </p:spTree>
    <p:extLst>
      <p:ext uri="{BB962C8B-B14F-4D97-AF65-F5344CB8AC3E}">
        <p14:creationId xmlns:p14="http://schemas.microsoft.com/office/powerpoint/2010/main" val="30777009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5" name="Rectangle 4"/>
          <p:cNvSpPr>
            <a:spLocks noGrp="1"/>
          </p:cNvSpPr>
          <p:nvPr>
            <p:ph type="ftr" sz="quarter" idx="11"/>
          </p:nvPr>
        </p:nvSpPr>
        <p:spPr/>
        <p:txBody>
          <a:bodyPr/>
          <a:lstStyle/>
          <a:p>
            <a:endParaRPr lang="en-US">
              <a:solidFill>
                <a:srgbClr val="E4D9BE"/>
              </a:solidFill>
            </a:endParaRPr>
          </a:p>
        </p:txBody>
      </p:sp>
      <p:sp>
        <p:nvSpPr>
          <p:cNvPr id="6" name="Rectangle 5"/>
          <p:cNvSpPr>
            <a:spLocks noGrp="1"/>
          </p:cNvSpPr>
          <p:nvPr>
            <p:ph type="sldNum" sz="quarter" idx="12"/>
          </p:nvPr>
        </p:nvSpPr>
        <p:spPr/>
        <p:txBody>
          <a:bodyPr/>
          <a:lstStyle/>
          <a:p>
            <a:fld id="{D18E1E67-4F48-47F8-AAC4-5CE214DE80F2}" type="slidenum">
              <a:rPr lang="en-US" smtClean="0">
                <a:solidFill>
                  <a:srgbClr val="E4D9BE"/>
                </a:solidFill>
              </a:rPr>
              <a:pPr/>
              <a:t>‹Nº›</a:t>
            </a:fld>
            <a:endParaRPr lang="en-US">
              <a:solidFill>
                <a:srgbClr val="E4D9BE"/>
              </a:solidFill>
            </a:endParaRPr>
          </a:p>
        </p:txBody>
      </p:sp>
    </p:spTree>
    <p:extLst>
      <p:ext uri="{BB962C8B-B14F-4D97-AF65-F5344CB8AC3E}">
        <p14:creationId xmlns:p14="http://schemas.microsoft.com/office/powerpoint/2010/main" val="14869346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5" name="Rectangle 4"/>
          <p:cNvSpPr>
            <a:spLocks noGrp="1"/>
          </p:cNvSpPr>
          <p:nvPr>
            <p:ph type="ftr" sz="quarter" idx="11"/>
          </p:nvPr>
        </p:nvSpPr>
        <p:spPr/>
        <p:txBody>
          <a:bodyPr/>
          <a:lstStyle/>
          <a:p>
            <a:endParaRPr lang="en-US">
              <a:solidFill>
                <a:srgbClr val="E4D9BE"/>
              </a:solidFill>
            </a:endParaRPr>
          </a:p>
        </p:txBody>
      </p:sp>
      <p:sp>
        <p:nvSpPr>
          <p:cNvPr id="6" name="Rectangle 5"/>
          <p:cNvSpPr>
            <a:spLocks noGrp="1"/>
          </p:cNvSpPr>
          <p:nvPr>
            <p:ph type="sldNum" sz="quarter" idx="12"/>
          </p:nvPr>
        </p:nvSpPr>
        <p:spPr/>
        <p:txBody>
          <a:bodyPr/>
          <a:lstStyle/>
          <a:p>
            <a:fld id="{D18E1E67-4F48-47F8-AAC4-5CE214DE80F2}" type="slidenum">
              <a:rPr lang="en-US" smtClean="0">
                <a:solidFill>
                  <a:srgbClr val="E4D9BE"/>
                </a:solidFill>
              </a:rPr>
              <a:pPr/>
              <a:t>‹Nº›</a:t>
            </a:fld>
            <a:endParaRPr lang="en-US">
              <a:solidFill>
                <a:srgbClr val="E4D9BE"/>
              </a:solidFill>
            </a:endParaRPr>
          </a:p>
        </p:txBody>
      </p:sp>
    </p:spTree>
    <p:extLst>
      <p:ext uri="{BB962C8B-B14F-4D97-AF65-F5344CB8AC3E}">
        <p14:creationId xmlns:p14="http://schemas.microsoft.com/office/powerpoint/2010/main" val="31261567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6" name="Rectangle 5"/>
          <p:cNvSpPr>
            <a:spLocks noGrp="1"/>
          </p:cNvSpPr>
          <p:nvPr>
            <p:ph type="ftr" sz="quarter" idx="11"/>
          </p:nvPr>
        </p:nvSpPr>
        <p:spPr/>
        <p:txBody>
          <a:bodyPr/>
          <a:lstStyle/>
          <a:p>
            <a:endParaRPr lang="en-US">
              <a:solidFill>
                <a:srgbClr val="E4D9BE"/>
              </a:solidFill>
            </a:endParaRPr>
          </a:p>
        </p:txBody>
      </p:sp>
      <p:sp>
        <p:nvSpPr>
          <p:cNvPr id="7" name="Rectangle 6"/>
          <p:cNvSpPr>
            <a:spLocks noGrp="1"/>
          </p:cNvSpPr>
          <p:nvPr>
            <p:ph type="sldNum" sz="quarter" idx="12"/>
          </p:nvPr>
        </p:nvSpPr>
        <p:spPr/>
        <p:txBody>
          <a:bodyPr/>
          <a:lstStyle/>
          <a:p>
            <a:fld id="{D18E1E67-4F48-47F8-AAC4-5CE214DE80F2}" type="slidenum">
              <a:rPr lang="en-US" smtClean="0">
                <a:solidFill>
                  <a:srgbClr val="E4D9BE"/>
                </a:solidFill>
              </a:rPr>
              <a:pPr/>
              <a:t>‹Nº›</a:t>
            </a:fld>
            <a:endParaRPr lang="en-US">
              <a:solidFill>
                <a:srgbClr val="E4D9BE"/>
              </a:solidFill>
            </a:endParaRPr>
          </a:p>
        </p:txBody>
      </p:sp>
    </p:spTree>
    <p:extLst>
      <p:ext uri="{BB962C8B-B14F-4D97-AF65-F5344CB8AC3E}">
        <p14:creationId xmlns:p14="http://schemas.microsoft.com/office/powerpoint/2010/main" val="25944050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8" name="Rectangle 7"/>
          <p:cNvSpPr>
            <a:spLocks noGrp="1"/>
          </p:cNvSpPr>
          <p:nvPr>
            <p:ph type="ftr" sz="quarter" idx="11"/>
          </p:nvPr>
        </p:nvSpPr>
        <p:spPr/>
        <p:txBody>
          <a:bodyPr/>
          <a:lstStyle/>
          <a:p>
            <a:endParaRPr lang="en-US">
              <a:solidFill>
                <a:srgbClr val="E4D9BE"/>
              </a:solidFill>
            </a:endParaRPr>
          </a:p>
        </p:txBody>
      </p:sp>
      <p:sp>
        <p:nvSpPr>
          <p:cNvPr id="9" name="Rectangle 8"/>
          <p:cNvSpPr>
            <a:spLocks noGrp="1"/>
          </p:cNvSpPr>
          <p:nvPr>
            <p:ph type="sldNum" sz="quarter" idx="12"/>
          </p:nvPr>
        </p:nvSpPr>
        <p:spPr/>
        <p:txBody>
          <a:bodyPr/>
          <a:lstStyle/>
          <a:p>
            <a:fld id="{D18E1E67-4F48-47F8-AAC4-5CE214DE80F2}" type="slidenum">
              <a:rPr lang="en-US" smtClean="0">
                <a:solidFill>
                  <a:srgbClr val="E4D9BE"/>
                </a:solidFill>
              </a:rPr>
              <a:pPr/>
              <a:t>‹Nº›</a:t>
            </a:fld>
            <a:endParaRPr lang="en-US">
              <a:solidFill>
                <a:srgbClr val="E4D9BE"/>
              </a:solidFill>
            </a:endParaRPr>
          </a:p>
        </p:txBody>
      </p:sp>
    </p:spTree>
    <p:extLst>
      <p:ext uri="{BB962C8B-B14F-4D97-AF65-F5344CB8AC3E}">
        <p14:creationId xmlns:p14="http://schemas.microsoft.com/office/powerpoint/2010/main" val="3891691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4" name="Rectangle 3"/>
          <p:cNvSpPr>
            <a:spLocks noGrp="1"/>
          </p:cNvSpPr>
          <p:nvPr>
            <p:ph type="ftr" sz="quarter" idx="11"/>
          </p:nvPr>
        </p:nvSpPr>
        <p:spPr/>
        <p:txBody>
          <a:bodyPr/>
          <a:lstStyle/>
          <a:p>
            <a:endParaRPr lang="en-US">
              <a:solidFill>
                <a:srgbClr val="E4D9BE"/>
              </a:solidFill>
            </a:endParaRPr>
          </a:p>
        </p:txBody>
      </p:sp>
      <p:sp>
        <p:nvSpPr>
          <p:cNvPr id="5" name="Rectangle 4"/>
          <p:cNvSpPr>
            <a:spLocks noGrp="1"/>
          </p:cNvSpPr>
          <p:nvPr>
            <p:ph type="sldNum" sz="quarter" idx="12"/>
          </p:nvPr>
        </p:nvSpPr>
        <p:spPr/>
        <p:txBody>
          <a:bodyPr/>
          <a:lstStyle/>
          <a:p>
            <a:fld id="{D18E1E67-4F48-47F8-AAC4-5CE214DE80F2}" type="slidenum">
              <a:rPr lang="en-US" smtClean="0">
                <a:solidFill>
                  <a:srgbClr val="E4D9BE"/>
                </a:solidFill>
              </a:rPr>
              <a:pPr/>
              <a:t>‹Nº›</a:t>
            </a:fld>
            <a:endParaRPr lang="en-US">
              <a:solidFill>
                <a:srgbClr val="E4D9BE"/>
              </a:solidFill>
            </a:endParaRPr>
          </a:p>
        </p:txBody>
      </p:sp>
    </p:spTree>
    <p:extLst>
      <p:ext uri="{BB962C8B-B14F-4D97-AF65-F5344CB8AC3E}">
        <p14:creationId xmlns:p14="http://schemas.microsoft.com/office/powerpoint/2010/main" val="25913694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3" name="Rectangle 2"/>
          <p:cNvSpPr>
            <a:spLocks noGrp="1"/>
          </p:cNvSpPr>
          <p:nvPr>
            <p:ph type="ftr" sz="quarter" idx="11"/>
          </p:nvPr>
        </p:nvSpPr>
        <p:spPr/>
        <p:txBody>
          <a:bodyPr/>
          <a:lstStyle/>
          <a:p>
            <a:endParaRPr lang="en-US">
              <a:solidFill>
                <a:srgbClr val="E4D9BE"/>
              </a:solidFill>
            </a:endParaRPr>
          </a:p>
        </p:txBody>
      </p:sp>
      <p:sp>
        <p:nvSpPr>
          <p:cNvPr id="4" name="Rectangle 3"/>
          <p:cNvSpPr>
            <a:spLocks noGrp="1"/>
          </p:cNvSpPr>
          <p:nvPr>
            <p:ph type="sldNum" sz="quarter" idx="12"/>
          </p:nvPr>
        </p:nvSpPr>
        <p:spPr/>
        <p:txBody>
          <a:bodyPr/>
          <a:lstStyle/>
          <a:p>
            <a:fld id="{D18E1E67-4F48-47F8-AAC4-5CE214DE80F2}" type="slidenum">
              <a:rPr lang="en-US" smtClean="0">
                <a:solidFill>
                  <a:srgbClr val="E4D9BE"/>
                </a:solidFill>
              </a:rPr>
              <a:pPr/>
              <a:t>‹Nº›</a:t>
            </a:fld>
            <a:endParaRPr lang="en-US">
              <a:solidFill>
                <a:srgbClr val="E4D9BE"/>
              </a:solidFill>
            </a:endParaRPr>
          </a:p>
        </p:txBody>
      </p:sp>
    </p:spTree>
    <p:extLst>
      <p:ext uri="{BB962C8B-B14F-4D97-AF65-F5344CB8AC3E}">
        <p14:creationId xmlns:p14="http://schemas.microsoft.com/office/powerpoint/2010/main" val="1181189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20647174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6" name="Rectangle 5"/>
          <p:cNvSpPr>
            <a:spLocks noGrp="1"/>
          </p:cNvSpPr>
          <p:nvPr>
            <p:ph type="ftr" sz="quarter" idx="11"/>
          </p:nvPr>
        </p:nvSpPr>
        <p:spPr/>
        <p:txBody>
          <a:bodyPr/>
          <a:lstStyle/>
          <a:p>
            <a:endParaRPr lang="en-US">
              <a:solidFill>
                <a:srgbClr val="E4D9BE"/>
              </a:solidFill>
            </a:endParaRPr>
          </a:p>
        </p:txBody>
      </p:sp>
      <p:sp>
        <p:nvSpPr>
          <p:cNvPr id="7" name="Rectangle 6"/>
          <p:cNvSpPr>
            <a:spLocks noGrp="1"/>
          </p:cNvSpPr>
          <p:nvPr>
            <p:ph type="sldNum" sz="quarter" idx="12"/>
          </p:nvPr>
        </p:nvSpPr>
        <p:spPr/>
        <p:txBody>
          <a:bodyPr/>
          <a:lstStyle/>
          <a:p>
            <a:fld id="{D18E1E67-4F48-47F8-AAC4-5CE214DE80F2}" type="slidenum">
              <a:rPr lang="en-US" smtClean="0">
                <a:solidFill>
                  <a:srgbClr val="E4D9BE"/>
                </a:solidFill>
              </a:rPr>
              <a:pPr/>
              <a:t>‹Nº›</a:t>
            </a:fld>
            <a:endParaRPr lang="en-US">
              <a:solidFill>
                <a:srgbClr val="E4D9BE"/>
              </a:solidFill>
            </a:endParaRPr>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22579376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Rectangle 4"/>
          <p:cNvSpPr>
            <a:spLocks noGrp="1"/>
          </p:cNvSpPr>
          <p:nvPr>
            <p:ph type="dt" sz="half" idx="10"/>
          </p:nvPr>
        </p:nvSpPr>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6" name="Rectangle 5"/>
          <p:cNvSpPr>
            <a:spLocks noGrp="1"/>
          </p:cNvSpPr>
          <p:nvPr>
            <p:ph type="ftr" sz="quarter" idx="11"/>
          </p:nvPr>
        </p:nvSpPr>
        <p:spPr/>
        <p:txBody>
          <a:bodyPr/>
          <a:lstStyle/>
          <a:p>
            <a:endParaRPr lang="en-US">
              <a:solidFill>
                <a:srgbClr val="E4D9BE"/>
              </a:solidFill>
            </a:endParaRPr>
          </a:p>
        </p:txBody>
      </p:sp>
      <p:sp>
        <p:nvSpPr>
          <p:cNvPr id="7" name="Rectangle 6"/>
          <p:cNvSpPr>
            <a:spLocks noGrp="1"/>
          </p:cNvSpPr>
          <p:nvPr>
            <p:ph type="sldNum" sz="quarter" idx="12"/>
          </p:nvPr>
        </p:nvSpPr>
        <p:spPr/>
        <p:txBody>
          <a:bodyPr/>
          <a:lstStyle/>
          <a:p>
            <a:fld id="{D18E1E67-4F48-47F8-AAC4-5CE214DE80F2}" type="slidenum">
              <a:rPr lang="en-US" smtClean="0">
                <a:solidFill>
                  <a:srgbClr val="E4D9BE"/>
                </a:solidFill>
              </a:rPr>
              <a:pPr/>
              <a:t>‹Nº›</a:t>
            </a:fld>
            <a:endParaRPr lang="en-US">
              <a:solidFill>
                <a:srgbClr val="E4D9BE"/>
              </a:solidFill>
            </a:endParaRPr>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06144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5" name="Rectangle 4"/>
          <p:cNvSpPr>
            <a:spLocks noGrp="1"/>
          </p:cNvSpPr>
          <p:nvPr>
            <p:ph type="ftr" sz="quarter" idx="11"/>
          </p:nvPr>
        </p:nvSpPr>
        <p:spPr/>
        <p:txBody>
          <a:bodyPr/>
          <a:lstStyle/>
          <a:p>
            <a:endParaRPr lang="en-US">
              <a:solidFill>
                <a:srgbClr val="E4D9BE"/>
              </a:solidFill>
            </a:endParaRPr>
          </a:p>
        </p:txBody>
      </p:sp>
      <p:sp>
        <p:nvSpPr>
          <p:cNvPr id="6" name="Rectangle 5"/>
          <p:cNvSpPr>
            <a:spLocks noGrp="1"/>
          </p:cNvSpPr>
          <p:nvPr>
            <p:ph type="sldNum" sz="quarter" idx="12"/>
          </p:nvPr>
        </p:nvSpPr>
        <p:spPr/>
        <p:txBody>
          <a:bodyPr/>
          <a:lstStyle/>
          <a:p>
            <a:fld id="{D18E1E67-4F48-47F8-AAC4-5CE214DE80F2}" type="slidenum">
              <a:rPr lang="en-US" smtClean="0">
                <a:solidFill>
                  <a:srgbClr val="E4D9BE"/>
                </a:solidFill>
              </a:rPr>
              <a:pPr/>
              <a:t>‹Nº›</a:t>
            </a:fld>
            <a:endParaRPr lang="en-US">
              <a:solidFill>
                <a:srgbClr val="E4D9BE"/>
              </a:solidFill>
            </a:endParaRPr>
          </a:p>
        </p:txBody>
      </p:sp>
    </p:spTree>
    <p:extLst>
      <p:ext uri="{BB962C8B-B14F-4D97-AF65-F5344CB8AC3E}">
        <p14:creationId xmlns:p14="http://schemas.microsoft.com/office/powerpoint/2010/main" val="14325724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1F434306-B2FD-4546-AEEB-BA8457BC0BB1}" type="datetimeFigureOut">
              <a:rPr lang="en-US" smtClean="0">
                <a:solidFill>
                  <a:srgbClr val="E4D9BE"/>
                </a:solidFill>
              </a:rPr>
              <a:pPr/>
              <a:t>8/2/2011</a:t>
            </a:fld>
            <a:endParaRPr lang="en-US">
              <a:solidFill>
                <a:srgbClr val="E4D9BE"/>
              </a:solidFill>
            </a:endParaRPr>
          </a:p>
        </p:txBody>
      </p:sp>
      <p:sp>
        <p:nvSpPr>
          <p:cNvPr id="5" name="Rectangle 4"/>
          <p:cNvSpPr>
            <a:spLocks noGrp="1"/>
          </p:cNvSpPr>
          <p:nvPr>
            <p:ph type="ftr" sz="quarter" idx="11"/>
          </p:nvPr>
        </p:nvSpPr>
        <p:spPr/>
        <p:txBody>
          <a:bodyPr/>
          <a:lstStyle/>
          <a:p>
            <a:endParaRPr lang="en-US">
              <a:solidFill>
                <a:srgbClr val="E4D9BE"/>
              </a:solidFill>
            </a:endParaRPr>
          </a:p>
        </p:txBody>
      </p:sp>
      <p:sp>
        <p:nvSpPr>
          <p:cNvPr id="6" name="Rectangle 5"/>
          <p:cNvSpPr>
            <a:spLocks noGrp="1"/>
          </p:cNvSpPr>
          <p:nvPr>
            <p:ph type="sldNum" sz="quarter" idx="12"/>
          </p:nvPr>
        </p:nvSpPr>
        <p:spPr/>
        <p:txBody>
          <a:bodyPr/>
          <a:lstStyle/>
          <a:p>
            <a:fld id="{D18E1E67-4F48-47F8-AAC4-5CE214DE80F2}" type="slidenum">
              <a:rPr lang="en-US" smtClean="0">
                <a:solidFill>
                  <a:srgbClr val="E4D9BE"/>
                </a:solidFill>
              </a:rPr>
              <a:pPr/>
              <a:t>‹Nº›</a:t>
            </a:fld>
            <a:endParaRPr lang="en-US">
              <a:solidFill>
                <a:srgbClr val="E4D9BE"/>
              </a:solidFill>
            </a:endParaRPr>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8558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1579649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4155702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476447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2073090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834807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2AA94BE-F28C-4F1E-8737-3C431B6D423B}" type="datetimeFigureOut">
              <a:rPr lang="en-US" smtClean="0"/>
              <a:t>8/2/2011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7FBD3A91-C6ED-48D0-AF05-372B496D4172}" type="slidenum">
              <a:rPr lang="en-US" smtClean="0"/>
              <a:t>‹Nº›</a:t>
            </a:fld>
            <a:endParaRPr lang="en-US"/>
          </a:p>
        </p:txBody>
      </p:sp>
    </p:spTree>
    <p:extLst>
      <p:ext uri="{BB962C8B-B14F-4D97-AF65-F5344CB8AC3E}">
        <p14:creationId xmlns:p14="http://schemas.microsoft.com/office/powerpoint/2010/main" val="1911526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A94BE-F28C-4F1E-8737-3C431B6D423B}" type="datetimeFigureOut">
              <a:rPr lang="en-US" smtClean="0"/>
              <a:t>8/2/2011</a:t>
            </a:fld>
            <a:endParaRPr lang="en-U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BD3A91-C6ED-48D0-AF05-372B496D4172}" type="slidenum">
              <a:rPr lang="en-US" smtClean="0"/>
              <a:t>‹Nº›</a:t>
            </a:fld>
            <a:endParaRPr lang="en-US"/>
          </a:p>
        </p:txBody>
      </p:sp>
    </p:spTree>
    <p:extLst>
      <p:ext uri="{BB962C8B-B14F-4D97-AF65-F5344CB8AC3E}">
        <p14:creationId xmlns:p14="http://schemas.microsoft.com/office/powerpoint/2010/main" val="206823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1106E26-27A0-4B76-BB8C-E1A602C20406}" type="datetimeFigureOut">
              <a:rPr lang="es-MX" smtClean="0">
                <a:solidFill>
                  <a:prstClr val="black">
                    <a:tint val="95000"/>
                  </a:prstClr>
                </a:solidFill>
              </a:rPr>
              <a:pPr/>
              <a:t>02/08/2011</a:t>
            </a:fld>
            <a:endParaRPr lang="es-MX">
              <a:solidFill>
                <a:prstClr val="black">
                  <a:tint val="95000"/>
                </a:prstClr>
              </a:solidFill>
            </a:endParaRPr>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MX">
              <a:solidFill>
                <a:prstClr val="black">
                  <a:tint val="95000"/>
                </a:prstClr>
              </a:solidFill>
            </a:endParaRPr>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52972388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1F434306-B2FD-4546-AEEB-BA8457BC0BB1}" type="datetimeFigureOut">
              <a:rPr lang="en-US" smtClean="0">
                <a:solidFill>
                  <a:srgbClr val="E4D9BE"/>
                </a:solidFill>
              </a:rPr>
              <a:pPr/>
              <a:t>8/2/2011</a:t>
            </a:fld>
            <a:endParaRPr lang="en-US">
              <a:solidFill>
                <a:srgbClr val="E4D9BE"/>
              </a:solidFill>
            </a:endParaRPr>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E4D9BE"/>
              </a:solidFill>
            </a:endParaRPr>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D18E1E67-4F48-47F8-AAC4-5CE214DE80F2}" type="slidenum">
              <a:rPr lang="en-US" smtClean="0">
                <a:solidFill>
                  <a:srgbClr val="E4D9BE"/>
                </a:solidFill>
              </a:rPr>
              <a:pPr/>
              <a:t>‹Nº›</a:t>
            </a:fld>
            <a:endParaRPr lang="en-US">
              <a:solidFill>
                <a:srgbClr val="E4D9BE"/>
              </a:solidFill>
            </a:endParaRPr>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44764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slide" Target="slide43.xml"/><Relationship Id="rId1" Type="http://schemas.openxmlformats.org/officeDocument/2006/relationships/slideLayout" Target="../slideLayouts/slideLayout13.xml"/><Relationship Id="rId6" Type="http://schemas.openxmlformats.org/officeDocument/2006/relationships/slide" Target="slide48.xml"/><Relationship Id="rId5" Type="http://schemas.openxmlformats.org/officeDocument/2006/relationships/slide" Target="slide7.xml"/><Relationship Id="rId4" Type="http://schemas.openxmlformats.org/officeDocument/2006/relationships/slide" Target="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n-US"/>
          </a:p>
        </p:txBody>
      </p:sp>
      <p:sp>
        <p:nvSpPr>
          <p:cNvPr id="3" name="2 Subtítulo"/>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2295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estudio de la Mente</a:t>
            </a:r>
            <a:endParaRPr lang="en-US" dirty="0"/>
          </a:p>
        </p:txBody>
      </p:sp>
      <p:sp>
        <p:nvSpPr>
          <p:cNvPr id="3" name="2 Marcador de contenido"/>
          <p:cNvSpPr>
            <a:spLocks noGrp="1"/>
          </p:cNvSpPr>
          <p:nvPr>
            <p:ph idx="1"/>
          </p:nvPr>
        </p:nvSpPr>
        <p:spPr/>
        <p:txBody>
          <a:bodyPr>
            <a:normAutofit fontScale="92500" lnSpcReduction="20000"/>
          </a:bodyPr>
          <a:lstStyle/>
          <a:p>
            <a:pPr marL="514350" indent="-514350">
              <a:buAutoNum type="arabicPeriod"/>
            </a:pPr>
            <a:r>
              <a:rPr lang="es-MX" sz="3600" dirty="0" smtClean="0"/>
              <a:t>Debe realizase bajo una adecuada perspectiva de la Salvación. </a:t>
            </a:r>
          </a:p>
          <a:p>
            <a:pPr marL="514350" indent="-514350">
              <a:buAutoNum type="arabicPeriod"/>
            </a:pPr>
            <a:r>
              <a:rPr lang="es-MX" sz="3600" dirty="0" smtClean="0"/>
              <a:t>El enfoque debe de ser en Dios y en su Gloria, no en “si mismo”(hombre)</a:t>
            </a:r>
          </a:p>
          <a:p>
            <a:pPr marL="514350" indent="-514350">
              <a:buAutoNum type="arabicPeriod"/>
            </a:pPr>
            <a:r>
              <a:rPr lang="es-MX" sz="3600" dirty="0" smtClean="0"/>
              <a:t>El fundamento es la suficiencia de Cristo y el poder del Espíritu Santo</a:t>
            </a:r>
          </a:p>
          <a:p>
            <a:pPr marL="514350" indent="-514350">
              <a:buAutoNum type="arabicPeriod"/>
            </a:pPr>
            <a:r>
              <a:rPr lang="es-MX" sz="3600" dirty="0" smtClean="0"/>
              <a:t>Debe de sustentarse en la suficiencia y autoridad de la Palabra de Dios</a:t>
            </a:r>
          </a:p>
          <a:p>
            <a:pPr marL="514350" indent="-514350">
              <a:buAutoNum type="arabicPeriod"/>
            </a:pPr>
            <a:r>
              <a:rPr lang="es-MX" sz="3600" dirty="0" smtClean="0"/>
              <a:t>No debe minimizar la visión Bíblica del pecado y la responsabilidad personal</a:t>
            </a:r>
            <a:endParaRPr lang="en-US" dirty="0"/>
          </a:p>
        </p:txBody>
      </p:sp>
    </p:spTree>
    <p:extLst>
      <p:ext uri="{BB962C8B-B14F-4D97-AF65-F5344CB8AC3E}">
        <p14:creationId xmlns:p14="http://schemas.microsoft.com/office/powerpoint/2010/main" val="3257964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normAutofit/>
          </a:bodyPr>
          <a:lstStyle/>
          <a:p>
            <a:r>
              <a:rPr lang="es-MX" dirty="0" smtClean="0"/>
              <a:t>Lucha por la voluntad humana</a:t>
            </a:r>
            <a:endParaRPr lang="en-US" dirty="0"/>
          </a:p>
        </p:txBody>
      </p:sp>
      <p:sp>
        <p:nvSpPr>
          <p:cNvPr id="7" name="6 Marcador de texto"/>
          <p:cNvSpPr>
            <a:spLocks noGrp="1"/>
          </p:cNvSpPr>
          <p:nvPr>
            <p:ph type="body" idx="1"/>
          </p:nvPr>
        </p:nvSpPr>
        <p:spPr/>
        <p:txBody>
          <a:bodyPr/>
          <a:lstStyle/>
          <a:p>
            <a:r>
              <a:rPr lang="es-MX" smtClean="0"/>
              <a:t>Conflicto Cósmico</a:t>
            </a:r>
            <a:endParaRPr lang="en-US" dirty="0"/>
          </a:p>
        </p:txBody>
      </p:sp>
    </p:spTree>
    <p:extLst>
      <p:ext uri="{BB962C8B-B14F-4D97-AF65-F5344CB8AC3E}">
        <p14:creationId xmlns:p14="http://schemas.microsoft.com/office/powerpoint/2010/main" val="26743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1762194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Satanás toma ventaja de las ciencias de la mente</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smtClean="0"/>
              <a:t>(Satanás) … </a:t>
            </a:r>
            <a:r>
              <a:rPr lang="es-ES" b="1" i="1" u="sng" dirty="0" smtClean="0"/>
              <a:t>Saca </a:t>
            </a:r>
            <a:r>
              <a:rPr lang="es-ES" b="1" i="1" u="sng" dirty="0"/>
              <a:t>una enorme ventaja de las ciencias que conciernen a la mente.  </a:t>
            </a:r>
            <a:r>
              <a:rPr lang="es-ES" dirty="0"/>
              <a:t>Mediante ellas se arrastra como serpiente, imperceptiblemente, para corromper la obra de Dios. </a:t>
            </a:r>
            <a:r>
              <a:rPr lang="es-ES" b="1" i="1" u="sng" dirty="0"/>
              <a:t>Esta entrada de Satanás por medio de estas ciencias ha sido bien planeada.  Mediante el conducto proporcionado por la frenología, la psicología y el mesmerismo* (hipnotismo), llega más directamente a los miembros de está generación, y trabaja con ese poder que caracterizará sus esfuerzos cerca del fin del tiempo de gracia.  Las mentes de miles de personas han sido envenenadas por este medio y conducidas al paganismo</a:t>
            </a:r>
            <a:r>
              <a:rPr lang="es-ES" dirty="0"/>
              <a:t>. </a:t>
            </a:r>
            <a:r>
              <a:rPr lang="es-ES" dirty="0" smtClean="0"/>
              <a:t>1 MCP Pg. 20</a:t>
            </a:r>
            <a:endParaRPr lang="en-US" dirty="0"/>
          </a:p>
        </p:txBody>
      </p:sp>
    </p:spTree>
    <p:extLst>
      <p:ext uri="{BB962C8B-B14F-4D97-AF65-F5344CB8AC3E}">
        <p14:creationId xmlns:p14="http://schemas.microsoft.com/office/powerpoint/2010/main" val="3867185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sz="3200" dirty="0" smtClean="0"/>
              <a:t>Engaña con grandes y buenas obras en las ciencias de la mente</a:t>
            </a:r>
            <a:endParaRPr lang="en-US" sz="3200"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a:t>Mientras se cree que una mente afecta en forma maravillosa a otra mente, Satanás, que está listo para aprovechar cualquier ventaja se introduce y trabaja en un lado y en otro.  Y cuando los que se dedican a estas ciencias se alaban exageradamente </a:t>
            </a:r>
            <a:r>
              <a:rPr lang="es-ES" b="1" i="1" u="sng" dirty="0"/>
              <a:t>debido a las grandes y buenas obras que afirman llevar a cabo, </a:t>
            </a:r>
            <a:r>
              <a:rPr lang="es-ES" dirty="0"/>
              <a:t>no se dan cuenta del poder para el mal que están fomentando; pero es un poder que trabajará con toda clase de señales y de milagros mentirosos: con todo engaño de iniquidad.  </a:t>
            </a:r>
            <a:r>
              <a:rPr lang="es-ES" b="1" i="1" u="sng" dirty="0"/>
              <a:t>Notad la influencia de estas ciencias, apreciados lectores, porque todavía no ha terminado el conflicto entre Cristo y Satanás</a:t>
            </a:r>
            <a:r>
              <a:rPr lang="es-ES" b="1" i="1" u="sng" dirty="0" smtClean="0"/>
              <a:t>. </a:t>
            </a:r>
            <a:r>
              <a:rPr lang="es-ES" dirty="0"/>
              <a:t>1MCP Pg. </a:t>
            </a:r>
            <a:r>
              <a:rPr lang="es-ES" dirty="0" smtClean="0"/>
              <a:t>20</a:t>
            </a:r>
            <a:endParaRPr lang="en-US" dirty="0"/>
          </a:p>
        </p:txBody>
      </p:sp>
    </p:spTree>
    <p:extLst>
      <p:ext uri="{BB962C8B-B14F-4D97-AF65-F5344CB8AC3E}">
        <p14:creationId xmlns:p14="http://schemas.microsoft.com/office/powerpoint/2010/main" val="2859639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Falsas teorías revestidas de luz </a:t>
            </a:r>
            <a:endParaRPr lang="en-US" dirty="0"/>
          </a:p>
        </p:txBody>
      </p:sp>
      <p:sp>
        <p:nvSpPr>
          <p:cNvPr id="3" name="2 Marcador de contenido"/>
          <p:cNvSpPr>
            <a:spLocks noGrp="1"/>
          </p:cNvSpPr>
          <p:nvPr>
            <p:ph idx="1"/>
          </p:nvPr>
        </p:nvSpPr>
        <p:spPr/>
        <p:txBody>
          <a:bodyPr>
            <a:noAutofit/>
          </a:bodyPr>
          <a:lstStyle/>
          <a:p>
            <a:pPr marL="0" indent="0" algn="just">
              <a:buNone/>
            </a:pPr>
            <a:r>
              <a:rPr lang="es-ES" b="1" i="1" u="sng" dirty="0" smtClean="0"/>
              <a:t>Lo </a:t>
            </a:r>
            <a:r>
              <a:rPr lang="es-ES" b="1" i="1" u="sng" dirty="0"/>
              <a:t>experimentado en el pasado se repetirá. En lo porvenir las supersticiones satánicas cobrarán formas nuevas. </a:t>
            </a:r>
            <a:r>
              <a:rPr lang="es-ES" dirty="0"/>
              <a:t>El error será presentado de un modo agradable y halagüeño. </a:t>
            </a:r>
            <a:r>
              <a:rPr lang="es-ES" b="1" i="1" u="sng" dirty="0"/>
              <a:t>Falsas teorías. revestidas de luz, serán presentadas al pueblo de Dios</a:t>
            </a:r>
            <a:r>
              <a:rPr lang="es-ES" dirty="0"/>
              <a:t>. Así procurará Satanás engañar a los mismos escogidos, si fuere posible. Se ejercerán influencias extremadamente seductoras e hipnotizarán las mentes.­ 3JT 271 (1904). </a:t>
            </a:r>
            <a:r>
              <a:rPr lang="es-ES" dirty="0" smtClean="0"/>
              <a:t>2MCP Pg. 748</a:t>
            </a:r>
            <a:endParaRPr lang="en-US" dirty="0"/>
          </a:p>
        </p:txBody>
      </p:sp>
    </p:spTree>
    <p:extLst>
      <p:ext uri="{BB962C8B-B14F-4D97-AF65-F5344CB8AC3E}">
        <p14:creationId xmlns:p14="http://schemas.microsoft.com/office/powerpoint/2010/main" val="13162605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El Psicólogo (consejero) puede ser su instrumento</a:t>
            </a:r>
            <a:endParaRPr lang="en-US" dirty="0"/>
          </a:p>
        </p:txBody>
      </p:sp>
      <p:sp>
        <p:nvSpPr>
          <p:cNvPr id="3" name="2 Marcador de contenido"/>
          <p:cNvSpPr>
            <a:spLocks noGrp="1"/>
          </p:cNvSpPr>
          <p:nvPr>
            <p:ph idx="1"/>
          </p:nvPr>
        </p:nvSpPr>
        <p:spPr/>
        <p:txBody>
          <a:bodyPr>
            <a:normAutofit/>
          </a:bodyPr>
          <a:lstStyle/>
          <a:p>
            <a:pPr marL="0" indent="0" algn="just">
              <a:buNone/>
            </a:pPr>
            <a:r>
              <a:rPr lang="es-ES" sz="4400" b="1" i="1" u="sng" dirty="0" smtClean="0"/>
              <a:t>Satanás </a:t>
            </a:r>
            <a:r>
              <a:rPr lang="es-ES" sz="4400" b="1" i="1" u="sng" dirty="0"/>
              <a:t>con frecuencia encuentra un instrumento poderoso para el mal en el poder que una mente es capaz de ejercer sobre otra mente</a:t>
            </a:r>
            <a:r>
              <a:rPr lang="es-ES" sz="4400" dirty="0"/>
              <a:t>. </a:t>
            </a:r>
            <a:r>
              <a:rPr lang="es-ES" sz="4400" dirty="0" smtClean="0"/>
              <a:t>-</a:t>
            </a:r>
            <a:r>
              <a:rPr lang="es-ES" sz="4400" dirty="0"/>
              <a:t>2MS 404 (1907</a:t>
            </a:r>
            <a:r>
              <a:rPr lang="es-ES" sz="4400" dirty="0" smtClean="0"/>
              <a:t>). 1MCP Pg. 24</a:t>
            </a:r>
            <a:endParaRPr lang="en-US" sz="4400" dirty="0"/>
          </a:p>
        </p:txBody>
      </p:sp>
    </p:spTree>
    <p:extLst>
      <p:ext uri="{BB962C8B-B14F-4D97-AF65-F5344CB8AC3E}">
        <p14:creationId xmlns:p14="http://schemas.microsoft.com/office/powerpoint/2010/main" val="2704695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Control Mental e Hipnosis</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b="1" i="1" u="sng" dirty="0" smtClean="0"/>
              <a:t>La </a:t>
            </a:r>
            <a:r>
              <a:rPr lang="es-ES" sz="3600" b="1" i="1" u="sng" dirty="0"/>
              <a:t>cura mental se introdujo muy inocentemente: para aliviar la tensión de las mentes de gente inválida y nerviosa. Pero, ¡qué lamentables fueron los resultados! El Señor me envió de lugar en lugar para advertir acerca de todo lo que tuviera que ver con esta ciencia.­ </a:t>
            </a:r>
            <a:r>
              <a:rPr lang="es-ES" sz="3600" dirty="0"/>
              <a:t>Carta 121, 1901; (MM 112, 113). </a:t>
            </a:r>
            <a:r>
              <a:rPr lang="es-ES" sz="3600" dirty="0" smtClean="0"/>
              <a:t>2MCP Pg. 743 </a:t>
            </a:r>
            <a:endParaRPr lang="en-US" sz="3600" dirty="0"/>
          </a:p>
        </p:txBody>
      </p:sp>
    </p:spTree>
    <p:extLst>
      <p:ext uri="{BB962C8B-B14F-4D97-AF65-F5344CB8AC3E}">
        <p14:creationId xmlns:p14="http://schemas.microsoft.com/office/powerpoint/2010/main" val="1263492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Exaltación del Yo.</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dirty="0"/>
              <a:t>"Vanas sutilezas" llenan la mente de los pobres mortales. </a:t>
            </a:r>
            <a:r>
              <a:rPr lang="es-ES" b="1" i="1" u="sng" dirty="0"/>
              <a:t>Se creen poseedores de un poder capaz de realizar grandes obras, y no sienten la necesidad de un poder superior</a:t>
            </a:r>
            <a:r>
              <a:rPr lang="es-ES" dirty="0"/>
              <a:t>. Sus principios y su fe son "conforme a los elementos del mundo, y no según Cristo". Jesús no les ha enseñado esta filosofía. Nada de esta índole puede hallarse en sus enseñanzas. El no dirigió la mente de los pobres mortales a sí mismos, como si poseyesen algún poder. Siempre la dirigía hacia Dios, el creador del universo, como fuente de su fortaleza y sabiduría. </a:t>
            </a:r>
            <a:r>
              <a:rPr lang="es-ES" dirty="0" smtClean="0"/>
              <a:t>1JT </a:t>
            </a:r>
            <a:r>
              <a:rPr lang="es-ES" dirty="0"/>
              <a:t>96 (1862). 2 MCP pg. 753</a:t>
            </a:r>
            <a:endParaRPr lang="en-US" dirty="0"/>
          </a:p>
          <a:p>
            <a:endParaRPr lang="en-US" dirty="0"/>
          </a:p>
        </p:txBody>
      </p:sp>
    </p:spTree>
    <p:extLst>
      <p:ext uri="{BB962C8B-B14F-4D97-AF65-F5344CB8AC3E}">
        <p14:creationId xmlns:p14="http://schemas.microsoft.com/office/powerpoint/2010/main" val="10446972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ES" dirty="0" smtClean="0"/>
              <a:t>Ciencia Ideada por Satanás.</a:t>
            </a:r>
            <a:r>
              <a:rPr lang="es-ES" dirty="0"/>
              <a:t/>
            </a:r>
            <a:br>
              <a:rPr lang="es-ES" dirty="0"/>
            </a:b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b="1" i="1" u="sng" dirty="0" smtClean="0"/>
              <a:t>La </a:t>
            </a:r>
            <a:r>
              <a:rPr lang="es-ES" b="1" i="1" u="sng" dirty="0"/>
              <a:t>teoría del gobierno de una mente por otra fue ideada por Satanás, para intervenir como artífice principal y colocar la Filosofía </a:t>
            </a:r>
            <a:r>
              <a:rPr lang="es-ES" b="1" i="1" u="sng" dirty="0" smtClean="0"/>
              <a:t>humana </a:t>
            </a:r>
            <a:r>
              <a:rPr lang="es-ES" b="1" i="1" u="sng" dirty="0"/>
              <a:t>en el lugar que debería ocupar la filosofía divina. </a:t>
            </a:r>
            <a:r>
              <a:rPr lang="es-ES" dirty="0"/>
              <a:t>De todos los errores aceptados entre los profesos cristianos, ninguno constituye un engaño más peligroso ni más eficaz para apartar al hombre de Dios. </a:t>
            </a:r>
            <a:r>
              <a:rPr lang="es-ES" b="1" i="1" u="sng" dirty="0"/>
              <a:t>Por muy inofensivo que parezca, si se aplica a los pacientes, tiende a destruirlos y no a restaurarlos. Abre una puerta por donde Satanás entrará a tomar posesión tanto de la mente sometida a la dirección de otra mente como de la que se arroga esta dirección</a:t>
            </a:r>
            <a:r>
              <a:rPr lang="es-ES" dirty="0"/>
              <a:t>.­MC 186, 187 (1905). </a:t>
            </a:r>
            <a:r>
              <a:rPr lang="es-ES" dirty="0" smtClean="0"/>
              <a:t>2MCP Pg. 741</a:t>
            </a:r>
            <a:endParaRPr lang="en-US" dirty="0"/>
          </a:p>
        </p:txBody>
      </p:sp>
    </p:spTree>
    <p:extLst>
      <p:ext uri="{BB962C8B-B14F-4D97-AF65-F5344CB8AC3E}">
        <p14:creationId xmlns:p14="http://schemas.microsoft.com/office/powerpoint/2010/main" val="1739785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3 Elipse"/>
          <p:cNvSpPr/>
          <p:nvPr/>
        </p:nvSpPr>
        <p:spPr>
          <a:xfrm>
            <a:off x="2047008" y="713510"/>
            <a:ext cx="5105399" cy="3886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4 Elipse"/>
          <p:cNvSpPr/>
          <p:nvPr/>
        </p:nvSpPr>
        <p:spPr>
          <a:xfrm>
            <a:off x="2770908" y="1141267"/>
            <a:ext cx="3657600" cy="304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Elipse"/>
          <p:cNvSpPr/>
          <p:nvPr/>
        </p:nvSpPr>
        <p:spPr>
          <a:xfrm>
            <a:off x="3228107" y="1447800"/>
            <a:ext cx="2743200" cy="2362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a:solidFill>
                  <a:prstClr val="black"/>
                </a:solidFill>
              </a:rPr>
              <a:t>VIDA</a:t>
            </a:r>
            <a:endParaRPr lang="en-US" b="1" i="1" u="sng" dirty="0">
              <a:solidFill>
                <a:prstClr val="black"/>
              </a:solidFill>
            </a:endParaRPr>
          </a:p>
        </p:txBody>
      </p:sp>
      <p:sp>
        <p:nvSpPr>
          <p:cNvPr id="8" name="7 Rectángulo"/>
          <p:cNvSpPr/>
          <p:nvPr/>
        </p:nvSpPr>
        <p:spPr>
          <a:xfrm>
            <a:off x="4035135" y="3573607"/>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VERDAD</a:t>
            </a:r>
            <a:endParaRPr lang="en-US" dirty="0">
              <a:solidFill>
                <a:prstClr val="black"/>
              </a:solidFill>
            </a:endParaRPr>
          </a:p>
        </p:txBody>
      </p:sp>
      <p:sp>
        <p:nvSpPr>
          <p:cNvPr id="9" name="8 Rectángulo"/>
          <p:cNvSpPr/>
          <p:nvPr/>
        </p:nvSpPr>
        <p:spPr>
          <a:xfrm>
            <a:off x="4035135" y="2676519"/>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CRISTO</a:t>
            </a:r>
            <a:endParaRPr lang="en-US" dirty="0">
              <a:solidFill>
                <a:prstClr val="white"/>
              </a:solidFill>
            </a:endParaRPr>
          </a:p>
        </p:txBody>
      </p:sp>
      <p:sp>
        <p:nvSpPr>
          <p:cNvPr id="10" name="9 Rectángulo"/>
          <p:cNvSpPr/>
          <p:nvPr/>
        </p:nvSpPr>
        <p:spPr>
          <a:xfrm>
            <a:off x="4028206" y="2284265"/>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prstClr val="black"/>
                </a:solidFill>
              </a:rPr>
              <a:t>EL</a:t>
            </a:r>
            <a:endParaRPr lang="en-US" b="1" dirty="0">
              <a:solidFill>
                <a:prstClr val="black"/>
              </a:solidFill>
            </a:endParaRPr>
          </a:p>
        </p:txBody>
      </p:sp>
      <p:sp>
        <p:nvSpPr>
          <p:cNvPr id="11" name="10 Rectángulo"/>
          <p:cNvSpPr/>
          <p:nvPr/>
        </p:nvSpPr>
        <p:spPr>
          <a:xfrm>
            <a:off x="4071937" y="1309254"/>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LUZ</a:t>
            </a:r>
            <a:endParaRPr lang="en-US" dirty="0">
              <a:solidFill>
                <a:prstClr val="black"/>
              </a:solidFill>
            </a:endParaRPr>
          </a:p>
        </p:txBody>
      </p:sp>
      <p:sp>
        <p:nvSpPr>
          <p:cNvPr id="12" name="11 Rectángulo"/>
          <p:cNvSpPr/>
          <p:nvPr/>
        </p:nvSpPr>
        <p:spPr>
          <a:xfrm>
            <a:off x="5450030" y="2355272"/>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black"/>
                </a:solidFill>
              </a:rPr>
              <a:t>PAZ</a:t>
            </a:r>
            <a:endParaRPr lang="en-US" sz="1600" dirty="0">
              <a:solidFill>
                <a:prstClr val="black"/>
              </a:solidFill>
            </a:endParaRPr>
          </a:p>
        </p:txBody>
      </p:sp>
      <p:sp>
        <p:nvSpPr>
          <p:cNvPr id="13" name="12 Rectángulo"/>
          <p:cNvSpPr/>
          <p:nvPr/>
        </p:nvSpPr>
        <p:spPr>
          <a:xfrm>
            <a:off x="2817666" y="2316306"/>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AMOR</a:t>
            </a:r>
            <a:endParaRPr lang="en-US" dirty="0">
              <a:solidFill>
                <a:prstClr val="black"/>
              </a:solidFill>
            </a:endParaRPr>
          </a:p>
        </p:txBody>
      </p:sp>
      <p:sp>
        <p:nvSpPr>
          <p:cNvPr id="14" name="13 Rectángulo"/>
          <p:cNvSpPr/>
          <p:nvPr/>
        </p:nvSpPr>
        <p:spPr>
          <a:xfrm>
            <a:off x="3486150" y="962891"/>
            <a:ext cx="2362199" cy="304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4 SERES VIVIENTES</a:t>
            </a:r>
            <a:endParaRPr lang="en-US" dirty="0">
              <a:solidFill>
                <a:prstClr val="black"/>
              </a:solidFill>
            </a:endParaRPr>
          </a:p>
        </p:txBody>
      </p:sp>
      <p:sp>
        <p:nvSpPr>
          <p:cNvPr id="15" name="14 Rectángulo"/>
          <p:cNvSpPr/>
          <p:nvPr/>
        </p:nvSpPr>
        <p:spPr>
          <a:xfrm>
            <a:off x="3818656" y="4800599"/>
            <a:ext cx="1562101" cy="64163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MILLONES DE ANGELES</a:t>
            </a:r>
            <a:endParaRPr lang="en-US" dirty="0">
              <a:solidFill>
                <a:prstClr val="black"/>
              </a:solidFill>
            </a:endParaRPr>
          </a:p>
        </p:txBody>
      </p:sp>
      <p:sp>
        <p:nvSpPr>
          <p:cNvPr id="16" name="15 Rectángulo"/>
          <p:cNvSpPr/>
          <p:nvPr/>
        </p:nvSpPr>
        <p:spPr>
          <a:xfrm>
            <a:off x="1104033" y="2676519"/>
            <a:ext cx="1562101" cy="304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24 ANCIANOS</a:t>
            </a:r>
            <a:endParaRPr lang="en-US" dirty="0">
              <a:solidFill>
                <a:prstClr val="black"/>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DIOS</a:t>
            </a:r>
            <a:endParaRPr lang="en-US" dirty="0">
              <a:solidFill>
                <a:prstClr val="white"/>
              </a:solidFill>
            </a:endParaRPr>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HOMBRE</a:t>
            </a:r>
            <a:endParaRPr lang="en-US" dirty="0">
              <a:solidFill>
                <a:prstClr val="black"/>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DEBAJO CIELO</a:t>
            </a:r>
            <a:endParaRPr lang="en-US" dirty="0">
              <a:solidFill>
                <a:prstClr val="black"/>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YO</a:t>
            </a:r>
            <a:endParaRPr lang="en-US" dirty="0">
              <a:solidFill>
                <a:prstClr val="black"/>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HOMBRE</a:t>
            </a:r>
            <a:endParaRPr lang="en-US" dirty="0">
              <a:solidFill>
                <a:prstClr val="black"/>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TU</a:t>
            </a:r>
            <a:endParaRPr lang="en-US" dirty="0">
              <a:solidFill>
                <a:prstClr val="black"/>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SOBRE LA TIERRA</a:t>
            </a:r>
            <a:endParaRPr lang="en-US" dirty="0">
              <a:solidFill>
                <a:prstClr val="black"/>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CIELO</a:t>
            </a:r>
            <a:endParaRPr lang="en-US" dirty="0">
              <a:solidFill>
                <a:prstClr val="black"/>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MAR</a:t>
            </a:r>
            <a:endParaRPr lang="en-US" dirty="0">
              <a:solidFill>
                <a:prstClr val="black"/>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PERTENENCIA</a:t>
            </a:r>
            <a:endParaRPr lang="en-US" dirty="0">
              <a:solidFill>
                <a:prstClr val="white"/>
              </a:solidFill>
            </a:endParaRPr>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IDENTIDAD</a:t>
            </a:r>
            <a:endParaRPr lang="en-US" dirty="0">
              <a:solidFill>
                <a:prstClr val="white"/>
              </a:solidFill>
            </a:endParaRPr>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PROPOSITO</a:t>
            </a:r>
            <a:endParaRPr lang="en-US" dirty="0">
              <a:solidFill>
                <a:prstClr val="white"/>
              </a:solidFill>
            </a:endParaRPr>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ADAN REY DE LA </a:t>
            </a:r>
          </a:p>
          <a:p>
            <a:pPr algn="ctr"/>
            <a:r>
              <a:rPr lang="es-MX" dirty="0">
                <a:solidFill>
                  <a:prstClr val="black"/>
                </a:solidFill>
              </a:rPr>
              <a:t>FAMILIA TERRENAL</a:t>
            </a:r>
            <a:endParaRPr lang="en-US" dirty="0">
              <a:solidFill>
                <a:prstClr val="black"/>
              </a:solidFill>
            </a:endParaRPr>
          </a:p>
        </p:txBody>
      </p:sp>
      <p:sp>
        <p:nvSpPr>
          <p:cNvPr id="33" name="32 Elipse"/>
          <p:cNvSpPr/>
          <p:nvPr/>
        </p:nvSpPr>
        <p:spPr>
          <a:xfrm>
            <a:off x="7261514" y="1470749"/>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FAMILIA CELESTIAL</a:t>
            </a:r>
            <a:endParaRPr lang="en-US" dirty="0">
              <a:solidFill>
                <a:prstClr val="black"/>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LEY “NADIE VIVE PARA SI”</a:t>
            </a:r>
            <a:endParaRPr lang="en-US" dirty="0">
              <a:solidFill>
                <a:prstClr val="black"/>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49323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MX" dirty="0" smtClean="0"/>
              <a:t>Peligros</a:t>
            </a:r>
            <a:endParaRPr lang="en-US" dirty="0"/>
          </a:p>
        </p:txBody>
      </p:sp>
      <p:sp>
        <p:nvSpPr>
          <p:cNvPr id="5" name="4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30443133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just"/>
            <a:r>
              <a:rPr lang="es-MX" sz="2800" dirty="0" smtClean="0"/>
              <a:t>1. Que </a:t>
            </a:r>
            <a:r>
              <a:rPr lang="es-MX" sz="2800" dirty="0"/>
              <a:t>los hombres reciban el consejo de otros hombres, y </a:t>
            </a:r>
            <a:r>
              <a:rPr lang="es-MX" sz="2800" dirty="0" smtClean="0"/>
              <a:t>desechen </a:t>
            </a:r>
            <a:r>
              <a:rPr lang="es-MX" sz="2800" dirty="0"/>
              <a:t>el consejo de Dios. </a:t>
            </a:r>
            <a:endParaRPr lang="en-US" sz="2800" dirty="0"/>
          </a:p>
        </p:txBody>
      </p:sp>
      <p:sp>
        <p:nvSpPr>
          <p:cNvPr id="3" name="2 Marcador de contenido"/>
          <p:cNvSpPr>
            <a:spLocks noGrp="1"/>
          </p:cNvSpPr>
          <p:nvPr>
            <p:ph idx="1"/>
          </p:nvPr>
        </p:nvSpPr>
        <p:spPr/>
        <p:txBody>
          <a:bodyPr>
            <a:normAutofit fontScale="92500"/>
          </a:bodyPr>
          <a:lstStyle/>
          <a:p>
            <a:pPr marL="914400" lvl="1" indent="-514350" algn="just">
              <a:buAutoNum type="arabicPeriod"/>
            </a:pPr>
            <a:r>
              <a:rPr lang="es-MX" dirty="0" smtClean="0"/>
              <a:t>Crea dependencia en el aconsejado</a:t>
            </a:r>
          </a:p>
          <a:p>
            <a:pPr marL="914400" lvl="1" indent="-514350" algn="just">
              <a:buAutoNum type="arabicPeriod"/>
            </a:pPr>
            <a:r>
              <a:rPr lang="es-MX" dirty="0" smtClean="0"/>
              <a:t>La tendencia es mirar a los hombres mas que a Dios</a:t>
            </a:r>
          </a:p>
          <a:p>
            <a:pPr marL="914400" lvl="1" indent="-514350" algn="just">
              <a:buAutoNum type="arabicPeriod"/>
            </a:pPr>
            <a:r>
              <a:rPr lang="es-ES" dirty="0"/>
              <a:t>L</a:t>
            </a:r>
            <a:r>
              <a:rPr lang="es-ES" dirty="0" smtClean="0"/>
              <a:t>a </a:t>
            </a:r>
            <a:r>
              <a:rPr lang="es-ES" dirty="0"/>
              <a:t>meta del consejero </a:t>
            </a:r>
            <a:r>
              <a:rPr lang="es-ES" dirty="0" smtClean="0"/>
              <a:t>debería </a:t>
            </a:r>
            <a:r>
              <a:rPr lang="es-ES" dirty="0"/>
              <a:t>ser desviar al aconsejado del hombre y dirigirlo a Dios, ayudándole a contarle sus problemas al Señor en vez de al hombre. </a:t>
            </a:r>
            <a:r>
              <a:rPr lang="es-ES" dirty="0" smtClean="0"/>
              <a:t>SD. Pg. 92</a:t>
            </a:r>
          </a:p>
          <a:p>
            <a:pPr marL="914400" lvl="1" indent="-514350" algn="just">
              <a:buAutoNum type="arabicPeriod"/>
            </a:pPr>
            <a:r>
              <a:rPr lang="es-ES" dirty="0"/>
              <a:t>Todo consejo debería ser dado en el temor y conocimiento de Dios. Cada esfuerzo debería realizarse para ayudar a la persona a ver a Cristo como Aquel en quien puede depositar sus problemas. </a:t>
            </a:r>
            <a:r>
              <a:rPr lang="es-ES" dirty="0" smtClean="0"/>
              <a:t>SD. Pg. 92</a:t>
            </a:r>
          </a:p>
          <a:p>
            <a:pPr marL="914400" lvl="1" indent="-514350" algn="just">
              <a:buFont typeface="Arial" pitchFamily="34" charset="0"/>
              <a:buAutoNum type="arabicPeriod"/>
            </a:pPr>
            <a:r>
              <a:rPr lang="es-ES" dirty="0" smtClean="0"/>
              <a:t>Cuando </a:t>
            </a:r>
            <a:r>
              <a:rPr lang="es-ES" dirty="0"/>
              <a:t>el aconsejado haya visto su valor en su recuperación, el consejero podrá mostrarle que son principios de Dios. A partir de ahí </a:t>
            </a:r>
            <a:r>
              <a:rPr lang="es-ES" dirty="0" smtClean="0"/>
              <a:t>se muestra </a:t>
            </a:r>
            <a:r>
              <a:rPr lang="es-ES" dirty="0"/>
              <a:t>la seguridad de depositar sus inquietudes ante Cristo</a:t>
            </a:r>
            <a:r>
              <a:rPr lang="es-ES" dirty="0" smtClean="0"/>
              <a:t>. SD. Pg. 93</a:t>
            </a:r>
            <a:endParaRPr lang="en-US" dirty="0"/>
          </a:p>
          <a:p>
            <a:pPr marL="914400" lvl="1" indent="-514350" algn="just">
              <a:buAutoNum type="arabicPeriod"/>
            </a:pPr>
            <a:endParaRPr lang="en-US" dirty="0"/>
          </a:p>
        </p:txBody>
      </p:sp>
    </p:spTree>
    <p:extLst>
      <p:ext uri="{BB962C8B-B14F-4D97-AF65-F5344CB8AC3E}">
        <p14:creationId xmlns:p14="http://schemas.microsoft.com/office/powerpoint/2010/main" val="4520135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ES" dirty="0" smtClean="0"/>
              <a:t>Prohibido a los seres humanos</a:t>
            </a:r>
            <a:endParaRPr lang="en-US" dirty="0"/>
          </a:p>
        </p:txBody>
      </p:sp>
      <p:sp>
        <p:nvSpPr>
          <p:cNvPr id="3" name="2 Marcador de contenido"/>
          <p:cNvSpPr>
            <a:spLocks noGrp="1"/>
          </p:cNvSpPr>
          <p:nvPr>
            <p:ph idx="1"/>
          </p:nvPr>
        </p:nvSpPr>
        <p:spPr/>
        <p:txBody>
          <a:bodyPr>
            <a:normAutofit/>
          </a:bodyPr>
          <a:lstStyle/>
          <a:p>
            <a:pPr marL="0" indent="0" algn="just">
              <a:buNone/>
            </a:pPr>
            <a:r>
              <a:rPr lang="es-ES" dirty="0" smtClean="0"/>
              <a:t>Nunca </a:t>
            </a:r>
            <a:r>
              <a:rPr lang="es-ES" dirty="0"/>
              <a:t>estimuléis a los hombres a ir a vosotros en busca de sabiduría. Cuando los hombres acudan a vosotros en procura de consejo, </a:t>
            </a:r>
            <a:r>
              <a:rPr lang="es-ES" b="1" i="1" u="sng" dirty="0"/>
              <a:t>señaladles a Aquel que lee los motivos de cada corazón</a:t>
            </a:r>
            <a:r>
              <a:rPr lang="es-ES" dirty="0"/>
              <a:t>. Un espíritu diferente debe compenetrar nuestra obra ministerial. </a:t>
            </a:r>
            <a:r>
              <a:rPr lang="es-ES" b="1" i="1" u="sng" dirty="0"/>
              <a:t>Ninguna persona debe actuar como confesor</a:t>
            </a:r>
            <a:r>
              <a:rPr lang="es-ES" dirty="0"/>
              <a:t>, ni ningún hombre debe ser exaltado como supremo. Nuestra obra consiste en humillar el yo y exaltar a Cristo ante la gente. </a:t>
            </a:r>
            <a:r>
              <a:rPr lang="es-ES" dirty="0" smtClean="0"/>
              <a:t>2MS </a:t>
            </a:r>
            <a:r>
              <a:rPr lang="es-ES" dirty="0"/>
              <a:t>193, 194 (1907</a:t>
            </a:r>
            <a:r>
              <a:rPr lang="es-ES" dirty="0" smtClean="0"/>
              <a:t>). 2MCP Pg. 808</a:t>
            </a:r>
            <a:endParaRPr lang="en-US" dirty="0"/>
          </a:p>
        </p:txBody>
      </p:sp>
    </p:spTree>
    <p:extLst>
      <p:ext uri="{BB962C8B-B14F-4D97-AF65-F5344CB8AC3E}">
        <p14:creationId xmlns:p14="http://schemas.microsoft.com/office/powerpoint/2010/main" val="36220321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MX" dirty="0" smtClean="0"/>
              <a:t>A humanos al menos que El Espíritu Santo nos induzca</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b="1" i="1" u="sng" dirty="0"/>
              <a:t>No confiesen pecados secretos a otros seres humanos a menos que sean inducidos a ello por el Espíritu </a:t>
            </a:r>
            <a:r>
              <a:rPr lang="es-ES" sz="3200" b="1" i="1" u="sng" dirty="0" smtClean="0"/>
              <a:t>Santo</a:t>
            </a:r>
            <a:r>
              <a:rPr lang="es-ES" sz="3200" dirty="0" smtClean="0"/>
              <a:t>. </a:t>
            </a:r>
            <a:r>
              <a:rPr lang="es-ES" sz="3200" b="1" i="1" u="sng" dirty="0" smtClean="0"/>
              <a:t>A </a:t>
            </a:r>
            <a:r>
              <a:rPr lang="es-ES" sz="3200" b="1" i="1" u="sng" dirty="0"/>
              <a:t>menos que el Espíritu Santo los induzca de  una manera especial a confesar sus pecados privados a alguien, ni siquiera los susurren a nadie</a:t>
            </a:r>
            <a:r>
              <a:rPr lang="es-ES" sz="3200" dirty="0"/>
              <a:t>.­ </a:t>
            </a:r>
            <a:r>
              <a:rPr lang="es-ES" sz="3200" dirty="0" err="1"/>
              <a:t>Our</a:t>
            </a:r>
            <a:r>
              <a:rPr lang="es-ES" sz="3200" dirty="0"/>
              <a:t> Camp </a:t>
            </a:r>
            <a:r>
              <a:rPr lang="es-ES" sz="3200" dirty="0" err="1"/>
              <a:t>Meetings</a:t>
            </a:r>
            <a:r>
              <a:rPr lang="es-ES" sz="3200" dirty="0"/>
              <a:t> [Nuestros congresos], pp. 44, 45, 1892; (CH 373, 374</a:t>
            </a:r>
            <a:r>
              <a:rPr lang="es-ES" sz="3200" dirty="0" smtClean="0"/>
              <a:t>). 2MCP Pg. 808</a:t>
            </a:r>
            <a:endParaRPr lang="en-US" sz="3200" dirty="0"/>
          </a:p>
        </p:txBody>
      </p:sp>
    </p:spTree>
    <p:extLst>
      <p:ext uri="{BB962C8B-B14F-4D97-AF65-F5344CB8AC3E}">
        <p14:creationId xmlns:p14="http://schemas.microsoft.com/office/powerpoint/2010/main" val="12910390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ES" dirty="0" smtClean="0"/>
              <a:t>Siembran de semillas </a:t>
            </a:r>
            <a:r>
              <a:rPr lang="es-ES" dirty="0"/>
              <a:t>de mal</a:t>
            </a:r>
            <a:r>
              <a:rPr lang="es-ES" dirty="0" smtClean="0"/>
              <a:t>.</a:t>
            </a:r>
            <a:endParaRPr lang="en-US" dirty="0"/>
          </a:p>
        </p:txBody>
      </p:sp>
      <p:sp>
        <p:nvSpPr>
          <p:cNvPr id="3" name="2 Marcador de contenido"/>
          <p:cNvSpPr>
            <a:spLocks noGrp="1"/>
          </p:cNvSpPr>
          <p:nvPr>
            <p:ph idx="1"/>
          </p:nvPr>
        </p:nvSpPr>
        <p:spPr/>
        <p:txBody>
          <a:bodyPr>
            <a:noAutofit/>
          </a:bodyPr>
          <a:lstStyle/>
          <a:p>
            <a:pPr marL="0" indent="0" algn="just">
              <a:buNone/>
            </a:pPr>
            <a:r>
              <a:rPr lang="es-ES" dirty="0" smtClean="0"/>
              <a:t>Se </a:t>
            </a:r>
            <a:r>
              <a:rPr lang="es-ES" dirty="0"/>
              <a:t>me ha mostrado que muchísimas confesiones nunca deberían haber sido pronunciadas ante oídos mortales; porque el resultado no lo puede anticipar el juicio limitado de los seres finitos. </a:t>
            </a:r>
            <a:r>
              <a:rPr lang="es-ES" b="1" i="1" u="sng" dirty="0"/>
              <a:t>Las semillas del mal se siembran en las mentes y los corazones de los que oyen, y cuando </a:t>
            </a:r>
            <a:r>
              <a:rPr lang="es-ES" b="1" i="1" u="sng" dirty="0" smtClean="0"/>
              <a:t>se </a:t>
            </a:r>
            <a:r>
              <a:rPr lang="es-ES" b="1" i="1" u="sng" dirty="0"/>
              <a:t>encuentran frente a la tentación, esas semillas germinan y llevan fruto, y se repiten las mismas penosas </a:t>
            </a:r>
            <a:r>
              <a:rPr lang="es-ES" b="1" i="1" u="sng" dirty="0" smtClean="0"/>
              <a:t>experiencias</a:t>
            </a:r>
            <a:r>
              <a:rPr lang="es-ES" dirty="0" smtClean="0"/>
              <a:t>… 5T </a:t>
            </a:r>
            <a:r>
              <a:rPr lang="es-ES" dirty="0"/>
              <a:t>645 (1889</a:t>
            </a:r>
            <a:r>
              <a:rPr lang="es-ES" dirty="0" smtClean="0"/>
              <a:t>). 2MCP Pg. 810</a:t>
            </a:r>
            <a:endParaRPr lang="en-US" dirty="0"/>
          </a:p>
        </p:txBody>
      </p:sp>
    </p:spTree>
    <p:extLst>
      <p:ext uri="{BB962C8B-B14F-4D97-AF65-F5344CB8AC3E}">
        <p14:creationId xmlns:p14="http://schemas.microsoft.com/office/powerpoint/2010/main" val="7702458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2. El egoísmo</a:t>
            </a:r>
            <a:endParaRPr lang="en-US" dirty="0"/>
          </a:p>
        </p:txBody>
      </p:sp>
      <p:sp>
        <p:nvSpPr>
          <p:cNvPr id="3" name="2 Marcador de contenido"/>
          <p:cNvSpPr>
            <a:spLocks noGrp="1"/>
          </p:cNvSpPr>
          <p:nvPr>
            <p:ph idx="1"/>
          </p:nvPr>
        </p:nvSpPr>
        <p:spPr/>
        <p:txBody>
          <a:bodyPr>
            <a:normAutofit/>
          </a:bodyPr>
          <a:lstStyle/>
          <a:p>
            <a:pPr marL="514350" indent="-514350" algn="just">
              <a:buAutoNum type="arabicPeriod"/>
            </a:pPr>
            <a:r>
              <a:rPr lang="es-ES" sz="3600" dirty="0" smtClean="0"/>
              <a:t>Cualquier </a:t>
            </a:r>
            <a:r>
              <a:rPr lang="es-ES" sz="3600" dirty="0"/>
              <a:t>hombre que asuma para sí mismo un papel que Dios nunca le ha confiado está en grave peligro</a:t>
            </a:r>
            <a:r>
              <a:rPr lang="es-ES" sz="3600" dirty="0" smtClean="0"/>
              <a:t>.</a:t>
            </a:r>
          </a:p>
          <a:p>
            <a:pPr marL="514350" indent="-514350" algn="just">
              <a:buAutoNum type="arabicPeriod"/>
            </a:pPr>
            <a:r>
              <a:rPr lang="es-ES" sz="3600" dirty="0"/>
              <a:t>El egoísmo del consejero lo llevará a promocionar una relación de </a:t>
            </a:r>
            <a:r>
              <a:rPr lang="es-ES" sz="3600" dirty="0" smtClean="0"/>
              <a:t>dependencia</a:t>
            </a:r>
          </a:p>
          <a:p>
            <a:pPr marL="514350" indent="-514350" algn="just">
              <a:buAutoNum type="arabicPeriod"/>
            </a:pPr>
            <a:r>
              <a:rPr lang="es-ES" sz="3600" dirty="0" smtClean="0"/>
              <a:t>El terapista transfiere su egoísmo</a:t>
            </a:r>
            <a:endParaRPr lang="en-US" sz="3600" dirty="0"/>
          </a:p>
        </p:txBody>
      </p:sp>
    </p:spTree>
    <p:extLst>
      <p:ext uri="{BB962C8B-B14F-4D97-AF65-F5344CB8AC3E}">
        <p14:creationId xmlns:p14="http://schemas.microsoft.com/office/powerpoint/2010/main" val="32768675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MX" dirty="0" smtClean="0"/>
              <a:t>3. Olvido de la conducción del paciente a Cristo</a:t>
            </a:r>
            <a:endParaRPr lang="en-US" dirty="0"/>
          </a:p>
        </p:txBody>
      </p:sp>
      <p:sp>
        <p:nvSpPr>
          <p:cNvPr id="3" name="2 Marcador de contenido"/>
          <p:cNvSpPr>
            <a:spLocks noGrp="1"/>
          </p:cNvSpPr>
          <p:nvPr>
            <p:ph idx="1"/>
          </p:nvPr>
        </p:nvSpPr>
        <p:spPr/>
        <p:txBody>
          <a:bodyPr>
            <a:normAutofit lnSpcReduction="10000"/>
          </a:bodyPr>
          <a:lstStyle/>
          <a:p>
            <a:pPr marL="514350" indent="-514350" algn="just">
              <a:buAutoNum type="arabicPeriod"/>
            </a:pPr>
            <a:r>
              <a:rPr lang="es-ES" dirty="0" smtClean="0"/>
              <a:t>Cuánto </a:t>
            </a:r>
            <a:r>
              <a:rPr lang="es-ES" dirty="0"/>
              <a:t>más tiempo </a:t>
            </a:r>
            <a:r>
              <a:rPr lang="es-ES" dirty="0" smtClean="0"/>
              <a:t>se permanece en la consejería, </a:t>
            </a:r>
            <a:r>
              <a:rPr lang="es-ES" dirty="0"/>
              <a:t>tanto menos tendrá para una presentación activa de la comisión del evangelio</a:t>
            </a:r>
            <a:r>
              <a:rPr lang="es-ES" dirty="0" smtClean="0"/>
              <a:t>.</a:t>
            </a:r>
          </a:p>
          <a:p>
            <a:pPr marL="514350" indent="-514350" algn="just">
              <a:buAutoNum type="arabicPeriod"/>
            </a:pPr>
            <a:r>
              <a:rPr lang="es-ES" dirty="0" smtClean="0"/>
              <a:t>Perder de vista la preparación de los pacientes para encontrarse con Cristo.</a:t>
            </a:r>
          </a:p>
          <a:p>
            <a:pPr marL="514350" indent="-514350" algn="just">
              <a:buAutoNum type="arabicPeriod"/>
            </a:pPr>
            <a:r>
              <a:rPr lang="es-ES" dirty="0" smtClean="0"/>
              <a:t>Entrar en un circulo vicioso de liberación de emociones sin profundizar. </a:t>
            </a:r>
          </a:p>
          <a:p>
            <a:pPr marL="514350" indent="-514350" algn="just">
              <a:buAutoNum type="arabicPeriod"/>
            </a:pPr>
            <a:r>
              <a:rPr lang="es-ES" dirty="0"/>
              <a:t>Todos nuestros pacientes necesitan </a:t>
            </a:r>
            <a:r>
              <a:rPr lang="es-ES" dirty="0" smtClean="0"/>
              <a:t>saber acerca </a:t>
            </a:r>
            <a:r>
              <a:rPr lang="es-ES" dirty="0"/>
              <a:t>de </a:t>
            </a:r>
            <a:r>
              <a:rPr lang="es-ES" dirty="0" smtClean="0"/>
              <a:t>Jesús y conocerlo</a:t>
            </a:r>
            <a:r>
              <a:rPr lang="es-ES" dirty="0"/>
              <a:t>. La tarea  predominante del </a:t>
            </a:r>
            <a:r>
              <a:rPr lang="es-ES" dirty="0" smtClean="0"/>
              <a:t>consejero debe </a:t>
            </a:r>
            <a:r>
              <a:rPr lang="es-ES" dirty="0"/>
              <a:t>ser expandir un conocimiento salvador de </a:t>
            </a:r>
            <a:r>
              <a:rPr lang="es-ES" dirty="0" smtClean="0"/>
              <a:t>Jesús.</a:t>
            </a:r>
            <a:endParaRPr lang="en-US" dirty="0"/>
          </a:p>
        </p:txBody>
      </p:sp>
    </p:spTree>
    <p:extLst>
      <p:ext uri="{BB962C8B-B14F-4D97-AF65-F5344CB8AC3E}">
        <p14:creationId xmlns:p14="http://schemas.microsoft.com/office/powerpoint/2010/main" val="39597827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MX" dirty="0" smtClean="0"/>
              <a:t>4. La salvaguardia de su propia alma. (Cuidado de las avenidas del alma)</a:t>
            </a:r>
            <a:endParaRPr lang="en-US" dirty="0"/>
          </a:p>
        </p:txBody>
      </p:sp>
      <p:sp>
        <p:nvSpPr>
          <p:cNvPr id="3" name="2 Marcador de contenido"/>
          <p:cNvSpPr>
            <a:spLocks noGrp="1"/>
          </p:cNvSpPr>
          <p:nvPr>
            <p:ph idx="1"/>
          </p:nvPr>
        </p:nvSpPr>
        <p:spPr/>
        <p:txBody>
          <a:bodyPr>
            <a:normAutofit fontScale="92500" lnSpcReduction="10000"/>
          </a:bodyPr>
          <a:lstStyle/>
          <a:p>
            <a:pPr marL="514350" indent="-514350" algn="just">
              <a:buAutoNum type="arabicPeriod"/>
            </a:pPr>
            <a:r>
              <a:rPr lang="es-ES" dirty="0" smtClean="0"/>
              <a:t>Confrontación con </a:t>
            </a:r>
            <a:r>
              <a:rPr lang="es-ES" dirty="0"/>
              <a:t>personas que derramarán los más vívidos detalles de sus vidas de pecado e inmoralidad. </a:t>
            </a:r>
            <a:endParaRPr lang="es-ES" dirty="0" smtClean="0"/>
          </a:p>
          <a:p>
            <a:pPr marL="514350" indent="-514350" algn="just">
              <a:buAutoNum type="arabicPeriod"/>
            </a:pPr>
            <a:r>
              <a:rPr lang="es-ES" dirty="0" smtClean="0"/>
              <a:t>Es </a:t>
            </a:r>
            <a:r>
              <a:rPr lang="es-ES" dirty="0"/>
              <a:t>en sí mismo debilitante para el crecimiento espiritual del consejero escuchar diariamente tales pláticas de yerro espiritual, y su propio destino eterno puede estar en peligro como resultado de </a:t>
            </a:r>
            <a:r>
              <a:rPr lang="es-ES" dirty="0" smtClean="0"/>
              <a:t>ello.</a:t>
            </a:r>
          </a:p>
          <a:p>
            <a:pPr marL="514350" indent="-514350" algn="just">
              <a:buAutoNum type="arabicPeriod"/>
            </a:pPr>
            <a:r>
              <a:rPr lang="es-ES" dirty="0" smtClean="0"/>
              <a:t>Es </a:t>
            </a:r>
            <a:r>
              <a:rPr lang="es-ES" dirty="0"/>
              <a:t>muy fácil llegar a ser un confesor para otros seres humanos. Dios nunca le ha asignado esta responsabilidad al hombre. Se debería evitar esto a toda costa señalándole a los pacientes la Fuente del verdadero perdón</a:t>
            </a:r>
            <a:endParaRPr lang="en-US" dirty="0"/>
          </a:p>
        </p:txBody>
      </p:sp>
    </p:spTree>
    <p:extLst>
      <p:ext uri="{BB962C8B-B14F-4D97-AF65-F5344CB8AC3E}">
        <p14:creationId xmlns:p14="http://schemas.microsoft.com/office/powerpoint/2010/main" val="3590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MX" dirty="0" smtClean="0"/>
              <a:t>5. La consejería a Cristianos por falta de Fe</a:t>
            </a:r>
            <a:endParaRPr lang="en-US" dirty="0"/>
          </a:p>
        </p:txBody>
      </p:sp>
      <p:sp>
        <p:nvSpPr>
          <p:cNvPr id="3" name="2 Marcador de contenido"/>
          <p:cNvSpPr>
            <a:spLocks noGrp="1"/>
          </p:cNvSpPr>
          <p:nvPr>
            <p:ph idx="1"/>
          </p:nvPr>
        </p:nvSpPr>
        <p:spPr/>
        <p:txBody>
          <a:bodyPr>
            <a:normAutofit fontScale="85000" lnSpcReduction="10000"/>
          </a:bodyPr>
          <a:lstStyle/>
          <a:p>
            <a:pPr marL="514350" indent="-514350" algn="just">
              <a:buFont typeface="Arial" pitchFamily="34" charset="0"/>
              <a:buAutoNum type="arabicPeriod"/>
            </a:pPr>
            <a:r>
              <a:rPr lang="es-ES" dirty="0" smtClean="0"/>
              <a:t>Conflicto en la consejería con </a:t>
            </a:r>
            <a:r>
              <a:rPr lang="es-ES" dirty="0"/>
              <a:t>la necesidad esencial de presentar el testimonio directo de la Palabra de Dios. </a:t>
            </a:r>
            <a:endParaRPr lang="es-ES" dirty="0" smtClean="0"/>
          </a:p>
          <a:p>
            <a:pPr marL="514350" indent="-514350" algn="just">
              <a:buFont typeface="Arial" pitchFamily="34" charset="0"/>
              <a:buAutoNum type="arabicPeriod"/>
            </a:pPr>
            <a:r>
              <a:rPr lang="es-ES" dirty="0" smtClean="0"/>
              <a:t>Confrontación con el </a:t>
            </a:r>
            <a:r>
              <a:rPr lang="es-ES" dirty="0"/>
              <a:t>dilema de una preparación bíblica que lo lleva a buscar el amor por el pecador pero señalando el pecado, mientras que por otra parte al tener una preparación de consejería para aceptar tanto al aconsejado y su conducta, busca ayudar al aconsejado para sentirse cómodo con su comportamiento. </a:t>
            </a:r>
            <a:endParaRPr lang="es-ES" dirty="0" smtClean="0"/>
          </a:p>
          <a:p>
            <a:pPr marL="514350" indent="-514350" algn="just">
              <a:buFont typeface="Arial" pitchFamily="34" charset="0"/>
              <a:buAutoNum type="arabicPeriod"/>
            </a:pPr>
            <a:r>
              <a:rPr lang="es-ES" dirty="0" smtClean="0"/>
              <a:t>Desafortunadamente </a:t>
            </a:r>
            <a:r>
              <a:rPr lang="es-ES" dirty="0"/>
              <a:t>a menudo, el conflicto es resuelto del lado de este último. Esta solución con demasiada frecuencia conduce a una pérdida de los ministerios más esenciales, el ministerio de la exhortación.</a:t>
            </a:r>
            <a:endParaRPr lang="en-US" dirty="0"/>
          </a:p>
          <a:p>
            <a:pPr marL="514350" indent="-514350" algn="just">
              <a:buAutoNum type="arabicPeriod"/>
            </a:pPr>
            <a:endParaRPr lang="en-US" dirty="0"/>
          </a:p>
        </p:txBody>
      </p:sp>
    </p:spTree>
    <p:extLst>
      <p:ext uri="{BB962C8B-B14F-4D97-AF65-F5344CB8AC3E}">
        <p14:creationId xmlns:p14="http://schemas.microsoft.com/office/powerpoint/2010/main" val="36348855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MX" dirty="0" smtClean="0"/>
              <a:t>6. Consejería matrimonial al sexo opuesto. </a:t>
            </a:r>
            <a:endParaRPr lang="en-US" dirty="0"/>
          </a:p>
        </p:txBody>
      </p:sp>
      <p:sp>
        <p:nvSpPr>
          <p:cNvPr id="3" name="2 Marcador de contenido"/>
          <p:cNvSpPr>
            <a:spLocks noGrp="1"/>
          </p:cNvSpPr>
          <p:nvPr>
            <p:ph idx="1"/>
          </p:nvPr>
        </p:nvSpPr>
        <p:spPr/>
        <p:txBody>
          <a:bodyPr>
            <a:noAutofit/>
          </a:bodyPr>
          <a:lstStyle/>
          <a:p>
            <a:pPr marL="514350" indent="-514350" algn="just">
              <a:buAutoNum type="arabicPeriod"/>
            </a:pPr>
            <a:r>
              <a:rPr lang="es-MX" sz="3200" dirty="0" smtClean="0"/>
              <a:t>Pone al Consejero en situaciones comprometedoras.</a:t>
            </a:r>
          </a:p>
          <a:p>
            <a:pPr marL="514350" indent="-514350" algn="just">
              <a:buFont typeface="Arial" pitchFamily="34" charset="0"/>
              <a:buAutoNum type="arabicPeriod"/>
            </a:pPr>
            <a:r>
              <a:rPr lang="es-ES" sz="3200" dirty="0"/>
              <a:t>Si se requiere consejo marital, entonces se debería brindar en el temor del Señor con ambos cónyuges presentes. </a:t>
            </a:r>
            <a:endParaRPr lang="es-ES" sz="3200" dirty="0" smtClean="0"/>
          </a:p>
          <a:p>
            <a:pPr marL="514350" indent="-514350" algn="just">
              <a:buFont typeface="Arial" pitchFamily="34" charset="0"/>
              <a:buAutoNum type="arabicPeriod"/>
            </a:pPr>
            <a:r>
              <a:rPr lang="es-ES" sz="3200" dirty="0" smtClean="0"/>
              <a:t>Si </a:t>
            </a:r>
            <a:r>
              <a:rPr lang="es-ES" sz="3200" dirty="0"/>
              <a:t>este arreglo no es posible, entonces el cónyuge del consejero debería estar presente.</a:t>
            </a:r>
            <a:endParaRPr lang="en-US" sz="3200" dirty="0"/>
          </a:p>
          <a:p>
            <a:pPr marL="514350" indent="-514350" algn="just">
              <a:buAutoNum type="arabicPeriod"/>
            </a:pPr>
            <a:endParaRPr lang="en-US" sz="3200" dirty="0"/>
          </a:p>
        </p:txBody>
      </p:sp>
    </p:spTree>
    <p:extLst>
      <p:ext uri="{BB962C8B-B14F-4D97-AF65-F5344CB8AC3E}">
        <p14:creationId xmlns:p14="http://schemas.microsoft.com/office/powerpoint/2010/main" val="3581992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1 Rectángulo redondeado"/>
          <p:cNvSpPr/>
          <p:nvPr/>
        </p:nvSpPr>
        <p:spPr>
          <a:xfrm>
            <a:off x="685800" y="726754"/>
            <a:ext cx="7682563" cy="5445446"/>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solidFill>
                <a:prstClr val="white"/>
              </a:solidFill>
            </a:endParaRPr>
          </a:p>
        </p:txBody>
      </p:sp>
      <p:sp>
        <p:nvSpPr>
          <p:cNvPr id="4" name="3 Triángulo isósceles">
            <a:hlinkClick r:id="rId2" action="ppaction://hlinksldjump"/>
          </p:cNvPr>
          <p:cNvSpPr/>
          <p:nvPr/>
        </p:nvSpPr>
        <p:spPr>
          <a:xfrm>
            <a:off x="3348991" y="2343149"/>
            <a:ext cx="2967168" cy="201930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white"/>
                </a:solidFill>
              </a:rPr>
              <a:t>ESTRUCTURA SOCIAL</a:t>
            </a:r>
            <a:endParaRPr lang="en-US" sz="1600" dirty="0">
              <a:solidFill>
                <a:prstClr val="white"/>
              </a:solidFill>
            </a:endParaRPr>
          </a:p>
        </p:txBody>
      </p:sp>
      <p:sp>
        <p:nvSpPr>
          <p:cNvPr id="5" name="4 Rectángulo redondeado"/>
          <p:cNvSpPr/>
          <p:nvPr/>
        </p:nvSpPr>
        <p:spPr>
          <a:xfrm>
            <a:off x="3668497" y="1047678"/>
            <a:ext cx="2215802"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ORIGEN: DIOS</a:t>
            </a:r>
          </a:p>
          <a:p>
            <a:pPr algn="ctr"/>
            <a:r>
              <a:rPr lang="es-MX" dirty="0">
                <a:solidFill>
                  <a:prstClr val="white"/>
                </a:solidFill>
                <a:hlinkClick r:id="rId3" action="ppaction://hlinksldjump"/>
              </a:rPr>
              <a:t>RELACION</a:t>
            </a:r>
            <a:endParaRPr lang="en-US" dirty="0">
              <a:solidFill>
                <a:prstClr val="white"/>
              </a:solidFill>
            </a:endParaRPr>
          </a:p>
        </p:txBody>
      </p:sp>
      <p:sp>
        <p:nvSpPr>
          <p:cNvPr id="6" name="5 Rectángulo redondeado"/>
          <p:cNvSpPr/>
          <p:nvPr/>
        </p:nvSpPr>
        <p:spPr>
          <a:xfrm>
            <a:off x="1416066" y="4304065"/>
            <a:ext cx="1524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IDENTIDAD</a:t>
            </a:r>
            <a:endParaRPr lang="en-US" dirty="0">
              <a:solidFill>
                <a:prstClr val="white"/>
              </a:solidFill>
            </a:endParaRPr>
          </a:p>
        </p:txBody>
      </p:sp>
      <p:sp>
        <p:nvSpPr>
          <p:cNvPr id="7" name="6 Rectángulo redondeado"/>
          <p:cNvSpPr/>
          <p:nvPr/>
        </p:nvSpPr>
        <p:spPr>
          <a:xfrm>
            <a:off x="6476294" y="4276561"/>
            <a:ext cx="1371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prstClr val="white"/>
                </a:solidFill>
              </a:rPr>
              <a:t>SENTIDO</a:t>
            </a:r>
          </a:p>
          <a:p>
            <a:pPr algn="ctr"/>
            <a:r>
              <a:rPr lang="es-MX" sz="1400" dirty="0">
                <a:solidFill>
                  <a:prstClr val="white"/>
                </a:solidFill>
              </a:rPr>
              <a:t>PROPOSITO</a:t>
            </a:r>
            <a:endParaRPr lang="en-US" sz="1400" dirty="0">
              <a:solidFill>
                <a:prstClr val="white"/>
              </a:solidFill>
            </a:endParaRPr>
          </a:p>
        </p:txBody>
      </p:sp>
      <p:sp>
        <p:nvSpPr>
          <p:cNvPr id="8" name="7 Rectángulo redondeado"/>
          <p:cNvSpPr/>
          <p:nvPr/>
        </p:nvSpPr>
        <p:spPr>
          <a:xfrm>
            <a:off x="5938160" y="3080981"/>
            <a:ext cx="129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¿Con QUIEN?</a:t>
            </a:r>
            <a:endParaRPr lang="en-US" dirty="0">
              <a:solidFill>
                <a:prstClr val="white"/>
              </a:solidFill>
            </a:endParaRPr>
          </a:p>
        </p:txBody>
      </p:sp>
      <p:sp>
        <p:nvSpPr>
          <p:cNvPr id="9" name="8 Rectángulo redondeado"/>
          <p:cNvSpPr/>
          <p:nvPr/>
        </p:nvSpPr>
        <p:spPr>
          <a:xfrm>
            <a:off x="1187466" y="838200"/>
            <a:ext cx="1752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white"/>
                </a:solidFill>
              </a:rPr>
              <a:t>ACEPTACION</a:t>
            </a:r>
          </a:p>
          <a:p>
            <a:pPr algn="ctr"/>
            <a:r>
              <a:rPr lang="es-MX" sz="1600" dirty="0">
                <a:solidFill>
                  <a:prstClr val="white"/>
                </a:solidFill>
              </a:rPr>
              <a:t>COMPLETO</a:t>
            </a:r>
          </a:p>
          <a:p>
            <a:pPr algn="ctr"/>
            <a:r>
              <a:rPr lang="es-MX" sz="1600" dirty="0">
                <a:solidFill>
                  <a:prstClr val="white"/>
                </a:solidFill>
              </a:rPr>
              <a:t>SATISFACCION</a:t>
            </a:r>
            <a:endParaRPr lang="en-US" sz="1600" dirty="0">
              <a:solidFill>
                <a:prstClr val="white"/>
              </a:solidFill>
            </a:endParaRPr>
          </a:p>
        </p:txBody>
      </p:sp>
      <p:sp>
        <p:nvSpPr>
          <p:cNvPr id="10" name="9 Rectángulo redondeado"/>
          <p:cNvSpPr/>
          <p:nvPr/>
        </p:nvSpPr>
        <p:spPr>
          <a:xfrm>
            <a:off x="6476294" y="5036332"/>
            <a:ext cx="1371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¿A dónde VOY?</a:t>
            </a:r>
            <a:endParaRPr lang="en-US" dirty="0">
              <a:solidFill>
                <a:prstClr val="white"/>
              </a:solidFill>
            </a:endParaRPr>
          </a:p>
        </p:txBody>
      </p:sp>
      <p:sp>
        <p:nvSpPr>
          <p:cNvPr id="11" name="10 Rectángulo redondeado"/>
          <p:cNvSpPr/>
          <p:nvPr/>
        </p:nvSpPr>
        <p:spPr>
          <a:xfrm>
            <a:off x="1339866" y="5036332"/>
            <a:ext cx="1371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¿Quién SOY?</a:t>
            </a:r>
            <a:endParaRPr lang="en-US" dirty="0">
              <a:solidFill>
                <a:prstClr val="white"/>
              </a:solidFill>
            </a:endParaRPr>
          </a:p>
        </p:txBody>
      </p:sp>
      <p:sp>
        <p:nvSpPr>
          <p:cNvPr id="12" name="11 Rectángulo redondeado"/>
          <p:cNvSpPr/>
          <p:nvPr/>
        </p:nvSpPr>
        <p:spPr>
          <a:xfrm>
            <a:off x="3668497" y="5096383"/>
            <a:ext cx="2004594" cy="473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PERTENENCIA</a:t>
            </a:r>
            <a:endParaRPr lang="en-US" dirty="0">
              <a:solidFill>
                <a:prstClr val="white"/>
              </a:solidFill>
            </a:endParaRPr>
          </a:p>
        </p:txBody>
      </p:sp>
      <p:sp>
        <p:nvSpPr>
          <p:cNvPr id="14" name="13 Flecha arriba y abajo">
            <a:hlinkClick r:id="rId4" action="ppaction://hlinksldjump"/>
          </p:cNvPr>
          <p:cNvSpPr/>
          <p:nvPr/>
        </p:nvSpPr>
        <p:spPr>
          <a:xfrm rot="2382434">
            <a:off x="3295735" y="2080470"/>
            <a:ext cx="517196" cy="2215413"/>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hlinkClick r:id="rId2" action="ppaction://hlinksldjump"/>
              </a:rPr>
              <a:t>vin</a:t>
            </a:r>
            <a:r>
              <a:rPr lang="es-MX" i="1" dirty="0">
                <a:solidFill>
                  <a:prstClr val="white"/>
                </a:solidFill>
                <a:hlinkClick r:id="rId2" action="ppaction://hlinksldjump"/>
              </a:rPr>
              <a:t>cul</a:t>
            </a:r>
            <a:r>
              <a:rPr lang="es-MX" dirty="0">
                <a:solidFill>
                  <a:prstClr val="white"/>
                </a:solidFill>
                <a:hlinkClick r:id="rId2" action="ppaction://hlinksldjump"/>
              </a:rPr>
              <a:t>o</a:t>
            </a:r>
            <a:endParaRPr lang="en-US" dirty="0">
              <a:solidFill>
                <a:prstClr val="white"/>
              </a:solidFill>
            </a:endParaRPr>
          </a:p>
        </p:txBody>
      </p:sp>
      <p:sp>
        <p:nvSpPr>
          <p:cNvPr id="16" name="15 Flecha izquierda y derecha"/>
          <p:cNvSpPr/>
          <p:nvPr/>
        </p:nvSpPr>
        <p:spPr>
          <a:xfrm>
            <a:off x="3774261" y="4584985"/>
            <a:ext cx="2004275" cy="40488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16 Rectángulo redondeado"/>
          <p:cNvSpPr/>
          <p:nvPr/>
        </p:nvSpPr>
        <p:spPr>
          <a:xfrm>
            <a:off x="790998" y="2040486"/>
            <a:ext cx="2149068"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white"/>
                </a:solidFill>
              </a:rPr>
              <a:t>RECHAZO</a:t>
            </a:r>
          </a:p>
          <a:p>
            <a:pPr algn="ctr"/>
            <a:r>
              <a:rPr lang="es-MX" sz="1600" dirty="0">
                <a:solidFill>
                  <a:prstClr val="white"/>
                </a:solidFill>
              </a:rPr>
              <a:t>INCOMPLETO</a:t>
            </a:r>
          </a:p>
          <a:p>
            <a:pPr algn="ctr"/>
            <a:r>
              <a:rPr lang="es-MX" sz="1600" dirty="0">
                <a:solidFill>
                  <a:prstClr val="white"/>
                </a:solidFill>
              </a:rPr>
              <a:t>INSATISFACCION</a:t>
            </a:r>
            <a:endParaRPr lang="en-US" sz="1600" dirty="0">
              <a:solidFill>
                <a:prstClr val="white"/>
              </a:solidFill>
            </a:endParaRPr>
          </a:p>
        </p:txBody>
      </p:sp>
      <p:sp>
        <p:nvSpPr>
          <p:cNvPr id="18" name="17 Rectángulo redondeado"/>
          <p:cNvSpPr/>
          <p:nvPr/>
        </p:nvSpPr>
        <p:spPr>
          <a:xfrm>
            <a:off x="790999" y="3462806"/>
            <a:ext cx="1699475" cy="762000"/>
          </a:xfrm>
          <a:prstGeom prst="roundRect">
            <a:avLst>
              <a:gd name="adj" fmla="val 275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prstClr val="white"/>
                </a:solidFill>
                <a:hlinkClick r:id="rId5" action="ppaction://hlinksldjump"/>
              </a:rPr>
              <a:t>NECESIDADES EMOCIONALES</a:t>
            </a:r>
            <a:endParaRPr lang="en-US" sz="1400" dirty="0">
              <a:solidFill>
                <a:prstClr val="white"/>
              </a:solidFill>
            </a:endParaRPr>
          </a:p>
        </p:txBody>
      </p:sp>
      <p:sp>
        <p:nvSpPr>
          <p:cNvPr id="19" name="18 Rectángulo redondeado"/>
          <p:cNvSpPr/>
          <p:nvPr/>
        </p:nvSpPr>
        <p:spPr>
          <a:xfrm>
            <a:off x="6316159" y="1210064"/>
            <a:ext cx="1834802" cy="14314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prstClr val="white"/>
                </a:solidFill>
              </a:rPr>
              <a:t>ESTILO DE VIDA</a:t>
            </a:r>
          </a:p>
          <a:p>
            <a:pPr algn="ctr"/>
            <a:r>
              <a:rPr lang="es-MX" sz="1400" dirty="0">
                <a:solidFill>
                  <a:prstClr val="white"/>
                </a:solidFill>
              </a:rPr>
              <a:t>ALIMENTACION:</a:t>
            </a:r>
          </a:p>
          <a:p>
            <a:pPr algn="ctr"/>
            <a:r>
              <a:rPr lang="es-MX" sz="1400" dirty="0">
                <a:solidFill>
                  <a:prstClr val="white"/>
                </a:solidFill>
              </a:rPr>
              <a:t>VIVIENDA:</a:t>
            </a:r>
          </a:p>
          <a:p>
            <a:pPr algn="ctr"/>
            <a:r>
              <a:rPr lang="es-MX" sz="1400" dirty="0">
                <a:solidFill>
                  <a:prstClr val="white"/>
                </a:solidFill>
              </a:rPr>
              <a:t>TRABAJO:</a:t>
            </a:r>
          </a:p>
          <a:p>
            <a:pPr algn="ctr"/>
            <a:r>
              <a:rPr lang="es-MX" sz="1400" dirty="0">
                <a:solidFill>
                  <a:prstClr val="white"/>
                </a:solidFill>
              </a:rPr>
              <a:t>EDUCACION:</a:t>
            </a:r>
            <a:endParaRPr lang="en-US" sz="1400" dirty="0">
              <a:solidFill>
                <a:prstClr val="white"/>
              </a:solidFill>
            </a:endParaRPr>
          </a:p>
        </p:txBody>
      </p:sp>
      <p:sp>
        <p:nvSpPr>
          <p:cNvPr id="3" name="2 Rectángulo"/>
          <p:cNvSpPr/>
          <p:nvPr/>
        </p:nvSpPr>
        <p:spPr>
          <a:xfrm>
            <a:off x="3816425" y="152400"/>
            <a:ext cx="1856666" cy="381000"/>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a:solidFill>
                  <a:prstClr val="white"/>
                </a:solidFill>
              </a:rPr>
              <a:t>MODELO</a:t>
            </a:r>
            <a:endParaRPr lang="en-US" dirty="0">
              <a:solidFill>
                <a:prstClr val="white"/>
              </a:solidFill>
            </a:endParaRPr>
          </a:p>
        </p:txBody>
      </p:sp>
      <p:sp>
        <p:nvSpPr>
          <p:cNvPr id="15" name="14 Rectángulo"/>
          <p:cNvSpPr/>
          <p:nvPr/>
        </p:nvSpPr>
        <p:spPr>
          <a:xfrm>
            <a:off x="3843489" y="6321137"/>
            <a:ext cx="1436455" cy="381000"/>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a:solidFill>
                  <a:prstClr val="white"/>
                </a:solidFill>
              </a:rPr>
              <a:t>TIEMPO</a:t>
            </a:r>
            <a:endParaRPr lang="en-US" dirty="0">
              <a:solidFill>
                <a:prstClr val="white"/>
              </a:solidFill>
            </a:endParaRPr>
          </a:p>
        </p:txBody>
      </p:sp>
      <p:sp>
        <p:nvSpPr>
          <p:cNvPr id="20" name="19 Rectángulo"/>
          <p:cNvSpPr/>
          <p:nvPr/>
        </p:nvSpPr>
        <p:spPr>
          <a:xfrm>
            <a:off x="148936" y="2413949"/>
            <a:ext cx="308264" cy="2373476"/>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a:solidFill>
                  <a:prstClr val="white"/>
                </a:solidFill>
              </a:rPr>
              <a:t>AMBIENTE</a:t>
            </a:r>
            <a:endParaRPr lang="en-US" dirty="0">
              <a:solidFill>
                <a:prstClr val="white"/>
              </a:solidFill>
            </a:endParaRPr>
          </a:p>
        </p:txBody>
      </p:sp>
      <p:sp>
        <p:nvSpPr>
          <p:cNvPr id="21" name="20 Rectángulo"/>
          <p:cNvSpPr/>
          <p:nvPr/>
        </p:nvSpPr>
        <p:spPr>
          <a:xfrm>
            <a:off x="8544791" y="2437178"/>
            <a:ext cx="381000" cy="2659205"/>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a:solidFill>
                  <a:prstClr val="white"/>
                </a:solidFill>
              </a:rPr>
              <a:t>VOLUNTAD</a:t>
            </a:r>
            <a:endParaRPr lang="en-US" dirty="0">
              <a:solidFill>
                <a:prstClr val="white"/>
              </a:solidFill>
            </a:endParaRPr>
          </a:p>
        </p:txBody>
      </p:sp>
      <p:sp>
        <p:nvSpPr>
          <p:cNvPr id="22" name="21 Rectángulo redondeado"/>
          <p:cNvSpPr/>
          <p:nvPr/>
        </p:nvSpPr>
        <p:spPr>
          <a:xfrm>
            <a:off x="3668497" y="5791200"/>
            <a:ext cx="2215802" cy="3119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hlinkClick r:id="rId6" action="ppaction://hlinksldjump"/>
              </a:rPr>
              <a:t>COMPENSACION</a:t>
            </a:r>
            <a:endParaRPr lang="en-US" dirty="0">
              <a:solidFill>
                <a:prstClr val="white"/>
              </a:solidFill>
            </a:endParaRPr>
          </a:p>
        </p:txBody>
      </p:sp>
    </p:spTree>
    <p:extLst>
      <p:ext uri="{BB962C8B-B14F-4D97-AF65-F5344CB8AC3E}">
        <p14:creationId xmlns:p14="http://schemas.microsoft.com/office/powerpoint/2010/main" val="1718552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randombar(horizontal)">
                                      <p:cBhvr>
                                        <p:cTn id="31" dur="500"/>
                                        <p:tgtEl>
                                          <p:spTgt spid="3"/>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randombar(horizontal)">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randombar(horizontal)">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randombar(horizontal)">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randombar(horizontal)">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randombar(horizontal)">
                                      <p:cBhvr>
                                        <p:cTn id="56" dur="500"/>
                                        <p:tgtEl>
                                          <p:spTgt spid="7"/>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randombar(horizontal)">
                                      <p:cBhvr>
                                        <p:cTn id="65" dur="500"/>
                                        <p:tgtEl>
                                          <p:spTgt spid="20"/>
                                        </p:tgtEl>
                                      </p:cBhvr>
                                    </p:animEffect>
                                  </p:childTnLst>
                                </p:cTn>
                              </p:par>
                            </p:childTnLst>
                          </p:cTn>
                        </p:par>
                      </p:childTnLst>
                    </p:cTn>
                  </p:par>
                  <p:par>
                    <p:cTn id="66" fill="hold">
                      <p:stCondLst>
                        <p:cond delay="indefinite"/>
                      </p:stCondLst>
                      <p:childTnLst>
                        <p:par>
                          <p:cTn id="67" fill="hold">
                            <p:stCondLst>
                              <p:cond delay="0"/>
                            </p:stCondLst>
                            <p:childTnLst>
                              <p:par>
                                <p:cTn id="68" presetID="14" presetClass="entr" presetSubtype="10"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randombar(horizontal)">
                                      <p:cBhvr>
                                        <p:cTn id="70" dur="500"/>
                                        <p:tgtEl>
                                          <p:spTgt spid="19"/>
                                        </p:tgtEl>
                                      </p:cBhvr>
                                    </p:animEffect>
                                  </p:childTnLst>
                                </p:cTn>
                              </p:par>
                            </p:childTnLst>
                          </p:cTn>
                        </p:par>
                      </p:childTnLst>
                    </p:cTn>
                  </p:par>
                  <p:par>
                    <p:cTn id="71" fill="hold">
                      <p:stCondLst>
                        <p:cond delay="indefinite"/>
                      </p:stCondLst>
                      <p:childTnLst>
                        <p:par>
                          <p:cTn id="72" fill="hold">
                            <p:stCondLst>
                              <p:cond delay="0"/>
                            </p:stCondLst>
                            <p:childTnLst>
                              <p:par>
                                <p:cTn id="73" presetID="14" presetClass="entr" presetSubtype="1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randombar(horizontal)">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14" presetClass="entr" presetSubtype="10" fill="hold" grpId="0" nodeType="click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randombar(horizontal)">
                                      <p:cBhvr>
                                        <p:cTn id="80" dur="500"/>
                                        <p:tgtEl>
                                          <p:spTgt spid="12"/>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4" presetClass="entr" presetSubtype="10" fill="hold" grpId="0" nodeType="click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randombar(horizontal)">
                                      <p:cBhvr>
                                        <p:cTn id="9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4" grpId="0" animBg="1"/>
      <p:bldP spid="16" grpId="0" animBg="1"/>
      <p:bldP spid="17" grpId="0" animBg="1"/>
      <p:bldP spid="18" grpId="0" animBg="1"/>
      <p:bldP spid="19" grpId="0" animBg="1"/>
      <p:bldP spid="3" grpId="0" animBg="1"/>
      <p:bldP spid="15" grpId="0" animBg="1"/>
      <p:bldP spid="20" grpId="0" animBg="1"/>
      <p:bldP spid="21" grpId="0" animBg="1"/>
      <p:bldP spid="2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7. Espiritismo </a:t>
            </a:r>
            <a:endParaRPr lang="en-US" dirty="0"/>
          </a:p>
        </p:txBody>
      </p:sp>
      <p:sp>
        <p:nvSpPr>
          <p:cNvPr id="3" name="2 Marcador de contenido"/>
          <p:cNvSpPr>
            <a:spLocks noGrp="1"/>
          </p:cNvSpPr>
          <p:nvPr>
            <p:ph idx="1"/>
          </p:nvPr>
        </p:nvSpPr>
        <p:spPr/>
        <p:txBody>
          <a:bodyPr/>
          <a:lstStyle/>
          <a:p>
            <a:pPr marL="514350" indent="-514350">
              <a:buAutoNum type="arabicPeriod"/>
            </a:pPr>
            <a:r>
              <a:rPr lang="es-MX" sz="3600" dirty="0" smtClean="0"/>
              <a:t>La exaltación de la naturaleza como un dios.</a:t>
            </a:r>
          </a:p>
          <a:p>
            <a:pPr marL="514350" indent="-514350">
              <a:buAutoNum type="arabicPeriod"/>
            </a:pPr>
            <a:r>
              <a:rPr lang="es-MX" sz="3600" dirty="0" smtClean="0"/>
              <a:t>Las ciencias de la mente en muchos casos son la base del espiritismo</a:t>
            </a:r>
          </a:p>
          <a:p>
            <a:pPr marL="514350" indent="-514350">
              <a:buAutoNum type="arabicPeriod"/>
            </a:pPr>
            <a:r>
              <a:rPr lang="es-MX" sz="3600" dirty="0" smtClean="0"/>
              <a:t>Expansión mental y consejero imaginario</a:t>
            </a:r>
          </a:p>
          <a:p>
            <a:pPr marL="514350" indent="-514350">
              <a:buAutoNum type="arabicPeriod"/>
            </a:pPr>
            <a:r>
              <a:rPr lang="es-MX" sz="3600" dirty="0" smtClean="0"/>
              <a:t>Busca cualquier desviación de Dios</a:t>
            </a:r>
          </a:p>
          <a:p>
            <a:pPr marL="514350" indent="-514350">
              <a:buAutoNum type="arabicPeriod"/>
            </a:pPr>
            <a:endParaRPr lang="en-US" dirty="0"/>
          </a:p>
        </p:txBody>
      </p:sp>
    </p:spTree>
    <p:extLst>
      <p:ext uri="{BB962C8B-B14F-4D97-AF65-F5344CB8AC3E}">
        <p14:creationId xmlns:p14="http://schemas.microsoft.com/office/powerpoint/2010/main" val="39982503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MX" dirty="0" smtClean="0"/>
              <a:t>Exaltación de la naturaleza como un dios</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a:t>Para cautivar la mente, se introducirán formas de corrupción similares a las que existieron entre los antediluvianos. </a:t>
            </a:r>
            <a:r>
              <a:rPr lang="es-ES" sz="3200" b="1" i="1" u="sng" dirty="0"/>
              <a:t>La exaltación de la naturaleza como un dios, la desenfrenada licencia de la voluntad humana, los consejos de los impíos, son instrumentos de Satanás para alcanzar estos fines</a:t>
            </a:r>
            <a:r>
              <a:rPr lang="es-ES" sz="3200" b="1" i="1" u="sng" dirty="0" smtClean="0"/>
              <a:t>. </a:t>
            </a:r>
            <a:r>
              <a:rPr lang="es-ES" sz="3200" dirty="0"/>
              <a:t>3JT 271, 272 (1904). 2MCP Pg. 733</a:t>
            </a:r>
            <a:endParaRPr lang="en-US" sz="3200" dirty="0"/>
          </a:p>
          <a:p>
            <a:pPr marL="0" indent="0" algn="just">
              <a:buNone/>
            </a:pPr>
            <a:endParaRPr lang="es-ES" b="1" i="1" u="sng" dirty="0" smtClean="0"/>
          </a:p>
        </p:txBody>
      </p:sp>
    </p:spTree>
    <p:extLst>
      <p:ext uri="{BB962C8B-B14F-4D97-AF65-F5344CB8AC3E}">
        <p14:creationId xmlns:p14="http://schemas.microsoft.com/office/powerpoint/2010/main" val="16946800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MX" dirty="0" smtClean="0"/>
              <a:t>Coloca los fundamentos del Espiritismo</a:t>
            </a:r>
            <a:endParaRPr lang="en-US" dirty="0"/>
          </a:p>
        </p:txBody>
      </p:sp>
      <p:sp>
        <p:nvSpPr>
          <p:cNvPr id="3" name="2 Marcador de contenido"/>
          <p:cNvSpPr>
            <a:spLocks noGrp="1"/>
          </p:cNvSpPr>
          <p:nvPr>
            <p:ph idx="1"/>
          </p:nvPr>
        </p:nvSpPr>
        <p:spPr/>
        <p:txBody>
          <a:bodyPr>
            <a:normAutofit fontScale="92500" lnSpcReduction="20000"/>
          </a:bodyPr>
          <a:lstStyle/>
          <a:p>
            <a:pPr marL="0" indent="0" algn="just">
              <a:buNone/>
            </a:pPr>
            <a:endParaRPr lang="es-ES" b="1" i="1" u="sng" dirty="0"/>
          </a:p>
          <a:p>
            <a:pPr marL="0" indent="0" algn="just">
              <a:buNone/>
            </a:pPr>
            <a:r>
              <a:rPr lang="es-ES" b="1" i="1" u="sng" dirty="0" smtClean="0"/>
              <a:t>En </a:t>
            </a:r>
            <a:r>
              <a:rPr lang="es-ES" b="1" i="1" u="sng" dirty="0"/>
              <a:t>muchos casos la imaginación es cautivada por la investigación científica, y los hombres son halagados por el conocimiento de sus propios poderes.  Se exalta mucho las ciencias que tratan de la mente humana.  Estas son buenas en su lugar;</a:t>
            </a:r>
            <a:r>
              <a:rPr lang="es-ES" dirty="0"/>
              <a:t> pero Satanás se apodera de ellas para utilizarlas como instrumentos para engañar y destruir a las almas.  Sus artes se aceptan como si procedieran del cielo, y en esa forma recibe la adoración que tanto le agrada. </a:t>
            </a:r>
            <a:r>
              <a:rPr lang="es-ES" b="1" i="1" u="sng" dirty="0" smtClean="0"/>
              <a:t>Mediante </a:t>
            </a:r>
            <a:r>
              <a:rPr lang="es-ES" b="1" i="1" u="sng" dirty="0"/>
              <a:t>estas ciencias se destruye la virtud y se colocan los fundamentos del espiritismo. </a:t>
            </a:r>
            <a:r>
              <a:rPr lang="es-ES" dirty="0"/>
              <a:t>-ST, 6 de nov. de 1884; 2MS 402, 403. 1MCP Pg. 20</a:t>
            </a:r>
            <a:endParaRPr lang="en-US" dirty="0"/>
          </a:p>
          <a:p>
            <a:pPr marL="0" indent="0" algn="just">
              <a:buNone/>
            </a:pPr>
            <a:endParaRPr lang="en-US" dirty="0"/>
          </a:p>
        </p:txBody>
      </p:sp>
    </p:spTree>
    <p:extLst>
      <p:ext uri="{BB962C8B-B14F-4D97-AF65-F5344CB8AC3E}">
        <p14:creationId xmlns:p14="http://schemas.microsoft.com/office/powerpoint/2010/main" val="38589531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Consejero “imaginario”</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smtClean="0"/>
              <a:t>“…dichos </a:t>
            </a:r>
            <a:r>
              <a:rPr lang="es-ES" sz="3200" dirty="0"/>
              <a:t>programas rápidamente se desarrollen en el área del espiritismo, </a:t>
            </a:r>
            <a:r>
              <a:rPr lang="es-ES" sz="3200" b="1" i="1" u="sng" dirty="0"/>
              <a:t>donde primero se le pide al estudiante que se imagine que él tiene un consejero a quien debe dirigir preguntas de importancia. Más tarde este consejero “imaginario” llega a ser una parte real y crítica del llamado programa de expansión mental</a:t>
            </a:r>
            <a:r>
              <a:rPr lang="es-ES" sz="3200" dirty="0" smtClean="0"/>
              <a:t>.” SD. Pg. 88</a:t>
            </a:r>
            <a:endParaRPr lang="en-US" sz="3200" dirty="0"/>
          </a:p>
        </p:txBody>
      </p:sp>
    </p:spTree>
    <p:extLst>
      <p:ext uri="{BB962C8B-B14F-4D97-AF65-F5344CB8AC3E}">
        <p14:creationId xmlns:p14="http://schemas.microsoft.com/office/powerpoint/2010/main" val="5937265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Es desviada de Dios al someter su mente</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dirty="0" smtClean="0"/>
              <a:t>No </a:t>
            </a:r>
            <a:r>
              <a:rPr lang="es-ES" dirty="0"/>
              <a:t>es propósito de Dios que ser humano alguno someta su mente y su voluntad al gobierno de otro para llegar a ser instrumento pasivo en sus manos. </a:t>
            </a:r>
            <a:r>
              <a:rPr lang="es-ES" b="1" i="1" u="sng" dirty="0"/>
              <a:t>Nadie debe sumergir su individualidad en la de otro</a:t>
            </a:r>
            <a:r>
              <a:rPr lang="es-ES" dirty="0"/>
              <a:t>. Nadie debe considerar a ser humano alguno como fuente de curación. Sólo debe depender de Dios. En su dignidad varonil, concedida por Dios, debe dejarse dirigir por Dios mismo y no por entidad humana alguna</a:t>
            </a:r>
            <a:r>
              <a:rPr lang="es-ES" dirty="0" smtClean="0"/>
              <a:t>. </a:t>
            </a:r>
            <a:r>
              <a:rPr lang="es-ES" b="1" i="1" u="sng" dirty="0" smtClean="0"/>
              <a:t>Cuando </a:t>
            </a:r>
            <a:r>
              <a:rPr lang="es-ES" b="1" i="1" u="sng" dirty="0"/>
              <a:t>las mentes se desvían de Dios, el tentador puede someterlas a su gobierno y dominar a la humanidad</a:t>
            </a:r>
            <a:r>
              <a:rPr lang="es-ES" dirty="0"/>
              <a:t>.­ MC 185, 186 (1905).</a:t>
            </a:r>
            <a:endParaRPr lang="en-US" dirty="0"/>
          </a:p>
        </p:txBody>
      </p:sp>
    </p:spTree>
    <p:extLst>
      <p:ext uri="{BB962C8B-B14F-4D97-AF65-F5344CB8AC3E}">
        <p14:creationId xmlns:p14="http://schemas.microsoft.com/office/powerpoint/2010/main" val="16171064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8. Hipnosis</a:t>
            </a:r>
            <a:endParaRPr lang="en-US" dirty="0"/>
          </a:p>
        </p:txBody>
      </p:sp>
      <p:sp>
        <p:nvSpPr>
          <p:cNvPr id="3" name="2 Marcador de contenido"/>
          <p:cNvSpPr>
            <a:spLocks noGrp="1"/>
          </p:cNvSpPr>
          <p:nvPr>
            <p:ph idx="1"/>
          </p:nvPr>
        </p:nvSpPr>
        <p:spPr/>
        <p:txBody>
          <a:bodyPr>
            <a:normAutofit lnSpcReduction="10000"/>
          </a:bodyPr>
          <a:lstStyle/>
          <a:p>
            <a:pPr marL="514350" indent="-514350">
              <a:buAutoNum type="arabicPeriod"/>
            </a:pPr>
            <a:r>
              <a:rPr lang="es-MX" dirty="0" smtClean="0"/>
              <a:t>Canales de corrientes eléctricas inducidas por Satanás</a:t>
            </a:r>
          </a:p>
          <a:p>
            <a:pPr marL="514350" indent="-514350">
              <a:buAutoNum type="arabicPeriod"/>
            </a:pPr>
            <a:r>
              <a:rPr lang="es-MX" dirty="0" smtClean="0"/>
              <a:t>Utiliza la sugestión y repetición u otras formas de estimulación auditiva</a:t>
            </a:r>
          </a:p>
          <a:p>
            <a:pPr marL="514350" indent="-514350">
              <a:buAutoNum type="arabicPeriod"/>
            </a:pPr>
            <a:r>
              <a:rPr lang="es-MX" dirty="0" smtClean="0"/>
              <a:t>Suprime la fuerza de Voluntad</a:t>
            </a:r>
          </a:p>
          <a:p>
            <a:pPr marL="514350" indent="-514350">
              <a:buAutoNum type="arabicPeriod"/>
            </a:pPr>
            <a:r>
              <a:rPr lang="es-MX" dirty="0" smtClean="0"/>
              <a:t>Puede ser resistida únicamente bajo la Fe en Dios. </a:t>
            </a:r>
          </a:p>
          <a:p>
            <a:pPr marL="514350" indent="-514350">
              <a:buAutoNum type="arabicPeriod"/>
            </a:pPr>
            <a:r>
              <a:rPr lang="es-MX" dirty="0" smtClean="0"/>
              <a:t>Crea una perdida de los poderes independientes de la persona</a:t>
            </a:r>
          </a:p>
          <a:p>
            <a:pPr marL="514350" indent="-514350">
              <a:buAutoNum type="arabicPeriod"/>
            </a:pPr>
            <a:r>
              <a:rPr lang="es-MX" dirty="0" smtClean="0"/>
              <a:t>Satanás puede posesionarse de una mente no vigilada</a:t>
            </a:r>
            <a:endParaRPr lang="en-US" dirty="0"/>
          </a:p>
        </p:txBody>
      </p:sp>
    </p:spTree>
    <p:extLst>
      <p:ext uri="{BB962C8B-B14F-4D97-AF65-F5344CB8AC3E}">
        <p14:creationId xmlns:p14="http://schemas.microsoft.com/office/powerpoint/2010/main" val="10236771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pPr algn="just"/>
            <a:r>
              <a:rPr lang="es-MX" dirty="0" smtClean="0"/>
              <a:t>Tiene su origen en Mesmer</a:t>
            </a:r>
            <a:endParaRPr lang="en-US" dirty="0"/>
          </a:p>
        </p:txBody>
      </p:sp>
      <p:sp>
        <p:nvSpPr>
          <p:cNvPr id="5" name="4 Marcador de contenido"/>
          <p:cNvSpPr>
            <a:spLocks noGrp="1"/>
          </p:cNvSpPr>
          <p:nvPr>
            <p:ph idx="1"/>
          </p:nvPr>
        </p:nvSpPr>
        <p:spPr/>
        <p:txBody>
          <a:bodyPr>
            <a:normAutofit lnSpcReduction="10000"/>
          </a:bodyPr>
          <a:lstStyle/>
          <a:p>
            <a:pPr marL="0" indent="0" algn="just">
              <a:buNone/>
            </a:pPr>
            <a:r>
              <a:rPr lang="es-ES" dirty="0"/>
              <a:t>Mesmer empezó a analizar la influencia de las estrellas sobre la salud y conducta humana. Creyendo que esta influencia era ejercida mediante el poder de una corriente </a:t>
            </a:r>
            <a:r>
              <a:rPr lang="es-ES" dirty="0" smtClean="0"/>
              <a:t>invisible. Se </a:t>
            </a:r>
            <a:r>
              <a:rPr lang="es-ES" dirty="0"/>
              <a:t>convenció que había un poder de sanación especial en el magnetismo—una fuerza que abarca todo el </a:t>
            </a:r>
            <a:r>
              <a:rPr lang="es-ES" dirty="0" smtClean="0"/>
              <a:t>universo. </a:t>
            </a:r>
            <a:endParaRPr lang="en-US" dirty="0"/>
          </a:p>
          <a:p>
            <a:pPr marL="0" indent="0" algn="just">
              <a:buNone/>
            </a:pPr>
            <a:r>
              <a:rPr lang="es-ES" dirty="0" smtClean="0"/>
              <a:t>Creía </a:t>
            </a:r>
            <a:r>
              <a:rPr lang="es-ES" dirty="0"/>
              <a:t>que la enfermedad era debido a una falta de magnetismo, y que una persona fuerte y saludable podía sanar por el masaje rítmico a la persona enferma, permitiendo que la fuerza magnética fuera transferida al paciente</a:t>
            </a:r>
            <a:r>
              <a:rPr lang="es-ES" dirty="0" smtClean="0"/>
              <a:t>. SD. Pg. 84</a:t>
            </a:r>
            <a:endParaRPr lang="en-US" dirty="0"/>
          </a:p>
        </p:txBody>
      </p:sp>
    </p:spTree>
    <p:extLst>
      <p:ext uri="{BB962C8B-B14F-4D97-AF65-F5344CB8AC3E}">
        <p14:creationId xmlns:p14="http://schemas.microsoft.com/office/powerpoint/2010/main" val="2020661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MX" dirty="0" smtClean="0"/>
              <a:t>Usa las Corrientes eléctricas Satánicas</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a:t>Estos instrumentos satánicos pretenden curar la enfermedad. Atribuyen su poder </a:t>
            </a:r>
            <a:r>
              <a:rPr lang="es-ES" sz="3200" dirty="0" smtClean="0"/>
              <a:t>a </a:t>
            </a:r>
            <a:r>
              <a:rPr lang="es-ES" sz="3200" dirty="0"/>
              <a:t>la electricidad, al magnetismo o a los así llamados "remedios simpáticos", cuando en realidad </a:t>
            </a:r>
            <a:r>
              <a:rPr lang="es-ES" sz="3200" b="1" i="1" u="sng" dirty="0"/>
              <a:t>no son mas que canales de las corrientes eléctricas de Satanás</a:t>
            </a:r>
            <a:r>
              <a:rPr lang="es-ES" sz="3200" dirty="0"/>
              <a:t>. Por este medio él arroja su ensalmo sobre los cuerpos y las almas de los hombres.­ </a:t>
            </a:r>
            <a:r>
              <a:rPr lang="es-ES" sz="3200" dirty="0" err="1"/>
              <a:t>Ev</a:t>
            </a:r>
            <a:r>
              <a:rPr lang="es-ES" sz="3200" dirty="0"/>
              <a:t> 442 (1887</a:t>
            </a:r>
            <a:r>
              <a:rPr lang="es-ES" sz="3200" dirty="0" smtClean="0"/>
              <a:t>). 2MCP Pg. 730</a:t>
            </a:r>
            <a:endParaRPr lang="en-US" sz="3200" dirty="0"/>
          </a:p>
        </p:txBody>
      </p:sp>
    </p:spTree>
    <p:extLst>
      <p:ext uri="{BB962C8B-B14F-4D97-AF65-F5344CB8AC3E}">
        <p14:creationId xmlns:p14="http://schemas.microsoft.com/office/powerpoint/2010/main" val="2547553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Utiliza la Sugestión y repetición</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a:t>La hipnosis usualmente es definida como un estado de trance o adormecimiento provocado por otra persona. La mayoría de los investigadores en el campo </a:t>
            </a:r>
            <a:r>
              <a:rPr lang="es-ES" sz="3200" b="1" i="1" u="sng" dirty="0"/>
              <a:t>lo relacionan con la </a:t>
            </a:r>
            <a:r>
              <a:rPr lang="es-ES" sz="3200" b="1" i="1" u="sng" dirty="0" smtClean="0"/>
              <a:t>sugestión</a:t>
            </a:r>
            <a:r>
              <a:rPr lang="es-ES" sz="3200" dirty="0" smtClean="0"/>
              <a:t>…  El </a:t>
            </a:r>
            <a:r>
              <a:rPr lang="es-ES" sz="3200" dirty="0"/>
              <a:t>estado hipnótico es usualmente </a:t>
            </a:r>
            <a:r>
              <a:rPr lang="es-ES" sz="3200" b="1" i="1" u="sng" dirty="0"/>
              <a:t>inducido por repetición, sugestiones monótonas u otras formas de estimulación auditivas</a:t>
            </a:r>
            <a:r>
              <a:rPr lang="es-ES" sz="3200" dirty="0"/>
              <a:t>. </a:t>
            </a:r>
            <a:r>
              <a:rPr lang="es-ES" sz="3200" dirty="0" smtClean="0"/>
              <a:t>SD. Pg. 85</a:t>
            </a:r>
            <a:endParaRPr lang="en-US" sz="3200" dirty="0"/>
          </a:p>
        </p:txBody>
      </p:sp>
    </p:spTree>
    <p:extLst>
      <p:ext uri="{BB962C8B-B14F-4D97-AF65-F5344CB8AC3E}">
        <p14:creationId xmlns:p14="http://schemas.microsoft.com/office/powerpoint/2010/main" val="34749018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Suprime la Fuerza de Voluntad </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600" dirty="0" smtClean="0"/>
              <a:t>Mientras </a:t>
            </a:r>
            <a:r>
              <a:rPr lang="es-ES" sz="3600" dirty="0"/>
              <a:t>que las definiciones del hipnotismo varían, </a:t>
            </a:r>
            <a:r>
              <a:rPr lang="es-ES" sz="3600" b="1" i="1" u="sng" dirty="0"/>
              <a:t>la mayoría incluye un punto de vista en que se dice que resulta de la supresión funcional de las áreas corticales del cerebro (percepción), importante a la inhibición, toma de decisión, albedrío y control</a:t>
            </a:r>
            <a:r>
              <a:rPr lang="es-ES" sz="3600" dirty="0"/>
              <a:t>. </a:t>
            </a:r>
            <a:r>
              <a:rPr lang="es-ES" sz="3600" dirty="0" smtClean="0"/>
              <a:t>SD. Pg. 85</a:t>
            </a:r>
            <a:endParaRPr lang="en-US" sz="3600" dirty="0"/>
          </a:p>
          <a:p>
            <a:pPr algn="just"/>
            <a:endParaRPr lang="en-US" dirty="0"/>
          </a:p>
        </p:txBody>
      </p:sp>
    </p:spTree>
    <p:extLst>
      <p:ext uri="{BB962C8B-B14F-4D97-AF65-F5344CB8AC3E}">
        <p14:creationId xmlns:p14="http://schemas.microsoft.com/office/powerpoint/2010/main" val="3737311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2696211903"/>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99920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Se utiliza…</a:t>
            </a:r>
            <a:endParaRPr lang="en-US" dirty="0"/>
          </a:p>
        </p:txBody>
      </p:sp>
      <p:sp>
        <p:nvSpPr>
          <p:cNvPr id="3" name="2 Marcador de contenido"/>
          <p:cNvSpPr>
            <a:spLocks noGrp="1"/>
          </p:cNvSpPr>
          <p:nvPr>
            <p:ph idx="1"/>
          </p:nvPr>
        </p:nvSpPr>
        <p:spPr/>
        <p:txBody>
          <a:bodyPr>
            <a:noAutofit/>
          </a:bodyPr>
          <a:lstStyle/>
          <a:p>
            <a:pPr algn="just"/>
            <a:r>
              <a:rPr lang="es-MX" sz="3200" dirty="0" smtClean="0"/>
              <a:t>Como la base de la acupuntura, la teoría de la unión de opuestos china del ying yang.</a:t>
            </a:r>
          </a:p>
          <a:p>
            <a:pPr algn="just"/>
            <a:r>
              <a:rPr lang="es-MX" sz="3200" dirty="0" smtClean="0"/>
              <a:t>En el yoga, se utiliza como analgésico.</a:t>
            </a:r>
          </a:p>
          <a:p>
            <a:pPr algn="just"/>
            <a:r>
              <a:rPr lang="es-ES" sz="3200" dirty="0" smtClean="0"/>
              <a:t>Como un </a:t>
            </a:r>
            <a:r>
              <a:rPr lang="es-ES" sz="3200" dirty="0"/>
              <a:t>medio popular del psicólogo y psiquiatra especialmente para determinar eventos causativos más profundos y oportunos que conllevan al desmoronamiento mental.</a:t>
            </a:r>
            <a:endParaRPr lang="en-US" sz="3200" dirty="0"/>
          </a:p>
        </p:txBody>
      </p:sp>
    </p:spTree>
    <p:extLst>
      <p:ext uri="{BB962C8B-B14F-4D97-AF65-F5344CB8AC3E}">
        <p14:creationId xmlns:p14="http://schemas.microsoft.com/office/powerpoint/2010/main" val="3735566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Es una Ciencia Diabólica</a:t>
            </a:r>
            <a:endParaRPr lang="en-US" dirty="0"/>
          </a:p>
        </p:txBody>
      </p:sp>
      <p:sp>
        <p:nvSpPr>
          <p:cNvPr id="3" name="2 Marcador de contenido"/>
          <p:cNvSpPr>
            <a:spLocks noGrp="1"/>
          </p:cNvSpPr>
          <p:nvPr>
            <p:ph idx="1"/>
          </p:nvPr>
        </p:nvSpPr>
        <p:spPr/>
        <p:txBody>
          <a:bodyPr>
            <a:normAutofit/>
          </a:bodyPr>
          <a:lstStyle/>
          <a:p>
            <a:pPr marL="0" indent="0" algn="just">
              <a:buNone/>
            </a:pPr>
            <a:r>
              <a:rPr lang="es-ES" sz="4400" b="1" i="1" u="sng" dirty="0" smtClean="0"/>
              <a:t>He </a:t>
            </a:r>
            <a:r>
              <a:rPr lang="es-ES" sz="4400" b="1" i="1" u="sng" dirty="0"/>
              <a:t>hablado claramente con respecto a la ciencia peligrosa que afirma que una persona puede poner su mente bajo el control de otra. Esta ciencia es diabólica</a:t>
            </a:r>
            <a:r>
              <a:rPr lang="es-ES" sz="4400" dirty="0"/>
              <a:t>.­ Carta 130 1/2, 1901. </a:t>
            </a:r>
            <a:r>
              <a:rPr lang="es-ES" sz="4400" dirty="0" smtClean="0"/>
              <a:t>2MCP Pg. 733</a:t>
            </a:r>
            <a:endParaRPr lang="en-US" sz="4400" dirty="0"/>
          </a:p>
        </p:txBody>
      </p:sp>
    </p:spTree>
    <p:extLst>
      <p:ext uri="{BB962C8B-B14F-4D97-AF65-F5344CB8AC3E}">
        <p14:creationId xmlns:p14="http://schemas.microsoft.com/office/powerpoint/2010/main" val="781724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ES" dirty="0" smtClean="0"/>
              <a:t>Usada por Satanás en Adán </a:t>
            </a:r>
            <a:r>
              <a:rPr lang="es-ES" dirty="0"/>
              <a:t>y </a:t>
            </a:r>
            <a:r>
              <a:rPr lang="es-ES" dirty="0" smtClean="0"/>
              <a:t>Eva</a:t>
            </a:r>
            <a:endParaRPr lang="es-ES" dirty="0"/>
          </a:p>
        </p:txBody>
      </p:sp>
      <p:sp>
        <p:nvSpPr>
          <p:cNvPr id="3" name="2 Marcador de contenido"/>
          <p:cNvSpPr>
            <a:spLocks noGrp="1"/>
          </p:cNvSpPr>
          <p:nvPr>
            <p:ph idx="1"/>
          </p:nvPr>
        </p:nvSpPr>
        <p:spPr/>
        <p:txBody>
          <a:bodyPr>
            <a:normAutofit/>
          </a:bodyPr>
          <a:lstStyle/>
          <a:p>
            <a:pPr marL="0" indent="0" algn="just">
              <a:buNone/>
            </a:pPr>
            <a:r>
              <a:rPr lang="es-ES" sz="3600" dirty="0" smtClean="0"/>
              <a:t>Satanás </a:t>
            </a:r>
            <a:r>
              <a:rPr lang="es-ES" sz="3600" dirty="0"/>
              <a:t>ejerció su poder hipnótico sobre Adán y Eva, y se esforzó por ejercer ese poder sobre Cristo. </a:t>
            </a:r>
            <a:r>
              <a:rPr lang="es-ES" sz="3600" b="1" i="1" u="sng" dirty="0"/>
              <a:t>Pero después que fueron citadas las palabras de las Escrituras, Satanás supo que no tendría la oportunidad de triunfar</a:t>
            </a:r>
            <a:r>
              <a:rPr lang="es-ES" sz="3600" dirty="0"/>
              <a:t>.­ 5CBA 1057 (1903</a:t>
            </a:r>
            <a:r>
              <a:rPr lang="es-ES" sz="3600" dirty="0" smtClean="0"/>
              <a:t>).Ms </a:t>
            </a:r>
            <a:r>
              <a:rPr lang="es-ES" sz="3600" dirty="0"/>
              <a:t>86, 1905; (MM 110, 111</a:t>
            </a:r>
            <a:r>
              <a:rPr lang="es-ES" sz="3600" dirty="0" smtClean="0"/>
              <a:t>). 2MCP Pg. 741</a:t>
            </a:r>
            <a:endParaRPr lang="en-US" sz="3600" dirty="0"/>
          </a:p>
        </p:txBody>
      </p:sp>
    </p:spTree>
    <p:extLst>
      <p:ext uri="{BB962C8B-B14F-4D97-AF65-F5344CB8AC3E}">
        <p14:creationId xmlns:p14="http://schemas.microsoft.com/office/powerpoint/2010/main" val="881508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MX" dirty="0" smtClean="0"/>
              <a:t>Equivale a comer del fruto del árbol del bien y mal</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b="1" i="1" u="sng" dirty="0" smtClean="0"/>
              <a:t>Estudiar </a:t>
            </a:r>
            <a:r>
              <a:rPr lang="es-ES" sz="3600" b="1" i="1" u="sng" dirty="0"/>
              <a:t>esta ciencia equivale a comer el fruto del árbol del conocimiento del bien y del mal</a:t>
            </a:r>
            <a:r>
              <a:rPr lang="es-ES" sz="3600" dirty="0"/>
              <a:t>. Dios les </a:t>
            </a:r>
            <a:r>
              <a:rPr lang="es-ES" sz="3600" dirty="0" smtClean="0"/>
              <a:t>prohíbe </a:t>
            </a:r>
            <a:r>
              <a:rPr lang="es-ES" sz="3600" dirty="0"/>
              <a:t>a Uds. y a cualquier otro ser mortal aprender o enseñar esa ciencia. </a:t>
            </a:r>
            <a:r>
              <a:rPr lang="es-ES" sz="3600" b="1" i="1" u="sng" dirty="0" smtClean="0"/>
              <a:t>Sepárense </a:t>
            </a:r>
            <a:r>
              <a:rPr lang="es-ES" sz="3600" b="1" i="1" u="sng" dirty="0"/>
              <a:t>de todo lo que se parezca al hipnotismo</a:t>
            </a:r>
            <a:r>
              <a:rPr lang="es-ES" sz="3600" dirty="0"/>
              <a:t>, porque es una ciencia utilizada por instrumentos satánicos.­ 2MS 401 (1902</a:t>
            </a:r>
            <a:r>
              <a:rPr lang="es-ES" sz="3600" dirty="0" smtClean="0"/>
              <a:t>). 2MCP Pg. 745</a:t>
            </a:r>
            <a:endParaRPr lang="en-US" sz="3600" dirty="0"/>
          </a:p>
        </p:txBody>
      </p:sp>
    </p:spTree>
    <p:extLst>
      <p:ext uri="{BB962C8B-B14F-4D97-AF65-F5344CB8AC3E}">
        <p14:creationId xmlns:p14="http://schemas.microsoft.com/office/powerpoint/2010/main" val="4785097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MX" dirty="0" smtClean="0"/>
              <a:t>Es resistida mediante la Fe en Dios</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smtClean="0"/>
              <a:t>Pronto </a:t>
            </a:r>
            <a:r>
              <a:rPr lang="es-ES" sz="3200" dirty="0"/>
              <a:t>se difundió [en 1845] que las visiones eran resultado del </a:t>
            </a:r>
            <a:r>
              <a:rPr lang="es-ES" sz="3200" dirty="0" smtClean="0"/>
              <a:t>mesmerismo… Le </a:t>
            </a:r>
            <a:r>
              <a:rPr lang="es-ES" sz="3200" dirty="0"/>
              <a:t>di permiso para </a:t>
            </a:r>
            <a:r>
              <a:rPr lang="es-ES" sz="3200" dirty="0" err="1"/>
              <a:t>mesmerizarme</a:t>
            </a:r>
            <a:r>
              <a:rPr lang="es-ES" sz="3200" dirty="0"/>
              <a:t> si podía. Lo probó durante más de media hora, recurriendo a diferentes operaciones, y finalmente renunció a la tentativa</a:t>
            </a:r>
            <a:r>
              <a:rPr lang="es-ES" sz="3200" b="1" i="1" u="sng" dirty="0"/>
              <a:t>. Por la fe en Dios pude resistir su influencia, y ésta no me afectó en lo más mínimo</a:t>
            </a:r>
            <a:r>
              <a:rPr lang="es-ES" sz="3200" dirty="0"/>
              <a:t>.­ PE 21 (1882</a:t>
            </a:r>
            <a:r>
              <a:rPr lang="es-ES" sz="3200" dirty="0" smtClean="0"/>
              <a:t>). 2MCP Pg. 749</a:t>
            </a:r>
            <a:endParaRPr lang="en-US" sz="3200" dirty="0"/>
          </a:p>
        </p:txBody>
      </p:sp>
    </p:spTree>
    <p:extLst>
      <p:ext uri="{BB962C8B-B14F-4D97-AF65-F5344CB8AC3E}">
        <p14:creationId xmlns:p14="http://schemas.microsoft.com/office/powerpoint/2010/main" val="11652097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MX" dirty="0" smtClean="0"/>
              <a:t>Crea una perdida de los poderes Independientes</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sz="4000" dirty="0"/>
              <a:t>Es una ley de hábito que cada comportamiento se fortalece con el uso, y </a:t>
            </a:r>
            <a:r>
              <a:rPr lang="es-ES" sz="4000" b="1" i="1" u="sng" dirty="0"/>
              <a:t>el sometimiento a la hipnosis fortalece el hábito de someterse a la mente de otro y justamente debilita los poderes independientes de la persona</a:t>
            </a:r>
            <a:r>
              <a:rPr lang="es-ES" sz="4000" dirty="0" smtClean="0"/>
              <a:t>.</a:t>
            </a:r>
            <a:r>
              <a:rPr lang="es-ES" sz="4000" dirty="0"/>
              <a:t> SD. Pg. 89</a:t>
            </a:r>
            <a:endParaRPr lang="en-US" sz="4000" dirty="0"/>
          </a:p>
          <a:p>
            <a:pPr algn="just"/>
            <a:endParaRPr lang="en-US" dirty="0"/>
          </a:p>
          <a:p>
            <a:pPr algn="just"/>
            <a:endParaRPr lang="en-US" dirty="0"/>
          </a:p>
        </p:txBody>
      </p:sp>
    </p:spTree>
    <p:extLst>
      <p:ext uri="{BB962C8B-B14F-4D97-AF65-F5344CB8AC3E}">
        <p14:creationId xmlns:p14="http://schemas.microsoft.com/office/powerpoint/2010/main" val="1351696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No esta vigilada</a:t>
            </a:r>
            <a:endParaRPr lang="en-US" dirty="0"/>
          </a:p>
        </p:txBody>
      </p:sp>
      <p:sp>
        <p:nvSpPr>
          <p:cNvPr id="3" name="2 Marcador de contenido"/>
          <p:cNvSpPr>
            <a:spLocks noGrp="1"/>
          </p:cNvSpPr>
          <p:nvPr>
            <p:ph idx="1"/>
          </p:nvPr>
        </p:nvSpPr>
        <p:spPr/>
        <p:txBody>
          <a:bodyPr>
            <a:normAutofit/>
          </a:bodyPr>
          <a:lstStyle/>
          <a:p>
            <a:pPr marL="0" indent="0" algn="just">
              <a:buNone/>
            </a:pPr>
            <a:r>
              <a:rPr lang="es-ES" sz="4800" b="1" i="1" u="sng" dirty="0" smtClean="0"/>
              <a:t>Satanás </a:t>
            </a:r>
            <a:r>
              <a:rPr lang="es-ES" sz="4800" b="1" i="1" u="sng" dirty="0"/>
              <a:t>vigila esperando encontrar una mente en un momento en que no esté </a:t>
            </a:r>
            <a:r>
              <a:rPr lang="es-ES" sz="4800" b="1" i="1" u="sng" dirty="0" smtClean="0"/>
              <a:t>vigilada </a:t>
            </a:r>
            <a:r>
              <a:rPr lang="es-ES" sz="4800" b="1" i="1" u="sng" dirty="0"/>
              <a:t>y así posesionarse de ella</a:t>
            </a:r>
            <a:r>
              <a:rPr lang="es-ES" sz="4800" dirty="0" smtClean="0"/>
              <a:t>. </a:t>
            </a:r>
            <a:r>
              <a:rPr lang="es-ES" sz="4800" dirty="0"/>
              <a:t>-Ms 11, 1893</a:t>
            </a:r>
            <a:r>
              <a:rPr lang="es-ES" sz="4800" dirty="0" smtClean="0"/>
              <a:t>. 1MCP Pg. 24</a:t>
            </a:r>
            <a:endParaRPr lang="en-US" sz="4800" dirty="0"/>
          </a:p>
        </p:txBody>
      </p:sp>
    </p:spTree>
    <p:extLst>
      <p:ext uri="{BB962C8B-B14F-4D97-AF65-F5344CB8AC3E}">
        <p14:creationId xmlns:p14="http://schemas.microsoft.com/office/powerpoint/2010/main" val="11306707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9. Control Mental</a:t>
            </a:r>
            <a:endParaRPr lang="en-US" dirty="0"/>
          </a:p>
        </p:txBody>
      </p:sp>
      <p:sp>
        <p:nvSpPr>
          <p:cNvPr id="3" name="2 Marcador de contenido"/>
          <p:cNvSpPr>
            <a:spLocks noGrp="1"/>
          </p:cNvSpPr>
          <p:nvPr>
            <p:ph idx="1"/>
          </p:nvPr>
        </p:nvSpPr>
        <p:spPr/>
        <p:txBody>
          <a:bodyPr/>
          <a:lstStyle/>
          <a:p>
            <a:pPr marL="514350" indent="-514350">
              <a:buAutoNum type="arabicPeriod"/>
            </a:pPr>
            <a:r>
              <a:rPr lang="es-MX" dirty="0" smtClean="0"/>
              <a:t>La mente siempre esta bajo control de Dios o Satanás.</a:t>
            </a:r>
          </a:p>
          <a:p>
            <a:pPr marL="514350" indent="-514350">
              <a:buAutoNum type="arabicPeriod"/>
            </a:pPr>
            <a:r>
              <a:rPr lang="es-MX" dirty="0" smtClean="0"/>
              <a:t>La mente pierde fortaleza y confianza</a:t>
            </a:r>
          </a:p>
          <a:p>
            <a:pPr marL="514350" indent="-514350">
              <a:buAutoNum type="arabicPeriod"/>
            </a:pPr>
            <a:r>
              <a:rPr lang="es-MX" dirty="0" smtClean="0"/>
              <a:t>Satanás controla la mente del que controla a otros</a:t>
            </a:r>
          </a:p>
          <a:p>
            <a:pPr marL="514350" indent="-514350">
              <a:buAutoNum type="arabicPeriod"/>
            </a:pPr>
            <a:r>
              <a:rPr lang="es-MX" dirty="0" smtClean="0"/>
              <a:t>Satanás no puede controlar la mente a menos que se lo permitamos</a:t>
            </a:r>
          </a:p>
          <a:p>
            <a:pPr marL="514350" indent="-514350">
              <a:buAutoNum type="arabicPeriod"/>
            </a:pPr>
            <a:r>
              <a:rPr lang="es-MX" dirty="0" smtClean="0"/>
              <a:t>Técnica ideada por Satanás</a:t>
            </a:r>
          </a:p>
          <a:p>
            <a:pPr marL="514350" indent="-514350">
              <a:buAutoNum type="arabicPeriod"/>
            </a:pPr>
            <a:endParaRPr lang="es-MX" dirty="0" smtClean="0"/>
          </a:p>
          <a:p>
            <a:pPr marL="514350" indent="-514350">
              <a:buAutoNum type="arabicPeriod"/>
            </a:pPr>
            <a:endParaRPr lang="en-US" dirty="0"/>
          </a:p>
        </p:txBody>
      </p:sp>
    </p:spTree>
    <p:extLst>
      <p:ext uri="{BB962C8B-B14F-4D97-AF65-F5344CB8AC3E}">
        <p14:creationId xmlns:p14="http://schemas.microsoft.com/office/powerpoint/2010/main" val="32796330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La mente siempre esta bajo control</a:t>
            </a:r>
            <a:endParaRPr lang="en-US" dirty="0"/>
          </a:p>
        </p:txBody>
      </p:sp>
      <p:sp>
        <p:nvSpPr>
          <p:cNvPr id="3" name="2 Marcador de contenido"/>
          <p:cNvSpPr>
            <a:spLocks noGrp="1"/>
          </p:cNvSpPr>
          <p:nvPr>
            <p:ph idx="1"/>
          </p:nvPr>
        </p:nvSpPr>
        <p:spPr/>
        <p:txBody>
          <a:bodyPr>
            <a:noAutofit/>
          </a:bodyPr>
          <a:lstStyle/>
          <a:p>
            <a:pPr marL="0" indent="0" algn="just">
              <a:buNone/>
            </a:pPr>
            <a:r>
              <a:rPr lang="es-ES" sz="4000" b="1" i="1" u="sng" dirty="0" smtClean="0"/>
              <a:t>O </a:t>
            </a:r>
            <a:r>
              <a:rPr lang="es-ES" sz="4000" b="1" i="1" u="sng" dirty="0"/>
              <a:t>los ángeles malos o los ángeles de Dios controlan las mentes de los hombres.  Entregamos nuestras mentes al control de Dios o al control de los poderes de las </a:t>
            </a:r>
            <a:r>
              <a:rPr lang="es-ES" sz="4000" b="1" i="1" u="sng" dirty="0" smtClean="0"/>
              <a:t>tinieblas. </a:t>
            </a:r>
            <a:r>
              <a:rPr lang="es-ES" sz="4000" dirty="0" smtClean="0"/>
              <a:t>-</a:t>
            </a:r>
            <a:r>
              <a:rPr lang="es-ES" sz="4000" dirty="0"/>
              <a:t>Ms 1 1890; 6BC 1120</a:t>
            </a:r>
            <a:r>
              <a:rPr lang="es-ES" sz="4000" dirty="0" smtClean="0"/>
              <a:t>. 1MCP Pg. 25</a:t>
            </a:r>
            <a:endParaRPr lang="en-US" sz="4000" dirty="0"/>
          </a:p>
        </p:txBody>
      </p:sp>
    </p:spTree>
    <p:extLst>
      <p:ext uri="{BB962C8B-B14F-4D97-AF65-F5344CB8AC3E}">
        <p14:creationId xmlns:p14="http://schemas.microsoft.com/office/powerpoint/2010/main" val="2809007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MX" dirty="0" smtClean="0"/>
              <a:t>La mente pierde fortaleza y confianza</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b="1" i="1" u="sng" dirty="0" smtClean="0"/>
              <a:t>No </a:t>
            </a:r>
            <a:r>
              <a:rPr lang="es-ES" sz="3200" b="1" i="1" u="sng" dirty="0"/>
              <a:t>debería permitírsele a nadie que controlara la mente de otra persona, con la idea de que eso le proporcionará un gran beneficio. La cura mental es uno de los más grandes engaños que pueden practicarse con alguien</a:t>
            </a:r>
            <a:r>
              <a:rPr lang="es-ES" sz="3200" dirty="0"/>
              <a:t>. </a:t>
            </a:r>
            <a:r>
              <a:rPr lang="es-ES" sz="3200" b="1" i="1" u="sng" dirty="0"/>
              <a:t>Se puede sentir un alivio temporal, pero la mente de la persona dominada nunca más será tan fuerte ni tan digna de </a:t>
            </a:r>
            <a:r>
              <a:rPr lang="es-ES" sz="3200" b="1" i="1" u="sng" dirty="0" smtClean="0"/>
              <a:t>confianza</a:t>
            </a:r>
            <a:r>
              <a:rPr lang="es-ES" sz="3200" dirty="0" smtClean="0"/>
              <a:t>. Ms </a:t>
            </a:r>
            <a:r>
              <a:rPr lang="es-ES" sz="3200" dirty="0"/>
              <a:t>105, 1901; (MM 115, 116</a:t>
            </a:r>
            <a:r>
              <a:rPr lang="es-ES" sz="3200" dirty="0" smtClean="0"/>
              <a:t>). 2MCP Pg. 735</a:t>
            </a:r>
            <a:endParaRPr lang="en-US" sz="3200" dirty="0"/>
          </a:p>
        </p:txBody>
      </p:sp>
    </p:spTree>
    <p:extLst>
      <p:ext uri="{BB962C8B-B14F-4D97-AF65-F5344CB8AC3E}">
        <p14:creationId xmlns:p14="http://schemas.microsoft.com/office/powerpoint/2010/main" val="161017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9 Elipse"/>
          <p:cNvSpPr/>
          <p:nvPr/>
        </p:nvSpPr>
        <p:spPr>
          <a:xfrm>
            <a:off x="990600" y="762000"/>
            <a:ext cx="7162800" cy="56388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1" name="20 Elipse"/>
          <p:cNvSpPr/>
          <p:nvPr/>
        </p:nvSpPr>
        <p:spPr>
          <a:xfrm>
            <a:off x="3467100" y="2438399"/>
            <a:ext cx="2209800" cy="228600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2" name="21 Rectángulo"/>
          <p:cNvSpPr/>
          <p:nvPr/>
        </p:nvSpPr>
        <p:spPr>
          <a:xfrm>
            <a:off x="4000500" y="396240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a:solidFill>
                  <a:prstClr val="black"/>
                </a:solidFill>
              </a:rPr>
              <a:t>VIDA</a:t>
            </a:r>
            <a:endParaRPr lang="en-US" b="1" i="1" u="sng" dirty="0">
              <a:solidFill>
                <a:prstClr val="black"/>
              </a:solidFill>
            </a:endParaRPr>
          </a:p>
        </p:txBody>
      </p:sp>
      <p:sp>
        <p:nvSpPr>
          <p:cNvPr id="23" name="22 Rectángulo"/>
          <p:cNvSpPr/>
          <p:nvPr/>
        </p:nvSpPr>
        <p:spPr>
          <a:xfrm>
            <a:off x="4035135" y="4551218"/>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VERDAD</a:t>
            </a:r>
            <a:endParaRPr lang="en-US" dirty="0">
              <a:solidFill>
                <a:prstClr val="black"/>
              </a:solidFill>
            </a:endParaRPr>
          </a:p>
        </p:txBody>
      </p:sp>
      <p:sp>
        <p:nvSpPr>
          <p:cNvPr id="24" name="23 Rectángulo"/>
          <p:cNvSpPr/>
          <p:nvPr/>
        </p:nvSpPr>
        <p:spPr>
          <a:xfrm>
            <a:off x="4035135" y="3541557"/>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CRISTO</a:t>
            </a:r>
            <a:endParaRPr lang="en-US" dirty="0">
              <a:solidFill>
                <a:prstClr val="white"/>
              </a:solidFill>
            </a:endParaRPr>
          </a:p>
        </p:txBody>
      </p:sp>
      <p:sp>
        <p:nvSpPr>
          <p:cNvPr id="25" name="24 Rectángulo"/>
          <p:cNvSpPr/>
          <p:nvPr/>
        </p:nvSpPr>
        <p:spPr>
          <a:xfrm>
            <a:off x="4035135" y="3160556"/>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prstClr val="black"/>
                </a:solidFill>
              </a:rPr>
              <a:t>EL</a:t>
            </a:r>
            <a:endParaRPr lang="en-US" b="1" dirty="0">
              <a:solidFill>
                <a:prstClr val="black"/>
              </a:solidFill>
            </a:endParaRPr>
          </a:p>
        </p:txBody>
      </p:sp>
      <p:sp>
        <p:nvSpPr>
          <p:cNvPr id="26" name="25 Rectángulo"/>
          <p:cNvSpPr/>
          <p:nvPr/>
        </p:nvSpPr>
        <p:spPr>
          <a:xfrm>
            <a:off x="2980459" y="3351056"/>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LUZ</a:t>
            </a:r>
            <a:endParaRPr lang="en-US" dirty="0">
              <a:solidFill>
                <a:prstClr val="black"/>
              </a:solidFill>
            </a:endParaRPr>
          </a:p>
        </p:txBody>
      </p:sp>
      <p:sp>
        <p:nvSpPr>
          <p:cNvPr id="27" name="26 Rectángulo"/>
          <p:cNvSpPr/>
          <p:nvPr/>
        </p:nvSpPr>
        <p:spPr>
          <a:xfrm>
            <a:off x="5389418" y="3390899"/>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black"/>
                </a:solidFill>
              </a:rPr>
              <a:t>SANTIDAD</a:t>
            </a:r>
            <a:endParaRPr lang="en-US" sz="1600" dirty="0">
              <a:solidFill>
                <a:prstClr val="black"/>
              </a:solidFill>
            </a:endParaRPr>
          </a:p>
        </p:txBody>
      </p:sp>
      <p:sp>
        <p:nvSpPr>
          <p:cNvPr id="28" name="27 Rectángulo"/>
          <p:cNvSpPr/>
          <p:nvPr/>
        </p:nvSpPr>
        <p:spPr>
          <a:xfrm>
            <a:off x="4035135" y="2247899"/>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AMOR</a:t>
            </a:r>
            <a:endParaRPr lang="en-US" dirty="0">
              <a:solidFill>
                <a:prstClr val="black"/>
              </a:solidFill>
            </a:endParaRPr>
          </a:p>
        </p:txBody>
      </p:sp>
      <p:sp>
        <p:nvSpPr>
          <p:cNvPr id="29" name="28 Rectángulo"/>
          <p:cNvSpPr/>
          <p:nvPr/>
        </p:nvSpPr>
        <p:spPr>
          <a:xfrm>
            <a:off x="4035135" y="2779555"/>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DIOS</a:t>
            </a:r>
            <a:endParaRPr lang="en-US" dirty="0">
              <a:solidFill>
                <a:prstClr val="white"/>
              </a:solidFill>
            </a:endParaRPr>
          </a:p>
        </p:txBody>
      </p:sp>
      <p:sp>
        <p:nvSpPr>
          <p:cNvPr id="31" name="30 Rectángulo redondeado"/>
          <p:cNvSpPr/>
          <p:nvPr/>
        </p:nvSpPr>
        <p:spPr>
          <a:xfrm>
            <a:off x="3103418" y="6128657"/>
            <a:ext cx="22860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LEY: “NADIE VIVE PARA SI”</a:t>
            </a:r>
            <a:endParaRPr lang="en-US" dirty="0">
              <a:solidFill>
                <a:prstClr val="black"/>
              </a:solidFill>
            </a:endParaRPr>
          </a:p>
        </p:txBody>
      </p:sp>
      <p:sp>
        <p:nvSpPr>
          <p:cNvPr id="32" name="31 Rectángulo"/>
          <p:cNvSpPr/>
          <p:nvPr/>
        </p:nvSpPr>
        <p:spPr>
          <a:xfrm>
            <a:off x="838200" y="1371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AVES DE LOS  CIELOS</a:t>
            </a:r>
            <a:endParaRPr lang="en-US" dirty="0">
              <a:solidFill>
                <a:prstClr val="black"/>
              </a:solidFill>
            </a:endParaRPr>
          </a:p>
        </p:txBody>
      </p:sp>
      <p:sp>
        <p:nvSpPr>
          <p:cNvPr id="42" name="41 Rectángulo"/>
          <p:cNvSpPr/>
          <p:nvPr/>
        </p:nvSpPr>
        <p:spPr>
          <a:xfrm>
            <a:off x="6113318" y="740229"/>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NATURALEZA</a:t>
            </a:r>
            <a:endParaRPr lang="en-US" dirty="0">
              <a:solidFill>
                <a:prstClr val="black"/>
              </a:solidFill>
            </a:endParaRPr>
          </a:p>
        </p:txBody>
      </p:sp>
      <p:sp>
        <p:nvSpPr>
          <p:cNvPr id="43" name="42 Rectángulo"/>
          <p:cNvSpPr/>
          <p:nvPr/>
        </p:nvSpPr>
        <p:spPr>
          <a:xfrm>
            <a:off x="6810829" y="1752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ANIMALES DE LA TIERRA</a:t>
            </a:r>
            <a:endParaRPr lang="en-US" dirty="0">
              <a:solidFill>
                <a:prstClr val="black"/>
              </a:solidFill>
            </a:endParaRPr>
          </a:p>
        </p:txBody>
      </p:sp>
      <p:sp>
        <p:nvSpPr>
          <p:cNvPr id="44" name="43 Rectángulo"/>
          <p:cNvSpPr/>
          <p:nvPr/>
        </p:nvSpPr>
        <p:spPr>
          <a:xfrm>
            <a:off x="304800" y="3140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PECES DEL MAR</a:t>
            </a:r>
            <a:endParaRPr lang="en-US" dirty="0">
              <a:solidFill>
                <a:prstClr val="black"/>
              </a:solidFill>
            </a:endParaRPr>
          </a:p>
        </p:txBody>
      </p:sp>
      <p:sp>
        <p:nvSpPr>
          <p:cNvPr id="18" name="17 Rectángulo"/>
          <p:cNvSpPr/>
          <p:nvPr/>
        </p:nvSpPr>
        <p:spPr>
          <a:xfrm>
            <a:off x="3527714" y="86591"/>
            <a:ext cx="2333625" cy="204700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ADAN: VICEGERENTE DEL CREADOR. LA </a:t>
            </a:r>
          </a:p>
          <a:p>
            <a:pPr algn="ctr"/>
            <a:r>
              <a:rPr lang="es-MX" dirty="0">
                <a:solidFill>
                  <a:prstClr val="black"/>
                </a:solidFill>
              </a:rPr>
              <a:t>CABEZA DE LA TIERRA, TENIA LA AUTORIDAD  Y EL SEÑORIO DE LA TIERRA</a:t>
            </a:r>
            <a:endParaRPr lang="en-US" dirty="0">
              <a:solidFill>
                <a:prstClr val="black"/>
              </a:solidFill>
            </a:endParaRPr>
          </a:p>
        </p:txBody>
      </p:sp>
      <p:sp>
        <p:nvSpPr>
          <p:cNvPr id="19" name="18 Elipse"/>
          <p:cNvSpPr/>
          <p:nvPr/>
        </p:nvSpPr>
        <p:spPr>
          <a:xfrm>
            <a:off x="0" y="4551218"/>
            <a:ext cx="179070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ADAN REY DE LA </a:t>
            </a:r>
          </a:p>
          <a:p>
            <a:pPr algn="ctr"/>
            <a:r>
              <a:rPr lang="es-MX" dirty="0">
                <a:solidFill>
                  <a:prstClr val="black"/>
                </a:solidFill>
              </a:rPr>
              <a:t>FAMILIA TERRENAL</a:t>
            </a:r>
            <a:endParaRPr lang="en-US" dirty="0">
              <a:solidFill>
                <a:prstClr val="black"/>
              </a:solidFill>
            </a:endParaRPr>
          </a:p>
        </p:txBody>
      </p:sp>
      <p:cxnSp>
        <p:nvCxnSpPr>
          <p:cNvPr id="3" name="2 Conector recto de flecha"/>
          <p:cNvCxnSpPr/>
          <p:nvPr/>
        </p:nvCxnSpPr>
        <p:spPr>
          <a:xfrm flipV="1">
            <a:off x="1733550" y="5223596"/>
            <a:ext cx="3655868" cy="34204"/>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34" name="3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9418" y="3843337"/>
            <a:ext cx="3733800" cy="3014663"/>
          </a:xfrm>
          <a:prstGeom prst="rect">
            <a:avLst/>
          </a:prstGeom>
        </p:spPr>
      </p:pic>
      <p:sp>
        <p:nvSpPr>
          <p:cNvPr id="33" name="32 Elipse"/>
          <p:cNvSpPr/>
          <p:nvPr/>
        </p:nvSpPr>
        <p:spPr>
          <a:xfrm>
            <a:off x="7367361" y="2586800"/>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FAMILIA CELESTIAL</a:t>
            </a:r>
            <a:endParaRPr lang="en-US" dirty="0">
              <a:solidFill>
                <a:prstClr val="black"/>
              </a:solidFill>
            </a:endParaRPr>
          </a:p>
        </p:txBody>
      </p:sp>
    </p:spTree>
    <p:extLst>
      <p:ext uri="{BB962C8B-B14F-4D97-AF65-F5344CB8AC3E}">
        <p14:creationId xmlns:p14="http://schemas.microsoft.com/office/powerpoint/2010/main" val="9079854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ES" dirty="0"/>
              <a:t>Satanás controla la mente del que controla la de otros</a:t>
            </a:r>
            <a:r>
              <a:rPr lang="es-ES" dirty="0" smtClean="0"/>
              <a:t>.</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b="1" i="1" u="sng" dirty="0" smtClean="0"/>
              <a:t>Abogar </a:t>
            </a:r>
            <a:r>
              <a:rPr lang="es-ES" sz="3200" b="1" i="1" u="sng" dirty="0"/>
              <a:t>por la ciencia de la cura mental es abrir una puerta por la cual Satanás entrará para posesionarse de la mente y el corazón. Satanás controla tanto la mente que se somete para ser controlada por otra, como la mente que ejerce ese control. Quiera Dios ayudarnos a comprender la verdadera ciencia de la edificación en Cristo, nuestro Salvador y Redentor.­ </a:t>
            </a:r>
            <a:r>
              <a:rPr lang="es-ES" sz="3200" dirty="0"/>
              <a:t>NEV 111 (1901</a:t>
            </a:r>
            <a:r>
              <a:rPr lang="es-ES" sz="3200" dirty="0" smtClean="0"/>
              <a:t>). 2MCP Pg. 739</a:t>
            </a:r>
            <a:endParaRPr lang="en-US" sz="3200" dirty="0"/>
          </a:p>
        </p:txBody>
      </p:sp>
    </p:spTree>
    <p:extLst>
      <p:ext uri="{BB962C8B-B14F-4D97-AF65-F5344CB8AC3E}">
        <p14:creationId xmlns:p14="http://schemas.microsoft.com/office/powerpoint/2010/main" val="32612832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Fuerza de Voluntad</a:t>
            </a:r>
            <a:endParaRPr lang="en-US" dirty="0"/>
          </a:p>
        </p:txBody>
      </p:sp>
      <p:sp>
        <p:nvSpPr>
          <p:cNvPr id="3" name="2 Marcador de contenido"/>
          <p:cNvSpPr>
            <a:spLocks noGrp="1"/>
          </p:cNvSpPr>
          <p:nvPr>
            <p:ph idx="1"/>
          </p:nvPr>
        </p:nvSpPr>
        <p:spPr/>
        <p:txBody>
          <a:bodyPr>
            <a:noAutofit/>
          </a:bodyPr>
          <a:lstStyle/>
          <a:p>
            <a:pPr marL="0" indent="0" algn="just">
              <a:buNone/>
            </a:pPr>
            <a:r>
              <a:rPr lang="es-ES" sz="5400" b="1" i="1" u="sng" dirty="0"/>
              <a:t>Satanás no puede tocar la mente o el intelecto a menos que se los cedamos a él</a:t>
            </a:r>
            <a:r>
              <a:rPr lang="es-ES" sz="5400" dirty="0"/>
              <a:t>. -Ms 17,1893; 6BC 1105. </a:t>
            </a:r>
            <a:r>
              <a:rPr lang="es-ES" sz="5400" dirty="0" smtClean="0"/>
              <a:t>1MCP Pg. 26</a:t>
            </a:r>
            <a:endParaRPr lang="en-US" sz="5400" dirty="0"/>
          </a:p>
        </p:txBody>
      </p:sp>
    </p:spTree>
    <p:extLst>
      <p:ext uri="{BB962C8B-B14F-4D97-AF65-F5344CB8AC3E}">
        <p14:creationId xmlns:p14="http://schemas.microsoft.com/office/powerpoint/2010/main" val="32611695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400" dirty="0" smtClean="0"/>
              <a:t>El fraude de Freud, doctrinas de demonios, los tipos de personalidad, exaltando el Yo, excusando el comportamiento, etc.</a:t>
            </a:r>
            <a:endParaRPr lang="en-US" sz="4400" dirty="0"/>
          </a:p>
        </p:txBody>
      </p:sp>
      <p:sp>
        <p:nvSpPr>
          <p:cNvPr id="3" name="2 Marcador de texto"/>
          <p:cNvSpPr>
            <a:spLocks noGrp="1"/>
          </p:cNvSpPr>
          <p:nvPr>
            <p:ph type="body" idx="1"/>
          </p:nvPr>
        </p:nvSpPr>
        <p:spPr/>
        <p:txBody>
          <a:bodyPr/>
          <a:lstStyle/>
          <a:p>
            <a:r>
              <a:rPr lang="es-MX" dirty="0" smtClean="0"/>
              <a:t>Nuestro firme fundamento</a:t>
            </a:r>
            <a:endParaRPr lang="en-US" dirty="0"/>
          </a:p>
        </p:txBody>
      </p:sp>
    </p:spTree>
    <p:extLst>
      <p:ext uri="{BB962C8B-B14F-4D97-AF65-F5344CB8AC3E}">
        <p14:creationId xmlns:p14="http://schemas.microsoft.com/office/powerpoint/2010/main" val="19645018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MX" dirty="0" smtClean="0"/>
              <a:t>Lecturas Recomendadas</a:t>
            </a:r>
            <a:endParaRPr lang="en-US" dirty="0"/>
          </a:p>
        </p:txBody>
      </p:sp>
      <p:graphicFrame>
        <p:nvGraphicFramePr>
          <p:cNvPr id="8" name="7 Marcador de contenido"/>
          <p:cNvGraphicFramePr>
            <a:graphicFrameLocks noGrp="1"/>
          </p:cNvGraphicFramePr>
          <p:nvPr>
            <p:ph idx="1"/>
            <p:extLst>
              <p:ext uri="{D42A27DB-BD31-4B8C-83A1-F6EECF244321}">
                <p14:modId xmlns:p14="http://schemas.microsoft.com/office/powerpoint/2010/main" val="1227196714"/>
              </p:ext>
            </p:extLst>
          </p:nvPr>
        </p:nvGraphicFramePr>
        <p:xfrm>
          <a:off x="609600" y="1371600"/>
          <a:ext cx="8153400" cy="5105400"/>
        </p:xfrm>
        <a:graphic>
          <a:graphicData uri="http://schemas.openxmlformats.org/drawingml/2006/table">
            <a:tbl>
              <a:tblPr firstRow="1" firstCol="1" bandRow="1"/>
              <a:tblGrid>
                <a:gridCol w="1541816"/>
                <a:gridCol w="1448695"/>
                <a:gridCol w="5162889"/>
              </a:tblGrid>
              <a:tr h="5105400">
                <a:tc>
                  <a:txBody>
                    <a:bodyPr/>
                    <a:lstStyle/>
                    <a:p>
                      <a:pPr marL="0" marR="0">
                        <a:lnSpc>
                          <a:spcPct val="115000"/>
                        </a:lnSpc>
                        <a:spcBef>
                          <a:spcPts val="0"/>
                        </a:spcBef>
                        <a:spcAft>
                          <a:spcPts val="0"/>
                        </a:spcAft>
                      </a:pPr>
                      <a:r>
                        <a:rPr lang="es-MX" sz="2400" dirty="0">
                          <a:effectLst/>
                          <a:latin typeface="Calibri"/>
                          <a:ea typeface="Times New Roman"/>
                          <a:cs typeface="Calibri"/>
                        </a:rPr>
                        <a:t>MCP1</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MCP1</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MCP2</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MCP2</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MCP2</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MCP2</a:t>
                      </a:r>
                      <a:endParaRPr lang="en-US" sz="2400" dirty="0">
                        <a:effectLst/>
                        <a:latin typeface="Calibri"/>
                        <a:ea typeface="Calibri"/>
                        <a:cs typeface="Times New Roman"/>
                      </a:endParaRPr>
                    </a:p>
                    <a:p>
                      <a:pPr marL="0" marR="0">
                        <a:lnSpc>
                          <a:spcPct val="115000"/>
                        </a:lnSpc>
                        <a:spcBef>
                          <a:spcPts val="0"/>
                        </a:spcBef>
                        <a:spcAft>
                          <a:spcPts val="0"/>
                        </a:spcAft>
                      </a:pPr>
                      <a:endParaRPr lang="es-MX" sz="2400" dirty="0" smtClean="0">
                        <a:effectLst/>
                        <a:latin typeface="Calibri"/>
                        <a:ea typeface="Times New Roman"/>
                        <a:cs typeface="Calibri"/>
                      </a:endParaRPr>
                    </a:p>
                    <a:p>
                      <a:pPr marL="0" marR="0">
                        <a:lnSpc>
                          <a:spcPct val="115000"/>
                        </a:lnSpc>
                        <a:spcBef>
                          <a:spcPts val="0"/>
                        </a:spcBef>
                        <a:spcAft>
                          <a:spcPts val="0"/>
                        </a:spcAft>
                      </a:pPr>
                      <a:r>
                        <a:rPr lang="es-MX" sz="2400" dirty="0" smtClean="0">
                          <a:effectLst/>
                          <a:latin typeface="Calibri"/>
                          <a:ea typeface="Times New Roman"/>
                          <a:cs typeface="Calibri"/>
                        </a:rPr>
                        <a:t>MCP2</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SD</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SD</a:t>
                      </a:r>
                      <a:endParaRPr lang="en-US" sz="2400" dirty="0">
                        <a:effectLst/>
                        <a:latin typeface="Calibri"/>
                        <a:ea typeface="Calibri"/>
                        <a:cs typeface="Times New Roman"/>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nSpc>
                          <a:spcPct val="115000"/>
                        </a:lnSpc>
                        <a:spcBef>
                          <a:spcPts val="0"/>
                        </a:spcBef>
                        <a:spcAft>
                          <a:spcPts val="0"/>
                        </a:spcAft>
                      </a:pPr>
                      <a:r>
                        <a:rPr lang="es-MX" sz="2400" dirty="0">
                          <a:effectLst/>
                          <a:latin typeface="Calibri"/>
                          <a:ea typeface="Times New Roman"/>
                          <a:cs typeface="Calibri"/>
                        </a:rPr>
                        <a:t>3</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5</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77</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78</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79</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80</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 </a:t>
                      </a:r>
                      <a:endParaRPr lang="es-MX" sz="2400" dirty="0" smtClean="0">
                        <a:effectLst/>
                        <a:latin typeface="Calibri"/>
                        <a:ea typeface="Times New Roman"/>
                        <a:cs typeface="Calibri"/>
                      </a:endParaRPr>
                    </a:p>
                    <a:p>
                      <a:pPr marL="0" marR="0">
                        <a:lnSpc>
                          <a:spcPct val="115000"/>
                        </a:lnSpc>
                        <a:spcBef>
                          <a:spcPts val="0"/>
                        </a:spcBef>
                        <a:spcAft>
                          <a:spcPts val="0"/>
                        </a:spcAft>
                      </a:pPr>
                      <a:r>
                        <a:rPr lang="es-MX" sz="2400" dirty="0" smtClean="0">
                          <a:effectLst/>
                          <a:latin typeface="Calibri"/>
                          <a:ea typeface="Times New Roman"/>
                          <a:cs typeface="Calibri"/>
                        </a:rPr>
                        <a:t>86</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11</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12</a:t>
                      </a:r>
                      <a:endParaRPr lang="en-US" sz="2400" dirty="0">
                        <a:effectLst/>
                        <a:latin typeface="Calibri"/>
                        <a:ea typeface="Calibri"/>
                        <a:cs typeface="Times New Roman"/>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a:lnSpc>
                          <a:spcPct val="115000"/>
                        </a:lnSpc>
                        <a:spcBef>
                          <a:spcPts val="0"/>
                        </a:spcBef>
                        <a:spcAft>
                          <a:spcPts val="0"/>
                        </a:spcAft>
                      </a:pPr>
                      <a:r>
                        <a:rPr lang="es-MX" sz="2400" dirty="0">
                          <a:effectLst/>
                          <a:latin typeface="Calibri"/>
                          <a:ea typeface="Times New Roman"/>
                          <a:cs typeface="Calibri"/>
                        </a:rPr>
                        <a:t>"Peligros de la Psicología"</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"La mente fanática"</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"La pseudociencia"</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"Control de una mente sobre otra"</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"El hipnotismo y sus peligros"</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"La ciencia satánica de la exaltación propia" </a:t>
                      </a:r>
                      <a:endParaRPr lang="es-MX" sz="2400" dirty="0" smtClean="0">
                        <a:effectLst/>
                        <a:latin typeface="Calibri"/>
                        <a:ea typeface="Times New Roman"/>
                        <a:cs typeface="Calibri"/>
                      </a:endParaRPr>
                    </a:p>
                    <a:p>
                      <a:pPr marL="0" marR="0">
                        <a:lnSpc>
                          <a:spcPct val="115000"/>
                        </a:lnSpc>
                        <a:spcBef>
                          <a:spcPts val="0"/>
                        </a:spcBef>
                        <a:spcAft>
                          <a:spcPts val="0"/>
                        </a:spcAft>
                      </a:pPr>
                      <a:r>
                        <a:rPr lang="es-MX" sz="2400" dirty="0" smtClean="0">
                          <a:effectLst/>
                          <a:latin typeface="Calibri"/>
                          <a:ea typeface="Times New Roman"/>
                          <a:cs typeface="Calibri"/>
                        </a:rPr>
                        <a:t>"</a:t>
                      </a:r>
                      <a:r>
                        <a:rPr lang="es-MX" sz="2400" dirty="0">
                          <a:effectLst/>
                          <a:latin typeface="Calibri"/>
                          <a:ea typeface="Times New Roman"/>
                          <a:cs typeface="Calibri"/>
                        </a:rPr>
                        <a:t>Compartiendo confidencias"</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"Control mental e hipnosis"</a:t>
                      </a:r>
                      <a:endParaRPr lang="en-US" sz="2400" dirty="0">
                        <a:effectLst/>
                        <a:latin typeface="Calibri"/>
                        <a:ea typeface="Calibri"/>
                        <a:cs typeface="Times New Roman"/>
                      </a:endParaRPr>
                    </a:p>
                    <a:p>
                      <a:pPr marL="0" marR="0">
                        <a:lnSpc>
                          <a:spcPct val="115000"/>
                        </a:lnSpc>
                        <a:spcBef>
                          <a:spcPts val="0"/>
                        </a:spcBef>
                        <a:spcAft>
                          <a:spcPts val="0"/>
                        </a:spcAft>
                      </a:pPr>
                      <a:r>
                        <a:rPr lang="es-MX" sz="2400" dirty="0">
                          <a:effectLst/>
                          <a:latin typeface="Calibri"/>
                          <a:ea typeface="Times New Roman"/>
                          <a:cs typeface="Calibri"/>
                        </a:rPr>
                        <a:t>"Los peligros de la consejería"</a:t>
                      </a:r>
                      <a:endParaRPr lang="en-US" sz="2400" dirty="0">
                        <a:effectLst/>
                        <a:latin typeface="Calibri"/>
                        <a:ea typeface="Calibri"/>
                        <a:cs typeface="Times New Roman"/>
                      </a:endParaRPr>
                    </a:p>
                  </a:txBody>
                  <a:tcPr marL="50800" marR="50800" marT="50800" marB="50800">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3155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9 Elipse"/>
          <p:cNvSpPr/>
          <p:nvPr/>
        </p:nvSpPr>
        <p:spPr>
          <a:xfrm>
            <a:off x="990600" y="762000"/>
            <a:ext cx="7162800" cy="56388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1" name="20 Elipse"/>
          <p:cNvSpPr/>
          <p:nvPr/>
        </p:nvSpPr>
        <p:spPr>
          <a:xfrm>
            <a:off x="3467100" y="2438399"/>
            <a:ext cx="2209800" cy="22860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2" name="21 Rectángulo"/>
          <p:cNvSpPr/>
          <p:nvPr/>
        </p:nvSpPr>
        <p:spPr>
          <a:xfrm>
            <a:off x="4000500" y="396240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a:solidFill>
                  <a:prstClr val="black"/>
                </a:solidFill>
              </a:rPr>
              <a:t>MUERTE</a:t>
            </a:r>
            <a:endParaRPr lang="en-US" b="1" i="1" u="sng" dirty="0">
              <a:solidFill>
                <a:prstClr val="black"/>
              </a:solidFill>
            </a:endParaRPr>
          </a:p>
        </p:txBody>
      </p:sp>
      <p:sp>
        <p:nvSpPr>
          <p:cNvPr id="23" name="22 Rectángulo"/>
          <p:cNvSpPr/>
          <p:nvPr/>
        </p:nvSpPr>
        <p:spPr>
          <a:xfrm>
            <a:off x="4035135" y="4551218"/>
            <a:ext cx="11430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MENTIRA</a:t>
            </a:r>
            <a:endParaRPr lang="en-US" dirty="0">
              <a:solidFill>
                <a:prstClr val="white"/>
              </a:solidFill>
            </a:endParaRPr>
          </a:p>
        </p:txBody>
      </p:sp>
      <p:sp>
        <p:nvSpPr>
          <p:cNvPr id="24" name="23 Rectángulo"/>
          <p:cNvSpPr/>
          <p:nvPr/>
        </p:nvSpPr>
        <p:spPr>
          <a:xfrm>
            <a:off x="4035135" y="3541557"/>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MAL</a:t>
            </a:r>
            <a:endParaRPr lang="en-US" dirty="0">
              <a:solidFill>
                <a:prstClr val="white"/>
              </a:solidFill>
            </a:endParaRPr>
          </a:p>
        </p:txBody>
      </p:sp>
      <p:sp>
        <p:nvSpPr>
          <p:cNvPr id="25" name="24 Rectángulo"/>
          <p:cNvSpPr/>
          <p:nvPr/>
        </p:nvSpPr>
        <p:spPr>
          <a:xfrm>
            <a:off x="4035135" y="3160556"/>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prstClr val="black"/>
                </a:solidFill>
              </a:rPr>
              <a:t>EL</a:t>
            </a:r>
            <a:endParaRPr lang="en-US" b="1" dirty="0">
              <a:solidFill>
                <a:prstClr val="black"/>
              </a:solidFill>
            </a:endParaRPr>
          </a:p>
        </p:txBody>
      </p:sp>
      <p:sp>
        <p:nvSpPr>
          <p:cNvPr id="26" name="25 Rectángulo"/>
          <p:cNvSpPr/>
          <p:nvPr/>
        </p:nvSpPr>
        <p:spPr>
          <a:xfrm>
            <a:off x="2980459" y="3351056"/>
            <a:ext cx="8763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LUZ</a:t>
            </a:r>
            <a:endParaRPr lang="en-US" dirty="0">
              <a:solidFill>
                <a:prstClr val="white"/>
              </a:solidFill>
            </a:endParaRPr>
          </a:p>
        </p:txBody>
      </p:sp>
      <p:sp>
        <p:nvSpPr>
          <p:cNvPr id="27" name="26 Rectángulo"/>
          <p:cNvSpPr/>
          <p:nvPr/>
        </p:nvSpPr>
        <p:spPr>
          <a:xfrm>
            <a:off x="5389418" y="3390899"/>
            <a:ext cx="1316182"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white"/>
                </a:solidFill>
              </a:rPr>
              <a:t>LIBERTINAJE</a:t>
            </a:r>
            <a:endParaRPr lang="en-US" sz="1600" dirty="0">
              <a:solidFill>
                <a:prstClr val="white"/>
              </a:solidFill>
            </a:endParaRPr>
          </a:p>
        </p:txBody>
      </p:sp>
      <p:sp>
        <p:nvSpPr>
          <p:cNvPr id="28" name="27 Rectángulo"/>
          <p:cNvSpPr/>
          <p:nvPr/>
        </p:nvSpPr>
        <p:spPr>
          <a:xfrm>
            <a:off x="4035135" y="2247899"/>
            <a:ext cx="11430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TEMOR</a:t>
            </a:r>
            <a:endParaRPr lang="en-US" dirty="0">
              <a:solidFill>
                <a:prstClr val="white"/>
              </a:solidFill>
            </a:endParaRPr>
          </a:p>
        </p:txBody>
      </p:sp>
      <p:sp>
        <p:nvSpPr>
          <p:cNvPr id="29" name="28 Rectángulo"/>
          <p:cNvSpPr/>
          <p:nvPr/>
        </p:nvSpPr>
        <p:spPr>
          <a:xfrm>
            <a:off x="4035135" y="2779555"/>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SATANAS</a:t>
            </a:r>
            <a:endParaRPr lang="en-US" dirty="0">
              <a:solidFill>
                <a:prstClr val="white"/>
              </a:solidFill>
            </a:endParaRPr>
          </a:p>
        </p:txBody>
      </p:sp>
      <p:sp>
        <p:nvSpPr>
          <p:cNvPr id="30" name="29 Rectángulo"/>
          <p:cNvSpPr/>
          <p:nvPr/>
        </p:nvSpPr>
        <p:spPr>
          <a:xfrm>
            <a:off x="3527714" y="86591"/>
            <a:ext cx="2333625" cy="204700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ADAN: VICEGERENTE DEL CREADOR. LA </a:t>
            </a:r>
          </a:p>
          <a:p>
            <a:pPr algn="ctr"/>
            <a:r>
              <a:rPr lang="es-MX" dirty="0">
                <a:solidFill>
                  <a:prstClr val="black"/>
                </a:solidFill>
              </a:rPr>
              <a:t>CABEZA DE LA TIERRA, TENIA LA AUTORIDAD  Y EL SEÑORIO DE LA TIERRA</a:t>
            </a:r>
            <a:endParaRPr lang="en-US" dirty="0">
              <a:solidFill>
                <a:prstClr val="black"/>
              </a:solidFill>
            </a:endParaRPr>
          </a:p>
        </p:txBody>
      </p:sp>
      <p:sp>
        <p:nvSpPr>
          <p:cNvPr id="31" name="30 Rectángulo redondeado"/>
          <p:cNvSpPr/>
          <p:nvPr/>
        </p:nvSpPr>
        <p:spPr>
          <a:xfrm>
            <a:off x="2713759" y="6057900"/>
            <a:ext cx="22860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LEY: “VIVIR PARA SI”</a:t>
            </a:r>
            <a:endParaRPr lang="en-US" dirty="0">
              <a:solidFill>
                <a:prstClr val="black"/>
              </a:solidFill>
            </a:endParaRPr>
          </a:p>
        </p:txBody>
      </p:sp>
      <p:sp>
        <p:nvSpPr>
          <p:cNvPr id="32" name="31 Rectángulo"/>
          <p:cNvSpPr/>
          <p:nvPr/>
        </p:nvSpPr>
        <p:spPr>
          <a:xfrm>
            <a:off x="1295400" y="616609"/>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AVES DE LOS  CIELOS</a:t>
            </a:r>
            <a:endParaRPr lang="en-US" dirty="0">
              <a:solidFill>
                <a:prstClr val="black"/>
              </a:solidFill>
            </a:endParaRPr>
          </a:p>
        </p:txBody>
      </p:sp>
      <p:sp>
        <p:nvSpPr>
          <p:cNvPr id="42" name="41 Rectángulo"/>
          <p:cNvSpPr/>
          <p:nvPr/>
        </p:nvSpPr>
        <p:spPr>
          <a:xfrm>
            <a:off x="6076538" y="609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NATURALEZA</a:t>
            </a:r>
            <a:endParaRPr lang="en-US" dirty="0">
              <a:solidFill>
                <a:prstClr val="black"/>
              </a:solidFill>
            </a:endParaRPr>
          </a:p>
        </p:txBody>
      </p:sp>
      <p:sp>
        <p:nvSpPr>
          <p:cNvPr id="43" name="42 Rectángulo"/>
          <p:cNvSpPr/>
          <p:nvPr/>
        </p:nvSpPr>
        <p:spPr>
          <a:xfrm>
            <a:off x="6705600" y="1485899"/>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ANIMALES DE LA TIERRA</a:t>
            </a:r>
            <a:endParaRPr lang="en-US" dirty="0">
              <a:solidFill>
                <a:prstClr val="black"/>
              </a:solidFill>
            </a:endParaRPr>
          </a:p>
        </p:txBody>
      </p:sp>
      <p:sp>
        <p:nvSpPr>
          <p:cNvPr id="44" name="43 Rectángulo"/>
          <p:cNvSpPr/>
          <p:nvPr/>
        </p:nvSpPr>
        <p:spPr>
          <a:xfrm>
            <a:off x="342900" y="2589055"/>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PECES DEL MAR</a:t>
            </a:r>
            <a:endParaRPr lang="en-US" dirty="0">
              <a:solidFill>
                <a:prstClr val="black"/>
              </a:solidFill>
            </a:endParaRPr>
          </a:p>
        </p:txBody>
      </p:sp>
      <p:sp>
        <p:nvSpPr>
          <p:cNvPr id="18" name="17 Elipse"/>
          <p:cNvSpPr/>
          <p:nvPr/>
        </p:nvSpPr>
        <p:spPr>
          <a:xfrm>
            <a:off x="66675" y="4421331"/>
            <a:ext cx="1847850" cy="152053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ADAN  SUBDITO DEL PECADO Y SATANAS</a:t>
            </a:r>
            <a:endParaRPr lang="en-US" dirty="0">
              <a:solidFill>
                <a:prstClr val="black"/>
              </a:solidFill>
            </a:endParaRPr>
          </a:p>
        </p:txBody>
      </p:sp>
      <p:sp>
        <p:nvSpPr>
          <p:cNvPr id="19" name="18 Elipse"/>
          <p:cNvSpPr/>
          <p:nvPr/>
        </p:nvSpPr>
        <p:spPr>
          <a:xfrm>
            <a:off x="7120946" y="2387301"/>
            <a:ext cx="2014105" cy="13447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PRINCIPIOS DE SATANS</a:t>
            </a:r>
            <a:endParaRPr lang="en-US" dirty="0">
              <a:solidFill>
                <a:prstClr val="white"/>
              </a:solidFill>
            </a:endParaRPr>
          </a:p>
        </p:txBody>
      </p:sp>
      <p:cxnSp>
        <p:nvCxnSpPr>
          <p:cNvPr id="33" name="32 Conector recto de flecha"/>
          <p:cNvCxnSpPr/>
          <p:nvPr/>
        </p:nvCxnSpPr>
        <p:spPr>
          <a:xfrm>
            <a:off x="1914525" y="5181600"/>
            <a:ext cx="3263609" cy="0"/>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8134" y="3824050"/>
            <a:ext cx="4029365" cy="3005374"/>
          </a:xfrm>
          <a:prstGeom prst="rect">
            <a:avLst/>
          </a:prstGeom>
        </p:spPr>
      </p:pic>
    </p:spTree>
    <p:extLst>
      <p:ext uri="{BB962C8B-B14F-4D97-AF65-F5344CB8AC3E}">
        <p14:creationId xmlns:p14="http://schemas.microsoft.com/office/powerpoint/2010/main" val="2017863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Elipse"/>
          <p:cNvSpPr/>
          <p:nvPr/>
        </p:nvSpPr>
        <p:spPr>
          <a:xfrm>
            <a:off x="3228107" y="1447800"/>
            <a:ext cx="2743200" cy="2362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a:solidFill>
                  <a:prstClr val="black"/>
                </a:solidFill>
              </a:rPr>
              <a:t>MUERTE</a:t>
            </a:r>
            <a:endParaRPr lang="en-US" b="1" i="1" u="sng" dirty="0">
              <a:solidFill>
                <a:prstClr val="black"/>
              </a:solidFill>
            </a:endParaRPr>
          </a:p>
        </p:txBody>
      </p:sp>
      <p:sp>
        <p:nvSpPr>
          <p:cNvPr id="8" name="7 Rectángulo"/>
          <p:cNvSpPr/>
          <p:nvPr/>
        </p:nvSpPr>
        <p:spPr>
          <a:xfrm>
            <a:off x="4035135" y="3573607"/>
            <a:ext cx="11430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MENTIRA</a:t>
            </a:r>
            <a:endParaRPr lang="en-US" dirty="0">
              <a:solidFill>
                <a:prstClr val="white"/>
              </a:solidFill>
            </a:endParaRPr>
          </a:p>
        </p:txBody>
      </p:sp>
      <p:sp>
        <p:nvSpPr>
          <p:cNvPr id="9" name="8 Rectángulo"/>
          <p:cNvSpPr/>
          <p:nvPr/>
        </p:nvSpPr>
        <p:spPr>
          <a:xfrm>
            <a:off x="4035135" y="2355273"/>
            <a:ext cx="1143000" cy="7022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YO</a:t>
            </a:r>
            <a:endParaRPr lang="en-US" dirty="0">
              <a:solidFill>
                <a:prstClr val="white"/>
              </a:solidFill>
            </a:endParaRPr>
          </a:p>
        </p:txBody>
      </p:sp>
      <p:sp>
        <p:nvSpPr>
          <p:cNvPr id="11" name="10 Rectángulo"/>
          <p:cNvSpPr/>
          <p:nvPr/>
        </p:nvSpPr>
        <p:spPr>
          <a:xfrm>
            <a:off x="3806967" y="1330035"/>
            <a:ext cx="1566863"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OBSCURIDAD</a:t>
            </a:r>
            <a:endParaRPr lang="en-US" dirty="0">
              <a:solidFill>
                <a:prstClr val="white"/>
              </a:solidFill>
            </a:endParaRPr>
          </a:p>
        </p:txBody>
      </p:sp>
      <p:sp>
        <p:nvSpPr>
          <p:cNvPr id="12" name="11 Rectángulo"/>
          <p:cNvSpPr/>
          <p:nvPr/>
        </p:nvSpPr>
        <p:spPr>
          <a:xfrm>
            <a:off x="5450029" y="2355272"/>
            <a:ext cx="1560371"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white"/>
                </a:solidFill>
              </a:rPr>
              <a:t>DESARMONIA</a:t>
            </a:r>
            <a:endParaRPr lang="en-US" sz="1600" dirty="0">
              <a:solidFill>
                <a:prstClr val="white"/>
              </a:solidFill>
            </a:endParaRPr>
          </a:p>
        </p:txBody>
      </p:sp>
      <p:sp>
        <p:nvSpPr>
          <p:cNvPr id="13" name="12 Rectángulo"/>
          <p:cNvSpPr/>
          <p:nvPr/>
        </p:nvSpPr>
        <p:spPr>
          <a:xfrm>
            <a:off x="2666134" y="2316306"/>
            <a:ext cx="1294532"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EGOISMO</a:t>
            </a:r>
            <a:endParaRPr lang="en-US" dirty="0">
              <a:solidFill>
                <a:prstClr val="white"/>
              </a:solidFill>
            </a:endParaRPr>
          </a:p>
        </p:txBody>
      </p:sp>
      <p:sp>
        <p:nvSpPr>
          <p:cNvPr id="15" name="14 Rectángulo"/>
          <p:cNvSpPr/>
          <p:nvPr/>
        </p:nvSpPr>
        <p:spPr>
          <a:xfrm>
            <a:off x="3775793" y="4784143"/>
            <a:ext cx="1562101" cy="64163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ANGELES CAIDOS</a:t>
            </a:r>
            <a:endParaRPr lang="en-US" dirty="0">
              <a:solidFill>
                <a:prstClr val="white"/>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SATANAS</a:t>
            </a:r>
            <a:endParaRPr lang="en-US" dirty="0">
              <a:solidFill>
                <a:prstClr val="white"/>
              </a:solidFill>
            </a:endParaRPr>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HOMBRE</a:t>
            </a:r>
            <a:endParaRPr lang="en-US" dirty="0">
              <a:solidFill>
                <a:prstClr val="black"/>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DEBAJO CIELO</a:t>
            </a:r>
            <a:endParaRPr lang="en-US" dirty="0">
              <a:solidFill>
                <a:prstClr val="black"/>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YO</a:t>
            </a:r>
            <a:endParaRPr lang="en-US" dirty="0">
              <a:solidFill>
                <a:prstClr val="black"/>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HOMBRE</a:t>
            </a:r>
            <a:endParaRPr lang="en-US" dirty="0">
              <a:solidFill>
                <a:prstClr val="black"/>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TU</a:t>
            </a:r>
            <a:endParaRPr lang="en-US" dirty="0">
              <a:solidFill>
                <a:prstClr val="black"/>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SOBRE LA TIERRA</a:t>
            </a:r>
            <a:endParaRPr lang="en-US" dirty="0">
              <a:solidFill>
                <a:prstClr val="black"/>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CIELO</a:t>
            </a:r>
            <a:endParaRPr lang="en-US" dirty="0">
              <a:solidFill>
                <a:prstClr val="black"/>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MAR</a:t>
            </a:r>
            <a:endParaRPr lang="en-US" dirty="0">
              <a:solidFill>
                <a:prstClr val="black"/>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PERTENENCIA</a:t>
            </a:r>
            <a:endParaRPr lang="en-US" dirty="0">
              <a:solidFill>
                <a:prstClr val="white"/>
              </a:solidFill>
            </a:endParaRPr>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IDENTIDAD</a:t>
            </a:r>
            <a:endParaRPr lang="en-US" dirty="0">
              <a:solidFill>
                <a:prstClr val="white"/>
              </a:solidFill>
            </a:endParaRPr>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PROPOSITO</a:t>
            </a:r>
            <a:endParaRPr lang="en-US" dirty="0">
              <a:solidFill>
                <a:prstClr val="white"/>
              </a:solidFill>
            </a:endParaRPr>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ADAN REY DE LA </a:t>
            </a:r>
          </a:p>
          <a:p>
            <a:pPr algn="ctr"/>
            <a:r>
              <a:rPr lang="es-MX" dirty="0">
                <a:solidFill>
                  <a:prstClr val="black"/>
                </a:solidFill>
              </a:rPr>
              <a:t>FAMILIA TERRENAL</a:t>
            </a:r>
            <a:endParaRPr lang="en-US" dirty="0">
              <a:solidFill>
                <a:prstClr val="black"/>
              </a:solidFill>
            </a:endParaRPr>
          </a:p>
        </p:txBody>
      </p:sp>
      <p:sp>
        <p:nvSpPr>
          <p:cNvPr id="33" name="32 Elipse"/>
          <p:cNvSpPr/>
          <p:nvPr/>
        </p:nvSpPr>
        <p:spPr>
          <a:xfrm>
            <a:off x="7152407" y="1470749"/>
            <a:ext cx="1956957" cy="13447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AGENCIAS </a:t>
            </a:r>
            <a:r>
              <a:rPr lang="es-MX" dirty="0">
                <a:solidFill>
                  <a:prstClr val="white"/>
                </a:solidFill>
              </a:rPr>
              <a:t>MALIGNAS</a:t>
            </a:r>
            <a:endParaRPr lang="en-US" dirty="0">
              <a:solidFill>
                <a:prstClr val="white"/>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LEY “VIVIR PARA SI”</a:t>
            </a:r>
            <a:endParaRPr lang="en-US" dirty="0">
              <a:solidFill>
                <a:prstClr val="black"/>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6254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3 Elipse"/>
          <p:cNvSpPr/>
          <p:nvPr/>
        </p:nvSpPr>
        <p:spPr>
          <a:xfrm>
            <a:off x="2047008" y="713510"/>
            <a:ext cx="5105399" cy="3886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4 Elipse"/>
          <p:cNvSpPr/>
          <p:nvPr/>
        </p:nvSpPr>
        <p:spPr>
          <a:xfrm>
            <a:off x="2770908" y="1141267"/>
            <a:ext cx="3657600" cy="304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Elipse"/>
          <p:cNvSpPr/>
          <p:nvPr/>
        </p:nvSpPr>
        <p:spPr>
          <a:xfrm>
            <a:off x="3228107" y="1447800"/>
            <a:ext cx="2743200" cy="2362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6 Rectángulo"/>
          <p:cNvSpPr/>
          <p:nvPr/>
        </p:nvSpPr>
        <p:spPr>
          <a:xfrm>
            <a:off x="4071937" y="3682701"/>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a:solidFill>
                  <a:prstClr val="black"/>
                </a:solidFill>
              </a:rPr>
              <a:t>VIDA</a:t>
            </a:r>
            <a:endParaRPr lang="en-US" b="1" i="1" u="sng" dirty="0">
              <a:solidFill>
                <a:prstClr val="black"/>
              </a:solidFill>
            </a:endParaRPr>
          </a:p>
        </p:txBody>
      </p:sp>
      <p:sp>
        <p:nvSpPr>
          <p:cNvPr id="8" name="7 Rectángulo"/>
          <p:cNvSpPr/>
          <p:nvPr/>
        </p:nvSpPr>
        <p:spPr>
          <a:xfrm>
            <a:off x="5450030" y="1846980"/>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VERDAD</a:t>
            </a:r>
            <a:endParaRPr lang="en-US" dirty="0">
              <a:solidFill>
                <a:prstClr val="black"/>
              </a:solidFill>
            </a:endParaRPr>
          </a:p>
        </p:txBody>
      </p:sp>
      <p:sp>
        <p:nvSpPr>
          <p:cNvPr id="9" name="8 Rectángulo"/>
          <p:cNvSpPr/>
          <p:nvPr/>
        </p:nvSpPr>
        <p:spPr>
          <a:xfrm>
            <a:off x="4071937" y="333375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CRISTO</a:t>
            </a:r>
            <a:endParaRPr lang="en-US" dirty="0">
              <a:solidFill>
                <a:prstClr val="white"/>
              </a:solidFill>
            </a:endParaRPr>
          </a:p>
        </p:txBody>
      </p:sp>
      <p:sp>
        <p:nvSpPr>
          <p:cNvPr id="10" name="9 Rectángulo"/>
          <p:cNvSpPr/>
          <p:nvPr/>
        </p:nvSpPr>
        <p:spPr>
          <a:xfrm>
            <a:off x="3941618" y="1762126"/>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prstClr val="black"/>
                </a:solidFill>
              </a:rPr>
              <a:t>EL</a:t>
            </a:r>
            <a:endParaRPr lang="en-US" b="1" dirty="0">
              <a:solidFill>
                <a:prstClr val="black"/>
              </a:solidFill>
            </a:endParaRPr>
          </a:p>
        </p:txBody>
      </p:sp>
      <p:sp>
        <p:nvSpPr>
          <p:cNvPr id="11" name="10 Rectángulo"/>
          <p:cNvSpPr/>
          <p:nvPr/>
        </p:nvSpPr>
        <p:spPr>
          <a:xfrm>
            <a:off x="2751857" y="1712763"/>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LUZ</a:t>
            </a:r>
            <a:endParaRPr lang="en-US" dirty="0">
              <a:solidFill>
                <a:prstClr val="black"/>
              </a:solidFill>
            </a:endParaRPr>
          </a:p>
        </p:txBody>
      </p:sp>
      <p:sp>
        <p:nvSpPr>
          <p:cNvPr id="12" name="11 Rectángulo"/>
          <p:cNvSpPr/>
          <p:nvPr/>
        </p:nvSpPr>
        <p:spPr>
          <a:xfrm>
            <a:off x="5450030" y="2480826"/>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black"/>
                </a:solidFill>
              </a:rPr>
              <a:t>PAZ</a:t>
            </a:r>
            <a:endParaRPr lang="en-US" sz="1600" dirty="0">
              <a:solidFill>
                <a:prstClr val="black"/>
              </a:solidFill>
            </a:endParaRPr>
          </a:p>
        </p:txBody>
      </p:sp>
      <p:sp>
        <p:nvSpPr>
          <p:cNvPr id="13" name="12 Rectángulo"/>
          <p:cNvSpPr/>
          <p:nvPr/>
        </p:nvSpPr>
        <p:spPr>
          <a:xfrm>
            <a:off x="2682582" y="2438399"/>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AMOR</a:t>
            </a:r>
            <a:endParaRPr lang="en-US" dirty="0">
              <a:solidFill>
                <a:prstClr val="black"/>
              </a:solidFill>
            </a:endParaRPr>
          </a:p>
        </p:txBody>
      </p:sp>
      <p:sp>
        <p:nvSpPr>
          <p:cNvPr id="14" name="13 Rectángulo"/>
          <p:cNvSpPr/>
          <p:nvPr/>
        </p:nvSpPr>
        <p:spPr>
          <a:xfrm>
            <a:off x="3486150" y="962891"/>
            <a:ext cx="2362199" cy="304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4 SERES VIVIENTES</a:t>
            </a:r>
            <a:endParaRPr lang="en-US" dirty="0">
              <a:solidFill>
                <a:prstClr val="black"/>
              </a:solidFill>
            </a:endParaRPr>
          </a:p>
        </p:txBody>
      </p:sp>
      <p:sp>
        <p:nvSpPr>
          <p:cNvPr id="15" name="14 Rectángulo"/>
          <p:cNvSpPr/>
          <p:nvPr/>
        </p:nvSpPr>
        <p:spPr>
          <a:xfrm>
            <a:off x="3818656" y="4800599"/>
            <a:ext cx="1562101" cy="64163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MILLONES DE ANGELES</a:t>
            </a:r>
            <a:endParaRPr lang="en-US" dirty="0">
              <a:solidFill>
                <a:prstClr val="black"/>
              </a:solidFill>
            </a:endParaRPr>
          </a:p>
        </p:txBody>
      </p:sp>
      <p:sp>
        <p:nvSpPr>
          <p:cNvPr id="16" name="15 Rectángulo"/>
          <p:cNvSpPr/>
          <p:nvPr/>
        </p:nvSpPr>
        <p:spPr>
          <a:xfrm>
            <a:off x="1104033" y="2676519"/>
            <a:ext cx="1562101" cy="304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24 ANCIANOS</a:t>
            </a:r>
            <a:endParaRPr lang="en-US" dirty="0">
              <a:solidFill>
                <a:prstClr val="black"/>
              </a:solidFill>
            </a:endParaRPr>
          </a:p>
        </p:txBody>
      </p:sp>
      <p:sp>
        <p:nvSpPr>
          <p:cNvPr id="17" name="16 Rectángulo"/>
          <p:cNvSpPr/>
          <p:nvPr/>
        </p:nvSpPr>
        <p:spPr>
          <a:xfrm>
            <a:off x="3960666" y="1345617"/>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DIOS</a:t>
            </a:r>
            <a:endParaRPr lang="en-US" dirty="0">
              <a:solidFill>
                <a:prstClr val="white"/>
              </a:solidFill>
            </a:endParaRPr>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HOMBRE</a:t>
            </a:r>
            <a:endParaRPr lang="en-US" dirty="0">
              <a:solidFill>
                <a:prstClr val="black"/>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DEBAJO CIELO</a:t>
            </a:r>
            <a:endParaRPr lang="en-US" dirty="0">
              <a:solidFill>
                <a:prstClr val="black"/>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YO</a:t>
            </a:r>
            <a:endParaRPr lang="en-US" dirty="0">
              <a:solidFill>
                <a:prstClr val="black"/>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HOMBRE</a:t>
            </a:r>
            <a:endParaRPr lang="en-US" dirty="0">
              <a:solidFill>
                <a:prstClr val="black"/>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TU</a:t>
            </a:r>
            <a:endParaRPr lang="en-US" dirty="0">
              <a:solidFill>
                <a:prstClr val="black"/>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SOBRE LA TIERRA</a:t>
            </a:r>
            <a:endParaRPr lang="en-US" dirty="0">
              <a:solidFill>
                <a:prstClr val="black"/>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CIELO</a:t>
            </a:r>
            <a:endParaRPr lang="en-US" dirty="0">
              <a:solidFill>
                <a:prstClr val="black"/>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CREACION  MAR</a:t>
            </a:r>
            <a:endParaRPr lang="en-US" dirty="0">
              <a:solidFill>
                <a:prstClr val="black"/>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PERTENENCIA</a:t>
            </a:r>
            <a:endParaRPr lang="en-US" dirty="0">
              <a:solidFill>
                <a:prstClr val="white"/>
              </a:solidFill>
            </a:endParaRPr>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IDENTIDAD</a:t>
            </a:r>
            <a:endParaRPr lang="en-US" dirty="0">
              <a:solidFill>
                <a:prstClr val="white"/>
              </a:solidFill>
            </a:endParaRPr>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PROPOSITO</a:t>
            </a:r>
            <a:endParaRPr lang="en-US" dirty="0">
              <a:solidFill>
                <a:prstClr val="white"/>
              </a:solidFill>
            </a:endParaRPr>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ADAN REY DE LA </a:t>
            </a:r>
          </a:p>
          <a:p>
            <a:pPr algn="ctr"/>
            <a:r>
              <a:rPr lang="es-MX" dirty="0">
                <a:solidFill>
                  <a:prstClr val="black"/>
                </a:solidFill>
              </a:rPr>
              <a:t>FAMILIA TERRENAL</a:t>
            </a:r>
            <a:endParaRPr lang="en-US" dirty="0">
              <a:solidFill>
                <a:prstClr val="black"/>
              </a:solidFill>
            </a:endParaRPr>
          </a:p>
        </p:txBody>
      </p:sp>
      <p:sp>
        <p:nvSpPr>
          <p:cNvPr id="33" name="32 Elipse"/>
          <p:cNvSpPr/>
          <p:nvPr/>
        </p:nvSpPr>
        <p:spPr>
          <a:xfrm>
            <a:off x="7261514" y="1470749"/>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FAMILIA CELESTIAL</a:t>
            </a:r>
            <a:endParaRPr lang="en-US" dirty="0">
              <a:solidFill>
                <a:prstClr val="black"/>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black"/>
                </a:solidFill>
              </a:rPr>
              <a:t>LEY “NADIE VIVE PARA SI”</a:t>
            </a:r>
            <a:endParaRPr lang="en-US" dirty="0">
              <a:solidFill>
                <a:prstClr val="black"/>
              </a:solidFill>
            </a:endParaRPr>
          </a:p>
        </p:txBody>
      </p:sp>
      <p:cxnSp>
        <p:nvCxnSpPr>
          <p:cNvPr id="39" name="38 Conector recto de flecha"/>
          <p:cNvCxnSpPr/>
          <p:nvPr/>
        </p:nvCxnSpPr>
        <p:spPr>
          <a:xfrm flipV="1">
            <a:off x="1466849" y="2628899"/>
            <a:ext cx="2570017" cy="1542184"/>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03666" y="2676519"/>
            <a:ext cx="2409829" cy="1490225"/>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18 Cruz"/>
          <p:cNvSpPr/>
          <p:nvPr/>
        </p:nvSpPr>
        <p:spPr>
          <a:xfrm>
            <a:off x="4005693" y="2227981"/>
            <a:ext cx="1066800" cy="1066799"/>
          </a:xfrm>
          <a:prstGeom prst="plus">
            <a:avLst>
              <a:gd name="adj" fmla="val 39286"/>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859583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MX" dirty="0" smtClean="0"/>
              <a:t>Peligros de la Psicología y la Consejería.</a:t>
            </a:r>
            <a:endParaRPr lang="en-US" dirty="0"/>
          </a:p>
        </p:txBody>
      </p:sp>
      <p:sp>
        <p:nvSpPr>
          <p:cNvPr id="5" name="4 Marcador de texto"/>
          <p:cNvSpPr>
            <a:spLocks noGrp="1"/>
          </p:cNvSpPr>
          <p:nvPr>
            <p:ph type="body" idx="1"/>
          </p:nvPr>
        </p:nvSpPr>
        <p:spPr/>
        <p:txBody>
          <a:bodyPr/>
          <a:lstStyle/>
          <a:p>
            <a:r>
              <a:rPr lang="es-MX" dirty="0" smtClean="0"/>
              <a:t>Psicología Bíblica. Por Gerardo Payan. </a:t>
            </a:r>
          </a:p>
          <a:p>
            <a:r>
              <a:rPr lang="es-MX" dirty="0" smtClean="0"/>
              <a:t>1 Timoteo 6:20 y Colosenses 2:8</a:t>
            </a:r>
            <a:endParaRPr lang="en-US" dirty="0"/>
          </a:p>
        </p:txBody>
      </p:sp>
    </p:spTree>
    <p:extLst>
      <p:ext uri="{BB962C8B-B14F-4D97-AF65-F5344CB8AC3E}">
        <p14:creationId xmlns:p14="http://schemas.microsoft.com/office/powerpoint/2010/main" val="263942674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Prefab">
  <a:themeElements>
    <a:clrScheme name="Prefab">
      <a:dk1>
        <a:sysClr val="windowText" lastClr="000000"/>
      </a:dk1>
      <a:lt1>
        <a:sysClr val="window" lastClr="FFFFFF"/>
      </a:lt1>
      <a:dk2>
        <a:srgbClr val="5D5C64"/>
      </a:dk2>
      <a:lt2>
        <a:srgbClr val="E4D9BE"/>
      </a:lt2>
      <a:accent1>
        <a:srgbClr val="E0B62E"/>
      </a:accent1>
      <a:accent2>
        <a:srgbClr val="E6632E"/>
      </a:accent2>
      <a:accent3>
        <a:srgbClr val="73C1C7"/>
      </a:accent3>
      <a:accent4>
        <a:srgbClr val="75964C"/>
      </a:accent4>
      <a:accent5>
        <a:srgbClr val="C78C45"/>
      </a:accent5>
      <a:accent6>
        <a:srgbClr val="BCA076"/>
      </a:accent6>
      <a:hlink>
        <a:srgbClr val="CF3B0D"/>
      </a:hlink>
      <a:folHlink>
        <a:srgbClr val="7E756C"/>
      </a:folHlink>
    </a:clrScheme>
    <a:fontScheme name="Prefab">
      <a:majorFont>
        <a:latin typeface="Arial Black"/>
        <a:ea typeface=""/>
        <a:cs typeface=""/>
        <a:font script="Jpan" typeface="ＭＳ Ｐゴシック"/>
        <a:font script="Hang" typeface="HY견고딕"/>
        <a:font script="Hans" typeface="宋体"/>
        <a:font script="Hant" typeface="新細明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3472</Words>
  <Application>Microsoft Office PowerPoint</Application>
  <PresentationFormat>Presentación en pantalla (4:3)</PresentationFormat>
  <Paragraphs>294</Paragraphs>
  <Slides>53</Slides>
  <Notes>0</Notes>
  <HiddenSlides>8</HiddenSlides>
  <MMClips>0</MMClips>
  <ScaleCrop>false</ScaleCrop>
  <HeadingPairs>
    <vt:vector size="4" baseType="variant">
      <vt:variant>
        <vt:lpstr>Tema</vt:lpstr>
      </vt:variant>
      <vt:variant>
        <vt:i4>3</vt:i4>
      </vt:variant>
      <vt:variant>
        <vt:lpstr>Títulos de diapositiva</vt:lpstr>
      </vt:variant>
      <vt:variant>
        <vt:i4>53</vt:i4>
      </vt:variant>
    </vt:vector>
  </HeadingPairs>
  <TitlesOfParts>
    <vt:vector size="56" baseType="lpstr">
      <vt:lpstr>Tema de Office</vt:lpstr>
      <vt:lpstr>Módulo</vt:lpstr>
      <vt:lpstr>Prefab</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Peligros de la Psicología y la Consejería.</vt:lpstr>
      <vt:lpstr>El estudio de la Mente</vt:lpstr>
      <vt:lpstr>Lucha por la voluntad humana</vt:lpstr>
      <vt:lpstr>Presentación de PowerPoint</vt:lpstr>
      <vt:lpstr>Satanás toma ventaja de las ciencias de la mente</vt:lpstr>
      <vt:lpstr>Engaña con grandes y buenas obras en las ciencias de la mente</vt:lpstr>
      <vt:lpstr>Falsas teorías revestidas de luz </vt:lpstr>
      <vt:lpstr>El Psicólogo (consejero) puede ser su instrumento</vt:lpstr>
      <vt:lpstr>Control Mental e Hipnosis</vt:lpstr>
      <vt:lpstr>Exaltación del Yo.</vt:lpstr>
      <vt:lpstr>Ciencia Ideada por Satanás. </vt:lpstr>
      <vt:lpstr>Peligros</vt:lpstr>
      <vt:lpstr>1. Que los hombres reciban el consejo de otros hombres, y desechen el consejo de Dios. </vt:lpstr>
      <vt:lpstr>Prohibido a los seres humanos</vt:lpstr>
      <vt:lpstr>A humanos al menos que El Espíritu Santo nos induzca</vt:lpstr>
      <vt:lpstr>Siembran de semillas de mal.</vt:lpstr>
      <vt:lpstr>2. El egoísmo</vt:lpstr>
      <vt:lpstr>3. Olvido de la conducción del paciente a Cristo</vt:lpstr>
      <vt:lpstr>4. La salvaguardia de su propia alma. (Cuidado de las avenidas del alma)</vt:lpstr>
      <vt:lpstr>5. La consejería a Cristianos por falta de Fe</vt:lpstr>
      <vt:lpstr>6. Consejería matrimonial al sexo opuesto. </vt:lpstr>
      <vt:lpstr>7. Espiritismo </vt:lpstr>
      <vt:lpstr>Exaltación de la naturaleza como un dios</vt:lpstr>
      <vt:lpstr>Coloca los fundamentos del Espiritismo</vt:lpstr>
      <vt:lpstr>Consejero “imaginario”</vt:lpstr>
      <vt:lpstr>Es desviada de Dios al someter su mente</vt:lpstr>
      <vt:lpstr>8. Hipnosis</vt:lpstr>
      <vt:lpstr>Tiene su origen en Mesmer</vt:lpstr>
      <vt:lpstr>Usa las Corrientes eléctricas Satánicas</vt:lpstr>
      <vt:lpstr>Utiliza la Sugestión y repetición</vt:lpstr>
      <vt:lpstr>Suprime la Fuerza de Voluntad </vt:lpstr>
      <vt:lpstr>Se utiliza…</vt:lpstr>
      <vt:lpstr>Es una Ciencia Diabólica</vt:lpstr>
      <vt:lpstr>Usada por Satanás en Adán y Eva</vt:lpstr>
      <vt:lpstr>Equivale a comer del fruto del árbol del bien y mal</vt:lpstr>
      <vt:lpstr>Es resistida mediante la Fe en Dios</vt:lpstr>
      <vt:lpstr>Crea una perdida de los poderes Independientes</vt:lpstr>
      <vt:lpstr>No esta vigilada</vt:lpstr>
      <vt:lpstr>9. Control Mental</vt:lpstr>
      <vt:lpstr>La mente siempre esta bajo control</vt:lpstr>
      <vt:lpstr>La mente pierde fortaleza y confianza</vt:lpstr>
      <vt:lpstr>Satanás controla la mente del que controla la de otros.</vt:lpstr>
      <vt:lpstr>Fuerza de Voluntad</vt:lpstr>
      <vt:lpstr>El fraude de Freud, doctrinas de demonios, los tipos de personalidad, exaltando el Yo, excusando el comportamiento, etc.</vt:lpstr>
      <vt:lpstr>Lecturas Recomendadas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Gerardo Payan</dc:creator>
  <cp:lastModifiedBy>Gerardo Payan</cp:lastModifiedBy>
  <cp:revision>2</cp:revision>
  <dcterms:created xsi:type="dcterms:W3CDTF">2011-08-03T01:46:28Z</dcterms:created>
  <dcterms:modified xsi:type="dcterms:W3CDTF">2011-08-03T01:59:08Z</dcterms:modified>
</cp:coreProperties>
</file>