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87" r:id="rId4"/>
    <p:sldId id="288" r:id="rId5"/>
    <p:sldId id="289" r:id="rId6"/>
    <p:sldId id="290" r:id="rId7"/>
    <p:sldId id="291"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038" autoAdjust="0"/>
  </p:normalViewPr>
  <p:slideViewPr>
    <p:cSldViewPr snapToGrid="0">
      <p:cViewPr varScale="1">
        <p:scale>
          <a:sx n="42" d="100"/>
          <a:sy n="42" d="100"/>
        </p:scale>
        <p:origin x="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291C4-165D-4E6D-93AB-605C336C4B9D}" type="datetimeFigureOut">
              <a:rPr lang="es-CO" smtClean="0"/>
              <a:t>19/11/2024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0C2E7-0F6A-4FBF-8B2B-6DADF7E9F18A}" type="slidenum">
              <a:rPr lang="es-CO" smtClean="0"/>
              <a:t>‹Nº›</a:t>
            </a:fld>
            <a:endParaRPr lang="es-CO"/>
          </a:p>
        </p:txBody>
      </p:sp>
    </p:spTree>
    <p:extLst>
      <p:ext uri="{BB962C8B-B14F-4D97-AF65-F5344CB8AC3E}">
        <p14:creationId xmlns:p14="http://schemas.microsoft.com/office/powerpoint/2010/main" val="2218877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El símbolo de la Iglesia Adventista del </a:t>
            </a:r>
            <a:r>
              <a:rPr lang="es-CO" dirty="0" err="1"/>
              <a:t>Septimo</a:t>
            </a:r>
            <a:r>
              <a:rPr lang="es-CO" dirty="0"/>
              <a:t> Dia, se utiliza desde 1997 y es la parte mas reconocida de </a:t>
            </a:r>
            <a:r>
              <a:rPr lang="es-CO" dirty="0" err="1"/>
              <a:t>neustra</a:t>
            </a:r>
            <a:r>
              <a:rPr lang="es-CO" dirty="0"/>
              <a:t> identidad visual.        </a:t>
            </a:r>
          </a:p>
          <a:p>
            <a:endParaRPr lang="es-CO" dirty="0"/>
          </a:p>
          <a:p>
            <a:r>
              <a:rPr lang="es-CO" dirty="0"/>
              <a:t>Este símbolo representa lo que somos como iglesia, y se ha convertido en un fuerte recordatorio visual de nuestra misión y nuestras creencias. </a:t>
            </a:r>
          </a:p>
          <a:p>
            <a:endParaRPr lang="es-CO" dirty="0"/>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2</a:t>
            </a:fld>
            <a:endParaRPr lang="es-CO"/>
          </a:p>
        </p:txBody>
      </p:sp>
    </p:spTree>
    <p:extLst>
      <p:ext uri="{BB962C8B-B14F-4D97-AF65-F5344CB8AC3E}">
        <p14:creationId xmlns:p14="http://schemas.microsoft.com/office/powerpoint/2010/main" val="3207450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Recordemos que en apocalipsis 12 se habla de un gran conflicto entre el bien y el mal. </a:t>
            </a:r>
          </a:p>
          <a:p>
            <a:endParaRPr lang="es-CO" dirty="0"/>
          </a:p>
          <a:p>
            <a:r>
              <a:rPr lang="es-CO" dirty="0"/>
              <a:t>Allí el dragón persigue al pueblo de Dios a lo largo de la historia. </a:t>
            </a:r>
          </a:p>
          <a:p>
            <a:endParaRPr lang="es-CO" dirty="0"/>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11</a:t>
            </a:fld>
            <a:endParaRPr lang="es-CO"/>
          </a:p>
        </p:txBody>
      </p:sp>
    </p:spTree>
    <p:extLst>
      <p:ext uri="{BB962C8B-B14F-4D97-AF65-F5344CB8AC3E}">
        <p14:creationId xmlns:p14="http://schemas.microsoft.com/office/powerpoint/2010/main" val="536687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A0F0C"/>
                </a:solidFill>
                <a:effectLst/>
                <a:highlight>
                  <a:srgbClr val="FFFF00"/>
                </a:highlight>
                <a:latin typeface="Arial" panose="020B0604020202020204" pitchFamily="34" charset="0"/>
                <a:ea typeface="SimSun" panose="02010600030101010101" pitchFamily="2" charset="-122"/>
                <a:cs typeface="SimSun" panose="02010600030101010101" pitchFamily="2" charset="-122"/>
              </a:rPr>
              <a:t>el capitulo 13</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 nos presenta el </a:t>
            </a:r>
            <a:r>
              <a:rPr lang="es-ES" dirty="0">
                <a:solidFill>
                  <a:srgbClr val="1A0E0C"/>
                </a:solidFill>
                <a:effectLst/>
                <a:latin typeface="Arial" panose="020B0604020202020204" pitchFamily="34" charset="0"/>
                <a:ea typeface="SimSun" panose="02010600030101010101" pitchFamily="2" charset="-122"/>
                <a:cs typeface="SimSun" panose="02010600030101010101" pitchFamily="2" charset="-122"/>
              </a:rPr>
              <a:t>conflicto en su etapa final, el dragón se está preparando para atacar al remanente </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y consigue dos </a:t>
            </a:r>
            <a:r>
              <a:rPr lang="es-ES" dirty="0" err="1">
                <a:solidFill>
                  <a:srgbClr val="1A0F0B"/>
                </a:solidFill>
                <a:effectLst/>
                <a:latin typeface="Arial" panose="020B0604020202020204" pitchFamily="34" charset="0"/>
                <a:ea typeface="SimSun" panose="02010600030101010101" pitchFamily="2" charset="-122"/>
                <a:cs typeface="SimSun" panose="02010600030101010101" pitchFamily="2" charset="-122"/>
              </a:rPr>
              <a:t>aliados,necesita</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 asistencia, toma y usa a la bestia que sale del mar </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que representa ala </a:t>
            </a:r>
            <a:r>
              <a:rPr lang="es-ES" dirty="0" err="1">
                <a:solidFill>
                  <a:srgbClr val="1A0F0C"/>
                </a:solidFill>
                <a:effectLst/>
                <a:latin typeface="Arial" panose="020B0604020202020204" pitchFamily="34" charset="0"/>
                <a:ea typeface="SimSun" panose="02010600030101010101" pitchFamily="2" charset="-122"/>
                <a:cs typeface="SimSun" panose="02010600030101010101" pitchFamily="2" charset="-122"/>
              </a:rPr>
              <a:t>lglesia</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 durante la edad media, y luego va </a:t>
            </a:r>
            <a:r>
              <a:rPr lang="es-ES" dirty="0" err="1">
                <a:solidFill>
                  <a:srgbClr val="1A0F0C"/>
                </a:solidFill>
                <a:effectLst/>
                <a:latin typeface="Arial" panose="020B0604020202020204" pitchFamily="34" charset="0"/>
                <a:ea typeface="SimSun" panose="02010600030101010101" pitchFamily="2" charset="-122"/>
                <a:cs typeface="SimSun" panose="02010600030101010101" pitchFamily="2" charset="-122"/>
              </a:rPr>
              <a:t>autilizar</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 también una </a:t>
            </a:r>
            <a:r>
              <a:rPr lang="es-ES" dirty="0">
                <a:solidFill>
                  <a:srgbClr val="1B0E0A"/>
                </a:solidFill>
                <a:effectLst/>
                <a:latin typeface="Arial" panose="020B0604020202020204" pitchFamily="34" charset="0"/>
                <a:ea typeface="SimSun" panose="02010600030101010101" pitchFamily="2" charset="-122"/>
                <a:cs typeface="SimSun" panose="02010600030101010101" pitchFamily="2" charset="-122"/>
              </a:rPr>
              <a:t>bestia que sale de la </a:t>
            </a:r>
            <a:r>
              <a:rPr lang="es-ES" dirty="0" err="1">
                <a:solidFill>
                  <a:srgbClr val="1B0E0A"/>
                </a:solidFill>
                <a:effectLst/>
                <a:latin typeface="Arial" panose="020B0604020202020204" pitchFamily="34" charset="0"/>
                <a:ea typeface="SimSun" panose="02010600030101010101" pitchFamily="2" charset="-122"/>
                <a:cs typeface="SimSun" panose="02010600030101010101" pitchFamily="2" charset="-122"/>
              </a:rPr>
              <a:t>tierra,representando</a:t>
            </a:r>
            <a:r>
              <a:rPr lang="es-ES" dirty="0">
                <a:solidFill>
                  <a:srgbClr val="1B0E0A"/>
                </a:solidFill>
                <a:effectLst/>
                <a:latin typeface="Arial" panose="020B0604020202020204" pitchFamily="34" charset="0"/>
                <a:ea typeface="SimSun" panose="02010600030101010101" pitchFamily="2" charset="-122"/>
                <a:cs typeface="SimSun" panose="02010600030101010101" pitchFamily="2" charset="-122"/>
              </a:rPr>
              <a:t> dentro de la </a:t>
            </a:r>
            <a:r>
              <a:rPr lang="es-ES" dirty="0" err="1">
                <a:solidFill>
                  <a:srgbClr val="1B0E0A"/>
                </a:solidFill>
                <a:effectLst/>
                <a:latin typeface="Arial" panose="020B0604020202020204" pitchFamily="34" charset="0"/>
                <a:ea typeface="SimSun" panose="02010600030101010101" pitchFamily="2" charset="-122"/>
                <a:cs typeface="SimSun" panose="02010600030101010101" pitchFamily="2" charset="-122"/>
              </a:rPr>
              <a:t>interpretacion</a:t>
            </a:r>
            <a:r>
              <a:rPr lang="es-ES" dirty="0">
                <a:solidFill>
                  <a:srgbClr val="1B0E0A"/>
                </a:solidFill>
                <a:effectLst/>
                <a:latin typeface="Arial" panose="020B0604020202020204" pitchFamily="34" charset="0"/>
                <a:ea typeface="SimSun" panose="02010600030101010101" pitchFamily="2" charset="-122"/>
                <a:cs typeface="SimSun" panose="02010600030101010101" pitchFamily="2" charset="-122"/>
              </a:rPr>
              <a:t> historicista, </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el protestantismo, según la expresión en </a:t>
            </a:r>
            <a:r>
              <a:rPr lang="es-ES" dirty="0" err="1">
                <a:solidFill>
                  <a:srgbClr val="1A0F0B"/>
                </a:solidFill>
                <a:effectLst/>
                <a:latin typeface="Arial" panose="020B0604020202020204" pitchFamily="34" charset="0"/>
                <a:ea typeface="SimSun" panose="02010600030101010101" pitchFamily="2" charset="-122"/>
                <a:cs typeface="SimSun" panose="02010600030101010101" pitchFamily="2" charset="-122"/>
              </a:rPr>
              <a:t>América,y</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 el va tomar esos dos y lo va a </a:t>
            </a:r>
            <a:r>
              <a:rPr lang="es-ES" dirty="0">
                <a:solidFill>
                  <a:srgbClr val="342C29"/>
                </a:solidFill>
                <a:effectLst/>
                <a:latin typeface="Arial" panose="020B0604020202020204" pitchFamily="34" charset="0"/>
                <a:ea typeface="SimSun" panose="02010600030101010101" pitchFamily="2" charset="-122"/>
                <a:cs typeface="SimSun" panose="02010600030101010101" pitchFamily="2" charset="-122"/>
              </a:rPr>
              <a:t>usar.</a:t>
            </a:r>
            <a:endParaRPr lang="es-ES"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12</a:t>
            </a:fld>
            <a:endParaRPr lang="es-CO"/>
          </a:p>
        </p:txBody>
      </p:sp>
    </p:spTree>
    <p:extLst>
      <p:ext uri="{BB962C8B-B14F-4D97-AF65-F5344CB8AC3E}">
        <p14:creationId xmlns:p14="http://schemas.microsoft.com/office/powerpoint/2010/main" val="372491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B0F0C"/>
                </a:solidFill>
                <a:effectLst/>
                <a:latin typeface="Arial" panose="020B0604020202020204" pitchFamily="34" charset="0"/>
                <a:ea typeface="SimSun" panose="02010600030101010101" pitchFamily="2" charset="-122"/>
                <a:cs typeface="SimSun" panose="02010600030101010101" pitchFamily="2" charset="-122"/>
              </a:rPr>
              <a:t>El capitulo 13, los últimos </a:t>
            </a:r>
            <a:r>
              <a:rPr lang="es-ES" dirty="0" err="1">
                <a:solidFill>
                  <a:srgbClr val="1B0F0C"/>
                </a:solidFill>
                <a:effectLst/>
                <a:latin typeface="Arial" panose="020B0604020202020204" pitchFamily="34" charset="0"/>
                <a:ea typeface="SimSun" panose="02010600030101010101" pitchFamily="2" charset="-122"/>
                <a:cs typeface="SimSun" panose="02010600030101010101" pitchFamily="2" charset="-122"/>
              </a:rPr>
              <a:t>versiculos</a:t>
            </a:r>
            <a:r>
              <a:rPr lang="es-ES" dirty="0">
                <a:solidFill>
                  <a:srgbClr val="1B0F0C"/>
                </a:solidFill>
                <a:effectLst/>
                <a:latin typeface="Arial" panose="020B0604020202020204" pitchFamily="34" charset="0"/>
                <a:ea typeface="SimSun" panose="02010600030101010101" pitchFamily="2" charset="-122"/>
                <a:cs typeface="SimSun" panose="02010600030101010101" pitchFamily="2" charset="-122"/>
              </a:rPr>
              <a:t> ya estos aliados están </a:t>
            </a:r>
            <a:r>
              <a:rPr lang="es-ES" dirty="0" err="1">
                <a:solidFill>
                  <a:srgbClr val="1B0F0C"/>
                </a:solidFill>
                <a:effectLst/>
                <a:latin typeface="Arial" panose="020B0604020202020204" pitchFamily="34" charset="0"/>
                <a:ea typeface="SimSun" panose="02010600030101010101" pitchFamily="2" charset="-122"/>
                <a:cs typeface="SimSun" panose="02010600030101010101" pitchFamily="2" charset="-122"/>
              </a:rPr>
              <a:t>apoyandolo</a:t>
            </a:r>
            <a:r>
              <a:rPr lang="es-ES" dirty="0">
                <a:solidFill>
                  <a:srgbClr val="1B0F0C"/>
                </a:solidFill>
                <a:effectLst/>
                <a:latin typeface="Arial" panose="020B0604020202020204" pitchFamily="34" charset="0"/>
                <a:ea typeface="SimSun" panose="02010600030101010101" pitchFamily="2" charset="-122"/>
                <a:cs typeface="SimSun" panose="02010600030101010101" pitchFamily="2" charset="-122"/>
              </a:rPr>
              <a:t> y él va a </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moverse a fin de conquistar planetas y que la tierra entera le sirva. El ataque es </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contra remanente, </a:t>
            </a:r>
            <a:r>
              <a:rPr lang="es-ES" dirty="0" err="1">
                <a:solidFill>
                  <a:srgbClr val="1A0F0B"/>
                </a:solidFill>
                <a:effectLst/>
                <a:latin typeface="Arial" panose="020B0604020202020204" pitchFamily="34" charset="0"/>
                <a:ea typeface="SimSun" panose="02010600030101010101" pitchFamily="2" charset="-122"/>
                <a:cs typeface="SimSun" panose="02010600030101010101" pitchFamily="2" charset="-122"/>
              </a:rPr>
              <a:t>ahi</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 hay una amenaza de </a:t>
            </a:r>
            <a:r>
              <a:rPr lang="es-ES" dirty="0" err="1">
                <a:solidFill>
                  <a:srgbClr val="1A0F0B"/>
                </a:solidFill>
                <a:effectLst/>
                <a:latin typeface="Arial" panose="020B0604020202020204" pitchFamily="34" charset="0"/>
                <a:ea typeface="SimSun" panose="02010600030101010101" pitchFamily="2" charset="-122"/>
                <a:cs typeface="SimSun" panose="02010600030101010101" pitchFamily="2" charset="-122"/>
              </a:rPr>
              <a:t>muerte,luego</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 llegamos </a:t>
            </a:r>
            <a:r>
              <a:rPr lang="es-ES" dirty="0">
                <a:solidFill>
                  <a:srgbClr val="1A0F0B"/>
                </a:solidFill>
                <a:effectLst/>
                <a:highlight>
                  <a:srgbClr val="FFFF00"/>
                </a:highlight>
                <a:latin typeface="Arial" panose="020B0604020202020204" pitchFamily="34" charset="0"/>
                <a:ea typeface="SimSun" panose="02010600030101010101" pitchFamily="2" charset="-122"/>
                <a:cs typeface="SimSun" panose="02010600030101010101" pitchFamily="2" charset="-122"/>
              </a:rPr>
              <a:t>al capitulo 14</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 </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en el capitulo 14 Juan tiene una visión ve al pueblo de Dios en Sion, bajo la protección del Cordero y del Padre, bien </a:t>
            </a:r>
            <a:r>
              <a:rPr lang="es-ES" dirty="0" err="1">
                <a:solidFill>
                  <a:srgbClr val="1A0F0C"/>
                </a:solidFill>
                <a:effectLst/>
                <a:latin typeface="Arial" panose="020B0604020202020204" pitchFamily="34" charset="0"/>
                <a:ea typeface="SimSun" panose="02010600030101010101" pitchFamily="2" charset="-122"/>
                <a:cs typeface="SimSun" panose="02010600030101010101" pitchFamily="2" charset="-122"/>
              </a:rPr>
              <a:t>protegidos,es</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 decir, aunque el enemigo </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está planeando y ha lanzado </a:t>
            </a:r>
            <a:r>
              <a:rPr lang="es-ES" dirty="0" err="1">
                <a:solidFill>
                  <a:srgbClr val="1A0F0B"/>
                </a:solidFill>
                <a:effectLst/>
                <a:latin typeface="Arial" panose="020B0604020202020204" pitchFamily="34" charset="0"/>
                <a:ea typeface="SimSun" panose="02010600030101010101" pitchFamily="2" charset="-122"/>
                <a:cs typeface="SimSun" panose="02010600030101010101" pitchFamily="2" charset="-122"/>
              </a:rPr>
              <a:t>elataque</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 contra ellos, el capitulo 14 </a:t>
            </a:r>
            <a:r>
              <a:rPr lang="es-ES" dirty="0" err="1">
                <a:solidFill>
                  <a:srgbClr val="1A0F0B"/>
                </a:solidFill>
                <a:effectLst/>
                <a:latin typeface="Arial" panose="020B0604020202020204" pitchFamily="34" charset="0"/>
                <a:ea typeface="SimSun" panose="02010600030101010101" pitchFamily="2" charset="-122"/>
                <a:cs typeface="SimSun" panose="02010600030101010101" pitchFamily="2" charset="-122"/>
              </a:rPr>
              <a:t>versiculo</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 1-5 dice </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son intocables. Ellos están bajo la </a:t>
            </a:r>
            <a:r>
              <a:rPr lang="es-ES" dirty="0" err="1">
                <a:solidFill>
                  <a:srgbClr val="1A0F0C"/>
                </a:solidFill>
                <a:effectLst/>
                <a:latin typeface="Arial" panose="020B0604020202020204" pitchFamily="34" charset="0"/>
                <a:ea typeface="SimSun" panose="02010600030101010101" pitchFamily="2" charset="-122"/>
                <a:cs typeface="SimSun" panose="02010600030101010101" pitchFamily="2" charset="-122"/>
              </a:rPr>
              <a:t>proteccion</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 del cordero, todos reunidos </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espiritualmente hablando en el monte de Sion, y la pregunta es </a:t>
            </a:r>
            <a:r>
              <a:rPr lang="es-ES" dirty="0">
                <a:solidFill>
                  <a:srgbClr val="1A0F0B"/>
                </a:solidFill>
                <a:effectLst/>
                <a:highlight>
                  <a:srgbClr val="FFFF00"/>
                </a:highlight>
                <a:latin typeface="Arial" panose="020B0604020202020204" pitchFamily="34" charset="0"/>
                <a:ea typeface="SimSun" panose="02010600030101010101" pitchFamily="2" charset="-122"/>
                <a:cs typeface="SimSun" panose="02010600030101010101" pitchFamily="2" charset="-122"/>
              </a:rPr>
              <a:t>¿cómo llegaron </a:t>
            </a:r>
            <a:r>
              <a:rPr lang="es-ES" dirty="0" err="1">
                <a:solidFill>
                  <a:srgbClr val="1A0F0B"/>
                </a:solidFill>
                <a:effectLst/>
                <a:highlight>
                  <a:srgbClr val="FFFF00"/>
                </a:highlight>
                <a:latin typeface="Arial" panose="020B0604020202020204" pitchFamily="34" charset="0"/>
                <a:ea typeface="SimSun" panose="02010600030101010101" pitchFamily="2" charset="-122"/>
                <a:cs typeface="SimSun" panose="02010600030101010101" pitchFamily="2" charset="-122"/>
              </a:rPr>
              <a:t>alli</a:t>
            </a:r>
            <a:r>
              <a:rPr lang="es-ES" dirty="0">
                <a:solidFill>
                  <a:srgbClr val="1A0F0B"/>
                </a:solidFill>
                <a:effectLst/>
                <a:highlight>
                  <a:srgbClr val="FFFF00"/>
                </a:highlight>
                <a:latin typeface="Arial" panose="020B0604020202020204" pitchFamily="34" charset="0"/>
                <a:ea typeface="SimSun" panose="02010600030101010101" pitchFamily="2" charset="-122"/>
                <a:cs typeface="SimSun" panose="02010600030101010101" pitchFamily="2" charset="-122"/>
              </a:rPr>
              <a:t>?,</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 </a:t>
            </a:r>
            <a:r>
              <a:rPr lang="es-ES" dirty="0" err="1">
                <a:solidFill>
                  <a:srgbClr val="1A0F0C"/>
                </a:solidFill>
                <a:effectLst/>
                <a:latin typeface="Arial" panose="020B0604020202020204" pitchFamily="34" charset="0"/>
                <a:ea typeface="SimSun" panose="02010600030101010101" pitchFamily="2" charset="-122"/>
                <a:cs typeface="SimSun" panose="02010600030101010101" pitchFamily="2" charset="-122"/>
              </a:rPr>
              <a:t>iCómo</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 fue que se reunieron? esa pregunta se contesta con los mensajes de los tres </a:t>
            </a:r>
            <a:r>
              <a:rPr lang="es-ES" dirty="0" err="1">
                <a:solidFill>
                  <a:srgbClr val="1A0F0C"/>
                </a:solidFill>
                <a:effectLst/>
                <a:latin typeface="Arial" panose="020B0604020202020204" pitchFamily="34" charset="0"/>
                <a:ea typeface="SimSun" panose="02010600030101010101" pitchFamily="2" charset="-122"/>
                <a:cs typeface="SimSun" panose="02010600030101010101" pitchFamily="2" charset="-122"/>
              </a:rPr>
              <a:t>ángeles,explica</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 cómo se reunió el </a:t>
            </a:r>
            <a:r>
              <a:rPr lang="es-ES" dirty="0" err="1">
                <a:solidFill>
                  <a:srgbClr val="1A0F0C"/>
                </a:solidFill>
                <a:effectLst/>
                <a:latin typeface="Arial" panose="020B0604020202020204" pitchFamily="34" charset="0"/>
                <a:ea typeface="SimSun" panose="02010600030101010101" pitchFamily="2" charset="-122"/>
                <a:cs typeface="SimSun" panose="02010600030101010101" pitchFamily="2" charset="-122"/>
              </a:rPr>
              <a:t>remanente,el</a:t>
            </a:r>
            <a:r>
              <a:rPr lang="es-ES" dirty="0">
                <a:solidFill>
                  <a:srgbClr val="1A0F0C"/>
                </a:solidFill>
                <a:effectLst/>
                <a:latin typeface="Arial" panose="020B0604020202020204" pitchFamily="34" charset="0"/>
                <a:ea typeface="SimSun" panose="02010600030101010101" pitchFamily="2" charset="-122"/>
                <a:cs typeface="SimSun" panose="02010600030101010101" pitchFamily="2" charset="-122"/>
              </a:rPr>
              <a:t> capitulo termina regresando a la </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historia, con la segunda venida de Cristo, donde el enemigo esta por atacar al </a:t>
            </a:r>
            <a:r>
              <a:rPr lang="es-ES" dirty="0">
                <a:solidFill>
                  <a:srgbClr val="1B0F0C"/>
                </a:solidFill>
                <a:effectLst/>
                <a:latin typeface="Arial" panose="020B0604020202020204" pitchFamily="34" charset="0"/>
                <a:ea typeface="SimSun" panose="02010600030101010101" pitchFamily="2" charset="-122"/>
                <a:cs typeface="SimSun" panose="02010600030101010101" pitchFamily="2" charset="-122"/>
              </a:rPr>
              <a:t>pueblo de Dios, el pueblo ya está bien protegido, entonces se le explica como el </a:t>
            </a:r>
            <a:r>
              <a:rPr lang="es-ES" dirty="0">
                <a:solidFill>
                  <a:srgbClr val="1A0F0B"/>
                </a:solidFill>
                <a:effectLst/>
                <a:latin typeface="Arial" panose="020B0604020202020204" pitchFamily="34" charset="0"/>
                <a:ea typeface="SimSun" panose="02010600030101010101" pitchFamily="2" charset="-122"/>
                <a:cs typeface="SimSun" panose="02010600030101010101" pitchFamily="2" charset="-122"/>
              </a:rPr>
              <a:t>pueblo de Dios se unió allí y finalmente viene la segunda venida de Cristo.</a:t>
            </a:r>
            <a:endParaRPr lang="es-ES"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13</a:t>
            </a:fld>
            <a:endParaRPr lang="es-CO"/>
          </a:p>
        </p:txBody>
      </p:sp>
    </p:spTree>
    <p:extLst>
      <p:ext uri="{BB962C8B-B14F-4D97-AF65-F5344CB8AC3E}">
        <p14:creationId xmlns:p14="http://schemas.microsoft.com/office/powerpoint/2010/main" val="2601686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l">
              <a:spcBef>
                <a:spcPts val="0"/>
              </a:spcBef>
              <a:spcAft>
                <a:spcPts val="0"/>
              </a:spcAft>
            </a:pPr>
            <a:r>
              <a:rPr lang="es-ES" b="1" dirty="0">
                <a:effectLst/>
                <a:highlight>
                  <a:srgbClr val="FFFF00"/>
                </a:highlight>
                <a:latin typeface="Georgia" panose="02040502050405020303" pitchFamily="18" charset="0"/>
                <a:ea typeface="SimSun" panose="02010600030101010101" pitchFamily="2" charset="-122"/>
                <a:cs typeface="SimSun" panose="02010600030101010101" pitchFamily="2" charset="-122"/>
              </a:rPr>
              <a:t>ANGEL</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b="0" dirty="0">
                <a:effectLst/>
                <a:highlight>
                  <a:srgbClr val="FFFF00"/>
                </a:highlight>
                <a:latin typeface="Georgia" panose="02040502050405020303" pitchFamily="18" charset="0"/>
                <a:ea typeface="SimSun" panose="02010600030101010101" pitchFamily="2" charset="-122"/>
                <a:cs typeface="SimSun" panose="02010600030101010101" pitchFamily="2" charset="-122"/>
              </a:rPr>
              <a:t>La palabra griega ‘ángel’ significa ‘mensajero’</a:t>
            </a:r>
            <a:r>
              <a:rPr lang="es-ES" b="0" dirty="0">
                <a:effectLst/>
                <a:latin typeface="Georgia" panose="02040502050405020303" pitchFamily="18" charset="0"/>
                <a:ea typeface="SimSun" panose="02010600030101010101" pitchFamily="2" charset="-122"/>
                <a:cs typeface="SimSun" panose="02010600030101010101" pitchFamily="2" charset="-122"/>
              </a:rPr>
              <a:t>. No hemos de esperar que ángeles literales vuelen por en medio del cielo proclamando los mensajes.</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El nuevo testamento a veces se refiere a los seres humanos como ángeles pues llevan el  mensaje de Dios al mundo:</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b="1" dirty="0" err="1">
                <a:solidFill>
                  <a:srgbClr val="800000"/>
                </a:solidFill>
                <a:effectLst/>
                <a:latin typeface="Georgia" panose="02040502050405020303" pitchFamily="18" charset="0"/>
                <a:ea typeface="SimSun" panose="02010600030101010101" pitchFamily="2" charset="-122"/>
                <a:cs typeface="SimSun" panose="02010600030101010101" pitchFamily="2" charset="-122"/>
              </a:rPr>
              <a:t>Gál</a:t>
            </a:r>
            <a:r>
              <a:rPr lang="es-ES" b="1" dirty="0">
                <a:solidFill>
                  <a:srgbClr val="800000"/>
                </a:solidFill>
                <a:effectLst/>
                <a:latin typeface="Georgia" panose="02040502050405020303" pitchFamily="18" charset="0"/>
                <a:ea typeface="SimSun" panose="02010600030101010101" pitchFamily="2" charset="-122"/>
                <a:cs typeface="SimSun" panose="02010600030101010101" pitchFamily="2" charset="-122"/>
              </a:rPr>
              <a:t> 4:14</a:t>
            </a:r>
            <a:r>
              <a:rPr lang="es-ES" dirty="0">
                <a:effectLst/>
                <a:latin typeface="Georgia" panose="02040502050405020303" pitchFamily="18" charset="0"/>
                <a:ea typeface="SimSun" panose="02010600030101010101" pitchFamily="2" charset="-122"/>
                <a:cs typeface="SimSun" panose="02010600030101010101" pitchFamily="2" charset="-122"/>
              </a:rPr>
              <a:t>  y no me despreciasteis ni desechasteis por la prueba que tenía en mi cuerpo, antes bien me recibisteis como a un ángel de Dios, como a Cristo Jesús.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Dios no les ha encomendado a los ángeles la tarea de predicar el evangelio sino a los seres humanos.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b="1" i="1" dirty="0">
                <a:effectLst/>
                <a:latin typeface="Georgia" panose="02040502050405020303" pitchFamily="18" charset="0"/>
                <a:ea typeface="SimSun" panose="02010600030101010101" pitchFamily="2" charset="-122"/>
                <a:cs typeface="SimSun" panose="02010600030101010101" pitchFamily="2" charset="-122"/>
              </a:rPr>
              <a:t>Mateo 28:18-20:</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“Y Jesús se acercó y les habló diciendo: Toda potestad me es dada en el cielo y en la tierra.  Por tanto, id, y haced discípulos a todas las naciones, bautizándolos en el nombre del Padre, y del Hijo, y del Espíritu Santo;  enseñándoles que guarden todas las cosas que os he mandado; y he aquí yo estoy con vosotros todos los días, hasta el fin del mundo. Amén.”</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b="1" i="1" dirty="0">
                <a:effectLst/>
                <a:latin typeface="Georgia" panose="02040502050405020303" pitchFamily="18" charset="0"/>
                <a:ea typeface="SimSun" panose="02010600030101010101" pitchFamily="2" charset="-122"/>
                <a:cs typeface="SimSun" panose="02010600030101010101" pitchFamily="2" charset="-122"/>
              </a:rPr>
              <a:t>Hechos 1:8:</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“pero recibiréis poder, cuando haya venido sobre vosotros el Espíritu Santo, y me seréis testigos en Jerusalén, en toda Judea, en Samaria, y hasta lo último de la tierra.”</a:t>
            </a:r>
            <a:endParaRPr lang="es-ES"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18</a:t>
            </a:fld>
            <a:endParaRPr lang="es-CO"/>
          </a:p>
        </p:txBody>
      </p:sp>
    </p:spTree>
    <p:extLst>
      <p:ext uri="{BB962C8B-B14F-4D97-AF65-F5344CB8AC3E}">
        <p14:creationId xmlns:p14="http://schemas.microsoft.com/office/powerpoint/2010/main" val="1371943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l">
              <a:spcBef>
                <a:spcPts val="0"/>
              </a:spcBef>
              <a:spcAft>
                <a:spcPts val="0"/>
              </a:spcAft>
            </a:pPr>
            <a:r>
              <a:rPr lang="es-ES" dirty="0">
                <a:effectLst/>
                <a:highlight>
                  <a:srgbClr val="FFFF00"/>
                </a:highlight>
                <a:latin typeface="Georgia" panose="02040502050405020303" pitchFamily="18" charset="0"/>
                <a:ea typeface="SimSun" panose="02010600030101010101" pitchFamily="2" charset="-122"/>
                <a:cs typeface="SimSun" panose="02010600030101010101" pitchFamily="2" charset="-122"/>
              </a:rPr>
              <a:t>¿QUIÉN PREDICA ESTOS TRES MENSAJES?</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Todo parece indicar que aquel que proclama estos mensajes, es el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remanente de Apocalipsis 12:17. ¿En base a qué argumentos?</a:t>
            </a:r>
            <a:endParaRPr lang="es-ES"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effectLst/>
                <a:latin typeface="Georgia" panose="02040502050405020303" pitchFamily="18" charset="0"/>
                <a:ea typeface="SimSun" panose="02010600030101010101" pitchFamily="2" charset="-122"/>
                <a:cs typeface="SimSun" panose="02010600030101010101" pitchFamily="2" charset="-122"/>
              </a:rPr>
              <a:t>el “remanente” de APO 12:17 y los “santos” de APO 14:12 tienen prácticamente las mismas características.</a:t>
            </a:r>
            <a:endParaRPr lang="es-ES"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effectLst/>
                <a:latin typeface="Georgia" panose="02040502050405020303" pitchFamily="18" charset="0"/>
                <a:ea typeface="SimSun" panose="02010600030101010101" pitchFamily="2" charset="-122"/>
                <a:cs typeface="SimSun" panose="02010600030101010101" pitchFamily="2" charset="-122"/>
              </a:rPr>
              <a:t>ambos están en un contexto de lucha. Mientras 12:17 revela que la lucha es contra el diablo; en 14:8-12, se muestra que el enemigo, específicamente, es Babilonia. Por un lado, 12:17 da a conocer a un remanente militando; por otro lado, 14:12 presenta a un remanente perseverando.</a:t>
            </a:r>
            <a:endParaRPr lang="es-ES"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a:p>
            <a:endParaRPr lang="es-CO" dirty="0"/>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el remanente son los mismos “santos” de Apocalipsis 14:12, y estos santos aparecen en el contexto escatológico de la proclamación de estos tres mensajes, entonces, cada ángel representa a los “santos” de 14:12, al mismo remanente. En este caso, “ángel”, según William </a:t>
            </a:r>
            <a:r>
              <a:rPr lang="es-ES" dirty="0" err="1">
                <a:effectLst/>
                <a:latin typeface="Georgia" panose="02040502050405020303" pitchFamily="18" charset="0"/>
                <a:ea typeface="SimSun" panose="02010600030101010101" pitchFamily="2" charset="-122"/>
                <a:cs typeface="SimSun" panose="02010600030101010101" pitchFamily="2" charset="-122"/>
              </a:rPr>
              <a:t>Shea</a:t>
            </a:r>
            <a:r>
              <a:rPr lang="es-ES" dirty="0">
                <a:effectLst/>
                <a:latin typeface="Georgia" panose="02040502050405020303" pitchFamily="18" charset="0"/>
                <a:ea typeface="SimSun" panose="02010600030101010101" pitchFamily="2" charset="-122"/>
                <a:cs typeface="SimSun" panose="02010600030101010101" pitchFamily="2" charset="-122"/>
              </a:rPr>
              <a:t>, representa a “un grupo o movimiento para el cumplimiento de su comisión en el tiempo del fin”.</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Por lo tanto, el que proclama los mensajes de los tres ángeles, es el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remanente de Apocalipsis 12:17.</a:t>
            </a:r>
            <a:endParaRPr lang="es-ES"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19</a:t>
            </a:fld>
            <a:endParaRPr lang="es-CO"/>
          </a:p>
        </p:txBody>
      </p:sp>
    </p:spTree>
    <p:extLst>
      <p:ext uri="{BB962C8B-B14F-4D97-AF65-F5344CB8AC3E}">
        <p14:creationId xmlns:p14="http://schemas.microsoft.com/office/powerpoint/2010/main" val="3478333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effectLst/>
                <a:latin typeface="Georgia" panose="02040502050405020303" pitchFamily="18" charset="0"/>
                <a:ea typeface="SimSun" panose="02010600030101010101" pitchFamily="2" charset="-122"/>
                <a:cs typeface="SimSun" panose="02010600030101010101" pitchFamily="2" charset="-122"/>
              </a:rPr>
              <a:t>Los mensajes</a:t>
            </a:r>
            <a:r>
              <a:rPr lang="es-ES" dirty="0">
                <a:effectLst/>
                <a:highlight>
                  <a:srgbClr val="FFFF00"/>
                </a:highlight>
                <a:latin typeface="Georgia" panose="02040502050405020303" pitchFamily="18" charset="0"/>
                <a:ea typeface="SimSun" panose="02010600030101010101" pitchFamily="2" charset="-122"/>
                <a:cs typeface="SimSun" panose="02010600030101010101" pitchFamily="2" charset="-122"/>
              </a:rPr>
              <a:t> son el llamado final de Dios al mundo antes del cierre de la gracia</a:t>
            </a:r>
            <a:r>
              <a:rPr lang="es-ES" dirty="0">
                <a:effectLst/>
                <a:latin typeface="Georgia" panose="02040502050405020303" pitchFamily="18" charset="0"/>
                <a:ea typeface="SimSun" panose="02010600030101010101" pitchFamily="2" charset="-122"/>
                <a:cs typeface="SimSun" panose="02010600030101010101" pitchFamily="2" charset="-122"/>
              </a:rPr>
              <a:t> y la segunda venida de Cristo (Apocalipsis 14:14; Mateo 24:14). Esto lo sabemos porque inmediatamente después del tercer mensaje la tierra es segada, cosechada. </a:t>
            </a:r>
            <a:endParaRPr lang="es-ES"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20</a:t>
            </a:fld>
            <a:endParaRPr lang="es-CO"/>
          </a:p>
        </p:txBody>
      </p:sp>
    </p:spTree>
    <p:extLst>
      <p:ext uri="{BB962C8B-B14F-4D97-AF65-F5344CB8AC3E}">
        <p14:creationId xmlns:p14="http://schemas.microsoft.com/office/powerpoint/2010/main" val="423702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effectLst/>
                <a:highlight>
                  <a:srgbClr val="FFFF00"/>
                </a:highlight>
                <a:latin typeface="Georgia" panose="02040502050405020303" pitchFamily="18" charset="0"/>
                <a:ea typeface="SimSun" panose="02010600030101010101" pitchFamily="2" charset="-122"/>
                <a:cs typeface="SimSun" panose="02010600030101010101" pitchFamily="2" charset="-122"/>
              </a:rPr>
              <a:t>La aceptación o el rechazo de los mensajes es asunto de vida o muerte.</a:t>
            </a:r>
            <a:r>
              <a:rPr lang="es-ES" b="0" dirty="0">
                <a:effectLst/>
                <a:latin typeface="Georgia" panose="02040502050405020303" pitchFamily="18" charset="0"/>
                <a:ea typeface="SimSun" panose="02010600030101010101" pitchFamily="2" charset="-122"/>
                <a:cs typeface="SimSun" panose="02010600030101010101" pitchFamily="2" charset="-122"/>
              </a:rPr>
              <a:t> Los que acepten los mensajes recibirán el sello de Dios y se salvarán y los que los rechacen recibirán la marca de la bestia y se perderán. No habrá término medio. Los salvos estarán espiritualmente en la ciudad de Jerusalén y los infieles estarán fuera en la ciudad de babilonia. La ciudad de Babilonia es espiritual y mundial así que la ciudad de Jerusalén debe serlo también.</a:t>
            </a:r>
            <a:endParaRPr lang="es-ES"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21</a:t>
            </a:fld>
            <a:endParaRPr lang="es-CO"/>
          </a:p>
        </p:txBody>
      </p:sp>
    </p:spTree>
    <p:extLst>
      <p:ext uri="{BB962C8B-B14F-4D97-AF65-F5344CB8AC3E}">
        <p14:creationId xmlns:p14="http://schemas.microsoft.com/office/powerpoint/2010/main" val="1713644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l">
              <a:spcBef>
                <a:spcPts val="0"/>
              </a:spcBef>
              <a:spcAft>
                <a:spcPts val="0"/>
              </a:spcAft>
            </a:pPr>
            <a:r>
              <a:rPr lang="es-ES" dirty="0">
                <a:effectLst/>
                <a:highlight>
                  <a:srgbClr val="FFFF00"/>
                </a:highlight>
                <a:latin typeface="Georgia" panose="02040502050405020303" pitchFamily="18" charset="0"/>
                <a:ea typeface="SimSun" panose="02010600030101010101" pitchFamily="2" charset="-122"/>
                <a:cs typeface="SimSun" panose="02010600030101010101" pitchFamily="2" charset="-122"/>
              </a:rPr>
              <a:t>Los mensajes de los tres ángeles se deben proclamar en su orden</a:t>
            </a:r>
            <a:r>
              <a:rPr lang="es-ES" dirty="0">
                <a:effectLst/>
                <a:latin typeface="Georgia" panose="02040502050405020303" pitchFamily="18" charset="0"/>
                <a:ea typeface="SimSun" panose="02010600030101010101" pitchFamily="2" charset="-122"/>
                <a:cs typeface="SimSun" panose="02010600030101010101" pitchFamily="2" charset="-122"/>
              </a:rPr>
              <a:t> (Apocalipsis 14:6, 8, 9). Es decir, los mensajes son secuenciales y acumulativos y solo se pueden comprender si se proclaman uno después de otro.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b="1" i="1" dirty="0">
                <a:effectLst/>
                <a:latin typeface="Georgia" panose="02040502050405020303" pitchFamily="18" charset="0"/>
                <a:ea typeface="SimSun" panose="02010600030101010101" pitchFamily="2" charset="-122"/>
                <a:cs typeface="SimSun" panose="02010600030101010101" pitchFamily="2" charset="-122"/>
              </a:rPr>
              <a:t>El primer ángel</a:t>
            </a:r>
            <a:r>
              <a:rPr lang="es-ES" dirty="0">
                <a:effectLst/>
                <a:latin typeface="Georgia" panose="02040502050405020303" pitchFamily="18" charset="0"/>
                <a:ea typeface="SimSun" panose="02010600030101010101" pitchFamily="2" charset="-122"/>
                <a:cs typeface="SimSun" panose="02010600030101010101" pitchFamily="2" charset="-122"/>
              </a:rPr>
              <a:t> proclama las buenas nuevas del evangelio eterno y manda (con tres imperativos) a los moradores de la tierra </a:t>
            </a:r>
          </a:p>
          <a:p>
            <a:pPr marL="0" marR="0" algn="l">
              <a:spcBef>
                <a:spcPts val="0"/>
              </a:spcBef>
              <a:spcAft>
                <a:spcPts val="0"/>
              </a:spcAft>
            </a:pPr>
            <a:endParaRPr lang="es-ES" dirty="0">
              <a:effectLst/>
              <a:latin typeface="Georgia" panose="02040502050405020303" pitchFamily="18" charset="0"/>
              <a:ea typeface="SimSun" panose="02010600030101010101" pitchFamily="2" charset="-122"/>
              <a:cs typeface="SimSun" panose="02010600030101010101" pitchFamily="2" charset="-122"/>
            </a:endParaRPr>
          </a:p>
          <a:p>
            <a:pPr marL="228600" marR="0" indent="-228600" algn="l">
              <a:spcBef>
                <a:spcPts val="0"/>
              </a:spcBef>
              <a:spcAft>
                <a:spcPts val="0"/>
              </a:spcAft>
              <a:buFont typeface="+mj-lt"/>
              <a:buAutoNum type="arabicPeriod"/>
            </a:pPr>
            <a:r>
              <a:rPr lang="es-ES" dirty="0">
                <a:effectLst/>
                <a:latin typeface="Georgia" panose="02040502050405020303" pitchFamily="18" charset="0"/>
                <a:ea typeface="SimSun" panose="02010600030101010101" pitchFamily="2" charset="-122"/>
                <a:cs typeface="SimSun" panose="02010600030101010101" pitchFamily="2" charset="-122"/>
              </a:rPr>
              <a:t> </a:t>
            </a:r>
            <a:r>
              <a:rPr lang="es-ES" b="1" dirty="0">
                <a:effectLst/>
                <a:latin typeface="Georgia" panose="02040502050405020303" pitchFamily="18" charset="0"/>
                <a:ea typeface="SimSun" panose="02010600030101010101" pitchFamily="2" charset="-122"/>
                <a:cs typeface="SimSun" panose="02010600030101010101" pitchFamily="2" charset="-122"/>
              </a:rPr>
              <a:t>TEMER A DIOS, </a:t>
            </a:r>
            <a:r>
              <a:rPr lang="es-ES" sz="1800" dirty="0">
                <a:latin typeface="Georgia" panose="02040502050405020303" pitchFamily="18" charset="0"/>
              </a:rPr>
              <a:t>“reverenciar”. </a:t>
            </a:r>
            <a:r>
              <a:rPr lang="es-ES" sz="1800" dirty="0" err="1">
                <a:latin typeface="Georgia" panose="02040502050405020303" pitchFamily="18" charset="0"/>
              </a:rPr>
              <a:t>Fobéo</a:t>
            </a:r>
            <a:r>
              <a:rPr lang="es-ES" sz="1800" dirty="0">
                <a:latin typeface="Georgia" panose="02040502050405020303" pitchFamily="18" charset="0"/>
              </a:rPr>
              <a:t> no significa aquí sentir temor de Dios, sino acercarse a él con reverencia y respeto.</a:t>
            </a:r>
            <a:endParaRPr lang="es-ES" b="1" dirty="0">
              <a:effectLst/>
              <a:latin typeface="Georgia" panose="02040502050405020303" pitchFamily="18" charset="0"/>
              <a:ea typeface="SimSun" panose="02010600030101010101" pitchFamily="2" charset="-122"/>
              <a:cs typeface="SimSun" panose="02010600030101010101" pitchFamily="2" charset="-122"/>
            </a:endParaRPr>
          </a:p>
          <a:p>
            <a:pPr marL="228600" marR="0" indent="-228600" algn="l">
              <a:spcBef>
                <a:spcPts val="0"/>
              </a:spcBef>
              <a:spcAft>
                <a:spcPts val="0"/>
              </a:spcAft>
              <a:buFont typeface="+mj-lt"/>
              <a:buAutoNum type="arabicPeriod"/>
            </a:pPr>
            <a:r>
              <a:rPr lang="es-ES" b="1" dirty="0">
                <a:effectLst/>
                <a:latin typeface="Georgia" panose="02040502050405020303" pitchFamily="18" charset="0"/>
                <a:ea typeface="SimSun" panose="02010600030101010101" pitchFamily="2" charset="-122"/>
                <a:cs typeface="SimSun" panose="02010600030101010101" pitchFamily="2" charset="-122"/>
              </a:rPr>
              <a:t> DARLE GLORIA, </a:t>
            </a:r>
            <a:r>
              <a:rPr lang="es-ES" sz="1800" dirty="0">
                <a:latin typeface="Georgia" panose="02040502050405020303" pitchFamily="18" charset="0"/>
              </a:rPr>
              <a:t>“honor”, “alabanza”, “homenaje”. </a:t>
            </a:r>
            <a:endParaRPr lang="es-ES" b="1" dirty="0">
              <a:effectLst/>
              <a:latin typeface="Georgia" panose="02040502050405020303" pitchFamily="18" charset="0"/>
              <a:ea typeface="SimSun" panose="02010600030101010101" pitchFamily="2" charset="-122"/>
              <a:cs typeface="SimSun" panose="02010600030101010101" pitchFamily="2" charset="-122"/>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1" dirty="0">
                <a:effectLst/>
                <a:latin typeface="Georgia" panose="02040502050405020303" pitchFamily="18" charset="0"/>
                <a:ea typeface="SimSun" panose="02010600030101010101" pitchFamily="2" charset="-122"/>
                <a:cs typeface="SimSun" panose="02010600030101010101" pitchFamily="2" charset="-122"/>
              </a:rPr>
              <a:t> Y  ADORARLO, </a:t>
            </a:r>
            <a:r>
              <a:rPr lang="es-ES" sz="1800" dirty="0">
                <a:latin typeface="Georgia" panose="02040502050405020303" pitchFamily="18" charset="0"/>
              </a:rPr>
              <a:t>En la crisis que pronto vendrá, los habitantes de la tierra tendrán que escoger, como lo hicieron los tres fieles hebreos de la antigüedad, entre el culto al verdadero Dios y el culto a los dioses falsos (Dan. 3).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ES" sz="18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800" b="1" dirty="0">
                <a:latin typeface="Georgia" panose="02040502050405020303" pitchFamily="18" charset="0"/>
              </a:rPr>
              <a:t>HORA DEL JUICIO HA EMPEZADO: </a:t>
            </a:r>
            <a:r>
              <a:rPr lang="es-ES" sz="2800" b="0" i="0" dirty="0">
                <a:solidFill>
                  <a:srgbClr val="4A4A4A"/>
                </a:solidFill>
                <a:effectLst/>
                <a:latin typeface="Source Sans Pro" panose="020B0503030403020204" pitchFamily="34" charset="0"/>
              </a:rPr>
              <a:t>El primer ángel anuncia la “hora del juicio”, esta hora nos advierte que Dios, a pesar de ser amor (</a:t>
            </a:r>
            <a:r>
              <a:rPr lang="es-ES" sz="2800" b="0" i="0" dirty="0" err="1">
                <a:solidFill>
                  <a:srgbClr val="4A4A4A"/>
                </a:solidFill>
                <a:effectLst/>
                <a:latin typeface="Source Sans Pro" panose="020B0503030403020204" pitchFamily="34" charset="0"/>
              </a:rPr>
              <a:t>Rom</a:t>
            </a:r>
            <a:r>
              <a:rPr lang="es-ES" sz="2800" b="0" i="0" dirty="0">
                <a:solidFill>
                  <a:srgbClr val="4A4A4A"/>
                </a:solidFill>
                <a:effectLst/>
                <a:latin typeface="Source Sans Pro" panose="020B0503030403020204" pitchFamily="34" charset="0"/>
              </a:rPr>
              <a:t>. 8:39; Efe.2:4; 1 Juan 4:7,8,16), tiene un plan establecido para juzgar a su pueblo y determinar quién será salvo de acuerdo a la aceptación de Cristo. Cada creyente es pesado en la balanza por medio de la sangre de Jesús, sólo así Dios puede declarar justo al penitente y Cristo actuar como nuestro abogado.</a:t>
            </a:r>
            <a:endParaRPr lang="es-ES" sz="1800" dirty="0">
              <a:latin typeface="Georgia" panose="02040502050405020303"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ES" sz="18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800" dirty="0">
                <a:latin typeface="Georgia" panose="02040502050405020303" pitchFamily="18" charset="0"/>
              </a:rPr>
              <a:t>El mensaje del primer ángel tiene el propósito de preparar a los seres humanos para que hagan la debida elección y permanezcan firmes en el tiempo de la crisis. </a:t>
            </a:r>
          </a:p>
          <a:p>
            <a:pPr marL="228600" marR="0" indent="-228600" algn="l">
              <a:spcBef>
                <a:spcPts val="0"/>
              </a:spcBef>
              <a:spcAft>
                <a:spcPts val="0"/>
              </a:spcAft>
              <a:buFont typeface="+mj-lt"/>
              <a:buAutoNum type="arabicPeriod"/>
            </a:pPr>
            <a:endParaRPr lang="es-ES" b="1"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22</a:t>
            </a:fld>
            <a:endParaRPr lang="es-CO"/>
          </a:p>
        </p:txBody>
      </p:sp>
    </p:spTree>
    <p:extLst>
      <p:ext uri="{BB962C8B-B14F-4D97-AF65-F5344CB8AC3E}">
        <p14:creationId xmlns:p14="http://schemas.microsoft.com/office/powerpoint/2010/main" val="4020665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i="1" dirty="0">
                <a:effectLst/>
                <a:latin typeface="Georgia" panose="02040502050405020303" pitchFamily="18" charset="0"/>
                <a:ea typeface="SimSun" panose="02010600030101010101" pitchFamily="2" charset="-122"/>
                <a:cs typeface="SimSun" panose="02010600030101010101" pitchFamily="2" charset="-122"/>
              </a:rPr>
              <a:t>El segundo ángel </a:t>
            </a:r>
            <a:r>
              <a:rPr lang="es-ES" dirty="0">
                <a:effectLst/>
                <a:latin typeface="Georgia" panose="02040502050405020303" pitchFamily="18" charset="0"/>
                <a:ea typeface="SimSun" panose="02010600030101010101" pitchFamily="2" charset="-122"/>
                <a:cs typeface="SimSun" panose="02010600030101010101" pitchFamily="2" charset="-122"/>
              </a:rPr>
              <a:t>proclama la caída de Babilonia por haber rechazado el mensaje del primer ángel y llama a los fieles de Dios a salir de ella. </a:t>
            </a:r>
            <a:endParaRPr lang="es-ES"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b="1" dirty="0"/>
              <a:t>BABILONIA: </a:t>
            </a:r>
            <a:r>
              <a:rPr lang="es-ES" sz="1800" dirty="0">
                <a:latin typeface="Georgia" panose="02040502050405020303" pitchFamily="18" charset="0"/>
              </a:rPr>
              <a:t>Babilonia es un término </a:t>
            </a:r>
            <a:r>
              <a:rPr lang="es-ES" sz="1800" dirty="0" err="1">
                <a:latin typeface="Georgia" panose="02040502050405020303" pitchFamily="18" charset="0"/>
              </a:rPr>
              <a:t>abarcante</a:t>
            </a:r>
            <a:r>
              <a:rPr lang="es-ES" sz="1800" dirty="0">
                <a:latin typeface="Georgia" panose="02040502050405020303" pitchFamily="18" charset="0"/>
              </a:rPr>
              <a:t> que Juan utiliza para describir a todas las organizaciones y los movimientos religiosos que han apartado de la verdad. Este hecho nos obliga a considerar esta “caída” como progresiva y también acumulativa. </a:t>
            </a:r>
          </a:p>
          <a:p>
            <a:endParaRPr lang="es-CO" dirty="0"/>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latin typeface="Georgia" panose="02040502050405020303" pitchFamily="18" charset="0"/>
              </a:rPr>
              <a:t>El mensaje del Apocalipsis18:2-4 anuncia la caída completa de Babilonia y exhorta al pueblo de Dios que aún está esparcido en las diversas organizaciones religiosas que componen a Babilonia, a separarse de ellas.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dirty="0">
              <a:latin typeface="Georgia" panose="02040502050405020303" pitchFamily="18" charset="0"/>
            </a:endParaRPr>
          </a:p>
          <a:p>
            <a:r>
              <a:rPr lang="es-ES" sz="1800" b="1" dirty="0" err="1">
                <a:solidFill>
                  <a:srgbClr val="800000"/>
                </a:solidFill>
                <a:latin typeface="Georgia" panose="02040502050405020303" pitchFamily="18" charset="0"/>
              </a:rPr>
              <a:t>Apo</a:t>
            </a:r>
            <a:r>
              <a:rPr lang="es-ES" sz="1800" b="1" dirty="0">
                <a:solidFill>
                  <a:srgbClr val="800000"/>
                </a:solidFill>
                <a:latin typeface="Georgia" panose="02040502050405020303" pitchFamily="18" charset="0"/>
              </a:rPr>
              <a:t> 18:2</a:t>
            </a:r>
            <a:r>
              <a:rPr lang="es-ES" sz="1800" b="0" dirty="0">
                <a:solidFill>
                  <a:prstClr val="black"/>
                </a:solidFill>
                <a:latin typeface="Georgia" panose="02040502050405020303" pitchFamily="18" charset="0"/>
              </a:rPr>
              <a:t>  Y clamó con voz potente, diciendo: Ha caído, ha caído la gran Babilonia,</a:t>
            </a:r>
            <a:r>
              <a:rPr lang="es-ES" sz="1800" b="0" baseline="30000" dirty="0">
                <a:solidFill>
                  <a:srgbClr val="FF0000"/>
                </a:solidFill>
                <a:latin typeface="Georgia" panose="02040502050405020303" pitchFamily="18" charset="0"/>
              </a:rPr>
              <a:t>(A)</a:t>
            </a:r>
            <a:r>
              <a:rPr lang="es-ES" sz="1800" b="0" baseline="0" dirty="0">
                <a:solidFill>
                  <a:prstClr val="black"/>
                </a:solidFill>
                <a:latin typeface="Georgia" panose="02040502050405020303" pitchFamily="18" charset="0"/>
              </a:rPr>
              <a:t> y se ha hecho habitación de demonios y guarida de todo espíritu inmundo, y albergue de toda ave inmunda y aborrecible.</a:t>
            </a:r>
            <a:r>
              <a:rPr lang="es-ES" sz="1800" b="0" baseline="30000" dirty="0">
                <a:solidFill>
                  <a:srgbClr val="FF0000"/>
                </a:solidFill>
                <a:latin typeface="Georgia" panose="02040502050405020303" pitchFamily="18" charset="0"/>
              </a:rPr>
              <a:t>(B)</a:t>
            </a:r>
            <a:r>
              <a:rPr lang="es-ES" sz="1800" b="0" baseline="0" dirty="0">
                <a:solidFill>
                  <a:prstClr val="black"/>
                </a:solidFill>
                <a:latin typeface="Georgia" panose="02040502050405020303" pitchFamily="18" charset="0"/>
              </a:rPr>
              <a:t> </a:t>
            </a:r>
          </a:p>
          <a:p>
            <a:r>
              <a:rPr lang="es-CO" sz="1800" b="0" baseline="0" dirty="0">
                <a:solidFill>
                  <a:prstClr val="black"/>
                </a:solidFill>
                <a:latin typeface="Georgia" panose="02040502050405020303" pitchFamily="18" charset="0"/>
              </a:rPr>
              <a:t> </a:t>
            </a:r>
          </a:p>
          <a:p>
            <a:r>
              <a:rPr lang="es-ES" sz="1800" b="0" baseline="0" dirty="0" err="1">
                <a:solidFill>
                  <a:srgbClr val="008080"/>
                </a:solidFill>
                <a:latin typeface="Georgia" panose="02040502050405020303" pitchFamily="18" charset="0"/>
              </a:rPr>
              <a:t>Apo</a:t>
            </a:r>
            <a:r>
              <a:rPr lang="es-ES" sz="1800" b="0" baseline="0" dirty="0">
                <a:solidFill>
                  <a:srgbClr val="008080"/>
                </a:solidFill>
                <a:latin typeface="Georgia" panose="02040502050405020303" pitchFamily="18" charset="0"/>
              </a:rPr>
              <a:t> 18:3</a:t>
            </a:r>
            <a:r>
              <a:rPr lang="es-ES" sz="1800" b="0" baseline="0" dirty="0">
                <a:solidFill>
                  <a:prstClr val="black"/>
                </a:solidFill>
                <a:latin typeface="Georgia" panose="02040502050405020303" pitchFamily="18" charset="0"/>
              </a:rPr>
              <a:t>  Porque todas las naciones han bebido del vino del furor de su fornicación;</a:t>
            </a:r>
            <a:r>
              <a:rPr lang="es-ES" sz="1800" b="0" baseline="30000" dirty="0">
                <a:solidFill>
                  <a:srgbClr val="FF0000"/>
                </a:solidFill>
                <a:latin typeface="Georgia" panose="02040502050405020303" pitchFamily="18" charset="0"/>
              </a:rPr>
              <a:t>(C)</a:t>
            </a:r>
            <a:r>
              <a:rPr lang="es-ES" sz="1800" b="0" baseline="0" dirty="0">
                <a:solidFill>
                  <a:prstClr val="black"/>
                </a:solidFill>
                <a:latin typeface="Georgia" panose="02040502050405020303" pitchFamily="18" charset="0"/>
              </a:rPr>
              <a:t> y los reyes de la tierra han fornicado con ella, y los mercaderes de la tierra se han enriquecido de la potencia de sus deleites. </a:t>
            </a:r>
          </a:p>
          <a:p>
            <a:r>
              <a:rPr lang="es-CO" sz="1800" b="0" baseline="0" dirty="0">
                <a:solidFill>
                  <a:prstClr val="black"/>
                </a:solidFill>
                <a:latin typeface="Georgia" panose="02040502050405020303" pitchFamily="18" charset="0"/>
              </a:rPr>
              <a:t> </a:t>
            </a:r>
          </a:p>
          <a:p>
            <a:r>
              <a:rPr lang="es-ES" sz="1800" b="0" baseline="0" dirty="0" err="1">
                <a:solidFill>
                  <a:srgbClr val="008080"/>
                </a:solidFill>
                <a:latin typeface="Georgia" panose="02040502050405020303" pitchFamily="18" charset="0"/>
              </a:rPr>
              <a:t>Apo</a:t>
            </a:r>
            <a:r>
              <a:rPr lang="es-ES" sz="1800" b="0" baseline="0" dirty="0">
                <a:solidFill>
                  <a:srgbClr val="008080"/>
                </a:solidFill>
                <a:latin typeface="Georgia" panose="02040502050405020303" pitchFamily="18" charset="0"/>
              </a:rPr>
              <a:t> 18:4</a:t>
            </a:r>
            <a:r>
              <a:rPr lang="es-ES" sz="1800" b="0" baseline="0" dirty="0">
                <a:solidFill>
                  <a:prstClr val="black"/>
                </a:solidFill>
                <a:latin typeface="Georgia" panose="02040502050405020303" pitchFamily="18" charset="0"/>
              </a:rPr>
              <a:t>  Y oí otra voz del cielo, que decía: Salid de ella, pueblo mío,</a:t>
            </a:r>
            <a:r>
              <a:rPr lang="es-ES" sz="1800" b="0" baseline="30000" dirty="0">
                <a:solidFill>
                  <a:srgbClr val="FF0000"/>
                </a:solidFill>
                <a:latin typeface="Georgia" panose="02040502050405020303" pitchFamily="18" charset="0"/>
              </a:rPr>
              <a:t>(D)</a:t>
            </a:r>
            <a:r>
              <a:rPr lang="es-ES" sz="1800" b="0" baseline="0" dirty="0">
                <a:solidFill>
                  <a:prstClr val="black"/>
                </a:solidFill>
                <a:latin typeface="Georgia" panose="02040502050405020303" pitchFamily="18" charset="0"/>
              </a:rPr>
              <a:t> para que no seáis partícipes de sus pecados, ni recibáis parte de sus plagas;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dirty="0">
              <a:latin typeface="Georgia" panose="02040502050405020303" pitchFamily="18" charset="0"/>
            </a:endParaRPr>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23</a:t>
            </a:fld>
            <a:endParaRPr lang="es-CO"/>
          </a:p>
        </p:txBody>
      </p:sp>
    </p:spTree>
    <p:extLst>
      <p:ext uri="{BB962C8B-B14F-4D97-AF65-F5344CB8AC3E}">
        <p14:creationId xmlns:p14="http://schemas.microsoft.com/office/powerpoint/2010/main" val="2253125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l">
              <a:spcBef>
                <a:spcPts val="0"/>
              </a:spcBef>
              <a:spcAft>
                <a:spcPts val="0"/>
              </a:spcAft>
            </a:pPr>
            <a:r>
              <a:rPr lang="es-ES" b="1" i="1" dirty="0">
                <a:effectLst/>
                <a:latin typeface="Georgia" panose="02040502050405020303" pitchFamily="18" charset="0"/>
                <a:ea typeface="SimSun" panose="02010600030101010101" pitchFamily="2" charset="-122"/>
                <a:cs typeface="SimSun" panose="02010600030101010101" pitchFamily="2" charset="-122"/>
              </a:rPr>
              <a:t>El tercer mensaje </a:t>
            </a:r>
            <a:r>
              <a:rPr lang="es-ES" dirty="0">
                <a:effectLst/>
                <a:latin typeface="Georgia" panose="02040502050405020303" pitchFamily="18" charset="0"/>
                <a:ea typeface="SimSun" panose="02010600030101010101" pitchFamily="2" charset="-122"/>
                <a:cs typeface="SimSun" panose="02010600030101010101" pitchFamily="2" charset="-122"/>
              </a:rPr>
              <a:t>advierte de las terribles consecuencias que sufrirán los que decidan quedarse en Babilonia. </a:t>
            </a:r>
          </a:p>
          <a:p>
            <a:pPr marL="0" marR="0" algn="l">
              <a:spcBef>
                <a:spcPts val="0"/>
              </a:spcBef>
              <a:spcAft>
                <a:spcPts val="0"/>
              </a:spcAft>
            </a:pPr>
            <a:endParaRPr lang="es-ES" dirty="0">
              <a:effectLst/>
              <a:latin typeface="Georgia" panose="02040502050405020303" pitchFamily="18" charset="0"/>
              <a:ea typeface="SimSun" panose="02010600030101010101" pitchFamily="2" charset="-122"/>
              <a:cs typeface="SimSun" panose="02010600030101010101" pitchFamily="2" charset="-122"/>
            </a:endParaRPr>
          </a:p>
          <a:p>
            <a:pPr marL="0" marR="0" algn="l">
              <a:spcBef>
                <a:spcPts val="0"/>
              </a:spcBef>
              <a:spcAft>
                <a:spcPts val="0"/>
              </a:spcAft>
            </a:pPr>
            <a:r>
              <a:rPr lang="es-ES" sz="1800" dirty="0">
                <a:latin typeface="Georgia" panose="02040502050405020303" pitchFamily="18" charset="0"/>
              </a:rPr>
              <a:t>El tercer ángel proclama una amenaza sumamente terrible.  Los habitantes de la tierra no tendrán excusa si “adoran a la bestia y a su imagen”.  Deben dedicar todos sus esfuerzos para descubrir la identidad de la bestia, su imagen y su señal, y conocer sus artificios y procedimientos.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 </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Si una persona rechaza el mensaje del primer ángel, rechazará también el mensaje del segundo y el tercero. Por el otro lado, los que aceptan el mensaje del primero harán caso también a los mensajes del segundo y tercero.</a:t>
            </a:r>
            <a:endParaRPr lang="es-ES" dirty="0">
              <a:effectLst/>
              <a:latin typeface="Calibri" panose="020F0502020204030204" pitchFamily="34" charset="0"/>
              <a:ea typeface="SimSun" panose="02010600030101010101" pitchFamily="2" charset="-122"/>
              <a:cs typeface="SimSun" panose="02010600030101010101" pitchFamily="2" charset="-122"/>
            </a:endParaRPr>
          </a:p>
          <a:p>
            <a:pPr marL="0" marR="0" algn="l">
              <a:spcBef>
                <a:spcPts val="0"/>
              </a:spcBef>
              <a:spcAft>
                <a:spcPts val="0"/>
              </a:spcAft>
            </a:pPr>
            <a:r>
              <a:rPr lang="es-ES" dirty="0">
                <a:effectLst/>
                <a:latin typeface="Georgia" panose="02040502050405020303" pitchFamily="18" charset="0"/>
                <a:ea typeface="SimSun" panose="02010600030101010101" pitchFamily="2" charset="-122"/>
                <a:cs typeface="SimSun" panose="02010600030101010101" pitchFamily="2" charset="-122"/>
              </a:rPr>
              <a:t>Babilonia cae porque rechazó el mensaje del primer ángel. Una persona no aceptará el llamado a salir de Babilonia al menos que sepa por qué debe salir y debe salir porque babilonia rechazó el mensaje del primer ángel.</a:t>
            </a:r>
            <a:endParaRPr lang="es-ES" dirty="0">
              <a:effectLst/>
              <a:latin typeface="Calibri" panose="020F0502020204030204" pitchFamily="34" charset="0"/>
              <a:ea typeface="SimSun" panose="02010600030101010101" pitchFamily="2" charset="-122"/>
              <a:cs typeface="SimSun" panose="02010600030101010101" pitchFamily="2" charset="-122"/>
            </a:endParaRPr>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24</a:t>
            </a:fld>
            <a:endParaRPr lang="es-CO"/>
          </a:p>
        </p:txBody>
      </p:sp>
    </p:spTree>
    <p:extLst>
      <p:ext uri="{BB962C8B-B14F-4D97-AF65-F5344CB8AC3E}">
        <p14:creationId xmlns:p14="http://schemas.microsoft.com/office/powerpoint/2010/main" val="1162747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a:p>
            <a:pPr algn="l" fontAlgn="base"/>
            <a:r>
              <a:rPr lang="es-ES" b="1" i="0" u="sng" dirty="0">
                <a:solidFill>
                  <a:srgbClr val="008000"/>
                </a:solidFill>
                <a:effectLst/>
                <a:latin typeface="arial" panose="020B0604020202020204" pitchFamily="34" charset="0"/>
              </a:rPr>
              <a:t>LA SEGUNDA VENIDA</a:t>
            </a:r>
            <a:br>
              <a:rPr lang="es-ES" b="1" i="0" u="sng" dirty="0">
                <a:solidFill>
                  <a:srgbClr val="008000"/>
                </a:solidFill>
                <a:effectLst/>
                <a:latin typeface="arial" panose="020B0604020202020204" pitchFamily="34" charset="0"/>
              </a:rPr>
            </a:br>
            <a:r>
              <a:rPr lang="es-ES" b="0" i="0" dirty="0">
                <a:solidFill>
                  <a:srgbClr val="000000"/>
                </a:solidFill>
                <a:effectLst/>
                <a:latin typeface="arial" panose="020B0604020202020204" pitchFamily="34" charset="0"/>
              </a:rPr>
              <a:t>Las líneas de la parte superior del diseño sugieren un movimiento continuo hacia arriba, lo que simboliza la resurrección y la ascensión al cielo en la segunda venida de Cristo, el énfasis último de nuestra fe.</a:t>
            </a:r>
            <a:endParaRPr lang="es-ES" b="0" i="0" dirty="0">
              <a:solidFill>
                <a:srgbClr val="4F5254"/>
              </a:solidFill>
              <a:effectLst/>
              <a:latin typeface="Merriweather" panose="020B0604020202020204" pitchFamily="2" charset="0"/>
            </a:endParaRPr>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3</a:t>
            </a:fld>
            <a:endParaRPr lang="es-CO"/>
          </a:p>
        </p:txBody>
      </p:sp>
    </p:spTree>
    <p:extLst>
      <p:ext uri="{BB962C8B-B14F-4D97-AF65-F5344CB8AC3E}">
        <p14:creationId xmlns:p14="http://schemas.microsoft.com/office/powerpoint/2010/main" val="3528398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Después de esta advertencia, el versículo 12 señala a los que permanecen fieles. Muestra que, a pesar de las pruebas y persecuciones, hay un grupo que mantiene la paciencia, guarda los mandamientos de Dios y tiene la fe de Jesús.</a:t>
            </a:r>
          </a:p>
          <a:p>
            <a:endParaRPr lang="es-ES" dirty="0"/>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25</a:t>
            </a:fld>
            <a:endParaRPr lang="es-CO"/>
          </a:p>
        </p:txBody>
      </p:sp>
    </p:spTree>
    <p:extLst>
      <p:ext uri="{BB962C8B-B14F-4D97-AF65-F5344CB8AC3E}">
        <p14:creationId xmlns:p14="http://schemas.microsoft.com/office/powerpoint/2010/main" val="2490584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QUE DEBEMOS HACER. </a:t>
            </a:r>
          </a:p>
          <a:p>
            <a:endParaRPr lang="es-CO" dirty="0"/>
          </a:p>
          <a:p>
            <a:endParaRPr lang="es-CO" dirty="0"/>
          </a:p>
          <a:p>
            <a:r>
              <a:rPr lang="es-CO" dirty="0"/>
              <a:t>ESTUDIAR, </a:t>
            </a:r>
          </a:p>
          <a:p>
            <a:r>
              <a:rPr lang="es-CO" dirty="0"/>
              <a:t>APLICAR, </a:t>
            </a:r>
          </a:p>
          <a:p>
            <a:r>
              <a:rPr lang="es-CO" dirty="0"/>
              <a:t>PREDICAR </a:t>
            </a:r>
          </a:p>
        </p:txBody>
      </p:sp>
      <p:sp>
        <p:nvSpPr>
          <p:cNvPr id="4" name="Marcador de número de diapositiva 3"/>
          <p:cNvSpPr>
            <a:spLocks noGrp="1"/>
          </p:cNvSpPr>
          <p:nvPr>
            <p:ph type="sldNum" sz="quarter" idx="5"/>
          </p:nvPr>
        </p:nvSpPr>
        <p:spPr/>
        <p:txBody>
          <a:bodyPr/>
          <a:lstStyle/>
          <a:p>
            <a:fld id="{E320C2E7-0F6A-4FBF-8B2B-6DADF7E9F18A}" type="slidenum">
              <a:rPr lang="es-CO" smtClean="0"/>
              <a:t>26</a:t>
            </a:fld>
            <a:endParaRPr lang="es-CO"/>
          </a:p>
        </p:txBody>
      </p:sp>
    </p:spTree>
    <p:extLst>
      <p:ext uri="{BB962C8B-B14F-4D97-AF65-F5344CB8AC3E}">
        <p14:creationId xmlns:p14="http://schemas.microsoft.com/office/powerpoint/2010/main" val="152378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CONFORMARSE CON POCO TRAE CONSECUENCIAS. </a:t>
            </a:r>
          </a:p>
          <a:p>
            <a:r>
              <a:rPr lang="es-ES" b="1" dirty="0"/>
              <a:t>Consecuencia espiritual</a:t>
            </a:r>
            <a:r>
              <a:rPr lang="es-ES" dirty="0"/>
              <a:t>: Una actitud pasiva o negligente en el estudio afecta tanto al crecimiento personal como a la capacidad de ministrar efectivamente a otros.</a:t>
            </a:r>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27</a:t>
            </a:fld>
            <a:endParaRPr lang="es-CO"/>
          </a:p>
        </p:txBody>
      </p:sp>
    </p:spTree>
    <p:extLst>
      <p:ext uri="{BB962C8B-B14F-4D97-AF65-F5344CB8AC3E}">
        <p14:creationId xmlns:p14="http://schemas.microsoft.com/office/powerpoint/2010/main" val="386062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r>
              <a:rPr lang="es-ES" b="1" i="0" u="sng" dirty="0">
                <a:solidFill>
                  <a:srgbClr val="008000"/>
                </a:solidFill>
                <a:effectLst/>
                <a:latin typeface="inherit"/>
              </a:rPr>
              <a:t>LA LLAMA</a:t>
            </a:r>
            <a:br>
              <a:rPr lang="es-ES" b="1" i="0" u="sng" dirty="0">
                <a:solidFill>
                  <a:srgbClr val="008000"/>
                </a:solidFill>
                <a:effectLst/>
                <a:latin typeface="inherit"/>
              </a:rPr>
            </a:br>
            <a:r>
              <a:rPr lang="es-ES" b="0" i="0" dirty="0">
                <a:solidFill>
                  <a:srgbClr val="000000"/>
                </a:solidFill>
                <a:effectLst/>
                <a:latin typeface="arial" panose="020B0604020202020204" pitchFamily="34" charset="0"/>
              </a:rPr>
              <a:t>Esta tiene la forma que le dan tres líneas que encierran una esfera implícita. Las líneas representan los tres ángeles de Apocalipsis 14, que rodean el planeta, y nuestra comisión de llevar el evangelio a todo el mundo. </a:t>
            </a:r>
          </a:p>
          <a:p>
            <a:endParaRPr lang="es-CO" dirty="0"/>
          </a:p>
          <a:p>
            <a:endParaRPr lang="es-CO" dirty="0"/>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4</a:t>
            </a:fld>
            <a:endParaRPr lang="es-CO"/>
          </a:p>
        </p:txBody>
      </p:sp>
    </p:spTree>
    <p:extLst>
      <p:ext uri="{BB962C8B-B14F-4D97-AF65-F5344CB8AC3E}">
        <p14:creationId xmlns:p14="http://schemas.microsoft.com/office/powerpoint/2010/main" val="397121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endParaRPr lang="es-ES" b="0" i="0" dirty="0">
              <a:solidFill>
                <a:srgbClr val="000000"/>
              </a:solidFill>
              <a:effectLst/>
              <a:latin typeface="arial" panose="020B0604020202020204" pitchFamily="34" charset="0"/>
            </a:endParaRPr>
          </a:p>
          <a:p>
            <a:pPr algn="l" fontAlgn="base"/>
            <a:r>
              <a:rPr lang="es-ES" b="0" i="0" dirty="0">
                <a:solidFill>
                  <a:srgbClr val="000000"/>
                </a:solidFill>
                <a:effectLst/>
                <a:latin typeface="arial" panose="020B0604020202020204" pitchFamily="34" charset="0"/>
              </a:rPr>
              <a:t>La forma general conforma una llama, que es el símbolo del Espíritu Santo.</a:t>
            </a:r>
            <a:endParaRPr lang="es-ES" b="0" i="0" dirty="0">
              <a:solidFill>
                <a:srgbClr val="4F5254"/>
              </a:solidFill>
              <a:effectLst/>
              <a:latin typeface="Merriweather" panose="020B0604020202020204" pitchFamily="2" charset="0"/>
            </a:endParaRPr>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5</a:t>
            </a:fld>
            <a:endParaRPr lang="es-CO"/>
          </a:p>
        </p:txBody>
      </p:sp>
    </p:spTree>
    <p:extLst>
      <p:ext uri="{BB962C8B-B14F-4D97-AF65-F5344CB8AC3E}">
        <p14:creationId xmlns:p14="http://schemas.microsoft.com/office/powerpoint/2010/main" val="423129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r>
              <a:rPr lang="es-ES" b="1" i="0" u="sng" dirty="0">
                <a:solidFill>
                  <a:srgbClr val="008000"/>
                </a:solidFill>
                <a:effectLst/>
                <a:latin typeface="inherit"/>
              </a:rPr>
              <a:t>LA CRUZ</a:t>
            </a:r>
            <a:br>
              <a:rPr lang="es-ES" b="1" i="0" u="sng" dirty="0">
                <a:solidFill>
                  <a:srgbClr val="008000"/>
                </a:solidFill>
                <a:effectLst/>
                <a:latin typeface="inherit"/>
              </a:rPr>
            </a:br>
            <a:r>
              <a:rPr lang="es-ES" b="0" i="0" dirty="0">
                <a:solidFill>
                  <a:srgbClr val="000000"/>
                </a:solidFill>
                <a:effectLst/>
                <a:latin typeface="arial" panose="020B0604020202020204" pitchFamily="34" charset="0"/>
              </a:rPr>
              <a:t>El símbolo de la cruz, que representa el evangelio de salvación, está posicionado en el centro del diseño, para enfatizar el sacrificio de Cristo, que es el tema central de nuestra fe.</a:t>
            </a:r>
            <a:endParaRPr lang="es-ES" b="0" i="0" dirty="0">
              <a:solidFill>
                <a:srgbClr val="4F5254"/>
              </a:solidFill>
              <a:effectLst/>
              <a:latin typeface="Merriweather" panose="020B0604020202020204" pitchFamily="2" charset="0"/>
            </a:endParaRPr>
          </a:p>
          <a:p>
            <a:endParaRPr lang="es-CO" dirty="0"/>
          </a:p>
          <a:p>
            <a:endParaRPr lang="es-CO" dirty="0"/>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6</a:t>
            </a:fld>
            <a:endParaRPr lang="es-CO"/>
          </a:p>
        </p:txBody>
      </p:sp>
    </p:spTree>
    <p:extLst>
      <p:ext uri="{BB962C8B-B14F-4D97-AF65-F5344CB8AC3E}">
        <p14:creationId xmlns:p14="http://schemas.microsoft.com/office/powerpoint/2010/main" val="3658662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a:p>
            <a:pPr algn="l" fontAlgn="base"/>
            <a:r>
              <a:rPr lang="es-ES" b="1" i="0" u="sng" dirty="0">
                <a:solidFill>
                  <a:srgbClr val="008000"/>
                </a:solidFill>
                <a:effectLst/>
                <a:latin typeface="inherit"/>
              </a:rPr>
              <a:t>LA BIBLIA ABIERTA</a:t>
            </a:r>
            <a:br>
              <a:rPr lang="es-ES" b="1" i="0" u="sng" dirty="0">
                <a:solidFill>
                  <a:srgbClr val="008000"/>
                </a:solidFill>
                <a:effectLst/>
                <a:latin typeface="inherit"/>
              </a:rPr>
            </a:br>
            <a:r>
              <a:rPr lang="es-ES" b="0" i="0" dirty="0">
                <a:solidFill>
                  <a:srgbClr val="000000"/>
                </a:solidFill>
                <a:effectLst/>
                <a:latin typeface="arial" panose="020B0604020202020204" pitchFamily="34" charset="0"/>
              </a:rPr>
              <a:t>La Biblia forma la base del diseño y representa el fundamento bíblico de nuestras creencias. Se la representa en una posición completamente abierta, lo que sugiere una aceptación plena de la Palabra de Dios.</a:t>
            </a:r>
            <a:br>
              <a:rPr lang="es-ES" b="0" i="0" dirty="0">
                <a:solidFill>
                  <a:srgbClr val="000000"/>
                </a:solidFill>
                <a:effectLst/>
                <a:latin typeface="arial" panose="020B0604020202020204" pitchFamily="34" charset="0"/>
              </a:rPr>
            </a:br>
            <a:r>
              <a:rPr lang="es-ES" b="0" i="0" dirty="0">
                <a:solidFill>
                  <a:srgbClr val="000000"/>
                </a:solidFill>
                <a:effectLst/>
                <a:latin typeface="arial" panose="020B0604020202020204" pitchFamily="34" charset="0"/>
              </a:rPr>
              <a:t>Es nuestra esperanza y oración de que aunque este logotipo es una imagen muy simple del fundamento de las creencias y valores adventistas, pueda ser un símbolo reconocido del mensaje adventista al mundo.</a:t>
            </a:r>
            <a:endParaRPr lang="es-ES" b="0" i="0" dirty="0">
              <a:solidFill>
                <a:srgbClr val="4F5254"/>
              </a:solidFill>
              <a:effectLst/>
              <a:latin typeface="Merriweather" panose="020B0604020202020204" pitchFamily="2" charset="0"/>
            </a:endParaRPr>
          </a:p>
          <a:p>
            <a:endParaRPr lang="es-CO" dirty="0"/>
          </a:p>
          <a:p>
            <a:endParaRPr lang="es-CO" dirty="0"/>
          </a:p>
          <a:p>
            <a:endParaRPr lang="es-CO" dirty="0"/>
          </a:p>
        </p:txBody>
      </p:sp>
      <p:sp>
        <p:nvSpPr>
          <p:cNvPr id="4" name="Marcador de número de diapositiva 3"/>
          <p:cNvSpPr>
            <a:spLocks noGrp="1"/>
          </p:cNvSpPr>
          <p:nvPr>
            <p:ph type="sldNum" sz="quarter" idx="5"/>
          </p:nvPr>
        </p:nvSpPr>
        <p:spPr/>
        <p:txBody>
          <a:bodyPr/>
          <a:lstStyle/>
          <a:p>
            <a:fld id="{E320C2E7-0F6A-4FBF-8B2B-6DADF7E9F18A}" type="slidenum">
              <a:rPr lang="es-CO" smtClean="0"/>
              <a:t>7</a:t>
            </a:fld>
            <a:endParaRPr lang="es-CO"/>
          </a:p>
        </p:txBody>
      </p:sp>
    </p:spTree>
    <p:extLst>
      <p:ext uri="{BB962C8B-B14F-4D97-AF65-F5344CB8AC3E}">
        <p14:creationId xmlns:p14="http://schemas.microsoft.com/office/powerpoint/2010/main" val="394777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Desde el año 2000 se dejo de usar los dos colores pero se mantiene el logotipo. </a:t>
            </a:r>
          </a:p>
        </p:txBody>
      </p:sp>
      <p:sp>
        <p:nvSpPr>
          <p:cNvPr id="4" name="Marcador de número de diapositiva 3"/>
          <p:cNvSpPr>
            <a:spLocks noGrp="1"/>
          </p:cNvSpPr>
          <p:nvPr>
            <p:ph type="sldNum" sz="quarter" idx="5"/>
          </p:nvPr>
        </p:nvSpPr>
        <p:spPr/>
        <p:txBody>
          <a:bodyPr/>
          <a:lstStyle/>
          <a:p>
            <a:fld id="{E320C2E7-0F6A-4FBF-8B2B-6DADF7E9F18A}" type="slidenum">
              <a:rPr lang="es-CO" smtClean="0"/>
              <a:t>8</a:t>
            </a:fld>
            <a:endParaRPr lang="es-CO"/>
          </a:p>
        </p:txBody>
      </p:sp>
    </p:spTree>
    <p:extLst>
      <p:ext uri="{BB962C8B-B14F-4D97-AF65-F5344CB8AC3E}">
        <p14:creationId xmlns:p14="http://schemas.microsoft.com/office/powerpoint/2010/main" val="3937288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Recordamos que hemos dicho que somos un movimiento </a:t>
            </a:r>
            <a:r>
              <a:rPr lang="es-CO" dirty="0" err="1"/>
              <a:t>profetico</a:t>
            </a:r>
            <a:r>
              <a:rPr lang="es-CO" dirty="0"/>
              <a:t> </a:t>
            </a:r>
          </a:p>
        </p:txBody>
      </p:sp>
      <p:sp>
        <p:nvSpPr>
          <p:cNvPr id="4" name="Marcador de número de diapositiva 3"/>
          <p:cNvSpPr>
            <a:spLocks noGrp="1"/>
          </p:cNvSpPr>
          <p:nvPr>
            <p:ph type="sldNum" sz="quarter" idx="5"/>
          </p:nvPr>
        </p:nvSpPr>
        <p:spPr/>
        <p:txBody>
          <a:bodyPr/>
          <a:lstStyle/>
          <a:p>
            <a:fld id="{E320C2E7-0F6A-4FBF-8B2B-6DADF7E9F18A}" type="slidenum">
              <a:rPr lang="es-CO" smtClean="0"/>
              <a:t>9</a:t>
            </a:fld>
            <a:endParaRPr lang="es-CO"/>
          </a:p>
        </p:txBody>
      </p:sp>
    </p:spTree>
    <p:extLst>
      <p:ext uri="{BB962C8B-B14F-4D97-AF65-F5344CB8AC3E}">
        <p14:creationId xmlns:p14="http://schemas.microsoft.com/office/powerpoint/2010/main" val="4207781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Y que eso abarca estas tres cosas. </a:t>
            </a:r>
          </a:p>
          <a:p>
            <a:endParaRPr lang="es-CO" dirty="0"/>
          </a:p>
          <a:p>
            <a:r>
              <a:rPr lang="es-CO" dirty="0"/>
              <a:t>Nuestro origen profetizado </a:t>
            </a:r>
          </a:p>
          <a:p>
            <a:r>
              <a:rPr lang="es-CO" dirty="0"/>
              <a:t>Nuestra identidad señalada en la profecía </a:t>
            </a:r>
          </a:p>
          <a:p>
            <a:r>
              <a:rPr lang="es-CO" dirty="0"/>
              <a:t>Nuestra misión profética </a:t>
            </a:r>
          </a:p>
        </p:txBody>
      </p:sp>
      <p:sp>
        <p:nvSpPr>
          <p:cNvPr id="4" name="Marcador de número de diapositiva 3"/>
          <p:cNvSpPr>
            <a:spLocks noGrp="1"/>
          </p:cNvSpPr>
          <p:nvPr>
            <p:ph type="sldNum" sz="quarter" idx="5"/>
          </p:nvPr>
        </p:nvSpPr>
        <p:spPr/>
        <p:txBody>
          <a:bodyPr/>
          <a:lstStyle/>
          <a:p>
            <a:fld id="{E320C2E7-0F6A-4FBF-8B2B-6DADF7E9F18A}" type="slidenum">
              <a:rPr lang="es-CO" smtClean="0"/>
              <a:t>10</a:t>
            </a:fld>
            <a:endParaRPr lang="es-CO"/>
          </a:p>
        </p:txBody>
      </p:sp>
    </p:spTree>
    <p:extLst>
      <p:ext uri="{BB962C8B-B14F-4D97-AF65-F5344CB8AC3E}">
        <p14:creationId xmlns:p14="http://schemas.microsoft.com/office/powerpoint/2010/main" val="212652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059C3-C3F4-4371-8D42-15B1DF11100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E16FBF2-0622-4965-84E1-9A5285F7E3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2E5C9767-933E-4282-B990-7F62828C5E90}"/>
              </a:ext>
            </a:extLst>
          </p:cNvPr>
          <p:cNvSpPr>
            <a:spLocks noGrp="1"/>
          </p:cNvSpPr>
          <p:nvPr>
            <p:ph type="dt" sz="half" idx="10"/>
          </p:nvPr>
        </p:nvSpPr>
        <p:spPr/>
        <p:txBody>
          <a:bodyPr/>
          <a:lstStyle/>
          <a:p>
            <a:fld id="{7BF15F5A-F683-4D28-8A91-91CA15CC69B7}" type="datetimeFigureOut">
              <a:rPr lang="es-CO" smtClean="0"/>
              <a:t>19/11/2024</a:t>
            </a:fld>
            <a:endParaRPr lang="es-CO"/>
          </a:p>
        </p:txBody>
      </p:sp>
      <p:sp>
        <p:nvSpPr>
          <p:cNvPr id="5" name="Marcador de pie de página 4">
            <a:extLst>
              <a:ext uri="{FF2B5EF4-FFF2-40B4-BE49-F238E27FC236}">
                <a16:creationId xmlns:a16="http://schemas.microsoft.com/office/drawing/2014/main" id="{67F47BF9-30CB-49A6-B2B7-422EF580F43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E95534F-D682-4A1E-A8D4-413FE6B8E162}"/>
              </a:ext>
            </a:extLst>
          </p:cNvPr>
          <p:cNvSpPr>
            <a:spLocks noGrp="1"/>
          </p:cNvSpPr>
          <p:nvPr>
            <p:ph type="sldNum" sz="quarter" idx="12"/>
          </p:nvPr>
        </p:nvSpPr>
        <p:spPr/>
        <p:txBody>
          <a:bodyPr/>
          <a:lstStyle/>
          <a:p>
            <a:fld id="{CBDE4028-772B-4827-A28C-29F576D20BAA}" type="slidenum">
              <a:rPr lang="es-CO" smtClean="0"/>
              <a:t>‹Nº›</a:t>
            </a:fld>
            <a:endParaRPr lang="es-CO"/>
          </a:p>
        </p:txBody>
      </p:sp>
    </p:spTree>
    <p:extLst>
      <p:ext uri="{BB962C8B-B14F-4D97-AF65-F5344CB8AC3E}">
        <p14:creationId xmlns:p14="http://schemas.microsoft.com/office/powerpoint/2010/main" val="663746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C9FAD3-A751-4596-AFDC-8462F3030DC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06E5A70D-E767-4FCD-A247-A40D72B4B0C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4D3D577-2FBF-4588-B9AD-4D33DD7F1F21}"/>
              </a:ext>
            </a:extLst>
          </p:cNvPr>
          <p:cNvSpPr>
            <a:spLocks noGrp="1"/>
          </p:cNvSpPr>
          <p:nvPr>
            <p:ph type="dt" sz="half" idx="10"/>
          </p:nvPr>
        </p:nvSpPr>
        <p:spPr/>
        <p:txBody>
          <a:bodyPr/>
          <a:lstStyle/>
          <a:p>
            <a:fld id="{7BF15F5A-F683-4D28-8A91-91CA15CC69B7}" type="datetimeFigureOut">
              <a:rPr lang="es-CO" smtClean="0"/>
              <a:t>19/11/2024</a:t>
            </a:fld>
            <a:endParaRPr lang="es-CO"/>
          </a:p>
        </p:txBody>
      </p:sp>
      <p:sp>
        <p:nvSpPr>
          <p:cNvPr id="5" name="Marcador de pie de página 4">
            <a:extLst>
              <a:ext uri="{FF2B5EF4-FFF2-40B4-BE49-F238E27FC236}">
                <a16:creationId xmlns:a16="http://schemas.microsoft.com/office/drawing/2014/main" id="{E8D498A4-6EAD-4F42-9AC2-9E983D21281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5D3AED5-FBDA-4341-BB7D-16B283039D31}"/>
              </a:ext>
            </a:extLst>
          </p:cNvPr>
          <p:cNvSpPr>
            <a:spLocks noGrp="1"/>
          </p:cNvSpPr>
          <p:nvPr>
            <p:ph type="sldNum" sz="quarter" idx="12"/>
          </p:nvPr>
        </p:nvSpPr>
        <p:spPr/>
        <p:txBody>
          <a:bodyPr/>
          <a:lstStyle/>
          <a:p>
            <a:fld id="{CBDE4028-772B-4827-A28C-29F576D20BAA}" type="slidenum">
              <a:rPr lang="es-CO" smtClean="0"/>
              <a:t>‹Nº›</a:t>
            </a:fld>
            <a:endParaRPr lang="es-CO"/>
          </a:p>
        </p:txBody>
      </p:sp>
    </p:spTree>
    <p:extLst>
      <p:ext uri="{BB962C8B-B14F-4D97-AF65-F5344CB8AC3E}">
        <p14:creationId xmlns:p14="http://schemas.microsoft.com/office/powerpoint/2010/main" val="2482408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85D69D-EF6A-49D7-B8A2-CEC79E9AA9A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980DA97-A80D-477D-955F-C925FCAF870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1F588CC-15B9-4D21-BD22-709739B3F530}"/>
              </a:ext>
            </a:extLst>
          </p:cNvPr>
          <p:cNvSpPr>
            <a:spLocks noGrp="1"/>
          </p:cNvSpPr>
          <p:nvPr>
            <p:ph type="dt" sz="half" idx="10"/>
          </p:nvPr>
        </p:nvSpPr>
        <p:spPr/>
        <p:txBody>
          <a:bodyPr/>
          <a:lstStyle/>
          <a:p>
            <a:fld id="{7BF15F5A-F683-4D28-8A91-91CA15CC69B7}" type="datetimeFigureOut">
              <a:rPr lang="es-CO" smtClean="0"/>
              <a:t>19/11/2024</a:t>
            </a:fld>
            <a:endParaRPr lang="es-CO"/>
          </a:p>
        </p:txBody>
      </p:sp>
      <p:sp>
        <p:nvSpPr>
          <p:cNvPr id="5" name="Marcador de pie de página 4">
            <a:extLst>
              <a:ext uri="{FF2B5EF4-FFF2-40B4-BE49-F238E27FC236}">
                <a16:creationId xmlns:a16="http://schemas.microsoft.com/office/drawing/2014/main" id="{A0AB8991-B120-4174-AE21-447BDD3705A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EB07464-FF36-4710-B20E-D328FB3FF9BE}"/>
              </a:ext>
            </a:extLst>
          </p:cNvPr>
          <p:cNvSpPr>
            <a:spLocks noGrp="1"/>
          </p:cNvSpPr>
          <p:nvPr>
            <p:ph type="sldNum" sz="quarter" idx="12"/>
          </p:nvPr>
        </p:nvSpPr>
        <p:spPr/>
        <p:txBody>
          <a:bodyPr/>
          <a:lstStyle/>
          <a:p>
            <a:fld id="{CBDE4028-772B-4827-A28C-29F576D20BAA}" type="slidenum">
              <a:rPr lang="es-CO" smtClean="0"/>
              <a:t>‹Nº›</a:t>
            </a:fld>
            <a:endParaRPr lang="es-CO"/>
          </a:p>
        </p:txBody>
      </p:sp>
    </p:spTree>
    <p:extLst>
      <p:ext uri="{BB962C8B-B14F-4D97-AF65-F5344CB8AC3E}">
        <p14:creationId xmlns:p14="http://schemas.microsoft.com/office/powerpoint/2010/main" val="668443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AC261A-B292-44E0-BEB2-2EE6F86B128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D54B240-E4E4-4C2F-968C-B26297AF56B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ADC7011-40B8-4038-961E-E6A02E403D21}"/>
              </a:ext>
            </a:extLst>
          </p:cNvPr>
          <p:cNvSpPr>
            <a:spLocks noGrp="1"/>
          </p:cNvSpPr>
          <p:nvPr>
            <p:ph type="dt" sz="half" idx="10"/>
          </p:nvPr>
        </p:nvSpPr>
        <p:spPr/>
        <p:txBody>
          <a:bodyPr/>
          <a:lstStyle/>
          <a:p>
            <a:fld id="{7BF15F5A-F683-4D28-8A91-91CA15CC69B7}" type="datetimeFigureOut">
              <a:rPr lang="es-CO" smtClean="0"/>
              <a:t>19/11/2024</a:t>
            </a:fld>
            <a:endParaRPr lang="es-CO"/>
          </a:p>
        </p:txBody>
      </p:sp>
      <p:sp>
        <p:nvSpPr>
          <p:cNvPr id="5" name="Marcador de pie de página 4">
            <a:extLst>
              <a:ext uri="{FF2B5EF4-FFF2-40B4-BE49-F238E27FC236}">
                <a16:creationId xmlns:a16="http://schemas.microsoft.com/office/drawing/2014/main" id="{161E2480-3F77-450D-B715-B78DCBE2020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91C0828-8B51-41CF-AD18-A67D2DC40CA2}"/>
              </a:ext>
            </a:extLst>
          </p:cNvPr>
          <p:cNvSpPr>
            <a:spLocks noGrp="1"/>
          </p:cNvSpPr>
          <p:nvPr>
            <p:ph type="sldNum" sz="quarter" idx="12"/>
          </p:nvPr>
        </p:nvSpPr>
        <p:spPr/>
        <p:txBody>
          <a:bodyPr/>
          <a:lstStyle/>
          <a:p>
            <a:fld id="{CBDE4028-772B-4827-A28C-29F576D20BAA}" type="slidenum">
              <a:rPr lang="es-CO" smtClean="0"/>
              <a:t>‹Nº›</a:t>
            </a:fld>
            <a:endParaRPr lang="es-CO"/>
          </a:p>
        </p:txBody>
      </p:sp>
    </p:spTree>
    <p:extLst>
      <p:ext uri="{BB962C8B-B14F-4D97-AF65-F5344CB8AC3E}">
        <p14:creationId xmlns:p14="http://schemas.microsoft.com/office/powerpoint/2010/main" val="751948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DD5A-5590-4478-BCAD-A3B0D7B3D73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7E5A63B-D7E1-474A-9437-CD6CF69AF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8147D78-4B16-4CD6-8892-C3A2C576DDC5}"/>
              </a:ext>
            </a:extLst>
          </p:cNvPr>
          <p:cNvSpPr>
            <a:spLocks noGrp="1"/>
          </p:cNvSpPr>
          <p:nvPr>
            <p:ph type="dt" sz="half" idx="10"/>
          </p:nvPr>
        </p:nvSpPr>
        <p:spPr/>
        <p:txBody>
          <a:bodyPr/>
          <a:lstStyle/>
          <a:p>
            <a:fld id="{7BF15F5A-F683-4D28-8A91-91CA15CC69B7}" type="datetimeFigureOut">
              <a:rPr lang="es-CO" smtClean="0"/>
              <a:t>19/11/2024</a:t>
            </a:fld>
            <a:endParaRPr lang="es-CO"/>
          </a:p>
        </p:txBody>
      </p:sp>
      <p:sp>
        <p:nvSpPr>
          <p:cNvPr id="5" name="Marcador de pie de página 4">
            <a:extLst>
              <a:ext uri="{FF2B5EF4-FFF2-40B4-BE49-F238E27FC236}">
                <a16:creationId xmlns:a16="http://schemas.microsoft.com/office/drawing/2014/main" id="{B71F5F1D-9DCC-4A41-97DC-0F3F8132016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9E0CD00-14D9-46D5-B939-B69173C180E2}"/>
              </a:ext>
            </a:extLst>
          </p:cNvPr>
          <p:cNvSpPr>
            <a:spLocks noGrp="1"/>
          </p:cNvSpPr>
          <p:nvPr>
            <p:ph type="sldNum" sz="quarter" idx="12"/>
          </p:nvPr>
        </p:nvSpPr>
        <p:spPr/>
        <p:txBody>
          <a:bodyPr/>
          <a:lstStyle/>
          <a:p>
            <a:fld id="{CBDE4028-772B-4827-A28C-29F576D20BAA}" type="slidenum">
              <a:rPr lang="es-CO" smtClean="0"/>
              <a:t>‹Nº›</a:t>
            </a:fld>
            <a:endParaRPr lang="es-CO"/>
          </a:p>
        </p:txBody>
      </p:sp>
    </p:spTree>
    <p:extLst>
      <p:ext uri="{BB962C8B-B14F-4D97-AF65-F5344CB8AC3E}">
        <p14:creationId xmlns:p14="http://schemas.microsoft.com/office/powerpoint/2010/main" val="242128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69337-AA67-4969-9328-BE5B490F70B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D718E82-7C84-473A-B8CD-D7DAA794E83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CD8DD5A1-6823-4302-B08D-538E21CC0BD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A663FCE4-AA0A-4A22-84C3-789CDA88E2FD}"/>
              </a:ext>
            </a:extLst>
          </p:cNvPr>
          <p:cNvSpPr>
            <a:spLocks noGrp="1"/>
          </p:cNvSpPr>
          <p:nvPr>
            <p:ph type="dt" sz="half" idx="10"/>
          </p:nvPr>
        </p:nvSpPr>
        <p:spPr/>
        <p:txBody>
          <a:bodyPr/>
          <a:lstStyle/>
          <a:p>
            <a:fld id="{7BF15F5A-F683-4D28-8A91-91CA15CC69B7}" type="datetimeFigureOut">
              <a:rPr lang="es-CO" smtClean="0"/>
              <a:t>19/11/2024</a:t>
            </a:fld>
            <a:endParaRPr lang="es-CO"/>
          </a:p>
        </p:txBody>
      </p:sp>
      <p:sp>
        <p:nvSpPr>
          <p:cNvPr id="6" name="Marcador de pie de página 5">
            <a:extLst>
              <a:ext uri="{FF2B5EF4-FFF2-40B4-BE49-F238E27FC236}">
                <a16:creationId xmlns:a16="http://schemas.microsoft.com/office/drawing/2014/main" id="{DFC99EFD-356C-46FE-AA29-B40C716E563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08BE839-0DC3-4D80-8380-C4DCB2157EE5}"/>
              </a:ext>
            </a:extLst>
          </p:cNvPr>
          <p:cNvSpPr>
            <a:spLocks noGrp="1"/>
          </p:cNvSpPr>
          <p:nvPr>
            <p:ph type="sldNum" sz="quarter" idx="12"/>
          </p:nvPr>
        </p:nvSpPr>
        <p:spPr/>
        <p:txBody>
          <a:bodyPr/>
          <a:lstStyle/>
          <a:p>
            <a:fld id="{CBDE4028-772B-4827-A28C-29F576D20BAA}" type="slidenum">
              <a:rPr lang="es-CO" smtClean="0"/>
              <a:t>‹Nº›</a:t>
            </a:fld>
            <a:endParaRPr lang="es-CO"/>
          </a:p>
        </p:txBody>
      </p:sp>
    </p:spTree>
    <p:extLst>
      <p:ext uri="{BB962C8B-B14F-4D97-AF65-F5344CB8AC3E}">
        <p14:creationId xmlns:p14="http://schemas.microsoft.com/office/powerpoint/2010/main" val="428045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14C74D-2EDB-4179-A1E2-E6C7F6FB3F2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8015C60-BCB2-4892-851C-21BAA9B484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E288E1E-262C-41C4-B526-A7BB446F1C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A6E1A3F6-C99B-4206-B7F6-070E04B0F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F722AB1-5EE7-4066-93BE-19FD3EC62BC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D74C414B-550D-4214-9FB0-074F34736CF2}"/>
              </a:ext>
            </a:extLst>
          </p:cNvPr>
          <p:cNvSpPr>
            <a:spLocks noGrp="1"/>
          </p:cNvSpPr>
          <p:nvPr>
            <p:ph type="dt" sz="half" idx="10"/>
          </p:nvPr>
        </p:nvSpPr>
        <p:spPr/>
        <p:txBody>
          <a:bodyPr/>
          <a:lstStyle/>
          <a:p>
            <a:fld id="{7BF15F5A-F683-4D28-8A91-91CA15CC69B7}" type="datetimeFigureOut">
              <a:rPr lang="es-CO" smtClean="0"/>
              <a:t>19/11/2024</a:t>
            </a:fld>
            <a:endParaRPr lang="es-CO"/>
          </a:p>
        </p:txBody>
      </p:sp>
      <p:sp>
        <p:nvSpPr>
          <p:cNvPr id="8" name="Marcador de pie de página 7">
            <a:extLst>
              <a:ext uri="{FF2B5EF4-FFF2-40B4-BE49-F238E27FC236}">
                <a16:creationId xmlns:a16="http://schemas.microsoft.com/office/drawing/2014/main" id="{D25B598E-0C46-4008-A5AE-416A582CD6B8}"/>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6DA44D98-CF21-43C7-B60F-B97B6FF96298}"/>
              </a:ext>
            </a:extLst>
          </p:cNvPr>
          <p:cNvSpPr>
            <a:spLocks noGrp="1"/>
          </p:cNvSpPr>
          <p:nvPr>
            <p:ph type="sldNum" sz="quarter" idx="12"/>
          </p:nvPr>
        </p:nvSpPr>
        <p:spPr/>
        <p:txBody>
          <a:bodyPr/>
          <a:lstStyle/>
          <a:p>
            <a:fld id="{CBDE4028-772B-4827-A28C-29F576D20BAA}" type="slidenum">
              <a:rPr lang="es-CO" smtClean="0"/>
              <a:t>‹Nº›</a:t>
            </a:fld>
            <a:endParaRPr lang="es-CO"/>
          </a:p>
        </p:txBody>
      </p:sp>
    </p:spTree>
    <p:extLst>
      <p:ext uri="{BB962C8B-B14F-4D97-AF65-F5344CB8AC3E}">
        <p14:creationId xmlns:p14="http://schemas.microsoft.com/office/powerpoint/2010/main" val="262190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AF9F52-69D5-4990-B121-BD76A1AD04B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483B9CD8-A47A-4EB2-8C30-07CDBB6D260C}"/>
              </a:ext>
            </a:extLst>
          </p:cNvPr>
          <p:cNvSpPr>
            <a:spLocks noGrp="1"/>
          </p:cNvSpPr>
          <p:nvPr>
            <p:ph type="dt" sz="half" idx="10"/>
          </p:nvPr>
        </p:nvSpPr>
        <p:spPr/>
        <p:txBody>
          <a:bodyPr/>
          <a:lstStyle/>
          <a:p>
            <a:fld id="{7BF15F5A-F683-4D28-8A91-91CA15CC69B7}" type="datetimeFigureOut">
              <a:rPr lang="es-CO" smtClean="0"/>
              <a:t>19/11/2024</a:t>
            </a:fld>
            <a:endParaRPr lang="es-CO"/>
          </a:p>
        </p:txBody>
      </p:sp>
      <p:sp>
        <p:nvSpPr>
          <p:cNvPr id="4" name="Marcador de pie de página 3">
            <a:extLst>
              <a:ext uri="{FF2B5EF4-FFF2-40B4-BE49-F238E27FC236}">
                <a16:creationId xmlns:a16="http://schemas.microsoft.com/office/drawing/2014/main" id="{CE531893-BA91-4C53-B60F-0D624A8AA8DE}"/>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DF3E4CA0-05D4-45D9-BECB-CDF782EBD775}"/>
              </a:ext>
            </a:extLst>
          </p:cNvPr>
          <p:cNvSpPr>
            <a:spLocks noGrp="1"/>
          </p:cNvSpPr>
          <p:nvPr>
            <p:ph type="sldNum" sz="quarter" idx="12"/>
          </p:nvPr>
        </p:nvSpPr>
        <p:spPr/>
        <p:txBody>
          <a:bodyPr/>
          <a:lstStyle/>
          <a:p>
            <a:fld id="{CBDE4028-772B-4827-A28C-29F576D20BAA}" type="slidenum">
              <a:rPr lang="es-CO" smtClean="0"/>
              <a:t>‹Nº›</a:t>
            </a:fld>
            <a:endParaRPr lang="es-CO"/>
          </a:p>
        </p:txBody>
      </p:sp>
    </p:spTree>
    <p:extLst>
      <p:ext uri="{BB962C8B-B14F-4D97-AF65-F5344CB8AC3E}">
        <p14:creationId xmlns:p14="http://schemas.microsoft.com/office/powerpoint/2010/main" val="3660112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4FB912-F4E6-49FA-9B62-6DB81D256705}"/>
              </a:ext>
            </a:extLst>
          </p:cNvPr>
          <p:cNvSpPr>
            <a:spLocks noGrp="1"/>
          </p:cNvSpPr>
          <p:nvPr>
            <p:ph type="dt" sz="half" idx="10"/>
          </p:nvPr>
        </p:nvSpPr>
        <p:spPr/>
        <p:txBody>
          <a:bodyPr/>
          <a:lstStyle/>
          <a:p>
            <a:fld id="{7BF15F5A-F683-4D28-8A91-91CA15CC69B7}" type="datetimeFigureOut">
              <a:rPr lang="es-CO" smtClean="0"/>
              <a:t>19/11/2024</a:t>
            </a:fld>
            <a:endParaRPr lang="es-CO"/>
          </a:p>
        </p:txBody>
      </p:sp>
      <p:sp>
        <p:nvSpPr>
          <p:cNvPr id="3" name="Marcador de pie de página 2">
            <a:extLst>
              <a:ext uri="{FF2B5EF4-FFF2-40B4-BE49-F238E27FC236}">
                <a16:creationId xmlns:a16="http://schemas.microsoft.com/office/drawing/2014/main" id="{5E67F788-159E-45EF-B4FE-0A96B811DF75}"/>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731A93F-C4C6-4FD7-9AF5-01B42BECB18F}"/>
              </a:ext>
            </a:extLst>
          </p:cNvPr>
          <p:cNvSpPr>
            <a:spLocks noGrp="1"/>
          </p:cNvSpPr>
          <p:nvPr>
            <p:ph type="sldNum" sz="quarter" idx="12"/>
          </p:nvPr>
        </p:nvSpPr>
        <p:spPr/>
        <p:txBody>
          <a:bodyPr/>
          <a:lstStyle/>
          <a:p>
            <a:fld id="{CBDE4028-772B-4827-A28C-29F576D20BAA}" type="slidenum">
              <a:rPr lang="es-CO" smtClean="0"/>
              <a:t>‹Nº›</a:t>
            </a:fld>
            <a:endParaRPr lang="es-CO"/>
          </a:p>
        </p:txBody>
      </p:sp>
    </p:spTree>
    <p:extLst>
      <p:ext uri="{BB962C8B-B14F-4D97-AF65-F5344CB8AC3E}">
        <p14:creationId xmlns:p14="http://schemas.microsoft.com/office/powerpoint/2010/main" val="1251991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24FCFF-677E-484C-AA53-79A81F14AB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5176E75-C08E-4DD7-90EA-D23D5ED50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EEF67EAB-82C0-41DD-89CB-042E67BE8C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FCA22FF-9EEE-4228-B055-21437A17278E}"/>
              </a:ext>
            </a:extLst>
          </p:cNvPr>
          <p:cNvSpPr>
            <a:spLocks noGrp="1"/>
          </p:cNvSpPr>
          <p:nvPr>
            <p:ph type="dt" sz="half" idx="10"/>
          </p:nvPr>
        </p:nvSpPr>
        <p:spPr/>
        <p:txBody>
          <a:bodyPr/>
          <a:lstStyle/>
          <a:p>
            <a:fld id="{7BF15F5A-F683-4D28-8A91-91CA15CC69B7}" type="datetimeFigureOut">
              <a:rPr lang="es-CO" smtClean="0"/>
              <a:t>19/11/2024</a:t>
            </a:fld>
            <a:endParaRPr lang="es-CO"/>
          </a:p>
        </p:txBody>
      </p:sp>
      <p:sp>
        <p:nvSpPr>
          <p:cNvPr id="6" name="Marcador de pie de página 5">
            <a:extLst>
              <a:ext uri="{FF2B5EF4-FFF2-40B4-BE49-F238E27FC236}">
                <a16:creationId xmlns:a16="http://schemas.microsoft.com/office/drawing/2014/main" id="{2595FFF2-9B36-40D1-86A7-CCAC29D66C1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63461F1-49A9-414B-86DC-5468DB0E0747}"/>
              </a:ext>
            </a:extLst>
          </p:cNvPr>
          <p:cNvSpPr>
            <a:spLocks noGrp="1"/>
          </p:cNvSpPr>
          <p:nvPr>
            <p:ph type="sldNum" sz="quarter" idx="12"/>
          </p:nvPr>
        </p:nvSpPr>
        <p:spPr/>
        <p:txBody>
          <a:bodyPr/>
          <a:lstStyle/>
          <a:p>
            <a:fld id="{CBDE4028-772B-4827-A28C-29F576D20BAA}" type="slidenum">
              <a:rPr lang="es-CO" smtClean="0"/>
              <a:t>‹Nº›</a:t>
            </a:fld>
            <a:endParaRPr lang="es-CO"/>
          </a:p>
        </p:txBody>
      </p:sp>
    </p:spTree>
    <p:extLst>
      <p:ext uri="{BB962C8B-B14F-4D97-AF65-F5344CB8AC3E}">
        <p14:creationId xmlns:p14="http://schemas.microsoft.com/office/powerpoint/2010/main" val="212555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F43F2-0D09-4192-A34A-D960507BB5D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89636CE3-7080-4B0C-82F6-AD83365210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9EFABAA4-D44C-409A-BFDA-EABC97872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0B7206-E3F1-40B8-AB30-2426EF808655}"/>
              </a:ext>
            </a:extLst>
          </p:cNvPr>
          <p:cNvSpPr>
            <a:spLocks noGrp="1"/>
          </p:cNvSpPr>
          <p:nvPr>
            <p:ph type="dt" sz="half" idx="10"/>
          </p:nvPr>
        </p:nvSpPr>
        <p:spPr/>
        <p:txBody>
          <a:bodyPr/>
          <a:lstStyle/>
          <a:p>
            <a:fld id="{7BF15F5A-F683-4D28-8A91-91CA15CC69B7}" type="datetimeFigureOut">
              <a:rPr lang="es-CO" smtClean="0"/>
              <a:t>19/11/2024</a:t>
            </a:fld>
            <a:endParaRPr lang="es-CO"/>
          </a:p>
        </p:txBody>
      </p:sp>
      <p:sp>
        <p:nvSpPr>
          <p:cNvPr id="6" name="Marcador de pie de página 5">
            <a:extLst>
              <a:ext uri="{FF2B5EF4-FFF2-40B4-BE49-F238E27FC236}">
                <a16:creationId xmlns:a16="http://schemas.microsoft.com/office/drawing/2014/main" id="{8013E0F1-1961-4A01-9856-D975AE11AF2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CB577FF-FF2B-4B4F-BA01-756DBEDC3A62}"/>
              </a:ext>
            </a:extLst>
          </p:cNvPr>
          <p:cNvSpPr>
            <a:spLocks noGrp="1"/>
          </p:cNvSpPr>
          <p:nvPr>
            <p:ph type="sldNum" sz="quarter" idx="12"/>
          </p:nvPr>
        </p:nvSpPr>
        <p:spPr/>
        <p:txBody>
          <a:bodyPr/>
          <a:lstStyle/>
          <a:p>
            <a:fld id="{CBDE4028-772B-4827-A28C-29F576D20BAA}" type="slidenum">
              <a:rPr lang="es-CO" smtClean="0"/>
              <a:t>‹Nº›</a:t>
            </a:fld>
            <a:endParaRPr lang="es-CO"/>
          </a:p>
        </p:txBody>
      </p:sp>
    </p:spTree>
    <p:extLst>
      <p:ext uri="{BB962C8B-B14F-4D97-AF65-F5344CB8AC3E}">
        <p14:creationId xmlns:p14="http://schemas.microsoft.com/office/powerpoint/2010/main" val="3302313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9BC2BE4-E789-4196-A9F5-B9857A2452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BE3E7AD-A5F7-4802-8764-3D761BB0A0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502F215-2FF2-44C9-B028-5F9D7BCED3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F15F5A-F683-4D28-8A91-91CA15CC69B7}" type="datetimeFigureOut">
              <a:rPr lang="es-CO" smtClean="0"/>
              <a:t>19/11/2024</a:t>
            </a:fld>
            <a:endParaRPr lang="es-CO"/>
          </a:p>
        </p:txBody>
      </p:sp>
      <p:sp>
        <p:nvSpPr>
          <p:cNvPr id="5" name="Marcador de pie de página 4">
            <a:extLst>
              <a:ext uri="{FF2B5EF4-FFF2-40B4-BE49-F238E27FC236}">
                <a16:creationId xmlns:a16="http://schemas.microsoft.com/office/drawing/2014/main" id="{53384A67-9DEA-4F08-A193-3F9C49BB96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78D81F3D-AFAB-4236-8D7C-0B6746DDDB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E4028-772B-4827-A28C-29F576D20BAA}" type="slidenum">
              <a:rPr lang="es-CO" smtClean="0"/>
              <a:t>‹Nº›</a:t>
            </a:fld>
            <a:endParaRPr lang="es-CO"/>
          </a:p>
        </p:txBody>
      </p:sp>
    </p:spTree>
    <p:extLst>
      <p:ext uri="{BB962C8B-B14F-4D97-AF65-F5344CB8AC3E}">
        <p14:creationId xmlns:p14="http://schemas.microsoft.com/office/powerpoint/2010/main" val="644639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65FF3B23-E075-49D8-873B-E5921DB1E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47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74391837-23A4-4977-B1A2-6A0F0B088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8155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4A753E6F-A461-4984-9ACD-38EE89B0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774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833C3549-AB92-4A2E-AA9D-15476623F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0152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9BCF6049-0318-4C3E-8847-506F2F01E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3892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36F35005-D474-4FD5-9929-9A5A98C5C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1730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E39B17E4-CED0-4F45-A23C-B80B0D62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4233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A6B1D604-EB3C-43EF-9469-464096B1B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1607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7B168542-2538-4C35-8BF6-76EADD5E3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4951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D3622CF8-5661-46A7-AA0B-80E9304FC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7079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E53E79E7-56A8-4578-A93E-7DC43D89C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516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33366BDF-0D58-408F-9814-06098D8F4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5603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88ECCDE0-0123-496B-BA74-0F4BC03A0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1976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7" name="Imagen 6">
            <a:extLst>
              <a:ext uri="{FF2B5EF4-FFF2-40B4-BE49-F238E27FC236}">
                <a16:creationId xmlns:a16="http://schemas.microsoft.com/office/drawing/2014/main" id="{A3E825F6-3744-45E4-A71F-7799FF108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8485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D7B7D28F-FC17-4359-8FB4-6270E4248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9862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944A6D35-6458-45F7-B276-7FF33E4FE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8019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DCD12990-7EA8-406D-8ED2-CEA6CAEFB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351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BD4F4595-7588-49E2-BBDC-8FFF600E9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7962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EAF5D0DC-3671-4BD8-A5A4-EE34F5D07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4742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19E3CCCE-0868-4945-A50B-4995ED9AA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4743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7" name="Imagen 6">
            <a:extLst>
              <a:ext uri="{FF2B5EF4-FFF2-40B4-BE49-F238E27FC236}">
                <a16:creationId xmlns:a16="http://schemas.microsoft.com/office/drawing/2014/main" id="{D983195C-C9A7-4C84-9F81-069CE5459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9638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E3D9694A-E130-4718-A58E-0AF826B16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4295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8CBBD834-9F97-4A00-8B54-ACA7C6147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8556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7B2F0BC2-8EE5-45F1-BF64-66B9E087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4399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29B58E8D-5C97-4A01-A7A8-85906837D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2679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60F88E6B-79C4-4D93-9AB2-6235FD0EC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5108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495D50EC-EC96-4AC5-AE64-D634ABCC8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9226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385FC-02D9-4202-9307-E7A1CAA6643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E2AA3CE1-91E4-407C-9785-82AA5CB0AB9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26EE91FD-5A5B-4BD5-8065-82F8F4414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073086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2956</TotalTime>
  <Words>1991</Words>
  <Application>Microsoft Office PowerPoint</Application>
  <PresentationFormat>Panorámica</PresentationFormat>
  <Paragraphs>118</Paragraphs>
  <Slides>28</Slides>
  <Notes>22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28</vt:i4>
      </vt:variant>
    </vt:vector>
  </HeadingPairs>
  <TitlesOfParts>
    <vt:vector size="37" baseType="lpstr">
      <vt:lpstr>Arial</vt:lpstr>
      <vt:lpstr>Arial</vt:lpstr>
      <vt:lpstr>Calibri</vt:lpstr>
      <vt:lpstr>Calibri Light</vt:lpstr>
      <vt:lpstr>Georgia</vt:lpstr>
      <vt:lpstr>inherit</vt:lpstr>
      <vt:lpstr>Merriweather</vt:lpstr>
      <vt:lpstr>Source Sans Pro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teosaradiana@outlook.com</dc:creator>
  <cp:lastModifiedBy>teosaradiana@outlook.com</cp:lastModifiedBy>
  <cp:revision>2</cp:revision>
  <dcterms:created xsi:type="dcterms:W3CDTF">2024-11-20T00:03:13Z</dcterms:created>
  <dcterms:modified xsi:type="dcterms:W3CDTF">2024-11-22T01:20:06Z</dcterms:modified>
</cp:coreProperties>
</file>