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72" r:id="rId4"/>
    <p:sldId id="258" r:id="rId5"/>
    <p:sldId id="259" r:id="rId6"/>
    <p:sldId id="260" r:id="rId7"/>
    <p:sldId id="261" r:id="rId8"/>
    <p:sldId id="262" r:id="rId9"/>
    <p:sldId id="263" r:id="rId10"/>
    <p:sldId id="264" r:id="rId11"/>
    <p:sldId id="266" r:id="rId12"/>
    <p:sldId id="265" r:id="rId13"/>
    <p:sldId id="267" r:id="rId14"/>
    <p:sldId id="271" r:id="rId15"/>
    <p:sldId id="286" r:id="rId16"/>
    <p:sldId id="270" r:id="rId17"/>
    <p:sldId id="268" r:id="rId18"/>
    <p:sldId id="269" r:id="rId19"/>
    <p:sldId id="273" r:id="rId2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345" autoAdjust="0"/>
  </p:normalViewPr>
  <p:slideViewPr>
    <p:cSldViewPr snapToGrid="0">
      <p:cViewPr varScale="1">
        <p:scale>
          <a:sx n="42" d="100"/>
          <a:sy n="42" d="100"/>
        </p:scale>
        <p:origin x="60"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84B729-4A53-4551-A0D9-CB783D45224A}" type="datetimeFigureOut">
              <a:rPr lang="es-CO" smtClean="0"/>
              <a:t>18/10/2024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33D22-8D15-4535-BA29-A6E44409C3B3}" type="slidenum">
              <a:rPr lang="es-CO" smtClean="0"/>
              <a:t>‹Nº›</a:t>
            </a:fld>
            <a:endParaRPr lang="es-CO"/>
          </a:p>
        </p:txBody>
      </p:sp>
    </p:spTree>
    <p:extLst>
      <p:ext uri="{BB962C8B-B14F-4D97-AF65-F5344CB8AC3E}">
        <p14:creationId xmlns:p14="http://schemas.microsoft.com/office/powerpoint/2010/main" val="2270140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LOS ADVENTISTAS DEL SEPTIMO DIA </a:t>
            </a:r>
          </a:p>
          <a:p>
            <a:r>
              <a:rPr lang="es-CO" dirty="0"/>
              <a:t>¿Quiénes</a:t>
            </a:r>
            <a:r>
              <a:rPr lang="es-CO" baseline="0" dirty="0"/>
              <a:t> somos?</a:t>
            </a:r>
          </a:p>
          <a:p>
            <a:r>
              <a:rPr lang="es-CO" baseline="0" dirty="0"/>
              <a:t>¿Qué hacemos aquí? </a:t>
            </a:r>
            <a:endParaRPr lang="es-CO" dirty="0"/>
          </a:p>
        </p:txBody>
      </p:sp>
      <p:sp>
        <p:nvSpPr>
          <p:cNvPr id="4" name="Marcador de número de diapositiva 3"/>
          <p:cNvSpPr>
            <a:spLocks noGrp="1"/>
          </p:cNvSpPr>
          <p:nvPr>
            <p:ph type="sldNum" sz="quarter" idx="10"/>
          </p:nvPr>
        </p:nvSpPr>
        <p:spPr/>
        <p:txBody>
          <a:bodyPr/>
          <a:lstStyle/>
          <a:p>
            <a:fld id="{47C33D22-8D15-4535-BA29-A6E44409C3B3}" type="slidenum">
              <a:rPr lang="es-CO" smtClean="0"/>
              <a:t>1</a:t>
            </a:fld>
            <a:endParaRPr lang="es-CO"/>
          </a:p>
        </p:txBody>
      </p:sp>
    </p:spTree>
    <p:extLst>
      <p:ext uri="{BB962C8B-B14F-4D97-AF65-F5344CB8AC3E}">
        <p14:creationId xmlns:p14="http://schemas.microsoft.com/office/powerpoint/2010/main" val="1468822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Los 1.260 días = 1.260 años.        </a:t>
            </a:r>
          </a:p>
          <a:p>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rgbClr val="000000"/>
                </a:solidFill>
                <a:effectLst/>
                <a:latin typeface="Calibri" panose="020F0502020204030204" pitchFamily="34" charset="0"/>
                <a:cs typeface="Georgia" panose="02040502050405020303" pitchFamily="18" charset="0"/>
              </a:rPr>
              <a:t>Y cuando se acabe la dispersión del poder del pueblo santo,  todas estas cosas serán cumplidas: </a:t>
            </a:r>
            <a:r>
              <a:rPr lang="es-ES" dirty="0">
                <a:solidFill>
                  <a:srgbClr val="000000"/>
                </a:solidFill>
                <a:effectLst/>
                <a:latin typeface="Calibri" panose="020F0502020204030204" pitchFamily="34" charset="0"/>
                <a:cs typeface="Georgia" panose="02040502050405020303" pitchFamily="18" charset="0"/>
              </a:rPr>
              <a:t>Este habría de ser un tiempo de cruenta persecución en contra del pueblo de Dios, privándolo de todo poder para predicar el evangelio. ¿Cuándo habría de terminar esa persecución? </a:t>
            </a:r>
            <a:r>
              <a:rPr lang="es-ES" i="1" dirty="0">
                <a:solidFill>
                  <a:srgbClr val="000000"/>
                </a:solidFill>
                <a:effectLst/>
                <a:latin typeface="Calibri" panose="020F0502020204030204" pitchFamily="34" charset="0"/>
                <a:cs typeface="Georgia" panose="02040502050405020303" pitchFamily="18" charset="0"/>
              </a:rPr>
              <a:t>“Cuando desaparezca aquel que aplasta la fuerza del Pueblo santo”</a:t>
            </a:r>
            <a:r>
              <a:rPr lang="es-ES" dirty="0">
                <a:solidFill>
                  <a:srgbClr val="000000"/>
                </a:solidFill>
                <a:effectLst/>
                <a:latin typeface="Calibri" panose="020F0502020204030204" pitchFamily="34" charset="0"/>
                <a:cs typeface="Georgia" panose="02040502050405020303" pitchFamily="18" charset="0"/>
              </a:rPr>
              <a:t> (BJ). Miguel anticipo un periodo de </a:t>
            </a:r>
            <a:r>
              <a:rPr lang="es-ES" dirty="0" err="1">
                <a:solidFill>
                  <a:srgbClr val="000000"/>
                </a:solidFill>
                <a:effectLst/>
                <a:latin typeface="Calibri" panose="020F0502020204030204" pitchFamily="34" charset="0"/>
                <a:cs typeface="Georgia" panose="02040502050405020303" pitchFamily="18" charset="0"/>
              </a:rPr>
              <a:t>persecusion</a:t>
            </a:r>
            <a:r>
              <a:rPr lang="es-ES" dirty="0">
                <a:solidFill>
                  <a:srgbClr val="000000"/>
                </a:solidFill>
                <a:effectLst/>
                <a:latin typeface="Calibri" panose="020F0502020204030204" pitchFamily="34" charset="0"/>
                <a:cs typeface="Georgia" panose="02040502050405020303" pitchFamily="18" charset="0"/>
              </a:rPr>
              <a:t> terrible del pueblo de Dios en la historia.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effectLst/>
              <a:latin typeface="Calibri" panose="020F0502020204030204" pitchFamily="34" charset="0"/>
              <a:cs typeface="Times New Roman" panose="02020603050405020304" pitchFamily="18" charset="0"/>
            </a:endParaRPr>
          </a:p>
          <a:p>
            <a:endParaRPr lang="es-CO" dirty="0"/>
          </a:p>
        </p:txBody>
      </p:sp>
      <p:sp>
        <p:nvSpPr>
          <p:cNvPr id="4" name="Marcador de número de diapositiva 3"/>
          <p:cNvSpPr>
            <a:spLocks noGrp="1"/>
          </p:cNvSpPr>
          <p:nvPr>
            <p:ph type="sldNum" sz="quarter" idx="5"/>
          </p:nvPr>
        </p:nvSpPr>
        <p:spPr/>
        <p:txBody>
          <a:bodyPr/>
          <a:lstStyle/>
          <a:p>
            <a:fld id="{47C33D22-8D15-4535-BA29-A6E44409C3B3}" type="slidenum">
              <a:rPr lang="es-CO" smtClean="0"/>
              <a:t>10</a:t>
            </a:fld>
            <a:endParaRPr lang="es-CO"/>
          </a:p>
        </p:txBody>
      </p:sp>
    </p:spTree>
    <p:extLst>
      <p:ext uri="{BB962C8B-B14F-4D97-AF65-F5344CB8AC3E}">
        <p14:creationId xmlns:p14="http://schemas.microsoft.com/office/powerpoint/2010/main" val="1696946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b="1" dirty="0">
                <a:solidFill>
                  <a:srgbClr val="000000"/>
                </a:solidFill>
                <a:effectLst/>
                <a:latin typeface="Philosopher"/>
              </a:rPr>
              <a:t>Es un gran periodo de tiempo en el que el pueblo de Dios sería perseguido duramente por un poder blasfemo e idólatra, que uniría la política y la religión en su propio ser. </a:t>
            </a:r>
          </a:p>
          <a:p>
            <a:endParaRPr lang="es-ES" sz="1800" b="1" dirty="0">
              <a:solidFill>
                <a:srgbClr val="000000"/>
              </a:solidFill>
              <a:effectLst/>
              <a:latin typeface="Philosoph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effectLst/>
                <a:latin typeface="Times New Roman" panose="02020603050405020304" pitchFamily="18" charset="0"/>
                <a:ea typeface="SimSun" panose="02010600030101010101" pitchFamily="2" charset="-122"/>
                <a:cs typeface="Times New Roman" panose="02020603050405020304" pitchFamily="18" charset="0"/>
              </a:rPr>
              <a:t>Creemos que son desde el año 538 D.C cuando inicia el reinado civil del papado - 1798 D. C. cuando termina su reinado civil.</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endParaRPr lang="es-CO" dirty="0"/>
          </a:p>
          <a:p>
            <a:endParaRPr lang="es-CO" dirty="0"/>
          </a:p>
          <a:p>
            <a:pPr marL="0" marR="0" algn="l">
              <a:spcBef>
                <a:spcPts val="0"/>
              </a:spcBef>
              <a:spcAft>
                <a:spcPts val="0"/>
              </a:spcAft>
            </a:pPr>
            <a:r>
              <a:rPr lang="es-ES" b="1" dirty="0">
                <a:effectLst/>
                <a:latin typeface="Times New Roman" panose="02020603050405020304" pitchFamily="18" charset="0"/>
                <a:ea typeface="SimSun" panose="02010600030101010101" pitchFamily="2" charset="-122"/>
                <a:cs typeface="Times New Roman" panose="02020603050405020304" pitchFamily="18" charset="0"/>
              </a:rPr>
              <a:t>538  D.C  </a:t>
            </a:r>
            <a:r>
              <a:rPr lang="es-ES" b="0" dirty="0">
                <a:effectLst/>
                <a:latin typeface="Times New Roman" panose="02020603050405020304" pitchFamily="18" charset="0"/>
                <a:ea typeface="SimSun" panose="02010600030101010101" pitchFamily="2" charset="-122"/>
                <a:cs typeface="Times New Roman" panose="02020603050405020304" pitchFamily="18" charset="0"/>
              </a:rPr>
              <a:t>Año que inicia el periodo de </a:t>
            </a:r>
            <a:r>
              <a:rPr lang="es-ES" b="0" dirty="0" err="1">
                <a:effectLst/>
                <a:latin typeface="Times New Roman" panose="02020603050405020304" pitchFamily="18" charset="0"/>
                <a:ea typeface="SimSun" panose="02010600030101010101" pitchFamily="2" charset="-122"/>
                <a:cs typeface="Times New Roman" panose="02020603050405020304" pitchFamily="18" charset="0"/>
              </a:rPr>
              <a:t>supremacia</a:t>
            </a:r>
            <a:r>
              <a:rPr lang="es-ES" b="0" dirty="0">
                <a:effectLst/>
                <a:latin typeface="Times New Roman" panose="02020603050405020304" pitchFamily="18" charset="0"/>
                <a:ea typeface="SimSun" panose="02010600030101010101" pitchFamily="2" charset="-122"/>
                <a:cs typeface="Times New Roman" panose="02020603050405020304" pitchFamily="18" charset="0"/>
              </a:rPr>
              <a:t> papal.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a:spcBef>
                <a:spcPts val="0"/>
              </a:spcBef>
              <a:spcAft>
                <a:spcPts val="0"/>
              </a:spcAft>
            </a:pPr>
            <a:r>
              <a:rPr lang="es-ES" b="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a:spcBef>
                <a:spcPts val="0"/>
              </a:spcBef>
              <a:spcAft>
                <a:spcPts val="0"/>
              </a:spcAft>
            </a:pPr>
            <a:r>
              <a:rPr lang="es-ES" b="0" dirty="0">
                <a:effectLst/>
                <a:latin typeface="Times New Roman" panose="02020603050405020304" pitchFamily="18" charset="0"/>
                <a:ea typeface="SimSun" panose="02010600030101010101" pitchFamily="2" charset="-122"/>
                <a:cs typeface="Times New Roman" panose="02020603050405020304" pitchFamily="18" charset="0"/>
              </a:rPr>
              <a:t>Constantino, el primer emperador cristiano, abandonó la ciudad de Roma y pasó la sede del imperio a Constantinopla, la nueva capital que estableció en la zona que hoy corresponde a </a:t>
            </a:r>
            <a:r>
              <a:rPr lang="es-ES" b="0" dirty="0" err="1">
                <a:effectLst/>
                <a:latin typeface="Times New Roman" panose="02020603050405020304" pitchFamily="18" charset="0"/>
                <a:ea typeface="SimSun" panose="02010600030101010101" pitchFamily="2" charset="-122"/>
                <a:cs typeface="Times New Roman" panose="02020603050405020304" pitchFamily="18" charset="0"/>
              </a:rPr>
              <a:t>Turquia</a:t>
            </a:r>
            <a:r>
              <a:rPr lang="es-ES" b="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a:spcBef>
                <a:spcPts val="0"/>
              </a:spcBef>
              <a:spcAft>
                <a:spcPts val="0"/>
              </a:spcAft>
            </a:pPr>
            <a:r>
              <a:rPr lang="es-ES" b="0" dirty="0">
                <a:effectLst/>
                <a:latin typeface="Times New Roman" panose="02020603050405020304" pitchFamily="18" charset="0"/>
                <a:ea typeface="SimSun" panose="02010600030101010101" pitchFamily="2" charset="-122"/>
                <a:cs typeface="Times New Roman" panose="02020603050405020304" pitchFamily="18" charset="0"/>
              </a:rPr>
              <a:t> Occidente queda con un tremendo vacío de autoridad, y el resultado se ve muchas veces en desorden y anarquía. Por eso el emperador Justiniano promulgó el decreto mediante el cual nombraba jefe de la iglesia al obispo de Roma. Sin embargo, como esta ciudad estaba en manos de los ostrogodos y no era posible poner en práctica este decreto de inmediato, el emperador envió a uno de sus mejores generales: Belisario y </a:t>
            </a:r>
            <a:r>
              <a:rPr lang="es-ES" b="0" dirty="0" err="1">
                <a:effectLst/>
                <a:latin typeface="Times New Roman" panose="02020603050405020304" pitchFamily="18" charset="0"/>
                <a:ea typeface="SimSun" panose="02010600030101010101" pitchFamily="2" charset="-122"/>
                <a:cs typeface="Times New Roman" panose="02020603050405020304" pitchFamily="18" charset="0"/>
              </a:rPr>
              <a:t>Narss</a:t>
            </a:r>
            <a:r>
              <a:rPr lang="es-ES" b="0" dirty="0">
                <a:effectLst/>
                <a:latin typeface="Times New Roman" panose="02020603050405020304" pitchFamily="18" charset="0"/>
                <a:ea typeface="SimSun" panose="02010600030101010101" pitchFamily="2" charset="-122"/>
                <a:cs typeface="Times New Roman" panose="02020603050405020304" pitchFamily="18" charset="0"/>
              </a:rPr>
              <a:t>, para librar a Roma de los ostrogodos. No fue fácil, pero finalmente, en 538, el obispo de Roma Papa Virgilio  pudo ascender a su trono con el apoyo del general Belisario.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a:spcBef>
                <a:spcPts val="0"/>
              </a:spcBef>
              <a:spcAft>
                <a:spcPts val="0"/>
              </a:spcAft>
            </a:pPr>
            <a:r>
              <a:rPr lang="es-ES" b="1" dirty="0">
                <a:effectLst/>
                <a:latin typeface="Times New Roman" panose="02020603050405020304" pitchFamily="18" charset="0"/>
                <a:ea typeface="SimSun" panose="02010600030101010101" pitchFamily="2" charset="-122"/>
                <a:cs typeface="Times New Roman" panose="02020603050405020304" pitchFamily="18" charset="0"/>
              </a:rPr>
              <a:t>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a:spcBef>
                <a:spcPts val="0"/>
              </a:spcBef>
              <a:spcAft>
                <a:spcPts val="0"/>
              </a:spcAft>
            </a:pPr>
            <a:r>
              <a:rPr lang="es-ES" b="1" dirty="0">
                <a:effectLst/>
                <a:latin typeface="Times New Roman" panose="02020603050405020304" pitchFamily="18" charset="0"/>
                <a:ea typeface="SimSun" panose="02010600030101010101" pitchFamily="2" charset="-122"/>
                <a:cs typeface="Times New Roman" panose="02020603050405020304" pitchFamily="18" charset="0"/>
              </a:rPr>
              <a:t>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a:spcBef>
                <a:spcPts val="0"/>
              </a:spcBef>
              <a:spcAft>
                <a:spcPts val="0"/>
              </a:spcAft>
            </a:pPr>
            <a:r>
              <a:rPr lang="es-ES" b="1" dirty="0">
                <a:effectLst/>
                <a:latin typeface="Times New Roman" panose="02020603050405020304" pitchFamily="18" charset="0"/>
                <a:ea typeface="SimSun" panose="02010600030101010101" pitchFamily="2" charset="-122"/>
                <a:cs typeface="Times New Roman" panose="02020603050405020304" pitchFamily="18" charset="0"/>
              </a:rPr>
              <a:t>1798  D.C </a:t>
            </a:r>
            <a:r>
              <a:rPr lang="es-ES" dirty="0">
                <a:effectLst/>
                <a:latin typeface="Times New Roman" panose="02020603050405020304" pitchFamily="18" charset="0"/>
                <a:ea typeface="SimSun" panose="02010600030101010101" pitchFamily="2" charset="-122"/>
                <a:cs typeface="Times New Roman" panose="02020603050405020304" pitchFamily="18" charset="0"/>
              </a:rPr>
              <a:t> En 1798, las tropas francesas comandadas por Napoleón Bonaparte invadieron Roma y capturaron al Papa Pío VI.  la captura del papa Pío VI por soldados franceses liderados por el general Louis </a:t>
            </a:r>
            <a:r>
              <a:rPr lang="es-ES" dirty="0" err="1">
                <a:effectLst/>
                <a:latin typeface="Times New Roman" panose="02020603050405020304" pitchFamily="18" charset="0"/>
                <a:ea typeface="SimSun" panose="02010600030101010101" pitchFamily="2" charset="-122"/>
                <a:cs typeface="Times New Roman" panose="02020603050405020304" pitchFamily="18" charset="0"/>
              </a:rPr>
              <a:t>Berthier</a:t>
            </a:r>
            <a:r>
              <a:rPr lang="es-ES" dirty="0">
                <a:effectLst/>
                <a:latin typeface="Times New Roman" panose="02020603050405020304" pitchFamily="18" charset="0"/>
                <a:ea typeface="SimSun" panose="02010600030101010101" pitchFamily="2" charset="-122"/>
                <a:cs typeface="Times New Roman" panose="02020603050405020304" pitchFamily="18" charset="0"/>
              </a:rPr>
              <a:t>, el 15 de febrero de 1798, provocó un golpe mayor. Ese acontecimiento marcó el fin de los 1,260 años de supremacía papal.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endParaRPr lang="es-CO" dirty="0"/>
          </a:p>
        </p:txBody>
      </p:sp>
      <p:sp>
        <p:nvSpPr>
          <p:cNvPr id="4" name="Marcador de número de diapositiva 3"/>
          <p:cNvSpPr>
            <a:spLocks noGrp="1"/>
          </p:cNvSpPr>
          <p:nvPr>
            <p:ph type="sldNum" sz="quarter" idx="5"/>
          </p:nvPr>
        </p:nvSpPr>
        <p:spPr/>
        <p:txBody>
          <a:bodyPr/>
          <a:lstStyle/>
          <a:p>
            <a:fld id="{47C33D22-8D15-4535-BA29-A6E44409C3B3}" type="slidenum">
              <a:rPr lang="es-CO" smtClean="0"/>
              <a:t>11</a:t>
            </a:fld>
            <a:endParaRPr lang="es-CO"/>
          </a:p>
        </p:txBody>
      </p:sp>
    </p:spTree>
    <p:extLst>
      <p:ext uri="{BB962C8B-B14F-4D97-AF65-F5344CB8AC3E}">
        <p14:creationId xmlns:p14="http://schemas.microsoft.com/office/powerpoint/2010/main" val="605640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Times New Roman" panose="02020603050405020304" pitchFamily="18" charset="0"/>
                <a:ea typeface="SimSun" panose="02010600030101010101" pitchFamily="2" charset="-122"/>
                <a:cs typeface="Times New Roman" panose="02020603050405020304" pitchFamily="18" charset="0"/>
              </a:rPr>
              <a:t>El libro de Daniel </a:t>
            </a:r>
            <a:r>
              <a:rPr lang="es-ES" b="0" i="0" dirty="0" err="1">
                <a:effectLst/>
                <a:latin typeface="Times New Roman" panose="02020603050405020304" pitchFamily="18" charset="0"/>
                <a:ea typeface="SimSun" panose="02010600030101010101" pitchFamily="2" charset="-122"/>
                <a:cs typeface="Times New Roman" panose="02020603050405020304" pitchFamily="18" charset="0"/>
              </a:rPr>
              <a:t>estaria</a:t>
            </a:r>
            <a:r>
              <a:rPr lang="es-ES" b="0" i="0" dirty="0">
                <a:effectLst/>
                <a:latin typeface="Times New Roman" panose="02020603050405020304" pitchFamily="18" charset="0"/>
                <a:ea typeface="SimSun" panose="02010600030101010101" pitchFamily="2" charset="-122"/>
                <a:cs typeface="Times New Roman" panose="02020603050405020304" pitchFamily="18" charset="0"/>
              </a:rPr>
              <a:t> </a:t>
            </a:r>
            <a:r>
              <a:rPr lang="es-ES" b="1" i="1" u="sng" dirty="0">
                <a:effectLst/>
                <a:latin typeface="Times New Roman" panose="02020603050405020304" pitchFamily="18" charset="0"/>
                <a:ea typeface="SimSun" panose="02010600030101010101" pitchFamily="2" charset="-122"/>
                <a:cs typeface="Times New Roman" panose="02020603050405020304" pitchFamily="18" charset="0"/>
              </a:rPr>
              <a:t>“Sellado”</a:t>
            </a:r>
            <a:r>
              <a:rPr lang="es-ES" dirty="0">
                <a:effectLst/>
                <a:latin typeface="Times New Roman" panose="02020603050405020304" pitchFamily="18" charset="0"/>
                <a:ea typeface="SimSun" panose="02010600030101010101" pitchFamily="2" charset="-122"/>
                <a:cs typeface="Times New Roman" panose="02020603050405020304" pitchFamily="18" charset="0"/>
              </a:rPr>
              <a:t> hasta el comienzo de </a:t>
            </a:r>
            <a:r>
              <a:rPr lang="es-ES" b="1" i="1" u="sng" dirty="0">
                <a:effectLst/>
                <a:latin typeface="Times New Roman" panose="02020603050405020304" pitchFamily="18" charset="0"/>
                <a:ea typeface="SimSun" panose="02010600030101010101" pitchFamily="2" charset="-122"/>
                <a:cs typeface="Times New Roman" panose="02020603050405020304" pitchFamily="18" charset="0"/>
              </a:rPr>
              <a:t>“El tiempo del fin”</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effectLst/>
                <a:latin typeface="Times New Roman" panose="02020603050405020304" pitchFamily="18" charset="0"/>
                <a:ea typeface="SimSun" panose="02010600030101010101" pitchFamily="2" charset="-122"/>
                <a:cs typeface="Times New Roman" panose="02020603050405020304" pitchFamily="18" charset="0"/>
              </a:rPr>
              <a:t>¿Que paso al cumplir ese periodo </a:t>
            </a:r>
            <a:r>
              <a:rPr lang="es-ES" b="1" dirty="0" err="1">
                <a:effectLst/>
                <a:latin typeface="Times New Roman" panose="02020603050405020304" pitchFamily="18" charset="0"/>
                <a:ea typeface="SimSun" panose="02010600030101010101" pitchFamily="2" charset="-122"/>
                <a:cs typeface="Times New Roman" panose="02020603050405020304" pitchFamily="18" charset="0"/>
              </a:rPr>
              <a:t>profetico</a:t>
            </a:r>
            <a:r>
              <a:rPr lang="es-ES" b="1" dirty="0">
                <a:effectLst/>
                <a:latin typeface="Times New Roman" panose="02020603050405020304" pitchFamily="18" charset="0"/>
                <a:ea typeface="SimSun" panose="02010600030101010101" pitchFamily="2" charset="-122"/>
                <a:cs typeface="Times New Roman" panose="02020603050405020304" pitchFamily="18" charset="0"/>
              </a:rPr>
              <a:t>?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endParaRPr lang="es-CO" dirty="0"/>
          </a:p>
          <a:p>
            <a:pPr marL="0" marR="0" algn="l">
              <a:spcBef>
                <a:spcPts val="0"/>
              </a:spcBef>
              <a:spcAft>
                <a:spcPts val="0"/>
              </a:spcAft>
            </a:pPr>
            <a:endParaRPr lang="es-ES" dirty="0">
              <a:solidFill>
                <a:srgbClr val="34373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endParaRPr lang="es-ES" dirty="0">
              <a:solidFill>
                <a:srgbClr val="34373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s-ES" dirty="0">
                <a:effectLst/>
                <a:latin typeface="Times New Roman" panose="02020603050405020304" pitchFamily="18" charset="0"/>
                <a:ea typeface="SimSun" panose="02010600030101010101" pitchFamily="2" charset="-122"/>
                <a:cs typeface="Times New Roman" panose="02020603050405020304" pitchFamily="18" charset="0"/>
              </a:rPr>
              <a:t>Pero, ¿por qué hace el ángel </a:t>
            </a:r>
            <a:r>
              <a:rPr lang="es-ES" dirty="0" err="1">
                <a:effectLst/>
                <a:latin typeface="Times New Roman" panose="02020603050405020304" pitchFamily="18" charset="0"/>
                <a:ea typeface="SimSun" panose="02010600030101010101" pitchFamily="2" charset="-122"/>
                <a:cs typeface="Times New Roman" panose="02020603050405020304" pitchFamily="18" charset="0"/>
              </a:rPr>
              <a:t>mencion</a:t>
            </a:r>
            <a:r>
              <a:rPr lang="es-ES" dirty="0">
                <a:effectLst/>
                <a:latin typeface="Times New Roman" panose="02020603050405020304" pitchFamily="18" charset="0"/>
                <a:ea typeface="SimSun" panose="02010600030101010101" pitchFamily="2" charset="-122"/>
                <a:cs typeface="Times New Roman" panose="02020603050405020304" pitchFamily="18" charset="0"/>
              </a:rPr>
              <a:t> del hecho de que el libro está abierto?</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a:spcBef>
                <a:spcPts val="0"/>
              </a:spcBef>
              <a:spcAft>
                <a:spcPts val="0"/>
              </a:spcAft>
            </a:pPr>
            <a:r>
              <a:rPr lang="es-ES" dirty="0">
                <a:effectLst/>
                <a:latin typeface="Times New Roman" panose="02020603050405020304" pitchFamily="18" charset="0"/>
                <a:ea typeface="SimSun" panose="02010600030101010101" pitchFamily="2" charset="-122"/>
                <a:cs typeface="Times New Roman" panose="02020603050405020304" pitchFamily="18" charset="0"/>
              </a:rPr>
              <a:t>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a:spcBef>
                <a:spcPts val="0"/>
              </a:spcBef>
              <a:spcAft>
                <a:spcPts val="0"/>
              </a:spcAft>
            </a:pPr>
            <a:r>
              <a:rPr lang="es-ES" dirty="0">
                <a:effectLst/>
                <a:latin typeface="Times New Roman" panose="02020603050405020304" pitchFamily="18" charset="0"/>
                <a:ea typeface="SimSun" panose="02010600030101010101" pitchFamily="2" charset="-122"/>
                <a:cs typeface="Times New Roman" panose="02020603050405020304" pitchFamily="18" charset="0"/>
              </a:rPr>
              <a:t>Debe ser porque este es un libro que antes estaba cerrado, escondido o sellado para los humanos, y que ahora ha sido abierto. Es solo el libro de Daniel en la Biblia que ha sido sellado y del cual se dice que se entiende en los últimos tiempos.</a:t>
            </a:r>
          </a:p>
          <a:p>
            <a:pPr marL="0" marR="0" algn="l">
              <a:spcBef>
                <a:spcPts val="0"/>
              </a:spcBef>
              <a:spcAft>
                <a:spcPts val="0"/>
              </a:spcAft>
            </a:pPr>
            <a:endParaRPr lang="es-ES"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s-ES" dirty="0">
                <a:solidFill>
                  <a:srgbClr val="3C3D37"/>
                </a:solidFill>
                <a:effectLst/>
                <a:latin typeface="Times New Roman" panose="02020603050405020304" pitchFamily="18" charset="0"/>
                <a:ea typeface="SimSun" panose="02010600030101010101" pitchFamily="2" charset="-122"/>
                <a:cs typeface="Times New Roman" panose="02020603050405020304" pitchFamily="18" charset="0"/>
              </a:rPr>
              <a:t>Apocalipsis 10 </a:t>
            </a:r>
            <a:r>
              <a:rPr lang="es-ES" dirty="0">
                <a:solidFill>
                  <a:srgbClr val="43443E"/>
                </a:solidFill>
                <a:effectLst/>
                <a:latin typeface="Times New Roman" panose="02020603050405020304" pitchFamily="18" charset="0"/>
                <a:ea typeface="SimSun" panose="02010600030101010101" pitchFamily="2" charset="-122"/>
                <a:cs typeface="Times New Roman" panose="02020603050405020304" pitchFamily="18" charset="0"/>
              </a:rPr>
              <a:t>nos muestra lo que sucede </a:t>
            </a:r>
            <a:r>
              <a:rPr lang="es-ES" dirty="0" err="1">
                <a:solidFill>
                  <a:srgbClr val="43443E"/>
                </a:solidFill>
                <a:effectLst/>
                <a:latin typeface="Times New Roman" panose="02020603050405020304" pitchFamily="18" charset="0"/>
                <a:ea typeface="SimSun" panose="02010600030101010101" pitchFamily="2" charset="-122"/>
                <a:cs typeface="Times New Roman" panose="02020603050405020304" pitchFamily="18" charset="0"/>
              </a:rPr>
              <a:t>despues</a:t>
            </a:r>
            <a:r>
              <a:rPr lang="es-ES" dirty="0">
                <a:solidFill>
                  <a:srgbClr val="43443E"/>
                </a:solidFill>
                <a:effectLst/>
                <a:latin typeface="Times New Roman" panose="02020603050405020304" pitchFamily="18" charset="0"/>
                <a:ea typeface="SimSun" panose="02010600030101010101" pitchFamily="2" charset="-122"/>
                <a:cs typeface="Times New Roman" panose="02020603050405020304" pitchFamily="18" charset="0"/>
              </a:rPr>
              <a:t> de1798 d.C., cuando el libro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a:spcBef>
                <a:spcPts val="0"/>
              </a:spcBef>
              <a:spcAft>
                <a:spcPts val="0"/>
              </a:spcAft>
            </a:pPr>
            <a:r>
              <a:rPr lang="es-ES" dirty="0">
                <a:solidFill>
                  <a:srgbClr val="343731"/>
                </a:solidFill>
                <a:effectLst/>
                <a:latin typeface="Times New Roman" panose="02020603050405020304" pitchFamily="18" charset="0"/>
                <a:ea typeface="SimSun" panose="02010600030101010101" pitchFamily="2" charset="-122"/>
                <a:cs typeface="Times New Roman" panose="02020603050405020304" pitchFamily="18" charset="0"/>
              </a:rPr>
              <a:t>de Daniel seria </a:t>
            </a:r>
            <a:r>
              <a:rPr lang="es-ES" b="1" i="1" u="sng" dirty="0">
                <a:solidFill>
                  <a:srgbClr val="343731"/>
                </a:solidFill>
                <a:effectLst/>
                <a:latin typeface="Times New Roman" panose="02020603050405020304" pitchFamily="18" charset="0"/>
                <a:ea typeface="SimSun" panose="02010600030101010101" pitchFamily="2" charset="-122"/>
                <a:cs typeface="Times New Roman" panose="02020603050405020304" pitchFamily="18" charset="0"/>
              </a:rPr>
              <a:t>“Abierto” </a:t>
            </a:r>
            <a:r>
              <a:rPr lang="es-ES" dirty="0">
                <a:solidFill>
                  <a:srgbClr val="343731"/>
                </a:solidFill>
                <a:effectLst/>
                <a:latin typeface="Times New Roman" panose="02020603050405020304" pitchFamily="18" charset="0"/>
                <a:ea typeface="SimSun" panose="02010600030101010101" pitchFamily="2" charset="-122"/>
                <a:cs typeface="Times New Roman" panose="02020603050405020304" pitchFamily="18" charset="0"/>
              </a:rPr>
              <a:t>es decir seria comprendido más plenamente.</a:t>
            </a:r>
          </a:p>
          <a:p>
            <a:pPr marL="0" marR="0" algn="l">
              <a:spcBef>
                <a:spcPts val="0"/>
              </a:spcBef>
              <a:spcAft>
                <a:spcPts val="0"/>
              </a:spcAft>
            </a:pP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a:spcBef>
                <a:spcPts val="0"/>
              </a:spcBef>
              <a:spcAft>
                <a:spcPts val="0"/>
              </a:spcAft>
            </a:pP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endParaRPr lang="es-CO" dirty="0"/>
          </a:p>
        </p:txBody>
      </p:sp>
      <p:sp>
        <p:nvSpPr>
          <p:cNvPr id="4" name="Marcador de número de diapositiva 3"/>
          <p:cNvSpPr>
            <a:spLocks noGrp="1"/>
          </p:cNvSpPr>
          <p:nvPr>
            <p:ph type="sldNum" sz="quarter" idx="5"/>
          </p:nvPr>
        </p:nvSpPr>
        <p:spPr/>
        <p:txBody>
          <a:bodyPr/>
          <a:lstStyle/>
          <a:p>
            <a:fld id="{47C33D22-8D15-4535-BA29-A6E44409C3B3}" type="slidenum">
              <a:rPr lang="es-CO" smtClean="0"/>
              <a:t>12</a:t>
            </a:fld>
            <a:endParaRPr lang="es-CO"/>
          </a:p>
        </p:txBody>
      </p:sp>
    </p:spTree>
    <p:extLst>
      <p:ext uri="{BB962C8B-B14F-4D97-AF65-F5344CB8AC3E}">
        <p14:creationId xmlns:p14="http://schemas.microsoft.com/office/powerpoint/2010/main" val="2051262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gn="l">
              <a:spcBef>
                <a:spcPts val="0"/>
              </a:spcBef>
              <a:spcAft>
                <a:spcPts val="0"/>
              </a:spcAft>
            </a:pPr>
            <a:r>
              <a:rPr lang="es-ES" b="1" dirty="0">
                <a:effectLst/>
                <a:latin typeface="Times New Roman" panose="02020603050405020304" pitchFamily="18" charset="0"/>
                <a:ea typeface="SimSun" panose="02010600030101010101" pitchFamily="2" charset="-122"/>
                <a:cs typeface="Times New Roman" panose="02020603050405020304" pitchFamily="18" charset="0"/>
              </a:rPr>
              <a:t>Comer el libro =</a:t>
            </a:r>
            <a:r>
              <a:rPr lang="es-ES" dirty="0">
                <a:effectLst/>
                <a:latin typeface="Times New Roman" panose="02020603050405020304" pitchFamily="18" charset="0"/>
                <a:ea typeface="SimSun" panose="02010600030101010101" pitchFamily="2" charset="-122"/>
                <a:cs typeface="Times New Roman" panose="02020603050405020304" pitchFamily="18" charset="0"/>
              </a:rPr>
              <a:t> Se refiere al estudio profundo y la sincera creencia en las </a:t>
            </a:r>
            <a:r>
              <a:rPr lang="es-ES" dirty="0" err="1">
                <a:effectLst/>
                <a:latin typeface="Times New Roman" panose="02020603050405020304" pitchFamily="18" charset="0"/>
                <a:ea typeface="SimSun" panose="02010600030101010101" pitchFamily="2" charset="-122"/>
                <a:cs typeface="Times New Roman" panose="02020603050405020304" pitchFamily="18" charset="0"/>
              </a:rPr>
              <a:t>profecias</a:t>
            </a:r>
            <a:r>
              <a:rPr lang="es-ES" dirty="0">
                <a:effectLst/>
                <a:latin typeface="Times New Roman" panose="02020603050405020304" pitchFamily="18" charset="0"/>
                <a:ea typeface="SimSun" panose="02010600030101010101" pitchFamily="2" charset="-122"/>
                <a:cs typeface="Times New Roman" panose="02020603050405020304" pitchFamily="18" charset="0"/>
              </a:rPr>
              <a:t> de Daniel.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a:spcBef>
                <a:spcPts val="0"/>
              </a:spcBef>
              <a:spcAft>
                <a:spcPts val="0"/>
              </a:spcAft>
            </a:pPr>
            <a:r>
              <a:rPr lang="es-ES" b="1" dirty="0">
                <a:effectLst/>
                <a:latin typeface="Times New Roman" panose="02020603050405020304" pitchFamily="18" charset="0"/>
                <a:ea typeface="SimSun" panose="02010600030101010101" pitchFamily="2" charset="-122"/>
                <a:cs typeface="Times New Roman" panose="02020603050405020304" pitchFamily="18" charset="0"/>
              </a:rPr>
              <a:t>Dulce en la boca =</a:t>
            </a:r>
            <a:r>
              <a:rPr lang="es-ES" dirty="0">
                <a:effectLst/>
                <a:latin typeface="Times New Roman" panose="02020603050405020304" pitchFamily="18" charset="0"/>
                <a:ea typeface="SimSun" panose="02010600030101010101" pitchFamily="2" charset="-122"/>
                <a:cs typeface="Times New Roman" panose="02020603050405020304" pitchFamily="18" charset="0"/>
              </a:rPr>
              <a:t> Se refiere al entusiasmo de descubrir la verdad olvidada de la segunda venida de Cristo, y ver que estaba a las puertas. </a:t>
            </a:r>
          </a:p>
          <a:p>
            <a:pPr marL="0" marR="0" algn="l">
              <a:spcBef>
                <a:spcPts val="0"/>
              </a:spcBef>
              <a:spcAft>
                <a:spcPts val="0"/>
              </a:spcAft>
            </a:pP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endParaRPr lang="es-CO" dirty="0"/>
          </a:p>
        </p:txBody>
      </p:sp>
      <p:sp>
        <p:nvSpPr>
          <p:cNvPr id="4" name="Marcador de número de diapositiva 3"/>
          <p:cNvSpPr>
            <a:spLocks noGrp="1"/>
          </p:cNvSpPr>
          <p:nvPr>
            <p:ph type="sldNum" sz="quarter" idx="5"/>
          </p:nvPr>
        </p:nvSpPr>
        <p:spPr/>
        <p:txBody>
          <a:bodyPr/>
          <a:lstStyle/>
          <a:p>
            <a:fld id="{47C33D22-8D15-4535-BA29-A6E44409C3B3}" type="slidenum">
              <a:rPr lang="es-CO" smtClean="0"/>
              <a:t>13</a:t>
            </a:fld>
            <a:endParaRPr lang="es-CO"/>
          </a:p>
        </p:txBody>
      </p:sp>
    </p:spTree>
    <p:extLst>
      <p:ext uri="{BB962C8B-B14F-4D97-AF65-F5344CB8AC3E}">
        <p14:creationId xmlns:p14="http://schemas.microsoft.com/office/powerpoint/2010/main" val="3746476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dirty="0">
                <a:latin typeface="Georgia" panose="02040502050405020303" pitchFamily="18" charset="0"/>
              </a:rPr>
              <a:t>Al final del siglo XVIII y al comienzo del XIX se despertó un nuevo interés en las profecías de Daniel y Apocalipsis en varios lugares del mundo muy distantes entre sí.  El estudio de estas profecías difundió mucho la creencia de que la segunda venida de Cristo estaba cerca.  </a:t>
            </a:r>
          </a:p>
          <a:p>
            <a:endParaRPr lang="es-ES" sz="1800" dirty="0">
              <a:latin typeface="Georgia" panose="02040502050405020303" pitchFamily="18" charset="0"/>
            </a:endParaRPr>
          </a:p>
          <a:p>
            <a:endParaRPr lang="es-ES" sz="18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Georgia" panose="02040502050405020303" pitchFamily="18" charset="0"/>
              </a:rPr>
              <a:t>Manuel Lacunza </a:t>
            </a:r>
            <a:r>
              <a:rPr lang="es-ES" sz="1200" dirty="0">
                <a:latin typeface="Georgia" panose="02040502050405020303" pitchFamily="18" charset="0"/>
              </a:rPr>
              <a:t>en la América del Sur.  </a:t>
            </a:r>
            <a:r>
              <a:rPr lang="es-ES" sz="1800" dirty="0"/>
              <a:t>en la década de 1790 un manuscrito titulado La venida del Mesías en gloria y majestad, escrito por un sacerdote jesuita exiliado, comenzó a circular en España y la América española. Manuel de Lacunza había sido forzado a abandonar su Chile nativo en 1767. Dándose cuenta de que existía la posibilidad de despertar la ira de la Inquisición, Lacunza hizo circular su manuscrito bajo el seudónimo de Juan Josafat Ben-Ezra. No fue hasta 1812, más de una década después de la muerte del autor, que La venida del Mesías en gloria y majestad fue publicado en España. </a:t>
            </a:r>
            <a:endParaRPr lang="es-ES" sz="1200" dirty="0">
              <a:latin typeface="Georgia" panose="02040502050405020303" pitchFamily="18" charset="0"/>
            </a:endParaRPr>
          </a:p>
          <a:p>
            <a:endParaRPr lang="es-ES" sz="1800" dirty="0">
              <a:latin typeface="Georgia" panose="02040502050405020303" pitchFamily="18" charset="0"/>
            </a:endParaRPr>
          </a:p>
          <a:p>
            <a:endParaRPr lang="es-ES" sz="1800" dirty="0">
              <a:latin typeface="Georgia" panose="02040502050405020303" pitchFamily="18" charset="0"/>
            </a:endParaRPr>
          </a:p>
          <a:p>
            <a:r>
              <a:rPr lang="es-ES" sz="1800" dirty="0">
                <a:latin typeface="Georgia" panose="02040502050405020303" pitchFamily="18" charset="0"/>
              </a:rPr>
              <a:t>Numerosos expositores en Inglaterra, en la década de 1820 tenían gran interés por las profecías bíblicas. Muchos periódicos de diferentes denominaciones cristianas dedicaban espacio para publicar estudios de las profecías, todos con diferentes interpretaciones, pero tenían algo en común, en despertar a la verdad de la segunda venida de Cristo. </a:t>
            </a:r>
          </a:p>
          <a:p>
            <a:endParaRPr lang="es-ES" sz="1800" dirty="0">
              <a:latin typeface="Georgia" panose="02040502050405020303" pitchFamily="18" charset="0"/>
            </a:endParaRPr>
          </a:p>
          <a:p>
            <a:r>
              <a:rPr lang="es-CO" sz="2800" b="1" dirty="0"/>
              <a:t>Edward Irving, </a:t>
            </a:r>
            <a:r>
              <a:rPr lang="es-CO" sz="2800" dirty="0"/>
              <a:t>pastor presbiterano. </a:t>
            </a:r>
            <a:r>
              <a:rPr lang="es-ES" sz="2800" dirty="0"/>
              <a:t>Su interés temprano y algo casual en las profecías fue dramáticamente modificado cuando leyó una edición española de la obra de Lacunza en 1826. </a:t>
            </a:r>
            <a:r>
              <a:rPr lang="es-ES" sz="5400" dirty="0"/>
              <a:t>Ese mismo año, se unió a James </a:t>
            </a:r>
            <a:r>
              <a:rPr lang="es-ES" sz="5400" dirty="0" err="1"/>
              <a:t>Frère</a:t>
            </a:r>
            <a:r>
              <a:rPr lang="es-ES" sz="5400" dirty="0"/>
              <a:t> y Lewis </a:t>
            </a:r>
            <a:r>
              <a:rPr lang="es-ES" sz="5400" dirty="0" err="1"/>
              <a:t>Way</a:t>
            </a:r>
            <a:r>
              <a:rPr lang="es-ES" sz="5400" dirty="0"/>
              <a:t> para organizar la Sociedad </a:t>
            </a:r>
            <a:r>
              <a:rPr lang="es-ES" sz="4000" dirty="0"/>
              <a:t>para la Investigación de la Profecía, la que se reunía para estudiar “la inminente venida de nuestro Señor”</a:t>
            </a:r>
            <a:r>
              <a:rPr lang="es-ES" sz="1800" dirty="0">
                <a:latin typeface="Georgia" panose="02040502050405020303" pitchFamily="18" charset="0"/>
              </a:rPr>
              <a:t> </a:t>
            </a:r>
            <a:r>
              <a:rPr lang="es-ES" sz="2800" dirty="0"/>
              <a:t>Domingo tras domingo, Irving enseñó el retorno inminente de Jesús ante congregaciones de más de mil personas que llenaban su iglesia en Londres. En giras por Escocia habló al aire libre ante multitudes que llegaron a 12.000 personas</a:t>
            </a:r>
            <a:endParaRPr lang="es-ES" sz="1800" dirty="0">
              <a:latin typeface="Georgia" panose="02040502050405020303" pitchFamily="18" charset="0"/>
            </a:endParaRPr>
          </a:p>
          <a:p>
            <a:endParaRPr lang="es-ES" sz="1800" dirty="0">
              <a:latin typeface="Georgia" panose="02040502050405020303" pitchFamily="18" charset="0"/>
            </a:endParaRPr>
          </a:p>
          <a:p>
            <a:pPr algn="l"/>
            <a:r>
              <a:rPr lang="es-ES" sz="1800" b="1" dirty="0">
                <a:latin typeface="Georgia" panose="02040502050405020303" pitchFamily="18" charset="0"/>
              </a:rPr>
              <a:t>José Wolff, </a:t>
            </a:r>
            <a:r>
              <a:rPr lang="es-ES" sz="1800" dirty="0">
                <a:latin typeface="Georgia" panose="02040502050405020303" pitchFamily="18" charset="0"/>
              </a:rPr>
              <a:t>en el Medio Oriente.    </a:t>
            </a:r>
            <a:r>
              <a:rPr lang="es-ES" sz="1800" dirty="0" err="1">
                <a:latin typeface="Georgia" panose="02040502050405020303" pitchFamily="18" charset="0"/>
              </a:rPr>
              <a:t>Aleman</a:t>
            </a:r>
            <a:r>
              <a:rPr lang="es-ES" sz="1800" dirty="0">
                <a:latin typeface="Georgia" panose="02040502050405020303" pitchFamily="18" charset="0"/>
              </a:rPr>
              <a:t> de origen </a:t>
            </a:r>
            <a:r>
              <a:rPr lang="es-ES" sz="1800" dirty="0" err="1">
                <a:latin typeface="Georgia" panose="02040502050405020303" pitchFamily="18" charset="0"/>
              </a:rPr>
              <a:t>Israeli</a:t>
            </a:r>
            <a:r>
              <a:rPr lang="es-ES" sz="1800" dirty="0">
                <a:latin typeface="Georgia" panose="02040502050405020303" pitchFamily="18" charset="0"/>
              </a:rPr>
              <a:t> que hablaba 14 idiomas., </a:t>
            </a:r>
            <a:r>
              <a:rPr lang="es-ES" sz="2800" b="0" i="0" dirty="0">
                <a:solidFill>
                  <a:srgbClr val="495057"/>
                </a:solidFill>
                <a:effectLst/>
                <a:latin typeface="-apple-system"/>
              </a:rPr>
              <a:t>De 1821 a 1845, durante estos 24 años Wolff realizó numerosos viajes por el mundo, donde visitó África, Egipto, Siria, Persia, India En sus viajes proclamo el mensaje de justicia, también la próxima avenida del Señor. </a:t>
            </a:r>
            <a:r>
              <a:rPr lang="es-CO" sz="4000" b="0" i="0" dirty="0">
                <a:solidFill>
                  <a:srgbClr val="495057"/>
                </a:solidFill>
                <a:effectLst/>
                <a:latin typeface="-apple-system"/>
              </a:rPr>
              <a:t>“el misionero universal” </a:t>
            </a:r>
            <a:endParaRPr lang="es-ES" sz="2800" b="0" i="0" dirty="0">
              <a:solidFill>
                <a:srgbClr val="495057"/>
              </a:solidFill>
              <a:effectLst/>
              <a:latin typeface="-apple-system"/>
            </a:endParaRPr>
          </a:p>
          <a:p>
            <a:endParaRPr lang="es-ES" sz="1800" dirty="0">
              <a:latin typeface="Georgia" panose="02040502050405020303" pitchFamily="18" charset="0"/>
            </a:endParaRPr>
          </a:p>
          <a:p>
            <a:endParaRPr lang="es-ES" sz="1800" dirty="0">
              <a:latin typeface="Georgia" panose="02040502050405020303" pitchFamily="18" charset="0"/>
            </a:endParaRPr>
          </a:p>
          <a:p>
            <a:r>
              <a:rPr lang="es-ES" sz="1800" b="1" dirty="0">
                <a:latin typeface="Georgia" panose="02040502050405020303" pitchFamily="18" charset="0"/>
              </a:rPr>
              <a:t>Guillermo Miller </a:t>
            </a:r>
            <a:r>
              <a:rPr lang="es-ES" sz="1800" dirty="0">
                <a:latin typeface="Georgia" panose="02040502050405020303" pitchFamily="18" charset="0"/>
              </a:rPr>
              <a:t>en los Estados Unidos, Granjero bautista, convirtió a los 30 años. Estudio la biblia (1816-1832) 16 años, para confirmar la inminente venida de Cristo. </a:t>
            </a:r>
          </a:p>
          <a:p>
            <a:endParaRPr lang="es-ES" sz="1800" dirty="0">
              <a:latin typeface="Georgia" panose="02040502050405020303" pitchFamily="18" charset="0"/>
            </a:endParaRPr>
          </a:p>
        </p:txBody>
      </p:sp>
      <p:sp>
        <p:nvSpPr>
          <p:cNvPr id="4" name="Marcador de número de diapositiva 3"/>
          <p:cNvSpPr>
            <a:spLocks noGrp="1"/>
          </p:cNvSpPr>
          <p:nvPr>
            <p:ph type="sldNum" sz="quarter" idx="5"/>
          </p:nvPr>
        </p:nvSpPr>
        <p:spPr/>
        <p:txBody>
          <a:bodyPr/>
          <a:lstStyle/>
          <a:p>
            <a:fld id="{47C33D22-8D15-4535-BA29-A6E44409C3B3}" type="slidenum">
              <a:rPr lang="es-CO" smtClean="0"/>
              <a:t>14</a:t>
            </a:fld>
            <a:endParaRPr lang="es-CO"/>
          </a:p>
        </p:txBody>
      </p:sp>
    </p:spTree>
    <p:extLst>
      <p:ext uri="{BB962C8B-B14F-4D97-AF65-F5344CB8AC3E}">
        <p14:creationId xmlns:p14="http://schemas.microsoft.com/office/powerpoint/2010/main" val="3205431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gn="l">
              <a:spcBef>
                <a:spcPts val="0"/>
              </a:spcBef>
              <a:spcAft>
                <a:spcPts val="0"/>
              </a:spcAft>
            </a:pPr>
            <a:r>
              <a:rPr lang="es-ES" b="1" dirty="0">
                <a:effectLst/>
                <a:latin typeface="Times New Roman" panose="02020603050405020304" pitchFamily="18" charset="0"/>
                <a:ea typeface="SimSun" panose="02010600030101010101" pitchFamily="2" charset="-122"/>
                <a:cs typeface="Times New Roman" panose="02020603050405020304" pitchFamily="18" charset="0"/>
              </a:rPr>
              <a:t>Comer el libro =</a:t>
            </a:r>
            <a:r>
              <a:rPr lang="es-ES" dirty="0">
                <a:effectLst/>
                <a:latin typeface="Times New Roman" panose="02020603050405020304" pitchFamily="18" charset="0"/>
                <a:ea typeface="SimSun" panose="02010600030101010101" pitchFamily="2" charset="-122"/>
                <a:cs typeface="Times New Roman" panose="02020603050405020304" pitchFamily="18" charset="0"/>
              </a:rPr>
              <a:t> Se refiere al estudio profundo y la sincera creencia en las </a:t>
            </a:r>
            <a:r>
              <a:rPr lang="es-ES" dirty="0" err="1">
                <a:effectLst/>
                <a:latin typeface="Times New Roman" panose="02020603050405020304" pitchFamily="18" charset="0"/>
                <a:ea typeface="SimSun" panose="02010600030101010101" pitchFamily="2" charset="-122"/>
                <a:cs typeface="Times New Roman" panose="02020603050405020304" pitchFamily="18" charset="0"/>
              </a:rPr>
              <a:t>profecias</a:t>
            </a:r>
            <a:r>
              <a:rPr lang="es-ES" dirty="0">
                <a:effectLst/>
                <a:latin typeface="Times New Roman" panose="02020603050405020304" pitchFamily="18" charset="0"/>
                <a:ea typeface="SimSun" panose="02010600030101010101" pitchFamily="2" charset="-122"/>
                <a:cs typeface="Times New Roman" panose="02020603050405020304" pitchFamily="18" charset="0"/>
              </a:rPr>
              <a:t> de Daniel.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a:spcBef>
                <a:spcPts val="0"/>
              </a:spcBef>
              <a:spcAft>
                <a:spcPts val="0"/>
              </a:spcAft>
            </a:pPr>
            <a:r>
              <a:rPr lang="es-ES" b="1" dirty="0">
                <a:effectLst/>
                <a:latin typeface="Times New Roman" panose="02020603050405020304" pitchFamily="18" charset="0"/>
                <a:ea typeface="SimSun" panose="02010600030101010101" pitchFamily="2" charset="-122"/>
                <a:cs typeface="Times New Roman" panose="02020603050405020304" pitchFamily="18" charset="0"/>
              </a:rPr>
              <a:t>Dulce en la boca =</a:t>
            </a:r>
            <a:r>
              <a:rPr lang="es-ES" dirty="0">
                <a:effectLst/>
                <a:latin typeface="Times New Roman" panose="02020603050405020304" pitchFamily="18" charset="0"/>
                <a:ea typeface="SimSun" panose="02010600030101010101" pitchFamily="2" charset="-122"/>
                <a:cs typeface="Times New Roman" panose="02020603050405020304" pitchFamily="18" charset="0"/>
              </a:rPr>
              <a:t> Se refiere al entusiasmo de descubrir la verdad olvidada de la segunda venida de Cristo, y ver que estaba a las puertas. </a:t>
            </a:r>
          </a:p>
          <a:p>
            <a:pPr marL="0" marR="0" algn="l">
              <a:spcBef>
                <a:spcPts val="0"/>
              </a:spcBef>
              <a:spcAft>
                <a:spcPts val="0"/>
              </a:spcAft>
            </a:pP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a:spcBef>
                <a:spcPts val="0"/>
              </a:spcBef>
              <a:spcAft>
                <a:spcPts val="0"/>
              </a:spcAft>
            </a:pPr>
            <a:r>
              <a:rPr lang="es-ES" b="1" dirty="0">
                <a:effectLst/>
                <a:latin typeface="Times New Roman" panose="02020603050405020304" pitchFamily="18" charset="0"/>
                <a:ea typeface="SimSun" panose="02010600030101010101" pitchFamily="2" charset="-122"/>
                <a:cs typeface="Times New Roman" panose="02020603050405020304" pitchFamily="18" charset="0"/>
              </a:rPr>
              <a:t>Amargo en el vientre =</a:t>
            </a:r>
            <a:r>
              <a:rPr lang="es-ES" dirty="0">
                <a:effectLst/>
                <a:latin typeface="Times New Roman" panose="02020603050405020304" pitchFamily="18" charset="0"/>
                <a:ea typeface="SimSun" panose="02010600030101010101" pitchFamily="2" charset="-122"/>
                <a:cs typeface="Times New Roman" panose="02020603050405020304" pitchFamily="18" charset="0"/>
              </a:rPr>
              <a:t> Se refiere al chasco que sufrieron al no cumplirse las expectativas de sus interpretaciones </a:t>
            </a:r>
            <a:r>
              <a:rPr lang="es-ES" dirty="0" err="1">
                <a:effectLst/>
                <a:latin typeface="Times New Roman" panose="02020603050405020304" pitchFamily="18" charset="0"/>
                <a:ea typeface="SimSun" panose="02010600030101010101" pitchFamily="2" charset="-122"/>
                <a:cs typeface="Times New Roman" panose="02020603050405020304" pitchFamily="18" charset="0"/>
              </a:rPr>
              <a:t>profeticas</a:t>
            </a:r>
            <a:r>
              <a:rPr lang="es-ES" dirty="0">
                <a:effectLst/>
                <a:latin typeface="Times New Roman" panose="02020603050405020304" pitchFamily="18" charset="0"/>
                <a:ea typeface="SimSun" panose="02010600030101010101" pitchFamily="2" charset="-122"/>
                <a:cs typeface="Times New Roman" panose="02020603050405020304" pitchFamily="18" charset="0"/>
              </a:rPr>
              <a:t>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endParaRPr lang="es-CO" dirty="0"/>
          </a:p>
        </p:txBody>
      </p:sp>
      <p:sp>
        <p:nvSpPr>
          <p:cNvPr id="4" name="Marcador de número de diapositiva 3"/>
          <p:cNvSpPr>
            <a:spLocks noGrp="1"/>
          </p:cNvSpPr>
          <p:nvPr>
            <p:ph type="sldNum" sz="quarter" idx="5"/>
          </p:nvPr>
        </p:nvSpPr>
        <p:spPr/>
        <p:txBody>
          <a:bodyPr/>
          <a:lstStyle/>
          <a:p>
            <a:fld id="{47C33D22-8D15-4535-BA29-A6E44409C3B3}" type="slidenum">
              <a:rPr lang="es-CO" smtClean="0"/>
              <a:t>15</a:t>
            </a:fld>
            <a:endParaRPr lang="es-CO"/>
          </a:p>
        </p:txBody>
      </p:sp>
    </p:spTree>
    <p:extLst>
      <p:ext uri="{BB962C8B-B14F-4D97-AF65-F5344CB8AC3E}">
        <p14:creationId xmlns:p14="http://schemas.microsoft.com/office/powerpoint/2010/main" val="3489933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AMARGO EL VIENTRE:  </a:t>
            </a:r>
            <a:r>
              <a:rPr lang="es-ES" sz="1800" dirty="0">
                <a:latin typeface="Georgia" panose="02040502050405020303" pitchFamily="18" charset="0"/>
              </a:rPr>
              <a:t>Cuando esos creyentes oyeron por primera vez el mensaje de la inminencia de la segunda venida, fue para ellos “dulce como la miel”; pero cuando Cristo no vino como lo esperaban, su experiencia fue en verdad amarga. </a:t>
            </a:r>
          </a:p>
          <a:p>
            <a:endParaRPr lang="es-ES" sz="1800" dirty="0">
              <a:latin typeface="Georgia" panose="02040502050405020303" pitchFamily="18" charset="0"/>
            </a:endParaRPr>
          </a:p>
          <a:p>
            <a:r>
              <a:rPr lang="es-ES" dirty="0"/>
              <a:t>Durante los días que siguieron al 22 de octubre de 1844, una ola de emociones negativas amenazó con sumergir y destruir a los creyentes adventistas. La humillación, la confusión, la duda, el chasco: ¿cómo podría la fe sobrevivir a tal torbellino? Para muchos, la fe no sobrevivió.</a:t>
            </a:r>
            <a:endParaRPr lang="es-CO" dirty="0"/>
          </a:p>
        </p:txBody>
      </p:sp>
      <p:sp>
        <p:nvSpPr>
          <p:cNvPr id="4" name="Marcador de número de diapositiva 3"/>
          <p:cNvSpPr>
            <a:spLocks noGrp="1"/>
          </p:cNvSpPr>
          <p:nvPr>
            <p:ph type="sldNum" sz="quarter" idx="5"/>
          </p:nvPr>
        </p:nvSpPr>
        <p:spPr/>
        <p:txBody>
          <a:bodyPr/>
          <a:lstStyle/>
          <a:p>
            <a:fld id="{47C33D22-8D15-4535-BA29-A6E44409C3B3}" type="slidenum">
              <a:rPr lang="es-CO" smtClean="0"/>
              <a:t>16</a:t>
            </a:fld>
            <a:endParaRPr lang="es-CO"/>
          </a:p>
        </p:txBody>
      </p:sp>
    </p:spTree>
    <p:extLst>
      <p:ext uri="{BB962C8B-B14F-4D97-AF65-F5344CB8AC3E}">
        <p14:creationId xmlns:p14="http://schemas.microsoft.com/office/powerpoint/2010/main" val="3478055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a:p>
            <a:r>
              <a:rPr lang="es-ES" sz="1800" dirty="0">
                <a:solidFill>
                  <a:srgbClr val="231F20"/>
                </a:solidFill>
                <a:effectLst/>
                <a:latin typeface="TimesNewRomanMTStd"/>
              </a:rPr>
              <a:t>Hiram Edson, un granjero metodista de Port Gibson, Nueva York, que había llegado a ser adventista hacia 1843. La primera reacción de Edson en </a:t>
            </a:r>
            <a:r>
              <a:rPr lang="es-ES" sz="1200" dirty="0">
                <a:solidFill>
                  <a:schemeClr val="tx1"/>
                </a:solidFill>
                <a:effectLst/>
                <a:latin typeface="+mn-lt"/>
              </a:rPr>
              <a:t>l</a:t>
            </a:r>
            <a:r>
              <a:rPr lang="es-ES" sz="1800" dirty="0">
                <a:solidFill>
                  <a:srgbClr val="231F20"/>
                </a:solidFill>
                <a:effectLst/>
                <a:latin typeface="TimesNewRomanMTStd"/>
              </a:rPr>
              <a:t>a noche del Chasco del 22 de octubre fue poner en duda a Dios y la Biblia. Sin embargo, después de reflexionar un poco, reconoció que sus días de espera del advenimiento habían sido “los más brillantes y ricos de toda mi experiencia cristiana”. Con varios otros adventistas realizaron una reunión de oración en su granero. Salieron de esa sesión convencidos de que recibirían luz que explicaría su chasco, y Edson y un compañero, probablemente O. R. L. </a:t>
            </a:r>
            <a:r>
              <a:rPr lang="es-ES" sz="1800" dirty="0" err="1">
                <a:solidFill>
                  <a:srgbClr val="231F20"/>
                </a:solidFill>
                <a:effectLst/>
                <a:latin typeface="TimesNewRomanMTStd"/>
              </a:rPr>
              <a:t>Crosier</a:t>
            </a:r>
            <a:r>
              <a:rPr lang="es-ES" sz="1800" dirty="0">
                <a:solidFill>
                  <a:srgbClr val="231F20"/>
                </a:solidFill>
                <a:effectLst/>
                <a:latin typeface="TimesNewRomanMTStd"/>
              </a:rPr>
              <a:t>, salieron en la mañana del 23 de octubre para animar a sus amigos adventistas.</a:t>
            </a:r>
            <a:endParaRPr lang="es-CO" dirty="0"/>
          </a:p>
          <a:p>
            <a:endParaRPr lang="es-ES" sz="1800" dirty="0">
              <a:solidFill>
                <a:srgbClr val="231F20"/>
              </a:solidFill>
              <a:effectLst/>
              <a:latin typeface="TimesNewRomanMTStd"/>
            </a:endParaRPr>
          </a:p>
          <a:p>
            <a:r>
              <a:rPr lang="es-ES" sz="1800" dirty="0">
                <a:solidFill>
                  <a:srgbClr val="231F20"/>
                </a:solidFill>
                <a:effectLst/>
                <a:latin typeface="TimesNewRomanMTStd"/>
              </a:rPr>
              <a:t>Mientras los dos hombres caminaban por un sembrado de maíz, “se me apareció el cielo abierto”, recordaría Edson más tarde, “y vi claramente y en forma definida que en lugar de que nuestro Sumo Sacerdote saliera del Lugar Santísimo del santuario celestial para venir a esta tierra... al fin de los 2.300 días, por primera vez ese día entraba en el segundo departamento de ese santuario; y que tenía una obra que realizar en el Lugar Santísimo antes de venir a esta tierra”. Su mente también fue “dirigida” a Apocalipsis 10, con su informe del libro que era dulce al comerlo y amargo en el vientre. Él recordó que el capítulo terminaba con la instrucción que le dio el ángel de profetizar otra vez.</a:t>
            </a:r>
            <a:endParaRPr lang="es-CO" dirty="0"/>
          </a:p>
        </p:txBody>
      </p:sp>
      <p:sp>
        <p:nvSpPr>
          <p:cNvPr id="4" name="Marcador de número de diapositiva 3"/>
          <p:cNvSpPr>
            <a:spLocks noGrp="1"/>
          </p:cNvSpPr>
          <p:nvPr>
            <p:ph type="sldNum" sz="quarter" idx="5"/>
          </p:nvPr>
        </p:nvSpPr>
        <p:spPr/>
        <p:txBody>
          <a:bodyPr/>
          <a:lstStyle/>
          <a:p>
            <a:fld id="{47C33D22-8D15-4535-BA29-A6E44409C3B3}" type="slidenum">
              <a:rPr lang="es-CO" smtClean="0"/>
              <a:t>17</a:t>
            </a:fld>
            <a:endParaRPr lang="es-CO"/>
          </a:p>
        </p:txBody>
      </p:sp>
    </p:spTree>
    <p:extLst>
      <p:ext uri="{BB962C8B-B14F-4D97-AF65-F5344CB8AC3E}">
        <p14:creationId xmlns:p14="http://schemas.microsoft.com/office/powerpoint/2010/main" val="2104731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effectLst/>
                <a:latin typeface="Georgia" panose="02040502050405020303" pitchFamily="18" charset="0"/>
                <a:ea typeface="SimSun" panose="02010600030101010101" pitchFamily="2" charset="-122"/>
                <a:cs typeface="Times New Roman" panose="02020603050405020304" pitchFamily="18" charset="0"/>
              </a:rPr>
              <a:t>A Juan como representante de los creyentes adventistas después del chasco, se le impone la obligación de proclamar un mensaje adicional, más amplio.  Aún queda por hacer una gran obra.</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endParaRPr lang="es-CO" dirty="0"/>
          </a:p>
          <a:p>
            <a:endParaRPr lang="es-CO" dirty="0"/>
          </a:p>
        </p:txBody>
      </p:sp>
      <p:sp>
        <p:nvSpPr>
          <p:cNvPr id="4" name="Marcador de número de diapositiva 3"/>
          <p:cNvSpPr>
            <a:spLocks noGrp="1"/>
          </p:cNvSpPr>
          <p:nvPr>
            <p:ph type="sldNum" sz="quarter" idx="5"/>
          </p:nvPr>
        </p:nvSpPr>
        <p:spPr/>
        <p:txBody>
          <a:bodyPr/>
          <a:lstStyle/>
          <a:p>
            <a:fld id="{47C33D22-8D15-4535-BA29-A6E44409C3B3}" type="slidenum">
              <a:rPr lang="es-CO" smtClean="0"/>
              <a:t>18</a:t>
            </a:fld>
            <a:endParaRPr lang="es-CO"/>
          </a:p>
        </p:txBody>
      </p:sp>
    </p:spTree>
    <p:extLst>
      <p:ext uri="{BB962C8B-B14F-4D97-AF65-F5344CB8AC3E}">
        <p14:creationId xmlns:p14="http://schemas.microsoft.com/office/powerpoint/2010/main" val="2337452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effectLst/>
                <a:latin typeface="Georgia" panose="02040502050405020303" pitchFamily="18" charset="0"/>
                <a:ea typeface="SimSun" panose="02010600030101010101" pitchFamily="2" charset="-122"/>
                <a:cs typeface="Times New Roman" panose="02020603050405020304" pitchFamily="18" charset="0"/>
              </a:rPr>
              <a:t>Es crucial saber que no somos un accidente eclesiológico moderno, sino ¡un movimiento originado y guiado por Dios!</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endParaRPr lang="es-CO" dirty="0"/>
          </a:p>
          <a:p>
            <a:endParaRPr lang="es-CO" dirty="0"/>
          </a:p>
        </p:txBody>
      </p:sp>
      <p:sp>
        <p:nvSpPr>
          <p:cNvPr id="4" name="Marcador de número de diapositiva 3"/>
          <p:cNvSpPr>
            <a:spLocks noGrp="1"/>
          </p:cNvSpPr>
          <p:nvPr>
            <p:ph type="sldNum" sz="quarter" idx="5"/>
          </p:nvPr>
        </p:nvSpPr>
        <p:spPr/>
        <p:txBody>
          <a:bodyPr/>
          <a:lstStyle/>
          <a:p>
            <a:fld id="{47C33D22-8D15-4535-BA29-A6E44409C3B3}" type="slidenum">
              <a:rPr lang="es-CO" smtClean="0"/>
              <a:t>19</a:t>
            </a:fld>
            <a:endParaRPr lang="es-CO"/>
          </a:p>
        </p:txBody>
      </p:sp>
    </p:spTree>
    <p:extLst>
      <p:ext uri="{BB962C8B-B14F-4D97-AF65-F5344CB8AC3E}">
        <p14:creationId xmlns:p14="http://schemas.microsoft.com/office/powerpoint/2010/main" val="3211696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EL MOVIMIENTO ADVENTISTA TIENE 180 AÑO DE EXISTENCIA. </a:t>
            </a:r>
            <a:endParaRPr lang="es-CO" baseline="0" dirty="0"/>
          </a:p>
          <a:p>
            <a:endParaRPr lang="es-CO" baseline="0" dirty="0"/>
          </a:p>
          <a:p>
            <a:r>
              <a:rPr lang="es-CO" baseline="0" dirty="0"/>
              <a:t>22.234.406 de miembros </a:t>
            </a:r>
          </a:p>
          <a:p>
            <a:endParaRPr lang="es-CO"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CO" dirty="0"/>
              <a:t>169.268 congregaciones.</a:t>
            </a:r>
          </a:p>
          <a:p>
            <a:endParaRPr lang="es-CO" dirty="0"/>
          </a:p>
          <a:p>
            <a:r>
              <a:rPr lang="es-MX" sz="1200" b="0" i="0" kern="1200" dirty="0">
                <a:solidFill>
                  <a:schemeClr val="tx1"/>
                </a:solidFill>
                <a:effectLst/>
                <a:latin typeface="+mn-lt"/>
                <a:ea typeface="+mn-ea"/>
                <a:cs typeface="+mn-cs"/>
              </a:rPr>
              <a:t>presentes en 212 de los 235 países reconocidos oficialmente en el mundo</a:t>
            </a:r>
          </a:p>
          <a:p>
            <a:endParaRPr lang="es-MX" sz="1200" b="0" i="0" kern="1200" dirty="0">
              <a:solidFill>
                <a:schemeClr val="tx1"/>
              </a:solidFill>
              <a:effectLst/>
              <a:latin typeface="+mn-lt"/>
              <a:ea typeface="+mn-ea"/>
              <a:cs typeface="+mn-cs"/>
            </a:endParaRPr>
          </a:p>
          <a:p>
            <a:r>
              <a:rPr lang="es-MX" sz="1200" b="0" i="0" kern="1200" dirty="0">
                <a:solidFill>
                  <a:schemeClr val="tx1"/>
                </a:solidFill>
                <a:effectLst/>
                <a:latin typeface="+mn-lt"/>
                <a:ea typeface="+mn-ea"/>
                <a:cs typeface="+mn-cs"/>
              </a:rPr>
              <a:t>2.380</a:t>
            </a:r>
            <a:r>
              <a:rPr lang="es-MX" sz="1200" b="0" i="0" kern="1200" baseline="0" dirty="0">
                <a:solidFill>
                  <a:schemeClr val="tx1"/>
                </a:solidFill>
                <a:effectLst/>
                <a:latin typeface="+mn-lt"/>
                <a:ea typeface="+mn-ea"/>
                <a:cs typeface="+mn-cs"/>
              </a:rPr>
              <a:t> Hospitales, clínicas y hogares.   Donde se </a:t>
            </a:r>
            <a:r>
              <a:rPr lang="es-MX" sz="1200" b="0" i="0" kern="1200" baseline="0" dirty="0" err="1">
                <a:solidFill>
                  <a:schemeClr val="tx1"/>
                </a:solidFill>
                <a:effectLst/>
                <a:latin typeface="+mn-lt"/>
                <a:ea typeface="+mn-ea"/>
                <a:cs typeface="+mn-cs"/>
              </a:rPr>
              <a:t>atieneden</a:t>
            </a:r>
            <a:r>
              <a:rPr lang="es-MX" sz="1200" b="0" i="0" kern="1200" baseline="0" dirty="0">
                <a:solidFill>
                  <a:schemeClr val="tx1"/>
                </a:solidFill>
                <a:effectLst/>
                <a:latin typeface="+mn-lt"/>
                <a:ea typeface="+mn-ea"/>
                <a:cs typeface="+mn-cs"/>
              </a:rPr>
              <a:t> mas de un millón d </a:t>
            </a:r>
            <a:r>
              <a:rPr lang="es-MX" sz="1200" b="0" i="0" kern="1200" baseline="0" dirty="0" err="1">
                <a:solidFill>
                  <a:schemeClr val="tx1"/>
                </a:solidFill>
                <a:effectLst/>
                <a:latin typeface="+mn-lt"/>
                <a:ea typeface="+mn-ea"/>
                <a:cs typeface="+mn-cs"/>
              </a:rPr>
              <a:t>epersonas</a:t>
            </a:r>
            <a:r>
              <a:rPr lang="es-MX" sz="1200" b="0" i="0" kern="1200" baseline="0" dirty="0">
                <a:solidFill>
                  <a:schemeClr val="tx1"/>
                </a:solidFill>
                <a:effectLst/>
                <a:latin typeface="+mn-lt"/>
                <a:ea typeface="+mn-ea"/>
                <a:cs typeface="+mn-cs"/>
              </a:rPr>
              <a:t> al año</a:t>
            </a:r>
          </a:p>
          <a:p>
            <a:endParaRPr lang="es-MX" sz="1200" b="0" i="0" kern="1200" baseline="0" dirty="0">
              <a:solidFill>
                <a:schemeClr val="tx1"/>
              </a:solidFill>
              <a:effectLst/>
              <a:latin typeface="+mn-lt"/>
              <a:ea typeface="+mn-ea"/>
              <a:cs typeface="+mn-cs"/>
            </a:endParaRPr>
          </a:p>
          <a:p>
            <a:r>
              <a:rPr lang="es-MX" sz="1200" b="0" i="0" kern="1200" baseline="0" dirty="0">
                <a:solidFill>
                  <a:schemeClr val="tx1"/>
                </a:solidFill>
                <a:effectLst/>
                <a:latin typeface="+mn-lt"/>
                <a:ea typeface="+mn-ea"/>
                <a:cs typeface="+mn-cs"/>
              </a:rPr>
              <a:t>9589 escuela, universidades con mas de dos millones de alumnos </a:t>
            </a:r>
          </a:p>
          <a:p>
            <a:endParaRPr lang="es-MX"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MX" sz="1200" b="0" i="0" kern="1200" baseline="0" dirty="0">
                <a:solidFill>
                  <a:schemeClr val="tx1"/>
                </a:solidFill>
                <a:effectLst/>
                <a:latin typeface="+mn-lt"/>
                <a:ea typeface="+mn-ea"/>
                <a:cs typeface="+mn-cs"/>
              </a:rPr>
              <a:t>57 editoriales  con millones de publicaciones en 276 idiomas y dialectos </a:t>
            </a:r>
            <a:endParaRPr lang="es-CO" dirty="0"/>
          </a:p>
          <a:p>
            <a:endParaRPr lang="es-MX" sz="1200" b="0" i="0" kern="1200" baseline="0" dirty="0">
              <a:solidFill>
                <a:schemeClr val="tx1"/>
              </a:solidFill>
              <a:effectLst/>
              <a:latin typeface="+mn-lt"/>
              <a:ea typeface="+mn-ea"/>
              <a:cs typeface="+mn-cs"/>
            </a:endParaRPr>
          </a:p>
          <a:p>
            <a:r>
              <a:rPr lang="es-MX" sz="1200" b="0" i="0" kern="1200" baseline="0" dirty="0">
                <a:solidFill>
                  <a:schemeClr val="tx1"/>
                </a:solidFill>
                <a:effectLst/>
                <a:latin typeface="+mn-lt"/>
                <a:ea typeface="+mn-ea"/>
                <a:cs typeface="+mn-cs"/>
              </a:rPr>
              <a:t>Industrias de alimentos, radios, televisión,</a:t>
            </a:r>
          </a:p>
          <a:p>
            <a:endParaRPr lang="es-MX" sz="1200" b="0" i="0" kern="1200" baseline="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7C33D22-8D15-4535-BA29-A6E44409C3B3}" type="slidenum">
              <a:rPr lang="es-CO" smtClean="0"/>
              <a:t>2</a:t>
            </a:fld>
            <a:endParaRPr lang="es-CO"/>
          </a:p>
        </p:txBody>
      </p:sp>
    </p:spTree>
    <p:extLst>
      <p:ext uri="{BB962C8B-B14F-4D97-AF65-F5344CB8AC3E}">
        <p14:creationId xmlns:p14="http://schemas.microsoft.com/office/powerpoint/2010/main" val="3552721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1" dirty="0"/>
              <a:t>Crisis de identidad    </a:t>
            </a:r>
            <a:r>
              <a:rPr lang="es-ES" b="0" i="0" dirty="0">
                <a:solidFill>
                  <a:srgbClr val="3D6772"/>
                </a:solidFill>
                <a:effectLst/>
              </a:rPr>
              <a:t>Es un período de confusión y duda en el que una persona se enfrenta a preguntas sobre quién es, qué valores sostiene y qué dirección quiere tomar en su vida.</a:t>
            </a:r>
          </a:p>
          <a:p>
            <a:endParaRPr lang="es-ES" b="0" i="0" dirty="0">
              <a:solidFill>
                <a:srgbClr val="3D6772"/>
              </a:solidFill>
              <a:effectLst/>
            </a:endParaRPr>
          </a:p>
          <a:p>
            <a:r>
              <a:rPr lang="es-ES" dirty="0"/>
              <a:t>La iglesia también puede experimentar una </a:t>
            </a:r>
            <a:r>
              <a:rPr lang="es-ES" b="1" dirty="0"/>
              <a:t>crisis de identidad</a:t>
            </a:r>
            <a:r>
              <a:rPr lang="es-ES" dirty="0"/>
              <a:t>. Por los cambios culturales, los desafíos </a:t>
            </a:r>
            <a:r>
              <a:rPr lang="es-ES" dirty="0" err="1"/>
              <a:t>teologicos</a:t>
            </a:r>
            <a:r>
              <a:rPr lang="es-ES" dirty="0"/>
              <a:t>, los conflictos internos. </a:t>
            </a:r>
            <a:endParaRPr lang="es-CO" dirty="0"/>
          </a:p>
        </p:txBody>
      </p:sp>
      <p:sp>
        <p:nvSpPr>
          <p:cNvPr id="4" name="Marcador de número de diapositiva 3"/>
          <p:cNvSpPr>
            <a:spLocks noGrp="1"/>
          </p:cNvSpPr>
          <p:nvPr>
            <p:ph type="sldNum" sz="quarter" idx="5"/>
          </p:nvPr>
        </p:nvSpPr>
        <p:spPr/>
        <p:txBody>
          <a:bodyPr/>
          <a:lstStyle/>
          <a:p>
            <a:fld id="{47C33D22-8D15-4535-BA29-A6E44409C3B3}" type="slidenum">
              <a:rPr lang="es-CO" smtClean="0"/>
              <a:t>3</a:t>
            </a:fld>
            <a:endParaRPr lang="es-CO"/>
          </a:p>
        </p:txBody>
      </p:sp>
    </p:spTree>
    <p:extLst>
      <p:ext uri="{BB962C8B-B14F-4D97-AF65-F5344CB8AC3E}">
        <p14:creationId xmlns:p14="http://schemas.microsoft.com/office/powerpoint/2010/main" val="321242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Algunas veces, los miembros de la Iglesia Adventista del séptimo Dia se refieren a ella como a un “movimiento </a:t>
            </a:r>
            <a:r>
              <a:rPr lang="es-ES" dirty="0" err="1"/>
              <a:t>profetico</a:t>
            </a:r>
            <a:r>
              <a:rPr lang="es-ES" dirty="0"/>
              <a:t>” pero que significa esta frase.</a:t>
            </a:r>
          </a:p>
          <a:p>
            <a:endParaRPr lang="es-ES" dirty="0"/>
          </a:p>
          <a:p>
            <a:r>
              <a:rPr lang="es-ES" dirty="0"/>
              <a:t>Significa que todos los miembros de la iglesia son profetas. </a:t>
            </a:r>
          </a:p>
          <a:p>
            <a:r>
              <a:rPr lang="es-ES" dirty="0"/>
              <a:t>Indica que cada miembro recibe visiones y sueños directamente de Dios.</a:t>
            </a:r>
          </a:p>
          <a:p>
            <a:endParaRPr lang="es-ES" dirty="0"/>
          </a:p>
          <a:p>
            <a:r>
              <a:rPr lang="es-ES" dirty="0"/>
              <a:t>Quiere decir que la iglesia solo se preocupa por los eventos del futuro y no del presente.</a:t>
            </a:r>
          </a:p>
          <a:p>
            <a:endParaRPr lang="es-ES" dirty="0"/>
          </a:p>
          <a:p>
            <a:endParaRPr lang="es-CO" dirty="0"/>
          </a:p>
        </p:txBody>
      </p:sp>
      <p:sp>
        <p:nvSpPr>
          <p:cNvPr id="4" name="Marcador de número de diapositiva 3"/>
          <p:cNvSpPr>
            <a:spLocks noGrp="1"/>
          </p:cNvSpPr>
          <p:nvPr>
            <p:ph type="sldNum" sz="quarter" idx="5"/>
          </p:nvPr>
        </p:nvSpPr>
        <p:spPr/>
        <p:txBody>
          <a:bodyPr/>
          <a:lstStyle/>
          <a:p>
            <a:fld id="{47C33D22-8D15-4535-BA29-A6E44409C3B3}" type="slidenum">
              <a:rPr lang="es-CO" smtClean="0"/>
              <a:t>4</a:t>
            </a:fld>
            <a:endParaRPr lang="es-CO"/>
          </a:p>
        </p:txBody>
      </p:sp>
    </p:spTree>
    <p:extLst>
      <p:ext uri="{BB962C8B-B14F-4D97-AF65-F5344CB8AC3E}">
        <p14:creationId xmlns:p14="http://schemas.microsoft.com/office/powerpoint/2010/main" val="3933853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gn="l">
              <a:spcBef>
                <a:spcPts val="0"/>
              </a:spcBef>
              <a:spcAft>
                <a:spcPts val="0"/>
              </a:spcAft>
            </a:pPr>
            <a:r>
              <a:rPr lang="es-ES" dirty="0">
                <a:solidFill>
                  <a:srgbClr val="383935"/>
                </a:solidFill>
                <a:effectLst/>
                <a:latin typeface="Times New Roman" panose="02020603050405020304" pitchFamily="18" charset="0"/>
                <a:ea typeface="SimSun" panose="02010600030101010101" pitchFamily="2" charset="-122"/>
                <a:cs typeface="Times New Roman" panose="02020603050405020304" pitchFamily="18" charset="0"/>
              </a:rPr>
              <a:t>la </a:t>
            </a:r>
            <a:r>
              <a:rPr lang="es-ES" dirty="0" err="1">
                <a:solidFill>
                  <a:srgbClr val="383935"/>
                </a:solidFill>
                <a:effectLst/>
                <a:latin typeface="Times New Roman" panose="02020603050405020304" pitchFamily="18" charset="0"/>
                <a:ea typeface="SimSun" panose="02010600030101010101" pitchFamily="2" charset="-122"/>
                <a:cs typeface="Times New Roman" panose="02020603050405020304" pitchFamily="18" charset="0"/>
              </a:rPr>
              <a:t>expresion</a:t>
            </a:r>
            <a:r>
              <a:rPr lang="es-ES" dirty="0">
                <a:solidFill>
                  <a:srgbClr val="38393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s-ES" b="1" i="1" u="sng"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“movimiento </a:t>
            </a:r>
            <a:r>
              <a:rPr lang="es-ES" b="1" i="1" u="sng"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profetico</a:t>
            </a:r>
            <a:r>
              <a:rPr lang="es-ES" b="1" i="1" u="sng"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s-ES" dirty="0">
                <a:solidFill>
                  <a:srgbClr val="383935"/>
                </a:solidFill>
                <a:effectLst/>
                <a:latin typeface="Times New Roman" panose="02020603050405020304" pitchFamily="18" charset="0"/>
                <a:ea typeface="SimSun" panose="02010600030101010101" pitchFamily="2" charset="-122"/>
                <a:cs typeface="Times New Roman" panose="02020603050405020304" pitchFamily="18" charset="0"/>
              </a:rPr>
              <a:t>se refiere al hecho de que la iglesia </a:t>
            </a:r>
            <a:r>
              <a:rPr lang="es-ES" dirty="0"/>
              <a:t>nació como resultado de un cumplimiento profético</a:t>
            </a:r>
          </a:p>
          <a:p>
            <a:pPr marL="0" marR="0" algn="l">
              <a:spcBef>
                <a:spcPts val="0"/>
              </a:spcBef>
              <a:spcAft>
                <a:spcPts val="0"/>
              </a:spcAft>
            </a:pPr>
            <a:endParaRPr lang="es-ES" dirty="0"/>
          </a:p>
          <a:p>
            <a:pPr marL="0" marR="0" algn="l">
              <a:spcBef>
                <a:spcPts val="0"/>
              </a:spcBef>
              <a:spcAft>
                <a:spcPts val="0"/>
              </a:spcAft>
            </a:pPr>
            <a:endParaRPr lang="es-CO" dirty="0"/>
          </a:p>
        </p:txBody>
      </p:sp>
      <p:sp>
        <p:nvSpPr>
          <p:cNvPr id="4" name="Marcador de número de diapositiva 3"/>
          <p:cNvSpPr>
            <a:spLocks noGrp="1"/>
          </p:cNvSpPr>
          <p:nvPr>
            <p:ph type="sldNum" sz="quarter" idx="5"/>
          </p:nvPr>
        </p:nvSpPr>
        <p:spPr/>
        <p:txBody>
          <a:bodyPr/>
          <a:lstStyle/>
          <a:p>
            <a:fld id="{47C33D22-8D15-4535-BA29-A6E44409C3B3}" type="slidenum">
              <a:rPr lang="es-CO" smtClean="0"/>
              <a:t>5</a:t>
            </a:fld>
            <a:endParaRPr lang="es-CO"/>
          </a:p>
        </p:txBody>
      </p:sp>
    </p:spTree>
    <p:extLst>
      <p:ext uri="{BB962C8B-B14F-4D97-AF65-F5344CB8AC3E}">
        <p14:creationId xmlns:p14="http://schemas.microsoft.com/office/powerpoint/2010/main" val="1753750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10100F"/>
                </a:solidFill>
                <a:effectLst/>
                <a:latin typeface="Times New Roman" panose="02020603050405020304" pitchFamily="18" charset="0"/>
                <a:ea typeface="SimSun" panose="02010600030101010101" pitchFamily="2" charset="-122"/>
                <a:cs typeface="Times New Roman" panose="02020603050405020304" pitchFamily="18" charset="0"/>
              </a:rPr>
              <a:t>Para comprender el surgimiento </a:t>
            </a:r>
            <a:r>
              <a:rPr lang="es-ES" dirty="0" err="1">
                <a:solidFill>
                  <a:srgbClr val="10100F"/>
                </a:solidFill>
                <a:effectLst/>
                <a:latin typeface="Times New Roman" panose="02020603050405020304" pitchFamily="18" charset="0"/>
                <a:ea typeface="SimSun" panose="02010600030101010101" pitchFamily="2" charset="-122"/>
                <a:cs typeface="Times New Roman" panose="02020603050405020304" pitchFamily="18" charset="0"/>
              </a:rPr>
              <a:t>profetico</a:t>
            </a:r>
            <a:r>
              <a:rPr lang="es-ES" dirty="0">
                <a:solidFill>
                  <a:srgbClr val="10100F"/>
                </a:solidFill>
                <a:effectLst/>
                <a:latin typeface="Times New Roman" panose="02020603050405020304" pitchFamily="18" charset="0"/>
                <a:ea typeface="SimSun" panose="02010600030101010101" pitchFamily="2" charset="-122"/>
                <a:cs typeface="Times New Roman" panose="02020603050405020304" pitchFamily="18" charset="0"/>
              </a:rPr>
              <a:t> de la Iglesia </a:t>
            </a:r>
            <a:r>
              <a:rPr lang="es-ES" dirty="0">
                <a:solidFill>
                  <a:srgbClr val="40403E"/>
                </a:solidFill>
                <a:effectLst/>
                <a:latin typeface="Times New Roman" panose="02020603050405020304" pitchFamily="18" charset="0"/>
                <a:ea typeface="SimSun" panose="02010600030101010101" pitchFamily="2" charset="-122"/>
                <a:cs typeface="Times New Roman" panose="02020603050405020304" pitchFamily="18" charset="0"/>
              </a:rPr>
              <a:t>Adventista del Séptimo Dia, comenzamos con el capitulo final del </a:t>
            </a:r>
            <a:r>
              <a:rPr lang="es-ES" dirty="0">
                <a:solidFill>
                  <a:srgbClr val="070605"/>
                </a:solidFill>
                <a:effectLst/>
                <a:latin typeface="Times New Roman" panose="02020603050405020304" pitchFamily="18" charset="0"/>
                <a:ea typeface="SimSun" panose="02010600030101010101" pitchFamily="2" charset="-122"/>
                <a:cs typeface="Times New Roman" panose="02020603050405020304" pitchFamily="18" charset="0"/>
              </a:rPr>
              <a:t>libro de Daniel.</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1C1B1A"/>
                </a:solidFill>
                <a:effectLst/>
                <a:latin typeface="Times New Roman" panose="02020603050405020304" pitchFamily="18" charset="0"/>
                <a:ea typeface="SimSun" panose="02010600030101010101" pitchFamily="2" charset="-122"/>
                <a:cs typeface="Times New Roman" panose="02020603050405020304" pitchFamily="18" charset="0"/>
              </a:rPr>
              <a:t>A Daniel se le dice que los escritos </a:t>
            </a:r>
            <a:r>
              <a:rPr lang="es-ES" dirty="0" err="1">
                <a:solidFill>
                  <a:srgbClr val="1C1B1A"/>
                </a:solidFill>
                <a:effectLst/>
                <a:latin typeface="Times New Roman" panose="02020603050405020304" pitchFamily="18" charset="0"/>
                <a:ea typeface="SimSun" panose="02010600030101010101" pitchFamily="2" charset="-122"/>
                <a:cs typeface="Times New Roman" panose="02020603050405020304" pitchFamily="18" charset="0"/>
              </a:rPr>
              <a:t>profeticos</a:t>
            </a:r>
            <a:r>
              <a:rPr lang="es-ES" dirty="0">
                <a:solidFill>
                  <a:srgbClr val="1C1B1A"/>
                </a:solidFill>
                <a:effectLst/>
                <a:latin typeface="Times New Roman" panose="02020603050405020304" pitchFamily="18" charset="0"/>
                <a:ea typeface="SimSun" panose="02010600030101010101" pitchFamily="2" charset="-122"/>
                <a:cs typeface="Times New Roman" panose="02020603050405020304" pitchFamily="18" charset="0"/>
              </a:rPr>
              <a:t> </a:t>
            </a:r>
            <a:r>
              <a:rPr lang="es-ES" dirty="0">
                <a:solidFill>
                  <a:srgbClr val="060504"/>
                </a:solidFill>
                <a:effectLst/>
                <a:latin typeface="Times New Roman" panose="02020603050405020304" pitchFamily="18" charset="0"/>
                <a:ea typeface="SimSun" panose="02010600030101010101" pitchFamily="2" charset="-122"/>
                <a:cs typeface="Times New Roman" panose="02020603050405020304" pitchFamily="18" charset="0"/>
              </a:rPr>
              <a:t>que el </a:t>
            </a:r>
            <a:r>
              <a:rPr lang="es-ES" dirty="0" err="1">
                <a:solidFill>
                  <a:srgbClr val="060504"/>
                </a:solidFill>
                <a:effectLst/>
                <a:latin typeface="Times New Roman" panose="02020603050405020304" pitchFamily="18" charset="0"/>
                <a:ea typeface="SimSun" panose="02010600030101010101" pitchFamily="2" charset="-122"/>
                <a:cs typeface="Times New Roman" panose="02020603050405020304" pitchFamily="18" charset="0"/>
              </a:rPr>
              <a:t>escribio</a:t>
            </a:r>
            <a:r>
              <a:rPr lang="es-ES" dirty="0">
                <a:solidFill>
                  <a:srgbClr val="06050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s-ES" dirty="0" err="1">
                <a:solidFill>
                  <a:srgbClr val="060504"/>
                </a:solidFill>
                <a:effectLst/>
                <a:latin typeface="Times New Roman" panose="02020603050405020304" pitchFamily="18" charset="0"/>
                <a:ea typeface="SimSun" panose="02010600030101010101" pitchFamily="2" charset="-122"/>
                <a:cs typeface="Times New Roman" panose="02020603050405020304" pitchFamily="18" charset="0"/>
              </a:rPr>
              <a:t>debian</a:t>
            </a:r>
            <a:r>
              <a:rPr lang="es-ES" dirty="0">
                <a:solidFill>
                  <a:srgbClr val="060504"/>
                </a:solidFill>
                <a:effectLst/>
                <a:latin typeface="Times New Roman" panose="02020603050405020304" pitchFamily="18" charset="0"/>
                <a:ea typeface="SimSun" panose="02010600030101010101" pitchFamily="2" charset="-122"/>
                <a:cs typeface="Times New Roman" panose="02020603050405020304" pitchFamily="18" charset="0"/>
              </a:rPr>
              <a:t> ser </a:t>
            </a:r>
            <a:r>
              <a:rPr lang="es-ES" b="1" i="1" u="sng" dirty="0">
                <a:solidFill>
                  <a:srgbClr val="060504"/>
                </a:solidFill>
                <a:effectLst/>
                <a:latin typeface="SimSun" panose="02010600030101010101" pitchFamily="2" charset="-122"/>
                <a:ea typeface="SimSun" panose="02010600030101010101" pitchFamily="2" charset="-122"/>
                <a:cs typeface="Times New Roman" panose="02020603050405020304" pitchFamily="18" charset="0"/>
              </a:rPr>
              <a:t>“</a:t>
            </a:r>
            <a:r>
              <a:rPr lang="es-ES" b="1" i="1" u="sng" dirty="0" err="1">
                <a:solidFill>
                  <a:srgbClr val="060504"/>
                </a:solidFill>
                <a:effectLst/>
                <a:latin typeface="Times New Roman" panose="02020603050405020304" pitchFamily="18" charset="0"/>
                <a:ea typeface="SimSun" panose="02010600030101010101" pitchFamily="2" charset="-122"/>
                <a:cs typeface="Times New Roman" panose="02020603050405020304" pitchFamily="18" charset="0"/>
              </a:rPr>
              <a:t>sellados</a:t>
            </a:r>
            <a:r>
              <a:rPr lang="es-ES" b="1" i="1" u="sng" dirty="0" err="1">
                <a:solidFill>
                  <a:srgbClr val="060504"/>
                </a:solidFill>
                <a:effectLst/>
                <a:latin typeface="SimSun" panose="02010600030101010101" pitchFamily="2" charset="-122"/>
                <a:ea typeface="SimSun" panose="02010600030101010101" pitchFamily="2" charset="-122"/>
                <a:cs typeface="Times New Roman" panose="02020603050405020304" pitchFamily="18" charset="0"/>
              </a:rPr>
              <a:t>”</a:t>
            </a:r>
            <a:r>
              <a:rPr lang="es-ES" dirty="0" err="1">
                <a:solidFill>
                  <a:srgbClr val="060504"/>
                </a:solidFill>
                <a:effectLst/>
                <a:latin typeface="Times New Roman" panose="02020603050405020304" pitchFamily="18" charset="0"/>
                <a:ea typeface="SimSun" panose="02010600030101010101" pitchFamily="2" charset="-122"/>
                <a:cs typeface="Times New Roman" panose="02020603050405020304" pitchFamily="18" charset="0"/>
              </a:rPr>
              <a:t>o</a:t>
            </a:r>
            <a:r>
              <a:rPr lang="es-ES" dirty="0">
                <a:solidFill>
                  <a:srgbClr val="060504"/>
                </a:solidFill>
                <a:effectLst/>
                <a:latin typeface="Times New Roman" panose="02020603050405020304" pitchFamily="18" charset="0"/>
                <a:ea typeface="SimSun" panose="02010600030101010101" pitchFamily="2" charset="-122"/>
                <a:cs typeface="Times New Roman" panose="02020603050405020304" pitchFamily="18" charset="0"/>
              </a:rPr>
              <a:t> no comprendidos </a:t>
            </a:r>
            <a:r>
              <a:rPr lang="es-ES" dirty="0">
                <a:solidFill>
                  <a:srgbClr val="11100F"/>
                </a:solidFill>
                <a:effectLst/>
                <a:latin typeface="Times New Roman" panose="02020603050405020304" pitchFamily="18" charset="0"/>
                <a:ea typeface="SimSun" panose="02010600030101010101" pitchFamily="2" charset="-122"/>
                <a:cs typeface="Times New Roman" panose="02020603050405020304" pitchFamily="18" charset="0"/>
              </a:rPr>
              <a:t>completamente, hasta un periodo llamado </a:t>
            </a:r>
            <a:r>
              <a:rPr lang="es-ES" b="1" i="1" u="sng" dirty="0">
                <a:solidFill>
                  <a:srgbClr val="11100F"/>
                </a:solidFill>
                <a:effectLst/>
                <a:latin typeface="SimSun" panose="02010600030101010101" pitchFamily="2" charset="-122"/>
                <a:ea typeface="SimSun" panose="02010600030101010101" pitchFamily="2" charset="-122"/>
                <a:cs typeface="Times New Roman" panose="02020603050405020304" pitchFamily="18" charset="0"/>
              </a:rPr>
              <a:t>“</a:t>
            </a:r>
            <a:r>
              <a:rPr lang="es-ES" b="1" i="1" u="sng" dirty="0">
                <a:solidFill>
                  <a:srgbClr val="11100F"/>
                </a:solidFill>
                <a:effectLst/>
                <a:latin typeface="Times New Roman" panose="02020603050405020304" pitchFamily="18" charset="0"/>
                <a:ea typeface="SimSun" panose="02010600030101010101" pitchFamily="2" charset="-122"/>
                <a:cs typeface="Times New Roman" panose="02020603050405020304" pitchFamily="18" charset="0"/>
              </a:rPr>
              <a:t>el tiempo del fin"</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endParaRPr lang="es-CO" dirty="0"/>
          </a:p>
          <a:p>
            <a:r>
              <a:rPr lang="es-CO" sz="1800" b="1" dirty="0">
                <a:solidFill>
                  <a:srgbClr val="FF0000"/>
                </a:solidFill>
                <a:latin typeface="Georgia" panose="02040502050405020303" pitchFamily="18" charset="0"/>
              </a:rPr>
              <a:t>La ciencia se aumentará. </a:t>
            </a:r>
          </a:p>
          <a:p>
            <a:r>
              <a:rPr lang="es-ES" sz="1800" b="0" dirty="0">
                <a:solidFill>
                  <a:prstClr val="black"/>
                </a:solidFill>
                <a:latin typeface="Georgia" panose="02040502050405020303" pitchFamily="18" charset="0"/>
              </a:rPr>
              <a:t>Cuando el libro sellado sea abierto en el tiempo del fin, se aumentará el conocimiento de las verdades contenidas en estas profecías</a:t>
            </a:r>
            <a:endParaRPr lang="es-CO" sz="1800" b="0" dirty="0">
              <a:solidFill>
                <a:prstClr val="black"/>
              </a:solidFill>
              <a:latin typeface="Georgia" panose="02040502050405020303" pitchFamily="18" charset="0"/>
            </a:endParaRPr>
          </a:p>
          <a:p>
            <a:endParaRPr lang="es-CO" sz="1800" b="0" dirty="0">
              <a:solidFill>
                <a:prstClr val="black"/>
              </a:solidFill>
              <a:latin typeface="Georgia" panose="02040502050405020303" pitchFamily="18" charset="0"/>
            </a:endParaRPr>
          </a:p>
          <a:p>
            <a:endParaRPr lang="es-CO" dirty="0"/>
          </a:p>
        </p:txBody>
      </p:sp>
      <p:sp>
        <p:nvSpPr>
          <p:cNvPr id="4" name="Marcador de número de diapositiva 3"/>
          <p:cNvSpPr>
            <a:spLocks noGrp="1"/>
          </p:cNvSpPr>
          <p:nvPr>
            <p:ph type="sldNum" sz="quarter" idx="5"/>
          </p:nvPr>
        </p:nvSpPr>
        <p:spPr/>
        <p:txBody>
          <a:bodyPr/>
          <a:lstStyle/>
          <a:p>
            <a:fld id="{47C33D22-8D15-4535-BA29-A6E44409C3B3}" type="slidenum">
              <a:rPr lang="es-CO" smtClean="0"/>
              <a:t>6</a:t>
            </a:fld>
            <a:endParaRPr lang="es-CO"/>
          </a:p>
        </p:txBody>
      </p:sp>
    </p:spTree>
    <p:extLst>
      <p:ext uri="{BB962C8B-B14F-4D97-AF65-F5344CB8AC3E}">
        <p14:creationId xmlns:p14="http://schemas.microsoft.com/office/powerpoint/2010/main" val="3868309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40302"/>
                </a:solidFill>
                <a:effectLst/>
                <a:latin typeface="Times New Roman" panose="02020603050405020304" pitchFamily="18" charset="0"/>
                <a:ea typeface="SimSun" panose="02010600030101010101" pitchFamily="2" charset="-122"/>
                <a:cs typeface="Times New Roman" panose="02020603050405020304" pitchFamily="18" charset="0"/>
              </a:rPr>
              <a:t>Mientras Daniel escucha a dos seres santos en conversación, él se entera de cuanto falta para </a:t>
            </a:r>
            <a:r>
              <a:rPr lang="es-ES" b="1" i="1" u="sng" dirty="0">
                <a:solidFill>
                  <a:srgbClr val="040302"/>
                </a:solidFill>
                <a:effectLst/>
                <a:latin typeface="Times New Roman" panose="02020603050405020304" pitchFamily="18" charset="0"/>
                <a:ea typeface="SimSun" panose="02010600030101010101" pitchFamily="2" charset="-122"/>
                <a:cs typeface="Times New Roman" panose="02020603050405020304" pitchFamily="18" charset="0"/>
              </a:rPr>
              <a:t>“El tiempo del fin”.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endParaRPr lang="es-CO" dirty="0"/>
          </a:p>
        </p:txBody>
      </p:sp>
      <p:sp>
        <p:nvSpPr>
          <p:cNvPr id="4" name="Marcador de número de diapositiva 3"/>
          <p:cNvSpPr>
            <a:spLocks noGrp="1"/>
          </p:cNvSpPr>
          <p:nvPr>
            <p:ph type="sldNum" sz="quarter" idx="5"/>
          </p:nvPr>
        </p:nvSpPr>
        <p:spPr/>
        <p:txBody>
          <a:bodyPr/>
          <a:lstStyle/>
          <a:p>
            <a:fld id="{47C33D22-8D15-4535-BA29-A6E44409C3B3}" type="slidenum">
              <a:rPr lang="es-CO" smtClean="0"/>
              <a:t>7</a:t>
            </a:fld>
            <a:endParaRPr lang="es-CO"/>
          </a:p>
        </p:txBody>
      </p:sp>
    </p:spTree>
    <p:extLst>
      <p:ext uri="{BB962C8B-B14F-4D97-AF65-F5344CB8AC3E}">
        <p14:creationId xmlns:p14="http://schemas.microsoft.com/office/powerpoint/2010/main" val="3482301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effectLst/>
                <a:latin typeface="Times New Roman" panose="02020603050405020304" pitchFamily="18" charset="0"/>
                <a:ea typeface="SimSun" panose="02010600030101010101" pitchFamily="2" charset="-122"/>
                <a:cs typeface="Times New Roman" panose="02020603050405020304" pitchFamily="18" charset="0"/>
              </a:rPr>
              <a:t>La palabra “Tiempo” es la palabra aramea</a:t>
            </a:r>
            <a:r>
              <a:rPr lang="es-ES" i="1" u="sng" dirty="0">
                <a:effectLst/>
                <a:latin typeface="Times New Roman" panose="02020603050405020304" pitchFamily="18" charset="0"/>
                <a:ea typeface="SimSun" panose="02010600030101010101" pitchFamily="2" charset="-122"/>
                <a:cs typeface="Times New Roman" panose="02020603050405020304" pitchFamily="18" charset="0"/>
              </a:rPr>
              <a:t> </a:t>
            </a:r>
            <a:r>
              <a:rPr lang="es-ES" b="1" i="1" u="sng" dirty="0">
                <a:effectLst/>
                <a:latin typeface="Times New Roman" panose="02020603050405020304" pitchFamily="18" charset="0"/>
                <a:ea typeface="SimSun" panose="02010600030101010101" pitchFamily="2" charset="-122"/>
                <a:cs typeface="Times New Roman" panose="02020603050405020304" pitchFamily="18" charset="0"/>
              </a:rPr>
              <a:t>“‘</a:t>
            </a:r>
            <a:r>
              <a:rPr lang="es-ES" b="1" i="1" u="sng" dirty="0" err="1">
                <a:effectLst/>
                <a:latin typeface="Times New Roman" panose="02020603050405020304" pitchFamily="18" charset="0"/>
                <a:ea typeface="SimSun" panose="02010600030101010101" pitchFamily="2" charset="-122"/>
                <a:cs typeface="Times New Roman" panose="02020603050405020304" pitchFamily="18" charset="0"/>
              </a:rPr>
              <a:t>iddan</a:t>
            </a:r>
            <a:r>
              <a:rPr lang="es-ES" b="1" i="1" u="sng" dirty="0">
                <a:effectLst/>
                <a:latin typeface="Times New Roman" panose="02020603050405020304" pitchFamily="18" charset="0"/>
                <a:ea typeface="SimSun" panose="02010600030101010101" pitchFamily="2" charset="-122"/>
                <a:cs typeface="Times New Roman" panose="02020603050405020304" pitchFamily="18" charset="0"/>
              </a:rPr>
              <a:t>” </a:t>
            </a:r>
            <a:r>
              <a:rPr lang="es-ES" i="0" dirty="0">
                <a:effectLst/>
                <a:latin typeface="Times New Roman" panose="02020603050405020304" pitchFamily="18" charset="0"/>
                <a:ea typeface="SimSun" panose="02010600030101010101" pitchFamily="2" charset="-122"/>
                <a:cs typeface="Times New Roman" panose="02020603050405020304" pitchFamily="18" charset="0"/>
              </a:rPr>
              <a:t> la cual significa un año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endParaRPr lang="es-CO" dirty="0"/>
          </a:p>
          <a:p>
            <a:r>
              <a:rPr lang="es-CO" dirty="0"/>
              <a:t>Así es traducida en Daniel 4 cuando se le profetizo a Nabucodonosor que estaría 7 años como una bestia</a:t>
            </a:r>
          </a:p>
          <a:p>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Entonces </a:t>
            </a:r>
            <a:r>
              <a:rPr lang="es-ES" i="1" dirty="0">
                <a:effectLst/>
                <a:latin typeface="Times New Roman" panose="02020603050405020304" pitchFamily="18" charset="0"/>
                <a:ea typeface="SimSun" panose="02010600030101010101" pitchFamily="2" charset="-122"/>
                <a:cs typeface="Times New Roman" panose="02020603050405020304" pitchFamily="18" charset="0"/>
              </a:rPr>
              <a:t> tiempo,  tiempos,  y la mitad de un tiempo serian 3 años y medio, ósea 1.260 días </a:t>
            </a:r>
            <a:r>
              <a:rPr lang="es-ES" i="1" dirty="0" err="1">
                <a:effectLst/>
                <a:latin typeface="Times New Roman" panose="02020603050405020304" pitchFamily="18" charset="0"/>
                <a:ea typeface="SimSun" panose="02010600030101010101" pitchFamily="2" charset="-122"/>
                <a:cs typeface="Times New Roman" panose="02020603050405020304" pitchFamily="18" charset="0"/>
              </a:rPr>
              <a:t>profeticos</a:t>
            </a:r>
            <a:r>
              <a:rPr lang="es-ES" i="1" dirty="0">
                <a:effectLst/>
                <a:latin typeface="Times New Roman" panose="02020603050405020304" pitchFamily="18" charset="0"/>
                <a:ea typeface="SimSun" panose="02010600030101010101" pitchFamily="2" charset="-122"/>
                <a:cs typeface="Times New Roman" panose="02020603050405020304" pitchFamily="18" charset="0"/>
              </a:rPr>
              <a:t>.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endParaRPr lang="es-CO" dirty="0"/>
          </a:p>
        </p:txBody>
      </p:sp>
      <p:sp>
        <p:nvSpPr>
          <p:cNvPr id="4" name="Marcador de número de diapositiva 3"/>
          <p:cNvSpPr>
            <a:spLocks noGrp="1"/>
          </p:cNvSpPr>
          <p:nvPr>
            <p:ph type="sldNum" sz="quarter" idx="5"/>
          </p:nvPr>
        </p:nvSpPr>
        <p:spPr/>
        <p:txBody>
          <a:bodyPr/>
          <a:lstStyle/>
          <a:p>
            <a:fld id="{47C33D22-8D15-4535-BA29-A6E44409C3B3}" type="slidenum">
              <a:rPr lang="es-CO" smtClean="0"/>
              <a:t>8</a:t>
            </a:fld>
            <a:endParaRPr lang="es-CO"/>
          </a:p>
        </p:txBody>
      </p:sp>
    </p:spTree>
    <p:extLst>
      <p:ext uri="{BB962C8B-B14F-4D97-AF65-F5344CB8AC3E}">
        <p14:creationId xmlns:p14="http://schemas.microsoft.com/office/powerpoint/2010/main" val="4248889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gn="l">
              <a:spcBef>
                <a:spcPts val="0"/>
              </a:spcBef>
              <a:spcAft>
                <a:spcPts val="0"/>
              </a:spcAft>
            </a:pPr>
            <a:r>
              <a:rPr lang="es-ES" b="1" dirty="0">
                <a:effectLst/>
                <a:latin typeface="Times New Roman" panose="02020603050405020304" pitchFamily="18" charset="0"/>
                <a:ea typeface="SimSun" panose="02010600030101010101" pitchFamily="2" charset="-122"/>
                <a:cs typeface="Times New Roman" panose="02020603050405020304" pitchFamily="18" charset="0"/>
              </a:rPr>
              <a:t>Principios de Dia por año.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a:spcBef>
                <a:spcPts val="0"/>
              </a:spcBef>
              <a:spcAft>
                <a:spcPts val="0"/>
              </a:spcAft>
            </a:pPr>
            <a:r>
              <a:rPr lang="es-ES" dirty="0">
                <a:effectLst/>
                <a:latin typeface="Times New Roman" panose="02020603050405020304" pitchFamily="18" charset="0"/>
                <a:ea typeface="SimSun" panose="02010600030101010101" pitchFamily="2" charset="-122"/>
                <a:cs typeface="Times New Roman" panose="02020603050405020304" pitchFamily="18" charset="0"/>
              </a:rPr>
              <a:t> </a:t>
            </a:r>
            <a:endParaRPr lang="es-ES"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s-ES" dirty="0">
                <a:effectLst/>
                <a:latin typeface="Times New Roman" panose="02020603050405020304" pitchFamily="18" charset="0"/>
                <a:ea typeface="SimSun" panose="02010600030101010101" pitchFamily="2" charset="-122"/>
                <a:cs typeface="Times New Roman" panose="02020603050405020304" pitchFamily="18" charset="0"/>
              </a:rPr>
              <a:t>un día en la profecía simbólica representa un año  según </a:t>
            </a:r>
          </a:p>
          <a:p>
            <a:pPr marL="0" marR="0">
              <a:spcBef>
                <a:spcPts val="0"/>
              </a:spcBef>
              <a:spcAft>
                <a:spcPts val="0"/>
              </a:spcAft>
            </a:pPr>
            <a:endParaRPr lang="es-ES"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0"/>
              </a:spcAft>
            </a:pPr>
            <a:r>
              <a:rPr lang="es-ES" b="1" dirty="0">
                <a:effectLst/>
                <a:latin typeface="Times New Roman" panose="02020603050405020304" pitchFamily="18" charset="0"/>
                <a:ea typeface="SimSun" panose="02010600030101010101" pitchFamily="2" charset="-122"/>
                <a:cs typeface="Times New Roman" panose="02020603050405020304" pitchFamily="18" charset="0"/>
              </a:rPr>
              <a:t>Números 14:34; </a:t>
            </a:r>
            <a:r>
              <a:rPr lang="es-ES" sz="1800" dirty="0">
                <a:latin typeface="Georgia" panose="02040502050405020303" pitchFamily="18" charset="0"/>
              </a:rPr>
              <a:t>Aquí aparece el primer uso de las palabras "día" y "año", juntas en un sentido correlativo, dentro de un marco profético.  Los espías habían pasado 40 días escudriñando la tierra de Canaán y habían informado desfavorablemente en cuanto a las perspectivas de ocuparla.  Al proceder así habían demostrado una falta de fe en las promesas de Dios y en su poder para cumplir esas promesas.  Sin embargo, su informe fue aceptado por el pueblo (ver com. Num_14:4).  Como resultado de esta decisión, la nación fue sentenciada a 40 años de sufrimiento en el desierto.  Los 40 días literales se convirtieron así en una profecía de 40 años literales: un año de peregrinaje reparador en el desierto por cada día desprovisto de fe pasado recorriendo la tierra prometida.</a:t>
            </a:r>
          </a:p>
          <a:p>
            <a:pPr marL="0" marR="0">
              <a:spcBef>
                <a:spcPts val="0"/>
              </a:spcBef>
              <a:spcAft>
                <a:spcPts val="0"/>
              </a:spcAft>
            </a:pPr>
            <a:endParaRPr lang="es-ES"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0"/>
              </a:spcAft>
            </a:pPr>
            <a:r>
              <a:rPr lang="es-ES" b="1" dirty="0">
                <a:effectLst/>
                <a:latin typeface="Times New Roman" panose="02020603050405020304" pitchFamily="18" charset="0"/>
                <a:ea typeface="SimSun" panose="02010600030101010101" pitchFamily="2" charset="-122"/>
                <a:cs typeface="Times New Roman" panose="02020603050405020304" pitchFamily="18" charset="0"/>
              </a:rPr>
              <a:t>Ezequiel 4:6 </a:t>
            </a:r>
            <a:r>
              <a:rPr lang="es-ES" b="0" dirty="0">
                <a:effectLst/>
                <a:latin typeface="Times New Roman" panose="02020603050405020304" pitchFamily="18" charset="0"/>
                <a:ea typeface="SimSun" panose="02010600030101010101" pitchFamily="2" charset="-122"/>
                <a:cs typeface="Times New Roman" panose="02020603050405020304" pitchFamily="18" charset="0"/>
              </a:rPr>
              <a:t>Dios le dice al profeta Ezequiel que </a:t>
            </a:r>
            <a:r>
              <a:rPr lang="es-ES" b="0" dirty="0" err="1">
                <a:effectLst/>
                <a:latin typeface="Times New Roman" panose="02020603050405020304" pitchFamily="18" charset="0"/>
                <a:ea typeface="SimSun" panose="02010600030101010101" pitchFamily="2" charset="-122"/>
                <a:cs typeface="Times New Roman" panose="02020603050405020304" pitchFamily="18" charset="0"/>
              </a:rPr>
              <a:t>debia</a:t>
            </a:r>
            <a:r>
              <a:rPr lang="es-ES" b="0" dirty="0">
                <a:effectLst/>
                <a:latin typeface="Times New Roman" panose="02020603050405020304" pitchFamily="18" charset="0"/>
                <a:ea typeface="SimSun" panose="02010600030101010101" pitchFamily="2" charset="-122"/>
                <a:cs typeface="Times New Roman" panose="02020603050405020304" pitchFamily="18" charset="0"/>
              </a:rPr>
              <a:t> recostarse sobre el lado derecho por 40 días </a:t>
            </a:r>
            <a:r>
              <a:rPr lang="es-ES" dirty="0"/>
              <a:t>representando simbólicamente los </a:t>
            </a:r>
            <a:r>
              <a:rPr lang="es-ES" b="1" dirty="0"/>
              <a:t>40 años de maldad de la casa de Judá</a:t>
            </a:r>
            <a:r>
              <a:rPr lang="es-ES" dirty="0"/>
              <a:t>. Cada día que Ezequiel pasaba acostado simbolizaba un año de juicio y castigo por los pecados de Judá. el tiempo que el pueblo sufriría el exilio babilónico y sus consecuencias por alejarse de Dios.</a:t>
            </a:r>
            <a:endParaRPr lang="es-CO" dirty="0"/>
          </a:p>
        </p:txBody>
      </p:sp>
      <p:sp>
        <p:nvSpPr>
          <p:cNvPr id="4" name="Marcador de número de diapositiva 3"/>
          <p:cNvSpPr>
            <a:spLocks noGrp="1"/>
          </p:cNvSpPr>
          <p:nvPr>
            <p:ph type="sldNum" sz="quarter" idx="5"/>
          </p:nvPr>
        </p:nvSpPr>
        <p:spPr/>
        <p:txBody>
          <a:bodyPr/>
          <a:lstStyle/>
          <a:p>
            <a:fld id="{47C33D22-8D15-4535-BA29-A6E44409C3B3}" type="slidenum">
              <a:rPr lang="es-CO" smtClean="0"/>
              <a:t>9</a:t>
            </a:fld>
            <a:endParaRPr lang="es-CO"/>
          </a:p>
        </p:txBody>
      </p:sp>
    </p:spTree>
    <p:extLst>
      <p:ext uri="{BB962C8B-B14F-4D97-AF65-F5344CB8AC3E}">
        <p14:creationId xmlns:p14="http://schemas.microsoft.com/office/powerpoint/2010/main" val="3430763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74FF86A3-420F-497E-B3D9-631E71DC6091}" type="datetimeFigureOut">
              <a:rPr lang="es-CO" smtClean="0"/>
              <a:t>18/10/2024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D1ABAB9-A2D0-4245-9F0E-8A0663D550E6}" type="slidenum">
              <a:rPr lang="es-CO" smtClean="0"/>
              <a:t>‹Nº›</a:t>
            </a:fld>
            <a:endParaRPr lang="es-CO"/>
          </a:p>
        </p:txBody>
      </p:sp>
    </p:spTree>
    <p:extLst>
      <p:ext uri="{BB962C8B-B14F-4D97-AF65-F5344CB8AC3E}">
        <p14:creationId xmlns:p14="http://schemas.microsoft.com/office/powerpoint/2010/main" val="810292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74FF86A3-420F-497E-B3D9-631E71DC6091}" type="datetimeFigureOut">
              <a:rPr lang="es-CO" smtClean="0"/>
              <a:t>18/10/2024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D1ABAB9-A2D0-4245-9F0E-8A0663D550E6}" type="slidenum">
              <a:rPr lang="es-CO" smtClean="0"/>
              <a:t>‹Nº›</a:t>
            </a:fld>
            <a:endParaRPr lang="es-CO"/>
          </a:p>
        </p:txBody>
      </p:sp>
    </p:spTree>
    <p:extLst>
      <p:ext uri="{BB962C8B-B14F-4D97-AF65-F5344CB8AC3E}">
        <p14:creationId xmlns:p14="http://schemas.microsoft.com/office/powerpoint/2010/main" val="3966397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74FF86A3-420F-497E-B3D9-631E71DC6091}" type="datetimeFigureOut">
              <a:rPr lang="es-CO" smtClean="0"/>
              <a:t>18/10/2024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D1ABAB9-A2D0-4245-9F0E-8A0663D550E6}" type="slidenum">
              <a:rPr lang="es-CO" smtClean="0"/>
              <a:t>‹Nº›</a:t>
            </a:fld>
            <a:endParaRPr lang="es-CO"/>
          </a:p>
        </p:txBody>
      </p:sp>
    </p:spTree>
    <p:extLst>
      <p:ext uri="{BB962C8B-B14F-4D97-AF65-F5344CB8AC3E}">
        <p14:creationId xmlns:p14="http://schemas.microsoft.com/office/powerpoint/2010/main" val="4237140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74FF86A3-420F-497E-B3D9-631E71DC6091}" type="datetimeFigureOut">
              <a:rPr lang="es-CO" smtClean="0"/>
              <a:t>18/10/2024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D1ABAB9-A2D0-4245-9F0E-8A0663D550E6}" type="slidenum">
              <a:rPr lang="es-CO" smtClean="0"/>
              <a:t>‹Nº›</a:t>
            </a:fld>
            <a:endParaRPr lang="es-CO"/>
          </a:p>
        </p:txBody>
      </p:sp>
    </p:spTree>
    <p:extLst>
      <p:ext uri="{BB962C8B-B14F-4D97-AF65-F5344CB8AC3E}">
        <p14:creationId xmlns:p14="http://schemas.microsoft.com/office/powerpoint/2010/main" val="3134537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74FF86A3-420F-497E-B3D9-631E71DC6091}" type="datetimeFigureOut">
              <a:rPr lang="es-CO" smtClean="0"/>
              <a:t>18/10/2024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D1ABAB9-A2D0-4245-9F0E-8A0663D550E6}" type="slidenum">
              <a:rPr lang="es-CO" smtClean="0"/>
              <a:t>‹Nº›</a:t>
            </a:fld>
            <a:endParaRPr lang="es-CO"/>
          </a:p>
        </p:txBody>
      </p:sp>
    </p:spTree>
    <p:extLst>
      <p:ext uri="{BB962C8B-B14F-4D97-AF65-F5344CB8AC3E}">
        <p14:creationId xmlns:p14="http://schemas.microsoft.com/office/powerpoint/2010/main" val="21358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74FF86A3-420F-497E-B3D9-631E71DC6091}" type="datetimeFigureOut">
              <a:rPr lang="es-CO" smtClean="0"/>
              <a:t>18/10/2024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2D1ABAB9-A2D0-4245-9F0E-8A0663D550E6}" type="slidenum">
              <a:rPr lang="es-CO" smtClean="0"/>
              <a:t>‹Nº›</a:t>
            </a:fld>
            <a:endParaRPr lang="es-CO"/>
          </a:p>
        </p:txBody>
      </p:sp>
    </p:spTree>
    <p:extLst>
      <p:ext uri="{BB962C8B-B14F-4D97-AF65-F5344CB8AC3E}">
        <p14:creationId xmlns:p14="http://schemas.microsoft.com/office/powerpoint/2010/main" val="1293478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74FF86A3-420F-497E-B3D9-631E71DC6091}" type="datetimeFigureOut">
              <a:rPr lang="es-CO" smtClean="0"/>
              <a:t>18/10/2024</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2D1ABAB9-A2D0-4245-9F0E-8A0663D550E6}" type="slidenum">
              <a:rPr lang="es-CO" smtClean="0"/>
              <a:t>‹Nº›</a:t>
            </a:fld>
            <a:endParaRPr lang="es-CO"/>
          </a:p>
        </p:txBody>
      </p:sp>
    </p:spTree>
    <p:extLst>
      <p:ext uri="{BB962C8B-B14F-4D97-AF65-F5344CB8AC3E}">
        <p14:creationId xmlns:p14="http://schemas.microsoft.com/office/powerpoint/2010/main" val="4188333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74FF86A3-420F-497E-B3D9-631E71DC6091}" type="datetimeFigureOut">
              <a:rPr lang="es-CO" smtClean="0"/>
              <a:t>18/10/2024</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2D1ABAB9-A2D0-4245-9F0E-8A0663D550E6}" type="slidenum">
              <a:rPr lang="es-CO" smtClean="0"/>
              <a:t>‹Nº›</a:t>
            </a:fld>
            <a:endParaRPr lang="es-CO"/>
          </a:p>
        </p:txBody>
      </p:sp>
    </p:spTree>
    <p:extLst>
      <p:ext uri="{BB962C8B-B14F-4D97-AF65-F5344CB8AC3E}">
        <p14:creationId xmlns:p14="http://schemas.microsoft.com/office/powerpoint/2010/main" val="2418959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4FF86A3-420F-497E-B3D9-631E71DC6091}" type="datetimeFigureOut">
              <a:rPr lang="es-CO" smtClean="0"/>
              <a:t>18/10/2024</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2D1ABAB9-A2D0-4245-9F0E-8A0663D550E6}" type="slidenum">
              <a:rPr lang="es-CO" smtClean="0"/>
              <a:t>‹Nº›</a:t>
            </a:fld>
            <a:endParaRPr lang="es-CO"/>
          </a:p>
        </p:txBody>
      </p:sp>
    </p:spTree>
    <p:extLst>
      <p:ext uri="{BB962C8B-B14F-4D97-AF65-F5344CB8AC3E}">
        <p14:creationId xmlns:p14="http://schemas.microsoft.com/office/powerpoint/2010/main" val="4163600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74FF86A3-420F-497E-B3D9-631E71DC6091}" type="datetimeFigureOut">
              <a:rPr lang="es-CO" smtClean="0"/>
              <a:t>18/10/2024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2D1ABAB9-A2D0-4245-9F0E-8A0663D550E6}" type="slidenum">
              <a:rPr lang="es-CO" smtClean="0"/>
              <a:t>‹Nº›</a:t>
            </a:fld>
            <a:endParaRPr lang="es-CO"/>
          </a:p>
        </p:txBody>
      </p:sp>
    </p:spTree>
    <p:extLst>
      <p:ext uri="{BB962C8B-B14F-4D97-AF65-F5344CB8AC3E}">
        <p14:creationId xmlns:p14="http://schemas.microsoft.com/office/powerpoint/2010/main" val="1344589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74FF86A3-420F-497E-B3D9-631E71DC6091}" type="datetimeFigureOut">
              <a:rPr lang="es-CO" smtClean="0"/>
              <a:t>18/10/2024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2D1ABAB9-A2D0-4245-9F0E-8A0663D550E6}" type="slidenum">
              <a:rPr lang="es-CO" smtClean="0"/>
              <a:t>‹Nº›</a:t>
            </a:fld>
            <a:endParaRPr lang="es-CO"/>
          </a:p>
        </p:txBody>
      </p:sp>
    </p:spTree>
    <p:extLst>
      <p:ext uri="{BB962C8B-B14F-4D97-AF65-F5344CB8AC3E}">
        <p14:creationId xmlns:p14="http://schemas.microsoft.com/office/powerpoint/2010/main" val="1581805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F86A3-420F-497E-B3D9-631E71DC6091}" type="datetimeFigureOut">
              <a:rPr lang="es-CO" smtClean="0"/>
              <a:t>18/10/2024</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ABAB9-A2D0-4245-9F0E-8A0663D550E6}" type="slidenum">
              <a:rPr lang="es-CO" smtClean="0"/>
              <a:t>‹Nº›</a:t>
            </a:fld>
            <a:endParaRPr lang="es-CO"/>
          </a:p>
        </p:txBody>
      </p:sp>
    </p:spTree>
    <p:extLst>
      <p:ext uri="{BB962C8B-B14F-4D97-AF65-F5344CB8AC3E}">
        <p14:creationId xmlns:p14="http://schemas.microsoft.com/office/powerpoint/2010/main" val="1301063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357704BF-AEEC-4218-9C54-EFFF33C8B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0523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78066EBF-71A8-4C17-81D1-3A9D51EAC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9343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1CE0EB6A-495A-4CAD-BF1D-EE2CC983E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6024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40EFE534-098D-472F-BE1D-C6954D2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8630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B76E7EB7-61C2-4F2B-AA3E-3DB52C6C5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5010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93F1A6FA-DB42-458A-87CB-14326E6C0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53717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9D46E1FB-0382-4BDE-9F8D-7308F9AE1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8690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9D5792BC-D9AF-42C1-8542-A7438ED0A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921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3C69EF75-5240-4D29-88FF-66B09C109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3162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7289C7A9-2259-42D4-A202-1EAB48ABD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4898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7F11C1C3-B661-4469-8CB2-AE97604AD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0766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9059B17C-A39D-419B-8896-F5DE3930B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4137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324340AF-9225-4976-A55E-5BC7EB47E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7166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FADAF459-6FC4-4E73-A623-2974B1796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6580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99AF9ADC-E2A6-43EA-AF52-0D70E6443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3941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3818C6CE-7CF0-41B9-8B0A-04E76760A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788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F68948E6-6889-496E-9C23-B2F73D628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9520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E8738234-74B0-45F1-8F7B-34F23A544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9188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918E1CEC-EB54-460D-BB03-8173DA222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356319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1772</TotalTime>
  <Words>2138</Words>
  <Application>Microsoft Office PowerPoint</Application>
  <PresentationFormat>Panorámica</PresentationFormat>
  <Paragraphs>123</Paragraphs>
  <Slides>19</Slides>
  <Notes>19</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19</vt:i4>
      </vt:variant>
    </vt:vector>
  </HeadingPairs>
  <TitlesOfParts>
    <vt:vector size="29" baseType="lpstr">
      <vt:lpstr>SimSun</vt:lpstr>
      <vt:lpstr>-apple-system</vt:lpstr>
      <vt:lpstr>Arial</vt:lpstr>
      <vt:lpstr>Calibri</vt:lpstr>
      <vt:lpstr>Calibri Light</vt:lpstr>
      <vt:lpstr>Georgia</vt:lpstr>
      <vt:lpstr>Philosopher</vt:lpstr>
      <vt:lpstr>Times New Roman</vt:lpstr>
      <vt:lpstr>TimesNewRomanMTStd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Estudiante</dc:creator>
  <cp:lastModifiedBy>teosaradiana@outlook.com</cp:lastModifiedBy>
  <cp:revision>6</cp:revision>
  <dcterms:created xsi:type="dcterms:W3CDTF">2024-10-17T19:01:33Z</dcterms:created>
  <dcterms:modified xsi:type="dcterms:W3CDTF">2024-10-19T00:38:24Z</dcterms:modified>
</cp:coreProperties>
</file>