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6" r:id="rId2"/>
    <p:sldId id="257" r:id="rId3"/>
    <p:sldId id="258" r:id="rId4"/>
    <p:sldId id="259" r:id="rId5"/>
    <p:sldId id="261" r:id="rId6"/>
    <p:sldId id="260" r:id="rId7"/>
    <p:sldId id="262" r:id="rId8"/>
    <p:sldId id="263" r:id="rId9"/>
    <p:sldId id="264" r:id="rId10"/>
    <p:sldId id="265" r:id="rId11"/>
    <p:sldId id="266" r:id="rId12"/>
    <p:sldId id="267" r:id="rId13"/>
    <p:sldId id="268" r:id="rId14"/>
    <p:sldId id="270" r:id="rId15"/>
    <p:sldId id="271" r:id="rId16"/>
    <p:sldId id="273" r:id="rId17"/>
    <p:sldId id="274" r:id="rId18"/>
    <p:sldId id="275" r:id="rId19"/>
    <p:sldId id="272" r:id="rId20"/>
    <p:sldId id="269" r:id="rId21"/>
    <p:sldId id="276" r:id="rId22"/>
    <p:sldId id="277" r:id="rId23"/>
    <p:sldId id="278" r:id="rId24"/>
    <p:sldId id="279" r:id="rId25"/>
    <p:sldId id="280" r:id="rId26"/>
    <p:sldId id="281" r:id="rId27"/>
    <p:sldId id="282" r:id="rId28"/>
    <p:sldId id="283" r:id="rId29"/>
    <p:sldId id="284" r:id="rId30"/>
    <p:sldId id="286" r:id="rId31"/>
    <p:sldId id="285" r:id="rId32"/>
    <p:sldId id="287" r:id="rId33"/>
    <p:sldId id="288" r:id="rId34"/>
    <p:sldId id="289" r:id="rId3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12/2/2016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903907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12/2/2016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160950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12/2/2016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7031772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12/2/2016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137000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12/2/2016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8718574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12/2/2016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885766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12/2/2016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725045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12/2/2016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913182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12/2/2016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186757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12/2/2016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133393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12/2/2016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82812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12/2/2016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148623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12/2/2016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966909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12/2/2016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1107717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12/2/2016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01250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12/2/2016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125864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12/2/2016</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651989166"/>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s-CO" sz="7200" b="1" dirty="0" smtClean="0">
                <a:effectLst>
                  <a:outerShdw blurRad="38100" dist="38100" dir="2700000" algn="tl">
                    <a:srgbClr val="000000">
                      <a:alpha val="43137"/>
                    </a:srgbClr>
                  </a:outerShdw>
                </a:effectLst>
              </a:rPr>
              <a:t> EL </a:t>
            </a:r>
            <a:br>
              <a:rPr lang="es-CO" sz="7200" b="1" dirty="0" smtClean="0">
                <a:effectLst>
                  <a:outerShdw blurRad="38100" dist="38100" dir="2700000" algn="tl">
                    <a:srgbClr val="000000">
                      <a:alpha val="43137"/>
                    </a:srgbClr>
                  </a:outerShdw>
                </a:effectLst>
              </a:rPr>
            </a:br>
            <a:r>
              <a:rPr lang="es-CO" sz="7200" b="1" dirty="0" smtClean="0">
                <a:effectLst>
                  <a:outerShdw blurRad="38100" dist="38100" dir="2700000" algn="tl">
                    <a:srgbClr val="000000">
                      <a:alpha val="43137"/>
                    </a:srgbClr>
                  </a:outerShdw>
                </a:effectLst>
              </a:rPr>
              <a:t>PADRE NUESTRO</a:t>
            </a:r>
            <a:endParaRPr lang="en-US" sz="7200" b="1" dirty="0">
              <a:effectLst>
                <a:outerShdw blurRad="38100" dist="38100" dir="2700000" algn="tl">
                  <a:srgbClr val="000000">
                    <a:alpha val="43137"/>
                  </a:srgbClr>
                </a:outerShdw>
              </a:effectLst>
            </a:endParaRP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4486998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s-CO" sz="4000" b="1" dirty="0" smtClean="0">
                <a:effectLst>
                  <a:outerShdw blurRad="38100" dist="38100" dir="2700000" algn="tl">
                    <a:srgbClr val="000000">
                      <a:alpha val="43137"/>
                    </a:srgbClr>
                  </a:outerShdw>
                </a:effectLst>
              </a:rPr>
              <a:t>SANTIFICADO SEA TU NOMBRE</a:t>
            </a:r>
            <a:endParaRPr lang="en-US" sz="40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677334" y="2160589"/>
            <a:ext cx="8596668" cy="4468811"/>
          </a:xfrm>
        </p:spPr>
        <p:txBody>
          <a:bodyPr>
            <a:normAutofit fontScale="92500"/>
          </a:bodyPr>
          <a:lstStyle/>
          <a:p>
            <a:r>
              <a:rPr lang="es-ES" sz="2400" dirty="0" smtClean="0"/>
              <a:t>Para </a:t>
            </a:r>
            <a:r>
              <a:rPr lang="es-ES" sz="2400" b="1" dirty="0"/>
              <a:t>santificar</a:t>
            </a:r>
            <a:r>
              <a:rPr lang="es-ES" sz="2400" dirty="0"/>
              <a:t> el </a:t>
            </a:r>
            <a:r>
              <a:rPr lang="es-ES" sz="2400" b="1" dirty="0"/>
              <a:t>nombre</a:t>
            </a:r>
            <a:r>
              <a:rPr lang="es-ES" sz="2400" dirty="0"/>
              <a:t> del Señor se requiere que las palabras que empleamos al hablar del Ser Supremo sean pronunciadas con reverencia. "Santo y terrible en su </a:t>
            </a:r>
            <a:r>
              <a:rPr lang="es-ES" sz="2400" b="1" dirty="0"/>
              <a:t>nombre</a:t>
            </a:r>
            <a:r>
              <a:rPr lang="es-ES" sz="2400" dirty="0"/>
              <a:t>" (Sal. 111: 9). </a:t>
            </a:r>
            <a:br>
              <a:rPr lang="es-ES" sz="2400" dirty="0"/>
            </a:br>
            <a:r>
              <a:rPr lang="es-ES" sz="2400" dirty="0"/>
              <a:t/>
            </a:r>
            <a:br>
              <a:rPr lang="es-ES" sz="2400" dirty="0"/>
            </a:br>
            <a:r>
              <a:rPr lang="es-ES" sz="2400" dirty="0"/>
              <a:t>Nunca debemos mencionar con liviandad los títulos ni los apelativos de la Deidad . Por la oración entramos en la sala de audiencias del Altísimo y debemos comparecer ante el con pavor sagrado. Los ángeles velan sus rostros en su presencia. Los querubines y los esplendorosos y santos serafines se acercan a su trono con reverencia solemne. . .</a:t>
            </a:r>
            <a:br>
              <a:rPr lang="es-ES" sz="2400" dirty="0"/>
            </a:br>
            <a:r>
              <a:rPr lang="es-ES" sz="2400" dirty="0"/>
              <a:t/>
            </a:r>
            <a:br>
              <a:rPr lang="es-ES" sz="2400" dirty="0"/>
            </a:br>
            <a:endParaRPr lang="en-US" dirty="0"/>
          </a:p>
        </p:txBody>
      </p:sp>
    </p:spTree>
    <p:extLst>
      <p:ext uri="{BB962C8B-B14F-4D97-AF65-F5344CB8AC3E}">
        <p14:creationId xmlns:p14="http://schemas.microsoft.com/office/powerpoint/2010/main" val="4167940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9772" y="314789"/>
            <a:ext cx="9476509" cy="6555641"/>
          </a:xfrm>
          <a:prstGeom prst="rect">
            <a:avLst/>
          </a:prstGeom>
        </p:spPr>
        <p:txBody>
          <a:bodyPr wrap="square">
            <a:spAutoFit/>
          </a:bodyPr>
          <a:lstStyle/>
          <a:p>
            <a:r>
              <a:rPr lang="es-ES" sz="2800" dirty="0"/>
              <a:t>Pero </a:t>
            </a:r>
            <a:r>
              <a:rPr lang="es-ES" sz="2800" b="1" dirty="0"/>
              <a:t>santificar</a:t>
            </a:r>
            <a:r>
              <a:rPr lang="es-ES" sz="2800" dirty="0"/>
              <a:t> el </a:t>
            </a:r>
            <a:r>
              <a:rPr lang="es-ES" sz="2800" b="1" dirty="0"/>
              <a:t>nombre</a:t>
            </a:r>
            <a:r>
              <a:rPr lang="es-ES" sz="2800" dirty="0"/>
              <a:t> del Señor significa mucho más que esto. Podemos manifestar, como los judíos contemporáneos de Cristo, la mayor reverencia externa hacia Dios, y no obstante profanar su </a:t>
            </a:r>
            <a:r>
              <a:rPr lang="es-ES" sz="2800" b="1" dirty="0"/>
              <a:t>nombre</a:t>
            </a:r>
            <a:r>
              <a:rPr lang="es-ES" sz="2800" dirty="0"/>
              <a:t> continuamente. "El </a:t>
            </a:r>
            <a:r>
              <a:rPr lang="es-ES" sz="2800" b="1" dirty="0"/>
              <a:t>nombre</a:t>
            </a:r>
            <a:r>
              <a:rPr lang="es-ES" sz="2800" dirty="0"/>
              <a:t> de Jehová" es: "Fuerte, misericordioso, y piadoso; tardo para la ira y grande en benignidad y verdad. . . Que perdona la iniquidad , la rebelión y el pecado" (</a:t>
            </a:r>
            <a:r>
              <a:rPr lang="es-ES" sz="2800" dirty="0" err="1"/>
              <a:t>Exo</a:t>
            </a:r>
            <a:r>
              <a:rPr lang="es-ES" sz="2800" dirty="0"/>
              <a:t>. 34: 6, 7). Se dijo de la iglesia de Cristo: "Esto es lo que la llamarán: Jehová, justicia nuestra" (</a:t>
            </a:r>
            <a:r>
              <a:rPr lang="es-ES" sz="2800" dirty="0" err="1"/>
              <a:t>Jer</a:t>
            </a:r>
            <a:r>
              <a:rPr lang="es-ES" sz="2800" dirty="0"/>
              <a:t>. 33: 16). Este </a:t>
            </a:r>
            <a:r>
              <a:rPr lang="es-ES" sz="2800" b="1" dirty="0"/>
              <a:t>nombre</a:t>
            </a:r>
            <a:r>
              <a:rPr lang="es-ES" sz="2800" dirty="0"/>
              <a:t> se da a todo discípulo de Cristo. Es la herencia del hijo de Dios. La familia se conoce por el </a:t>
            </a:r>
            <a:r>
              <a:rPr lang="es-ES" sz="2800" b="1" dirty="0"/>
              <a:t>nombre</a:t>
            </a:r>
            <a:r>
              <a:rPr lang="es-ES" sz="2800" dirty="0"/>
              <a:t> del Padre. El profeta Jeremías, en tiempo de tribulación y gran dolor oró: "Sobre nosotros es invocado </a:t>
            </a:r>
            <a:r>
              <a:rPr lang="es-ES" sz="2800" b="1" dirty="0"/>
              <a:t>tu</a:t>
            </a:r>
            <a:r>
              <a:rPr lang="es-ES" sz="2800" dirty="0"/>
              <a:t> </a:t>
            </a:r>
            <a:r>
              <a:rPr lang="es-ES" sz="2800" b="1" dirty="0"/>
              <a:t>nombre</a:t>
            </a:r>
            <a:r>
              <a:rPr lang="es-ES" sz="2800" dirty="0"/>
              <a:t>; no nos desampares" (</a:t>
            </a:r>
            <a:r>
              <a:rPr lang="es-ES" sz="2800" dirty="0" err="1"/>
              <a:t>Jer</a:t>
            </a:r>
            <a:r>
              <a:rPr lang="es-ES" sz="2800" dirty="0"/>
              <a:t>. 14: 9).</a:t>
            </a:r>
            <a:br>
              <a:rPr lang="es-ES" sz="2800" dirty="0"/>
            </a:br>
            <a:endParaRPr lang="en-US" sz="2800" dirty="0"/>
          </a:p>
        </p:txBody>
      </p:sp>
    </p:spTree>
    <p:extLst>
      <p:ext uri="{BB962C8B-B14F-4D97-AF65-F5344CB8AC3E}">
        <p14:creationId xmlns:p14="http://schemas.microsoft.com/office/powerpoint/2010/main" val="22050685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9383" y="342900"/>
            <a:ext cx="9829800" cy="5787735"/>
          </a:xfrm>
        </p:spPr>
        <p:txBody>
          <a:bodyPr>
            <a:noAutofit/>
          </a:bodyPr>
          <a:lstStyle/>
          <a:p>
            <a:r>
              <a:rPr lang="es-ES" sz="2800" dirty="0"/>
              <a:t>Este </a:t>
            </a:r>
            <a:r>
              <a:rPr lang="es-ES" sz="2800" b="1" dirty="0"/>
              <a:t>nombre</a:t>
            </a:r>
            <a:r>
              <a:rPr lang="es-ES" sz="2800" dirty="0"/>
              <a:t> es </a:t>
            </a:r>
            <a:r>
              <a:rPr lang="es-ES" sz="2800" b="1" dirty="0"/>
              <a:t>santificado</a:t>
            </a:r>
            <a:r>
              <a:rPr lang="es-ES" sz="2800" dirty="0"/>
              <a:t> por los ángeles del cielo y por los habitantes de los mundos sin pecado. Cuando oráis: "</a:t>
            </a:r>
            <a:r>
              <a:rPr lang="es-ES" sz="2800" b="1" dirty="0"/>
              <a:t>Santificado</a:t>
            </a:r>
            <a:r>
              <a:rPr lang="es-ES" sz="2800" dirty="0"/>
              <a:t> </a:t>
            </a:r>
            <a:r>
              <a:rPr lang="es-ES" sz="2800" b="1" dirty="0"/>
              <a:t>sea</a:t>
            </a:r>
            <a:r>
              <a:rPr lang="es-ES" sz="2800" dirty="0"/>
              <a:t> </a:t>
            </a:r>
            <a:r>
              <a:rPr lang="es-ES" sz="2800" b="1" dirty="0"/>
              <a:t>tu</a:t>
            </a:r>
            <a:r>
              <a:rPr lang="es-ES" sz="2800" dirty="0"/>
              <a:t> </a:t>
            </a:r>
            <a:r>
              <a:rPr lang="es-ES" sz="2800" b="1" dirty="0"/>
              <a:t>nombre</a:t>
            </a:r>
            <a:r>
              <a:rPr lang="es-ES" sz="2800" dirty="0"/>
              <a:t>", pedís que </a:t>
            </a:r>
            <a:r>
              <a:rPr lang="es-ES" sz="2800" b="1" dirty="0"/>
              <a:t>sea</a:t>
            </a:r>
            <a:r>
              <a:rPr lang="es-ES" sz="2800" dirty="0"/>
              <a:t> </a:t>
            </a:r>
            <a:r>
              <a:rPr lang="es-ES" sz="2800" b="1" dirty="0"/>
              <a:t>santificado</a:t>
            </a:r>
            <a:r>
              <a:rPr lang="es-ES" sz="2800" dirty="0"/>
              <a:t> en este mundo, en vosotros mismos. Dios os ha reconocido delante de hombres y ángeles como sus hijos; rogad que no deshonréis el "buen </a:t>
            </a:r>
            <a:r>
              <a:rPr lang="es-ES" sz="2800" b="1" dirty="0"/>
              <a:t>nombre</a:t>
            </a:r>
            <a:r>
              <a:rPr lang="es-ES" sz="2800" dirty="0"/>
              <a:t> que fue invocado sobre vosotros" (</a:t>
            </a:r>
            <a:r>
              <a:rPr lang="es-ES" sz="2800" dirty="0" err="1"/>
              <a:t>Sant</a:t>
            </a:r>
            <a:r>
              <a:rPr lang="es-ES" sz="2800" dirty="0"/>
              <a:t>. 2: 7). Dios os envía al mundo como sus representantes. ¡En todo acto de la vida, debéis manifestar el </a:t>
            </a:r>
            <a:r>
              <a:rPr lang="es-ES" sz="2800" b="1" dirty="0"/>
              <a:t>nombre</a:t>
            </a:r>
            <a:r>
              <a:rPr lang="es-ES" sz="2800" dirty="0"/>
              <a:t> de Dios! Esta petición exige que poseáis su carácter. No podéis </a:t>
            </a:r>
            <a:r>
              <a:rPr lang="es-ES" sz="2800" b="1" dirty="0"/>
              <a:t>santificar</a:t>
            </a:r>
            <a:r>
              <a:rPr lang="es-ES" sz="2800" dirty="0"/>
              <a:t> su </a:t>
            </a:r>
            <a:r>
              <a:rPr lang="es-ES" sz="2800" b="1" dirty="0"/>
              <a:t>nombre</a:t>
            </a:r>
            <a:r>
              <a:rPr lang="es-ES" sz="2800" dirty="0"/>
              <a:t> ni representarle ante el mundo, a menos que en vuestra vida y carácter representéis la vida y el carácter de Dios. Los podéis hacer únicamente cuando aceptáis la gracia y la justicia de Cristo!-DMJ 88, 89. 95</a:t>
            </a:r>
            <a:endParaRPr lang="en-US" sz="2800" dirty="0"/>
          </a:p>
        </p:txBody>
      </p:sp>
    </p:spTree>
    <p:extLst>
      <p:ext uri="{BB962C8B-B14F-4D97-AF65-F5344CB8AC3E}">
        <p14:creationId xmlns:p14="http://schemas.microsoft.com/office/powerpoint/2010/main" val="11989315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s-CO" b="1" dirty="0" smtClean="0">
                <a:effectLst>
                  <a:outerShdw blurRad="38100" dist="38100" dir="2700000" algn="tl">
                    <a:srgbClr val="000000">
                      <a:alpha val="43137"/>
                    </a:srgbClr>
                  </a:outerShdw>
                </a:effectLst>
              </a:rPr>
              <a:t>VENGA A NOSOTROS TU REINO</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677334" y="1548245"/>
            <a:ext cx="9360284" cy="4493117"/>
          </a:xfrm>
        </p:spPr>
        <p:txBody>
          <a:bodyPr>
            <a:noAutofit/>
          </a:bodyPr>
          <a:lstStyle/>
          <a:p>
            <a:r>
              <a:rPr lang="es-ES" sz="2400" dirty="0"/>
              <a:t>Dios es nuestro Padre, que nos ama y nos cuida como hijos suyos; es también el gran Rey del universo. Los intereses de su </a:t>
            </a:r>
            <a:r>
              <a:rPr lang="es-ES" sz="2400" b="1" dirty="0"/>
              <a:t>reino</a:t>
            </a:r>
            <a:r>
              <a:rPr lang="es-ES" sz="2400" dirty="0"/>
              <a:t> son los nuestros; hemos de obrar para su progreso. </a:t>
            </a:r>
            <a:br>
              <a:rPr lang="es-ES" sz="2400" dirty="0"/>
            </a:br>
            <a:r>
              <a:rPr lang="es-ES" sz="2400" dirty="0"/>
              <a:t/>
            </a:r>
            <a:br>
              <a:rPr lang="es-ES" sz="2400" dirty="0"/>
            </a:br>
            <a:r>
              <a:rPr lang="es-ES" sz="2400" dirty="0"/>
              <a:t>Los discípulos de Cristo esperaban el advenimiento inmediato del </a:t>
            </a:r>
            <a:r>
              <a:rPr lang="es-ES" sz="2400" b="1" dirty="0"/>
              <a:t>reino</a:t>
            </a:r>
            <a:r>
              <a:rPr lang="es-ES" sz="2400" dirty="0"/>
              <a:t> de su gloria; pero al darles esta oración Jesús les enseñó que el </a:t>
            </a:r>
            <a:r>
              <a:rPr lang="es-ES" sz="2400" b="1" dirty="0"/>
              <a:t>reino</a:t>
            </a:r>
            <a:r>
              <a:rPr lang="es-ES" sz="2400" dirty="0"/>
              <a:t> no había de establecerse entonces. Habían de orar por su venida como un suceso todavía futuro. Pero esta petición era también una promesa para ellos. Aunque no verían el advenimiento del </a:t>
            </a:r>
            <a:r>
              <a:rPr lang="es-ES" sz="2400" b="1" dirty="0"/>
              <a:t>reino</a:t>
            </a:r>
            <a:r>
              <a:rPr lang="es-ES" sz="2400" dirty="0"/>
              <a:t> en su tiempo, el hecho de que Jesús les dijera que oraran por él es prueba de que vendrá seguramente cuando Dios quiera. </a:t>
            </a:r>
            <a:br>
              <a:rPr lang="es-ES" sz="2400" dirty="0"/>
            </a:br>
            <a:endParaRPr lang="en-US" sz="2400" dirty="0"/>
          </a:p>
        </p:txBody>
      </p:sp>
    </p:spTree>
    <p:extLst>
      <p:ext uri="{BB962C8B-B14F-4D97-AF65-F5344CB8AC3E}">
        <p14:creationId xmlns:p14="http://schemas.microsoft.com/office/powerpoint/2010/main" val="26964958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571500"/>
            <a:ext cx="8996602" cy="5673435"/>
          </a:xfrm>
        </p:spPr>
        <p:txBody>
          <a:bodyPr>
            <a:normAutofit/>
          </a:bodyPr>
          <a:lstStyle/>
          <a:p>
            <a:r>
              <a:rPr lang="es-ES" dirty="0"/>
              <a:t/>
            </a:r>
            <a:br>
              <a:rPr lang="es-ES" dirty="0"/>
            </a:br>
            <a:r>
              <a:rPr lang="es-ES" sz="2400" dirty="0"/>
              <a:t>El </a:t>
            </a:r>
            <a:r>
              <a:rPr lang="es-ES" sz="2400" b="1" dirty="0"/>
              <a:t>reino</a:t>
            </a:r>
            <a:r>
              <a:rPr lang="es-ES" sz="2400" dirty="0"/>
              <a:t> de la gracia de Dios se está estableciendo, a medida que ahora, día tras día, los corazones que estaban llenos de pecado y rebelión se someten a la soberanía de su amor. Pero el establecimiento completo del </a:t>
            </a:r>
            <a:r>
              <a:rPr lang="es-ES" sz="2400" b="1" dirty="0"/>
              <a:t>reino</a:t>
            </a:r>
            <a:r>
              <a:rPr lang="es-ES" sz="2400" dirty="0"/>
              <a:t> de su gloria no se producirá hasta la segunda venida de Cristo a este mundo. "El </a:t>
            </a:r>
            <a:r>
              <a:rPr lang="es-ES" sz="2400" b="1" dirty="0"/>
              <a:t>reino</a:t>
            </a:r>
            <a:r>
              <a:rPr lang="es-ES" sz="2400" dirty="0"/>
              <a:t> y el dominio y la majestad de los </a:t>
            </a:r>
            <a:r>
              <a:rPr lang="es-ES" sz="2400" b="1" dirty="0"/>
              <a:t>reinos</a:t>
            </a:r>
            <a:r>
              <a:rPr lang="es-ES" sz="2400" dirty="0"/>
              <a:t> debajo de todo el </a:t>
            </a:r>
            <a:r>
              <a:rPr lang="es-ES" sz="2400" dirty="0" err="1"/>
              <a:t>cielo"El</a:t>
            </a:r>
            <a:r>
              <a:rPr lang="es-ES" sz="2400" dirty="0"/>
              <a:t> </a:t>
            </a:r>
            <a:r>
              <a:rPr lang="es-ES" sz="2400" b="1" dirty="0"/>
              <a:t>reino</a:t>
            </a:r>
            <a:r>
              <a:rPr lang="es-ES" sz="2400" dirty="0"/>
              <a:t> y el dominio y la majestad de los </a:t>
            </a:r>
            <a:r>
              <a:rPr lang="es-ES" sz="2400" b="1" dirty="0"/>
              <a:t>reinos</a:t>
            </a:r>
            <a:r>
              <a:rPr lang="es-ES" sz="2400" dirty="0"/>
              <a:t> debajo de todo el cielo" serán dados "al pueblo de los santos del </a:t>
            </a:r>
            <a:r>
              <a:rPr lang="es-ES" sz="2400" dirty="0" err="1"/>
              <a:t>Altísimo"."al</a:t>
            </a:r>
            <a:r>
              <a:rPr lang="es-ES" sz="2400" dirty="0"/>
              <a:t> pueblo de los santos del Altísimo". Heredarán el </a:t>
            </a:r>
            <a:r>
              <a:rPr lang="es-ES" sz="2400" b="1" dirty="0"/>
              <a:t>reino</a:t>
            </a:r>
            <a:r>
              <a:rPr lang="es-ES" sz="2400" dirty="0"/>
              <a:t> preparado para ellos "desde la fundación del </a:t>
            </a:r>
            <a:r>
              <a:rPr lang="es-ES" sz="2400" dirty="0" err="1"/>
              <a:t>mundo"."desde</a:t>
            </a:r>
            <a:r>
              <a:rPr lang="es-ES" sz="2400" dirty="0"/>
              <a:t> la fundación del </a:t>
            </a:r>
            <a:r>
              <a:rPr lang="es-ES" sz="2400" dirty="0" err="1"/>
              <a:t>mundo".Daniel</a:t>
            </a:r>
            <a:r>
              <a:rPr lang="es-ES" sz="2400" dirty="0"/>
              <a:t> 7: 27; S. Mateo 25: 34.* (Nota: Daniel 7: 27; S. Mateo 25: 34.*Cristo asumirá entonces su gran poder y </a:t>
            </a:r>
            <a:r>
              <a:rPr lang="es-ES" sz="2400" b="1" dirty="0"/>
              <a:t>reinará</a:t>
            </a:r>
            <a:r>
              <a:rPr lang="es-ES" sz="2400" dirty="0"/>
              <a:t>.) </a:t>
            </a:r>
            <a:endParaRPr lang="en-US" sz="2400" dirty="0"/>
          </a:p>
        </p:txBody>
      </p:sp>
    </p:spTree>
    <p:extLst>
      <p:ext uri="{BB962C8B-B14F-4D97-AF65-F5344CB8AC3E}">
        <p14:creationId xmlns:p14="http://schemas.microsoft.com/office/powerpoint/2010/main" val="16161031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1727" y="405245"/>
            <a:ext cx="9590809" cy="5636117"/>
          </a:xfrm>
        </p:spPr>
        <p:txBody>
          <a:bodyPr>
            <a:noAutofit/>
          </a:bodyPr>
          <a:lstStyle/>
          <a:p>
            <a:r>
              <a:rPr lang="es-ES" sz="3200" dirty="0"/>
              <a:t>Jesús dijo, sin embargo, que antes de aquella </a:t>
            </a:r>
            <a:r>
              <a:rPr lang="es-ES" sz="3200" dirty="0" smtClean="0"/>
              <a:t>venida </a:t>
            </a:r>
            <a:r>
              <a:rPr lang="es-ES" sz="3200" dirty="0"/>
              <a:t>"será predicado este Evangelio del </a:t>
            </a:r>
            <a:r>
              <a:rPr lang="es-ES" sz="3200" b="1" dirty="0"/>
              <a:t>reino</a:t>
            </a:r>
            <a:r>
              <a:rPr lang="es-ES" sz="3200" dirty="0"/>
              <a:t> en todo el mundo, para testimonio a todas las </a:t>
            </a:r>
            <a:r>
              <a:rPr lang="es-ES" sz="3200" dirty="0" smtClean="0"/>
              <a:t>naciones "Jesús </a:t>
            </a:r>
            <a:r>
              <a:rPr lang="es-ES" sz="3200" dirty="0"/>
              <a:t>dijo, sin embargo, que antes de aquella venida "será predicado este Evangelio del </a:t>
            </a:r>
            <a:r>
              <a:rPr lang="es-ES" sz="3200" b="1" dirty="0"/>
              <a:t>reino</a:t>
            </a:r>
            <a:r>
              <a:rPr lang="es-ES" sz="3200" dirty="0"/>
              <a:t> en todo el mundo, para testimonio a todas las naciones". Su </a:t>
            </a:r>
            <a:r>
              <a:rPr lang="es-ES" sz="3200" b="1" dirty="0"/>
              <a:t>reino</a:t>
            </a:r>
            <a:r>
              <a:rPr lang="es-ES" sz="3200" dirty="0"/>
              <a:t> no vendrá hasta que las buenas nuevas de su gracia se hayan proclamado a toda la tierra. De ahí que, al entregarnos a Dios y ganar a otras almas para él, apresuramos la venida de su </a:t>
            </a:r>
            <a:r>
              <a:rPr lang="es-ES" sz="3200" b="1" dirty="0"/>
              <a:t>reino</a:t>
            </a:r>
            <a:r>
              <a:rPr lang="es-ES" sz="3200" dirty="0"/>
              <a:t>. </a:t>
            </a:r>
            <a:r>
              <a:rPr lang="es-ES" sz="2400" dirty="0"/>
              <a:t/>
            </a:r>
            <a:br>
              <a:rPr lang="es-ES" sz="2400" dirty="0"/>
            </a:br>
            <a:endParaRPr lang="en-US" sz="2400" dirty="0"/>
          </a:p>
        </p:txBody>
      </p:sp>
    </p:spTree>
    <p:extLst>
      <p:ext uri="{BB962C8B-B14F-4D97-AF65-F5344CB8AC3E}">
        <p14:creationId xmlns:p14="http://schemas.microsoft.com/office/powerpoint/2010/main" val="11555248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s-CO" sz="4000" b="1" dirty="0" smtClean="0">
                <a:effectLst>
                  <a:outerShdw blurRad="38100" dist="38100" dir="2700000" algn="tl">
                    <a:srgbClr val="000000">
                      <a:alpha val="43137"/>
                    </a:srgbClr>
                  </a:outerShdw>
                </a:effectLst>
              </a:rPr>
              <a:t>HÁGASE TU VOLUNTAD</a:t>
            </a:r>
            <a:endParaRPr lang="en-US" sz="40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14301" y="1413165"/>
            <a:ext cx="10266218" cy="4628198"/>
          </a:xfrm>
        </p:spPr>
        <p:txBody>
          <a:bodyPr>
            <a:noAutofit/>
          </a:bodyPr>
          <a:lstStyle/>
          <a:p>
            <a:r>
              <a:rPr lang="es-ES" sz="2400" dirty="0"/>
              <a:t>"La voluntad de Dios se expresa en los preceptos de su sagrada ley, y los principios de esta ley son los principios del cielo. Los ángeles que allí residen no alcanzan conocimiento más alto que el saber la voluntad de Dios, y el hacer " esa voluntad es el servicio más alto en que puedan ocupar sus facultades." </a:t>
            </a:r>
            <a:br>
              <a:rPr lang="es-ES" sz="2400" dirty="0"/>
            </a:br>
            <a:r>
              <a:rPr lang="es-ES" sz="2400" dirty="0"/>
              <a:t/>
            </a:r>
            <a:br>
              <a:rPr lang="es-ES" sz="2400" dirty="0"/>
            </a:br>
            <a:r>
              <a:rPr lang="es-ES" sz="2400" dirty="0"/>
              <a:t>En el cielo no se sirve con espíritu legalista. Cuando Satanás se rebeló contra la ley de Jehová, la noción de que había una ley sorprendió a los ángeles casi como algo en que no habían soñado antes. En su ministerio, los ángeles no son como siervos, sino como hijos. Hay perfecta unidad entre ellos y su Creador. La obediencia no es trabajo penoso para ellos. El amor a Dios hace de su servicio un gozo. Así sucede también con toda alma en la cual mora Cristo, la esperanza de gloria.</a:t>
            </a:r>
            <a:endParaRPr lang="en-US" sz="2400" dirty="0"/>
          </a:p>
        </p:txBody>
      </p:sp>
    </p:spTree>
    <p:extLst>
      <p:ext uri="{BB962C8B-B14F-4D97-AF65-F5344CB8AC3E}">
        <p14:creationId xmlns:p14="http://schemas.microsoft.com/office/powerpoint/2010/main" val="42547963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363683"/>
            <a:ext cx="9455726" cy="5465617"/>
          </a:xfrm>
        </p:spPr>
        <p:txBody>
          <a:bodyPr>
            <a:noAutofit/>
          </a:bodyPr>
          <a:lstStyle/>
          <a:p>
            <a:r>
              <a:rPr lang="es-ES" sz="2800" dirty="0"/>
              <a:t>Ella repite lo que dijo él: "Me complazco en hacer </a:t>
            </a:r>
            <a:r>
              <a:rPr lang="es-ES" sz="2800" b="1" dirty="0"/>
              <a:t>tu</a:t>
            </a:r>
            <a:r>
              <a:rPr lang="es-ES" sz="2800" dirty="0"/>
              <a:t> voluntad, oh Dios mío, y </a:t>
            </a:r>
            <a:r>
              <a:rPr lang="es-ES" sz="2800" b="1" dirty="0"/>
              <a:t>tu</a:t>
            </a:r>
            <a:r>
              <a:rPr lang="es-ES" sz="2800" dirty="0"/>
              <a:t> ley está en medio de mi </a:t>
            </a:r>
            <a:r>
              <a:rPr lang="es-ES" sz="2800" dirty="0" err="1"/>
              <a:t>corazón".En</a:t>
            </a:r>
            <a:r>
              <a:rPr lang="es-ES" sz="2800" dirty="0"/>
              <a:t> el cielo no se sirve con espíritu legalista. Cuando Satanás se rebeló contra la ley de Jehová, la noción de que había una ley sorprendió a los ángeles casi como algo en que no habían soñado antes. En su ministerio, los ángeles no son como siervos, sino como hijos. Hay perfecta unidad entre ellos y su Creador. La obediencia no es trabajo penoso para ellos. El amor a Dios hace de su servicio un gozo. Así sucede también con toda alma en la cual mora Cristo, la esperanza de gloria. Ella repite lo que dijo él: "Me complazco en hacer </a:t>
            </a:r>
            <a:r>
              <a:rPr lang="es-ES" sz="2800" b="1" dirty="0"/>
              <a:t>tu</a:t>
            </a:r>
            <a:r>
              <a:rPr lang="es-ES" sz="2800" dirty="0"/>
              <a:t> voluntad, oh Dios mío, y </a:t>
            </a:r>
            <a:r>
              <a:rPr lang="es-ES" sz="2800" b="1" dirty="0"/>
              <a:t>tu</a:t>
            </a:r>
            <a:r>
              <a:rPr lang="es-ES" sz="2800" dirty="0"/>
              <a:t> ley está en medio de mi </a:t>
            </a:r>
            <a:r>
              <a:rPr lang="es-ES" sz="2800" dirty="0" err="1"/>
              <a:t>corazón".Salmo</a:t>
            </a:r>
            <a:r>
              <a:rPr lang="es-ES" sz="2800" dirty="0"/>
              <a:t> 40: 8. (VM)* (Nota: Salmo 40: 8. (VM)*) </a:t>
            </a:r>
            <a:br>
              <a:rPr lang="es-ES" sz="2800" dirty="0"/>
            </a:br>
            <a:r>
              <a:rPr lang="es-ES" sz="2800" dirty="0"/>
              <a:t/>
            </a:r>
            <a:br>
              <a:rPr lang="es-ES" sz="2800" dirty="0"/>
            </a:br>
            <a:endParaRPr lang="en-US" sz="2800" dirty="0"/>
          </a:p>
        </p:txBody>
      </p:sp>
    </p:spTree>
    <p:extLst>
      <p:ext uri="{BB962C8B-B14F-4D97-AF65-F5344CB8AC3E}">
        <p14:creationId xmlns:p14="http://schemas.microsoft.com/office/powerpoint/2010/main" val="30438666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3517" y="342900"/>
            <a:ext cx="9632373" cy="6213764"/>
          </a:xfrm>
        </p:spPr>
        <p:txBody>
          <a:bodyPr>
            <a:normAutofit fontScale="92500"/>
          </a:bodyPr>
          <a:lstStyle/>
          <a:p>
            <a:r>
              <a:rPr lang="es-ES" sz="3600" dirty="0"/>
              <a:t>Al orar: "Sea hecha </a:t>
            </a:r>
            <a:r>
              <a:rPr lang="es-ES" sz="3600" b="1" dirty="0"/>
              <a:t>tu</a:t>
            </a:r>
            <a:r>
              <a:rPr lang="es-ES" sz="3600" dirty="0"/>
              <a:t> voluntad, como en el cielo, así también en la tierra", Al orar: "Sea hecha </a:t>
            </a:r>
            <a:r>
              <a:rPr lang="es-ES" sz="3600" b="1" dirty="0"/>
              <a:t>tu</a:t>
            </a:r>
            <a:r>
              <a:rPr lang="es-ES" sz="3600" dirty="0"/>
              <a:t> voluntad, como en el cielo, así también en la tierra", se pide que el </a:t>
            </a:r>
            <a:r>
              <a:rPr lang="es-ES" sz="3600" b="1" dirty="0"/>
              <a:t>reino</a:t>
            </a:r>
            <a:r>
              <a:rPr lang="es-ES" sz="3600" dirty="0"/>
              <a:t> del mal en este mundo termine, que el pecado sea destruido para siempre, y que se establezca el </a:t>
            </a:r>
            <a:r>
              <a:rPr lang="es-ES" sz="3600" b="1" dirty="0"/>
              <a:t>reino</a:t>
            </a:r>
            <a:r>
              <a:rPr lang="es-ES" sz="3600" dirty="0"/>
              <a:t> de la justicia. Entonces, así como en el cielo, se cumplirá en la tierra "todo su bondadoso </a:t>
            </a:r>
            <a:r>
              <a:rPr lang="es-ES" sz="3600" dirty="0" err="1"/>
              <a:t>beneplácito"."todo</a:t>
            </a:r>
            <a:r>
              <a:rPr lang="es-ES" sz="3600" dirty="0"/>
              <a:t> su bondadoso beneplácito".2 Tesalonicenses 1: 11 (VV. 1909). * (Nota: 2 Tesalonicenses 1: 11 (VV. 1909). *) </a:t>
            </a:r>
            <a:br>
              <a:rPr lang="es-ES" sz="3600" dirty="0"/>
            </a:br>
            <a:endParaRPr lang="en-US" dirty="0"/>
          </a:p>
        </p:txBody>
      </p:sp>
    </p:spTree>
    <p:extLst>
      <p:ext uri="{BB962C8B-B14F-4D97-AF65-F5344CB8AC3E}">
        <p14:creationId xmlns:p14="http://schemas.microsoft.com/office/powerpoint/2010/main" val="28014725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4073" y="363683"/>
            <a:ext cx="8899929" cy="5677680"/>
          </a:xfrm>
        </p:spPr>
        <p:txBody>
          <a:bodyPr>
            <a:noAutofit/>
          </a:bodyPr>
          <a:lstStyle/>
          <a:p>
            <a:r>
              <a:rPr lang="es-ES" sz="2800" dirty="0"/>
              <a:t>Únicamente aquellos que se dedican a servirle diciendo: "Heme aquí, envíame a </a:t>
            </a:r>
            <a:r>
              <a:rPr lang="es-ES" sz="2800" dirty="0" err="1"/>
              <a:t>mí"Heme</a:t>
            </a:r>
            <a:r>
              <a:rPr lang="es-ES" sz="2800" dirty="0"/>
              <a:t> aquí, envíame a mí", para abrir los ojos de los ciegos, para apartar a los hombres "de las tinieblas a la luz, y de la potestad de Satanás a Dios; para que reciban, por la fe. . . perdón de pecados y herencia entre los </a:t>
            </a:r>
            <a:r>
              <a:rPr lang="es-ES" sz="2800" dirty="0" err="1"/>
              <a:t>santificados";"de</a:t>
            </a:r>
            <a:r>
              <a:rPr lang="es-ES" sz="2800" dirty="0"/>
              <a:t> las tinieblas a la luz, y de la potestad de Satanás a Dios; para que reciban, por la fe. . . perdón de pecados y herencia entre los </a:t>
            </a:r>
            <a:r>
              <a:rPr lang="es-ES" sz="2800" dirty="0" err="1"/>
              <a:t>santificados";S</a:t>
            </a:r>
            <a:r>
              <a:rPr lang="es-ES" sz="2800" dirty="0"/>
              <a:t>. Mateo 24: 14; Isaías 6: 8; Hechos 26: 18.* "</a:t>
            </a:r>
            <a:r>
              <a:rPr lang="es-ES" sz="2800" b="1" dirty="0"/>
              <a:t>Venga</a:t>
            </a:r>
            <a:r>
              <a:rPr lang="es-ES" sz="2800" dirty="0"/>
              <a:t> </a:t>
            </a:r>
            <a:r>
              <a:rPr lang="es-ES" sz="2800" b="1" dirty="0"/>
              <a:t>tu</a:t>
            </a:r>
            <a:r>
              <a:rPr lang="es-ES" sz="2800" dirty="0"/>
              <a:t> </a:t>
            </a:r>
            <a:r>
              <a:rPr lang="es-ES" sz="2800" b="1" dirty="0"/>
              <a:t>reino</a:t>
            </a:r>
            <a:r>
              <a:rPr lang="es-ES" sz="2800" dirty="0"/>
              <a:t>". (Nota: S. Mateo 24: 14; Isaías 6: 8; Hechos 26: 18.*solamente éstos oran con sinceridad: "</a:t>
            </a:r>
            <a:r>
              <a:rPr lang="es-ES" sz="2800" b="1" dirty="0"/>
              <a:t>Venga</a:t>
            </a:r>
            <a:r>
              <a:rPr lang="es-ES" sz="2800" dirty="0"/>
              <a:t> </a:t>
            </a:r>
            <a:r>
              <a:rPr lang="es-ES" sz="2800" b="1" dirty="0"/>
              <a:t>tu</a:t>
            </a:r>
            <a:r>
              <a:rPr lang="es-ES" sz="2800" dirty="0"/>
              <a:t> </a:t>
            </a:r>
            <a:r>
              <a:rPr lang="es-ES" sz="2800" b="1" dirty="0"/>
              <a:t>reino</a:t>
            </a:r>
            <a:r>
              <a:rPr lang="es-ES" sz="2800" dirty="0"/>
              <a:t>".) </a:t>
            </a:r>
            <a:br>
              <a:rPr lang="es-ES" sz="2800" dirty="0"/>
            </a:br>
            <a:endParaRPr lang="en-US" sz="2800" dirty="0"/>
          </a:p>
        </p:txBody>
      </p:sp>
    </p:spTree>
    <p:extLst>
      <p:ext uri="{BB962C8B-B14F-4D97-AF65-F5344CB8AC3E}">
        <p14:creationId xmlns:p14="http://schemas.microsoft.com/office/powerpoint/2010/main" val="39240529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s-CO" sz="4000" b="1" dirty="0" smtClean="0">
                <a:solidFill>
                  <a:srgbClr val="FF0000"/>
                </a:solidFill>
                <a:effectLst>
                  <a:outerShdw blurRad="38100" dist="38100" dir="2700000" algn="tl">
                    <a:srgbClr val="000000">
                      <a:alpha val="43137"/>
                    </a:srgbClr>
                  </a:outerShdw>
                </a:effectLst>
              </a:rPr>
              <a:t>‘‘Vosotros, pues, orareis así’’</a:t>
            </a:r>
            <a:br>
              <a:rPr lang="es-CO" sz="4000" b="1" dirty="0" smtClean="0">
                <a:solidFill>
                  <a:srgbClr val="FF0000"/>
                </a:solidFill>
                <a:effectLst>
                  <a:outerShdw blurRad="38100" dist="38100" dir="2700000" algn="tl">
                    <a:srgbClr val="000000">
                      <a:alpha val="43137"/>
                    </a:srgbClr>
                  </a:outerShdw>
                </a:effectLst>
              </a:rPr>
            </a:br>
            <a:r>
              <a:rPr lang="es-CO" sz="2800" b="1" dirty="0" smtClean="0">
                <a:solidFill>
                  <a:srgbClr val="FF0000"/>
                </a:solidFill>
                <a:effectLst>
                  <a:outerShdw blurRad="38100" dist="38100" dir="2700000" algn="tl">
                    <a:srgbClr val="000000">
                      <a:alpha val="43137"/>
                    </a:srgbClr>
                  </a:outerShdw>
                </a:effectLst>
              </a:rPr>
              <a:t>mateo 6:9</a:t>
            </a:r>
            <a:endParaRPr lang="en-US" sz="2800" b="1"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s-CO" b="1" dirty="0" smtClean="0">
                <a:effectLst>
                  <a:outerShdw blurRad="38100" dist="38100" dir="2700000" algn="tl">
                    <a:srgbClr val="000000">
                      <a:alpha val="43137"/>
                    </a:srgbClr>
                  </a:outerShdw>
                </a:effectLst>
              </a:rPr>
              <a:t>Nuestro salvador dio dos veces el </a:t>
            </a:r>
            <a:r>
              <a:rPr lang="es-CO" b="1" dirty="0">
                <a:effectLst>
                  <a:outerShdw blurRad="38100" dist="38100" dir="2700000" algn="tl">
                    <a:srgbClr val="000000">
                      <a:alpha val="43137"/>
                    </a:srgbClr>
                  </a:outerShdw>
                </a:effectLst>
              </a:rPr>
              <a:t>P</a:t>
            </a:r>
            <a:r>
              <a:rPr lang="es-CO" b="1" dirty="0" smtClean="0">
                <a:effectLst>
                  <a:outerShdw blurRad="38100" dist="38100" dir="2700000" algn="tl">
                    <a:srgbClr val="000000">
                      <a:alpha val="43137"/>
                    </a:srgbClr>
                  </a:outerShdw>
                </a:effectLst>
              </a:rPr>
              <a:t>adre nuestro:</a:t>
            </a:r>
          </a:p>
          <a:p>
            <a:pPr>
              <a:buFont typeface="+mj-lt"/>
              <a:buAutoNum type="arabicPeriod"/>
            </a:pPr>
            <a:r>
              <a:rPr lang="es-CO" b="1" dirty="0" smtClean="0">
                <a:effectLst>
                  <a:outerShdw blurRad="38100" dist="38100" dir="2700000" algn="tl">
                    <a:srgbClr val="000000">
                      <a:alpha val="43137"/>
                    </a:srgbClr>
                  </a:outerShdw>
                </a:effectLst>
              </a:rPr>
              <a:t>Sermón del monte</a:t>
            </a:r>
          </a:p>
          <a:p>
            <a:pPr>
              <a:buFont typeface="+mj-lt"/>
              <a:buAutoNum type="arabicPeriod"/>
            </a:pPr>
            <a:r>
              <a:rPr lang="es-CO" b="1" dirty="0" smtClean="0">
                <a:effectLst>
                  <a:outerShdw blurRad="38100" dist="38100" dir="2700000" algn="tl">
                    <a:srgbClr val="000000">
                      <a:alpha val="43137"/>
                    </a:srgbClr>
                  </a:outerShdw>
                </a:effectLst>
              </a:rPr>
              <a:t>Algunos meses después a sus discípulos</a:t>
            </a:r>
          </a:p>
          <a:p>
            <a:r>
              <a:rPr lang="es-CO" sz="3200" b="1" dirty="0" smtClean="0">
                <a:solidFill>
                  <a:schemeClr val="accent2"/>
                </a:solidFill>
                <a:effectLst>
                  <a:outerShdw blurRad="38100" dist="38100" dir="2700000" algn="tl">
                    <a:srgbClr val="000000">
                      <a:alpha val="43137"/>
                    </a:srgbClr>
                  </a:outerShdw>
                </a:effectLst>
              </a:rPr>
              <a:t>cuando Jesús cesó de orar, exclamaron con una profunda convicción de su inmensa necesidad personal de orar:</a:t>
            </a:r>
          </a:p>
          <a:p>
            <a:r>
              <a:rPr lang="es-CO" sz="3200" b="1" dirty="0" smtClean="0">
                <a:solidFill>
                  <a:schemeClr val="accent2"/>
                </a:solidFill>
                <a:effectLst>
                  <a:outerShdw blurRad="38100" dist="38100" dir="2700000" algn="tl">
                    <a:srgbClr val="000000">
                      <a:alpha val="43137"/>
                    </a:srgbClr>
                  </a:outerShdw>
                </a:effectLst>
              </a:rPr>
              <a:t>‘‘Señor enséñanos a orar’’ </a:t>
            </a:r>
            <a:r>
              <a:rPr lang="es-CO" b="1" dirty="0" err="1" smtClean="0">
                <a:solidFill>
                  <a:srgbClr val="FF0000"/>
                </a:solidFill>
                <a:effectLst>
                  <a:outerShdw blurRad="38100" dist="38100" dir="2700000" algn="tl">
                    <a:srgbClr val="000000">
                      <a:alpha val="43137"/>
                    </a:srgbClr>
                  </a:outerShdw>
                </a:effectLst>
              </a:rPr>
              <a:t>luc</a:t>
            </a:r>
            <a:r>
              <a:rPr lang="es-CO" b="1" dirty="0" smtClean="0">
                <a:solidFill>
                  <a:srgbClr val="FF0000"/>
                </a:solidFill>
                <a:effectLst>
                  <a:outerShdw blurRad="38100" dist="38100" dir="2700000" algn="tl">
                    <a:srgbClr val="000000">
                      <a:alpha val="43137"/>
                    </a:srgbClr>
                  </a:outerShdw>
                </a:effectLst>
              </a:rPr>
              <a:t>. 11: 1. </a:t>
            </a:r>
            <a:r>
              <a:rPr lang="es-CO" b="1" dirty="0" err="1" smtClean="0">
                <a:solidFill>
                  <a:srgbClr val="FF0000"/>
                </a:solidFill>
                <a:effectLst>
                  <a:outerShdw blurRad="38100" dist="38100" dir="2700000" algn="tl">
                    <a:srgbClr val="000000">
                      <a:alpha val="43137"/>
                    </a:srgbClr>
                  </a:outerShdw>
                </a:effectLst>
              </a:rPr>
              <a:t>Or</a:t>
            </a:r>
            <a:r>
              <a:rPr lang="es-CO" b="1" dirty="0" smtClean="0">
                <a:solidFill>
                  <a:srgbClr val="FF0000"/>
                </a:solidFill>
                <a:effectLst>
                  <a:outerShdw blurRad="38100" dist="38100" dir="2700000" algn="tl">
                    <a:srgbClr val="000000">
                      <a:alpha val="43137"/>
                    </a:srgbClr>
                  </a:outerShdw>
                </a:effectLst>
              </a:rPr>
              <a:t>. 345.2</a:t>
            </a:r>
          </a:p>
          <a:p>
            <a:pPr marL="0" indent="0">
              <a:buNone/>
            </a:pPr>
            <a:endParaRPr lang="es-CO" b="1" dirty="0" smtClean="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900771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1000"/>
                                        <p:tgtEl>
                                          <p:spTgt spid="3">
                                            <p:txEl>
                                              <p:pRg st="2" end="2"/>
                                            </p:txEl>
                                          </p:spTgt>
                                        </p:tgtEl>
                                      </p:cBhvr>
                                    </p:animEffect>
                                    <p:anim calcmode="lin" valueType="num">
                                      <p:cBhvr>
                                        <p:cTn id="2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down)">
                                      <p:cBhvr>
                                        <p:cTn id="27" dur="500"/>
                                        <p:tgtEl>
                                          <p:spTgt spid="3">
                                            <p:txEl>
                                              <p:pRg st="3" end="3"/>
                                            </p:txEl>
                                          </p:spTgt>
                                        </p:tgtEl>
                                      </p:cBhvr>
                                    </p:animEffect>
                                  </p:childTnLst>
                                </p:cTn>
                              </p:par>
                              <p:par>
                                <p:cTn id="28" presetID="22" presetClass="entr" presetSubtype="4" fill="hold" nodeType="with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Effect transition="in" filter="wipe(down)">
                                      <p:cBhvr>
                                        <p:cTn id="3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s-CO" sz="4000" b="1" dirty="0" smtClean="0">
                <a:effectLst>
                  <a:outerShdw blurRad="38100" dist="38100" dir="2700000" algn="tl">
                    <a:srgbClr val="000000">
                      <a:alpha val="43137"/>
                    </a:srgbClr>
                  </a:outerShdw>
                </a:effectLst>
              </a:rPr>
              <a:t>NUESTRO PAN DE CADA DÍA</a:t>
            </a:r>
            <a:endParaRPr lang="en-US" sz="40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36419" y="1589809"/>
            <a:ext cx="9403772" cy="4914900"/>
          </a:xfrm>
        </p:spPr>
        <p:txBody>
          <a:bodyPr>
            <a:noAutofit/>
          </a:bodyPr>
          <a:lstStyle/>
          <a:p>
            <a:r>
              <a:rPr lang="es-ES" sz="2400" dirty="0"/>
              <a:t>La primera mitad de la oración que Jesús nos enseñó tiene que ver con el nombre, el </a:t>
            </a:r>
            <a:r>
              <a:rPr lang="es-ES" sz="2400" b="1" dirty="0"/>
              <a:t>reino</a:t>
            </a:r>
            <a:r>
              <a:rPr lang="es-ES" sz="2400" dirty="0"/>
              <a:t> y la voluntad de Dios: que sea honrado su nombre, establecido su </a:t>
            </a:r>
            <a:r>
              <a:rPr lang="es-ES" sz="2400" b="1" dirty="0"/>
              <a:t>reino</a:t>
            </a:r>
            <a:r>
              <a:rPr lang="es-ES" sz="2400" dirty="0"/>
              <a:t> y hecha su voluntad. Y así, cuando hayamos hecho del servicio de Dios nuestro primer interés, podremos pedir que nuestras propias necesidades sean suplidas y tener la confianza de que lo serán. Si hemos renunciado al yo y nos hemos entregado a Cristo, somos miembros de la familia de Dios, y todo cuanto hay en la casa del Padre es nuestro. Se nos ofrecen todos los tesoros de Dios, tanto en el mundo actual como en el venidero. El ministerio de los ángeles, el don del Espíritu, las labores de los siervos, todas estas cosas son para </a:t>
            </a:r>
            <a:r>
              <a:rPr lang="es-ES" sz="2400" b="1" dirty="0" smtClean="0"/>
              <a:t>nosotros.</a:t>
            </a:r>
            <a:endParaRPr lang="en-US" sz="2400" dirty="0"/>
          </a:p>
        </p:txBody>
      </p:sp>
    </p:spTree>
    <p:extLst>
      <p:ext uri="{BB962C8B-B14F-4D97-AF65-F5344CB8AC3E}">
        <p14:creationId xmlns:p14="http://schemas.microsoft.com/office/powerpoint/2010/main" val="7930680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1336" y="394855"/>
            <a:ext cx="8972666" cy="5646507"/>
          </a:xfrm>
        </p:spPr>
        <p:txBody>
          <a:bodyPr>
            <a:normAutofit/>
          </a:bodyPr>
          <a:lstStyle/>
          <a:p>
            <a:r>
              <a:rPr lang="es-ES" sz="2800" b="1" dirty="0">
                <a:effectLst>
                  <a:outerShdw blurRad="38100" dist="38100" dir="2700000" algn="tl">
                    <a:srgbClr val="000000">
                      <a:alpha val="43137"/>
                    </a:srgbClr>
                  </a:outerShdw>
                </a:effectLst>
              </a:rPr>
              <a:t>El mundo, con cuanto contiene, es nuestro en la medida en que pueda beneficiamos. Aun la enemistad de los malos resultará una bendición, porque nos disciplinará para entrar en los cielos. Si somos "de Cristo", "</a:t>
            </a:r>
            <a:r>
              <a:rPr lang="es-ES" sz="2800" b="1" dirty="0" err="1">
                <a:effectLst>
                  <a:outerShdw blurRad="38100" dist="38100" dir="2700000" algn="tl">
                    <a:srgbClr val="000000">
                      <a:alpha val="43137"/>
                    </a:srgbClr>
                  </a:outerShdw>
                </a:effectLst>
              </a:rPr>
              <a:t>todo"todo</a:t>
            </a:r>
            <a:r>
              <a:rPr lang="es-ES" sz="2800" b="1" dirty="0">
                <a:effectLst>
                  <a:outerShdw blurRad="38100" dist="38100" dir="2700000" algn="tl">
                    <a:srgbClr val="000000">
                      <a:alpha val="43137"/>
                    </a:srgbClr>
                  </a:outerShdw>
                </a:effectLst>
              </a:rPr>
              <a:t>" es nuestro. Por ahora somos como hijos que aún no disfrutan de </a:t>
            </a:r>
            <a:r>
              <a:rPr lang="es-ES" sz="2800" b="1" dirty="0" smtClean="0">
                <a:effectLst>
                  <a:outerShdw blurRad="38100" dist="38100" dir="2700000" algn="tl">
                    <a:srgbClr val="000000">
                      <a:alpha val="43137"/>
                    </a:srgbClr>
                  </a:outerShdw>
                </a:effectLst>
              </a:rPr>
              <a:t>su herencia</a:t>
            </a:r>
            <a:r>
              <a:rPr lang="es-ES" sz="2800" b="1" dirty="0">
                <a:effectLst>
                  <a:outerShdw blurRad="38100" dist="38100" dir="2700000" algn="tl">
                    <a:srgbClr val="000000">
                      <a:alpha val="43137"/>
                    </a:srgbClr>
                  </a:outerShdw>
                </a:effectLst>
              </a:rPr>
              <a:t>. Dios no nos confía nuestro precioso legado, no sea que Satanás nos engañe con sus artificios astutos, como engañó a la primera pareja en el Edén. Cristo lo guarda seguro para nosotros fuera del alcance del despojador. Como hijos, recibiremos día tras día lo que necesitamos para el presente.</a:t>
            </a:r>
            <a:endParaRPr lang="en-US" sz="2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61545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idx="1"/>
          </p:nvPr>
        </p:nvSpPr>
        <p:spPr>
          <a:xfrm>
            <a:off x="145473" y="332509"/>
            <a:ext cx="9632372" cy="5708854"/>
          </a:xfrm>
        </p:spPr>
        <p:txBody>
          <a:bodyPr>
            <a:noAutofit/>
          </a:bodyPr>
          <a:lstStyle/>
          <a:p>
            <a:r>
              <a:rPr lang="es-ES" sz="2800" dirty="0"/>
              <a:t>Diariamente debemos pedir: "El pan nuestro de cada día, dánoslo </a:t>
            </a:r>
            <a:r>
              <a:rPr lang="es-ES" sz="2800" dirty="0" err="1"/>
              <a:t>hoy"El</a:t>
            </a:r>
            <a:r>
              <a:rPr lang="es-ES" sz="2800" dirty="0"/>
              <a:t> pan nuestro de cada día, dánoslo hoy". No nos desalentemos si no tenemos bastante para mañana. Su promesa es segura: "Vivirás en la tierra, y en verdad serás </a:t>
            </a:r>
            <a:r>
              <a:rPr lang="es-ES" sz="2800" dirty="0" err="1"/>
              <a:t>alimentado"."Vivirás</a:t>
            </a:r>
            <a:r>
              <a:rPr lang="es-ES" sz="2800" dirty="0"/>
              <a:t> en la tierra, y en verdad serás alimentado". Dice David: "Joven fui, y he envejecido, y no he visto justo desamparado, ni su descendencia que mendigue pan". "Joven fui, y he envejecido, y no he visto justo desamparado, ni su descendencia que mendigue pan". El mismo Dios que envió los cuervos para dar pan a Elías, cerca del arroyo de </a:t>
            </a:r>
            <a:r>
              <a:rPr lang="es-ES" sz="2800" dirty="0" err="1"/>
              <a:t>Querit</a:t>
            </a:r>
            <a:r>
              <a:rPr lang="es-ES" sz="2800" dirty="0"/>
              <a:t>, no descuidará a ninguno de sus hijos fieles y abnegados. Del que anda en la justicia se ha escrito: "Se le dará su pan, y sus aguas serán seguras"."</a:t>
            </a:r>
            <a:endParaRPr lang="en-US" sz="2800" dirty="0"/>
          </a:p>
        </p:txBody>
      </p:sp>
    </p:spTree>
    <p:extLst>
      <p:ext uri="{BB962C8B-B14F-4D97-AF65-F5344CB8AC3E}">
        <p14:creationId xmlns:p14="http://schemas.microsoft.com/office/powerpoint/2010/main" val="16707768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4691" y="405245"/>
            <a:ext cx="9149311" cy="5912428"/>
          </a:xfrm>
        </p:spPr>
        <p:txBody>
          <a:bodyPr>
            <a:noAutofit/>
          </a:bodyPr>
          <a:lstStyle/>
          <a:p>
            <a:r>
              <a:rPr lang="es-ES" sz="2000" dirty="0"/>
              <a:t>"."No serán avergonzados en el mal tiempo, y en los días de hambre serán saciados". "El que no escatimó ni a su propio Hijo, sino que lo entregó por todos </a:t>
            </a:r>
            <a:r>
              <a:rPr lang="es-ES" sz="2000" b="1" dirty="0"/>
              <a:t>nosotros</a:t>
            </a:r>
            <a:r>
              <a:rPr lang="es-ES" sz="2000" dirty="0"/>
              <a:t>, ¿ cómo no nos dará también con él todas las cosas?" "No serán avergonzados en el mal tiempo, y en los días de hambre serán saciados". "El que no escatimó ni a su propio Hijo, sino que lo entregó por todos </a:t>
            </a:r>
            <a:r>
              <a:rPr lang="es-ES" sz="2000" b="1" dirty="0"/>
              <a:t>nosotros</a:t>
            </a:r>
            <a:r>
              <a:rPr lang="es-ES" sz="2000" dirty="0"/>
              <a:t>, ¿ cómo no nos dará también con él todas las cosas?" El que alivió los cuidados y ansiedades de su madre viuda y lo ayudó a sostener la familia en Nazaret, simpatiza con toda madre en la lucha para proveer alimento a sus hijos. Quien se compadeció de las multitudes porque "estaban desamparadas y dispersas", "estaban desamparadas y </a:t>
            </a:r>
            <a:r>
              <a:rPr lang="es-ES" sz="2000" dirty="0" err="1"/>
              <a:t>dispersas",Salmos</a:t>
            </a:r>
            <a:r>
              <a:rPr lang="es-ES" sz="2000" dirty="0"/>
              <a:t> 37: 3 (VV, 1909), 25; Isaías 33; 16; Salmo 37: 19; Romanos 8: 32; S. Mateo 9: 36.* sigue teniendo compasión de los pobres que sufren. Les extiende la mano para bendecirlos, y en la misma plegaria que dio a sus discípulos nos enseña a acordarnos de los pobres. (Nota: 1 Corintios 3: 23, 21.*Salmos 37: 3 (VV, 1909), 25; Isaías 33; 16; Salmo 37: 19; Romanos 8: 32; S. Mateo 9: 36.* sigue teniendo compasión de los pobres que sufren. Les extiende la mano para bendecirlos, y en la misma plegaria que dio a sus discípulos nos enseña a acordarnos de los pobres.) </a:t>
            </a:r>
            <a:br>
              <a:rPr lang="es-ES" sz="2000" dirty="0"/>
            </a:br>
            <a:r>
              <a:rPr lang="es-ES" sz="2000" dirty="0"/>
              <a:t/>
            </a:r>
            <a:br>
              <a:rPr lang="es-ES" sz="2000" dirty="0"/>
            </a:br>
            <a:endParaRPr lang="en-US" sz="2000" dirty="0"/>
          </a:p>
        </p:txBody>
      </p:sp>
    </p:spTree>
    <p:extLst>
      <p:ext uri="{BB962C8B-B14F-4D97-AF65-F5344CB8AC3E}">
        <p14:creationId xmlns:p14="http://schemas.microsoft.com/office/powerpoint/2010/main" val="2106113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3682" y="426027"/>
            <a:ext cx="8910320" cy="5615335"/>
          </a:xfrm>
        </p:spPr>
        <p:txBody>
          <a:bodyPr>
            <a:normAutofit/>
          </a:bodyPr>
          <a:lstStyle/>
          <a:p>
            <a:r>
              <a:rPr lang="es-ES" dirty="0"/>
              <a:t>Al orar: "El pan nuestro de cada día, dánoslo hoy", pedimos para los demás tanto como para </a:t>
            </a:r>
            <a:r>
              <a:rPr lang="es-ES" b="1" dirty="0"/>
              <a:t>nosotros</a:t>
            </a:r>
            <a:r>
              <a:rPr lang="es-ES" dirty="0"/>
              <a:t> mismos. Reconocemos que lo que Dios nos da no es para </a:t>
            </a:r>
            <a:r>
              <a:rPr lang="es-ES" b="1" dirty="0"/>
              <a:t>nosotros</a:t>
            </a:r>
            <a:r>
              <a:rPr lang="es-ES" dirty="0"/>
              <a:t> solos. Dios nos lo confía para que alimentemos a los hambrientos. De su bondad ha hecho provisión para el pobre. Dice: "Cuando hagas comida o cena, no llames a tus amigos, ni a tus hermanos, ni a tus parientes, ni a vecinos ricos. . . Mas cuando hagas banquete, llama a los pobres, los mancos, los cojos y los ciegos; y serás bienaventurado; porque ellos no te pueden recompensar, pero te será recompensado en la resurrección de los </a:t>
            </a:r>
            <a:r>
              <a:rPr lang="es-ES" dirty="0" err="1"/>
              <a:t>justos"."Cuando</a:t>
            </a:r>
            <a:r>
              <a:rPr lang="es-ES" dirty="0"/>
              <a:t> hagas comida o cena, no llames a tus amigos, ni a tus hermanos, ni a tus parientes, ni a vecinos ricos. . </a:t>
            </a:r>
            <a:endParaRPr lang="en-US" dirty="0"/>
          </a:p>
        </p:txBody>
      </p:sp>
    </p:spTree>
    <p:extLst>
      <p:ext uri="{BB962C8B-B14F-4D97-AF65-F5344CB8AC3E}">
        <p14:creationId xmlns:p14="http://schemas.microsoft.com/office/powerpoint/2010/main" val="475618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7427" y="436419"/>
            <a:ext cx="9809017" cy="5604944"/>
          </a:xfrm>
        </p:spPr>
        <p:txBody>
          <a:bodyPr>
            <a:noAutofit/>
          </a:bodyPr>
          <a:lstStyle/>
          <a:p>
            <a:r>
              <a:rPr lang="es-ES" sz="2800" dirty="0" smtClean="0"/>
              <a:t> </a:t>
            </a:r>
            <a:r>
              <a:rPr lang="es-ES" sz="2800" dirty="0"/>
              <a:t>Mas cuando hagas banquete, llama a los pobres, los mancos, los cojos y los ciegos; y serás bienaventurado; porque ellos no te pueden recompensar, pero te será recompensado en la resurrección de los </a:t>
            </a:r>
            <a:r>
              <a:rPr lang="es-ES" sz="2800" dirty="0" err="1"/>
              <a:t>justos".Salmo</a:t>
            </a:r>
            <a:r>
              <a:rPr lang="es-ES" sz="2800" dirty="0"/>
              <a:t> 68: 10; S. Lucas 14: 12-14. *96 "Y poderoso es Dios para hacer que abunde en vosotros toda gracia, a fin de que, teniendo siempre en todas las cosas todo lo suficiente, abundéis para toda buena </a:t>
            </a:r>
            <a:r>
              <a:rPr lang="es-ES" sz="2800" dirty="0" err="1"/>
              <a:t>obra"."El</a:t>
            </a:r>
            <a:r>
              <a:rPr lang="es-ES" sz="2800" dirty="0"/>
              <a:t> que siembra escasamente, también segará escasamente; y el que siembra generosamente, generosamente también segará".2 Corintios 9: 8, 6.*2 Corintios 9: 8, 6.* (Nota: Salmo 68: 10; S. Lucas 14: 12-14. </a:t>
            </a:r>
            <a:r>
              <a:rPr lang="es-ES" sz="2800" dirty="0" smtClean="0"/>
              <a:t>*</a:t>
            </a:r>
            <a:r>
              <a:rPr lang="es-ES" sz="2800" dirty="0"/>
              <a:t/>
            </a:r>
            <a:br>
              <a:rPr lang="es-ES" sz="2800" dirty="0"/>
            </a:br>
            <a:endParaRPr lang="en-US" sz="2800" dirty="0"/>
          </a:p>
          <a:p>
            <a:endParaRPr lang="en-US" sz="2800" dirty="0"/>
          </a:p>
        </p:txBody>
      </p:sp>
    </p:spTree>
    <p:extLst>
      <p:ext uri="{BB962C8B-B14F-4D97-AF65-F5344CB8AC3E}">
        <p14:creationId xmlns:p14="http://schemas.microsoft.com/office/powerpoint/2010/main" val="11078546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9382" y="415637"/>
            <a:ext cx="9923318" cy="5625726"/>
          </a:xfrm>
        </p:spPr>
        <p:txBody>
          <a:bodyPr>
            <a:noAutofit/>
          </a:bodyPr>
          <a:lstStyle/>
          <a:p>
            <a:r>
              <a:rPr lang="es-ES" sz="2400" dirty="0"/>
              <a:t>La oración por el pan cotidiano incluye no solamente el alimento para sostener el cuerpo, sino también el pan espiritual que nutrirá el alma para vida eterna. Nos dice </a:t>
            </a:r>
            <a:r>
              <a:rPr lang="es-ES" sz="2400" dirty="0" err="1"/>
              <a:t>Jesús:La</a:t>
            </a:r>
            <a:r>
              <a:rPr lang="es-ES" sz="2400" dirty="0"/>
              <a:t> oración por el pan cotidiano incluye no solamente el alimento para sostener el cuerpo, sino también el pan espiritual que nutrirá el alma para vida eterna. Nos dice </a:t>
            </a:r>
            <a:r>
              <a:rPr lang="es-ES" sz="2400" dirty="0" err="1"/>
              <a:t>Jesús:"Trabajad</a:t>
            </a:r>
            <a:r>
              <a:rPr lang="es-ES" sz="2400" dirty="0"/>
              <a:t>, no por la comida que perece, sino por la comida que a vida eterna </a:t>
            </a:r>
            <a:r>
              <a:rPr lang="es-ES" sz="2400" dirty="0" err="1"/>
              <a:t>permanece"."Trabajad</a:t>
            </a:r>
            <a:r>
              <a:rPr lang="es-ES" sz="2400" dirty="0"/>
              <a:t>, no por la comida que perece, sino por la comida que a vida eterna </a:t>
            </a:r>
            <a:r>
              <a:rPr lang="es-ES" sz="2400" dirty="0" err="1"/>
              <a:t>permanece"."Yo</a:t>
            </a:r>
            <a:r>
              <a:rPr lang="es-ES" sz="2400" dirty="0"/>
              <a:t> soy el pan vivo que descendió del cielo; si alguno comiere de este pan, vivirá para </a:t>
            </a:r>
            <a:r>
              <a:rPr lang="es-ES" sz="2400" dirty="0" err="1"/>
              <a:t>siempre"."Yo</a:t>
            </a:r>
            <a:r>
              <a:rPr lang="es-ES" sz="2400" dirty="0"/>
              <a:t> soy el pan vivo que descendió del cielo; si alguno comiere de este pan, vivirá para </a:t>
            </a:r>
            <a:r>
              <a:rPr lang="es-ES" sz="2400" dirty="0" err="1"/>
              <a:t>siempre".S</a:t>
            </a:r>
            <a:r>
              <a:rPr lang="es-ES" sz="2400" dirty="0"/>
              <a:t>. Juan 6: 27, 51* Nuestro Salvador es el pan de vida; cuando miramos su amor y lo recibimos en el alma, comemos el pan que desciende del cielo. (Nota: S. Juan 6: 27, 51* Nuestro Salvador es el pan de vida; cuando miramos su amor y lo recibimos en el alma, comemos el pan que desciende del cielo.) </a:t>
            </a:r>
            <a:br>
              <a:rPr lang="es-ES" sz="2400" dirty="0"/>
            </a:br>
            <a:endParaRPr lang="en-US" sz="2400" dirty="0"/>
          </a:p>
        </p:txBody>
      </p:sp>
    </p:spTree>
    <p:extLst>
      <p:ext uri="{BB962C8B-B14F-4D97-AF65-F5344CB8AC3E}">
        <p14:creationId xmlns:p14="http://schemas.microsoft.com/office/powerpoint/2010/main" val="12856756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6645" y="415636"/>
            <a:ext cx="9528464" cy="5704609"/>
          </a:xfrm>
        </p:spPr>
        <p:txBody>
          <a:bodyPr>
            <a:noAutofit/>
          </a:bodyPr>
          <a:lstStyle/>
          <a:p>
            <a:r>
              <a:rPr lang="es-ES" sz="2400" dirty="0"/>
              <a:t>"Recibimos a Cristo por su Palabra, y se nos da el Espíritu Santo para abrir la Palabra de Dios a nuestro entendimiento y hacer penetrar sus verdades en nuestro corazón. Hemos de orar día tras día para que, mientras leemos su Palabra, Dios nos envíe su Espíritu con el fin de revelarnos la verdad que fortalecerá nuestras almas para las necesidades del día." </a:t>
            </a:r>
            <a:br>
              <a:rPr lang="es-ES" sz="2400" dirty="0"/>
            </a:br>
            <a:r>
              <a:rPr lang="es-ES" sz="2400" dirty="0"/>
              <a:t/>
            </a:r>
            <a:br>
              <a:rPr lang="es-ES" sz="2400" dirty="0"/>
            </a:br>
            <a:r>
              <a:rPr lang="es-ES" sz="2400" dirty="0"/>
              <a:t>"Al enseñarnos a pedir cada día lo que necesitamos, tanto las bendiciones temporales como las espirituales, Dios desea alcanzar un propósito para beneficio nuestro. Quiere que sintamos cuánto dependemos de su cuidado constante, porque procura atraernos a una comunión íntima con él. En esta comunión con Cristo, mediante la oración y el estudio de las verdades grandes y preciosas de su Palabra, seremos alimentados como almas con hambre; como almas sedientas seremos refrescados en la fuente de la vida." </a:t>
            </a:r>
            <a:br>
              <a:rPr lang="es-ES" sz="2400" dirty="0"/>
            </a:br>
            <a:r>
              <a:rPr lang="es-ES" sz="2400" dirty="0"/>
              <a:t/>
            </a:r>
            <a:br>
              <a:rPr lang="es-ES" sz="2400" dirty="0"/>
            </a:br>
            <a:endParaRPr lang="en-US" sz="2400" dirty="0"/>
          </a:p>
        </p:txBody>
      </p:sp>
    </p:spTree>
    <p:extLst>
      <p:ext uri="{BB962C8B-B14F-4D97-AF65-F5344CB8AC3E}">
        <p14:creationId xmlns:p14="http://schemas.microsoft.com/office/powerpoint/2010/main" val="130055719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s-CO" sz="4400" b="1" dirty="0" smtClean="0">
                <a:effectLst>
                  <a:outerShdw blurRad="38100" dist="38100" dir="2700000" algn="tl">
                    <a:srgbClr val="000000">
                      <a:alpha val="43137"/>
                    </a:srgbClr>
                  </a:outerShdw>
                </a:effectLst>
              </a:rPr>
              <a:t>PERDONA NUESTRAS DEUDAS</a:t>
            </a:r>
            <a:endParaRPr lang="en-US" sz="44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0" y="1278082"/>
            <a:ext cx="9767455" cy="4499263"/>
          </a:xfrm>
        </p:spPr>
        <p:txBody>
          <a:bodyPr>
            <a:noAutofit/>
          </a:bodyPr>
          <a:lstStyle/>
          <a:p>
            <a:r>
              <a:rPr lang="es-ES" sz="2000" dirty="0">
                <a:effectLst>
                  <a:outerShdw blurRad="38100" dist="38100" dir="2700000" algn="tl">
                    <a:srgbClr val="000000">
                      <a:alpha val="43137"/>
                    </a:srgbClr>
                  </a:outerShdw>
                </a:effectLst>
              </a:rPr>
              <a:t>"Jesús enseña que podemos recibir el perdón de Dios solamente en la medida en que </a:t>
            </a:r>
            <a:r>
              <a:rPr lang="es-ES" sz="2000" b="1" dirty="0">
                <a:effectLst>
                  <a:outerShdw blurRad="38100" dist="38100" dir="2700000" algn="tl">
                    <a:srgbClr val="000000">
                      <a:alpha val="43137"/>
                    </a:srgbClr>
                  </a:outerShdw>
                </a:effectLst>
              </a:rPr>
              <a:t>nosotros</a:t>
            </a:r>
            <a:r>
              <a:rPr lang="es-ES" sz="2000" dirty="0">
                <a:effectLst>
                  <a:outerShdw blurRad="38100" dist="38100" dir="2700000" algn="tl">
                    <a:srgbClr val="000000">
                      <a:alpha val="43137"/>
                    </a:srgbClr>
                  </a:outerShdw>
                </a:effectLst>
              </a:rPr>
              <a:t> mismos perdonamos a los demás. El amor de Dios es lo que nos atrae a él. Ese amor no puede afectar nuestros corazones sin despertar amor hacia nuestros hermanos. " </a:t>
            </a:r>
            <a:br>
              <a:rPr lang="es-ES" sz="2000" dirty="0">
                <a:effectLst>
                  <a:outerShdw blurRad="38100" dist="38100" dir="2700000" algn="tl">
                    <a:srgbClr val="000000">
                      <a:alpha val="43137"/>
                    </a:srgbClr>
                  </a:outerShdw>
                </a:effectLst>
              </a:rPr>
            </a:br>
            <a:r>
              <a:rPr lang="es-ES" sz="2000" dirty="0">
                <a:effectLst>
                  <a:outerShdw blurRad="38100" dist="38100" dir="2700000" algn="tl">
                    <a:srgbClr val="000000">
                      <a:alpha val="43137"/>
                    </a:srgbClr>
                  </a:outerShdw>
                </a:effectLst>
              </a:rPr>
              <a:t/>
            </a:r>
            <a:br>
              <a:rPr lang="es-ES" sz="2000" dirty="0">
                <a:effectLst>
                  <a:outerShdw blurRad="38100" dist="38100" dir="2700000" algn="tl">
                    <a:srgbClr val="000000">
                      <a:alpha val="43137"/>
                    </a:srgbClr>
                  </a:outerShdw>
                </a:effectLst>
              </a:rPr>
            </a:br>
            <a:r>
              <a:rPr lang="es-ES" sz="2000" dirty="0">
                <a:effectLst>
                  <a:outerShdw blurRad="38100" dist="38100" dir="2700000" algn="tl">
                    <a:srgbClr val="000000">
                      <a:alpha val="43137"/>
                    </a:srgbClr>
                  </a:outerShdw>
                </a:effectLst>
              </a:rPr>
              <a:t>"Al terminar el Padrenuestro, añadió Jesús: "Porque si perdonáis a los hombres sus ofensas, os perdonará también a vosotros vuestro Padre celestial; mas si no perdonáis a los hombres sus ofensas, tampoco vuestro Padre os perdonará vuestras ofensas"." El que no perdona suprime el único conducto por el cual puede recibir la misericordia de Dios. No debemos pensar que, a menos que confiesen su culpa los que nos han hecho daño, tenemos razón para no perdonarlos. </a:t>
            </a:r>
            <a:endParaRPr lang="en-US" sz="20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1268405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7818" y="467591"/>
            <a:ext cx="9066184" cy="6005945"/>
          </a:xfrm>
        </p:spPr>
        <p:txBody>
          <a:bodyPr>
            <a:normAutofit fontScale="92500"/>
          </a:bodyPr>
          <a:lstStyle/>
          <a:p>
            <a:r>
              <a:rPr lang="es-ES" sz="3500" dirty="0">
                <a:effectLst>
                  <a:outerShdw blurRad="38100" dist="38100" dir="2700000" algn="tl">
                    <a:srgbClr val="000000">
                      <a:alpha val="43137"/>
                    </a:srgbClr>
                  </a:outerShdw>
                </a:effectLst>
              </a:rPr>
              <a:t>Sin duda, es su deber humillar sus corazones por el arrepentimiento y la confesión; pero hemos de tener un espíritu compasivo hacia los que han pecado contra </a:t>
            </a:r>
            <a:r>
              <a:rPr lang="es-ES" sz="3500" b="1" dirty="0">
                <a:effectLst>
                  <a:outerShdw blurRad="38100" dist="38100" dir="2700000" algn="tl">
                    <a:srgbClr val="000000">
                      <a:alpha val="43137"/>
                    </a:srgbClr>
                  </a:outerShdw>
                </a:effectLst>
              </a:rPr>
              <a:t>nosotros</a:t>
            </a:r>
            <a:r>
              <a:rPr lang="es-ES" sz="3500" dirty="0">
                <a:effectLst>
                  <a:outerShdw blurRad="38100" dist="38100" dir="2700000" algn="tl">
                    <a:srgbClr val="000000">
                      <a:alpha val="43137"/>
                    </a:srgbClr>
                  </a:outerShdw>
                </a:effectLst>
              </a:rPr>
              <a:t>, confiesen o no sus faltas. Por mucho que nos hayan ofendido, no debemos pensar de continuo en los agravios que hemos sufrido ni compadecernos de </a:t>
            </a:r>
            <a:r>
              <a:rPr lang="es-ES" sz="3500" b="1" dirty="0">
                <a:effectLst>
                  <a:outerShdw blurRad="38100" dist="38100" dir="2700000" algn="tl">
                    <a:srgbClr val="000000">
                      <a:alpha val="43137"/>
                    </a:srgbClr>
                  </a:outerShdw>
                </a:effectLst>
              </a:rPr>
              <a:t>nosotros</a:t>
            </a:r>
            <a:r>
              <a:rPr lang="es-ES" sz="3500" dirty="0">
                <a:effectLst>
                  <a:outerShdw blurRad="38100" dist="38100" dir="2700000" algn="tl">
                    <a:srgbClr val="000000">
                      <a:alpha val="43137"/>
                    </a:srgbClr>
                  </a:outerShdw>
                </a:effectLst>
              </a:rPr>
              <a:t> mismos por los daños. Así como esperamos que Dios nos perdone nuestras ofensas, debemos perdonar a todos los que nos han hecho mal. </a:t>
            </a:r>
            <a:r>
              <a:rPr lang="es-ES" dirty="0">
                <a:effectLst>
                  <a:outerShdw blurRad="38100" dist="38100" dir="2700000" algn="tl">
                    <a:srgbClr val="000000">
                      <a:alpha val="43137"/>
                    </a:srgbClr>
                  </a:outerShdw>
                </a:effectLst>
              </a:rPr>
              <a:t/>
            </a:r>
            <a:br>
              <a:rPr lang="es-ES" dirty="0">
                <a:effectLst>
                  <a:outerShdw blurRad="38100" dist="38100" dir="2700000" algn="tl">
                    <a:srgbClr val="000000">
                      <a:alpha val="43137"/>
                    </a:srgbClr>
                  </a:outerShdw>
                </a:effectLst>
              </a:rPr>
            </a:br>
            <a:endParaRPr lang="en-US" dirty="0">
              <a:effectLst>
                <a:outerShdw blurRad="38100" dist="38100" dir="2700000" algn="tl">
                  <a:srgbClr val="000000">
                    <a:alpha val="43137"/>
                  </a:srgbClr>
                </a:outerShdw>
              </a:effectLst>
            </a:endParaRPr>
          </a:p>
          <a:p>
            <a:endParaRPr lang="en-US" dirty="0"/>
          </a:p>
        </p:txBody>
      </p:sp>
    </p:spTree>
    <p:extLst>
      <p:ext uri="{BB962C8B-B14F-4D97-AF65-F5344CB8AC3E}">
        <p14:creationId xmlns:p14="http://schemas.microsoft.com/office/powerpoint/2010/main" val="30406924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1402773"/>
            <a:ext cx="8596668" cy="4638589"/>
          </a:xfrm>
        </p:spPr>
        <p:txBody>
          <a:bodyPr>
            <a:noAutofit/>
          </a:bodyPr>
          <a:lstStyle/>
          <a:p>
            <a:r>
              <a:rPr lang="es-CO" sz="4000" dirty="0" smtClean="0">
                <a:solidFill>
                  <a:schemeClr val="accent2"/>
                </a:solidFill>
                <a:effectLst>
                  <a:outerShdw blurRad="38100" dist="38100" dir="2700000" algn="tl">
                    <a:srgbClr val="000000">
                      <a:alpha val="43137"/>
                    </a:srgbClr>
                  </a:outerShdw>
                </a:effectLst>
              </a:rPr>
              <a:t>Jesús no les dio una forma nueva de oración. Repitió la que les había enseñado antes, como queriendo decir: Necesitáis comprender lo que ya os di; tiene una profundidad de significado que no habéis apreciado aún.</a:t>
            </a:r>
            <a:endParaRPr lang="en-US" sz="4000" dirty="0">
              <a:solidFill>
                <a:schemeClr val="accent2"/>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45210805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s-ES" b="1" dirty="0">
                <a:effectLst>
                  <a:outerShdw blurRad="38100" dist="38100" dir="2700000" algn="tl">
                    <a:srgbClr val="000000">
                      <a:alpha val="43137"/>
                    </a:srgbClr>
                  </a:outerShdw>
                </a:effectLst>
              </a:rPr>
              <a:t>"No nos dejes caer en tentación, mas líbranos del mal</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0" y="1849581"/>
            <a:ext cx="9274002" cy="4779819"/>
          </a:xfrm>
        </p:spPr>
        <p:txBody>
          <a:bodyPr>
            <a:normAutofit lnSpcReduction="10000"/>
          </a:bodyPr>
          <a:lstStyle/>
          <a:p>
            <a:r>
              <a:rPr lang="es-ES" dirty="0"/>
              <a:t/>
            </a:r>
            <a:br>
              <a:rPr lang="es-ES" dirty="0"/>
            </a:br>
            <a:r>
              <a:rPr lang="es-ES" sz="2000" dirty="0"/>
              <a:t>La tentación es incitación al pecado, cosa que no procede de Dios, sino de Satanás y del mal que hay en nuestros propios corazones. "Dios no puede ser tentado por el mal, ni él tienta a </a:t>
            </a:r>
            <a:r>
              <a:rPr lang="es-ES" sz="2000" dirty="0" smtClean="0"/>
              <a:t>nadie". La </a:t>
            </a:r>
            <a:r>
              <a:rPr lang="es-ES" sz="2000" dirty="0"/>
              <a:t>tentación es incitación al pecado, cosa que no procede de Dios, sino de Satanás y del mal que hay en nuestros propios corazones. "Dios no puede ser tentado por el mal, ni él tienta a </a:t>
            </a:r>
            <a:r>
              <a:rPr lang="es-ES" sz="2000" dirty="0" smtClean="0"/>
              <a:t>nadie". Santiago </a:t>
            </a:r>
            <a:r>
              <a:rPr lang="es-ES" sz="2000" dirty="0"/>
              <a:t>1: 13.* (Nota: Santiago 1: 13.*) </a:t>
            </a:r>
            <a:br>
              <a:rPr lang="es-ES" sz="2000" dirty="0"/>
            </a:br>
            <a:r>
              <a:rPr lang="es-ES" sz="2000" dirty="0"/>
              <a:t/>
            </a:r>
            <a:br>
              <a:rPr lang="es-ES" sz="2000" dirty="0"/>
            </a:br>
            <a:r>
              <a:rPr lang="es-ES" sz="2000" dirty="0"/>
              <a:t>Satanás trata de arrastrarnos a la tentación, para que el mal de nuestros caracteres pueda revelarse ante los hombres y los ángeles, y él pueda reclamarnos como suyos. En la profecía simbólica de Zacarías, se ve a Satanás de pie a la diestra del Ángel del Señor, acusando a Josué, el sumo sacerdote, que aparece vestido con ropas sucias y resistiendo la obra que el Ángel desea hacer por él. Así se representa la actitud de Satanás hacia cada alma que Cristo trata de atraer. El enemigo nos induce a pecar, y luego nos acusa ante el universo celestial como indignos del amor de Dios. </a:t>
            </a:r>
            <a:endParaRPr lang="en-US" dirty="0"/>
          </a:p>
        </p:txBody>
      </p:sp>
    </p:spTree>
    <p:extLst>
      <p:ext uri="{BB962C8B-B14F-4D97-AF65-F5344CB8AC3E}">
        <p14:creationId xmlns:p14="http://schemas.microsoft.com/office/powerpoint/2010/main" val="359716173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0944" y="561109"/>
            <a:ext cx="9164783" cy="5480253"/>
          </a:xfrm>
        </p:spPr>
        <p:txBody>
          <a:bodyPr>
            <a:noAutofit/>
          </a:bodyPr>
          <a:lstStyle/>
          <a:p>
            <a:r>
              <a:rPr lang="es-ES" sz="3200" dirty="0"/>
              <a:t>"En su gran amor, Dios procura desarrollar en </a:t>
            </a:r>
            <a:r>
              <a:rPr lang="es-ES" sz="3200" b="1" dirty="0"/>
              <a:t>nosotros</a:t>
            </a:r>
            <a:r>
              <a:rPr lang="es-ES" sz="3200" dirty="0"/>
              <a:t> las gracias preciosas de su Espíritu. Permite que hallemos obstáculos, persecución y opresiones, pero no como una maldición, sino como la bendición más grande de nuestra vida. Cada tentación resistida, cada aflicción sobrellevada valientemente, nos da nueva experiencia y nos hace progresar en la tarea de edificar nuestro carácter. El alma que " resiste la tentación mediante el poder divino revela al mundo y al universo celestial la eficacia de la gracia de Cristo." </a:t>
            </a:r>
            <a:br>
              <a:rPr lang="es-ES" sz="3200" dirty="0"/>
            </a:br>
            <a:r>
              <a:rPr lang="es-ES" sz="3200" dirty="0"/>
              <a:t/>
            </a:r>
            <a:br>
              <a:rPr lang="es-ES" sz="3200" dirty="0"/>
            </a:br>
            <a:endParaRPr lang="en-US" sz="3200" dirty="0"/>
          </a:p>
        </p:txBody>
      </p:sp>
    </p:spTree>
    <p:extLst>
      <p:ext uri="{BB962C8B-B14F-4D97-AF65-F5344CB8AC3E}">
        <p14:creationId xmlns:p14="http://schemas.microsoft.com/office/powerpoint/2010/main" val="305867258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11727"/>
            <a:ext cx="9274002" cy="6296891"/>
          </a:xfrm>
        </p:spPr>
        <p:txBody>
          <a:bodyPr>
            <a:normAutofit fontScale="92500" lnSpcReduction="10000"/>
          </a:bodyPr>
          <a:lstStyle/>
          <a:p>
            <a:r>
              <a:rPr lang="es-ES" sz="2400" dirty="0"/>
              <a:t>Aunque la prueba no debe desalentarnos por amarga que sea, hemos de orar que Dios no permita que seamos puestos en situación de ser seducidos por los deseos de nuestros propios corazones malos. Al elevar la oración que nos enseñó Cristo, nos entregamos a la dirección de Dios y le pedimos que nos guíe por sendas seguras. No podemos orar así con sinceridad y decidir luego que andaremos en cualquier camino que elijamos. Aguardaremos que su mano nos guíe y escucharemos su voz que dice: "Este es el camino, andad por </a:t>
            </a:r>
            <a:r>
              <a:rPr lang="es-ES" sz="2400" dirty="0" smtClean="0"/>
              <a:t>él". Aunque </a:t>
            </a:r>
            <a:r>
              <a:rPr lang="es-ES" sz="2400" dirty="0"/>
              <a:t>la prueba no debe desalentarnos por amarga que sea, hemos de orar que Dios no permita que seamos puestos en situación de ser seducidos por los deseos de nuestros propios corazones malos. Al elevar la oración que nos enseñó Cristo, nos entregamos a la dirección de Dios y le pedimos que nos guíe por sendas seguras. No podemos orar así con sinceridad y decidir luego que andaremos en cualquier camino que elijamos. Aguardaremos que su mano nos guíe y escucharemos su voz que dice: "Este es el camino, andad por él".</a:t>
            </a:r>
            <a:r>
              <a:rPr lang="es-ES" sz="2400" dirty="0" err="1"/>
              <a:t>Isaias</a:t>
            </a:r>
            <a:r>
              <a:rPr lang="es-ES" sz="2400" dirty="0"/>
              <a:t> 30: 21.* (Nota: </a:t>
            </a:r>
            <a:r>
              <a:rPr lang="es-ES" sz="2400" dirty="0" err="1"/>
              <a:t>Isaias</a:t>
            </a:r>
            <a:r>
              <a:rPr lang="es-ES" sz="2400" dirty="0"/>
              <a:t> 30: 21.*) </a:t>
            </a:r>
            <a:br>
              <a:rPr lang="es-ES" sz="2400" dirty="0"/>
            </a:br>
            <a:r>
              <a:rPr lang="es-ES" sz="2400" dirty="0"/>
              <a:t/>
            </a:r>
            <a:br>
              <a:rPr lang="es-ES" sz="2400" dirty="0"/>
            </a:br>
            <a:endParaRPr lang="en-US" sz="2400" dirty="0"/>
          </a:p>
          <a:p>
            <a:endParaRPr lang="en-US" dirty="0"/>
          </a:p>
        </p:txBody>
      </p:sp>
    </p:spTree>
    <p:extLst>
      <p:ext uri="{BB962C8B-B14F-4D97-AF65-F5344CB8AC3E}">
        <p14:creationId xmlns:p14="http://schemas.microsoft.com/office/powerpoint/2010/main" val="65422254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s-ES" b="1" dirty="0" smtClean="0">
                <a:effectLst>
                  <a:outerShdw blurRad="38100" dist="38100" dir="2700000" algn="tl">
                    <a:srgbClr val="000000">
                      <a:alpha val="43137"/>
                    </a:srgbClr>
                  </a:outerShdw>
                </a:effectLst>
              </a:rPr>
              <a:t>"PORQUE TUYO ES EL REINO, Y EL PODER, Y LA GLORIA".</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 y="1641765"/>
            <a:ext cx="10089572" cy="4399598"/>
          </a:xfrm>
        </p:spPr>
        <p:txBody>
          <a:bodyPr>
            <a:noAutofit/>
          </a:bodyPr>
          <a:lstStyle/>
          <a:p>
            <a:r>
              <a:rPr lang="es-ES" sz="2400" dirty="0"/>
              <a:t>La última frase del Padrenuestro, así como la primera, señala a nuestro Padre como superior a todo poder y autoridad y a todo nombre que se mencione. El Salvador contemplaba los años que esperaban a los discípulos, no con el esplendor de la prosperidad y el honor mundanos con que habían soñado, sino en la oscuridad de las tempestades del odio humano y de la ira satánica. En medio de la lucha y la ruina de la nación, los discípulos estarían acosados de peligros, y a menudo el miedo oprimiría sus 102 corazones. Habrían de ver a Jerusalén desolada, el templo arrasado, su culto suprimido para siempre, e Israel esparcido por todas las tierras como náufragos en una playa desierta. Dijo Jesús: "Oiréis de guerras y rumores de guerras". "Se levantará nación contra nación, y </a:t>
            </a:r>
            <a:r>
              <a:rPr lang="es-ES" sz="2400" b="1" dirty="0"/>
              <a:t>reino</a:t>
            </a:r>
            <a:r>
              <a:rPr lang="es-ES" sz="2400" dirty="0"/>
              <a:t> contra </a:t>
            </a:r>
            <a:r>
              <a:rPr lang="es-ES" sz="2400" b="1" dirty="0"/>
              <a:t>reino</a:t>
            </a:r>
            <a:r>
              <a:rPr lang="es-ES" sz="2400" dirty="0"/>
              <a:t>; y habrá pestes, y hambres, y terremotos en diferentes lugares.</a:t>
            </a:r>
            <a:endParaRPr lang="en-US" sz="2400" dirty="0"/>
          </a:p>
        </p:txBody>
      </p:sp>
    </p:spTree>
    <p:extLst>
      <p:ext uri="{BB962C8B-B14F-4D97-AF65-F5344CB8AC3E}">
        <p14:creationId xmlns:p14="http://schemas.microsoft.com/office/powerpoint/2010/main" val="22173431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 y="529935"/>
            <a:ext cx="8998526" cy="6141029"/>
          </a:xfrm>
        </p:spPr>
        <p:txBody>
          <a:bodyPr>
            <a:noAutofit/>
          </a:bodyPr>
          <a:lstStyle/>
          <a:p>
            <a:r>
              <a:rPr lang="es-ES" sz="2000" dirty="0"/>
              <a:t>Y todo esto será principio de </a:t>
            </a:r>
            <a:r>
              <a:rPr lang="es-ES" sz="2000" dirty="0" err="1"/>
              <a:t>dolores"."Se</a:t>
            </a:r>
            <a:r>
              <a:rPr lang="es-ES" sz="2000" dirty="0"/>
              <a:t> levantará nación contra nación, y </a:t>
            </a:r>
            <a:r>
              <a:rPr lang="es-ES" sz="2000" b="1" dirty="0"/>
              <a:t>reino</a:t>
            </a:r>
            <a:r>
              <a:rPr lang="es-ES" sz="2000" dirty="0"/>
              <a:t> contra </a:t>
            </a:r>
            <a:r>
              <a:rPr lang="es-ES" sz="2000" b="1" dirty="0"/>
              <a:t>reino</a:t>
            </a:r>
            <a:r>
              <a:rPr lang="es-ES" sz="2000" dirty="0"/>
              <a:t>; y habrá pestes, y hambres, y terremotos en diferentes lugares. Y todo esto será principio de </a:t>
            </a:r>
            <a:r>
              <a:rPr lang="es-ES" sz="2000" dirty="0" err="1"/>
              <a:t>dolores".S</a:t>
            </a:r>
            <a:r>
              <a:rPr lang="es-ES" sz="2000" dirty="0"/>
              <a:t>. Mateo 24: 6-8.* A pesar de ello, los discípulos de Cristo no debían pensar que su esperanza era vana ni que Dios había abandonado al mundo. El poder y la gloria pertenecen a Aquel cuyos grandes propósitos se irán cumpliendo sin impedimento hasta su consumación. En aquella oración, que expresaba sus necesidades diarias, la atención de los discípulos de Cristo fue dirigida, por encima de todo el poder y el dominio de¡ mal, hacia el Señor su Dios, cuyo </a:t>
            </a:r>
            <a:r>
              <a:rPr lang="es-ES" sz="2000" b="1" dirty="0"/>
              <a:t>reino</a:t>
            </a:r>
            <a:r>
              <a:rPr lang="es-ES" sz="2000" dirty="0"/>
              <a:t> gobierna a todos, y quien es Padre y Amigo eterno. (Nota: S. Mateo 24: 6-8.* A pesar de ello, los discípulos de Cristo no debían pensar que su esperanza era vana ni que Dios había abandonado al mundo. El poder y la gloria pertenecen a Aquel cuyos grandes propósitos se irán cumpliendo sin impedimento hasta su consumación. En aquella oración, que expresaba sus necesidades diarias, la atención de los discípulos de Cristo fue dirigida, por encima de todo el poder y el dominio de¡ mal, hacia el Señor su Dios, cuyo </a:t>
            </a:r>
            <a:r>
              <a:rPr lang="es-ES" sz="2000" b="1" dirty="0"/>
              <a:t>reino</a:t>
            </a:r>
            <a:r>
              <a:rPr lang="es-ES" sz="2000" dirty="0"/>
              <a:t> gobierna a todos, y quien es Padre y Amigo eterno.) </a:t>
            </a:r>
            <a:br>
              <a:rPr lang="es-ES" sz="2000" dirty="0"/>
            </a:br>
            <a:r>
              <a:rPr lang="es-ES" sz="2000" dirty="0"/>
              <a:t/>
            </a:r>
            <a:br>
              <a:rPr lang="es-ES" sz="2000" dirty="0"/>
            </a:br>
            <a:endParaRPr lang="en-US" sz="2000" dirty="0"/>
          </a:p>
        </p:txBody>
      </p:sp>
    </p:spTree>
    <p:extLst>
      <p:ext uri="{BB962C8B-B14F-4D97-AF65-F5344CB8AC3E}">
        <p14:creationId xmlns:p14="http://schemas.microsoft.com/office/powerpoint/2010/main" val="12533894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54627" y="1662545"/>
            <a:ext cx="8619375" cy="4378817"/>
          </a:xfrm>
        </p:spPr>
        <p:txBody>
          <a:bodyPr>
            <a:normAutofit/>
          </a:bodyPr>
          <a:lstStyle/>
          <a:p>
            <a:r>
              <a:rPr lang="es-CO" sz="4000" b="1" dirty="0" smtClean="0">
                <a:solidFill>
                  <a:schemeClr val="accent2"/>
                </a:solidFill>
                <a:effectLst>
                  <a:outerShdw blurRad="38100" dist="38100" dir="2700000" algn="tl">
                    <a:srgbClr val="000000">
                      <a:alpha val="43137"/>
                    </a:srgbClr>
                  </a:outerShdw>
                </a:effectLst>
              </a:rPr>
              <a:t>Nos enseña a allegarnos a Dios con nuestro tributo de agradecimiento, expresarle nuestras necesidades, confesar nuestros pecados y pedir su misericordia conforme a su promesa. </a:t>
            </a:r>
            <a:r>
              <a:rPr lang="es-CO" sz="2600" dirty="0" err="1" smtClean="0">
                <a:solidFill>
                  <a:srgbClr val="FF0000"/>
                </a:solidFill>
                <a:effectLst>
                  <a:outerShdw blurRad="38100" dist="38100" dir="2700000" algn="tl">
                    <a:srgbClr val="000000">
                      <a:alpha val="43137"/>
                    </a:srgbClr>
                  </a:outerShdw>
                </a:effectLst>
              </a:rPr>
              <a:t>Or</a:t>
            </a:r>
            <a:r>
              <a:rPr lang="es-CO" sz="2600" dirty="0" smtClean="0">
                <a:solidFill>
                  <a:srgbClr val="FF0000"/>
                </a:solidFill>
                <a:effectLst>
                  <a:outerShdw blurRad="38100" dist="38100" dir="2700000" algn="tl">
                    <a:srgbClr val="000000">
                      <a:alpha val="43137"/>
                    </a:srgbClr>
                  </a:outerShdw>
                </a:effectLst>
              </a:rPr>
              <a:t>. 346.2</a:t>
            </a:r>
            <a:endParaRPr lang="en-US" sz="2600"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9295508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s-CO" sz="4800" dirty="0" smtClean="0">
                <a:effectLst>
                  <a:outerShdw blurRad="38100" dist="38100" dir="2700000" algn="tl">
                    <a:srgbClr val="000000">
                      <a:alpha val="43137"/>
                    </a:srgbClr>
                  </a:outerShdw>
                </a:effectLst>
              </a:rPr>
              <a:t>Padre nuestro</a:t>
            </a:r>
            <a:endParaRPr lang="en-US" sz="48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677334" y="1558637"/>
            <a:ext cx="8596668" cy="4482726"/>
          </a:xfrm>
        </p:spPr>
        <p:txBody>
          <a:bodyPr/>
          <a:lstStyle/>
          <a:p>
            <a:r>
              <a:rPr lang="es-CO" sz="2800" dirty="0" smtClean="0">
                <a:solidFill>
                  <a:srgbClr val="FF0000"/>
                </a:solidFill>
                <a:effectLst>
                  <a:outerShdw blurRad="38100" dist="38100" dir="2700000" algn="tl">
                    <a:srgbClr val="000000">
                      <a:alpha val="43137"/>
                    </a:srgbClr>
                  </a:outerShdw>
                </a:effectLst>
              </a:rPr>
              <a:t>1 juan 3:2; romanos 8:17</a:t>
            </a:r>
          </a:p>
          <a:p>
            <a:r>
              <a:rPr lang="es-CO" sz="3600" dirty="0" smtClean="0">
                <a:solidFill>
                  <a:schemeClr val="accent2"/>
                </a:solidFill>
                <a:effectLst>
                  <a:outerShdw blurRad="38100" dist="38100" dir="2700000" algn="tl">
                    <a:srgbClr val="000000">
                      <a:alpha val="43137"/>
                    </a:srgbClr>
                  </a:outerShdw>
                </a:effectLst>
              </a:rPr>
              <a:t>El primer paso para acercarse a Dios consiste en conocer y creer en el amor que siente por nosotros; solamente por la atracción de su amor nos sentimos impulsados a ir a El. </a:t>
            </a:r>
            <a:r>
              <a:rPr lang="es-CO" sz="2400" dirty="0" err="1" smtClean="0">
                <a:solidFill>
                  <a:srgbClr val="FF0000"/>
                </a:solidFill>
                <a:effectLst>
                  <a:outerShdw blurRad="38100" dist="38100" dir="2700000" algn="tl">
                    <a:srgbClr val="000000">
                      <a:alpha val="43137"/>
                    </a:srgbClr>
                  </a:outerShdw>
                </a:effectLst>
              </a:rPr>
              <a:t>Or</a:t>
            </a:r>
            <a:r>
              <a:rPr lang="es-CO" sz="2400" dirty="0" smtClean="0">
                <a:solidFill>
                  <a:srgbClr val="FF0000"/>
                </a:solidFill>
                <a:effectLst>
                  <a:outerShdw blurRad="38100" dist="38100" dir="2700000" algn="tl">
                    <a:srgbClr val="000000">
                      <a:alpha val="43137"/>
                    </a:srgbClr>
                  </a:outerShdw>
                </a:effectLst>
              </a:rPr>
              <a:t>. 347.4</a:t>
            </a:r>
            <a:endParaRPr lang="en-US" sz="2400"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746813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barn(inVertical)">
                                      <p:cBhvr>
                                        <p:cTn id="13"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665019"/>
            <a:ext cx="8596668" cy="5376344"/>
          </a:xfrm>
        </p:spPr>
        <p:txBody>
          <a:bodyPr>
            <a:normAutofit/>
          </a:bodyPr>
          <a:lstStyle/>
          <a:p>
            <a:r>
              <a:rPr lang="es-CO" sz="2800" b="1" dirty="0" smtClean="0">
                <a:solidFill>
                  <a:schemeClr val="accent2"/>
                </a:solidFill>
                <a:effectLst>
                  <a:outerShdw blurRad="38100" dist="38100" dir="2700000" algn="tl">
                    <a:srgbClr val="000000">
                      <a:alpha val="43137"/>
                    </a:srgbClr>
                  </a:outerShdw>
                </a:effectLst>
              </a:rPr>
              <a:t>La comprensión del amor de Dios induce a renunciar al egoísmo. Al llamar a Dios nuestro Padre, reconocemos a todos sus hijos como nuestros hermanos. todos formamos parte del gran tejido de la humanidad; todos somos miembros de una sola familia. En nuestras peticiones hemos de incluir a nuestros prójimos tanto como a nosotros mismos, nadie ora como es debido si solamente pide bendiciones para si mismo. </a:t>
            </a:r>
            <a:r>
              <a:rPr lang="es-CO" sz="2800" b="1" dirty="0" err="1" smtClean="0">
                <a:solidFill>
                  <a:schemeClr val="accent2"/>
                </a:solidFill>
                <a:effectLst>
                  <a:outerShdw blurRad="38100" dist="38100" dir="2700000" algn="tl">
                    <a:srgbClr val="000000">
                      <a:alpha val="43137"/>
                    </a:srgbClr>
                  </a:outerShdw>
                </a:effectLst>
              </a:rPr>
              <a:t>Or</a:t>
            </a:r>
            <a:r>
              <a:rPr lang="es-CO" sz="2800" b="1" dirty="0" smtClean="0">
                <a:solidFill>
                  <a:schemeClr val="accent2"/>
                </a:solidFill>
                <a:effectLst>
                  <a:outerShdw blurRad="38100" dist="38100" dir="2700000" algn="tl">
                    <a:srgbClr val="000000">
                      <a:alpha val="43137"/>
                    </a:srgbClr>
                  </a:outerShdw>
                </a:effectLst>
              </a:rPr>
              <a:t>. 347.5</a:t>
            </a:r>
            <a:endParaRPr lang="en-US" sz="2800" b="1" dirty="0">
              <a:solidFill>
                <a:schemeClr val="accent2"/>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048208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7427" y="571501"/>
            <a:ext cx="9076575" cy="5469862"/>
          </a:xfrm>
        </p:spPr>
        <p:txBody>
          <a:bodyPr>
            <a:noAutofit/>
          </a:bodyPr>
          <a:lstStyle/>
          <a:p>
            <a:r>
              <a:rPr lang="es-CO" sz="3200" dirty="0" smtClean="0">
                <a:solidFill>
                  <a:schemeClr val="accent2"/>
                </a:solidFill>
                <a:effectLst>
                  <a:outerShdw blurRad="38100" dist="38100" dir="2700000" algn="tl">
                    <a:srgbClr val="000000">
                      <a:alpha val="43137"/>
                    </a:srgbClr>
                  </a:outerShdw>
                </a:effectLst>
              </a:rPr>
              <a:t>Si llamáis a Dios vuestro Padre, continuó, </a:t>
            </a:r>
            <a:r>
              <a:rPr lang="es-CO" sz="3200" dirty="0" smtClean="0">
                <a:solidFill>
                  <a:srgbClr val="FF0000"/>
                </a:solidFill>
                <a:effectLst>
                  <a:outerShdw blurRad="38100" dist="38100" dir="2700000" algn="tl">
                    <a:srgbClr val="000000">
                      <a:alpha val="43137"/>
                    </a:srgbClr>
                  </a:outerShdw>
                </a:effectLst>
              </a:rPr>
              <a:t>os reconocéis hijos suyos para ser guiados por su sabiduría y para darle obediencia en todas las cosas</a:t>
            </a:r>
            <a:r>
              <a:rPr lang="es-CO" sz="3200" dirty="0" smtClean="0">
                <a:effectLst>
                  <a:outerShdw blurRad="38100" dist="38100" dir="2700000" algn="tl">
                    <a:srgbClr val="000000">
                      <a:alpha val="43137"/>
                    </a:srgbClr>
                  </a:outerShdw>
                </a:effectLst>
              </a:rPr>
              <a:t>, </a:t>
            </a:r>
            <a:r>
              <a:rPr lang="es-CO" sz="3200" dirty="0" smtClean="0">
                <a:solidFill>
                  <a:schemeClr val="accent2"/>
                </a:solidFill>
                <a:effectLst>
                  <a:outerShdw blurRad="38100" dist="38100" dir="2700000" algn="tl">
                    <a:srgbClr val="000000">
                      <a:alpha val="43137"/>
                    </a:srgbClr>
                  </a:outerShdw>
                </a:effectLst>
              </a:rPr>
              <a:t>sabiendo que su amor es inmutable. </a:t>
            </a:r>
            <a:r>
              <a:rPr lang="es-CO" sz="3200" dirty="0" smtClean="0">
                <a:solidFill>
                  <a:srgbClr val="FF0000"/>
                </a:solidFill>
                <a:effectLst>
                  <a:outerShdw blurRad="38100" dist="38100" dir="2700000" algn="tl">
                    <a:srgbClr val="000000">
                      <a:alpha val="43137"/>
                    </a:srgbClr>
                  </a:outerShdw>
                </a:effectLst>
              </a:rPr>
              <a:t>Aceptaréis su plan para vuestra vida. </a:t>
            </a:r>
            <a:r>
              <a:rPr lang="es-CO" sz="3200" dirty="0" smtClean="0">
                <a:solidFill>
                  <a:schemeClr val="accent2"/>
                </a:solidFill>
                <a:effectLst>
                  <a:outerShdw blurRad="38100" dist="38100" dir="2700000" algn="tl">
                    <a:srgbClr val="000000">
                      <a:alpha val="43137"/>
                    </a:srgbClr>
                  </a:outerShdw>
                </a:effectLst>
              </a:rPr>
              <a:t>Como hijos de Dios, considerareis como objeto de vuestro mayor interés, su honor, su carácter, su familia y su obra… os gozareis en realizar cualquier acción, por humilde que sea, que contribuya a su gloria o al bienestar de vuestros semejantes. </a:t>
            </a:r>
            <a:r>
              <a:rPr lang="es-CO" sz="2000" dirty="0" err="1" smtClean="0">
                <a:solidFill>
                  <a:schemeClr val="accent2"/>
                </a:solidFill>
                <a:effectLst>
                  <a:outerShdw blurRad="38100" dist="38100" dir="2700000" algn="tl">
                    <a:srgbClr val="000000">
                      <a:alpha val="43137"/>
                    </a:srgbClr>
                  </a:outerShdw>
                </a:effectLst>
              </a:rPr>
              <a:t>Or</a:t>
            </a:r>
            <a:r>
              <a:rPr lang="es-CO" sz="2000" dirty="0" smtClean="0">
                <a:solidFill>
                  <a:schemeClr val="accent2"/>
                </a:solidFill>
                <a:effectLst>
                  <a:outerShdw blurRad="38100" dist="38100" dir="2700000" algn="tl">
                    <a:srgbClr val="000000">
                      <a:alpha val="43137"/>
                    </a:srgbClr>
                  </a:outerShdw>
                </a:effectLst>
              </a:rPr>
              <a:t>. 348.2</a:t>
            </a:r>
            <a:endParaRPr lang="en-US" sz="2000" dirty="0">
              <a:solidFill>
                <a:schemeClr val="accent2"/>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957107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s-CO" sz="4000" b="1" dirty="0" smtClean="0">
                <a:effectLst>
                  <a:outerShdw blurRad="38100" dist="38100" dir="2700000" algn="tl">
                    <a:srgbClr val="000000">
                      <a:alpha val="43137"/>
                    </a:srgbClr>
                  </a:outerShdw>
                </a:effectLst>
              </a:rPr>
              <a:t>QUE ESTAS EN LOS CIELOS</a:t>
            </a:r>
            <a:endParaRPr lang="en-US" sz="40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0" y="1402773"/>
            <a:ext cx="10172700" cy="5455227"/>
          </a:xfrm>
        </p:spPr>
        <p:txBody>
          <a:bodyPr>
            <a:noAutofit/>
          </a:bodyPr>
          <a:lstStyle/>
          <a:p>
            <a:r>
              <a:rPr lang="es-ES" sz="2400" b="1" dirty="0">
                <a:solidFill>
                  <a:srgbClr val="002060"/>
                </a:solidFill>
                <a:effectLst>
                  <a:outerShdw blurRad="38100" dist="38100" dir="2700000" algn="tl">
                    <a:srgbClr val="000000">
                      <a:alpha val="43137"/>
                    </a:srgbClr>
                  </a:outerShdw>
                </a:effectLst>
              </a:rPr>
              <a:t>"A cualquiera, pues, que me confíese delante de los hombres, yo también le confesaré delante de mí Padre que está en los cielos. Y a cualquiera que me niegue delante de los hombres, yo también le negaré delante de mi Padre que está en los cielos". Mat. 10: 32-33. </a:t>
            </a:r>
            <a:br>
              <a:rPr lang="es-ES" sz="2400" b="1" dirty="0">
                <a:solidFill>
                  <a:srgbClr val="002060"/>
                </a:solidFill>
                <a:effectLst>
                  <a:outerShdw blurRad="38100" dist="38100" dir="2700000" algn="tl">
                    <a:srgbClr val="000000">
                      <a:alpha val="43137"/>
                    </a:srgbClr>
                  </a:outerShdw>
                </a:effectLst>
              </a:rPr>
            </a:br>
            <a:r>
              <a:rPr lang="es-ES" sz="2400" b="1" dirty="0">
                <a:solidFill>
                  <a:srgbClr val="002060"/>
                </a:solidFill>
                <a:effectLst>
                  <a:outerShdw blurRad="38100" dist="38100" dir="2700000" algn="tl">
                    <a:srgbClr val="000000">
                      <a:alpha val="43137"/>
                    </a:srgbClr>
                  </a:outerShdw>
                </a:effectLst>
              </a:rPr>
              <a:t/>
            </a:r>
            <a:br>
              <a:rPr lang="es-ES" sz="2400" b="1" dirty="0">
                <a:solidFill>
                  <a:srgbClr val="002060"/>
                </a:solidFill>
                <a:effectLst>
                  <a:outerShdw blurRad="38100" dist="38100" dir="2700000" algn="tl">
                    <a:srgbClr val="000000">
                      <a:alpha val="43137"/>
                    </a:srgbClr>
                  </a:outerShdw>
                </a:effectLst>
              </a:rPr>
            </a:br>
            <a:r>
              <a:rPr lang="es-ES" sz="2400" b="1" dirty="0">
                <a:solidFill>
                  <a:srgbClr val="002060"/>
                </a:solidFill>
                <a:effectLst>
                  <a:outerShdw blurRad="38100" dist="38100" dir="2700000" algn="tl">
                    <a:srgbClr val="000000">
                      <a:alpha val="43137"/>
                    </a:srgbClr>
                  </a:outerShdw>
                </a:effectLst>
              </a:rPr>
              <a:t>¿Cómo es esto? ¿Estamos confesando a Cristo cada día en nuestra vida? ¿Lo confesamos mediante nuestra vestimenta, al ataviarnos con adornos sencillos y modestos? ¿Es nuestro arreglo el de un espíritu tranquilo y apacible que es de gran valor a la vista de Dios? ¿Estamos tratando de promover la causa del Maestro? ¿Es definido el límite que existe entre ustedes y el mundo, o están intentando seguir las modas de esta época degenerada? ¿No hay diferencia entre ustedes y los mundanos?...</a:t>
            </a:r>
            <a:endParaRPr lang="en-US" sz="2400" b="1" dirty="0">
              <a:solidFill>
                <a:srgbClr val="00206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863721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5245" y="467591"/>
            <a:ext cx="9362210" cy="5573771"/>
          </a:xfrm>
        </p:spPr>
        <p:txBody>
          <a:bodyPr>
            <a:noAutofit/>
          </a:bodyPr>
          <a:lstStyle/>
          <a:p>
            <a:r>
              <a:rPr lang="es-ES" sz="2400" dirty="0">
                <a:solidFill>
                  <a:srgbClr val="002060"/>
                </a:solidFill>
                <a:effectLst>
                  <a:outerShdw blurRad="38100" dist="38100" dir="2700000" algn="tl">
                    <a:srgbClr val="000000">
                      <a:alpha val="43137"/>
                    </a:srgbClr>
                  </a:outerShdw>
                </a:effectLst>
              </a:rPr>
              <a:t>Si somos cristianos, seguiremos a Cristo, aunque la senda por la que tengamos que caminar no concuerde con </a:t>
            </a:r>
            <a:r>
              <a:rPr lang="es-ES" sz="2400" b="1" dirty="0">
                <a:solidFill>
                  <a:srgbClr val="002060"/>
                </a:solidFill>
                <a:effectLst>
                  <a:outerShdw blurRad="38100" dist="38100" dir="2700000" algn="tl">
                    <a:srgbClr val="000000">
                      <a:alpha val="43137"/>
                    </a:srgbClr>
                  </a:outerShdw>
                </a:effectLst>
              </a:rPr>
              <a:t>nuestras</a:t>
            </a:r>
            <a:r>
              <a:rPr lang="es-ES" sz="2400" dirty="0">
                <a:solidFill>
                  <a:srgbClr val="002060"/>
                </a:solidFill>
                <a:effectLst>
                  <a:outerShdw blurRad="38100" dist="38100" dir="2700000" algn="tl">
                    <a:srgbClr val="000000">
                      <a:alpha val="43137"/>
                    </a:srgbClr>
                  </a:outerShdw>
                </a:effectLst>
              </a:rPr>
              <a:t> inclinaciones naturales. No vale la pena que yo les diga que no deben usar esto o aquello, porque si el amor a </a:t>
            </a:r>
            <a:r>
              <a:rPr lang="es-ES" sz="2400" b="1" dirty="0">
                <a:solidFill>
                  <a:srgbClr val="002060"/>
                </a:solidFill>
                <a:effectLst>
                  <a:outerShdw blurRad="38100" dist="38100" dir="2700000" algn="tl">
                    <a:srgbClr val="000000">
                      <a:alpha val="43137"/>
                    </a:srgbClr>
                  </a:outerShdw>
                </a:effectLst>
              </a:rPr>
              <a:t>estas</a:t>
            </a:r>
            <a:r>
              <a:rPr lang="es-ES" sz="2400" dirty="0">
                <a:solidFill>
                  <a:srgbClr val="002060"/>
                </a:solidFill>
                <a:effectLst>
                  <a:outerShdw blurRad="38100" dist="38100" dir="2700000" algn="tl">
                    <a:srgbClr val="000000">
                      <a:alpha val="43137"/>
                    </a:srgbClr>
                  </a:outerShdw>
                </a:effectLst>
              </a:rPr>
              <a:t> cosas vanas está en el corazón de ustedes, el abandono de estos adornos será lo mismo que cortarle las hojas a un árbol. Las inclinaciones del corazón natural volverán por sus fueros. Ustedes deben tener su propia conciencia. </a:t>
            </a:r>
            <a:br>
              <a:rPr lang="es-ES" sz="2400" dirty="0">
                <a:solidFill>
                  <a:srgbClr val="002060"/>
                </a:solidFill>
                <a:effectLst>
                  <a:outerShdw blurRad="38100" dist="38100" dir="2700000" algn="tl">
                    <a:srgbClr val="000000">
                      <a:alpha val="43137"/>
                    </a:srgbClr>
                  </a:outerShdw>
                </a:effectLst>
              </a:rPr>
            </a:br>
            <a:r>
              <a:rPr lang="es-ES" sz="2400" dirty="0" smtClean="0">
                <a:solidFill>
                  <a:srgbClr val="002060"/>
                </a:solidFill>
                <a:effectLst>
                  <a:outerShdw blurRad="38100" dist="38100" dir="2700000" algn="tl">
                    <a:srgbClr val="000000">
                      <a:alpha val="43137"/>
                    </a:srgbClr>
                  </a:outerShdw>
                </a:effectLst>
              </a:rPr>
              <a:t>¡</a:t>
            </a:r>
            <a:r>
              <a:rPr lang="es-ES" sz="2400" dirty="0">
                <a:solidFill>
                  <a:srgbClr val="002060"/>
                </a:solidFill>
                <a:effectLst>
                  <a:outerShdw blurRad="38100" dist="38100" dir="2700000" algn="tl">
                    <a:srgbClr val="000000">
                      <a:alpha val="43137"/>
                    </a:srgbClr>
                  </a:outerShdw>
                </a:effectLst>
              </a:rPr>
              <a:t>Oh, si nos acordáramos que Cristo se hizo pobre para que por su pobreza llegáramos a ser ricos! ¿No trataríamos de honrar su nombre y promover su causa? Debemos permanecer en él como los pámpanos permanecen en la vid. Jesús dice: "Yo soy la vid, vosotros los pámpanos; el que permanece en mí, y yo en él, éste lleva mucho fruto; porque separados de mí nada podéis hacer... En esto es glorificado mi </a:t>
            </a:r>
            <a:r>
              <a:rPr lang="es-ES" sz="2400" b="1" dirty="0">
                <a:solidFill>
                  <a:srgbClr val="002060"/>
                </a:solidFill>
                <a:effectLst>
                  <a:outerShdw blurRad="38100" dist="38100" dir="2700000" algn="tl">
                    <a:srgbClr val="000000">
                      <a:alpha val="43137"/>
                    </a:srgbClr>
                  </a:outerShdw>
                </a:effectLst>
              </a:rPr>
              <a:t>Padre</a:t>
            </a:r>
            <a:r>
              <a:rPr lang="es-ES" sz="2400" dirty="0">
                <a:solidFill>
                  <a:srgbClr val="002060"/>
                </a:solidFill>
                <a:effectLst>
                  <a:outerShdw blurRad="38100" dist="38100" dir="2700000" algn="tl">
                    <a:srgbClr val="000000">
                      <a:alpha val="43137"/>
                    </a:srgbClr>
                  </a:outerShdw>
                </a:effectLst>
              </a:rPr>
              <a:t>, en que llevéis mucho fruto, y seáis así mis discípulos" (Juan 15: 5, 8).</a:t>
            </a:r>
            <a:endParaRPr lang="en-US" sz="2400" dirty="0">
              <a:solidFill>
                <a:srgbClr val="00206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837068550"/>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238</TotalTime>
  <Words>3753</Words>
  <Application>Microsoft Office PowerPoint</Application>
  <PresentationFormat>Widescreen</PresentationFormat>
  <Paragraphs>49</Paragraphs>
  <Slides>34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34</vt:i4>
      </vt:variant>
    </vt:vector>
  </HeadingPairs>
  <TitlesOfParts>
    <vt:vector size="38" baseType="lpstr">
      <vt:lpstr>Arial</vt:lpstr>
      <vt:lpstr>Trebuchet MS</vt:lpstr>
      <vt:lpstr>Wingdings 3</vt:lpstr>
      <vt:lpstr>Facet</vt:lpstr>
      <vt:lpstr> EL  PADRE NUESTRO</vt:lpstr>
      <vt:lpstr>‘‘Vosotros, pues, orareis así’’ mateo 6:9</vt:lpstr>
      <vt:lpstr>PowerPoint Presentation</vt:lpstr>
      <vt:lpstr>PowerPoint Presentation</vt:lpstr>
      <vt:lpstr>Padre nuestro</vt:lpstr>
      <vt:lpstr>PowerPoint Presentation</vt:lpstr>
      <vt:lpstr>PowerPoint Presentation</vt:lpstr>
      <vt:lpstr>QUE ESTAS EN LOS CIELOS</vt:lpstr>
      <vt:lpstr>PowerPoint Presentation</vt:lpstr>
      <vt:lpstr>SANTIFICADO SEA TU NOMBRE</vt:lpstr>
      <vt:lpstr>PowerPoint Presentation</vt:lpstr>
      <vt:lpstr>PowerPoint Presentation</vt:lpstr>
      <vt:lpstr>VENGA A NOSOTROS TU REINO</vt:lpstr>
      <vt:lpstr>PowerPoint Presentation</vt:lpstr>
      <vt:lpstr>PowerPoint Presentation</vt:lpstr>
      <vt:lpstr>HÁGASE TU VOLUNTAD</vt:lpstr>
      <vt:lpstr>PowerPoint Presentation</vt:lpstr>
      <vt:lpstr>PowerPoint Presentation</vt:lpstr>
      <vt:lpstr>PowerPoint Presentation</vt:lpstr>
      <vt:lpstr>NUESTRO PAN DE CADA DÍA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PERDONA NUESTRAS DEUDAS</vt:lpstr>
      <vt:lpstr>PowerPoint Presentation</vt:lpstr>
      <vt:lpstr>"No nos dejes caer en tentación, mas líbranos del mal</vt:lpstr>
      <vt:lpstr>PowerPoint Presentation</vt:lpstr>
      <vt:lpstr>PowerPoint Presentation</vt:lpstr>
      <vt:lpstr>"PORQUE TUYO ES EL REINO, Y EL PODER, Y LA GLORIA".</vt:lpstr>
      <vt:lpstr>PowerPoint Presentation</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 Padre nuestro</dc:title>
  <dc:creator>Ariel</dc:creator>
  <cp:lastModifiedBy>Ariel</cp:lastModifiedBy>
  <cp:revision>40</cp:revision>
  <dcterms:created xsi:type="dcterms:W3CDTF">2016-09-25T21:59:33Z</dcterms:created>
  <dcterms:modified xsi:type="dcterms:W3CDTF">2016-12-03T01:57:20Z</dcterms:modified>
</cp:coreProperties>
</file>