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 id="2147484032" r:id="rId2"/>
    <p:sldMasterId id="2147484167" r:id="rId3"/>
    <p:sldMasterId id="2147484184" r:id="rId4"/>
    <p:sldMasterId id="2147484196" r:id="rId5"/>
    <p:sldMasterId id="2147484208" r:id="rId6"/>
    <p:sldMasterId id="2147484220" r:id="rId7"/>
  </p:sldMasterIdLst>
  <p:sldIdLst>
    <p:sldId id="406" r:id="rId8"/>
    <p:sldId id="377" r:id="rId9"/>
    <p:sldId id="360" r:id="rId10"/>
    <p:sldId id="417" r:id="rId11"/>
    <p:sldId id="363" r:id="rId12"/>
    <p:sldId id="382" r:id="rId13"/>
    <p:sldId id="425" r:id="rId14"/>
    <p:sldId id="381" r:id="rId15"/>
    <p:sldId id="407" r:id="rId16"/>
    <p:sldId id="385" r:id="rId17"/>
    <p:sldId id="426" r:id="rId18"/>
    <p:sldId id="415" r:id="rId19"/>
    <p:sldId id="388" r:id="rId20"/>
    <p:sldId id="393" r:id="rId21"/>
    <p:sldId id="408" r:id="rId22"/>
    <p:sldId id="391" r:id="rId23"/>
    <p:sldId id="392" r:id="rId24"/>
    <p:sldId id="409" r:id="rId25"/>
    <p:sldId id="427" r:id="rId26"/>
    <p:sldId id="419" r:id="rId27"/>
    <p:sldId id="401" r:id="rId28"/>
    <p:sldId id="403" r:id="rId29"/>
    <p:sldId id="411" r:id="rId30"/>
    <p:sldId id="412" r:id="rId31"/>
    <p:sldId id="428" r:id="rId32"/>
    <p:sldId id="429" r:id="rId33"/>
    <p:sldId id="430" r:id="rId34"/>
    <p:sldId id="42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D2E249F-1EFF-4A21-921F-2952EFEF79BC}">
          <p14:sldIdLst>
            <p14:sldId id="406"/>
            <p14:sldId id="377"/>
            <p14:sldId id="360"/>
            <p14:sldId id="417"/>
            <p14:sldId id="363"/>
            <p14:sldId id="382"/>
            <p14:sldId id="425"/>
            <p14:sldId id="381"/>
            <p14:sldId id="407"/>
            <p14:sldId id="385"/>
            <p14:sldId id="426"/>
            <p14:sldId id="415"/>
            <p14:sldId id="388"/>
            <p14:sldId id="393"/>
            <p14:sldId id="408"/>
            <p14:sldId id="391"/>
          </p14:sldIdLst>
        </p14:section>
        <p14:section name="Sección sin título" id="{E4BFB233-9426-4B24-946C-051DCA79CB66}">
          <p14:sldIdLst>
            <p14:sldId id="392"/>
            <p14:sldId id="409"/>
            <p14:sldId id="427"/>
          </p14:sldIdLst>
        </p14:section>
        <p14:section name="Sección sin título" id="{E5A55954-9613-407E-A57B-3CDB6247BA3E}">
          <p14:sldIdLst>
            <p14:sldId id="419"/>
            <p14:sldId id="401"/>
            <p14:sldId id="403"/>
            <p14:sldId id="411"/>
            <p14:sldId id="412"/>
            <p14:sldId id="428"/>
            <p14:sldId id="429"/>
            <p14:sldId id="430"/>
          </p14:sldIdLst>
        </p14:section>
        <p14:section name="Sección sin título" id="{C1FCA967-9DC8-4F5F-A1CA-6E6383D5DBEE}">
          <p14:sldIdLst>
            <p14:sldId id="4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003300"/>
    <a:srgbClr val="FFFE86"/>
    <a:srgbClr val="DBF10F"/>
    <a:srgbClr val="F8C508"/>
    <a:srgbClr val="FFD685"/>
    <a:srgbClr val="FF9900"/>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0279" autoAdjust="0"/>
    <p:restoredTop sz="94484" autoAdjust="0"/>
  </p:normalViewPr>
  <p:slideViewPr>
    <p:cSldViewPr snapToGrid="0">
      <p:cViewPr varScale="1">
        <p:scale>
          <a:sx n="69" d="100"/>
          <a:sy n="69" d="100"/>
        </p:scale>
        <p:origin x="756" y="78"/>
      </p:cViewPr>
      <p:guideLst>
        <p:guide orient="horz" pos="2160"/>
        <p:guide pos="2880"/>
      </p:guideLst>
    </p:cSldViewPr>
  </p:slideViewPr>
  <p:outlineViewPr>
    <p:cViewPr>
      <p:scale>
        <a:sx n="33" d="100"/>
        <a:sy n="33" d="100"/>
      </p:scale>
      <p:origin x="0" y="-936"/>
    </p:cViewPr>
  </p:outlineViewPr>
  <p:notesTextViewPr>
    <p:cViewPr>
      <p:scale>
        <a:sx n="1" d="1"/>
        <a:sy n="1" d="1"/>
      </p:scale>
      <p:origin x="0" y="0"/>
    </p:cViewPr>
  </p:notesTextViewPr>
  <p:sorterViewPr>
    <p:cViewPr varScale="1">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7" name="Freeform 7"/>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12"/>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483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s-ES" noProof="0"/>
              <a:t>Haga clic para cambiar el estilo de título	</a:t>
            </a:r>
          </a:p>
        </p:txBody>
      </p:sp>
      <p:sp>
        <p:nvSpPr>
          <p:cNvPr id="348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s-ES" noProof="0"/>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endParaRPr lang="es-E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s-ES"/>
          </a:p>
        </p:txBody>
      </p:sp>
      <p:sp>
        <p:nvSpPr>
          <p:cNvPr id="20" name="Rectangle 20"/>
          <p:cNvSpPr>
            <a:spLocks noGrp="1" noChangeArrowheads="1"/>
          </p:cNvSpPr>
          <p:nvPr>
            <p:ph type="sldNum" sz="quarter" idx="12"/>
          </p:nvPr>
        </p:nvSpPr>
        <p:spPr/>
        <p:txBody>
          <a:bodyPr/>
          <a:lstStyle>
            <a:lvl1pPr>
              <a:defRPr/>
            </a:lvl1pPr>
          </a:lstStyle>
          <a:p>
            <a:pPr>
              <a:defRPr/>
            </a:pPr>
            <a:fld id="{CB170432-2074-4F8D-A533-D6E10F908B9E}" type="slidenum">
              <a:rPr lang="es-ES" altLang="es-CO"/>
              <a:pPr>
                <a:defRPr/>
              </a:pPr>
              <a:t>‹Nº›</a:t>
            </a:fld>
            <a:endParaRPr lang="es-ES" altLang="es-CO"/>
          </a:p>
        </p:txBody>
      </p:sp>
    </p:spTree>
    <p:extLst>
      <p:ext uri="{BB962C8B-B14F-4D97-AF65-F5344CB8AC3E}">
        <p14:creationId xmlns:p14="http://schemas.microsoft.com/office/powerpoint/2010/main" val="124019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BB06D1F3-2D03-4F46-8F34-9C8CF090D1E1}" type="slidenum">
              <a:rPr lang="es-ES" altLang="es-CO"/>
              <a:pPr>
                <a:defRPr/>
              </a:pPr>
              <a:t>‹Nº›</a:t>
            </a:fld>
            <a:endParaRPr lang="es-ES" altLang="es-CO"/>
          </a:p>
        </p:txBody>
      </p:sp>
    </p:spTree>
    <p:extLst>
      <p:ext uri="{BB962C8B-B14F-4D97-AF65-F5344CB8AC3E}">
        <p14:creationId xmlns:p14="http://schemas.microsoft.com/office/powerpoint/2010/main" val="134781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0"/>
            <a:ext cx="188595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066800" y="304800"/>
            <a:ext cx="55054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0D3D1AFB-3E89-42B2-8EA0-E7935C3DF2A2}" type="slidenum">
              <a:rPr lang="es-ES" altLang="es-CO"/>
              <a:pPr>
                <a:defRPr/>
              </a:pPr>
              <a:t>‹Nº›</a:t>
            </a:fld>
            <a:endParaRPr lang="es-ES" altLang="es-CO"/>
          </a:p>
        </p:txBody>
      </p:sp>
    </p:spTree>
    <p:extLst>
      <p:ext uri="{BB962C8B-B14F-4D97-AF65-F5344CB8AC3E}">
        <p14:creationId xmlns:p14="http://schemas.microsoft.com/office/powerpoint/2010/main" val="207920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914900" y="19812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914900" y="41148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17"/>
          <p:cNvSpPr>
            <a:spLocks noGrp="1" noChangeArrowheads="1"/>
          </p:cNvSpPr>
          <p:nvPr>
            <p:ph type="dt" sz="half" idx="10"/>
          </p:nvPr>
        </p:nvSpPr>
        <p:spPr/>
        <p:txBody>
          <a:bodyPr/>
          <a:lstStyle>
            <a:lvl1pPr>
              <a:defRPr/>
            </a:lvl1pPr>
          </a:lstStyle>
          <a:p>
            <a:pPr>
              <a:defRPr/>
            </a:pPr>
            <a:endParaRPr lang="es-ES"/>
          </a:p>
        </p:txBody>
      </p:sp>
      <p:sp>
        <p:nvSpPr>
          <p:cNvPr id="7" name="Rectangle 18"/>
          <p:cNvSpPr>
            <a:spLocks noGrp="1" noChangeArrowheads="1"/>
          </p:cNvSpPr>
          <p:nvPr>
            <p:ph type="ftr" sz="quarter" idx="11"/>
          </p:nvPr>
        </p:nvSpPr>
        <p:spPr/>
        <p:txBody>
          <a:bodyPr/>
          <a:lstStyle>
            <a:lvl1pPr>
              <a:defRPr/>
            </a:lvl1pPr>
          </a:lstStyle>
          <a:p>
            <a:pPr>
              <a:defRPr/>
            </a:pPr>
            <a:endParaRPr lang="es-ES"/>
          </a:p>
        </p:txBody>
      </p:sp>
      <p:sp>
        <p:nvSpPr>
          <p:cNvPr id="8" name="Rectangle 19"/>
          <p:cNvSpPr>
            <a:spLocks noGrp="1" noChangeArrowheads="1"/>
          </p:cNvSpPr>
          <p:nvPr>
            <p:ph type="sldNum" sz="quarter" idx="12"/>
          </p:nvPr>
        </p:nvSpPr>
        <p:spPr/>
        <p:txBody>
          <a:bodyPr/>
          <a:lstStyle>
            <a:lvl1pPr>
              <a:defRPr/>
            </a:lvl1pPr>
          </a:lstStyle>
          <a:p>
            <a:pPr>
              <a:defRPr/>
            </a:pPr>
            <a:fld id="{859610B3-F9A0-4FA8-B946-106DABB31BCA}" type="slidenum">
              <a:rPr lang="es-ES" altLang="es-CO"/>
              <a:pPr>
                <a:defRPr/>
              </a:pPr>
              <a:t>‹Nº›</a:t>
            </a:fld>
            <a:endParaRPr lang="es-ES" altLang="es-CO"/>
          </a:p>
        </p:txBody>
      </p:sp>
    </p:spTree>
    <p:extLst>
      <p:ext uri="{BB962C8B-B14F-4D97-AF65-F5344CB8AC3E}">
        <p14:creationId xmlns:p14="http://schemas.microsoft.com/office/powerpoint/2010/main" val="403754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5122C57-BAA5-4EB5-966A-09E9F701A41B}"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8770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122C57-BAA5-4EB5-966A-09E9F701A41B}"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367567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5122C57-BAA5-4EB5-966A-09E9F701A41B}"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8648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5122C57-BAA5-4EB5-966A-09E9F701A41B}"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22038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5122C57-BAA5-4EB5-966A-09E9F701A41B}" type="datetimeFigureOut">
              <a:rPr lang="es-ES" smtClean="0"/>
              <a:t>21/07/2022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147735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5122C57-BAA5-4EB5-966A-09E9F701A41B}" type="datetimeFigureOut">
              <a:rPr lang="es-ES" smtClean="0"/>
              <a:t>21/07/2022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228556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22C57-BAA5-4EB5-966A-09E9F701A41B}" type="datetimeFigureOut">
              <a:rPr lang="es-ES" smtClean="0"/>
              <a:t>21/07/2022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405172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324AD4AD-750B-4B85-B2A8-923F94B1E467}" type="slidenum">
              <a:rPr lang="es-ES" altLang="es-CO"/>
              <a:pPr>
                <a:defRPr/>
              </a:pPr>
              <a:t>‹Nº›</a:t>
            </a:fld>
            <a:endParaRPr lang="es-ES" altLang="es-CO"/>
          </a:p>
        </p:txBody>
      </p:sp>
    </p:spTree>
    <p:extLst>
      <p:ext uri="{BB962C8B-B14F-4D97-AF65-F5344CB8AC3E}">
        <p14:creationId xmlns:p14="http://schemas.microsoft.com/office/powerpoint/2010/main" val="158429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5122C57-BAA5-4EB5-966A-09E9F701A41B}"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17795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5122C57-BAA5-4EB5-966A-09E9F701A41B}"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157189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122C57-BAA5-4EB5-966A-09E9F701A41B}"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11656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122C57-BAA5-4EB5-966A-09E9F701A41B}"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9DCAA1-8EC0-486B-90F3-87E349E491E9}" type="slidenum">
              <a:rPr lang="es-ES" smtClean="0"/>
              <a:t>‹Nº›</a:t>
            </a:fld>
            <a:endParaRPr lang="es-ES"/>
          </a:p>
        </p:txBody>
      </p:sp>
    </p:spTree>
    <p:extLst>
      <p:ext uri="{BB962C8B-B14F-4D97-AF65-F5344CB8AC3E}">
        <p14:creationId xmlns:p14="http://schemas.microsoft.com/office/powerpoint/2010/main" val="313039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315953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37451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840342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264731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84C0F8-9208-43A9-9668-CA85F251852E}" type="datetimeFigureOut">
              <a:rPr lang="es-CO" smtClean="0"/>
              <a:t>21/07/2022</a:t>
            </a:fld>
            <a:endParaRPr lang="es-CO"/>
          </a:p>
        </p:txBody>
      </p:sp>
      <p:sp>
        <p:nvSpPr>
          <p:cNvPr id="8" name="Footer Placeholder 7"/>
          <p:cNvSpPr>
            <a:spLocks noGrp="1"/>
          </p:cNvSpPr>
          <p:nvPr>
            <p:ph type="ftr" sz="quarter" idx="11"/>
          </p:nvPr>
        </p:nvSpPr>
        <p:spPr/>
        <p:txBody>
          <a:bodyPr/>
          <a:lstStyle/>
          <a:p>
            <a:endParaRPr lang="es-CO"/>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632669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84C0F8-9208-43A9-9668-CA85F251852E}" type="datetimeFigureOut">
              <a:rPr lang="es-CO" smtClean="0"/>
              <a:t>21/07/2022</a:t>
            </a:fld>
            <a:endParaRPr lang="es-CO"/>
          </a:p>
        </p:txBody>
      </p:sp>
      <p:sp>
        <p:nvSpPr>
          <p:cNvPr id="4" name="Footer Placeholder 3"/>
          <p:cNvSpPr>
            <a:spLocks noGrp="1"/>
          </p:cNvSpPr>
          <p:nvPr>
            <p:ph type="ftr" sz="quarter" idx="11"/>
          </p:nvPr>
        </p:nvSpPr>
        <p:spPr/>
        <p:txBody>
          <a:bodyPr/>
          <a:lstStyle/>
          <a:p>
            <a:endParaRPr lang="es-CO"/>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51844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2E4E1321-5555-498B-B108-A4E1FA8719F7}" type="slidenum">
              <a:rPr lang="es-ES" altLang="es-CO"/>
              <a:pPr>
                <a:defRPr/>
              </a:pPr>
              <a:t>‹Nº›</a:t>
            </a:fld>
            <a:endParaRPr lang="es-ES" altLang="es-CO"/>
          </a:p>
        </p:txBody>
      </p:sp>
    </p:spTree>
    <p:extLst>
      <p:ext uri="{BB962C8B-B14F-4D97-AF65-F5344CB8AC3E}">
        <p14:creationId xmlns:p14="http://schemas.microsoft.com/office/powerpoint/2010/main" val="2724865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4C0F8-9208-43A9-9668-CA85F251852E}" type="datetimeFigureOut">
              <a:rPr lang="es-CO" smtClean="0"/>
              <a:t>21/07/2022</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70155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788733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440319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399918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0573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774379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005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282899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4251816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51104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5A31BAB4-D1E2-44CA-9ED4-32D76E540AFE}" type="slidenum">
              <a:rPr lang="es-ES" altLang="es-CO"/>
              <a:pPr>
                <a:defRPr/>
              </a:pPr>
              <a:t>‹Nº›</a:t>
            </a:fld>
            <a:endParaRPr lang="es-ES" altLang="es-CO"/>
          </a:p>
        </p:txBody>
      </p:sp>
    </p:spTree>
    <p:extLst>
      <p:ext uri="{BB962C8B-B14F-4D97-AF65-F5344CB8AC3E}">
        <p14:creationId xmlns:p14="http://schemas.microsoft.com/office/powerpoint/2010/main" val="3099886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6260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98782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0506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7442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65193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3621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3332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6954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405262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370409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7"/>
          <p:cNvSpPr>
            <a:spLocks noGrp="1" noChangeArrowheads="1"/>
          </p:cNvSpPr>
          <p:nvPr>
            <p:ph type="dt" sz="half" idx="10"/>
          </p:nvPr>
        </p:nvSpPr>
        <p:spPr/>
        <p:txBody>
          <a:bodyPr/>
          <a:lstStyle>
            <a:lvl1pPr>
              <a:defRPr/>
            </a:lvl1pPr>
          </a:lstStyle>
          <a:p>
            <a:pPr>
              <a:defRPr/>
            </a:pPr>
            <a:endParaRPr lang="es-ES"/>
          </a:p>
        </p:txBody>
      </p:sp>
      <p:sp>
        <p:nvSpPr>
          <p:cNvPr id="8" name="Rectangle 18"/>
          <p:cNvSpPr>
            <a:spLocks noGrp="1" noChangeArrowheads="1"/>
          </p:cNvSpPr>
          <p:nvPr>
            <p:ph type="ftr" sz="quarter" idx="11"/>
          </p:nvPr>
        </p:nvSpPr>
        <p:spPr/>
        <p:txBody>
          <a:bodyPr/>
          <a:lstStyle>
            <a:lvl1pPr>
              <a:defRPr/>
            </a:lvl1pPr>
          </a:lstStyle>
          <a:p>
            <a:pPr>
              <a:defRPr/>
            </a:pPr>
            <a:endParaRPr lang="es-ES"/>
          </a:p>
        </p:txBody>
      </p:sp>
      <p:sp>
        <p:nvSpPr>
          <p:cNvPr id="9" name="Rectangle 19"/>
          <p:cNvSpPr>
            <a:spLocks noGrp="1" noChangeArrowheads="1"/>
          </p:cNvSpPr>
          <p:nvPr>
            <p:ph type="sldNum" sz="quarter" idx="12"/>
          </p:nvPr>
        </p:nvSpPr>
        <p:spPr/>
        <p:txBody>
          <a:bodyPr/>
          <a:lstStyle>
            <a:lvl1pPr>
              <a:defRPr/>
            </a:lvl1pPr>
          </a:lstStyle>
          <a:p>
            <a:pPr>
              <a:defRPr/>
            </a:pPr>
            <a:fld id="{61977215-752F-4259-83A6-5D6946246C3A}" type="slidenum">
              <a:rPr lang="es-ES" altLang="es-CO"/>
              <a:pPr>
                <a:defRPr/>
              </a:pPr>
              <a:t>‹Nº›</a:t>
            </a:fld>
            <a:endParaRPr lang="es-ES" altLang="es-CO"/>
          </a:p>
        </p:txBody>
      </p:sp>
    </p:spTree>
    <p:extLst>
      <p:ext uri="{BB962C8B-B14F-4D97-AF65-F5344CB8AC3E}">
        <p14:creationId xmlns:p14="http://schemas.microsoft.com/office/powerpoint/2010/main" val="9457561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143847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373475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23932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273293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D2E730-F9BA-4DA9-8FC4-E94B4F6725A9}"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34560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D2E730-F9BA-4DA9-8FC4-E94B4F6725A9}" type="datetimeFigureOut">
              <a:rPr lang="es-ES" smtClean="0"/>
              <a:t>21/07/2022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4149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D2E730-F9BA-4DA9-8FC4-E94B4F6725A9}" type="datetimeFigureOut">
              <a:rPr lang="es-ES" smtClean="0"/>
              <a:t>21/07/2022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144134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2E730-F9BA-4DA9-8FC4-E94B4F6725A9}" type="datetimeFigureOut">
              <a:rPr lang="es-ES" smtClean="0"/>
              <a:t>21/07/2022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8246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1D2E730-F9BA-4DA9-8FC4-E94B4F6725A9}"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13780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1D2E730-F9BA-4DA9-8FC4-E94B4F6725A9}"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259956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7"/>
          <p:cNvSpPr>
            <a:spLocks noGrp="1" noChangeArrowheads="1"/>
          </p:cNvSpPr>
          <p:nvPr>
            <p:ph type="dt" sz="half" idx="10"/>
          </p:nvPr>
        </p:nvSpPr>
        <p:spPr/>
        <p:txBody>
          <a:bodyPr/>
          <a:lstStyle>
            <a:lvl1pPr>
              <a:defRPr/>
            </a:lvl1pPr>
          </a:lstStyle>
          <a:p>
            <a:pPr>
              <a:defRPr/>
            </a:pPr>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244CE56A-1678-4572-8E6A-852CD33077AB}" type="slidenum">
              <a:rPr lang="es-ES" altLang="es-CO"/>
              <a:pPr>
                <a:defRPr/>
              </a:pPr>
              <a:t>‹Nº›</a:t>
            </a:fld>
            <a:endParaRPr lang="es-ES" altLang="es-CO"/>
          </a:p>
        </p:txBody>
      </p:sp>
    </p:spTree>
    <p:extLst>
      <p:ext uri="{BB962C8B-B14F-4D97-AF65-F5344CB8AC3E}">
        <p14:creationId xmlns:p14="http://schemas.microsoft.com/office/powerpoint/2010/main" val="10834728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185111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34790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5276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9753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382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0317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864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67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94463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8594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s-ES"/>
          </a:p>
        </p:txBody>
      </p:sp>
      <p:sp>
        <p:nvSpPr>
          <p:cNvPr id="3" name="Rectangle 18"/>
          <p:cNvSpPr>
            <a:spLocks noGrp="1" noChangeArrowheads="1"/>
          </p:cNvSpPr>
          <p:nvPr>
            <p:ph type="ftr" sz="quarter" idx="11"/>
          </p:nvPr>
        </p:nvSpPr>
        <p:spPr/>
        <p:txBody>
          <a:bodyPr/>
          <a:lstStyle>
            <a:lvl1pPr>
              <a:defRPr/>
            </a:lvl1pPr>
          </a:lstStyle>
          <a:p>
            <a:pPr>
              <a:defRPr/>
            </a:pPr>
            <a:endParaRPr lang="es-ES"/>
          </a:p>
        </p:txBody>
      </p:sp>
      <p:sp>
        <p:nvSpPr>
          <p:cNvPr id="4" name="Rectangle 19"/>
          <p:cNvSpPr>
            <a:spLocks noGrp="1" noChangeArrowheads="1"/>
          </p:cNvSpPr>
          <p:nvPr>
            <p:ph type="sldNum" sz="quarter" idx="12"/>
          </p:nvPr>
        </p:nvSpPr>
        <p:spPr/>
        <p:txBody>
          <a:bodyPr/>
          <a:lstStyle>
            <a:lvl1pPr>
              <a:defRPr/>
            </a:lvl1pPr>
          </a:lstStyle>
          <a:p>
            <a:pPr>
              <a:defRPr/>
            </a:pPr>
            <a:fld id="{44E22FF1-E7AE-4B11-A531-EEE3F0A4DA36}" type="slidenum">
              <a:rPr lang="es-ES" altLang="es-CO"/>
              <a:pPr>
                <a:defRPr/>
              </a:pPr>
              <a:t>‹Nº›</a:t>
            </a:fld>
            <a:endParaRPr lang="es-ES" altLang="es-CO"/>
          </a:p>
        </p:txBody>
      </p:sp>
    </p:spTree>
    <p:extLst>
      <p:ext uri="{BB962C8B-B14F-4D97-AF65-F5344CB8AC3E}">
        <p14:creationId xmlns:p14="http://schemas.microsoft.com/office/powerpoint/2010/main" val="764623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680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867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233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5" name="Footer Placeholder 4"/>
          <p:cNvSpPr>
            <a:spLocks noGrp="1"/>
          </p:cNvSpPr>
          <p:nvPr>
            <p:ph type="ftr" sz="quarter" idx="11"/>
          </p:nvPr>
        </p:nvSpPr>
        <p:spPr/>
        <p:txBody>
          <a:bodyPr/>
          <a:lstStyle/>
          <a:p>
            <a:endParaRPr lang="es-CO">
              <a:solidFill>
                <a:srgbClr val="000000">
                  <a:tint val="75000"/>
                </a:srgb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1050262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5" name="Footer Placeholder 4"/>
          <p:cNvSpPr>
            <a:spLocks noGrp="1"/>
          </p:cNvSpPr>
          <p:nvPr>
            <p:ph type="ftr" sz="quarter" idx="11"/>
          </p:nvPr>
        </p:nvSpPr>
        <p:spPr/>
        <p:txBody>
          <a:bodyPr/>
          <a:lstStyle/>
          <a:p>
            <a:endParaRPr lang="es-CO">
              <a:solidFill>
                <a:srgbClr val="000000">
                  <a:tint val="75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5353639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5" name="Footer Placeholder 4"/>
          <p:cNvSpPr>
            <a:spLocks noGrp="1"/>
          </p:cNvSpPr>
          <p:nvPr>
            <p:ph type="ftr" sz="quarter" idx="11"/>
          </p:nvPr>
        </p:nvSpPr>
        <p:spPr/>
        <p:txBody>
          <a:bodyPr/>
          <a:lstStyle/>
          <a:p>
            <a:endParaRPr lang="es-CO">
              <a:solidFill>
                <a:srgbClr val="000000">
                  <a:tint val="75000"/>
                </a:srgb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3026960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6" name="Footer Placeholder 5"/>
          <p:cNvSpPr>
            <a:spLocks noGrp="1"/>
          </p:cNvSpPr>
          <p:nvPr>
            <p:ph type="ftr" sz="quarter" idx="11"/>
          </p:nvPr>
        </p:nvSpPr>
        <p:spPr/>
        <p:txBody>
          <a:bodyPr/>
          <a:lstStyle/>
          <a:p>
            <a:endParaRPr lang="es-CO">
              <a:solidFill>
                <a:srgbClr val="000000">
                  <a:tint val="75000"/>
                </a:srgbClr>
              </a:solidFill>
            </a:endParaRPr>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4833053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8" name="Footer Placeholder 7"/>
          <p:cNvSpPr>
            <a:spLocks noGrp="1"/>
          </p:cNvSpPr>
          <p:nvPr>
            <p:ph type="ftr" sz="quarter" idx="11"/>
          </p:nvPr>
        </p:nvSpPr>
        <p:spPr/>
        <p:txBody>
          <a:bodyPr/>
          <a:lstStyle/>
          <a:p>
            <a:endParaRPr lang="es-CO">
              <a:solidFill>
                <a:srgbClr val="000000">
                  <a:tint val="75000"/>
                </a:srgb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1166423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4" name="Footer Placeholder 3"/>
          <p:cNvSpPr>
            <a:spLocks noGrp="1"/>
          </p:cNvSpPr>
          <p:nvPr>
            <p:ph type="ftr" sz="quarter" idx="11"/>
          </p:nvPr>
        </p:nvSpPr>
        <p:spPr/>
        <p:txBody>
          <a:bodyPr/>
          <a:lstStyle/>
          <a:p>
            <a:endParaRPr lang="es-CO">
              <a:solidFill>
                <a:srgbClr val="000000">
                  <a:tint val="75000"/>
                </a:srgb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3899105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3" name="Footer Placeholder 2"/>
          <p:cNvSpPr>
            <a:spLocks noGrp="1"/>
          </p:cNvSpPr>
          <p:nvPr>
            <p:ph type="ftr" sz="quarter" idx="11"/>
          </p:nvPr>
        </p:nvSpPr>
        <p:spPr/>
        <p:txBody>
          <a:bodyPr/>
          <a:lstStyle/>
          <a:p>
            <a:endParaRPr lang="es-CO">
              <a:solidFill>
                <a:srgbClr val="000000">
                  <a:tint val="75000"/>
                </a:srgb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164640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205919BD-6361-48EB-AE6C-7D40FA569398}" type="slidenum">
              <a:rPr lang="es-ES" altLang="es-CO"/>
              <a:pPr>
                <a:defRPr/>
              </a:pPr>
              <a:t>‹Nº›</a:t>
            </a:fld>
            <a:endParaRPr lang="es-ES" altLang="es-CO"/>
          </a:p>
        </p:txBody>
      </p:sp>
    </p:spTree>
    <p:extLst>
      <p:ext uri="{BB962C8B-B14F-4D97-AF65-F5344CB8AC3E}">
        <p14:creationId xmlns:p14="http://schemas.microsoft.com/office/powerpoint/2010/main" val="15555524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6" name="Footer Placeholder 5"/>
          <p:cNvSpPr>
            <a:spLocks noGrp="1"/>
          </p:cNvSpPr>
          <p:nvPr>
            <p:ph type="ftr" sz="quarter" idx="11"/>
          </p:nvPr>
        </p:nvSpPr>
        <p:spPr/>
        <p:txBody>
          <a:bodyPr/>
          <a:lstStyle/>
          <a:p>
            <a:endParaRPr lang="es-CO">
              <a:solidFill>
                <a:srgbClr val="000000">
                  <a:tint val="75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4295158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6" name="Footer Placeholder 5"/>
          <p:cNvSpPr>
            <a:spLocks noGrp="1"/>
          </p:cNvSpPr>
          <p:nvPr>
            <p:ph type="ftr" sz="quarter" idx="11"/>
          </p:nvPr>
        </p:nvSpPr>
        <p:spPr/>
        <p:txBody>
          <a:bodyPr/>
          <a:lstStyle/>
          <a:p>
            <a:endParaRPr lang="es-CO">
              <a:solidFill>
                <a:srgbClr val="000000">
                  <a:tint val="75000"/>
                </a:srgb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34788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5" name="Footer Placeholder 4"/>
          <p:cNvSpPr>
            <a:spLocks noGrp="1"/>
          </p:cNvSpPr>
          <p:nvPr>
            <p:ph type="ftr" sz="quarter" idx="11"/>
          </p:nvPr>
        </p:nvSpPr>
        <p:spPr/>
        <p:txBody>
          <a:bodyPr/>
          <a:lstStyle/>
          <a:p>
            <a:endParaRPr lang="es-CO">
              <a:solidFill>
                <a:srgbClr val="000000">
                  <a:tint val="75000"/>
                </a:srgb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3445364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5" name="Footer Placeholder 4"/>
          <p:cNvSpPr>
            <a:spLocks noGrp="1"/>
          </p:cNvSpPr>
          <p:nvPr>
            <p:ph type="ftr" sz="quarter" idx="11"/>
          </p:nvPr>
        </p:nvSpPr>
        <p:spPr/>
        <p:txBody>
          <a:bodyPr/>
          <a:lstStyle/>
          <a:p>
            <a:endParaRPr lang="es-CO">
              <a:solidFill>
                <a:srgbClr val="000000">
                  <a:tint val="75000"/>
                </a:srgb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pPr/>
              <a:t>‹Nº›</a:t>
            </a:fld>
            <a:endParaRPr lang="es-CO"/>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418AB3"/>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418AB3"/>
                </a:solidFill>
                <a:latin typeface="Arial"/>
              </a:rPr>
              <a:t>”</a:t>
            </a:r>
          </a:p>
        </p:txBody>
      </p:sp>
    </p:spTree>
    <p:extLst>
      <p:ext uri="{BB962C8B-B14F-4D97-AF65-F5344CB8AC3E}">
        <p14:creationId xmlns:p14="http://schemas.microsoft.com/office/powerpoint/2010/main" val="3745465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6" name="Footer Placeholder 5"/>
          <p:cNvSpPr>
            <a:spLocks noGrp="1"/>
          </p:cNvSpPr>
          <p:nvPr>
            <p:ph type="ftr" sz="quarter" idx="11"/>
          </p:nvPr>
        </p:nvSpPr>
        <p:spPr/>
        <p:txBody>
          <a:bodyPr/>
          <a:lstStyle/>
          <a:p>
            <a:endParaRPr lang="es-CO">
              <a:solidFill>
                <a:srgbClr val="000000">
                  <a:tint val="75000"/>
                </a:srgb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3643467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6" name="Footer Placeholder 5"/>
          <p:cNvSpPr>
            <a:spLocks noGrp="1"/>
          </p:cNvSpPr>
          <p:nvPr>
            <p:ph type="ftr" sz="quarter" idx="11"/>
          </p:nvPr>
        </p:nvSpPr>
        <p:spPr/>
        <p:txBody>
          <a:bodyPr/>
          <a:lstStyle/>
          <a:p>
            <a:endParaRPr lang="es-CO">
              <a:solidFill>
                <a:srgbClr val="000000">
                  <a:tint val="75000"/>
                </a:srgb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pPr/>
              <a:t>‹Nº›</a:t>
            </a:fld>
            <a:endParaRPr lang="es-CO"/>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418AB3"/>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418AB3"/>
                </a:solidFill>
                <a:latin typeface="Arial"/>
              </a:rPr>
              <a:t>”</a:t>
            </a:r>
          </a:p>
        </p:txBody>
      </p:sp>
    </p:spTree>
    <p:extLst>
      <p:ext uri="{BB962C8B-B14F-4D97-AF65-F5344CB8AC3E}">
        <p14:creationId xmlns:p14="http://schemas.microsoft.com/office/powerpoint/2010/main" val="3561432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6" name="Footer Placeholder 5"/>
          <p:cNvSpPr>
            <a:spLocks noGrp="1"/>
          </p:cNvSpPr>
          <p:nvPr>
            <p:ph type="ftr" sz="quarter" idx="11"/>
          </p:nvPr>
        </p:nvSpPr>
        <p:spPr/>
        <p:txBody>
          <a:bodyPr/>
          <a:lstStyle/>
          <a:p>
            <a:endParaRPr lang="es-CO">
              <a:solidFill>
                <a:srgbClr val="000000">
                  <a:tint val="75000"/>
                </a:srgb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31422659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5" name="Footer Placeholder 4"/>
          <p:cNvSpPr>
            <a:spLocks noGrp="1"/>
          </p:cNvSpPr>
          <p:nvPr>
            <p:ph type="ftr" sz="quarter" idx="11"/>
          </p:nvPr>
        </p:nvSpPr>
        <p:spPr/>
        <p:txBody>
          <a:bodyPr/>
          <a:lstStyle/>
          <a:p>
            <a:endParaRPr lang="es-CO">
              <a:solidFill>
                <a:srgbClr val="000000">
                  <a:tint val="75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27260412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solidFill>
                  <a:srgbClr val="000000">
                    <a:tint val="75000"/>
                  </a:srgbClr>
                </a:solidFill>
              </a:rPr>
              <a:pPr/>
              <a:t>21/07/2022</a:t>
            </a:fld>
            <a:endParaRPr lang="es-CO">
              <a:solidFill>
                <a:srgbClr val="000000">
                  <a:tint val="75000"/>
                </a:srgbClr>
              </a:solidFill>
            </a:endParaRPr>
          </a:p>
        </p:txBody>
      </p:sp>
      <p:sp>
        <p:nvSpPr>
          <p:cNvPr id="5" name="Footer Placeholder 4"/>
          <p:cNvSpPr>
            <a:spLocks noGrp="1"/>
          </p:cNvSpPr>
          <p:nvPr>
            <p:ph type="ftr" sz="quarter" idx="11"/>
          </p:nvPr>
        </p:nvSpPr>
        <p:spPr/>
        <p:txBody>
          <a:bodyPr/>
          <a:lstStyle/>
          <a:p>
            <a:endParaRPr lang="es-CO">
              <a:solidFill>
                <a:srgbClr val="000000">
                  <a:tint val="75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pPr/>
              <a:t>‹Nº›</a:t>
            </a:fld>
            <a:endParaRPr lang="es-CO"/>
          </a:p>
        </p:txBody>
      </p:sp>
    </p:spTree>
    <p:extLst>
      <p:ext uri="{BB962C8B-B14F-4D97-AF65-F5344CB8AC3E}">
        <p14:creationId xmlns:p14="http://schemas.microsoft.com/office/powerpoint/2010/main" val="103884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1A69504F-8A10-4C3E-9FFB-CF208C17CD07}" type="slidenum">
              <a:rPr lang="es-ES" altLang="es-CO"/>
              <a:pPr>
                <a:defRPr/>
              </a:pPr>
              <a:t>‹Nº›</a:t>
            </a:fld>
            <a:endParaRPr lang="es-ES" altLang="es-CO"/>
          </a:p>
        </p:txBody>
      </p:sp>
    </p:spTree>
    <p:extLst>
      <p:ext uri="{BB962C8B-B14F-4D97-AF65-F5344CB8AC3E}">
        <p14:creationId xmlns:p14="http://schemas.microsoft.com/office/powerpoint/2010/main" val="189906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7" name="Freeform 8"/>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2" name="Freeform 13"/>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380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380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80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8D17F8AD-4ECC-49CE-846B-8E81757E2239}" type="slidenum">
              <a:rPr lang="es-ES" altLang="es-CO"/>
              <a:pPr>
                <a:defRPr/>
              </a:pPr>
              <a:t>‹Nº›</a:t>
            </a:fld>
            <a:endParaRPr lang="es-ES" altLang="es-CO"/>
          </a:p>
        </p:txBody>
      </p:sp>
    </p:spTree>
    <p:extLst>
      <p:ext uri="{BB962C8B-B14F-4D97-AF65-F5344CB8AC3E}">
        <p14:creationId xmlns:p14="http://schemas.microsoft.com/office/powerpoint/2010/main" val="3245731519"/>
      </p:ext>
    </p:extLst>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22C57-BAA5-4EB5-966A-09E9F701A41B}" type="datetimeFigureOut">
              <a:rPr lang="es-ES" smtClean="0"/>
              <a:t>21/07/2022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CAA1-8EC0-486B-90F3-87E349E491E9}" type="slidenum">
              <a:rPr lang="es-ES" smtClean="0"/>
              <a:t>‹Nº›</a:t>
            </a:fld>
            <a:endParaRPr lang="es-ES"/>
          </a:p>
        </p:txBody>
      </p:sp>
    </p:spTree>
    <p:extLst>
      <p:ext uri="{BB962C8B-B14F-4D97-AF65-F5344CB8AC3E}">
        <p14:creationId xmlns:p14="http://schemas.microsoft.com/office/powerpoint/2010/main" val="224943712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B3E37CF-60CA-4F7E-AC7F-8886A49B619B}" type="datetimeFigureOut">
              <a:rPr lang="es-CO" smtClean="0"/>
              <a:t>21/07/2022</a:t>
            </a:fld>
            <a:endParaRPr lang="es-CO"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F0031B0-5D57-425A-B543-A3B7CBF5E319}" type="slidenum">
              <a:rPr lang="es-CO" smtClean="0"/>
              <a:t>‹Nº›</a:t>
            </a:fld>
            <a:endParaRPr lang="es-CO" dirty="0"/>
          </a:p>
        </p:txBody>
      </p:sp>
    </p:spTree>
    <p:extLst>
      <p:ext uri="{BB962C8B-B14F-4D97-AF65-F5344CB8AC3E}">
        <p14:creationId xmlns:p14="http://schemas.microsoft.com/office/powerpoint/2010/main" val="80804919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A0C9-8E32-4DF2-B2DF-BB15D63424C5}" type="slidenum">
              <a:rPr lang="es-ES" smtClean="0"/>
              <a:t>‹Nº›</a:t>
            </a:fld>
            <a:endParaRPr lang="es-ES" dirty="0"/>
          </a:p>
        </p:txBody>
      </p:sp>
    </p:spTree>
    <p:extLst>
      <p:ext uri="{BB962C8B-B14F-4D97-AF65-F5344CB8AC3E}">
        <p14:creationId xmlns:p14="http://schemas.microsoft.com/office/powerpoint/2010/main" val="4051848115"/>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2E730-F9BA-4DA9-8FC4-E94B4F6725A9}" type="datetimeFigureOut">
              <a:rPr lang="es-ES" smtClean="0"/>
              <a:t>21/07/2022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32B1B-0C19-4372-B4C5-CD93A0993620}" type="slidenum">
              <a:rPr lang="es-ES" smtClean="0"/>
              <a:t>‹Nº›</a:t>
            </a:fld>
            <a:endParaRPr lang="es-ES"/>
          </a:p>
        </p:txBody>
      </p:sp>
    </p:spTree>
    <p:extLst>
      <p:ext uri="{BB962C8B-B14F-4D97-AF65-F5344CB8AC3E}">
        <p14:creationId xmlns:p14="http://schemas.microsoft.com/office/powerpoint/2010/main" val="3741752921"/>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2D51-63BF-4167-B6B8-0E231FE553BF}" type="datetimeFigureOut">
              <a:rPr lang="es-ES" smtClean="0">
                <a:solidFill>
                  <a:prstClr val="black">
                    <a:tint val="75000"/>
                  </a:prstClr>
                </a:solidFill>
              </a:rPr>
              <a:pPr/>
              <a:t>21/07/2022</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A0C9-8E32-4DF2-B2DF-BB15D63424C5}"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944801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B3E37CF-60CA-4F7E-AC7F-8886A49B619B}" type="datetimeFigureOut">
              <a:rPr lang="es-CO" smtClean="0">
                <a:solidFill>
                  <a:srgbClr val="000000">
                    <a:tint val="75000"/>
                  </a:srgbClr>
                </a:solidFill>
              </a:rPr>
              <a:pPr/>
              <a:t>21/07/2022</a:t>
            </a:fld>
            <a:endParaRPr lang="es-CO" dirty="0">
              <a:solidFill>
                <a:srgbClr val="000000">
                  <a:tint val="75000"/>
                </a:srgb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dirty="0">
              <a:solidFill>
                <a:srgbClr val="000000">
                  <a:tint val="75000"/>
                </a:srgbClr>
              </a:solidFill>
            </a:endParaRP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F0031B0-5D57-425A-B543-A3B7CBF5E319}" type="slidenum">
              <a:rPr lang="es-CO" smtClean="0"/>
              <a:pPr/>
              <a:t>‹Nº›</a:t>
            </a:fld>
            <a:endParaRPr lang="es-CO" dirty="0"/>
          </a:p>
        </p:txBody>
      </p:sp>
    </p:spTree>
    <p:extLst>
      <p:ext uri="{BB962C8B-B14F-4D97-AF65-F5344CB8AC3E}">
        <p14:creationId xmlns:p14="http://schemas.microsoft.com/office/powerpoint/2010/main" val="1148839398"/>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xml"/><Relationship Id="rId1" Type="http://schemas.openxmlformats.org/officeDocument/2006/relationships/tags" Target="../tags/tag1.xml"/><Relationship Id="rId5" Type="http://schemas.microsoft.com/office/2007/relationships/hdphoto" Target="../media/hdphoto4.wdp"/><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4.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6.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karaite-korner.org/holidays_1999.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karaite-korner.org/holidays_1999.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68.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9.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E7A66DB-0DE6-4701-A50D-6C838B947826}"/>
              </a:ext>
            </a:extLst>
          </p:cNvPr>
          <p:cNvPicPr>
            <a:picLocks noChangeAspect="1"/>
          </p:cNvPicPr>
          <p:nvPr/>
        </p:nvPicPr>
        <p:blipFill>
          <a:blip r:embed="rId3"/>
          <a:stretch>
            <a:fillRect/>
          </a:stretch>
        </p:blipFill>
        <p:spPr>
          <a:xfrm>
            <a:off x="-252783" y="402613"/>
            <a:ext cx="5328366" cy="5328366"/>
          </a:xfrm>
          <a:prstGeom prst="rect">
            <a:avLst/>
          </a:prstGeom>
        </p:spPr>
      </p:pic>
      <p:sp>
        <p:nvSpPr>
          <p:cNvPr id="9" name="Rectángulo: biselado 8">
            <a:extLst>
              <a:ext uri="{FF2B5EF4-FFF2-40B4-BE49-F238E27FC236}">
                <a16:creationId xmlns:a16="http://schemas.microsoft.com/office/drawing/2014/main" id="{9DA6E5FF-A2DC-49FA-A17A-14D863CE65E7}"/>
              </a:ext>
            </a:extLst>
          </p:cNvPr>
          <p:cNvSpPr/>
          <p:nvPr/>
        </p:nvSpPr>
        <p:spPr>
          <a:xfrm>
            <a:off x="3839153" y="1127021"/>
            <a:ext cx="4253950" cy="2331795"/>
          </a:xfrm>
          <a:prstGeom prst="bevel">
            <a:avLst/>
          </a:prstGeom>
          <a:solidFill>
            <a:srgbClr val="0033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La fecha de la crucifixión.</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3200" b="1" kern="0" dirty="0">
                <a:ln w="19050">
                  <a:solidFill>
                    <a:schemeClr val="tx1"/>
                  </a:solidFill>
                </a:ln>
                <a:solidFill>
                  <a:schemeClr val="tx1"/>
                </a:solidFill>
                <a:latin typeface="Arial Narrow" panose="020B0606020202030204" pitchFamily="34" charset="0"/>
              </a:rPr>
              <a:t>2.ª  parte.</a:t>
            </a:r>
            <a:endParaRPr kumimoji="0" lang="es-CO" sz="3200" b="1" i="0" u="none" strike="noStrike" kern="0" cap="none" spc="0" normalizeH="0" baseline="0" noProof="0" dirty="0">
              <a:ln w="19050">
                <a:solidFill>
                  <a:schemeClr val="tx1"/>
                </a:solidFill>
              </a:ln>
              <a:solidFill>
                <a:schemeClr val="tx1"/>
              </a:solidFill>
              <a:effectLst/>
              <a:uLnTx/>
              <a:uFillTx/>
              <a:latin typeface="Arial Narrow" panose="020B0606020202030204" pitchFamily="34" charset="0"/>
            </a:endParaRPr>
          </a:p>
        </p:txBody>
      </p:sp>
      <p:sp>
        <p:nvSpPr>
          <p:cNvPr id="4" name="Rectángulo 3">
            <a:extLst>
              <a:ext uri="{FF2B5EF4-FFF2-40B4-BE49-F238E27FC236}">
                <a16:creationId xmlns:a16="http://schemas.microsoft.com/office/drawing/2014/main" id="{EAF4EB6A-724D-4240-A1EE-1AFC1ED890AE}"/>
              </a:ext>
            </a:extLst>
          </p:cNvPr>
          <p:cNvSpPr/>
          <p:nvPr/>
        </p:nvSpPr>
        <p:spPr>
          <a:xfrm>
            <a:off x="3839153" y="4505667"/>
            <a:ext cx="4253950" cy="584775"/>
          </a:xfrm>
          <a:prstGeom prst="rect">
            <a:avLst/>
          </a:prstGeom>
          <a:solidFill>
            <a:schemeClr val="tx1"/>
          </a:solidFill>
          <a:ln w="25400" cap="flat" cmpd="sng" algn="ctr">
            <a:noFill/>
            <a:prstDash val="solid"/>
          </a:ln>
          <a:effectLst/>
        </p:spPr>
        <p:txBody>
          <a:bodyPr wrap="square">
            <a:spAutoFit/>
          </a:bodyPr>
          <a:lstStyle/>
          <a:p>
            <a:pPr defTabSz="914400">
              <a:defRPr/>
            </a:pPr>
            <a:r>
              <a:rPr lang="es-CO" sz="3200" b="1" i="1" kern="0" dirty="0">
                <a:ln>
                  <a:solidFill>
                    <a:srgbClr val="FF0000"/>
                  </a:solidFill>
                </a:ln>
                <a:solidFill>
                  <a:srgbClr val="FF0000"/>
                </a:solidFill>
                <a:effectLst>
                  <a:glow>
                    <a:srgbClr val="17406D"/>
                  </a:glow>
                </a:effectLst>
                <a:latin typeface="Arial Narrow" panose="020B0606020202030204" pitchFamily="34" charset="0"/>
              </a:rPr>
              <a:t>Objeciones y respuestas.</a:t>
            </a:r>
          </a:p>
        </p:txBody>
      </p:sp>
    </p:spTree>
    <p:extLst>
      <p:ext uri="{BB962C8B-B14F-4D97-AF65-F5344CB8AC3E}">
        <p14:creationId xmlns:p14="http://schemas.microsoft.com/office/powerpoint/2010/main" val="26579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2D9E986-98E9-471A-968F-974ECCDB78F6}"/>
              </a:ext>
            </a:extLst>
          </p:cNvPr>
          <p:cNvSpPr/>
          <p:nvPr/>
        </p:nvSpPr>
        <p:spPr>
          <a:xfrm>
            <a:off x="1585506" y="686793"/>
            <a:ext cx="5972988" cy="1815882"/>
          </a:xfrm>
          <a:prstGeom prst="rect">
            <a:avLst/>
          </a:prstGeom>
          <a:solidFill>
            <a:srgbClr val="F6FECE"/>
          </a:solidFill>
          <a:ln w="38100" cap="rnd" cmpd="sng" algn="ctr">
            <a:solidFill>
              <a:srgbClr val="FF0000"/>
            </a:solidFill>
            <a:prstDash val="solid"/>
          </a:ln>
          <a:effectLst/>
        </p:spPr>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panose="020B0606020202030204" pitchFamily="34" charset="0"/>
              </a:rPr>
              <a:t>Era necesario que la cebada estuviera </a:t>
            </a:r>
            <a:r>
              <a:rPr lang="es-CO" sz="2800" kern="0" dirty="0">
                <a:ln w="15875">
                  <a:solidFill>
                    <a:srgbClr val="FF0000"/>
                  </a:solidFill>
                </a:ln>
                <a:solidFill>
                  <a:srgbClr val="FF0000"/>
                </a:solidFill>
                <a:latin typeface="Arial Narrow" panose="020B0606020202030204" pitchFamily="34" charset="0"/>
              </a:rPr>
              <a:t>abid</a:t>
            </a:r>
            <a:r>
              <a:rPr lang="es-CO" sz="2800" kern="0" dirty="0">
                <a:ln w="15875">
                  <a:solidFill>
                    <a:schemeClr val="tx1"/>
                  </a:solidFill>
                </a:ln>
                <a:solidFill>
                  <a:sysClr val="windowText" lastClr="000000"/>
                </a:solidFill>
                <a:latin typeface="Arial Narrow" panose="020B0606020202030204" pitchFamily="34" charset="0"/>
              </a:rPr>
              <a:t> (</a:t>
            </a:r>
            <a:r>
              <a:rPr lang="es-CO" sz="2800" kern="0" dirty="0">
                <a:ln w="15875">
                  <a:solidFill>
                    <a:srgbClr val="0000FF"/>
                  </a:solidFill>
                </a:ln>
                <a:solidFill>
                  <a:srgbClr val="0000FF"/>
                </a:solidFill>
                <a:latin typeface="Arial Narrow" panose="020B0606020202030204" pitchFamily="34" charset="0"/>
              </a:rPr>
              <a:t>espigada</a:t>
            </a:r>
            <a:r>
              <a:rPr lang="es-CO" sz="2800" kern="0" dirty="0">
                <a:ln w="15875">
                  <a:solidFill>
                    <a:schemeClr val="tx1"/>
                  </a:solidFill>
                </a:ln>
                <a:solidFill>
                  <a:sysClr val="windowText" lastClr="000000"/>
                </a:solidFill>
                <a:latin typeface="Arial Narrow" panose="020B0606020202030204" pitchFamily="34" charset="0"/>
              </a:rPr>
              <a:t>), porque el día </a:t>
            </a:r>
            <a:r>
              <a:rPr lang="es-CO" sz="2800" kern="0" dirty="0">
                <a:ln w="15875">
                  <a:solidFill>
                    <a:srgbClr val="FF0000"/>
                  </a:solidFill>
                </a:ln>
                <a:solidFill>
                  <a:srgbClr val="FF0000"/>
                </a:solidFill>
                <a:latin typeface="Arial Narrow" panose="020B0606020202030204" pitchFamily="34" charset="0"/>
              </a:rPr>
              <a:t>16</a:t>
            </a:r>
            <a:r>
              <a:rPr lang="es-CO" sz="2800" kern="0" dirty="0">
                <a:ln w="15875">
                  <a:solidFill>
                    <a:schemeClr val="tx1"/>
                  </a:solidFill>
                </a:ln>
                <a:solidFill>
                  <a:sysClr val="windowText" lastClr="000000"/>
                </a:solidFill>
                <a:latin typeface="Arial Narrow" panose="020B0606020202030204" pitchFamily="34" charset="0"/>
              </a:rPr>
              <a:t> del mismo mes, el sacerdote debía mecer la gavilla de los primeros frutos de la cosecha.</a:t>
            </a:r>
            <a:endParaRPr kumimoji="0" lang="es-CO" sz="2800" b="0" i="0" u="none" strike="noStrike" kern="0" cap="none" spc="0" normalizeH="0" baseline="0" noProof="0" dirty="0">
              <a:ln w="15875">
                <a:solidFill>
                  <a:srgbClr val="FF0000"/>
                </a:solidFill>
              </a:ln>
              <a:solidFill>
                <a:srgbClr val="FF0000"/>
              </a:solidFill>
              <a:effectLst>
                <a:glow rad="63500">
                  <a:schemeClr val="tx1"/>
                </a:glow>
              </a:effectLst>
              <a:uLnTx/>
              <a:uFillTx/>
              <a:latin typeface="Arial Narrow" panose="020B0606020202030204" pitchFamily="34" charset="0"/>
            </a:endParaRPr>
          </a:p>
        </p:txBody>
      </p:sp>
      <p:sp>
        <p:nvSpPr>
          <p:cNvPr id="5" name="Rectángulo 4">
            <a:extLst>
              <a:ext uri="{FF2B5EF4-FFF2-40B4-BE49-F238E27FC236}">
                <a16:creationId xmlns:a16="http://schemas.microsoft.com/office/drawing/2014/main" id="{4D1040D1-A5C0-4A77-AE57-713EED0F9604}"/>
              </a:ext>
            </a:extLst>
          </p:cNvPr>
          <p:cNvSpPr/>
          <p:nvPr/>
        </p:nvSpPr>
        <p:spPr>
          <a:xfrm>
            <a:off x="1463917" y="2758135"/>
            <a:ext cx="6216166" cy="1815882"/>
          </a:xfrm>
          <a:prstGeom prst="rect">
            <a:avLst/>
          </a:prstGeom>
          <a:solidFill>
            <a:schemeClr val="bg1"/>
          </a:solidFill>
          <a:ln w="38100" cap="rnd" cmpd="sng" algn="ctr">
            <a:solidFill>
              <a:srgbClr val="FF0000"/>
            </a:solidFill>
            <a:prstDash val="solid"/>
          </a:ln>
          <a:effectLst/>
        </p:spPr>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panose="020B0606020202030204" pitchFamily="34" charset="0"/>
              </a:rPr>
              <a:t>“Cuando hayáis entrado en la tierra que yo os doy, y seguéis su mies, traeréis al sacerdote </a:t>
            </a:r>
            <a:r>
              <a:rPr lang="es-CO" sz="2800" kern="0" dirty="0">
                <a:ln w="15875">
                  <a:solidFill>
                    <a:srgbClr val="0000FF"/>
                  </a:solidFill>
                </a:ln>
                <a:solidFill>
                  <a:srgbClr val="0000FF"/>
                </a:solidFill>
                <a:latin typeface="Arial Narrow" panose="020B0606020202030204" pitchFamily="34" charset="0"/>
              </a:rPr>
              <a:t>una gavilla como primicia de los primeros frutos de vuestra siega”</a:t>
            </a:r>
            <a:r>
              <a:rPr lang="es-CO" sz="2800" kern="0" dirty="0">
                <a:ln w="15875">
                  <a:solidFill>
                    <a:schemeClr val="tx1"/>
                  </a:solidFill>
                </a:ln>
                <a:solidFill>
                  <a:sysClr val="windowText" lastClr="000000"/>
                </a:solidFill>
                <a:latin typeface="Arial Narrow" panose="020B0606020202030204" pitchFamily="34" charset="0"/>
              </a:rPr>
              <a:t>. </a:t>
            </a:r>
            <a:r>
              <a:rPr lang="es-CO" sz="2800" kern="0" dirty="0">
                <a:ln w="15875">
                  <a:solidFill>
                    <a:srgbClr val="FF0000"/>
                  </a:solidFill>
                </a:ln>
                <a:solidFill>
                  <a:srgbClr val="FF0000"/>
                </a:solidFill>
                <a:latin typeface="Arial Narrow" panose="020B0606020202030204" pitchFamily="34" charset="0"/>
              </a:rPr>
              <a:t>Levítico 23:10.</a:t>
            </a:r>
          </a:p>
        </p:txBody>
      </p:sp>
      <p:sp>
        <p:nvSpPr>
          <p:cNvPr id="8" name="Rectángulo 7">
            <a:extLst>
              <a:ext uri="{FF2B5EF4-FFF2-40B4-BE49-F238E27FC236}">
                <a16:creationId xmlns:a16="http://schemas.microsoft.com/office/drawing/2014/main" id="{9D214EF8-A34F-46F4-BC39-EBD750469C23}"/>
              </a:ext>
            </a:extLst>
          </p:cNvPr>
          <p:cNvSpPr/>
          <p:nvPr/>
        </p:nvSpPr>
        <p:spPr>
          <a:xfrm>
            <a:off x="1418528" y="4854858"/>
            <a:ext cx="6306943" cy="1384995"/>
          </a:xfrm>
          <a:prstGeom prst="rect">
            <a:avLst/>
          </a:prstGeom>
          <a:solidFill>
            <a:srgbClr val="BCF9FA"/>
          </a:solidFill>
          <a:ln>
            <a:solidFill>
              <a:srgbClr val="B9FBFD"/>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panose="020B0606020202030204" pitchFamily="34" charset="0"/>
              </a:rPr>
              <a:t>“El sacerdote </a:t>
            </a:r>
            <a:r>
              <a:rPr lang="es-CO" sz="2800" kern="0" dirty="0">
                <a:ln w="15875">
                  <a:solidFill>
                    <a:srgbClr val="0000FF"/>
                  </a:solidFill>
                </a:ln>
                <a:solidFill>
                  <a:srgbClr val="0000FF"/>
                </a:solidFill>
                <a:latin typeface="Arial Narrow" panose="020B0606020202030204" pitchFamily="34" charset="0"/>
              </a:rPr>
              <a:t>mecerá la gavilla </a:t>
            </a:r>
            <a:r>
              <a:rPr lang="es-CO" sz="2800" kern="0" dirty="0">
                <a:ln w="15875">
                  <a:solidFill>
                    <a:schemeClr val="tx1"/>
                  </a:solidFill>
                </a:ln>
                <a:solidFill>
                  <a:sysClr val="windowText" lastClr="000000"/>
                </a:solidFill>
                <a:latin typeface="Arial Narrow" panose="020B0606020202030204" pitchFamily="34" charset="0"/>
              </a:rPr>
              <a:t>delante de Jehová,  para que seáis aceptados. El día siguiente </a:t>
            </a:r>
            <a:r>
              <a:rPr lang="es-CO" sz="2800" kern="0" dirty="0">
                <a:ln w="15875">
                  <a:solidFill>
                    <a:schemeClr val="tx1"/>
                  </a:solidFill>
                </a:ln>
                <a:latin typeface="Arial Narrow" panose="020B0606020202030204" pitchFamily="34" charset="0"/>
              </a:rPr>
              <a:t>al sábado </a:t>
            </a:r>
            <a:r>
              <a:rPr lang="es-CO" sz="2800" kern="0" dirty="0">
                <a:ln w="15875">
                  <a:solidFill>
                    <a:schemeClr val="tx1"/>
                  </a:solidFill>
                </a:ln>
                <a:solidFill>
                  <a:sysClr val="windowText" lastClr="000000"/>
                </a:solidFill>
                <a:latin typeface="Arial Narrow" panose="020B0606020202030204" pitchFamily="34" charset="0"/>
              </a:rPr>
              <a:t>la mecerá”. </a:t>
            </a:r>
            <a:r>
              <a:rPr lang="es-CO" sz="2800" kern="0" dirty="0">
                <a:ln w="15875">
                  <a:solidFill>
                    <a:srgbClr val="FF0000"/>
                  </a:solidFill>
                </a:ln>
                <a:solidFill>
                  <a:srgbClr val="FF0000"/>
                </a:solidFill>
                <a:latin typeface="Arial Narrow" panose="020B0606020202030204" pitchFamily="34" charset="0"/>
              </a:rPr>
              <a:t>Levítico 23:11.</a:t>
            </a:r>
          </a:p>
        </p:txBody>
      </p:sp>
    </p:spTree>
    <p:extLst>
      <p:ext uri="{BB962C8B-B14F-4D97-AF65-F5344CB8AC3E}">
        <p14:creationId xmlns:p14="http://schemas.microsoft.com/office/powerpoint/2010/main" val="27087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867420C-0C32-4E07-B292-EBBEA1FBC242}"/>
              </a:ext>
            </a:extLst>
          </p:cNvPr>
          <p:cNvSpPr/>
          <p:nvPr/>
        </p:nvSpPr>
        <p:spPr>
          <a:xfrm>
            <a:off x="1333335" y="649284"/>
            <a:ext cx="6477330" cy="553998"/>
          </a:xfrm>
          <a:prstGeom prst="rect">
            <a:avLst/>
          </a:prstGeom>
          <a:solidFill>
            <a:sysClr val="window" lastClr="FFFFFF"/>
          </a:solidFill>
          <a:ln w="25400" cap="flat" cmpd="sng" algn="ctr">
            <a:noFill/>
            <a:prstDash val="solid"/>
          </a:ln>
          <a:effectLst/>
        </p:spPr>
        <p:txBody>
          <a:bodyPr wrap="square">
            <a:spAutoFit/>
          </a:bodyPr>
          <a:lstStyle/>
          <a:p>
            <a:pPr algn="ctr" defTabSz="914400">
              <a:defRPr/>
            </a:pPr>
            <a:r>
              <a:rPr lang="es-CO" sz="3000" i="1" kern="0" dirty="0">
                <a:ln w="19050">
                  <a:solidFill>
                    <a:srgbClr val="FF0000"/>
                  </a:solidFill>
                </a:ln>
                <a:solidFill>
                  <a:srgbClr val="FF0000"/>
                </a:solidFill>
                <a:effectLst>
                  <a:glow>
                    <a:srgbClr val="17406D"/>
                  </a:glow>
                </a:effectLst>
                <a:latin typeface="Arial Narrow" panose="020B0606020202030204" pitchFamily="34" charset="0"/>
              </a:rPr>
              <a:t>¿Y si la cebada no estaba lista para la siega?</a:t>
            </a:r>
          </a:p>
        </p:txBody>
      </p:sp>
      <p:sp>
        <p:nvSpPr>
          <p:cNvPr id="10" name="Rectángulo 9">
            <a:extLst>
              <a:ext uri="{FF2B5EF4-FFF2-40B4-BE49-F238E27FC236}">
                <a16:creationId xmlns:a16="http://schemas.microsoft.com/office/drawing/2014/main" id="{A548E6D4-ED65-4C09-B020-3C986E716E11}"/>
              </a:ext>
            </a:extLst>
          </p:cNvPr>
          <p:cNvSpPr/>
          <p:nvPr/>
        </p:nvSpPr>
        <p:spPr>
          <a:xfrm>
            <a:off x="1691144" y="1583149"/>
            <a:ext cx="5761713" cy="2308324"/>
          </a:xfrm>
          <a:prstGeom prst="rect">
            <a:avLst/>
          </a:prstGeom>
          <a:gradFill rotWithShape="1">
            <a:gsLst>
              <a:gs pos="0">
                <a:srgbClr val="10CF9B">
                  <a:tint val="50000"/>
                  <a:satMod val="300000"/>
                </a:srgbClr>
              </a:gs>
              <a:gs pos="35000">
                <a:srgbClr val="10CF9B">
                  <a:tint val="37000"/>
                  <a:satMod val="300000"/>
                </a:srgbClr>
              </a:gs>
              <a:gs pos="100000">
                <a:srgbClr val="10CF9B">
                  <a:tint val="15000"/>
                  <a:satMod val="350000"/>
                </a:srgbClr>
              </a:gs>
            </a:gsLst>
            <a:lin ang="16200000" scaled="1"/>
          </a:gradFill>
          <a:ln w="9525" cap="flat" cmpd="sng" algn="ctr">
            <a:solidFill>
              <a:srgbClr val="10CF9B">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002060"/>
                  </a:solidFill>
                </a:ln>
                <a:solidFill>
                  <a:srgbClr val="002060"/>
                </a:solidFill>
                <a:effectLst>
                  <a:glow>
                    <a:srgbClr val="17406D"/>
                  </a:glow>
                </a:effectLst>
                <a:uLnTx/>
                <a:uFillTx/>
                <a:latin typeface="Arial Narrow" panose="020B0606020202030204" pitchFamily="34" charset="0"/>
                <a:ea typeface="+mn-ea"/>
                <a:cs typeface="+mn-cs"/>
              </a:rPr>
              <a:t>Si las espigas de cebada no estaban lo suficientemente desarrolladas para poder realizar la ofrenda de </a:t>
            </a:r>
            <a:r>
              <a:rPr kumimoji="0" lang="es-CO" sz="3000" b="0" i="0" u="none" strike="noStrike" kern="0" cap="none" spc="0" normalizeH="0" baseline="0" noProof="0" dirty="0">
                <a:ln w="15875">
                  <a:solidFill>
                    <a:srgbClr val="002060"/>
                  </a:solidFill>
                </a:ln>
                <a:solidFill>
                  <a:srgbClr val="002060"/>
                </a:solidFill>
                <a:effectLst/>
                <a:uLnTx/>
                <a:uFillTx/>
                <a:latin typeface="Arial Narrow" panose="020B0606020202030204" pitchFamily="34" charset="0"/>
                <a:ea typeface="+mn-ea"/>
                <a:cs typeface="+mn-cs"/>
              </a:rPr>
              <a:t>la gavilla de los primeros frutos, </a:t>
            </a:r>
            <a:r>
              <a:rPr kumimoji="0" lang="es-CO" sz="2800" b="0" i="0" u="none" strike="noStrike" kern="0" cap="none" spc="0" normalizeH="0" baseline="0" noProof="0" dirty="0">
                <a:ln w="15875">
                  <a:solidFill>
                    <a:srgbClr val="3333FF"/>
                  </a:solidFill>
                </a:ln>
                <a:solidFill>
                  <a:srgbClr val="0000FF"/>
                </a:solidFill>
                <a:effectLst>
                  <a:glow>
                    <a:srgbClr val="17406D"/>
                  </a:glow>
                </a:effectLst>
                <a:uLnTx/>
                <a:uFillTx/>
                <a:latin typeface="Arial Narrow" panose="020B0606020202030204" pitchFamily="34" charset="0"/>
                <a:ea typeface="+mn-ea"/>
                <a:cs typeface="+mn-cs"/>
              </a:rPr>
              <a:t>entonces el inicio del año se posponía hasta la próxima Luna </a:t>
            </a:r>
            <a:r>
              <a:rPr lang="es-CO" sz="2800" kern="0" dirty="0">
                <a:ln w="15875">
                  <a:solidFill>
                    <a:srgbClr val="3333FF"/>
                  </a:solidFill>
                </a:ln>
                <a:solidFill>
                  <a:srgbClr val="0000FF"/>
                </a:solidFill>
                <a:effectLst>
                  <a:glow>
                    <a:srgbClr val="17406D"/>
                  </a:glow>
                </a:effectLst>
                <a:latin typeface="Arial Narrow" panose="020B0606020202030204" pitchFamily="34" charset="0"/>
              </a:rPr>
              <a:t>N</a:t>
            </a:r>
            <a:r>
              <a:rPr kumimoji="0" lang="es-CO" sz="2800" b="0" i="0" u="none" strike="noStrike" kern="0" cap="none" spc="0" normalizeH="0" baseline="0" noProof="0" dirty="0" err="1">
                <a:ln w="15875">
                  <a:solidFill>
                    <a:srgbClr val="3333FF"/>
                  </a:solidFill>
                </a:ln>
                <a:solidFill>
                  <a:srgbClr val="0000FF"/>
                </a:solidFill>
                <a:effectLst>
                  <a:glow>
                    <a:srgbClr val="17406D"/>
                  </a:glow>
                </a:effectLst>
                <a:uLnTx/>
                <a:uFillTx/>
                <a:latin typeface="Arial Narrow" panose="020B0606020202030204" pitchFamily="34" charset="0"/>
                <a:ea typeface="+mn-ea"/>
                <a:cs typeface="+mn-cs"/>
              </a:rPr>
              <a:t>ueva</a:t>
            </a:r>
            <a:r>
              <a:rPr kumimoji="0" lang="es-CO" sz="2800" b="0" i="0" u="none" strike="noStrike" kern="0" cap="none" spc="0" normalizeH="0" baseline="0" noProof="0" dirty="0">
                <a:ln w="15875">
                  <a:solidFill>
                    <a:srgbClr val="3333FF"/>
                  </a:solidFill>
                </a:ln>
                <a:solidFill>
                  <a:srgbClr val="0000FF"/>
                </a:solidFill>
                <a:effectLst>
                  <a:glow>
                    <a:srgbClr val="17406D"/>
                  </a:glow>
                </a:effectLst>
                <a:uLnTx/>
                <a:uFillTx/>
                <a:latin typeface="Arial Narrow" panose="020B0606020202030204" pitchFamily="34" charset="0"/>
                <a:ea typeface="+mn-ea"/>
                <a:cs typeface="+mn-cs"/>
              </a:rPr>
              <a:t>. </a:t>
            </a:r>
          </a:p>
        </p:txBody>
      </p:sp>
      <p:sp>
        <p:nvSpPr>
          <p:cNvPr id="11" name="Rectángulo 10">
            <a:extLst>
              <a:ext uri="{FF2B5EF4-FFF2-40B4-BE49-F238E27FC236}">
                <a16:creationId xmlns:a16="http://schemas.microsoft.com/office/drawing/2014/main" id="{820B2609-2725-4BB2-A7AF-629F8F1127A9}"/>
              </a:ext>
            </a:extLst>
          </p:cNvPr>
          <p:cNvSpPr/>
          <p:nvPr/>
        </p:nvSpPr>
        <p:spPr>
          <a:xfrm>
            <a:off x="1571128" y="4147022"/>
            <a:ext cx="6001744"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ysClr val="windowText" lastClr="000000"/>
                  </a:solidFill>
                </a:ln>
                <a:solidFill>
                  <a:sysClr val="windowText" lastClr="000000"/>
                </a:solidFill>
                <a:effectLst>
                  <a:glow>
                    <a:srgbClr val="17406D"/>
                  </a:glow>
                </a:effectLst>
                <a:uLnTx/>
                <a:uFillTx/>
                <a:latin typeface="Arial Narrow" panose="020B0606020202030204" pitchFamily="34" charset="0"/>
                <a:ea typeface="+mn-ea"/>
                <a:cs typeface="+mn-cs"/>
              </a:rPr>
              <a:t>Es decir, si al llegar el nuevo año, y para el día de la Luna Nueva no habían madurado las espigas de cebada, se agregaba un mes, y este mes era llamando Segundo Adar. </a:t>
            </a:r>
            <a:r>
              <a:rPr kumimoji="0" lang="es-CO" sz="2800" b="0" i="0" u="none" strike="noStrike" kern="0" cap="none" spc="0" normalizeH="0" baseline="0" noProof="0" dirty="0">
                <a:ln w="15875">
                  <a:solidFill>
                    <a:srgbClr val="C00000"/>
                  </a:solidFill>
                </a:ln>
                <a:solidFill>
                  <a:srgbClr val="C00000"/>
                </a:solidFill>
                <a:effectLst>
                  <a:glow>
                    <a:srgbClr val="17406D"/>
                  </a:glow>
                </a:effectLst>
                <a:uLnTx/>
                <a:uFillTx/>
                <a:latin typeface="Arial Narrow" panose="020B0606020202030204" pitchFamily="34" charset="0"/>
                <a:ea typeface="+mn-ea"/>
                <a:cs typeface="+mn-cs"/>
              </a:rPr>
              <a:t>Dando lugar a un año bisiesto de 13 meses</a:t>
            </a:r>
            <a:r>
              <a:rPr kumimoji="0" lang="es-CO" sz="2800" b="0" i="0" u="none" strike="noStrike" kern="0" cap="none" spc="0" normalizeH="0" baseline="0" noProof="0" dirty="0">
                <a:ln w="19050">
                  <a:solidFill>
                    <a:srgbClr val="C00000"/>
                  </a:solidFill>
                </a:ln>
                <a:solidFill>
                  <a:srgbClr val="C00000"/>
                </a:solidFill>
                <a:effectLst>
                  <a:glow>
                    <a:srgbClr val="17406D"/>
                  </a:glow>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419478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2 Rectángulo">
            <a:extLst>
              <a:ext uri="{FF2B5EF4-FFF2-40B4-BE49-F238E27FC236}">
                <a16:creationId xmlns:a16="http://schemas.microsoft.com/office/drawing/2014/main" id="{B78BF89A-EC01-42B3-ADFB-D79DD6AF9F0D}"/>
              </a:ext>
            </a:extLst>
          </p:cNvPr>
          <p:cNvSpPr/>
          <p:nvPr>
            <p:custDataLst>
              <p:tags r:id="rId1"/>
            </p:custDataLst>
          </p:nvPr>
        </p:nvSpPr>
        <p:spPr>
          <a:xfrm>
            <a:off x="1722782" y="1409960"/>
            <a:ext cx="5698435" cy="224676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r>
              <a:rPr lang="es-CO" sz="2800" kern="0" dirty="0">
                <a:ln w="19050">
                  <a:solidFill>
                    <a:srgbClr val="0000FF"/>
                  </a:solidFill>
                </a:ln>
                <a:solidFill>
                  <a:srgbClr val="0000FF"/>
                </a:solidFill>
                <a:latin typeface="Arial Narrow" panose="020B0606020202030204" pitchFamily="34" charset="0"/>
                <a:cs typeface="Arial" pitchFamily="34" charset="0"/>
              </a:rPr>
              <a:t>Siendo el calendario lunar más corto que el solar, el desfase temporal de 11 días se suplía añadiendo un mes más cuando se comprobaba que la cebada no estaba espigada para la fiesta de las primicias.</a:t>
            </a:r>
          </a:p>
        </p:txBody>
      </p:sp>
      <p:sp>
        <p:nvSpPr>
          <p:cNvPr id="7" name="2 Rectángulo">
            <a:extLst>
              <a:ext uri="{FF2B5EF4-FFF2-40B4-BE49-F238E27FC236}">
                <a16:creationId xmlns:a16="http://schemas.microsoft.com/office/drawing/2014/main" id="{C6550873-908D-4CE2-9737-EAB27991D7BE}"/>
              </a:ext>
            </a:extLst>
          </p:cNvPr>
          <p:cNvSpPr/>
          <p:nvPr>
            <p:custDataLst>
              <p:tags r:id="rId2"/>
            </p:custDataLst>
          </p:nvPr>
        </p:nvSpPr>
        <p:spPr>
          <a:xfrm>
            <a:off x="2406595" y="4542571"/>
            <a:ext cx="4330811" cy="1384995"/>
          </a:xfrm>
          <a:prstGeom prst="rect">
            <a:avLst/>
          </a:prstGeom>
          <a:solidFill>
            <a:srgbClr val="FFFFCC"/>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lvl="0" algn="ctr" defTabSz="914400"/>
            <a:r>
              <a:rPr lang="es-CO" sz="2800" kern="0" dirty="0">
                <a:ln w="19050">
                  <a:solidFill>
                    <a:srgbClr val="FF0000"/>
                  </a:solidFill>
                </a:ln>
                <a:solidFill>
                  <a:srgbClr val="FF0000"/>
                </a:solidFill>
                <a:latin typeface="Arial Narrow" panose="020B0606020202030204" pitchFamily="34" charset="0"/>
                <a:cs typeface="Arial" pitchFamily="34" charset="0"/>
              </a:rPr>
              <a:t>De este modo </a:t>
            </a:r>
            <a:r>
              <a:rPr lang="es-CO" sz="2800" kern="0" dirty="0">
                <a:ln w="19050">
                  <a:solidFill>
                    <a:srgbClr val="FF0000"/>
                  </a:solidFill>
                </a:ln>
                <a:solidFill>
                  <a:srgbClr val="FF0000"/>
                </a:solidFill>
                <a:latin typeface="Arial Narrow" panose="020B0606020202030204" pitchFamily="34" charset="0"/>
              </a:rPr>
              <a:t>el año lunar se sincronizaba con </a:t>
            </a:r>
            <a:r>
              <a:rPr lang="es-CO" sz="2800" kern="0" dirty="0">
                <a:ln w="19050">
                  <a:solidFill>
                    <a:srgbClr val="FF0000"/>
                  </a:solidFill>
                </a:ln>
                <a:solidFill>
                  <a:srgbClr val="FF0000"/>
                </a:solidFill>
                <a:latin typeface="Arial Narrow" panose="020B0606020202030204" pitchFamily="34" charset="0"/>
                <a:cs typeface="Arial" pitchFamily="34" charset="0"/>
              </a:rPr>
              <a:t>las estaciones y los meses del año solar.</a:t>
            </a:r>
            <a:endParaRPr kumimoji="0" lang="es-ES" sz="28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cs typeface="Arial" pitchFamily="34" charset="0"/>
            </a:endParaRPr>
          </a:p>
        </p:txBody>
      </p:sp>
    </p:spTree>
    <p:extLst>
      <p:ext uri="{BB962C8B-B14F-4D97-AF65-F5344CB8AC3E}">
        <p14:creationId xmlns:p14="http://schemas.microsoft.com/office/powerpoint/2010/main" val="173868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9" name="2 Rectángulo">
            <a:extLst>
              <a:ext uri="{FF2B5EF4-FFF2-40B4-BE49-F238E27FC236}">
                <a16:creationId xmlns:a16="http://schemas.microsoft.com/office/drawing/2014/main" id="{D47C876D-0ED1-4D15-A139-E035F6BE9C62}"/>
              </a:ext>
            </a:extLst>
          </p:cNvPr>
          <p:cNvSpPr/>
          <p:nvPr>
            <p:custDataLst>
              <p:tags r:id="rId1"/>
            </p:custDataLst>
          </p:nvPr>
        </p:nvSpPr>
        <p:spPr>
          <a:xfrm rot="21366959">
            <a:off x="1998593" y="4110606"/>
            <a:ext cx="5146814" cy="1384995"/>
          </a:xfrm>
          <a:prstGeom prst="rect">
            <a:avLst/>
          </a:prstGeom>
          <a:gradFill rotWithShape="1">
            <a:gsLst>
              <a:gs pos="0">
                <a:srgbClr val="FFFF99"/>
              </a:gs>
              <a:gs pos="35000">
                <a:srgbClr val="FFFFA5"/>
              </a:gs>
              <a:gs pos="72000">
                <a:srgbClr val="FFFFFF"/>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defTabSz="914400">
              <a:defRPr/>
            </a:pPr>
            <a:r>
              <a:rPr lang="es-CO" sz="2800" kern="0" dirty="0">
                <a:ln w="19050">
                  <a:solidFill>
                    <a:srgbClr val="FF0000"/>
                  </a:solidFill>
                </a:ln>
                <a:solidFill>
                  <a:srgbClr val="FF0000"/>
                </a:solidFill>
                <a:latin typeface="Arial Narrow" panose="020B0606020202030204" pitchFamily="34" charset="0"/>
              </a:rPr>
              <a:t>Desde entonces se fijó el décimo tercer mes, o Segundo Adar cada cierto período de tiempo en forma fija.</a:t>
            </a:r>
            <a:r>
              <a:rPr lang="es-CO" sz="2800" kern="0" dirty="0">
                <a:ln w="19050">
                  <a:solidFill>
                    <a:schemeClr val="tx1"/>
                  </a:solidFill>
                </a:ln>
                <a:solidFill>
                  <a:sysClr val="windowText" lastClr="000000"/>
                </a:solidFill>
                <a:latin typeface="Arial Narrow" panose="020B0606020202030204" pitchFamily="34" charset="0"/>
              </a:rPr>
              <a:t> </a:t>
            </a:r>
          </a:p>
        </p:txBody>
      </p:sp>
      <p:sp>
        <p:nvSpPr>
          <p:cNvPr id="11" name="3 CuadroTexto">
            <a:extLst>
              <a:ext uri="{FF2B5EF4-FFF2-40B4-BE49-F238E27FC236}">
                <a16:creationId xmlns:a16="http://schemas.microsoft.com/office/drawing/2014/main" id="{5B704340-FC06-42B5-BD3E-D797F35A2074}"/>
              </a:ext>
            </a:extLst>
          </p:cNvPr>
          <p:cNvSpPr txBox="1"/>
          <p:nvPr>
            <p:custDataLst>
              <p:tags r:id="rId2"/>
            </p:custDataLst>
          </p:nvPr>
        </p:nvSpPr>
        <p:spPr>
          <a:xfrm rot="21366959">
            <a:off x="1952211" y="1255915"/>
            <a:ext cx="5239579" cy="2677656"/>
          </a:xfrm>
          <a:prstGeom prst="rect">
            <a:avLst/>
          </a:prstGeom>
          <a:gradFill rotWithShape="1">
            <a:gsLst>
              <a:gs pos="0">
                <a:srgbClr val="A6FEAE"/>
              </a:gs>
              <a:gs pos="39000">
                <a:srgbClr val="D2FEDE"/>
              </a:gs>
              <a:gs pos="48000">
                <a:schemeClr val="bg1"/>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algn="ctr" defTabSz="914400">
              <a:defRPr/>
            </a:pPr>
            <a:r>
              <a:rPr kumimoji="0" lang="es-CO" sz="2800" i="0" u="none" strike="noStrike" kern="0" normalizeH="0" baseline="0" noProof="0" dirty="0">
                <a:ln w="19050">
                  <a:solidFill>
                    <a:srgbClr val="008000"/>
                  </a:solidFill>
                </a:ln>
                <a:solidFill>
                  <a:srgbClr val="008000"/>
                </a:solidFill>
                <a:uLnTx/>
                <a:uFillTx/>
                <a:latin typeface="Arial Narrow" panose="020B0606020202030204" pitchFamily="34" charset="0"/>
                <a:ea typeface="+mn-ea"/>
                <a:cs typeface="+mn-cs"/>
              </a:rPr>
              <a:t>Con el tiempo los israelitas estandarizaron el calendario sin tener en cuenta la maduración de la cebada, </a:t>
            </a: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toman la luna nueva más cercana al equinoccio vernal cuando el sol entra en Aries, para fijar el 1° de Nisán.</a:t>
            </a:r>
          </a:p>
        </p:txBody>
      </p:sp>
    </p:spTree>
    <p:extLst>
      <p:ext uri="{BB962C8B-B14F-4D97-AF65-F5344CB8AC3E}">
        <p14:creationId xmlns:p14="http://schemas.microsoft.com/office/powerpoint/2010/main" val="3639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12" name="3 CuadroTexto">
            <a:extLst>
              <a:ext uri="{FF2B5EF4-FFF2-40B4-BE49-F238E27FC236}">
                <a16:creationId xmlns:a16="http://schemas.microsoft.com/office/drawing/2014/main" id="{EDB2C18D-C279-4FB6-99E0-2E7671BC8DE1}"/>
              </a:ext>
            </a:extLst>
          </p:cNvPr>
          <p:cNvSpPr txBox="1"/>
          <p:nvPr>
            <p:custDataLst>
              <p:tags r:id="rId1"/>
            </p:custDataLst>
          </p:nvPr>
        </p:nvSpPr>
        <p:spPr>
          <a:xfrm>
            <a:off x="789021" y="4097165"/>
            <a:ext cx="7565957" cy="1815882"/>
          </a:xfrm>
          <a:prstGeom prst="rect">
            <a:avLst/>
          </a:prstGeom>
          <a:gradFill rotWithShape="1">
            <a:gsLst>
              <a:gs pos="0">
                <a:srgbClr val="C0504D">
                  <a:tint val="50000"/>
                  <a:satMod val="300000"/>
                </a:srgbClr>
              </a:gs>
              <a:gs pos="35000">
                <a:srgbClr val="C0504D">
                  <a:tint val="37000"/>
                  <a:satMod val="300000"/>
                </a:srgbClr>
              </a:gs>
              <a:gs pos="73000">
                <a:schemeClr val="bg1"/>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algn="ctr" defTabSz="914400">
              <a:defRPr/>
            </a:pPr>
            <a:r>
              <a:rPr lang="es-CO" sz="2800" kern="0" dirty="0">
                <a:ln w="15875">
                  <a:solidFill>
                    <a:srgbClr val="0000CC"/>
                  </a:solidFill>
                </a:ln>
                <a:solidFill>
                  <a:srgbClr val="0000CC"/>
                </a:solidFill>
                <a:latin typeface="Arial Narrow" panose="020B0606020202030204" pitchFamily="34" charset="0"/>
              </a:rPr>
              <a:t>Se conoce como ciclo metónico porque fue establecido por el matemático griego Metón, </a:t>
            </a:r>
            <a:r>
              <a:rPr lang="es-CO" sz="2800" kern="0" dirty="0">
                <a:ln w="15875">
                  <a:solidFill>
                    <a:schemeClr val="tx1"/>
                  </a:solidFill>
                </a:ln>
                <a:solidFill>
                  <a:sysClr val="windowText" lastClr="000000"/>
                </a:solidFill>
                <a:latin typeface="Arial Narrow" panose="020B0606020202030204" pitchFamily="34" charset="0"/>
              </a:rPr>
              <a:t>(</a:t>
            </a:r>
            <a:r>
              <a:rPr lang="es-CO" sz="2800" kern="0" dirty="0">
                <a:ln w="15875">
                  <a:solidFill>
                    <a:srgbClr val="FF0000"/>
                  </a:solidFill>
                </a:ln>
                <a:solidFill>
                  <a:srgbClr val="FF0000"/>
                </a:solidFill>
                <a:latin typeface="Arial Narrow" panose="020B0606020202030204" pitchFamily="34" charset="0"/>
              </a:rPr>
              <a:t>siglo V, AC</a:t>
            </a:r>
            <a:r>
              <a:rPr lang="es-CO" sz="2800" kern="0" dirty="0">
                <a:ln w="15875">
                  <a:solidFill>
                    <a:schemeClr val="tx1"/>
                  </a:solidFill>
                </a:ln>
                <a:solidFill>
                  <a:sysClr val="windowText" lastClr="000000"/>
                </a:solidFill>
                <a:latin typeface="Arial Narrow" panose="020B0606020202030204" pitchFamily="34" charset="0"/>
              </a:rPr>
              <a:t>). </a:t>
            </a:r>
          </a:p>
          <a:p>
            <a:pPr lvl="0" algn="ctr" defTabSz="914400">
              <a:defRPr/>
            </a:pPr>
            <a:r>
              <a:rPr lang="es-CO" sz="2800" kern="0" dirty="0">
                <a:ln w="15875">
                  <a:solidFill>
                    <a:schemeClr val="tx1"/>
                  </a:solidFill>
                </a:ln>
                <a:solidFill>
                  <a:sysClr val="windowText" lastClr="000000"/>
                </a:solidFill>
                <a:latin typeface="Arial Narrow" panose="020B0606020202030204" pitchFamily="34" charset="0"/>
              </a:rPr>
              <a:t>El primer calendario judío estandarizado es del siglo </a:t>
            </a:r>
            <a:r>
              <a:rPr lang="es-CO" sz="2800" kern="0" dirty="0">
                <a:ln w="15875">
                  <a:solidFill>
                    <a:srgbClr val="0000FF"/>
                  </a:solidFill>
                </a:ln>
                <a:solidFill>
                  <a:srgbClr val="0000FF"/>
                </a:solidFill>
                <a:latin typeface="Arial Narrow" panose="020B0606020202030204" pitchFamily="34" charset="0"/>
              </a:rPr>
              <a:t>IV DC</a:t>
            </a:r>
            <a:r>
              <a:rPr lang="es-CO" sz="2800" kern="0" dirty="0">
                <a:ln w="15875">
                  <a:solidFill>
                    <a:schemeClr val="tx1"/>
                  </a:solidFill>
                </a:ln>
                <a:solidFill>
                  <a:sysClr val="windowText" lastClr="000000"/>
                </a:solidFill>
                <a:latin typeface="Arial Narrow" panose="020B0606020202030204" pitchFamily="34" charset="0"/>
              </a:rPr>
              <a:t>, diseñado por el maestro y rabino judío </a:t>
            </a:r>
            <a:r>
              <a:rPr lang="es-CO" sz="2800" kern="0" dirty="0" err="1">
                <a:ln w="15875">
                  <a:solidFill>
                    <a:srgbClr val="0000FF"/>
                  </a:solidFill>
                </a:ln>
                <a:solidFill>
                  <a:srgbClr val="0000FF"/>
                </a:solidFill>
                <a:latin typeface="Arial Narrow" panose="020B0606020202030204" pitchFamily="34" charset="0"/>
              </a:rPr>
              <a:t>Hillel</a:t>
            </a:r>
            <a:r>
              <a:rPr lang="es-CO" sz="2800" kern="0" dirty="0">
                <a:ln w="15875">
                  <a:solidFill>
                    <a:srgbClr val="0000FF"/>
                  </a:solidFill>
                </a:ln>
                <a:solidFill>
                  <a:srgbClr val="0000FF"/>
                </a:solidFill>
                <a:latin typeface="Arial Narrow" panose="020B0606020202030204" pitchFamily="34" charset="0"/>
              </a:rPr>
              <a:t> II</a:t>
            </a:r>
            <a:r>
              <a:rPr lang="es-CO" sz="2800" kern="0" dirty="0">
                <a:ln w="15875">
                  <a:solidFill>
                    <a:schemeClr val="tx1"/>
                  </a:solidFill>
                </a:ln>
                <a:solidFill>
                  <a:sysClr val="windowText" lastClr="000000"/>
                </a:solidFill>
                <a:latin typeface="Arial Narrow" panose="020B0606020202030204" pitchFamily="34" charset="0"/>
              </a:rPr>
              <a:t>. </a:t>
            </a:r>
            <a:endPar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endParaRPr>
          </a:p>
        </p:txBody>
      </p:sp>
      <p:sp>
        <p:nvSpPr>
          <p:cNvPr id="5" name="2 Rectángulo">
            <a:extLst>
              <a:ext uri="{FF2B5EF4-FFF2-40B4-BE49-F238E27FC236}">
                <a16:creationId xmlns:a16="http://schemas.microsoft.com/office/drawing/2014/main" id="{72AA0FAB-B245-428C-84C1-8DE5B53F1D13}"/>
              </a:ext>
            </a:extLst>
          </p:cNvPr>
          <p:cNvSpPr/>
          <p:nvPr>
            <p:custDataLst>
              <p:tags r:id="rId2"/>
            </p:custDataLst>
          </p:nvPr>
        </p:nvSpPr>
        <p:spPr>
          <a:xfrm>
            <a:off x="1286495" y="1099408"/>
            <a:ext cx="6571009" cy="2246769"/>
          </a:xfrm>
          <a:prstGeom prst="rect">
            <a:avLst/>
          </a:prstGeom>
          <a:gradFill rotWithShape="1">
            <a:gsLst>
              <a:gs pos="0">
                <a:srgbClr val="FFFF99"/>
              </a:gs>
              <a:gs pos="35000">
                <a:srgbClr val="FFFFA5"/>
              </a:gs>
              <a:gs pos="72000">
                <a:srgbClr val="FFFFFF"/>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defTabSz="914400">
              <a:defRPr/>
            </a:pPr>
            <a:r>
              <a:rPr lang="es-CO" sz="2800" kern="0" dirty="0">
                <a:ln w="15875">
                  <a:solidFill>
                    <a:schemeClr val="tx1"/>
                  </a:solidFill>
                </a:ln>
                <a:latin typeface="Arial Narrow" panose="020B0606020202030204" pitchFamily="34" charset="0"/>
                <a:cs typeface="Arial" pitchFamily="34" charset="0"/>
              </a:rPr>
              <a:t>Asumieron de los pueblos paganos orientales que cada ciclo de </a:t>
            </a:r>
            <a:r>
              <a:rPr lang="es-CO" sz="2800" kern="0" dirty="0">
                <a:ln w="15875">
                  <a:solidFill>
                    <a:srgbClr val="FF0000"/>
                  </a:solidFill>
                </a:ln>
                <a:solidFill>
                  <a:srgbClr val="FF0000"/>
                </a:solidFill>
                <a:latin typeface="Arial Narrow" panose="020B0606020202030204" pitchFamily="34" charset="0"/>
                <a:cs typeface="Arial" pitchFamily="34" charset="0"/>
              </a:rPr>
              <a:t>19</a:t>
            </a:r>
            <a:r>
              <a:rPr lang="es-CO" sz="2800" kern="0" dirty="0">
                <a:ln w="15875">
                  <a:solidFill>
                    <a:schemeClr val="tx1"/>
                  </a:solidFill>
                </a:ln>
                <a:latin typeface="Arial Narrow" panose="020B0606020202030204" pitchFamily="34" charset="0"/>
                <a:cs typeface="Arial" pitchFamily="34" charset="0"/>
              </a:rPr>
              <a:t> años tendría </a:t>
            </a:r>
            <a:r>
              <a:rPr lang="es-CO" sz="2800" kern="0" dirty="0">
                <a:ln w="15875">
                  <a:solidFill>
                    <a:srgbClr val="FF0000"/>
                  </a:solidFill>
                </a:ln>
                <a:solidFill>
                  <a:srgbClr val="FF0000"/>
                </a:solidFill>
                <a:latin typeface="Arial Narrow" panose="020B0606020202030204" pitchFamily="34" charset="0"/>
                <a:cs typeface="Arial" pitchFamily="34" charset="0"/>
              </a:rPr>
              <a:t>12</a:t>
            </a:r>
            <a:r>
              <a:rPr lang="es-CO" sz="2800" kern="0" dirty="0">
                <a:ln w="15875">
                  <a:solidFill>
                    <a:schemeClr val="tx1"/>
                  </a:solidFill>
                </a:ln>
                <a:latin typeface="Arial Narrow" panose="020B0606020202030204" pitchFamily="34" charset="0"/>
                <a:cs typeface="Arial" pitchFamily="34" charset="0"/>
              </a:rPr>
              <a:t> años comunes de doce meses, y </a:t>
            </a:r>
            <a:r>
              <a:rPr lang="es-CO" sz="2800" kern="0" dirty="0">
                <a:ln w="15875">
                  <a:solidFill>
                    <a:srgbClr val="FF0000"/>
                  </a:solidFill>
                </a:ln>
                <a:solidFill>
                  <a:srgbClr val="FF0000"/>
                </a:solidFill>
                <a:latin typeface="Arial Narrow" panose="020B0606020202030204" pitchFamily="34" charset="0"/>
                <a:cs typeface="Arial" pitchFamily="34" charset="0"/>
              </a:rPr>
              <a:t>7</a:t>
            </a:r>
            <a:r>
              <a:rPr lang="es-CO" sz="2800" kern="0" dirty="0">
                <a:ln w="15875">
                  <a:solidFill>
                    <a:schemeClr val="tx1"/>
                  </a:solidFill>
                </a:ln>
                <a:latin typeface="Arial Narrow" panose="020B0606020202030204" pitchFamily="34" charset="0"/>
                <a:cs typeface="Arial" pitchFamily="34" charset="0"/>
              </a:rPr>
              <a:t> años embolismales o "preñados", con trece meses cada uno:</a:t>
            </a:r>
          </a:p>
          <a:p>
            <a:pPr lvl="0" algn="ctr" defTabSz="914400">
              <a:defRPr/>
            </a:pPr>
            <a:r>
              <a:rPr lang="es-CO" sz="2800" kern="0" dirty="0">
                <a:ln w="15875">
                  <a:solidFill>
                    <a:schemeClr val="tx1"/>
                  </a:solidFill>
                </a:ln>
                <a:latin typeface="Arial Narrow" panose="020B0606020202030204" pitchFamily="34" charset="0"/>
                <a:cs typeface="Arial" pitchFamily="34" charset="0"/>
              </a:rPr>
              <a:t> L</a:t>
            </a:r>
            <a:r>
              <a:rPr lang="es-CO" sz="2800" kern="0" dirty="0">
                <a:ln w="15875">
                  <a:solidFill>
                    <a:schemeClr val="tx1"/>
                  </a:solidFill>
                </a:ln>
                <a:latin typeface="Arial Narrow" panose="020B0606020202030204" pitchFamily="34" charset="0"/>
              </a:rPr>
              <a:t>os años bisiestos son </a:t>
            </a:r>
            <a:r>
              <a:rPr lang="es-CO" sz="2800" kern="0" dirty="0">
                <a:ln w="15875">
                  <a:solidFill>
                    <a:srgbClr val="FF0000"/>
                  </a:solidFill>
                </a:ln>
                <a:solidFill>
                  <a:srgbClr val="FF0000"/>
                </a:solidFill>
                <a:latin typeface="Arial Narrow" panose="020B0606020202030204" pitchFamily="34" charset="0"/>
              </a:rPr>
              <a:t>3, 6, 8, 11, 14, 17 y 19</a:t>
            </a:r>
            <a:r>
              <a:rPr lang="es-CO" sz="2800" kern="0" dirty="0">
                <a:ln w="15875">
                  <a:solidFill>
                    <a:schemeClr val="tx1"/>
                  </a:solidFill>
                </a:ln>
                <a:latin typeface="Arial Narrow" panose="020B0606020202030204" pitchFamily="34" charset="0"/>
              </a:rPr>
              <a:t>. </a:t>
            </a:r>
            <a:endParaRPr lang="es-CO" sz="2800" kern="0" dirty="0">
              <a:ln w="15875">
                <a:solidFill>
                  <a:schemeClr val="tx1"/>
                </a:solidFill>
              </a:ln>
              <a:latin typeface="Arial Narrow" panose="020B0606020202030204" pitchFamily="34" charset="0"/>
              <a:cs typeface="Arial" pitchFamily="34" charset="0"/>
            </a:endParaRPr>
          </a:p>
        </p:txBody>
      </p:sp>
    </p:spTree>
    <p:extLst>
      <p:ext uri="{BB962C8B-B14F-4D97-AF65-F5344CB8AC3E}">
        <p14:creationId xmlns:p14="http://schemas.microsoft.com/office/powerpoint/2010/main" val="10221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E5D81A3-966C-4852-9C0B-85CD9E828231}"/>
              </a:ext>
            </a:extLst>
          </p:cNvPr>
          <p:cNvSpPr/>
          <p:nvPr/>
        </p:nvSpPr>
        <p:spPr>
          <a:xfrm>
            <a:off x="1578013" y="3455150"/>
            <a:ext cx="5987974"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mn-ea"/>
                <a:cs typeface="+mn-cs"/>
              </a:rPr>
              <a:t>Estas fiestas eran una sombra de la realidad porvenir, la cual se centraba en Cristo.</a:t>
            </a:r>
          </a:p>
        </p:txBody>
      </p:sp>
      <p:sp>
        <p:nvSpPr>
          <p:cNvPr id="14" name="Rectángulo 13">
            <a:extLst>
              <a:ext uri="{FF2B5EF4-FFF2-40B4-BE49-F238E27FC236}">
                <a16:creationId xmlns:a16="http://schemas.microsoft.com/office/drawing/2014/main" id="{02A58143-37C8-4E32-B6BD-B4C098091F52}"/>
              </a:ext>
            </a:extLst>
          </p:cNvPr>
          <p:cNvSpPr/>
          <p:nvPr/>
        </p:nvSpPr>
        <p:spPr>
          <a:xfrm>
            <a:off x="1578014" y="872654"/>
            <a:ext cx="5987972" cy="2246769"/>
          </a:xfrm>
          <a:prstGeom prst="rect">
            <a:avLst/>
          </a:prstGeom>
          <a:solidFill>
            <a:srgbClr val="FFFF99"/>
          </a:solid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chemeClr val="accent6">
                      <a:lumMod val="50000"/>
                    </a:schemeClr>
                  </a:solidFill>
                </a:ln>
                <a:solidFill>
                  <a:schemeClr val="accent6">
                    <a:lumMod val="50000"/>
                  </a:schemeClr>
                </a:solidFill>
                <a:effectLst/>
                <a:uLnTx/>
                <a:uFillTx/>
                <a:latin typeface="Arial Narrow" panose="020B0606020202030204" pitchFamily="34" charset="0"/>
                <a:ea typeface="+mn-ea"/>
                <a:cs typeface="+mn-cs"/>
              </a:rPr>
              <a:t>Los hebreos eran un pueblo agrícola del cercano oriente cuyo calendario se estructuraba de acuerdo a la siembra y a la cosecha de sus productos, en conexión y armonía con sus fiestas religiosas.</a:t>
            </a:r>
          </a:p>
        </p:txBody>
      </p:sp>
      <p:sp>
        <p:nvSpPr>
          <p:cNvPr id="15" name="Rectángulo 14">
            <a:extLst>
              <a:ext uri="{FF2B5EF4-FFF2-40B4-BE49-F238E27FC236}">
                <a16:creationId xmlns:a16="http://schemas.microsoft.com/office/drawing/2014/main" id="{4BFF82C9-2000-4597-B956-FD148639EA08}"/>
              </a:ext>
            </a:extLst>
          </p:cNvPr>
          <p:cNvSpPr/>
          <p:nvPr/>
        </p:nvSpPr>
        <p:spPr>
          <a:xfrm>
            <a:off x="1578013" y="4684024"/>
            <a:ext cx="5987974" cy="1815882"/>
          </a:xfrm>
          <a:prstGeom prst="rect">
            <a:avLst/>
          </a:prstGeom>
          <a:gradFill rotWithShape="1">
            <a:gsLst>
              <a:gs pos="100000">
                <a:srgbClr val="8BFCFF"/>
              </a:gs>
              <a:gs pos="55000">
                <a:srgbClr val="B0F5FE"/>
              </a:gs>
              <a:gs pos="44000">
                <a:schemeClr val="bg1"/>
              </a:gs>
            </a:gsLst>
            <a:lin ang="16200000" scaled="1"/>
          </a:grad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Las comidas y bebidas, los días de fiesta, lunas nuevas y sábados de la ley ceremonial eran </a:t>
            </a:r>
            <a:r>
              <a:rPr kumimoji="0" lang="es-CO" sz="2800" b="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rPr>
              <a:t>“sombra de lo que ha de venir; pero el cuerpo es de Cristo”. </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Colosense 2:17. </a:t>
            </a:r>
          </a:p>
        </p:txBody>
      </p:sp>
    </p:spTree>
    <p:extLst>
      <p:ext uri="{BB962C8B-B14F-4D97-AF65-F5344CB8AC3E}">
        <p14:creationId xmlns:p14="http://schemas.microsoft.com/office/powerpoint/2010/main" val="14125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622368" y="451227"/>
            <a:ext cx="3909382" cy="440120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0" defTabSz="914400">
              <a:defRPr/>
            </a:pPr>
            <a:r>
              <a:rPr lang="es-CO" sz="2800" kern="0" dirty="0">
                <a:ln w="15875">
                  <a:solidFill>
                    <a:schemeClr val="bg2"/>
                  </a:solidFill>
                </a:ln>
                <a:solidFill>
                  <a:schemeClr val="bg2"/>
                </a:solidFill>
                <a:latin typeface="Arial Narrow" panose="020B0606020202030204" pitchFamily="34" charset="0"/>
              </a:rPr>
              <a:t>El calendario hebreo dado por Dios se aplicaba sólo a Israel por sus circunstancias específicas: </a:t>
            </a:r>
          </a:p>
          <a:p>
            <a:pPr lvl="0" defTabSz="914400">
              <a:defRPr/>
            </a:pPr>
            <a:r>
              <a:rPr lang="es-CO" sz="2800" kern="0" dirty="0">
                <a:ln w="15875">
                  <a:solidFill>
                    <a:srgbClr val="FF0000"/>
                  </a:solidFill>
                </a:ln>
                <a:solidFill>
                  <a:srgbClr val="FF0000"/>
                </a:solidFill>
                <a:latin typeface="Arial Narrow" panose="020B0606020202030204" pitchFamily="34" charset="0"/>
              </a:rPr>
              <a:t>Su contexto geográfico.</a:t>
            </a:r>
          </a:p>
          <a:p>
            <a:pPr lvl="0" defTabSz="914400">
              <a:defRPr/>
            </a:pPr>
            <a:r>
              <a:rPr lang="es-CO" sz="2800" kern="0" dirty="0">
                <a:ln w="15875">
                  <a:solidFill>
                    <a:srgbClr val="FF0000"/>
                  </a:solidFill>
                </a:ln>
                <a:solidFill>
                  <a:srgbClr val="FF0000"/>
                </a:solidFill>
                <a:latin typeface="Arial Narrow" panose="020B0606020202030204" pitchFamily="34" charset="0"/>
              </a:rPr>
              <a:t>Sus características climáticas. </a:t>
            </a:r>
          </a:p>
          <a:p>
            <a:pPr lvl="0" defTabSz="914400">
              <a:defRPr/>
            </a:pPr>
            <a:r>
              <a:rPr lang="es-CO" sz="2800" kern="0" dirty="0">
                <a:ln w="15875">
                  <a:solidFill>
                    <a:srgbClr val="FF0000"/>
                  </a:solidFill>
                </a:ln>
                <a:solidFill>
                  <a:srgbClr val="FF0000"/>
                </a:solidFill>
                <a:latin typeface="Arial Narrow" panose="020B0606020202030204" pitchFamily="34" charset="0"/>
              </a:rPr>
              <a:t>Sus leyes políticas.</a:t>
            </a:r>
          </a:p>
          <a:p>
            <a:pPr lvl="0" defTabSz="914400">
              <a:defRPr/>
            </a:pPr>
            <a:r>
              <a:rPr lang="es-CO" sz="2800" kern="0" dirty="0">
                <a:ln w="15875">
                  <a:solidFill>
                    <a:srgbClr val="FF0000"/>
                  </a:solidFill>
                </a:ln>
                <a:solidFill>
                  <a:srgbClr val="FF0000"/>
                </a:solidFill>
                <a:latin typeface="Arial Narrow" panose="020B0606020202030204" pitchFamily="34" charset="0"/>
              </a:rPr>
              <a:t>Su religión.</a:t>
            </a:r>
          </a:p>
          <a:p>
            <a:pPr lvl="0" defTabSz="914400">
              <a:defRPr/>
            </a:pPr>
            <a:r>
              <a:rPr lang="es-CO" sz="2800" kern="0" dirty="0">
                <a:ln w="15875">
                  <a:solidFill>
                    <a:srgbClr val="FF0000"/>
                  </a:solidFill>
                </a:ln>
                <a:solidFill>
                  <a:srgbClr val="FF0000"/>
                </a:solidFill>
                <a:latin typeface="Arial Narrow" panose="020B0606020202030204" pitchFamily="34" charset="0"/>
              </a:rPr>
              <a:t>Su actividad agrícola.</a:t>
            </a:r>
            <a:endParaRPr kumimoji="0" lang="es-CO" sz="280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ndParaRPr>
          </a:p>
        </p:txBody>
      </p:sp>
      <p:sp>
        <p:nvSpPr>
          <p:cNvPr id="6" name="Rectángulo 5"/>
          <p:cNvSpPr/>
          <p:nvPr/>
        </p:nvSpPr>
        <p:spPr>
          <a:xfrm>
            <a:off x="4823791" y="882114"/>
            <a:ext cx="3670852" cy="35394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CO" sz="2800" i="0" u="none" strike="noStrike" kern="0" cap="none" spc="0" normalizeH="0" baseline="0" noProof="0" dirty="0">
                <a:ln w="15875">
                  <a:solidFill>
                    <a:schemeClr val="bg2"/>
                  </a:solidFill>
                </a:ln>
                <a:solidFill>
                  <a:schemeClr val="bg2"/>
                </a:solidFill>
                <a:effectLst/>
                <a:uLnTx/>
                <a:uFillTx/>
                <a:latin typeface="Arial Narrow" panose="020B0606020202030204" pitchFamily="34" charset="0"/>
                <a:ea typeface="+mn-ea"/>
                <a:cs typeface="+mn-cs"/>
              </a:rPr>
              <a:t>No </a:t>
            </a:r>
            <a:r>
              <a:rPr lang="es-CO" sz="2800" kern="0" dirty="0">
                <a:ln w="15875">
                  <a:solidFill>
                    <a:schemeClr val="bg2"/>
                  </a:solidFill>
                </a:ln>
                <a:solidFill>
                  <a:schemeClr val="bg2"/>
                </a:solidFill>
                <a:latin typeface="Arial Narrow" panose="020B0606020202030204" pitchFamily="34" charset="0"/>
              </a:rPr>
              <a:t>es</a:t>
            </a:r>
            <a:r>
              <a:rPr kumimoji="0" lang="es-CO" sz="2800" i="0" u="none" strike="noStrike" kern="0" cap="none" spc="0" normalizeH="0" baseline="0" noProof="0" dirty="0">
                <a:ln w="15875">
                  <a:solidFill>
                    <a:schemeClr val="bg2"/>
                  </a:solidFill>
                </a:ln>
                <a:solidFill>
                  <a:schemeClr val="bg2"/>
                </a:solidFill>
                <a:effectLst/>
                <a:uLnTx/>
                <a:uFillTx/>
                <a:latin typeface="Arial Narrow" panose="020B0606020202030204" pitchFamily="34" charset="0"/>
                <a:ea typeface="+mn-ea"/>
                <a:cs typeface="+mn-cs"/>
              </a:rPr>
              <a:t> aplicable a la iglesia cristiana, la cual está esparcida por toda la tierra en diversos contextos.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CO" sz="280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rPr>
              <a:t>Y no fija un calendario. </a:t>
            </a:r>
          </a:p>
          <a:p>
            <a:pPr marL="0" marR="0" lvl="0" indent="0" defTabSz="914400" rtl="0" eaLnBrk="1" fontAlgn="auto" latinLnBrk="0" hangingPunct="1">
              <a:lnSpc>
                <a:spcPct val="100000"/>
              </a:lnSpc>
              <a:spcBef>
                <a:spcPts val="0"/>
              </a:spcBef>
              <a:spcAft>
                <a:spcPts val="0"/>
              </a:spcAft>
              <a:buClrTx/>
              <a:buSzTx/>
              <a:buFontTx/>
              <a:buNone/>
              <a:tabLst/>
              <a:defRPr/>
            </a:pPr>
            <a:r>
              <a:rPr lang="es-CO" sz="2800" kern="0" dirty="0">
                <a:ln w="15875">
                  <a:solidFill>
                    <a:srgbClr val="0000FF"/>
                  </a:solidFill>
                </a:ln>
                <a:solidFill>
                  <a:srgbClr val="0000FF"/>
                </a:solidFill>
                <a:latin typeface="Arial Narrow" panose="020B0606020202030204" pitchFamily="34" charset="0"/>
              </a:rPr>
              <a:t>A diferencia de Israel no tiene autoridad política, solo religiosa.</a:t>
            </a:r>
            <a:endParaRPr kumimoji="0" lang="es-CO" sz="280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endParaRPr>
          </a:p>
        </p:txBody>
      </p:sp>
      <p:sp>
        <p:nvSpPr>
          <p:cNvPr id="5" name="Rectángulo 4">
            <a:extLst>
              <a:ext uri="{FF2B5EF4-FFF2-40B4-BE49-F238E27FC236}">
                <a16:creationId xmlns:a16="http://schemas.microsoft.com/office/drawing/2014/main" id="{4BA6CA80-74C4-4763-ABB9-76FDD284155E}"/>
              </a:ext>
            </a:extLst>
          </p:cNvPr>
          <p:cNvSpPr/>
          <p:nvPr/>
        </p:nvSpPr>
        <p:spPr>
          <a:xfrm>
            <a:off x="1390987" y="5104220"/>
            <a:ext cx="6362026"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i="0" u="none" strike="noStrike" kern="0" cap="none" spc="0" normalizeH="0" baseline="0" noProof="0" dirty="0">
                <a:ln w="19050">
                  <a:solidFill>
                    <a:srgbClr val="006600"/>
                  </a:solidFill>
                </a:ln>
                <a:solidFill>
                  <a:srgbClr val="006600"/>
                </a:solidFill>
                <a:effectLst/>
                <a:uLnTx/>
                <a:uFillTx/>
                <a:latin typeface="Arial Narrow" panose="020B0606020202030204" pitchFamily="34" charset="0"/>
                <a:ea typeface="+mn-ea"/>
                <a:cs typeface="+mn-cs"/>
              </a:rPr>
              <a:t>La iglesia existe en una época en la que las sombras del sistema religioso hebreo se han encontrado con la realidad que es Cristo.</a:t>
            </a:r>
          </a:p>
        </p:txBody>
      </p:sp>
    </p:spTree>
    <p:extLst>
      <p:ext uri="{BB962C8B-B14F-4D97-AF65-F5344CB8AC3E}">
        <p14:creationId xmlns:p14="http://schemas.microsoft.com/office/powerpoint/2010/main" val="212836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1292282" y="4311649"/>
            <a:ext cx="6559437" cy="224676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defRPr/>
            </a:pPr>
            <a:r>
              <a:rPr kumimoji="0" lang="es-CO" sz="280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Una de sus diferencias está en el calendario. </a:t>
            </a:r>
            <a:r>
              <a:rPr kumimoji="0" lang="es-CO" sz="2800" i="0" u="none" strike="noStrike" kern="0" cap="none" spc="0" normalizeH="0" baseline="0" noProof="0" dirty="0">
                <a:ln w="15875">
                  <a:solidFill>
                    <a:schemeClr val="bg2"/>
                  </a:solidFill>
                </a:ln>
                <a:solidFill>
                  <a:schemeClr val="bg2"/>
                </a:solidFill>
                <a:effectLst/>
                <a:uLnTx/>
                <a:uFillTx/>
                <a:latin typeface="Arial Narrow" panose="020B0606020202030204" pitchFamily="34" charset="0"/>
                <a:ea typeface="+mn-ea"/>
                <a:cs typeface="+mn-cs"/>
              </a:rPr>
              <a:t>Mientras que los </a:t>
            </a:r>
            <a:r>
              <a:rPr lang="es-CO" sz="2800" kern="0" dirty="0">
                <a:ln w="15875">
                  <a:solidFill>
                    <a:schemeClr val="bg2"/>
                  </a:solidFill>
                </a:ln>
                <a:solidFill>
                  <a:schemeClr val="bg2"/>
                </a:solidFill>
                <a:latin typeface="Arial Narrow" panose="020B0606020202030204" pitchFamily="34" charset="0"/>
              </a:rPr>
              <a:t>rabinos comienzan el </a:t>
            </a:r>
            <a:r>
              <a:rPr kumimoji="0" lang="es-CO" sz="2800" i="0" u="none" strike="noStrike" kern="0" cap="none" spc="0" normalizeH="0" baseline="0" noProof="0" dirty="0">
                <a:ln w="15875">
                  <a:solidFill>
                    <a:schemeClr val="bg2"/>
                  </a:solidFill>
                </a:ln>
                <a:solidFill>
                  <a:schemeClr val="bg2"/>
                </a:solidFill>
                <a:effectLst/>
                <a:uLnTx/>
                <a:uFillTx/>
                <a:latin typeface="Arial Narrow" panose="020B0606020202030204" pitchFamily="34" charset="0"/>
                <a:ea typeface="+mn-ea"/>
                <a:cs typeface="+mn-cs"/>
              </a:rPr>
              <a:t>año con</a:t>
            </a:r>
            <a:r>
              <a:rPr kumimoji="0" lang="es-CO" sz="2800" i="0" u="none" strike="noStrike" kern="0" cap="none" spc="0" normalizeH="0" noProof="0" dirty="0">
                <a:ln w="15875">
                  <a:solidFill>
                    <a:schemeClr val="bg2"/>
                  </a:solidFill>
                </a:ln>
                <a:solidFill>
                  <a:schemeClr val="bg2"/>
                </a:solidFill>
                <a:effectLst/>
                <a:uLnTx/>
                <a:uFillTx/>
                <a:latin typeface="Arial Narrow" panose="020B0606020202030204" pitchFamily="34" charset="0"/>
                <a:ea typeface="+mn-ea"/>
                <a:cs typeface="+mn-cs"/>
              </a:rPr>
              <a:t> la Luna Nueva después del equinoccio vernal, </a:t>
            </a:r>
            <a:r>
              <a:rPr kumimoji="0" lang="es-CO" sz="2800" i="0" u="none" strike="noStrike" kern="0" cap="none" spc="0" normalizeH="0" noProof="0" dirty="0">
                <a:ln w="15875">
                  <a:solidFill>
                    <a:srgbClr val="FF0000"/>
                  </a:solidFill>
                </a:ln>
                <a:solidFill>
                  <a:srgbClr val="FF0000"/>
                </a:solidFill>
                <a:effectLst/>
                <a:uLnTx/>
                <a:uFillTx/>
                <a:latin typeface="Arial Narrow" panose="020B0606020202030204" pitchFamily="34" charset="0"/>
                <a:ea typeface="+mn-ea"/>
                <a:cs typeface="+mn-cs"/>
              </a:rPr>
              <a:t>ellos </a:t>
            </a:r>
            <a:r>
              <a:rPr lang="es-CO" sz="2800" kern="0" dirty="0">
                <a:ln w="15875">
                  <a:solidFill>
                    <a:srgbClr val="FF0000"/>
                  </a:solidFill>
                </a:ln>
                <a:solidFill>
                  <a:srgbClr val="FF0000"/>
                </a:solidFill>
                <a:latin typeface="Arial Narrow" panose="020B0606020202030204" pitchFamily="34" charset="0"/>
              </a:rPr>
              <a:t>lo empezaban </a:t>
            </a:r>
            <a:r>
              <a:rPr kumimoji="0" lang="es-CO" sz="2800" i="0" u="none" strike="noStrike" kern="0" cap="none" spc="0" normalizeH="0" noProof="0" dirty="0">
                <a:ln w="15875">
                  <a:solidFill>
                    <a:srgbClr val="FF0000"/>
                  </a:solidFill>
                </a:ln>
                <a:solidFill>
                  <a:srgbClr val="FF0000"/>
                </a:solidFill>
                <a:effectLst/>
                <a:uLnTx/>
                <a:uFillTx/>
                <a:latin typeface="Arial Narrow" panose="020B0606020202030204" pitchFamily="34" charset="0"/>
                <a:ea typeface="+mn-ea"/>
                <a:cs typeface="+mn-cs"/>
              </a:rPr>
              <a:t>con la Luna Nueva </a:t>
            </a:r>
            <a:r>
              <a:rPr kumimoji="0" lang="es-CO" sz="280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cuando la cebada estaba abid en Palestina.</a:t>
            </a:r>
            <a:endParaRPr kumimoji="0" lang="es-CO" sz="280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endParaRPr>
          </a:p>
        </p:txBody>
      </p:sp>
      <p:sp>
        <p:nvSpPr>
          <p:cNvPr id="6" name="Rectángulo 5"/>
          <p:cNvSpPr/>
          <p:nvPr/>
        </p:nvSpPr>
        <p:spPr>
          <a:xfrm>
            <a:off x="5047015" y="486588"/>
            <a:ext cx="3705101" cy="3108543"/>
          </a:xfrm>
          <a:prstGeom prst="rect">
            <a:avLst/>
          </a:prstGeom>
          <a:ln w="38100">
            <a:solidFill>
              <a:srgbClr val="0000FF"/>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defTabSz="914400">
              <a:defRPr/>
            </a:pPr>
            <a:r>
              <a:rPr lang="es-CO" sz="2800" kern="0" dirty="0">
                <a:ln w="12700">
                  <a:solidFill>
                    <a:srgbClr val="FF0000"/>
                  </a:solidFill>
                </a:ln>
                <a:solidFill>
                  <a:srgbClr val="FF0000"/>
                </a:solidFill>
                <a:latin typeface="Arial Narrow" panose="020B0606020202030204" pitchFamily="34" charset="0"/>
              </a:rPr>
              <a:t>*</a:t>
            </a:r>
            <a:r>
              <a:rPr lang="es-CO" sz="2800" kern="0" dirty="0">
                <a:ln w="12700">
                  <a:solidFill>
                    <a:srgbClr val="0000CC"/>
                  </a:solidFill>
                </a:ln>
                <a:solidFill>
                  <a:srgbClr val="0000CC"/>
                </a:solidFill>
                <a:latin typeface="Arial Narrow" panose="020B0606020202030204" pitchFamily="34" charset="0"/>
              </a:rPr>
              <a:t>Los caraítas </a:t>
            </a:r>
            <a:r>
              <a:rPr lang="es-CO" sz="2800" kern="0" dirty="0">
                <a:ln w="12700">
                  <a:solidFill>
                    <a:sysClr val="windowText" lastClr="000000"/>
                  </a:solidFill>
                </a:ln>
                <a:solidFill>
                  <a:sysClr val="windowText" lastClr="000000"/>
                </a:solidFill>
                <a:latin typeface="Arial Narrow" panose="020B0606020202030204" pitchFamily="34" charset="0"/>
              </a:rPr>
              <a:t>(Lectores de la Biblia). Son una corriente religiosa del judaísmo que rechaza</a:t>
            </a:r>
            <a:r>
              <a:rPr lang="es-CO" sz="2800" dirty="0">
                <a:ln w="12700">
                  <a:solidFill>
                    <a:sysClr val="windowText" lastClr="000000"/>
                  </a:solidFill>
                </a:ln>
                <a:solidFill>
                  <a:sysClr val="windowText" lastClr="000000"/>
                </a:solidFill>
                <a:latin typeface="Arial Narrow" panose="020B0606020202030204" pitchFamily="34" charset="0"/>
              </a:rPr>
              <a:t> la tradición de los rabinos</a:t>
            </a:r>
            <a:r>
              <a:rPr lang="es-CO" sz="2800" kern="0" dirty="0">
                <a:ln w="12700">
                  <a:solidFill>
                    <a:sysClr val="windowText" lastClr="000000"/>
                  </a:solidFill>
                </a:ln>
                <a:solidFill>
                  <a:sysClr val="windowText" lastClr="000000"/>
                </a:solidFill>
                <a:latin typeface="Arial Narrow" panose="020B0606020202030204" pitchFamily="34" charset="0"/>
              </a:rPr>
              <a:t>,</a:t>
            </a:r>
            <a:r>
              <a:rPr lang="es-CO" sz="2800" dirty="0">
                <a:ln w="12700">
                  <a:solidFill>
                    <a:sysClr val="windowText" lastClr="000000"/>
                  </a:solidFill>
                </a:ln>
                <a:solidFill>
                  <a:sysClr val="windowText" lastClr="000000"/>
                </a:solidFill>
                <a:latin typeface="Arial Narrow" panose="020B0606020202030204" pitchFamily="34" charset="0"/>
              </a:rPr>
              <a:t> y profesa seguir el texto de la Biblia hebrea.</a:t>
            </a:r>
            <a:endParaRPr kumimoji="0" lang="es-CO" sz="2800" i="0" u="none" strike="noStrike" kern="0" cap="none" spc="0" normalizeH="0" baseline="0" noProof="0" dirty="0">
              <a:ln w="12700">
                <a:solidFill>
                  <a:sysClr val="windowText" lastClr="000000"/>
                </a:solidFill>
              </a:ln>
              <a:solidFill>
                <a:sysClr val="windowText" lastClr="000000"/>
              </a:solidFill>
              <a:effectLst/>
              <a:uLnTx/>
              <a:uFillTx/>
              <a:latin typeface="Arial Narrow" panose="020B0606020202030204" pitchFamily="34" charset="0"/>
            </a:endParaRPr>
          </a:p>
        </p:txBody>
      </p:sp>
      <p:sp>
        <p:nvSpPr>
          <p:cNvPr id="7" name="Rectángulo 6">
            <a:extLst>
              <a:ext uri="{FF2B5EF4-FFF2-40B4-BE49-F238E27FC236}">
                <a16:creationId xmlns:a16="http://schemas.microsoft.com/office/drawing/2014/main" id="{653FCEAD-CF77-4FB0-B0EA-C575F68054B6}"/>
              </a:ext>
            </a:extLst>
          </p:cNvPr>
          <p:cNvSpPr/>
          <p:nvPr/>
        </p:nvSpPr>
        <p:spPr>
          <a:xfrm>
            <a:off x="389113" y="486588"/>
            <a:ext cx="4491648" cy="3539430"/>
          </a:xfrm>
          <a:prstGeom prst="rect">
            <a:avLst/>
          </a:prstGeom>
          <a:gradFill>
            <a:gsLst>
              <a:gs pos="0">
                <a:schemeClr val="accent4">
                  <a:tint val="50000"/>
                  <a:satMod val="300000"/>
                </a:schemeClr>
              </a:gs>
              <a:gs pos="35000">
                <a:schemeClr val="accent4">
                  <a:tint val="37000"/>
                  <a:satMod val="300000"/>
                </a:schemeClr>
              </a:gs>
              <a:gs pos="65485">
                <a:schemeClr val="tx1"/>
              </a:gs>
              <a:gs pos="100000">
                <a:schemeClr val="tx1"/>
              </a:gs>
            </a:gsLst>
          </a:grad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Pero para determinar la fecha de la crucifixión es necesario volver al antiguo calendario hebreo.</a:t>
            </a:r>
          </a:p>
          <a:p>
            <a:pPr lvl="0" algn="ctr" defTabSz="914400">
              <a:defRPr/>
            </a:pPr>
            <a:r>
              <a:rPr lang="es-CO" sz="2800" kern="0" dirty="0">
                <a:ln w="15875">
                  <a:solidFill>
                    <a:sysClr val="windowText" lastClr="000000"/>
                  </a:solidFill>
                </a:ln>
                <a:solidFill>
                  <a:sysClr val="windowText" lastClr="000000"/>
                </a:solidFill>
                <a:latin typeface="Arial Narrow" panose="020B0606020202030204" pitchFamily="34" charset="0"/>
              </a:rPr>
              <a:t>El mismo que usaban los caraítas</a:t>
            </a:r>
            <a:r>
              <a:rPr lang="es-CO" sz="2800" kern="0" dirty="0">
                <a:ln w="15875">
                  <a:solidFill>
                    <a:srgbClr val="FF0000"/>
                  </a:solidFill>
                </a:ln>
                <a:solidFill>
                  <a:srgbClr val="FF0000"/>
                </a:solidFill>
                <a:latin typeface="Arial Narrow" panose="020B0606020202030204" pitchFamily="34" charset="0"/>
              </a:rPr>
              <a:t>*</a:t>
            </a:r>
            <a:r>
              <a:rPr lang="es-CO" sz="2800" kern="0" dirty="0">
                <a:ln w="15875">
                  <a:solidFill>
                    <a:sysClr val="windowText" lastClr="000000"/>
                  </a:solidFill>
                </a:ln>
                <a:solidFill>
                  <a:sysClr val="windowText" lastClr="000000"/>
                </a:solidFill>
                <a:latin typeface="Arial Narrow" panose="020B0606020202030204" pitchFamily="34" charset="0"/>
              </a:rPr>
              <a:t> antiguos y que usaron los primeros adventistas para determinar el día del Yom Kippur el 22 de octubre de 1844.</a:t>
            </a:r>
            <a:endParaRPr kumimoji="0" lang="es-CO" sz="2800" i="0" u="none" strike="noStrike" kern="0" cap="none" spc="0" normalizeH="0" baseline="0" noProof="0" dirty="0">
              <a:ln w="15875">
                <a:solidFill>
                  <a:sysClr val="windowText" lastClr="000000"/>
                </a:solidFill>
              </a:ln>
              <a:solidFill>
                <a:sysClr val="windowText" lastClr="000000"/>
              </a:solidFill>
              <a:effectLst/>
              <a:uLnTx/>
              <a:uFillTx/>
              <a:latin typeface="Arial Narrow" panose="020B0606020202030204" pitchFamily="34" charset="0"/>
            </a:endParaRPr>
          </a:p>
        </p:txBody>
      </p:sp>
    </p:spTree>
    <p:extLst>
      <p:ext uri="{BB962C8B-B14F-4D97-AF65-F5344CB8AC3E}">
        <p14:creationId xmlns:p14="http://schemas.microsoft.com/office/powerpoint/2010/main" val="41389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ángulo 6">
            <a:extLst>
              <a:ext uri="{FF2B5EF4-FFF2-40B4-BE49-F238E27FC236}">
                <a16:creationId xmlns:a16="http://schemas.microsoft.com/office/drawing/2014/main" id="{8222E511-7C9E-4A4D-B4F5-B8415EE59085}"/>
              </a:ext>
            </a:extLst>
          </p:cNvPr>
          <p:cNvSpPr/>
          <p:nvPr/>
        </p:nvSpPr>
        <p:spPr>
          <a:xfrm>
            <a:off x="1640004" y="1121178"/>
            <a:ext cx="5863992" cy="954107"/>
          </a:xfrm>
          <a:prstGeom prst="rect">
            <a:avLst/>
          </a:prstGeom>
          <a:solidFill>
            <a:srgbClr val="66FFFF"/>
          </a:solidFill>
          <a:ln w="25400" cap="flat" cmpd="sng" algn="ctr">
            <a:solidFill>
              <a:srgbClr val="0F6FC6"/>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5875">
                  <a:solidFill>
                    <a:prstClr val="black"/>
                  </a:solidFill>
                </a:ln>
                <a:solidFill>
                  <a:prstClr val="black"/>
                </a:solidFill>
                <a:latin typeface="Arial Narrow" panose="020B0606020202030204" pitchFamily="34" charset="0"/>
              </a:rPr>
              <a:t>Por esta razón, hay ocasiones en que el año bíblico comienza un mes más tarde.</a:t>
            </a:r>
            <a:endPar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endParaRPr>
          </a:p>
        </p:txBody>
      </p:sp>
      <p:sp>
        <p:nvSpPr>
          <p:cNvPr id="13" name="Rectángulo 12">
            <a:extLst>
              <a:ext uri="{FF2B5EF4-FFF2-40B4-BE49-F238E27FC236}">
                <a16:creationId xmlns:a16="http://schemas.microsoft.com/office/drawing/2014/main" id="{636DC3D7-CAB0-4F54-AD6C-66C70A5E3E4B}"/>
              </a:ext>
            </a:extLst>
          </p:cNvPr>
          <p:cNvSpPr/>
          <p:nvPr/>
        </p:nvSpPr>
        <p:spPr>
          <a:xfrm>
            <a:off x="1640003" y="2666085"/>
            <a:ext cx="5863993" cy="1384995"/>
          </a:xfrm>
          <a:prstGeom prst="rect">
            <a:avLst/>
          </a:prstGeom>
          <a:solidFill>
            <a:sysClr val="window" lastClr="FFFFFF"/>
          </a:solidFill>
          <a:ln w="635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5875">
                  <a:solidFill>
                    <a:schemeClr val="tx1"/>
                  </a:solidFill>
                </a:ln>
                <a:latin typeface="Arial Narrow" panose="020B0606020202030204" pitchFamily="34" charset="0"/>
              </a:rPr>
              <a:t>El mes de marzo es muy temprano como para que la cebada estuviera en espiga, </a:t>
            </a:r>
            <a:r>
              <a:rPr lang="es-CO" sz="2800" kern="0" dirty="0">
                <a:ln w="15875">
                  <a:solidFill>
                    <a:srgbClr val="FF0000"/>
                  </a:solidFill>
                </a:ln>
                <a:solidFill>
                  <a:srgbClr val="FF0000"/>
                </a:solidFill>
                <a:latin typeface="Arial Narrow" panose="020B0606020202030204" pitchFamily="34" charset="0"/>
              </a:rPr>
              <a:t>siendo más probable el mes de abril.</a:t>
            </a:r>
            <a:endPar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ndParaRPr>
          </a:p>
        </p:txBody>
      </p:sp>
      <p:sp>
        <p:nvSpPr>
          <p:cNvPr id="5" name="Rectángulo 12">
            <a:extLst>
              <a:ext uri="{FF2B5EF4-FFF2-40B4-BE49-F238E27FC236}">
                <a16:creationId xmlns:a16="http://schemas.microsoft.com/office/drawing/2014/main" id="{636DC3D7-CAB0-4F54-AD6C-66C70A5E3E4B}"/>
              </a:ext>
            </a:extLst>
          </p:cNvPr>
          <p:cNvSpPr/>
          <p:nvPr/>
        </p:nvSpPr>
        <p:spPr>
          <a:xfrm>
            <a:off x="1219704" y="4610112"/>
            <a:ext cx="6704593" cy="1384995"/>
          </a:xfrm>
          <a:prstGeom prst="rect">
            <a:avLst/>
          </a:prstGeom>
          <a:solidFill>
            <a:sysClr val="window" lastClr="FFFFFF"/>
          </a:solidFill>
          <a:ln w="635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rPr>
              <a:t>Fue así como los primeros adventistas calcularon la fecha del Yom Kippur el 22 de octubre de 1844.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Nótense sus publicaciones de esa época:</a:t>
            </a:r>
          </a:p>
        </p:txBody>
      </p:sp>
    </p:spTree>
    <p:extLst>
      <p:ext uri="{BB962C8B-B14F-4D97-AF65-F5344CB8AC3E}">
        <p14:creationId xmlns:p14="http://schemas.microsoft.com/office/powerpoint/2010/main" val="422398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1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EC3A3CD-0598-44DB-82CE-3F3B2EABCFF7}"/>
              </a:ext>
            </a:extLst>
          </p:cNvPr>
          <p:cNvSpPr/>
          <p:nvPr/>
        </p:nvSpPr>
        <p:spPr>
          <a:xfrm>
            <a:off x="591379" y="323546"/>
            <a:ext cx="7961243" cy="2677656"/>
          </a:xfrm>
          <a:prstGeom prst="rect">
            <a:avLst/>
          </a:prstGeom>
          <a:solidFill>
            <a:srgbClr val="660066"/>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chemeClr val="bg1"/>
                  </a:solidFill>
                </a:ln>
                <a:solidFill>
                  <a:schemeClr val="bg1"/>
                </a:solidFill>
                <a:effectLst/>
                <a:uLnTx/>
                <a:uFillTx/>
                <a:latin typeface="Arial Narrow" panose="020B0606020202030204" pitchFamily="34" charset="0"/>
                <a:ea typeface="+mn-ea"/>
                <a:cs typeface="+mn-cs"/>
              </a:rPr>
              <a:t>“…si se inicia el año, según los judíos rabínicos, con la luna nueva en </a:t>
            </a:r>
            <a:r>
              <a:rPr kumimoji="0" lang="es-CO" sz="2800" b="0" i="0" u="none" strike="noStrike" kern="0" cap="none" spc="0" normalizeH="0" baseline="0" noProof="0" dirty="0">
                <a:ln w="15875">
                  <a:solidFill>
                    <a:srgbClr val="FFFF00"/>
                  </a:solidFill>
                </a:ln>
                <a:solidFill>
                  <a:srgbClr val="FFFF00"/>
                </a:solidFill>
                <a:effectLst/>
                <a:uLnTx/>
                <a:uFillTx/>
                <a:latin typeface="Arial Narrow" panose="020B0606020202030204" pitchFamily="34" charset="0"/>
                <a:ea typeface="+mn-ea"/>
                <a:cs typeface="+mn-cs"/>
              </a:rPr>
              <a:t>marzo</a:t>
            </a:r>
            <a:r>
              <a:rPr kumimoji="0" lang="es-CO" sz="2800" b="0" i="0" u="none" strike="noStrike" kern="0" cap="none" spc="0" normalizeH="0" baseline="0" noProof="0" dirty="0">
                <a:ln w="15875">
                  <a:solidFill>
                    <a:schemeClr val="bg1"/>
                  </a:solidFill>
                </a:ln>
                <a:solidFill>
                  <a:schemeClr val="bg1"/>
                </a:solidFill>
                <a:effectLst/>
                <a:uLnTx/>
                <a:uFillTx/>
                <a:latin typeface="Arial Narrow" panose="020B0606020202030204" pitchFamily="34" charset="0"/>
                <a:ea typeface="+mn-ea"/>
                <a:cs typeface="+mn-cs"/>
              </a:rPr>
              <a:t>, sería imposible obedecer esta requisición de la ley. </a:t>
            </a:r>
            <a:r>
              <a:rPr kumimoji="0" lang="es-CO" sz="2800" b="0" i="0" u="none" strike="noStrike" kern="0" cap="none" spc="0" normalizeH="0" baseline="0" noProof="0" dirty="0">
                <a:ln w="15875">
                  <a:solidFill>
                    <a:srgbClr val="FFFF00"/>
                  </a:solidFill>
                </a:ln>
                <a:solidFill>
                  <a:srgbClr val="FFFF00"/>
                </a:solidFill>
                <a:effectLst/>
                <a:uLnTx/>
                <a:uFillTx/>
                <a:latin typeface="Arial Narrow" panose="020B0606020202030204" pitchFamily="34" charset="0"/>
                <a:ea typeface="+mn-ea"/>
                <a:cs typeface="+mn-cs"/>
              </a:rPr>
              <a:t>Porque el grano no estaría maduro en el primer mes.</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 </a:t>
            </a:r>
            <a:r>
              <a:rPr kumimoji="0" lang="es-CO" sz="2800" b="0" i="0" u="none" strike="noStrike" kern="0" cap="none" spc="0" normalizeH="0" baseline="0" noProof="0" dirty="0">
                <a:ln w="15875">
                  <a:solidFill>
                    <a:schemeClr val="bg1"/>
                  </a:solidFill>
                </a:ln>
                <a:solidFill>
                  <a:schemeClr val="bg1"/>
                </a:solidFill>
                <a:effectLst/>
                <a:uLnTx/>
                <a:uFillTx/>
                <a:latin typeface="Arial Narrow" panose="020B0606020202030204" pitchFamily="34" charset="0"/>
                <a:ea typeface="+mn-ea"/>
                <a:cs typeface="+mn-cs"/>
              </a:rPr>
              <a:t>Los Caraítas, que se adhieren rígidamente a la Ley, por lo general comienzan el año </a:t>
            </a:r>
            <a:r>
              <a:rPr kumimoji="0" lang="es-CO" sz="2800" b="0" i="0" u="none" strike="noStrike" kern="0" cap="none" spc="0" normalizeH="0" baseline="0" noProof="0" dirty="0">
                <a:ln w="15875">
                  <a:solidFill>
                    <a:srgbClr val="FFFF00"/>
                  </a:solidFill>
                </a:ln>
                <a:solidFill>
                  <a:srgbClr val="FFFF00"/>
                </a:solidFill>
                <a:effectLst/>
                <a:uLnTx/>
                <a:uFillTx/>
                <a:latin typeface="Arial Narrow" panose="020B0606020202030204" pitchFamily="34" charset="0"/>
                <a:ea typeface="+mn-ea"/>
                <a:cs typeface="+mn-cs"/>
              </a:rPr>
              <a:t>una luna más tarde </a:t>
            </a:r>
            <a:r>
              <a:rPr kumimoji="0" lang="es-CO" sz="2800" b="0" i="0" u="none" strike="noStrike" kern="0" cap="none" spc="0" normalizeH="0" baseline="0" noProof="0" dirty="0">
                <a:ln w="15875">
                  <a:solidFill>
                    <a:schemeClr val="bg1"/>
                  </a:solidFill>
                </a:ln>
                <a:solidFill>
                  <a:schemeClr val="bg1"/>
                </a:solidFill>
                <a:effectLst/>
                <a:uLnTx/>
                <a:uFillTx/>
                <a:latin typeface="Arial Narrow" panose="020B0606020202030204" pitchFamily="34" charset="0"/>
                <a:ea typeface="+mn-ea"/>
                <a:cs typeface="+mn-cs"/>
              </a:rPr>
              <a:t>que los otros”.  </a:t>
            </a:r>
            <a:r>
              <a:rPr kumimoji="0" lang="es-CO" sz="2400" b="0" i="0" u="none" strike="noStrike" kern="0" cap="none" spc="0" normalizeH="0" baseline="0" noProof="0" dirty="0" err="1">
                <a:ln w="15875">
                  <a:solidFill>
                    <a:srgbClr val="00B0F0"/>
                  </a:solidFill>
                </a:ln>
                <a:solidFill>
                  <a:srgbClr val="00B0F0"/>
                </a:solidFill>
                <a:effectLst/>
                <a:uLnTx/>
                <a:uFillTx/>
                <a:latin typeface="Arial Narrow" panose="020B0606020202030204" pitchFamily="34" charset="0"/>
                <a:ea typeface="+mn-ea"/>
                <a:cs typeface="+mn-cs"/>
              </a:rPr>
              <a:t>The</a:t>
            </a:r>
            <a:r>
              <a:rPr kumimoji="0" lang="es-CO" sz="2400" b="0" i="0" u="none" strike="noStrike" kern="0" cap="none" spc="0" normalizeH="0" baseline="0" noProof="0" dirty="0">
                <a:ln w="15875">
                  <a:solidFill>
                    <a:srgbClr val="00B0F0"/>
                  </a:solidFill>
                </a:ln>
                <a:solidFill>
                  <a:srgbClr val="00B0F0"/>
                </a:solidFill>
                <a:effectLst/>
                <a:uLnTx/>
                <a:uFillTx/>
                <a:latin typeface="Arial Narrow" panose="020B0606020202030204" pitchFamily="34" charset="0"/>
                <a:ea typeface="+mn-ea"/>
                <a:cs typeface="+mn-cs"/>
              </a:rPr>
              <a:t> </a:t>
            </a:r>
            <a:r>
              <a:rPr kumimoji="0" lang="es-CO" sz="2400" b="0" i="0" u="none" strike="noStrike" kern="0" cap="none" spc="0" normalizeH="0" baseline="0" noProof="0" dirty="0" err="1">
                <a:ln w="15875">
                  <a:solidFill>
                    <a:srgbClr val="00B0F0"/>
                  </a:solidFill>
                </a:ln>
                <a:solidFill>
                  <a:srgbClr val="00B0F0"/>
                </a:solidFill>
                <a:effectLst/>
                <a:uLnTx/>
                <a:uFillTx/>
                <a:latin typeface="Arial Narrow" panose="020B0606020202030204" pitchFamily="34" charset="0"/>
                <a:ea typeface="+mn-ea"/>
                <a:cs typeface="+mn-cs"/>
              </a:rPr>
              <a:t>Jubilee</a:t>
            </a:r>
            <a:r>
              <a:rPr kumimoji="0" lang="es-CO" sz="2400" b="0" i="0" u="none" strike="noStrike" kern="0" cap="none" spc="0" normalizeH="0" baseline="0" noProof="0" dirty="0">
                <a:ln w="15875">
                  <a:solidFill>
                    <a:srgbClr val="00B0F0"/>
                  </a:solidFill>
                </a:ln>
                <a:solidFill>
                  <a:srgbClr val="00B0F0"/>
                </a:solidFill>
                <a:effectLst/>
                <a:uLnTx/>
                <a:uFillTx/>
                <a:latin typeface="Arial Narrow" panose="020B0606020202030204" pitchFamily="34" charset="0"/>
                <a:ea typeface="+mn-ea"/>
                <a:cs typeface="+mn-cs"/>
              </a:rPr>
              <a:t> Standard, Vol.</a:t>
            </a:r>
            <a:r>
              <a:rPr kumimoji="0" lang="es-CO" sz="2400" b="0" i="0" u="none" strike="noStrike" kern="0" cap="all" spc="0" normalizeH="0" baseline="0" noProof="0" dirty="0">
                <a:ln w="15875">
                  <a:solidFill>
                    <a:srgbClr val="00B0F0"/>
                  </a:solidFill>
                </a:ln>
                <a:solidFill>
                  <a:srgbClr val="00B0F0"/>
                </a:solidFill>
                <a:effectLst/>
                <a:uLnTx/>
                <a:uFillTx/>
                <a:latin typeface="Arial Narrow" panose="020B0606020202030204" pitchFamily="34" charset="0"/>
                <a:ea typeface="+mn-ea"/>
                <a:cs typeface="+mn-cs"/>
              </a:rPr>
              <a:t> 1. </a:t>
            </a:r>
            <a:r>
              <a:rPr kumimoji="0" lang="es-CO" sz="2400" b="0" i="0" u="none" strike="noStrike" kern="0" cap="none" spc="0" normalizeH="0" baseline="0" noProof="0" dirty="0">
                <a:ln w="15875">
                  <a:solidFill>
                    <a:srgbClr val="00B0F0"/>
                  </a:solidFill>
                </a:ln>
                <a:solidFill>
                  <a:srgbClr val="00B0F0"/>
                </a:solidFill>
                <a:effectLst/>
                <a:uLnTx/>
                <a:uFillTx/>
                <a:latin typeface="Arial Narrow" panose="020B0606020202030204" pitchFamily="34" charset="0"/>
                <a:ea typeface="Times New Roman" panose="02020603050405020304" pitchFamily="18" charset="0"/>
                <a:cs typeface="+mn-cs"/>
              </a:rPr>
              <a:t>29 de mayo de 1845, p. 93,3</a:t>
            </a:r>
            <a:r>
              <a:rPr kumimoji="0" lang="es-CO" sz="24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mn-cs"/>
              </a:rPr>
              <a:t>.</a:t>
            </a:r>
            <a:endParaRPr kumimoji="0" lang="es-CO" sz="2400" b="0" i="0" u="none" strike="noStrike" kern="0" cap="none" spc="0" normalizeH="0" baseline="0" noProof="0" dirty="0">
              <a:ln w="15875">
                <a:solidFill>
                  <a:sysClr val="windowText" lastClr="000000"/>
                </a:solidFill>
              </a:ln>
              <a:solidFill>
                <a:sysClr val="windowText" lastClr="000000"/>
              </a:solidFill>
              <a:effectLst/>
              <a:uLnTx/>
              <a:uFillTx/>
              <a:latin typeface="Arial Narrow" panose="020B0606020202030204" pitchFamily="34" charset="0"/>
              <a:ea typeface="+mn-ea"/>
              <a:cs typeface="+mn-cs"/>
            </a:endParaRPr>
          </a:p>
        </p:txBody>
      </p:sp>
      <p:sp>
        <p:nvSpPr>
          <p:cNvPr id="10" name="Rectángulo 9">
            <a:extLst>
              <a:ext uri="{FF2B5EF4-FFF2-40B4-BE49-F238E27FC236}">
                <a16:creationId xmlns:a16="http://schemas.microsoft.com/office/drawing/2014/main" id="{E0370F9D-0527-451A-89E4-305FCD6504EB}"/>
              </a:ext>
            </a:extLst>
          </p:cNvPr>
          <p:cNvSpPr/>
          <p:nvPr/>
        </p:nvSpPr>
        <p:spPr>
          <a:xfrm>
            <a:off x="920530" y="3159546"/>
            <a:ext cx="7302940" cy="3539430"/>
          </a:xfrm>
          <a:prstGeom prst="rect">
            <a:avLst/>
          </a:prstGeom>
          <a:gradFill rotWithShape="1">
            <a:gsLst>
              <a:gs pos="56000">
                <a:srgbClr val="EFFFC7"/>
              </a:gs>
              <a:gs pos="95000">
                <a:srgbClr val="A5C249">
                  <a:tint val="50000"/>
                  <a:satMod val="300000"/>
                </a:srgbClr>
              </a:gs>
              <a:gs pos="30000">
                <a:sysClr val="window" lastClr="FFFFFF"/>
              </a:gs>
              <a:gs pos="5000">
                <a:sysClr val="window" lastClr="FFFFFF"/>
              </a:gs>
            </a:gsLst>
            <a:lin ang="16200000" scaled="1"/>
          </a:gradFill>
          <a:ln w="9525" cap="flat" cmpd="sng" algn="ctr">
            <a:solidFill>
              <a:srgbClr val="A5C24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“…los judíos Caraítas sostienen que los rabinos han cambiado el calendario, de tal modo que los primeros frutos del día 16 del Nisán serían imposibles si el tiempo se calcula de acuerdo a los cálculos rabínicos, porque la cebada todavía no está en espiga en Jerusalén sino hasta un mes más tarde. </a:t>
            </a: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Los relatos de muchos viajeros confirman la posición de los caraítas”.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 </a:t>
            </a:r>
            <a:r>
              <a:rPr kumimoji="0" lang="es-CO" sz="2400" b="0" i="0" u="none" strike="noStrike" kern="0" cap="none" spc="0" normalizeH="0" baseline="0" noProof="0" dirty="0" err="1">
                <a:ln w="15875">
                  <a:solidFill>
                    <a:prstClr val="black"/>
                  </a:solidFill>
                </a:ln>
                <a:solidFill>
                  <a:prstClr val="black"/>
                </a:solidFill>
                <a:effectLst/>
                <a:uLnTx/>
                <a:uFillTx/>
                <a:latin typeface="Arial Narrow" panose="020B0606020202030204" pitchFamily="34" charset="0"/>
                <a:ea typeface="+mn-ea"/>
                <a:cs typeface="+mn-cs"/>
              </a:rPr>
              <a:t>The</a:t>
            </a:r>
            <a:r>
              <a:rPr kumimoji="0" lang="es-CO" sz="24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 </a:t>
            </a:r>
            <a:r>
              <a:rPr kumimoji="0" lang="es-CO" sz="2400" b="0" i="0" u="none" strike="noStrike" kern="0" cap="none" spc="0" normalizeH="0" baseline="0" noProof="0" dirty="0" err="1">
                <a:ln w="15875">
                  <a:solidFill>
                    <a:prstClr val="black"/>
                  </a:solidFill>
                </a:ln>
                <a:solidFill>
                  <a:prstClr val="black"/>
                </a:solidFill>
                <a:effectLst/>
                <a:uLnTx/>
                <a:uFillTx/>
                <a:latin typeface="Arial Narrow" panose="020B0606020202030204" pitchFamily="34" charset="0"/>
                <a:ea typeface="+mn-ea"/>
                <a:cs typeface="+mn-cs"/>
              </a:rPr>
              <a:t>Midnight</a:t>
            </a:r>
            <a:r>
              <a:rPr kumimoji="0" lang="es-CO" sz="24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 </a:t>
            </a:r>
            <a:r>
              <a:rPr kumimoji="0" lang="es-CO" sz="2400" b="0" i="0" u="none" strike="noStrike" kern="0" cap="none" spc="0" normalizeH="0" baseline="0" noProof="0" dirty="0" err="1">
                <a:ln w="15875">
                  <a:solidFill>
                    <a:prstClr val="black"/>
                  </a:solidFill>
                </a:ln>
                <a:solidFill>
                  <a:prstClr val="black"/>
                </a:solidFill>
                <a:effectLst/>
                <a:uLnTx/>
                <a:uFillTx/>
                <a:latin typeface="Arial Narrow" panose="020B0606020202030204" pitchFamily="34" charset="0"/>
                <a:ea typeface="+mn-ea"/>
                <a:cs typeface="+mn-cs"/>
              </a:rPr>
              <a:t>Cry</a:t>
            </a:r>
            <a:r>
              <a:rPr kumimoji="0" lang="es-CO" sz="24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 Oct. 11, 1844, pág. 117.</a:t>
            </a:r>
          </a:p>
        </p:txBody>
      </p:sp>
      <p:sp>
        <p:nvSpPr>
          <p:cNvPr id="11" name="Rectángulo 10">
            <a:extLst>
              <a:ext uri="{FF2B5EF4-FFF2-40B4-BE49-F238E27FC236}">
                <a16:creationId xmlns:a16="http://schemas.microsoft.com/office/drawing/2014/main" id="{542F510E-052F-4318-B6CF-1B70C13C5031}"/>
              </a:ext>
            </a:extLst>
          </p:cNvPr>
          <p:cNvSpPr/>
          <p:nvPr/>
        </p:nvSpPr>
        <p:spPr>
          <a:xfrm>
            <a:off x="1507849" y="3181398"/>
            <a:ext cx="6128302" cy="2185214"/>
          </a:xfrm>
          <a:prstGeom prst="rect">
            <a:avLst/>
          </a:prstGeom>
          <a:gradFill rotWithShape="1">
            <a:gsLst>
              <a:gs pos="92000">
                <a:srgbClr val="003300"/>
              </a:gs>
              <a:gs pos="38000">
                <a:srgbClr val="17406D"/>
              </a:gs>
            </a:gsLst>
            <a:lin ang="5400000" scaled="0"/>
          </a:gradFill>
          <a:ln w="38100" cap="rnd" cmpd="sng" algn="ctr">
            <a:solidFill>
              <a:srgbClr val="C000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white"/>
                  </a:solidFill>
                </a:ln>
                <a:solidFill>
                  <a:prstClr val="white"/>
                </a:solidFill>
                <a:effectLst/>
                <a:uLnTx/>
                <a:uFillTx/>
                <a:latin typeface="Arial Narrow" panose="020B0606020202030204" pitchFamily="34" charset="0"/>
              </a:rPr>
              <a:t>"Según los Judíos Caraítas, el verdadero año no puede comenzar hasta la aparición de la luna nueva </a:t>
            </a:r>
            <a:r>
              <a:rPr kumimoji="0" lang="es-CO" sz="2800" b="0" i="0" u="none" strike="noStrike" kern="0" cap="none" spc="0" normalizeH="0" baseline="0" noProof="0" dirty="0">
                <a:ln w="15875">
                  <a:solidFill>
                    <a:srgbClr val="FFFF00"/>
                  </a:solidFill>
                </a:ln>
                <a:solidFill>
                  <a:srgbClr val="FFFF00"/>
                </a:solidFill>
                <a:effectLst/>
                <a:uLnTx/>
                <a:uFillTx/>
                <a:latin typeface="Arial Narrow" panose="020B0606020202030204" pitchFamily="34" charset="0"/>
              </a:rPr>
              <a:t>en Abril</a:t>
            </a:r>
            <a:r>
              <a:rPr kumimoji="0" lang="es-CO" sz="2800" b="0" i="0" u="none" strike="noStrike" kern="0" cap="none" spc="0" normalizeH="0" baseline="0" noProof="0" dirty="0">
                <a:ln w="15875">
                  <a:solidFill>
                    <a:prstClr val="white"/>
                  </a:solidFill>
                </a:ln>
                <a:solidFill>
                  <a:prstClr val="white"/>
                </a:solidFill>
                <a:effectLst/>
                <a:uLnTx/>
                <a:uFillTx/>
                <a:latin typeface="Arial Narrow" panose="020B0606020202030204" pitchFamily="34" charset="0"/>
              </a:rPr>
              <a:t>. Ellos son estrictos observadores de la ley </a:t>
            </a:r>
            <a:r>
              <a:rPr kumimoji="0" lang="es-CO" sz="2800" b="0" i="0" u="none" strike="noStrike" kern="0" cap="none" spc="0" normalizeH="0" baseline="0" noProof="0" dirty="0" err="1">
                <a:ln w="15875">
                  <a:solidFill>
                    <a:prstClr val="white"/>
                  </a:solidFill>
                </a:ln>
                <a:solidFill>
                  <a:prstClr val="white"/>
                </a:solidFill>
                <a:effectLst/>
                <a:uLnTx/>
                <a:uFillTx/>
                <a:latin typeface="Arial Narrow" panose="020B0606020202030204" pitchFamily="34" charset="0"/>
              </a:rPr>
              <a:t>Mosáica</a:t>
            </a:r>
            <a:r>
              <a:rPr kumimoji="0" lang="es-CO" sz="2800" b="0" i="0" u="none" strike="noStrike" kern="0" cap="none" spc="0" normalizeH="0" baseline="0" noProof="0" dirty="0">
                <a:ln w="15875">
                  <a:solidFill>
                    <a:prstClr val="white"/>
                  </a:solidFill>
                </a:ln>
                <a:solidFill>
                  <a:prstClr val="white"/>
                </a:solidFill>
                <a:effectLst/>
                <a:uLnTx/>
                <a:uFillTx/>
                <a:latin typeface="Arial Narrow" panose="020B0606020202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0" i="0" u="none" strike="noStrike" kern="0" cap="none" spc="0" normalizeH="0" baseline="0" noProof="0" dirty="0" err="1">
                <a:ln w="15875">
                  <a:solidFill>
                    <a:srgbClr val="FFFF00"/>
                  </a:solidFill>
                </a:ln>
                <a:solidFill>
                  <a:srgbClr val="FFFF00"/>
                </a:solidFill>
                <a:effectLst/>
                <a:uLnTx/>
                <a:uFillTx/>
                <a:latin typeface="Arial Narrow" panose="020B0606020202030204" pitchFamily="34" charset="0"/>
              </a:rPr>
              <a:t>Review</a:t>
            </a:r>
            <a:r>
              <a:rPr kumimoji="0" lang="es-CO" sz="2400" b="0" i="0" u="none" strike="noStrike" kern="0" cap="none" spc="0" normalizeH="0" baseline="0" noProof="0" dirty="0">
                <a:ln w="15875">
                  <a:solidFill>
                    <a:srgbClr val="FFFF00"/>
                  </a:solidFill>
                </a:ln>
                <a:solidFill>
                  <a:srgbClr val="FFFF00"/>
                </a:solidFill>
                <a:effectLst/>
                <a:uLnTx/>
                <a:uFillTx/>
                <a:latin typeface="Arial Narrow" panose="020B0606020202030204" pitchFamily="34" charset="0"/>
              </a:rPr>
              <a:t> and Herald Vol. X 3 de Sept. 1857, - No. 18.</a:t>
            </a:r>
            <a:endParaRPr kumimoji="0" lang="es-CO" sz="2800" b="0" i="0" u="none" strike="noStrike" kern="0" cap="none" spc="0" normalizeH="0" baseline="0" noProof="0" dirty="0">
              <a:ln w="15875">
                <a:solidFill>
                  <a:srgbClr val="FFFF00"/>
                </a:solidFill>
              </a:ln>
              <a:solidFill>
                <a:srgbClr val="FFFF00"/>
              </a:solidFill>
              <a:effectLst>
                <a:glow rad="63500">
                  <a:prstClr val="white"/>
                </a:glow>
              </a:effectLst>
              <a:uLnTx/>
              <a:uFillTx/>
              <a:latin typeface="Arial Narrow" panose="020B0606020202030204" pitchFamily="34" charset="0"/>
            </a:endParaRPr>
          </a:p>
        </p:txBody>
      </p:sp>
    </p:spTree>
    <p:extLst>
      <p:ext uri="{BB962C8B-B14F-4D97-AF65-F5344CB8AC3E}">
        <p14:creationId xmlns:p14="http://schemas.microsoft.com/office/powerpoint/2010/main" val="199104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569BDE-5417-431D-9B91-53FDE5B9361E}"/>
              </a:ext>
            </a:extLst>
          </p:cNvPr>
          <p:cNvPicPr>
            <a:picLocks noChangeAspect="1"/>
          </p:cNvPicPr>
          <p:nvPr/>
        </p:nvPicPr>
        <p:blipFill>
          <a:blip r:embed="rId2"/>
          <a:stretch>
            <a:fillRect/>
          </a:stretch>
        </p:blipFill>
        <p:spPr>
          <a:xfrm>
            <a:off x="3916792" y="1826250"/>
            <a:ext cx="1310415" cy="2931634"/>
          </a:xfrm>
          <a:prstGeom prst="rect">
            <a:avLst/>
          </a:prstGeom>
        </p:spPr>
      </p:pic>
      <p:sp>
        <p:nvSpPr>
          <p:cNvPr id="7" name="Rectángulo 6"/>
          <p:cNvSpPr/>
          <p:nvPr/>
        </p:nvSpPr>
        <p:spPr>
          <a:xfrm>
            <a:off x="2320087" y="593217"/>
            <a:ext cx="4503827" cy="1077218"/>
          </a:xfrm>
          <a:prstGeom prst="rect">
            <a:avLst/>
          </a:prstGeom>
          <a:noFill/>
          <a:ln w="38100" cap="rnd" cmpd="sng" algn="ctr">
            <a:noFill/>
            <a:prstDash val="solid"/>
          </a:ln>
          <a:effectLst/>
        </p:spPr>
        <p:txBody>
          <a:bodyPr wrap="square">
            <a:spAutoFit/>
          </a:bodyPr>
          <a:lstStyle/>
          <a:p>
            <a:pPr lvl="0" algn="ctr">
              <a:defRPr/>
            </a:pPr>
            <a:r>
              <a:rPr kumimoji="0" lang="es-CO" sz="3200" b="0" i="0" u="none" strike="noStrike" kern="0" cap="none" spc="0" normalizeH="0" baseline="0" noProof="0" dirty="0">
                <a:ln w="19050">
                  <a:solidFill>
                    <a:prstClr val="white"/>
                  </a:solidFill>
                </a:ln>
                <a:solidFill>
                  <a:prstClr val="white"/>
                </a:solidFill>
                <a:effectLst/>
                <a:uLnTx/>
                <a:uFillTx/>
                <a:latin typeface="Arial Narrow" panose="020B0606020202030204" pitchFamily="34" charset="0"/>
                <a:ea typeface="+mn-ea"/>
                <a:cs typeface="+mn-cs"/>
              </a:rPr>
              <a:t>Según la Biblia, Jesús </a:t>
            </a:r>
            <a:r>
              <a:rPr lang="es-CO" sz="3200" kern="0" dirty="0">
                <a:ln w="19050">
                  <a:solidFill>
                    <a:prstClr val="white"/>
                  </a:solidFill>
                </a:ln>
                <a:solidFill>
                  <a:prstClr val="white"/>
                </a:solidFill>
                <a:latin typeface="Arial Narrow" panose="020B0606020202030204" pitchFamily="34" charset="0"/>
              </a:rPr>
              <a:t>murió en el tiempo especificado</a:t>
            </a:r>
            <a:endParaRPr kumimoji="0" lang="es-CO" sz="3200" b="0" i="0" u="none" strike="noStrike" kern="0" cap="none" spc="0" normalizeH="0" baseline="0" noProof="0" dirty="0">
              <a:ln w="19050">
                <a:solidFill>
                  <a:prstClr val="white"/>
                </a:solidFill>
              </a:ln>
              <a:solidFill>
                <a:prstClr val="white"/>
              </a:solidFill>
              <a:effectLst>
                <a:glow rad="63500">
                  <a:srgbClr val="000000"/>
                </a:glow>
              </a:effectLst>
              <a:uLnTx/>
              <a:uFillTx/>
              <a:latin typeface="Arial Narrow" panose="020B0606020202030204" pitchFamily="34" charset="0"/>
              <a:ea typeface="+mn-ea"/>
              <a:cs typeface="+mn-cs"/>
            </a:endParaRPr>
          </a:p>
        </p:txBody>
      </p:sp>
      <p:sp>
        <p:nvSpPr>
          <p:cNvPr id="9" name="Rectángulo 8"/>
          <p:cNvSpPr/>
          <p:nvPr/>
        </p:nvSpPr>
        <p:spPr>
          <a:xfrm>
            <a:off x="1995113" y="2254378"/>
            <a:ext cx="4657477" cy="224676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En la primavera.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En el primer mes      del año.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En la Pascua.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En la luna llena.</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2800" kern="0" dirty="0">
                <a:ln w="19050">
                  <a:solidFill>
                    <a:srgbClr val="FFFF00"/>
                  </a:solidFill>
                </a:ln>
                <a:solidFill>
                  <a:srgbClr val="FFFF00"/>
                </a:solidFill>
                <a:latin typeface="Arial Narrow" panose="020B0606020202030204" pitchFamily="34" charset="0"/>
              </a:rPr>
              <a:t>Un</a:t>
            </a:r>
            <a:r>
              <a:rPr kumimoji="0" lang="es-CO" sz="2800" b="0"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 viernes 14 de      Abid (Nisán).</a:t>
            </a:r>
          </a:p>
        </p:txBody>
      </p:sp>
      <p:sp>
        <p:nvSpPr>
          <p:cNvPr id="8" name="Rectángulo 8"/>
          <p:cNvSpPr/>
          <p:nvPr/>
        </p:nvSpPr>
        <p:spPr>
          <a:xfrm>
            <a:off x="1763003" y="4928862"/>
            <a:ext cx="5617995"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chemeClr val="tx1"/>
                  </a:solidFill>
                </a:ln>
                <a:solidFill>
                  <a:schemeClr val="tx1"/>
                </a:solidFill>
                <a:effectLst/>
                <a:uLnTx/>
                <a:uFillTx/>
                <a:latin typeface="Arial Narrow" panose="020B0606020202030204" pitchFamily="34" charset="0"/>
                <a:ea typeface="+mn-ea"/>
                <a:cs typeface="+mn-cs"/>
              </a:rPr>
              <a:t>Y según la profecía de las 70 semanas de Daniel 9 y el informe de Lucas en su </a:t>
            </a:r>
            <a:r>
              <a:rPr lang="es-CO" sz="2800" kern="0" noProof="0" dirty="0">
                <a:ln w="19050">
                  <a:solidFill>
                    <a:schemeClr val="tx1"/>
                  </a:solidFill>
                </a:ln>
                <a:solidFill>
                  <a:schemeClr val="tx1"/>
                </a:solidFill>
                <a:latin typeface="Arial Narrow" panose="020B0606020202030204" pitchFamily="34" charset="0"/>
              </a:rPr>
              <a:t>E</a:t>
            </a:r>
            <a:r>
              <a:rPr kumimoji="0" lang="es-CO" sz="2800" b="0" i="0" u="none" strike="noStrike" kern="0" cap="none" spc="0" normalizeH="0" baseline="0" noProof="0" dirty="0">
                <a:ln w="19050">
                  <a:solidFill>
                    <a:schemeClr val="tx1"/>
                  </a:solidFill>
                </a:ln>
                <a:solidFill>
                  <a:schemeClr val="tx1"/>
                </a:solidFill>
                <a:effectLst/>
                <a:uLnTx/>
                <a:uFillTx/>
                <a:latin typeface="Arial Narrow" panose="020B0606020202030204" pitchFamily="34" charset="0"/>
                <a:ea typeface="+mn-ea"/>
                <a:cs typeface="+mn-cs"/>
              </a:rPr>
              <a:t>vangelio, ocurrió en el año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31 DC.  </a:t>
            </a:r>
            <a:endParaRPr kumimoji="0" lang="es-CO" sz="2800" b="0" i="0" u="none" strike="noStrike" kern="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endParaRPr>
          </a:p>
        </p:txBody>
      </p:sp>
      <p:pic>
        <p:nvPicPr>
          <p:cNvPr id="4" name="Imagen 3">
            <a:extLst>
              <a:ext uri="{FF2B5EF4-FFF2-40B4-BE49-F238E27FC236}">
                <a16:creationId xmlns:a16="http://schemas.microsoft.com/office/drawing/2014/main" id="{CF1D6CDA-D07D-4801-953A-0381B50B5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442" y="1961197"/>
            <a:ext cx="1743075" cy="1685925"/>
          </a:xfrm>
          <a:prstGeom prst="rect">
            <a:avLst/>
          </a:prstGeom>
        </p:spPr>
      </p:pic>
    </p:spTree>
    <p:extLst>
      <p:ext uri="{BB962C8B-B14F-4D97-AF65-F5344CB8AC3E}">
        <p14:creationId xmlns:p14="http://schemas.microsoft.com/office/powerpoint/2010/main" val="366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B7B7CCD-F3F9-4C3C-BE66-8C3C59D31066}"/>
              </a:ext>
            </a:extLst>
          </p:cNvPr>
          <p:cNvSpPr/>
          <p:nvPr/>
        </p:nvSpPr>
        <p:spPr>
          <a:xfrm>
            <a:off x="1421296" y="887379"/>
            <a:ext cx="6301408" cy="2246769"/>
          </a:xfrm>
          <a:prstGeom prst="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chemeClr val="tx1"/>
                  </a:solidFill>
                </a:ln>
                <a:solidFill>
                  <a:schemeClr val="tx1"/>
                </a:solidFill>
                <a:effectLst>
                  <a:glow>
                    <a:srgbClr val="17406D"/>
                  </a:glow>
                </a:effectLst>
                <a:latin typeface="Arial Narrow" panose="020B0606020202030204" pitchFamily="34" charset="0"/>
              </a:rPr>
              <a:t>L</a:t>
            </a:r>
            <a:r>
              <a:rPr kumimoji="0" lang="es-CO" sz="2800" b="0" i="0" u="none" strike="noStrike" kern="0" cap="none" spc="0" normalizeH="0" baseline="0" noProof="0" dirty="0">
                <a:ln w="19050">
                  <a:solidFill>
                    <a:schemeClr val="tx1"/>
                  </a:solidFill>
                </a:ln>
                <a:solidFill>
                  <a:schemeClr val="tx1"/>
                </a:solidFill>
                <a:effectLst>
                  <a:glow>
                    <a:srgbClr val="17406D"/>
                  </a:glow>
                </a:effectLst>
                <a:uLnTx/>
                <a:uFillTx/>
                <a:latin typeface="Arial Narrow" panose="020B0606020202030204" pitchFamily="34" charset="0"/>
                <a:ea typeface="+mn-ea"/>
                <a:cs typeface="+mn-cs"/>
              </a:rPr>
              <a:t>os críticos de la iglesia Adventista del Séptimo día, también sostienen que la fecha del Yom Kippur el 22 de octubre de 1844 es un error porque los caraítas en ese año lo celebraron un mes antes, el 23 de septiembre.</a:t>
            </a:r>
          </a:p>
        </p:txBody>
      </p:sp>
      <p:sp>
        <p:nvSpPr>
          <p:cNvPr id="8" name="Rectángulo 7">
            <a:extLst>
              <a:ext uri="{FF2B5EF4-FFF2-40B4-BE49-F238E27FC236}">
                <a16:creationId xmlns:a16="http://schemas.microsoft.com/office/drawing/2014/main" id="{93C43282-3F41-45BD-97A1-988A1EEFFB57}"/>
              </a:ext>
            </a:extLst>
          </p:cNvPr>
          <p:cNvSpPr/>
          <p:nvPr/>
        </p:nvSpPr>
        <p:spPr>
          <a:xfrm>
            <a:off x="1942230" y="5675884"/>
            <a:ext cx="5259540" cy="584775"/>
          </a:xfrm>
          <a:prstGeom prst="rect">
            <a:avLst/>
          </a:prstGeom>
          <a:solidFill>
            <a:srgbClr val="2402A2"/>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0" i="0" u="none" strike="noStrike" kern="0" cap="none" spc="0" normalizeH="0" baseline="0" noProof="0" dirty="0">
                <a:ln w="19050">
                  <a:solidFill>
                    <a:srgbClr val="CCFFFF"/>
                  </a:solidFill>
                </a:ln>
                <a:solidFill>
                  <a:srgbClr val="CCFFFF"/>
                </a:solidFill>
                <a:effectLst>
                  <a:glow>
                    <a:srgbClr val="17406D"/>
                  </a:glow>
                </a:effectLst>
                <a:uLnTx/>
                <a:uFillTx/>
                <a:latin typeface="Arial Narrow" panose="020B0606020202030204" pitchFamily="34" charset="0"/>
                <a:ea typeface="+mn-ea"/>
                <a:cs typeface="+mn-cs"/>
              </a:rPr>
              <a:t>Sus mismos escritos lo confirman.</a:t>
            </a:r>
          </a:p>
        </p:txBody>
      </p:sp>
      <p:sp>
        <p:nvSpPr>
          <p:cNvPr id="9" name="Rectángulo 8">
            <a:extLst>
              <a:ext uri="{FF2B5EF4-FFF2-40B4-BE49-F238E27FC236}">
                <a16:creationId xmlns:a16="http://schemas.microsoft.com/office/drawing/2014/main" id="{71108B57-E1A8-4AEC-8439-BD31A811541D}"/>
              </a:ext>
            </a:extLst>
          </p:cNvPr>
          <p:cNvSpPr/>
          <p:nvPr/>
        </p:nvSpPr>
        <p:spPr>
          <a:xfrm>
            <a:off x="1679340" y="3497075"/>
            <a:ext cx="5785320" cy="1815882"/>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CC"/>
                  </a:solidFill>
                </a:ln>
                <a:solidFill>
                  <a:srgbClr val="FFFFCC"/>
                </a:solidFill>
                <a:effectLst>
                  <a:glow>
                    <a:srgbClr val="17406D"/>
                  </a:glow>
                </a:effectLst>
                <a:uLnTx/>
                <a:uFillTx/>
                <a:latin typeface="Arial Narrow" panose="020B0606020202030204" pitchFamily="34" charset="0"/>
                <a:ea typeface="+mn-ea"/>
                <a:cs typeface="+mn-cs"/>
              </a:rPr>
              <a:t>Estos críticos ignoran voluntariamente que para el siglo XIX la mayoría de los caraítas habían abandonado el cálculo bíblico y habían adoptado el método rabínico.</a:t>
            </a:r>
          </a:p>
        </p:txBody>
      </p:sp>
    </p:spTree>
    <p:extLst>
      <p:ext uri="{BB962C8B-B14F-4D97-AF65-F5344CB8AC3E}">
        <p14:creationId xmlns:p14="http://schemas.microsoft.com/office/powerpoint/2010/main" val="32792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66"/>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0EE9D2D-83A2-4F28-BD59-EF94E86C6A35}"/>
              </a:ext>
            </a:extLst>
          </p:cNvPr>
          <p:cNvSpPr/>
          <p:nvPr/>
        </p:nvSpPr>
        <p:spPr>
          <a:xfrm>
            <a:off x="1172487" y="5225048"/>
            <a:ext cx="6799027" cy="1292662"/>
          </a:xfrm>
          <a:prstGeom prst="rect">
            <a:avLst/>
          </a:prstGeom>
          <a:gradFill>
            <a:gsLst>
              <a:gs pos="0">
                <a:schemeClr val="accent4">
                  <a:tint val="50000"/>
                  <a:satMod val="300000"/>
                </a:schemeClr>
              </a:gs>
              <a:gs pos="35000">
                <a:schemeClr val="accent4">
                  <a:tint val="37000"/>
                  <a:satMod val="300000"/>
                </a:schemeClr>
              </a:gs>
              <a:gs pos="82000">
                <a:srgbClr val="F1FFFA"/>
              </a:gs>
              <a:gs pos="91000">
                <a:schemeClr val="tx1"/>
              </a:gs>
            </a:gsLst>
          </a:gradFill>
          <a:ln/>
        </p:spPr>
        <p:style>
          <a:lnRef idx="1">
            <a:schemeClr val="accent4"/>
          </a:lnRef>
          <a:fillRef idx="2">
            <a:schemeClr val="accent4"/>
          </a:fillRef>
          <a:effectRef idx="1">
            <a:schemeClr val="accent4"/>
          </a:effectRef>
          <a:fontRef idx="minor">
            <a:schemeClr val="dk1"/>
          </a:fontRef>
        </p:style>
        <p:txBody>
          <a:bodyPr wrap="square">
            <a:spAutoFit/>
          </a:bodyPr>
          <a:lstStyle/>
          <a:p>
            <a:pPr lvl="0" algn="ctr" defTabSz="914400">
              <a:defRPr/>
            </a:pPr>
            <a:r>
              <a:rPr lang="es-CO" sz="2600" kern="0" dirty="0">
                <a:ln w="19050">
                  <a:solidFill>
                    <a:srgbClr val="003300"/>
                  </a:solidFill>
                </a:ln>
                <a:solidFill>
                  <a:srgbClr val="003300"/>
                </a:solidFill>
                <a:effectLst>
                  <a:glow>
                    <a:srgbClr val="17406D"/>
                  </a:glow>
                </a:effectLst>
                <a:latin typeface="Arial Narrow" panose="020B0606020202030204" pitchFamily="34" charset="0"/>
              </a:rPr>
              <a:t>“No obstante para el </a:t>
            </a:r>
            <a:r>
              <a:rPr lang="es-CO" sz="2600" kern="0" dirty="0">
                <a:ln w="19050">
                  <a:solidFill>
                    <a:srgbClr val="FF0000"/>
                  </a:solidFill>
                </a:ln>
                <a:solidFill>
                  <a:srgbClr val="FF0000"/>
                </a:solidFill>
                <a:effectLst>
                  <a:glow>
                    <a:srgbClr val="17406D"/>
                  </a:glow>
                </a:effectLst>
                <a:latin typeface="Arial Narrow" panose="020B0606020202030204" pitchFamily="34" charset="0"/>
              </a:rPr>
              <a:t>siglo 19</a:t>
            </a:r>
            <a:r>
              <a:rPr lang="es-CO" sz="2600" kern="0" dirty="0">
                <a:ln w="19050">
                  <a:solidFill>
                    <a:srgbClr val="003300"/>
                  </a:solidFill>
                </a:ln>
                <a:solidFill>
                  <a:srgbClr val="003300"/>
                </a:solidFill>
                <a:effectLst>
                  <a:glow>
                    <a:srgbClr val="17406D"/>
                  </a:glow>
                </a:effectLst>
                <a:latin typeface="Arial Narrow" panose="020B0606020202030204" pitchFamily="34" charset="0"/>
              </a:rPr>
              <a:t>, los caraítas universalmente siguieron el ciclo rabínico de 19 años, en ambos grupos de la diáspora e Israel…”. </a:t>
            </a:r>
            <a:endParaRPr kumimoji="0" lang="es-CO" sz="2600" b="0" i="0" u="none" strike="noStrike" kern="0" cap="none" spc="0" normalizeH="0" baseline="0" noProof="0" dirty="0">
              <a:ln w="19050">
                <a:solidFill>
                  <a:srgbClr val="003300"/>
                </a:solidFill>
              </a:ln>
              <a:solidFill>
                <a:srgbClr val="003300"/>
              </a:solidFill>
              <a:effectLst>
                <a:glow>
                  <a:srgbClr val="17406D"/>
                </a:glow>
              </a:effectLst>
              <a:uLnTx/>
              <a:uFillTx/>
              <a:latin typeface="Arial Narrow" panose="020B0606020202030204" pitchFamily="34" charset="0"/>
            </a:endParaRPr>
          </a:p>
        </p:txBody>
      </p:sp>
      <p:sp>
        <p:nvSpPr>
          <p:cNvPr id="5" name="Rectángulo 4">
            <a:extLst>
              <a:ext uri="{FF2B5EF4-FFF2-40B4-BE49-F238E27FC236}">
                <a16:creationId xmlns:a16="http://schemas.microsoft.com/office/drawing/2014/main" id="{17DE8265-CF79-407A-A97E-8DB96DEA52B0}"/>
              </a:ext>
            </a:extLst>
          </p:cNvPr>
          <p:cNvSpPr/>
          <p:nvPr/>
        </p:nvSpPr>
        <p:spPr>
          <a:xfrm>
            <a:off x="1172487" y="503063"/>
            <a:ext cx="6799027" cy="452431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914400">
              <a:defRPr/>
            </a:pPr>
            <a:r>
              <a:rPr lang="es-CO" sz="2800" kern="0" dirty="0" err="1">
                <a:ln w="19050">
                  <a:solidFill>
                    <a:srgbClr val="0000FF"/>
                  </a:solidFill>
                </a:ln>
                <a:solidFill>
                  <a:srgbClr val="0000FF"/>
                </a:solidFill>
                <a:effectLst>
                  <a:glow>
                    <a:srgbClr val="17406D"/>
                  </a:glow>
                </a:effectLst>
                <a:latin typeface="Arial Narrow" panose="020B0606020202030204" pitchFamily="34" charset="0"/>
              </a:rPr>
              <a:t>Nehemia</a:t>
            </a:r>
            <a:r>
              <a:rPr lang="es-CO" sz="2800" kern="0" dirty="0">
                <a:ln w="19050">
                  <a:solidFill>
                    <a:srgbClr val="0000FF"/>
                  </a:solidFill>
                </a:ln>
                <a:solidFill>
                  <a:srgbClr val="0000FF"/>
                </a:solidFill>
                <a:effectLst>
                  <a:glow>
                    <a:srgbClr val="17406D"/>
                  </a:glow>
                </a:effectLst>
                <a:latin typeface="Arial Narrow" panose="020B0606020202030204" pitchFamily="34" charset="0"/>
              </a:rPr>
              <a:t> Gordon, líder caraíta. </a:t>
            </a:r>
          </a:p>
          <a:p>
            <a:pPr lvl="0" algn="ctr" defTabSz="914400">
              <a:defRPr/>
            </a:pPr>
            <a:r>
              <a:rPr lang="es-CO" sz="2600" kern="0" dirty="0">
                <a:ln w="19050">
                  <a:solidFill>
                    <a:prstClr val="black"/>
                  </a:solidFill>
                </a:ln>
                <a:solidFill>
                  <a:prstClr val="black"/>
                </a:solidFill>
                <a:effectLst>
                  <a:glow>
                    <a:srgbClr val="17406D"/>
                  </a:glow>
                </a:effectLst>
                <a:latin typeface="Arial Narrow" panose="020B0606020202030204" pitchFamily="34" charset="0"/>
              </a:rPr>
              <a:t>“…alrededor de la edad media algunas comunidades caraítas </a:t>
            </a:r>
            <a:r>
              <a:rPr lang="es-CO" sz="2600" kern="0" dirty="0">
                <a:ln w="19050">
                  <a:solidFill>
                    <a:srgbClr val="FF0000"/>
                  </a:solidFill>
                </a:ln>
                <a:solidFill>
                  <a:srgbClr val="FF0000"/>
                </a:solidFill>
                <a:effectLst>
                  <a:glow>
                    <a:srgbClr val="17406D"/>
                  </a:glow>
                </a:effectLst>
                <a:latin typeface="Arial Narrow" panose="020B0606020202030204" pitchFamily="34" charset="0"/>
              </a:rPr>
              <a:t>comenzaron a adoptar lentamente el ciclo de 19 años rabínico</a:t>
            </a:r>
            <a:r>
              <a:rPr lang="es-CO" sz="2600" kern="0" dirty="0">
                <a:ln w="19050">
                  <a:solidFill>
                    <a:prstClr val="black"/>
                  </a:solidFill>
                </a:ln>
                <a:solidFill>
                  <a:prstClr val="black"/>
                </a:solidFill>
                <a:effectLst>
                  <a:glow>
                    <a:srgbClr val="17406D"/>
                  </a:glow>
                </a:effectLst>
                <a:latin typeface="Arial Narrow" panose="020B0606020202030204" pitchFamily="34" charset="0"/>
              </a:rPr>
              <a:t>. Al principio fueron únicamente los caraítas en los países lejanos de la dispersión los que siguieron el ciclo rabínico de 19 años. Ellos alegaban que les era difícil recibir reportes del estado de la cebada en Israel debido a estar distantes. Mas tarde en el siglo 15 aunque los caraítas en la tierra santa continuaron siguiendo el abid, sus compatriotas en la dispersión habían aceptado el ciclo de 19 años…”.</a:t>
            </a:r>
            <a:endParaRPr kumimoji="0" lang="es-CO" sz="2600" b="0" i="0" u="none" strike="noStrike" kern="0" cap="none" spc="0" normalizeH="0" baseline="0" noProof="0" dirty="0">
              <a:ln w="19050">
                <a:solidFill>
                  <a:prstClr val="black"/>
                </a:solidFill>
              </a:ln>
              <a:solidFill>
                <a:prstClr val="black"/>
              </a:solidFill>
              <a:effectLst>
                <a:glow>
                  <a:srgbClr val="17406D"/>
                </a:glo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606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66"/>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7" name="Rectángulo 6"/>
          <p:cNvSpPr/>
          <p:nvPr/>
        </p:nvSpPr>
        <p:spPr>
          <a:xfrm>
            <a:off x="1863587" y="370545"/>
            <a:ext cx="5416826"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prstClr val="black"/>
                  </a:solidFill>
                </a:ln>
                <a:solidFill>
                  <a:prstClr val="black"/>
                </a:solidFill>
                <a:effectLst>
                  <a:glow>
                    <a:srgbClr val="17406D"/>
                  </a:glow>
                </a:effectLst>
                <a:uLnTx/>
                <a:uFillTx/>
                <a:latin typeface="Arial Narrow" panose="020B0606020202030204" pitchFamily="34" charset="0"/>
                <a:ea typeface="+mn-ea"/>
                <a:cs typeface="+mn-cs"/>
              </a:rPr>
              <a:t>Nótese la página oficial de los caraítas.</a:t>
            </a:r>
          </a:p>
        </p:txBody>
      </p:sp>
      <p:sp>
        <p:nvSpPr>
          <p:cNvPr id="4" name="Rectángulo 3">
            <a:extLst>
              <a:ext uri="{FF2B5EF4-FFF2-40B4-BE49-F238E27FC236}">
                <a16:creationId xmlns:a16="http://schemas.microsoft.com/office/drawing/2014/main" id="{E0EE9D2D-83A2-4F28-BD59-EF94E86C6A35}"/>
              </a:ext>
            </a:extLst>
          </p:cNvPr>
          <p:cNvSpPr/>
          <p:nvPr/>
        </p:nvSpPr>
        <p:spPr>
          <a:xfrm>
            <a:off x="682115" y="1009350"/>
            <a:ext cx="7779770" cy="1692771"/>
          </a:xfrm>
          <a:prstGeom prst="rect">
            <a:avLst/>
          </a:prstGeom>
          <a:gradFill>
            <a:gsLst>
              <a:gs pos="0">
                <a:schemeClr val="accent4">
                  <a:tint val="50000"/>
                  <a:satMod val="300000"/>
                </a:schemeClr>
              </a:gs>
              <a:gs pos="35000">
                <a:schemeClr val="accent4">
                  <a:tint val="37000"/>
                  <a:satMod val="300000"/>
                </a:schemeClr>
              </a:gs>
              <a:gs pos="59000">
                <a:schemeClr val="tx1"/>
              </a:gs>
            </a:gsLst>
          </a:gradFill>
          <a:ln/>
        </p:spPr>
        <p:style>
          <a:lnRef idx="1">
            <a:schemeClr val="accent4"/>
          </a:lnRef>
          <a:fillRef idx="2">
            <a:schemeClr val="accent4"/>
          </a:fillRef>
          <a:effectRef idx="1">
            <a:schemeClr val="accent4"/>
          </a:effectRef>
          <a:fontRef idx="minor">
            <a:schemeClr val="dk1"/>
          </a:fontRef>
        </p:style>
        <p:txBody>
          <a:bodyPr wrap="square">
            <a:spAutoFit/>
          </a:bodyPr>
          <a:lstStyle/>
          <a:p>
            <a:pPr lvl="0" algn="ctr" defTabSz="914400">
              <a:defRPr/>
            </a:pPr>
            <a:r>
              <a:rPr lang="es-CO" sz="2600" kern="0" dirty="0">
                <a:ln w="22225">
                  <a:solidFill>
                    <a:srgbClr val="006600"/>
                  </a:solidFill>
                  <a:prstDash val="solid"/>
                </a:ln>
                <a:solidFill>
                  <a:srgbClr val="00B050"/>
                </a:solidFill>
                <a:latin typeface="Arial Narrow" panose="020B0606020202030204" pitchFamily="34" charset="0"/>
              </a:rPr>
              <a:t>“La mayoría de Caraítas hoy en día, ha adoptado el ciclo rabanita de 19 años. En lugar de ajustar el primer mes de acuerdo a la cosecha de la cebada (abid), el ciclo de 19 años arbitrariamente fijan cada dos o tres años el año bisiesto…”.</a:t>
            </a:r>
            <a:endParaRPr kumimoji="0" lang="es-CO" sz="2600" i="0" u="none" strike="noStrike" kern="0" normalizeH="0" baseline="0" noProof="0" dirty="0">
              <a:ln w="22225">
                <a:solidFill>
                  <a:srgbClr val="006600"/>
                </a:solidFill>
                <a:prstDash val="solid"/>
              </a:ln>
              <a:solidFill>
                <a:srgbClr val="00B050"/>
              </a:solidFill>
              <a:uLnTx/>
              <a:uFillTx/>
              <a:latin typeface="Arial Narrow" panose="020B0606020202030204" pitchFamily="34" charset="0"/>
            </a:endParaRPr>
          </a:p>
        </p:txBody>
      </p:sp>
      <p:sp>
        <p:nvSpPr>
          <p:cNvPr id="5" name="Rectángulo 4">
            <a:extLst>
              <a:ext uri="{FF2B5EF4-FFF2-40B4-BE49-F238E27FC236}">
                <a16:creationId xmlns:a16="http://schemas.microsoft.com/office/drawing/2014/main" id="{95BB12C7-C645-42C3-9FE9-AAAC21443184}"/>
              </a:ext>
            </a:extLst>
          </p:cNvPr>
          <p:cNvSpPr/>
          <p:nvPr/>
        </p:nvSpPr>
        <p:spPr>
          <a:xfrm>
            <a:off x="682115" y="2870714"/>
            <a:ext cx="7779770" cy="366254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defRPr/>
            </a:pPr>
            <a:r>
              <a:rPr lang="es-CO" sz="2600" kern="0" dirty="0">
                <a:ln w="19050">
                  <a:solidFill>
                    <a:sysClr val="windowText" lastClr="000000"/>
                  </a:solidFill>
                </a:ln>
                <a:solidFill>
                  <a:sysClr val="windowText" lastClr="000000"/>
                </a:solidFill>
                <a:effectLst>
                  <a:glow>
                    <a:srgbClr val="17406D"/>
                  </a:glow>
                </a:effectLst>
                <a:latin typeface="Arial Narrow" panose="020B0606020202030204" pitchFamily="34" charset="0"/>
              </a:rPr>
              <a:t>"A lo largo de la Edad Media se hizo un gran esfuerzo en enviar mensajeros a Palestina para revisar el estado de la cosecha de cebada, y </a:t>
            </a:r>
            <a:r>
              <a:rPr lang="es-CO" sz="2800" i="1" kern="0" dirty="0">
                <a:ln w="19050">
                  <a:solidFill>
                    <a:srgbClr val="FF0000"/>
                  </a:solidFill>
                </a:ln>
                <a:solidFill>
                  <a:srgbClr val="FF0000"/>
                </a:solidFill>
                <a:effectLst>
                  <a:glow>
                    <a:srgbClr val="17406D"/>
                  </a:glow>
                </a:effectLst>
                <a:latin typeface="Arial Narrow" panose="020B0606020202030204" pitchFamily="34" charset="0"/>
              </a:rPr>
              <a:t>no era raro que los caraítas celebraran las fiestas un mes después que los rabínicos. </a:t>
            </a:r>
            <a:r>
              <a:rPr lang="es-CO" sz="2600" kern="0" dirty="0">
                <a:ln w="19050">
                  <a:solidFill>
                    <a:sysClr val="windowText" lastClr="000000"/>
                  </a:solidFill>
                </a:ln>
                <a:solidFill>
                  <a:sysClr val="windowText" lastClr="000000"/>
                </a:solidFill>
                <a:effectLst>
                  <a:glow>
                    <a:srgbClr val="17406D"/>
                  </a:glow>
                </a:effectLst>
                <a:latin typeface="Arial Narrow" panose="020B0606020202030204" pitchFamily="34" charset="0"/>
              </a:rPr>
              <a:t>De un peregrino caraíta de Crimea se sabe que incluso en 1641 los caraítas del Medio Oriente todavía seguían el calendario bíblico y que en ese año celebraron las fiestas un mes después que los rabínicos.</a:t>
            </a:r>
          </a:p>
          <a:p>
            <a:pPr lvl="0" algn="ctr" defTabSz="914400">
              <a:defRPr/>
            </a:pPr>
            <a:r>
              <a:rPr lang="es-CO" sz="2000" kern="0" dirty="0">
                <a:ln w="19050">
                  <a:solidFill>
                    <a:schemeClr val="bg2"/>
                  </a:solidFill>
                </a:ln>
                <a:solidFill>
                  <a:schemeClr val="bg2"/>
                </a:solidFill>
                <a:effectLst>
                  <a:glow>
                    <a:srgbClr val="17406D"/>
                  </a:glow>
                </a:effectLst>
                <a:latin typeface="Arial Narrow" panose="020B0606020202030204" pitchFamily="34" charset="0"/>
              </a:rPr>
              <a:t> </a:t>
            </a:r>
            <a:r>
              <a:rPr lang="es-CO" sz="2000" kern="0" dirty="0">
                <a:ln w="19050">
                  <a:solidFill>
                    <a:schemeClr val="bg2"/>
                  </a:solidFill>
                </a:ln>
                <a:solidFill>
                  <a:schemeClr val="bg2"/>
                </a:solidFill>
                <a:effectLst>
                  <a:glow>
                    <a:srgbClr val="17406D"/>
                  </a:glow>
                </a:effectLst>
                <a:latin typeface="Arial Narrow" panose="020B0606020202030204" pitchFamily="34" charset="0"/>
                <a:hlinkClick r:id="rId2"/>
              </a:rPr>
              <a:t>http://www.karaite-korner.org/holidays_1999.shtml</a:t>
            </a:r>
            <a:r>
              <a:rPr lang="es-CO" sz="2000" kern="0" dirty="0">
                <a:ln w="19050">
                  <a:solidFill>
                    <a:schemeClr val="bg2"/>
                  </a:solidFill>
                </a:ln>
                <a:solidFill>
                  <a:schemeClr val="bg2"/>
                </a:solidFill>
                <a:effectLst>
                  <a:glow>
                    <a:srgbClr val="17406D"/>
                  </a:glow>
                </a:effectLst>
                <a:latin typeface="Arial Narrow" panose="020B0606020202030204" pitchFamily="34" charset="0"/>
              </a:rPr>
              <a:t>).</a:t>
            </a:r>
          </a:p>
        </p:txBody>
      </p:sp>
    </p:spTree>
    <p:extLst>
      <p:ext uri="{BB962C8B-B14F-4D97-AF65-F5344CB8AC3E}">
        <p14:creationId xmlns:p14="http://schemas.microsoft.com/office/powerpoint/2010/main" val="2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66"/>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7" name="Rectángulo 6"/>
          <p:cNvSpPr/>
          <p:nvPr/>
        </p:nvSpPr>
        <p:spPr>
          <a:xfrm>
            <a:off x="665735" y="354632"/>
            <a:ext cx="7643377" cy="409342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defTabSz="914400">
              <a:defRPr/>
            </a:pPr>
            <a:r>
              <a:rPr lang="es-CO" sz="2800" kern="0" dirty="0">
                <a:ln w="19050">
                  <a:solidFill>
                    <a:prstClr val="black"/>
                  </a:solidFill>
                </a:ln>
                <a:solidFill>
                  <a:prstClr val="black"/>
                </a:solidFill>
                <a:effectLst>
                  <a:glow>
                    <a:srgbClr val="17406D"/>
                  </a:glow>
                </a:effectLst>
                <a:latin typeface="Arial Narrow" panose="020B0606020202030204" pitchFamily="34" charset="0"/>
              </a:rPr>
              <a:t> </a:t>
            </a:r>
            <a:r>
              <a:rPr lang="es-CO" sz="2600" kern="0" dirty="0" err="1">
                <a:ln w="19050">
                  <a:solidFill>
                    <a:srgbClr val="FF0000"/>
                  </a:solidFill>
                </a:ln>
                <a:solidFill>
                  <a:srgbClr val="FF0000"/>
                </a:solidFill>
                <a:effectLst>
                  <a:glow>
                    <a:srgbClr val="17406D"/>
                  </a:glow>
                </a:effectLst>
                <a:latin typeface="Arial Narrow" panose="020B0606020202030204" pitchFamily="34" charset="0"/>
              </a:rPr>
              <a:t>Nehemía</a:t>
            </a:r>
            <a:r>
              <a:rPr lang="es-CO" sz="2600" kern="0" dirty="0">
                <a:ln w="19050">
                  <a:solidFill>
                    <a:srgbClr val="FF0000"/>
                  </a:solidFill>
                </a:ln>
                <a:solidFill>
                  <a:srgbClr val="FF0000"/>
                </a:solidFill>
                <a:effectLst>
                  <a:glow>
                    <a:srgbClr val="17406D"/>
                  </a:glow>
                </a:effectLst>
                <a:latin typeface="Arial Narrow" panose="020B0606020202030204" pitchFamily="34" charset="0"/>
              </a:rPr>
              <a:t> Gordon: </a:t>
            </a:r>
            <a:r>
              <a:rPr lang="es-CO" sz="2600" kern="0" dirty="0">
                <a:ln w="19050">
                  <a:solidFill>
                    <a:prstClr val="black"/>
                  </a:solidFill>
                </a:ln>
                <a:solidFill>
                  <a:prstClr val="black"/>
                </a:solidFill>
                <a:effectLst>
                  <a:glow>
                    <a:srgbClr val="17406D"/>
                  </a:glow>
                </a:effectLst>
                <a:latin typeface="Arial Narrow" panose="020B0606020202030204" pitchFamily="34" charset="0"/>
              </a:rPr>
              <a:t>“En la Edad Media los caraítas mantuvieron ardientemente que el año bíblico empezaba con la madurez de la cosecha de cebada en Israel (llamada en la Biblia «</a:t>
            </a:r>
            <a:r>
              <a:rPr lang="es-CO" sz="2600" kern="0" dirty="0" err="1">
                <a:ln w="19050">
                  <a:solidFill>
                    <a:prstClr val="black"/>
                  </a:solidFill>
                </a:ln>
                <a:solidFill>
                  <a:prstClr val="black"/>
                </a:solidFill>
                <a:effectLst>
                  <a:glow>
                    <a:srgbClr val="17406D"/>
                  </a:glow>
                </a:effectLst>
                <a:latin typeface="Arial Narrow" panose="020B0606020202030204" pitchFamily="34" charset="0"/>
              </a:rPr>
              <a:t>Abib</a:t>
            </a:r>
            <a:r>
              <a:rPr lang="es-CO" sz="2600" kern="0" dirty="0">
                <a:ln w="19050">
                  <a:solidFill>
                    <a:prstClr val="black"/>
                  </a:solidFill>
                </a:ln>
                <a:solidFill>
                  <a:prstClr val="black"/>
                </a:solidFill>
                <a:effectLst>
                  <a:glow>
                    <a:srgbClr val="17406D"/>
                  </a:glow>
                </a:effectLst>
                <a:latin typeface="Arial Narrow" panose="020B0606020202030204" pitchFamily="34" charset="0"/>
              </a:rPr>
              <a:t>»). El calendario rabínico siguió originalmente esta práctica pero cerca del siglo IX D.C. adoptaron el ciclo de intercalación de 19 años (años bisiestos) que se aproximaba al Abid pero que estaba lejos de ser preciso. </a:t>
            </a:r>
            <a:r>
              <a:rPr lang="es-CO" sz="2800" i="1" kern="0" dirty="0">
                <a:ln w="19050">
                  <a:solidFill>
                    <a:srgbClr val="FF0000"/>
                  </a:solidFill>
                </a:ln>
                <a:solidFill>
                  <a:srgbClr val="FF0000"/>
                </a:solidFill>
                <a:effectLst>
                  <a:glow>
                    <a:srgbClr val="17406D"/>
                  </a:glow>
                </a:effectLst>
                <a:latin typeface="Arial Narrow" panose="020B0606020202030204" pitchFamily="34" charset="0"/>
              </a:rPr>
              <a:t>Esto causó con frecuencia una diferencia de un mes entre los calendarios caraíta y rabínico</a:t>
            </a:r>
            <a:r>
              <a:rPr lang="es-CO" sz="2600" kern="0" dirty="0">
                <a:ln w="19050">
                  <a:solidFill>
                    <a:prstClr val="black"/>
                  </a:solidFill>
                </a:ln>
                <a:solidFill>
                  <a:prstClr val="black"/>
                </a:solidFill>
                <a:effectLst>
                  <a:glow>
                    <a:srgbClr val="17406D"/>
                  </a:glow>
                </a:effectLst>
                <a:latin typeface="Arial Narrow" panose="020B0606020202030204" pitchFamily="34" charset="0"/>
              </a:rPr>
              <a:t> </a:t>
            </a:r>
            <a:r>
              <a:rPr lang="es-CO" sz="2000" kern="0" dirty="0">
                <a:ln w="19050">
                  <a:solidFill>
                    <a:srgbClr val="0000FF"/>
                  </a:solidFill>
                </a:ln>
                <a:solidFill>
                  <a:srgbClr val="0000FF"/>
                </a:solidFill>
                <a:effectLst>
                  <a:glow>
                    <a:srgbClr val="17406D"/>
                  </a:glow>
                </a:effectLst>
                <a:latin typeface="Arial Narrow" panose="020B0606020202030204" pitchFamily="34" charset="0"/>
              </a:rPr>
              <a:t>(Gordon, Nehemías, Yom Kippur 1844. Carta dirigida a Robert Sanders, viernes 27 de noviembre de 1998.</a:t>
            </a:r>
          </a:p>
        </p:txBody>
      </p:sp>
      <p:sp>
        <p:nvSpPr>
          <p:cNvPr id="5" name="Rectángulo 4">
            <a:extLst>
              <a:ext uri="{FF2B5EF4-FFF2-40B4-BE49-F238E27FC236}">
                <a16:creationId xmlns:a16="http://schemas.microsoft.com/office/drawing/2014/main" id="{A6C78687-2132-4852-91E7-9C73C5B4C540}"/>
              </a:ext>
            </a:extLst>
          </p:cNvPr>
          <p:cNvSpPr/>
          <p:nvPr/>
        </p:nvSpPr>
        <p:spPr>
          <a:xfrm>
            <a:off x="665735" y="4624610"/>
            <a:ext cx="7643377" cy="1969770"/>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lvl="0" algn="ctr" defTabSz="914400">
              <a:defRPr/>
            </a:pPr>
            <a:r>
              <a:rPr lang="es-CO" sz="2600" b="1" kern="0" dirty="0">
                <a:ln w="6600">
                  <a:solidFill>
                    <a:schemeClr val="tx1"/>
                  </a:solidFill>
                  <a:prstDash val="solid"/>
                </a:ln>
                <a:solidFill>
                  <a:schemeClr val="tx1"/>
                </a:solidFill>
                <a:effectLst>
                  <a:outerShdw dist="38100" dir="2700000" algn="tl" rotWithShape="0">
                    <a:schemeClr val="accent2"/>
                  </a:outerShdw>
                </a:effectLst>
                <a:latin typeface="Arial Narrow" panose="020B0606020202030204" pitchFamily="34" charset="0"/>
              </a:rPr>
              <a:t>“En la mayoría de los años que hemos revisado la cebada desde entonces, los rabanitas y la mayoría de los que se hacen llamar a sí mismos “caraítas” ¡celebraron las fechas bíblicas un mes más temprano!”</a:t>
            </a:r>
          </a:p>
          <a:p>
            <a:r>
              <a:rPr lang="es-CO" b="1" dirty="0"/>
              <a:t> </a:t>
            </a:r>
            <a:r>
              <a:rPr lang="es-CO" b="1" dirty="0">
                <a:ln>
                  <a:solidFill>
                    <a:schemeClr val="bg2"/>
                  </a:solidFill>
                </a:ln>
                <a:solidFill>
                  <a:schemeClr val="bg2"/>
                </a:solidFill>
                <a:hlinkClick r:id="rId2"/>
              </a:rPr>
              <a:t>http://www.karaite-korner.org/holidays_1999.shtml</a:t>
            </a:r>
            <a:r>
              <a:rPr lang="es-CO" b="1" dirty="0"/>
              <a:t>).</a:t>
            </a:r>
          </a:p>
        </p:txBody>
      </p:sp>
    </p:spTree>
    <p:extLst>
      <p:ext uri="{BB962C8B-B14F-4D97-AF65-F5344CB8AC3E}">
        <p14:creationId xmlns:p14="http://schemas.microsoft.com/office/powerpoint/2010/main" val="280897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4F294F-F3A1-4621-8402-67D505777845}"/>
              </a:ext>
            </a:extLst>
          </p:cNvPr>
          <p:cNvSpPr/>
          <p:nvPr/>
        </p:nvSpPr>
        <p:spPr>
          <a:xfrm>
            <a:off x="1980041" y="2787870"/>
            <a:ext cx="5183919" cy="1384995"/>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black">
                      <a:lumMod val="95000"/>
                      <a:lumOff val="5000"/>
                    </a:prstClr>
                  </a:solidFill>
                </a:ln>
                <a:solidFill>
                  <a:prstClr val="black"/>
                </a:solidFill>
                <a:effectLst/>
                <a:uLnTx/>
                <a:uFillTx/>
                <a:latin typeface="Arial Narrow" panose="020B0606020202030204" pitchFamily="34" charset="0"/>
                <a:ea typeface="+mn-ea"/>
                <a:cs typeface="+mn-cs"/>
              </a:rPr>
              <a:t>Caraítas: </a:t>
            </a: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20 de octubre </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de 1999.</a:t>
            </a:r>
            <a:endPar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black">
                      <a:lumMod val="95000"/>
                      <a:lumOff val="5000"/>
                    </a:prstClr>
                  </a:solidFill>
                </a:ln>
                <a:solidFill>
                  <a:prstClr val="black"/>
                </a:solidFill>
                <a:effectLst/>
                <a:uLnTx/>
                <a:uFillTx/>
                <a:latin typeface="Arial Narrow" panose="020B0606020202030204" pitchFamily="34" charset="0"/>
                <a:ea typeface="+mn-ea"/>
                <a:cs typeface="+mn-cs"/>
              </a:rPr>
              <a:t>Adventistas: </a:t>
            </a: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22 de octubre de </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1844.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rPr>
              <a:t>Nótese la similitud de los dos cálculos</a:t>
            </a: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a:t>
            </a:r>
          </a:p>
        </p:txBody>
      </p:sp>
      <p:sp>
        <p:nvSpPr>
          <p:cNvPr id="5" name="Rectángulo 4">
            <a:extLst>
              <a:ext uri="{FF2B5EF4-FFF2-40B4-BE49-F238E27FC236}">
                <a16:creationId xmlns:a16="http://schemas.microsoft.com/office/drawing/2014/main" id="{D5AD9669-8BE3-444D-9C17-64A1F7497275}"/>
              </a:ext>
            </a:extLst>
          </p:cNvPr>
          <p:cNvSpPr/>
          <p:nvPr/>
        </p:nvSpPr>
        <p:spPr>
          <a:xfrm>
            <a:off x="1668035" y="4459754"/>
            <a:ext cx="5807930" cy="1815882"/>
          </a:xfrm>
          <a:prstGeom prst="rect">
            <a:avLst/>
          </a:prstGeom>
          <a:gradFill rotWithShape="1">
            <a:gsLst>
              <a:gs pos="85000">
                <a:srgbClr val="A5C249">
                  <a:tint val="50000"/>
                  <a:satMod val="300000"/>
                </a:srgbClr>
              </a:gs>
              <a:gs pos="51000">
                <a:srgbClr val="A5C249">
                  <a:tint val="37000"/>
                  <a:satMod val="300000"/>
                </a:srgbClr>
              </a:gs>
              <a:gs pos="47000">
                <a:schemeClr val="bg1"/>
              </a:gs>
            </a:gsLst>
            <a:lin ang="16200000" scaled="1"/>
          </a:gradFill>
          <a:ln w="28575" cap="flat" cmpd="sng" algn="ctr">
            <a:solidFill>
              <a:schemeClr val="tx1"/>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Aunque los caraítas dejaron de observar la cebada para adaptarse el cálculo rabínico,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el cálculo bíblico sigue siendo el correcto.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Y eso es lo que realmente importa.</a:t>
            </a:r>
          </a:p>
        </p:txBody>
      </p:sp>
      <p:sp>
        <p:nvSpPr>
          <p:cNvPr id="6" name="Rectángulo 5">
            <a:extLst>
              <a:ext uri="{FF2B5EF4-FFF2-40B4-BE49-F238E27FC236}">
                <a16:creationId xmlns:a16="http://schemas.microsoft.com/office/drawing/2014/main" id="{A2A7716A-2AD6-4BDF-B2AD-590C2C7F2CD4}"/>
              </a:ext>
            </a:extLst>
          </p:cNvPr>
          <p:cNvSpPr/>
          <p:nvPr/>
        </p:nvSpPr>
        <p:spPr>
          <a:xfrm>
            <a:off x="2145693" y="684416"/>
            <a:ext cx="4852615" cy="1815882"/>
          </a:xfrm>
          <a:prstGeom prst="rect">
            <a:avLst/>
          </a:prstGeom>
          <a:solidFill>
            <a:sysClr val="window" lastClr="FFFFFF"/>
          </a:solidFill>
          <a:ln w="25400" cap="flat" cmpd="sng" algn="ctr">
            <a:solidFill>
              <a:srgbClr val="0000FF"/>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Pero en </a:t>
            </a:r>
            <a:r>
              <a:rPr kumimoji="0" lang="es-CO" sz="2800" b="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rPr>
              <a:t>1999</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 el cálculo caraíta de la fecha del Yom Kippur fue muy similar al cálculo hecho por los adventistas en </a:t>
            </a:r>
            <a:r>
              <a:rPr kumimoji="0" lang="es-CO" sz="2800" b="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ea typeface="+mn-ea"/>
                <a:cs typeface="+mn-cs"/>
              </a:rPr>
              <a:t>1844</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 </a:t>
            </a: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según el abid</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29105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CDFDE77-550B-410D-BB39-AF08E17F0FA9}"/>
              </a:ext>
            </a:extLst>
          </p:cNvPr>
          <p:cNvPicPr>
            <a:picLocks noChangeAspect="1"/>
          </p:cNvPicPr>
          <p:nvPr/>
        </p:nvPicPr>
        <p:blipFill rotWithShape="1">
          <a:blip r:embed="rId4">
            <a:extLst>
              <a:ext uri="{28A0092B-C50C-407E-A947-70E740481C1C}">
                <a14:useLocalDpi xmlns:a14="http://schemas.microsoft.com/office/drawing/2010/main" val="0"/>
              </a:ext>
            </a:extLst>
          </a:blip>
          <a:srcRect l="26376" t="28926" r="39734" b="43749"/>
          <a:stretch/>
        </p:blipFill>
        <p:spPr>
          <a:xfrm>
            <a:off x="1701141" y="2744208"/>
            <a:ext cx="5741718" cy="2565121"/>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2" name="Rectángulo 3">
            <a:extLst>
              <a:ext uri="{FF2B5EF4-FFF2-40B4-BE49-F238E27FC236}">
                <a16:creationId xmlns:a16="http://schemas.microsoft.com/office/drawing/2014/main" id="{8679DCFB-18E5-4C7F-AD1F-6D311CC7C438}"/>
              </a:ext>
            </a:extLst>
          </p:cNvPr>
          <p:cNvSpPr/>
          <p:nvPr/>
        </p:nvSpPr>
        <p:spPr>
          <a:xfrm>
            <a:off x="1717309" y="658302"/>
            <a:ext cx="5709383" cy="1815882"/>
          </a:xfrm>
          <a:prstGeom prst="rect">
            <a:avLst/>
          </a:prstGeom>
          <a:solidFill>
            <a:sysClr val="window" lastClr="FFFFFF"/>
          </a:solidFill>
          <a:ln w="25400" cap="flat" cmpd="sng" algn="ctr">
            <a:noFill/>
            <a:prstDash val="solid"/>
          </a:ln>
          <a:effectLst/>
        </p:spPr>
        <p:txBody>
          <a:bodyPr wrap="square">
            <a:spAutoFit/>
          </a:bodyPr>
          <a:lstStyle/>
          <a:p>
            <a:pPr algn="ctr" defTabSz="914400">
              <a:defRPr/>
            </a:pPr>
            <a:r>
              <a:rPr lang="es-CO" sz="2800" kern="0" dirty="0">
                <a:ln w="19050">
                  <a:solidFill>
                    <a:sysClr val="windowText" lastClr="000000"/>
                  </a:solidFill>
                </a:ln>
                <a:solidFill>
                  <a:sysClr val="windowText" lastClr="000000"/>
                </a:solidFill>
                <a:effectLst>
                  <a:glow>
                    <a:srgbClr val="17406D"/>
                  </a:glow>
                </a:effectLst>
                <a:latin typeface="Arial Narrow" panose="020B0606020202030204" pitchFamily="34" charset="0"/>
              </a:rPr>
              <a:t>Otros, al ver que la luna llena astronómica en marzo y abril no cayó en viernes, creen que la Pascua fue en mayo porque el viernes 25 de ese mes fue Luna Llena.</a:t>
            </a:r>
          </a:p>
        </p:txBody>
      </p:sp>
      <p:sp>
        <p:nvSpPr>
          <p:cNvPr id="4" name="Rectángulo 3">
            <a:extLst>
              <a:ext uri="{FF2B5EF4-FFF2-40B4-BE49-F238E27FC236}">
                <a16:creationId xmlns:a16="http://schemas.microsoft.com/office/drawing/2014/main" id="{E9058051-1DC3-47FE-9A39-709BCD2E9E24}"/>
              </a:ext>
            </a:extLst>
          </p:cNvPr>
          <p:cNvSpPr/>
          <p:nvPr/>
        </p:nvSpPr>
        <p:spPr>
          <a:xfrm>
            <a:off x="2064959" y="5596063"/>
            <a:ext cx="5014082" cy="954107"/>
          </a:xfrm>
          <a:prstGeom prst="rect">
            <a:avLst/>
          </a:prstGeom>
          <a:solidFill>
            <a:sysClr val="window" lastClr="FFFFFF"/>
          </a:solidFill>
          <a:ln w="25400" cap="flat" cmpd="sng" algn="ctr">
            <a:noFill/>
            <a:prstDash val="solid"/>
          </a:ln>
          <a:effectLst/>
        </p:spPr>
        <p:txBody>
          <a:bodyPr wrap="square">
            <a:spAutoFit/>
          </a:bodyPr>
          <a:lstStyle/>
          <a:p>
            <a:pPr algn="ctr" defTabSz="914400">
              <a:defRPr/>
            </a:pPr>
            <a:r>
              <a:rPr lang="es-CO" sz="2800" kern="0" dirty="0">
                <a:ln w="19050">
                  <a:solidFill>
                    <a:srgbClr val="FF0000"/>
                  </a:solidFill>
                </a:ln>
                <a:solidFill>
                  <a:srgbClr val="FF0000"/>
                </a:solidFill>
                <a:effectLst>
                  <a:glow>
                    <a:srgbClr val="17406D"/>
                  </a:glow>
                </a:effectLst>
                <a:latin typeface="Arial Narrow" panose="020B0606020202030204" pitchFamily="34" charset="0"/>
              </a:rPr>
              <a:t>Según esta postura, la crucifixión fue el viernes 25 de mayo del año 31.</a:t>
            </a:r>
          </a:p>
        </p:txBody>
      </p:sp>
    </p:spTree>
    <p:extLst>
      <p:ext uri="{BB962C8B-B14F-4D97-AF65-F5344CB8AC3E}">
        <p14:creationId xmlns:p14="http://schemas.microsoft.com/office/powerpoint/2010/main" val="73449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6">
            <a:extLst>
              <a:ext uri="{FF2B5EF4-FFF2-40B4-BE49-F238E27FC236}">
                <a16:creationId xmlns:a16="http://schemas.microsoft.com/office/drawing/2014/main" id="{31B14C35-4465-472E-93E2-C0598790C3D0}"/>
              </a:ext>
            </a:extLst>
          </p:cNvPr>
          <p:cNvSpPr/>
          <p:nvPr/>
        </p:nvSpPr>
        <p:spPr>
          <a:xfrm>
            <a:off x="1753255" y="278257"/>
            <a:ext cx="5637490"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400">
              <a:defRPr/>
            </a:pPr>
            <a:r>
              <a:rPr lang="es-CO" sz="2800" kern="0" dirty="0">
                <a:ln w="19050">
                  <a:solidFill>
                    <a:srgbClr val="0000FF"/>
                  </a:solidFill>
                </a:ln>
                <a:solidFill>
                  <a:srgbClr val="0000FF"/>
                </a:solidFill>
                <a:latin typeface="Arial Narrow" panose="020B0606020202030204" pitchFamily="34" charset="0"/>
              </a:rPr>
              <a:t>Samuel Snow, pastor metodista que llegó a fundar el movimiento del séptimo mes</a:t>
            </a:r>
          </a:p>
          <a:p>
            <a:pPr algn="ctr" defTabSz="914400">
              <a:defRPr/>
            </a:pPr>
            <a:r>
              <a:rPr lang="es-CO" sz="2800" kern="0" dirty="0">
                <a:ln w="19050">
                  <a:solidFill>
                    <a:srgbClr val="0000FF"/>
                  </a:solidFill>
                </a:ln>
                <a:solidFill>
                  <a:srgbClr val="0000FF"/>
                </a:solidFill>
                <a:latin typeface="Arial Narrow" panose="020B0606020202030204" pitchFamily="34" charset="0"/>
              </a:rPr>
              <a:t> lo explicó de la siguiente manera:</a:t>
            </a:r>
          </a:p>
        </p:txBody>
      </p:sp>
      <p:sp>
        <p:nvSpPr>
          <p:cNvPr id="3" name="Rectángulo 6">
            <a:extLst>
              <a:ext uri="{FF2B5EF4-FFF2-40B4-BE49-F238E27FC236}">
                <a16:creationId xmlns:a16="http://schemas.microsoft.com/office/drawing/2014/main" id="{31B14C35-4465-472E-93E2-C0598790C3D0}"/>
              </a:ext>
            </a:extLst>
          </p:cNvPr>
          <p:cNvSpPr/>
          <p:nvPr/>
        </p:nvSpPr>
        <p:spPr>
          <a:xfrm>
            <a:off x="336188" y="1781002"/>
            <a:ext cx="8471624" cy="480131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400">
              <a:defRPr/>
            </a:pPr>
            <a:r>
              <a:rPr lang="es-CO" sz="2800" kern="0" dirty="0">
                <a:ln w="15875">
                  <a:solidFill>
                    <a:prstClr val="black"/>
                  </a:solidFill>
                </a:ln>
                <a:solidFill>
                  <a:prstClr val="black"/>
                </a:solidFill>
                <a:latin typeface="Arial Narrow" panose="020B0606020202030204" pitchFamily="34" charset="0"/>
              </a:rPr>
              <a:t>“Encontramos también que en el año 33 DC la luna llena fue el día 3 de abril. De una luna llena a otra son alrededor 29 ½</a:t>
            </a:r>
          </a:p>
          <a:p>
            <a:pPr algn="ctr" defTabSz="914400">
              <a:defRPr/>
            </a:pPr>
            <a:r>
              <a:rPr lang="es-CO" sz="2800" kern="0" dirty="0">
                <a:ln w="15875">
                  <a:solidFill>
                    <a:prstClr val="black"/>
                  </a:solidFill>
                </a:ln>
                <a:solidFill>
                  <a:prstClr val="black"/>
                </a:solidFill>
                <a:latin typeface="Arial Narrow" panose="020B0606020202030204" pitchFamily="34" charset="0"/>
              </a:rPr>
              <a:t> días. La pascua caraíta en ese año debió ser el 3 de mayo. Como los meses lunares caen detrás de los solares 11 días cada año, por lo que, en el cálculo retroactivo desde el año 33 DC al 31 DC, debe haber una adición de 11 días a cada año, haciendo, durante los dos años 22 días. Vemos, pues, que como en el año 33 DC la luna llena fue el 3 de mayo, debe haber ocurrido el 25 de mayo en el año 31 DC. El verdadero día de la pascua debe haber sido el 25 o 26 de mayo de ese año”. </a:t>
            </a:r>
          </a:p>
          <a:p>
            <a:pPr algn="ctr" defTabSz="914400">
              <a:defRPr/>
            </a:pPr>
            <a:r>
              <a:rPr lang="nl-NL" sz="2600" i="1" kern="0" dirty="0">
                <a:ln w="15875">
                  <a:solidFill>
                    <a:srgbClr val="0000FF"/>
                  </a:solidFill>
                </a:ln>
                <a:solidFill>
                  <a:srgbClr val="0000FF"/>
                </a:solidFill>
                <a:latin typeface="Arial Narrow" panose="020B0606020202030204" pitchFamily="34" charset="0"/>
              </a:rPr>
              <a:t>The Jubilee Standard, Vol. 1. 29 de mayo de 1845, p. 93,5.</a:t>
            </a:r>
            <a:endParaRPr lang="es-CO" sz="2600" i="1" kern="0" dirty="0">
              <a:ln w="15875">
                <a:solidFill>
                  <a:srgbClr val="0000FF"/>
                </a:solidFill>
              </a:ln>
              <a:solidFill>
                <a:srgbClr val="0000FF"/>
              </a:solidFill>
              <a:latin typeface="Arial Narrow" panose="020B0606020202030204" pitchFamily="34" charset="0"/>
            </a:endParaRPr>
          </a:p>
        </p:txBody>
      </p:sp>
    </p:spTree>
    <p:extLst>
      <p:ext uri="{BB962C8B-B14F-4D97-AF65-F5344CB8AC3E}">
        <p14:creationId xmlns:p14="http://schemas.microsoft.com/office/powerpoint/2010/main" val="1858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254F592-473A-44A1-A464-9413CDDC895A}"/>
              </a:ext>
            </a:extLst>
          </p:cNvPr>
          <p:cNvSpPr/>
          <p:nvPr/>
        </p:nvSpPr>
        <p:spPr>
          <a:xfrm>
            <a:off x="1597173" y="678620"/>
            <a:ext cx="5949654" cy="2246769"/>
          </a:xfrm>
          <a:prstGeom prst="rect">
            <a:avLst/>
          </a:prstGeom>
          <a:solidFill>
            <a:srgbClr val="FFFFCC"/>
          </a:solidFill>
          <a:ln w="38100" cap="rnd" cmpd="sng" algn="ctr">
            <a:solidFill>
              <a:srgbClr val="C00000"/>
            </a:solidFill>
            <a:prstDash val="solid"/>
          </a:ln>
          <a:effectLst/>
        </p:spPr>
        <p:txBody>
          <a:bodyPr wrap="square">
            <a:spAutoFit/>
          </a:bodyPr>
          <a:lstStyle/>
          <a:p>
            <a:pPr algn="ctr" defTabSz="914400">
              <a:defRPr/>
            </a:pPr>
            <a:r>
              <a:rPr lang="es-CO" sz="2800" kern="0" dirty="0">
                <a:ln w="19050">
                  <a:solidFill>
                    <a:schemeClr val="tx1"/>
                  </a:solidFill>
                </a:ln>
                <a:latin typeface="Arial Narrow" panose="020B0606020202030204" pitchFamily="34" charset="0"/>
              </a:rPr>
              <a:t>El calendario hebreo era agrícola – lunar, y d</a:t>
            </a:r>
            <a:r>
              <a:rPr lang="es-CO" sz="2800" dirty="0">
                <a:ln w="19050">
                  <a:solidFill>
                    <a:schemeClr val="tx1"/>
                  </a:solidFill>
                </a:ln>
                <a:latin typeface="Arial Narrow" panose="020B0606020202030204" pitchFamily="34" charset="0"/>
                <a:ea typeface="Calibri" panose="020F0502020204030204" pitchFamily="34" charset="0"/>
              </a:rPr>
              <a:t>ependía de la cosecha de los granos en Israel, esto lo hacía variable, y no se podía predecir con exactitud por causa de las variaciones climáticas de un año a otro.</a:t>
            </a:r>
            <a:endParaRPr lang="es-CO" sz="2800" kern="0" dirty="0">
              <a:ln w="19050">
                <a:solidFill>
                  <a:schemeClr val="tx1"/>
                </a:solidFill>
              </a:ln>
              <a:effectLst>
                <a:glow rad="63500">
                  <a:srgbClr val="000000"/>
                </a:glow>
              </a:effectLst>
              <a:latin typeface="Arial Narrow" panose="020B0606020202030204" pitchFamily="34" charset="0"/>
            </a:endParaRPr>
          </a:p>
        </p:txBody>
      </p:sp>
      <p:sp>
        <p:nvSpPr>
          <p:cNvPr id="4" name="Rectángulo 3">
            <a:extLst>
              <a:ext uri="{FF2B5EF4-FFF2-40B4-BE49-F238E27FC236}">
                <a16:creationId xmlns:a16="http://schemas.microsoft.com/office/drawing/2014/main" id="{C80EFBF1-FA9B-4F21-95FD-25D5D65525A8}"/>
              </a:ext>
            </a:extLst>
          </p:cNvPr>
          <p:cNvSpPr/>
          <p:nvPr/>
        </p:nvSpPr>
        <p:spPr>
          <a:xfrm>
            <a:off x="2018175" y="3196205"/>
            <a:ext cx="5107651"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914400">
              <a:defRPr/>
            </a:pPr>
            <a:r>
              <a:rPr lang="es-CO" sz="2800" kern="0" dirty="0">
                <a:ln w="19050">
                  <a:solidFill>
                    <a:srgbClr val="0000FF"/>
                  </a:solidFill>
                </a:ln>
                <a:solidFill>
                  <a:srgbClr val="0000FF"/>
                </a:solidFill>
                <a:latin typeface="Arial Narrow" panose="020B0606020202030204" pitchFamily="34" charset="0"/>
              </a:rPr>
              <a:t>Sin embargo una Pascua en mayo 25 es tardía porque la cebada generalmente está espigada en abril. </a:t>
            </a:r>
            <a:endParaRPr lang="es-CO" sz="2800" kern="0" dirty="0">
              <a:ln w="19050">
                <a:solidFill>
                  <a:srgbClr val="000000"/>
                </a:solidFill>
              </a:ln>
              <a:solidFill>
                <a:sysClr val="windowText" lastClr="000000"/>
              </a:solidFill>
              <a:effectLst>
                <a:glow rad="63500">
                  <a:srgbClr val="000000"/>
                </a:glow>
              </a:effectLst>
              <a:latin typeface="Arial Narrow" panose="020B0606020202030204" pitchFamily="34" charset="0"/>
            </a:endParaRPr>
          </a:p>
        </p:txBody>
      </p:sp>
      <p:sp>
        <p:nvSpPr>
          <p:cNvPr id="5" name="Rectángulo 5">
            <a:extLst>
              <a:ext uri="{FF2B5EF4-FFF2-40B4-BE49-F238E27FC236}">
                <a16:creationId xmlns:a16="http://schemas.microsoft.com/office/drawing/2014/main" id="{F31C388F-56A5-40DA-9527-BFABC48C25EB}"/>
              </a:ext>
            </a:extLst>
          </p:cNvPr>
          <p:cNvSpPr/>
          <p:nvPr/>
        </p:nvSpPr>
        <p:spPr>
          <a:xfrm>
            <a:off x="2395898" y="4882701"/>
            <a:ext cx="4352205" cy="1384995"/>
          </a:xfrm>
          <a:prstGeom prst="rect">
            <a:avLst/>
          </a:prstGeom>
          <a:gradFill rotWithShape="1">
            <a:gsLst>
              <a:gs pos="48000">
                <a:srgbClr val="FFFE86"/>
              </a:gs>
              <a:gs pos="100000">
                <a:srgbClr val="DBF10F"/>
              </a:gs>
              <a:gs pos="36000">
                <a:sysClr val="window" lastClr="FF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0" i="0" u="none" strike="noStrike" kern="0" cap="none" spc="50" normalizeH="0" baseline="0" noProof="0" dirty="0">
                <a:ln w="15875" cmpd="sng">
                  <a:solidFill>
                    <a:srgbClr val="003300"/>
                  </a:solidFill>
                  <a:prstDash val="solid"/>
                </a:ln>
                <a:solidFill>
                  <a:srgbClr val="006600"/>
                </a:solidFill>
                <a:effectLst>
                  <a:glow>
                    <a:srgbClr val="4F81BD"/>
                  </a:glow>
                </a:effectLst>
                <a:uLnTx/>
                <a:uFillTx/>
                <a:latin typeface="Arial Narrow" panose="020B0606020202030204" pitchFamily="34" charset="0"/>
                <a:ea typeface="Calibri" pitchFamily="34" charset="0"/>
                <a:cs typeface="Aharoni" pitchFamily="2" charset="-79"/>
              </a:rPr>
              <a:t>Marzo,</a:t>
            </a:r>
            <a:r>
              <a:rPr kumimoji="0" lang="es-CO" sz="2800" b="0" i="0" u="none" strike="noStrike" kern="0" cap="none" spc="50" normalizeH="0" noProof="0" dirty="0">
                <a:ln w="15875" cmpd="sng">
                  <a:solidFill>
                    <a:srgbClr val="003300"/>
                  </a:solidFill>
                  <a:prstDash val="solid"/>
                </a:ln>
                <a:solidFill>
                  <a:srgbClr val="006600"/>
                </a:solidFill>
                <a:effectLst>
                  <a:glow>
                    <a:srgbClr val="4F81BD"/>
                  </a:glow>
                </a:effectLst>
                <a:uLnTx/>
                <a:uFillTx/>
                <a:latin typeface="Arial Narrow" panose="020B0606020202030204" pitchFamily="34" charset="0"/>
                <a:ea typeface="Calibri" pitchFamily="34" charset="0"/>
                <a:cs typeface="Aharoni" pitchFamily="2" charset="-79"/>
              </a:rPr>
              <a:t> muy temprano.</a:t>
            </a:r>
          </a:p>
          <a:p>
            <a:pPr marL="0" marR="0" lvl="0" indent="0" algn="ctr" defTabSz="914400" eaLnBrk="0" fontAlgn="base" latinLnBrk="0" hangingPunct="0">
              <a:lnSpc>
                <a:spcPct val="100000"/>
              </a:lnSpc>
              <a:spcBef>
                <a:spcPct val="0"/>
              </a:spcBef>
              <a:spcAft>
                <a:spcPct val="0"/>
              </a:spcAft>
              <a:buClrTx/>
              <a:buSzTx/>
              <a:buFontTx/>
              <a:buNone/>
              <a:tabLst/>
              <a:defRPr/>
            </a:pPr>
            <a:r>
              <a:rPr lang="es-CO" sz="2800" kern="0" spc="50" baseline="0" dirty="0">
                <a:ln w="15875" cmpd="sng">
                  <a:solidFill>
                    <a:srgbClr val="003300"/>
                  </a:solidFill>
                  <a:prstDash val="solid"/>
                </a:ln>
                <a:solidFill>
                  <a:srgbClr val="006600"/>
                </a:solidFill>
                <a:effectLst>
                  <a:glow>
                    <a:srgbClr val="4F81BD"/>
                  </a:glow>
                </a:effectLst>
                <a:latin typeface="Arial Narrow" panose="020B0606020202030204" pitchFamily="34" charset="0"/>
                <a:ea typeface="Calibri" pitchFamily="34" charset="0"/>
                <a:cs typeface="Aharoni" pitchFamily="2" charset="-79"/>
              </a:rPr>
              <a:t>Mayo,</a:t>
            </a:r>
            <a:r>
              <a:rPr lang="es-CO" sz="2800" kern="0" spc="50" dirty="0">
                <a:ln w="15875" cmpd="sng">
                  <a:solidFill>
                    <a:srgbClr val="003300"/>
                  </a:solidFill>
                  <a:prstDash val="solid"/>
                </a:ln>
                <a:solidFill>
                  <a:srgbClr val="006600"/>
                </a:solidFill>
                <a:effectLst>
                  <a:glow>
                    <a:srgbClr val="4F81BD"/>
                  </a:glow>
                </a:effectLst>
                <a:latin typeface="Arial Narrow" panose="020B0606020202030204" pitchFamily="34" charset="0"/>
                <a:ea typeface="Calibri" pitchFamily="34" charset="0"/>
                <a:cs typeface="Aharoni" pitchFamily="2" charset="-79"/>
              </a:rPr>
              <a:t> muy tardío.</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0" i="0" u="none" strike="noStrike" kern="0" cap="none" spc="50" normalizeH="0" baseline="0" noProof="0" dirty="0">
                <a:ln w="15875" cmpd="sng">
                  <a:solidFill>
                    <a:srgbClr val="FF0000"/>
                  </a:solidFill>
                  <a:prstDash val="solid"/>
                </a:ln>
                <a:solidFill>
                  <a:srgbClr val="FF0000"/>
                </a:solidFill>
                <a:effectLst>
                  <a:glow>
                    <a:srgbClr val="4F81BD"/>
                  </a:glow>
                </a:effectLst>
                <a:uLnTx/>
                <a:uFillTx/>
                <a:latin typeface="Arial Narrow" panose="020B0606020202030204" pitchFamily="34" charset="0"/>
                <a:ea typeface="Calibri" pitchFamily="34" charset="0"/>
                <a:cs typeface="Aharoni" pitchFamily="2" charset="-79"/>
              </a:rPr>
              <a:t>Abril, muy probable.</a:t>
            </a:r>
          </a:p>
        </p:txBody>
      </p:sp>
    </p:spTree>
    <p:extLst>
      <p:ext uri="{BB962C8B-B14F-4D97-AF65-F5344CB8AC3E}">
        <p14:creationId xmlns:p14="http://schemas.microsoft.com/office/powerpoint/2010/main" val="23140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D0ED149-EA61-4700-9FD8-472D6CF37A75}"/>
              </a:ext>
            </a:extLst>
          </p:cNvPr>
          <p:cNvSpPr/>
          <p:nvPr/>
        </p:nvSpPr>
        <p:spPr>
          <a:xfrm>
            <a:off x="2039847" y="1461275"/>
            <a:ext cx="5064306" cy="954107"/>
          </a:xfrm>
          <a:prstGeom prst="rect">
            <a:avLst/>
          </a:prstGeom>
          <a:gradFill>
            <a:gsLst>
              <a:gs pos="48000">
                <a:srgbClr val="FFFE86"/>
              </a:gs>
              <a:gs pos="100000">
                <a:srgbClr val="DBF10F"/>
              </a:gs>
              <a:gs pos="36000">
                <a:schemeClr val="bg1"/>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s-CO" sz="2800" kern="0" spc="50" dirty="0">
                <a:ln w="15875" cmpd="sng">
                  <a:solidFill>
                    <a:srgbClr val="003300"/>
                  </a:solidFill>
                  <a:prstDash val="solid"/>
                </a:ln>
                <a:solidFill>
                  <a:srgbClr val="006600"/>
                </a:solidFill>
                <a:effectLst>
                  <a:glow>
                    <a:srgbClr val="4F81BD"/>
                  </a:glow>
                </a:effectLst>
                <a:latin typeface="Arial Narrow" panose="020B0606020202030204" pitchFamily="34" charset="0"/>
                <a:ea typeface="Calibri" pitchFamily="34" charset="0"/>
                <a:cs typeface="Aharoni" pitchFamily="2" charset="-79"/>
              </a:rPr>
              <a:t>Si la Pascua del 31 fue en abril, </a:t>
            </a:r>
            <a:r>
              <a:rPr kumimoji="0" lang="es-CO" sz="2800" b="0" i="0" u="none" strike="noStrike" kern="0" cap="none" spc="50" normalizeH="0" baseline="0" noProof="0" dirty="0">
                <a:ln w="15875" cmpd="sng">
                  <a:solidFill>
                    <a:srgbClr val="FF0000"/>
                  </a:solidFill>
                  <a:prstDash val="solid"/>
                </a:ln>
                <a:solidFill>
                  <a:srgbClr val="FF0000"/>
                </a:solidFill>
                <a:effectLst>
                  <a:glow>
                    <a:srgbClr val="4F81BD"/>
                  </a:glow>
                </a:effectLst>
                <a:uLnTx/>
                <a:uFillTx/>
                <a:latin typeface="Arial Narrow" panose="020B0606020202030204" pitchFamily="34" charset="0"/>
                <a:ea typeface="Calibri" pitchFamily="34" charset="0"/>
                <a:cs typeface="Aharoni" pitchFamily="2" charset="-79"/>
              </a:rPr>
              <a:t>¿qué día de</a:t>
            </a:r>
            <a:r>
              <a:rPr kumimoji="0" lang="es-CO" sz="2800" b="0" i="0" u="none" strike="noStrike" kern="0" cap="none" spc="50" normalizeH="0" noProof="0" dirty="0">
                <a:ln w="15875" cmpd="sng">
                  <a:solidFill>
                    <a:srgbClr val="FF0000"/>
                  </a:solidFill>
                  <a:prstDash val="solid"/>
                </a:ln>
                <a:solidFill>
                  <a:srgbClr val="FF0000"/>
                </a:solidFill>
                <a:effectLst>
                  <a:glow>
                    <a:srgbClr val="4F81BD"/>
                  </a:glow>
                </a:effectLst>
                <a:uLnTx/>
                <a:uFillTx/>
                <a:latin typeface="Arial Narrow" panose="020B0606020202030204" pitchFamily="34" charset="0"/>
                <a:ea typeface="Calibri" pitchFamily="34" charset="0"/>
                <a:cs typeface="Aharoni" pitchFamily="2" charset="-79"/>
              </a:rPr>
              <a:t> ese</a:t>
            </a:r>
            <a:r>
              <a:rPr kumimoji="0" lang="es-CO" sz="2800" b="0" i="0" u="none" strike="noStrike" kern="0" cap="none" spc="50" normalizeH="0" baseline="0" noProof="0" dirty="0">
                <a:ln w="15875" cmpd="sng">
                  <a:solidFill>
                    <a:srgbClr val="FF0000"/>
                  </a:solidFill>
                  <a:prstDash val="solid"/>
                </a:ln>
                <a:solidFill>
                  <a:srgbClr val="FF0000"/>
                </a:solidFill>
                <a:effectLst>
                  <a:glow>
                    <a:srgbClr val="4F81BD"/>
                  </a:glow>
                </a:effectLst>
                <a:uLnTx/>
                <a:uFillTx/>
                <a:latin typeface="Arial Narrow" panose="020B0606020202030204" pitchFamily="34" charset="0"/>
                <a:ea typeface="Calibri" pitchFamily="34" charset="0"/>
                <a:cs typeface="Aharoni" pitchFamily="2" charset="-79"/>
              </a:rPr>
              <a:t> mes murió Jesús?</a:t>
            </a:r>
          </a:p>
        </p:txBody>
      </p:sp>
      <p:sp>
        <p:nvSpPr>
          <p:cNvPr id="5" name="Rectángulo 4">
            <a:extLst>
              <a:ext uri="{FF2B5EF4-FFF2-40B4-BE49-F238E27FC236}">
                <a16:creationId xmlns:a16="http://schemas.microsoft.com/office/drawing/2014/main" id="{FBE1DB23-93B4-484D-894D-DBC082F752DB}"/>
              </a:ext>
            </a:extLst>
          </p:cNvPr>
          <p:cNvSpPr/>
          <p:nvPr/>
        </p:nvSpPr>
        <p:spPr>
          <a:xfrm>
            <a:off x="2395897" y="4895330"/>
            <a:ext cx="4352205" cy="646331"/>
          </a:xfrm>
          <a:prstGeom prst="rect">
            <a:avLst/>
          </a:prstGeom>
          <a:solidFill>
            <a:srgbClr val="240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defTabSz="914400">
              <a:defRPr/>
            </a:pPr>
            <a:r>
              <a:rPr lang="es-CO" sz="3600" kern="0" dirty="0">
                <a:ln w="19050">
                  <a:solidFill>
                    <a:srgbClr val="CCFFFF"/>
                  </a:solidFill>
                </a:ln>
                <a:solidFill>
                  <a:srgbClr val="CCFFFF"/>
                </a:solidFill>
                <a:effectLst>
                  <a:glow>
                    <a:srgbClr val="17406D"/>
                  </a:glow>
                </a:effectLst>
                <a:latin typeface="Arial Narrow" panose="020B0606020202030204" pitchFamily="34" charset="0"/>
              </a:rPr>
              <a:t>BENDICIONES</a:t>
            </a:r>
          </a:p>
        </p:txBody>
      </p:sp>
      <p:sp>
        <p:nvSpPr>
          <p:cNvPr id="6" name="Rectángulo 5">
            <a:extLst>
              <a:ext uri="{FF2B5EF4-FFF2-40B4-BE49-F238E27FC236}">
                <a16:creationId xmlns:a16="http://schemas.microsoft.com/office/drawing/2014/main" id="{F31C388F-56A5-40DA-9527-BFABC48C25EB}"/>
              </a:ext>
            </a:extLst>
          </p:cNvPr>
          <p:cNvSpPr/>
          <p:nvPr/>
        </p:nvSpPr>
        <p:spPr>
          <a:xfrm>
            <a:off x="1688139" y="3055191"/>
            <a:ext cx="5767722" cy="1015663"/>
          </a:xfrm>
          <a:prstGeom prst="rect">
            <a:avLst/>
          </a:prstGeom>
          <a:gradFill>
            <a:gsLst>
              <a:gs pos="48000">
                <a:srgbClr val="FFFE86"/>
              </a:gs>
              <a:gs pos="100000">
                <a:srgbClr val="DBF10F"/>
              </a:gs>
              <a:gs pos="36000">
                <a:schemeClr val="bg1"/>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000" b="0" i="0" u="none" strike="noStrike" kern="0" cap="none" spc="50" normalizeH="0" baseline="0" noProof="0" dirty="0">
                <a:ln w="15875" cmpd="sng">
                  <a:solidFill>
                    <a:schemeClr val="tx1"/>
                  </a:solidFill>
                  <a:prstDash val="solid"/>
                </a:ln>
                <a:solidFill>
                  <a:schemeClr val="tx1"/>
                </a:solidFill>
                <a:effectLst>
                  <a:glow>
                    <a:srgbClr val="4F81BD"/>
                  </a:glow>
                </a:effectLst>
                <a:uLnTx/>
                <a:uFillTx/>
                <a:latin typeface="Arial Narrow" panose="020B0606020202030204" pitchFamily="34" charset="0"/>
                <a:ea typeface="Calibri" pitchFamily="34" charset="0"/>
                <a:cs typeface="Aharoni" pitchFamily="2" charset="-79"/>
              </a:rPr>
              <a:t>Continuemos analizando este tema en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000" b="0" i="0" u="none" strike="noStrike" kern="0" cap="none" spc="50" normalizeH="0" baseline="0" noProof="0" dirty="0">
                <a:ln w="15875" cmpd="sng">
                  <a:solidFill>
                    <a:srgbClr val="FF0000"/>
                  </a:solidFill>
                  <a:prstDash val="solid"/>
                </a:ln>
                <a:solidFill>
                  <a:srgbClr val="FF0000"/>
                </a:solidFill>
                <a:effectLst>
                  <a:glow>
                    <a:srgbClr val="4F81BD"/>
                  </a:glow>
                </a:effectLst>
                <a:uLnTx/>
                <a:uFillTx/>
                <a:latin typeface="Arial Narrow" panose="020B0606020202030204" pitchFamily="34" charset="0"/>
                <a:ea typeface="Calibri" pitchFamily="34" charset="0"/>
                <a:cs typeface="Aharoni" pitchFamily="2" charset="-79"/>
              </a:rPr>
              <a:t>La fecha de la crucifixión 3.° parte.</a:t>
            </a:r>
          </a:p>
        </p:txBody>
      </p:sp>
    </p:spTree>
    <p:extLst>
      <p:ext uri="{BB962C8B-B14F-4D97-AF65-F5344CB8AC3E}">
        <p14:creationId xmlns:p14="http://schemas.microsoft.com/office/powerpoint/2010/main" val="298699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66"/>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7" name="Rectángulo 6"/>
          <p:cNvSpPr/>
          <p:nvPr/>
        </p:nvSpPr>
        <p:spPr>
          <a:xfrm>
            <a:off x="2000747" y="648840"/>
            <a:ext cx="5142506" cy="181588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defTabSz="914400">
              <a:defRPr/>
            </a:pPr>
            <a:r>
              <a:rPr lang="es-CO" sz="2800" kern="0" dirty="0">
                <a:ln w="19050">
                  <a:solidFill>
                    <a:schemeClr val="bg2"/>
                  </a:solidFill>
                </a:ln>
                <a:solidFill>
                  <a:schemeClr val="bg2"/>
                </a:solidFill>
                <a:effectLst>
                  <a:glow>
                    <a:srgbClr val="17406D"/>
                  </a:glow>
                </a:effectLst>
                <a:latin typeface="Arial Narrow" panose="020B0606020202030204" pitchFamily="34" charset="0"/>
              </a:rPr>
              <a:t>Pero un gran número de comentadores bíblicos descartan el año 31 como fecha para la crucifixión, y en su lugar prefieren el año 33. </a:t>
            </a:r>
          </a:p>
        </p:txBody>
      </p:sp>
      <p:sp>
        <p:nvSpPr>
          <p:cNvPr id="6" name="Rectángulo 5"/>
          <p:cNvSpPr/>
          <p:nvPr/>
        </p:nvSpPr>
        <p:spPr>
          <a:xfrm>
            <a:off x="1378226" y="4737387"/>
            <a:ext cx="6387548" cy="181588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0000FF"/>
                  </a:solidFill>
                </a:ln>
                <a:solidFill>
                  <a:srgbClr val="0000FF"/>
                </a:solidFill>
                <a:effectLst>
                  <a:glow>
                    <a:srgbClr val="17406D"/>
                  </a:glow>
                </a:effectLst>
                <a:uLnTx/>
                <a:uFillTx/>
                <a:latin typeface="Arial Narrow" panose="020B0606020202030204" pitchFamily="34" charset="0"/>
                <a:ea typeface="+mn-ea"/>
                <a:cs typeface="+mn-cs"/>
              </a:rPr>
              <a:t>El problema es que el año 33 no concuerda con los tiempos de las 70 semanas de Daniel 9.</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kern="0" dirty="0">
                <a:ln w="15875">
                  <a:solidFill>
                    <a:srgbClr val="0000FF"/>
                  </a:solidFill>
                </a:ln>
                <a:solidFill>
                  <a:srgbClr val="0000FF"/>
                </a:solidFill>
                <a:effectLst>
                  <a:glow>
                    <a:srgbClr val="17406D"/>
                  </a:glow>
                </a:effectLst>
                <a:latin typeface="Arial Narrow" panose="020B0606020202030204" pitchFamily="34" charset="0"/>
              </a:rPr>
              <a:t>Y aparentemente el año 31 no concuerda con el viernes y la luna llena cuando Jesús murió.</a:t>
            </a:r>
            <a:endParaRPr kumimoji="0" lang="es-CO" sz="2800" b="0" i="0" u="none" strike="noStrike" kern="0" cap="none" spc="0" normalizeH="0" baseline="0" noProof="0" dirty="0">
              <a:ln w="15875">
                <a:solidFill>
                  <a:srgbClr val="0000FF"/>
                </a:solidFill>
              </a:ln>
              <a:solidFill>
                <a:srgbClr val="0000FF"/>
              </a:solidFill>
              <a:effectLst>
                <a:glow>
                  <a:srgbClr val="17406D"/>
                </a:glow>
              </a:effectLst>
              <a:uLnTx/>
              <a:uFillTx/>
              <a:latin typeface="Arial Narrow" panose="020B0606020202030204" pitchFamily="34" charset="0"/>
            </a:endParaRPr>
          </a:p>
        </p:txBody>
      </p:sp>
      <p:sp>
        <p:nvSpPr>
          <p:cNvPr id="4" name="Rectángulo 3">
            <a:extLst>
              <a:ext uri="{FF2B5EF4-FFF2-40B4-BE49-F238E27FC236}">
                <a16:creationId xmlns:a16="http://schemas.microsoft.com/office/drawing/2014/main" id="{E0EE9D2D-83A2-4F28-BD59-EF94E86C6A35}"/>
              </a:ext>
            </a:extLst>
          </p:cNvPr>
          <p:cNvSpPr/>
          <p:nvPr/>
        </p:nvSpPr>
        <p:spPr>
          <a:xfrm>
            <a:off x="1828055" y="2693113"/>
            <a:ext cx="5487891" cy="1846659"/>
          </a:xfrm>
          <a:prstGeom prst="rect">
            <a:avLst/>
          </a:prstGeom>
          <a:gradFill>
            <a:gsLst>
              <a:gs pos="0">
                <a:schemeClr val="accent4">
                  <a:tint val="50000"/>
                  <a:satMod val="300000"/>
                </a:schemeClr>
              </a:gs>
              <a:gs pos="35000">
                <a:schemeClr val="accent4">
                  <a:tint val="37000"/>
                  <a:satMod val="300000"/>
                </a:schemeClr>
              </a:gs>
              <a:gs pos="82000">
                <a:srgbClr val="F1FFFA"/>
              </a:gs>
              <a:gs pos="91000">
                <a:schemeClr val="tx1"/>
              </a:gs>
            </a:gsLst>
          </a:gradFill>
          <a:ln/>
        </p:spPr>
        <p:style>
          <a:lnRef idx="1">
            <a:schemeClr val="accent4"/>
          </a:lnRef>
          <a:fillRef idx="2">
            <a:schemeClr val="accent4"/>
          </a:fillRef>
          <a:effectRef idx="1">
            <a:schemeClr val="accent4"/>
          </a:effectRef>
          <a:fontRef idx="minor">
            <a:schemeClr val="dk1"/>
          </a:fontRef>
        </p:style>
        <p:txBody>
          <a:bodyPr wrap="square">
            <a:spAutoFit/>
          </a:bodyPr>
          <a:lstStyle/>
          <a:p>
            <a:pPr lvl="0" algn="ctr" defTabSz="914400">
              <a:defRPr/>
            </a:pPr>
            <a:r>
              <a:rPr lang="es-CO" sz="2800" b="1" kern="0" dirty="0">
                <a:ln w="22225">
                  <a:solidFill>
                    <a:srgbClr val="3333FF"/>
                  </a:solidFill>
                  <a:prstDash val="solid"/>
                </a:ln>
                <a:solidFill>
                  <a:srgbClr val="3366FF"/>
                </a:solidFill>
                <a:latin typeface="Arial Narrow" panose="020B0606020202030204" pitchFamily="34" charset="0"/>
              </a:rPr>
              <a:t>La razón es astronómica. </a:t>
            </a:r>
          </a:p>
          <a:p>
            <a:pPr lvl="0" algn="ctr" defTabSz="914400">
              <a:defRPr/>
            </a:pPr>
            <a:r>
              <a:rPr lang="es-CO" sz="2800" kern="0" dirty="0">
                <a:ln w="19050">
                  <a:solidFill>
                    <a:schemeClr val="bg2"/>
                  </a:solidFill>
                </a:ln>
                <a:solidFill>
                  <a:schemeClr val="bg2"/>
                </a:solidFill>
                <a:effectLst>
                  <a:glow>
                    <a:srgbClr val="17406D"/>
                  </a:glow>
                </a:effectLst>
                <a:latin typeface="Arial Narrow" panose="020B0606020202030204" pitchFamily="34" charset="0"/>
              </a:rPr>
              <a:t>En marzo y abril del año 31 la luna llena no ocurrió en viernes, pero en el año 33 la luna llena cayó el viernes 3 de abril. </a:t>
            </a:r>
          </a:p>
        </p:txBody>
      </p:sp>
    </p:spTree>
    <p:extLst>
      <p:ext uri="{BB962C8B-B14F-4D97-AF65-F5344CB8AC3E}">
        <p14:creationId xmlns:p14="http://schemas.microsoft.com/office/powerpoint/2010/main" val="9408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7E37298-E666-4920-BB10-4A52D813B80C}"/>
              </a:ext>
            </a:extLst>
          </p:cNvPr>
          <p:cNvSpPr/>
          <p:nvPr/>
        </p:nvSpPr>
        <p:spPr>
          <a:xfrm>
            <a:off x="848611" y="6067005"/>
            <a:ext cx="7446778" cy="5232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defTabSz="914400">
              <a:defRPr/>
            </a:pPr>
            <a:r>
              <a:rPr lang="es-CO" sz="2800" kern="0" dirty="0">
                <a:ln w="19050">
                  <a:solidFill>
                    <a:srgbClr val="0000FF"/>
                  </a:solidFill>
                  <a:prstDash val="solid"/>
                </a:ln>
                <a:solidFill>
                  <a:srgbClr val="0000FF"/>
                </a:solidFill>
                <a:latin typeface="Arial Narrow" panose="020B0606020202030204" pitchFamily="34" charset="0"/>
              </a:rPr>
              <a:t>Entonces, ¿Cuál fue el mes de la Pascua en el año 31?</a:t>
            </a:r>
          </a:p>
        </p:txBody>
      </p:sp>
      <p:pic>
        <p:nvPicPr>
          <p:cNvPr id="6" name="Imagen 5">
            <a:extLst>
              <a:ext uri="{FF2B5EF4-FFF2-40B4-BE49-F238E27FC236}">
                <a16:creationId xmlns:a16="http://schemas.microsoft.com/office/drawing/2014/main" id="{AC6EC041-EB2E-449E-A020-94DCF4CAF848}"/>
              </a:ext>
            </a:extLst>
          </p:cNvPr>
          <p:cNvPicPr>
            <a:picLocks noChangeAspect="1"/>
          </p:cNvPicPr>
          <p:nvPr/>
        </p:nvPicPr>
        <p:blipFill rotWithShape="1">
          <a:blip r:embed="rId4">
            <a:extLst>
              <a:ext uri="{28A0092B-C50C-407E-A947-70E740481C1C}">
                <a14:useLocalDpi xmlns:a14="http://schemas.microsoft.com/office/drawing/2010/main" val="0"/>
              </a:ext>
            </a:extLst>
          </a:blip>
          <a:srcRect l="26522" t="42331" r="39710" b="31891"/>
          <a:stretch/>
        </p:blipFill>
        <p:spPr>
          <a:xfrm>
            <a:off x="712484" y="2836514"/>
            <a:ext cx="4909527" cy="2107095"/>
          </a:xfrm>
          <a:prstGeom prst="rect">
            <a:avLst/>
          </a:prstGeom>
          <a:ln w="28575">
            <a:solidFill>
              <a:schemeClr val="tx1"/>
            </a:solidFill>
          </a:ln>
        </p:spPr>
      </p:pic>
      <p:pic>
        <p:nvPicPr>
          <p:cNvPr id="7" name="Imagen 6">
            <a:extLst>
              <a:ext uri="{FF2B5EF4-FFF2-40B4-BE49-F238E27FC236}">
                <a16:creationId xmlns:a16="http://schemas.microsoft.com/office/drawing/2014/main" id="{E45A896F-80BA-4FFB-B22C-DFFE653D47AC}"/>
              </a:ext>
            </a:extLst>
          </p:cNvPr>
          <p:cNvPicPr>
            <a:picLocks noChangeAspect="1"/>
          </p:cNvPicPr>
          <p:nvPr/>
        </p:nvPicPr>
        <p:blipFill rotWithShape="1">
          <a:blip r:embed="rId5">
            <a:extLst>
              <a:ext uri="{28A0092B-C50C-407E-A947-70E740481C1C}">
                <a14:useLocalDpi xmlns:a14="http://schemas.microsoft.com/office/drawing/2010/main" val="0"/>
              </a:ext>
            </a:extLst>
          </a:blip>
          <a:srcRect l="26304" t="42073" r="39565" b="30603"/>
          <a:stretch/>
        </p:blipFill>
        <p:spPr>
          <a:xfrm>
            <a:off x="3522636" y="3680062"/>
            <a:ext cx="4908880" cy="2209519"/>
          </a:xfrm>
          <a:prstGeom prst="rect">
            <a:avLst/>
          </a:prstGeom>
          <a:ln w="28575">
            <a:solidFill>
              <a:schemeClr val="tx1"/>
            </a:solidFill>
          </a:ln>
        </p:spPr>
      </p:pic>
      <p:sp>
        <p:nvSpPr>
          <p:cNvPr id="9" name="Rectángulo 4">
            <a:extLst>
              <a:ext uri="{FF2B5EF4-FFF2-40B4-BE49-F238E27FC236}">
                <a16:creationId xmlns:a16="http://schemas.microsoft.com/office/drawing/2014/main" id="{8B2BDD93-D644-4F35-B014-AEAD0C07D5ED}"/>
              </a:ext>
            </a:extLst>
          </p:cNvPr>
          <p:cNvSpPr/>
          <p:nvPr/>
        </p:nvSpPr>
        <p:spPr>
          <a:xfrm>
            <a:off x="712484" y="473384"/>
            <a:ext cx="7719032" cy="523220"/>
          </a:xfrm>
          <a:prstGeom prst="rect">
            <a:avLst/>
          </a:prstGeom>
          <a:solidFill>
            <a:srgbClr val="003300"/>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s-CO" sz="2800" kern="0" spc="50" dirty="0">
                <a:ln w="15875" cmpd="sng">
                  <a:solidFill>
                    <a:srgbClr val="66FFFF"/>
                  </a:solidFill>
                  <a:prstDash val="solid"/>
                </a:ln>
                <a:solidFill>
                  <a:srgbClr val="66FFFF"/>
                </a:solidFill>
                <a:effectLst>
                  <a:glow>
                    <a:srgbClr val="4F81BD"/>
                  </a:glow>
                </a:effectLst>
                <a:latin typeface="Arial Narrow" panose="020B0606020202030204" pitchFamily="34" charset="0"/>
                <a:ea typeface="Calibri" pitchFamily="34" charset="0"/>
                <a:cs typeface="Aharoni" pitchFamily="2" charset="-79"/>
              </a:rPr>
              <a:t>Los meses probables para la Pascua son marzo y abril</a:t>
            </a:r>
            <a:r>
              <a:rPr kumimoji="0" lang="es-CO" sz="2800" b="0" i="0" u="none" strike="noStrike" kern="0" cap="none" spc="50" normalizeH="0" baseline="0" noProof="0" dirty="0">
                <a:ln w="15875" cmpd="sng">
                  <a:solidFill>
                    <a:srgbClr val="66FFFF"/>
                  </a:solidFill>
                  <a:prstDash val="solid"/>
                </a:ln>
                <a:solidFill>
                  <a:srgbClr val="66FFFF"/>
                </a:solidFill>
                <a:effectLst>
                  <a:glow>
                    <a:srgbClr val="4F81BD"/>
                  </a:glow>
                </a:effectLst>
                <a:uLnTx/>
                <a:uFillTx/>
                <a:latin typeface="Arial Narrow" panose="020B0606020202030204" pitchFamily="34" charset="0"/>
                <a:ea typeface="Calibri" pitchFamily="34" charset="0"/>
                <a:cs typeface="Aharoni" pitchFamily="2" charset="-79"/>
              </a:rPr>
              <a:t>. </a:t>
            </a:r>
          </a:p>
        </p:txBody>
      </p:sp>
      <p:sp>
        <p:nvSpPr>
          <p:cNvPr id="2" name="1 Rectángulo"/>
          <p:cNvSpPr/>
          <p:nvPr/>
        </p:nvSpPr>
        <p:spPr>
          <a:xfrm>
            <a:off x="4809012" y="1535983"/>
            <a:ext cx="2956264"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defTabSz="914400">
              <a:defRPr/>
            </a:pPr>
            <a:r>
              <a:rPr lang="es-CO" sz="2800" kern="0" dirty="0">
                <a:ln w="19050">
                  <a:solidFill>
                    <a:schemeClr val="tx1"/>
                  </a:solidFill>
                  <a:prstDash val="solid"/>
                </a:ln>
                <a:solidFill>
                  <a:schemeClr val="tx1"/>
                </a:solidFill>
                <a:effectLst>
                  <a:glow>
                    <a:srgbClr val="17406D"/>
                  </a:glow>
                </a:effectLst>
                <a:latin typeface="Arial Narrow" panose="020B0606020202030204" pitchFamily="34" charset="0"/>
              </a:rPr>
              <a:t>Marzo: </a:t>
            </a:r>
            <a:r>
              <a:rPr lang="es-CO" sz="2800" kern="0" dirty="0">
                <a:ln w="19050">
                  <a:solidFill>
                    <a:srgbClr val="FF0000"/>
                  </a:solidFill>
                  <a:prstDash val="solid"/>
                </a:ln>
                <a:solidFill>
                  <a:srgbClr val="FF0000"/>
                </a:solidFill>
                <a:effectLst>
                  <a:glow>
                    <a:srgbClr val="17406D"/>
                  </a:glow>
                </a:effectLst>
                <a:latin typeface="Arial Narrow" panose="020B0606020202030204" pitchFamily="34" charset="0"/>
              </a:rPr>
              <a:t>Martes 27. </a:t>
            </a:r>
            <a:r>
              <a:rPr lang="es-CO" sz="2800" kern="0" dirty="0">
                <a:ln w="19050">
                  <a:solidFill>
                    <a:schemeClr val="tx1"/>
                  </a:solidFill>
                  <a:prstDash val="solid"/>
                </a:ln>
                <a:solidFill>
                  <a:schemeClr val="tx1"/>
                </a:solidFill>
                <a:effectLst>
                  <a:glow>
                    <a:srgbClr val="17406D"/>
                  </a:glow>
                </a:effectLst>
                <a:latin typeface="Arial Narrow" panose="020B0606020202030204" pitchFamily="34" charset="0"/>
              </a:rPr>
              <a:t>Abril: </a:t>
            </a:r>
            <a:r>
              <a:rPr lang="es-CO" sz="2800" kern="0" dirty="0">
                <a:ln w="19050">
                  <a:solidFill>
                    <a:srgbClr val="FF0000"/>
                  </a:solidFill>
                  <a:prstDash val="solid"/>
                </a:ln>
                <a:solidFill>
                  <a:srgbClr val="FF0000"/>
                </a:solidFill>
                <a:effectLst>
                  <a:glow>
                    <a:srgbClr val="17406D"/>
                  </a:glow>
                </a:effectLst>
                <a:latin typeface="Arial Narrow" panose="020B0606020202030204" pitchFamily="34" charset="0"/>
              </a:rPr>
              <a:t>miércoles 25.</a:t>
            </a:r>
          </a:p>
        </p:txBody>
      </p:sp>
      <p:sp>
        <p:nvSpPr>
          <p:cNvPr id="10" name="Rectángulo 4">
            <a:extLst>
              <a:ext uri="{FF2B5EF4-FFF2-40B4-BE49-F238E27FC236}">
                <a16:creationId xmlns:a16="http://schemas.microsoft.com/office/drawing/2014/main" id="{47E37298-E666-4920-BB10-4A52D813B80C}"/>
              </a:ext>
            </a:extLst>
          </p:cNvPr>
          <p:cNvSpPr/>
          <p:nvPr/>
        </p:nvSpPr>
        <p:spPr>
          <a:xfrm>
            <a:off x="1225374" y="1275686"/>
            <a:ext cx="2958764" cy="138499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defTabSz="914400">
              <a:defRPr/>
            </a:pPr>
            <a:r>
              <a:rPr lang="es-CO" sz="2800" kern="0" dirty="0">
                <a:ln w="19050">
                  <a:solidFill>
                    <a:srgbClr val="0000FF"/>
                  </a:solidFill>
                  <a:prstDash val="solid"/>
                </a:ln>
                <a:solidFill>
                  <a:srgbClr val="0000FF"/>
                </a:solidFill>
                <a:latin typeface="Arial Narrow" panose="020B0606020202030204" pitchFamily="34" charset="0"/>
              </a:rPr>
              <a:t>Pero en marzo y abril del 31 la Luna llena no cayó en viernes.</a:t>
            </a:r>
          </a:p>
        </p:txBody>
      </p:sp>
    </p:spTree>
    <p:extLst>
      <p:ext uri="{BB962C8B-B14F-4D97-AF65-F5344CB8AC3E}">
        <p14:creationId xmlns:p14="http://schemas.microsoft.com/office/powerpoint/2010/main" val="14250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CEA15E9-A47A-4A6C-BC45-0F39E8273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21" y="1884080"/>
            <a:ext cx="5874972" cy="3919708"/>
          </a:xfrm>
          <a:prstGeom prst="rect">
            <a:avLst/>
          </a:prstGeom>
          <a:ln>
            <a:noFill/>
          </a:ln>
          <a:effectLst>
            <a:softEdge rad="112500"/>
          </a:effectLst>
        </p:spPr>
      </p:pic>
      <p:sp>
        <p:nvSpPr>
          <p:cNvPr id="4" name="Rectángulo 3">
            <a:extLst>
              <a:ext uri="{FF2B5EF4-FFF2-40B4-BE49-F238E27FC236}">
                <a16:creationId xmlns:a16="http://schemas.microsoft.com/office/drawing/2014/main" id="{D1195B4F-387B-44A3-A833-781FDF69F3FC}"/>
              </a:ext>
            </a:extLst>
          </p:cNvPr>
          <p:cNvSpPr/>
          <p:nvPr/>
        </p:nvSpPr>
        <p:spPr>
          <a:xfrm>
            <a:off x="1631921" y="4404339"/>
            <a:ext cx="5874972" cy="1384995"/>
          </a:xfrm>
          <a:prstGeom prst="rect">
            <a:avLst/>
          </a:prstGeom>
          <a:ln>
            <a:noFill/>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800" b="0" i="0" u="none" strike="noStrike" kern="0" cap="none" spc="50" normalizeH="0" baseline="0" noProof="0" dirty="0">
                <a:ln w="19050" cmpd="sng">
                  <a:solidFill>
                    <a:srgbClr val="0000FF"/>
                  </a:solidFill>
                  <a:prstDash val="solid"/>
                </a:ln>
                <a:solidFill>
                  <a:srgbClr val="0000FF"/>
                </a:solidFill>
                <a:effectLst>
                  <a:glow>
                    <a:srgbClr val="4F81BD"/>
                  </a:glow>
                </a:effectLst>
                <a:uLnTx/>
                <a:uFillTx/>
                <a:latin typeface="Arial Narrow" panose="020B0606020202030204" pitchFamily="34" charset="0"/>
                <a:ea typeface="Calibri" pitchFamily="34" charset="0"/>
                <a:cs typeface="Aharoni" pitchFamily="2" charset="-79"/>
              </a:rPr>
              <a:t>Y los Evangelios también son claros al afirmar que Jesús murió un viernes en la Pascua, es decir en luna llena.</a:t>
            </a:r>
          </a:p>
        </p:txBody>
      </p:sp>
      <p:sp>
        <p:nvSpPr>
          <p:cNvPr id="5" name="Rectángulo 4">
            <a:extLst>
              <a:ext uri="{FF2B5EF4-FFF2-40B4-BE49-F238E27FC236}">
                <a16:creationId xmlns:a16="http://schemas.microsoft.com/office/drawing/2014/main" id="{8B2BDD93-D644-4F35-B014-AEAD0C07D5ED}"/>
              </a:ext>
            </a:extLst>
          </p:cNvPr>
          <p:cNvSpPr/>
          <p:nvPr/>
        </p:nvSpPr>
        <p:spPr>
          <a:xfrm>
            <a:off x="1637107" y="1088952"/>
            <a:ext cx="5869786" cy="1384995"/>
          </a:xfrm>
          <a:prstGeom prst="rect">
            <a:avLst/>
          </a:prstGeom>
          <a:solidFill>
            <a:srgbClr val="000092"/>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defTabSz="914400" eaLnBrk="0" fontAlgn="base" hangingPunct="0">
              <a:spcBef>
                <a:spcPct val="0"/>
              </a:spcBef>
              <a:spcAft>
                <a:spcPct val="0"/>
              </a:spcAft>
              <a:defRPr/>
            </a:pPr>
            <a:r>
              <a:rPr lang="es-CO" sz="2800" kern="0" spc="50" dirty="0">
                <a:ln w="15875" cmpd="sng">
                  <a:solidFill>
                    <a:srgbClr val="66FFFF"/>
                  </a:solidFill>
                  <a:prstDash val="solid"/>
                </a:ln>
                <a:solidFill>
                  <a:srgbClr val="66FFFF"/>
                </a:solidFill>
                <a:effectLst>
                  <a:glow>
                    <a:srgbClr val="4F81BD"/>
                  </a:glow>
                </a:effectLst>
                <a:latin typeface="Arial Narrow" panose="020B0606020202030204" pitchFamily="34" charset="0"/>
                <a:ea typeface="Calibri" pitchFamily="34" charset="0"/>
                <a:cs typeface="Aharoni" pitchFamily="2" charset="-79"/>
              </a:rPr>
              <a:t>La profecía de las 70 semanas de Daniel es clara al determinar el año 31 como fecha de la crucifixión. </a:t>
            </a:r>
          </a:p>
        </p:txBody>
      </p:sp>
      <p:pic>
        <p:nvPicPr>
          <p:cNvPr id="7" name="Imagen 6">
            <a:extLst>
              <a:ext uri="{FF2B5EF4-FFF2-40B4-BE49-F238E27FC236}">
                <a16:creationId xmlns:a16="http://schemas.microsoft.com/office/drawing/2014/main" id="{AE82FCDA-3C79-45BC-A45D-7BFC8C6AD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923" y="2579963"/>
            <a:ext cx="2169590" cy="1758116"/>
          </a:xfrm>
          <a:prstGeom prst="rect">
            <a:avLst/>
          </a:prstGeom>
          <a:ln>
            <a:noFill/>
          </a:ln>
          <a:effectLst>
            <a:softEdge rad="112500"/>
          </a:effectLst>
        </p:spPr>
      </p:pic>
    </p:spTree>
    <p:extLst>
      <p:ext uri="{BB962C8B-B14F-4D97-AF65-F5344CB8AC3E}">
        <p14:creationId xmlns:p14="http://schemas.microsoft.com/office/powerpoint/2010/main" val="4968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66"/>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5" name="Rectángulo 4"/>
          <p:cNvSpPr/>
          <p:nvPr/>
        </p:nvSpPr>
        <p:spPr>
          <a:xfrm>
            <a:off x="2491203" y="490260"/>
            <a:ext cx="4161595" cy="523220"/>
          </a:xfrm>
          <a:prstGeom prst="rect">
            <a:avLst/>
          </a:prstGeom>
          <a:solidFill>
            <a:sysClr val="window" lastClr="FFFFFF"/>
          </a:solid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u="none" strike="noStrike" kern="0" cap="none" spc="0" normalizeH="0" baseline="0" noProof="0" dirty="0">
                <a:ln w="19050">
                  <a:solidFill>
                    <a:srgbClr val="FF0000"/>
                  </a:solidFill>
                </a:ln>
                <a:solidFill>
                  <a:srgbClr val="FF0000"/>
                </a:solidFill>
                <a:effectLst>
                  <a:glow>
                    <a:srgbClr val="17406D"/>
                  </a:glow>
                </a:effectLst>
                <a:uLnTx/>
                <a:uFillTx/>
                <a:latin typeface="Arial Narrow" panose="020B0606020202030204" pitchFamily="34" charset="0"/>
                <a:ea typeface="+mn-ea"/>
                <a:cs typeface="+mn-cs"/>
              </a:rPr>
              <a:t>Las 70 Semanas de Daniel 9.</a:t>
            </a:r>
          </a:p>
        </p:txBody>
      </p:sp>
      <p:sp>
        <p:nvSpPr>
          <p:cNvPr id="10" name="Rectángulo 9">
            <a:extLst>
              <a:ext uri="{FF2B5EF4-FFF2-40B4-BE49-F238E27FC236}">
                <a16:creationId xmlns:a16="http://schemas.microsoft.com/office/drawing/2014/main" id="{BE3E4AF0-3070-42C6-A763-42095E32E5D8}"/>
              </a:ext>
            </a:extLst>
          </p:cNvPr>
          <p:cNvSpPr/>
          <p:nvPr/>
        </p:nvSpPr>
        <p:spPr>
          <a:xfrm>
            <a:off x="2374842" y="3743373"/>
            <a:ext cx="4394316" cy="523220"/>
          </a:xfrm>
          <a:prstGeom prst="rect">
            <a:avLst/>
          </a:prstGeom>
          <a:solidFill>
            <a:sysClr val="window" lastClr="FFFFFF"/>
          </a:solid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kern="0" dirty="0">
                <a:ln w="19050">
                  <a:solidFill>
                    <a:srgbClr val="FF0000"/>
                  </a:solidFill>
                </a:ln>
                <a:solidFill>
                  <a:srgbClr val="FF0000"/>
                </a:solidFill>
                <a:effectLst>
                  <a:glow>
                    <a:srgbClr val="17406D"/>
                  </a:glow>
                </a:effectLst>
                <a:latin typeface="Arial Narrow" panose="020B0606020202030204" pitchFamily="34" charset="0"/>
              </a:rPr>
              <a:t>A l</a:t>
            </a:r>
            <a:r>
              <a:rPr kumimoji="0" lang="es-CO" sz="2800" u="none" strike="noStrike" kern="0" cap="none" spc="0" normalizeH="0" baseline="0" noProof="0" dirty="0">
                <a:ln w="19050">
                  <a:solidFill>
                    <a:srgbClr val="FF0000"/>
                  </a:solidFill>
                </a:ln>
                <a:solidFill>
                  <a:srgbClr val="FF0000"/>
                </a:solidFill>
                <a:effectLst>
                  <a:glow>
                    <a:srgbClr val="17406D"/>
                  </a:glow>
                </a:effectLst>
                <a:uLnTx/>
                <a:uFillTx/>
                <a:latin typeface="Arial Narrow" panose="020B0606020202030204" pitchFamily="34" charset="0"/>
                <a:ea typeface="+mn-ea"/>
                <a:cs typeface="+mn-cs"/>
              </a:rPr>
              <a:t>a Mitad de la Última Semana.</a:t>
            </a:r>
          </a:p>
        </p:txBody>
      </p:sp>
      <p:grpSp>
        <p:nvGrpSpPr>
          <p:cNvPr id="27" name="Grupo 26">
            <a:extLst>
              <a:ext uri="{FF2B5EF4-FFF2-40B4-BE49-F238E27FC236}">
                <a16:creationId xmlns:a16="http://schemas.microsoft.com/office/drawing/2014/main" id="{A5C371E4-0DA4-4904-AC1B-8A44BD01E28C}"/>
              </a:ext>
            </a:extLst>
          </p:cNvPr>
          <p:cNvGrpSpPr/>
          <p:nvPr/>
        </p:nvGrpSpPr>
        <p:grpSpPr>
          <a:xfrm>
            <a:off x="1267681" y="1228510"/>
            <a:ext cx="6926683" cy="2219708"/>
            <a:chOff x="1210145" y="4183747"/>
            <a:chExt cx="7230784" cy="2219708"/>
          </a:xfrm>
        </p:grpSpPr>
        <p:grpSp>
          <p:nvGrpSpPr>
            <p:cNvPr id="28" name="Grupo 27">
              <a:extLst>
                <a:ext uri="{FF2B5EF4-FFF2-40B4-BE49-F238E27FC236}">
                  <a16:creationId xmlns:a16="http://schemas.microsoft.com/office/drawing/2014/main" id="{443B8358-003B-449C-B7C1-8847DE6A4758}"/>
                </a:ext>
              </a:extLst>
            </p:cNvPr>
            <p:cNvGrpSpPr/>
            <p:nvPr/>
          </p:nvGrpSpPr>
          <p:grpSpPr>
            <a:xfrm>
              <a:off x="1278697" y="4439484"/>
              <a:ext cx="6586606" cy="702364"/>
              <a:chOff x="1444210" y="4784036"/>
              <a:chExt cx="6586606" cy="702364"/>
            </a:xfrm>
            <a:solidFill>
              <a:srgbClr val="FFFF99"/>
            </a:solidFill>
          </p:grpSpPr>
          <p:grpSp>
            <p:nvGrpSpPr>
              <p:cNvPr id="37" name="Group 23">
                <a:extLst>
                  <a:ext uri="{FF2B5EF4-FFF2-40B4-BE49-F238E27FC236}">
                    <a16:creationId xmlns:a16="http://schemas.microsoft.com/office/drawing/2014/main" id="{702315F9-F246-49CC-AE7C-902C3D42C7C8}"/>
                  </a:ext>
                </a:extLst>
              </p:cNvPr>
              <p:cNvGrpSpPr>
                <a:grpSpLocks/>
              </p:cNvGrpSpPr>
              <p:nvPr/>
            </p:nvGrpSpPr>
            <p:grpSpPr bwMode="auto">
              <a:xfrm>
                <a:off x="3577951" y="4784036"/>
                <a:ext cx="2590800" cy="702364"/>
                <a:chOff x="1392" y="1344"/>
                <a:chExt cx="1536" cy="336"/>
              </a:xfrm>
              <a:grpFill/>
            </p:grpSpPr>
            <p:sp>
              <p:nvSpPr>
                <p:cNvPr id="44" name="AutoShape 21">
                  <a:extLst>
                    <a:ext uri="{FF2B5EF4-FFF2-40B4-BE49-F238E27FC236}">
                      <a16:creationId xmlns:a16="http://schemas.microsoft.com/office/drawing/2014/main" id="{4CC68029-95C3-4478-BED5-0E4A31F5B6F0}"/>
                    </a:ext>
                  </a:extLst>
                </p:cNvPr>
                <p:cNvSpPr>
                  <a:spLocks noChangeArrowheads="1"/>
                </p:cNvSpPr>
                <p:nvPr/>
              </p:nvSpPr>
              <p:spPr bwMode="auto">
                <a:xfrm>
                  <a:off x="1392" y="1344"/>
                  <a:ext cx="1536" cy="336"/>
                </a:xfrm>
                <a:prstGeom prst="leftRightArrow">
                  <a:avLst>
                    <a:gd name="adj1" fmla="val 59528"/>
                    <a:gd name="adj2" fmla="val 12868"/>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ndParaRPr>
                </a:p>
              </p:txBody>
            </p:sp>
            <p:sp>
              <p:nvSpPr>
                <p:cNvPr id="45" name="WordArt 22">
                  <a:extLst>
                    <a:ext uri="{FF2B5EF4-FFF2-40B4-BE49-F238E27FC236}">
                      <a16:creationId xmlns:a16="http://schemas.microsoft.com/office/drawing/2014/main" id="{3DDB2736-D738-415A-B00C-1835FA251B3A}"/>
                    </a:ext>
                  </a:extLst>
                </p:cNvPr>
                <p:cNvSpPr>
                  <a:spLocks noChangeArrowheads="1" noChangeShapeType="1" noTextEdit="1"/>
                </p:cNvSpPr>
                <p:nvPr/>
              </p:nvSpPr>
              <p:spPr bwMode="auto">
                <a:xfrm>
                  <a:off x="1728" y="1440"/>
                  <a:ext cx="922" cy="144"/>
                </a:xfrm>
                <a:prstGeom prst="rect">
                  <a:avLst/>
                </a:prstGeom>
                <a:grpFill/>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rPr>
                    <a:t>62 semanas</a:t>
                  </a:r>
                </a:p>
              </p:txBody>
            </p:sp>
          </p:grpSp>
          <p:grpSp>
            <p:nvGrpSpPr>
              <p:cNvPr id="38" name="Group 19">
                <a:extLst>
                  <a:ext uri="{FF2B5EF4-FFF2-40B4-BE49-F238E27FC236}">
                    <a16:creationId xmlns:a16="http://schemas.microsoft.com/office/drawing/2014/main" id="{CAF8EB89-9983-4AD2-8ADE-67B0D056E2F5}"/>
                  </a:ext>
                </a:extLst>
              </p:cNvPr>
              <p:cNvGrpSpPr>
                <a:grpSpLocks/>
              </p:cNvGrpSpPr>
              <p:nvPr/>
            </p:nvGrpSpPr>
            <p:grpSpPr bwMode="auto">
              <a:xfrm>
                <a:off x="1444210" y="4784036"/>
                <a:ext cx="2133742" cy="702364"/>
                <a:chOff x="192" y="1344"/>
                <a:chExt cx="1200" cy="336"/>
              </a:xfrm>
              <a:grpFill/>
            </p:grpSpPr>
            <p:sp>
              <p:nvSpPr>
                <p:cNvPr id="42" name="AutoShape 17">
                  <a:extLst>
                    <a:ext uri="{FF2B5EF4-FFF2-40B4-BE49-F238E27FC236}">
                      <a16:creationId xmlns:a16="http://schemas.microsoft.com/office/drawing/2014/main" id="{5AD14E03-CE2C-4AB4-B12A-D6CC11D2A5B5}"/>
                    </a:ext>
                  </a:extLst>
                </p:cNvPr>
                <p:cNvSpPr>
                  <a:spLocks noChangeArrowheads="1"/>
                </p:cNvSpPr>
                <p:nvPr/>
              </p:nvSpPr>
              <p:spPr bwMode="auto">
                <a:xfrm>
                  <a:off x="192" y="1344"/>
                  <a:ext cx="1200" cy="336"/>
                </a:xfrm>
                <a:prstGeom prst="leftRightArrow">
                  <a:avLst>
                    <a:gd name="adj1" fmla="val 59528"/>
                    <a:gd name="adj2" fmla="val 10053"/>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ndParaRPr>
                </a:p>
              </p:txBody>
            </p:sp>
            <p:sp>
              <p:nvSpPr>
                <p:cNvPr id="43" name="WordArt 18">
                  <a:extLst>
                    <a:ext uri="{FF2B5EF4-FFF2-40B4-BE49-F238E27FC236}">
                      <a16:creationId xmlns:a16="http://schemas.microsoft.com/office/drawing/2014/main" id="{8B4A4EE3-A56C-4846-AC87-B0C5674B9313}"/>
                    </a:ext>
                  </a:extLst>
                </p:cNvPr>
                <p:cNvSpPr>
                  <a:spLocks noChangeArrowheads="1" noChangeShapeType="1" noTextEdit="1"/>
                </p:cNvSpPr>
                <p:nvPr/>
              </p:nvSpPr>
              <p:spPr bwMode="auto">
                <a:xfrm>
                  <a:off x="432" y="1440"/>
                  <a:ext cx="720" cy="144"/>
                </a:xfrm>
                <a:prstGeom prst="rect">
                  <a:avLst/>
                </a:prstGeom>
                <a:grpFill/>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rPr>
                    <a:t>7 semanas</a:t>
                  </a:r>
                </a:p>
              </p:txBody>
            </p:sp>
          </p:grpSp>
          <p:grpSp>
            <p:nvGrpSpPr>
              <p:cNvPr id="39" name="Group 27">
                <a:extLst>
                  <a:ext uri="{FF2B5EF4-FFF2-40B4-BE49-F238E27FC236}">
                    <a16:creationId xmlns:a16="http://schemas.microsoft.com/office/drawing/2014/main" id="{03FAD185-68BD-4AE0-806A-C4D940CF5DED}"/>
                  </a:ext>
                </a:extLst>
              </p:cNvPr>
              <p:cNvGrpSpPr>
                <a:grpSpLocks/>
              </p:cNvGrpSpPr>
              <p:nvPr/>
            </p:nvGrpSpPr>
            <p:grpSpPr bwMode="auto">
              <a:xfrm>
                <a:off x="6168751" y="4797288"/>
                <a:ext cx="1862065" cy="689112"/>
                <a:chOff x="3024" y="960"/>
                <a:chExt cx="2496" cy="336"/>
              </a:xfrm>
              <a:grpFill/>
            </p:grpSpPr>
            <p:sp>
              <p:nvSpPr>
                <p:cNvPr id="40" name="AutoShape 25">
                  <a:extLst>
                    <a:ext uri="{FF2B5EF4-FFF2-40B4-BE49-F238E27FC236}">
                      <a16:creationId xmlns:a16="http://schemas.microsoft.com/office/drawing/2014/main" id="{B71B0C42-95BE-4C5D-9B55-037F84790E2D}"/>
                    </a:ext>
                  </a:extLst>
                </p:cNvPr>
                <p:cNvSpPr>
                  <a:spLocks noChangeArrowheads="1"/>
                </p:cNvSpPr>
                <p:nvPr/>
              </p:nvSpPr>
              <p:spPr bwMode="auto">
                <a:xfrm>
                  <a:off x="3024" y="960"/>
                  <a:ext cx="2496" cy="336"/>
                </a:xfrm>
                <a:prstGeom prst="leftRightArrow">
                  <a:avLst>
                    <a:gd name="adj1" fmla="val 59528"/>
                    <a:gd name="adj2" fmla="val 2091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ndParaRPr>
                </a:p>
              </p:txBody>
            </p:sp>
            <p:sp>
              <p:nvSpPr>
                <p:cNvPr id="41" name="WordArt 26">
                  <a:extLst>
                    <a:ext uri="{FF2B5EF4-FFF2-40B4-BE49-F238E27FC236}">
                      <a16:creationId xmlns:a16="http://schemas.microsoft.com/office/drawing/2014/main" id="{F0C9B149-866E-4E6D-BDD3-08D91EECBB18}"/>
                    </a:ext>
                  </a:extLst>
                </p:cNvPr>
                <p:cNvSpPr>
                  <a:spLocks noChangeArrowheads="1" noChangeShapeType="1" noTextEdit="1"/>
                </p:cNvSpPr>
                <p:nvPr/>
              </p:nvSpPr>
              <p:spPr bwMode="auto">
                <a:xfrm>
                  <a:off x="3353" y="1051"/>
                  <a:ext cx="1795" cy="147"/>
                </a:xfrm>
                <a:prstGeom prst="rect">
                  <a:avLst/>
                </a:prstGeom>
                <a:grpFill/>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rPr>
                    <a:t>1 semana</a:t>
                  </a:r>
                </a:p>
              </p:txBody>
            </p:sp>
          </p:grpSp>
        </p:grpSp>
        <p:grpSp>
          <p:nvGrpSpPr>
            <p:cNvPr id="29" name="Grupo 28">
              <a:extLst>
                <a:ext uri="{FF2B5EF4-FFF2-40B4-BE49-F238E27FC236}">
                  <a16:creationId xmlns:a16="http://schemas.microsoft.com/office/drawing/2014/main" id="{4B975D79-0596-4AE2-8D96-B1D0DCCCB1CE}"/>
                </a:ext>
              </a:extLst>
            </p:cNvPr>
            <p:cNvGrpSpPr/>
            <p:nvPr/>
          </p:nvGrpSpPr>
          <p:grpSpPr>
            <a:xfrm>
              <a:off x="1278697" y="5054398"/>
              <a:ext cx="6586606" cy="712958"/>
              <a:chOff x="1278697" y="5253178"/>
              <a:chExt cx="6586606" cy="712958"/>
            </a:xfrm>
            <a:solidFill>
              <a:srgbClr val="FFFF99"/>
            </a:solidFill>
          </p:grpSpPr>
          <p:sp>
            <p:nvSpPr>
              <p:cNvPr id="35" name="AutoShape 17">
                <a:extLst>
                  <a:ext uri="{FF2B5EF4-FFF2-40B4-BE49-F238E27FC236}">
                    <a16:creationId xmlns:a16="http://schemas.microsoft.com/office/drawing/2014/main" id="{F587EC57-313E-42C6-8EC7-35FD8F327A10}"/>
                  </a:ext>
                </a:extLst>
              </p:cNvPr>
              <p:cNvSpPr>
                <a:spLocks noChangeArrowheads="1"/>
              </p:cNvSpPr>
              <p:nvPr/>
            </p:nvSpPr>
            <p:spPr bwMode="auto">
              <a:xfrm>
                <a:off x="1278697" y="5263772"/>
                <a:ext cx="4724541" cy="702364"/>
              </a:xfrm>
              <a:prstGeom prst="leftRightArrow">
                <a:avLst>
                  <a:gd name="adj1" fmla="val 59528"/>
                  <a:gd name="adj2" fmla="val 10053"/>
                </a:avLst>
              </a:prstGeom>
              <a:grp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rPr>
                  <a:t>69 semanas</a:t>
                </a:r>
              </a:p>
            </p:txBody>
          </p:sp>
          <p:sp>
            <p:nvSpPr>
              <p:cNvPr id="36" name="AutoShape 25">
                <a:extLst>
                  <a:ext uri="{FF2B5EF4-FFF2-40B4-BE49-F238E27FC236}">
                    <a16:creationId xmlns:a16="http://schemas.microsoft.com/office/drawing/2014/main" id="{1E57B860-B3CB-4367-9085-8A99A6C85D09}"/>
                  </a:ext>
                </a:extLst>
              </p:cNvPr>
              <p:cNvSpPr>
                <a:spLocks noChangeArrowheads="1"/>
              </p:cNvSpPr>
              <p:nvPr/>
            </p:nvSpPr>
            <p:spPr bwMode="auto">
              <a:xfrm>
                <a:off x="6008322" y="5253178"/>
                <a:ext cx="1856981" cy="699705"/>
              </a:xfrm>
              <a:prstGeom prst="leftRightArrow">
                <a:avLst>
                  <a:gd name="adj1" fmla="val 59528"/>
                  <a:gd name="adj2" fmla="val 2091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rPr>
                  <a:t>1 semana</a:t>
                </a:r>
              </a:p>
            </p:txBody>
          </p:sp>
        </p:grpSp>
        <p:sp>
          <p:nvSpPr>
            <p:cNvPr id="30" name="Text Box 53">
              <a:extLst>
                <a:ext uri="{FF2B5EF4-FFF2-40B4-BE49-F238E27FC236}">
                  <a16:creationId xmlns:a16="http://schemas.microsoft.com/office/drawing/2014/main" id="{2C768039-7E49-4B06-979A-15A612B8F58E}"/>
                </a:ext>
              </a:extLst>
            </p:cNvPr>
            <p:cNvSpPr txBox="1">
              <a:spLocks noChangeArrowheads="1"/>
            </p:cNvSpPr>
            <p:nvPr/>
          </p:nvSpPr>
          <p:spPr bwMode="auto">
            <a:xfrm>
              <a:off x="1210145" y="4183747"/>
              <a:ext cx="1211694"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457 a.C.</a:t>
              </a:r>
            </a:p>
          </p:txBody>
        </p:sp>
        <p:sp>
          <p:nvSpPr>
            <p:cNvPr id="31" name="Text Box 54">
              <a:extLst>
                <a:ext uri="{FF2B5EF4-FFF2-40B4-BE49-F238E27FC236}">
                  <a16:creationId xmlns:a16="http://schemas.microsoft.com/office/drawing/2014/main" id="{BA0A4C4F-CC9D-4E88-B802-304F9166D631}"/>
                </a:ext>
              </a:extLst>
            </p:cNvPr>
            <p:cNvSpPr txBox="1">
              <a:spLocks noChangeArrowheads="1"/>
            </p:cNvSpPr>
            <p:nvPr/>
          </p:nvSpPr>
          <p:spPr bwMode="auto">
            <a:xfrm>
              <a:off x="3094507" y="4188053"/>
              <a:ext cx="1214298"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408 a.C.</a:t>
              </a:r>
            </a:p>
          </p:txBody>
        </p:sp>
        <p:sp>
          <p:nvSpPr>
            <p:cNvPr id="32" name="Text Box 55">
              <a:extLst>
                <a:ext uri="{FF2B5EF4-FFF2-40B4-BE49-F238E27FC236}">
                  <a16:creationId xmlns:a16="http://schemas.microsoft.com/office/drawing/2014/main" id="{EDBA7EDB-3CC9-4F6E-91D9-7D10B532E02C}"/>
                </a:ext>
              </a:extLst>
            </p:cNvPr>
            <p:cNvSpPr txBox="1">
              <a:spLocks noChangeArrowheads="1"/>
            </p:cNvSpPr>
            <p:nvPr/>
          </p:nvSpPr>
          <p:spPr bwMode="auto">
            <a:xfrm>
              <a:off x="5531654" y="4183747"/>
              <a:ext cx="1112482"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27 d.C.</a:t>
              </a:r>
            </a:p>
          </p:txBody>
        </p:sp>
        <p:sp>
          <p:nvSpPr>
            <p:cNvPr id="33" name="Text Box 55">
              <a:extLst>
                <a:ext uri="{FF2B5EF4-FFF2-40B4-BE49-F238E27FC236}">
                  <a16:creationId xmlns:a16="http://schemas.microsoft.com/office/drawing/2014/main" id="{D40F46B4-8D0D-48FC-BB2B-8E06230AE1EC}"/>
                </a:ext>
              </a:extLst>
            </p:cNvPr>
            <p:cNvSpPr txBox="1">
              <a:spLocks noChangeArrowheads="1"/>
            </p:cNvSpPr>
            <p:nvPr/>
          </p:nvSpPr>
          <p:spPr bwMode="auto">
            <a:xfrm>
              <a:off x="7137137" y="4188053"/>
              <a:ext cx="1303792"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34 d.C.</a:t>
              </a:r>
            </a:p>
          </p:txBody>
        </p:sp>
        <p:sp>
          <p:nvSpPr>
            <p:cNvPr id="34" name="AutoShape 17">
              <a:extLst>
                <a:ext uri="{FF2B5EF4-FFF2-40B4-BE49-F238E27FC236}">
                  <a16:creationId xmlns:a16="http://schemas.microsoft.com/office/drawing/2014/main" id="{082CB54B-EB7E-44F6-B8C2-6193B3DD7151}"/>
                </a:ext>
              </a:extLst>
            </p:cNvPr>
            <p:cNvSpPr>
              <a:spLocks noChangeArrowheads="1"/>
            </p:cNvSpPr>
            <p:nvPr/>
          </p:nvSpPr>
          <p:spPr bwMode="auto">
            <a:xfrm>
              <a:off x="1300117" y="5701091"/>
              <a:ext cx="6471199" cy="702364"/>
            </a:xfrm>
            <a:prstGeom prst="leftRightArrow">
              <a:avLst>
                <a:gd name="adj1" fmla="val 59528"/>
                <a:gd name="adj2" fmla="val 10053"/>
              </a:avLst>
            </a:prstGeom>
            <a:solidFill>
              <a:srgbClr val="FFFF99"/>
            </a:soli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rPr>
                <a:t>70 semanas (490 años)</a:t>
              </a:r>
            </a:p>
          </p:txBody>
        </p:sp>
      </p:grpSp>
      <p:grpSp>
        <p:nvGrpSpPr>
          <p:cNvPr id="46" name="Grupo 45">
            <a:extLst>
              <a:ext uri="{FF2B5EF4-FFF2-40B4-BE49-F238E27FC236}">
                <a16:creationId xmlns:a16="http://schemas.microsoft.com/office/drawing/2014/main" id="{9B7E4F8C-5ECF-4281-A7C5-E95FA3C0D96A}"/>
              </a:ext>
            </a:extLst>
          </p:cNvPr>
          <p:cNvGrpSpPr/>
          <p:nvPr/>
        </p:nvGrpSpPr>
        <p:grpSpPr>
          <a:xfrm>
            <a:off x="2635335" y="4416299"/>
            <a:ext cx="3896025" cy="2008443"/>
            <a:chOff x="2729764" y="3205367"/>
            <a:chExt cx="4128916" cy="2008443"/>
          </a:xfrm>
        </p:grpSpPr>
        <p:grpSp>
          <p:nvGrpSpPr>
            <p:cNvPr id="47" name="Grupo 46">
              <a:extLst>
                <a:ext uri="{FF2B5EF4-FFF2-40B4-BE49-F238E27FC236}">
                  <a16:creationId xmlns:a16="http://schemas.microsoft.com/office/drawing/2014/main" id="{F558A50D-F582-4DC5-90BA-C8DE78E69D44}"/>
                </a:ext>
              </a:extLst>
            </p:cNvPr>
            <p:cNvGrpSpPr/>
            <p:nvPr/>
          </p:nvGrpSpPr>
          <p:grpSpPr>
            <a:xfrm>
              <a:off x="2729764" y="3205367"/>
              <a:ext cx="4128916" cy="1732257"/>
              <a:chOff x="2729764" y="3072845"/>
              <a:chExt cx="4128916" cy="1732257"/>
            </a:xfrm>
          </p:grpSpPr>
          <p:sp>
            <p:nvSpPr>
              <p:cNvPr id="50" name="AutoShape 25">
                <a:extLst>
                  <a:ext uri="{FF2B5EF4-FFF2-40B4-BE49-F238E27FC236}">
                    <a16:creationId xmlns:a16="http://schemas.microsoft.com/office/drawing/2014/main" id="{523ACEA4-4513-4915-9D33-93AC8084C744}"/>
                  </a:ext>
                </a:extLst>
              </p:cNvPr>
              <p:cNvSpPr>
                <a:spLocks noChangeArrowheads="1"/>
              </p:cNvSpPr>
              <p:nvPr/>
            </p:nvSpPr>
            <p:spPr bwMode="auto">
              <a:xfrm>
                <a:off x="2915676" y="4103844"/>
                <a:ext cx="1872726" cy="699705"/>
              </a:xfrm>
              <a:prstGeom prst="leftRightArrow">
                <a:avLst>
                  <a:gd name="adj1" fmla="val 59528"/>
                  <a:gd name="adj2" fmla="val 20910"/>
                </a:avLst>
              </a:prstGeom>
              <a:solidFill>
                <a:schemeClr val="tx1"/>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ea typeface="+mn-ea"/>
                    <a:cs typeface="+mn-cs"/>
                  </a:rPr>
                  <a:t>½ semana</a:t>
                </a:r>
              </a:p>
            </p:txBody>
          </p:sp>
          <p:sp>
            <p:nvSpPr>
              <p:cNvPr id="51" name="AutoShape 25">
                <a:extLst>
                  <a:ext uri="{FF2B5EF4-FFF2-40B4-BE49-F238E27FC236}">
                    <a16:creationId xmlns:a16="http://schemas.microsoft.com/office/drawing/2014/main" id="{F45143D0-8325-4C0E-8639-ACCB992B3EB2}"/>
                  </a:ext>
                </a:extLst>
              </p:cNvPr>
              <p:cNvSpPr>
                <a:spLocks noChangeArrowheads="1"/>
              </p:cNvSpPr>
              <p:nvPr/>
            </p:nvSpPr>
            <p:spPr bwMode="auto">
              <a:xfrm>
                <a:off x="2920079" y="3507731"/>
                <a:ext cx="3724235" cy="699705"/>
              </a:xfrm>
              <a:prstGeom prst="leftRightArrow">
                <a:avLst>
                  <a:gd name="adj1" fmla="val 59528"/>
                  <a:gd name="adj2" fmla="val 20910"/>
                </a:avLst>
              </a:prstGeom>
              <a:solidFill>
                <a:schemeClr val="tx1"/>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ea typeface="+mn-ea"/>
                    <a:cs typeface="+mn-cs"/>
                  </a:rPr>
                  <a:t> </a:t>
                </a:r>
                <a:r>
                  <a:rPr kumimoji="0" lang="es-ES" sz="28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ea typeface="+mn-ea"/>
                    <a:cs typeface="+mn-cs"/>
                  </a:rPr>
                  <a:t>Semana 70 (7 años)</a:t>
                </a:r>
              </a:p>
            </p:txBody>
          </p:sp>
          <p:sp>
            <p:nvSpPr>
              <p:cNvPr id="52" name="AutoShape 25">
                <a:extLst>
                  <a:ext uri="{FF2B5EF4-FFF2-40B4-BE49-F238E27FC236}">
                    <a16:creationId xmlns:a16="http://schemas.microsoft.com/office/drawing/2014/main" id="{50A77657-D044-4A25-8EE3-5DB2BF93C337}"/>
                  </a:ext>
                </a:extLst>
              </p:cNvPr>
              <p:cNvSpPr>
                <a:spLocks noChangeArrowheads="1"/>
              </p:cNvSpPr>
              <p:nvPr/>
            </p:nvSpPr>
            <p:spPr bwMode="auto">
              <a:xfrm>
                <a:off x="4795043" y="4105397"/>
                <a:ext cx="1872726" cy="699705"/>
              </a:xfrm>
              <a:prstGeom prst="leftRightArrow">
                <a:avLst>
                  <a:gd name="adj1" fmla="val 59528"/>
                  <a:gd name="adj2" fmla="val 20910"/>
                </a:avLst>
              </a:prstGeom>
              <a:solidFill>
                <a:schemeClr val="tx1"/>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srgbClr val="0000FF"/>
                      </a:solidFill>
                      <a:round/>
                      <a:headEnd/>
                      <a:tailEnd/>
                    </a:ln>
                    <a:solidFill>
                      <a:srgbClr val="0000FF"/>
                    </a:solidFill>
                    <a:effectLst/>
                    <a:uLnTx/>
                    <a:uFillTx/>
                    <a:latin typeface="Arial Narrow" panose="020B0606020202030204" pitchFamily="34" charset="0"/>
                    <a:ea typeface="+mn-ea"/>
                    <a:cs typeface="+mn-cs"/>
                  </a:rPr>
                  <a:t>½ semana</a:t>
                </a:r>
              </a:p>
            </p:txBody>
          </p:sp>
          <p:sp>
            <p:nvSpPr>
              <p:cNvPr id="53" name="Text Box 55">
                <a:extLst>
                  <a:ext uri="{FF2B5EF4-FFF2-40B4-BE49-F238E27FC236}">
                    <a16:creationId xmlns:a16="http://schemas.microsoft.com/office/drawing/2014/main" id="{F228A627-DC48-4D4A-A528-0552C0EA3D15}"/>
                  </a:ext>
                </a:extLst>
              </p:cNvPr>
              <p:cNvSpPr txBox="1">
                <a:spLocks noChangeArrowheads="1"/>
              </p:cNvSpPr>
              <p:nvPr/>
            </p:nvSpPr>
            <p:spPr bwMode="auto">
              <a:xfrm>
                <a:off x="2729764" y="3084861"/>
                <a:ext cx="1246355"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27 d.C.</a:t>
                </a:r>
              </a:p>
            </p:txBody>
          </p:sp>
          <p:sp>
            <p:nvSpPr>
              <p:cNvPr id="54" name="Text Box 55">
                <a:extLst>
                  <a:ext uri="{FF2B5EF4-FFF2-40B4-BE49-F238E27FC236}">
                    <a16:creationId xmlns:a16="http://schemas.microsoft.com/office/drawing/2014/main" id="{65AE6FAC-F4F4-470F-B93F-8A3CE7EA83B9}"/>
                  </a:ext>
                </a:extLst>
              </p:cNvPr>
              <p:cNvSpPr txBox="1">
                <a:spLocks noChangeArrowheads="1"/>
              </p:cNvSpPr>
              <p:nvPr/>
            </p:nvSpPr>
            <p:spPr bwMode="auto">
              <a:xfrm>
                <a:off x="5651471" y="3089167"/>
                <a:ext cx="1207209"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34 d.C.</a:t>
                </a:r>
              </a:p>
            </p:txBody>
          </p:sp>
          <p:sp>
            <p:nvSpPr>
              <p:cNvPr id="55" name="Text Box 55">
                <a:extLst>
                  <a:ext uri="{FF2B5EF4-FFF2-40B4-BE49-F238E27FC236}">
                    <a16:creationId xmlns:a16="http://schemas.microsoft.com/office/drawing/2014/main" id="{3CB102B0-0D11-48DD-9F4F-128538BD1412}"/>
                  </a:ext>
                </a:extLst>
              </p:cNvPr>
              <p:cNvSpPr txBox="1">
                <a:spLocks noChangeArrowheads="1"/>
              </p:cNvSpPr>
              <p:nvPr/>
            </p:nvSpPr>
            <p:spPr bwMode="auto">
              <a:xfrm>
                <a:off x="4233091" y="3072845"/>
                <a:ext cx="1246355"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31 d.C.</a:t>
                </a:r>
              </a:p>
            </p:txBody>
          </p:sp>
        </p:grpSp>
        <p:sp>
          <p:nvSpPr>
            <p:cNvPr id="48" name="Text Box 55">
              <a:extLst>
                <a:ext uri="{FF2B5EF4-FFF2-40B4-BE49-F238E27FC236}">
                  <a16:creationId xmlns:a16="http://schemas.microsoft.com/office/drawing/2014/main" id="{9BADB853-4A01-4C5F-9752-1A5BBA99CF43}"/>
                </a:ext>
              </a:extLst>
            </p:cNvPr>
            <p:cNvSpPr txBox="1">
              <a:spLocks noChangeArrowheads="1"/>
            </p:cNvSpPr>
            <p:nvPr/>
          </p:nvSpPr>
          <p:spPr bwMode="auto">
            <a:xfrm>
              <a:off x="5036743" y="4752145"/>
              <a:ext cx="1607571"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solidFill>
                    <a:schemeClr val="tx1"/>
                  </a:solidFill>
                  <a:effectLst/>
                  <a:uLnTx/>
                  <a:uFillTx/>
                  <a:latin typeface="Arial Narrow" panose="020B0606020202030204" pitchFamily="34" charset="0"/>
                  <a:ea typeface="+mn-ea"/>
                  <a:cs typeface="+mn-cs"/>
                </a:rPr>
                <a:t>3 ½ a</a:t>
              </a:r>
              <a:r>
                <a:rPr lang="es-ES" sz="2400" b="1" kern="0" dirty="0" err="1">
                  <a:ln>
                    <a:solidFill>
                      <a:schemeClr val="tx1"/>
                    </a:solidFill>
                  </a:ln>
                  <a:solidFill>
                    <a:schemeClr val="tx1"/>
                  </a:solidFill>
                  <a:latin typeface="Arial Narrow" panose="020B0606020202030204" pitchFamily="34" charset="0"/>
                </a:rPr>
                <a:t>ño</a:t>
              </a:r>
              <a:r>
                <a:rPr kumimoji="0" lang="es-ES" sz="2400" b="1" i="0" u="none" strike="noStrike" kern="0" cap="none" spc="0" normalizeH="0" baseline="0" noProof="0" dirty="0">
                  <a:ln>
                    <a:solidFill>
                      <a:schemeClr val="tx1"/>
                    </a:solidFill>
                  </a:ln>
                  <a:solidFill>
                    <a:schemeClr val="tx1"/>
                  </a:solidFill>
                  <a:effectLst/>
                  <a:uLnTx/>
                  <a:uFillTx/>
                  <a:latin typeface="Arial Narrow" panose="020B0606020202030204" pitchFamily="34" charset="0"/>
                  <a:ea typeface="+mn-ea"/>
                  <a:cs typeface="+mn-cs"/>
                </a:rPr>
                <a:t>s.</a:t>
              </a:r>
            </a:p>
          </p:txBody>
        </p:sp>
        <p:sp>
          <p:nvSpPr>
            <p:cNvPr id="49" name="Text Box 55">
              <a:extLst>
                <a:ext uri="{FF2B5EF4-FFF2-40B4-BE49-F238E27FC236}">
                  <a16:creationId xmlns:a16="http://schemas.microsoft.com/office/drawing/2014/main" id="{178343E9-C94A-4846-9285-87F15DD92B68}"/>
                </a:ext>
              </a:extLst>
            </p:cNvPr>
            <p:cNvSpPr txBox="1">
              <a:spLocks noChangeArrowheads="1"/>
            </p:cNvSpPr>
            <p:nvPr/>
          </p:nvSpPr>
          <p:spPr bwMode="auto">
            <a:xfrm>
              <a:off x="2915677" y="4747978"/>
              <a:ext cx="1566422"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solidFill>
                    <a:schemeClr val="tx1"/>
                  </a:solidFill>
                  <a:effectLst/>
                  <a:uLnTx/>
                  <a:uFillTx/>
                  <a:latin typeface="Arial Narrow" panose="020B0606020202030204" pitchFamily="34" charset="0"/>
                  <a:ea typeface="+mn-ea"/>
                  <a:cs typeface="+mn-cs"/>
                </a:rPr>
                <a:t>3 ½ </a:t>
              </a:r>
              <a:r>
                <a:rPr lang="es-ES" sz="2400" b="1" kern="0" dirty="0">
                  <a:ln>
                    <a:solidFill>
                      <a:schemeClr val="tx1"/>
                    </a:solidFill>
                  </a:ln>
                  <a:solidFill>
                    <a:schemeClr val="tx1"/>
                  </a:solidFill>
                  <a:latin typeface="Arial Narrow" panose="020B0606020202030204" pitchFamily="34" charset="0"/>
                </a:rPr>
                <a:t>año</a:t>
              </a:r>
              <a:r>
                <a:rPr kumimoji="0" lang="es-ES" sz="2400" b="1" i="0" u="none" strike="noStrike" kern="0" cap="none" spc="0" normalizeH="0" baseline="0" noProof="0" dirty="0">
                  <a:ln>
                    <a:solidFill>
                      <a:schemeClr val="tx1"/>
                    </a:solidFill>
                  </a:ln>
                  <a:solidFill>
                    <a:schemeClr val="tx1"/>
                  </a:solidFill>
                  <a:effectLst/>
                  <a:uLnTx/>
                  <a:uFillTx/>
                  <a:latin typeface="Arial Narrow" panose="020B0606020202030204" pitchFamily="34" charset="0"/>
                  <a:ea typeface="+mn-ea"/>
                  <a:cs typeface="+mn-cs"/>
                </a:rPr>
                <a:t>s.</a:t>
              </a:r>
            </a:p>
          </p:txBody>
        </p:sp>
      </p:grpSp>
    </p:spTree>
    <p:extLst>
      <p:ext uri="{BB962C8B-B14F-4D97-AF65-F5344CB8AC3E}">
        <p14:creationId xmlns:p14="http://schemas.microsoft.com/office/powerpoint/2010/main" val="97053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8C5CFF17-EF90-4FB4-9B98-52FA659E4D2D}"/>
              </a:ext>
            </a:extLst>
          </p:cNvPr>
          <p:cNvSpPr/>
          <p:nvPr/>
        </p:nvSpPr>
        <p:spPr>
          <a:xfrm>
            <a:off x="1162878" y="1347043"/>
            <a:ext cx="6818244" cy="954107"/>
          </a:xfrm>
          <a:prstGeom prst="rect">
            <a:avLst/>
          </a:prstGeom>
          <a:solidFill>
            <a:sysClr val="window" lastClr="FFFFFF"/>
          </a:solidFill>
          <a:ln w="25400" cap="flat" cmpd="sng" algn="ctr">
            <a:solidFill>
              <a:srgbClr val="0F6FC6"/>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Para resolver este asunto debemos entender cómo funcionaba el calendario dado por Dios a Israel. </a:t>
            </a:r>
            <a:endPar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endParaRPr>
          </a:p>
        </p:txBody>
      </p:sp>
      <p:sp>
        <p:nvSpPr>
          <p:cNvPr id="14" name="Rectángulo 13">
            <a:extLst>
              <a:ext uri="{FF2B5EF4-FFF2-40B4-BE49-F238E27FC236}">
                <a16:creationId xmlns:a16="http://schemas.microsoft.com/office/drawing/2014/main" id="{7E2E76CB-7B77-4336-91D3-7DE50616828A}"/>
              </a:ext>
            </a:extLst>
          </p:cNvPr>
          <p:cNvSpPr/>
          <p:nvPr/>
        </p:nvSpPr>
        <p:spPr>
          <a:xfrm>
            <a:off x="1454080" y="2652507"/>
            <a:ext cx="6235839" cy="1815882"/>
          </a:xfrm>
          <a:prstGeom prst="rect">
            <a:avLst/>
          </a:prstGeom>
          <a:gradFill>
            <a:gsLst>
              <a:gs pos="0">
                <a:srgbClr val="FFFF99"/>
              </a:gs>
              <a:gs pos="35000">
                <a:srgbClr val="FFFFCC"/>
              </a:gs>
              <a:gs pos="100000">
                <a:srgbClr val="FBFFD1"/>
              </a:gs>
            </a:gsLst>
            <a:lin ang="16200000" scaled="1"/>
          </a:gradFill>
          <a:ln w="381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El año solar tiene 365 </a:t>
            </a:r>
            <a:r>
              <a:rPr kumimoji="0" lang="es-CO" sz="28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ea typeface="+mn-ea"/>
                <a:cs typeface="+mn-cs"/>
              </a:rPr>
              <a:t>y ¼  días aproximados. </a:t>
            </a:r>
            <a:r>
              <a:rPr kumimoji="0" lang="es-ES"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El </a:t>
            </a:r>
            <a:r>
              <a:rPr kumimoji="0" lang="es-CO" sz="2800" b="0" i="0" u="none" strike="noStrike" kern="0" cap="none" spc="0" normalizeH="0" baseline="0" noProof="0" dirty="0">
                <a:ln w="15875">
                  <a:solidFill>
                    <a:prstClr val="black"/>
                  </a:solidFill>
                </a:ln>
                <a:solidFill>
                  <a:prstClr val="black"/>
                </a:solidFill>
                <a:effectLst/>
                <a:uLnTx/>
                <a:uFillTx/>
                <a:latin typeface="Arial Narrow" panose="020B0606020202030204" pitchFamily="34" charset="0"/>
                <a:ea typeface="+mn-ea"/>
                <a:cs typeface="+mn-cs"/>
              </a:rPr>
              <a:t>año lunar se compone de 12 ciclos de fases lunares de aproximadamente 354 días, unos 11 días menos que el año solar.</a:t>
            </a:r>
          </a:p>
        </p:txBody>
      </p:sp>
      <p:sp>
        <p:nvSpPr>
          <p:cNvPr id="15" name="Rectángulo 14">
            <a:extLst>
              <a:ext uri="{FF2B5EF4-FFF2-40B4-BE49-F238E27FC236}">
                <a16:creationId xmlns:a16="http://schemas.microsoft.com/office/drawing/2014/main" id="{2B955A92-9F7D-46C5-A409-0D7319A6625E}"/>
              </a:ext>
            </a:extLst>
          </p:cNvPr>
          <p:cNvSpPr/>
          <p:nvPr/>
        </p:nvSpPr>
        <p:spPr>
          <a:xfrm>
            <a:off x="1454080" y="4680085"/>
            <a:ext cx="6235839" cy="1815882"/>
          </a:xfrm>
          <a:prstGeom prst="rect">
            <a:avLst/>
          </a:prstGeom>
          <a:solidFill>
            <a:sysClr val="window" lastClr="FFFFFF"/>
          </a:solidFill>
          <a:ln w="25400" cap="flat" cmpd="sng" algn="ctr">
            <a:solidFill>
              <a:srgbClr val="0F6FC6"/>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0000CC"/>
                  </a:solidFill>
                </a:ln>
                <a:solidFill>
                  <a:srgbClr val="0000CC"/>
                </a:solidFill>
                <a:effectLst>
                  <a:glow>
                    <a:srgbClr val="17406D"/>
                  </a:glow>
                </a:effectLst>
                <a:uLnTx/>
                <a:uFillTx/>
                <a:latin typeface="Arial Narrow" panose="020B0606020202030204" pitchFamily="34" charset="0"/>
                <a:ea typeface="+mn-ea"/>
                <a:cs typeface="+mn-cs"/>
              </a:rPr>
              <a:t>El calendario Juliano-gregoriano que usamos actualmente tiene 365 días, y para ajustarse al año solar se añade un día al mes de febrero cada cuatro años, dando lugar al año bisiesto.</a:t>
            </a:r>
          </a:p>
        </p:txBody>
      </p:sp>
      <p:sp>
        <p:nvSpPr>
          <p:cNvPr id="16" name="Rectángulo 15">
            <a:extLst>
              <a:ext uri="{FF2B5EF4-FFF2-40B4-BE49-F238E27FC236}">
                <a16:creationId xmlns:a16="http://schemas.microsoft.com/office/drawing/2014/main" id="{66B1C265-6B2A-4E84-A81D-8EDCF9803AE7}"/>
              </a:ext>
            </a:extLst>
          </p:cNvPr>
          <p:cNvSpPr/>
          <p:nvPr/>
        </p:nvSpPr>
        <p:spPr>
          <a:xfrm>
            <a:off x="1697204" y="500208"/>
            <a:ext cx="5749591" cy="646331"/>
          </a:xfrm>
          <a:prstGeom prst="rect">
            <a:avLst/>
          </a:prstGeom>
          <a:solidFill>
            <a:srgbClr val="FFFF99"/>
          </a:solidFill>
          <a:ln w="76200">
            <a:noFill/>
          </a:ln>
        </p:spPr>
        <p:txBody>
          <a:bodyPr wrap="square">
            <a:spAutoFit/>
          </a:bodyPr>
          <a:lstStyle/>
          <a:p>
            <a:pPr algn="ctr" defTabSz="914400">
              <a:defRPr/>
            </a:pPr>
            <a:r>
              <a:rPr lang="es-CO" sz="3600" kern="0" dirty="0">
                <a:ln w="19050">
                  <a:solidFill>
                    <a:srgbClr val="C00000"/>
                  </a:solidFill>
                </a:ln>
                <a:solidFill>
                  <a:srgbClr val="C00000"/>
                </a:solidFill>
                <a:latin typeface="Arial Narrow" panose="020B0606020202030204" pitchFamily="34" charset="0"/>
              </a:rPr>
              <a:t>¿Cómo resolvemos este asunto?</a:t>
            </a:r>
          </a:p>
        </p:txBody>
      </p:sp>
    </p:spTree>
    <p:extLst>
      <p:ext uri="{BB962C8B-B14F-4D97-AF65-F5344CB8AC3E}">
        <p14:creationId xmlns:p14="http://schemas.microsoft.com/office/powerpoint/2010/main" val="7187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7" name="Rectángulo 6"/>
          <p:cNvSpPr/>
          <p:nvPr/>
        </p:nvSpPr>
        <p:spPr>
          <a:xfrm>
            <a:off x="1585571" y="476416"/>
            <a:ext cx="5972858" cy="2677656"/>
          </a:xfrm>
          <a:prstGeom prst="rect">
            <a:avLst/>
          </a:prstGeom>
          <a:gradFill>
            <a:gsLst>
              <a:gs pos="100000">
                <a:schemeClr val="bg1"/>
              </a:gs>
              <a:gs pos="29000">
                <a:srgbClr val="FCFE9C"/>
              </a:gs>
              <a:gs pos="3000">
                <a:srgbClr val="FDFD6B"/>
              </a:gs>
            </a:gsLst>
            <a:lin ang="5400000" scaled="1"/>
          </a:gradFill>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panose="020B0606020202030204" pitchFamily="34" charset="0"/>
              </a:rPr>
              <a:t>El calendario hebreo era variable y adaptado a las condiciones específicas de un pueblo cuya estructura económica y social giraba en torno a la agricultura.</a:t>
            </a:r>
          </a:p>
          <a:p>
            <a:pPr lvl="0" algn="ctr" defTabSz="914400">
              <a:defRPr/>
            </a:pPr>
            <a:r>
              <a:rPr lang="es-CO" sz="2800" kern="0" dirty="0">
                <a:ln w="15875">
                  <a:solidFill>
                    <a:srgbClr val="0000FF"/>
                  </a:solidFill>
                </a:ln>
                <a:solidFill>
                  <a:srgbClr val="0000FF"/>
                </a:solidFill>
                <a:latin typeface="Arial Narrow" panose="020B0606020202030204" pitchFamily="34" charset="0"/>
              </a:rPr>
              <a:t>El mes comenzaba con la luna nueva, y el año era regulado por la cosecha de cebada. </a:t>
            </a:r>
            <a:endParaRPr kumimoji="0" lang="es-CO" sz="2800" b="0" i="0" u="none" strike="noStrike" kern="0" cap="none" spc="0" normalizeH="0" baseline="0" noProof="0" dirty="0">
              <a:ln w="15875">
                <a:solidFill>
                  <a:srgbClr val="0000FF"/>
                </a:solidFill>
              </a:ln>
              <a:solidFill>
                <a:srgbClr val="0000FF"/>
              </a:solidFill>
              <a:effectLst>
                <a:glow rad="63500">
                  <a:schemeClr val="tx1"/>
                </a:glow>
              </a:effectLst>
              <a:uLnTx/>
              <a:uFillTx/>
              <a:latin typeface="Arial Narrow" panose="020B0606020202030204" pitchFamily="34" charset="0"/>
            </a:endParaRPr>
          </a:p>
        </p:txBody>
      </p:sp>
      <p:sp>
        <p:nvSpPr>
          <p:cNvPr id="4" name="Rectángulo 3">
            <a:extLst>
              <a:ext uri="{FF2B5EF4-FFF2-40B4-BE49-F238E27FC236}">
                <a16:creationId xmlns:a16="http://schemas.microsoft.com/office/drawing/2014/main" id="{92D9E986-98E9-471A-968F-974ECCDB78F6}"/>
              </a:ext>
            </a:extLst>
          </p:cNvPr>
          <p:cNvSpPr/>
          <p:nvPr/>
        </p:nvSpPr>
        <p:spPr>
          <a:xfrm>
            <a:off x="1585571" y="3464784"/>
            <a:ext cx="5972858" cy="1815882"/>
          </a:xfrm>
          <a:prstGeom prst="rect">
            <a:avLst/>
          </a:prstGeom>
          <a:gradFill>
            <a:gsLst>
              <a:gs pos="100000">
                <a:schemeClr val="bg1"/>
              </a:gs>
              <a:gs pos="29000">
                <a:schemeClr val="accent3">
                  <a:lumMod val="40000"/>
                  <a:lumOff val="60000"/>
                </a:schemeClr>
              </a:gs>
              <a:gs pos="3000">
                <a:schemeClr val="accent3">
                  <a:lumMod val="60000"/>
                  <a:lumOff val="40000"/>
                </a:schemeClr>
              </a:gs>
            </a:gsLst>
            <a:lin ang="5400000" scaled="1"/>
          </a:gra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panose="020B0606020202030204" pitchFamily="34" charset="0"/>
              </a:rPr>
              <a:t>“Este mes os será principio de los meses (</a:t>
            </a:r>
            <a:r>
              <a:rPr lang="es-CO" sz="2800" kern="0" dirty="0" err="1">
                <a:ln w="15875">
                  <a:solidFill>
                    <a:srgbClr val="FF0000"/>
                  </a:solidFill>
                </a:ln>
                <a:solidFill>
                  <a:srgbClr val="FF0000"/>
                </a:solidFill>
                <a:latin typeface="Arial Narrow" panose="020B0606020202030204" pitchFamily="34" charset="0"/>
              </a:rPr>
              <a:t>chodesh</a:t>
            </a:r>
            <a:r>
              <a:rPr lang="es-CO" sz="2800" kern="0" dirty="0">
                <a:ln w="15875">
                  <a:solidFill>
                    <a:schemeClr val="tx1"/>
                  </a:solidFill>
                </a:ln>
                <a:solidFill>
                  <a:sysClr val="windowText" lastClr="000000"/>
                </a:solidFill>
                <a:latin typeface="Arial Narrow" panose="020B0606020202030204" pitchFamily="34" charset="0"/>
              </a:rPr>
              <a:t>); para vosotros será éste el primero en los meses del año”. </a:t>
            </a:r>
            <a:r>
              <a:rPr lang="es-CO" sz="2800" kern="0" dirty="0">
                <a:ln w="15875">
                  <a:solidFill>
                    <a:srgbClr val="0000FF"/>
                  </a:solidFill>
                </a:ln>
                <a:solidFill>
                  <a:srgbClr val="0000FF"/>
                </a:solidFill>
                <a:latin typeface="Arial Narrow" panose="020B0606020202030204" pitchFamily="34" charset="0"/>
              </a:rPr>
              <a:t>Éxodo 12:2.</a:t>
            </a:r>
            <a:endParaRPr lang="es-CO" sz="2800" kern="0" dirty="0">
              <a:ln w="15875">
                <a:solidFill>
                  <a:srgbClr val="FF0000"/>
                </a:solidFill>
              </a:ln>
              <a:solidFill>
                <a:srgbClr val="FF0000"/>
              </a:solidFill>
              <a:latin typeface="Arial Narrow" panose="020B0606020202030204" pitchFamily="34" charset="0"/>
            </a:endParaRPr>
          </a:p>
          <a:p>
            <a:pPr lvl="0" algn="ctr" defTabSz="914400">
              <a:defRPr/>
            </a:pPr>
            <a:r>
              <a:rPr lang="es-CO" sz="2800" kern="0" dirty="0">
                <a:ln w="15875">
                  <a:solidFill>
                    <a:srgbClr val="000000"/>
                  </a:solidFill>
                </a:ln>
                <a:solidFill>
                  <a:sysClr val="windowText" lastClr="000000"/>
                </a:solidFill>
                <a:latin typeface="Arial Narrow" panose="020B0606020202030204" pitchFamily="34" charset="0"/>
              </a:rPr>
              <a:t>(</a:t>
            </a:r>
            <a:r>
              <a:rPr lang="es-CO" sz="2800" kern="0" dirty="0" err="1">
                <a:ln w="15875">
                  <a:solidFill>
                    <a:srgbClr val="FF0000"/>
                  </a:solidFill>
                </a:ln>
                <a:solidFill>
                  <a:srgbClr val="FF0000"/>
                </a:solidFill>
                <a:latin typeface="Arial Narrow" panose="020B0606020202030204" pitchFamily="34" charset="0"/>
              </a:rPr>
              <a:t>chodesh</a:t>
            </a:r>
            <a:r>
              <a:rPr lang="es-CO" sz="2800" kern="0" dirty="0">
                <a:ln w="15875">
                  <a:solidFill>
                    <a:srgbClr val="FF0000"/>
                  </a:solidFill>
                </a:ln>
                <a:solidFill>
                  <a:srgbClr val="FF0000"/>
                </a:solidFill>
                <a:latin typeface="Arial Narrow" panose="020B0606020202030204" pitchFamily="34" charset="0"/>
              </a:rPr>
              <a:t> = Luna Nueva, mes</a:t>
            </a:r>
            <a:r>
              <a:rPr lang="es-CO" sz="2800" kern="0" dirty="0">
                <a:ln w="15875">
                  <a:solidFill>
                    <a:srgbClr val="000000"/>
                  </a:solidFill>
                </a:ln>
                <a:solidFill>
                  <a:sysClr val="windowText" lastClr="000000"/>
                </a:solidFill>
                <a:latin typeface="Arial Narrow" panose="020B0606020202030204" pitchFamily="34" charset="0"/>
              </a:rPr>
              <a:t>).</a:t>
            </a:r>
            <a:r>
              <a:rPr lang="es-CO" sz="2800" kern="0" dirty="0">
                <a:ln w="15875">
                  <a:solidFill>
                    <a:srgbClr val="FF0000"/>
                  </a:solidFill>
                </a:ln>
                <a:solidFill>
                  <a:srgbClr val="FF0000"/>
                </a:solidFill>
                <a:latin typeface="Arial Narrow" panose="020B0606020202030204" pitchFamily="34" charset="0"/>
              </a:rPr>
              <a:t> </a:t>
            </a:r>
            <a:endParaRPr kumimoji="0" lang="es-CO" sz="2800" b="0" i="0" u="none" strike="noStrike" kern="0" cap="none" spc="0" normalizeH="0" baseline="0" noProof="0" dirty="0">
              <a:ln w="15875">
                <a:solidFill>
                  <a:srgbClr val="FF0000"/>
                </a:solidFill>
              </a:ln>
              <a:solidFill>
                <a:srgbClr val="FF0000"/>
              </a:solidFill>
              <a:effectLst>
                <a:glow rad="63500">
                  <a:schemeClr val="tx1"/>
                </a:glow>
              </a:effectLst>
              <a:uLnTx/>
              <a:uFillTx/>
              <a:latin typeface="Arial Narrow" panose="020B0606020202030204" pitchFamily="34" charset="0"/>
            </a:endParaRPr>
          </a:p>
        </p:txBody>
      </p:sp>
      <p:sp>
        <p:nvSpPr>
          <p:cNvPr id="5" name="Rectángulo 4">
            <a:extLst>
              <a:ext uri="{FF2B5EF4-FFF2-40B4-BE49-F238E27FC236}">
                <a16:creationId xmlns:a16="http://schemas.microsoft.com/office/drawing/2014/main" id="{4D1040D1-A5C0-4A77-AE57-713EED0F9604}"/>
              </a:ext>
            </a:extLst>
          </p:cNvPr>
          <p:cNvSpPr/>
          <p:nvPr/>
        </p:nvSpPr>
        <p:spPr>
          <a:xfrm>
            <a:off x="1585571" y="5538741"/>
            <a:ext cx="5972858" cy="954107"/>
          </a:xfrm>
          <a:prstGeom prst="rect">
            <a:avLst/>
          </a:prstGeom>
          <a:gradFill>
            <a:gsLst>
              <a:gs pos="100000">
                <a:schemeClr val="bg1"/>
              </a:gs>
              <a:gs pos="43000">
                <a:schemeClr val="accent2">
                  <a:lumMod val="40000"/>
                  <a:lumOff val="60000"/>
                </a:schemeClr>
              </a:gs>
              <a:gs pos="3000">
                <a:schemeClr val="accent2">
                  <a:lumMod val="60000"/>
                  <a:lumOff val="40000"/>
                </a:schemeClr>
              </a:gs>
            </a:gsLst>
            <a:lin ang="5400000" scaled="1"/>
          </a:gra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panose="020B0606020202030204" pitchFamily="34" charset="0"/>
              </a:rPr>
              <a:t>“</a:t>
            </a:r>
            <a:r>
              <a:rPr lang="es-CO" sz="2800" kern="0" dirty="0">
                <a:ln w="15875">
                  <a:solidFill>
                    <a:srgbClr val="FF0000"/>
                  </a:solidFill>
                </a:ln>
                <a:solidFill>
                  <a:srgbClr val="FF0000"/>
                </a:solidFill>
                <a:latin typeface="Arial Narrow" panose="020B0606020202030204" pitchFamily="34" charset="0"/>
              </a:rPr>
              <a:t>Este mes</a:t>
            </a:r>
            <a:r>
              <a:rPr lang="es-CO" sz="2800" kern="0" dirty="0">
                <a:ln w="15875">
                  <a:solidFill>
                    <a:schemeClr val="tx1"/>
                  </a:solidFill>
                </a:ln>
                <a:solidFill>
                  <a:sysClr val="windowText" lastClr="000000"/>
                </a:solidFill>
                <a:latin typeface="Arial Narrow" panose="020B0606020202030204" pitchFamily="34" charset="0"/>
              </a:rPr>
              <a:t>” Se refiere al mes de Abid. </a:t>
            </a:r>
          </a:p>
          <a:p>
            <a:pPr lvl="0" algn="ctr" defTabSz="914400">
              <a:defRPr/>
            </a:pPr>
            <a:r>
              <a:rPr lang="es-CO" sz="2800" kern="0" dirty="0">
                <a:ln w="15875">
                  <a:solidFill>
                    <a:srgbClr val="0000FF"/>
                  </a:solidFill>
                </a:ln>
                <a:solidFill>
                  <a:srgbClr val="0000FF"/>
                </a:solidFill>
                <a:latin typeface="Arial Narrow" panose="020B0606020202030204" pitchFamily="34" charset="0"/>
              </a:rPr>
              <a:t>Éxodo 13:4; 23:15; 34:18; </a:t>
            </a:r>
            <a:r>
              <a:rPr lang="es-CO" sz="2800" kern="0" dirty="0" err="1">
                <a:ln w="15875">
                  <a:solidFill>
                    <a:srgbClr val="0000FF"/>
                  </a:solidFill>
                </a:ln>
                <a:solidFill>
                  <a:srgbClr val="0000FF"/>
                </a:solidFill>
                <a:latin typeface="Arial Narrow" panose="020B0606020202030204" pitchFamily="34" charset="0"/>
              </a:rPr>
              <a:t>Deut</a:t>
            </a:r>
            <a:r>
              <a:rPr lang="es-CO" sz="2800" kern="0" dirty="0">
                <a:ln w="15875">
                  <a:solidFill>
                    <a:srgbClr val="0000FF"/>
                  </a:solidFill>
                </a:ln>
                <a:solidFill>
                  <a:srgbClr val="0000FF"/>
                </a:solidFill>
                <a:latin typeface="Arial Narrow" panose="020B0606020202030204" pitchFamily="34" charset="0"/>
              </a:rPr>
              <a:t>. 16:1.</a:t>
            </a:r>
            <a:endParaRPr kumimoji="0" lang="es-CO" sz="2800" b="0" i="0" u="none" strike="noStrike" kern="0" cap="none" spc="0" normalizeH="0" baseline="0" noProof="0" dirty="0">
              <a:ln w="15875">
                <a:solidFill>
                  <a:srgbClr val="0000FF"/>
                </a:solidFill>
              </a:ln>
              <a:solidFill>
                <a:srgbClr val="0000FF"/>
              </a:solidFill>
              <a:effectLst>
                <a:glow rad="63500">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3565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20107"/>
            </a:gs>
            <a:gs pos="69000">
              <a:srgbClr val="01063E"/>
            </a:gs>
            <a:gs pos="71000">
              <a:srgbClr val="020106"/>
            </a:gs>
            <a:gs pos="100000">
              <a:srgbClr val="020106"/>
            </a:gs>
          </a:gsLst>
          <a:lin ang="5400000" scaled="1"/>
        </a:gra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FD419F9-5A0D-4177-842B-033290C79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743" y="2732691"/>
            <a:ext cx="3804513" cy="3804513"/>
          </a:xfrm>
          <a:prstGeom prst="rect">
            <a:avLst/>
          </a:prstGeom>
        </p:spPr>
      </p:pic>
      <p:sp>
        <p:nvSpPr>
          <p:cNvPr id="7" name="Rectángulo 6">
            <a:extLst>
              <a:ext uri="{FF2B5EF4-FFF2-40B4-BE49-F238E27FC236}">
                <a16:creationId xmlns:a16="http://schemas.microsoft.com/office/drawing/2014/main" id="{B39BEFE8-47D4-447D-917E-4E350C4614D6}"/>
              </a:ext>
            </a:extLst>
          </p:cNvPr>
          <p:cNvSpPr/>
          <p:nvPr/>
        </p:nvSpPr>
        <p:spPr>
          <a:xfrm>
            <a:off x="2669744" y="719001"/>
            <a:ext cx="3804513" cy="193899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Abid </a:t>
            </a:r>
            <a:r>
              <a:rPr kumimoji="0" lang="es-CO" sz="30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rPr>
              <a:t>significa espigas, mes de las espigas.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9050">
                  <a:solidFill>
                    <a:srgbClr val="000000"/>
                  </a:solidFill>
                </a:ln>
                <a:solidFill>
                  <a:srgbClr val="000000"/>
                </a:solidFill>
                <a:effectLst/>
                <a:uLnTx/>
                <a:uFillTx/>
                <a:latin typeface="Arial Narrow" panose="020B0606020202030204" pitchFamily="34" charset="0"/>
              </a:rPr>
              <a:t>Era el mes del comienzo de la cosecha en Israel.  </a:t>
            </a:r>
            <a:endParaRPr kumimoji="0" lang="es-CO" sz="3000" b="0" i="0" u="none" strike="noStrike" kern="0" cap="none" spc="0" normalizeH="0" baseline="0" noProof="0" dirty="0">
              <a:ln w="19050">
                <a:solidFill>
                  <a:srgbClr val="000000"/>
                </a:solidFill>
              </a:ln>
              <a:solidFill>
                <a:srgbClr val="000000"/>
              </a:solidFill>
              <a:effectLst>
                <a:glow rad="63500">
                  <a:srgbClr val="000000"/>
                </a:glow>
              </a:effectLst>
              <a:uLnTx/>
              <a:uFillTx/>
              <a:latin typeface="Arial Narrow" panose="020B0606020202030204" pitchFamily="34" charset="0"/>
            </a:endParaRPr>
          </a:p>
        </p:txBody>
      </p:sp>
      <p:sp>
        <p:nvSpPr>
          <p:cNvPr id="8" name="Rectángulo 7">
            <a:extLst>
              <a:ext uri="{FF2B5EF4-FFF2-40B4-BE49-F238E27FC236}">
                <a16:creationId xmlns:a16="http://schemas.microsoft.com/office/drawing/2014/main" id="{1F2312EB-A409-4DF3-8F49-5419A1FEA7CE}"/>
              </a:ext>
            </a:extLst>
          </p:cNvPr>
          <p:cNvSpPr/>
          <p:nvPr/>
        </p:nvSpPr>
        <p:spPr>
          <a:xfrm rot="21236601">
            <a:off x="617861" y="3203786"/>
            <a:ext cx="3813778" cy="286232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5875">
                  <a:solidFill>
                    <a:srgbClr val="000000"/>
                  </a:solidFill>
                </a:ln>
                <a:solidFill>
                  <a:sysClr val="windowText" lastClr="000000"/>
                </a:solidFill>
                <a:effectLst/>
                <a:uLnTx/>
                <a:uFillTx/>
                <a:latin typeface="Arial Narrow" panose="020B0606020202030204" pitchFamily="34" charset="0"/>
              </a:rPr>
              <a:t>“El lino, pues, y la cebada fueron destrozados, porque la cebada estaba ya </a:t>
            </a:r>
            <a:r>
              <a:rPr kumimoji="0" lang="es-CO" sz="3000" b="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rPr>
              <a:t>espigada</a:t>
            </a:r>
            <a:r>
              <a:rPr kumimoji="0" lang="es-CO" sz="3000" b="0" i="0" u="none" strike="noStrike" kern="0" cap="none" spc="0" normalizeH="0" baseline="0" noProof="0" dirty="0">
                <a:ln w="15875">
                  <a:solidFill>
                    <a:srgbClr val="000000"/>
                  </a:solidFill>
                </a:ln>
                <a:solidFill>
                  <a:sysClr val="windowText" lastClr="000000"/>
                </a:solidFill>
                <a:effectLst/>
                <a:uLnTx/>
                <a:uFillTx/>
                <a:latin typeface="Arial Narrow" panose="020B0606020202030204" pitchFamily="34" charset="0"/>
              </a:rPr>
              <a:t> (</a:t>
            </a:r>
            <a:r>
              <a:rPr kumimoji="0" lang="es-CO" sz="30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rPr>
              <a:t>abid</a:t>
            </a:r>
            <a:r>
              <a:rPr kumimoji="0" lang="es-CO" sz="3000" b="0" i="0" u="none" strike="noStrike" kern="0" cap="none" spc="0" normalizeH="0" baseline="0" noProof="0" dirty="0">
                <a:ln w="15875">
                  <a:solidFill>
                    <a:srgbClr val="000000"/>
                  </a:solidFill>
                </a:ln>
                <a:solidFill>
                  <a:sysClr val="windowText" lastClr="000000"/>
                </a:solidFill>
                <a:effectLst/>
                <a:uLnTx/>
                <a:uFillTx/>
                <a:latin typeface="Arial Narrow" panose="020B0606020202030204" pitchFamily="34" charset="0"/>
              </a:rPr>
              <a:t>), y el lino en caña”.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rPr>
              <a:t>Éxodo 9:31. </a:t>
            </a:r>
            <a:endParaRPr kumimoji="0" lang="es-CO" sz="3000" b="0" i="0" u="none" strike="noStrike" kern="0" cap="none" spc="0" normalizeH="0" baseline="0" noProof="0" dirty="0">
              <a:ln w="15875">
                <a:solidFill>
                  <a:srgbClr val="FF0000"/>
                </a:solidFill>
              </a:ln>
              <a:solidFill>
                <a:srgbClr val="FF0000"/>
              </a:solidFill>
              <a:effectLst>
                <a:glow rad="63500">
                  <a:srgbClr val="000000"/>
                </a:glow>
              </a:effectLst>
              <a:uLnTx/>
              <a:uFillTx/>
              <a:latin typeface="Arial Narrow" panose="020B0606020202030204" pitchFamily="34" charset="0"/>
            </a:endParaRPr>
          </a:p>
        </p:txBody>
      </p:sp>
      <p:sp>
        <p:nvSpPr>
          <p:cNvPr id="9" name="Rectángulo 8">
            <a:extLst>
              <a:ext uri="{FF2B5EF4-FFF2-40B4-BE49-F238E27FC236}">
                <a16:creationId xmlns:a16="http://schemas.microsoft.com/office/drawing/2014/main" id="{17119598-200B-4553-9BC6-797DDBF8F009}"/>
              </a:ext>
            </a:extLst>
          </p:cNvPr>
          <p:cNvSpPr/>
          <p:nvPr/>
        </p:nvSpPr>
        <p:spPr>
          <a:xfrm rot="21254837">
            <a:off x="5356449" y="3420653"/>
            <a:ext cx="3281406" cy="2862322"/>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5875">
                  <a:solidFill>
                    <a:srgbClr val="000000"/>
                  </a:solidFill>
                </a:ln>
                <a:solidFill>
                  <a:sysClr val="windowText" lastClr="000000"/>
                </a:solidFill>
                <a:effectLst/>
                <a:uLnTx/>
                <a:uFillTx/>
                <a:latin typeface="Arial Narrow" panose="020B0606020202030204" pitchFamily="34" charset="0"/>
              </a:rPr>
              <a:t>“Si ofrecieres a Jehová ofrenda de primicias, tostarás al fuego las </a:t>
            </a:r>
            <a:r>
              <a:rPr kumimoji="0" lang="es-CO" sz="3000" b="0" i="0" u="none" strike="noStrike" kern="0" cap="none" spc="0" normalizeH="0" baseline="0" noProof="0" dirty="0">
                <a:ln w="15875">
                  <a:solidFill>
                    <a:srgbClr val="0000FF"/>
                  </a:solidFill>
                </a:ln>
                <a:solidFill>
                  <a:srgbClr val="0000FF"/>
                </a:solidFill>
                <a:effectLst/>
                <a:uLnTx/>
                <a:uFillTx/>
                <a:latin typeface="Arial Narrow" panose="020B0606020202030204" pitchFamily="34" charset="0"/>
              </a:rPr>
              <a:t>espigas</a:t>
            </a:r>
            <a:r>
              <a:rPr kumimoji="0" lang="es-CO" sz="3000" b="0" i="0" u="none" strike="noStrike" kern="0" cap="none" spc="0" normalizeH="0" baseline="0" noProof="0" dirty="0">
                <a:ln w="15875">
                  <a:solidFill>
                    <a:srgbClr val="000000"/>
                  </a:solidFill>
                </a:ln>
                <a:solidFill>
                  <a:sysClr val="windowText" lastClr="000000"/>
                </a:solidFill>
                <a:effectLst/>
                <a:uLnTx/>
                <a:uFillTx/>
                <a:latin typeface="Arial Narrow" panose="020B0606020202030204" pitchFamily="34" charset="0"/>
              </a:rPr>
              <a:t> (</a:t>
            </a:r>
            <a:r>
              <a:rPr kumimoji="0" lang="es-CO" sz="30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rPr>
              <a:t>abid</a:t>
            </a:r>
            <a:r>
              <a:rPr kumimoji="0" lang="es-CO" sz="3000" b="0" i="0" u="none" strike="noStrike" kern="0" cap="none" spc="0" normalizeH="0" baseline="0" noProof="0" dirty="0">
                <a:ln w="15875">
                  <a:solidFill>
                    <a:srgbClr val="000000"/>
                  </a:solidFill>
                </a:ln>
                <a:solidFill>
                  <a:sysClr val="windowText" lastClr="000000"/>
                </a:solidFill>
                <a:effectLst/>
                <a:uLnTx/>
                <a:uFillTx/>
                <a:latin typeface="Arial Narrow" panose="020B0606020202030204" pitchFamily="34" charset="0"/>
              </a:rPr>
              <a:t>) verdes, y el grano”. </a:t>
            </a:r>
            <a:r>
              <a:rPr kumimoji="0" lang="es-CO" sz="3000" b="0" i="0" u="none" strike="noStrike" kern="0" cap="none" spc="0" normalizeH="0" baseline="0" noProof="0" dirty="0">
                <a:ln w="15875">
                  <a:solidFill>
                    <a:srgbClr val="FF0000"/>
                  </a:solidFill>
                </a:ln>
                <a:solidFill>
                  <a:srgbClr val="FF0000"/>
                </a:solidFill>
                <a:effectLst/>
                <a:uLnTx/>
                <a:uFillTx/>
                <a:latin typeface="Arial Narrow" panose="020B0606020202030204" pitchFamily="34" charset="0"/>
              </a:rPr>
              <a:t>Levítico 2:14.</a:t>
            </a:r>
          </a:p>
        </p:txBody>
      </p:sp>
    </p:spTree>
    <p:extLst>
      <p:ext uri="{BB962C8B-B14F-4D97-AF65-F5344CB8AC3E}">
        <p14:creationId xmlns:p14="http://schemas.microsoft.com/office/powerpoint/2010/main" val="325072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2.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3.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4.xml><?xml version="1.0" encoding="utf-8"?>
<p:tagLst xmlns:a="http://schemas.openxmlformats.org/drawingml/2006/main" xmlns:r="http://schemas.openxmlformats.org/officeDocument/2006/relationships" xmlns:p="http://schemas.openxmlformats.org/presentationml/2006/main">
  <p:tag name="DVSHAPEID" val="BHJ31UAzrwRMi49176XyND"/>
</p:tagLst>
</file>

<file path=ppt/tags/tag5.xml><?xml version="1.0" encoding="utf-8"?>
<p:tagLst xmlns:a="http://schemas.openxmlformats.org/drawingml/2006/main" xmlns:r="http://schemas.openxmlformats.org/officeDocument/2006/relationships" xmlns:p="http://schemas.openxmlformats.org/presentationml/2006/main">
  <p:tag name="DVSHAPEID" val="BHJ31UAzrwRMi49176XyND"/>
</p:tagLst>
</file>

<file path=ppt/tags/tag6.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heme/theme1.xml><?xml version="1.0" encoding="utf-8"?>
<a:theme xmlns:a="http://schemas.openxmlformats.org/drawingml/2006/main" name="1_Reflejos">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ema de Office">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pir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spir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TM03457452[[fn=Celestial]]</Template>
  <TotalTime>11885</TotalTime>
  <Words>2501</Words>
  <Application>Microsoft Office PowerPoint</Application>
  <PresentationFormat>Presentación en pantalla (4:3)</PresentationFormat>
  <Paragraphs>132</Paragraphs>
  <Slides>28</Slides>
  <Notes>0</Notes>
  <HiddenSlides>0</HiddenSlides>
  <MMClips>0</MMClips>
  <ScaleCrop>false</ScaleCrop>
  <HeadingPairs>
    <vt:vector size="6" baseType="variant">
      <vt:variant>
        <vt:lpstr>Fuentes usadas</vt:lpstr>
      </vt:variant>
      <vt:variant>
        <vt:i4>10</vt:i4>
      </vt:variant>
      <vt:variant>
        <vt:lpstr>Tema</vt:lpstr>
      </vt:variant>
      <vt:variant>
        <vt:i4>7</vt:i4>
      </vt:variant>
      <vt:variant>
        <vt:lpstr>Títulos de diapositiva</vt:lpstr>
      </vt:variant>
      <vt:variant>
        <vt:i4>28</vt:i4>
      </vt:variant>
    </vt:vector>
  </HeadingPairs>
  <TitlesOfParts>
    <vt:vector size="45" baseType="lpstr">
      <vt:lpstr>Aharoni</vt:lpstr>
      <vt:lpstr>Arial</vt:lpstr>
      <vt:lpstr>Arial Narrow</vt:lpstr>
      <vt:lpstr>Calibri</vt:lpstr>
      <vt:lpstr>Calibri Light</vt:lpstr>
      <vt:lpstr>Century Gothic</vt:lpstr>
      <vt:lpstr>Tahoma</vt:lpstr>
      <vt:lpstr>Times New Roman</vt:lpstr>
      <vt:lpstr>Wingdings</vt:lpstr>
      <vt:lpstr>Wingdings 3</vt:lpstr>
      <vt:lpstr>1_Reflejos</vt:lpstr>
      <vt:lpstr>2_Tema de Office</vt:lpstr>
      <vt:lpstr>Espiral</vt:lpstr>
      <vt:lpstr>3_Tema de Office</vt:lpstr>
      <vt:lpstr>Tema de Office</vt:lpstr>
      <vt:lpstr>4_Tema de Office</vt:lpstr>
      <vt:lpstr>1_Espiral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OsvaRD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WindowsRD</dc:creator>
  <cp:lastModifiedBy>USUARIO</cp:lastModifiedBy>
  <cp:revision>2353</cp:revision>
  <dcterms:created xsi:type="dcterms:W3CDTF">2014-07-08T15:57:29Z</dcterms:created>
  <dcterms:modified xsi:type="dcterms:W3CDTF">2022-07-22T02:24:25Z</dcterms:modified>
</cp:coreProperties>
</file>