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 id="2147484044" r:id="rId2"/>
    <p:sldMasterId id="2147484098" r:id="rId3"/>
    <p:sldMasterId id="2147484167" r:id="rId4"/>
    <p:sldMasterId id="2147484184" r:id="rId5"/>
  </p:sldMasterIdLst>
  <p:sldIdLst>
    <p:sldId id="379" r:id="rId6"/>
    <p:sldId id="258" r:id="rId7"/>
    <p:sldId id="320" r:id="rId8"/>
    <p:sldId id="367" r:id="rId9"/>
    <p:sldId id="368" r:id="rId10"/>
    <p:sldId id="369" r:id="rId11"/>
    <p:sldId id="366" r:id="rId12"/>
    <p:sldId id="373" r:id="rId13"/>
    <p:sldId id="378" r:id="rId14"/>
    <p:sldId id="375" r:id="rId15"/>
    <p:sldId id="341" r:id="rId16"/>
    <p:sldId id="318" r:id="rId17"/>
    <p:sldId id="342" r:id="rId18"/>
    <p:sldId id="352" r:id="rId19"/>
    <p:sldId id="376" r:id="rId20"/>
    <p:sldId id="356" r:id="rId21"/>
    <p:sldId id="358" r:id="rId22"/>
    <p:sldId id="357" r:id="rId23"/>
    <p:sldId id="359" r:id="rId24"/>
    <p:sldId id="374" r:id="rId25"/>
    <p:sldId id="346" r:id="rId26"/>
    <p:sldId id="345" r:id="rId27"/>
    <p:sldId id="349" r:id="rId28"/>
    <p:sldId id="377" r:id="rId29"/>
    <p:sldId id="34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9DBE5"/>
    <a:srgbClr val="F6CAD9"/>
    <a:srgbClr val="F3B3C8"/>
    <a:srgbClr val="C5F868"/>
    <a:srgbClr val="E2FBAB"/>
    <a:srgbClr val="A6F66A"/>
    <a:srgbClr val="71FF71"/>
    <a:srgbClr val="A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79" autoAdjust="0"/>
    <p:restoredTop sz="94434" autoAdjust="0"/>
  </p:normalViewPr>
  <p:slideViewPr>
    <p:cSldViewPr snapToGrid="0">
      <p:cViewPr varScale="1">
        <p:scale>
          <a:sx n="74" d="100"/>
          <a:sy n="74" d="100"/>
        </p:scale>
        <p:origin x="606" y="54"/>
      </p:cViewPr>
      <p:guideLst>
        <p:guide orient="horz" pos="2160"/>
        <p:guide pos="2880"/>
      </p:guideLst>
    </p:cSldViewPr>
  </p:slideViewPr>
  <p:outlineViewPr>
    <p:cViewPr>
      <p:scale>
        <a:sx n="33" d="100"/>
        <a:sy n="33" d="100"/>
      </p:scale>
      <p:origin x="0" y="-93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s-CO" dirty="0"/>
          </a:p>
        </p:txBody>
      </p:sp>
      <p:sp>
        <p:nvSpPr>
          <p:cNvPr id="5" name="Footer Placeholder 4"/>
          <p:cNvSpPr>
            <a:spLocks noGrp="1"/>
          </p:cNvSpPr>
          <p:nvPr>
            <p:ph type="ftr" sz="quarter" idx="11"/>
          </p:nvPr>
        </p:nvSpPr>
        <p:spPr>
          <a:xfrm>
            <a:off x="2743973" y="5870576"/>
            <a:ext cx="3932137" cy="377825"/>
          </a:xfrm>
        </p:spPr>
        <p:txBody>
          <a:bodyPr/>
          <a:lstStyle/>
          <a:p>
            <a:endParaRPr lang="es-CO" dirty="0"/>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46177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39367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67212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27258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71325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15599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72890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83553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82992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a:xfrm>
            <a:off x="2743973" y="5870576"/>
            <a:ext cx="3932137" cy="377825"/>
          </a:xfrm>
        </p:spPr>
        <p:txBody>
          <a:bodyPr/>
          <a:lstStyle/>
          <a:p>
            <a:endParaRPr lang="es-CO" dirty="0"/>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10888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26795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46150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4195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665552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186453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4663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287880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51916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897262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773684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87934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7212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02196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421475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473742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749585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739712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t>21/07/2022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05360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a:xfrm>
            <a:off x="2743973" y="5870576"/>
            <a:ext cx="3932137" cy="377825"/>
          </a:xfrm>
        </p:spPr>
        <p:txBody>
          <a:bodyPr/>
          <a:lstStyle/>
          <a:p>
            <a:endParaRPr lang="es-CO" dirty="0">
              <a:solidFill>
                <a:prstClr val="white"/>
              </a:solidFill>
            </a:endParaRPr>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2891686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2677492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1743274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6" name="Footer Placeholder 5"/>
          <p:cNvSpPr>
            <a:spLocks noGrp="1"/>
          </p:cNvSpPr>
          <p:nvPr>
            <p:ph type="ftr" sz="quarter" idx="11"/>
          </p:nvPr>
        </p:nvSpPr>
        <p:spPr/>
        <p:txBody>
          <a:bodyPr/>
          <a:lstStyle/>
          <a:p>
            <a:endParaRPr lang="es-CO" dirty="0">
              <a:solidFill>
                <a:prstClr val="white"/>
              </a:solidFill>
            </a:endParaRPr>
          </a:p>
        </p:txBody>
      </p:sp>
      <p:sp>
        <p:nvSpPr>
          <p:cNvPr id="7" name="Slide Number Placeholder 6"/>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1377542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8" name="Footer Placeholder 7"/>
          <p:cNvSpPr>
            <a:spLocks noGrp="1"/>
          </p:cNvSpPr>
          <p:nvPr>
            <p:ph type="ftr" sz="quarter" idx="11"/>
          </p:nvPr>
        </p:nvSpPr>
        <p:spPr/>
        <p:txBody>
          <a:bodyPr/>
          <a:lstStyle/>
          <a:p>
            <a:endParaRPr lang="es-CO" dirty="0">
              <a:solidFill>
                <a:prstClr val="white"/>
              </a:solidFill>
            </a:endParaRPr>
          </a:p>
        </p:txBody>
      </p:sp>
      <p:sp>
        <p:nvSpPr>
          <p:cNvPr id="9" name="Slide Number Placeholder 8"/>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121874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624492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4" name="Footer Placeholder 3"/>
          <p:cNvSpPr>
            <a:spLocks noGrp="1"/>
          </p:cNvSpPr>
          <p:nvPr>
            <p:ph type="ftr" sz="quarter" idx="11"/>
          </p:nvPr>
        </p:nvSpPr>
        <p:spPr/>
        <p:txBody>
          <a:bodyPr/>
          <a:lstStyle/>
          <a:p>
            <a:endParaRPr lang="es-CO" dirty="0">
              <a:solidFill>
                <a:prstClr val="white"/>
              </a:solidFill>
            </a:endParaRPr>
          </a:p>
        </p:txBody>
      </p:sp>
      <p:sp>
        <p:nvSpPr>
          <p:cNvPr id="5" name="Slide Number Placeholder 4"/>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3177068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3" name="Footer Placeholder 2"/>
          <p:cNvSpPr>
            <a:spLocks noGrp="1"/>
          </p:cNvSpPr>
          <p:nvPr>
            <p:ph type="ftr" sz="quarter" idx="11"/>
          </p:nvPr>
        </p:nvSpPr>
        <p:spPr/>
        <p:txBody>
          <a:bodyPr/>
          <a:lstStyle/>
          <a:p>
            <a:endParaRPr lang="es-CO" dirty="0">
              <a:solidFill>
                <a:prstClr val="white"/>
              </a:solidFill>
            </a:endParaRPr>
          </a:p>
        </p:txBody>
      </p:sp>
      <p:sp>
        <p:nvSpPr>
          <p:cNvPr id="4" name="Slide Number Placeholder 3"/>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266925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6" name="Footer Placeholder 5"/>
          <p:cNvSpPr>
            <a:spLocks noGrp="1"/>
          </p:cNvSpPr>
          <p:nvPr>
            <p:ph type="ftr" sz="quarter" idx="11"/>
          </p:nvPr>
        </p:nvSpPr>
        <p:spPr/>
        <p:txBody>
          <a:bodyPr/>
          <a:lstStyle/>
          <a:p>
            <a:endParaRPr lang="es-CO" dirty="0">
              <a:solidFill>
                <a:prstClr val="white"/>
              </a:solidFill>
            </a:endParaRPr>
          </a:p>
        </p:txBody>
      </p:sp>
      <p:sp>
        <p:nvSpPr>
          <p:cNvPr id="7" name="Slide Number Placeholder 6"/>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172520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6" name="Footer Placeholder 5"/>
          <p:cNvSpPr>
            <a:spLocks noGrp="1"/>
          </p:cNvSpPr>
          <p:nvPr>
            <p:ph type="ftr" sz="quarter" idx="11"/>
          </p:nvPr>
        </p:nvSpPr>
        <p:spPr/>
        <p:txBody>
          <a:bodyPr/>
          <a:lstStyle/>
          <a:p>
            <a:endParaRPr lang="es-CO" dirty="0">
              <a:solidFill>
                <a:prstClr val="white"/>
              </a:solidFill>
            </a:endParaRPr>
          </a:p>
        </p:txBody>
      </p:sp>
      <p:sp>
        <p:nvSpPr>
          <p:cNvPr id="7" name="Slide Number Placeholder 6"/>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4161535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6" name="Footer Placeholder 5"/>
          <p:cNvSpPr>
            <a:spLocks noGrp="1"/>
          </p:cNvSpPr>
          <p:nvPr>
            <p:ph type="ftr" sz="quarter" idx="11"/>
          </p:nvPr>
        </p:nvSpPr>
        <p:spPr/>
        <p:txBody>
          <a:bodyPr/>
          <a:lstStyle/>
          <a:p>
            <a:endParaRPr lang="es-CO" dirty="0">
              <a:solidFill>
                <a:prstClr val="white"/>
              </a:solidFill>
            </a:endParaRPr>
          </a:p>
        </p:txBody>
      </p:sp>
      <p:sp>
        <p:nvSpPr>
          <p:cNvPr id="7" name="Slide Number Placeholder 6"/>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749479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2717755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780963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4259628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234953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38624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550114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3419719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3E37CF-60CA-4F7E-AC7F-8886A49B619B}" type="datetimeFigureOut">
              <a:rPr lang="es-CO" smtClean="0">
                <a:solidFill>
                  <a:prstClr val="white"/>
                </a:solidFill>
              </a:rPr>
              <a:pPr/>
              <a:t>21/07/2022</a:t>
            </a:fld>
            <a:endParaRPr lang="es-CO" dirty="0">
              <a:solidFill>
                <a:prstClr val="white"/>
              </a:solidFill>
            </a:endParaRPr>
          </a:p>
        </p:txBody>
      </p:sp>
      <p:sp>
        <p:nvSpPr>
          <p:cNvPr id="5" name="Footer Placeholder 4"/>
          <p:cNvSpPr>
            <a:spLocks noGrp="1"/>
          </p:cNvSpPr>
          <p:nvPr>
            <p:ph type="ftr" sz="quarter" idx="11"/>
          </p:nvPr>
        </p:nvSpPr>
        <p:spPr/>
        <p:txBody>
          <a:bodyPr/>
          <a:lstStyle/>
          <a:p>
            <a:endParaRPr lang="es-CO" dirty="0">
              <a:solidFill>
                <a:prstClr val="white"/>
              </a:solidFill>
            </a:endParaRPr>
          </a:p>
        </p:txBody>
      </p:sp>
      <p:sp>
        <p:nvSpPr>
          <p:cNvPr id="6" name="Slide Number Placeholder 5"/>
          <p:cNvSpPr>
            <a:spLocks noGrp="1"/>
          </p:cNvSpPr>
          <p:nvPr>
            <p:ph type="sldNum" sz="quarter" idx="12"/>
          </p:nvPr>
        </p:nvSpPr>
        <p:spPr/>
        <p:txBody>
          <a:bodyPr/>
          <a:lstStyle/>
          <a:p>
            <a:fld id="{EF0031B0-5D57-425A-B543-A3B7CBF5E319}" type="slidenum">
              <a:rPr lang="es-CO" smtClean="0">
                <a:solidFill>
                  <a:prstClr val="white"/>
                </a:solidFill>
              </a:rPr>
              <a:pPr/>
              <a:t>‹Nº›</a:t>
            </a:fld>
            <a:endParaRPr lang="es-CO" dirty="0">
              <a:solidFill>
                <a:prstClr val="white"/>
              </a:solidFill>
            </a:endParaRPr>
          </a:p>
        </p:txBody>
      </p:sp>
    </p:spTree>
    <p:extLst>
      <p:ext uri="{BB962C8B-B14F-4D97-AF65-F5344CB8AC3E}">
        <p14:creationId xmlns:p14="http://schemas.microsoft.com/office/powerpoint/2010/main" val="3883556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315953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374516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840342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264731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84C0F8-9208-43A9-9668-CA85F251852E}" type="datetimeFigureOut">
              <a:rPr lang="es-CO" smtClean="0"/>
              <a:t>21/07/2022</a:t>
            </a:fld>
            <a:endParaRPr lang="es-CO"/>
          </a:p>
        </p:txBody>
      </p:sp>
      <p:sp>
        <p:nvSpPr>
          <p:cNvPr id="8" name="Footer Placeholder 7"/>
          <p:cNvSpPr>
            <a:spLocks noGrp="1"/>
          </p:cNvSpPr>
          <p:nvPr>
            <p:ph type="ftr" sz="quarter" idx="11"/>
          </p:nvPr>
        </p:nvSpPr>
        <p:spPr/>
        <p:txBody>
          <a:bodyPr/>
          <a:lstStyle/>
          <a:p>
            <a:endParaRPr lang="es-C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632669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84C0F8-9208-43A9-9668-CA85F251852E}" type="datetimeFigureOut">
              <a:rPr lang="es-CO" smtClean="0"/>
              <a:t>21/07/2022</a:t>
            </a:fld>
            <a:endParaRPr lang="es-CO"/>
          </a:p>
        </p:txBody>
      </p:sp>
      <p:sp>
        <p:nvSpPr>
          <p:cNvPr id="4" name="Footer Placeholder 3"/>
          <p:cNvSpPr>
            <a:spLocks noGrp="1"/>
          </p:cNvSpPr>
          <p:nvPr>
            <p:ph type="ftr" sz="quarter" idx="11"/>
          </p:nvPr>
        </p:nvSpPr>
        <p:spPr/>
        <p:txBody>
          <a:bodyPr/>
          <a:lstStyle/>
          <a:p>
            <a:endParaRPr lang="es-C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51844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C0F8-9208-43A9-9668-CA85F251852E}" type="datetimeFigureOut">
              <a:rPr lang="es-CO" smtClean="0"/>
              <a:t>21/07/2022</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701551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887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583330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1440319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2399918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80CC834-7256-4EC2-9AD9-81D7F7DED8A2}" type="slidenum">
              <a:rPr lang="es-CO" smtClean="0"/>
              <a:t>‹Nº›</a:t>
            </a:fld>
            <a:endParaRPr lang="es-C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0573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774379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005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D184C0F8-9208-43A9-9668-CA85F251852E}" type="datetimeFigureOut">
              <a:rPr lang="es-CO" smtClean="0"/>
              <a:t>21/07/2022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3282899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4251816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84C0F8-9208-43A9-9668-CA85F251852E}" type="datetimeFigureOut">
              <a:rPr lang="es-CO" smtClean="0"/>
              <a:t>21/07/2022</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0CC834-7256-4EC2-9AD9-81D7F7DED8A2}" type="slidenum">
              <a:rPr lang="es-CO" smtClean="0"/>
              <a:t>‹Nº›</a:t>
            </a:fld>
            <a:endParaRPr lang="es-CO"/>
          </a:p>
        </p:txBody>
      </p:sp>
    </p:spTree>
    <p:extLst>
      <p:ext uri="{BB962C8B-B14F-4D97-AF65-F5344CB8AC3E}">
        <p14:creationId xmlns:p14="http://schemas.microsoft.com/office/powerpoint/2010/main" val="511045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1492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40838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6710550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316795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8695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328887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3742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211051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29849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295227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8078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33B3AFB-4A00-4B10-9ACE-8FB16875014C}" type="datetimeFigureOut">
              <a:rPr lang="es-ES" smtClean="0"/>
              <a:t>21/07/2022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C489C-4B64-493C-B6FD-85603D407E62}" type="slidenum">
              <a:rPr lang="es-ES" smtClean="0"/>
              <a:t>‹Nº›</a:t>
            </a:fld>
            <a:endParaRPr lang="es-ES"/>
          </a:p>
        </p:txBody>
      </p:sp>
    </p:spTree>
    <p:extLst>
      <p:ext uri="{BB962C8B-B14F-4D97-AF65-F5344CB8AC3E}">
        <p14:creationId xmlns:p14="http://schemas.microsoft.com/office/powerpoint/2010/main" val="130784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66943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01039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s-E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s-E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3606164677"/>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3E37CF-60CA-4F7E-AC7F-8886A49B619B}" type="datetimeFigureOut">
              <a:rPr lang="es-CO" smtClean="0"/>
              <a:t>21/07/2022</a:t>
            </a:fld>
            <a:endParaRPr lang="es-CO"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955669434"/>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3E37CF-60CA-4F7E-AC7F-8886A49B619B}" type="datetimeFigureOut">
              <a:rPr lang="es-CO" smtClean="0"/>
              <a:t>21/07/2022</a:t>
            </a:fld>
            <a:endParaRPr lang="es-CO"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2120660"/>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B3E37CF-60CA-4F7E-AC7F-8886A49B619B}" type="datetimeFigureOut">
              <a:rPr lang="es-CO" smtClean="0"/>
              <a:t>21/07/2022</a:t>
            </a:fld>
            <a:endParaRPr lang="es-CO"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08049198"/>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B3AFB-4A00-4B10-9ACE-8FB16875014C}" type="datetimeFigureOut">
              <a:rPr lang="es-ES" smtClean="0"/>
              <a:t>21/07/2022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C489C-4B64-493C-B6FD-85603D407E62}" type="slidenum">
              <a:rPr lang="es-ES" smtClean="0"/>
              <a:t>‹Nº›</a:t>
            </a:fld>
            <a:endParaRPr lang="es-ES"/>
          </a:p>
        </p:txBody>
      </p:sp>
    </p:spTree>
    <p:extLst>
      <p:ext uri="{BB962C8B-B14F-4D97-AF65-F5344CB8AC3E}">
        <p14:creationId xmlns:p14="http://schemas.microsoft.com/office/powerpoint/2010/main" val="1789297518"/>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biselado 8">
            <a:extLst>
              <a:ext uri="{FF2B5EF4-FFF2-40B4-BE49-F238E27FC236}">
                <a16:creationId xmlns:a16="http://schemas.microsoft.com/office/drawing/2014/main" id="{9DA6E5FF-A2DC-49FA-A17A-14D863CE65E7}"/>
              </a:ext>
            </a:extLst>
          </p:cNvPr>
          <p:cNvSpPr/>
          <p:nvPr/>
        </p:nvSpPr>
        <p:spPr>
          <a:xfrm>
            <a:off x="781877" y="1298712"/>
            <a:ext cx="3869635" cy="2186609"/>
          </a:xfrm>
          <a:prstGeom prst="bevel">
            <a:avLst/>
          </a:prstGeom>
          <a:solidFill>
            <a:srgbClr val="C00000"/>
          </a:solidFill>
          <a:ln w="19050" cap="rnd" cmpd="sng" algn="ctr">
            <a:solidFill>
              <a:schemeClr val="accent6">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La fecha de la crucifixión.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w="19050">
                  <a:solidFill>
                    <a:srgbClr val="FFFF00"/>
                  </a:solidFill>
                </a:ln>
                <a:solidFill>
                  <a:srgbClr val="FFFF00"/>
                </a:solidFill>
                <a:effectLst/>
                <a:uLnTx/>
                <a:uFillTx/>
                <a:latin typeface="Arial Narrow" panose="020B0606020202030204" pitchFamily="34" charset="0"/>
                <a:ea typeface="+mn-ea"/>
                <a:cs typeface="+mn-cs"/>
              </a:rPr>
              <a:t>1.ª  parte.</a:t>
            </a:r>
          </a:p>
        </p:txBody>
      </p:sp>
      <p:sp>
        <p:nvSpPr>
          <p:cNvPr id="3" name="Rectángulo 2">
            <a:extLst>
              <a:ext uri="{FF2B5EF4-FFF2-40B4-BE49-F238E27FC236}">
                <a16:creationId xmlns:a16="http://schemas.microsoft.com/office/drawing/2014/main" id="{FE096387-653A-459F-8A27-CB3B2AF3B3C9}"/>
              </a:ext>
            </a:extLst>
          </p:cNvPr>
          <p:cNvSpPr/>
          <p:nvPr/>
        </p:nvSpPr>
        <p:spPr>
          <a:xfrm>
            <a:off x="427380" y="4465911"/>
            <a:ext cx="4578627" cy="584775"/>
          </a:xfrm>
          <a:prstGeom prst="rect">
            <a:avLst/>
          </a:prstGeom>
          <a:solidFill>
            <a:sysClr val="window" lastClr="FFFFFF"/>
          </a:solidFill>
          <a:ln w="25400" cap="flat" cmpd="sng" algn="ctr">
            <a:noFill/>
            <a:prstDash val="soli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1" u="none" strike="noStrike" kern="0" cap="none" spc="0" normalizeH="0" baseline="0" noProof="0" dirty="0">
                <a:ln>
                  <a:solidFill>
                    <a:srgbClr val="FF0000"/>
                  </a:solidFill>
                </a:ln>
                <a:solidFill>
                  <a:srgbClr val="FF0000"/>
                </a:solidFill>
                <a:effectLst>
                  <a:glow>
                    <a:srgbClr val="17406D"/>
                  </a:glow>
                </a:effectLst>
                <a:uLnTx/>
                <a:uFillTx/>
                <a:latin typeface="Arial Narrow" panose="020B0606020202030204" pitchFamily="34" charset="0"/>
                <a:ea typeface="+mn-ea"/>
                <a:cs typeface="+mn-cs"/>
              </a:rPr>
              <a:t>La Biblia tiene la respuesta.</a:t>
            </a:r>
          </a:p>
        </p:txBody>
      </p:sp>
    </p:spTree>
    <p:extLst>
      <p:ext uri="{BB962C8B-B14F-4D97-AF65-F5344CB8AC3E}">
        <p14:creationId xmlns:p14="http://schemas.microsoft.com/office/powerpoint/2010/main" val="334697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0000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1683017" y="3917378"/>
            <a:ext cx="5777966" cy="1384995"/>
          </a:xfrm>
          <a:prstGeom prst="rect">
            <a:avLst/>
          </a:prstGeom>
          <a:solidFill>
            <a:srgbClr val="FFFFCC"/>
          </a:solidFill>
          <a:ln w="381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defRPr/>
            </a:pP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Jesús fue </a:t>
            </a:r>
            <a:r>
              <a:rPr lang="es-CO" sz="2800" kern="0" spc="50" dirty="0">
                <a:ln w="19050" cmpd="sng">
                  <a:solidFill>
                    <a:srgbClr val="FF0000"/>
                  </a:solidFill>
                  <a:prstDash val="solid"/>
                </a:ln>
                <a:solidFill>
                  <a:srgbClr val="FF0000"/>
                </a:solidFill>
                <a:effectLst>
                  <a:glow>
                    <a:srgbClr val="4F81BD"/>
                  </a:glow>
                </a:effectLst>
                <a:latin typeface="Arial Narrow" panose="020B0606020202030204" pitchFamily="34" charset="0"/>
                <a:cs typeface="Aharoni" pitchFamily="2" charset="-79"/>
              </a:rPr>
              <a:t>ungido</a:t>
            </a: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 por el Espíritu Santo en ocasión de su bautismo en el otoño del año </a:t>
            </a:r>
            <a:r>
              <a:rPr lang="es-CO" sz="2800" b="1" kern="0" spc="50" dirty="0">
                <a:ln w="3175" cmpd="sng">
                  <a:solidFill>
                    <a:srgbClr val="FF0000"/>
                  </a:solidFill>
                  <a:prstDash val="solid"/>
                </a:ln>
                <a:solidFill>
                  <a:srgbClr val="FF0000"/>
                </a:solidFill>
                <a:effectLst>
                  <a:glow>
                    <a:srgbClr val="4F81BD"/>
                  </a:glow>
                </a:effectLst>
                <a:latin typeface="Arial Narrow" panose="020B0606020202030204" pitchFamily="34" charset="0"/>
                <a:cs typeface="Aharoni" pitchFamily="2" charset="-79"/>
              </a:rPr>
              <a:t>27 DC</a:t>
            </a: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 Al término de la semana </a:t>
            </a:r>
            <a:r>
              <a:rPr lang="es-CO" sz="2800" b="1" kern="0" spc="50" dirty="0">
                <a:ln w="3175" cmpd="sng">
                  <a:solidFill>
                    <a:srgbClr val="FF0000"/>
                  </a:solidFill>
                  <a:prstDash val="solid"/>
                </a:ln>
                <a:solidFill>
                  <a:srgbClr val="FF0000"/>
                </a:solidFill>
                <a:effectLst>
                  <a:glow>
                    <a:srgbClr val="4F81BD"/>
                  </a:glow>
                </a:effectLst>
                <a:latin typeface="Arial Narrow" panose="020B0606020202030204" pitchFamily="34" charset="0"/>
                <a:cs typeface="Aharoni" pitchFamily="2" charset="-79"/>
              </a:rPr>
              <a:t>69</a:t>
            </a: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a:t>
            </a:r>
            <a:endParaRPr kumimoji="0" lang="es-CO" sz="1800" b="1" i="0" u="none" strike="noStrike" kern="1200" cap="none" spc="0" normalizeH="0" baseline="0" noProof="0" dirty="0">
              <a:ln w="3175" cmpd="sng">
                <a:solidFill>
                  <a:srgbClr val="2121FF"/>
                </a:solidFill>
                <a:prstDash val="solid"/>
              </a:ln>
              <a:solidFill>
                <a:srgbClr val="2121FF"/>
              </a:solidFill>
              <a:effectLst>
                <a:glow>
                  <a:srgbClr val="4F81BD"/>
                </a:glow>
              </a:effectLst>
              <a:uLnTx/>
              <a:uFillTx/>
              <a:latin typeface="Tahoma"/>
              <a:ea typeface="+mn-ea"/>
              <a:cs typeface="+mn-cs"/>
            </a:endParaRPr>
          </a:p>
        </p:txBody>
      </p:sp>
      <p:sp>
        <p:nvSpPr>
          <p:cNvPr id="2" name="Marcador de número de diapositiva 1"/>
          <p:cNvSpPr>
            <a:spLocks noGrp="1"/>
          </p:cNvSpPr>
          <p:nvPr>
            <p:ph type="sldNum" sz="quarter" idx="12"/>
          </p:nvPr>
        </p:nvSpPr>
        <p:spPr>
          <a:xfrm>
            <a:off x="8252790" y="6421049"/>
            <a:ext cx="584997" cy="2981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4AD4AD-750B-4B85-B2A8-923F94B1E467}" type="slidenum">
              <a:rPr kumimoji="0" lang="es-ES" altLang="es-CO" sz="1800" b="1" i="0" u="none" strike="noStrike" kern="1200" cap="none" spc="0" normalizeH="0" baseline="0" noProof="0" smtClean="0">
                <a:ln>
                  <a:solidFill>
                    <a:srgbClr val="FFFF00"/>
                  </a:solidFill>
                </a:ln>
                <a:solidFill>
                  <a:srgbClr val="FFFF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altLang="es-CO" sz="1000" b="1" i="0" u="none" strike="noStrike" kern="1200" cap="none" spc="0" normalizeH="0" baseline="0" noProof="0" dirty="0">
              <a:ln>
                <a:solidFill>
                  <a:srgbClr val="FFFF00"/>
                </a:solidFill>
              </a:ln>
              <a:solidFill>
                <a:srgbClr val="FFFF00"/>
              </a:solidFill>
              <a:effectLst/>
              <a:uLnTx/>
              <a:uFillTx/>
              <a:latin typeface="Calibri" panose="020F0502020204030204" pitchFamily="34" charset="0"/>
              <a:ea typeface="+mn-ea"/>
              <a:cs typeface="+mn-cs"/>
            </a:endParaRPr>
          </a:p>
        </p:txBody>
      </p:sp>
      <p:sp>
        <p:nvSpPr>
          <p:cNvPr id="7" name="Rectangle 1"/>
          <p:cNvSpPr>
            <a:spLocks noChangeArrowheads="1"/>
          </p:cNvSpPr>
          <p:nvPr/>
        </p:nvSpPr>
        <p:spPr bwMode="auto">
          <a:xfrm>
            <a:off x="1696191" y="2819642"/>
            <a:ext cx="5751619" cy="954107"/>
          </a:xfrm>
          <a:prstGeom prst="rect">
            <a:avLst/>
          </a:prstGeom>
          <a:solidFill>
            <a:schemeClr val="accent6">
              <a:lumMod val="20000"/>
              <a:lumOff val="80000"/>
            </a:schemeClr>
          </a:solidFill>
          <a:ln w="38100">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Mesías</a:t>
            </a: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 es el equivalente hebreo del vocablo griego </a:t>
            </a: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Cristo</a:t>
            </a: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 y significa </a:t>
            </a: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ungido</a:t>
            </a: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 </a:t>
            </a:r>
          </a:p>
        </p:txBody>
      </p:sp>
      <p:sp>
        <p:nvSpPr>
          <p:cNvPr id="10" name="Rectangle 1">
            <a:extLst>
              <a:ext uri="{FF2B5EF4-FFF2-40B4-BE49-F238E27FC236}">
                <a16:creationId xmlns:a16="http://schemas.microsoft.com/office/drawing/2014/main" id="{E28B0610-95BC-4B0B-A317-1437A86E5CE0}"/>
              </a:ext>
            </a:extLst>
          </p:cNvPr>
          <p:cNvSpPr>
            <a:spLocks noChangeArrowheads="1"/>
          </p:cNvSpPr>
          <p:nvPr/>
        </p:nvSpPr>
        <p:spPr bwMode="auto">
          <a:xfrm>
            <a:off x="1696191" y="489535"/>
            <a:ext cx="5751619" cy="553998"/>
          </a:xfrm>
          <a:prstGeom prst="rect">
            <a:avLst/>
          </a:prstGeom>
          <a:solidFill>
            <a:schemeClr val="tx1"/>
          </a:solidFill>
          <a:ln w="38100" cap="flat" cmpd="sng" algn="ctr">
            <a:no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000"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E</a:t>
            </a:r>
            <a:r>
              <a:rPr kumimoji="0" lang="es-CO" sz="300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ea typeface="+mn-ea"/>
                <a:cs typeface="Aharoni" pitchFamily="2" charset="-79"/>
              </a:rPr>
              <a:t>l final de las primeras 69 semanas</a:t>
            </a:r>
            <a:r>
              <a:rPr kumimoji="0" lang="es-CO" sz="280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ea typeface="+mn-ea"/>
                <a:cs typeface="Aharoni" pitchFamily="2" charset="-79"/>
              </a:rPr>
              <a:t>.</a:t>
            </a:r>
            <a:endParaRPr kumimoji="0" lang="es-ES" sz="2800" u="none" strike="noStrike" kern="0" cap="none" spc="50" normalizeH="0" baseline="0" noProof="0" dirty="0">
              <a:ln w="19050" cmpd="sng">
                <a:solidFill>
                  <a:srgbClr val="FF0000"/>
                </a:solidFill>
                <a:prstDash val="solid"/>
              </a:ln>
              <a:solidFill>
                <a:srgbClr val="FF0000"/>
              </a:solidFill>
              <a:effectLst>
                <a:glow rad="38100">
                  <a:srgbClr val="4F81BD">
                    <a:alpha val="40000"/>
                  </a:srgbClr>
                </a:glow>
              </a:effectLst>
              <a:uLnTx/>
              <a:uFillTx/>
              <a:latin typeface="Arial Narrow" panose="020B0606020202030204" pitchFamily="34" charset="0"/>
              <a:ea typeface="+mn-ea"/>
              <a:cs typeface="Aharoni" pitchFamily="2" charset="-79"/>
            </a:endParaRPr>
          </a:p>
        </p:txBody>
      </p:sp>
      <p:sp>
        <p:nvSpPr>
          <p:cNvPr id="8" name="Rectangle 1">
            <a:extLst>
              <a:ext uri="{FF2B5EF4-FFF2-40B4-BE49-F238E27FC236}">
                <a16:creationId xmlns:a16="http://schemas.microsoft.com/office/drawing/2014/main" id="{5CB74829-8485-4F2E-90B8-77DED14FF1F0}"/>
              </a:ext>
            </a:extLst>
          </p:cNvPr>
          <p:cNvSpPr>
            <a:spLocks noChangeArrowheads="1"/>
          </p:cNvSpPr>
          <p:nvPr/>
        </p:nvSpPr>
        <p:spPr bwMode="auto">
          <a:xfrm>
            <a:off x="1696191" y="1291018"/>
            <a:ext cx="5751618" cy="13849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defTabSz="914400">
              <a:defRPr/>
            </a:pPr>
            <a:r>
              <a:rPr kumimoji="0" lang="es-CO" sz="2800" u="none" strike="noStrike" kern="0" cap="none" spc="50" normalizeH="0" baseline="0" noProof="0" dirty="0">
                <a:ln w="19050" cmpd="sng">
                  <a:solidFill>
                    <a:srgbClr val="0000FF"/>
                  </a:solidFill>
                  <a:prstDash val="solid"/>
                </a:ln>
                <a:solidFill>
                  <a:srgbClr val="0000FF"/>
                </a:solidFill>
                <a:effectLst>
                  <a:glow>
                    <a:prstClr val="black"/>
                  </a:glow>
                </a:effectLst>
                <a:uLnTx/>
                <a:uFillTx/>
                <a:latin typeface="Arial Narrow" panose="020B0606020202030204" pitchFamily="34" charset="0"/>
                <a:ea typeface="+mn-ea"/>
                <a:cs typeface="Aharoni" pitchFamily="2" charset="-79"/>
              </a:rPr>
              <a:t>“…</a:t>
            </a:r>
            <a:r>
              <a:rPr kumimoji="0" lang="es-CO" sz="280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ea typeface="+mn-ea"/>
                <a:cs typeface="Aharoni" pitchFamily="2" charset="-79"/>
              </a:rPr>
              <a:t>hasta el Mesías Príncipe</a:t>
            </a:r>
            <a:r>
              <a:rPr lang="es-CO" sz="2800" kern="0" spc="50" dirty="0">
                <a:ln w="19050" cmpd="sng">
                  <a:solidFill>
                    <a:srgbClr val="0000FF"/>
                  </a:solidFill>
                  <a:prstDash val="solid"/>
                </a:ln>
                <a:solidFill>
                  <a:srgbClr val="0000FF"/>
                </a:solidFill>
                <a:effectLst>
                  <a:glow>
                    <a:prstClr val="black"/>
                  </a:glow>
                </a:effectLst>
                <a:latin typeface="Arial Narrow" panose="020B0606020202030204" pitchFamily="34" charset="0"/>
                <a:cs typeface="Aharoni" pitchFamily="2" charset="-79"/>
              </a:rPr>
              <a:t>, habrá siete semanas, y sesenta y dos semanas </a:t>
            </a:r>
            <a:r>
              <a:rPr kumimoji="0" lang="es-CO" sz="2800" u="none" strike="noStrike" kern="0" cap="none" spc="50" normalizeH="0" baseline="0" noProof="0" dirty="0">
                <a:ln w="19050" cmpd="sng">
                  <a:solidFill>
                    <a:srgbClr val="0000FF"/>
                  </a:solidFill>
                  <a:prstDash val="solid"/>
                </a:ln>
                <a:solidFill>
                  <a:srgbClr val="0000FF"/>
                </a:solidFill>
                <a:effectLst>
                  <a:glow>
                    <a:prstClr val="black"/>
                  </a:glow>
                </a:effectLst>
                <a:uLnTx/>
                <a:uFillTx/>
                <a:latin typeface="Arial Narrow" panose="020B0606020202030204" pitchFamily="34" charset="0"/>
                <a:ea typeface="+mn-ea"/>
                <a:cs typeface="Aharoni" pitchFamily="2" charset="-79"/>
              </a:rPr>
              <a:t>…”. </a:t>
            </a:r>
            <a:r>
              <a:rPr kumimoji="0" lang="es-CO" sz="280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ea typeface="+mn-ea"/>
                <a:cs typeface="Aharoni" pitchFamily="2" charset="-79"/>
              </a:rPr>
              <a:t>Daniel 9:25. </a:t>
            </a:r>
            <a:endParaRPr kumimoji="0" lang="es-ES" sz="2800" u="none" strike="noStrike" kern="0" cap="none" spc="50" normalizeH="0" baseline="0" noProof="0" dirty="0">
              <a:ln w="19050" cmpd="sng">
                <a:solidFill>
                  <a:srgbClr val="FF0000"/>
                </a:solidFill>
                <a:prstDash val="solid"/>
              </a:ln>
              <a:solidFill>
                <a:srgbClr val="FF0000"/>
              </a:solidFill>
              <a:effectLst>
                <a:glow rad="38100">
                  <a:srgbClr val="4F81BD">
                    <a:alpha val="40000"/>
                  </a:srgbClr>
                </a:glow>
              </a:effectLst>
              <a:uLnTx/>
              <a:uFillTx/>
              <a:latin typeface="Arial Narrow" panose="020B0606020202030204" pitchFamily="34" charset="0"/>
              <a:ea typeface="+mn-ea"/>
              <a:cs typeface="Aharoni" pitchFamily="2" charset="-79"/>
            </a:endParaRPr>
          </a:p>
        </p:txBody>
      </p:sp>
      <p:sp>
        <p:nvSpPr>
          <p:cNvPr id="9" name="Rectangle 1">
            <a:extLst>
              <a:ext uri="{FF2B5EF4-FFF2-40B4-BE49-F238E27FC236}">
                <a16:creationId xmlns:a16="http://schemas.microsoft.com/office/drawing/2014/main" id="{1EE7958A-ABD1-4B4E-B587-E32D5E373700}"/>
              </a:ext>
            </a:extLst>
          </p:cNvPr>
          <p:cNvSpPr>
            <a:spLocks noChangeArrowheads="1"/>
          </p:cNvSpPr>
          <p:nvPr/>
        </p:nvSpPr>
        <p:spPr bwMode="auto">
          <a:xfrm>
            <a:off x="1689648" y="5446002"/>
            <a:ext cx="5764705" cy="954107"/>
          </a:xfrm>
          <a:prstGeom prst="rect">
            <a:avLst/>
          </a:prstGeom>
          <a:solidFill>
            <a:schemeClr val="accent6">
              <a:lumMod val="20000"/>
              <a:lumOff val="8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defRPr/>
            </a:pP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“El Espíritu del Señor está sobre mí, Por cuanto me ha </a:t>
            </a:r>
            <a:r>
              <a:rPr lang="es-CO" sz="2800" kern="0" spc="50" dirty="0">
                <a:ln w="19050" cmpd="sng">
                  <a:solidFill>
                    <a:srgbClr val="FF0000"/>
                  </a:solidFill>
                  <a:prstDash val="solid"/>
                </a:ln>
                <a:solidFill>
                  <a:srgbClr val="FF0000"/>
                </a:solidFill>
                <a:effectLst>
                  <a:glow>
                    <a:srgbClr val="4F81BD"/>
                  </a:glow>
                </a:effectLst>
                <a:latin typeface="Arial Narrow" panose="020B0606020202030204" pitchFamily="34" charset="0"/>
                <a:cs typeface="Aharoni" pitchFamily="2" charset="-79"/>
              </a:rPr>
              <a:t>ungido</a:t>
            </a:r>
            <a:r>
              <a:rPr lang="es-CO" sz="2800" kern="0" spc="50" dirty="0">
                <a:ln w="19050" cmpd="sng">
                  <a:solidFill>
                    <a:srgbClr val="000000"/>
                  </a:solidFill>
                  <a:prstDash val="solid"/>
                </a:ln>
                <a:solidFill>
                  <a:srgbClr val="000000"/>
                </a:solidFill>
                <a:effectLst>
                  <a:glow>
                    <a:srgbClr val="4F81BD"/>
                  </a:glow>
                </a:effectLst>
                <a:latin typeface="Arial Narrow" panose="020B0606020202030204" pitchFamily="34" charset="0"/>
                <a:cs typeface="Aharoni" pitchFamily="2" charset="-79"/>
              </a:rPr>
              <a:t>…”. </a:t>
            </a:r>
            <a:r>
              <a:rPr lang="es-CO" sz="2800" kern="0" spc="50" dirty="0">
                <a:ln w="19050" cmpd="sng">
                  <a:solidFill>
                    <a:srgbClr val="FF0000"/>
                  </a:solidFill>
                  <a:prstDash val="solid"/>
                </a:ln>
                <a:solidFill>
                  <a:srgbClr val="FF0000"/>
                </a:solidFill>
                <a:effectLst>
                  <a:glow>
                    <a:srgbClr val="4F81BD"/>
                  </a:glow>
                </a:effectLst>
                <a:latin typeface="Arial Narrow" panose="020B0606020202030204" pitchFamily="34" charset="0"/>
                <a:cs typeface="Aharoni" pitchFamily="2" charset="-79"/>
              </a:rPr>
              <a:t>Lucas 4:18. </a:t>
            </a:r>
            <a:endParaRPr kumimoji="0" lang="es-CO" sz="1800" b="1" i="0" u="none" strike="noStrike" kern="1200" cap="none" spc="0" normalizeH="0" baseline="0" noProof="0" dirty="0">
              <a:ln w="19050" cmpd="sng">
                <a:solidFill>
                  <a:srgbClr val="FF0000"/>
                </a:solidFill>
                <a:prstDash val="solid"/>
              </a:ln>
              <a:solidFill>
                <a:srgbClr val="FF0000"/>
              </a:solidFill>
              <a:effectLst>
                <a:glow>
                  <a:srgbClr val="4F81BD"/>
                </a:glow>
              </a:effectLst>
              <a:uLnTx/>
              <a:uFillTx/>
              <a:latin typeface="Tahoma"/>
            </a:endParaRPr>
          </a:p>
        </p:txBody>
      </p:sp>
    </p:spTree>
    <p:extLst>
      <p:ext uri="{BB962C8B-B14F-4D97-AF65-F5344CB8AC3E}">
        <p14:creationId xmlns:p14="http://schemas.microsoft.com/office/powerpoint/2010/main" val="26273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51000">
              <a:srgbClr val="000000"/>
            </a:gs>
            <a:gs pos="34000">
              <a:schemeClr val="bg2">
                <a:tint val="45000"/>
                <a:shade val="99000"/>
                <a:satMod val="350000"/>
              </a:schemeClr>
            </a:gs>
            <a:gs pos="91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a:xfrm>
            <a:off x="7917202" y="6178260"/>
            <a:ext cx="53768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BDCC7A-5452-4D4D-8DB9-24ABBFEC2670}" type="slidenum">
              <a:rPr kumimoji="0" lang="es-ES" sz="1800" b="0" i="0" u="none" strike="noStrike" kern="1200" cap="none" spc="0" normalizeH="0" baseline="0" noProof="0" smtClean="0">
                <a:ln>
                  <a:solidFill>
                    <a:srgbClr val="FFFF00"/>
                  </a:solidFill>
                </a:ln>
                <a:solidFill>
                  <a:srgbClr val="FFFF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000" b="0" i="0" u="none" strike="noStrike" kern="1200" cap="none" spc="0" normalizeH="0" baseline="0" noProof="0" dirty="0">
              <a:ln>
                <a:solidFill>
                  <a:srgbClr val="FFFF00"/>
                </a:solidFill>
              </a:ln>
              <a:solidFill>
                <a:srgbClr val="FFFF00"/>
              </a:solidFill>
              <a:effectLst/>
              <a:uLnTx/>
              <a:uFillTx/>
              <a:latin typeface="Calibri" panose="020F0502020204030204"/>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2840120862"/>
              </p:ext>
            </p:extLst>
          </p:nvPr>
        </p:nvGraphicFramePr>
        <p:xfrm>
          <a:off x="2237451" y="1770287"/>
          <a:ext cx="4650962" cy="2072640"/>
        </p:xfrm>
        <a:graphic>
          <a:graphicData uri="http://schemas.openxmlformats.org/drawingml/2006/table">
            <a:tbl>
              <a:tblPr firstRow="1" bandRow="1">
                <a:tableStyleId>{5C22544A-7EE6-4342-B048-85BDC9FD1C3A}</a:tableStyleId>
              </a:tblPr>
              <a:tblGrid>
                <a:gridCol w="2325481">
                  <a:extLst>
                    <a:ext uri="{9D8B030D-6E8A-4147-A177-3AD203B41FA5}">
                      <a16:colId xmlns:a16="http://schemas.microsoft.com/office/drawing/2014/main" val="2276770064"/>
                    </a:ext>
                  </a:extLst>
                </a:gridCol>
                <a:gridCol w="2325481">
                  <a:extLst>
                    <a:ext uri="{9D8B030D-6E8A-4147-A177-3AD203B41FA5}">
                      <a16:colId xmlns:a16="http://schemas.microsoft.com/office/drawing/2014/main" val="3796532399"/>
                    </a:ext>
                  </a:extLst>
                </a:gridCol>
              </a:tblGrid>
              <a:tr h="370840">
                <a:tc>
                  <a:txBody>
                    <a:bodyPr/>
                    <a:lstStyle/>
                    <a:p>
                      <a:pPr algn="ctr"/>
                      <a:r>
                        <a:rPr lang="es-CO" sz="2800" dirty="0">
                          <a:ln>
                            <a:solidFill>
                              <a:srgbClr val="FFFF00"/>
                            </a:solidFill>
                          </a:ln>
                          <a:solidFill>
                            <a:srgbClr val="FFFF00"/>
                          </a:solidFill>
                          <a:effectLst>
                            <a:outerShdw blurRad="38100" dist="38100" dir="2700000" algn="tl">
                              <a:srgbClr val="000000">
                                <a:alpha val="43137"/>
                              </a:srgbClr>
                            </a:outerShdw>
                          </a:effectLst>
                          <a:latin typeface="Arial Narrow" panose="020B0606020202030204" pitchFamily="34" charset="0"/>
                        </a:rPr>
                        <a:t>70 SEMANAS</a:t>
                      </a:r>
                    </a:p>
                  </a:txBody>
                  <a:tcPr/>
                </a:tc>
                <a:tc>
                  <a:txBody>
                    <a:bodyPr/>
                    <a:lstStyle/>
                    <a:p>
                      <a:pPr algn="ctr"/>
                      <a:r>
                        <a:rPr lang="es-CO" sz="2800" dirty="0">
                          <a:ln>
                            <a:solidFill>
                              <a:srgbClr val="FFFF00"/>
                            </a:solidFill>
                          </a:ln>
                          <a:solidFill>
                            <a:srgbClr val="FFFF00"/>
                          </a:solidFill>
                          <a:effectLst>
                            <a:outerShdw blurRad="38100" dist="38100" dir="2700000" algn="tl">
                              <a:srgbClr val="000000">
                                <a:alpha val="43137"/>
                              </a:srgbClr>
                            </a:outerShdw>
                          </a:effectLst>
                          <a:latin typeface="Arial Narrow" panose="020B0606020202030204" pitchFamily="34" charset="0"/>
                        </a:rPr>
                        <a:t>490 AÑOS</a:t>
                      </a:r>
                    </a:p>
                  </a:txBody>
                  <a:tcPr/>
                </a:tc>
                <a:extLst>
                  <a:ext uri="{0D108BD9-81ED-4DB2-BD59-A6C34878D82A}">
                    <a16:rowId xmlns:a16="http://schemas.microsoft.com/office/drawing/2014/main" val="432998271"/>
                  </a:ext>
                </a:extLst>
              </a:tr>
              <a:tr h="370840">
                <a:tc>
                  <a:txBody>
                    <a:bodyPr/>
                    <a:lstStyle/>
                    <a:p>
                      <a:r>
                        <a:rPr lang="es-CO" sz="2800" b="1" dirty="0">
                          <a:latin typeface="Arial Narrow" panose="020B0606020202030204" pitchFamily="34" charset="0"/>
                        </a:rPr>
                        <a:t>  7 SEMANAS</a:t>
                      </a:r>
                    </a:p>
                  </a:txBody>
                  <a:tcPr/>
                </a:tc>
                <a:tc>
                  <a:txBody>
                    <a:bodyPr/>
                    <a:lstStyle/>
                    <a:p>
                      <a:r>
                        <a:rPr lang="es-CO" sz="2800" b="1" dirty="0">
                          <a:latin typeface="Arial Narrow" panose="020B0606020202030204" pitchFamily="34" charset="0"/>
                        </a:rPr>
                        <a:t>    49 AÑOS</a:t>
                      </a:r>
                    </a:p>
                  </a:txBody>
                  <a:tcPr/>
                </a:tc>
                <a:extLst>
                  <a:ext uri="{0D108BD9-81ED-4DB2-BD59-A6C34878D82A}">
                    <a16:rowId xmlns:a16="http://schemas.microsoft.com/office/drawing/2014/main" val="3913768593"/>
                  </a:ext>
                </a:extLst>
              </a:tr>
              <a:tr h="370840">
                <a:tc>
                  <a:txBody>
                    <a:bodyPr/>
                    <a:lstStyle/>
                    <a:p>
                      <a:r>
                        <a:rPr lang="es-CO" sz="2800" b="1" dirty="0">
                          <a:latin typeface="Arial Narrow" panose="020B0606020202030204" pitchFamily="34" charset="0"/>
                        </a:rPr>
                        <a:t>62 SEMANAS</a:t>
                      </a:r>
                    </a:p>
                  </a:txBody>
                  <a:tcPr/>
                </a:tc>
                <a:tc>
                  <a:txBody>
                    <a:bodyPr/>
                    <a:lstStyle/>
                    <a:p>
                      <a:r>
                        <a:rPr lang="es-CO" sz="2800" b="1" dirty="0">
                          <a:latin typeface="Arial Narrow" panose="020B0606020202030204" pitchFamily="34" charset="0"/>
                        </a:rPr>
                        <a:t>  434 AÑOS</a:t>
                      </a:r>
                    </a:p>
                  </a:txBody>
                  <a:tcPr/>
                </a:tc>
                <a:extLst>
                  <a:ext uri="{0D108BD9-81ED-4DB2-BD59-A6C34878D82A}">
                    <a16:rowId xmlns:a16="http://schemas.microsoft.com/office/drawing/2014/main" val="3570779486"/>
                  </a:ext>
                </a:extLst>
              </a:tr>
              <a:tr h="370840">
                <a:tc>
                  <a:txBody>
                    <a:bodyPr/>
                    <a:lstStyle/>
                    <a:p>
                      <a:r>
                        <a:rPr lang="es-CO" sz="2800" b="1" dirty="0">
                          <a:latin typeface="Arial Narrow" panose="020B0606020202030204" pitchFamily="34" charset="0"/>
                        </a:rPr>
                        <a:t>  1 SEMANA</a:t>
                      </a:r>
                    </a:p>
                  </a:txBody>
                  <a:tcPr/>
                </a:tc>
                <a:tc>
                  <a:txBody>
                    <a:bodyPr/>
                    <a:lstStyle/>
                    <a:p>
                      <a:r>
                        <a:rPr lang="es-CO" sz="2800" b="1" dirty="0">
                          <a:latin typeface="Arial Narrow" panose="020B0606020202030204" pitchFamily="34" charset="0"/>
                        </a:rPr>
                        <a:t>      7 AÑOS</a:t>
                      </a:r>
                    </a:p>
                  </a:txBody>
                  <a:tcPr/>
                </a:tc>
                <a:extLst>
                  <a:ext uri="{0D108BD9-81ED-4DB2-BD59-A6C34878D82A}">
                    <a16:rowId xmlns:a16="http://schemas.microsoft.com/office/drawing/2014/main" val="3992415365"/>
                  </a:ext>
                </a:extLst>
              </a:tr>
            </a:tbl>
          </a:graphicData>
        </a:graphic>
      </p:graphicFrame>
      <p:sp>
        <p:nvSpPr>
          <p:cNvPr id="25" name="Rectangle 1">
            <a:extLst>
              <a:ext uri="{FF2B5EF4-FFF2-40B4-BE49-F238E27FC236}">
                <a16:creationId xmlns:a16="http://schemas.microsoft.com/office/drawing/2014/main" id="{D1BEFF67-C64F-4338-8212-0B8FF57A16C1}"/>
              </a:ext>
            </a:extLst>
          </p:cNvPr>
          <p:cNvSpPr>
            <a:spLocks noChangeArrowheads="1"/>
          </p:cNvSpPr>
          <p:nvPr/>
        </p:nvSpPr>
        <p:spPr bwMode="auto">
          <a:xfrm>
            <a:off x="2064026" y="716460"/>
            <a:ext cx="5015948" cy="584775"/>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3200"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L</a:t>
            </a:r>
            <a:r>
              <a:rPr kumimoji="0" lang="es-CO" sz="3200" b="0" i="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cs typeface="Aharoni" pitchFamily="2" charset="-79"/>
              </a:rPr>
              <a:t>as 70 semanas fraccionadas.</a:t>
            </a:r>
            <a:endParaRPr kumimoji="0" lang="es-ES" sz="3200" b="0" i="0" u="none" strike="noStrike" kern="0" cap="none" spc="50" normalizeH="0" baseline="0" noProof="0" dirty="0">
              <a:ln w="19050" cmpd="sng">
                <a:solidFill>
                  <a:srgbClr val="FF0000"/>
                </a:solidFill>
                <a:prstDash val="solid"/>
              </a:ln>
              <a:solidFill>
                <a:srgbClr val="FF0000"/>
              </a:solidFill>
              <a:effectLst>
                <a:glow rad="38100">
                  <a:srgbClr val="4F81BD">
                    <a:alpha val="40000"/>
                  </a:srgbClr>
                </a:glow>
              </a:effectLst>
              <a:uLnTx/>
              <a:uFillTx/>
              <a:latin typeface="Arial Narrow" panose="020B0606020202030204" pitchFamily="34" charset="0"/>
              <a:cs typeface="Aharoni" pitchFamily="2" charset="-79"/>
            </a:endParaRPr>
          </a:p>
        </p:txBody>
      </p:sp>
      <p:sp>
        <p:nvSpPr>
          <p:cNvPr id="24" name="Rectángulo 23">
            <a:extLst>
              <a:ext uri="{FF2B5EF4-FFF2-40B4-BE49-F238E27FC236}">
                <a16:creationId xmlns:a16="http://schemas.microsoft.com/office/drawing/2014/main" id="{18CF3CD1-C13F-4438-8E3F-EACC4E0D4E59}"/>
              </a:ext>
            </a:extLst>
          </p:cNvPr>
          <p:cNvSpPr/>
          <p:nvPr/>
        </p:nvSpPr>
        <p:spPr>
          <a:xfrm>
            <a:off x="1842923" y="4362378"/>
            <a:ext cx="5440018" cy="1815882"/>
          </a:xfrm>
          <a:prstGeom prst="rect">
            <a:avLst/>
          </a:prstGeom>
          <a:gradFill rotWithShape="1">
            <a:gsLst>
              <a:gs pos="0">
                <a:sysClr val="window" lastClr="FFFFFF"/>
              </a:gs>
              <a:gs pos="65000">
                <a:srgbClr val="99FF99"/>
              </a:gs>
            </a:gsLst>
            <a:lin ang="5400000" scaled="0"/>
          </a:gradFill>
          <a:ln w="38100" cap="rnd" cmpd="sng" algn="ctr">
            <a:solidFill>
              <a:srgbClr val="00A2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sysClr val="windowText" lastClr="000000"/>
                </a:solidFill>
                <a:effectLst/>
                <a:uLnTx/>
                <a:uFillTx/>
                <a:latin typeface="Arial Narrow" panose="020B0606020202030204" pitchFamily="34" charset="0"/>
              </a:rPr>
              <a:t>Las primeras 69 semanas empezaron en el año 457 AC. Y terminaron en el año 27 DC cuando Jesús fue bautizado por Juan el Bautista en el río Jordán. </a:t>
            </a:r>
            <a:endParaRPr kumimoji="0" lang="es-CO" sz="2800" b="0" i="0" u="none" strike="noStrike" kern="0" cap="none" spc="0" normalizeH="0" baseline="0" noProof="0" dirty="0">
              <a:ln w="19050">
                <a:solidFill>
                  <a:prstClr val="black"/>
                </a:solidFill>
              </a:ln>
              <a:solidFill>
                <a:sysClr val="windowText" lastClr="000000"/>
              </a:solidFill>
              <a:effectLst>
                <a:glow rad="76200">
                  <a:prstClr val="black"/>
                </a:glow>
              </a:effectLst>
              <a:uLnTx/>
              <a:uFillTx/>
              <a:latin typeface="Arial Narrow" panose="020B0606020202030204" pitchFamily="34" charset="0"/>
            </a:endParaRPr>
          </a:p>
        </p:txBody>
      </p:sp>
    </p:spTree>
    <p:extLst>
      <p:ext uri="{BB962C8B-B14F-4D97-AF65-F5344CB8AC3E}">
        <p14:creationId xmlns:p14="http://schemas.microsoft.com/office/powerpoint/2010/main" val="22071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94F5FA"/>
            </a:gs>
            <a:gs pos="0">
              <a:schemeClr val="accent2">
                <a:lumMod val="75000"/>
              </a:schemeClr>
            </a:gs>
          </a:gsLst>
          <a:lin ang="16200000" scaled="1"/>
        </a:gra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908D97A-750A-4C36-8DE8-54774B8DBE0A}"/>
              </a:ext>
            </a:extLst>
          </p:cNvPr>
          <p:cNvSpPr/>
          <p:nvPr/>
        </p:nvSpPr>
        <p:spPr>
          <a:xfrm>
            <a:off x="1511576" y="1204855"/>
            <a:ext cx="6120849" cy="1815882"/>
          </a:xfrm>
          <a:prstGeom prst="rect">
            <a:avLst/>
          </a:prstGeom>
          <a:solidFill>
            <a:sysClr val="window" lastClr="FFFFFF"/>
          </a:solidFill>
          <a:ln w="19050" cap="rnd" cmpd="sng" algn="ctr">
            <a:solidFill>
              <a:srgbClr val="477BD1"/>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Y la semana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70</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 empieza en el año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27 DC </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con el bautismo de Cristo y termina en el año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34 </a:t>
            </a:r>
            <a:r>
              <a:rPr lang="es-CO" sz="2800" kern="0" dirty="0">
                <a:ln w="19050">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D</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C </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Calibri" panose="020F0502020204030204" pitchFamily="34" charset="0"/>
                <a:cs typeface="Times New Roman" panose="02020603050405020304" pitchFamily="18" charset="0"/>
              </a:rPr>
              <a:t>con el apedreamiento de Esteban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(primer mártir cristiano).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Hechos 7:54-59. </a:t>
            </a:r>
          </a:p>
        </p:txBody>
      </p:sp>
      <p:grpSp>
        <p:nvGrpSpPr>
          <p:cNvPr id="7" name="Grupo 6">
            <a:extLst>
              <a:ext uri="{FF2B5EF4-FFF2-40B4-BE49-F238E27FC236}">
                <a16:creationId xmlns:a16="http://schemas.microsoft.com/office/drawing/2014/main" id="{6A28AD77-E6EC-489C-AD77-ED6EFC493C94}"/>
              </a:ext>
            </a:extLst>
          </p:cNvPr>
          <p:cNvGrpSpPr/>
          <p:nvPr/>
        </p:nvGrpSpPr>
        <p:grpSpPr>
          <a:xfrm>
            <a:off x="1347191" y="3600644"/>
            <a:ext cx="7138725" cy="2219708"/>
            <a:chOff x="1210145" y="4183747"/>
            <a:chExt cx="7452132" cy="2219708"/>
          </a:xfrm>
        </p:grpSpPr>
        <p:grpSp>
          <p:nvGrpSpPr>
            <p:cNvPr id="8" name="Grupo 7">
              <a:extLst>
                <a:ext uri="{FF2B5EF4-FFF2-40B4-BE49-F238E27FC236}">
                  <a16:creationId xmlns:a16="http://schemas.microsoft.com/office/drawing/2014/main" id="{3CCCC3FB-B36B-413D-B406-1AAB6730D8E7}"/>
                </a:ext>
              </a:extLst>
            </p:cNvPr>
            <p:cNvGrpSpPr/>
            <p:nvPr/>
          </p:nvGrpSpPr>
          <p:grpSpPr>
            <a:xfrm>
              <a:off x="1278697" y="4439484"/>
              <a:ext cx="6586606" cy="702364"/>
              <a:chOff x="1444210" y="4784036"/>
              <a:chExt cx="6586606" cy="702364"/>
            </a:xfrm>
            <a:solidFill>
              <a:srgbClr val="FFFF99"/>
            </a:solidFill>
          </p:grpSpPr>
          <p:grpSp>
            <p:nvGrpSpPr>
              <p:cNvPr id="18" name="Group 23">
                <a:extLst>
                  <a:ext uri="{FF2B5EF4-FFF2-40B4-BE49-F238E27FC236}">
                    <a16:creationId xmlns:a16="http://schemas.microsoft.com/office/drawing/2014/main" id="{4137E75C-A8F4-44E0-9F8F-7C537020459C}"/>
                  </a:ext>
                </a:extLst>
              </p:cNvPr>
              <p:cNvGrpSpPr>
                <a:grpSpLocks/>
              </p:cNvGrpSpPr>
              <p:nvPr/>
            </p:nvGrpSpPr>
            <p:grpSpPr bwMode="auto">
              <a:xfrm>
                <a:off x="3577951" y="4784036"/>
                <a:ext cx="2590800" cy="702364"/>
                <a:chOff x="1392" y="1344"/>
                <a:chExt cx="1536" cy="336"/>
              </a:xfrm>
              <a:grpFill/>
            </p:grpSpPr>
            <p:sp>
              <p:nvSpPr>
                <p:cNvPr id="25" name="AutoShape 21">
                  <a:extLst>
                    <a:ext uri="{FF2B5EF4-FFF2-40B4-BE49-F238E27FC236}">
                      <a16:creationId xmlns:a16="http://schemas.microsoft.com/office/drawing/2014/main" id="{19E24CF7-5C9B-4322-A4D7-381504D9A74C}"/>
                    </a:ext>
                  </a:extLst>
                </p:cNvPr>
                <p:cNvSpPr>
                  <a:spLocks noChangeArrowheads="1"/>
                </p:cNvSpPr>
                <p:nvPr/>
              </p:nvSpPr>
              <p:spPr bwMode="auto">
                <a:xfrm>
                  <a:off x="1392" y="1344"/>
                  <a:ext cx="1536" cy="336"/>
                </a:xfrm>
                <a:prstGeom prst="leftRightArrow">
                  <a:avLst>
                    <a:gd name="adj1" fmla="val 59528"/>
                    <a:gd name="adj2" fmla="val 12868"/>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26" name="WordArt 22">
                  <a:extLst>
                    <a:ext uri="{FF2B5EF4-FFF2-40B4-BE49-F238E27FC236}">
                      <a16:creationId xmlns:a16="http://schemas.microsoft.com/office/drawing/2014/main" id="{5C3088D6-A491-4641-91F5-81BF0FECCA2B}"/>
                    </a:ext>
                  </a:extLst>
                </p:cNvPr>
                <p:cNvSpPr>
                  <a:spLocks noChangeArrowheads="1" noChangeShapeType="1" noTextEdit="1"/>
                </p:cNvSpPr>
                <p:nvPr/>
              </p:nvSpPr>
              <p:spPr bwMode="auto">
                <a:xfrm>
                  <a:off x="1728" y="1440"/>
                  <a:ext cx="922" cy="144"/>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rPr>
                    <a:t>62 semanas</a:t>
                  </a:r>
                </a:p>
              </p:txBody>
            </p:sp>
          </p:grpSp>
          <p:grpSp>
            <p:nvGrpSpPr>
              <p:cNvPr id="19" name="Group 19">
                <a:extLst>
                  <a:ext uri="{FF2B5EF4-FFF2-40B4-BE49-F238E27FC236}">
                    <a16:creationId xmlns:a16="http://schemas.microsoft.com/office/drawing/2014/main" id="{8BFFA5B5-36BD-4F77-802C-77D8194151DD}"/>
                  </a:ext>
                </a:extLst>
              </p:cNvPr>
              <p:cNvGrpSpPr>
                <a:grpSpLocks/>
              </p:cNvGrpSpPr>
              <p:nvPr/>
            </p:nvGrpSpPr>
            <p:grpSpPr bwMode="auto">
              <a:xfrm>
                <a:off x="1444210" y="4784036"/>
                <a:ext cx="2133742" cy="702364"/>
                <a:chOff x="192" y="1344"/>
                <a:chExt cx="1200" cy="336"/>
              </a:xfrm>
              <a:grpFill/>
            </p:grpSpPr>
            <p:sp>
              <p:nvSpPr>
                <p:cNvPr id="23" name="AutoShape 17">
                  <a:extLst>
                    <a:ext uri="{FF2B5EF4-FFF2-40B4-BE49-F238E27FC236}">
                      <a16:creationId xmlns:a16="http://schemas.microsoft.com/office/drawing/2014/main" id="{05693D6F-C421-4C41-85ED-6F413423F277}"/>
                    </a:ext>
                  </a:extLst>
                </p:cNvPr>
                <p:cNvSpPr>
                  <a:spLocks noChangeArrowheads="1"/>
                </p:cNvSpPr>
                <p:nvPr/>
              </p:nvSpPr>
              <p:spPr bwMode="auto">
                <a:xfrm>
                  <a:off x="192" y="1344"/>
                  <a:ext cx="1200" cy="336"/>
                </a:xfrm>
                <a:prstGeom prst="leftRightArrow">
                  <a:avLst>
                    <a:gd name="adj1" fmla="val 59528"/>
                    <a:gd name="adj2" fmla="val 10053"/>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24" name="WordArt 18">
                  <a:extLst>
                    <a:ext uri="{FF2B5EF4-FFF2-40B4-BE49-F238E27FC236}">
                      <a16:creationId xmlns:a16="http://schemas.microsoft.com/office/drawing/2014/main" id="{5A32A697-CFD9-4168-A8CF-69B7B47EE91E}"/>
                    </a:ext>
                  </a:extLst>
                </p:cNvPr>
                <p:cNvSpPr>
                  <a:spLocks noChangeArrowheads="1" noChangeShapeType="1" noTextEdit="1"/>
                </p:cNvSpPr>
                <p:nvPr/>
              </p:nvSpPr>
              <p:spPr bwMode="auto">
                <a:xfrm>
                  <a:off x="432" y="1440"/>
                  <a:ext cx="720" cy="144"/>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rPr>
                    <a:t>7 semanas</a:t>
                  </a:r>
                </a:p>
              </p:txBody>
            </p:sp>
          </p:grpSp>
          <p:grpSp>
            <p:nvGrpSpPr>
              <p:cNvPr id="20" name="Group 27">
                <a:extLst>
                  <a:ext uri="{FF2B5EF4-FFF2-40B4-BE49-F238E27FC236}">
                    <a16:creationId xmlns:a16="http://schemas.microsoft.com/office/drawing/2014/main" id="{99A270CC-E54E-49CE-A9DA-52418FAE5145}"/>
                  </a:ext>
                </a:extLst>
              </p:cNvPr>
              <p:cNvGrpSpPr>
                <a:grpSpLocks/>
              </p:cNvGrpSpPr>
              <p:nvPr/>
            </p:nvGrpSpPr>
            <p:grpSpPr bwMode="auto">
              <a:xfrm>
                <a:off x="6168751" y="4797288"/>
                <a:ext cx="1862065" cy="689112"/>
                <a:chOff x="3024" y="960"/>
                <a:chExt cx="2496" cy="336"/>
              </a:xfrm>
              <a:grpFill/>
            </p:grpSpPr>
            <p:sp>
              <p:nvSpPr>
                <p:cNvPr id="21" name="AutoShape 25">
                  <a:extLst>
                    <a:ext uri="{FF2B5EF4-FFF2-40B4-BE49-F238E27FC236}">
                      <a16:creationId xmlns:a16="http://schemas.microsoft.com/office/drawing/2014/main" id="{1B6773BE-3D04-42E8-8BB7-5FB4EFE62FF7}"/>
                    </a:ext>
                  </a:extLst>
                </p:cNvPr>
                <p:cNvSpPr>
                  <a:spLocks noChangeArrowheads="1"/>
                </p:cNvSpPr>
                <p:nvPr/>
              </p:nvSpPr>
              <p:spPr bwMode="auto">
                <a:xfrm>
                  <a:off x="3024" y="960"/>
                  <a:ext cx="2496" cy="336"/>
                </a:xfrm>
                <a:prstGeom prst="leftRightArrow">
                  <a:avLst>
                    <a:gd name="adj1" fmla="val 59528"/>
                    <a:gd name="adj2" fmla="val 2091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ndParaRPr>
                </a:p>
              </p:txBody>
            </p:sp>
            <p:sp>
              <p:nvSpPr>
                <p:cNvPr id="22" name="WordArt 26">
                  <a:extLst>
                    <a:ext uri="{FF2B5EF4-FFF2-40B4-BE49-F238E27FC236}">
                      <a16:creationId xmlns:a16="http://schemas.microsoft.com/office/drawing/2014/main" id="{D404BCEE-A02E-46E2-8CB6-42C659CFB395}"/>
                    </a:ext>
                  </a:extLst>
                </p:cNvPr>
                <p:cNvSpPr>
                  <a:spLocks noChangeArrowheads="1" noChangeShapeType="1" noTextEdit="1"/>
                </p:cNvSpPr>
                <p:nvPr/>
              </p:nvSpPr>
              <p:spPr bwMode="auto">
                <a:xfrm>
                  <a:off x="3353" y="1051"/>
                  <a:ext cx="1795" cy="147"/>
                </a:xfrm>
                <a:prstGeom prst="rect">
                  <a:avLst/>
                </a:prstGeom>
                <a:grpFill/>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6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rPr>
                    <a:t>1 semana</a:t>
                  </a:r>
                </a:p>
              </p:txBody>
            </p:sp>
          </p:grpSp>
        </p:grpSp>
        <p:grpSp>
          <p:nvGrpSpPr>
            <p:cNvPr id="10" name="Grupo 9">
              <a:extLst>
                <a:ext uri="{FF2B5EF4-FFF2-40B4-BE49-F238E27FC236}">
                  <a16:creationId xmlns:a16="http://schemas.microsoft.com/office/drawing/2014/main" id="{5D6B1561-2DA5-4E36-92A6-003FC8C28502}"/>
                </a:ext>
              </a:extLst>
            </p:cNvPr>
            <p:cNvGrpSpPr/>
            <p:nvPr/>
          </p:nvGrpSpPr>
          <p:grpSpPr>
            <a:xfrm>
              <a:off x="1278697" y="5054398"/>
              <a:ext cx="6586606" cy="712958"/>
              <a:chOff x="1278697" y="5253178"/>
              <a:chExt cx="6586606" cy="712958"/>
            </a:xfrm>
            <a:solidFill>
              <a:srgbClr val="FFFF99"/>
            </a:solidFill>
          </p:grpSpPr>
          <p:sp>
            <p:nvSpPr>
              <p:cNvPr id="16" name="AutoShape 17">
                <a:extLst>
                  <a:ext uri="{FF2B5EF4-FFF2-40B4-BE49-F238E27FC236}">
                    <a16:creationId xmlns:a16="http://schemas.microsoft.com/office/drawing/2014/main" id="{27C1D63D-A5E9-43D5-B321-D0135F11A01E}"/>
                  </a:ext>
                </a:extLst>
              </p:cNvPr>
              <p:cNvSpPr>
                <a:spLocks noChangeArrowheads="1"/>
              </p:cNvSpPr>
              <p:nvPr/>
            </p:nvSpPr>
            <p:spPr bwMode="auto">
              <a:xfrm>
                <a:off x="1278697" y="5263772"/>
                <a:ext cx="4724541" cy="702364"/>
              </a:xfrm>
              <a:prstGeom prst="leftRightArrow">
                <a:avLst>
                  <a:gd name="adj1" fmla="val 59528"/>
                  <a:gd name="adj2" fmla="val 10053"/>
                </a:avLst>
              </a:prstGeom>
              <a:grp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00"/>
                      </a:solidFill>
                      <a:round/>
                      <a:headEnd/>
                      <a:tailEnd/>
                    </a:ln>
                    <a:solidFill>
                      <a:prstClr val="black"/>
                    </a:solidFill>
                    <a:effectLst/>
                    <a:uLnTx/>
                    <a:uFillTx/>
                    <a:latin typeface="Arial Narrow" panose="020B0606020202030204" pitchFamily="34" charset="0"/>
                  </a:rPr>
                  <a:t>483 años</a:t>
                </a:r>
                <a:endParaRPr kumimoji="0" lang="es-ES" sz="32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endParaRPr>
              </a:p>
            </p:txBody>
          </p:sp>
          <p:sp>
            <p:nvSpPr>
              <p:cNvPr id="17" name="AutoShape 25">
                <a:extLst>
                  <a:ext uri="{FF2B5EF4-FFF2-40B4-BE49-F238E27FC236}">
                    <a16:creationId xmlns:a16="http://schemas.microsoft.com/office/drawing/2014/main" id="{08322C9C-CFB5-4ED2-8047-33D64E1BCBE8}"/>
                  </a:ext>
                </a:extLst>
              </p:cNvPr>
              <p:cNvSpPr>
                <a:spLocks noChangeArrowheads="1"/>
              </p:cNvSpPr>
              <p:nvPr/>
            </p:nvSpPr>
            <p:spPr bwMode="auto">
              <a:xfrm>
                <a:off x="6008322" y="5253178"/>
                <a:ext cx="1856981" cy="699705"/>
              </a:xfrm>
              <a:prstGeom prst="leftRightArrow">
                <a:avLst>
                  <a:gd name="adj1" fmla="val 59528"/>
                  <a:gd name="adj2" fmla="val 2091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rPr>
                  <a:t>7 años</a:t>
                </a:r>
              </a:p>
            </p:txBody>
          </p:sp>
        </p:grpSp>
        <p:sp>
          <p:nvSpPr>
            <p:cNvPr id="11" name="Text Box 53">
              <a:extLst>
                <a:ext uri="{FF2B5EF4-FFF2-40B4-BE49-F238E27FC236}">
                  <a16:creationId xmlns:a16="http://schemas.microsoft.com/office/drawing/2014/main" id="{FFCF91BF-EE9D-43D6-95F7-BBF48389B238}"/>
                </a:ext>
              </a:extLst>
            </p:cNvPr>
            <p:cNvSpPr txBox="1">
              <a:spLocks noChangeArrowheads="1"/>
            </p:cNvSpPr>
            <p:nvPr/>
          </p:nvSpPr>
          <p:spPr bwMode="auto">
            <a:xfrm>
              <a:off x="1210145" y="4183747"/>
              <a:ext cx="1211694"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457 a.C.</a:t>
              </a:r>
            </a:p>
          </p:txBody>
        </p:sp>
        <p:sp>
          <p:nvSpPr>
            <p:cNvPr id="12" name="Text Box 54">
              <a:extLst>
                <a:ext uri="{FF2B5EF4-FFF2-40B4-BE49-F238E27FC236}">
                  <a16:creationId xmlns:a16="http://schemas.microsoft.com/office/drawing/2014/main" id="{D634C293-4000-4056-ACD9-8807E9DD1FCC}"/>
                </a:ext>
              </a:extLst>
            </p:cNvPr>
            <p:cNvSpPr txBox="1">
              <a:spLocks noChangeArrowheads="1"/>
            </p:cNvSpPr>
            <p:nvPr/>
          </p:nvSpPr>
          <p:spPr bwMode="auto">
            <a:xfrm>
              <a:off x="3094507" y="4188053"/>
              <a:ext cx="1214298"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408 a.C.</a:t>
              </a:r>
            </a:p>
          </p:txBody>
        </p:sp>
        <p:sp>
          <p:nvSpPr>
            <p:cNvPr id="13" name="Text Box 55">
              <a:extLst>
                <a:ext uri="{FF2B5EF4-FFF2-40B4-BE49-F238E27FC236}">
                  <a16:creationId xmlns:a16="http://schemas.microsoft.com/office/drawing/2014/main" id="{F1BF112B-E11A-409D-AB55-151A90C58F3B}"/>
                </a:ext>
              </a:extLst>
            </p:cNvPr>
            <p:cNvSpPr txBox="1">
              <a:spLocks noChangeArrowheads="1"/>
            </p:cNvSpPr>
            <p:nvPr/>
          </p:nvSpPr>
          <p:spPr bwMode="auto">
            <a:xfrm>
              <a:off x="5531654" y="4183747"/>
              <a:ext cx="1112482"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27 d.C.</a:t>
              </a:r>
            </a:p>
          </p:txBody>
        </p:sp>
        <p:sp>
          <p:nvSpPr>
            <p:cNvPr id="14" name="Text Box 55">
              <a:extLst>
                <a:ext uri="{FF2B5EF4-FFF2-40B4-BE49-F238E27FC236}">
                  <a16:creationId xmlns:a16="http://schemas.microsoft.com/office/drawing/2014/main" id="{55CFB1F4-F777-4E30-AEB7-8FB00C15B787}"/>
                </a:ext>
              </a:extLst>
            </p:cNvPr>
            <p:cNvSpPr txBox="1">
              <a:spLocks noChangeArrowheads="1"/>
            </p:cNvSpPr>
            <p:nvPr/>
          </p:nvSpPr>
          <p:spPr bwMode="auto">
            <a:xfrm>
              <a:off x="7358486" y="4188053"/>
              <a:ext cx="1303791" cy="461665"/>
            </a:xfrm>
            <a:prstGeom prst="rect">
              <a:avLst/>
            </a:prstGeom>
            <a:noFill/>
            <a:ln w="19050" cap="rnd" cmpd="sng" algn="ctr">
              <a:noFill/>
              <a:prstDash val="solid"/>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chemeClr val="tx1"/>
                    </a:solidFill>
                  </a:ln>
                  <a:effectLst/>
                  <a:uLnTx/>
                  <a:uFillTx/>
                  <a:latin typeface="Arial Narrow" panose="020B0606020202030204" pitchFamily="34" charset="0"/>
                  <a:ea typeface="+mn-ea"/>
                  <a:cs typeface="+mn-cs"/>
                </a:rPr>
                <a:t>34 d.C.</a:t>
              </a:r>
            </a:p>
          </p:txBody>
        </p:sp>
        <p:sp>
          <p:nvSpPr>
            <p:cNvPr id="15" name="AutoShape 17">
              <a:extLst>
                <a:ext uri="{FF2B5EF4-FFF2-40B4-BE49-F238E27FC236}">
                  <a16:creationId xmlns:a16="http://schemas.microsoft.com/office/drawing/2014/main" id="{C0D22C61-79F8-4A37-B890-D483787E2B8A}"/>
                </a:ext>
              </a:extLst>
            </p:cNvPr>
            <p:cNvSpPr>
              <a:spLocks noChangeArrowheads="1"/>
            </p:cNvSpPr>
            <p:nvPr/>
          </p:nvSpPr>
          <p:spPr bwMode="auto">
            <a:xfrm>
              <a:off x="1300117" y="5701091"/>
              <a:ext cx="6471199" cy="702364"/>
            </a:xfrm>
            <a:prstGeom prst="leftRightArrow">
              <a:avLst>
                <a:gd name="adj1" fmla="val 59528"/>
                <a:gd name="adj2" fmla="val 10053"/>
              </a:avLst>
            </a:prstGeom>
            <a:solidFill>
              <a:srgbClr val="FFFF99"/>
            </a:soli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srgbClr val="000000"/>
                    </a:solidFill>
                    <a:round/>
                    <a:headEnd/>
                    <a:tailEnd/>
                  </a:ln>
                  <a:solidFill>
                    <a:prstClr val="black"/>
                  </a:solidFill>
                  <a:effectLst/>
                  <a:uLnTx/>
                  <a:uFillTx/>
                  <a:latin typeface="Arial Narrow" panose="020B0606020202030204" pitchFamily="34" charset="0"/>
                </a:rPr>
                <a:t>70 </a:t>
              </a:r>
              <a:r>
                <a:rPr kumimoji="0" lang="es-ES" sz="32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rPr>
                <a:t>semanas (490 años)</a:t>
              </a:r>
            </a:p>
          </p:txBody>
        </p:sp>
      </p:grpSp>
    </p:spTree>
    <p:extLst>
      <p:ext uri="{BB962C8B-B14F-4D97-AF65-F5344CB8AC3E}">
        <p14:creationId xmlns:p14="http://schemas.microsoft.com/office/powerpoint/2010/main" val="29388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upo 3"/>
          <p:cNvGrpSpPr/>
          <p:nvPr/>
        </p:nvGrpSpPr>
        <p:grpSpPr>
          <a:xfrm>
            <a:off x="2608830" y="2759779"/>
            <a:ext cx="4333348" cy="1981939"/>
            <a:chOff x="2505059" y="3231871"/>
            <a:chExt cx="4592379" cy="1981939"/>
          </a:xfrm>
        </p:grpSpPr>
        <p:grpSp>
          <p:nvGrpSpPr>
            <p:cNvPr id="3" name="Grupo 2"/>
            <p:cNvGrpSpPr/>
            <p:nvPr/>
          </p:nvGrpSpPr>
          <p:grpSpPr>
            <a:xfrm>
              <a:off x="2505059" y="3231871"/>
              <a:ext cx="4592379" cy="1705753"/>
              <a:chOff x="2505059" y="3099349"/>
              <a:chExt cx="4592379" cy="1705753"/>
            </a:xfrm>
          </p:grpSpPr>
          <p:sp>
            <p:nvSpPr>
              <p:cNvPr id="7" name="AutoShape 25"/>
              <p:cNvSpPr>
                <a:spLocks noChangeArrowheads="1"/>
              </p:cNvSpPr>
              <p:nvPr/>
            </p:nvSpPr>
            <p:spPr bwMode="auto">
              <a:xfrm>
                <a:off x="2705713" y="4103844"/>
                <a:ext cx="1872726" cy="699705"/>
              </a:xfrm>
              <a:prstGeom prst="leftRightArrow">
                <a:avLst>
                  <a:gd name="adj1" fmla="val 59528"/>
                  <a:gd name="adj2" fmla="val 20910"/>
                </a:avLst>
              </a:prstGeom>
              <a:solidFill>
                <a:srgbClr val="FFFF99"/>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ea typeface="+mn-ea"/>
                    <a:cs typeface="+mn-cs"/>
                  </a:rPr>
                  <a:t>½ semana</a:t>
                </a:r>
              </a:p>
            </p:txBody>
          </p:sp>
          <p:sp>
            <p:nvSpPr>
              <p:cNvPr id="9" name="AutoShape 25"/>
              <p:cNvSpPr>
                <a:spLocks noChangeArrowheads="1"/>
              </p:cNvSpPr>
              <p:nvPr/>
            </p:nvSpPr>
            <p:spPr bwMode="auto">
              <a:xfrm>
                <a:off x="2709882" y="3507731"/>
                <a:ext cx="3724235" cy="699705"/>
              </a:xfrm>
              <a:prstGeom prst="leftRightArrow">
                <a:avLst>
                  <a:gd name="adj1" fmla="val 59528"/>
                  <a:gd name="adj2" fmla="val 20910"/>
                </a:avLst>
              </a:prstGeom>
              <a:solidFill>
                <a:srgbClr val="FFFF99"/>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ea typeface="+mn-ea"/>
                    <a:cs typeface="+mn-cs"/>
                  </a:rPr>
                  <a:t> Semana 70.</a:t>
                </a:r>
              </a:p>
            </p:txBody>
          </p:sp>
          <p:sp>
            <p:nvSpPr>
              <p:cNvPr id="11" name="AutoShape 25"/>
              <p:cNvSpPr>
                <a:spLocks noChangeArrowheads="1"/>
              </p:cNvSpPr>
              <p:nvPr/>
            </p:nvSpPr>
            <p:spPr bwMode="auto">
              <a:xfrm>
                <a:off x="4585080" y="4105397"/>
                <a:ext cx="1872726" cy="699705"/>
              </a:xfrm>
              <a:prstGeom prst="leftRightArrow">
                <a:avLst>
                  <a:gd name="adj1" fmla="val 59528"/>
                  <a:gd name="adj2" fmla="val 20910"/>
                </a:avLst>
              </a:prstGeom>
              <a:solidFill>
                <a:srgbClr val="FFFF99"/>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0" cap="none" spc="0" normalizeH="0" baseline="0" noProof="0" dirty="0">
                    <a:ln w="3175">
                      <a:solidFill>
                        <a:prstClr val="black"/>
                      </a:solidFill>
                      <a:round/>
                      <a:headEnd/>
                      <a:tailEnd/>
                    </a:ln>
                    <a:solidFill>
                      <a:prstClr val="black"/>
                    </a:solidFill>
                    <a:effectLst/>
                    <a:uLnTx/>
                    <a:uFillTx/>
                    <a:latin typeface="Arial Narrow" panose="020B0606020202030204" pitchFamily="34" charset="0"/>
                    <a:ea typeface="+mn-ea"/>
                    <a:cs typeface="+mn-cs"/>
                  </a:rPr>
                  <a:t>½ semana</a:t>
                </a:r>
              </a:p>
            </p:txBody>
          </p:sp>
          <p:sp>
            <p:nvSpPr>
              <p:cNvPr id="13" name="Text Box 55"/>
              <p:cNvSpPr txBox="1">
                <a:spLocks noChangeArrowheads="1"/>
              </p:cNvSpPr>
              <p:nvPr/>
            </p:nvSpPr>
            <p:spPr bwMode="auto">
              <a:xfrm>
                <a:off x="2505059" y="3111365"/>
                <a:ext cx="1246355"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27 d.C.</a:t>
                </a:r>
              </a:p>
            </p:txBody>
          </p:sp>
          <p:sp>
            <p:nvSpPr>
              <p:cNvPr id="14" name="Text Box 55"/>
              <p:cNvSpPr txBox="1">
                <a:spLocks noChangeArrowheads="1"/>
              </p:cNvSpPr>
              <p:nvPr/>
            </p:nvSpPr>
            <p:spPr bwMode="auto">
              <a:xfrm>
                <a:off x="5890228" y="3115671"/>
                <a:ext cx="1207210"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34 d.C.</a:t>
                </a:r>
              </a:p>
            </p:txBody>
          </p:sp>
          <p:sp>
            <p:nvSpPr>
              <p:cNvPr id="15" name="Text Box 55"/>
              <p:cNvSpPr txBox="1">
                <a:spLocks noChangeArrowheads="1"/>
              </p:cNvSpPr>
              <p:nvPr/>
            </p:nvSpPr>
            <p:spPr bwMode="auto">
              <a:xfrm>
                <a:off x="4219047" y="3099349"/>
                <a:ext cx="1246355"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31 d.C.</a:t>
                </a:r>
              </a:p>
            </p:txBody>
          </p:sp>
        </p:grpSp>
        <p:sp>
          <p:nvSpPr>
            <p:cNvPr id="16" name="Text Box 55"/>
            <p:cNvSpPr txBox="1">
              <a:spLocks noChangeArrowheads="1"/>
            </p:cNvSpPr>
            <p:nvPr/>
          </p:nvSpPr>
          <p:spPr bwMode="auto">
            <a:xfrm>
              <a:off x="4859082" y="4752145"/>
              <a:ext cx="1439905"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 ½ años.</a:t>
              </a:r>
            </a:p>
          </p:txBody>
        </p:sp>
        <p:sp>
          <p:nvSpPr>
            <p:cNvPr id="17" name="Text Box 55"/>
            <p:cNvSpPr txBox="1">
              <a:spLocks noChangeArrowheads="1"/>
            </p:cNvSpPr>
            <p:nvPr/>
          </p:nvSpPr>
          <p:spPr bwMode="auto">
            <a:xfrm>
              <a:off x="2923538" y="4747978"/>
              <a:ext cx="1479462" cy="46166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solidFill>
                      <a:srgbClr val="FFFF00"/>
                    </a:solidFill>
                  </a:ln>
                  <a:solidFill>
                    <a:srgbClr val="FFFF00"/>
                  </a:solidFill>
                  <a:effectLst/>
                  <a:uLnTx/>
                  <a:uFillTx/>
                  <a:latin typeface="Arial Narrow" panose="020B0606020202030204" pitchFamily="34" charset="0"/>
                  <a:ea typeface="+mn-ea"/>
                  <a:cs typeface="+mn-cs"/>
                </a:rPr>
                <a:t>3 ½ años.</a:t>
              </a:r>
            </a:p>
          </p:txBody>
        </p:sp>
      </p:grpSp>
      <p:sp>
        <p:nvSpPr>
          <p:cNvPr id="8" name="Rectángulo 7"/>
          <p:cNvSpPr/>
          <p:nvPr/>
        </p:nvSpPr>
        <p:spPr>
          <a:xfrm>
            <a:off x="1630845" y="1290505"/>
            <a:ext cx="5882310" cy="1384995"/>
          </a:xfrm>
          <a:prstGeom prst="rect">
            <a:avLst/>
          </a:prstGeom>
          <a:solidFill>
            <a:srgbClr val="FFFFCC"/>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u="none" strike="noStrike" kern="0" cap="none" spc="0" normalizeH="0" baseline="0" noProof="0" dirty="0">
                <a:ln w="19050">
                  <a:solidFill>
                    <a:srgbClr val="006600"/>
                  </a:solidFill>
                </a:ln>
                <a:solidFill>
                  <a:srgbClr val="006600"/>
                </a:solidFill>
                <a:effectLst/>
                <a:uLnTx/>
                <a:uFillTx/>
                <a:latin typeface="Arial Narrow" panose="020B0606020202030204" pitchFamily="34" charset="0"/>
                <a:ea typeface="Calibri" panose="020F0502020204030204" pitchFamily="34" charset="0"/>
                <a:cs typeface="Times New Roman" panose="02020603050405020304" pitchFamily="18" charset="0"/>
              </a:rPr>
              <a:t>“Y por otra semana confirmará el pacto con muchos; a la mitad de la semana hará cesar el sacrificio y la ofrenda”. </a:t>
            </a:r>
            <a:r>
              <a:rPr kumimoji="0" lang="es-CO" sz="280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Daniel 9:27. </a:t>
            </a:r>
          </a:p>
        </p:txBody>
      </p:sp>
      <p:sp>
        <p:nvSpPr>
          <p:cNvPr id="6" name="Rectángulo 5"/>
          <p:cNvSpPr/>
          <p:nvPr/>
        </p:nvSpPr>
        <p:spPr>
          <a:xfrm>
            <a:off x="2729764" y="463722"/>
            <a:ext cx="3684472" cy="646331"/>
          </a:xfrm>
          <a:prstGeom prst="rect">
            <a:avLst/>
          </a:prstGeom>
          <a:solidFill>
            <a:srgbClr val="FFFFFF"/>
          </a:solidFill>
          <a:ln w="25400" cap="flat" cmpd="sng" algn="ctr">
            <a:solidFill>
              <a:srgbClr val="DADADA"/>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La última semana.</a:t>
            </a:r>
          </a:p>
        </p:txBody>
      </p:sp>
      <p:sp>
        <p:nvSpPr>
          <p:cNvPr id="2" name="Rectángulo 1"/>
          <p:cNvSpPr/>
          <p:nvPr/>
        </p:nvSpPr>
        <p:spPr>
          <a:xfrm>
            <a:off x="8041253" y="6014039"/>
            <a:ext cx="418704"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solidFill>
                    <a:srgbClr val="FFFF00"/>
                  </a:solidFill>
                </a:ln>
                <a:solidFill>
                  <a:srgbClr val="FFFF00"/>
                </a:solidFill>
                <a:effectLst/>
                <a:uLnTx/>
                <a:uFillTx/>
                <a:latin typeface="Calibri" panose="020F0502020204030204"/>
                <a:ea typeface="+mn-ea"/>
                <a:cs typeface="+mn-cs"/>
              </a:rPr>
              <a:t>17</a:t>
            </a:r>
          </a:p>
        </p:txBody>
      </p:sp>
      <p:sp>
        <p:nvSpPr>
          <p:cNvPr id="12" name="Rectángulo 11"/>
          <p:cNvSpPr/>
          <p:nvPr/>
        </p:nvSpPr>
        <p:spPr>
          <a:xfrm>
            <a:off x="675864" y="4816164"/>
            <a:ext cx="2251717" cy="1815882"/>
          </a:xfrm>
          <a:prstGeom prst="rect">
            <a:avLst/>
          </a:prstGeom>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rgbClr val="0000FF"/>
                  </a:solidFill>
                </a:ln>
                <a:solidFill>
                  <a:srgbClr val="0000FF"/>
                </a:solidFill>
                <a:effectLst>
                  <a:glow>
                    <a:srgbClr val="01FF01"/>
                  </a:glow>
                </a:effectLst>
                <a:uLnTx/>
                <a:uFillTx/>
                <a:latin typeface="Arial Narrow" panose="020B0606020202030204" pitchFamily="34" charset="0"/>
                <a:ea typeface="Calibri" panose="020F0502020204030204" pitchFamily="34" charset="0"/>
                <a:cs typeface="Times New Roman" panose="02020603050405020304" pitchFamily="18" charset="0"/>
              </a:rPr>
              <a:t>A la mitad de la semana 70, en la primavera del año 31 </a:t>
            </a:r>
            <a:r>
              <a:rPr lang="es-CO" sz="2800" dirty="0">
                <a:ln w="19050">
                  <a:solidFill>
                    <a:srgbClr val="0000FF"/>
                  </a:solidFill>
                </a:ln>
                <a:solidFill>
                  <a:srgbClr val="0000FF"/>
                </a:solidFill>
                <a:effectLst>
                  <a:glow>
                    <a:srgbClr val="01FF01"/>
                  </a:glow>
                </a:effectLst>
                <a:latin typeface="Arial Narrow" panose="020B0606020202030204" pitchFamily="34" charset="0"/>
                <a:ea typeface="Calibri" panose="020F0502020204030204" pitchFamily="34" charset="0"/>
                <a:cs typeface="Times New Roman" panose="02020603050405020304" pitchFamily="18" charset="0"/>
              </a:rPr>
              <a:t>D</a:t>
            </a:r>
            <a:r>
              <a:rPr kumimoji="0" lang="es-CO" sz="2800" b="0" i="0" u="none" strike="noStrike" kern="1200" cap="none" spc="0" normalizeH="0" baseline="0" noProof="0" dirty="0">
                <a:ln w="19050">
                  <a:solidFill>
                    <a:srgbClr val="0000FF"/>
                  </a:solidFill>
                </a:ln>
                <a:solidFill>
                  <a:srgbClr val="0000FF"/>
                </a:solidFill>
                <a:effectLst>
                  <a:glow>
                    <a:srgbClr val="01FF01"/>
                  </a:glow>
                </a:effectLst>
                <a:uLnTx/>
                <a:uFillTx/>
                <a:latin typeface="Arial Narrow" panose="020B0606020202030204" pitchFamily="34" charset="0"/>
                <a:ea typeface="Calibri" panose="020F0502020204030204" pitchFamily="34" charset="0"/>
                <a:cs typeface="Times New Roman" panose="02020603050405020304" pitchFamily="18" charset="0"/>
              </a:rPr>
              <a:t>C. </a:t>
            </a:r>
          </a:p>
        </p:txBody>
      </p:sp>
      <p:sp>
        <p:nvSpPr>
          <p:cNvPr id="18" name="Rectángulo 17">
            <a:extLst>
              <a:ext uri="{FF2B5EF4-FFF2-40B4-BE49-F238E27FC236}">
                <a16:creationId xmlns:a16="http://schemas.microsoft.com/office/drawing/2014/main" id="{81E09B64-1176-4FA5-8AAF-9EA5E3D98FBF}"/>
              </a:ext>
            </a:extLst>
          </p:cNvPr>
          <p:cNvSpPr/>
          <p:nvPr/>
        </p:nvSpPr>
        <p:spPr>
          <a:xfrm>
            <a:off x="5499652" y="4816164"/>
            <a:ext cx="2973557" cy="1815882"/>
          </a:xfrm>
          <a:prstGeom prst="rect">
            <a:avLst/>
          </a:prstGeom>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rgbClr val="0000FF"/>
                  </a:solidFill>
                </a:ln>
                <a:solidFill>
                  <a:srgbClr val="0000FF"/>
                </a:solidFill>
                <a:effectLst>
                  <a:glow>
                    <a:srgbClr val="01FF01"/>
                  </a:glow>
                </a:effectLst>
                <a:uLnTx/>
                <a:uFillTx/>
                <a:latin typeface="Arial Narrow" panose="020B0606020202030204" pitchFamily="34" charset="0"/>
                <a:ea typeface="Calibri" panose="020F0502020204030204" pitchFamily="34" charset="0"/>
                <a:cs typeface="Times New Roman" panose="02020603050405020304" pitchFamily="18" charset="0"/>
              </a:rPr>
              <a:t>La muerte de Jesús invalidó el sistema sacrificial del santuario terrenal.</a:t>
            </a:r>
          </a:p>
        </p:txBody>
      </p:sp>
      <p:pic>
        <p:nvPicPr>
          <p:cNvPr id="10" name="Imagen 9">
            <a:extLst>
              <a:ext uri="{FF2B5EF4-FFF2-40B4-BE49-F238E27FC236}">
                <a16:creationId xmlns:a16="http://schemas.microsoft.com/office/drawing/2014/main" id="{86C67E70-B1AC-43BE-9BF5-3CA3574794C7}"/>
              </a:ext>
            </a:extLst>
          </p:cNvPr>
          <p:cNvPicPr>
            <a:picLocks noChangeAspect="1"/>
          </p:cNvPicPr>
          <p:nvPr/>
        </p:nvPicPr>
        <p:blipFill>
          <a:blip r:embed="rId2"/>
          <a:stretch>
            <a:fillRect/>
          </a:stretch>
        </p:blipFill>
        <p:spPr>
          <a:xfrm>
            <a:off x="4096471" y="4565012"/>
            <a:ext cx="951058" cy="2127688"/>
          </a:xfrm>
          <a:prstGeom prst="rect">
            <a:avLst/>
          </a:prstGeom>
        </p:spPr>
      </p:pic>
    </p:spTree>
    <p:extLst>
      <p:ext uri="{BB962C8B-B14F-4D97-AF65-F5344CB8AC3E}">
        <p14:creationId xmlns:p14="http://schemas.microsoft.com/office/powerpoint/2010/main" val="37490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00B050"/>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ángulo 6"/>
          <p:cNvSpPr/>
          <p:nvPr/>
        </p:nvSpPr>
        <p:spPr>
          <a:xfrm>
            <a:off x="2214222" y="219782"/>
            <a:ext cx="4715556"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lang="es-CO" sz="2800" kern="0" dirty="0">
                <a:ln w="19050">
                  <a:solidFill>
                    <a:schemeClr val="tx1"/>
                  </a:solidFill>
                </a:ln>
                <a:solidFill>
                  <a:sysClr val="windowText" lastClr="000000"/>
                </a:solidFill>
                <a:latin typeface="Arial Narrow" panose="020B0606020202030204" pitchFamily="34" charset="0"/>
              </a:rPr>
              <a:t>La crucifixión de Cristo tuvo lugar un viernes 14 de Nisán (</a:t>
            </a:r>
            <a:r>
              <a:rPr lang="es-CO" sz="2800" kern="0" dirty="0" err="1">
                <a:ln w="19050">
                  <a:solidFill>
                    <a:schemeClr val="tx1"/>
                  </a:solidFill>
                </a:ln>
                <a:solidFill>
                  <a:sysClr val="windowText" lastClr="000000"/>
                </a:solidFill>
                <a:latin typeface="Arial Narrow" panose="020B0606020202030204" pitchFamily="34" charset="0"/>
              </a:rPr>
              <a:t>Abib</a:t>
            </a:r>
            <a:r>
              <a:rPr lang="es-CO" sz="2800" kern="0" dirty="0">
                <a:ln w="19050">
                  <a:solidFill>
                    <a:schemeClr val="tx1"/>
                  </a:solidFill>
                </a:ln>
                <a:solidFill>
                  <a:sysClr val="windowText" lastClr="000000"/>
                </a:solidFill>
                <a:latin typeface="Arial Narrow" panose="020B0606020202030204" pitchFamily="34" charset="0"/>
              </a:rPr>
              <a:t>).</a:t>
            </a:r>
            <a:endParaRPr kumimoji="0" lang="es-CO" sz="2800" b="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9" name="Rectángulo 8"/>
          <p:cNvSpPr/>
          <p:nvPr/>
        </p:nvSpPr>
        <p:spPr>
          <a:xfrm>
            <a:off x="1851991" y="1306448"/>
            <a:ext cx="5440018" cy="954107"/>
          </a:xfrm>
          <a:prstGeom prst="rect">
            <a:avLst/>
          </a:prstGeom>
          <a:gradFill rotWithShape="1">
            <a:gsLst>
              <a:gs pos="0">
                <a:srgbClr val="BDFBE8"/>
              </a:gs>
              <a:gs pos="65000">
                <a:srgbClr val="85FF85"/>
              </a:gs>
            </a:gsLst>
            <a:lin ang="5400000" scaled="0"/>
          </a:gradFill>
          <a:ln w="38100" cap="rnd" cmpd="sng" algn="ctr">
            <a:solidFill>
              <a:srgbClr val="00A200"/>
            </a:solidFill>
            <a:prstDash val="solid"/>
          </a:ln>
          <a:effectLst/>
        </p:spPr>
        <p:txBody>
          <a:bodyPr wrap="square">
            <a:spAutoFit/>
          </a:bodyPr>
          <a:lstStyle/>
          <a:p>
            <a:pPr lvl="0" algn="ctr">
              <a:defRPr/>
            </a:pPr>
            <a:r>
              <a:rPr lang="es-CO" sz="2800" kern="0" dirty="0">
                <a:ln w="19050">
                  <a:solidFill>
                    <a:schemeClr val="tx1"/>
                  </a:solidFill>
                </a:ln>
                <a:solidFill>
                  <a:sysClr val="windowText" lastClr="000000"/>
                </a:solidFill>
                <a:latin typeface="Arial Narrow" panose="020B0606020202030204" pitchFamily="34" charset="0"/>
              </a:rPr>
              <a:t>“Era día de la preparación y estaba para comenzar el </a:t>
            </a:r>
            <a:r>
              <a:rPr lang="es-CO" sz="2800" kern="0" dirty="0">
                <a:ln w="19050">
                  <a:solidFill>
                    <a:srgbClr val="0000FF"/>
                  </a:solidFill>
                </a:ln>
                <a:solidFill>
                  <a:srgbClr val="0000FF"/>
                </a:solidFill>
                <a:latin typeface="Arial Narrow" panose="020B0606020202030204" pitchFamily="34" charset="0"/>
              </a:rPr>
              <a:t>sábado</a:t>
            </a:r>
            <a:r>
              <a:rPr lang="es-CO" sz="2800" kern="0" dirty="0">
                <a:ln w="19050">
                  <a:solidFill>
                    <a:schemeClr val="tx1"/>
                  </a:solidFill>
                </a:ln>
                <a:solidFill>
                  <a:sysClr val="windowText" lastClr="000000"/>
                </a:solidFill>
                <a:latin typeface="Arial Narrow" panose="020B0606020202030204" pitchFamily="34" charset="0"/>
              </a:rPr>
              <a:t>”. </a:t>
            </a:r>
            <a:r>
              <a:rPr lang="es-CO" sz="2800" kern="0" dirty="0">
                <a:ln w="19050">
                  <a:solidFill>
                    <a:srgbClr val="FF0000"/>
                  </a:solidFill>
                </a:ln>
                <a:solidFill>
                  <a:srgbClr val="FF0000"/>
                </a:solidFill>
                <a:latin typeface="Arial Narrow" panose="020B0606020202030204" pitchFamily="34" charset="0"/>
              </a:rPr>
              <a:t>Lucas 23:54</a:t>
            </a:r>
            <a:r>
              <a:rPr lang="es-CO" sz="2800" kern="0" dirty="0">
                <a:ln w="19050">
                  <a:solidFill>
                    <a:schemeClr val="tx1"/>
                  </a:solidFill>
                </a:ln>
                <a:solidFill>
                  <a:sysClr val="windowText" lastClr="000000"/>
                </a:solidFill>
                <a:latin typeface="Arial Narrow" panose="020B0606020202030204" pitchFamily="34" charset="0"/>
              </a:rPr>
              <a:t>. </a:t>
            </a:r>
            <a:endParaRPr kumimoji="0" lang="es-CO" sz="2800" b="0" i="0" u="none" strike="noStrike" kern="0" cap="none" spc="0" normalizeH="0" baseline="0" noProof="0" dirty="0">
              <a:ln w="19050">
                <a:solidFill>
                  <a:schemeClr val="tx1"/>
                </a:solidFill>
              </a:ln>
              <a:solidFill>
                <a:sysClr val="windowText" lastClr="000000"/>
              </a:solidFill>
              <a:effectLst>
                <a:glow rad="76200">
                  <a:schemeClr val="tx1"/>
                </a:glow>
              </a:effectLst>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3F399CB9-B521-46F8-A58F-CCF4FB6806A3}"/>
              </a:ext>
            </a:extLst>
          </p:cNvPr>
          <p:cNvSpPr/>
          <p:nvPr/>
        </p:nvSpPr>
        <p:spPr>
          <a:xfrm>
            <a:off x="1649895" y="2440822"/>
            <a:ext cx="5844209" cy="1815882"/>
          </a:xfrm>
          <a:prstGeom prst="rect">
            <a:avLst/>
          </a:prstGeom>
          <a:gradFill>
            <a:gsLst>
              <a:gs pos="96460">
                <a:srgbClr val="E6EF75"/>
              </a:gs>
              <a:gs pos="0">
                <a:schemeClr val="bg1"/>
              </a:gs>
              <a:gs pos="44000">
                <a:srgbClr val="F5FC9E"/>
              </a:gs>
            </a:gsLst>
            <a:lin ang="5400000" scaled="0"/>
          </a:gradFill>
          <a:ln w="38100">
            <a:solidFill>
              <a:srgbClr val="1403EF"/>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defRPr/>
            </a:pPr>
            <a:r>
              <a:rPr lang="es-CO" sz="2800" kern="0" dirty="0">
                <a:ln w="19050">
                  <a:solidFill>
                    <a:schemeClr val="tx1"/>
                  </a:solidFill>
                </a:ln>
                <a:solidFill>
                  <a:sysClr val="windowText" lastClr="000000"/>
                </a:solidFill>
                <a:latin typeface="Arial Narrow" panose="020B0606020202030204" pitchFamily="34" charset="0"/>
              </a:rPr>
              <a:t>El 15 de Nisán era el día de los panes ácimos, y era el primero de los 7 sábados ceremoniales dados a Israel, y podía ocurrir en cualquier día de la semana. </a:t>
            </a:r>
          </a:p>
        </p:txBody>
      </p:sp>
      <p:sp>
        <p:nvSpPr>
          <p:cNvPr id="8" name="Rectangle 1">
            <a:extLst>
              <a:ext uri="{FF2B5EF4-FFF2-40B4-BE49-F238E27FC236}">
                <a16:creationId xmlns:a16="http://schemas.microsoft.com/office/drawing/2014/main" id="{29D080DC-3FAF-4938-93F7-39D937DF3DE5}"/>
              </a:ext>
            </a:extLst>
          </p:cNvPr>
          <p:cNvSpPr>
            <a:spLocks noChangeArrowheads="1"/>
          </p:cNvSpPr>
          <p:nvPr/>
        </p:nvSpPr>
        <p:spPr bwMode="auto">
          <a:xfrm>
            <a:off x="1472648" y="4422639"/>
            <a:ext cx="6198704" cy="224676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ctr" defTabSz="914400">
              <a:defRPr/>
            </a:pPr>
            <a:r>
              <a:rPr lang="es-CO" sz="2800" kern="0" dirty="0">
                <a:ln w="19050">
                  <a:solidFill>
                    <a:srgbClr val="C00000"/>
                  </a:solidFill>
                </a:ln>
                <a:solidFill>
                  <a:srgbClr val="FF0000"/>
                </a:solidFill>
                <a:latin typeface="Arial Narrow" panose="020B0606020202030204" pitchFamily="34" charset="0"/>
              </a:rPr>
              <a:t>“Y a los quince días de este mes es la fiesta solemne de los panes sin levadura a Jehová; </a:t>
            </a:r>
            <a:r>
              <a:rPr lang="es-CO" sz="2800" kern="0" dirty="0">
                <a:ln w="19050">
                  <a:solidFill>
                    <a:srgbClr val="0000FF"/>
                  </a:solidFill>
                </a:ln>
                <a:solidFill>
                  <a:srgbClr val="0000FF"/>
                </a:solidFill>
                <a:latin typeface="Arial Narrow" panose="020B0606020202030204" pitchFamily="34" charset="0"/>
              </a:rPr>
              <a:t>siete días comeréis panes sin levadura. El primer día tendréis santa convocación;</a:t>
            </a:r>
            <a:r>
              <a:rPr lang="es-CO" sz="2800" kern="0" dirty="0">
                <a:ln w="19050">
                  <a:solidFill>
                    <a:schemeClr val="tx1"/>
                  </a:solidFill>
                </a:ln>
                <a:solidFill>
                  <a:sysClr val="windowText" lastClr="000000"/>
                </a:solidFill>
                <a:latin typeface="Arial Narrow" panose="020B0606020202030204" pitchFamily="34" charset="0"/>
              </a:rPr>
              <a:t> </a:t>
            </a:r>
            <a:r>
              <a:rPr lang="es-CO" sz="2800" kern="0" dirty="0">
                <a:ln w="19050">
                  <a:solidFill>
                    <a:srgbClr val="C00000"/>
                  </a:solidFill>
                </a:ln>
                <a:solidFill>
                  <a:srgbClr val="FF0000"/>
                </a:solidFill>
                <a:latin typeface="Arial Narrow" panose="020B0606020202030204" pitchFamily="34" charset="0"/>
              </a:rPr>
              <a:t>ningún trabajo de siervos haréis”. </a:t>
            </a:r>
            <a:r>
              <a:rPr lang="es-CO" sz="2800" kern="0" dirty="0">
                <a:ln w="19050">
                  <a:solidFill>
                    <a:schemeClr val="tx1"/>
                  </a:solidFill>
                </a:ln>
                <a:solidFill>
                  <a:schemeClr val="tx1"/>
                </a:solidFill>
                <a:latin typeface="Arial Narrow" panose="020B0606020202030204" pitchFamily="34" charset="0"/>
              </a:rPr>
              <a:t>Levítico 23:6,7. </a:t>
            </a:r>
          </a:p>
        </p:txBody>
      </p:sp>
    </p:spTree>
    <p:extLst>
      <p:ext uri="{BB962C8B-B14F-4D97-AF65-F5344CB8AC3E}">
        <p14:creationId xmlns:p14="http://schemas.microsoft.com/office/powerpoint/2010/main" val="4085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FFA41D"/>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F399CB9-B521-46F8-A58F-CCF4FB6806A3}"/>
              </a:ext>
            </a:extLst>
          </p:cNvPr>
          <p:cNvSpPr/>
          <p:nvPr/>
        </p:nvSpPr>
        <p:spPr>
          <a:xfrm>
            <a:off x="1581317" y="3529439"/>
            <a:ext cx="5981367" cy="286232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defRPr/>
            </a:pPr>
            <a:r>
              <a:rPr lang="es-CO" sz="3000" kern="0" dirty="0">
                <a:ln w="19050">
                  <a:solidFill>
                    <a:schemeClr val="tx1"/>
                  </a:solidFill>
                </a:ln>
                <a:solidFill>
                  <a:sysClr val="windowText" lastClr="000000"/>
                </a:solidFill>
                <a:latin typeface="Arial Narrow" panose="020B0606020202030204" pitchFamily="34" charset="0"/>
              </a:rPr>
              <a:t>“Los judíos, como era el día de la Preparación, para que no quedasen los cuerpos en la cruz el </a:t>
            </a:r>
            <a:r>
              <a:rPr lang="es-CO" sz="3000" kern="0" dirty="0">
                <a:ln w="19050">
                  <a:solidFill>
                    <a:srgbClr val="FF0000"/>
                  </a:solidFill>
                </a:ln>
                <a:solidFill>
                  <a:srgbClr val="FF0000"/>
                </a:solidFill>
                <a:latin typeface="Arial Narrow" panose="020B0606020202030204" pitchFamily="34" charset="0"/>
              </a:rPr>
              <a:t>sábado</a:t>
            </a:r>
            <a:r>
              <a:rPr lang="es-CO" sz="3000" kern="0" dirty="0">
                <a:ln w="19050">
                  <a:solidFill>
                    <a:schemeClr val="tx1"/>
                  </a:solidFill>
                </a:ln>
                <a:solidFill>
                  <a:sysClr val="windowText" lastClr="000000"/>
                </a:solidFill>
                <a:latin typeface="Arial Narrow" panose="020B0606020202030204" pitchFamily="34" charset="0"/>
              </a:rPr>
              <a:t> - porque </a:t>
            </a:r>
            <a:r>
              <a:rPr lang="es-CO" sz="3000" kern="0" dirty="0">
                <a:ln w="19050">
                  <a:solidFill>
                    <a:srgbClr val="FF0000"/>
                  </a:solidFill>
                </a:ln>
                <a:solidFill>
                  <a:srgbClr val="FF0000"/>
                </a:solidFill>
                <a:latin typeface="Arial Narrow" panose="020B0606020202030204" pitchFamily="34" charset="0"/>
              </a:rPr>
              <a:t>aquel sábado era muy solemne </a:t>
            </a:r>
            <a:r>
              <a:rPr lang="es-CO" sz="3000" kern="0" dirty="0">
                <a:ln w="19050">
                  <a:solidFill>
                    <a:schemeClr val="tx1"/>
                  </a:solidFill>
                </a:ln>
                <a:solidFill>
                  <a:sysClr val="windowText" lastClr="000000"/>
                </a:solidFill>
                <a:latin typeface="Arial Narrow" panose="020B0606020202030204" pitchFamily="34" charset="0"/>
              </a:rPr>
              <a:t>- rogaron a Pilato que les quebraran las piernas y los retiraran”. </a:t>
            </a:r>
            <a:r>
              <a:rPr lang="es-CO" sz="3000" kern="0" dirty="0">
                <a:ln w="19050">
                  <a:solidFill>
                    <a:srgbClr val="FF0000"/>
                  </a:solidFill>
                </a:ln>
                <a:solidFill>
                  <a:srgbClr val="FF0000"/>
                </a:solidFill>
                <a:latin typeface="Arial Narrow" panose="020B0606020202030204" pitchFamily="34" charset="0"/>
              </a:rPr>
              <a:t>Juan 19:31</a:t>
            </a:r>
            <a:r>
              <a:rPr lang="es-CO" sz="3000" kern="0" dirty="0">
                <a:ln w="19050">
                  <a:solidFill>
                    <a:schemeClr val="tx1"/>
                  </a:solidFill>
                </a:ln>
                <a:solidFill>
                  <a:sysClr val="windowText" lastClr="000000"/>
                </a:solidFill>
                <a:latin typeface="Arial Narrow" panose="020B0606020202030204" pitchFamily="34" charset="0"/>
              </a:rPr>
              <a:t>. </a:t>
            </a:r>
            <a:r>
              <a:rPr lang="es-CO" sz="3000" i="1" kern="0" dirty="0" err="1">
                <a:ln w="19050">
                  <a:solidFill>
                    <a:schemeClr val="tx1"/>
                  </a:solidFill>
                </a:ln>
                <a:solidFill>
                  <a:sysClr val="windowText" lastClr="000000"/>
                </a:solidFill>
                <a:latin typeface="Arial Narrow" panose="020B0606020202030204" pitchFamily="34" charset="0"/>
              </a:rPr>
              <a:t>B.Jerusalén</a:t>
            </a:r>
            <a:r>
              <a:rPr lang="es-CO" sz="3000" i="1" kern="0" dirty="0">
                <a:ln w="19050">
                  <a:solidFill>
                    <a:schemeClr val="tx1"/>
                  </a:solidFill>
                </a:ln>
                <a:solidFill>
                  <a:sysClr val="windowText" lastClr="000000"/>
                </a:solidFill>
                <a:latin typeface="Arial Narrow" panose="020B0606020202030204" pitchFamily="34" charset="0"/>
              </a:rPr>
              <a:t>. </a:t>
            </a:r>
          </a:p>
        </p:txBody>
      </p:sp>
      <p:sp>
        <p:nvSpPr>
          <p:cNvPr id="6" name="CuadroTexto 5">
            <a:extLst>
              <a:ext uri="{FF2B5EF4-FFF2-40B4-BE49-F238E27FC236}">
                <a16:creationId xmlns:a16="http://schemas.microsoft.com/office/drawing/2014/main" id="{DBD0DE0B-C65C-434C-8C65-F8DA2E8DE639}"/>
              </a:ext>
            </a:extLst>
          </p:cNvPr>
          <p:cNvSpPr txBox="1"/>
          <p:nvPr/>
        </p:nvSpPr>
        <p:spPr>
          <a:xfrm>
            <a:off x="1866900" y="1801422"/>
            <a:ext cx="5410199" cy="1384995"/>
          </a:xfrm>
          <a:prstGeom prst="rect">
            <a:avLst/>
          </a:prstGeom>
          <a:solidFill>
            <a:schemeClr val="tx1">
              <a:lumMod val="75000"/>
              <a:lumOff val="2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chemeClr val="bg1"/>
                  </a:solidFill>
                </a:ln>
                <a:solidFill>
                  <a:schemeClr val="bg1"/>
                </a:solidFill>
                <a:effectLst/>
                <a:uLnTx/>
                <a:uFillTx/>
                <a:latin typeface="Arial Narrow" panose="020B0606020202030204" pitchFamily="34" charset="0"/>
                <a:ea typeface="+mn-ea"/>
                <a:cs typeface="Vijaya" panose="020B0604020202020204" pitchFamily="34" charset="0"/>
              </a:rPr>
              <a:t>Este sábado era muy solemne porque en esta ocasión el sábado ceremonial, concordó con el sábado semanal.</a:t>
            </a:r>
          </a:p>
        </p:txBody>
      </p:sp>
      <p:sp>
        <p:nvSpPr>
          <p:cNvPr id="8" name="CuadroTexto 7">
            <a:extLst>
              <a:ext uri="{FF2B5EF4-FFF2-40B4-BE49-F238E27FC236}">
                <a16:creationId xmlns:a16="http://schemas.microsoft.com/office/drawing/2014/main" id="{3E7A6FB9-9F14-4291-8A86-93859502F04D}"/>
              </a:ext>
            </a:extLst>
          </p:cNvPr>
          <p:cNvSpPr txBox="1"/>
          <p:nvPr/>
        </p:nvSpPr>
        <p:spPr>
          <a:xfrm>
            <a:off x="2266879" y="442738"/>
            <a:ext cx="4610242" cy="1015663"/>
          </a:xfrm>
          <a:prstGeom prst="rect">
            <a:avLst/>
          </a:prstGeom>
          <a:solidFill>
            <a:srgbClr val="F8F2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defTabSz="914400">
              <a:defRPr/>
            </a:pPr>
            <a:r>
              <a:rPr kumimoji="0" lang="es-CO" sz="30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Vijaya" panose="020B0604020202020204" pitchFamily="34" charset="0"/>
              </a:rPr>
              <a:t>Jesús descansó en la tumba en un </a:t>
            </a:r>
            <a:r>
              <a:rPr lang="es-CO" sz="3000" kern="0" dirty="0">
                <a:ln w="19050">
                  <a:solidFill>
                    <a:srgbClr val="FF0000"/>
                  </a:solidFill>
                </a:ln>
                <a:solidFill>
                  <a:srgbClr val="FF0000"/>
                </a:solidFill>
                <a:latin typeface="Arial Narrow" panose="020B0606020202030204" pitchFamily="34" charset="0"/>
                <a:cs typeface="Vijaya" panose="020B0604020202020204" pitchFamily="34" charset="0"/>
              </a:rPr>
              <a:t>sábado grande (megas).</a:t>
            </a:r>
            <a:endParaRPr kumimoji="0" lang="es-CO" sz="30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cs typeface="Vijaya" panose="020B0604020202020204" pitchFamily="34" charset="0"/>
            </a:endParaRPr>
          </a:p>
        </p:txBody>
      </p:sp>
    </p:spTree>
    <p:extLst>
      <p:ext uri="{BB962C8B-B14F-4D97-AF65-F5344CB8AC3E}">
        <p14:creationId xmlns:p14="http://schemas.microsoft.com/office/powerpoint/2010/main" val="37760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99000">
              <a:srgbClr val="71FF71"/>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ángulo 8"/>
          <p:cNvSpPr/>
          <p:nvPr/>
        </p:nvSpPr>
        <p:spPr>
          <a:xfrm>
            <a:off x="2920448" y="408437"/>
            <a:ext cx="3303105" cy="64633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s-CO" sz="3600" kern="0" dirty="0">
                <a:ln w="19050">
                  <a:solidFill>
                    <a:srgbClr val="FF0000"/>
                  </a:solidFill>
                </a:ln>
                <a:solidFill>
                  <a:srgbClr val="FF0000"/>
                </a:solidFill>
                <a:latin typeface="Arial Narrow" panose="020B0606020202030204" pitchFamily="34" charset="0"/>
              </a:rPr>
              <a:t>En la primavera.</a:t>
            </a:r>
            <a:endParaRPr kumimoji="0" lang="es-CO" sz="3600" b="0" i="0" u="none" strike="noStrike" kern="0" cap="none" spc="0" normalizeH="0" baseline="0" noProof="0" dirty="0">
              <a:ln w="19050">
                <a:solidFill>
                  <a:srgbClr val="FF0000"/>
                </a:solidFill>
              </a:ln>
              <a:solidFill>
                <a:srgbClr val="FF0000"/>
              </a:solidFill>
              <a:effectLst>
                <a:glow rad="76200">
                  <a:schemeClr val="tx1"/>
                </a:glow>
              </a:effectLst>
              <a:uLnTx/>
              <a:uFillTx/>
              <a:latin typeface="Arial Narrow" panose="020B0606020202030204" pitchFamily="34" charset="0"/>
            </a:endParaRPr>
          </a:p>
        </p:txBody>
      </p:sp>
      <p:sp>
        <p:nvSpPr>
          <p:cNvPr id="6" name="Rectángulo 5">
            <a:extLst>
              <a:ext uri="{FF2B5EF4-FFF2-40B4-BE49-F238E27FC236}">
                <a16:creationId xmlns:a16="http://schemas.microsoft.com/office/drawing/2014/main" id="{DAB2CE7D-C2AE-409F-998C-80BA08F6B99A}"/>
              </a:ext>
            </a:extLst>
          </p:cNvPr>
          <p:cNvSpPr/>
          <p:nvPr/>
        </p:nvSpPr>
        <p:spPr>
          <a:xfrm>
            <a:off x="1511252" y="1376169"/>
            <a:ext cx="6121496" cy="1815882"/>
          </a:xfrm>
          <a:prstGeom prst="rect">
            <a:avLst/>
          </a:prstGeom>
          <a:solidFill>
            <a:schemeClr val="bg1"/>
          </a:solidFill>
          <a:ln w="38100" cap="rnd" cmpd="sng" algn="ctr">
            <a:solidFill>
              <a:schemeClr val="accent2">
                <a:lumMod val="75000"/>
              </a:schemeClr>
            </a:solidFill>
            <a:prstDash val="solid"/>
          </a:ln>
          <a:effectLst/>
        </p:spPr>
        <p:txBody>
          <a:bodyPr wrap="square">
            <a:spAutoFit/>
          </a:bodyPr>
          <a:lstStyle/>
          <a:p>
            <a:pPr lvl="0" algn="ctr">
              <a:defRPr/>
            </a:pPr>
            <a:r>
              <a:rPr lang="es-CO" sz="2800" kern="0" dirty="0">
                <a:ln w="19050">
                  <a:solidFill>
                    <a:schemeClr val="tx1"/>
                  </a:solidFill>
                </a:ln>
                <a:solidFill>
                  <a:sysClr val="windowText" lastClr="000000"/>
                </a:solidFill>
                <a:latin typeface="Arial Narrow" panose="020B0606020202030204" pitchFamily="34" charset="0"/>
              </a:rPr>
              <a:t>Jesús empezó su ministerio público después de su bautismo en </a:t>
            </a:r>
            <a:r>
              <a:rPr lang="es-CO" sz="2800" kern="0" dirty="0">
                <a:ln w="19050">
                  <a:solidFill>
                    <a:srgbClr val="0000FF"/>
                  </a:solidFill>
                </a:ln>
                <a:solidFill>
                  <a:srgbClr val="0000FF"/>
                </a:solidFill>
                <a:latin typeface="Arial Narrow" panose="020B0606020202030204" pitchFamily="34" charset="0"/>
              </a:rPr>
              <a:t>el otoño del año 27 DC </a:t>
            </a:r>
            <a:r>
              <a:rPr lang="es-CO" sz="2800" kern="0" dirty="0">
                <a:ln w="19050">
                  <a:solidFill>
                    <a:schemeClr val="tx1"/>
                  </a:solidFill>
                </a:ln>
                <a:solidFill>
                  <a:sysClr val="windowText" lastClr="000000"/>
                </a:solidFill>
                <a:latin typeface="Arial Narrow" panose="020B0606020202030204" pitchFamily="34" charset="0"/>
              </a:rPr>
              <a:t>y terminó </a:t>
            </a:r>
            <a:r>
              <a:rPr lang="es-CO" sz="2800" kern="0" dirty="0">
                <a:ln w="19050">
                  <a:solidFill>
                    <a:srgbClr val="0000FF"/>
                  </a:solidFill>
                </a:ln>
                <a:solidFill>
                  <a:srgbClr val="0000FF"/>
                </a:solidFill>
                <a:latin typeface="Arial Narrow" panose="020B0606020202030204" pitchFamily="34" charset="0"/>
              </a:rPr>
              <a:t>3 ½ </a:t>
            </a:r>
            <a:r>
              <a:rPr lang="es-CO" sz="2800" kern="0" dirty="0">
                <a:ln w="19050">
                  <a:solidFill>
                    <a:schemeClr val="tx1"/>
                  </a:solidFill>
                </a:ln>
                <a:solidFill>
                  <a:sysClr val="windowText" lastClr="000000"/>
                </a:solidFill>
                <a:latin typeface="Arial Narrow" panose="020B0606020202030204" pitchFamily="34" charset="0"/>
              </a:rPr>
              <a:t>años más tarde cuando murió en </a:t>
            </a:r>
            <a:r>
              <a:rPr lang="es-CO" sz="2800" kern="0" dirty="0">
                <a:ln w="19050">
                  <a:solidFill>
                    <a:srgbClr val="0000FF"/>
                  </a:solidFill>
                </a:ln>
                <a:solidFill>
                  <a:srgbClr val="0000FF"/>
                </a:solidFill>
                <a:latin typeface="Arial Narrow" panose="020B0606020202030204" pitchFamily="34" charset="0"/>
              </a:rPr>
              <a:t>la primavera del año 31 DC</a:t>
            </a:r>
            <a:r>
              <a:rPr lang="es-CO" sz="2800" kern="0" dirty="0">
                <a:ln w="19050">
                  <a:solidFill>
                    <a:schemeClr val="tx1"/>
                  </a:solidFill>
                </a:ln>
                <a:solidFill>
                  <a:sysClr val="windowText" lastClr="000000"/>
                </a:solidFill>
                <a:latin typeface="Arial Narrow" panose="020B0606020202030204" pitchFamily="34" charset="0"/>
              </a:rPr>
              <a:t>.</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8" name="Rectángulo 7">
            <a:extLst>
              <a:ext uri="{FF2B5EF4-FFF2-40B4-BE49-F238E27FC236}">
                <a16:creationId xmlns:a16="http://schemas.microsoft.com/office/drawing/2014/main" id="{697204AC-CF85-4A32-AB1D-1A2D2595FD61}"/>
              </a:ext>
            </a:extLst>
          </p:cNvPr>
          <p:cNvSpPr/>
          <p:nvPr/>
        </p:nvSpPr>
        <p:spPr>
          <a:xfrm>
            <a:off x="1511252" y="3475383"/>
            <a:ext cx="6121496" cy="1938992"/>
          </a:xfrm>
          <a:prstGeom prst="rect">
            <a:avLst/>
          </a:prstGeom>
          <a:solidFill>
            <a:srgbClr val="FFFFCC"/>
          </a:solidFill>
          <a:ln w="38100">
            <a:solidFill>
              <a:srgbClr val="1403EF"/>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defRPr/>
            </a:pPr>
            <a:r>
              <a:rPr lang="es-CO" sz="3000" kern="0" dirty="0">
                <a:ln w="19050">
                  <a:solidFill>
                    <a:schemeClr val="tx1"/>
                  </a:solidFill>
                </a:ln>
                <a:solidFill>
                  <a:sysClr val="windowText" lastClr="000000"/>
                </a:solidFill>
                <a:latin typeface="Arial Narrow" panose="020B0606020202030204" pitchFamily="34" charset="0"/>
              </a:rPr>
              <a:t>Según la Biblia Jesús murió en la Pascua, y esta fiesta se celebraba en el mes de abid (nisán), éste era el primer mes del año, en la primavera del </a:t>
            </a:r>
            <a:r>
              <a:rPr lang="es-CO" sz="3000" kern="0" dirty="0">
                <a:ln w="19050">
                  <a:solidFill>
                    <a:srgbClr val="FF0000"/>
                  </a:solidFill>
                </a:ln>
                <a:solidFill>
                  <a:srgbClr val="FF0000"/>
                </a:solidFill>
                <a:latin typeface="Arial Narrow" panose="020B0606020202030204" pitchFamily="34" charset="0"/>
              </a:rPr>
              <a:t>hemisferio norte</a:t>
            </a:r>
            <a:r>
              <a:rPr lang="es-CO" sz="3000" kern="0" dirty="0">
                <a:ln w="19050">
                  <a:solidFill>
                    <a:schemeClr val="tx1"/>
                  </a:solidFill>
                </a:ln>
                <a:solidFill>
                  <a:sysClr val="windowText" lastClr="000000"/>
                </a:solidFill>
                <a:latin typeface="Arial Narrow" panose="020B0606020202030204" pitchFamily="34" charset="0"/>
              </a:rPr>
              <a:t>. </a:t>
            </a:r>
          </a:p>
        </p:txBody>
      </p:sp>
      <p:graphicFrame>
        <p:nvGraphicFramePr>
          <p:cNvPr id="3" name="Tabla 2">
            <a:extLst>
              <a:ext uri="{FF2B5EF4-FFF2-40B4-BE49-F238E27FC236}">
                <a16:creationId xmlns:a16="http://schemas.microsoft.com/office/drawing/2014/main" id="{DB7BE10A-CA80-495D-BC3E-C1E2C125633D}"/>
              </a:ext>
            </a:extLst>
          </p:cNvPr>
          <p:cNvGraphicFramePr>
            <a:graphicFrameLocks noGrp="1"/>
          </p:cNvGraphicFramePr>
          <p:nvPr>
            <p:extLst>
              <p:ext uri="{D42A27DB-BD31-4B8C-83A1-F6EECF244321}">
                <p14:modId xmlns:p14="http://schemas.microsoft.com/office/powerpoint/2010/main" val="3451192318"/>
              </p:ext>
            </p:extLst>
          </p:nvPr>
        </p:nvGraphicFramePr>
        <p:xfrm>
          <a:off x="1384600" y="5701303"/>
          <a:ext cx="6374800" cy="731520"/>
        </p:xfrm>
        <a:graphic>
          <a:graphicData uri="http://schemas.openxmlformats.org/drawingml/2006/table">
            <a:tbl>
              <a:tblPr firstRow="1" bandRow="1">
                <a:tableStyleId>{5C22544A-7EE6-4342-B048-85BDC9FD1C3A}</a:tableStyleId>
              </a:tblPr>
              <a:tblGrid>
                <a:gridCol w="1484244">
                  <a:extLst>
                    <a:ext uri="{9D8B030D-6E8A-4147-A177-3AD203B41FA5}">
                      <a16:colId xmlns:a16="http://schemas.microsoft.com/office/drawing/2014/main" val="2203694215"/>
                    </a:ext>
                  </a:extLst>
                </a:gridCol>
                <a:gridCol w="1703156">
                  <a:extLst>
                    <a:ext uri="{9D8B030D-6E8A-4147-A177-3AD203B41FA5}">
                      <a16:colId xmlns:a16="http://schemas.microsoft.com/office/drawing/2014/main" val="2374780028"/>
                    </a:ext>
                  </a:extLst>
                </a:gridCol>
                <a:gridCol w="1593700">
                  <a:extLst>
                    <a:ext uri="{9D8B030D-6E8A-4147-A177-3AD203B41FA5}">
                      <a16:colId xmlns:a16="http://schemas.microsoft.com/office/drawing/2014/main" val="748352283"/>
                    </a:ext>
                  </a:extLst>
                </a:gridCol>
                <a:gridCol w="1593700">
                  <a:extLst>
                    <a:ext uri="{9D8B030D-6E8A-4147-A177-3AD203B41FA5}">
                      <a16:colId xmlns:a16="http://schemas.microsoft.com/office/drawing/2014/main" val="3482513710"/>
                    </a:ext>
                  </a:extLst>
                </a:gridCol>
              </a:tblGrid>
              <a:tr h="343123">
                <a:tc>
                  <a:txBody>
                    <a:bodyPr/>
                    <a:lstStyle/>
                    <a:p>
                      <a:pPr algn="ctr"/>
                      <a:r>
                        <a:rPr lang="es-CO" dirty="0"/>
                        <a:t>H. NORTE</a:t>
                      </a:r>
                    </a:p>
                  </a:txBody>
                  <a:tcPr>
                    <a:solidFill>
                      <a:srgbClr val="006600"/>
                    </a:solidFill>
                  </a:tcPr>
                </a:tc>
                <a:tc>
                  <a:txBody>
                    <a:bodyPr/>
                    <a:lstStyle/>
                    <a:p>
                      <a:pPr algn="ctr"/>
                      <a:r>
                        <a:rPr lang="es-CO" dirty="0"/>
                        <a:t>INICIO</a:t>
                      </a:r>
                    </a:p>
                  </a:txBody>
                  <a:tcPr>
                    <a:solidFill>
                      <a:srgbClr val="006600"/>
                    </a:solidFill>
                  </a:tcPr>
                </a:tc>
                <a:tc>
                  <a:txBody>
                    <a:bodyPr/>
                    <a:lstStyle/>
                    <a:p>
                      <a:pPr algn="ctr"/>
                      <a:r>
                        <a:rPr lang="es-CO" dirty="0"/>
                        <a:t>FIN</a:t>
                      </a:r>
                    </a:p>
                  </a:txBody>
                  <a:tcPr>
                    <a:solidFill>
                      <a:srgbClr val="006600"/>
                    </a:solidFill>
                  </a:tcPr>
                </a:tc>
                <a:tc>
                  <a:txBody>
                    <a:bodyPr/>
                    <a:lstStyle/>
                    <a:p>
                      <a:r>
                        <a:rPr lang="es-CO" dirty="0"/>
                        <a:t>DURACIÓN</a:t>
                      </a:r>
                    </a:p>
                  </a:txBody>
                  <a:tcPr>
                    <a:solidFill>
                      <a:srgbClr val="006600"/>
                    </a:solidFill>
                  </a:tcPr>
                </a:tc>
                <a:extLst>
                  <a:ext uri="{0D108BD9-81ED-4DB2-BD59-A6C34878D82A}">
                    <a16:rowId xmlns:a16="http://schemas.microsoft.com/office/drawing/2014/main" val="2509128090"/>
                  </a:ext>
                </a:extLst>
              </a:tr>
              <a:tr h="343123">
                <a:tc>
                  <a:txBody>
                    <a:bodyPr/>
                    <a:lstStyle/>
                    <a:p>
                      <a:r>
                        <a:rPr lang="es-CO" sz="1800" b="0" dirty="0">
                          <a:ln w="19050">
                            <a:solidFill>
                              <a:srgbClr val="FF0000"/>
                            </a:solidFill>
                          </a:ln>
                          <a:solidFill>
                            <a:srgbClr val="FF0000"/>
                          </a:solidFill>
                          <a:latin typeface="+mn-lt"/>
                        </a:rPr>
                        <a:t>PRIMAVERA</a:t>
                      </a:r>
                    </a:p>
                  </a:txBody>
                  <a:tcPr>
                    <a:solidFill>
                      <a:schemeClr val="bg1"/>
                    </a:solidFill>
                  </a:tcPr>
                </a:tc>
                <a:tc>
                  <a:txBody>
                    <a:bodyPr/>
                    <a:lstStyle/>
                    <a:p>
                      <a:r>
                        <a:rPr lang="es-CO" sz="1800" b="0" dirty="0">
                          <a:ln w="19050">
                            <a:solidFill>
                              <a:srgbClr val="FF0000"/>
                            </a:solidFill>
                          </a:ln>
                          <a:solidFill>
                            <a:srgbClr val="FF0000"/>
                          </a:solidFill>
                        </a:rPr>
                        <a:t>20-21 MARZO</a:t>
                      </a:r>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800" b="0" dirty="0">
                          <a:ln w="19050">
                            <a:solidFill>
                              <a:srgbClr val="FF0000"/>
                            </a:solidFill>
                          </a:ln>
                          <a:solidFill>
                            <a:srgbClr val="FF0000"/>
                          </a:solidFill>
                        </a:rPr>
                        <a:t>21-22 JUNIO</a:t>
                      </a:r>
                    </a:p>
                  </a:txBody>
                  <a:tcPr>
                    <a:solidFill>
                      <a:schemeClr val="bg1"/>
                    </a:solidFill>
                  </a:tcPr>
                </a:tc>
                <a:tc>
                  <a:txBody>
                    <a:bodyPr/>
                    <a:lstStyle/>
                    <a:p>
                      <a:pPr algn="ctr"/>
                      <a:r>
                        <a:rPr lang="es-CO" sz="1800" b="0" dirty="0">
                          <a:ln w="19050">
                            <a:solidFill>
                              <a:srgbClr val="FF0000"/>
                            </a:solidFill>
                          </a:ln>
                          <a:solidFill>
                            <a:srgbClr val="FF0000"/>
                          </a:solidFill>
                        </a:rPr>
                        <a:t>92,9 DÍAS</a:t>
                      </a:r>
                    </a:p>
                  </a:txBody>
                  <a:tcPr>
                    <a:solidFill>
                      <a:schemeClr val="bg1"/>
                    </a:solidFill>
                  </a:tcPr>
                </a:tc>
                <a:extLst>
                  <a:ext uri="{0D108BD9-81ED-4DB2-BD59-A6C34878D82A}">
                    <a16:rowId xmlns:a16="http://schemas.microsoft.com/office/drawing/2014/main" val="4117304548"/>
                  </a:ext>
                </a:extLst>
              </a:tr>
            </a:tbl>
          </a:graphicData>
        </a:graphic>
      </p:graphicFrame>
    </p:spTree>
    <p:extLst>
      <p:ext uri="{BB962C8B-B14F-4D97-AF65-F5344CB8AC3E}">
        <p14:creationId xmlns:p14="http://schemas.microsoft.com/office/powerpoint/2010/main" val="28226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26EE0F4-3DE5-4044-A959-35C35C9FA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831" y="2871191"/>
            <a:ext cx="1608388" cy="1555654"/>
          </a:xfrm>
          <a:prstGeom prst="rect">
            <a:avLst/>
          </a:prstGeom>
        </p:spPr>
      </p:pic>
      <p:pic>
        <p:nvPicPr>
          <p:cNvPr id="7" name="Imagen 6">
            <a:extLst>
              <a:ext uri="{FF2B5EF4-FFF2-40B4-BE49-F238E27FC236}">
                <a16:creationId xmlns:a16="http://schemas.microsoft.com/office/drawing/2014/main" id="{BD1BD1E2-C1AF-4A20-8C1E-56C282246015}"/>
              </a:ext>
            </a:extLst>
          </p:cNvPr>
          <p:cNvPicPr>
            <a:picLocks noChangeAspect="1"/>
          </p:cNvPicPr>
          <p:nvPr/>
        </p:nvPicPr>
        <p:blipFill rotWithShape="1">
          <a:blip r:embed="rId3">
            <a:extLst>
              <a:ext uri="{28A0092B-C50C-407E-A947-70E740481C1C}">
                <a14:useLocalDpi xmlns:a14="http://schemas.microsoft.com/office/drawing/2010/main" val="0"/>
              </a:ext>
            </a:extLst>
          </a:blip>
          <a:srcRect l="20431" r="21558"/>
          <a:stretch/>
        </p:blipFill>
        <p:spPr>
          <a:xfrm>
            <a:off x="6796483" y="1190416"/>
            <a:ext cx="1601412" cy="1552784"/>
          </a:xfrm>
          <a:prstGeom prst="rect">
            <a:avLst/>
          </a:prstGeom>
        </p:spPr>
      </p:pic>
      <p:sp>
        <p:nvSpPr>
          <p:cNvPr id="14" name="Rectángulo 13">
            <a:extLst>
              <a:ext uri="{FF2B5EF4-FFF2-40B4-BE49-F238E27FC236}">
                <a16:creationId xmlns:a16="http://schemas.microsoft.com/office/drawing/2014/main" id="{4023E738-606C-4D8E-A362-3F6E87D061DA}"/>
              </a:ext>
            </a:extLst>
          </p:cNvPr>
          <p:cNvSpPr/>
          <p:nvPr/>
        </p:nvSpPr>
        <p:spPr>
          <a:xfrm>
            <a:off x="4280819" y="4505583"/>
            <a:ext cx="3960576" cy="1815882"/>
          </a:xfrm>
          <a:prstGeom prst="rect">
            <a:avLst/>
          </a:prstGeom>
          <a:gradFill rotWithShape="1">
            <a:gsLst>
              <a:gs pos="0">
                <a:srgbClr val="DE81FF"/>
              </a:gs>
              <a:gs pos="35000">
                <a:srgbClr val="F1C5FF"/>
              </a:gs>
              <a:gs pos="100000">
                <a:srgbClr val="FFEFFF"/>
              </a:gs>
            </a:gsLst>
            <a:lin ang="16200000" scaled="1"/>
          </a:gradFill>
          <a:ln w="9525" cap="flat" cmpd="sng" algn="ctr">
            <a:solidFill>
              <a:srgbClr val="A5C24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defTabSz="914400">
              <a:defRPr/>
            </a:pPr>
            <a:r>
              <a:rPr lang="es-CO" sz="2800" kern="0" dirty="0">
                <a:ln w="19050">
                  <a:solidFill>
                    <a:schemeClr val="tx1"/>
                  </a:solidFill>
                </a:ln>
                <a:solidFill>
                  <a:sysClr val="windowText" lastClr="000000"/>
                </a:solidFill>
                <a:latin typeface="Arial Narrow" panose="020B0606020202030204" pitchFamily="34" charset="0"/>
              </a:rPr>
              <a:t>“tocad la trompeta por el nuevo mes, por la luna llena, que es nuestra fiesta! ”. </a:t>
            </a:r>
            <a:r>
              <a:rPr lang="es-CO" sz="2800" kern="0" dirty="0">
                <a:ln w="19050">
                  <a:solidFill>
                    <a:srgbClr val="0000CC"/>
                  </a:solidFill>
                </a:ln>
                <a:solidFill>
                  <a:srgbClr val="0000CC"/>
                </a:solidFill>
                <a:latin typeface="Arial Narrow" panose="020B0606020202030204" pitchFamily="34" charset="0"/>
              </a:rPr>
              <a:t>Salmo 81:4. </a:t>
            </a:r>
            <a:r>
              <a:rPr lang="es-CO" sz="2800" kern="0" dirty="0" err="1">
                <a:ln w="19050">
                  <a:solidFill>
                    <a:srgbClr val="0000CC"/>
                  </a:solidFill>
                </a:ln>
                <a:solidFill>
                  <a:srgbClr val="0000CC"/>
                </a:solidFill>
                <a:latin typeface="Arial Narrow" panose="020B0606020202030204" pitchFamily="34" charset="0"/>
              </a:rPr>
              <a:t>BJerusalén</a:t>
            </a:r>
            <a:r>
              <a:rPr lang="es-CO" sz="2800" kern="0" dirty="0">
                <a:ln w="19050">
                  <a:solidFill>
                    <a:srgbClr val="0000CC"/>
                  </a:solidFill>
                </a:ln>
                <a:solidFill>
                  <a:srgbClr val="0000CC"/>
                </a:solidFill>
                <a:latin typeface="Arial Narrow" panose="020B0606020202030204" pitchFamily="34" charset="0"/>
              </a:rPr>
              <a:t>. </a:t>
            </a:r>
          </a:p>
        </p:txBody>
      </p:sp>
      <p:sp>
        <p:nvSpPr>
          <p:cNvPr id="9" name="Rectángulo 8"/>
          <p:cNvSpPr/>
          <p:nvPr/>
        </p:nvSpPr>
        <p:spPr>
          <a:xfrm>
            <a:off x="483704" y="352264"/>
            <a:ext cx="8176592"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s-CO" sz="3600" kern="0" dirty="0">
                <a:ln w="19050">
                  <a:solidFill>
                    <a:srgbClr val="FFFF00"/>
                  </a:solidFill>
                </a:ln>
                <a:solidFill>
                  <a:srgbClr val="FFFF00"/>
                </a:solidFill>
                <a:latin typeface="Arial Narrow" panose="020B0606020202030204" pitchFamily="34" charset="0"/>
              </a:rPr>
              <a:t>En el primer mes, en la Pascua y en luna llena.</a:t>
            </a:r>
            <a:endParaRPr kumimoji="0" lang="es-CO" sz="3600" b="0" i="0" u="none" strike="noStrike" kern="0" cap="none" spc="0" normalizeH="0" baseline="0" noProof="0" dirty="0">
              <a:ln w="19050">
                <a:solidFill>
                  <a:srgbClr val="FFFF00"/>
                </a:solidFill>
              </a:ln>
              <a:solidFill>
                <a:srgbClr val="FFFF00"/>
              </a:solidFill>
              <a:effectLst>
                <a:glow rad="76200">
                  <a:schemeClr val="tx1"/>
                </a:glow>
              </a:effectLst>
              <a:uLnTx/>
              <a:uFillTx/>
              <a:latin typeface="Arial Narrow" panose="020B0606020202030204" pitchFamily="34" charset="0"/>
            </a:endParaRPr>
          </a:p>
        </p:txBody>
      </p:sp>
      <p:sp>
        <p:nvSpPr>
          <p:cNvPr id="6" name="Rectángulo 5">
            <a:extLst>
              <a:ext uri="{FF2B5EF4-FFF2-40B4-BE49-F238E27FC236}">
                <a16:creationId xmlns:a16="http://schemas.microsoft.com/office/drawing/2014/main" id="{DAB2CE7D-C2AE-409F-998C-80BA08F6B99A}"/>
              </a:ext>
            </a:extLst>
          </p:cNvPr>
          <p:cNvSpPr/>
          <p:nvPr/>
        </p:nvSpPr>
        <p:spPr>
          <a:xfrm>
            <a:off x="915115" y="1162880"/>
            <a:ext cx="5309429" cy="3108543"/>
          </a:xfrm>
          <a:prstGeom prst="rect">
            <a:avLst/>
          </a:prstGeom>
          <a:solidFill>
            <a:schemeClr val="bg1"/>
          </a:solidFill>
          <a:ln w="38100" cap="rnd" cmpd="sng" algn="ctr">
            <a:noFill/>
            <a:prstDash val="solid"/>
          </a:ln>
          <a:effectLst/>
        </p:spPr>
        <p:txBody>
          <a:bodyPr wrap="square">
            <a:spAutoFit/>
          </a:bodyPr>
          <a:lstStyle/>
          <a:p>
            <a:pPr lvl="0">
              <a:defRPr/>
            </a:pPr>
            <a:r>
              <a:rPr lang="es-CO" sz="2800" kern="0" dirty="0">
                <a:ln w="19050">
                  <a:solidFill>
                    <a:schemeClr val="tx1"/>
                  </a:solidFill>
                </a:ln>
                <a:solidFill>
                  <a:sysClr val="windowText" lastClr="000000"/>
                </a:solidFill>
                <a:latin typeface="Arial Narrow" panose="020B0606020202030204" pitchFamily="34" charset="0"/>
              </a:rPr>
              <a:t>“Este mes (</a:t>
            </a:r>
            <a:r>
              <a:rPr lang="es-CO" sz="2800" kern="0" dirty="0">
                <a:ln w="19050">
                  <a:solidFill>
                    <a:srgbClr val="FF0000"/>
                  </a:solidFill>
                </a:ln>
                <a:solidFill>
                  <a:srgbClr val="FF0000"/>
                </a:solidFill>
                <a:latin typeface="Arial Narrow" panose="020B0606020202030204" pitchFamily="34" charset="0"/>
              </a:rPr>
              <a:t>luna nueva</a:t>
            </a:r>
            <a:r>
              <a:rPr lang="es-CO" sz="2800" kern="0" dirty="0">
                <a:ln w="19050">
                  <a:solidFill>
                    <a:schemeClr val="tx1"/>
                  </a:solidFill>
                </a:ln>
                <a:solidFill>
                  <a:sysClr val="windowText" lastClr="000000"/>
                </a:solidFill>
                <a:latin typeface="Arial Narrow" panose="020B0606020202030204" pitchFamily="34" charset="0"/>
              </a:rPr>
              <a:t>) os será principio de los meses; para vosotros será éste el primero en los meses del año”. “Y lo guardaréis hasta </a:t>
            </a:r>
            <a:r>
              <a:rPr lang="es-CO" sz="2800" kern="0" dirty="0">
                <a:ln w="19050">
                  <a:solidFill>
                    <a:srgbClr val="FF0000"/>
                  </a:solidFill>
                </a:ln>
                <a:solidFill>
                  <a:srgbClr val="FF0000"/>
                </a:solidFill>
                <a:latin typeface="Arial Narrow" panose="020B0606020202030204" pitchFamily="34" charset="0"/>
              </a:rPr>
              <a:t>el día catorce </a:t>
            </a:r>
            <a:r>
              <a:rPr lang="es-CO" sz="2800" kern="0" dirty="0">
                <a:ln w="19050">
                  <a:solidFill>
                    <a:schemeClr val="tx1"/>
                  </a:solidFill>
                </a:ln>
                <a:solidFill>
                  <a:sysClr val="windowText" lastClr="000000"/>
                </a:solidFill>
                <a:latin typeface="Arial Narrow" panose="020B0606020202030204" pitchFamily="34" charset="0"/>
              </a:rPr>
              <a:t>de este mes, y lo inmolará toda la congregación del pueblo de Israel entre las dos tardes”. </a:t>
            </a:r>
            <a:r>
              <a:rPr lang="es-CO" sz="2800" kern="0" dirty="0">
                <a:ln w="19050">
                  <a:solidFill>
                    <a:srgbClr val="FF0000"/>
                  </a:solidFill>
                </a:ln>
                <a:solidFill>
                  <a:srgbClr val="FF0000"/>
                </a:solidFill>
                <a:latin typeface="Arial Narrow" panose="020B0606020202030204" pitchFamily="34" charset="0"/>
              </a:rPr>
              <a:t>Éxodo 12:2,6.</a:t>
            </a:r>
          </a:p>
        </p:txBody>
      </p:sp>
      <p:sp>
        <p:nvSpPr>
          <p:cNvPr id="11" name="Rectángulo 10">
            <a:extLst>
              <a:ext uri="{FF2B5EF4-FFF2-40B4-BE49-F238E27FC236}">
                <a16:creationId xmlns:a16="http://schemas.microsoft.com/office/drawing/2014/main" id="{24B402A8-551C-4774-A899-F66A84F6E473}"/>
              </a:ext>
            </a:extLst>
          </p:cNvPr>
          <p:cNvSpPr/>
          <p:nvPr/>
        </p:nvSpPr>
        <p:spPr>
          <a:xfrm>
            <a:off x="967409" y="4673983"/>
            <a:ext cx="2937634" cy="1384995"/>
          </a:xfrm>
          <a:prstGeom prst="rect">
            <a:avLst/>
          </a:prstGeom>
          <a:gradFill rotWithShape="1">
            <a:gsLst>
              <a:gs pos="54000">
                <a:srgbClr val="FFFF99"/>
              </a:gs>
              <a:gs pos="0">
                <a:srgbClr val="FFFF66"/>
              </a:gs>
              <a:gs pos="100000">
                <a:srgbClr val="FFFFCC"/>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p:spPr>
        <p:txBody>
          <a:bodyPr wrap="square">
            <a:spAutoFit/>
          </a:bodyPr>
          <a:lstStyle/>
          <a:p>
            <a:pPr lvl="0" algn="ctr" defTabSz="914400">
              <a:defRPr/>
            </a:pPr>
            <a:r>
              <a:rPr lang="es-CO" sz="2800" kern="0" dirty="0">
                <a:ln w="19050">
                  <a:solidFill>
                    <a:srgbClr val="006600"/>
                  </a:solidFill>
                </a:ln>
                <a:solidFill>
                  <a:srgbClr val="006600"/>
                </a:solidFill>
                <a:latin typeface="Arial Narrow" panose="020B0606020202030204" pitchFamily="34" charset="0"/>
              </a:rPr>
              <a:t>La luna llena ocurre 14 días después de la luna nueva.</a:t>
            </a:r>
          </a:p>
        </p:txBody>
      </p:sp>
      <p:sp>
        <p:nvSpPr>
          <p:cNvPr id="12" name="Rectángulo 11">
            <a:extLst>
              <a:ext uri="{FF2B5EF4-FFF2-40B4-BE49-F238E27FC236}">
                <a16:creationId xmlns:a16="http://schemas.microsoft.com/office/drawing/2014/main" id="{2D1BC4C7-BBA1-456E-9F84-9C0856FA20C2}"/>
              </a:ext>
            </a:extLst>
          </p:cNvPr>
          <p:cNvSpPr/>
          <p:nvPr/>
        </p:nvSpPr>
        <p:spPr>
          <a:xfrm>
            <a:off x="4558748" y="4819752"/>
            <a:ext cx="3854213" cy="1815882"/>
          </a:xfrm>
          <a:prstGeom prst="rect">
            <a:avLst/>
          </a:prstGeom>
          <a:gradFill rotWithShape="1">
            <a:gsLst>
              <a:gs pos="54000">
                <a:srgbClr val="D4F698"/>
              </a:gs>
              <a:gs pos="0">
                <a:srgbClr val="537D0B">
                  <a:lumMod val="40000"/>
                  <a:lumOff val="60000"/>
                </a:srgbClr>
              </a:gs>
              <a:gs pos="100000">
                <a:srgbClr val="537D0B">
                  <a:lumMod val="20000"/>
                  <a:lumOff val="80000"/>
                </a:srgb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p:spPr>
        <p:txBody>
          <a:bodyPr wrap="square">
            <a:spAutoFit/>
          </a:bodyPr>
          <a:lstStyle/>
          <a:p>
            <a:pPr lvl="0" algn="ctr" defTabSz="914400">
              <a:defRPr/>
            </a:pPr>
            <a:r>
              <a:rPr lang="es-CO" sz="2800" kern="0" dirty="0">
                <a:ln w="19050">
                  <a:solidFill>
                    <a:schemeClr val="tx1"/>
                  </a:solidFill>
                </a:ln>
                <a:solidFill>
                  <a:sysClr val="windowText" lastClr="000000"/>
                </a:solidFill>
                <a:latin typeface="Arial Narrow" panose="020B0606020202030204" pitchFamily="34" charset="0"/>
              </a:rPr>
              <a:t>“Tocad trompeta en la nueva luna, y en luna llena, día de nuestra fiesta”. </a:t>
            </a:r>
            <a:r>
              <a:rPr lang="es-CO" sz="2800" kern="0" dirty="0">
                <a:ln w="19050">
                  <a:solidFill>
                    <a:srgbClr val="FF0000"/>
                  </a:solidFill>
                </a:ln>
                <a:solidFill>
                  <a:srgbClr val="FF0000"/>
                </a:solidFill>
                <a:latin typeface="Arial Narrow" panose="020B0606020202030204" pitchFamily="34" charset="0"/>
              </a:rPr>
              <a:t>Salmo 81:3. RV90. </a:t>
            </a:r>
          </a:p>
        </p:txBody>
      </p:sp>
    </p:spTree>
    <p:extLst>
      <p:ext uri="{BB962C8B-B14F-4D97-AF65-F5344CB8AC3E}">
        <p14:creationId xmlns:p14="http://schemas.microsoft.com/office/powerpoint/2010/main" val="27838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26000">
              <a:srgbClr val="E8F1E8"/>
            </a:gs>
            <a:gs pos="81000">
              <a:srgbClr val="197519"/>
            </a:gs>
            <a:gs pos="100000">
              <a:srgbClr val="006600"/>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ángulo 8"/>
          <p:cNvSpPr/>
          <p:nvPr/>
        </p:nvSpPr>
        <p:spPr>
          <a:xfrm>
            <a:off x="1475504" y="820389"/>
            <a:ext cx="6192992" cy="954107"/>
          </a:xfrm>
          <a:prstGeom prst="rect">
            <a:avLst/>
          </a:prstGeom>
          <a:gradFill rotWithShape="1">
            <a:gsLst>
              <a:gs pos="0">
                <a:srgbClr val="BDFBE8"/>
              </a:gs>
              <a:gs pos="65000">
                <a:srgbClr val="85FF85"/>
              </a:gs>
            </a:gsLst>
            <a:lin ang="5400000" scaled="0"/>
          </a:gradFill>
          <a:ln w="38100" cap="rnd" cmpd="sng" algn="ctr">
            <a:noFill/>
            <a:prstDash val="solid"/>
          </a:ln>
          <a:effectLst/>
        </p:spPr>
        <p:txBody>
          <a:bodyPr wrap="square">
            <a:spAutoFit/>
          </a:bodyPr>
          <a:lstStyle/>
          <a:p>
            <a:pPr lvl="0" algn="ctr">
              <a:defRPr/>
            </a:pPr>
            <a:r>
              <a:rPr lang="es-CO" sz="2800" kern="0" dirty="0">
                <a:ln w="19050">
                  <a:solidFill>
                    <a:schemeClr val="tx1"/>
                  </a:solidFill>
                </a:ln>
                <a:solidFill>
                  <a:sysClr val="windowText" lastClr="000000"/>
                </a:solidFill>
                <a:latin typeface="Arial Narrow" panose="020B0606020202030204" pitchFamily="34" charset="0"/>
              </a:rPr>
              <a:t>El evangelio de Juan habla de cuatro pascuas ocurridas durante el ministerio de Jesús.</a:t>
            </a:r>
            <a:endParaRPr kumimoji="0" lang="es-CO" sz="2800" b="0" i="0" u="none" strike="noStrike" kern="0" cap="none" spc="0" normalizeH="0" baseline="0" noProof="0" dirty="0">
              <a:ln w="19050">
                <a:solidFill>
                  <a:schemeClr val="tx1"/>
                </a:solidFill>
              </a:ln>
              <a:solidFill>
                <a:sysClr val="windowText" lastClr="000000"/>
              </a:solidFill>
              <a:effectLst>
                <a:glow rad="76200">
                  <a:schemeClr val="tx1"/>
                </a:glow>
              </a:effectLst>
              <a:uLnTx/>
              <a:uFillTx/>
              <a:latin typeface="Arial Narrow" panose="020B0606020202030204" pitchFamily="34" charset="0"/>
            </a:endParaRPr>
          </a:p>
        </p:txBody>
      </p:sp>
      <p:sp>
        <p:nvSpPr>
          <p:cNvPr id="6" name="Rectángulo 5">
            <a:extLst>
              <a:ext uri="{FF2B5EF4-FFF2-40B4-BE49-F238E27FC236}">
                <a16:creationId xmlns:a16="http://schemas.microsoft.com/office/drawing/2014/main" id="{DAB2CE7D-C2AE-409F-998C-80BA08F6B99A}"/>
              </a:ext>
            </a:extLst>
          </p:cNvPr>
          <p:cNvSpPr/>
          <p:nvPr/>
        </p:nvSpPr>
        <p:spPr>
          <a:xfrm>
            <a:off x="1585913" y="2117541"/>
            <a:ext cx="5972175" cy="954107"/>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lvl="0">
              <a:defRPr/>
            </a:pPr>
            <a:r>
              <a:rPr lang="es-ES_tradnl" sz="2800" kern="0" noProof="0" dirty="0">
                <a:ln w="19050">
                  <a:solidFill>
                    <a:srgbClr val="006600"/>
                  </a:solidFill>
                </a:ln>
                <a:solidFill>
                  <a:srgbClr val="006600"/>
                </a:solidFill>
                <a:latin typeface="Arial Narrow" panose="020B0606020202030204" pitchFamily="34" charset="0"/>
              </a:rPr>
              <a:t>1ª. Año 28. </a:t>
            </a:r>
            <a:r>
              <a:rPr lang="es-ES_tradnl" sz="2800" kern="0" noProof="0" dirty="0">
                <a:ln w="19050">
                  <a:solidFill>
                    <a:schemeClr val="tx1"/>
                  </a:solidFill>
                </a:ln>
                <a:solidFill>
                  <a:sysClr val="windowText" lastClr="000000"/>
                </a:solidFill>
                <a:latin typeface="Arial Narrow" panose="020B0606020202030204" pitchFamily="34" charset="0"/>
              </a:rPr>
              <a:t>Juan 2:13,23.</a:t>
            </a:r>
          </a:p>
          <a:p>
            <a:pPr lvl="0">
              <a:defRPr/>
            </a:pPr>
            <a:r>
              <a:rPr lang="es-ES_tradnl" sz="2800" kern="0" noProof="0" dirty="0">
                <a:ln w="19050">
                  <a:solidFill>
                    <a:schemeClr val="tx1"/>
                  </a:solidFill>
                </a:ln>
                <a:solidFill>
                  <a:sysClr val="windowText" lastClr="000000"/>
                </a:solidFill>
                <a:latin typeface="Arial Narrow" panose="020B0606020202030204" pitchFamily="34" charset="0"/>
              </a:rPr>
              <a:t>Cuando purificó el templo.</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5" name="Rectángulo 5">
            <a:extLst>
              <a:ext uri="{FF2B5EF4-FFF2-40B4-BE49-F238E27FC236}">
                <a16:creationId xmlns:a16="http://schemas.microsoft.com/office/drawing/2014/main" id="{DAB2CE7D-C2AE-409F-998C-80BA08F6B99A}"/>
              </a:ext>
            </a:extLst>
          </p:cNvPr>
          <p:cNvSpPr/>
          <p:nvPr/>
        </p:nvSpPr>
        <p:spPr>
          <a:xfrm>
            <a:off x="1585913" y="3349995"/>
            <a:ext cx="5972175" cy="954107"/>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lvl="0">
              <a:defRPr/>
            </a:pPr>
            <a:r>
              <a:rPr lang="es-ES_tradnl" sz="2800" kern="0" dirty="0">
                <a:ln w="19050">
                  <a:solidFill>
                    <a:srgbClr val="006600"/>
                  </a:solidFill>
                </a:ln>
                <a:solidFill>
                  <a:srgbClr val="006600"/>
                </a:solidFill>
                <a:latin typeface="Arial Narrow" panose="020B0606020202030204" pitchFamily="34" charset="0"/>
              </a:rPr>
              <a:t>2</a:t>
            </a:r>
            <a:r>
              <a:rPr lang="es-ES_tradnl" sz="2800" kern="0" noProof="0" dirty="0">
                <a:ln w="19050">
                  <a:solidFill>
                    <a:srgbClr val="006600"/>
                  </a:solidFill>
                </a:ln>
                <a:solidFill>
                  <a:srgbClr val="006600"/>
                </a:solidFill>
                <a:latin typeface="Arial Narrow" panose="020B0606020202030204" pitchFamily="34" charset="0"/>
              </a:rPr>
              <a:t>ª. Año 29. </a:t>
            </a:r>
            <a:r>
              <a:rPr lang="es-ES_tradnl" sz="2800" kern="0" noProof="0" dirty="0">
                <a:ln w="19050">
                  <a:solidFill>
                    <a:schemeClr val="tx1"/>
                  </a:solidFill>
                </a:ln>
                <a:solidFill>
                  <a:sysClr val="windowText" lastClr="000000"/>
                </a:solidFill>
                <a:latin typeface="Arial Narrow" panose="020B0606020202030204" pitchFamily="34" charset="0"/>
              </a:rPr>
              <a:t>Juan 5:1. «Una fiesta de los    </a:t>
            </a:r>
          </a:p>
          <a:p>
            <a:pPr lvl="0">
              <a:defRPr/>
            </a:pPr>
            <a:r>
              <a:rPr lang="es-ES_tradnl" sz="2800" kern="0" dirty="0">
                <a:ln w="19050">
                  <a:solidFill>
                    <a:schemeClr val="tx1"/>
                  </a:solidFill>
                </a:ln>
                <a:solidFill>
                  <a:sysClr val="windowText" lastClr="000000"/>
                </a:solidFill>
                <a:latin typeface="Arial Narrow" panose="020B0606020202030204" pitchFamily="34" charset="0"/>
              </a:rPr>
              <a:t>     </a:t>
            </a:r>
            <a:r>
              <a:rPr lang="es-ES_tradnl" sz="2800" kern="0" noProof="0" dirty="0">
                <a:ln w="19050">
                  <a:solidFill>
                    <a:schemeClr val="tx1"/>
                  </a:solidFill>
                </a:ln>
                <a:solidFill>
                  <a:sysClr val="windowText" lastClr="000000"/>
                </a:solidFill>
                <a:latin typeface="Arial Narrow" panose="020B0606020202030204" pitchFamily="34" charset="0"/>
              </a:rPr>
              <a:t>judíos». Probablemente una Pascua.</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10" name="Rectángulo 5">
            <a:extLst>
              <a:ext uri="{FF2B5EF4-FFF2-40B4-BE49-F238E27FC236}">
                <a16:creationId xmlns:a16="http://schemas.microsoft.com/office/drawing/2014/main" id="{DAB2CE7D-C2AE-409F-998C-80BA08F6B99A}"/>
              </a:ext>
            </a:extLst>
          </p:cNvPr>
          <p:cNvSpPr/>
          <p:nvPr/>
        </p:nvSpPr>
        <p:spPr>
          <a:xfrm>
            <a:off x="1585913" y="4565480"/>
            <a:ext cx="5972175" cy="954107"/>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lvl="0">
              <a:defRPr/>
            </a:pPr>
            <a:r>
              <a:rPr lang="es-ES_tradnl" sz="2800" kern="0" dirty="0">
                <a:ln w="19050">
                  <a:solidFill>
                    <a:srgbClr val="006600"/>
                  </a:solidFill>
                </a:ln>
                <a:solidFill>
                  <a:srgbClr val="006600"/>
                </a:solidFill>
                <a:latin typeface="Arial Narrow" panose="020B0606020202030204" pitchFamily="34" charset="0"/>
              </a:rPr>
              <a:t>3</a:t>
            </a:r>
            <a:r>
              <a:rPr lang="es-ES_tradnl" sz="2800" kern="0" noProof="0" dirty="0">
                <a:ln w="19050">
                  <a:solidFill>
                    <a:srgbClr val="006600"/>
                  </a:solidFill>
                </a:ln>
                <a:solidFill>
                  <a:srgbClr val="006600"/>
                </a:solidFill>
                <a:latin typeface="Arial Narrow" panose="020B0606020202030204" pitchFamily="34" charset="0"/>
              </a:rPr>
              <a:t>ª. Año 30. </a:t>
            </a:r>
            <a:r>
              <a:rPr lang="es-ES_tradnl" sz="2800" kern="0" noProof="0" dirty="0">
                <a:ln w="19050">
                  <a:solidFill>
                    <a:schemeClr val="tx1"/>
                  </a:solidFill>
                </a:ln>
                <a:solidFill>
                  <a:sysClr val="windowText" lastClr="000000"/>
                </a:solidFill>
                <a:latin typeface="Arial Narrow" panose="020B0606020202030204" pitchFamily="34" charset="0"/>
              </a:rPr>
              <a:t>Juan 6:4. </a:t>
            </a:r>
          </a:p>
          <a:p>
            <a:pPr lvl="0">
              <a:defRPr/>
            </a:pPr>
            <a:r>
              <a:rPr lang="es-ES_tradnl" sz="2800" kern="0" noProof="0" dirty="0">
                <a:ln w="19050">
                  <a:solidFill>
                    <a:schemeClr val="tx1"/>
                  </a:solidFill>
                </a:ln>
                <a:solidFill>
                  <a:sysClr val="windowText" lastClr="000000"/>
                </a:solidFill>
                <a:latin typeface="Arial Narrow" panose="020B0606020202030204" pitchFamily="34" charset="0"/>
              </a:rPr>
              <a:t>La primera multiplicación de los panes.</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
        <p:nvSpPr>
          <p:cNvPr id="11" name="Rectángulo 5">
            <a:extLst>
              <a:ext uri="{FF2B5EF4-FFF2-40B4-BE49-F238E27FC236}">
                <a16:creationId xmlns:a16="http://schemas.microsoft.com/office/drawing/2014/main" id="{DAB2CE7D-C2AE-409F-998C-80BA08F6B99A}"/>
              </a:ext>
            </a:extLst>
          </p:cNvPr>
          <p:cNvSpPr/>
          <p:nvPr/>
        </p:nvSpPr>
        <p:spPr>
          <a:xfrm>
            <a:off x="1585913" y="5834233"/>
            <a:ext cx="5972175" cy="523220"/>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lvl="0">
              <a:defRPr/>
            </a:pPr>
            <a:r>
              <a:rPr lang="es-ES_tradnl" sz="2800" kern="0" dirty="0">
                <a:ln w="19050">
                  <a:solidFill>
                    <a:srgbClr val="006600"/>
                  </a:solidFill>
                </a:ln>
                <a:solidFill>
                  <a:srgbClr val="006600"/>
                </a:solidFill>
                <a:latin typeface="Arial Narrow" panose="020B0606020202030204" pitchFamily="34" charset="0"/>
              </a:rPr>
              <a:t>4</a:t>
            </a:r>
            <a:r>
              <a:rPr lang="es-ES_tradnl" sz="2800" kern="0" noProof="0" dirty="0">
                <a:ln w="19050">
                  <a:solidFill>
                    <a:srgbClr val="006600"/>
                  </a:solidFill>
                </a:ln>
                <a:solidFill>
                  <a:srgbClr val="006600"/>
                </a:solidFill>
                <a:latin typeface="Arial Narrow" panose="020B0606020202030204" pitchFamily="34" charset="0"/>
              </a:rPr>
              <a:t>ª. Año 31. </a:t>
            </a:r>
            <a:r>
              <a:rPr lang="es-ES_tradnl" sz="2800" kern="0" noProof="0" dirty="0">
                <a:ln w="19050">
                  <a:solidFill>
                    <a:schemeClr val="tx1"/>
                  </a:solidFill>
                </a:ln>
                <a:solidFill>
                  <a:sysClr val="windowText" lastClr="000000"/>
                </a:solidFill>
                <a:latin typeface="Arial Narrow" panose="020B0606020202030204" pitchFamily="34" charset="0"/>
              </a:rPr>
              <a:t>Juan 13:1. Cuando Jesús murió.</a:t>
            </a:r>
            <a:endParaRPr kumimoji="0" lang="es-CO" sz="2800" i="0" u="none" strike="noStrike" kern="0" cap="none" spc="0" normalizeH="0" baseline="0" noProof="0" dirty="0">
              <a:ln w="19050">
                <a:solidFill>
                  <a:schemeClr val="tx1"/>
                </a:solidFill>
              </a:ln>
              <a:solidFill>
                <a:sysClr val="windowText" lastClr="000000"/>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8120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38000">
              <a:srgbClr val="DFDCC7"/>
            </a:gs>
            <a:gs pos="0">
              <a:srgbClr val="DFDCC7"/>
            </a:gs>
            <a:gs pos="55000">
              <a:schemeClr val="tx1"/>
            </a:gs>
            <a:gs pos="89000">
              <a:schemeClr val="tx1"/>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ángulo 6"/>
          <p:cNvSpPr/>
          <p:nvPr/>
        </p:nvSpPr>
        <p:spPr>
          <a:xfrm>
            <a:off x="1419895" y="593217"/>
            <a:ext cx="6304210" cy="584775"/>
          </a:xfrm>
          <a:prstGeom prst="rect">
            <a:avLst/>
          </a:prstGeom>
          <a:noFill/>
          <a:ln w="38100" cap="rnd" cmpd="sng" algn="ctr">
            <a:noFill/>
            <a:prstDash val="solid"/>
          </a:ln>
          <a:effectLst/>
        </p:spPr>
        <p:txBody>
          <a:bodyPr wrap="square">
            <a:spAutoFit/>
          </a:bodyPr>
          <a:lstStyle/>
          <a:p>
            <a:pPr lvl="0">
              <a:defRPr/>
            </a:pPr>
            <a:r>
              <a:rPr lang="es-CO" sz="3200" kern="0" dirty="0">
                <a:ln w="19050">
                  <a:solidFill>
                    <a:schemeClr val="bg1"/>
                  </a:solidFill>
                </a:ln>
                <a:solidFill>
                  <a:schemeClr val="bg1"/>
                </a:solidFill>
                <a:latin typeface="Arial Narrow" panose="020B0606020202030204" pitchFamily="34" charset="0"/>
              </a:rPr>
              <a:t>En resumen podemos decir que Jesús…</a:t>
            </a:r>
            <a:endParaRPr kumimoji="0" lang="es-CO" sz="3200" b="0" i="0" u="none" strike="noStrike" kern="0" cap="none" spc="0" normalizeH="0" baseline="0" noProof="0" dirty="0">
              <a:ln w="19050">
                <a:solidFill>
                  <a:schemeClr val="bg1"/>
                </a:solidFill>
              </a:ln>
              <a:solidFill>
                <a:schemeClr val="bg1"/>
              </a:solidFill>
              <a:effectLst>
                <a:glow rad="63500">
                  <a:schemeClr val="tx1"/>
                </a:glow>
              </a:effectLst>
              <a:uLnTx/>
              <a:uFillTx/>
              <a:latin typeface="Arial Narrow" panose="020B0606020202030204" pitchFamily="34" charset="0"/>
            </a:endParaRPr>
          </a:p>
        </p:txBody>
      </p:sp>
      <p:sp>
        <p:nvSpPr>
          <p:cNvPr id="9" name="Rectángulo 8"/>
          <p:cNvSpPr/>
          <p:nvPr/>
        </p:nvSpPr>
        <p:spPr>
          <a:xfrm>
            <a:off x="2345634" y="1675258"/>
            <a:ext cx="4452731" cy="267765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lvl="0">
              <a:defRPr/>
            </a:pPr>
            <a:r>
              <a:rPr lang="es-CO" sz="2800" kern="0" dirty="0">
                <a:ln w="19050">
                  <a:solidFill>
                    <a:schemeClr val="tx1"/>
                  </a:solidFill>
                </a:ln>
                <a:solidFill>
                  <a:sysClr val="windowText" lastClr="000000"/>
                </a:solidFill>
                <a:latin typeface="Arial Narrow" panose="020B0606020202030204" pitchFamily="34" charset="0"/>
              </a:rPr>
              <a:t>Murió en el año 31 DC.</a:t>
            </a:r>
          </a:p>
          <a:p>
            <a:pPr lvl="0">
              <a:defRPr/>
            </a:pPr>
            <a:r>
              <a:rPr lang="es-CO" sz="2800" kern="0" dirty="0">
                <a:ln w="19050">
                  <a:solidFill>
                    <a:schemeClr val="tx1"/>
                  </a:solidFill>
                </a:ln>
                <a:solidFill>
                  <a:sysClr val="windowText" lastClr="000000"/>
                </a:solidFill>
                <a:latin typeface="Arial Narrow" panose="020B0606020202030204" pitchFamily="34" charset="0"/>
              </a:rPr>
              <a:t>En primavera.</a:t>
            </a:r>
          </a:p>
          <a:p>
            <a:pPr lvl="0">
              <a:defRPr/>
            </a:pPr>
            <a:r>
              <a:rPr lang="es-CO" sz="2800" kern="0" dirty="0">
                <a:ln w="19050">
                  <a:solidFill>
                    <a:schemeClr val="tx1"/>
                  </a:solidFill>
                </a:ln>
                <a:solidFill>
                  <a:sysClr val="windowText" lastClr="000000"/>
                </a:solidFill>
                <a:latin typeface="Arial Narrow" panose="020B0606020202030204" pitchFamily="34" charset="0"/>
              </a:rPr>
              <a:t>En el primer mes, </a:t>
            </a:r>
            <a:r>
              <a:rPr lang="es-CO" sz="2800" kern="0" dirty="0" err="1">
                <a:ln w="19050">
                  <a:solidFill>
                    <a:schemeClr val="tx1"/>
                  </a:solidFill>
                </a:ln>
                <a:solidFill>
                  <a:sysClr val="windowText" lastClr="000000"/>
                </a:solidFill>
                <a:latin typeface="Arial Narrow" panose="020B0606020202030204" pitchFamily="34" charset="0"/>
              </a:rPr>
              <a:t>Abib</a:t>
            </a:r>
            <a:r>
              <a:rPr lang="es-CO" sz="2800" kern="0" dirty="0">
                <a:ln w="19050">
                  <a:solidFill>
                    <a:schemeClr val="tx1"/>
                  </a:solidFill>
                </a:ln>
                <a:solidFill>
                  <a:sysClr val="windowText" lastClr="000000"/>
                </a:solidFill>
                <a:latin typeface="Arial Narrow" panose="020B0606020202030204" pitchFamily="34" charset="0"/>
              </a:rPr>
              <a:t> (Nisán). </a:t>
            </a:r>
          </a:p>
          <a:p>
            <a:pPr lvl="0">
              <a:defRPr/>
            </a:pPr>
            <a:r>
              <a:rPr lang="es-CO" sz="2800" kern="0" dirty="0">
                <a:ln w="19050">
                  <a:solidFill>
                    <a:schemeClr val="tx1"/>
                  </a:solidFill>
                </a:ln>
                <a:solidFill>
                  <a:sysClr val="windowText" lastClr="000000"/>
                </a:solidFill>
                <a:latin typeface="Arial Narrow" panose="020B0606020202030204" pitchFamily="34" charset="0"/>
              </a:rPr>
              <a:t>En la Pascua.</a:t>
            </a:r>
          </a:p>
          <a:p>
            <a:pPr lvl="0">
              <a:defRPr/>
            </a:pPr>
            <a:r>
              <a:rPr lang="es-CO" sz="2800" kern="0" dirty="0">
                <a:ln w="19050">
                  <a:solidFill>
                    <a:schemeClr val="tx1"/>
                  </a:solidFill>
                </a:ln>
                <a:solidFill>
                  <a:sysClr val="windowText" lastClr="000000"/>
                </a:solidFill>
                <a:latin typeface="Arial Narrow" panose="020B0606020202030204" pitchFamily="34" charset="0"/>
              </a:rPr>
              <a:t>En luna llena.</a:t>
            </a:r>
          </a:p>
          <a:p>
            <a:pPr lvl="0">
              <a:defRPr/>
            </a:pPr>
            <a:r>
              <a:rPr lang="es-CO" sz="2800" kern="0" dirty="0">
                <a:ln w="19050">
                  <a:solidFill>
                    <a:schemeClr val="tx1"/>
                  </a:solidFill>
                </a:ln>
                <a:solidFill>
                  <a:sysClr val="windowText" lastClr="000000"/>
                </a:solidFill>
                <a:latin typeface="Arial Narrow" panose="020B0606020202030204" pitchFamily="34" charset="0"/>
              </a:rPr>
              <a:t>En viernes.</a:t>
            </a:r>
          </a:p>
        </p:txBody>
      </p:sp>
      <p:sp>
        <p:nvSpPr>
          <p:cNvPr id="6" name="Rectángulo 8"/>
          <p:cNvSpPr/>
          <p:nvPr/>
        </p:nvSpPr>
        <p:spPr>
          <a:xfrm>
            <a:off x="2348948" y="4388484"/>
            <a:ext cx="444610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defRPr/>
            </a:pPr>
            <a:r>
              <a:rPr lang="es-CO" sz="3200" b="1" kern="0" dirty="0">
                <a:ln w="3175">
                  <a:solidFill>
                    <a:srgbClr val="0000CC"/>
                  </a:solidFill>
                </a:ln>
                <a:solidFill>
                  <a:srgbClr val="0000CC"/>
                </a:solidFill>
                <a:latin typeface="Arial Narrow" panose="020B0606020202030204" pitchFamily="34" charset="0"/>
              </a:rPr>
              <a:t>En el tiempo especificado.</a:t>
            </a:r>
          </a:p>
        </p:txBody>
      </p:sp>
      <p:sp>
        <p:nvSpPr>
          <p:cNvPr id="8" name="Rectángulo 8"/>
          <p:cNvSpPr/>
          <p:nvPr/>
        </p:nvSpPr>
        <p:spPr>
          <a:xfrm>
            <a:off x="849068" y="5145535"/>
            <a:ext cx="7445865"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s-CO" sz="2800" kern="0" dirty="0">
                <a:ln w="19050">
                  <a:solidFill>
                    <a:srgbClr val="FF0000"/>
                  </a:solidFill>
                </a:ln>
                <a:solidFill>
                  <a:srgbClr val="FF0000"/>
                </a:solidFill>
                <a:latin typeface="Arial Narrow" panose="020B0606020202030204" pitchFamily="34" charset="0"/>
              </a:rPr>
              <a:t>La Pascua.             </a:t>
            </a:r>
            <a:r>
              <a:rPr lang="es-CO" sz="2800" kern="0" dirty="0">
                <a:ln w="19050">
                  <a:solidFill>
                    <a:srgbClr val="0000FF"/>
                  </a:solidFill>
                </a:ln>
                <a:solidFill>
                  <a:srgbClr val="0000FF"/>
                </a:solidFill>
                <a:latin typeface="Arial Narrow" panose="020B0606020202030204" pitchFamily="34" charset="0"/>
              </a:rPr>
              <a:t>Viernes 14.   </a:t>
            </a:r>
            <a:r>
              <a:rPr lang="es-CO" sz="2800" kern="0" dirty="0">
                <a:ln w="19050">
                  <a:solidFill>
                    <a:schemeClr val="tx1"/>
                  </a:solidFill>
                </a:ln>
                <a:solidFill>
                  <a:sysClr val="windowText" lastClr="000000"/>
                </a:solidFill>
                <a:latin typeface="Arial Narrow" panose="020B0606020202030204" pitchFamily="34" charset="0"/>
              </a:rPr>
              <a:t>Murió en la cruz.</a:t>
            </a:r>
          </a:p>
          <a:p>
            <a:pPr lvl="0">
              <a:defRPr/>
            </a:pPr>
            <a:r>
              <a:rPr lang="es-ES_tradnl" sz="2800" kern="0" dirty="0">
                <a:ln w="19050">
                  <a:solidFill>
                    <a:srgbClr val="FF0000"/>
                  </a:solidFill>
                </a:ln>
                <a:solidFill>
                  <a:srgbClr val="FF0000"/>
                </a:solidFill>
                <a:latin typeface="Arial Narrow" panose="020B0606020202030204" pitchFamily="34" charset="0"/>
              </a:rPr>
              <a:t>Los panes ácimos. </a:t>
            </a:r>
            <a:r>
              <a:rPr lang="es-ES_tradnl" sz="2800" kern="0" dirty="0">
                <a:ln w="19050">
                  <a:solidFill>
                    <a:srgbClr val="0000FF"/>
                  </a:solidFill>
                </a:ln>
                <a:solidFill>
                  <a:srgbClr val="0000FF"/>
                </a:solidFill>
                <a:latin typeface="Arial Narrow" panose="020B0606020202030204" pitchFamily="34" charset="0"/>
              </a:rPr>
              <a:t>Sábado 15.   </a:t>
            </a:r>
            <a:r>
              <a:rPr lang="es-ES_tradnl" sz="2800" kern="0" dirty="0">
                <a:ln w="19050">
                  <a:solidFill>
                    <a:schemeClr val="tx1"/>
                  </a:solidFill>
                </a:ln>
                <a:solidFill>
                  <a:sysClr val="windowText" lastClr="000000"/>
                </a:solidFill>
                <a:latin typeface="Arial Narrow" panose="020B0606020202030204" pitchFamily="34" charset="0"/>
              </a:rPr>
              <a:t>Descansó en la tumba.</a:t>
            </a:r>
            <a:endParaRPr lang="es-CO" sz="2800" kern="0" dirty="0">
              <a:ln w="19050">
                <a:solidFill>
                  <a:schemeClr val="tx1"/>
                </a:solidFill>
              </a:ln>
              <a:solidFill>
                <a:sysClr val="windowText" lastClr="000000"/>
              </a:solidFill>
              <a:latin typeface="Arial Narrow" panose="020B0606020202030204" pitchFamily="34" charset="0"/>
            </a:endParaRPr>
          </a:p>
          <a:p>
            <a:pPr lvl="0">
              <a:defRPr/>
            </a:pPr>
            <a:r>
              <a:rPr lang="es-CO" sz="2800" kern="0" dirty="0">
                <a:ln w="19050">
                  <a:solidFill>
                    <a:srgbClr val="FF0000"/>
                  </a:solidFill>
                </a:ln>
                <a:solidFill>
                  <a:srgbClr val="FF0000"/>
                </a:solidFill>
                <a:latin typeface="Arial Narrow" panose="020B0606020202030204" pitchFamily="34" charset="0"/>
              </a:rPr>
              <a:t>La gavilla mecida.  </a:t>
            </a:r>
            <a:r>
              <a:rPr lang="es-CO" sz="2800" kern="0" dirty="0">
                <a:ln w="19050">
                  <a:solidFill>
                    <a:srgbClr val="0000FF"/>
                  </a:solidFill>
                </a:ln>
                <a:solidFill>
                  <a:srgbClr val="0000FF"/>
                </a:solidFill>
                <a:latin typeface="Arial Narrow" panose="020B0606020202030204" pitchFamily="34" charset="0"/>
              </a:rPr>
              <a:t>Domingo 16. </a:t>
            </a:r>
            <a:r>
              <a:rPr lang="es-CO" sz="2800" kern="0" dirty="0">
                <a:ln w="19050">
                  <a:solidFill>
                    <a:sysClr val="windowText" lastClr="000000"/>
                  </a:solidFill>
                </a:ln>
                <a:solidFill>
                  <a:sysClr val="windowText" lastClr="000000"/>
                </a:solidFill>
                <a:latin typeface="Arial Narrow" panose="020B0606020202030204" pitchFamily="34" charset="0"/>
              </a:rPr>
              <a:t>Resucitó. </a:t>
            </a:r>
          </a:p>
        </p:txBody>
      </p:sp>
    </p:spTree>
    <p:extLst>
      <p:ext uri="{BB962C8B-B14F-4D97-AF65-F5344CB8AC3E}">
        <p14:creationId xmlns:p14="http://schemas.microsoft.com/office/powerpoint/2010/main" val="22551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3300"/>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13D35A4-BE04-4099-A672-CC8B5404CA99}"/>
              </a:ext>
            </a:extLst>
          </p:cNvPr>
          <p:cNvSpPr/>
          <p:nvPr/>
        </p:nvSpPr>
        <p:spPr>
          <a:xfrm>
            <a:off x="2054478" y="834887"/>
            <a:ext cx="5035044" cy="1384995"/>
          </a:xfrm>
          <a:prstGeom prst="rect">
            <a:avLst/>
          </a:prstGeom>
          <a:solidFill>
            <a:srgbClr val="FFFF99"/>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La mayoría de los comentadores bíblicos ubican la vida terrenal 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 Jesús entre </a:t>
            </a:r>
            <a:r>
              <a:rPr lang="es-CO" sz="2800" dirty="0">
                <a:ln w="19050">
                  <a:solidFill>
                    <a:sysClr val="windowText" lastClr="000000"/>
                  </a:solidFill>
                </a:ln>
                <a:solidFill>
                  <a:sysClr val="windowText" lastClr="000000"/>
                </a:solidFill>
                <a:latin typeface="Arial Narrow" panose="020B0606020202030204" pitchFamily="34" charset="0"/>
              </a:rPr>
              <a:t>los</a:t>
            </a:r>
            <a:r>
              <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 años </a:t>
            </a:r>
            <a:r>
              <a:rPr kumimoji="0" lang="es-CO" sz="2800" b="0" i="0" u="none" strike="noStrike" kern="120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5 AC </a:t>
            </a:r>
            <a:r>
              <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y </a:t>
            </a:r>
            <a:r>
              <a:rPr kumimoji="0" lang="es-CO" sz="2800" b="0" i="0" u="none" strike="noStrike" kern="120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36 </a:t>
            </a:r>
            <a:r>
              <a:rPr lang="es-CO" sz="2800" dirty="0">
                <a:ln w="19050">
                  <a:solidFill>
                    <a:srgbClr val="FF0000"/>
                  </a:solidFill>
                </a:ln>
                <a:solidFill>
                  <a:srgbClr val="FF0000"/>
                </a:solidFill>
                <a:latin typeface="Arial Narrow" panose="020B0606020202030204" pitchFamily="34" charset="0"/>
              </a:rPr>
              <a:t>D</a:t>
            </a:r>
            <a:r>
              <a:rPr kumimoji="0" lang="es-CO" sz="2800" b="0" i="0" u="none" strike="noStrike" kern="120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C</a:t>
            </a:r>
            <a:r>
              <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a:t>
            </a:r>
            <a:endParaRPr kumimoji="0" lang="es-CO" sz="28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endParaRPr>
          </a:p>
        </p:txBody>
      </p:sp>
      <p:sp>
        <p:nvSpPr>
          <p:cNvPr id="5" name="Rectángulo 4">
            <a:extLst>
              <a:ext uri="{FF2B5EF4-FFF2-40B4-BE49-F238E27FC236}">
                <a16:creationId xmlns:a16="http://schemas.microsoft.com/office/drawing/2014/main" id="{9BB07791-DAAA-437A-ABD0-A24038820774}"/>
              </a:ext>
            </a:extLst>
          </p:cNvPr>
          <p:cNvSpPr/>
          <p:nvPr/>
        </p:nvSpPr>
        <p:spPr>
          <a:xfrm>
            <a:off x="2054478" y="2500273"/>
            <a:ext cx="5035044" cy="584775"/>
          </a:xfrm>
          <a:prstGeom prst="rect">
            <a:avLst/>
          </a:prstGeom>
          <a:gradFill>
            <a:gsLst>
              <a:gs pos="0">
                <a:schemeClr val="accent1">
                  <a:lumMod val="5000"/>
                  <a:lumOff val="95000"/>
                </a:schemeClr>
              </a:gs>
              <a:gs pos="61000">
                <a:srgbClr val="9BFD9D"/>
              </a:gs>
              <a:gs pos="100000">
                <a:srgbClr val="9BFD9D"/>
              </a:gs>
            </a:gsLst>
            <a:lin ang="5400000" scaled="1"/>
          </a:gradFill>
          <a:ln w="38100">
            <a:solidFill>
              <a:srgbClr val="00CC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La razón es sencilla. </a:t>
            </a:r>
            <a:endParaRPr kumimoji="0" lang="es-CO" sz="3200" b="1" i="0" u="none" strike="noStrike" kern="1200" cap="none" spc="0" normalizeH="0" baseline="0" noProof="0" dirty="0">
              <a:ln>
                <a:solidFill>
                  <a:srgbClr val="009900"/>
                </a:solidFill>
              </a:ln>
              <a:solidFill>
                <a:srgbClr val="009900"/>
              </a:solidFill>
              <a:effectLst/>
              <a:uLnTx/>
              <a:uFillTx/>
              <a:latin typeface="Arial Narrow" panose="020B0606020202030204" pitchFamily="34" charset="0"/>
              <a:ea typeface="+mn-ea"/>
              <a:cs typeface="+mn-cs"/>
            </a:endParaRPr>
          </a:p>
        </p:txBody>
      </p:sp>
      <p:sp>
        <p:nvSpPr>
          <p:cNvPr id="6" name="Rectángulo 5">
            <a:extLst>
              <a:ext uri="{FF2B5EF4-FFF2-40B4-BE49-F238E27FC236}">
                <a16:creationId xmlns:a16="http://schemas.microsoft.com/office/drawing/2014/main" id="{A010BDF8-7C26-4CE6-A461-09C2D26EB679}"/>
              </a:ext>
            </a:extLst>
          </p:cNvPr>
          <p:cNvSpPr/>
          <p:nvPr/>
        </p:nvSpPr>
        <p:spPr>
          <a:xfrm>
            <a:off x="2054478" y="3297456"/>
            <a:ext cx="5035044" cy="1384995"/>
          </a:xfrm>
          <a:prstGeom prst="rect">
            <a:avLst/>
          </a:prstGeom>
          <a:ln w="38100">
            <a:solidFill>
              <a:srgbClr val="3333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defRPr/>
            </a:pPr>
            <a:r>
              <a:rPr lang="es-CO" sz="2800" dirty="0">
                <a:ln w="19050">
                  <a:solidFill>
                    <a:sysClr val="windowText" lastClr="000000"/>
                  </a:solidFill>
                </a:ln>
                <a:solidFill>
                  <a:sysClr val="windowText" lastClr="000000"/>
                </a:solidFill>
                <a:latin typeface="Arial Narrow" panose="020B0606020202030204" pitchFamily="34" charset="0"/>
              </a:rPr>
              <a:t>Jesús nació durante el reinado de Herodes el Grande (</a:t>
            </a:r>
            <a:r>
              <a:rPr lang="es-CO" sz="2800" dirty="0">
                <a:ln w="19050">
                  <a:solidFill>
                    <a:srgbClr val="0000FF"/>
                  </a:solidFill>
                </a:ln>
                <a:solidFill>
                  <a:srgbClr val="0000FF"/>
                </a:solidFill>
                <a:latin typeface="Arial Narrow" panose="020B0606020202030204" pitchFamily="34" charset="0"/>
              </a:rPr>
              <a:t>Mateo 2:1-19</a:t>
            </a:r>
            <a:r>
              <a:rPr lang="es-CO" sz="2800" dirty="0">
                <a:ln w="19050">
                  <a:solidFill>
                    <a:sysClr val="windowText" lastClr="000000"/>
                  </a:solidFill>
                </a:ln>
                <a:solidFill>
                  <a:sysClr val="windowText" lastClr="000000"/>
                </a:solidFill>
                <a:latin typeface="Arial Narrow" panose="020B0606020202030204" pitchFamily="34" charset="0"/>
              </a:rPr>
              <a:t>).</a:t>
            </a:r>
          </a:p>
          <a:p>
            <a:pPr lvl="0" algn="ctr">
              <a:defRPr/>
            </a:pPr>
            <a:r>
              <a:rPr lang="es-CO" sz="2800" dirty="0">
                <a:ln w="19050">
                  <a:solidFill>
                    <a:srgbClr val="FF0000"/>
                  </a:solidFill>
                </a:ln>
                <a:solidFill>
                  <a:srgbClr val="FF0000"/>
                </a:solidFill>
                <a:latin typeface="Arial Narrow" panose="020B0606020202030204" pitchFamily="34" charset="0"/>
              </a:rPr>
              <a:t>Y este rey murió en el año 4 AC.</a:t>
            </a:r>
            <a:endParaRPr lang="es-CO" sz="2800" b="1" dirty="0">
              <a:ln>
                <a:solidFill>
                  <a:srgbClr val="FF0000"/>
                </a:solidFill>
              </a:ln>
              <a:solidFill>
                <a:srgbClr val="FF0000"/>
              </a:solidFill>
              <a:latin typeface="Arial Narrow" panose="020B0606020202030204" pitchFamily="34" charset="0"/>
            </a:endParaRPr>
          </a:p>
        </p:txBody>
      </p:sp>
      <p:sp>
        <p:nvSpPr>
          <p:cNvPr id="7" name="Rectángulo 6">
            <a:extLst>
              <a:ext uri="{FF2B5EF4-FFF2-40B4-BE49-F238E27FC236}">
                <a16:creationId xmlns:a16="http://schemas.microsoft.com/office/drawing/2014/main" id="{D1D7FF2C-A2CE-4C2A-AF4E-6D5E3E93F9FE}"/>
              </a:ext>
            </a:extLst>
          </p:cNvPr>
          <p:cNvSpPr/>
          <p:nvPr/>
        </p:nvSpPr>
        <p:spPr>
          <a:xfrm>
            <a:off x="2054478" y="4881092"/>
            <a:ext cx="5035044" cy="1384995"/>
          </a:xfrm>
          <a:prstGeom prst="rect">
            <a:avLst/>
          </a:prstGeom>
          <a:ln w="38100">
            <a:solidFill>
              <a:srgbClr val="3333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defRPr/>
            </a:pPr>
            <a:r>
              <a:rPr lang="es-CO" sz="2800" dirty="0">
                <a:ln w="19050">
                  <a:solidFill>
                    <a:sysClr val="windowText" lastClr="000000"/>
                  </a:solidFill>
                </a:ln>
                <a:solidFill>
                  <a:sysClr val="windowText" lastClr="000000"/>
                </a:solidFill>
                <a:latin typeface="Arial Narrow" panose="020B0606020202030204" pitchFamily="34" charset="0"/>
              </a:rPr>
              <a:t>Y fue martirizado, siendo Pilato procurador romano de Judea, el cual gobernó entre los años </a:t>
            </a:r>
            <a:r>
              <a:rPr lang="es-CO" sz="2800" dirty="0">
                <a:ln w="19050">
                  <a:solidFill>
                    <a:srgbClr val="FF0000"/>
                  </a:solidFill>
                </a:ln>
                <a:solidFill>
                  <a:srgbClr val="FF0000"/>
                </a:solidFill>
                <a:latin typeface="Arial Narrow" panose="020B0606020202030204" pitchFamily="34" charset="0"/>
              </a:rPr>
              <a:t>26 </a:t>
            </a:r>
            <a:r>
              <a:rPr lang="es-CO" sz="2800" dirty="0">
                <a:ln w="19050">
                  <a:solidFill>
                    <a:sysClr val="windowText" lastClr="000000"/>
                  </a:solidFill>
                </a:ln>
                <a:solidFill>
                  <a:sysClr val="windowText" lastClr="000000"/>
                </a:solidFill>
                <a:latin typeface="Arial Narrow" panose="020B0606020202030204" pitchFamily="34" charset="0"/>
              </a:rPr>
              <a:t>al </a:t>
            </a:r>
            <a:r>
              <a:rPr lang="es-CO" sz="2800" dirty="0">
                <a:ln w="19050">
                  <a:solidFill>
                    <a:srgbClr val="FF0000"/>
                  </a:solidFill>
                </a:ln>
                <a:solidFill>
                  <a:srgbClr val="FF0000"/>
                </a:solidFill>
                <a:latin typeface="Arial Narrow" panose="020B0606020202030204" pitchFamily="34" charset="0"/>
              </a:rPr>
              <a:t>36 DC</a:t>
            </a:r>
            <a:r>
              <a:rPr lang="es-CO" sz="2800" dirty="0">
                <a:ln w="19050">
                  <a:solidFill>
                    <a:sysClr val="windowText" lastClr="000000"/>
                  </a:solidFill>
                </a:ln>
                <a:solidFill>
                  <a:sysClr val="windowText" lastClr="000000"/>
                </a:solidFill>
                <a:latin typeface="Arial Narrow" panose="020B0606020202030204" pitchFamily="34" charset="0"/>
              </a:rPr>
              <a:t>.</a:t>
            </a:r>
            <a:endParaRPr lang="es-CO" sz="2800" b="1" dirty="0">
              <a:ln>
                <a:solidFill>
                  <a:srgbClr val="009900"/>
                </a:solidFill>
              </a:ln>
              <a:solidFill>
                <a:srgbClr val="009900"/>
              </a:solidFill>
              <a:latin typeface="Arial Narrow" panose="020B0606020202030204" pitchFamily="34" charset="0"/>
            </a:endParaRPr>
          </a:p>
        </p:txBody>
      </p:sp>
    </p:spTree>
    <p:extLst>
      <p:ext uri="{BB962C8B-B14F-4D97-AF65-F5344CB8AC3E}">
        <p14:creationId xmlns:p14="http://schemas.microsoft.com/office/powerpoint/2010/main" val="21026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37000">
              <a:srgbClr val="C2BB94"/>
            </a:gs>
            <a:gs pos="0">
              <a:srgbClr val="C9C39F"/>
            </a:gs>
            <a:gs pos="79000">
              <a:schemeClr val="tx1"/>
            </a:gs>
            <a:gs pos="89000">
              <a:schemeClr val="tx1"/>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ángulo 8"/>
          <p:cNvSpPr/>
          <p:nvPr/>
        </p:nvSpPr>
        <p:spPr>
          <a:xfrm>
            <a:off x="918813" y="954336"/>
            <a:ext cx="7306374" cy="954107"/>
          </a:xfrm>
          <a:prstGeom prst="rect">
            <a:avLst/>
          </a:prstGeom>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s-CO" sz="2800" kern="0" dirty="0">
                <a:ln w="19050">
                  <a:solidFill>
                    <a:srgbClr val="FF0000"/>
                  </a:solidFill>
                </a:ln>
                <a:solidFill>
                  <a:srgbClr val="FF0000"/>
                </a:solidFill>
                <a:latin typeface="Arial Narrow" panose="020B0606020202030204" pitchFamily="34" charset="0"/>
              </a:rPr>
              <a:t>La Pascua. </a:t>
            </a:r>
            <a:r>
              <a:rPr lang="es-CO" sz="2800" kern="0" dirty="0">
                <a:ln w="19050">
                  <a:solidFill>
                    <a:srgbClr val="0000FF"/>
                  </a:solidFill>
                </a:ln>
                <a:solidFill>
                  <a:srgbClr val="0000FF"/>
                </a:solidFill>
                <a:latin typeface="Arial Narrow" panose="020B0606020202030204" pitchFamily="34" charset="0"/>
              </a:rPr>
              <a:t>“N</a:t>
            </a: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uestra pascua, que es Cristo, </a:t>
            </a:r>
            <a:r>
              <a:rPr lang="es-CO" sz="2800" i="1" kern="0" dirty="0">
                <a:ln w="19050">
                  <a:solidFill>
                    <a:prstClr val="black"/>
                  </a:solidFill>
                </a:ln>
                <a:solidFill>
                  <a:prstClr val="black"/>
                </a:solidFill>
                <a:latin typeface="Arial Narrow" panose="020B0606020202030204" pitchFamily="34" charset="0"/>
                <a:cs typeface="Times New Roman" panose="02020603050405020304" pitchFamily="18" charset="0"/>
              </a:rPr>
              <a:t>ya fue sacrificada por nosotros”.</a:t>
            </a:r>
            <a:r>
              <a:rPr lang="es-CO" sz="2800" b="1" kern="0" dirty="0">
                <a:ln>
                  <a:solidFill>
                    <a:prstClr val="black"/>
                  </a:solidFill>
                </a:ln>
                <a:solidFill>
                  <a:prstClr val="black"/>
                </a:solidFill>
                <a:latin typeface="Arial Narrow" panose="020B0606020202030204" pitchFamily="34" charset="0"/>
                <a:cs typeface="Times New Roman" panose="02020603050405020304" pitchFamily="18" charset="0"/>
              </a:rPr>
              <a:t> </a:t>
            </a:r>
            <a:r>
              <a:rPr lang="es-CO" sz="2800" kern="0" dirty="0">
                <a:ln w="19050">
                  <a:solidFill>
                    <a:srgbClr val="FF0000"/>
                  </a:solidFill>
                </a:ln>
                <a:solidFill>
                  <a:srgbClr val="FF0000"/>
                </a:solidFill>
                <a:latin typeface="Arial Narrow" panose="020B0606020202030204" pitchFamily="34" charset="0"/>
                <a:cs typeface="Times New Roman" panose="02020603050405020304" pitchFamily="18" charset="0"/>
              </a:rPr>
              <a:t>1Corintios 5:7. </a:t>
            </a:r>
            <a:r>
              <a:rPr lang="es-CO" sz="2800" kern="0" dirty="0">
                <a:ln w="19050">
                  <a:solidFill>
                    <a:sysClr val="windowText" lastClr="000000"/>
                  </a:solidFill>
                </a:ln>
                <a:solidFill>
                  <a:sysClr val="windowText" lastClr="000000"/>
                </a:solidFill>
                <a:latin typeface="Arial Narrow" panose="020B0606020202030204" pitchFamily="34" charset="0"/>
              </a:rPr>
              <a:t> </a:t>
            </a:r>
          </a:p>
        </p:txBody>
      </p:sp>
      <p:sp>
        <p:nvSpPr>
          <p:cNvPr id="10" name="Rectángulo 8">
            <a:extLst>
              <a:ext uri="{FF2B5EF4-FFF2-40B4-BE49-F238E27FC236}">
                <a16:creationId xmlns:a16="http://schemas.microsoft.com/office/drawing/2014/main" id="{36958D46-E086-408B-B563-563CB3E4A203}"/>
              </a:ext>
            </a:extLst>
          </p:cNvPr>
          <p:cNvSpPr/>
          <p:nvPr/>
        </p:nvSpPr>
        <p:spPr>
          <a:xfrm>
            <a:off x="923226" y="2067470"/>
            <a:ext cx="7297548"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s-ES_tradnl" sz="2800" kern="0" dirty="0">
                <a:ln w="19050">
                  <a:solidFill>
                    <a:srgbClr val="FF0000"/>
                  </a:solidFill>
                </a:ln>
                <a:solidFill>
                  <a:srgbClr val="FF0000"/>
                </a:solidFill>
                <a:latin typeface="Arial Narrow" panose="020B0606020202030204" pitchFamily="34" charset="0"/>
              </a:rPr>
              <a:t>Los panes ácimos. “</a:t>
            </a:r>
            <a:r>
              <a:rPr lang="es-CO" sz="2800" kern="0" dirty="0">
                <a:ln w="19050">
                  <a:solidFill>
                    <a:schemeClr val="tx1"/>
                  </a:solidFill>
                </a:ln>
                <a:solidFill>
                  <a:sysClr val="windowText" lastClr="000000"/>
                </a:solidFill>
                <a:latin typeface="Arial Narrow" panose="020B0606020202030204" pitchFamily="34" charset="0"/>
              </a:rPr>
              <a:t>Yo soy el pan vivo que descendió del cielo”. </a:t>
            </a:r>
            <a:r>
              <a:rPr lang="es-CO" sz="2800" kern="0" dirty="0">
                <a:ln w="19050">
                  <a:solidFill>
                    <a:srgbClr val="FF0000"/>
                  </a:solidFill>
                </a:ln>
                <a:solidFill>
                  <a:srgbClr val="FF0000"/>
                </a:solidFill>
                <a:latin typeface="Arial Narrow" panose="020B0606020202030204" pitchFamily="34" charset="0"/>
              </a:rPr>
              <a:t>Juan 6:51. “…</a:t>
            </a:r>
            <a:r>
              <a:rPr lang="es-CO" sz="2800" kern="0" dirty="0">
                <a:ln w="19050">
                  <a:solidFill>
                    <a:schemeClr val="tx1"/>
                  </a:solidFill>
                </a:ln>
                <a:solidFill>
                  <a:schemeClr val="tx1"/>
                </a:solidFill>
                <a:latin typeface="Arial Narrow" panose="020B0606020202030204" pitchFamily="34" charset="0"/>
              </a:rPr>
              <a:t>su alma no fue dejada en el Hades, ni su carne vio corrupción”. </a:t>
            </a:r>
            <a:r>
              <a:rPr lang="es-CO" sz="2800" kern="0" dirty="0">
                <a:ln w="19050">
                  <a:solidFill>
                    <a:srgbClr val="FF0000"/>
                  </a:solidFill>
                </a:ln>
                <a:solidFill>
                  <a:srgbClr val="FF0000"/>
                </a:solidFill>
                <a:latin typeface="Arial Narrow" panose="020B0606020202030204" pitchFamily="34" charset="0"/>
              </a:rPr>
              <a:t>Hechos 2:31.</a:t>
            </a:r>
          </a:p>
        </p:txBody>
      </p:sp>
      <p:sp>
        <p:nvSpPr>
          <p:cNvPr id="11" name="Rectángulo 8">
            <a:extLst>
              <a:ext uri="{FF2B5EF4-FFF2-40B4-BE49-F238E27FC236}">
                <a16:creationId xmlns:a16="http://schemas.microsoft.com/office/drawing/2014/main" id="{6E831851-36BA-4BEE-9E34-8EAFBA31FA90}"/>
              </a:ext>
            </a:extLst>
          </p:cNvPr>
          <p:cNvSpPr/>
          <p:nvPr/>
        </p:nvSpPr>
        <p:spPr>
          <a:xfrm>
            <a:off x="929099" y="5119027"/>
            <a:ext cx="7285802" cy="1384995"/>
          </a:xfrm>
          <a:prstGeom prst="rect">
            <a:avLst/>
          </a:prstGeom>
          <a:solidFill>
            <a:schemeClr val="accent2">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lvl="0">
              <a:defRPr/>
            </a:pPr>
            <a:r>
              <a:rPr lang="es-CO" sz="2800" kern="0" dirty="0">
                <a:ln w="19050">
                  <a:solidFill>
                    <a:srgbClr val="FF0000"/>
                  </a:solidFill>
                </a:ln>
                <a:solidFill>
                  <a:srgbClr val="FF0000"/>
                </a:solidFill>
                <a:latin typeface="Arial Narrow" panose="020B0606020202030204" pitchFamily="34" charset="0"/>
              </a:rPr>
              <a:t>La gavilla mecida. </a:t>
            </a:r>
            <a:r>
              <a:rPr lang="es-CO" sz="2800" kern="0" dirty="0">
                <a:ln w="19050">
                  <a:solidFill>
                    <a:prstClr val="black"/>
                  </a:solidFill>
                </a:ln>
                <a:solidFill>
                  <a:prstClr val="black"/>
                </a:solidFill>
                <a:latin typeface="Arial Narrow" panose="020B0606020202030204" pitchFamily="34" charset="0"/>
                <a:cs typeface="Times New Roman" panose="02020603050405020304" pitchFamily="18" charset="0"/>
              </a:rPr>
              <a:t>“Mas ahora Cristo ha resucitado de los muertos; primicias de los que durmieron es hecho”. </a:t>
            </a:r>
            <a:r>
              <a:rPr lang="es-CO" sz="2800" kern="0" dirty="0">
                <a:ln w="19050">
                  <a:solidFill>
                    <a:srgbClr val="FF0000"/>
                  </a:solidFill>
                </a:ln>
                <a:solidFill>
                  <a:srgbClr val="FF0000"/>
                </a:solidFill>
                <a:latin typeface="Arial Narrow" panose="020B0606020202030204" pitchFamily="34" charset="0"/>
                <a:cs typeface="Times New Roman" panose="02020603050405020304" pitchFamily="18" charset="0"/>
              </a:rPr>
              <a:t>1Corintios 15:20.</a:t>
            </a:r>
            <a:endParaRPr lang="es-CO" sz="2800" kern="0" dirty="0">
              <a:ln w="19050">
                <a:solidFill>
                  <a:sysClr val="windowText" lastClr="000000"/>
                </a:solidFill>
              </a:ln>
              <a:solidFill>
                <a:sysClr val="windowText" lastClr="000000"/>
              </a:solidFill>
              <a:latin typeface="Arial Narrow" panose="020B0606020202030204" pitchFamily="34" charset="0"/>
            </a:endParaRPr>
          </a:p>
        </p:txBody>
      </p:sp>
      <p:sp>
        <p:nvSpPr>
          <p:cNvPr id="12" name="Rectángulo 11">
            <a:extLst>
              <a:ext uri="{FF2B5EF4-FFF2-40B4-BE49-F238E27FC236}">
                <a16:creationId xmlns:a16="http://schemas.microsoft.com/office/drawing/2014/main" id="{E07E73BB-4B74-469D-804E-0053DFAB5C54}"/>
              </a:ext>
            </a:extLst>
          </p:cNvPr>
          <p:cNvSpPr/>
          <p:nvPr/>
        </p:nvSpPr>
        <p:spPr>
          <a:xfrm>
            <a:off x="928303" y="3566744"/>
            <a:ext cx="7287395"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defTabSz="914400">
              <a:defRPr/>
            </a:pPr>
            <a:r>
              <a:rPr lang="es-CO" sz="2800" kern="0" dirty="0">
                <a:ln w="19050">
                  <a:solidFill>
                    <a:schemeClr val="tx1"/>
                  </a:solidFill>
                </a:ln>
                <a:solidFill>
                  <a:schemeClr val="tx1"/>
                </a:solidFill>
                <a:latin typeface="Arial Narrow" panose="020B0606020202030204" pitchFamily="34" charset="0"/>
                <a:cs typeface="Times New Roman" panose="02020603050405020304" pitchFamily="18" charset="0"/>
              </a:rPr>
              <a:t>“Celebremos la fiesta, no con la vieja levadura, ni con la levadura de malicia y de maldad, sino con panes sin levadura, de sinceridad y de verdad”. </a:t>
            </a:r>
            <a:r>
              <a:rPr lang="es-CO" sz="2800" kern="0" dirty="0">
                <a:ln w="19050">
                  <a:solidFill>
                    <a:srgbClr val="FF0000"/>
                  </a:solidFill>
                </a:ln>
                <a:solidFill>
                  <a:srgbClr val="FF0000"/>
                </a:solidFill>
                <a:latin typeface="Arial Narrow" panose="020B0606020202030204" pitchFamily="34" charset="0"/>
                <a:cs typeface="Times New Roman" panose="02020603050405020304" pitchFamily="18" charset="0"/>
              </a:rPr>
              <a:t>1Corintios 5:8.</a:t>
            </a:r>
            <a:endParaRPr kumimoji="0" lang="es-CO" sz="280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cs typeface="Times New Roman" panose="02020603050405020304" pitchFamily="18" charset="0"/>
            </a:endParaRPr>
          </a:p>
        </p:txBody>
      </p:sp>
      <p:sp>
        <p:nvSpPr>
          <p:cNvPr id="6" name="Rectángulo 8">
            <a:extLst>
              <a:ext uri="{FF2B5EF4-FFF2-40B4-BE49-F238E27FC236}">
                <a16:creationId xmlns:a16="http://schemas.microsoft.com/office/drawing/2014/main" id="{532CA5F9-FDD6-4C4C-9290-8CE91C4D2439}"/>
              </a:ext>
            </a:extLst>
          </p:cNvPr>
          <p:cNvSpPr/>
          <p:nvPr/>
        </p:nvSpPr>
        <p:spPr>
          <a:xfrm>
            <a:off x="2020956" y="267053"/>
            <a:ext cx="5102088" cy="584775"/>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defRPr/>
            </a:pPr>
            <a:r>
              <a:rPr lang="es-CO" sz="3200" b="1" kern="0" dirty="0">
                <a:ln w="3175">
                  <a:solidFill>
                    <a:schemeClr val="tx1"/>
                  </a:solidFill>
                </a:ln>
                <a:solidFill>
                  <a:schemeClr val="tx1"/>
                </a:solidFill>
                <a:latin typeface="Arial Narrow" panose="020B0606020202030204" pitchFamily="34" charset="0"/>
              </a:rPr>
              <a:t>Cristo cumplió el simbolismo.</a:t>
            </a:r>
          </a:p>
        </p:txBody>
      </p:sp>
    </p:spTree>
    <p:extLst>
      <p:ext uri="{BB962C8B-B14F-4D97-AF65-F5344CB8AC3E}">
        <p14:creationId xmlns:p14="http://schemas.microsoft.com/office/powerpoint/2010/main" val="12174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1000">
              <a:srgbClr val="FF0000"/>
            </a:gs>
            <a:gs pos="53000">
              <a:schemeClr val="bg1"/>
            </a:gs>
          </a:gsLst>
          <a:lin ang="0" scaled="1"/>
          <a:tileRect/>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536" y="3024014"/>
            <a:ext cx="2048256" cy="2267712"/>
          </a:xfrm>
          <a:prstGeom prst="rect">
            <a:avLst/>
          </a:prstGeom>
        </p:spPr>
      </p:pic>
      <p:sp>
        <p:nvSpPr>
          <p:cNvPr id="9" name="Rectángulo 8"/>
          <p:cNvSpPr/>
          <p:nvPr/>
        </p:nvSpPr>
        <p:spPr>
          <a:xfrm>
            <a:off x="318052" y="2220636"/>
            <a:ext cx="5645426" cy="31085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914400">
              <a:defRPr/>
            </a:pPr>
            <a:r>
              <a:rPr kumimoji="0" lang="es-CO" sz="2800" i="1"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a:t>
            </a:r>
            <a:r>
              <a:rPr lang="es-CO" sz="2800" i="1" dirty="0">
                <a:ln w="19050">
                  <a:solidFill>
                    <a:sysClr val="windowText" lastClr="000000"/>
                  </a:solidFill>
                </a:ln>
                <a:solidFill>
                  <a:sysClr val="windowText" lastClr="000000"/>
                </a:solidFill>
                <a:latin typeface="Arial Narrow" panose="020B0606020202030204" pitchFamily="34" charset="0"/>
              </a:rPr>
              <a:t>En Compañía de sus discípulos, el Salvador se encaminó lentamente hacia el huerto de Getsemaní. </a:t>
            </a:r>
            <a:r>
              <a:rPr lang="es-CO" sz="2800" i="1" dirty="0">
                <a:ln w="19050">
                  <a:solidFill>
                    <a:srgbClr val="FF0000"/>
                  </a:solidFill>
                </a:ln>
                <a:solidFill>
                  <a:srgbClr val="FF0000"/>
                </a:solidFill>
                <a:latin typeface="Arial Narrow" panose="020B0606020202030204" pitchFamily="34" charset="0"/>
              </a:rPr>
              <a:t>La luna de Pascua, ancha y llena</a:t>
            </a:r>
            <a:r>
              <a:rPr lang="es-CO" sz="2800" i="1" dirty="0">
                <a:ln w="19050">
                  <a:solidFill>
                    <a:sysClr val="windowText" lastClr="000000"/>
                  </a:solidFill>
                </a:ln>
                <a:solidFill>
                  <a:sysClr val="windowText" lastClr="000000"/>
                </a:solidFill>
                <a:latin typeface="Arial Narrow" panose="020B0606020202030204" pitchFamily="34" charset="0"/>
              </a:rPr>
              <a:t>, resplandecía desde un cielo sin nubes. La ciudad de cabañas para los peregrinos estaba sumida en el silencio”. </a:t>
            </a:r>
            <a:r>
              <a:rPr lang="es-CO" sz="2800" i="1" dirty="0">
                <a:ln w="19050">
                  <a:solidFill>
                    <a:srgbClr val="FF0000"/>
                  </a:solidFill>
                </a:ln>
                <a:solidFill>
                  <a:srgbClr val="FF0000"/>
                </a:solidFill>
                <a:latin typeface="Arial Narrow" panose="020B0606020202030204" pitchFamily="34" charset="0"/>
              </a:rPr>
              <a:t>DTG 636</a:t>
            </a:r>
            <a:r>
              <a:rPr lang="es-CO" sz="2800" i="1" dirty="0">
                <a:ln w="19050">
                  <a:solidFill>
                    <a:srgbClr val="0000FF"/>
                  </a:solidFill>
                </a:ln>
                <a:solidFill>
                  <a:srgbClr val="0000FF"/>
                </a:solidFill>
                <a:latin typeface="Arial Narrow" panose="020B0606020202030204" pitchFamily="34" charset="0"/>
              </a:rPr>
              <a:t>.</a:t>
            </a:r>
          </a:p>
        </p:txBody>
      </p:sp>
      <p:sp>
        <p:nvSpPr>
          <p:cNvPr id="2" name="Rectángulo 1"/>
          <p:cNvSpPr/>
          <p:nvPr/>
        </p:nvSpPr>
        <p:spPr>
          <a:xfrm>
            <a:off x="2471104" y="1206068"/>
            <a:ext cx="4201791"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000" b="1" i="1" u="none" strike="noStrike" kern="1200" cap="none" spc="0" normalizeH="0" baseline="0" noProof="0" dirty="0">
                <a:ln w="6350">
                  <a:solidFill>
                    <a:srgbClr val="FFFF00"/>
                  </a:solidFill>
                </a:ln>
                <a:solidFill>
                  <a:srgbClr val="FFFF00"/>
                </a:solidFill>
                <a:effectLst/>
                <a:uLnTx/>
                <a:uFillTx/>
                <a:latin typeface="Arial Narrow" panose="020B0606020202030204" pitchFamily="34" charset="0"/>
                <a:ea typeface="+mn-ea"/>
                <a:cs typeface="+mn-cs"/>
              </a:rPr>
              <a:t>El testimonio White.</a:t>
            </a:r>
            <a:endParaRPr kumimoji="0" lang="es-CO" sz="2800" b="0" i="0" u="none" strike="noStrike" kern="1200" cap="none" spc="0" normalizeH="0" baseline="0" noProof="0" dirty="0">
              <a:ln w="6350">
                <a:solidFill>
                  <a:srgbClr val="FFFF00"/>
                </a:solidFill>
              </a:ln>
              <a:solidFill>
                <a:srgbClr val="FFFF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383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89000">
              <a:srgbClr val="FFFF00"/>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7" name="Rectángulo 6"/>
          <p:cNvSpPr/>
          <p:nvPr/>
        </p:nvSpPr>
        <p:spPr>
          <a:xfrm>
            <a:off x="1129837" y="1443841"/>
            <a:ext cx="6884327" cy="397031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defTabSz="914400">
              <a:defRPr/>
            </a:pPr>
            <a:r>
              <a:rPr lang="es-CO" sz="2800" dirty="0">
                <a:ln w="19050">
                  <a:solidFill>
                    <a:schemeClr val="tx1"/>
                  </a:solidFill>
                </a:ln>
                <a:latin typeface="Arial Narrow" pitchFamily="34" charset="0"/>
              </a:rPr>
              <a:t>“</a:t>
            </a:r>
            <a:r>
              <a:rPr lang="es-CO" sz="2800" i="1" dirty="0">
                <a:ln w="19050">
                  <a:solidFill>
                    <a:schemeClr val="tx1"/>
                  </a:solidFill>
                </a:ln>
                <a:solidFill>
                  <a:schemeClr val="tx1"/>
                </a:solidFill>
                <a:latin typeface="Arial Narrow" pitchFamily="34" charset="0"/>
              </a:rPr>
              <a:t>Estos símbolos se cumplieron no solo en cuanto al acontecimiento sino también en cuanto al tiempo. </a:t>
            </a:r>
          </a:p>
          <a:p>
            <a:pPr lvl="0" defTabSz="914400">
              <a:defRPr/>
            </a:pPr>
            <a:r>
              <a:rPr lang="es-CO" sz="2800" i="1" dirty="0">
                <a:ln w="19050">
                  <a:solidFill>
                    <a:srgbClr val="0000FF"/>
                  </a:solidFill>
                </a:ln>
                <a:solidFill>
                  <a:srgbClr val="0000FF"/>
                </a:solidFill>
                <a:latin typeface="Arial Narrow" pitchFamily="34" charset="0"/>
              </a:rPr>
              <a:t>El día 14 del primer mes de los judíos, el mismo día y el  mismo mes en que quince largos siglos antes el cordero pascual había sido inmolado, Cristo, después de haber comido la pascua con sus discípulos, estableció la institución que debía conmemorar su propia muerte como </a:t>
            </a:r>
            <a:r>
              <a:rPr lang="es-CO" sz="2800" i="1" dirty="0">
                <a:ln w="19050">
                  <a:solidFill>
                    <a:schemeClr val="tx1"/>
                  </a:solidFill>
                </a:ln>
                <a:solidFill>
                  <a:schemeClr val="tx1"/>
                </a:solidFill>
                <a:latin typeface="Arial Narrow" pitchFamily="34" charset="0"/>
              </a:rPr>
              <a:t>“Cordero de Dios, que quita el pecado del  mundo”. ...</a:t>
            </a:r>
            <a:endParaRPr kumimoji="0" lang="es-CO" sz="2800" i="0" strike="noStrike" kern="0" cap="none" spc="0" normalizeH="0" baseline="0" noProof="0" dirty="0">
              <a:ln w="19050">
                <a:solidFill>
                  <a:schemeClr val="tx1"/>
                </a:solidFill>
              </a:ln>
              <a:solidFill>
                <a:schemeClr val="tx1"/>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324892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89000">
              <a:srgbClr val="FFFF00"/>
            </a:gs>
            <a:gs pos="76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55B0B4-CB9D-4805-90FF-6E5AF3CC7F67}"/>
              </a:ext>
            </a:extLst>
          </p:cNvPr>
          <p:cNvSpPr/>
          <p:nvPr/>
        </p:nvSpPr>
        <p:spPr>
          <a:xfrm>
            <a:off x="1346796" y="1443841"/>
            <a:ext cx="6450407" cy="397031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defTabSz="914400">
              <a:defRPr/>
            </a:pPr>
            <a:r>
              <a:rPr lang="es-CO" sz="2800" i="1" dirty="0">
                <a:ln w="19050">
                  <a:solidFill>
                    <a:srgbClr val="FF0000"/>
                  </a:solidFill>
                </a:ln>
                <a:solidFill>
                  <a:srgbClr val="FF0000"/>
                </a:solidFill>
                <a:latin typeface="Arial Narrow" pitchFamily="34" charset="0"/>
              </a:rPr>
              <a:t>“En aquella misma noche fue aprehendido por manos impías, para ser crucificado e inmolado. </a:t>
            </a:r>
            <a:r>
              <a:rPr lang="es-CO" sz="2800" i="1" dirty="0">
                <a:ln w="19050">
                  <a:solidFill>
                    <a:schemeClr val="tx1"/>
                  </a:solidFill>
                </a:ln>
                <a:solidFill>
                  <a:schemeClr val="tx1"/>
                </a:solidFill>
                <a:latin typeface="Arial Narrow" pitchFamily="34" charset="0"/>
              </a:rPr>
              <a:t>Y como antitipo de la gavilla mecida</a:t>
            </a:r>
            <a:r>
              <a:rPr lang="es-CO" sz="2800" i="1" dirty="0">
                <a:ln w="19050">
                  <a:solidFill>
                    <a:schemeClr val="tx1"/>
                  </a:solidFill>
                </a:ln>
                <a:latin typeface="Arial Narrow" pitchFamily="34" charset="0"/>
              </a:rPr>
              <a:t>, nuestro Señor fue resucitado de entre los muertos al tercer día, “</a:t>
            </a:r>
            <a:r>
              <a:rPr lang="es-CO" sz="2800" i="1" dirty="0">
                <a:ln w="19050">
                  <a:solidFill>
                    <a:srgbClr val="FF0000"/>
                  </a:solidFill>
                </a:ln>
                <a:solidFill>
                  <a:srgbClr val="FF0000"/>
                </a:solidFill>
                <a:latin typeface="Arial Narrow" pitchFamily="34" charset="0"/>
              </a:rPr>
              <a:t>primicias de los que durmieron</a:t>
            </a:r>
            <a:r>
              <a:rPr lang="es-CO" sz="2800" i="1" dirty="0">
                <a:ln w="19050">
                  <a:solidFill>
                    <a:schemeClr val="tx1"/>
                  </a:solidFill>
                </a:ln>
                <a:latin typeface="Arial Narrow" pitchFamily="34" charset="0"/>
              </a:rPr>
              <a:t>”, </a:t>
            </a:r>
          </a:p>
          <a:p>
            <a:pPr lvl="0" defTabSz="914400">
              <a:defRPr/>
            </a:pPr>
            <a:r>
              <a:rPr lang="es-CO" sz="2800" i="1" dirty="0">
                <a:ln w="19050">
                  <a:solidFill>
                    <a:schemeClr val="tx1"/>
                  </a:solidFill>
                </a:ln>
                <a:latin typeface="Arial Narrow" pitchFamily="34" charset="0"/>
              </a:rPr>
              <a:t>cual ejemplo de todos los justos que han de resucitar, cuyo “vil cuerpo” “transformará” y hará “semejante a su cuerpo glorioso</a:t>
            </a:r>
            <a:r>
              <a:rPr lang="es-CO" sz="2800" dirty="0">
                <a:ln w="19050">
                  <a:solidFill>
                    <a:schemeClr val="tx1"/>
                  </a:solidFill>
                </a:ln>
                <a:latin typeface="Arial Narrow" pitchFamily="34" charset="0"/>
              </a:rPr>
              <a:t>”.</a:t>
            </a:r>
            <a:r>
              <a:rPr lang="es-CO" sz="2800" dirty="0">
                <a:ln w="19050">
                  <a:solidFill>
                    <a:schemeClr val="tx1"/>
                  </a:solidFill>
                </a:ln>
                <a:solidFill>
                  <a:schemeClr val="tx1"/>
                </a:solidFill>
                <a:latin typeface="Arial Narrow" pitchFamily="34" charset="0"/>
              </a:rPr>
              <a:t> 1 Corintios 15:20; Filipenses 3:21 (VM). </a:t>
            </a:r>
            <a:r>
              <a:rPr lang="es-CO" sz="2800" dirty="0">
                <a:ln w="19050">
                  <a:solidFill>
                    <a:srgbClr val="FF0000"/>
                  </a:solidFill>
                </a:ln>
                <a:solidFill>
                  <a:srgbClr val="FF0000"/>
                </a:solidFill>
                <a:latin typeface="Arial Narrow" pitchFamily="34" charset="0"/>
              </a:rPr>
              <a:t>C.S. 496.</a:t>
            </a:r>
            <a:endParaRPr kumimoji="0" lang="es-CO" sz="2800" i="0" strike="noStrike" kern="0" cap="none" spc="0" normalizeH="0" baseline="0" noProof="0" dirty="0">
              <a:ln w="19050">
                <a:solidFill>
                  <a:srgbClr val="FF0000"/>
                </a:solidFill>
              </a:ln>
              <a:solidFill>
                <a:srgbClr val="FF0000"/>
              </a:solidFill>
              <a:effectLst>
                <a:glow rad="63500">
                  <a:schemeClr val="tx1"/>
                </a:glow>
              </a:effectLst>
              <a:uLnTx/>
              <a:uFillTx/>
              <a:latin typeface="Arial Narrow" panose="020B0606020202030204" pitchFamily="34" charset="0"/>
            </a:endParaRPr>
          </a:p>
        </p:txBody>
      </p:sp>
    </p:spTree>
    <p:extLst>
      <p:ext uri="{BB962C8B-B14F-4D97-AF65-F5344CB8AC3E}">
        <p14:creationId xmlns:p14="http://schemas.microsoft.com/office/powerpoint/2010/main" val="1372972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8DB0CF3-CBD9-4D95-83EF-12960A87710C}"/>
              </a:ext>
            </a:extLst>
          </p:cNvPr>
          <p:cNvSpPr/>
          <p:nvPr/>
        </p:nvSpPr>
        <p:spPr>
          <a:xfrm>
            <a:off x="1040316" y="4284352"/>
            <a:ext cx="7063368" cy="1815882"/>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Un estudio hecho por investigadores alemanes del Centro de Investigación de Geociencias y publicado en la revista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International </a:t>
            </a:r>
            <a:r>
              <a:rPr kumimoji="0" lang="es-CO" sz="2800" b="0" i="0" u="none" strike="noStrike" kern="0" cap="none" spc="0" normalizeH="0" baseline="0" noProof="0" dirty="0" err="1">
                <a:ln w="19050">
                  <a:solidFill>
                    <a:srgbClr val="FF0000"/>
                  </a:solidFill>
                </a:ln>
                <a:solidFill>
                  <a:srgbClr val="FF0000"/>
                </a:solidFill>
                <a:effectLst/>
                <a:uLnTx/>
                <a:uFillTx/>
                <a:latin typeface="Arial Narrow" panose="020B0606020202030204" pitchFamily="34" charset="0"/>
                <a:ea typeface="+mn-ea"/>
                <a:cs typeface="+mn-cs"/>
              </a:rPr>
              <a:t>Geology</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err="1">
                <a:ln w="19050">
                  <a:solidFill>
                    <a:srgbClr val="FF0000"/>
                  </a:solidFill>
                </a:ln>
                <a:solidFill>
                  <a:srgbClr val="FF0000"/>
                </a:solidFill>
                <a:effectLst/>
                <a:uLnTx/>
                <a:uFillTx/>
                <a:latin typeface="Arial Narrow" panose="020B0606020202030204" pitchFamily="34" charset="0"/>
                <a:ea typeface="+mn-ea"/>
                <a:cs typeface="+mn-cs"/>
              </a:rPr>
              <a:t>Review</a:t>
            </a: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 pretende haber encontrado la fecha de la muerte de Jesús.</a:t>
            </a:r>
            <a:endParaRPr kumimoji="0" lang="es-CO" sz="2800" b="0" i="0" u="none" strike="noStrike" kern="0" cap="none" spc="0" normalizeH="0" baseline="0" noProof="0" dirty="0">
              <a:ln w="19050">
                <a:solidFill>
                  <a:srgbClr val="000000"/>
                </a:solidFill>
              </a:ln>
              <a:solidFill>
                <a:sysClr val="windowText" lastClr="000000"/>
              </a:solidFill>
              <a:effectLst>
                <a:glow rad="76200">
                  <a:srgbClr val="000000"/>
                </a:glow>
              </a:effectLst>
              <a:uLnTx/>
              <a:uFillTx/>
              <a:latin typeface="Arial Narrow" panose="020B0606020202030204" pitchFamily="34" charset="0"/>
              <a:ea typeface="+mn-ea"/>
              <a:cs typeface="+mn-cs"/>
            </a:endParaRPr>
          </a:p>
        </p:txBody>
      </p:sp>
      <p:sp>
        <p:nvSpPr>
          <p:cNvPr id="10" name="Rectángulo 9">
            <a:extLst>
              <a:ext uri="{FF2B5EF4-FFF2-40B4-BE49-F238E27FC236}">
                <a16:creationId xmlns:a16="http://schemas.microsoft.com/office/drawing/2014/main" id="{F757D0EA-20FE-4F13-9B9D-92AB3793B20E}"/>
              </a:ext>
            </a:extLst>
          </p:cNvPr>
          <p:cNvSpPr/>
          <p:nvPr/>
        </p:nvSpPr>
        <p:spPr>
          <a:xfrm>
            <a:off x="1335197" y="1622462"/>
            <a:ext cx="6473607"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“Y he aquí, el velo del templo se rasgó en dos, de arriba abajo; y </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la tierra tembló</a:t>
            </a: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 y las rocas se partieron”. …“El centurión, y los que estaban con él guardando a Jesús, visto </a:t>
            </a:r>
            <a:r>
              <a:rPr kumimoji="0" lang="es-CO" sz="2800" b="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a typeface="+mn-ea"/>
                <a:cs typeface="+mn-cs"/>
              </a:rPr>
              <a:t>el terremoto</a:t>
            </a: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Mateo 27:51, 54</a:t>
            </a:r>
            <a:r>
              <a:rPr kumimoji="0" lang="es-CO" sz="2800" b="0" i="0" u="none" strike="noStrike" kern="0" cap="none" spc="0" normalizeH="0" baseline="0" noProof="0" dirty="0">
                <a:ln w="19050">
                  <a:solidFill>
                    <a:srgbClr val="000000"/>
                  </a:solidFill>
                </a:ln>
                <a:solidFill>
                  <a:sysClr val="windowText" lastClr="000000"/>
                </a:solidFill>
                <a:effectLst/>
                <a:uLnTx/>
                <a:uFillTx/>
                <a:latin typeface="Arial Narrow" panose="020B0606020202030204" pitchFamily="34" charset="0"/>
                <a:ea typeface="+mn-ea"/>
                <a:cs typeface="+mn-cs"/>
              </a:rPr>
              <a:t>. </a:t>
            </a:r>
            <a:endParaRPr kumimoji="0" lang="es-CO" sz="2800" b="0" i="0" u="none" strike="noStrike" kern="0" cap="none" spc="0" normalizeH="0" baseline="0" noProof="0" dirty="0">
              <a:ln w="19050">
                <a:solidFill>
                  <a:srgbClr val="000000"/>
                </a:solidFill>
              </a:ln>
              <a:solidFill>
                <a:sysClr val="windowText" lastClr="000000"/>
              </a:solidFill>
              <a:effectLst>
                <a:glow rad="76200">
                  <a:srgbClr val="000000"/>
                </a:glow>
              </a:effectLst>
              <a:uLnTx/>
              <a:uFillTx/>
              <a:latin typeface="Arial Narrow" panose="020B0606020202030204" pitchFamily="34" charset="0"/>
              <a:ea typeface="+mn-ea"/>
              <a:cs typeface="+mn-cs"/>
            </a:endParaRPr>
          </a:p>
        </p:txBody>
      </p:sp>
      <p:sp>
        <p:nvSpPr>
          <p:cNvPr id="11" name="Rectángulo 10">
            <a:extLst>
              <a:ext uri="{FF2B5EF4-FFF2-40B4-BE49-F238E27FC236}">
                <a16:creationId xmlns:a16="http://schemas.microsoft.com/office/drawing/2014/main" id="{98647851-E438-4798-8399-DB73CCC2FCE0}"/>
              </a:ext>
            </a:extLst>
          </p:cNvPr>
          <p:cNvSpPr/>
          <p:nvPr/>
        </p:nvSpPr>
        <p:spPr>
          <a:xfrm>
            <a:off x="2749867" y="578669"/>
            <a:ext cx="3644267" cy="584775"/>
          </a:xfrm>
          <a:prstGeom prst="rect">
            <a:avLst/>
          </a:prstGeom>
          <a:solidFill>
            <a:sysClr val="window" lastClr="FFFFFF"/>
          </a:solidFill>
          <a:ln w="15875" cap="rnd" cmpd="sng" algn="ctr">
            <a:solidFill>
              <a:srgbClr val="418AB3"/>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¿Qué dice la geología?</a:t>
            </a:r>
            <a:endParaRPr kumimoji="0" lang="es-CO" sz="3200" b="0" i="0" u="none" strike="noStrike" kern="0" cap="none" spc="0" normalizeH="0" baseline="0" noProof="0" dirty="0">
              <a:ln w="19050">
                <a:solidFill>
                  <a:srgbClr val="FF0000"/>
                </a:solidFill>
              </a:ln>
              <a:solidFill>
                <a:srgbClr val="FF0000"/>
              </a:solidFill>
              <a:effectLst>
                <a:glow rad="76200">
                  <a:srgbClr val="000000"/>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1947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B3BA0D-A81B-452A-8B89-273EE0C15ECA}"/>
              </a:ext>
            </a:extLst>
          </p:cNvPr>
          <p:cNvPicPr>
            <a:picLocks noChangeAspect="1"/>
          </p:cNvPicPr>
          <p:nvPr/>
        </p:nvPicPr>
        <p:blipFill>
          <a:blip r:embed="rId2"/>
          <a:stretch>
            <a:fillRect/>
          </a:stretch>
        </p:blipFill>
        <p:spPr>
          <a:xfrm>
            <a:off x="519029" y="970406"/>
            <a:ext cx="1482405" cy="1931821"/>
          </a:xfrm>
          <a:prstGeom prst="rect">
            <a:avLst/>
          </a:prstGeom>
        </p:spPr>
      </p:pic>
      <p:sp>
        <p:nvSpPr>
          <p:cNvPr id="9" name="Rectángulo 8"/>
          <p:cNvSpPr/>
          <p:nvPr/>
        </p:nvSpPr>
        <p:spPr>
          <a:xfrm>
            <a:off x="1204311" y="2478156"/>
            <a:ext cx="6735377" cy="397031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s-CO" sz="2800" i="1" kern="0" dirty="0">
                <a:ln w="19050">
                  <a:solidFill>
                    <a:schemeClr val="tx1"/>
                  </a:solidFill>
                </a:ln>
                <a:solidFill>
                  <a:sysClr val="windowText" lastClr="000000"/>
                </a:solidFill>
                <a:latin typeface="Arial Narrow" panose="020B0606020202030204" pitchFamily="34" charset="0"/>
              </a:rPr>
              <a:t>“Este artículo examina un informe en el capítulo 27 del Evangelio de Mateo en el Nuevo Testamento de que un terremoto se sintió en Jerusalén el día de la crucifixión de Jesús de Nazaret. .... El primer evento sísmico del primer siglo se ha asignado provisionalmente una fecha de </a:t>
            </a:r>
            <a:r>
              <a:rPr lang="es-CO" sz="2800" i="1" kern="0" dirty="0">
                <a:ln w="19050">
                  <a:solidFill>
                    <a:srgbClr val="FF0000"/>
                  </a:solidFill>
                </a:ln>
                <a:solidFill>
                  <a:srgbClr val="FF0000"/>
                </a:solidFill>
                <a:latin typeface="Arial Narrow" panose="020B0606020202030204" pitchFamily="34" charset="0"/>
              </a:rPr>
              <a:t>31 </a:t>
            </a:r>
            <a:r>
              <a:rPr lang="es-CO" sz="2800" i="1" kern="0" dirty="0" err="1">
                <a:ln w="19050">
                  <a:solidFill>
                    <a:srgbClr val="FF0000"/>
                  </a:solidFill>
                </a:ln>
                <a:solidFill>
                  <a:srgbClr val="FF0000"/>
                </a:solidFill>
                <a:latin typeface="Arial Narrow" panose="020B0606020202030204" pitchFamily="34" charset="0"/>
              </a:rPr>
              <a:t>dC</a:t>
            </a:r>
            <a:r>
              <a:rPr lang="es-CO" sz="2800" i="1" kern="0" dirty="0">
                <a:ln w="19050">
                  <a:solidFill>
                    <a:srgbClr val="FF0000"/>
                  </a:solidFill>
                </a:ln>
                <a:solidFill>
                  <a:srgbClr val="FF0000"/>
                </a:solidFill>
                <a:latin typeface="Arial Narrow" panose="020B0606020202030204" pitchFamily="34" charset="0"/>
              </a:rPr>
              <a:t> </a:t>
            </a:r>
            <a:r>
              <a:rPr lang="es-CO" sz="2800" i="1" kern="0" dirty="0">
                <a:ln w="19050">
                  <a:solidFill>
                    <a:schemeClr val="tx1"/>
                  </a:solidFill>
                </a:ln>
                <a:solidFill>
                  <a:sysClr val="windowText" lastClr="000000"/>
                </a:solidFill>
                <a:latin typeface="Arial Narrow" panose="020B0606020202030204" pitchFamily="34" charset="0"/>
              </a:rPr>
              <a:t>con una precisión de ± 5 años.</a:t>
            </a:r>
          </a:p>
          <a:p>
            <a:pPr lvl="0">
              <a:defRPr/>
            </a:pPr>
            <a:r>
              <a:rPr lang="es-CO" sz="2800" i="1" kern="0" dirty="0">
                <a:ln w="19050">
                  <a:solidFill>
                    <a:schemeClr val="tx1"/>
                  </a:solidFill>
                </a:ln>
                <a:solidFill>
                  <a:sysClr val="windowText" lastClr="000000"/>
                </a:solidFill>
                <a:latin typeface="Arial Narrow" panose="020B0606020202030204" pitchFamily="34" charset="0"/>
              </a:rPr>
              <a:t> </a:t>
            </a:r>
            <a:r>
              <a:rPr lang="es-CO" sz="2800" i="1" kern="0" dirty="0">
                <a:ln w="19050">
                  <a:solidFill>
                    <a:srgbClr val="FF0000"/>
                  </a:solidFill>
                </a:ln>
                <a:solidFill>
                  <a:srgbClr val="FF0000"/>
                </a:solidFill>
                <a:latin typeface="Arial Narrow" panose="020B0606020202030204" pitchFamily="34" charset="0"/>
              </a:rPr>
              <a:t>Entre los candidatos plausibles figura el terremoto que se menciona en el Evangelio de Mateo,..</a:t>
            </a:r>
            <a:r>
              <a:rPr lang="es-CO" sz="2800" i="1" kern="0" dirty="0">
                <a:ln w="19050">
                  <a:solidFill>
                    <a:schemeClr val="tx1"/>
                  </a:solidFill>
                </a:ln>
                <a:solidFill>
                  <a:sysClr val="windowText" lastClr="000000"/>
                </a:solidFill>
                <a:latin typeface="Arial Narrow" panose="020B0606020202030204" pitchFamily="34" charset="0"/>
              </a:rPr>
              <a:t>”. </a:t>
            </a:r>
            <a:endParaRPr kumimoji="0" lang="es-CO" sz="2800" b="0" i="1" u="none" strike="noStrike" kern="0" cap="none" spc="0" normalizeH="0" baseline="0" noProof="0" dirty="0">
              <a:ln w="19050">
                <a:solidFill>
                  <a:schemeClr val="tx1"/>
                </a:solidFill>
              </a:ln>
              <a:solidFill>
                <a:sysClr val="windowText" lastClr="000000"/>
              </a:solidFill>
              <a:effectLst>
                <a:glow rad="76200">
                  <a:schemeClr val="tx1"/>
                </a:glow>
              </a:effectLst>
              <a:uLnTx/>
              <a:uFillTx/>
              <a:latin typeface="Arial Narrow" panose="020B0606020202030204" pitchFamily="34" charset="0"/>
            </a:endParaRPr>
          </a:p>
        </p:txBody>
      </p:sp>
      <p:sp>
        <p:nvSpPr>
          <p:cNvPr id="7" name="Rectángulo 6"/>
          <p:cNvSpPr/>
          <p:nvPr/>
        </p:nvSpPr>
        <p:spPr>
          <a:xfrm>
            <a:off x="2039199" y="970255"/>
            <a:ext cx="5900489" cy="132218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s-CO" sz="2800" dirty="0" err="1">
                <a:solidFill>
                  <a:schemeClr val="tx1"/>
                </a:solidFill>
                <a:latin typeface="Open Sans"/>
              </a:rPr>
              <a:t>Journal</a:t>
            </a:r>
            <a:r>
              <a:rPr lang="es-CO" sz="2800" dirty="0">
                <a:solidFill>
                  <a:srgbClr val="666666"/>
                </a:solidFill>
                <a:latin typeface="Open Sans"/>
              </a:rPr>
              <a:t> </a:t>
            </a:r>
            <a:r>
              <a:rPr lang="es-CO" sz="2800" b="1" dirty="0">
                <a:solidFill>
                  <a:srgbClr val="10147E"/>
                </a:solidFill>
                <a:latin typeface="Droid Serif"/>
              </a:rPr>
              <a:t>International </a:t>
            </a:r>
            <a:r>
              <a:rPr lang="es-CO" sz="2800" b="1" dirty="0" err="1">
                <a:solidFill>
                  <a:srgbClr val="10147E"/>
                </a:solidFill>
                <a:latin typeface="Droid Serif"/>
              </a:rPr>
              <a:t>Geology</a:t>
            </a:r>
            <a:r>
              <a:rPr lang="es-CO" sz="2800" b="1" dirty="0">
                <a:solidFill>
                  <a:srgbClr val="10147E"/>
                </a:solidFill>
                <a:latin typeface="Droid Serif"/>
              </a:rPr>
              <a:t> </a:t>
            </a:r>
            <a:r>
              <a:rPr lang="es-CO" sz="2800" b="1" dirty="0" err="1">
                <a:solidFill>
                  <a:srgbClr val="10147E"/>
                </a:solidFill>
                <a:latin typeface="Droid Serif"/>
              </a:rPr>
              <a:t>Review</a:t>
            </a:r>
            <a:endParaRPr lang="es-CO" sz="2800" b="1" dirty="0">
              <a:solidFill>
                <a:srgbClr val="10147E"/>
              </a:solidFill>
              <a:latin typeface="Droid Serif"/>
            </a:endParaRPr>
          </a:p>
          <a:p>
            <a:r>
              <a:rPr lang="es-CO" sz="2400" b="1" dirty="0">
                <a:solidFill>
                  <a:srgbClr val="333333"/>
                </a:solidFill>
                <a:latin typeface="Open Sans"/>
              </a:rPr>
              <a:t>Volumen 54, 2012 - </a:t>
            </a:r>
            <a:r>
              <a:rPr lang="es-CO" sz="2400" b="1" dirty="0">
                <a:solidFill>
                  <a:srgbClr val="10147E"/>
                </a:solidFill>
                <a:latin typeface="Open Sans"/>
              </a:rPr>
              <a:t>Número 10</a:t>
            </a:r>
            <a:endParaRPr lang="es-CO" sz="2400" b="1" i="0" dirty="0">
              <a:solidFill>
                <a:srgbClr val="333333"/>
              </a:solidFill>
              <a:effectLst/>
              <a:latin typeface="Open Sans"/>
            </a:endParaRPr>
          </a:p>
        </p:txBody>
      </p:sp>
    </p:spTree>
    <p:extLst>
      <p:ext uri="{BB962C8B-B14F-4D97-AF65-F5344CB8AC3E}">
        <p14:creationId xmlns:p14="http://schemas.microsoft.com/office/powerpoint/2010/main" val="27751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FFF75D"/>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ángulo 7"/>
          <p:cNvSpPr/>
          <p:nvPr/>
        </p:nvSpPr>
        <p:spPr>
          <a:xfrm>
            <a:off x="2047370" y="466606"/>
            <a:ext cx="5049261" cy="1015663"/>
          </a:xfrm>
          <a:prstGeom prst="rect">
            <a:avLst/>
          </a:prstGeom>
          <a:solidFill>
            <a:schemeClr val="bg1"/>
          </a:solidFill>
          <a:ln w="38100" cap="rnd" cmpd="sng" algn="ctr">
            <a:solidFill>
              <a:srgbClr val="0000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3000" kern="0" dirty="0">
                <a:ln w="19050">
                  <a:solidFill>
                    <a:srgbClr val="FF0000"/>
                  </a:solidFill>
                </a:ln>
                <a:solidFill>
                  <a:srgbClr val="FF0000"/>
                </a:solidFill>
                <a:latin typeface="Arial Narrow" panose="020B0606020202030204" pitchFamily="34" charset="0"/>
              </a:rPr>
              <a:t>¿</a:t>
            </a:r>
            <a:r>
              <a:rPr kumimoji="0" lang="es-CO" sz="3000" b="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rPr>
              <a:t>Pero en cuál de los años del gobierno de Pilato murió Jesús?</a:t>
            </a:r>
          </a:p>
        </p:txBody>
      </p:sp>
      <p:sp>
        <p:nvSpPr>
          <p:cNvPr id="6" name="Rectángulo 5"/>
          <p:cNvSpPr/>
          <p:nvPr/>
        </p:nvSpPr>
        <p:spPr>
          <a:xfrm>
            <a:off x="1040297" y="1762942"/>
            <a:ext cx="7063406" cy="1815882"/>
          </a:xfrm>
          <a:prstGeom prst="rect">
            <a:avLst/>
          </a:prstGeom>
          <a:solidFill>
            <a:schemeClr val="bg1"/>
          </a:solidFill>
          <a:ln w="38100" cap="rnd" cmpd="sng" algn="ctr">
            <a:solidFill>
              <a:srgbClr val="FF0000"/>
            </a:solidFill>
            <a:prstDash val="solid"/>
          </a:ln>
          <a:effectLst/>
        </p:spPr>
        <p:txBody>
          <a:bodyPr wrap="square">
            <a:spAutoFit/>
          </a:bodyPr>
          <a:lstStyle/>
          <a:p>
            <a:pPr lvl="0" algn="ctr" defTabSz="914400">
              <a:defRPr/>
            </a:pPr>
            <a:r>
              <a:rPr lang="es-CO" sz="2800" kern="0" dirty="0">
                <a:ln w="19050">
                  <a:solidFill>
                    <a:sysClr val="windowText" lastClr="000000"/>
                  </a:solidFill>
                </a:ln>
                <a:solidFill>
                  <a:sysClr val="windowText" lastClr="000000"/>
                </a:solidFill>
                <a:latin typeface="Arial Narrow" panose="020B0606020202030204" pitchFamily="34" charset="0"/>
              </a:rPr>
              <a:t>Según el evangelio de Lucas, Jesús fue bautizado </a:t>
            </a:r>
          </a:p>
          <a:p>
            <a:pPr lvl="0" algn="ctr" defTabSz="914400">
              <a:defRPr/>
            </a:pPr>
            <a:r>
              <a:rPr lang="es-CO" sz="2800" i="1" kern="0" dirty="0">
                <a:ln w="19050">
                  <a:solidFill>
                    <a:srgbClr val="0000FF"/>
                  </a:solidFill>
                </a:ln>
                <a:solidFill>
                  <a:srgbClr val="0000FF"/>
                </a:solidFill>
                <a:latin typeface="Arial Narrow" panose="020B0606020202030204" pitchFamily="34" charset="0"/>
              </a:rPr>
              <a:t>“En el año decimoquinto del imperio de Tiberio César, siendo gobernador de Judea Poncio Pilato…” </a:t>
            </a:r>
            <a:r>
              <a:rPr lang="es-CO" sz="2800" kern="0" dirty="0">
                <a:ln w="19050">
                  <a:solidFill>
                    <a:sysClr val="windowText" lastClr="000000"/>
                  </a:solidFill>
                </a:ln>
                <a:solidFill>
                  <a:sysClr val="windowText" lastClr="000000"/>
                </a:solidFill>
                <a:latin typeface="Arial Narrow" panose="020B0606020202030204" pitchFamily="34" charset="0"/>
              </a:rPr>
              <a:t>Lucas 3:1.</a:t>
            </a:r>
            <a:endParaRPr lang="es-CO" sz="2800" i="1" kern="0" dirty="0">
              <a:ln w="19050">
                <a:solidFill>
                  <a:srgbClr val="FF0000"/>
                </a:solidFill>
              </a:ln>
              <a:solidFill>
                <a:srgbClr val="FF0000"/>
              </a:solidFill>
              <a:latin typeface="Arial Narrow" panose="020B0606020202030204" pitchFamily="34" charset="0"/>
            </a:endParaRPr>
          </a:p>
        </p:txBody>
      </p:sp>
      <p:sp>
        <p:nvSpPr>
          <p:cNvPr id="5" name="Rectángulo 4">
            <a:extLst>
              <a:ext uri="{FF2B5EF4-FFF2-40B4-BE49-F238E27FC236}">
                <a16:creationId xmlns:a16="http://schemas.microsoft.com/office/drawing/2014/main" id="{CF568BC8-A35A-441F-B4B8-E42703695178}"/>
              </a:ext>
            </a:extLst>
          </p:cNvPr>
          <p:cNvSpPr/>
          <p:nvPr/>
        </p:nvSpPr>
        <p:spPr>
          <a:xfrm>
            <a:off x="1040297" y="3839423"/>
            <a:ext cx="7063406" cy="2677656"/>
          </a:xfrm>
          <a:prstGeom prst="rect">
            <a:avLst/>
          </a:prstGeom>
          <a:solidFill>
            <a:schemeClr val="bg1"/>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wrap="square">
            <a:spAutoFit/>
          </a:bodyPr>
          <a:lstStyle/>
          <a:p>
            <a:pPr lvl="0" defTabSz="914400">
              <a:defRPr/>
            </a:pPr>
            <a:r>
              <a:rPr lang="es-CO" sz="2800" i="1" kern="0" dirty="0">
                <a:ln w="19050">
                  <a:solidFill>
                    <a:srgbClr val="FF0000"/>
                  </a:solidFill>
                </a:ln>
                <a:solidFill>
                  <a:srgbClr val="FF0000"/>
                </a:solidFill>
                <a:latin typeface="Arial Narrow" panose="020B0606020202030204" pitchFamily="34" charset="0"/>
              </a:rPr>
              <a:t>…vino palabra de Dios a Juan…”.</a:t>
            </a:r>
            <a:endParaRPr lang="es-CO" sz="2800" kern="0" dirty="0">
              <a:ln w="19050">
                <a:solidFill>
                  <a:srgbClr val="0000FF"/>
                </a:solidFill>
              </a:ln>
              <a:solidFill>
                <a:srgbClr val="0000FF"/>
              </a:solidFill>
              <a:latin typeface="Arial Narrow" panose="020B0606020202030204" pitchFamily="34" charset="0"/>
            </a:endParaRPr>
          </a:p>
          <a:p>
            <a:pPr lvl="0" defTabSz="914400">
              <a:defRPr/>
            </a:pPr>
            <a:r>
              <a:rPr lang="es-CO" sz="2800" kern="0" dirty="0">
                <a:ln w="19050">
                  <a:solidFill>
                    <a:srgbClr val="0000FF"/>
                  </a:solidFill>
                </a:ln>
                <a:solidFill>
                  <a:srgbClr val="0000FF"/>
                </a:solidFill>
                <a:latin typeface="Arial Narrow" panose="020B0606020202030204" pitchFamily="34" charset="0"/>
              </a:rPr>
              <a:t>“Y él fue por toda la región contigua al Jordán, </a:t>
            </a:r>
            <a:r>
              <a:rPr lang="es-CO" sz="2800" kern="0" dirty="0">
                <a:ln w="19050">
                  <a:solidFill>
                    <a:srgbClr val="FF0000"/>
                  </a:solidFill>
                </a:ln>
                <a:solidFill>
                  <a:srgbClr val="FF0000"/>
                </a:solidFill>
                <a:latin typeface="Arial Narrow" panose="020B0606020202030204" pitchFamily="34" charset="0"/>
              </a:rPr>
              <a:t>predicando el bautismo </a:t>
            </a:r>
            <a:r>
              <a:rPr lang="es-CO" sz="2800" kern="0" dirty="0">
                <a:ln w="19050">
                  <a:solidFill>
                    <a:srgbClr val="0000FF"/>
                  </a:solidFill>
                </a:ln>
                <a:solidFill>
                  <a:srgbClr val="0000FF"/>
                </a:solidFill>
                <a:latin typeface="Arial Narrow" panose="020B0606020202030204" pitchFamily="34" charset="0"/>
              </a:rPr>
              <a:t>del arrepentimiento para perdón de pecados. …  Aconteció que cuando todo el pueblo se bautizaba, </a:t>
            </a:r>
            <a:r>
              <a:rPr lang="es-CO" sz="2800" kern="0" dirty="0">
                <a:ln w="19050">
                  <a:solidFill>
                    <a:srgbClr val="FF0000"/>
                  </a:solidFill>
                </a:ln>
                <a:solidFill>
                  <a:srgbClr val="FF0000"/>
                </a:solidFill>
                <a:latin typeface="Arial Narrow" panose="020B0606020202030204" pitchFamily="34" charset="0"/>
              </a:rPr>
              <a:t>también Jesús fue bautizado;</a:t>
            </a:r>
            <a:r>
              <a:rPr lang="es-CO" sz="2800" kern="0" dirty="0">
                <a:ln w="19050">
                  <a:solidFill>
                    <a:srgbClr val="0000FF"/>
                  </a:solidFill>
                </a:ln>
                <a:solidFill>
                  <a:srgbClr val="0000FF"/>
                </a:solidFill>
                <a:latin typeface="Arial Narrow" panose="020B0606020202030204" pitchFamily="34" charset="0"/>
              </a:rPr>
              <a:t> y orando, el cielo se abrió”. </a:t>
            </a:r>
            <a:r>
              <a:rPr lang="es-CO" sz="2800" kern="0" dirty="0">
                <a:ln w="19050">
                  <a:solidFill>
                    <a:schemeClr val="tx1"/>
                  </a:solidFill>
                </a:ln>
                <a:latin typeface="Arial Narrow" panose="020B0606020202030204" pitchFamily="34" charset="0"/>
              </a:rPr>
              <a:t>Lucas 3:2,3, 21.</a:t>
            </a:r>
          </a:p>
        </p:txBody>
      </p:sp>
    </p:spTree>
    <p:extLst>
      <p:ext uri="{BB962C8B-B14F-4D97-AF65-F5344CB8AC3E}">
        <p14:creationId xmlns:p14="http://schemas.microsoft.com/office/powerpoint/2010/main" val="1146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1403EF"/>
            </a:gs>
            <a:gs pos="0">
              <a:schemeClr val="accent1">
                <a:lumMod val="45000"/>
                <a:lumOff val="55000"/>
              </a:schemeClr>
            </a:gs>
            <a:gs pos="0">
              <a:schemeClr val="accent1">
                <a:lumMod val="45000"/>
                <a:lumOff val="55000"/>
              </a:schemeClr>
            </a:gs>
            <a:gs pos="0">
              <a:srgbClr val="002A00"/>
            </a:gs>
          </a:gsLst>
          <a:lin ang="5400000" scaled="1"/>
        </a:gradFill>
        <a:effectLst/>
      </p:bgPr>
    </p:bg>
    <p:spTree>
      <p:nvGrpSpPr>
        <p:cNvPr id="1" name=""/>
        <p:cNvGrpSpPr/>
        <p:nvPr/>
      </p:nvGrpSpPr>
      <p:grpSpPr>
        <a:xfrm>
          <a:off x="0" y="0"/>
          <a:ext cx="0" cy="0"/>
          <a:chOff x="0" y="0"/>
          <a:chExt cx="0" cy="0"/>
        </a:xfrm>
      </p:grpSpPr>
      <p:sp>
        <p:nvSpPr>
          <p:cNvPr id="9" name="Rectángulo 8"/>
          <p:cNvSpPr/>
          <p:nvPr/>
        </p:nvSpPr>
        <p:spPr>
          <a:xfrm>
            <a:off x="2022298" y="1588204"/>
            <a:ext cx="5099403" cy="1815882"/>
          </a:xfrm>
          <a:prstGeom prst="rect">
            <a:avLst/>
          </a:prstGeom>
          <a:gradFill>
            <a:gsLst>
              <a:gs pos="2000">
                <a:schemeClr val="accent4">
                  <a:lumMod val="20000"/>
                  <a:lumOff val="80000"/>
                </a:schemeClr>
              </a:gs>
              <a:gs pos="100000">
                <a:srgbClr val="9FDC8E"/>
              </a:gs>
            </a:gsLst>
            <a:lin ang="5400000" scaled="0"/>
          </a:gradFill>
          <a:ln w="762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Pilato gobernó Judea en los años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26 al 36</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 Y Tiberio César sucedió al emperador César Augusto, quien murió el </a:t>
            </a:r>
            <a:r>
              <a:rPr kumimoji="0" lang="es-CO"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19 de agosto del año 14 DC.</a:t>
            </a:r>
          </a:p>
        </p:txBody>
      </p:sp>
      <p:sp>
        <p:nvSpPr>
          <p:cNvPr id="6" name="Rectángulo 5">
            <a:extLst>
              <a:ext uri="{FF2B5EF4-FFF2-40B4-BE49-F238E27FC236}">
                <a16:creationId xmlns:a16="http://schemas.microsoft.com/office/drawing/2014/main" id="{03D193D3-DF9D-4086-8A1A-3864A5BC821E}"/>
              </a:ext>
            </a:extLst>
          </p:cNvPr>
          <p:cNvSpPr/>
          <p:nvPr/>
        </p:nvSpPr>
        <p:spPr>
          <a:xfrm>
            <a:off x="2022297" y="3878496"/>
            <a:ext cx="5099403" cy="1815882"/>
          </a:xfrm>
          <a:prstGeom prst="rect">
            <a:avLst/>
          </a:prstGeom>
          <a:solidFill>
            <a:srgbClr val="FFFFCC"/>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wrap="square">
            <a:spAutoFit/>
          </a:bodyPr>
          <a:lstStyle/>
          <a:p>
            <a:pPr lvl="0" algn="ctr" defTabSz="914400">
              <a:defRPr/>
            </a:pPr>
            <a:r>
              <a:rPr lang="es-CO" sz="2800" kern="0" dirty="0">
                <a:ln w="19050">
                  <a:solidFill>
                    <a:prstClr val="black"/>
                  </a:solidFill>
                </a:ln>
                <a:solidFill>
                  <a:prstClr val="black"/>
                </a:solidFill>
                <a:latin typeface="Arial Narrow" panose="020B0606020202030204" pitchFamily="34" charset="0"/>
              </a:rPr>
              <a:t>Si Tiberio comenzó a reinar en el año </a:t>
            </a:r>
            <a:r>
              <a:rPr lang="es-CO" sz="2800" kern="0" dirty="0">
                <a:ln w="19050">
                  <a:solidFill>
                    <a:srgbClr val="FF0000"/>
                  </a:solidFill>
                </a:ln>
                <a:solidFill>
                  <a:srgbClr val="FF0000"/>
                </a:solidFill>
                <a:latin typeface="Arial Narrow" panose="020B0606020202030204" pitchFamily="34" charset="0"/>
              </a:rPr>
              <a:t>14 DC</a:t>
            </a:r>
            <a:r>
              <a:rPr lang="es-CO" sz="2800" kern="0" dirty="0">
                <a:ln w="19050">
                  <a:solidFill>
                    <a:prstClr val="black"/>
                  </a:solidFill>
                </a:ln>
                <a:solidFill>
                  <a:prstClr val="black"/>
                </a:solidFill>
                <a:latin typeface="Arial Narrow" panose="020B0606020202030204" pitchFamily="34" charset="0"/>
              </a:rPr>
              <a:t>, y Jesús fue bautizado en el año </a:t>
            </a:r>
            <a:r>
              <a:rPr lang="es-CO" sz="2800" kern="0" dirty="0">
                <a:ln w="19050">
                  <a:solidFill>
                    <a:srgbClr val="FF0000"/>
                  </a:solidFill>
                </a:ln>
                <a:solidFill>
                  <a:srgbClr val="FF0000"/>
                </a:solidFill>
                <a:latin typeface="Arial Narrow" panose="020B0606020202030204" pitchFamily="34" charset="0"/>
              </a:rPr>
              <a:t>15</a:t>
            </a:r>
            <a:r>
              <a:rPr lang="es-CO" sz="2800" kern="0" dirty="0">
                <a:ln w="19050">
                  <a:solidFill>
                    <a:prstClr val="black"/>
                  </a:solidFill>
                </a:ln>
                <a:solidFill>
                  <a:prstClr val="black"/>
                </a:solidFill>
                <a:latin typeface="Arial Narrow" panose="020B0606020202030204" pitchFamily="34" charset="0"/>
              </a:rPr>
              <a:t>° de su reinado, entonces, ¿cuál fue el año de su bautismo?</a:t>
            </a:r>
          </a:p>
        </p:txBody>
      </p:sp>
    </p:spTree>
    <p:extLst>
      <p:ext uri="{BB962C8B-B14F-4D97-AF65-F5344CB8AC3E}">
        <p14:creationId xmlns:p14="http://schemas.microsoft.com/office/powerpoint/2010/main" val="39570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7A0000"/>
        </a:solidFill>
        <a:effectLst/>
      </p:bgPr>
    </p:bg>
    <p:spTree>
      <p:nvGrpSpPr>
        <p:cNvPr id="1" name=""/>
        <p:cNvGrpSpPr/>
        <p:nvPr/>
      </p:nvGrpSpPr>
      <p:grpSpPr>
        <a:xfrm>
          <a:off x="0" y="0"/>
          <a:ext cx="0" cy="0"/>
          <a:chOff x="0" y="0"/>
          <a:chExt cx="0" cy="0"/>
        </a:xfrm>
      </p:grpSpPr>
      <p:sp>
        <p:nvSpPr>
          <p:cNvPr id="9" name="Rectángulo 8"/>
          <p:cNvSpPr/>
          <p:nvPr/>
        </p:nvSpPr>
        <p:spPr>
          <a:xfrm>
            <a:off x="1041261" y="2961774"/>
            <a:ext cx="7061478" cy="1384995"/>
          </a:xfrm>
          <a:prstGeom prst="rect">
            <a:avLst/>
          </a:prstGeom>
          <a:gradFill flip="none" rotWithShape="1">
            <a:gsLst>
              <a:gs pos="100000">
                <a:schemeClr val="accent4">
                  <a:lumMod val="60000"/>
                  <a:lumOff val="40000"/>
                </a:schemeClr>
              </a:gs>
              <a:gs pos="0">
                <a:schemeClr val="accent4">
                  <a:lumMod val="20000"/>
                  <a:lumOff val="80000"/>
                </a:schemeClr>
              </a:gs>
            </a:gsLst>
            <a:lin ang="5400000" scaled="1"/>
            <a:tileRect/>
          </a:gra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Y usaban el cómputo inclusivo, es decir, el primer año de un rey se contaba desde el día de su ascensión al trono hasta el primer día del año nuevo.</a:t>
            </a:r>
          </a:p>
        </p:txBody>
      </p:sp>
      <p:sp>
        <p:nvSpPr>
          <p:cNvPr id="2" name="Rectángulo 1"/>
          <p:cNvSpPr/>
          <p:nvPr/>
        </p:nvSpPr>
        <p:spPr>
          <a:xfrm>
            <a:off x="1055479" y="461262"/>
            <a:ext cx="7033043" cy="2246769"/>
          </a:xfrm>
          <a:prstGeom prst="rect">
            <a:avLst/>
          </a:prstGeom>
          <a:gradFill>
            <a:gsLst>
              <a:gs pos="0">
                <a:schemeClr val="tx1"/>
              </a:gs>
              <a:gs pos="100000">
                <a:srgbClr val="FFCCFF"/>
              </a:gs>
            </a:gsLst>
            <a:lin ang="5400000" scaled="1"/>
          </a:gra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Los pueblos antiguos no contaban los años desde el 1° de enero como nosotros. Los judíos empezaban el año religioso en primavera </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a:t>
            </a:r>
            <a:r>
              <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 de nisán entre marzo y abril</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a:t>
            </a:r>
            <a:r>
              <a:rPr kumimoji="0" lang="es-CO" sz="2800" b="0" i="1" u="none" strike="noStrike" kern="0" cap="none" spc="0" normalizeH="0" baseline="0" noProof="0" dirty="0">
                <a:ln w="19050">
                  <a:solidFill>
                    <a:srgbClr val="007400"/>
                  </a:solidFill>
                </a:ln>
                <a:solidFill>
                  <a:srgbClr val="007400"/>
                </a:solidFill>
                <a:effectLst/>
                <a:uLnTx/>
                <a:uFillTx/>
                <a:latin typeface="Arial Narrow" panose="020B0606020202030204" pitchFamily="34" charset="0"/>
                <a:ea typeface="+mn-ea"/>
                <a:cs typeface="+mn-cs"/>
              </a:rPr>
              <a:t> </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Y </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el año civil lo comenzaban en otoño </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a:t>
            </a:r>
            <a:r>
              <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 de Tisrhi entre septiembre y octubre</a:t>
            </a:r>
            <a:r>
              <a:rPr kumimoji="0" lang="es-CO" sz="2800" b="0" i="1"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a:t>
            </a:r>
            <a:r>
              <a:rPr kumimoji="0" lang="es-CO" sz="2800" b="0" i="1" u="none" strike="noStrike" kern="0" cap="none" spc="0" normalizeH="0" baseline="0" noProof="0" dirty="0">
                <a:ln w="19050">
                  <a:solidFill>
                    <a:srgbClr val="008000"/>
                  </a:solidFill>
                </a:ln>
                <a:solidFill>
                  <a:srgbClr val="007400"/>
                </a:solidFill>
                <a:effectLst/>
                <a:uLnTx/>
                <a:uFillTx/>
                <a:latin typeface="Arial Narrow" panose="020B0606020202030204" pitchFamily="34" charset="0"/>
                <a:ea typeface="+mn-ea"/>
                <a:cs typeface="+mn-cs"/>
              </a:rPr>
              <a:t> </a:t>
            </a:r>
            <a:endParaRPr kumimoji="0" lang="es-CO" sz="2800" b="0" i="1" u="none" strike="noStrike" kern="0" cap="none" spc="0" normalizeH="0" baseline="0" noProof="0" dirty="0">
              <a:ln w="19050">
                <a:solidFill>
                  <a:srgbClr val="008000"/>
                </a:solidFill>
              </a:ln>
              <a:solidFill>
                <a:prstClr val="black"/>
              </a:solidFill>
              <a:effectLst/>
              <a:uLnTx/>
              <a:uFillTx/>
              <a:latin typeface="Arial Narrow" panose="020B0606020202030204" pitchFamily="34" charset="0"/>
              <a:ea typeface="+mn-ea"/>
              <a:cs typeface="+mn-cs"/>
            </a:endParaRPr>
          </a:p>
        </p:txBody>
      </p:sp>
      <p:sp>
        <p:nvSpPr>
          <p:cNvPr id="7" name="Rectángulo 8"/>
          <p:cNvSpPr/>
          <p:nvPr/>
        </p:nvSpPr>
        <p:spPr>
          <a:xfrm>
            <a:off x="527739" y="4613762"/>
            <a:ext cx="8088521" cy="1815882"/>
          </a:xfrm>
          <a:prstGeom prst="rect">
            <a:avLst/>
          </a:prstGeom>
          <a:gradFill>
            <a:gsLst>
              <a:gs pos="0">
                <a:srgbClr val="FFFF99"/>
              </a:gs>
              <a:gs pos="100000">
                <a:srgbClr val="FFFFCC">
                  <a:lumMod val="92000"/>
                  <a:lumOff val="8000"/>
                </a:srgb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Significa que si Tiberio empezó a reinar el </a:t>
            </a:r>
            <a:r>
              <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19 de agosto</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 desde ese día hasta el primer día del año civil, </a:t>
            </a:r>
            <a:r>
              <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 de Tisrhi</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 (</a:t>
            </a:r>
            <a:r>
              <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entre septiembre y octubre</a:t>
            </a:r>
            <a:r>
              <a:rPr kumimoji="0" lang="es-CO" sz="2800" b="0" i="0" u="none" strike="noStrike" kern="0" cap="none" spc="0" normalizeH="0" baseline="0" noProof="0" dirty="0">
                <a:ln w="19050">
                  <a:solidFill>
                    <a:prstClr val="black"/>
                  </a:solidFill>
                </a:ln>
                <a:solidFill>
                  <a:prstClr val="black"/>
                </a:solidFill>
                <a:effectLst/>
                <a:uLnTx/>
                <a:uFillTx/>
                <a:latin typeface="Arial Narrow" panose="020B0606020202030204" pitchFamily="34" charset="0"/>
                <a:ea typeface="+mn-ea"/>
                <a:cs typeface="+mn-cs"/>
              </a:rPr>
              <a:t>) se cuenta como su primer año de reinado. Unos dos meses aproximadamente. </a:t>
            </a:r>
          </a:p>
        </p:txBody>
      </p:sp>
    </p:spTree>
    <p:extLst>
      <p:ext uri="{BB962C8B-B14F-4D97-AF65-F5344CB8AC3E}">
        <p14:creationId xmlns:p14="http://schemas.microsoft.com/office/powerpoint/2010/main" val="7210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4854F2C-D94B-42A5-8B23-4C0F7EB4D992}"/>
              </a:ext>
            </a:extLst>
          </p:cNvPr>
          <p:cNvGraphicFramePr>
            <a:graphicFrameLocks noGrp="1"/>
          </p:cNvGraphicFramePr>
          <p:nvPr>
            <p:extLst/>
          </p:nvPr>
        </p:nvGraphicFramePr>
        <p:xfrm>
          <a:off x="940298" y="2371768"/>
          <a:ext cx="7115173" cy="293497"/>
        </p:xfrm>
        <a:graphic>
          <a:graphicData uri="http://schemas.openxmlformats.org/drawingml/2006/table">
            <a:tbl>
              <a:tblPr firstRow="1" firstCol="1" bandRow="1"/>
              <a:tblGrid>
                <a:gridCol w="570450">
                  <a:extLst>
                    <a:ext uri="{9D8B030D-6E8A-4147-A177-3AD203B41FA5}">
                      <a16:colId xmlns:a16="http://schemas.microsoft.com/office/drawing/2014/main" val="4099814222"/>
                    </a:ext>
                  </a:extLst>
                </a:gridCol>
                <a:gridCol w="503582">
                  <a:extLst>
                    <a:ext uri="{9D8B030D-6E8A-4147-A177-3AD203B41FA5}">
                      <a16:colId xmlns:a16="http://schemas.microsoft.com/office/drawing/2014/main" val="2538706576"/>
                    </a:ext>
                  </a:extLst>
                </a:gridCol>
                <a:gridCol w="455451">
                  <a:extLst>
                    <a:ext uri="{9D8B030D-6E8A-4147-A177-3AD203B41FA5}">
                      <a16:colId xmlns:a16="http://schemas.microsoft.com/office/drawing/2014/main" val="3375121207"/>
                    </a:ext>
                  </a:extLst>
                </a:gridCol>
                <a:gridCol w="362864">
                  <a:extLst>
                    <a:ext uri="{9D8B030D-6E8A-4147-A177-3AD203B41FA5}">
                      <a16:colId xmlns:a16="http://schemas.microsoft.com/office/drawing/2014/main" val="2785700871"/>
                    </a:ext>
                  </a:extLst>
                </a:gridCol>
                <a:gridCol w="361595">
                  <a:extLst>
                    <a:ext uri="{9D8B030D-6E8A-4147-A177-3AD203B41FA5}">
                      <a16:colId xmlns:a16="http://schemas.microsoft.com/office/drawing/2014/main" val="2414197833"/>
                    </a:ext>
                  </a:extLst>
                </a:gridCol>
                <a:gridCol w="361595">
                  <a:extLst>
                    <a:ext uri="{9D8B030D-6E8A-4147-A177-3AD203B41FA5}">
                      <a16:colId xmlns:a16="http://schemas.microsoft.com/office/drawing/2014/main" val="1025026746"/>
                    </a:ext>
                  </a:extLst>
                </a:gridCol>
                <a:gridCol w="361595">
                  <a:extLst>
                    <a:ext uri="{9D8B030D-6E8A-4147-A177-3AD203B41FA5}">
                      <a16:colId xmlns:a16="http://schemas.microsoft.com/office/drawing/2014/main" val="882759559"/>
                    </a:ext>
                  </a:extLst>
                </a:gridCol>
                <a:gridCol w="347004">
                  <a:extLst>
                    <a:ext uri="{9D8B030D-6E8A-4147-A177-3AD203B41FA5}">
                      <a16:colId xmlns:a16="http://schemas.microsoft.com/office/drawing/2014/main" val="131376324"/>
                    </a:ext>
                  </a:extLst>
                </a:gridCol>
                <a:gridCol w="372379">
                  <a:extLst>
                    <a:ext uri="{9D8B030D-6E8A-4147-A177-3AD203B41FA5}">
                      <a16:colId xmlns:a16="http://schemas.microsoft.com/office/drawing/2014/main" val="2360380582"/>
                    </a:ext>
                  </a:extLst>
                </a:gridCol>
                <a:gridCol w="361595">
                  <a:extLst>
                    <a:ext uri="{9D8B030D-6E8A-4147-A177-3AD203B41FA5}">
                      <a16:colId xmlns:a16="http://schemas.microsoft.com/office/drawing/2014/main" val="4235798314"/>
                    </a:ext>
                  </a:extLst>
                </a:gridCol>
                <a:gridCol w="421735">
                  <a:extLst>
                    <a:ext uri="{9D8B030D-6E8A-4147-A177-3AD203B41FA5}">
                      <a16:colId xmlns:a16="http://schemas.microsoft.com/office/drawing/2014/main" val="593882770"/>
                    </a:ext>
                  </a:extLst>
                </a:gridCol>
                <a:gridCol w="397565">
                  <a:extLst>
                    <a:ext uri="{9D8B030D-6E8A-4147-A177-3AD203B41FA5}">
                      <a16:colId xmlns:a16="http://schemas.microsoft.com/office/drawing/2014/main" val="1764179897"/>
                    </a:ext>
                  </a:extLst>
                </a:gridCol>
                <a:gridCol w="371061">
                  <a:extLst>
                    <a:ext uri="{9D8B030D-6E8A-4147-A177-3AD203B41FA5}">
                      <a16:colId xmlns:a16="http://schemas.microsoft.com/office/drawing/2014/main" val="1703508175"/>
                    </a:ext>
                  </a:extLst>
                </a:gridCol>
                <a:gridCol w="371061">
                  <a:extLst>
                    <a:ext uri="{9D8B030D-6E8A-4147-A177-3AD203B41FA5}">
                      <a16:colId xmlns:a16="http://schemas.microsoft.com/office/drawing/2014/main" val="3569355394"/>
                    </a:ext>
                  </a:extLst>
                </a:gridCol>
                <a:gridCol w="481243">
                  <a:extLst>
                    <a:ext uri="{9D8B030D-6E8A-4147-A177-3AD203B41FA5}">
                      <a16:colId xmlns:a16="http://schemas.microsoft.com/office/drawing/2014/main" val="4149547233"/>
                    </a:ext>
                  </a:extLst>
                </a:gridCol>
                <a:gridCol w="419901">
                  <a:extLst>
                    <a:ext uri="{9D8B030D-6E8A-4147-A177-3AD203B41FA5}">
                      <a16:colId xmlns:a16="http://schemas.microsoft.com/office/drawing/2014/main" val="574225067"/>
                    </a:ext>
                  </a:extLst>
                </a:gridCol>
                <a:gridCol w="594497">
                  <a:extLst>
                    <a:ext uri="{9D8B030D-6E8A-4147-A177-3AD203B41FA5}">
                      <a16:colId xmlns:a16="http://schemas.microsoft.com/office/drawing/2014/main" val="3835277161"/>
                    </a:ext>
                  </a:extLst>
                </a:gridCol>
              </a:tblGrid>
              <a:tr h="0">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rgbClr val="FF0000"/>
                          </a:solidFill>
                          <a:effectLst/>
                          <a:latin typeface="Arial Narrow" panose="020B0606020202030204" pitchFamily="34" charset="0"/>
                          <a:ea typeface="Calibri" panose="020F050202020403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rgbClr val="FF0000"/>
                          </a:solidFill>
                          <a:effectLst/>
                          <a:latin typeface="Arial Narrow" panose="020B0606020202030204" pitchFamily="34" charset="0"/>
                          <a:ea typeface="Calibri" panose="020F0502020204030204" pitchFamily="34"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138810"/>
                  </a:ext>
                </a:extLst>
              </a:tr>
            </a:tbl>
          </a:graphicData>
        </a:graphic>
      </p:graphicFrame>
      <p:graphicFrame>
        <p:nvGraphicFramePr>
          <p:cNvPr id="3" name="Tabla 2">
            <a:extLst>
              <a:ext uri="{FF2B5EF4-FFF2-40B4-BE49-F238E27FC236}">
                <a16:creationId xmlns:a16="http://schemas.microsoft.com/office/drawing/2014/main" id="{1E43C3BB-00AA-4038-9E1F-AD30BCA1C429}"/>
              </a:ext>
            </a:extLst>
          </p:cNvPr>
          <p:cNvGraphicFramePr>
            <a:graphicFrameLocks noGrp="1"/>
          </p:cNvGraphicFramePr>
          <p:nvPr>
            <p:extLst/>
          </p:nvPr>
        </p:nvGraphicFramePr>
        <p:xfrm>
          <a:off x="1663713" y="2686735"/>
          <a:ext cx="6046143" cy="293497"/>
        </p:xfrm>
        <a:graphic>
          <a:graphicData uri="http://schemas.openxmlformats.org/drawingml/2006/table">
            <a:tbl>
              <a:tblPr firstRow="1" firstCol="1" bandRow="1"/>
              <a:tblGrid>
                <a:gridCol w="242702">
                  <a:extLst>
                    <a:ext uri="{9D8B030D-6E8A-4147-A177-3AD203B41FA5}">
                      <a16:colId xmlns:a16="http://schemas.microsoft.com/office/drawing/2014/main" val="2204306175"/>
                    </a:ext>
                  </a:extLst>
                </a:gridCol>
                <a:gridCol w="400948">
                  <a:extLst>
                    <a:ext uri="{9D8B030D-6E8A-4147-A177-3AD203B41FA5}">
                      <a16:colId xmlns:a16="http://schemas.microsoft.com/office/drawing/2014/main" val="2538706576"/>
                    </a:ext>
                  </a:extLst>
                </a:gridCol>
                <a:gridCol w="370681">
                  <a:extLst>
                    <a:ext uri="{9D8B030D-6E8A-4147-A177-3AD203B41FA5}">
                      <a16:colId xmlns:a16="http://schemas.microsoft.com/office/drawing/2014/main" val="3375121207"/>
                    </a:ext>
                  </a:extLst>
                </a:gridCol>
                <a:gridCol w="377277">
                  <a:extLst>
                    <a:ext uri="{9D8B030D-6E8A-4147-A177-3AD203B41FA5}">
                      <a16:colId xmlns:a16="http://schemas.microsoft.com/office/drawing/2014/main" val="2785700871"/>
                    </a:ext>
                  </a:extLst>
                </a:gridCol>
                <a:gridCol w="375958">
                  <a:extLst>
                    <a:ext uri="{9D8B030D-6E8A-4147-A177-3AD203B41FA5}">
                      <a16:colId xmlns:a16="http://schemas.microsoft.com/office/drawing/2014/main" val="2414197833"/>
                    </a:ext>
                  </a:extLst>
                </a:gridCol>
                <a:gridCol w="375958">
                  <a:extLst>
                    <a:ext uri="{9D8B030D-6E8A-4147-A177-3AD203B41FA5}">
                      <a16:colId xmlns:a16="http://schemas.microsoft.com/office/drawing/2014/main" val="1025026746"/>
                    </a:ext>
                  </a:extLst>
                </a:gridCol>
                <a:gridCol w="375958">
                  <a:extLst>
                    <a:ext uri="{9D8B030D-6E8A-4147-A177-3AD203B41FA5}">
                      <a16:colId xmlns:a16="http://schemas.microsoft.com/office/drawing/2014/main" val="882759559"/>
                    </a:ext>
                  </a:extLst>
                </a:gridCol>
                <a:gridCol w="360787">
                  <a:extLst>
                    <a:ext uri="{9D8B030D-6E8A-4147-A177-3AD203B41FA5}">
                      <a16:colId xmlns:a16="http://schemas.microsoft.com/office/drawing/2014/main" val="131376324"/>
                    </a:ext>
                  </a:extLst>
                </a:gridCol>
                <a:gridCol w="387169">
                  <a:extLst>
                    <a:ext uri="{9D8B030D-6E8A-4147-A177-3AD203B41FA5}">
                      <a16:colId xmlns:a16="http://schemas.microsoft.com/office/drawing/2014/main" val="2360380582"/>
                    </a:ext>
                  </a:extLst>
                </a:gridCol>
                <a:gridCol w="375958">
                  <a:extLst>
                    <a:ext uri="{9D8B030D-6E8A-4147-A177-3AD203B41FA5}">
                      <a16:colId xmlns:a16="http://schemas.microsoft.com/office/drawing/2014/main" val="4235798314"/>
                    </a:ext>
                  </a:extLst>
                </a:gridCol>
                <a:gridCol w="356830">
                  <a:extLst>
                    <a:ext uri="{9D8B030D-6E8A-4147-A177-3AD203B41FA5}">
                      <a16:colId xmlns:a16="http://schemas.microsoft.com/office/drawing/2014/main" val="593882770"/>
                    </a:ext>
                  </a:extLst>
                </a:gridCol>
                <a:gridCol w="375958">
                  <a:extLst>
                    <a:ext uri="{9D8B030D-6E8A-4147-A177-3AD203B41FA5}">
                      <a16:colId xmlns:a16="http://schemas.microsoft.com/office/drawing/2014/main" val="1764179897"/>
                    </a:ext>
                  </a:extLst>
                </a:gridCol>
                <a:gridCol w="381344">
                  <a:extLst>
                    <a:ext uri="{9D8B030D-6E8A-4147-A177-3AD203B41FA5}">
                      <a16:colId xmlns:a16="http://schemas.microsoft.com/office/drawing/2014/main" val="1703508175"/>
                    </a:ext>
                  </a:extLst>
                </a:gridCol>
                <a:gridCol w="422934">
                  <a:extLst>
                    <a:ext uri="{9D8B030D-6E8A-4147-A177-3AD203B41FA5}">
                      <a16:colId xmlns:a16="http://schemas.microsoft.com/office/drawing/2014/main" val="3569355394"/>
                    </a:ext>
                  </a:extLst>
                </a:gridCol>
                <a:gridCol w="398703">
                  <a:extLst>
                    <a:ext uri="{9D8B030D-6E8A-4147-A177-3AD203B41FA5}">
                      <a16:colId xmlns:a16="http://schemas.microsoft.com/office/drawing/2014/main" val="4149547233"/>
                    </a:ext>
                  </a:extLst>
                </a:gridCol>
                <a:gridCol w="466978">
                  <a:extLst>
                    <a:ext uri="{9D8B030D-6E8A-4147-A177-3AD203B41FA5}">
                      <a16:colId xmlns:a16="http://schemas.microsoft.com/office/drawing/2014/main" val="3835277161"/>
                    </a:ext>
                  </a:extLst>
                </a:gridCol>
              </a:tblGrid>
              <a:tr h="0">
                <a:tc>
                  <a:txBody>
                    <a:bodyPr/>
                    <a:lstStyle/>
                    <a:p>
                      <a:pPr algn="ctr">
                        <a:lnSpc>
                          <a:spcPct val="107000"/>
                        </a:lnSpc>
                        <a:spcAft>
                          <a:spcPts val="0"/>
                        </a:spcAft>
                      </a:pPr>
                      <a:r>
                        <a:rPr lang="es-CO" sz="1800" b="1" dirty="0">
                          <a:solidFill>
                            <a:srgbClr val="FF0000"/>
                          </a:solidFill>
                          <a:effectLst/>
                          <a:latin typeface="Arial Narrow" panose="020B0606020202030204" pitchFamily="34"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chemeClr val="bg1"/>
                          </a:solidFill>
                          <a:effectLst/>
                          <a:latin typeface="Arial Narrow" panose="020B0606020202030204" pitchFamily="34" charset="0"/>
                          <a:ea typeface="Calibri" panose="020F050202020403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solidFill>
                            <a:srgbClr val="FF0000"/>
                          </a:solidFill>
                          <a:effectLst/>
                          <a:latin typeface="Arial Narrow" panose="020B0606020202030204" pitchFamily="34" charset="0"/>
                          <a:ea typeface="Calibri" panose="020F050202020403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CO" sz="1800" dirty="0">
                          <a:solidFill>
                            <a:schemeClr val="bg1"/>
                          </a:solidFill>
                          <a:effectLst/>
                          <a:latin typeface="Arial Narrow" panose="020B0606020202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53138810"/>
                  </a:ext>
                </a:extLst>
              </a:tr>
            </a:tbl>
          </a:graphicData>
        </a:graphic>
      </p:graphicFrame>
      <p:sp>
        <p:nvSpPr>
          <p:cNvPr id="17" name="Rectángulo 16">
            <a:extLst>
              <a:ext uri="{FF2B5EF4-FFF2-40B4-BE49-F238E27FC236}">
                <a16:creationId xmlns:a16="http://schemas.microsoft.com/office/drawing/2014/main" id="{002B8F35-AFE3-407D-91AE-50BC9A8A9BA5}"/>
              </a:ext>
            </a:extLst>
          </p:cNvPr>
          <p:cNvSpPr/>
          <p:nvPr/>
        </p:nvSpPr>
        <p:spPr>
          <a:xfrm>
            <a:off x="1325215" y="349542"/>
            <a:ext cx="6592304"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rPr>
              <a:t>¿Entonces cuál es año 15° de Tiberio César?</a:t>
            </a:r>
            <a:endParaRPr kumimoji="0" lang="es-CO" sz="2800" b="0" i="0" u="none" strike="noStrike" kern="1200" cap="none" spc="0" normalizeH="0" baseline="0" noProof="0" dirty="0">
              <a:ln>
                <a:solidFill>
                  <a:srgbClr val="FF0000"/>
                </a:solidFill>
              </a:ln>
              <a:solidFill>
                <a:srgbClr val="FF0000"/>
              </a:solidFill>
              <a:effectLst/>
              <a:uLnTx/>
              <a:uFillTx/>
              <a:latin typeface="Arial Narrow" panose="020B0606020202030204" pitchFamily="34" charset="0"/>
              <a:ea typeface="+mn-ea"/>
              <a:cs typeface="+mn-cs"/>
            </a:endParaRPr>
          </a:p>
        </p:txBody>
      </p:sp>
      <p:sp>
        <p:nvSpPr>
          <p:cNvPr id="18" name="Rectángulo 17">
            <a:extLst>
              <a:ext uri="{FF2B5EF4-FFF2-40B4-BE49-F238E27FC236}">
                <a16:creationId xmlns:a16="http://schemas.microsoft.com/office/drawing/2014/main" id="{1CB52E1D-3E25-488D-AF84-13CA18C1125B}"/>
              </a:ext>
            </a:extLst>
          </p:cNvPr>
          <p:cNvSpPr/>
          <p:nvPr/>
        </p:nvSpPr>
        <p:spPr>
          <a:xfrm>
            <a:off x="1082201" y="4736918"/>
            <a:ext cx="6979597" cy="1384995"/>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Con la ayuda de esta gráfica podemos ver que la primera parte del año </a:t>
            </a:r>
            <a:r>
              <a:rPr kumimoji="0" lang="es-ES" sz="2800" b="0" i="0" u="none" strike="noStrike" kern="120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15° </a:t>
            </a:r>
            <a:r>
              <a:rPr kumimoji="0" lang="es-ES"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de Tiberio corresponde con la última parte del año </a:t>
            </a:r>
            <a:r>
              <a:rPr kumimoji="0" lang="es-ES" sz="2800" b="0" i="0" u="none" strike="noStrike" kern="120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27 </a:t>
            </a:r>
            <a:r>
              <a:rPr kumimoji="0" lang="es-ES"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rPr>
              <a:t>de la era cristiana.</a:t>
            </a:r>
            <a:endParaRPr kumimoji="0" lang="es-CO" sz="2800" b="0" i="0" u="none" strike="noStrike" kern="1200" cap="none" spc="0" normalizeH="0" baseline="0" noProof="0" dirty="0">
              <a:ln w="19050">
                <a:solidFill>
                  <a:sysClr val="windowText" lastClr="000000"/>
                </a:solidFill>
              </a:ln>
              <a:solidFill>
                <a:sysClr val="windowText" lastClr="000000"/>
              </a:solidFill>
              <a:effectLst/>
              <a:uLnTx/>
              <a:uFillTx/>
              <a:latin typeface="Arial Narrow" panose="020B0606020202030204" pitchFamily="34" charset="0"/>
              <a:ea typeface="+mn-ea"/>
              <a:cs typeface="+mn-cs"/>
            </a:endParaRPr>
          </a:p>
        </p:txBody>
      </p:sp>
      <p:grpSp>
        <p:nvGrpSpPr>
          <p:cNvPr id="26" name="Grupo 25">
            <a:extLst>
              <a:ext uri="{FF2B5EF4-FFF2-40B4-BE49-F238E27FC236}">
                <a16:creationId xmlns:a16="http://schemas.microsoft.com/office/drawing/2014/main" id="{026D978D-0932-4CBD-8F24-04312927A9A1}"/>
              </a:ext>
            </a:extLst>
          </p:cNvPr>
          <p:cNvGrpSpPr/>
          <p:nvPr/>
        </p:nvGrpSpPr>
        <p:grpSpPr>
          <a:xfrm>
            <a:off x="1327112" y="1319140"/>
            <a:ext cx="7164547" cy="2846885"/>
            <a:chOff x="1594050" y="1319140"/>
            <a:chExt cx="7164547" cy="2846885"/>
          </a:xfrm>
        </p:grpSpPr>
        <p:cxnSp>
          <p:nvCxnSpPr>
            <p:cNvPr id="6" name="Conector recto de flecha 5">
              <a:extLst>
                <a:ext uri="{FF2B5EF4-FFF2-40B4-BE49-F238E27FC236}">
                  <a16:creationId xmlns:a16="http://schemas.microsoft.com/office/drawing/2014/main" id="{BDA75F57-7033-4E82-B5D8-DEAB3FD72F02}"/>
                </a:ext>
              </a:extLst>
            </p:cNvPr>
            <p:cNvCxnSpPr>
              <a:cxnSpLocks/>
            </p:cNvCxnSpPr>
            <p:nvPr/>
          </p:nvCxnSpPr>
          <p:spPr>
            <a:xfrm>
              <a:off x="1923932" y="1727686"/>
              <a:ext cx="0" cy="589618"/>
            </a:xfrm>
            <a:prstGeom prst="straightConnector1">
              <a:avLst/>
            </a:prstGeom>
            <a:ln w="57150">
              <a:solidFill>
                <a:srgbClr val="0000FF"/>
              </a:solidFill>
              <a:tailEnd type="triangle"/>
            </a:ln>
          </p:spPr>
          <p:style>
            <a:lnRef idx="3">
              <a:schemeClr val="accent5"/>
            </a:lnRef>
            <a:fillRef idx="0">
              <a:schemeClr val="accent5"/>
            </a:fillRef>
            <a:effectRef idx="2">
              <a:schemeClr val="accent5"/>
            </a:effectRef>
            <a:fontRef idx="minor">
              <a:schemeClr val="tx1"/>
            </a:fontRef>
          </p:style>
        </p:cxnSp>
        <p:cxnSp>
          <p:nvCxnSpPr>
            <p:cNvPr id="9" name="Conector recto de flecha 8">
              <a:extLst>
                <a:ext uri="{FF2B5EF4-FFF2-40B4-BE49-F238E27FC236}">
                  <a16:creationId xmlns:a16="http://schemas.microsoft.com/office/drawing/2014/main" id="{C4C03817-9328-49CB-96E0-012FCB8B297B}"/>
                </a:ext>
              </a:extLst>
            </p:cNvPr>
            <p:cNvCxnSpPr>
              <a:cxnSpLocks/>
            </p:cNvCxnSpPr>
            <p:nvPr/>
          </p:nvCxnSpPr>
          <p:spPr>
            <a:xfrm flipV="1">
              <a:off x="1937662" y="2993484"/>
              <a:ext cx="1" cy="763851"/>
            </a:xfrm>
            <a:prstGeom prst="straightConnector1">
              <a:avLst/>
            </a:prstGeom>
            <a:ln w="57150">
              <a:solidFill>
                <a:srgbClr val="0000FF"/>
              </a:solidFill>
              <a:tailEnd type="triangle"/>
            </a:ln>
          </p:spPr>
          <p:style>
            <a:lnRef idx="3">
              <a:schemeClr val="accent5"/>
            </a:lnRef>
            <a:fillRef idx="0">
              <a:schemeClr val="accent5"/>
            </a:fillRef>
            <a:effectRef idx="2">
              <a:schemeClr val="accent5"/>
            </a:effectRef>
            <a:fontRef idx="minor">
              <a:schemeClr val="tx1"/>
            </a:fontRef>
          </p:style>
        </p:cxnSp>
        <p:cxnSp>
          <p:nvCxnSpPr>
            <p:cNvPr id="11" name="Conector recto de flecha 10">
              <a:extLst>
                <a:ext uri="{FF2B5EF4-FFF2-40B4-BE49-F238E27FC236}">
                  <a16:creationId xmlns:a16="http://schemas.microsoft.com/office/drawing/2014/main" id="{620C7F22-8E98-4B7C-900C-C3EEEA6A51B5}"/>
                </a:ext>
              </a:extLst>
            </p:cNvPr>
            <p:cNvCxnSpPr>
              <a:cxnSpLocks/>
            </p:cNvCxnSpPr>
            <p:nvPr/>
          </p:nvCxnSpPr>
          <p:spPr>
            <a:xfrm>
              <a:off x="7175675" y="1727686"/>
              <a:ext cx="0" cy="627017"/>
            </a:xfrm>
            <a:prstGeom prst="straightConnector1">
              <a:avLst/>
            </a:prstGeom>
            <a:ln w="57150">
              <a:solidFill>
                <a:srgbClr val="0000FF"/>
              </a:solidFill>
              <a:tailEnd type="triangle"/>
            </a:ln>
          </p:spPr>
          <p:style>
            <a:lnRef idx="3">
              <a:schemeClr val="accent5"/>
            </a:lnRef>
            <a:fillRef idx="0">
              <a:schemeClr val="accent5"/>
            </a:fillRef>
            <a:effectRef idx="2">
              <a:schemeClr val="accent5"/>
            </a:effectRef>
            <a:fontRef idx="minor">
              <a:schemeClr val="tx1"/>
            </a:fontRef>
          </p:style>
        </p:cxnSp>
        <p:sp>
          <p:nvSpPr>
            <p:cNvPr id="12" name="CuadroTexto 11">
              <a:extLst>
                <a:ext uri="{FF2B5EF4-FFF2-40B4-BE49-F238E27FC236}">
                  <a16:creationId xmlns:a16="http://schemas.microsoft.com/office/drawing/2014/main" id="{AC7818ED-0410-4E61-BF79-A7185EA8FA12}"/>
                </a:ext>
              </a:extLst>
            </p:cNvPr>
            <p:cNvSpPr txBox="1"/>
            <p:nvPr/>
          </p:nvSpPr>
          <p:spPr>
            <a:xfrm>
              <a:off x="1594050" y="1319140"/>
              <a:ext cx="20654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s-CO"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 de agosto</a:t>
              </a:r>
              <a:endParaRPr kumimoji="0" lang="es-CO"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 name="CuadroTexto 12">
              <a:extLst>
                <a:ext uri="{FF2B5EF4-FFF2-40B4-BE49-F238E27FC236}">
                  <a16:creationId xmlns:a16="http://schemas.microsoft.com/office/drawing/2014/main" id="{57D89022-8AE0-4C8A-B4CC-2F20310D5C04}"/>
                </a:ext>
              </a:extLst>
            </p:cNvPr>
            <p:cNvSpPr txBox="1"/>
            <p:nvPr/>
          </p:nvSpPr>
          <p:spPr>
            <a:xfrm>
              <a:off x="1607302" y="3704360"/>
              <a:ext cx="409302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s-CO"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Comienza el reinado de Tiberio</a:t>
              </a:r>
              <a:endParaRPr kumimoji="0" lang="es-CO"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 name="CuadroTexto 13">
              <a:extLst>
                <a:ext uri="{FF2B5EF4-FFF2-40B4-BE49-F238E27FC236}">
                  <a16:creationId xmlns:a16="http://schemas.microsoft.com/office/drawing/2014/main" id="{440A7D23-BE0E-4D2E-88E5-8D6CF111ADFF}"/>
                </a:ext>
              </a:extLst>
            </p:cNvPr>
            <p:cNvSpPr txBox="1"/>
            <p:nvPr/>
          </p:nvSpPr>
          <p:spPr>
            <a:xfrm>
              <a:off x="6270172" y="1364694"/>
              <a:ext cx="2488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Bautismo de Jesús</a:t>
              </a:r>
            </a:p>
          </p:txBody>
        </p:sp>
        <p:sp>
          <p:nvSpPr>
            <p:cNvPr id="23" name="CuadroTexto 22">
              <a:extLst>
                <a:ext uri="{FF2B5EF4-FFF2-40B4-BE49-F238E27FC236}">
                  <a16:creationId xmlns:a16="http://schemas.microsoft.com/office/drawing/2014/main" id="{CFBACF08-ACD9-4E5F-A52B-AF98CA09D572}"/>
                </a:ext>
              </a:extLst>
            </p:cNvPr>
            <p:cNvSpPr txBox="1"/>
            <p:nvPr/>
          </p:nvSpPr>
          <p:spPr>
            <a:xfrm>
              <a:off x="3455980" y="1961869"/>
              <a:ext cx="303758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   </a:t>
              </a:r>
              <a:r>
                <a:rPr kumimoji="0" lang="es-CO" sz="2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E R A  C R I S T I A N A</a:t>
              </a:r>
              <a:endParaRPr kumimoji="0" lang="es-CO" sz="16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endParaRPr>
            </a:p>
          </p:txBody>
        </p:sp>
        <p:sp>
          <p:nvSpPr>
            <p:cNvPr id="25" name="CuadroTexto 24">
              <a:extLst>
                <a:ext uri="{FF2B5EF4-FFF2-40B4-BE49-F238E27FC236}">
                  <a16:creationId xmlns:a16="http://schemas.microsoft.com/office/drawing/2014/main" id="{ECEB63CB-1382-4398-B087-0BFB0B50EF6F}"/>
                </a:ext>
              </a:extLst>
            </p:cNvPr>
            <p:cNvSpPr txBox="1"/>
            <p:nvPr/>
          </p:nvSpPr>
          <p:spPr>
            <a:xfrm>
              <a:off x="2425156" y="3001515"/>
              <a:ext cx="494306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s-CO" sz="20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rPr>
                <a:t>A Ñ O S  DEL  R E I N A D O  DE  T I B E R I O</a:t>
              </a:r>
              <a:endParaRPr kumimoji="0" lang="es-CO" sz="1600" b="1" i="0" u="none" strike="noStrike" kern="1200" cap="none" spc="0" normalizeH="0" baseline="0" noProof="0" dirty="0">
                <a:ln>
                  <a:solidFill>
                    <a:srgbClr val="0000FF"/>
                  </a:solidFill>
                </a:ln>
                <a:solidFill>
                  <a:srgbClr val="0000FF"/>
                </a:solidFill>
                <a:effectLst/>
                <a:uLnTx/>
                <a:uFillTx/>
                <a:latin typeface="Arial Narrow" panose="020B0606020202030204" pitchFamily="34" charset="0"/>
                <a:ea typeface="+mn-ea"/>
                <a:cs typeface="+mn-cs"/>
              </a:endParaRPr>
            </a:p>
          </p:txBody>
        </p:sp>
        <p:sp>
          <p:nvSpPr>
            <p:cNvPr id="15" name="CuadroTexto 14">
              <a:extLst>
                <a:ext uri="{FF2B5EF4-FFF2-40B4-BE49-F238E27FC236}">
                  <a16:creationId xmlns:a16="http://schemas.microsoft.com/office/drawing/2014/main" id="{5496D4DC-4CB0-4A2B-A413-1A153B0C1A46}"/>
                </a:ext>
              </a:extLst>
            </p:cNvPr>
            <p:cNvSpPr txBox="1"/>
            <p:nvPr/>
          </p:nvSpPr>
          <p:spPr>
            <a:xfrm>
              <a:off x="1931036" y="3399531"/>
              <a:ext cx="182122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s-CO"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 De Tisrhi</a:t>
              </a:r>
              <a:endParaRPr kumimoji="0" lang="es-CO"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16" name="Conector recto de flecha 15">
              <a:extLst>
                <a:ext uri="{FF2B5EF4-FFF2-40B4-BE49-F238E27FC236}">
                  <a16:creationId xmlns:a16="http://schemas.microsoft.com/office/drawing/2014/main" id="{CD3D5EBF-1EAC-48CA-8848-FE3EB0ED925C}"/>
                </a:ext>
              </a:extLst>
            </p:cNvPr>
            <p:cNvCxnSpPr>
              <a:cxnSpLocks/>
            </p:cNvCxnSpPr>
            <p:nvPr/>
          </p:nvCxnSpPr>
          <p:spPr>
            <a:xfrm flipV="1">
              <a:off x="2162941" y="3001516"/>
              <a:ext cx="0" cy="497058"/>
            </a:xfrm>
            <a:prstGeom prst="straightConnector1">
              <a:avLst/>
            </a:prstGeom>
            <a:ln w="57150">
              <a:solidFill>
                <a:srgbClr val="0000FF"/>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7934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5">
                <a:lumMod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ángulo 7"/>
          <p:cNvSpPr/>
          <p:nvPr/>
        </p:nvSpPr>
        <p:spPr>
          <a:xfrm>
            <a:off x="2047370" y="466606"/>
            <a:ext cx="5049261" cy="954107"/>
          </a:xfrm>
          <a:prstGeom prst="rect">
            <a:avLst/>
          </a:prstGeom>
          <a:solidFill>
            <a:schemeClr val="bg1"/>
          </a:solidFill>
          <a:ln w="38100" cap="rnd" cmpd="sng" algn="ctr">
            <a:solidFill>
              <a:srgbClr val="0000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latin typeface="Arial Narrow" panose="020B0606020202030204" pitchFamily="34" charset="0"/>
              </a:rPr>
              <a:t>Si Jesús fue bautizado en el año 27, ¿en qué año fue crucificado?</a:t>
            </a:r>
            <a:endParaRPr kumimoji="0" lang="es-CO" sz="2800" b="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6" name="Rectángulo 5"/>
          <p:cNvSpPr/>
          <p:nvPr/>
        </p:nvSpPr>
        <p:spPr>
          <a:xfrm>
            <a:off x="2047370" y="1640265"/>
            <a:ext cx="5049261" cy="1384995"/>
          </a:xfrm>
          <a:prstGeom prst="rect">
            <a:avLst/>
          </a:prstGeom>
          <a:solidFill>
            <a:schemeClr val="bg1"/>
          </a:solidFill>
          <a:ln w="38100" cap="rnd" cmpd="sng" algn="ctr">
            <a:solidFill>
              <a:srgbClr val="FF0000"/>
            </a:solidFill>
            <a:prstDash val="solid"/>
          </a:ln>
          <a:effectLst/>
        </p:spPr>
        <p:txBody>
          <a:bodyPr wrap="square">
            <a:spAutoFit/>
          </a:bodyPr>
          <a:lstStyle/>
          <a:p>
            <a:pPr lvl="0" algn="ctr" defTabSz="914400">
              <a:defRPr/>
            </a:pPr>
            <a:r>
              <a:rPr lang="es-CO" sz="2800" kern="0" dirty="0">
                <a:ln w="19050">
                  <a:solidFill>
                    <a:schemeClr val="tx1"/>
                  </a:solidFill>
                </a:ln>
                <a:solidFill>
                  <a:sysClr val="windowText" lastClr="000000"/>
                </a:solidFill>
                <a:latin typeface="Arial Narrow" panose="020B0606020202030204" pitchFamily="34" charset="0"/>
              </a:rPr>
              <a:t>La profecía de las 70 semanas de Daniel 9 nos da la clave para saber el año de la crucifixión.</a:t>
            </a:r>
            <a:endPar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5" name="Rectángulo 4">
            <a:extLst>
              <a:ext uri="{FF2B5EF4-FFF2-40B4-BE49-F238E27FC236}">
                <a16:creationId xmlns:a16="http://schemas.microsoft.com/office/drawing/2014/main" id="{CF568BC8-A35A-441F-B4B8-E42703695178}"/>
              </a:ext>
            </a:extLst>
          </p:cNvPr>
          <p:cNvSpPr/>
          <p:nvPr/>
        </p:nvSpPr>
        <p:spPr>
          <a:xfrm>
            <a:off x="1719424" y="3209760"/>
            <a:ext cx="5705152" cy="3108543"/>
          </a:xfrm>
          <a:prstGeom prst="rect">
            <a:avLst/>
          </a:prstGeom>
          <a:gradFill flip="none" rotWithShape="1">
            <a:gsLst>
              <a:gs pos="0">
                <a:schemeClr val="bg2">
                  <a:tint val="90000"/>
                  <a:satMod val="92000"/>
                  <a:lumMod val="120000"/>
                </a:schemeClr>
              </a:gs>
              <a:gs pos="100000">
                <a:schemeClr val="accent3">
                  <a:lumMod val="60000"/>
                  <a:lumOff val="40000"/>
                </a:schemeClr>
              </a:gs>
            </a:gsLst>
            <a:path path="shape">
              <a:fillToRect l="50000" t="50000" r="50000" b="50000"/>
            </a:path>
            <a:tileRect/>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wrap="square">
            <a:spAutoFit/>
          </a:bodyPr>
          <a:lstStyle/>
          <a:p>
            <a:pPr lvl="0" algn="ctr" defTabSz="914400"/>
            <a:r>
              <a:rPr lang="es-CO" sz="2800" kern="0" dirty="0">
                <a:ln w="19050">
                  <a:solidFill>
                    <a:schemeClr val="tx1"/>
                  </a:solidFill>
                </a:ln>
                <a:solidFill>
                  <a:sysClr val="windowText" lastClr="000000"/>
                </a:solidFill>
                <a:latin typeface="Arial Narrow" panose="020B0606020202030204" pitchFamily="34" charset="0"/>
              </a:rPr>
              <a:t>“Setenta semanas están determinadas sobre tu pueblo y sobre tu santa ciudad, para terminar la prevaricación, y poner fin al pecado, y expiar la iniquidad, para traer la justicia perdurable, y sellar la visión y la profecía, y ungir al Santo de los santos”. </a:t>
            </a:r>
            <a:r>
              <a:rPr lang="es-ES_tradnl" sz="2800" kern="0" dirty="0">
                <a:ln w="19050">
                  <a:solidFill>
                    <a:srgbClr val="FF0000"/>
                  </a:solidFill>
                </a:ln>
                <a:solidFill>
                  <a:srgbClr val="FF0000"/>
                </a:solidFill>
                <a:latin typeface="Arial Narrow" panose="020B0606020202030204" pitchFamily="34" charset="0"/>
              </a:rPr>
              <a:t>Daniel 9:24. </a:t>
            </a:r>
            <a:endParaRPr kumimoji="0" lang="es-ES_tradnl"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333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FFF75D"/>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ángulo 7"/>
          <p:cNvSpPr/>
          <p:nvPr/>
        </p:nvSpPr>
        <p:spPr>
          <a:xfrm>
            <a:off x="2047369" y="1050094"/>
            <a:ext cx="5049261" cy="954107"/>
          </a:xfrm>
          <a:prstGeom prst="rect">
            <a:avLst/>
          </a:prstGeom>
          <a:solidFill>
            <a:schemeClr val="bg1"/>
          </a:solidFill>
          <a:ln w="38100" cap="rnd" cmpd="sng" algn="ctr">
            <a:solidFill>
              <a:srgbClr val="0000FF"/>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2800" kern="0" dirty="0">
                <a:ln w="19050">
                  <a:solidFill>
                    <a:srgbClr val="FF0000"/>
                  </a:solidFill>
                </a:ln>
                <a:solidFill>
                  <a:srgbClr val="FF0000"/>
                </a:solidFill>
                <a:latin typeface="Arial Narrow" panose="020B0606020202030204" pitchFamily="34" charset="0"/>
              </a:rPr>
              <a:t>¿Qué tienen que ver las 70 semanas con el año de la crucifixión?</a:t>
            </a:r>
            <a:endParaRPr kumimoji="0" lang="es-CO" sz="2800" b="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6" name="Rectángulo 5"/>
          <p:cNvSpPr/>
          <p:nvPr/>
        </p:nvSpPr>
        <p:spPr>
          <a:xfrm>
            <a:off x="1780738" y="2554666"/>
            <a:ext cx="5582524" cy="1384995"/>
          </a:xfrm>
          <a:prstGeom prst="rect">
            <a:avLst/>
          </a:prstGeom>
          <a:solidFill>
            <a:schemeClr val="bg1"/>
          </a:solidFill>
          <a:ln w="38100" cap="rnd" cmpd="sng" algn="ctr">
            <a:solidFill>
              <a:srgbClr val="FF0000"/>
            </a:solidFill>
            <a:prstDash val="solid"/>
          </a:ln>
          <a:effectLst/>
        </p:spPr>
        <p:txBody>
          <a:bodyPr wrap="square">
            <a:spAutoFit/>
          </a:bodyPr>
          <a:lstStyle/>
          <a:p>
            <a:pPr lvl="0" algn="ctr" defTabSz="914400">
              <a:defRPr/>
            </a:pPr>
            <a:r>
              <a:rPr lang="es-CO" sz="2800" kern="0" dirty="0">
                <a:ln w="19050">
                  <a:solidFill>
                    <a:schemeClr val="tx1"/>
                  </a:solidFill>
                </a:ln>
                <a:solidFill>
                  <a:sysClr val="windowText" lastClr="000000"/>
                </a:solidFill>
                <a:latin typeface="Arial Narrow" panose="020B0606020202030204" pitchFamily="34" charset="0"/>
              </a:rPr>
              <a:t>Es un período profético dado para Israel, que incluye la vida terrenal de Jesús desde su nacimiento hasta su ascensión.</a:t>
            </a:r>
            <a:endParaRPr kumimoji="0" lang="es-CO" sz="2800" b="0" i="1"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ndParaRPr>
          </a:p>
        </p:txBody>
      </p:sp>
      <p:sp>
        <p:nvSpPr>
          <p:cNvPr id="7" name="Rectángulo 6">
            <a:extLst>
              <a:ext uri="{FF2B5EF4-FFF2-40B4-BE49-F238E27FC236}">
                <a16:creationId xmlns:a16="http://schemas.microsoft.com/office/drawing/2014/main" id="{85C44EA0-6A30-47A4-B619-0A806B67C3D8}"/>
              </a:ext>
            </a:extLst>
          </p:cNvPr>
          <p:cNvSpPr/>
          <p:nvPr/>
        </p:nvSpPr>
        <p:spPr>
          <a:xfrm>
            <a:off x="1838691" y="4297155"/>
            <a:ext cx="5466615" cy="1815882"/>
          </a:xfrm>
          <a:prstGeom prst="rect">
            <a:avLst/>
          </a:prstGeom>
          <a:solidFill>
            <a:srgbClr val="FFFFCC"/>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wrap="square">
            <a:spAutoFit/>
          </a:bodyPr>
          <a:lstStyle/>
          <a:p>
            <a:pPr lvl="0" algn="ctr" defTabSz="914400"/>
            <a:r>
              <a:rPr kumimoji="0" lang="es-ES_tradnl" sz="2800" b="0" i="0" u="none" strike="noStrike" kern="0" cap="none" spc="0" normalizeH="0" baseline="0" noProof="0" dirty="0">
                <a:ln w="19050">
                  <a:solidFill>
                    <a:schemeClr val="tx1"/>
                  </a:solidFill>
                </a:ln>
                <a:solidFill>
                  <a:sysClr val="windowText" lastClr="000000"/>
                </a:solidFill>
                <a:effectLst/>
                <a:uLnTx/>
                <a:uFillTx/>
                <a:latin typeface="Arial Narrow" panose="020B0606020202030204" pitchFamily="34" charset="0"/>
                <a:ea typeface="+mn-ea"/>
                <a:cs typeface="+mn-cs"/>
              </a:rPr>
              <a:t>70 semanas de 7 días cada una son 490 días. </a:t>
            </a:r>
            <a:r>
              <a:rPr lang="es-ES_tradnl" sz="2800" kern="0" dirty="0">
                <a:ln w="19050">
                  <a:solidFill>
                    <a:schemeClr val="tx1"/>
                  </a:solidFill>
                </a:ln>
                <a:solidFill>
                  <a:sysClr val="windowText" lastClr="000000"/>
                </a:solidFill>
                <a:latin typeface="Arial Narrow" panose="020B0606020202030204" pitchFamily="34" charset="0"/>
              </a:rPr>
              <a:t>A</a:t>
            </a:r>
            <a:r>
              <a:rPr kumimoji="0" lang="es-ES_tradnl" sz="2800" b="0" i="0" u="none" strike="noStrike" kern="0" cap="none" spc="0" normalizeH="0" baseline="0" noProof="0" dirty="0" err="1">
                <a:ln w="19050">
                  <a:solidFill>
                    <a:schemeClr val="tx1"/>
                  </a:solidFill>
                </a:ln>
                <a:solidFill>
                  <a:sysClr val="windowText" lastClr="000000"/>
                </a:solidFill>
                <a:effectLst/>
                <a:uLnTx/>
                <a:uFillTx/>
                <a:latin typeface="Arial Narrow" panose="020B0606020202030204" pitchFamily="34" charset="0"/>
                <a:ea typeface="+mn-ea"/>
                <a:cs typeface="+mn-cs"/>
              </a:rPr>
              <a:t>plicando</a:t>
            </a:r>
            <a:r>
              <a:rPr kumimoji="0" lang="es-ES_tradnl" sz="2800" b="0" i="0" u="none" strike="noStrike" kern="0" cap="none" spc="0" normalizeH="0" baseline="0" noProof="0" dirty="0">
                <a:ln w="19050">
                  <a:solidFill>
                    <a:schemeClr val="tx1"/>
                  </a:solidFill>
                </a:ln>
                <a:solidFill>
                  <a:sysClr val="windowText" lastClr="000000"/>
                </a:solidFill>
                <a:effectLst/>
                <a:uLnTx/>
                <a:uFillTx/>
                <a:latin typeface="Arial Narrow" panose="020B0606020202030204" pitchFamily="34" charset="0"/>
                <a:ea typeface="+mn-ea"/>
                <a:cs typeface="+mn-cs"/>
              </a:rPr>
              <a:t> el principio “</a:t>
            </a:r>
            <a:r>
              <a:rPr kumimoji="0" lang="es-ES_tradnl"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día por año</a:t>
            </a:r>
            <a:r>
              <a:rPr kumimoji="0" lang="es-ES_tradnl" sz="2800" b="0" i="0" u="none" strike="noStrike" kern="0" cap="none" spc="0" normalizeH="0" baseline="0" noProof="0" dirty="0">
                <a:ln w="19050">
                  <a:solidFill>
                    <a:schemeClr val="tx1"/>
                  </a:solidFill>
                </a:ln>
                <a:solidFill>
                  <a:sysClr val="windowText" lastClr="000000"/>
                </a:solidFill>
                <a:effectLst/>
                <a:uLnTx/>
                <a:uFillTx/>
                <a:latin typeface="Arial Narrow" panose="020B0606020202030204" pitchFamily="34" charset="0"/>
                <a:ea typeface="+mn-ea"/>
                <a:cs typeface="+mn-cs"/>
              </a:rPr>
              <a:t>” </a:t>
            </a:r>
            <a:r>
              <a:rPr lang="es-ES_tradnl" sz="2400" kern="0" dirty="0">
                <a:ln w="19050">
                  <a:solidFill>
                    <a:srgbClr val="0000FF"/>
                  </a:solidFill>
                </a:ln>
                <a:solidFill>
                  <a:srgbClr val="0000FF"/>
                </a:solidFill>
                <a:latin typeface="Arial Narrow" panose="020B0606020202030204" pitchFamily="34" charset="0"/>
              </a:rPr>
              <a:t>(Números 14:34 y Ezequiel 4:6), </a:t>
            </a:r>
            <a:endParaRPr lang="es-ES_tradnl" sz="2800" kern="0" dirty="0">
              <a:ln w="19050">
                <a:solidFill>
                  <a:srgbClr val="0000FF"/>
                </a:solidFill>
              </a:ln>
              <a:solidFill>
                <a:srgbClr val="0000FF"/>
              </a:solidFill>
              <a:latin typeface="Arial Narrow" panose="020B0606020202030204" pitchFamily="34" charset="0"/>
            </a:endParaRPr>
          </a:p>
          <a:p>
            <a:pPr lvl="0" algn="ctr" defTabSz="914400"/>
            <a:r>
              <a:rPr lang="es-ES_tradnl" sz="2800" kern="0" dirty="0">
                <a:ln w="19050">
                  <a:solidFill>
                    <a:srgbClr val="FF0000"/>
                  </a:solidFill>
                </a:ln>
                <a:solidFill>
                  <a:srgbClr val="FF0000"/>
                </a:solidFill>
                <a:latin typeface="Arial Narrow" panose="020B0606020202030204" pitchFamily="34" charset="0"/>
              </a:rPr>
              <a:t>490 días son en realidad 490 años.</a:t>
            </a:r>
            <a:endParaRPr kumimoji="0" lang="es-ES_tradnl" sz="2800" b="0"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7288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9"/>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1A604E1C-2686-4BD8-9501-D34C2A262D99}"/>
              </a:ext>
            </a:extLst>
          </p:cNvPr>
          <p:cNvSpPr>
            <a:spLocks noChangeArrowheads="1"/>
          </p:cNvSpPr>
          <p:nvPr/>
        </p:nvSpPr>
        <p:spPr bwMode="auto">
          <a:xfrm>
            <a:off x="1444478" y="3725230"/>
            <a:ext cx="6255044" cy="2246769"/>
          </a:xfrm>
          <a:prstGeom prst="rect">
            <a:avLst/>
          </a:prstGeom>
          <a:solidFill>
            <a:sysClr val="window" lastClr="FFFFFF"/>
          </a:solidFill>
          <a:ln w="38100" cap="rnd" cmpd="sng" algn="ctr">
            <a:solidFill>
              <a:srgbClr val="2121FF"/>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50" normalizeH="0" baseline="0" noProof="0" dirty="0">
                <a:ln w="19050" cmpd="sng">
                  <a:solidFill>
                    <a:srgbClr val="0909FF"/>
                  </a:solidFill>
                  <a:prstDash val="solid"/>
                </a:ln>
                <a:solidFill>
                  <a:srgbClr val="0909FF"/>
                </a:solidFill>
                <a:effectLst>
                  <a:glow>
                    <a:srgbClr val="4F81BD"/>
                  </a:glow>
                </a:effectLst>
                <a:uLnTx/>
                <a:uFillTx/>
                <a:latin typeface="Arial Narrow" panose="020B0606020202030204" pitchFamily="34" charset="0"/>
                <a:ea typeface="+mn-ea"/>
                <a:cs typeface="Aharoni" pitchFamily="2" charset="-79"/>
              </a:rPr>
              <a:t>“</a:t>
            </a: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Desde la salida de la orden”</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Se refiere al decreto dado por Artajerjes rey de Persia en el año </a:t>
            </a:r>
            <a:r>
              <a:rPr kumimoji="0" lang="es-CO" sz="2800" b="0" i="0" u="none" strike="noStrike" kern="0" cap="none" spc="50" normalizeH="0" baseline="0" noProof="0" dirty="0">
                <a:ln w="19050" cmpd="sng">
                  <a:solidFill>
                    <a:srgbClr val="0000FF"/>
                  </a:solidFill>
                  <a:prstDash val="solid"/>
                </a:ln>
                <a:solidFill>
                  <a:srgbClr val="0000FF"/>
                </a:solidFill>
                <a:effectLst>
                  <a:glow>
                    <a:srgbClr val="4F81BD"/>
                  </a:glow>
                </a:effectLst>
                <a:uLnTx/>
                <a:uFillTx/>
                <a:latin typeface="Arial Narrow" panose="020B0606020202030204" pitchFamily="34" charset="0"/>
                <a:ea typeface="+mn-ea"/>
                <a:cs typeface="Aharoni" pitchFamily="2" charset="-79"/>
              </a:rPr>
              <a:t>457 AC</a:t>
            </a: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a:t>
            </a:r>
            <a:r>
              <a:rPr kumimoji="0" lang="es-CO" sz="2800" b="0" i="0" u="none" strike="noStrike" kern="0" cap="none" spc="50" normalizeH="0" baseline="0" noProof="0" dirty="0">
                <a:ln w="19050" cmpd="sng">
                  <a:solidFill>
                    <a:srgbClr val="000000"/>
                  </a:solidFill>
                  <a:prstDash val="solid"/>
                </a:ln>
                <a:solidFill>
                  <a:srgbClr val="0909FF"/>
                </a:solidFill>
                <a:effectLst>
                  <a:glow>
                    <a:srgbClr val="4F81BD"/>
                  </a:glow>
                </a:effectLst>
                <a:uLnTx/>
                <a:uFillTx/>
                <a:latin typeface="Arial Narrow" panose="020B0606020202030204" pitchFamily="34" charset="0"/>
                <a:ea typeface="+mn-ea"/>
                <a:cs typeface="Aharoni" pitchFamily="2" charset="-79"/>
              </a:rPr>
              <a:t> </a:t>
            </a: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Esdras 7:11-26. </a:t>
            </a:r>
            <a:r>
              <a:rPr kumimoji="0" lang="es-CO" sz="2800" b="0" i="0" u="none" strike="noStrike" kern="0" cap="none" spc="50" normalizeH="0" baseline="0" noProof="0" dirty="0">
                <a:ln w="19050" cmpd="sng">
                  <a:solidFill>
                    <a:srgbClr val="000000"/>
                  </a:solidFill>
                  <a:prstDash val="solid"/>
                </a:ln>
                <a:solidFill>
                  <a:srgbClr val="000000"/>
                </a:solidFill>
                <a:effectLst>
                  <a:glow>
                    <a:srgbClr val="4F81BD"/>
                  </a:glow>
                </a:effectLst>
                <a:uLnTx/>
                <a:uFillTx/>
                <a:latin typeface="Arial Narrow" panose="020B0606020202030204" pitchFamily="34" charset="0"/>
                <a:ea typeface="+mn-ea"/>
                <a:cs typeface="Aharoni" pitchFamily="2" charset="-79"/>
              </a:rPr>
              <a:t>Y que se puso en ejecución en el otoño de ese mismo año</a:t>
            </a:r>
            <a:r>
              <a:rPr kumimoji="0" lang="es-CO" sz="2800" b="0" i="0" u="none" strike="noStrike" kern="0" cap="none" spc="50" normalizeH="0" baseline="0" noProof="0" dirty="0">
                <a:ln w="19050" cmpd="sng">
                  <a:solidFill>
                    <a:srgbClr val="2121FF"/>
                  </a:solidFill>
                  <a:prstDash val="solid"/>
                </a:ln>
                <a:solidFill>
                  <a:srgbClr val="2121FF"/>
                </a:solidFill>
                <a:effectLst>
                  <a:glow>
                    <a:srgbClr val="4F81BD"/>
                  </a:glow>
                </a:effectLst>
                <a:uLnTx/>
                <a:uFillTx/>
                <a:latin typeface="Arial Narrow" panose="020B0606020202030204" pitchFamily="34" charset="0"/>
                <a:ea typeface="+mn-ea"/>
                <a:cs typeface="Aharoni" pitchFamily="2" charset="-79"/>
              </a:rPr>
              <a:t>. </a:t>
            </a:r>
            <a:r>
              <a:rPr kumimoji="0" lang="es-CO" sz="2800" b="0" i="0" u="none" strike="noStrike" kern="0" cap="none" spc="50" normalizeH="0" baseline="0" noProof="0" dirty="0">
                <a:ln w="19050" cmpd="sng">
                  <a:solidFill>
                    <a:srgbClr val="FF0000"/>
                  </a:solidFill>
                  <a:prstDash val="solid"/>
                </a:ln>
                <a:solidFill>
                  <a:srgbClr val="FF0000"/>
                </a:solidFill>
                <a:effectLst>
                  <a:glow>
                    <a:srgbClr val="4F81BD"/>
                  </a:glow>
                </a:effectLst>
                <a:uLnTx/>
                <a:uFillTx/>
                <a:latin typeface="Arial Narrow" panose="020B0606020202030204" pitchFamily="34" charset="0"/>
                <a:ea typeface="+mn-ea"/>
                <a:cs typeface="Aharoni" pitchFamily="2" charset="-79"/>
              </a:rPr>
              <a:t>Esdras 7:8.</a:t>
            </a:r>
            <a:endParaRPr kumimoji="0" lang="es-CO" sz="1800" b="0" i="0" u="none" strike="noStrike" kern="0" cap="none" spc="0" normalizeH="0" baseline="0" noProof="0" dirty="0">
              <a:ln w="19050" cmpd="sng">
                <a:solidFill>
                  <a:srgbClr val="FF0000"/>
                </a:solidFill>
                <a:prstDash val="solid"/>
              </a:ln>
              <a:solidFill>
                <a:srgbClr val="FF0000"/>
              </a:solidFill>
              <a:effectLst>
                <a:glow>
                  <a:srgbClr val="4F81BD"/>
                </a:glow>
              </a:effectLst>
              <a:uLnTx/>
              <a:uFillTx/>
              <a:latin typeface="Tahoma"/>
              <a:ea typeface="+mn-ea"/>
              <a:cs typeface="+mn-cs"/>
            </a:endParaRPr>
          </a:p>
        </p:txBody>
      </p:sp>
      <p:sp>
        <p:nvSpPr>
          <p:cNvPr id="10" name="Rectangle 1">
            <a:extLst>
              <a:ext uri="{FF2B5EF4-FFF2-40B4-BE49-F238E27FC236}">
                <a16:creationId xmlns:a16="http://schemas.microsoft.com/office/drawing/2014/main" id="{0725CCD9-D3AB-4391-9E06-8E8E5A57A803}"/>
              </a:ext>
            </a:extLst>
          </p:cNvPr>
          <p:cNvSpPr>
            <a:spLocks noChangeArrowheads="1"/>
          </p:cNvSpPr>
          <p:nvPr/>
        </p:nvSpPr>
        <p:spPr bwMode="auto">
          <a:xfrm>
            <a:off x="1457564" y="875984"/>
            <a:ext cx="6228872" cy="523220"/>
          </a:xfrm>
          <a:prstGeom prst="rect">
            <a:avLst/>
          </a:prstGeom>
          <a:solidFill>
            <a:sysClr val="window" lastClr="FFFFFF"/>
          </a:solidFill>
          <a:ln w="38100" cap="flat" cmpd="sng" algn="ctr">
            <a:solidFill>
              <a:srgbClr val="00AC00"/>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800" b="0" i="0" u="none" strike="noStrike" kern="0" cap="none" spc="50" normalizeH="0" baseline="0" noProof="0" dirty="0">
                <a:ln w="19050" cmpd="sng">
                  <a:solidFill>
                    <a:srgbClr val="FF0000"/>
                  </a:solidFill>
                  <a:prstDash val="solid"/>
                </a:ln>
                <a:solidFill>
                  <a:srgbClr val="FF0000"/>
                </a:solidFill>
                <a:effectLst>
                  <a:glow>
                    <a:prstClr val="black"/>
                  </a:glow>
                </a:effectLst>
                <a:uLnTx/>
                <a:uFillTx/>
                <a:latin typeface="Arial Narrow" panose="020B0606020202030204" pitchFamily="34" charset="0"/>
                <a:cs typeface="Aharoni" pitchFamily="2" charset="-79"/>
              </a:rPr>
              <a:t>¿Cuándo empiezan las 70 semanas?</a:t>
            </a:r>
            <a:endParaRPr kumimoji="0" lang="es-ES" sz="2800" b="0" i="0" u="none" strike="noStrike" kern="0" cap="none" spc="50" normalizeH="0" baseline="0" noProof="0" dirty="0">
              <a:ln w="19050" cmpd="sng">
                <a:solidFill>
                  <a:srgbClr val="FF0000"/>
                </a:solidFill>
                <a:prstDash val="solid"/>
              </a:ln>
              <a:solidFill>
                <a:srgbClr val="FF0000"/>
              </a:solidFill>
              <a:effectLst>
                <a:glow rad="38100">
                  <a:srgbClr val="4F81BD">
                    <a:alpha val="40000"/>
                  </a:srgbClr>
                </a:glow>
              </a:effectLst>
              <a:uLnTx/>
              <a:uFillTx/>
              <a:latin typeface="Arial Narrow" panose="020B0606020202030204" pitchFamily="34" charset="0"/>
              <a:cs typeface="Aharoni" pitchFamily="2" charset="-79"/>
            </a:endParaRPr>
          </a:p>
        </p:txBody>
      </p:sp>
      <p:sp>
        <p:nvSpPr>
          <p:cNvPr id="11" name="Rectangle 1">
            <a:extLst>
              <a:ext uri="{FF2B5EF4-FFF2-40B4-BE49-F238E27FC236}">
                <a16:creationId xmlns:a16="http://schemas.microsoft.com/office/drawing/2014/main" id="{2D154D0E-8118-4BEE-97D0-A831D1742559}"/>
              </a:ext>
            </a:extLst>
          </p:cNvPr>
          <p:cNvSpPr>
            <a:spLocks noChangeArrowheads="1"/>
          </p:cNvSpPr>
          <p:nvPr/>
        </p:nvSpPr>
        <p:spPr bwMode="auto">
          <a:xfrm>
            <a:off x="1457564" y="1658670"/>
            <a:ext cx="6228873" cy="1815882"/>
          </a:xfrm>
          <a:prstGeom prst="rect">
            <a:avLst/>
          </a:prstGeom>
          <a:solidFill>
            <a:srgbClr val="FFFFB9"/>
          </a:solidFill>
          <a:ln w="38100" cap="flat" cmpd="sng" algn="ctr">
            <a:solidFill>
              <a:srgbClr val="00AC00"/>
            </a:solidFill>
            <a:prstDash val="solid"/>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algn="ctr" defTabSz="914400">
              <a:defRPr/>
            </a:pPr>
            <a:r>
              <a:rPr lang="es-CO" sz="2800" kern="0" spc="50" dirty="0">
                <a:ln w="19050" cmpd="sng">
                  <a:solidFill>
                    <a:srgbClr val="000000"/>
                  </a:solidFill>
                  <a:prstDash val="solid"/>
                </a:ln>
                <a:solidFill>
                  <a:srgbClr val="000000"/>
                </a:solidFill>
                <a:effectLst>
                  <a:glow>
                    <a:prstClr val="black"/>
                  </a:glow>
                </a:effectLst>
                <a:latin typeface="Arial Narrow" panose="020B0606020202030204" pitchFamily="34" charset="0"/>
                <a:cs typeface="Aharoni" pitchFamily="2" charset="-79"/>
              </a:rPr>
              <a:t>“Sabe, pues, y entiende, que </a:t>
            </a:r>
            <a:r>
              <a:rPr lang="es-CO" sz="2800" kern="0" spc="50" dirty="0">
                <a:ln w="19050" cmpd="sng">
                  <a:solidFill>
                    <a:srgbClr val="FF0000"/>
                  </a:solidFill>
                  <a:prstDash val="solid"/>
                </a:ln>
                <a:solidFill>
                  <a:srgbClr val="FF0000"/>
                </a:solidFill>
                <a:effectLst>
                  <a:glow>
                    <a:prstClr val="black"/>
                  </a:glow>
                </a:effectLst>
                <a:latin typeface="Arial Narrow" panose="020B0606020202030204" pitchFamily="34" charset="0"/>
                <a:cs typeface="Aharoni" pitchFamily="2" charset="-79"/>
              </a:rPr>
              <a:t>desde la salida de la orden </a:t>
            </a:r>
            <a:r>
              <a:rPr lang="es-CO" sz="2800" kern="0" spc="50" dirty="0">
                <a:ln w="19050" cmpd="sng">
                  <a:solidFill>
                    <a:srgbClr val="0000FF"/>
                  </a:solidFill>
                  <a:prstDash val="solid"/>
                </a:ln>
                <a:solidFill>
                  <a:srgbClr val="0000FF"/>
                </a:solidFill>
                <a:effectLst>
                  <a:glow>
                    <a:prstClr val="black"/>
                  </a:glow>
                </a:effectLst>
                <a:latin typeface="Arial Narrow" panose="020B0606020202030204" pitchFamily="34" charset="0"/>
                <a:cs typeface="Aharoni" pitchFamily="2" charset="-79"/>
              </a:rPr>
              <a:t>para restaurar y edificar a Jerusalén </a:t>
            </a:r>
            <a:r>
              <a:rPr lang="es-CO" sz="2800" kern="0" spc="50" dirty="0">
                <a:ln w="19050" cmpd="sng">
                  <a:solidFill>
                    <a:srgbClr val="FF3300"/>
                  </a:solidFill>
                  <a:prstDash val="solid"/>
                </a:ln>
                <a:solidFill>
                  <a:srgbClr val="FF0000"/>
                </a:solidFill>
                <a:effectLst>
                  <a:glow>
                    <a:prstClr val="black"/>
                  </a:glow>
                </a:effectLst>
                <a:latin typeface="Arial Narrow" panose="020B0606020202030204" pitchFamily="34" charset="0"/>
                <a:cs typeface="Aharoni" pitchFamily="2" charset="-79"/>
              </a:rPr>
              <a:t>hasta el Mesías</a:t>
            </a:r>
            <a:r>
              <a:rPr lang="es-CO" sz="2800" kern="0" spc="50" dirty="0">
                <a:ln w="19050" cmpd="sng">
                  <a:solidFill>
                    <a:srgbClr val="0000FF"/>
                  </a:solidFill>
                  <a:prstDash val="solid"/>
                </a:ln>
                <a:solidFill>
                  <a:srgbClr val="0000FF"/>
                </a:solidFill>
                <a:effectLst>
                  <a:glow>
                    <a:prstClr val="black"/>
                  </a:glow>
                </a:effectLst>
                <a:latin typeface="Arial Narrow" panose="020B0606020202030204" pitchFamily="34" charset="0"/>
                <a:cs typeface="Aharoni" pitchFamily="2" charset="-79"/>
              </a:rPr>
              <a:t> </a:t>
            </a:r>
            <a:r>
              <a:rPr lang="es-CO" sz="2800" kern="0" spc="50" dirty="0">
                <a:ln w="19050" cmpd="sng">
                  <a:solidFill>
                    <a:srgbClr val="FF3300"/>
                  </a:solidFill>
                  <a:prstDash val="solid"/>
                </a:ln>
                <a:solidFill>
                  <a:srgbClr val="FF0000"/>
                </a:solidFill>
                <a:effectLst>
                  <a:glow>
                    <a:prstClr val="black"/>
                  </a:glow>
                </a:effectLst>
                <a:latin typeface="Arial Narrow" panose="020B0606020202030204" pitchFamily="34" charset="0"/>
                <a:cs typeface="Aharoni" pitchFamily="2" charset="-79"/>
              </a:rPr>
              <a:t>Príncipe,</a:t>
            </a:r>
            <a:r>
              <a:rPr lang="es-CO" sz="2800" kern="0" spc="50" dirty="0">
                <a:ln w="19050" cmpd="sng">
                  <a:solidFill>
                    <a:prstClr val="black"/>
                  </a:solidFill>
                  <a:prstDash val="solid"/>
                </a:ln>
                <a:solidFill>
                  <a:prstClr val="black"/>
                </a:solidFill>
                <a:effectLst>
                  <a:glow>
                    <a:prstClr val="black"/>
                  </a:glow>
                </a:effectLst>
                <a:latin typeface="Arial Narrow" panose="020B0606020202030204" pitchFamily="34" charset="0"/>
                <a:cs typeface="Aharoni" pitchFamily="2" charset="-79"/>
              </a:rPr>
              <a:t> …”. </a:t>
            </a:r>
            <a:r>
              <a:rPr lang="es-CO" sz="2800" kern="0" spc="50" dirty="0">
                <a:ln w="19050" cmpd="sng">
                  <a:solidFill>
                    <a:srgbClr val="000000"/>
                  </a:solidFill>
                  <a:prstDash val="solid"/>
                </a:ln>
                <a:solidFill>
                  <a:srgbClr val="000000"/>
                </a:solidFill>
                <a:effectLst>
                  <a:glow>
                    <a:prstClr val="black"/>
                  </a:glow>
                </a:effectLst>
                <a:latin typeface="Arial Narrow" panose="020B0606020202030204" pitchFamily="34" charset="0"/>
                <a:cs typeface="Aharoni" pitchFamily="2" charset="-79"/>
              </a:rPr>
              <a:t>Daniel 9:25. </a:t>
            </a:r>
            <a:endParaRPr lang="es-ES" sz="2800" kern="0" spc="50" dirty="0">
              <a:ln w="19050" cmpd="sng">
                <a:solidFill>
                  <a:srgbClr val="000000"/>
                </a:solidFill>
                <a:prstDash val="solid"/>
              </a:ln>
              <a:solidFill>
                <a:srgbClr val="000000"/>
              </a:solidFill>
              <a:effectLst>
                <a:glow rad="38100">
                  <a:srgbClr val="4F81BD">
                    <a:alpha val="40000"/>
                  </a:srgbClr>
                </a:glow>
              </a:effectLst>
              <a:latin typeface="Arial Narrow" panose="020B0606020202030204" pitchFamily="34" charset="0"/>
              <a:cs typeface="Aharoni" pitchFamily="2" charset="-79"/>
            </a:endParaRPr>
          </a:p>
        </p:txBody>
      </p:sp>
    </p:spTree>
    <p:extLst>
      <p:ext uri="{BB962C8B-B14F-4D97-AF65-F5344CB8AC3E}">
        <p14:creationId xmlns:p14="http://schemas.microsoft.com/office/powerpoint/2010/main" val="53194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3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elesti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3.xml><?xml version="1.0" encoding="utf-8"?>
<a:theme xmlns:a="http://schemas.openxmlformats.org/drawingml/2006/main" name="4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4.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8603</TotalTime>
  <Words>2009</Words>
  <Application>Microsoft Office PowerPoint</Application>
  <PresentationFormat>Presentación en pantalla (4:3)</PresentationFormat>
  <Paragraphs>174</Paragraphs>
  <Slides>25</Slides>
  <Notes>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25</vt:i4>
      </vt:variant>
    </vt:vector>
  </HeadingPairs>
  <TitlesOfParts>
    <vt:vector size="42" baseType="lpstr">
      <vt:lpstr>Aharoni</vt:lpstr>
      <vt:lpstr>Arial</vt:lpstr>
      <vt:lpstr>Arial Narrow</vt:lpstr>
      <vt:lpstr>Calibri</vt:lpstr>
      <vt:lpstr>Calibri Light</vt:lpstr>
      <vt:lpstr>Century Gothic</vt:lpstr>
      <vt:lpstr>Droid Serif</vt:lpstr>
      <vt:lpstr>Open Sans</vt:lpstr>
      <vt:lpstr>Tahoma</vt:lpstr>
      <vt:lpstr>Times New Roman</vt:lpstr>
      <vt:lpstr>Vijaya</vt:lpstr>
      <vt:lpstr>Wingdings 3</vt:lpstr>
      <vt:lpstr>3_Celestial</vt:lpstr>
      <vt:lpstr>Celestial</vt:lpstr>
      <vt:lpstr>4_Celestial</vt:lpstr>
      <vt:lpstr>Espiral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OsvaRD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WindowsRD</dc:creator>
  <cp:lastModifiedBy>USUARIO</cp:lastModifiedBy>
  <cp:revision>1467</cp:revision>
  <dcterms:created xsi:type="dcterms:W3CDTF">2014-07-08T15:57:29Z</dcterms:created>
  <dcterms:modified xsi:type="dcterms:W3CDTF">2022-07-22T02:28:19Z</dcterms:modified>
</cp:coreProperties>
</file>