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6"/>
  </p:notesMasterIdLst>
  <p:handoutMasterIdLst>
    <p:handoutMasterId r:id="rId17"/>
  </p:handoutMasterIdLst>
  <p:sldIdLst>
    <p:sldId id="256" r:id="rId3"/>
    <p:sldId id="257" r:id="rId4"/>
    <p:sldId id="258" r:id="rId5"/>
    <p:sldId id="260" r:id="rId6"/>
    <p:sldId id="267" r:id="rId7"/>
    <p:sldId id="268" r:id="rId8"/>
    <p:sldId id="269" r:id="rId9"/>
    <p:sldId id="270" r:id="rId10"/>
    <p:sldId id="271" r:id="rId11"/>
    <p:sldId id="272" r:id="rId12"/>
    <p:sldId id="273" r:id="rId13"/>
    <p:sldId id="274"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360" y="72"/>
      </p:cViewPr>
      <p:guideLst/>
    </p:cSldViewPr>
  </p:slideViewPr>
  <p:notesTextViewPr>
    <p:cViewPr>
      <p:scale>
        <a:sx n="1" d="1"/>
        <a:sy n="1" d="1"/>
      </p:scale>
      <p:origin x="0" y="0"/>
    </p:cViewPr>
  </p:notesTextViewPr>
  <p:notesViewPr>
    <p:cSldViewPr showGuides="1">
      <p:cViewPr varScale="1">
        <p:scale>
          <a:sx n="63" d="100"/>
          <a:sy n="63" d="100"/>
        </p:scale>
        <p:origin x="117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s-ES"/>
              <a:t>21/06/2016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‹Nº›</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s-ES"/>
              <a:t>21/06/2016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‹Nº›</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Línea de ECG" title="Medical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es-ES" smtClean="0"/>
              <a:t>Haga clic para modificar el estilo de título del patrón</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7CC0096-1860-4642-9CD2-0079EA5E7CD1}" type="datetimeFigureOut">
              <a:rPr lang="es-ES"/>
              <a:t>21/06/2016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‹Nº›</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7CC0096-1860-4642-9CD2-0079EA5E7CD1}" type="datetimeFigureOut">
              <a:rPr lang="es-ES"/>
              <a:t>21/06/2016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‹Nº›</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5pP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37CC0096-1860-4642-9CD2-0079EA5E7CD1}" type="datetimeFigureOut">
              <a:rPr lang="es-ES"/>
              <a:t>21/06/2016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‹Nº›</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Encabezado de sección">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fld id="{37CC0096-1860-4642-9CD2-0079EA5E7CD1}" type="datetimeFigureOut">
              <a:rPr lang="es-ES"/>
              <a:t>21/06/2016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31375A4-56A4-47D6-9801-1991572033F7}" type="slidenum">
              <a:rPr/>
              <a:t>‹Nº›</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69848" y="100584"/>
            <a:ext cx="10058400" cy="1325880"/>
          </a:xfrm>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fld id="{37CC0096-1860-4642-9CD2-0079EA5E7CD1}" type="datetimeFigureOut">
              <a:rPr lang="es-ES"/>
              <a:t>21/06/2016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31375A4-56A4-47D6-9801-1991572033F7}" type="slidenum">
              <a:rPr/>
              <a:t>‹Nº›</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37CC0096-1860-4642-9CD2-0079EA5E7CD1}" type="datetimeFigureOut">
              <a:rPr lang="es-ES"/>
              <a:t>21/06/2016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31375A4-56A4-47D6-9801-1991572033F7}" type="slidenum">
              <a:rPr/>
              <a:t>‹Nº›</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s-ES"/>
              <a:t>21/06/2016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31375A4-56A4-47D6-9801-1991572033F7}" type="slidenum">
              <a:rPr/>
              <a:t>‹Nº›</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es-ES" smtClean="0"/>
              <a:t>Haga clic para modificar el estilo de título del patrón</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9067800" y="6481760"/>
            <a:ext cx="10668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s-ES"/>
              <a:pPr/>
              <a:t>21/06/2016</a:t>
            </a:fld>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pPr/>
              <a:t>‹Nº›</a:t>
            </a:fld>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672">
          <p15:clr>
            <a:srgbClr val="F26B43"/>
          </p15:clr>
        </p15:guide>
        <p15:guide id="4" pos="7008">
          <p15:clr>
            <a:srgbClr val="F26B43"/>
          </p15:clr>
        </p15:guide>
        <p15:guide id="5" orient="horz" pos="1152">
          <p15:clr>
            <a:srgbClr val="F26B43"/>
          </p15:clr>
        </p15:guide>
        <p15:guide id="6" orient="horz" pos="4032">
          <p15:clr>
            <a:srgbClr val="F26B43"/>
          </p15:clr>
        </p15:guide>
        <p15:guide id="7" pos="960">
          <p15:clr>
            <a:srgbClr val="F26B43"/>
          </p15:clr>
        </p15:guide>
        <p15:guide id="8" pos="6720">
          <p15:clr>
            <a:srgbClr val="F26B43"/>
          </p15:clr>
        </p15:guide>
        <p15:guide id="9" pos="384">
          <p15:clr>
            <a:srgbClr val="F26B43"/>
          </p15:clr>
        </p15:guide>
        <p15:guide id="10" orient="horz" pos="2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23392" y="260648"/>
            <a:ext cx="4098175" cy="1649188"/>
          </a:xfrm>
        </p:spPr>
        <p:txBody>
          <a:bodyPr>
            <a:normAutofit/>
          </a:bodyPr>
          <a:lstStyle/>
          <a:p>
            <a:pPr algn="ctr"/>
            <a:r>
              <a:rPr lang="es-ES" dirty="0" smtClean="0"/>
              <a:t>ZUMO</a:t>
            </a:r>
            <a:br>
              <a:rPr lang="es-ES" dirty="0" smtClean="0"/>
            </a:br>
            <a:r>
              <a:rPr lang="es-ES" dirty="0" smtClean="0"/>
              <a:t>REY</a:t>
            </a:r>
            <a:endParaRPr lang="es-ES" dirty="0"/>
          </a:p>
        </p:txBody>
      </p:sp>
      <p:pic>
        <p:nvPicPr>
          <p:cNvPr id="1026" name="Picture 2" descr="http://4.bp.blogspot.com/_s9s8rBht440/SoLYwyEMo-I/AAAAAAAAAQg/Ptc_KNCZli8/s400/u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9" y="2636912"/>
            <a:ext cx="5070374" cy="42210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4.bp.blogspot.com/_s9s8rBht440/SoLYwyEMo-I/AAAAAAAAAQg/Ptc_KNCZli8/s400/uv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39" y="1909836"/>
            <a:ext cx="5070374" cy="4876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MELAZA</a:t>
            </a:r>
            <a:endParaRPr lang="es-ES" dirty="0"/>
          </a:p>
        </p:txBody>
      </p:sp>
      <p:pic>
        <p:nvPicPr>
          <p:cNvPr id="3074" name="Picture 2" descr="http://razasporcinas.com/wp-content/uploads/2012/11/melaza_cana-azu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983300"/>
            <a:ext cx="4381500" cy="4298638"/>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990361" y="1829384"/>
            <a:ext cx="7176120" cy="5016758"/>
          </a:xfrm>
          <a:prstGeom prst="rect">
            <a:avLst/>
          </a:prstGeom>
        </p:spPr>
        <p:txBody>
          <a:bodyPr wrap="square">
            <a:spAutoFit/>
          </a:bodyPr>
          <a:lstStyle/>
          <a:p>
            <a:r>
              <a:rPr lang="es-CO" sz="1600" b="1" dirty="0">
                <a:solidFill>
                  <a:srgbClr val="000000"/>
                </a:solidFill>
                <a:latin typeface="Arial" panose="020B0604020202020204" pitchFamily="34" charset="0"/>
              </a:rPr>
              <a:t>La Melaza es una muy buena fuente de calcio</a:t>
            </a:r>
            <a:r>
              <a:rPr lang="es-CO" sz="1600" dirty="0">
                <a:solidFill>
                  <a:srgbClr val="000000"/>
                </a:solidFill>
                <a:latin typeface="Arial" panose="020B0604020202020204" pitchFamily="34" charset="0"/>
              </a:rPr>
              <a:t>.</a:t>
            </a:r>
            <a:r>
              <a:rPr lang="es-CO" sz="1600" b="1" dirty="0">
                <a:solidFill>
                  <a:srgbClr val="000000"/>
                </a:solidFill>
                <a:latin typeface="Arial" panose="020B0604020202020204" pitchFamily="34" charset="0"/>
              </a:rPr>
              <a:t> Calcio, uno de los minerales más importantes en el cuerpo, está implicado en una variedad de actividades fisiológicas esenciales para la vida, incluyendo</a:t>
            </a:r>
            <a:r>
              <a:rPr lang="es-CO" sz="1600" dirty="0">
                <a:solidFill>
                  <a:srgbClr val="000000"/>
                </a:solidFill>
                <a:latin typeface="Arial" panose="020B0604020202020204" pitchFamily="34" charset="0"/>
              </a:rPr>
              <a:t>:</a:t>
            </a:r>
            <a:r>
              <a:rPr lang="es-CO" sz="1600" dirty="0"/>
              <a:t/>
            </a:r>
            <a:br>
              <a:rPr lang="es-CO" sz="1600" dirty="0"/>
            </a:br>
            <a:r>
              <a:rPr lang="es-CO" sz="1600" dirty="0"/>
              <a:t/>
            </a:r>
            <a:br>
              <a:rPr lang="es-CO" sz="1600" dirty="0"/>
            </a:br>
            <a:r>
              <a:rPr lang="es-CO" sz="1600" dirty="0">
                <a:solidFill>
                  <a:srgbClr val="000000"/>
                </a:solidFill>
                <a:latin typeface="Arial" panose="020B0604020202020204" pitchFamily="34" charset="0"/>
              </a:rPr>
              <a:t>- La capacidad del corazón y otros músculos se contraigan.</a:t>
            </a:r>
            <a:r>
              <a:rPr lang="es-CO" sz="1600" dirty="0"/>
              <a:t/>
            </a:r>
            <a:br>
              <a:rPr lang="es-CO" sz="1600" dirty="0"/>
            </a:br>
            <a:r>
              <a:rPr lang="es-CO" sz="1600" dirty="0">
                <a:solidFill>
                  <a:srgbClr val="000000"/>
                </a:solidFill>
                <a:latin typeface="Arial" panose="020B0604020202020204" pitchFamily="34" charset="0"/>
              </a:rPr>
              <a:t>- Coagulación de la sangre.</a:t>
            </a:r>
            <a:r>
              <a:rPr lang="es-CO" sz="1600" dirty="0"/>
              <a:t/>
            </a:r>
            <a:br>
              <a:rPr lang="es-CO" sz="1600" dirty="0"/>
            </a:br>
            <a:r>
              <a:rPr lang="es-CO" sz="1600" dirty="0">
                <a:solidFill>
                  <a:srgbClr val="000000"/>
                </a:solidFill>
                <a:latin typeface="Arial" panose="020B0604020202020204" pitchFamily="34" charset="0"/>
              </a:rPr>
              <a:t>- La conducción de los impulsos nerviosos hacia y desde el cerebro.</a:t>
            </a:r>
            <a:r>
              <a:rPr lang="es-CO" sz="1600" dirty="0"/>
              <a:t/>
            </a:r>
            <a:br>
              <a:rPr lang="es-CO" sz="1600" dirty="0"/>
            </a:br>
            <a:r>
              <a:rPr lang="es-CO" sz="1600" dirty="0">
                <a:solidFill>
                  <a:srgbClr val="000000"/>
                </a:solidFill>
                <a:latin typeface="Arial" panose="020B0604020202020204" pitchFamily="34" charset="0"/>
              </a:rPr>
              <a:t>- Regulación de la actividad enzimática.</a:t>
            </a:r>
            <a:r>
              <a:rPr lang="es-CO" sz="1600" dirty="0"/>
              <a:t/>
            </a:r>
            <a:br>
              <a:rPr lang="es-CO" sz="1600" dirty="0"/>
            </a:br>
            <a:r>
              <a:rPr lang="es-CO" sz="1600" dirty="0">
                <a:solidFill>
                  <a:srgbClr val="000000"/>
                </a:solidFill>
                <a:latin typeface="Arial" panose="020B0604020202020204" pitchFamily="34" charset="0"/>
              </a:rPr>
              <a:t>- Función de la membrana celular.</a:t>
            </a:r>
            <a:r>
              <a:rPr lang="es-CO" sz="1600" dirty="0"/>
              <a:t/>
            </a:r>
            <a:br>
              <a:rPr lang="es-CO" sz="1600" dirty="0"/>
            </a:br>
            <a:r>
              <a:rPr lang="es-CO" sz="1600" dirty="0">
                <a:solidFill>
                  <a:srgbClr val="000000"/>
                </a:solidFill>
                <a:latin typeface="Arial" panose="020B0604020202020204" pitchFamily="34" charset="0"/>
              </a:rPr>
              <a:t>- El calcio es necesario para formar y mantener los huesos y dientes fuertes durante la juventud y la</a:t>
            </a:r>
            <a:r>
              <a:rPr lang="es-CO" sz="1600" dirty="0"/>
              <a:t/>
            </a:r>
            <a:br>
              <a:rPr lang="es-CO" sz="1600" dirty="0"/>
            </a:br>
            <a:r>
              <a:rPr lang="es-CO" sz="1600" dirty="0">
                <a:solidFill>
                  <a:srgbClr val="000000"/>
                </a:solidFill>
                <a:latin typeface="Arial" panose="020B0604020202020204" pitchFamily="34" charset="0"/>
              </a:rPr>
              <a:t>   adolescencia.</a:t>
            </a:r>
            <a:r>
              <a:rPr lang="es-CO" sz="1600" dirty="0"/>
              <a:t/>
            </a:r>
            <a:br>
              <a:rPr lang="es-CO" sz="1600" dirty="0"/>
            </a:br>
            <a:r>
              <a:rPr lang="es-CO" sz="1600" dirty="0">
                <a:solidFill>
                  <a:srgbClr val="000000"/>
                </a:solidFill>
                <a:latin typeface="Arial" panose="020B0604020202020204" pitchFamily="34" charset="0"/>
              </a:rPr>
              <a:t>- Ayudar a prevenir la pérdida de hueso que puede ocurrir durante la menopausia y como resultado de la</a:t>
            </a:r>
            <a:r>
              <a:rPr lang="es-CO" sz="1600" dirty="0"/>
              <a:t/>
            </a:r>
            <a:br>
              <a:rPr lang="es-CO" sz="1600" dirty="0"/>
            </a:br>
            <a:r>
              <a:rPr lang="es-CO" sz="1600" dirty="0">
                <a:solidFill>
                  <a:srgbClr val="000000"/>
                </a:solidFill>
                <a:latin typeface="Arial" panose="020B0604020202020204" pitchFamily="34" charset="0"/>
              </a:rPr>
              <a:t>  artritis reumatoide.</a:t>
            </a:r>
            <a:r>
              <a:rPr lang="es-CO" sz="1600" dirty="0"/>
              <a:t/>
            </a:r>
            <a:br>
              <a:rPr lang="es-CO" sz="1600" dirty="0"/>
            </a:br>
            <a:r>
              <a:rPr lang="es-CO" sz="1600" dirty="0">
                <a:solidFill>
                  <a:srgbClr val="000000"/>
                </a:solidFill>
                <a:latin typeface="Arial" panose="020B0604020202020204" pitchFamily="34" charset="0"/>
              </a:rPr>
              <a:t>- El calcio se une y elimina las toxinas del colon, reduciendo así el riesgo de cáncer de colon.</a:t>
            </a:r>
            <a:r>
              <a:rPr lang="es-CO" sz="1600" dirty="0"/>
              <a:t/>
            </a:r>
            <a:br>
              <a:rPr lang="es-CO" sz="1600" dirty="0"/>
            </a:br>
            <a:r>
              <a:rPr lang="es-CO" sz="1600" dirty="0">
                <a:solidFill>
                  <a:srgbClr val="000000"/>
                </a:solidFill>
                <a:latin typeface="Arial" panose="020B0604020202020204" pitchFamily="34" charset="0"/>
              </a:rPr>
              <a:t>- Debido a que está implicado en la conducción nerviosa, puede ayudar a prevenir los ataques de migraña.</a:t>
            </a:r>
            <a:r>
              <a:rPr lang="es-CO" sz="1600" dirty="0"/>
              <a:t/>
            </a:r>
            <a:br>
              <a:rPr lang="es-CO" sz="1600" dirty="0"/>
            </a:br>
            <a:endParaRPr lang="es-CO" sz="1600" dirty="0"/>
          </a:p>
        </p:txBody>
      </p:sp>
    </p:spTree>
    <p:extLst>
      <p:ext uri="{BB962C8B-B14F-4D97-AF65-F5344CB8AC3E}">
        <p14:creationId xmlns:p14="http://schemas.microsoft.com/office/powerpoint/2010/main" val="427345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POLEN</a:t>
            </a:r>
            <a:endParaRPr lang="es-ES" dirty="0"/>
          </a:p>
        </p:txBody>
      </p:sp>
      <p:sp>
        <p:nvSpPr>
          <p:cNvPr id="4" name="Rectángulo 3"/>
          <p:cNvSpPr/>
          <p:nvPr/>
        </p:nvSpPr>
        <p:spPr>
          <a:xfrm>
            <a:off x="5087888" y="2397616"/>
            <a:ext cx="6754348" cy="3785652"/>
          </a:xfrm>
          <a:prstGeom prst="rect">
            <a:avLst/>
          </a:prstGeom>
        </p:spPr>
        <p:txBody>
          <a:bodyPr wrap="square">
            <a:spAutoFit/>
          </a:bodyPr>
          <a:lstStyle/>
          <a:p>
            <a:pPr algn="just"/>
            <a:r>
              <a:rPr lang="es-CO" sz="1600" dirty="0"/>
              <a:t>El polen gracias a su alto porcentaje en hidratos de carbono lo convierten en un complemento alimenticio ideal en periodos de escasa energía. Contiene un 20% de proteínas (indispensables para el buen funcionamiento del organismo) y un gran número de minerales y oligoelementos que ayudan a la función celular, muscular y esquelética. Su aporte en vitamina A lo hace un aliado en fases de crecimiento y la vitamina B equilibra el sistema nervioso</a:t>
            </a:r>
            <a:r>
              <a:rPr lang="es-CO" sz="1600" dirty="0" smtClean="0"/>
              <a:t>.</a:t>
            </a:r>
          </a:p>
          <a:p>
            <a:pPr algn="just"/>
            <a:endParaRPr lang="es-CO" sz="1600" dirty="0"/>
          </a:p>
          <a:p>
            <a:pPr algn="just"/>
            <a:r>
              <a:rPr lang="es-CO" sz="1600" dirty="0"/>
              <a:t>Sus virtudes nutritivas, enérgicas y metabólicas ya no se ponen en duda. </a:t>
            </a:r>
            <a:endParaRPr lang="es-CO" sz="1600" dirty="0" smtClean="0"/>
          </a:p>
          <a:p>
            <a:pPr algn="just"/>
            <a:r>
              <a:rPr lang="es-CO" sz="1600" dirty="0" smtClean="0"/>
              <a:t>Se </a:t>
            </a:r>
            <a:r>
              <a:rPr lang="es-CO" sz="1600" dirty="0"/>
              <a:t>destacan especialmente las siguientes:</a:t>
            </a:r>
          </a:p>
          <a:p>
            <a:r>
              <a:rPr lang="es-CO" sz="1600" dirty="0"/>
              <a:t>Un aumento de las tasas de hemoglobina en sangre en las anemias.</a:t>
            </a:r>
          </a:p>
          <a:p>
            <a:r>
              <a:rPr lang="es-CO" sz="1600" dirty="0"/>
              <a:t>Una rápida recuperación de peso en las personas muy delgadas.</a:t>
            </a:r>
          </a:p>
          <a:p>
            <a:r>
              <a:rPr lang="es-CO" sz="1600" dirty="0"/>
              <a:t>Un aumento en la vitalidad en general.</a:t>
            </a:r>
          </a:p>
          <a:p>
            <a:r>
              <a:rPr lang="es-CO" sz="1600" dirty="0"/>
              <a:t/>
            </a:r>
            <a:br>
              <a:rPr lang="es-CO" sz="1600" dirty="0"/>
            </a:br>
            <a:endParaRPr lang="es-CO" sz="1600" dirty="0"/>
          </a:p>
        </p:txBody>
      </p:sp>
      <p:pic>
        <p:nvPicPr>
          <p:cNvPr id="6146" name="Picture 2" descr="http://www.marnys.com/artic/img/polen2_r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52" y="2060848"/>
            <a:ext cx="4435565" cy="4459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0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LEVADURA DE CERVEZA</a:t>
            </a:r>
            <a:endParaRPr lang="es-ES" dirty="0"/>
          </a:p>
        </p:txBody>
      </p:sp>
      <p:sp>
        <p:nvSpPr>
          <p:cNvPr id="4" name="Rectángulo 3"/>
          <p:cNvSpPr/>
          <p:nvPr/>
        </p:nvSpPr>
        <p:spPr>
          <a:xfrm>
            <a:off x="5087888" y="2397616"/>
            <a:ext cx="6754348" cy="4647426"/>
          </a:xfrm>
          <a:prstGeom prst="rect">
            <a:avLst/>
          </a:prstGeom>
        </p:spPr>
        <p:txBody>
          <a:bodyPr wrap="square">
            <a:spAutoFit/>
          </a:bodyPr>
          <a:lstStyle/>
          <a:p>
            <a:pPr algn="just"/>
            <a:r>
              <a:rPr lang="es-CO" sz="1600" dirty="0"/>
              <a:t>La levadura de cerveza se obtiene de la fermentación de la cebada y constituye las células secas y pulverizadas de un hongo </a:t>
            </a:r>
            <a:r>
              <a:rPr lang="es-CO" sz="1600" dirty="0" smtClean="0"/>
              <a:t>llamado </a:t>
            </a:r>
            <a:r>
              <a:rPr lang="es-CO" sz="1600" b="1" dirty="0" err="1" smtClean="0"/>
              <a:t>Saccharomyces</a:t>
            </a:r>
            <a:r>
              <a:rPr lang="es-CO" sz="1600" b="1" dirty="0" smtClean="0"/>
              <a:t> </a:t>
            </a:r>
            <a:r>
              <a:rPr lang="es-CO" sz="1600" b="1" dirty="0" err="1"/>
              <a:t>cerevisiae</a:t>
            </a:r>
            <a:r>
              <a:rPr lang="es-CO" sz="1600" dirty="0"/>
              <a:t>, mediante el cual se fermenta y eleva el pan blanco.</a:t>
            </a:r>
          </a:p>
          <a:p>
            <a:pPr algn="just"/>
            <a:r>
              <a:rPr lang="es-CO" sz="1600" dirty="0"/>
              <a:t>Este </a:t>
            </a:r>
            <a:r>
              <a:rPr lang="es-CO" sz="1600" b="1" dirty="0"/>
              <a:t>suplemento nutricional natural</a:t>
            </a:r>
            <a:r>
              <a:rPr lang="es-CO" sz="1600" dirty="0"/>
              <a:t> contiene todas la vitaminas del complejo B, entre ellas, </a:t>
            </a:r>
            <a:r>
              <a:rPr lang="es-CO" sz="1600" b="1" dirty="0"/>
              <a:t>B1 </a:t>
            </a:r>
            <a:r>
              <a:rPr lang="es-CO" sz="1600" b="1" dirty="0" err="1"/>
              <a:t>o</a:t>
            </a:r>
            <a:r>
              <a:rPr lang="es-CO" sz="1600" dirty="0" err="1"/>
              <a:t>tiamina</a:t>
            </a:r>
            <a:r>
              <a:rPr lang="es-CO" sz="1600" dirty="0"/>
              <a:t>, </a:t>
            </a:r>
            <a:r>
              <a:rPr lang="es-CO" sz="1600" b="1" dirty="0"/>
              <a:t>B2 </a:t>
            </a:r>
            <a:r>
              <a:rPr lang="es-CO" sz="1600" dirty="0"/>
              <a:t>o</a:t>
            </a:r>
            <a:r>
              <a:rPr lang="es-CO" sz="1600" b="1" dirty="0"/>
              <a:t> </a:t>
            </a:r>
            <a:r>
              <a:rPr lang="es-CO" sz="1600" dirty="0" err="1"/>
              <a:t>riboflavina</a:t>
            </a:r>
            <a:r>
              <a:rPr lang="es-CO" sz="1600" dirty="0"/>
              <a:t>,</a:t>
            </a:r>
            <a:r>
              <a:rPr lang="es-CO" sz="1600" b="1" dirty="0"/>
              <a:t> B3 </a:t>
            </a:r>
            <a:r>
              <a:rPr lang="es-CO" sz="1600" dirty="0"/>
              <a:t>o niacina, </a:t>
            </a:r>
            <a:r>
              <a:rPr lang="es-CO" sz="1600" b="1" dirty="0"/>
              <a:t>B5 </a:t>
            </a:r>
            <a:r>
              <a:rPr lang="es-CO" sz="1600" dirty="0"/>
              <a:t>o ácido </a:t>
            </a:r>
            <a:r>
              <a:rPr lang="es-CO" sz="1600" dirty="0" err="1"/>
              <a:t>pantoténico</a:t>
            </a:r>
            <a:r>
              <a:rPr lang="es-CO" sz="1600" dirty="0"/>
              <a:t>, </a:t>
            </a:r>
            <a:r>
              <a:rPr lang="es-CO" sz="1600" b="1" dirty="0"/>
              <a:t>B6 </a:t>
            </a:r>
            <a:r>
              <a:rPr lang="es-CO" sz="1600" dirty="0"/>
              <a:t>o </a:t>
            </a:r>
            <a:r>
              <a:rPr lang="es-CO" sz="1600" dirty="0" err="1"/>
              <a:t>piridoxina</a:t>
            </a:r>
            <a:r>
              <a:rPr lang="es-CO" sz="1600" dirty="0"/>
              <a:t>,</a:t>
            </a:r>
            <a:r>
              <a:rPr lang="es-CO" sz="1600" b="1" dirty="0"/>
              <a:t> B8 </a:t>
            </a:r>
            <a:r>
              <a:rPr lang="es-CO" sz="1600" dirty="0"/>
              <a:t>o </a:t>
            </a:r>
            <a:r>
              <a:rPr lang="es-CO" sz="1600" dirty="0" err="1"/>
              <a:t>bitoin</a:t>
            </a:r>
            <a:r>
              <a:rPr lang="es-CO" sz="1600" b="1" dirty="0" err="1"/>
              <a:t>a</a:t>
            </a:r>
            <a:r>
              <a:rPr lang="es-CO" sz="1600" dirty="0"/>
              <a:t>, </a:t>
            </a:r>
            <a:r>
              <a:rPr lang="es-CO" sz="1600" b="1" dirty="0"/>
              <a:t>ácido fólico </a:t>
            </a:r>
            <a:r>
              <a:rPr lang="es-CO" sz="1600" dirty="0"/>
              <a:t>o B9 y </a:t>
            </a:r>
            <a:r>
              <a:rPr lang="es-CO" sz="1600" dirty="0" err="1"/>
              <a:t>cianocobalamina</a:t>
            </a:r>
            <a:r>
              <a:rPr lang="es-CO" sz="1600" dirty="0"/>
              <a:t> o</a:t>
            </a:r>
            <a:r>
              <a:rPr lang="es-CO" sz="1600" b="1" dirty="0"/>
              <a:t> B12</a:t>
            </a:r>
            <a:r>
              <a:rPr lang="es-CO" sz="1600" dirty="0" smtClean="0"/>
              <a:t>.</a:t>
            </a:r>
          </a:p>
          <a:p>
            <a:pPr algn="just"/>
            <a:endParaRPr lang="es-CO" sz="1600" dirty="0"/>
          </a:p>
          <a:p>
            <a:r>
              <a:rPr lang="es-CO" sz="1600" dirty="0"/>
              <a:t>La levadura contiene entre un 4 y un 7 por ciento de </a:t>
            </a:r>
            <a:r>
              <a:rPr lang="es-CO" sz="1600" b="1" dirty="0"/>
              <a:t>ácidos grasos poliinsaturados</a:t>
            </a:r>
            <a:r>
              <a:rPr lang="es-CO" sz="1600" dirty="0"/>
              <a:t>, lo cual refuerza su beneficio para la salud cardiovascular.</a:t>
            </a:r>
          </a:p>
          <a:p>
            <a:r>
              <a:rPr lang="es-CO" sz="1600" dirty="0"/>
              <a:t>En cuanto a su aporte de </a:t>
            </a:r>
            <a:r>
              <a:rPr lang="es-CO" sz="1600" b="1" dirty="0"/>
              <a:t>proteínas,</a:t>
            </a:r>
            <a:r>
              <a:rPr lang="es-CO" sz="1600" dirty="0"/>
              <a:t> la levadura contiene todos los aminoácidos considerados esenciales, por lo cual, es un alimento muy valioso en dietas vegetarianas donde se hace imprescindible la suplementación para evitar deficiencias proteicas.</a:t>
            </a:r>
          </a:p>
          <a:p>
            <a:pPr algn="just"/>
            <a:endParaRPr lang="es-CO" sz="1600" dirty="0"/>
          </a:p>
          <a:p>
            <a:pPr algn="just"/>
            <a:r>
              <a:rPr lang="es-CO" sz="1600" dirty="0"/>
              <a:t/>
            </a:r>
            <a:br>
              <a:rPr lang="es-CO" sz="1600" dirty="0"/>
            </a:br>
            <a:endParaRPr lang="es-CO" sz="1600" dirty="0"/>
          </a:p>
        </p:txBody>
      </p:sp>
      <p:pic>
        <p:nvPicPr>
          <p:cNvPr id="8194" name="Picture 2" descr="levadu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68" y="1988840"/>
            <a:ext cx="4176464" cy="4512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2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INGREDIENTES </a:t>
            </a:r>
            <a:endParaRPr lang="es-CO" dirty="0"/>
          </a:p>
        </p:txBody>
      </p:sp>
      <p:sp>
        <p:nvSpPr>
          <p:cNvPr id="3" name="Marcador de contenido 2"/>
          <p:cNvSpPr>
            <a:spLocks noGrp="1"/>
          </p:cNvSpPr>
          <p:nvPr>
            <p:ph sz="half" idx="1"/>
          </p:nvPr>
        </p:nvSpPr>
        <p:spPr>
          <a:xfrm>
            <a:off x="1066800" y="1825624"/>
            <a:ext cx="5605264" cy="4575175"/>
          </a:xfrm>
        </p:spPr>
        <p:txBody>
          <a:bodyPr/>
          <a:lstStyle/>
          <a:p>
            <a:r>
              <a:rPr lang="es-CO" dirty="0"/>
              <a:t>1 Libra de uva cocinada</a:t>
            </a:r>
            <a:r>
              <a:rPr lang="es-CO" dirty="0" smtClean="0"/>
              <a:t>.</a:t>
            </a:r>
            <a:endParaRPr lang="es-CO" dirty="0" smtClean="0"/>
          </a:p>
          <a:p>
            <a:r>
              <a:rPr lang="es-CO" dirty="0" smtClean="0"/>
              <a:t>1 </a:t>
            </a:r>
            <a:r>
              <a:rPr lang="es-CO" dirty="0" smtClean="0"/>
              <a:t>Cucharadita de Germen de Trigo</a:t>
            </a:r>
          </a:p>
          <a:p>
            <a:r>
              <a:rPr lang="es-CO" dirty="0"/>
              <a:t>1 </a:t>
            </a:r>
            <a:r>
              <a:rPr lang="es-CO" dirty="0" smtClean="0"/>
              <a:t>Cucharadita de Ajonjolí</a:t>
            </a:r>
          </a:p>
          <a:p>
            <a:r>
              <a:rPr lang="es-CO" dirty="0"/>
              <a:t>1 </a:t>
            </a:r>
            <a:r>
              <a:rPr lang="es-CO" dirty="0" smtClean="0"/>
              <a:t>Cucharadita de Melaza</a:t>
            </a:r>
          </a:p>
          <a:p>
            <a:r>
              <a:rPr lang="es-CO" dirty="0"/>
              <a:t>1 </a:t>
            </a:r>
            <a:r>
              <a:rPr lang="es-CO" dirty="0" smtClean="0"/>
              <a:t>Cucharadita de Polen</a:t>
            </a:r>
          </a:p>
          <a:p>
            <a:r>
              <a:rPr lang="es-CO" dirty="0"/>
              <a:t>1 </a:t>
            </a:r>
            <a:r>
              <a:rPr lang="es-CO" dirty="0" smtClean="0"/>
              <a:t>Cucharadita de Levadura de Cerveza</a:t>
            </a:r>
          </a:p>
          <a:p>
            <a:endParaRPr lang="es-CO" dirty="0"/>
          </a:p>
        </p:txBody>
      </p:sp>
    </p:spTree>
    <p:extLst>
      <p:ext uri="{BB962C8B-B14F-4D97-AF65-F5344CB8AC3E}">
        <p14:creationId xmlns:p14="http://schemas.microsoft.com/office/powerpoint/2010/main" val="402488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Propiedades del Zumo de Uva</a:t>
            </a:r>
            <a:endParaRPr lang="es-ES" dirty="0"/>
          </a:p>
        </p:txBody>
      </p:sp>
      <p:sp>
        <p:nvSpPr>
          <p:cNvPr id="3" name="Marcador de posición de contenido 2"/>
          <p:cNvSpPr>
            <a:spLocks noGrp="1"/>
          </p:cNvSpPr>
          <p:nvPr>
            <p:ph idx="1"/>
          </p:nvPr>
        </p:nvSpPr>
        <p:spPr>
          <a:xfrm>
            <a:off x="335360" y="1828799"/>
            <a:ext cx="11665296" cy="4572001"/>
          </a:xfrm>
        </p:spPr>
        <p:txBody>
          <a:bodyPr>
            <a:normAutofit lnSpcReduction="10000"/>
          </a:bodyPr>
          <a:lstStyle/>
          <a:p>
            <a:pPr algn="just">
              <a:buClr>
                <a:schemeClr val="tx1">
                  <a:lumMod val="75000"/>
                </a:schemeClr>
              </a:buClr>
            </a:pPr>
            <a:r>
              <a:rPr lang="es-CO" sz="2000" dirty="0"/>
              <a:t>El jugo de uva </a:t>
            </a:r>
            <a:r>
              <a:rPr lang="es-CO" sz="2000" dirty="0" smtClean="0"/>
              <a:t>podría </a:t>
            </a:r>
            <a:r>
              <a:rPr lang="es-CO" sz="2000" dirty="0"/>
              <a:t>compararse con la leche materna en su </a:t>
            </a:r>
            <a:r>
              <a:rPr lang="es-CO" sz="2000" dirty="0" smtClean="0"/>
              <a:t>constitución química </a:t>
            </a:r>
            <a:r>
              <a:rPr lang="es-CO" sz="2000" dirty="0"/>
              <a:t>puesto que los elementos que contiene hacen de su jugo un producto similar, aunque no apto aun para bebes lactantes, lo que si es importante saber que este alimento es altamente nutritivo y de gran valor calórico</a:t>
            </a:r>
            <a:r>
              <a:rPr lang="es-CO" sz="2000" dirty="0" smtClean="0"/>
              <a:t>.</a:t>
            </a:r>
          </a:p>
          <a:p>
            <a:pPr algn="just">
              <a:buClr>
                <a:schemeClr val="tx1">
                  <a:lumMod val="75000"/>
                </a:schemeClr>
              </a:buClr>
            </a:pPr>
            <a:r>
              <a:rPr lang="es-CO" sz="2000" dirty="0"/>
              <a:t>Llevar a cabo una cura con uvas ayuda al organismo a expulsar elementos </a:t>
            </a:r>
            <a:r>
              <a:rPr lang="es-CO" sz="2000" dirty="0" smtClean="0"/>
              <a:t>tóxicos</a:t>
            </a:r>
            <a:r>
              <a:rPr lang="es-CO" sz="2000" dirty="0"/>
              <a:t>, pues su </a:t>
            </a:r>
            <a:r>
              <a:rPr lang="es-CO" sz="2000" dirty="0" smtClean="0"/>
              <a:t>función </a:t>
            </a:r>
            <a:r>
              <a:rPr lang="es-CO" sz="2000" dirty="0"/>
              <a:t>es la de depurar el organismo por la </a:t>
            </a:r>
            <a:r>
              <a:rPr lang="es-CO" sz="2000" dirty="0" smtClean="0"/>
              <a:t>acción </a:t>
            </a:r>
            <a:r>
              <a:rPr lang="es-CO" sz="2000" dirty="0"/>
              <a:t>de </a:t>
            </a:r>
            <a:r>
              <a:rPr lang="es-CO" sz="2000" dirty="0" smtClean="0"/>
              <a:t>ácidos </a:t>
            </a:r>
            <a:r>
              <a:rPr lang="es-CO" sz="2000" dirty="0"/>
              <a:t>naturales. Su jugo curativo puede usarse exitosamente en </a:t>
            </a:r>
            <a:r>
              <a:rPr lang="es-CO" sz="2000" dirty="0" smtClean="0"/>
              <a:t>enfermedades tales como:</a:t>
            </a:r>
          </a:p>
          <a:p>
            <a:pPr algn="just">
              <a:buClr>
                <a:schemeClr val="tx1">
                  <a:lumMod val="75000"/>
                </a:schemeClr>
              </a:buClr>
            </a:pPr>
            <a:r>
              <a:rPr lang="es-CO" sz="2000" dirty="0" smtClean="0"/>
              <a:t>palidez</a:t>
            </a:r>
            <a:r>
              <a:rPr lang="es-CO" sz="2000" dirty="0"/>
              <a:t>, escrofulosis, neurastenia, debilidad corporal, estados anémicos, enfermedades del riñón, problemas intestinales, depura la sangre, enriquece el sistema circulatorio</a:t>
            </a:r>
            <a:r>
              <a:rPr lang="es-CO" sz="2000" dirty="0" smtClean="0"/>
              <a:t>.</a:t>
            </a:r>
          </a:p>
          <a:p>
            <a:pPr algn="just">
              <a:buClr>
                <a:schemeClr val="tx1">
                  <a:lumMod val="75000"/>
                </a:schemeClr>
              </a:buClr>
            </a:pPr>
            <a:r>
              <a:rPr lang="es-CO" sz="2000" dirty="0" smtClean="0"/>
              <a:t>Para </a:t>
            </a:r>
            <a:r>
              <a:rPr lang="es-CO" sz="2000" dirty="0"/>
              <a:t>hacer una cura con uvas deberán comerse diariamente muchas uvas en las comidas, las cuales han de ser livianas y comer muchas </a:t>
            </a:r>
            <a:r>
              <a:rPr lang="es-CO" sz="2000" dirty="0" smtClean="0"/>
              <a:t>verduras</a:t>
            </a:r>
          </a:p>
          <a:p>
            <a:pPr algn="just">
              <a:buClr>
                <a:schemeClr val="tx1">
                  <a:lumMod val="75000"/>
                </a:schemeClr>
              </a:buClr>
            </a:pPr>
            <a:r>
              <a:rPr lang="es-CO" sz="2000" dirty="0" smtClean="0"/>
              <a:t>Es </a:t>
            </a:r>
            <a:r>
              <a:rPr lang="es-CO" sz="2000" dirty="0"/>
              <a:t>importante que no deje fermentar el jugo, pues la alta cantidad de azúcares hace que fermente en poco tiempo, y en ese caso se convierte en alcohol y este no tiene una aplicación practica en la curación, sino contrariamente retrasa el avance de un estado saludable.</a:t>
            </a:r>
            <a:endParaRPr lang="es-ES" sz="2000" dirty="0"/>
          </a:p>
        </p:txBody>
      </p:sp>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JUGO DE UVA VS LECHE MATERNA</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298684330"/>
              </p:ext>
            </p:extLst>
          </p:nvPr>
        </p:nvGraphicFramePr>
        <p:xfrm>
          <a:off x="1524000" y="1828800"/>
          <a:ext cx="9144000" cy="2225040"/>
        </p:xfrm>
        <a:graphic>
          <a:graphicData uri="http://schemas.openxmlformats.org/drawingml/2006/table">
            <a:tbl>
              <a:tblPr firstRow="1" bandRow="1">
                <a:tableStyleId>{7DF18680-E054-41AD-8BC1-D1AEF772440D}</a:tableStyleId>
              </a:tblPr>
              <a:tblGrid>
                <a:gridCol w="3048000"/>
                <a:gridCol w="3048000"/>
                <a:gridCol w="3048000"/>
              </a:tblGrid>
              <a:tr h="370840">
                <a:tc>
                  <a:txBody>
                    <a:bodyPr/>
                    <a:lstStyle/>
                    <a:p>
                      <a:endParaRPr lang="es-CO" dirty="0"/>
                    </a:p>
                  </a:txBody>
                  <a:tcPr/>
                </a:tc>
                <a:tc>
                  <a:txBody>
                    <a:bodyPr/>
                    <a:lstStyle/>
                    <a:p>
                      <a:pPr algn="ctr"/>
                      <a:r>
                        <a:rPr lang="es-CO" dirty="0" smtClean="0"/>
                        <a:t>JUGO DE UVAS</a:t>
                      </a:r>
                      <a:endParaRPr lang="es-CO" dirty="0"/>
                    </a:p>
                  </a:txBody>
                  <a:tcPr/>
                </a:tc>
                <a:tc>
                  <a:txBody>
                    <a:bodyPr/>
                    <a:lstStyle/>
                    <a:p>
                      <a:pPr algn="ctr"/>
                      <a:r>
                        <a:rPr lang="es-CO" dirty="0" smtClean="0"/>
                        <a:t>LECHE MATERNA</a:t>
                      </a:r>
                      <a:endParaRPr lang="es-CO" dirty="0"/>
                    </a:p>
                  </a:txBody>
                  <a:tcPr/>
                </a:tc>
              </a:tr>
              <a:tr h="370840">
                <a:tc>
                  <a:txBody>
                    <a:bodyPr/>
                    <a:lstStyle/>
                    <a:p>
                      <a:r>
                        <a:rPr lang="es-CO" dirty="0" smtClean="0"/>
                        <a:t>Contenido en Agua</a:t>
                      </a:r>
                      <a:endParaRPr lang="es-CO" dirty="0"/>
                    </a:p>
                  </a:txBody>
                  <a:tcPr/>
                </a:tc>
                <a:tc>
                  <a:txBody>
                    <a:bodyPr/>
                    <a:lstStyle/>
                    <a:p>
                      <a:pPr algn="ctr"/>
                      <a:r>
                        <a:rPr lang="es-CO" dirty="0" smtClean="0"/>
                        <a:t>75-85%</a:t>
                      </a:r>
                      <a:endParaRPr lang="es-CO" dirty="0"/>
                    </a:p>
                  </a:txBody>
                  <a:tcPr/>
                </a:tc>
                <a:tc>
                  <a:txBody>
                    <a:bodyPr/>
                    <a:lstStyle/>
                    <a:p>
                      <a:pPr algn="ctr"/>
                      <a:r>
                        <a:rPr lang="es-CO" dirty="0" smtClean="0"/>
                        <a:t>86-89%</a:t>
                      </a:r>
                      <a:endParaRPr lang="es-CO" dirty="0"/>
                    </a:p>
                  </a:txBody>
                  <a:tcPr/>
                </a:tc>
              </a:tr>
              <a:tr h="370840">
                <a:tc>
                  <a:txBody>
                    <a:bodyPr/>
                    <a:lstStyle/>
                    <a:p>
                      <a:r>
                        <a:rPr lang="es-CO" dirty="0" smtClean="0"/>
                        <a:t>Contenido en Azúcar</a:t>
                      </a:r>
                      <a:endParaRPr lang="es-CO" dirty="0"/>
                    </a:p>
                  </a:txBody>
                  <a:tcPr/>
                </a:tc>
                <a:tc>
                  <a:txBody>
                    <a:bodyPr/>
                    <a:lstStyle/>
                    <a:p>
                      <a:pPr algn="ctr"/>
                      <a:r>
                        <a:rPr lang="es-CO" dirty="0" smtClean="0"/>
                        <a:t>12-22%</a:t>
                      </a:r>
                      <a:endParaRPr lang="es-CO" dirty="0"/>
                    </a:p>
                  </a:txBody>
                  <a:tcPr/>
                </a:tc>
                <a:tc>
                  <a:txBody>
                    <a:bodyPr/>
                    <a:lstStyle/>
                    <a:p>
                      <a:pPr algn="ctr"/>
                      <a:r>
                        <a:rPr lang="es-CO" dirty="0" smtClean="0"/>
                        <a:t>4.4-4.8%</a:t>
                      </a:r>
                      <a:endParaRPr lang="es-CO" dirty="0"/>
                    </a:p>
                  </a:txBody>
                  <a:tcPr/>
                </a:tc>
              </a:tr>
              <a:tr h="370840">
                <a:tc>
                  <a:txBody>
                    <a:bodyPr/>
                    <a:lstStyle/>
                    <a:p>
                      <a:r>
                        <a:rPr lang="es-CO" dirty="0" smtClean="0"/>
                        <a:t>Sustancias Albuminosas</a:t>
                      </a:r>
                      <a:endParaRPr lang="es-CO" dirty="0"/>
                    </a:p>
                  </a:txBody>
                  <a:tcPr/>
                </a:tc>
                <a:tc>
                  <a:txBody>
                    <a:bodyPr/>
                    <a:lstStyle/>
                    <a:p>
                      <a:pPr algn="ctr"/>
                      <a:r>
                        <a:rPr lang="es-CO" dirty="0" smtClean="0"/>
                        <a:t>1.2-1.5%</a:t>
                      </a:r>
                      <a:endParaRPr lang="es-CO" dirty="0"/>
                    </a:p>
                  </a:txBody>
                  <a:tcPr/>
                </a:tc>
                <a:tc>
                  <a:txBody>
                    <a:bodyPr/>
                    <a:lstStyle/>
                    <a:p>
                      <a:pPr algn="ctr"/>
                      <a:r>
                        <a:rPr lang="es-CO" dirty="0" smtClean="0"/>
                        <a:t>1.5-1.7%</a:t>
                      </a:r>
                      <a:endParaRPr lang="es-CO" dirty="0"/>
                    </a:p>
                  </a:txBody>
                  <a:tcPr/>
                </a:tc>
              </a:tr>
              <a:tr h="370840">
                <a:tc>
                  <a:txBody>
                    <a:bodyPr/>
                    <a:lstStyle/>
                    <a:p>
                      <a:r>
                        <a:rPr lang="es-CO" dirty="0" smtClean="0"/>
                        <a:t>Sustancias</a:t>
                      </a:r>
                      <a:r>
                        <a:rPr lang="es-CO" baseline="0" dirty="0" smtClean="0"/>
                        <a:t> Grasas</a:t>
                      </a:r>
                      <a:endParaRPr lang="es-CO" dirty="0"/>
                    </a:p>
                  </a:txBody>
                  <a:tcPr/>
                </a:tc>
                <a:tc>
                  <a:txBody>
                    <a:bodyPr/>
                    <a:lstStyle/>
                    <a:p>
                      <a:pPr algn="ctr"/>
                      <a:endParaRPr lang="es-CO" dirty="0"/>
                    </a:p>
                  </a:txBody>
                  <a:tcPr/>
                </a:tc>
                <a:tc>
                  <a:txBody>
                    <a:bodyPr/>
                    <a:lstStyle/>
                    <a:p>
                      <a:pPr algn="ctr"/>
                      <a:r>
                        <a:rPr lang="es-CO" dirty="0" smtClean="0"/>
                        <a:t>1.4-6.8%</a:t>
                      </a:r>
                      <a:endParaRPr lang="es-CO" dirty="0"/>
                    </a:p>
                  </a:txBody>
                  <a:tcPr/>
                </a:tc>
              </a:tr>
              <a:tr h="370840">
                <a:tc>
                  <a:txBody>
                    <a:bodyPr/>
                    <a:lstStyle/>
                    <a:p>
                      <a:r>
                        <a:rPr lang="es-CO" dirty="0" smtClean="0"/>
                        <a:t>Sales Nutritivas</a:t>
                      </a:r>
                      <a:endParaRPr lang="es-CO" dirty="0"/>
                    </a:p>
                  </a:txBody>
                  <a:tcPr/>
                </a:tc>
                <a:tc>
                  <a:txBody>
                    <a:bodyPr/>
                    <a:lstStyle/>
                    <a:p>
                      <a:pPr algn="ctr"/>
                      <a:r>
                        <a:rPr lang="es-CO" dirty="0" smtClean="0"/>
                        <a:t>1.5-1.8%</a:t>
                      </a:r>
                      <a:endParaRPr lang="es-CO" dirty="0"/>
                    </a:p>
                  </a:txBody>
                  <a:tcPr/>
                </a:tc>
                <a:tc>
                  <a:txBody>
                    <a:bodyPr/>
                    <a:lstStyle/>
                    <a:p>
                      <a:pPr algn="ctr"/>
                      <a:r>
                        <a:rPr lang="es-CO" dirty="0" smtClean="0"/>
                        <a:t>0.4-0.5%</a:t>
                      </a:r>
                      <a:endParaRPr lang="es-CO" dirty="0"/>
                    </a:p>
                  </a:txBody>
                  <a:tcPr/>
                </a:tc>
              </a:tr>
            </a:tbl>
          </a:graphicData>
        </a:graphic>
      </p:graphicFrame>
      <p:sp>
        <p:nvSpPr>
          <p:cNvPr id="5" name="CuadroTexto 4"/>
          <p:cNvSpPr txBox="1"/>
          <p:nvPr/>
        </p:nvSpPr>
        <p:spPr>
          <a:xfrm>
            <a:off x="1631504" y="4797152"/>
            <a:ext cx="2408032" cy="1477328"/>
          </a:xfrm>
          <a:prstGeom prst="rect">
            <a:avLst/>
          </a:prstGeom>
          <a:noFill/>
        </p:spPr>
        <p:txBody>
          <a:bodyPr wrap="none" rtlCol="0">
            <a:spAutoFit/>
          </a:bodyPr>
          <a:lstStyle/>
          <a:p>
            <a:r>
              <a:rPr lang="es-CO" dirty="0" smtClean="0"/>
              <a:t>Elimina Impurezas.</a:t>
            </a:r>
          </a:p>
          <a:p>
            <a:r>
              <a:rPr lang="es-CO" dirty="0" smtClean="0"/>
              <a:t>Rica en Glucosa.</a:t>
            </a:r>
          </a:p>
          <a:p>
            <a:r>
              <a:rPr lang="es-CO" dirty="0" smtClean="0"/>
              <a:t>Drena las vías biliares.</a:t>
            </a:r>
          </a:p>
          <a:p>
            <a:r>
              <a:rPr lang="es-CO" dirty="0" smtClean="0"/>
              <a:t>Diurética.</a:t>
            </a:r>
          </a:p>
          <a:p>
            <a:endParaRPr lang="es-CO" dirty="0"/>
          </a:p>
        </p:txBody>
      </p:sp>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JUGO DE UVA</a:t>
            </a:r>
            <a:endParaRPr lang="es-ES" dirty="0"/>
          </a:p>
        </p:txBody>
      </p:sp>
      <p:sp>
        <p:nvSpPr>
          <p:cNvPr id="3" name="Marcador de posición de contenido 2"/>
          <p:cNvSpPr>
            <a:spLocks noGrp="1"/>
          </p:cNvSpPr>
          <p:nvPr>
            <p:ph sz="half" idx="1"/>
          </p:nvPr>
        </p:nvSpPr>
        <p:spPr>
          <a:xfrm>
            <a:off x="1066800" y="1825624"/>
            <a:ext cx="10861848" cy="4575175"/>
          </a:xfrm>
        </p:spPr>
        <p:txBody>
          <a:bodyPr>
            <a:noAutofit/>
          </a:bodyPr>
          <a:lstStyle/>
          <a:p>
            <a:pPr algn="just"/>
            <a:r>
              <a:rPr lang="es-CO" sz="2000" dirty="0"/>
              <a:t>La riqueza de la uva en glucosa es grande. Contiene de un </a:t>
            </a:r>
            <a:r>
              <a:rPr lang="es-CO" sz="2000" i="1" dirty="0"/>
              <a:t>25 </a:t>
            </a:r>
            <a:r>
              <a:rPr lang="es-CO" sz="2000" dirty="0"/>
              <a:t>a </a:t>
            </a:r>
            <a:r>
              <a:rPr lang="es-CO" sz="2000" dirty="0" smtClean="0"/>
              <a:t>un 35 </a:t>
            </a:r>
            <a:r>
              <a:rPr lang="es-CO" sz="2000" dirty="0"/>
              <a:t>% cuando está madura. Existen en la uva </a:t>
            </a:r>
            <a:r>
              <a:rPr lang="es-CO" sz="2000" b="1" dirty="0"/>
              <a:t>á</a:t>
            </a:r>
            <a:r>
              <a:rPr lang="es-CO" sz="2000" b="1" dirty="0" smtClean="0"/>
              <a:t>cidos </a:t>
            </a:r>
            <a:r>
              <a:rPr lang="es-CO" sz="2000" dirty="0"/>
              <a:t>orgánicos como </a:t>
            </a:r>
            <a:r>
              <a:rPr lang="es-CO" sz="2000" dirty="0" smtClean="0"/>
              <a:t>el: tártrico</a:t>
            </a:r>
            <a:r>
              <a:rPr lang="es-CO" sz="2000" dirty="0"/>
              <a:t>, málico, etc., y tanino, sustancias minerales, </a:t>
            </a:r>
            <a:r>
              <a:rPr lang="es-CO" sz="2000" dirty="0" smtClean="0"/>
              <a:t>magnesio, </a:t>
            </a:r>
            <a:r>
              <a:rPr lang="es-CO" sz="2000" dirty="0"/>
              <a:t>hierro</a:t>
            </a:r>
            <a:r>
              <a:rPr lang="es-CO" sz="2000" dirty="0" smtClean="0"/>
              <a:t>, fósforo</a:t>
            </a:r>
            <a:r>
              <a:rPr lang="es-CO" sz="2000" dirty="0"/>
              <a:t>, y, principalmente, </a:t>
            </a:r>
            <a:r>
              <a:rPr lang="es-CO" sz="2000" dirty="0" smtClean="0"/>
              <a:t>potasio</a:t>
            </a:r>
            <a:r>
              <a:rPr lang="es-CO" sz="2000" i="1" dirty="0" smtClean="0"/>
              <a:t>.</a:t>
            </a:r>
            <a:endParaRPr lang="es-CO" sz="2000" i="1" dirty="0"/>
          </a:p>
          <a:p>
            <a:pPr algn="just"/>
            <a:r>
              <a:rPr lang="es-CO" sz="2000" b="1" dirty="0"/>
              <a:t>Como </a:t>
            </a:r>
            <a:r>
              <a:rPr lang="es-CO" sz="2000" dirty="0"/>
              <a:t>alimento, la uva es muy estimable. Contiene muchas sales minerales</a:t>
            </a:r>
            <a:r>
              <a:rPr lang="es-CO" sz="2000" dirty="0" smtClean="0"/>
              <a:t>, vitaminas </a:t>
            </a:r>
            <a:r>
              <a:rPr lang="es-CO" sz="2000" dirty="0"/>
              <a:t>(A, B y </a:t>
            </a:r>
            <a:r>
              <a:rPr lang="es-CO" sz="2000" b="1" dirty="0"/>
              <a:t>C, </a:t>
            </a:r>
            <a:r>
              <a:rPr lang="es-CO" sz="2000" dirty="0"/>
              <a:t>sobre todo) y en particular glucosa. Su </a:t>
            </a:r>
            <a:r>
              <a:rPr lang="es-CO" sz="2000" dirty="0" smtClean="0"/>
              <a:t>elevado contenido </a:t>
            </a:r>
            <a:r>
              <a:rPr lang="es-CO" sz="2000" dirty="0"/>
              <a:t>en azúcar le otorga un alto valor como alimento de fuerza, </a:t>
            </a:r>
            <a:r>
              <a:rPr lang="es-CO" sz="2000" dirty="0" smtClean="0"/>
              <a:t>ya que </a:t>
            </a:r>
            <a:r>
              <a:rPr lang="es-CO" sz="2000" dirty="0"/>
              <a:t>la glucosa es el carbón del </a:t>
            </a:r>
            <a:r>
              <a:rPr lang="es-CO" sz="2000" dirty="0" smtClean="0"/>
              <a:t>músculo</a:t>
            </a:r>
            <a:r>
              <a:rPr lang="es-CO" sz="2000" dirty="0"/>
              <a:t>.</a:t>
            </a:r>
          </a:p>
          <a:p>
            <a:pPr algn="just"/>
            <a:r>
              <a:rPr lang="es-CO" sz="2000" dirty="0"/>
              <a:t>La uva tiene amplias y extraordinarias propiedades. Es </a:t>
            </a:r>
            <a:r>
              <a:rPr lang="es-CO" sz="2000" dirty="0" smtClean="0"/>
              <a:t>diurética por </a:t>
            </a:r>
            <a:r>
              <a:rPr lang="es-CO" sz="2000" dirty="0"/>
              <a:t>el </a:t>
            </a:r>
            <a:r>
              <a:rPr lang="es-CO" sz="2000" b="1" dirty="0" smtClean="0"/>
              <a:t>azúcar </a:t>
            </a:r>
            <a:r>
              <a:rPr lang="es-CO" sz="2000" dirty="0"/>
              <a:t>y sales potásicas que estimulan la secreción de orina</a:t>
            </a:r>
            <a:r>
              <a:rPr lang="es-CO" sz="2000" dirty="0" smtClean="0"/>
              <a:t>; debido </a:t>
            </a:r>
            <a:r>
              <a:rPr lang="es-CO" sz="2000" dirty="0"/>
              <a:t>a su abundancia en celulosa es laxante; figura como </a:t>
            </a:r>
            <a:r>
              <a:rPr lang="es-CO" sz="2000" b="1" dirty="0" smtClean="0"/>
              <a:t>producto </a:t>
            </a:r>
            <a:r>
              <a:rPr lang="es-CO" sz="2000" dirty="0" smtClean="0"/>
              <a:t>dinamógeno, </a:t>
            </a:r>
            <a:r>
              <a:rPr lang="es-CO" sz="2000" dirty="0"/>
              <a:t>nutre bien al músculo y facilita su trabajo; buen </a:t>
            </a:r>
            <a:r>
              <a:rPr lang="es-CO" sz="2000" dirty="0" smtClean="0"/>
              <a:t>reconstituyente por </a:t>
            </a:r>
            <a:r>
              <a:rPr lang="es-CO" sz="2000" dirty="0"/>
              <a:t>su riqueza en azúcar y </a:t>
            </a:r>
            <a:r>
              <a:rPr lang="es-CO" sz="2000" dirty="0" smtClean="0"/>
              <a:t>alta </a:t>
            </a:r>
            <a:r>
              <a:rPr lang="es-CO" sz="2000" dirty="0"/>
              <a:t>tasa de vitaminas. Muy calórica.</a:t>
            </a:r>
          </a:p>
          <a:p>
            <a:r>
              <a:rPr lang="es-CO" sz="2000" dirty="0"/>
              <a:t>Un kilo de uvas proporciona más de 800 </a:t>
            </a:r>
            <a:r>
              <a:rPr lang="es-CO" sz="2000" dirty="0" smtClean="0"/>
              <a:t>calorías. </a:t>
            </a:r>
            <a:r>
              <a:rPr lang="es-CO" sz="2000" dirty="0"/>
              <a:t>De </a:t>
            </a:r>
            <a:r>
              <a:rPr lang="es-CO" sz="2000" dirty="0" smtClean="0"/>
              <a:t>ahí </a:t>
            </a:r>
            <a:r>
              <a:rPr lang="es-CO" sz="2000" dirty="0"/>
              <a:t>que </a:t>
            </a:r>
            <a:r>
              <a:rPr lang="es-CO" sz="2000" dirty="0" smtClean="0"/>
              <a:t>incluso comiendo </a:t>
            </a:r>
            <a:r>
              <a:rPr lang="es-CO" sz="2000" dirty="0"/>
              <a:t>sólo uva (si es en gran cantidad) se pueda engordar.</a:t>
            </a:r>
            <a:endParaRPr lang="es-ES" sz="2000" dirty="0"/>
          </a:p>
        </p:txBody>
      </p:sp>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JUGO DE UVA - CONTRAINDICACIONES</a:t>
            </a:r>
            <a:endParaRPr lang="es-ES" dirty="0"/>
          </a:p>
        </p:txBody>
      </p:sp>
      <p:sp>
        <p:nvSpPr>
          <p:cNvPr id="3" name="Marcador de posición de contenido 2"/>
          <p:cNvSpPr>
            <a:spLocks noGrp="1"/>
          </p:cNvSpPr>
          <p:nvPr>
            <p:ph sz="half" idx="1"/>
          </p:nvPr>
        </p:nvSpPr>
        <p:spPr>
          <a:xfrm>
            <a:off x="1066800" y="1825625"/>
            <a:ext cx="10861848" cy="1243336"/>
          </a:xfrm>
        </p:spPr>
        <p:txBody>
          <a:bodyPr>
            <a:noAutofit/>
          </a:bodyPr>
          <a:lstStyle/>
          <a:p>
            <a:pPr algn="just"/>
            <a:r>
              <a:rPr lang="es-CO" sz="2000" dirty="0"/>
              <a:t>Otras muchas indicaciones tiene la cura de uvas, así como </a:t>
            </a:r>
            <a:r>
              <a:rPr lang="es-CO" sz="2000" dirty="0" smtClean="0"/>
              <a:t>también cuenta </a:t>
            </a:r>
            <a:r>
              <a:rPr lang="es-CO" sz="2000" dirty="0"/>
              <a:t>con contraindicaciones, </a:t>
            </a:r>
            <a:r>
              <a:rPr lang="es-CO" sz="2000" b="1" dirty="0"/>
              <a:t>si </a:t>
            </a:r>
            <a:r>
              <a:rPr lang="es-CO" sz="2000" dirty="0"/>
              <a:t>bien </a:t>
            </a:r>
            <a:r>
              <a:rPr lang="es-CO" sz="2000" dirty="0" smtClean="0"/>
              <a:t>limitad</a:t>
            </a:r>
            <a:r>
              <a:rPr lang="es-CO" sz="2000" dirty="0"/>
              <a:t>í</a:t>
            </a:r>
            <a:r>
              <a:rPr lang="es-CO" sz="2000" dirty="0" smtClean="0"/>
              <a:t>simas</a:t>
            </a:r>
            <a:r>
              <a:rPr lang="es-CO" sz="2000" dirty="0"/>
              <a:t>. A enfermos diabéticos</a:t>
            </a:r>
            <a:r>
              <a:rPr lang="es-CO" sz="2000" dirty="0" smtClean="0"/>
              <a:t>, de </a:t>
            </a:r>
            <a:r>
              <a:rPr lang="es-CO" sz="2000" dirty="0"/>
              <a:t>colitis, en particular ciertos tipos; ulcera </a:t>
            </a:r>
            <a:r>
              <a:rPr lang="es-CO" sz="2000" b="1" dirty="0"/>
              <a:t>duodenal </a:t>
            </a:r>
            <a:r>
              <a:rPr lang="es-CO" sz="2000" dirty="0"/>
              <a:t>... no </a:t>
            </a:r>
            <a:r>
              <a:rPr lang="es-CO" sz="2000" b="1" dirty="0"/>
              <a:t>se </a:t>
            </a:r>
            <a:r>
              <a:rPr lang="es-CO" sz="2000" dirty="0" smtClean="0"/>
              <a:t>les recomienda </a:t>
            </a:r>
            <a:r>
              <a:rPr lang="es-CO" sz="2000" dirty="0"/>
              <a:t>su consumo.</a:t>
            </a:r>
            <a:endParaRPr lang="es-ES" sz="2000" dirty="0"/>
          </a:p>
        </p:txBody>
      </p:sp>
    </p:spTree>
    <p:extLst>
      <p:ext uri="{BB962C8B-B14F-4D97-AF65-F5344CB8AC3E}">
        <p14:creationId xmlns:p14="http://schemas.microsoft.com/office/powerpoint/2010/main" val="42264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GERMEN DE TRIGO</a:t>
            </a:r>
            <a:endParaRPr lang="es-ES" dirty="0"/>
          </a:p>
        </p:txBody>
      </p:sp>
      <p:sp>
        <p:nvSpPr>
          <p:cNvPr id="3" name="Marcador de posición de contenido 2"/>
          <p:cNvSpPr>
            <a:spLocks noGrp="1"/>
          </p:cNvSpPr>
          <p:nvPr>
            <p:ph sz="half" idx="1"/>
          </p:nvPr>
        </p:nvSpPr>
        <p:spPr>
          <a:xfrm>
            <a:off x="5591944" y="1825625"/>
            <a:ext cx="6336704" cy="1243336"/>
          </a:xfrm>
        </p:spPr>
        <p:txBody>
          <a:bodyPr>
            <a:noAutofit/>
          </a:bodyPr>
          <a:lstStyle/>
          <a:p>
            <a:pPr algn="just"/>
            <a:r>
              <a:rPr lang="es-CO" sz="2000" dirty="0"/>
              <a:t>El germen de trigo es la parte más tierna del grano que se diferencia claramente del resto. Es un tipo de alimento muy rico y beneficioso para el organismo en diferentes aspectos, y es que es destacable su alto aporte en </a:t>
            </a:r>
            <a:r>
              <a:rPr lang="es-CO" sz="2000" b="1" dirty="0"/>
              <a:t>vitamina E</a:t>
            </a:r>
            <a:r>
              <a:rPr lang="es-CO" sz="2000" dirty="0"/>
              <a:t>, que evita que se destruya la vitamina A, además de ser un regenerador de los tejidos, muy útil para mantener una musculatura en perfectas condiciones, así como las paredes de los vasos sanguíneos y el corazón</a:t>
            </a:r>
            <a:r>
              <a:rPr lang="es-CO" sz="2000" dirty="0" smtClean="0"/>
              <a:t>.</a:t>
            </a:r>
          </a:p>
          <a:p>
            <a:pPr algn="just"/>
            <a:r>
              <a:rPr lang="es-CO" sz="2000" dirty="0" smtClean="0"/>
              <a:t>Usan deportistas para mejorar su rendimiento.</a:t>
            </a:r>
          </a:p>
          <a:p>
            <a:pPr algn="just"/>
            <a:r>
              <a:rPr lang="es-CO" sz="2000" dirty="0" smtClean="0"/>
              <a:t>Alto contenido en Vitamina F (equilibra el organismo)</a:t>
            </a:r>
          </a:p>
          <a:p>
            <a:pPr algn="just"/>
            <a:r>
              <a:rPr lang="es-CO" sz="2000" dirty="0" smtClean="0"/>
              <a:t>Zinc ( Nuestra piel, uñas, cabellos )</a:t>
            </a:r>
            <a:r>
              <a:rPr lang="es-ES" sz="2000" dirty="0" smtClean="0"/>
              <a:t>, reduce la cantidad de azúcar en la sangre.</a:t>
            </a:r>
            <a:endParaRPr lang="es-CO" sz="2000" dirty="0" smtClean="0"/>
          </a:p>
        </p:txBody>
      </p:sp>
      <p:pic>
        <p:nvPicPr>
          <p:cNvPr id="2050" name="Picture 2" descr="tri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1825625"/>
            <a:ext cx="4762500" cy="477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662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AJONJOLÍ</a:t>
            </a:r>
            <a:endParaRPr lang="es-E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8" y="2132856"/>
            <a:ext cx="4548336" cy="437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Marcador de contenido"/>
          <p:cNvSpPr>
            <a:spLocks noGrp="1"/>
          </p:cNvSpPr>
          <p:nvPr>
            <p:ph idx="1"/>
          </p:nvPr>
        </p:nvSpPr>
        <p:spPr>
          <a:xfrm>
            <a:off x="4655840" y="1983299"/>
            <a:ext cx="7355160" cy="4525963"/>
          </a:xfrm>
        </p:spPr>
        <p:txBody>
          <a:bodyPr>
            <a:normAutofit fontScale="92500" lnSpcReduction="10000"/>
          </a:bodyPr>
          <a:lstStyle/>
          <a:p>
            <a:pPr algn="just"/>
            <a:r>
              <a:rPr lang="es-CO" sz="2000" dirty="0" smtClean="0"/>
              <a:t>El ajonjolí contiene proteínas de alta calidad en un 25% de su composición, además de ser ricas en metionina un aminoácido esencial.</a:t>
            </a:r>
          </a:p>
          <a:p>
            <a:pPr algn="just"/>
            <a:r>
              <a:rPr lang="es-CO" sz="2000" dirty="0" smtClean="0"/>
              <a:t>Es uno de los alimentos mas concentrados de calcio, contiene por cada 100gr de ajonjolí 975mg de calcio, por esto se recomienda consumirlo en tu dieta diaria.</a:t>
            </a:r>
          </a:p>
          <a:p>
            <a:pPr algn="just"/>
            <a:r>
              <a:rPr lang="es-CO" sz="2000" dirty="0" smtClean="0"/>
              <a:t>Contiene Hierro, que desempaña numerosa funciones en el organismo, recomendado consumir en periodos de debilidad o anemia.</a:t>
            </a:r>
          </a:p>
          <a:p>
            <a:pPr algn="just"/>
            <a:r>
              <a:rPr lang="es-CO" sz="2000" dirty="0" smtClean="0"/>
              <a:t>Contiene Zinc, mineral que participa en el metabolismo de hidratos de carbono, grasas y proteínas.</a:t>
            </a:r>
          </a:p>
          <a:p>
            <a:pPr algn="just"/>
            <a:r>
              <a:rPr lang="es-CO" sz="2000" dirty="0" smtClean="0"/>
              <a:t>Contiene compuestos Antioxidantes Naturales (</a:t>
            </a:r>
            <a:r>
              <a:rPr lang="es-CO" sz="2000" dirty="0" err="1" smtClean="0"/>
              <a:t>sesamina</a:t>
            </a:r>
            <a:r>
              <a:rPr lang="es-CO" sz="2000" dirty="0" smtClean="0"/>
              <a:t> y </a:t>
            </a:r>
            <a:r>
              <a:rPr lang="es-CO" sz="2000" dirty="0" err="1" smtClean="0"/>
              <a:t>sesamolina</a:t>
            </a:r>
            <a:r>
              <a:rPr lang="es-CO" sz="2000" dirty="0" smtClean="0"/>
              <a:t>) que protegen al organismo de la formación de radicales libres, que en mayor parte son los responsables del proceso de envejecimiento de las células.</a:t>
            </a:r>
            <a:endParaRPr lang="es-CO" sz="2000" dirty="0"/>
          </a:p>
        </p:txBody>
      </p:sp>
    </p:spTree>
    <p:extLst>
      <p:ext uri="{BB962C8B-B14F-4D97-AF65-F5344CB8AC3E}">
        <p14:creationId xmlns:p14="http://schemas.microsoft.com/office/powerpoint/2010/main" val="49923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AJONJOLÍ</a:t>
            </a:r>
            <a:endParaRPr lang="es-ES"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38" y="2132856"/>
            <a:ext cx="4548336" cy="4376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2 Marcador de contenido"/>
          <p:cNvSpPr>
            <a:spLocks noGrp="1"/>
          </p:cNvSpPr>
          <p:nvPr>
            <p:ph idx="1"/>
          </p:nvPr>
        </p:nvSpPr>
        <p:spPr>
          <a:xfrm>
            <a:off x="4727848" y="1983299"/>
            <a:ext cx="7355160" cy="4525963"/>
          </a:xfrm>
        </p:spPr>
        <p:txBody>
          <a:bodyPr>
            <a:normAutofit fontScale="92500" lnSpcReduction="20000"/>
          </a:bodyPr>
          <a:lstStyle/>
          <a:p>
            <a:pPr algn="just"/>
            <a:r>
              <a:rPr lang="es-CO" sz="2000" dirty="0" smtClean="0"/>
              <a:t>Capacidad para reducir el colesterol en la sangre, gracias a su contenido de ácidos grasos </a:t>
            </a:r>
            <a:r>
              <a:rPr lang="es-CO" sz="2000" dirty="0" err="1" smtClean="0"/>
              <a:t>poliinsaturados</a:t>
            </a:r>
            <a:r>
              <a:rPr lang="es-CO" sz="2000" dirty="0" smtClean="0"/>
              <a:t> y </a:t>
            </a:r>
            <a:r>
              <a:rPr lang="es-CO" sz="2000" dirty="0" err="1" smtClean="0"/>
              <a:t>monoinsaturados</a:t>
            </a:r>
            <a:r>
              <a:rPr lang="es-CO" sz="2000" dirty="0" smtClean="0"/>
              <a:t>.</a:t>
            </a:r>
          </a:p>
          <a:p>
            <a:pPr algn="just"/>
            <a:r>
              <a:rPr lang="es-CO" sz="2000" dirty="0" smtClean="0"/>
              <a:t>Contiene 2 sustancias llamadas </a:t>
            </a:r>
            <a:r>
              <a:rPr lang="es-CO" sz="2000" dirty="0" err="1" smtClean="0"/>
              <a:t>lignanos</a:t>
            </a:r>
            <a:r>
              <a:rPr lang="es-CO" sz="2000" dirty="0" smtClean="0"/>
              <a:t> (</a:t>
            </a:r>
            <a:r>
              <a:rPr lang="es-CO" sz="2000" dirty="0" err="1" smtClean="0"/>
              <a:t>Sesamolina</a:t>
            </a:r>
            <a:r>
              <a:rPr lang="es-CO" sz="2000" dirty="0" smtClean="0"/>
              <a:t> y </a:t>
            </a:r>
            <a:r>
              <a:rPr lang="es-CO" sz="2000" dirty="0" err="1" smtClean="0"/>
              <a:t>Sesamin</a:t>
            </a:r>
            <a:r>
              <a:rPr lang="es-CO" sz="2000" dirty="0" smtClean="0"/>
              <a:t>) especiales para regular el colesterol, ayuda en la prevención de la hipertensión y la humectación de la piel.</a:t>
            </a:r>
          </a:p>
          <a:p>
            <a:pPr algn="just"/>
            <a:r>
              <a:rPr lang="es-CO" sz="2000" dirty="0" smtClean="0"/>
              <a:t>Su consumo previene infarto de miocardio y trombosis arterial.</a:t>
            </a:r>
          </a:p>
          <a:p>
            <a:pPr algn="just"/>
            <a:r>
              <a:rPr lang="es-CO" sz="2000" dirty="0" smtClean="0"/>
              <a:t>Su alto contenido en fibra, lo convierte en un buen regulador intestinal.</a:t>
            </a:r>
          </a:p>
          <a:p>
            <a:pPr algn="just"/>
            <a:r>
              <a:rPr lang="es-CO" sz="2000" dirty="0" smtClean="0"/>
              <a:t>Colabora a la mejoría ante la rigidez de las articulaciones.</a:t>
            </a:r>
          </a:p>
          <a:p>
            <a:pPr algn="just"/>
            <a:r>
              <a:rPr lang="es-CO" sz="2000" dirty="0" smtClean="0"/>
              <a:t>Es un excelente complemento nutritivo para quienes están sometidos a gran actividad mental o intelectual y desean mantener un buen rendimiento.</a:t>
            </a:r>
          </a:p>
          <a:p>
            <a:pPr algn="just"/>
            <a:r>
              <a:rPr lang="es-CO" sz="2000" dirty="0" smtClean="0"/>
              <a:t>Contrarresta el insomnio, depresión nerviosa, melancolía, estrés, perdida de la memoria, agotamiento mental, irritabilidad.</a:t>
            </a:r>
            <a:endParaRPr lang="es-CO" sz="2000" dirty="0"/>
          </a:p>
        </p:txBody>
      </p:sp>
    </p:spTree>
    <p:extLst>
      <p:ext uri="{BB962C8B-B14F-4D97-AF65-F5344CB8AC3E}">
        <p14:creationId xmlns:p14="http://schemas.microsoft.com/office/powerpoint/2010/main" val="120081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t>MELAZA</a:t>
            </a:r>
            <a:endParaRPr lang="es-ES" dirty="0"/>
          </a:p>
        </p:txBody>
      </p:sp>
      <p:sp>
        <p:nvSpPr>
          <p:cNvPr id="7" name="2 Marcador de contenido"/>
          <p:cNvSpPr>
            <a:spLocks noGrp="1"/>
          </p:cNvSpPr>
          <p:nvPr>
            <p:ph idx="1"/>
          </p:nvPr>
        </p:nvSpPr>
        <p:spPr>
          <a:xfrm>
            <a:off x="4727848" y="1983299"/>
            <a:ext cx="7355160" cy="4525963"/>
          </a:xfrm>
        </p:spPr>
        <p:txBody>
          <a:bodyPr>
            <a:normAutofit fontScale="85000" lnSpcReduction="10000"/>
          </a:bodyPr>
          <a:lstStyle/>
          <a:p>
            <a:pPr algn="just"/>
            <a:r>
              <a:rPr lang="es-CO" sz="2000" dirty="0"/>
              <a:t>L</a:t>
            </a:r>
            <a:r>
              <a:rPr lang="es-CO" sz="2000" dirty="0" smtClean="0"/>
              <a:t>a </a:t>
            </a:r>
            <a:r>
              <a:rPr lang="es-CO" sz="2000" dirty="0"/>
              <a:t>melaza es un edulcorante saludable que contiene cantidades significativas de una variedad de minerales que promueven la </a:t>
            </a:r>
            <a:r>
              <a:rPr lang="es-CO" sz="2000" dirty="0" smtClean="0"/>
              <a:t>salud.</a:t>
            </a:r>
          </a:p>
          <a:p>
            <a:pPr algn="just"/>
            <a:r>
              <a:rPr lang="es-CO" sz="2000" b="1" dirty="0"/>
              <a:t>¿De dónde viene la melaza</a:t>
            </a:r>
            <a:r>
              <a:rPr lang="es-CO" sz="2000" b="1" dirty="0" smtClean="0"/>
              <a:t>?</a:t>
            </a:r>
          </a:p>
          <a:p>
            <a:pPr algn="just"/>
            <a:r>
              <a:rPr lang="es-CO" sz="2000" dirty="0" smtClean="0"/>
              <a:t>Muchas </a:t>
            </a:r>
            <a:r>
              <a:rPr lang="es-CO" sz="2000" dirty="0"/>
              <a:t>personas se preguntan de qué está hecho de melaza. Bueno, no hay ingredientes secretos aquí, la melaza es un subproducto del proceso que convierte la remolacha o caña en azúcar.</a:t>
            </a:r>
            <a:br>
              <a:rPr lang="es-CO" sz="2000" dirty="0"/>
            </a:br>
            <a:r>
              <a:rPr lang="es-CO" sz="2000" dirty="0"/>
              <a:t/>
            </a:r>
            <a:br>
              <a:rPr lang="es-CO" sz="2000" dirty="0"/>
            </a:br>
            <a:r>
              <a:rPr lang="es-CO" sz="2000" dirty="0" smtClean="0"/>
              <a:t>Además </a:t>
            </a:r>
            <a:r>
              <a:rPr lang="es-CO" sz="2000" dirty="0"/>
              <a:t>de proporcionar rápidamente los carbohidratos asimilables, la melaza puede aumentar tu energía, ayudando a reponer tus reservas de hierro. </a:t>
            </a:r>
            <a:r>
              <a:rPr lang="es-CO" sz="2000" b="1" dirty="0"/>
              <a:t>La Melaza es una muy buena fuente de hierro</a:t>
            </a:r>
            <a:r>
              <a:rPr lang="es-CO" sz="2000" dirty="0"/>
              <a:t>.</a:t>
            </a:r>
            <a:br>
              <a:rPr lang="es-CO" sz="2000" dirty="0"/>
            </a:br>
            <a:r>
              <a:rPr lang="es-CO" sz="2000" dirty="0"/>
              <a:t/>
            </a:r>
            <a:br>
              <a:rPr lang="es-CO" sz="2000" dirty="0"/>
            </a:br>
            <a:r>
              <a:rPr lang="es-CO" sz="2000" dirty="0"/>
              <a:t>En particular, para las mujeres que menstrúan, que están más en riesgo de deficiencia de hierro, aumentando las reservas de hierro con melaza es una buena idea, sobre todo porque, en comparación con carnes rojas, una fuente bien conocida de hierro, </a:t>
            </a:r>
            <a:r>
              <a:rPr lang="es-CO" sz="2000" b="1" dirty="0"/>
              <a:t>la melaza proporciona más hierro pero menos calorías y es totalmente libre de grasa.</a:t>
            </a:r>
            <a:r>
              <a:rPr lang="es-CO" sz="2000" dirty="0"/>
              <a:t/>
            </a:r>
            <a:br>
              <a:rPr lang="es-CO" sz="2000" dirty="0"/>
            </a:br>
            <a:endParaRPr lang="es-CO" sz="2000" dirty="0" smtClean="0"/>
          </a:p>
          <a:p>
            <a:pPr algn="just"/>
            <a:endParaRPr lang="es-CO" sz="2000" dirty="0"/>
          </a:p>
        </p:txBody>
      </p:sp>
      <p:pic>
        <p:nvPicPr>
          <p:cNvPr id="3074" name="Picture 2" descr="http://razasporcinas.com/wp-content/uploads/2012/11/melaza_cana-azu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44" y="1983300"/>
            <a:ext cx="4381500" cy="4298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66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dicalHealth_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5A98EF-AFBD-4156-994E-8E0D8893B9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diseño médico (panorámica)</Template>
  <TotalTime>0</TotalTime>
  <Words>1094</Words>
  <Application>Microsoft Office PowerPoint</Application>
  <PresentationFormat>Panorámica</PresentationFormat>
  <Paragraphs>84</Paragraphs>
  <Slides>13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Franklin Gothic Medium</vt:lpstr>
      <vt:lpstr>Wingdings</vt:lpstr>
      <vt:lpstr>MedicalHealth_16x9</vt:lpstr>
      <vt:lpstr>ZUMO REY</vt:lpstr>
      <vt:lpstr>Propiedades del Zumo de Uva</vt:lpstr>
      <vt:lpstr>JUGO DE UVA VS LECHE MATERNA</vt:lpstr>
      <vt:lpstr>JUGO DE UVA</vt:lpstr>
      <vt:lpstr>JUGO DE UVA - CONTRAINDICACIONES</vt:lpstr>
      <vt:lpstr>GERMEN DE TRIGO</vt:lpstr>
      <vt:lpstr>AJONJOLÍ</vt:lpstr>
      <vt:lpstr>AJONJOLÍ</vt:lpstr>
      <vt:lpstr>MELAZA</vt:lpstr>
      <vt:lpstr>MELAZA</vt:lpstr>
      <vt:lpstr>POLEN</vt:lpstr>
      <vt:lpstr>LEVADURA DE CERVEZA</vt:lpstr>
      <vt:lpstr>INGREDIENTES </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2013-08-29T21:29:41Z</dcterms:created>
  <dcterms:modified xsi:type="dcterms:W3CDTF">2016-06-22T09:57:34Z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