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81" r:id="rId4"/>
    <p:sldId id="273" r:id="rId5"/>
    <p:sldId id="279" r:id="rId6"/>
    <p:sldId id="268" r:id="rId7"/>
    <p:sldId id="278" r:id="rId8"/>
    <p:sldId id="277" r:id="rId9"/>
    <p:sldId id="275" r:id="rId10"/>
    <p:sldId id="276" r:id="rId11"/>
    <p:sldId id="269" r:id="rId12"/>
    <p:sldId id="270" r:id="rId13"/>
    <p:sldId id="271" r:id="rId14"/>
    <p:sldId id="272" r:id="rId15"/>
    <p:sldId id="262" r:id="rId16"/>
    <p:sldId id="258" r:id="rId17"/>
    <p:sldId id="28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de título">
    <p:spTree>
      <p:nvGrpSpPr>
        <p:cNvPr id="1" name=""/>
        <p:cNvGrpSpPr/>
        <p:nvPr/>
      </p:nvGrpSpPr>
      <p:grpSpPr>
        <a:xfrm>
          <a:off x="0" y="0"/>
          <a:ext cx="0" cy="0"/>
          <a:chOff x="0" y="0"/>
          <a:chExt cx="0" cy="0"/>
        </a:xfrm>
      </p:grpSpPr>
      <p:sp>
        <p:nvSpPr>
          <p:cNvPr id="7" name="Round Same Side Corner Rectangle 6"/>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ound Same Side Corner Rectangle 7"/>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n-US" dirty="0"/>
          </a:p>
        </p:txBody>
      </p:sp>
      <p:sp>
        <p:nvSpPr>
          <p:cNvPr id="10" name="9 Título"/>
          <p:cNvSpPr>
            <a:spLocks noGrp="1"/>
          </p:cNvSpPr>
          <p:nvPr>
            <p:ph type="title"/>
          </p:nvPr>
        </p:nvSpPr>
        <p:spPr/>
        <p:txBody>
          <a:bodyPr/>
          <a:lstStyle/>
          <a:p>
            <a:r>
              <a:rPr lang="es-ES" smtClean="0"/>
              <a:t>Haga clic para modificar el estilo de título del patrón</a:t>
            </a:r>
            <a:endParaRPr lang="en-US"/>
          </a:p>
        </p:txBody>
      </p:sp>
      <p:sp>
        <p:nvSpPr>
          <p:cNvPr id="14" name="13 Marcador de fecha"/>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15" name="14 Marcador de pie de página"/>
          <p:cNvSpPr>
            <a:spLocks noGrp="1"/>
          </p:cNvSpPr>
          <p:nvPr>
            <p:ph type="ftr" sz="quarter" idx="11"/>
          </p:nvPr>
        </p:nvSpPr>
        <p:spPr/>
        <p:txBody>
          <a:bodyPr/>
          <a:lstStyle/>
          <a:p>
            <a:endParaRPr lang="en-US">
              <a:solidFill>
                <a:srgbClr val="3E3D2D"/>
              </a:solidFill>
            </a:endParaRPr>
          </a:p>
        </p:txBody>
      </p:sp>
      <p:sp>
        <p:nvSpPr>
          <p:cNvPr id="16" name="15 Marcador de número de diapositiva"/>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3508249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4214709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3" name="Rectangle 2"/>
          <p:cNvSpPr>
            <a:spLocks noGrp="1"/>
          </p:cNvSpPr>
          <p:nvPr>
            <p:ph type="body" orient="vert" idx="1"/>
          </p:nvPr>
        </p:nvSpPr>
        <p:spPr>
          <a:xfrm>
            <a:off x="457200" y="274638"/>
            <a:ext cx="6400800" cy="60499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
        <p:nvSpPr>
          <p:cNvPr id="7" name="Round Same Side Corner Rectangle 6"/>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s-ES" smtClean="0"/>
              <a:t>Haga clic para modificar el estilo de título del patrón</a:t>
            </a:r>
            <a:endParaRPr lang="en-US" dirty="0"/>
          </a:p>
        </p:txBody>
      </p:sp>
      <p:cxnSp>
        <p:nvCxnSpPr>
          <p:cNvPr id="8" name="Straight Connector 7"/>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6907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apositiva de título">
    <p:spTree>
      <p:nvGrpSpPr>
        <p:cNvPr id="1" name=""/>
        <p:cNvGrpSpPr/>
        <p:nvPr/>
      </p:nvGrpSpPr>
      <p:grpSpPr>
        <a:xfrm>
          <a:off x="0" y="0"/>
          <a:ext cx="0" cy="0"/>
          <a:chOff x="0" y="0"/>
          <a:chExt cx="0" cy="0"/>
        </a:xfrm>
      </p:grpSpPr>
      <p:sp>
        <p:nvSpPr>
          <p:cNvPr id="7" name="Round Same Side Corner Rectangle 6"/>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ound Same Side Corner Rectangle 7"/>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n-US" dirty="0"/>
          </a:p>
        </p:txBody>
      </p:sp>
      <p:sp>
        <p:nvSpPr>
          <p:cNvPr id="10" name="9 Título"/>
          <p:cNvSpPr>
            <a:spLocks noGrp="1"/>
          </p:cNvSpPr>
          <p:nvPr>
            <p:ph type="title"/>
          </p:nvPr>
        </p:nvSpPr>
        <p:spPr/>
        <p:txBody>
          <a:bodyPr/>
          <a:lstStyle/>
          <a:p>
            <a:r>
              <a:rPr lang="es-ES" smtClean="0"/>
              <a:t>Haga clic para modificar el estilo de título del patrón</a:t>
            </a:r>
            <a:endParaRPr lang="en-US"/>
          </a:p>
        </p:txBody>
      </p:sp>
      <p:sp>
        <p:nvSpPr>
          <p:cNvPr id="14" name="13 Marcador de fecha"/>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15" name="14 Marcador de pie de página"/>
          <p:cNvSpPr>
            <a:spLocks noGrp="1"/>
          </p:cNvSpPr>
          <p:nvPr>
            <p:ph type="ftr" sz="quarter" idx="11"/>
          </p:nvPr>
        </p:nvSpPr>
        <p:spPr/>
        <p:txBody>
          <a:bodyPr/>
          <a:lstStyle/>
          <a:p>
            <a:endParaRPr lang="en-US">
              <a:solidFill>
                <a:srgbClr val="3E3D2D"/>
              </a:solidFill>
            </a:endParaRPr>
          </a:p>
        </p:txBody>
      </p:sp>
      <p:sp>
        <p:nvSpPr>
          <p:cNvPr id="16" name="15 Marcador de número de diapositiva"/>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475314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dirty="0"/>
          </a:p>
        </p:txBody>
      </p:sp>
      <p:sp>
        <p:nvSpPr>
          <p:cNvPr id="3" name="Rectangle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9851745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Round Same Side Corner Rectangle 7"/>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ound Same Side Corner Rectangle 6"/>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685800" y="838200"/>
            <a:ext cx="7772400" cy="4191000"/>
          </a:xfrm>
        </p:spPr>
        <p:txBody>
          <a:bodyPr anchor="ctr"/>
          <a:lstStyle>
            <a:lvl1pPr algn="ctr">
              <a:defRPr sz="4800" b="0" cap="none" baseline="0">
                <a:solidFill>
                  <a:schemeClr val="bg2"/>
                </a:solidFill>
                <a:effectLst/>
              </a:defRPr>
            </a:lvl1pPr>
          </a:lstStyle>
          <a:p>
            <a:r>
              <a:rPr lang="es-ES" smtClean="0"/>
              <a:t>Haga clic para modificar el estilo de título del patrón</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32169704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6" name="Rectangle 5"/>
          <p:cNvSpPr>
            <a:spLocks noGrp="1"/>
          </p:cNvSpPr>
          <p:nvPr>
            <p:ph type="ftr" sz="quarter" idx="11"/>
          </p:nvPr>
        </p:nvSpPr>
        <p:spPr/>
        <p:txBody>
          <a:bodyPr/>
          <a:lstStyle/>
          <a:p>
            <a:endParaRPr lang="en-US">
              <a:solidFill>
                <a:srgbClr val="3E3D2D"/>
              </a:solidFill>
            </a:endParaRPr>
          </a:p>
        </p:txBody>
      </p:sp>
      <p:sp>
        <p:nvSpPr>
          <p:cNvPr id="7" name="Rectangle 6"/>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300274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8" name="Rectangle 7"/>
          <p:cNvSpPr>
            <a:spLocks noGrp="1"/>
          </p:cNvSpPr>
          <p:nvPr>
            <p:ph type="ftr" sz="quarter" idx="11"/>
          </p:nvPr>
        </p:nvSpPr>
        <p:spPr/>
        <p:txBody>
          <a:bodyPr/>
          <a:lstStyle/>
          <a:p>
            <a:endParaRPr lang="en-US">
              <a:solidFill>
                <a:srgbClr val="3E3D2D"/>
              </a:solidFill>
            </a:endParaRPr>
          </a:p>
        </p:txBody>
      </p:sp>
      <p:sp>
        <p:nvSpPr>
          <p:cNvPr id="9" name="Rectangle 8"/>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42715535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4" name="Rectangle 3"/>
          <p:cNvSpPr>
            <a:spLocks noGrp="1"/>
          </p:cNvSpPr>
          <p:nvPr>
            <p:ph type="ftr" sz="quarter" idx="11"/>
          </p:nvPr>
        </p:nvSpPr>
        <p:spPr/>
        <p:txBody>
          <a:bodyPr/>
          <a:lstStyle/>
          <a:p>
            <a:endParaRPr lang="en-US">
              <a:solidFill>
                <a:srgbClr val="3E3D2D"/>
              </a:solidFill>
            </a:endParaRPr>
          </a:p>
        </p:txBody>
      </p:sp>
      <p:sp>
        <p:nvSpPr>
          <p:cNvPr id="5" name="Rectangle 4"/>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3864056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3" name="Rectangle 2"/>
          <p:cNvSpPr>
            <a:spLocks noGrp="1"/>
          </p:cNvSpPr>
          <p:nvPr>
            <p:ph type="ftr" sz="quarter" idx="11"/>
          </p:nvPr>
        </p:nvSpPr>
        <p:spPr/>
        <p:txBody>
          <a:bodyPr/>
          <a:lstStyle/>
          <a:p>
            <a:endParaRPr lang="en-US">
              <a:solidFill>
                <a:srgbClr val="3E3D2D"/>
              </a:solidFill>
            </a:endParaRPr>
          </a:p>
        </p:txBody>
      </p:sp>
      <p:sp>
        <p:nvSpPr>
          <p:cNvPr id="4" name="Rectangle 3"/>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20890346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6" name="Rectangle 5"/>
          <p:cNvSpPr>
            <a:spLocks noGrp="1"/>
          </p:cNvSpPr>
          <p:nvPr>
            <p:ph type="ftr" sz="quarter" idx="11"/>
          </p:nvPr>
        </p:nvSpPr>
        <p:spPr/>
        <p:txBody>
          <a:bodyPr/>
          <a:lstStyle/>
          <a:p>
            <a:endParaRPr lang="en-US">
              <a:solidFill>
                <a:srgbClr val="3E3D2D"/>
              </a:solidFill>
            </a:endParaRPr>
          </a:p>
        </p:txBody>
      </p:sp>
      <p:sp>
        <p:nvSpPr>
          <p:cNvPr id="7" name="Rectangle 6"/>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cxnSp>
        <p:nvCxnSpPr>
          <p:cNvPr id="9" name="Straight Connector 8"/>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10" name="Rectangle 9"/>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1200422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dirty="0"/>
          </a:p>
        </p:txBody>
      </p:sp>
      <p:sp>
        <p:nvSpPr>
          <p:cNvPr id="3" name="Rectangle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0103463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pic" idx="1"/>
          </p:nvPr>
        </p:nvSpPr>
        <p:spPr>
          <a:xfrm>
            <a:off x="228600" y="1524000"/>
            <a:ext cx="8686800" cy="49103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Rectangle 4"/>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6" name="Rectangle 5"/>
          <p:cNvSpPr>
            <a:spLocks noGrp="1"/>
          </p:cNvSpPr>
          <p:nvPr>
            <p:ph type="ftr" sz="quarter" idx="11"/>
          </p:nvPr>
        </p:nvSpPr>
        <p:spPr/>
        <p:txBody>
          <a:bodyPr/>
          <a:lstStyle/>
          <a:p>
            <a:endParaRPr lang="en-US">
              <a:solidFill>
                <a:srgbClr val="3E3D2D"/>
              </a:solidFill>
            </a:endParaRPr>
          </a:p>
        </p:txBody>
      </p:sp>
      <p:sp>
        <p:nvSpPr>
          <p:cNvPr id="7" name="Rectangle 6"/>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 useBgFill="1">
        <p:nvSpPr>
          <p:cNvPr id="9" name="Rectangle 8"/>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1" name="Straight Connector 10"/>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67360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29596050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3" name="Rectangle 2"/>
          <p:cNvSpPr>
            <a:spLocks noGrp="1"/>
          </p:cNvSpPr>
          <p:nvPr>
            <p:ph type="body" orient="vert" idx="1"/>
          </p:nvPr>
        </p:nvSpPr>
        <p:spPr>
          <a:xfrm>
            <a:off x="457200" y="274638"/>
            <a:ext cx="6400800" cy="60499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
        <p:nvSpPr>
          <p:cNvPr id="7" name="Round Same Side Corner Rectangle 6"/>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s-ES" smtClean="0"/>
              <a:t>Haga clic para modificar el estilo de título del patrón</a:t>
            </a:r>
            <a:endParaRPr lang="en-US" dirty="0"/>
          </a:p>
        </p:txBody>
      </p:sp>
      <p:cxnSp>
        <p:nvCxnSpPr>
          <p:cNvPr id="8" name="Straight Connector 7"/>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4046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Round Same Side Corner Rectangle 7"/>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ound Same Side Corner Rectangle 6"/>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685800" y="838200"/>
            <a:ext cx="7772400" cy="4191000"/>
          </a:xfrm>
        </p:spPr>
        <p:txBody>
          <a:bodyPr anchor="ctr"/>
          <a:lstStyle>
            <a:lvl1pPr algn="ctr">
              <a:defRPr sz="4800" b="0" cap="none" baseline="0">
                <a:solidFill>
                  <a:schemeClr val="bg2"/>
                </a:solidFill>
                <a:effectLst/>
              </a:defRPr>
            </a:lvl1pPr>
          </a:lstStyle>
          <a:p>
            <a:r>
              <a:rPr lang="es-ES" smtClean="0"/>
              <a:t>Haga clic para modificar el estilo de título del patrón</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2654774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6" name="Rectangle 5"/>
          <p:cNvSpPr>
            <a:spLocks noGrp="1"/>
          </p:cNvSpPr>
          <p:nvPr>
            <p:ph type="ftr" sz="quarter" idx="11"/>
          </p:nvPr>
        </p:nvSpPr>
        <p:spPr/>
        <p:txBody>
          <a:bodyPr/>
          <a:lstStyle/>
          <a:p>
            <a:endParaRPr lang="en-US">
              <a:solidFill>
                <a:srgbClr val="3E3D2D"/>
              </a:solidFill>
            </a:endParaRPr>
          </a:p>
        </p:txBody>
      </p:sp>
      <p:sp>
        <p:nvSpPr>
          <p:cNvPr id="7" name="Rectangle 6"/>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400419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8" name="Rectangle 7"/>
          <p:cNvSpPr>
            <a:spLocks noGrp="1"/>
          </p:cNvSpPr>
          <p:nvPr>
            <p:ph type="ftr" sz="quarter" idx="11"/>
          </p:nvPr>
        </p:nvSpPr>
        <p:spPr/>
        <p:txBody>
          <a:bodyPr/>
          <a:lstStyle/>
          <a:p>
            <a:endParaRPr lang="en-US">
              <a:solidFill>
                <a:srgbClr val="3E3D2D"/>
              </a:solidFill>
            </a:endParaRPr>
          </a:p>
        </p:txBody>
      </p:sp>
      <p:sp>
        <p:nvSpPr>
          <p:cNvPr id="9" name="Rectangle 8"/>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396258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4" name="Rectangle 3"/>
          <p:cNvSpPr>
            <a:spLocks noGrp="1"/>
          </p:cNvSpPr>
          <p:nvPr>
            <p:ph type="ftr" sz="quarter" idx="11"/>
          </p:nvPr>
        </p:nvSpPr>
        <p:spPr/>
        <p:txBody>
          <a:bodyPr/>
          <a:lstStyle/>
          <a:p>
            <a:endParaRPr lang="en-US">
              <a:solidFill>
                <a:srgbClr val="3E3D2D"/>
              </a:solidFill>
            </a:endParaRPr>
          </a:p>
        </p:txBody>
      </p:sp>
      <p:sp>
        <p:nvSpPr>
          <p:cNvPr id="5" name="Rectangle 4"/>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374845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3" name="Rectangle 2"/>
          <p:cNvSpPr>
            <a:spLocks noGrp="1"/>
          </p:cNvSpPr>
          <p:nvPr>
            <p:ph type="ftr" sz="quarter" idx="11"/>
          </p:nvPr>
        </p:nvSpPr>
        <p:spPr/>
        <p:txBody>
          <a:bodyPr/>
          <a:lstStyle/>
          <a:p>
            <a:endParaRPr lang="en-US">
              <a:solidFill>
                <a:srgbClr val="3E3D2D"/>
              </a:solidFill>
            </a:endParaRPr>
          </a:p>
        </p:txBody>
      </p:sp>
      <p:sp>
        <p:nvSpPr>
          <p:cNvPr id="4" name="Rectangle 3"/>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3489469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6" name="Rectangle 5"/>
          <p:cNvSpPr>
            <a:spLocks noGrp="1"/>
          </p:cNvSpPr>
          <p:nvPr>
            <p:ph type="ftr" sz="quarter" idx="11"/>
          </p:nvPr>
        </p:nvSpPr>
        <p:spPr/>
        <p:txBody>
          <a:bodyPr/>
          <a:lstStyle/>
          <a:p>
            <a:endParaRPr lang="en-US">
              <a:solidFill>
                <a:srgbClr val="3E3D2D"/>
              </a:solidFill>
            </a:endParaRPr>
          </a:p>
        </p:txBody>
      </p:sp>
      <p:sp>
        <p:nvSpPr>
          <p:cNvPr id="7" name="Rectangle 6"/>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cxnSp>
        <p:nvCxnSpPr>
          <p:cNvPr id="9" name="Straight Connector 8"/>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10" name="Rectangle 9"/>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3966213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pic" idx="1"/>
          </p:nvPr>
        </p:nvSpPr>
        <p:spPr>
          <a:xfrm>
            <a:off x="228600" y="1524000"/>
            <a:ext cx="8686800" cy="49103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Rectangle 4"/>
          <p:cNvSpPr>
            <a:spLocks noGrp="1"/>
          </p:cNvSpPr>
          <p:nvPr>
            <p:ph type="dt" sz="half" idx="10"/>
          </p:nvPr>
        </p:nvSpPr>
        <p:spPr/>
        <p:txBody>
          <a:body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6" name="Rectangle 5"/>
          <p:cNvSpPr>
            <a:spLocks noGrp="1"/>
          </p:cNvSpPr>
          <p:nvPr>
            <p:ph type="ftr" sz="quarter" idx="11"/>
          </p:nvPr>
        </p:nvSpPr>
        <p:spPr/>
        <p:txBody>
          <a:bodyPr/>
          <a:lstStyle/>
          <a:p>
            <a:endParaRPr lang="en-US">
              <a:solidFill>
                <a:srgbClr val="3E3D2D"/>
              </a:solidFill>
            </a:endParaRPr>
          </a:p>
        </p:txBody>
      </p:sp>
      <p:sp>
        <p:nvSpPr>
          <p:cNvPr id="7" name="Rectangle 6"/>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 useBgFill="1">
        <p:nvSpPr>
          <p:cNvPr id="9" name="Rectangle 8"/>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1" name="Straight Connector 10"/>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3989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304800" y="274638"/>
            <a:ext cx="85344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4800" y="1600200"/>
            <a:ext cx="85344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28600" y="6520942"/>
            <a:ext cx="2133600" cy="320040"/>
          </a:xfrm>
          <a:prstGeom prst="rect">
            <a:avLst/>
          </a:prstGeom>
        </p:spPr>
        <p:txBody>
          <a:bodyPr vert="horz" lIns="91440" tIns="45720" rIns="91440" bIns="45720" rtlCol="0" anchor="ctr"/>
          <a:lstStyle>
            <a:lvl1pPr algn="l">
              <a:defRPr sz="1200">
                <a:solidFill>
                  <a:schemeClr val="tx2"/>
                </a:solidFill>
              </a:defRPr>
            </a:lvl1p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5" name="Footer Placeholder 4"/>
          <p:cNvSpPr>
            <a:spLocks noGrp="1"/>
          </p:cNvSpPr>
          <p:nvPr>
            <p:ph type="ftr" sz="quarter" idx="3"/>
          </p:nvPr>
        </p:nvSpPr>
        <p:spPr>
          <a:xfrm>
            <a:off x="2895600" y="6520942"/>
            <a:ext cx="3429000" cy="320040"/>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3E3D2D"/>
              </a:solidFill>
            </a:endParaRPr>
          </a:p>
        </p:txBody>
      </p:sp>
      <p:sp>
        <p:nvSpPr>
          <p:cNvPr id="6" name="Slide Number Placeholder 5"/>
          <p:cNvSpPr>
            <a:spLocks noGrp="1"/>
          </p:cNvSpPr>
          <p:nvPr>
            <p:ph type="sldNum" sz="quarter" idx="4"/>
          </p:nvPr>
        </p:nvSpPr>
        <p:spPr>
          <a:xfrm>
            <a:off x="6781800" y="6520942"/>
            <a:ext cx="2133600" cy="320040"/>
          </a:xfrm>
          <a:prstGeom prst="rect">
            <a:avLst/>
          </a:prstGeom>
        </p:spPr>
        <p:txBody>
          <a:bodyPr vert="horz" lIns="91440" tIns="45720" rIns="91440" bIns="45720" rtlCol="0" anchor="ctr"/>
          <a:lstStyle>
            <a:lvl1pPr algn="r">
              <a:defRPr sz="1200">
                <a:solidFill>
                  <a:schemeClr val="tx2"/>
                </a:solidFill>
              </a:defRPr>
            </a:lvl1pPr>
          </a:lstStyle>
          <a:p>
            <a:fld id="{F9EFA51B-D8FD-446C-B31C-35605D27C328}" type="slidenum">
              <a:rPr lang="en-US" smtClean="0">
                <a:solidFill>
                  <a:srgbClr val="3E3D2D"/>
                </a:solidFill>
              </a:rPr>
              <a:pPr/>
              <a:t>‹Nº›</a:t>
            </a:fld>
            <a:endParaRPr lang="en-US">
              <a:solidFill>
                <a:srgbClr val="3E3D2D"/>
              </a:solidFill>
            </a:endParaRPr>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367064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600" kern="1200">
          <a:solidFill>
            <a:srgbClr val="FFFFFF"/>
          </a:solidFill>
          <a:effectLst/>
          <a:latin typeface="+mj-lt"/>
          <a:ea typeface="+mj-ea"/>
          <a:cs typeface="+mj-cs"/>
        </a:defRPr>
      </a:lvl1pPr>
    </p:titleStyle>
    <p:bodyStyle>
      <a:lvl1pPr marL="274320" indent="-274320" algn="l" defTabSz="914400" rtl="0" eaLnBrk="1" latinLnBrk="0" hangingPunct="1">
        <a:spcBef>
          <a:spcPct val="20000"/>
        </a:spcBef>
        <a:buClr>
          <a:schemeClr val="accent2"/>
        </a:buClr>
        <a:buSzPct val="85000"/>
        <a:buFont typeface="Wingdings 2" pitchFamily="18" charset="2"/>
        <a:buChar char=""/>
        <a:defRPr sz="2800" kern="1200">
          <a:solidFill>
            <a:schemeClr val="tx1"/>
          </a:solidFill>
          <a:latin typeface="+mn-lt"/>
          <a:ea typeface="+mn-ea"/>
          <a:cs typeface="+mn-cs"/>
        </a:defRPr>
      </a:lvl1pPr>
      <a:lvl2pPr marL="548640" indent="-228600" algn="l" defTabSz="914400" rtl="0" eaLnBrk="1" latinLnBrk="0" hangingPunct="1">
        <a:spcBef>
          <a:spcPct val="20000"/>
        </a:spcBef>
        <a:buClr>
          <a:schemeClr val="accent2"/>
        </a:buClr>
        <a:buSzPct val="85000"/>
        <a:buFont typeface="Wingdings 2" pitchFamily="18" charset="2"/>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2"/>
        </a:buClr>
        <a:buSzPct val="100000"/>
        <a:buFont typeface="Arial" pitchFamily="34" charset="0"/>
        <a:buChar char="•"/>
        <a:defRPr sz="1800" kern="1200">
          <a:solidFill>
            <a:schemeClr val="tx2"/>
          </a:solidFill>
          <a:latin typeface="+mn-lt"/>
          <a:ea typeface="+mn-ea"/>
          <a:cs typeface="+mn-cs"/>
        </a:defRPr>
      </a:lvl4pPr>
      <a:lvl5pPr marL="128016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304800" y="274638"/>
            <a:ext cx="85344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4800" y="1600200"/>
            <a:ext cx="85344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28600" y="6520942"/>
            <a:ext cx="2133600" cy="320040"/>
          </a:xfrm>
          <a:prstGeom prst="rect">
            <a:avLst/>
          </a:prstGeom>
        </p:spPr>
        <p:txBody>
          <a:bodyPr vert="horz" lIns="91440" tIns="45720" rIns="91440" bIns="45720" rtlCol="0" anchor="ctr"/>
          <a:lstStyle>
            <a:lvl1pPr algn="l">
              <a:defRPr sz="1200">
                <a:solidFill>
                  <a:schemeClr val="tx2"/>
                </a:solidFill>
              </a:defRPr>
            </a:lvl1pPr>
          </a:lstStyle>
          <a:p>
            <a:fld id="{0B3F10DD-C708-45FA-8ED7-96C0631A4787}" type="datetimeFigureOut">
              <a:rPr lang="en-US" smtClean="0">
                <a:solidFill>
                  <a:srgbClr val="3E3D2D"/>
                </a:solidFill>
              </a:rPr>
              <a:pPr/>
              <a:t>7/20/2011</a:t>
            </a:fld>
            <a:endParaRPr lang="en-US">
              <a:solidFill>
                <a:srgbClr val="3E3D2D"/>
              </a:solidFill>
            </a:endParaRPr>
          </a:p>
        </p:txBody>
      </p:sp>
      <p:sp>
        <p:nvSpPr>
          <p:cNvPr id="5" name="Footer Placeholder 4"/>
          <p:cNvSpPr>
            <a:spLocks noGrp="1"/>
          </p:cNvSpPr>
          <p:nvPr>
            <p:ph type="ftr" sz="quarter" idx="3"/>
          </p:nvPr>
        </p:nvSpPr>
        <p:spPr>
          <a:xfrm>
            <a:off x="2895600" y="6520942"/>
            <a:ext cx="3429000" cy="320040"/>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3E3D2D"/>
              </a:solidFill>
            </a:endParaRPr>
          </a:p>
        </p:txBody>
      </p:sp>
      <p:sp>
        <p:nvSpPr>
          <p:cNvPr id="6" name="Slide Number Placeholder 5"/>
          <p:cNvSpPr>
            <a:spLocks noGrp="1"/>
          </p:cNvSpPr>
          <p:nvPr>
            <p:ph type="sldNum" sz="quarter" idx="4"/>
          </p:nvPr>
        </p:nvSpPr>
        <p:spPr>
          <a:xfrm>
            <a:off x="6781800" y="6520942"/>
            <a:ext cx="2133600" cy="320040"/>
          </a:xfrm>
          <a:prstGeom prst="rect">
            <a:avLst/>
          </a:prstGeom>
        </p:spPr>
        <p:txBody>
          <a:bodyPr vert="horz" lIns="91440" tIns="45720" rIns="91440" bIns="45720" rtlCol="0" anchor="ctr"/>
          <a:lstStyle>
            <a:lvl1pPr algn="r">
              <a:defRPr sz="1200">
                <a:solidFill>
                  <a:schemeClr val="tx2"/>
                </a:solidFill>
              </a:defRPr>
            </a:lvl1pPr>
          </a:lstStyle>
          <a:p>
            <a:fld id="{F9EFA51B-D8FD-446C-B31C-35605D27C328}" type="slidenum">
              <a:rPr lang="en-US" smtClean="0">
                <a:solidFill>
                  <a:srgbClr val="3E3D2D"/>
                </a:solidFill>
              </a:rPr>
              <a:pPr/>
              <a:t>‹Nº›</a:t>
            </a:fld>
            <a:endParaRPr lang="en-US">
              <a:solidFill>
                <a:srgbClr val="3E3D2D"/>
              </a:solidFill>
            </a:endParaRPr>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00932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600" kern="1200">
          <a:solidFill>
            <a:srgbClr val="FFFFFF"/>
          </a:solidFill>
          <a:effectLst/>
          <a:latin typeface="+mj-lt"/>
          <a:ea typeface="+mj-ea"/>
          <a:cs typeface="+mj-cs"/>
        </a:defRPr>
      </a:lvl1pPr>
    </p:titleStyle>
    <p:bodyStyle>
      <a:lvl1pPr marL="274320" indent="-274320" algn="l" defTabSz="914400" rtl="0" eaLnBrk="1" latinLnBrk="0" hangingPunct="1">
        <a:spcBef>
          <a:spcPct val="20000"/>
        </a:spcBef>
        <a:buClr>
          <a:schemeClr val="accent2"/>
        </a:buClr>
        <a:buSzPct val="85000"/>
        <a:buFont typeface="Wingdings 2" pitchFamily="18" charset="2"/>
        <a:buChar char=""/>
        <a:defRPr sz="2800" kern="1200">
          <a:solidFill>
            <a:schemeClr val="tx1"/>
          </a:solidFill>
          <a:latin typeface="+mn-lt"/>
          <a:ea typeface="+mn-ea"/>
          <a:cs typeface="+mn-cs"/>
        </a:defRPr>
      </a:lvl1pPr>
      <a:lvl2pPr marL="548640" indent="-228600" algn="l" defTabSz="914400" rtl="0" eaLnBrk="1" latinLnBrk="0" hangingPunct="1">
        <a:spcBef>
          <a:spcPct val="20000"/>
        </a:spcBef>
        <a:buClr>
          <a:schemeClr val="accent2"/>
        </a:buClr>
        <a:buSzPct val="85000"/>
        <a:buFont typeface="Wingdings 2" pitchFamily="18" charset="2"/>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2"/>
        </a:buClr>
        <a:buSzPct val="100000"/>
        <a:buFont typeface="Arial" pitchFamily="34" charset="0"/>
        <a:buChar char="•"/>
        <a:defRPr sz="1800" kern="1200">
          <a:solidFill>
            <a:schemeClr val="tx2"/>
          </a:solidFill>
          <a:latin typeface="+mn-lt"/>
          <a:ea typeface="+mn-ea"/>
          <a:cs typeface="+mn-cs"/>
        </a:defRPr>
      </a:lvl4pPr>
      <a:lvl5pPr marL="128016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ctrTitle"/>
          </p:nvPr>
        </p:nvSpPr>
        <p:spPr>
          <a:xfrm>
            <a:off x="609600" y="533400"/>
            <a:ext cx="7924800" cy="3886201"/>
          </a:xfrm>
        </p:spPr>
        <p:txBody>
          <a:bodyPr/>
          <a:lstStyle/>
          <a:p>
            <a:r>
              <a:rPr lang="es-MX" sz="9600" dirty="0" smtClean="0">
                <a:latin typeface="Agency FB" pitchFamily="34" charset="0"/>
              </a:rPr>
              <a:t>NUTRICION, MENTE Y CARÁCTER. </a:t>
            </a:r>
            <a:endParaRPr lang="en-US" sz="9600" dirty="0">
              <a:latin typeface="Agency FB" pitchFamily="34" charset="0"/>
            </a:endParaRPr>
          </a:p>
        </p:txBody>
      </p:sp>
      <p:sp>
        <p:nvSpPr>
          <p:cNvPr id="7" name="6 Subtítulo"/>
          <p:cNvSpPr>
            <a:spLocks noGrp="1"/>
          </p:cNvSpPr>
          <p:nvPr>
            <p:ph type="subTitle" idx="1"/>
          </p:nvPr>
        </p:nvSpPr>
        <p:spPr/>
        <p:txBody>
          <a:bodyPr/>
          <a:lstStyle/>
          <a:p>
            <a:r>
              <a:rPr lang="es-MX" dirty="0" smtClean="0"/>
              <a:t>Seminario de Nutrición. Fundación las Delicias. Gerardo Payan. Julio 2011. Tema 6</a:t>
            </a:r>
            <a:endParaRPr lang="en-US" dirty="0"/>
          </a:p>
        </p:txBody>
      </p:sp>
    </p:spTree>
    <p:extLst>
      <p:ext uri="{BB962C8B-B14F-4D97-AF65-F5344CB8AC3E}">
        <p14:creationId xmlns:p14="http://schemas.microsoft.com/office/powerpoint/2010/main" val="2255313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MX" dirty="0" smtClean="0"/>
              <a:t>El poder del pensamiento</a:t>
            </a:r>
            <a:endParaRPr lang="en-US" dirty="0"/>
          </a:p>
        </p:txBody>
      </p:sp>
      <p:sp>
        <p:nvSpPr>
          <p:cNvPr id="5" name="4 Marcador de contenido"/>
          <p:cNvSpPr>
            <a:spLocks noGrp="1"/>
          </p:cNvSpPr>
          <p:nvPr>
            <p:ph idx="1"/>
          </p:nvPr>
        </p:nvSpPr>
        <p:spPr/>
        <p:txBody>
          <a:bodyPr>
            <a:noAutofit/>
          </a:bodyPr>
          <a:lstStyle/>
          <a:p>
            <a:pPr marL="114300" indent="0" algn="just">
              <a:buNone/>
            </a:pPr>
            <a:r>
              <a:rPr lang="es-ES" sz="2800" dirty="0" smtClean="0"/>
              <a:t>"La </a:t>
            </a:r>
            <a:r>
              <a:rPr lang="es-ES" sz="2800" dirty="0"/>
              <a:t>mente libera sustancias </a:t>
            </a:r>
            <a:r>
              <a:rPr lang="es-ES" sz="2800" dirty="0" smtClean="0"/>
              <a:t>químicas </a:t>
            </a:r>
            <a:r>
              <a:rPr lang="es-ES" sz="2800" dirty="0"/>
              <a:t>que directamente determinan la amplia variedad de emociones que todos </a:t>
            </a:r>
            <a:r>
              <a:rPr lang="es-ES" sz="2800" dirty="0" smtClean="0"/>
              <a:t>experimentamos“. "</a:t>
            </a:r>
            <a:r>
              <a:rPr lang="es-ES" sz="2800" dirty="0"/>
              <a:t>Nuestro pensar es tan poderoso que puede reventar millones de sacos </a:t>
            </a:r>
            <a:r>
              <a:rPr lang="es-ES" sz="2800" dirty="0" smtClean="0"/>
              <a:t>químicos </a:t>
            </a:r>
            <a:r>
              <a:rPr lang="es-ES" sz="2800" dirty="0"/>
              <a:t>para vaciar </a:t>
            </a:r>
            <a:r>
              <a:rPr lang="es-ES" sz="2800" dirty="0" smtClean="0"/>
              <a:t>químicos </a:t>
            </a:r>
            <a:r>
              <a:rPr lang="es-ES" sz="2800" dirty="0"/>
              <a:t>en sitios </a:t>
            </a:r>
            <a:r>
              <a:rPr lang="es-ES" sz="2800" dirty="0" smtClean="0"/>
              <a:t>específicos </a:t>
            </a:r>
            <a:r>
              <a:rPr lang="es-ES" sz="2800" dirty="0"/>
              <a:t>del cerebro para afectar profundamente nuestro estado de animo, nuestras emociones y nuestras acciones." </a:t>
            </a:r>
            <a:r>
              <a:rPr lang="es-ES" sz="2800" dirty="0" smtClean="0"/>
              <a:t>“Tal </a:t>
            </a:r>
            <a:r>
              <a:rPr lang="es-ES" sz="2800" dirty="0"/>
              <a:t>es el pensamiento del hombre tal es El. </a:t>
            </a:r>
            <a:r>
              <a:rPr lang="es-ES" sz="2800" dirty="0" smtClean="0"/>
              <a:t>Proverbios 23:7” (Como sanar la mente. Dr. </a:t>
            </a:r>
            <a:r>
              <a:rPr lang="es-ES" sz="2800" dirty="0" err="1" smtClean="0"/>
              <a:t>Elden</a:t>
            </a:r>
            <a:r>
              <a:rPr lang="es-ES" sz="2800" dirty="0" smtClean="0"/>
              <a:t> </a:t>
            </a:r>
            <a:r>
              <a:rPr lang="es-ES" sz="2800" dirty="0" err="1" smtClean="0"/>
              <a:t>Chalmers</a:t>
            </a:r>
            <a:r>
              <a:rPr lang="es-ES" sz="2800" dirty="0"/>
              <a:t>)</a:t>
            </a:r>
            <a:endParaRPr lang="en-US" sz="2800" dirty="0"/>
          </a:p>
        </p:txBody>
      </p:sp>
    </p:spTree>
    <p:extLst>
      <p:ext uri="{BB962C8B-B14F-4D97-AF65-F5344CB8AC3E}">
        <p14:creationId xmlns:p14="http://schemas.microsoft.com/office/powerpoint/2010/main" val="2321888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Voluntad</a:t>
            </a:r>
            <a:endParaRPr lang="en-US" dirty="0"/>
          </a:p>
        </p:txBody>
      </p:sp>
      <p:sp>
        <p:nvSpPr>
          <p:cNvPr id="5" name="4 Marcador de contenido"/>
          <p:cNvSpPr>
            <a:spLocks noGrp="1"/>
          </p:cNvSpPr>
          <p:nvPr>
            <p:ph idx="1"/>
          </p:nvPr>
        </p:nvSpPr>
        <p:spPr>
          <a:xfrm>
            <a:off x="762000" y="1752600"/>
            <a:ext cx="7543800" cy="4572000"/>
          </a:xfrm>
        </p:spPr>
        <p:txBody>
          <a:bodyPr>
            <a:normAutofit lnSpcReduction="10000"/>
          </a:bodyPr>
          <a:lstStyle/>
          <a:p>
            <a:pPr marL="114300" indent="0" algn="just">
              <a:buNone/>
            </a:pPr>
            <a:r>
              <a:rPr lang="es-ES" sz="2800" dirty="0" smtClean="0"/>
              <a:t>"La </a:t>
            </a:r>
            <a:r>
              <a:rPr lang="es-ES" sz="2800" dirty="0"/>
              <a:t>mente es capaz por </a:t>
            </a:r>
            <a:r>
              <a:rPr lang="es-ES" sz="2800" dirty="0" smtClean="0"/>
              <a:t>atención </a:t>
            </a:r>
            <a:r>
              <a:rPr lang="es-ES" sz="2800" dirty="0"/>
              <a:t>para activar cualquier parte selectiva del cuerpo humano voluntariamente. Estas partes activadas del </a:t>
            </a:r>
            <a:r>
              <a:rPr lang="es-ES" sz="2800" dirty="0" smtClean="0"/>
              <a:t>cerebro </a:t>
            </a:r>
            <a:r>
              <a:rPr lang="es-ES" sz="2800" dirty="0"/>
              <a:t>nos brinda entonces "la experiencia" de aquello a que hayamos prestado </a:t>
            </a:r>
            <a:r>
              <a:rPr lang="es-ES" sz="2800" dirty="0" smtClean="0"/>
              <a:t>atención. </a:t>
            </a:r>
            <a:r>
              <a:rPr lang="es-ES" sz="2800" dirty="0"/>
              <a:t>Estas experiencias se convierten entonces en </a:t>
            </a:r>
            <a:r>
              <a:rPr lang="es-ES" sz="2800" dirty="0" smtClean="0"/>
              <a:t>la </a:t>
            </a:r>
            <a:r>
              <a:rPr lang="es-ES" sz="2800" dirty="0"/>
              <a:t>base de nuestro </a:t>
            </a:r>
            <a:r>
              <a:rPr lang="es-ES" sz="2800" dirty="0" smtClean="0"/>
              <a:t>carácter </a:t>
            </a:r>
            <a:r>
              <a:rPr lang="es-ES" sz="2800" dirty="0"/>
              <a:t>y personalidad. Esto tal vez, sea la </a:t>
            </a:r>
            <a:r>
              <a:rPr lang="es-ES" sz="2800" dirty="0" smtClean="0"/>
              <a:t>razón </a:t>
            </a:r>
            <a:r>
              <a:rPr lang="es-ES" sz="2800" dirty="0"/>
              <a:t>por el consejo del </a:t>
            </a:r>
            <a:r>
              <a:rPr lang="es-ES" sz="2800" dirty="0" smtClean="0"/>
              <a:t>apóstol </a:t>
            </a:r>
            <a:r>
              <a:rPr lang="es-ES" sz="2800" dirty="0"/>
              <a:t>Pablo en su carta a los Romanos" </a:t>
            </a:r>
            <a:r>
              <a:rPr lang="es-MX" sz="2800" u="sng" dirty="0" smtClean="0"/>
              <a:t>Rom_12:2. </a:t>
            </a:r>
            <a:r>
              <a:rPr lang="es-ES" sz="2800" dirty="0" smtClean="0"/>
              <a:t>(</a:t>
            </a:r>
            <a:r>
              <a:rPr lang="es-ES" sz="2800" dirty="0"/>
              <a:t>Como sanar la mente. </a:t>
            </a:r>
            <a:r>
              <a:rPr lang="es-ES" sz="2800" dirty="0" smtClean="0"/>
              <a:t>Dr. </a:t>
            </a:r>
            <a:r>
              <a:rPr lang="es-ES" sz="2800" dirty="0" err="1"/>
              <a:t>Elden</a:t>
            </a:r>
            <a:r>
              <a:rPr lang="es-ES" sz="2800" dirty="0"/>
              <a:t> </a:t>
            </a:r>
            <a:r>
              <a:rPr lang="es-ES" sz="2800" dirty="0" err="1"/>
              <a:t>Chalmers</a:t>
            </a:r>
            <a:r>
              <a:rPr lang="es-ES" sz="2800" dirty="0"/>
              <a:t>)</a:t>
            </a:r>
            <a:endParaRPr lang="en-US" sz="2800" dirty="0"/>
          </a:p>
          <a:p>
            <a:pPr marL="114300" indent="0">
              <a:buNone/>
            </a:pPr>
            <a:endParaRPr lang="es-MX" u="sng" dirty="0" smtClean="0"/>
          </a:p>
        </p:txBody>
      </p:sp>
    </p:spTree>
    <p:extLst>
      <p:ext uri="{BB962C8B-B14F-4D97-AF65-F5344CB8AC3E}">
        <p14:creationId xmlns:p14="http://schemas.microsoft.com/office/powerpoint/2010/main" val="3026778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Llevar el pensamiento cautivo en la obediencia a Cristo</a:t>
            </a:r>
            <a:endParaRPr lang="en-US" dirty="0"/>
          </a:p>
        </p:txBody>
      </p:sp>
      <p:sp>
        <p:nvSpPr>
          <p:cNvPr id="3" name="2 Marcador de contenido"/>
          <p:cNvSpPr>
            <a:spLocks noGrp="1"/>
          </p:cNvSpPr>
          <p:nvPr>
            <p:ph idx="1"/>
          </p:nvPr>
        </p:nvSpPr>
        <p:spPr>
          <a:xfrm>
            <a:off x="685800" y="1752600"/>
            <a:ext cx="7543800" cy="4343400"/>
          </a:xfrm>
        </p:spPr>
        <p:txBody>
          <a:bodyPr>
            <a:normAutofit fontScale="92500" lnSpcReduction="20000"/>
          </a:bodyPr>
          <a:lstStyle/>
          <a:p>
            <a:pPr marL="0" indent="0" algn="just">
              <a:buNone/>
            </a:pPr>
            <a:r>
              <a:rPr lang="es-ES" dirty="0" smtClean="0"/>
              <a:t>Nuestro </a:t>
            </a:r>
            <a:r>
              <a:rPr lang="es-ES" dirty="0"/>
              <a:t>progreso en pureza moral depende de la correcta manera de pensar y de </a:t>
            </a:r>
            <a:r>
              <a:rPr lang="es-ES" dirty="0" smtClean="0"/>
              <a:t>actuar… Los </a:t>
            </a:r>
            <a:r>
              <a:rPr lang="es-ES" dirty="0"/>
              <a:t>malos pensamientos destruyen el alma.  El poder convertidor de Dios cambia el corazón, refina y purifica los pensamientos.  A menos que se haga un esfuerzo decidido para mantener los pensamientos centrados en Cristo, la gracia no se puede revelar en la vida.  La mente tiene que entrar en la lucha espiritual.  Cada pensamiento debe ser llevado en cautiverio a la obediencia de Cristo.  Todos los hábitos deben ser puestos bajo el control de Dios. Carta 123, 1904</a:t>
            </a:r>
            <a:r>
              <a:rPr lang="es-ES" dirty="0" smtClean="0"/>
              <a:t>. 2MCP Pg. 70</a:t>
            </a:r>
            <a:endParaRPr lang="en-US" dirty="0"/>
          </a:p>
        </p:txBody>
      </p:sp>
    </p:spTree>
    <p:extLst>
      <p:ext uri="{BB962C8B-B14F-4D97-AF65-F5344CB8AC3E}">
        <p14:creationId xmlns:p14="http://schemas.microsoft.com/office/powerpoint/2010/main" val="3629356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Control de emociones</a:t>
            </a:r>
            <a:endParaRPr lang="en-US" dirty="0"/>
          </a:p>
        </p:txBody>
      </p:sp>
      <p:sp>
        <p:nvSpPr>
          <p:cNvPr id="3" name="2 Marcador de contenido"/>
          <p:cNvSpPr>
            <a:spLocks noGrp="1"/>
          </p:cNvSpPr>
          <p:nvPr>
            <p:ph idx="1"/>
          </p:nvPr>
        </p:nvSpPr>
        <p:spPr>
          <a:xfrm>
            <a:off x="304800" y="1524000"/>
            <a:ext cx="8534400" cy="4800600"/>
          </a:xfrm>
        </p:spPr>
        <p:txBody>
          <a:bodyPr>
            <a:normAutofit fontScale="85000" lnSpcReduction="20000"/>
          </a:bodyPr>
          <a:lstStyle/>
          <a:p>
            <a:pPr marL="0" indent="0" algn="just">
              <a:buNone/>
            </a:pPr>
            <a:r>
              <a:rPr lang="es-ES" dirty="0" smtClean="0"/>
              <a:t>Lo </a:t>
            </a:r>
            <a:r>
              <a:rPr lang="es-ES" dirty="0"/>
              <a:t>que os corresponde es volcar vuestra voluntad en el bando de Cristo.  Cuando le entregáis vuestra voluntad, él inmediatamente toma posesión de vosotros, y obra en vosotros para que hagáis su deseo.  Entonces vuestra naturaleza queda sometida a su Espíritu.  Hasta vuestros pensamientos quedan sujetos al Señor.  Si no podéis dominar vuestros, impulsos y emociones como deseáis, a lo menos podéis dominar la voluntad, de modo que se efectúe un gran cambio en vuestra vida.  Cuando entregáis vuestra voluntad a Cristo, vuestra vida queda escondida con Cristo en Dios.  Hace alianza 127 con el poder que supera a todos los principados y las potestades.  Ya tenéis fuerza divina que os mantiene asidos a su fortaleza; y se abre ante vosotros la posibilidad de una nueva vida, y aún la vida de la fe.- </a:t>
            </a:r>
            <a:r>
              <a:rPr lang="es-ES" dirty="0" err="1"/>
              <a:t>MeM</a:t>
            </a:r>
            <a:r>
              <a:rPr lang="es-ES" dirty="0"/>
              <a:t> 328 (1898</a:t>
            </a:r>
            <a:r>
              <a:rPr lang="es-ES" dirty="0" smtClean="0"/>
              <a:t>). 1MCP pg. 127</a:t>
            </a:r>
            <a:endParaRPr lang="en-US" dirty="0"/>
          </a:p>
        </p:txBody>
      </p:sp>
    </p:spTree>
    <p:extLst>
      <p:ext uri="{BB962C8B-B14F-4D97-AF65-F5344CB8AC3E}">
        <p14:creationId xmlns:p14="http://schemas.microsoft.com/office/powerpoint/2010/main" val="1803718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Ocultar el Yo en Cristo</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dirty="0"/>
              <a:t>Cuando el yo se oculta en Cristo, brota espontáneamente el verdadero amor.  No es una emoción o un impulso sino una decisión de una voluntad santificada.  No consiste en un sentimiento sino en la transformación de todo el corazón, el alma y el carácter, los cuales están muertos al yo y vivos para Dios.  Nuestro Señor y Salvador nos pide que nos entreguemos a El.  Entregar el yo a; Dios es todo lo que nos pide, darnos a El para que nos use como lo vea conveniente. Hasta que no lleguemos a este punto de sumisión, no trabajaremos con alegría, utilidad ni éxito en ninguna parte. -6BC 1100, 1101 (1898</a:t>
            </a:r>
            <a:r>
              <a:rPr lang="es-ES" dirty="0" smtClean="0"/>
              <a:t>). 1MCP pg. 211</a:t>
            </a:r>
            <a:endParaRPr lang="en-US" dirty="0"/>
          </a:p>
        </p:txBody>
      </p:sp>
    </p:spTree>
    <p:extLst>
      <p:ext uri="{BB962C8B-B14F-4D97-AF65-F5344CB8AC3E}">
        <p14:creationId xmlns:p14="http://schemas.microsoft.com/office/powerpoint/2010/main" val="1831259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MX" dirty="0" smtClean="0"/>
              <a:t>Entrega de voluntad</a:t>
            </a:r>
            <a:endParaRPr lang="en-US" dirty="0"/>
          </a:p>
        </p:txBody>
      </p:sp>
      <p:sp>
        <p:nvSpPr>
          <p:cNvPr id="9" name="8 Marcador de contenido"/>
          <p:cNvSpPr>
            <a:spLocks noGrp="1"/>
          </p:cNvSpPr>
          <p:nvPr>
            <p:ph idx="1"/>
          </p:nvPr>
        </p:nvSpPr>
        <p:spPr/>
        <p:txBody>
          <a:bodyPr>
            <a:normAutofit fontScale="92500" lnSpcReduction="10000"/>
          </a:bodyPr>
          <a:lstStyle/>
          <a:p>
            <a:pPr marL="0" indent="0" algn="just">
              <a:buNone/>
            </a:pPr>
            <a:r>
              <a:rPr lang="es-ES" dirty="0"/>
              <a:t>Toda verdadera obediencia proviene del corazón.  La de Cristo procedía del corazón.  Y si nosotros consentimos, se identificará de tal manera con nuestros pensamientos y fines, amoldará de tal manera nuestro corazón </a:t>
            </a:r>
            <a:r>
              <a:rPr lang="es-ES" b="1" i="1" u="sng" dirty="0"/>
              <a:t>y mente en conformidad con su, voluntad, que cuando le obedezcamos estaremos tan sólo ejecutando nuestros propios impulsos.  La voluntad, refinada y santificada</a:t>
            </a:r>
            <a:r>
              <a:rPr lang="es-ES" dirty="0"/>
              <a:t>, hallará su más alto deleite en servirle.  Cuando conozcamos a Dios como es nuestro privilegio conocerle, nuestra vida será una vida de continua obediencia.  Si apreciamos el carácter de Cristo y tenemos comunión con Dios, el pecado llegará a sernos odioso. </a:t>
            </a:r>
            <a:r>
              <a:rPr lang="es-ES" dirty="0" smtClean="0"/>
              <a:t>DTG pg. 622</a:t>
            </a:r>
            <a:endParaRPr lang="en-US" dirty="0"/>
          </a:p>
        </p:txBody>
      </p:sp>
    </p:spTree>
    <p:extLst>
      <p:ext uri="{BB962C8B-B14F-4D97-AF65-F5344CB8AC3E}">
        <p14:creationId xmlns:p14="http://schemas.microsoft.com/office/powerpoint/2010/main" val="2435324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Como triunfar</a:t>
            </a:r>
            <a:endParaRPr lang="es-MX" dirty="0"/>
          </a:p>
        </p:txBody>
      </p:sp>
      <p:sp>
        <p:nvSpPr>
          <p:cNvPr id="3" name="2 Marcador de contenido"/>
          <p:cNvSpPr>
            <a:spLocks noGrp="1"/>
          </p:cNvSpPr>
          <p:nvPr>
            <p:ph idx="1"/>
          </p:nvPr>
        </p:nvSpPr>
        <p:spPr/>
        <p:txBody>
          <a:bodyPr>
            <a:normAutofit lnSpcReduction="10000"/>
          </a:bodyPr>
          <a:lstStyle/>
          <a:p>
            <a:pPr marL="0" indent="0" algn="just">
              <a:buNone/>
            </a:pPr>
            <a:r>
              <a:rPr lang="es-MX" dirty="0" smtClean="0"/>
              <a:t>El que se niega a ver, escuchar, gustar, oler o tocar lo que incita al pecado, ha ganado buena parte de la batalla para evitar los pensamientos pecaminosos.  </a:t>
            </a:r>
            <a:r>
              <a:rPr lang="es-MX" b="1" i="1" u="sng" dirty="0" smtClean="0"/>
              <a:t>El que inmediatamente desecha los malos pensamientos, cuando fugazmente pasan como un relámpago en su conciencia, evita así la formación de una manera de pensar que se hace hábito y que condicionan la mente para que peque cuando se presente la oportunidad</a:t>
            </a:r>
            <a:r>
              <a:rPr lang="es-MX" dirty="0" smtClean="0">
                <a:solidFill>
                  <a:srgbClr val="FFFF00"/>
                </a:solidFill>
              </a:rPr>
              <a:t>.  </a:t>
            </a:r>
            <a:r>
              <a:rPr lang="es-MX" dirty="0" smtClean="0"/>
              <a:t>Cristo vivió una vida sin pecado porque "no había en él nada que respondiera a los sofismas de Satanás" (DTG 98). CBA5 328</a:t>
            </a:r>
          </a:p>
          <a:p>
            <a:endParaRPr lang="es-MX" dirty="0"/>
          </a:p>
        </p:txBody>
      </p:sp>
    </p:spTree>
    <p:extLst>
      <p:ext uri="{BB962C8B-B14F-4D97-AF65-F5344CB8AC3E}">
        <p14:creationId xmlns:p14="http://schemas.microsoft.com/office/powerpoint/2010/main" val="2753351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3 Elipse"/>
          <p:cNvSpPr/>
          <p:nvPr/>
        </p:nvSpPr>
        <p:spPr>
          <a:xfrm>
            <a:off x="6927" y="152400"/>
            <a:ext cx="6096000" cy="5029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prstClr val="black"/>
              </a:solidFill>
            </a:endParaRPr>
          </a:p>
        </p:txBody>
      </p:sp>
      <p:sp>
        <p:nvSpPr>
          <p:cNvPr id="5" name="4 Elipse"/>
          <p:cNvSpPr/>
          <p:nvPr/>
        </p:nvSpPr>
        <p:spPr>
          <a:xfrm>
            <a:off x="1811482" y="1475507"/>
            <a:ext cx="2514600" cy="85204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dirty="0">
                <a:solidFill>
                  <a:prstClr val="white"/>
                </a:solidFill>
              </a:rPr>
              <a:t>FACULTADES SUPERIORES</a:t>
            </a:r>
            <a:endParaRPr lang="en-US" dirty="0">
              <a:solidFill>
                <a:prstClr val="white"/>
              </a:solidFill>
            </a:endParaRPr>
          </a:p>
        </p:txBody>
      </p:sp>
      <p:sp>
        <p:nvSpPr>
          <p:cNvPr id="6" name="5 Elipse"/>
          <p:cNvSpPr/>
          <p:nvPr/>
        </p:nvSpPr>
        <p:spPr>
          <a:xfrm>
            <a:off x="1762991" y="3096486"/>
            <a:ext cx="2514600" cy="689267"/>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MX" dirty="0">
                <a:solidFill>
                  <a:prstClr val="white"/>
                </a:solidFill>
              </a:rPr>
              <a:t>FACULTADES INFERIORES</a:t>
            </a:r>
            <a:endParaRPr lang="en-US" dirty="0">
              <a:solidFill>
                <a:prstClr val="white"/>
              </a:solidFill>
            </a:endParaRPr>
          </a:p>
        </p:txBody>
      </p:sp>
      <p:sp>
        <p:nvSpPr>
          <p:cNvPr id="7" name="6 Elipse"/>
          <p:cNvSpPr/>
          <p:nvPr/>
        </p:nvSpPr>
        <p:spPr>
          <a:xfrm>
            <a:off x="1974270" y="2327557"/>
            <a:ext cx="2161311" cy="741220"/>
          </a:xfrm>
          <a:prstGeom prst="ellipse">
            <a:avLst/>
          </a:prstGeom>
          <a:ln>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400" dirty="0">
                <a:solidFill>
                  <a:prstClr val="black"/>
                </a:solidFill>
              </a:rPr>
              <a:t>VOLUNTAD   FE</a:t>
            </a:r>
            <a:endParaRPr lang="en-US" sz="1400" dirty="0">
              <a:solidFill>
                <a:prstClr val="black"/>
              </a:solidFill>
            </a:endParaRPr>
          </a:p>
        </p:txBody>
      </p:sp>
      <p:sp>
        <p:nvSpPr>
          <p:cNvPr id="8" name="7 Rectángulo"/>
          <p:cNvSpPr/>
          <p:nvPr/>
        </p:nvSpPr>
        <p:spPr>
          <a:xfrm>
            <a:off x="890152" y="4166747"/>
            <a:ext cx="1350818" cy="256307"/>
          </a:xfrm>
          <a:prstGeom prst="rect">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s-MX" dirty="0">
                <a:solidFill>
                  <a:prstClr val="white"/>
                </a:solidFill>
              </a:rPr>
              <a:t>APETITO</a:t>
            </a:r>
            <a:endParaRPr lang="en-US" dirty="0">
              <a:solidFill>
                <a:prstClr val="white"/>
              </a:solidFill>
            </a:endParaRPr>
          </a:p>
        </p:txBody>
      </p:sp>
      <p:sp>
        <p:nvSpPr>
          <p:cNvPr id="9" name="8 Rectángulo"/>
          <p:cNvSpPr/>
          <p:nvPr/>
        </p:nvSpPr>
        <p:spPr>
          <a:xfrm>
            <a:off x="2576942" y="4793668"/>
            <a:ext cx="1039089" cy="29787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MX" dirty="0">
                <a:solidFill>
                  <a:prstClr val="white"/>
                </a:solidFill>
              </a:rPr>
              <a:t>PASION</a:t>
            </a:r>
            <a:endParaRPr lang="en-US" dirty="0">
              <a:solidFill>
                <a:prstClr val="white"/>
              </a:solidFill>
            </a:endParaRPr>
          </a:p>
        </p:txBody>
      </p:sp>
      <p:sp>
        <p:nvSpPr>
          <p:cNvPr id="10" name="9 Rectángulo"/>
          <p:cNvSpPr/>
          <p:nvPr/>
        </p:nvSpPr>
        <p:spPr>
          <a:xfrm>
            <a:off x="4016081" y="4145963"/>
            <a:ext cx="1039089" cy="29787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MX" dirty="0">
                <a:solidFill>
                  <a:prstClr val="white"/>
                </a:solidFill>
              </a:rPr>
              <a:t>DESEO</a:t>
            </a:r>
            <a:endParaRPr lang="en-US" dirty="0">
              <a:solidFill>
                <a:prstClr val="white"/>
              </a:solidFill>
            </a:endParaRPr>
          </a:p>
        </p:txBody>
      </p:sp>
      <p:sp>
        <p:nvSpPr>
          <p:cNvPr id="11" name="10 Rectángulo"/>
          <p:cNvSpPr/>
          <p:nvPr/>
        </p:nvSpPr>
        <p:spPr>
          <a:xfrm>
            <a:off x="4173666" y="1042550"/>
            <a:ext cx="1039089" cy="29787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dirty="0">
                <a:solidFill>
                  <a:prstClr val="white"/>
                </a:solidFill>
              </a:rPr>
              <a:t>RAZON</a:t>
            </a:r>
            <a:endParaRPr lang="en-US" dirty="0">
              <a:solidFill>
                <a:prstClr val="white"/>
              </a:solidFill>
            </a:endParaRPr>
          </a:p>
        </p:txBody>
      </p:sp>
      <p:sp>
        <p:nvSpPr>
          <p:cNvPr id="12" name="11 Rectángulo"/>
          <p:cNvSpPr/>
          <p:nvPr/>
        </p:nvSpPr>
        <p:spPr>
          <a:xfrm>
            <a:off x="2157844" y="529935"/>
            <a:ext cx="1794166" cy="29787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dirty="0">
                <a:solidFill>
                  <a:prstClr val="white"/>
                </a:solidFill>
              </a:rPr>
              <a:t>CONSCIENCIA</a:t>
            </a:r>
            <a:endParaRPr lang="en-US" dirty="0">
              <a:solidFill>
                <a:prstClr val="white"/>
              </a:solidFill>
            </a:endParaRPr>
          </a:p>
        </p:txBody>
      </p:sp>
      <p:sp>
        <p:nvSpPr>
          <p:cNvPr id="13" name="12 Rectángulo"/>
          <p:cNvSpPr/>
          <p:nvPr/>
        </p:nvSpPr>
        <p:spPr>
          <a:xfrm>
            <a:off x="865907" y="1000988"/>
            <a:ext cx="1492829" cy="29787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dirty="0">
                <a:solidFill>
                  <a:prstClr val="white"/>
                </a:solidFill>
              </a:rPr>
              <a:t>INTELECTO</a:t>
            </a:r>
            <a:endParaRPr lang="en-US" dirty="0">
              <a:solidFill>
                <a:prstClr val="white"/>
              </a:solidFill>
            </a:endParaRPr>
          </a:p>
        </p:txBody>
      </p:sp>
      <p:sp>
        <p:nvSpPr>
          <p:cNvPr id="14" name="13 Rectángulo"/>
          <p:cNvSpPr/>
          <p:nvPr/>
        </p:nvSpPr>
        <p:spPr>
          <a:xfrm>
            <a:off x="6948049" y="142009"/>
            <a:ext cx="1752600" cy="103562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MX" dirty="0">
                <a:solidFill>
                  <a:prstClr val="white"/>
                </a:solidFill>
              </a:rPr>
              <a:t>ESTRUCTURA CORPORAL HUMANA</a:t>
            </a:r>
            <a:endParaRPr lang="en-US" dirty="0">
              <a:solidFill>
                <a:prstClr val="white"/>
              </a:solidFill>
            </a:endParaRPr>
          </a:p>
        </p:txBody>
      </p:sp>
      <p:sp>
        <p:nvSpPr>
          <p:cNvPr id="15" name="14 Rectángulo"/>
          <p:cNvSpPr/>
          <p:nvPr/>
        </p:nvSpPr>
        <p:spPr>
          <a:xfrm>
            <a:off x="6948049" y="1998513"/>
            <a:ext cx="1752600" cy="119842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MX" dirty="0">
                <a:solidFill>
                  <a:prstClr val="white"/>
                </a:solidFill>
              </a:rPr>
              <a:t>FACULTADES MENTALES DEL HOMBRE</a:t>
            </a:r>
            <a:endParaRPr lang="en-US" dirty="0">
              <a:solidFill>
                <a:prstClr val="white"/>
              </a:solidFill>
            </a:endParaRPr>
          </a:p>
        </p:txBody>
      </p:sp>
      <p:sp>
        <p:nvSpPr>
          <p:cNvPr id="16" name="15 Rectángulo"/>
          <p:cNvSpPr/>
          <p:nvPr/>
        </p:nvSpPr>
        <p:spPr>
          <a:xfrm>
            <a:off x="990600" y="6411191"/>
            <a:ext cx="1544782" cy="381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dirty="0">
                <a:solidFill>
                  <a:prstClr val="black"/>
                </a:solidFill>
              </a:rPr>
              <a:t>VISTA</a:t>
            </a:r>
            <a:endParaRPr lang="en-US" dirty="0">
              <a:solidFill>
                <a:prstClr val="black"/>
              </a:solidFill>
            </a:endParaRPr>
          </a:p>
        </p:txBody>
      </p:sp>
      <p:sp>
        <p:nvSpPr>
          <p:cNvPr id="17" name="16 Rectángulo"/>
          <p:cNvSpPr/>
          <p:nvPr/>
        </p:nvSpPr>
        <p:spPr>
          <a:xfrm>
            <a:off x="7353294" y="6407727"/>
            <a:ext cx="1544782" cy="381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dirty="0">
                <a:solidFill>
                  <a:prstClr val="black"/>
                </a:solidFill>
              </a:rPr>
              <a:t>OIR</a:t>
            </a:r>
            <a:endParaRPr lang="en-US" dirty="0">
              <a:solidFill>
                <a:prstClr val="black"/>
              </a:solidFill>
            </a:endParaRPr>
          </a:p>
        </p:txBody>
      </p:sp>
      <p:sp>
        <p:nvSpPr>
          <p:cNvPr id="18" name="17 Rectángulo"/>
          <p:cNvSpPr/>
          <p:nvPr/>
        </p:nvSpPr>
        <p:spPr>
          <a:xfrm>
            <a:off x="2608116" y="6411191"/>
            <a:ext cx="1544782" cy="381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dirty="0">
                <a:solidFill>
                  <a:prstClr val="black"/>
                </a:solidFill>
              </a:rPr>
              <a:t>OLFATO</a:t>
            </a:r>
            <a:endParaRPr lang="en-US" dirty="0">
              <a:solidFill>
                <a:prstClr val="black"/>
              </a:solidFill>
            </a:endParaRPr>
          </a:p>
        </p:txBody>
      </p:sp>
      <p:sp>
        <p:nvSpPr>
          <p:cNvPr id="19" name="18 Rectángulo"/>
          <p:cNvSpPr/>
          <p:nvPr/>
        </p:nvSpPr>
        <p:spPr>
          <a:xfrm>
            <a:off x="4208312" y="6407727"/>
            <a:ext cx="1544782" cy="381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MX" dirty="0">
                <a:solidFill>
                  <a:prstClr val="white"/>
                </a:solidFill>
              </a:rPr>
              <a:t>GUSTO</a:t>
            </a:r>
            <a:endParaRPr lang="en-US" dirty="0">
              <a:solidFill>
                <a:prstClr val="white"/>
              </a:solidFill>
            </a:endParaRPr>
          </a:p>
        </p:txBody>
      </p:sp>
      <p:sp>
        <p:nvSpPr>
          <p:cNvPr id="20" name="19 Rectángulo"/>
          <p:cNvSpPr/>
          <p:nvPr/>
        </p:nvSpPr>
        <p:spPr>
          <a:xfrm>
            <a:off x="5787730" y="6407727"/>
            <a:ext cx="1544782" cy="381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dirty="0">
                <a:solidFill>
                  <a:prstClr val="black"/>
                </a:solidFill>
              </a:rPr>
              <a:t>TACTO</a:t>
            </a:r>
            <a:endParaRPr lang="en-US" dirty="0">
              <a:solidFill>
                <a:prstClr val="black"/>
              </a:solidFill>
            </a:endParaRPr>
          </a:p>
        </p:txBody>
      </p:sp>
      <p:sp>
        <p:nvSpPr>
          <p:cNvPr id="21" name="20 Rectángulo"/>
          <p:cNvSpPr/>
          <p:nvPr/>
        </p:nvSpPr>
        <p:spPr>
          <a:xfrm>
            <a:off x="990600" y="6019800"/>
            <a:ext cx="7772400" cy="3048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MX" dirty="0">
                <a:solidFill>
                  <a:prstClr val="white"/>
                </a:solidFill>
              </a:rPr>
              <a:t>ESTRUCTURA FISICA</a:t>
            </a:r>
            <a:endParaRPr lang="en-US" dirty="0">
              <a:solidFill>
                <a:prstClr val="white"/>
              </a:solidFill>
            </a:endParaRPr>
          </a:p>
        </p:txBody>
      </p:sp>
      <p:sp>
        <p:nvSpPr>
          <p:cNvPr id="22" name="21 Rectángulo"/>
          <p:cNvSpPr/>
          <p:nvPr/>
        </p:nvSpPr>
        <p:spPr>
          <a:xfrm>
            <a:off x="2285999" y="5638800"/>
            <a:ext cx="5299365" cy="332509"/>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dirty="0">
                <a:solidFill>
                  <a:prstClr val="white"/>
                </a:solidFill>
              </a:rPr>
              <a:t>FACULTADES MENTALES</a:t>
            </a:r>
            <a:endParaRPr lang="en-US" dirty="0">
              <a:solidFill>
                <a:prstClr val="white"/>
              </a:solidFill>
            </a:endParaRPr>
          </a:p>
        </p:txBody>
      </p:sp>
      <p:sp>
        <p:nvSpPr>
          <p:cNvPr id="24" name="23 Rectángulo">
            <a:hlinkClick r:id="" action="ppaction://noaction"/>
          </p:cNvPr>
          <p:cNvSpPr/>
          <p:nvPr/>
        </p:nvSpPr>
        <p:spPr>
          <a:xfrm>
            <a:off x="3380507" y="5292436"/>
            <a:ext cx="3179614" cy="3048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s-MX" dirty="0">
                <a:solidFill>
                  <a:prstClr val="white"/>
                </a:solidFill>
              </a:rPr>
              <a:t>VIDA ESPIRITUAL</a:t>
            </a:r>
            <a:endParaRPr lang="en-US" dirty="0">
              <a:solidFill>
                <a:prstClr val="white"/>
              </a:solidFill>
            </a:endParaRPr>
          </a:p>
        </p:txBody>
      </p:sp>
      <p:cxnSp>
        <p:nvCxnSpPr>
          <p:cNvPr id="26" name="25 Conector recto"/>
          <p:cNvCxnSpPr/>
          <p:nvPr/>
        </p:nvCxnSpPr>
        <p:spPr>
          <a:xfrm>
            <a:off x="1515341" y="1485896"/>
            <a:ext cx="296141" cy="266704"/>
          </a:xfrm>
          <a:prstGeom prst="line">
            <a:avLst/>
          </a:prstGeom>
        </p:spPr>
        <p:style>
          <a:lnRef idx="3">
            <a:schemeClr val="dk1"/>
          </a:lnRef>
          <a:fillRef idx="0">
            <a:schemeClr val="dk1"/>
          </a:fillRef>
          <a:effectRef idx="2">
            <a:schemeClr val="dk1"/>
          </a:effectRef>
          <a:fontRef idx="minor">
            <a:schemeClr val="tx1"/>
          </a:fontRef>
        </p:style>
      </p:cxnSp>
      <p:cxnSp>
        <p:nvCxnSpPr>
          <p:cNvPr id="28" name="27 Conector recto"/>
          <p:cNvCxnSpPr/>
          <p:nvPr/>
        </p:nvCxnSpPr>
        <p:spPr>
          <a:xfrm>
            <a:off x="3054926" y="959426"/>
            <a:ext cx="0" cy="380999"/>
          </a:xfrm>
          <a:prstGeom prst="line">
            <a:avLst/>
          </a:prstGeom>
        </p:spPr>
        <p:style>
          <a:lnRef idx="3">
            <a:schemeClr val="dk1"/>
          </a:lnRef>
          <a:fillRef idx="0">
            <a:schemeClr val="dk1"/>
          </a:fillRef>
          <a:effectRef idx="2">
            <a:schemeClr val="dk1"/>
          </a:effectRef>
          <a:fontRef idx="minor">
            <a:schemeClr val="tx1"/>
          </a:fontRef>
        </p:style>
      </p:cxnSp>
      <p:cxnSp>
        <p:nvCxnSpPr>
          <p:cNvPr id="30" name="29 Conector recto"/>
          <p:cNvCxnSpPr/>
          <p:nvPr/>
        </p:nvCxnSpPr>
        <p:spPr>
          <a:xfrm flipV="1">
            <a:off x="4402267" y="1485896"/>
            <a:ext cx="349837" cy="187040"/>
          </a:xfrm>
          <a:prstGeom prst="line">
            <a:avLst/>
          </a:prstGeom>
        </p:spPr>
        <p:style>
          <a:lnRef idx="3">
            <a:schemeClr val="dk1"/>
          </a:lnRef>
          <a:fillRef idx="0">
            <a:schemeClr val="dk1"/>
          </a:fillRef>
          <a:effectRef idx="2">
            <a:schemeClr val="dk1"/>
          </a:effectRef>
          <a:fontRef idx="minor">
            <a:schemeClr val="tx1"/>
          </a:fontRef>
        </p:style>
      </p:cxnSp>
      <p:cxnSp>
        <p:nvCxnSpPr>
          <p:cNvPr id="32" name="31 Conector recto"/>
          <p:cNvCxnSpPr/>
          <p:nvPr/>
        </p:nvCxnSpPr>
        <p:spPr>
          <a:xfrm flipH="1">
            <a:off x="1515341" y="3785753"/>
            <a:ext cx="458929" cy="252847"/>
          </a:xfrm>
          <a:prstGeom prst="line">
            <a:avLst/>
          </a:prstGeom>
        </p:spPr>
        <p:style>
          <a:lnRef idx="3">
            <a:schemeClr val="dk1"/>
          </a:lnRef>
          <a:fillRef idx="0">
            <a:schemeClr val="dk1"/>
          </a:fillRef>
          <a:effectRef idx="2">
            <a:schemeClr val="dk1"/>
          </a:effectRef>
          <a:fontRef idx="minor">
            <a:schemeClr val="tx1"/>
          </a:fontRef>
        </p:style>
      </p:cxnSp>
      <p:cxnSp>
        <p:nvCxnSpPr>
          <p:cNvPr id="34" name="33 Conector recto"/>
          <p:cNvCxnSpPr/>
          <p:nvPr/>
        </p:nvCxnSpPr>
        <p:spPr>
          <a:xfrm>
            <a:off x="3047985" y="4038600"/>
            <a:ext cx="0" cy="609600"/>
          </a:xfrm>
          <a:prstGeom prst="line">
            <a:avLst/>
          </a:prstGeom>
        </p:spPr>
        <p:style>
          <a:lnRef idx="3">
            <a:schemeClr val="dk1"/>
          </a:lnRef>
          <a:fillRef idx="0">
            <a:schemeClr val="dk1"/>
          </a:fillRef>
          <a:effectRef idx="2">
            <a:schemeClr val="dk1"/>
          </a:effectRef>
          <a:fontRef idx="minor">
            <a:schemeClr val="tx1"/>
          </a:fontRef>
        </p:style>
      </p:cxnSp>
      <p:cxnSp>
        <p:nvCxnSpPr>
          <p:cNvPr id="36" name="35 Conector recto"/>
          <p:cNvCxnSpPr/>
          <p:nvPr/>
        </p:nvCxnSpPr>
        <p:spPr>
          <a:xfrm>
            <a:off x="4298363" y="3785753"/>
            <a:ext cx="349837" cy="252847"/>
          </a:xfrm>
          <a:prstGeom prst="line">
            <a:avLst/>
          </a:prstGeom>
        </p:spPr>
        <p:style>
          <a:lnRef idx="3">
            <a:schemeClr val="dk1"/>
          </a:lnRef>
          <a:fillRef idx="0">
            <a:schemeClr val="dk1"/>
          </a:fillRef>
          <a:effectRef idx="2">
            <a:schemeClr val="dk1"/>
          </a:effectRef>
          <a:fontRef idx="minor">
            <a:schemeClr val="tx1"/>
          </a:fontRef>
        </p:style>
      </p:cxnSp>
      <p:cxnSp>
        <p:nvCxnSpPr>
          <p:cNvPr id="38" name="37 Conector recto"/>
          <p:cNvCxnSpPr>
            <a:endCxn id="14" idx="1"/>
          </p:cNvCxnSpPr>
          <p:nvPr/>
        </p:nvCxnSpPr>
        <p:spPr>
          <a:xfrm flipV="1">
            <a:off x="5753094" y="659822"/>
            <a:ext cx="1194955" cy="78797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0" name="39 Conector recto"/>
          <p:cNvCxnSpPr/>
          <p:nvPr/>
        </p:nvCxnSpPr>
        <p:spPr>
          <a:xfrm>
            <a:off x="5181600" y="2597723"/>
            <a:ext cx="176644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2" name="41 Conector recto"/>
          <p:cNvCxnSpPr/>
          <p:nvPr/>
        </p:nvCxnSpPr>
        <p:spPr>
          <a:xfrm flipH="1" flipV="1">
            <a:off x="4326082" y="1998513"/>
            <a:ext cx="855518" cy="59921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4" name="43 Conector recto"/>
          <p:cNvCxnSpPr/>
          <p:nvPr/>
        </p:nvCxnSpPr>
        <p:spPr>
          <a:xfrm flipH="1">
            <a:off x="4326082" y="2597723"/>
            <a:ext cx="855518" cy="77932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6" name="45 Conector recto"/>
          <p:cNvCxnSpPr/>
          <p:nvPr/>
        </p:nvCxnSpPr>
        <p:spPr>
          <a:xfrm flipH="1">
            <a:off x="3276600" y="2363059"/>
            <a:ext cx="228600" cy="670215"/>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604472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 voluntad</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600" dirty="0"/>
              <a:t>La voluntad es el poder que gobierna la naturaleza humana, sometiendo todas las otras facultades a su dominio. La voluntad no es el gusto o la inclinación, sino el poder que decide, que obra en los hijos de los hombres para obedecer a Dios, o para desobedecerlo.­ 4TS 157 (1889</a:t>
            </a:r>
            <a:r>
              <a:rPr lang="es-ES" sz="3600" dirty="0" smtClean="0"/>
              <a:t>). 2MCP pg. 713</a:t>
            </a:r>
            <a:endParaRPr lang="en-US" sz="3600" dirty="0"/>
          </a:p>
        </p:txBody>
      </p:sp>
    </p:spTree>
    <p:extLst>
      <p:ext uri="{BB962C8B-B14F-4D97-AF65-F5344CB8AC3E}">
        <p14:creationId xmlns:p14="http://schemas.microsoft.com/office/powerpoint/2010/main" val="772947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Cultivar las Facultades</a:t>
            </a:r>
            <a:endParaRPr lang="es-MX" dirty="0"/>
          </a:p>
        </p:txBody>
      </p:sp>
      <p:sp>
        <p:nvSpPr>
          <p:cNvPr id="3" name="2 Marcador de contenido"/>
          <p:cNvSpPr>
            <a:spLocks noGrp="1"/>
          </p:cNvSpPr>
          <p:nvPr>
            <p:ph idx="1"/>
          </p:nvPr>
        </p:nvSpPr>
        <p:spPr/>
        <p:txBody>
          <a:bodyPr>
            <a:normAutofit lnSpcReduction="10000"/>
          </a:bodyPr>
          <a:lstStyle/>
          <a:p>
            <a:pPr marL="0" lvl="0" indent="0" algn="just">
              <a:buNone/>
            </a:pPr>
            <a:r>
              <a:rPr lang="es-MX" dirty="0" smtClean="0"/>
              <a:t>Muchos no están haciendo la mayor suma de bien, porque ejercitan el intelecto en una dirección y descuidan de dar atención esmerada a aquellas cosas para las cuales piensan que no se adaptan. Dejan así dormir algunas facultades débiles, porque la obra que las ejercitaría, y por consiguiente las fortalecería, no les agrada. </a:t>
            </a:r>
            <a:r>
              <a:rPr lang="es-MX" b="1" i="1" u="sng" dirty="0" smtClean="0"/>
              <a:t>Deben ejercitarse y cultivarse todas las facultades de la mente. La percepción, el juicio, la memoria y todas las potencias del raciocinio deben tener igual  fuerza a fin de que la mente esté bien equilibrada</a:t>
            </a:r>
            <a:r>
              <a:rPr lang="es-MX" dirty="0" smtClean="0">
                <a:solidFill>
                  <a:srgbClr val="FFFF00"/>
                </a:solidFill>
              </a:rPr>
              <a:t>.</a:t>
            </a:r>
            <a:r>
              <a:rPr lang="es-MX" dirty="0" smtClean="0"/>
              <a:t>­ 1JT 290 (1872). 2MCP 458</a:t>
            </a:r>
          </a:p>
          <a:p>
            <a:endParaRPr lang="es-MX" dirty="0"/>
          </a:p>
        </p:txBody>
      </p:sp>
    </p:spTree>
    <p:extLst>
      <p:ext uri="{BB962C8B-B14F-4D97-AF65-F5344CB8AC3E}">
        <p14:creationId xmlns:p14="http://schemas.microsoft.com/office/powerpoint/2010/main" val="3034853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La individualidad</a:t>
            </a:r>
            <a:endParaRPr lang="en-US" dirty="0"/>
          </a:p>
        </p:txBody>
      </p:sp>
      <p:sp>
        <p:nvSpPr>
          <p:cNvPr id="5" name="4 Marcador de contenido"/>
          <p:cNvSpPr>
            <a:spLocks noGrp="1"/>
          </p:cNvSpPr>
          <p:nvPr>
            <p:ph idx="1"/>
          </p:nvPr>
        </p:nvSpPr>
        <p:spPr>
          <a:xfrm>
            <a:off x="838200" y="1752600"/>
            <a:ext cx="7543800" cy="4495800"/>
          </a:xfrm>
        </p:spPr>
        <p:txBody>
          <a:bodyPr>
            <a:noAutofit/>
          </a:bodyPr>
          <a:lstStyle/>
          <a:p>
            <a:pPr marL="114300" indent="0" algn="just">
              <a:buNone/>
            </a:pPr>
            <a:r>
              <a:rPr lang="es-ES" sz="4400" dirty="0" smtClean="0"/>
              <a:t>"</a:t>
            </a:r>
            <a:r>
              <a:rPr lang="es-ES" sz="4400" dirty="0"/>
              <a:t>Cada ser humano, creado a la imagen de Dios, está dotado de una facultad semejante a la del Creador: la individualidad, la facultad de pensar  y </a:t>
            </a:r>
            <a:r>
              <a:rPr lang="es-ES" sz="4400" dirty="0" smtClean="0"/>
              <a:t>hacer." </a:t>
            </a:r>
            <a:r>
              <a:rPr lang="es-ES" sz="4400" dirty="0"/>
              <a:t>La </a:t>
            </a:r>
            <a:r>
              <a:rPr lang="es-ES" sz="4400" dirty="0" smtClean="0"/>
              <a:t>Educación </a:t>
            </a:r>
            <a:r>
              <a:rPr lang="es-ES" sz="4400" dirty="0"/>
              <a:t>pg. 18	</a:t>
            </a:r>
            <a:endParaRPr lang="en-US" sz="4400" dirty="0"/>
          </a:p>
        </p:txBody>
      </p:sp>
    </p:spTree>
    <p:extLst>
      <p:ext uri="{BB962C8B-B14F-4D97-AF65-F5344CB8AC3E}">
        <p14:creationId xmlns:p14="http://schemas.microsoft.com/office/powerpoint/2010/main" val="1632172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Crucificar la  Voluntad no santificada</a:t>
            </a:r>
            <a:endParaRPr lang="en-US" dirty="0"/>
          </a:p>
        </p:txBody>
      </p:sp>
      <p:sp>
        <p:nvSpPr>
          <p:cNvPr id="3" name="2 Marcador de contenido"/>
          <p:cNvSpPr>
            <a:spLocks noGrp="1"/>
          </p:cNvSpPr>
          <p:nvPr>
            <p:ph idx="1"/>
          </p:nvPr>
        </p:nvSpPr>
        <p:spPr/>
        <p:txBody>
          <a:bodyPr>
            <a:noAutofit/>
          </a:bodyPr>
          <a:lstStyle/>
          <a:p>
            <a:pPr marL="0" indent="0" algn="just">
              <a:buNone/>
            </a:pPr>
            <a:r>
              <a:rPr lang="es-ES" sz="1600" dirty="0"/>
              <a:t>"Si, pues, coméis o bebéis, o hacéis otra cosa, </a:t>
            </a:r>
            <a:r>
              <a:rPr lang="es-ES" sz="1600" dirty="0" smtClean="0"/>
              <a:t>hacedlo </a:t>
            </a:r>
            <a:r>
              <a:rPr lang="es-ES" sz="1600" dirty="0"/>
              <a:t>todo para la gloria de Dios".  En la consagración de todo el ser, tanto físico como mental, al control del Espíritu de Dios, este principio es el fundamento de cada acción, pensamiento, y motivo.  </a:t>
            </a:r>
            <a:r>
              <a:rPr lang="es-ES" sz="1600" b="1" i="1" u="sng" dirty="0"/>
              <a:t>Se deben crucificar las pasiones y la voluntad </a:t>
            </a:r>
            <a:r>
              <a:rPr lang="es-ES" sz="1800" b="1" i="1" u="sng" dirty="0"/>
              <a:t>no</a:t>
            </a:r>
            <a:r>
              <a:rPr lang="es-ES" sz="1600" b="1" i="1" u="sng" dirty="0"/>
              <a:t> santificada.</a:t>
            </a:r>
            <a:r>
              <a:rPr lang="es-ES" sz="1600" dirty="0"/>
              <a:t>  Esta puede ser considerada una tarea estricta y rigurosa.  Sin embargo la debe realizar, o escuchará la terrible sentencia de labios de Jesús: "Apártate".  Usted puede hacer todas las cosas mediante Cristo que lo fortalece.  Está en una edad cuando la voluntad, los apetitos y las pasiones exigen que se los complazca.  Dios los ha incluido en su naturaleza con propósitos elevados y santos.  No necesitan transformarse en una maldición para usted al ser rebajados.  Esto sucederá únicamente si </a:t>
            </a:r>
            <a:r>
              <a:rPr lang="es-ES" sz="1600" dirty="0" err="1"/>
              <a:t>rehusa</a:t>
            </a:r>
            <a:r>
              <a:rPr lang="es-ES" sz="1600" dirty="0"/>
              <a:t> someterse al control de la razón y la conciencia.  Restricción y abnegación son palabras y obras con las cuales usted no está familiarizado por experiencia.  Las tentaciones lo han arrastrado.  Las mentes no santificadas pierden de recibir la energía y el bienestar que Dios ha provisto para ellas.  Se muestran inquietas y las acosa un fuerte deseo de experimentar algo nuevo, algo que las gratifique, alague y excite; y a esto lo denominan placer. Satanás usa encantos atractivos para apartar el interés y estimular la imaginación de los jóvenes en particular, para poderlos atrapar en sus redes. . . Necesita exclamar fervorosamente: "Oh Dios, convierte lo más íntimo de mi alma".  Así podrá ejercer una influencia benéfica sobre otros jóvenes. . . Que el Dios de paz lo santifique totalmente: alma, cuerpo y espíritu.- Testimonies, t. 3, págs. 83-84. (</a:t>
            </a:r>
            <a:r>
              <a:rPr lang="es-ES" sz="1600" dirty="0" smtClean="0"/>
              <a:t>Exaltad a Jesús pg. 257) </a:t>
            </a:r>
            <a:endParaRPr lang="en-US" sz="1600" dirty="0"/>
          </a:p>
        </p:txBody>
      </p:sp>
    </p:spTree>
    <p:extLst>
      <p:ext uri="{BB962C8B-B14F-4D97-AF65-F5344CB8AC3E}">
        <p14:creationId xmlns:p14="http://schemas.microsoft.com/office/powerpoint/2010/main" val="195554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Evitar la contaminación mental</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dirty="0" smtClean="0"/>
              <a:t>Los </a:t>
            </a:r>
            <a:r>
              <a:rPr lang="es-ES" dirty="0"/>
              <a:t>intereses más vitales para vosotros, individualmente, están bajo vuestro propio cuidado. Nadie puede dañarlos sin vuestro consentimiento. Todas las legiones satánicas no pueden haceros daño, a menos que abráis vuestra alma a las artes y dardos de Satanás. Nunca sobrevendrá vuestra ruina a menos que vosotros consintáis. Si no hay contaminación de vuestra mente, toda la contaminación que os rodea no puede mancharos.­ NEV 96 (1885).</a:t>
            </a:r>
          </a:p>
          <a:p>
            <a:pPr marL="0" indent="0" algn="just">
              <a:buNone/>
            </a:pPr>
            <a:r>
              <a:rPr lang="es-ES" dirty="0"/>
              <a:t>Satanás no puede disponer de la mente o el intelecto, a menos que se lo entreguemos.­6CBA 1105 (1893</a:t>
            </a:r>
            <a:r>
              <a:rPr lang="es-ES" dirty="0" smtClean="0"/>
              <a:t>). 2MCP Pg. 739</a:t>
            </a:r>
            <a:endParaRPr lang="en-US" dirty="0"/>
          </a:p>
        </p:txBody>
      </p:sp>
    </p:spTree>
    <p:extLst>
      <p:ext uri="{BB962C8B-B14F-4D97-AF65-F5344CB8AC3E}">
        <p14:creationId xmlns:p14="http://schemas.microsoft.com/office/powerpoint/2010/main" val="4145480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Poderes Santificados</a:t>
            </a:r>
            <a:endParaRPr lang="es-MX" dirty="0"/>
          </a:p>
        </p:txBody>
      </p:sp>
      <p:sp>
        <p:nvSpPr>
          <p:cNvPr id="3" name="2 Marcador de contenido"/>
          <p:cNvSpPr>
            <a:spLocks noGrp="1"/>
          </p:cNvSpPr>
          <p:nvPr>
            <p:ph idx="1"/>
          </p:nvPr>
        </p:nvSpPr>
        <p:spPr/>
        <p:txBody>
          <a:bodyPr>
            <a:normAutofit/>
          </a:bodyPr>
          <a:lstStyle/>
          <a:p>
            <a:pPr marL="0" indent="0" algn="just">
              <a:buNone/>
            </a:pPr>
            <a:r>
              <a:rPr lang="es-MX" dirty="0" smtClean="0"/>
              <a:t>La gracia santificadora de Dios sobre la mente humana </a:t>
            </a:r>
            <a:r>
              <a:rPr lang="es-MX" dirty="0" smtClean="0">
                <a:solidFill>
                  <a:srgbClr val="92D050"/>
                </a:solidFill>
              </a:rPr>
              <a:t>santifica los poderes del raciocinio</a:t>
            </a:r>
            <a:r>
              <a:rPr lang="es-MX" dirty="0" smtClean="0"/>
              <a:t>.  Siempre se preguntará: ¿Honrará a Dios este acto que estoy por realizar?  Siempre habrá un espíritu sumiso y de profunda humildad y se pondrá menos confianza en la sabiduría humana y mucho más en la búsqueda de Dios con la humilde oración: </a:t>
            </a:r>
            <a:r>
              <a:rPr lang="es-MX" dirty="0" smtClean="0">
                <a:solidFill>
                  <a:srgbClr val="FFFF00"/>
                </a:solidFill>
              </a:rPr>
              <a:t>Enséñame tu camino y tu voluntad.  Y el Señor creará una corriente de pensamiento que será sabio seguir</a:t>
            </a:r>
            <a:r>
              <a:rPr lang="es-MX" dirty="0" smtClean="0"/>
              <a:t> (Carta 144, 1898). En Lugares Celestiales 140</a:t>
            </a:r>
          </a:p>
          <a:p>
            <a:endParaRPr lang="es-MX" dirty="0"/>
          </a:p>
        </p:txBody>
      </p:sp>
    </p:spTree>
    <p:extLst>
      <p:ext uri="{BB962C8B-B14F-4D97-AF65-F5344CB8AC3E}">
        <p14:creationId xmlns:p14="http://schemas.microsoft.com/office/powerpoint/2010/main" val="28218602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Ejercitar el dominio propio</a:t>
            </a:r>
            <a:endParaRPr lang="es-MX" dirty="0"/>
          </a:p>
        </p:txBody>
      </p:sp>
      <p:sp>
        <p:nvSpPr>
          <p:cNvPr id="3" name="2 Marcador de contenido"/>
          <p:cNvSpPr>
            <a:spLocks noGrp="1"/>
          </p:cNvSpPr>
          <p:nvPr>
            <p:ph idx="1"/>
          </p:nvPr>
        </p:nvSpPr>
        <p:spPr/>
        <p:txBody>
          <a:bodyPr/>
          <a:lstStyle/>
          <a:p>
            <a:pPr marL="0" indent="0" algn="just">
              <a:buNone/>
            </a:pPr>
            <a:r>
              <a:rPr lang="es-ES" sz="4400" dirty="0" smtClean="0"/>
              <a:t>“El poder del dominio propio se acrecienta con el ejercicio. Lo que al principio parece difícil, se vuelve fácil con la práctica, hasta que los buenos pensamientos y acciones llegan a ser habituales”. </a:t>
            </a:r>
            <a:r>
              <a:rPr lang="es-ES" sz="4400" b="1" dirty="0" smtClean="0"/>
              <a:t>MC:392</a:t>
            </a:r>
            <a:r>
              <a:rPr lang="es-ES" sz="4400" dirty="0" smtClean="0"/>
              <a:t>.</a:t>
            </a:r>
            <a:endParaRPr lang="es-MX" sz="4400" dirty="0" smtClean="0"/>
          </a:p>
          <a:p>
            <a:endParaRPr lang="es-MX" dirty="0"/>
          </a:p>
        </p:txBody>
      </p:sp>
    </p:spTree>
    <p:extLst>
      <p:ext uri="{BB962C8B-B14F-4D97-AF65-F5344CB8AC3E}">
        <p14:creationId xmlns:p14="http://schemas.microsoft.com/office/powerpoint/2010/main" val="17728833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fab">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Prefab">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1647</Words>
  <Application>Microsoft Office PowerPoint</Application>
  <PresentationFormat>Presentación en pantalla (4:3)</PresentationFormat>
  <Paragraphs>50</Paragraphs>
  <Slides>16</Slides>
  <Notes>0</Notes>
  <HiddenSlides>0</HiddenSlides>
  <MMClips>0</MMClips>
  <ScaleCrop>false</ScaleCrop>
  <HeadingPairs>
    <vt:vector size="4" baseType="variant">
      <vt:variant>
        <vt:lpstr>Tema</vt:lpstr>
      </vt:variant>
      <vt:variant>
        <vt:i4>2</vt:i4>
      </vt:variant>
      <vt:variant>
        <vt:lpstr>Títulos de diapositiva</vt:lpstr>
      </vt:variant>
      <vt:variant>
        <vt:i4>16</vt:i4>
      </vt:variant>
    </vt:vector>
  </HeadingPairs>
  <TitlesOfParts>
    <vt:vector size="18" baseType="lpstr">
      <vt:lpstr>Prefab</vt:lpstr>
      <vt:lpstr>1_Prefab</vt:lpstr>
      <vt:lpstr>NUTRICION, MENTE Y CARÁCTER. </vt:lpstr>
      <vt:lpstr>Presentación de PowerPoint</vt:lpstr>
      <vt:lpstr>La voluntad</vt:lpstr>
      <vt:lpstr>Cultivar las Facultades</vt:lpstr>
      <vt:lpstr>La individualidad</vt:lpstr>
      <vt:lpstr>Crucificar la  Voluntad no santificada</vt:lpstr>
      <vt:lpstr>Evitar la contaminación mental</vt:lpstr>
      <vt:lpstr>Poderes Santificados</vt:lpstr>
      <vt:lpstr>Ejercitar el dominio propio</vt:lpstr>
      <vt:lpstr>El poder del pensamiento</vt:lpstr>
      <vt:lpstr>Voluntad</vt:lpstr>
      <vt:lpstr>Llevar el pensamiento cautivo en la obediencia a Cristo</vt:lpstr>
      <vt:lpstr>Control de emociones</vt:lpstr>
      <vt:lpstr>Ocultar el Yo en Cristo</vt:lpstr>
      <vt:lpstr>Entrega de voluntad</vt:lpstr>
      <vt:lpstr>Como triunfar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NUTRICION, MENTE Y CARÁCTER.</dc:title>
  <dc:creator>Gerardo Payan</dc:creator>
  <cp:lastModifiedBy>Gerardo Payan</cp:lastModifiedBy>
  <cp:revision>6</cp:revision>
  <dcterms:created xsi:type="dcterms:W3CDTF">2011-07-17T11:19:07Z</dcterms:created>
  <dcterms:modified xsi:type="dcterms:W3CDTF">2011-07-20T19:47:16Z</dcterms:modified>
</cp:coreProperties>
</file>