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74" r:id="rId2"/>
    <p:sldId id="275" r:id="rId3"/>
    <p:sldId id="339" r:id="rId4"/>
    <p:sldId id="340" r:id="rId5"/>
    <p:sldId id="343" r:id="rId6"/>
    <p:sldId id="341" r:id="rId7"/>
    <p:sldId id="342" r:id="rId8"/>
    <p:sldId id="316" r:id="rId9"/>
    <p:sldId id="332" r:id="rId10"/>
    <p:sldId id="336" r:id="rId11"/>
    <p:sldId id="333" r:id="rId12"/>
    <p:sldId id="337" r:id="rId13"/>
    <p:sldId id="334" r:id="rId14"/>
    <p:sldId id="335" r:id="rId15"/>
    <p:sldId id="338" r:id="rId16"/>
    <p:sldId id="320" r:id="rId17"/>
    <p:sldId id="325" r:id="rId18"/>
    <p:sldId id="323" r:id="rId19"/>
    <p:sldId id="287" r:id="rId20"/>
    <p:sldId id="258" r:id="rId21"/>
    <p:sldId id="318" r:id="rId22"/>
    <p:sldId id="290" r:id="rId23"/>
    <p:sldId id="322" r:id="rId24"/>
    <p:sldId id="304" r:id="rId25"/>
    <p:sldId id="321" r:id="rId26"/>
    <p:sldId id="305" r:id="rId27"/>
    <p:sldId id="324" r:id="rId28"/>
    <p:sldId id="289" r:id="rId29"/>
    <p:sldId id="295" r:id="rId30"/>
    <p:sldId id="292" r:id="rId31"/>
    <p:sldId id="259" r:id="rId32"/>
    <p:sldId id="260" r:id="rId33"/>
    <p:sldId id="261" r:id="rId34"/>
    <p:sldId id="294" r:id="rId35"/>
    <p:sldId id="301" r:id="rId36"/>
    <p:sldId id="296" r:id="rId37"/>
    <p:sldId id="298" r:id="rId38"/>
    <p:sldId id="308" r:id="rId39"/>
    <p:sldId id="306" r:id="rId40"/>
    <p:sldId id="326" r:id="rId41"/>
    <p:sldId id="293" r:id="rId42"/>
    <p:sldId id="263" r:id="rId43"/>
    <p:sldId id="300" r:id="rId44"/>
    <p:sldId id="273" r:id="rId45"/>
    <p:sldId id="307" r:id="rId46"/>
    <p:sldId id="327" r:id="rId47"/>
    <p:sldId id="302" r:id="rId48"/>
    <p:sldId id="276" r:id="rId49"/>
    <p:sldId id="277" r:id="rId50"/>
    <p:sldId id="331" r:id="rId51"/>
    <p:sldId id="328" r:id="rId52"/>
    <p:sldId id="329" r:id="rId53"/>
    <p:sldId id="33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3783" autoAdjust="0"/>
  </p:normalViewPr>
  <p:slideViewPr>
    <p:cSldViewPr>
      <p:cViewPr>
        <p:scale>
          <a:sx n="70" d="100"/>
          <a:sy n="70"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9A275-0D90-4227-8D81-C3D2BE49258E}" type="doc">
      <dgm:prSet loTypeId="urn:microsoft.com/office/officeart/2008/layout/RadialCluster" loCatId="cycle" qsTypeId="urn:microsoft.com/office/officeart/2005/8/quickstyle/simple3" qsCatId="simple" csTypeId="urn:microsoft.com/office/officeart/2005/8/colors/accent3_1" csCatId="accent3" phldr="1"/>
      <dgm:spPr/>
      <dgm:t>
        <a:bodyPr/>
        <a:lstStyle/>
        <a:p>
          <a:endParaRPr lang="en-US"/>
        </a:p>
      </dgm:t>
    </dgm:pt>
    <dgm:pt modelId="{85EF08D6-9070-41DD-9C5F-BF83F677E887}">
      <dgm:prSet custT="1"/>
      <dgm:spPr/>
      <dgm:t>
        <a:bodyPr/>
        <a:lstStyle/>
        <a:p>
          <a:pPr rtl="0"/>
          <a:r>
            <a:rPr lang="es-MX" sz="2400" dirty="0" smtClean="0"/>
            <a:t>Depresión</a:t>
          </a:r>
          <a:endParaRPr lang="en-US" sz="2400" dirty="0"/>
        </a:p>
      </dgm:t>
    </dgm:pt>
    <dgm:pt modelId="{09983701-4F1B-41FB-B843-E12CBD2D1CBB}" type="parTrans" cxnId="{CE886B8E-DE78-4D0D-AAEA-FEB034EC33E4}">
      <dgm:prSet/>
      <dgm:spPr/>
      <dgm:t>
        <a:bodyPr/>
        <a:lstStyle/>
        <a:p>
          <a:endParaRPr lang="en-US"/>
        </a:p>
      </dgm:t>
    </dgm:pt>
    <dgm:pt modelId="{367B9917-4DB8-4200-86C4-FD4E0832F702}" type="sibTrans" cxnId="{CE886B8E-DE78-4D0D-AAEA-FEB034EC33E4}">
      <dgm:prSet/>
      <dgm:spPr/>
      <dgm:t>
        <a:bodyPr/>
        <a:lstStyle/>
        <a:p>
          <a:endParaRPr lang="en-US"/>
        </a:p>
      </dgm:t>
    </dgm:pt>
    <dgm:pt modelId="{61FAF746-930D-4694-92FA-3F00A9676468}">
      <dgm:prSet custT="1"/>
      <dgm:spPr/>
      <dgm:t>
        <a:bodyPr/>
        <a:lstStyle/>
        <a:p>
          <a:pPr rtl="0"/>
          <a:r>
            <a:rPr lang="es-MX" sz="2800" dirty="0" smtClean="0"/>
            <a:t>Irritación</a:t>
          </a:r>
          <a:endParaRPr lang="en-US" sz="2800" dirty="0"/>
        </a:p>
      </dgm:t>
    </dgm:pt>
    <dgm:pt modelId="{378B2A4A-2DF8-4A92-B933-A0538716C397}" type="parTrans" cxnId="{61861CC9-C071-44CA-B42D-678E15D25A2C}">
      <dgm:prSet/>
      <dgm:spPr/>
      <dgm:t>
        <a:bodyPr/>
        <a:lstStyle/>
        <a:p>
          <a:endParaRPr lang="en-US"/>
        </a:p>
      </dgm:t>
    </dgm:pt>
    <dgm:pt modelId="{AF2C2719-DDB0-47A3-8A07-FB564258CFBC}" type="sibTrans" cxnId="{61861CC9-C071-44CA-B42D-678E15D25A2C}">
      <dgm:prSet/>
      <dgm:spPr/>
      <dgm:t>
        <a:bodyPr/>
        <a:lstStyle/>
        <a:p>
          <a:endParaRPr lang="en-US"/>
        </a:p>
      </dgm:t>
    </dgm:pt>
    <dgm:pt modelId="{1512741D-3157-4F62-8608-BA1797A4988A}">
      <dgm:prSet custT="1"/>
      <dgm:spPr/>
      <dgm:t>
        <a:bodyPr/>
        <a:lstStyle/>
        <a:p>
          <a:pPr rtl="0"/>
          <a:r>
            <a:rPr lang="es-MX" sz="2400" dirty="0" smtClean="0"/>
            <a:t>Excitación</a:t>
          </a:r>
          <a:endParaRPr lang="en-US" sz="2400" dirty="0"/>
        </a:p>
      </dgm:t>
    </dgm:pt>
    <dgm:pt modelId="{24D76A9F-D257-4918-9EE7-291419C208E9}" type="parTrans" cxnId="{6FA953F5-2ACB-407D-9291-13F76061B66F}">
      <dgm:prSet/>
      <dgm:spPr/>
      <dgm:t>
        <a:bodyPr/>
        <a:lstStyle/>
        <a:p>
          <a:endParaRPr lang="en-US"/>
        </a:p>
      </dgm:t>
    </dgm:pt>
    <dgm:pt modelId="{5A1FBB63-04CD-4AB1-B9EB-4976C34BF453}" type="sibTrans" cxnId="{6FA953F5-2ACB-407D-9291-13F76061B66F}">
      <dgm:prSet/>
      <dgm:spPr/>
      <dgm:t>
        <a:bodyPr/>
        <a:lstStyle/>
        <a:p>
          <a:endParaRPr lang="en-US"/>
        </a:p>
      </dgm:t>
    </dgm:pt>
    <dgm:pt modelId="{C661E2B1-D293-47F2-858D-27220DF84536}">
      <dgm:prSet custT="1"/>
      <dgm:spPr/>
      <dgm:t>
        <a:bodyPr/>
        <a:lstStyle/>
        <a:p>
          <a:pPr rtl="0"/>
          <a:r>
            <a:rPr lang="es-MX" sz="2000" dirty="0" smtClean="0"/>
            <a:t>Estimulación</a:t>
          </a:r>
          <a:endParaRPr lang="en-US" sz="2000" dirty="0"/>
        </a:p>
      </dgm:t>
    </dgm:pt>
    <dgm:pt modelId="{3B850996-6A2D-4E94-A9B8-85D5F1C5FC3B}" type="parTrans" cxnId="{0698920B-0B49-48A9-ACFE-7CE087175620}">
      <dgm:prSet/>
      <dgm:spPr/>
      <dgm:t>
        <a:bodyPr/>
        <a:lstStyle/>
        <a:p>
          <a:endParaRPr lang="en-US"/>
        </a:p>
      </dgm:t>
    </dgm:pt>
    <dgm:pt modelId="{149EBFB0-F448-4A55-9461-231E33BE9D1D}" type="sibTrans" cxnId="{0698920B-0B49-48A9-ACFE-7CE087175620}">
      <dgm:prSet/>
      <dgm:spPr/>
      <dgm:t>
        <a:bodyPr/>
        <a:lstStyle/>
        <a:p>
          <a:endParaRPr lang="en-US"/>
        </a:p>
      </dgm:t>
    </dgm:pt>
    <dgm:pt modelId="{83E3EA8B-6DED-4C5A-A869-1159F13FF676}">
      <dgm:prSet custT="1"/>
      <dgm:spPr/>
      <dgm:t>
        <a:bodyPr/>
        <a:lstStyle/>
        <a:p>
          <a:pPr rtl="0"/>
          <a:r>
            <a:rPr lang="es-MX" sz="2000" dirty="0" smtClean="0"/>
            <a:t>Deseo de alimentos y estimulantes mas fuertes. (adicción)</a:t>
          </a:r>
          <a:endParaRPr lang="en-US" sz="2000" dirty="0"/>
        </a:p>
      </dgm:t>
    </dgm:pt>
    <dgm:pt modelId="{7D1D583E-F0A9-40E3-BA28-9FDDD8DC8421}" type="parTrans" cxnId="{A3365F96-AE4D-4056-96C2-2F9D12683652}">
      <dgm:prSet/>
      <dgm:spPr/>
      <dgm:t>
        <a:bodyPr/>
        <a:lstStyle/>
        <a:p>
          <a:endParaRPr lang="en-US"/>
        </a:p>
      </dgm:t>
    </dgm:pt>
    <dgm:pt modelId="{D5F96F70-2E63-41A5-8D88-764B41541C1A}" type="sibTrans" cxnId="{A3365F96-AE4D-4056-96C2-2F9D12683652}">
      <dgm:prSet/>
      <dgm:spPr/>
      <dgm:t>
        <a:bodyPr/>
        <a:lstStyle/>
        <a:p>
          <a:endParaRPr lang="en-US"/>
        </a:p>
      </dgm:t>
    </dgm:pt>
    <dgm:pt modelId="{47ED4A10-E53B-40FE-95D7-A18493079774}">
      <dgm:prSet/>
      <dgm:spPr/>
      <dgm:t>
        <a:bodyPr/>
        <a:lstStyle/>
        <a:p>
          <a:pPr rtl="0"/>
          <a:r>
            <a:rPr lang="es-MX" dirty="0" smtClean="0"/>
            <a:t>Sangre afiebrada</a:t>
          </a:r>
          <a:endParaRPr lang="en-US" dirty="0"/>
        </a:p>
      </dgm:t>
    </dgm:pt>
    <dgm:pt modelId="{907F91D4-C8A1-4D89-9193-915521889065}" type="parTrans" cxnId="{D7C5711E-DD8A-406F-8D20-A30380E1CE27}">
      <dgm:prSet/>
      <dgm:spPr/>
      <dgm:t>
        <a:bodyPr/>
        <a:lstStyle/>
        <a:p>
          <a:endParaRPr lang="en-US"/>
        </a:p>
      </dgm:t>
    </dgm:pt>
    <dgm:pt modelId="{90C66A86-EEEE-4EDA-99BC-B4A4C6305DE7}" type="sibTrans" cxnId="{D7C5711E-DD8A-406F-8D20-A30380E1CE27}">
      <dgm:prSet/>
      <dgm:spPr/>
      <dgm:t>
        <a:bodyPr/>
        <a:lstStyle/>
        <a:p>
          <a:endParaRPr lang="en-US"/>
        </a:p>
      </dgm:t>
    </dgm:pt>
    <dgm:pt modelId="{1DA1693F-DE67-4796-8D3D-98598B2A59DC}">
      <dgm:prSet custT="1"/>
      <dgm:spPr/>
      <dgm:t>
        <a:bodyPr/>
        <a:lstStyle/>
        <a:p>
          <a:pPr rtl="0"/>
          <a:r>
            <a:rPr lang="es-MX" sz="2000" dirty="0" smtClean="0"/>
            <a:t>Perdida de dominio propio</a:t>
          </a:r>
          <a:endParaRPr lang="en-US" sz="2000" dirty="0"/>
        </a:p>
      </dgm:t>
    </dgm:pt>
    <dgm:pt modelId="{8AB1D4B7-8B39-48AE-8388-CE0F9634C726}" type="parTrans" cxnId="{B56DE91D-72B4-468D-A67D-F525B3979DE5}">
      <dgm:prSet/>
      <dgm:spPr/>
      <dgm:t>
        <a:bodyPr/>
        <a:lstStyle/>
        <a:p>
          <a:endParaRPr lang="en-US"/>
        </a:p>
      </dgm:t>
    </dgm:pt>
    <dgm:pt modelId="{995B7238-08BC-44CF-AB6C-2AAD4DD8E37E}" type="sibTrans" cxnId="{B56DE91D-72B4-468D-A67D-F525B3979DE5}">
      <dgm:prSet/>
      <dgm:spPr/>
      <dgm:t>
        <a:bodyPr/>
        <a:lstStyle/>
        <a:p>
          <a:endParaRPr lang="en-US"/>
        </a:p>
      </dgm:t>
    </dgm:pt>
    <dgm:pt modelId="{3B98B16C-563C-4E1C-944E-E7868018FB19}" type="pres">
      <dgm:prSet presAssocID="{CF19A275-0D90-4227-8D81-C3D2BE49258E}" presName="Name0" presStyleCnt="0">
        <dgm:presLayoutVars>
          <dgm:chMax val="1"/>
          <dgm:chPref val="1"/>
          <dgm:dir/>
          <dgm:animOne val="branch"/>
          <dgm:animLvl val="lvl"/>
        </dgm:presLayoutVars>
      </dgm:prSet>
      <dgm:spPr/>
      <dgm:t>
        <a:bodyPr/>
        <a:lstStyle/>
        <a:p>
          <a:endParaRPr lang="en-US"/>
        </a:p>
      </dgm:t>
    </dgm:pt>
    <dgm:pt modelId="{738C7DE1-4663-427E-9E8D-E91CC1171048}" type="pres">
      <dgm:prSet presAssocID="{85EF08D6-9070-41DD-9C5F-BF83F677E887}" presName="textCenter" presStyleLbl="node1" presStyleIdx="0" presStyleCnt="7" custScaleX="146511" custLinFactNeighborX="3488" custLinFactNeighborY="-15599"/>
      <dgm:spPr/>
      <dgm:t>
        <a:bodyPr/>
        <a:lstStyle/>
        <a:p>
          <a:endParaRPr lang="en-US"/>
        </a:p>
      </dgm:t>
    </dgm:pt>
    <dgm:pt modelId="{AF44D667-4AE8-4895-AD04-526C4EBACE6F}" type="pres">
      <dgm:prSet presAssocID="{85EF08D6-9070-41DD-9C5F-BF83F677E887}" presName="cycle_1" presStyleCnt="0"/>
      <dgm:spPr/>
    </dgm:pt>
    <dgm:pt modelId="{C7F254DD-C140-4F55-9C37-2DA8B88E532B}" type="pres">
      <dgm:prSet presAssocID="{61FAF746-930D-4694-92FA-3F00A9676468}" presName="childCenter1" presStyleLbl="node1" presStyleIdx="1" presStyleCnt="7" custScaleX="194626" custScaleY="139721" custLinFactNeighborX="461" custLinFactNeighborY="-7360"/>
      <dgm:spPr/>
      <dgm:t>
        <a:bodyPr/>
        <a:lstStyle/>
        <a:p>
          <a:endParaRPr lang="en-US"/>
        </a:p>
      </dgm:t>
    </dgm:pt>
    <dgm:pt modelId="{1E90D8B5-5C1F-4B1B-ABF4-DE136C35E7C4}" type="pres">
      <dgm:prSet presAssocID="{378B2A4A-2DF8-4A92-B933-A0538716C397}" presName="Name144" presStyleLbl="parChTrans1D2" presStyleIdx="0" presStyleCnt="4"/>
      <dgm:spPr/>
      <dgm:t>
        <a:bodyPr/>
        <a:lstStyle/>
        <a:p>
          <a:endParaRPr lang="en-US"/>
        </a:p>
      </dgm:t>
    </dgm:pt>
    <dgm:pt modelId="{5C13ABAD-A19F-4ED5-A367-6FDD68FA30B1}" type="pres">
      <dgm:prSet presAssocID="{85EF08D6-9070-41DD-9C5F-BF83F677E887}" presName="cycle_2" presStyleCnt="0"/>
      <dgm:spPr/>
    </dgm:pt>
    <dgm:pt modelId="{4717B06E-8CF4-444D-9A40-7B1AE1F14416}" type="pres">
      <dgm:prSet presAssocID="{1512741D-3157-4F62-8608-BA1797A4988A}" presName="childCenter2" presStyleLbl="node1" presStyleIdx="2" presStyleCnt="7" custScaleX="209906" custScaleY="137234" custLinFactNeighborX="28571" custLinFactNeighborY="-270"/>
      <dgm:spPr/>
      <dgm:t>
        <a:bodyPr/>
        <a:lstStyle/>
        <a:p>
          <a:endParaRPr lang="en-US"/>
        </a:p>
      </dgm:t>
    </dgm:pt>
    <dgm:pt modelId="{B4C07AE4-5EE9-4323-8204-5B59CFFFAC95}" type="pres">
      <dgm:prSet presAssocID="{24D76A9F-D257-4918-9EE7-291419C208E9}" presName="Name221" presStyleLbl="parChTrans1D2" presStyleIdx="1" presStyleCnt="4"/>
      <dgm:spPr/>
      <dgm:t>
        <a:bodyPr/>
        <a:lstStyle/>
        <a:p>
          <a:endParaRPr lang="en-US"/>
        </a:p>
      </dgm:t>
    </dgm:pt>
    <dgm:pt modelId="{C5CEC197-4564-4B13-9785-6F4073656A88}" type="pres">
      <dgm:prSet presAssocID="{85EF08D6-9070-41DD-9C5F-BF83F677E887}" presName="cycle_3" presStyleCnt="0"/>
      <dgm:spPr/>
    </dgm:pt>
    <dgm:pt modelId="{11A2C664-4A9F-4F0D-83E7-3510589783FA}" type="pres">
      <dgm:prSet presAssocID="{C661E2B1-D293-47F2-858D-27220DF84536}" presName="childCenter3" presStyleLbl="node1" presStyleIdx="3" presStyleCnt="7" custScaleX="212330" custScaleY="117359" custLinFactNeighborX="519" custLinFactNeighborY="10188"/>
      <dgm:spPr/>
      <dgm:t>
        <a:bodyPr/>
        <a:lstStyle/>
        <a:p>
          <a:endParaRPr lang="en-US"/>
        </a:p>
      </dgm:t>
    </dgm:pt>
    <dgm:pt modelId="{47AB691B-1FD4-4743-9A0E-02A0C9B4566A}" type="pres">
      <dgm:prSet presAssocID="{8AB1D4B7-8B39-48AE-8388-CE0F9634C726}" presName="Name285" presStyleLbl="parChTrans1D3" presStyleIdx="0" presStyleCnt="2"/>
      <dgm:spPr/>
      <dgm:t>
        <a:bodyPr/>
        <a:lstStyle/>
        <a:p>
          <a:endParaRPr lang="en-US"/>
        </a:p>
      </dgm:t>
    </dgm:pt>
    <dgm:pt modelId="{7284F795-8FD3-4B01-8A46-2D9D99163191}" type="pres">
      <dgm:prSet presAssocID="{1DA1693F-DE67-4796-8D3D-98598B2A59DC}" presName="text3" presStyleLbl="node1" presStyleIdx="4" presStyleCnt="7" custScaleX="205908" custScaleY="191114" custRadScaleRad="192119" custRadScaleInc="-31146">
        <dgm:presLayoutVars>
          <dgm:bulletEnabled val="1"/>
        </dgm:presLayoutVars>
      </dgm:prSet>
      <dgm:spPr/>
      <dgm:t>
        <a:bodyPr/>
        <a:lstStyle/>
        <a:p>
          <a:endParaRPr lang="en-US"/>
        </a:p>
      </dgm:t>
    </dgm:pt>
    <dgm:pt modelId="{13A7F619-F3F8-4A81-88A2-BD1C78CCF4C3}" type="pres">
      <dgm:prSet presAssocID="{7D1D583E-F0A9-40E3-BA28-9FDDD8DC8421}" presName="Name285" presStyleLbl="parChTrans1D3" presStyleIdx="1" presStyleCnt="2"/>
      <dgm:spPr/>
      <dgm:t>
        <a:bodyPr/>
        <a:lstStyle/>
        <a:p>
          <a:endParaRPr lang="en-US"/>
        </a:p>
      </dgm:t>
    </dgm:pt>
    <dgm:pt modelId="{1507140A-98B4-4936-81D8-50374B616737}" type="pres">
      <dgm:prSet presAssocID="{83E3EA8B-6DED-4C5A-A869-1159F13FF676}" presName="text3" presStyleLbl="node1" presStyleIdx="5" presStyleCnt="7" custScaleX="206034" custScaleY="191114" custRadScaleRad="194638" custRadScaleInc="29855">
        <dgm:presLayoutVars>
          <dgm:bulletEnabled val="1"/>
        </dgm:presLayoutVars>
      </dgm:prSet>
      <dgm:spPr/>
      <dgm:t>
        <a:bodyPr/>
        <a:lstStyle/>
        <a:p>
          <a:endParaRPr lang="en-US"/>
        </a:p>
      </dgm:t>
    </dgm:pt>
    <dgm:pt modelId="{73E388A1-6760-4768-84F1-5A5B5A135F17}" type="pres">
      <dgm:prSet presAssocID="{3B850996-6A2D-4E94-A9B8-85D5F1C5FC3B}" presName="Name288" presStyleLbl="parChTrans1D2" presStyleIdx="2" presStyleCnt="4"/>
      <dgm:spPr/>
      <dgm:t>
        <a:bodyPr/>
        <a:lstStyle/>
        <a:p>
          <a:endParaRPr lang="en-US"/>
        </a:p>
      </dgm:t>
    </dgm:pt>
    <dgm:pt modelId="{DBCF6827-7C6B-45EC-8A9F-3998B98F2869}" type="pres">
      <dgm:prSet presAssocID="{85EF08D6-9070-41DD-9C5F-BF83F677E887}" presName="cycle_4" presStyleCnt="0"/>
      <dgm:spPr/>
    </dgm:pt>
    <dgm:pt modelId="{C3CDCE7F-DD53-4782-B627-0DEE5009DF6E}" type="pres">
      <dgm:prSet presAssocID="{47ED4A10-E53B-40FE-95D7-A18493079774}" presName="childCenter4" presStyleLbl="node1" presStyleIdx="6" presStyleCnt="7" custScaleX="192964" custScaleY="137234" custLinFactNeighborX="-25961" custLinFactNeighborY="-808"/>
      <dgm:spPr/>
      <dgm:t>
        <a:bodyPr/>
        <a:lstStyle/>
        <a:p>
          <a:endParaRPr lang="en-US"/>
        </a:p>
      </dgm:t>
    </dgm:pt>
    <dgm:pt modelId="{19485DA9-329C-4CF8-9332-EB98190CE6D0}" type="pres">
      <dgm:prSet presAssocID="{907F91D4-C8A1-4D89-9193-915521889065}" presName="Name345" presStyleLbl="parChTrans1D2" presStyleIdx="3" presStyleCnt="4"/>
      <dgm:spPr/>
      <dgm:t>
        <a:bodyPr/>
        <a:lstStyle/>
        <a:p>
          <a:endParaRPr lang="en-US"/>
        </a:p>
      </dgm:t>
    </dgm:pt>
  </dgm:ptLst>
  <dgm:cxnLst>
    <dgm:cxn modelId="{6FA953F5-2ACB-407D-9291-13F76061B66F}" srcId="{85EF08D6-9070-41DD-9C5F-BF83F677E887}" destId="{1512741D-3157-4F62-8608-BA1797A4988A}" srcOrd="1" destOrd="0" parTransId="{24D76A9F-D257-4918-9EE7-291419C208E9}" sibTransId="{5A1FBB63-04CD-4AB1-B9EB-4976C34BF453}"/>
    <dgm:cxn modelId="{71E9C02D-29C8-4D0C-85AA-BA7BD7BDD31B}" type="presOf" srcId="{907F91D4-C8A1-4D89-9193-915521889065}" destId="{19485DA9-329C-4CF8-9332-EB98190CE6D0}" srcOrd="0" destOrd="0" presId="urn:microsoft.com/office/officeart/2008/layout/RadialCluster"/>
    <dgm:cxn modelId="{568AA1B4-0781-4E6D-92E5-A38A7B4CAF40}" type="presOf" srcId="{1DA1693F-DE67-4796-8D3D-98598B2A59DC}" destId="{7284F795-8FD3-4B01-8A46-2D9D99163191}" srcOrd="0" destOrd="0" presId="urn:microsoft.com/office/officeart/2008/layout/RadialCluster"/>
    <dgm:cxn modelId="{45AFE556-FB10-49FC-BDB4-64F96E716213}" type="presOf" srcId="{8AB1D4B7-8B39-48AE-8388-CE0F9634C726}" destId="{47AB691B-1FD4-4743-9A0E-02A0C9B4566A}" srcOrd="0" destOrd="0" presId="urn:microsoft.com/office/officeart/2008/layout/RadialCluster"/>
    <dgm:cxn modelId="{0698920B-0B49-48A9-ACFE-7CE087175620}" srcId="{85EF08D6-9070-41DD-9C5F-BF83F677E887}" destId="{C661E2B1-D293-47F2-858D-27220DF84536}" srcOrd="2" destOrd="0" parTransId="{3B850996-6A2D-4E94-A9B8-85D5F1C5FC3B}" sibTransId="{149EBFB0-F448-4A55-9461-231E33BE9D1D}"/>
    <dgm:cxn modelId="{D7C5711E-DD8A-406F-8D20-A30380E1CE27}" srcId="{85EF08D6-9070-41DD-9C5F-BF83F677E887}" destId="{47ED4A10-E53B-40FE-95D7-A18493079774}" srcOrd="3" destOrd="0" parTransId="{907F91D4-C8A1-4D89-9193-915521889065}" sibTransId="{90C66A86-EEEE-4EDA-99BC-B4A4C6305DE7}"/>
    <dgm:cxn modelId="{A3365F96-AE4D-4056-96C2-2F9D12683652}" srcId="{C661E2B1-D293-47F2-858D-27220DF84536}" destId="{83E3EA8B-6DED-4C5A-A869-1159F13FF676}" srcOrd="1" destOrd="0" parTransId="{7D1D583E-F0A9-40E3-BA28-9FDDD8DC8421}" sibTransId="{D5F96F70-2E63-41A5-8D88-764B41541C1A}"/>
    <dgm:cxn modelId="{5601998C-A6F8-411D-8C60-FF549DAB1C23}" type="presOf" srcId="{3B850996-6A2D-4E94-A9B8-85D5F1C5FC3B}" destId="{73E388A1-6760-4768-84F1-5A5B5A135F17}" srcOrd="0" destOrd="0" presId="urn:microsoft.com/office/officeart/2008/layout/RadialCluster"/>
    <dgm:cxn modelId="{DF8660A7-9DF9-4255-9F06-2CA9B80103C0}" type="presOf" srcId="{85EF08D6-9070-41DD-9C5F-BF83F677E887}" destId="{738C7DE1-4663-427E-9E8D-E91CC1171048}" srcOrd="0" destOrd="0" presId="urn:microsoft.com/office/officeart/2008/layout/RadialCluster"/>
    <dgm:cxn modelId="{05FA9AB4-37F8-40CB-B78D-2DE79FF6A083}" type="presOf" srcId="{83E3EA8B-6DED-4C5A-A869-1159F13FF676}" destId="{1507140A-98B4-4936-81D8-50374B616737}" srcOrd="0" destOrd="0" presId="urn:microsoft.com/office/officeart/2008/layout/RadialCluster"/>
    <dgm:cxn modelId="{61861CC9-C071-44CA-B42D-678E15D25A2C}" srcId="{85EF08D6-9070-41DD-9C5F-BF83F677E887}" destId="{61FAF746-930D-4694-92FA-3F00A9676468}" srcOrd="0" destOrd="0" parTransId="{378B2A4A-2DF8-4A92-B933-A0538716C397}" sibTransId="{AF2C2719-DDB0-47A3-8A07-FB564258CFBC}"/>
    <dgm:cxn modelId="{B37AEA6A-4D69-480F-A88D-A698B20C7863}" type="presOf" srcId="{47ED4A10-E53B-40FE-95D7-A18493079774}" destId="{C3CDCE7F-DD53-4782-B627-0DEE5009DF6E}" srcOrd="0" destOrd="0" presId="urn:microsoft.com/office/officeart/2008/layout/RadialCluster"/>
    <dgm:cxn modelId="{0FAD69E9-E32F-4FCF-BBFC-ABD328B9C406}" type="presOf" srcId="{CF19A275-0D90-4227-8D81-C3D2BE49258E}" destId="{3B98B16C-563C-4E1C-944E-E7868018FB19}" srcOrd="0" destOrd="0" presId="urn:microsoft.com/office/officeart/2008/layout/RadialCluster"/>
    <dgm:cxn modelId="{344F3892-84C1-43A7-9A52-2D16576051D5}" type="presOf" srcId="{61FAF746-930D-4694-92FA-3F00A9676468}" destId="{C7F254DD-C140-4F55-9C37-2DA8B88E532B}" srcOrd="0" destOrd="0" presId="urn:microsoft.com/office/officeart/2008/layout/RadialCluster"/>
    <dgm:cxn modelId="{823AF385-9658-43D4-A1EB-2D570F069E50}" type="presOf" srcId="{1512741D-3157-4F62-8608-BA1797A4988A}" destId="{4717B06E-8CF4-444D-9A40-7B1AE1F14416}" srcOrd="0" destOrd="0" presId="urn:microsoft.com/office/officeart/2008/layout/RadialCluster"/>
    <dgm:cxn modelId="{9FD11EBB-C630-410A-A3B0-FC381F2AA100}" type="presOf" srcId="{7D1D583E-F0A9-40E3-BA28-9FDDD8DC8421}" destId="{13A7F619-F3F8-4A81-88A2-BD1C78CCF4C3}" srcOrd="0" destOrd="0" presId="urn:microsoft.com/office/officeart/2008/layout/RadialCluster"/>
    <dgm:cxn modelId="{A75D6F55-D6F8-4F8F-B7C5-1B48C4520464}" type="presOf" srcId="{24D76A9F-D257-4918-9EE7-291419C208E9}" destId="{B4C07AE4-5EE9-4323-8204-5B59CFFFAC95}" srcOrd="0" destOrd="0" presId="urn:microsoft.com/office/officeart/2008/layout/RadialCluster"/>
    <dgm:cxn modelId="{CE886B8E-DE78-4D0D-AAEA-FEB034EC33E4}" srcId="{CF19A275-0D90-4227-8D81-C3D2BE49258E}" destId="{85EF08D6-9070-41DD-9C5F-BF83F677E887}" srcOrd="0" destOrd="0" parTransId="{09983701-4F1B-41FB-B843-E12CBD2D1CBB}" sibTransId="{367B9917-4DB8-4200-86C4-FD4E0832F702}"/>
    <dgm:cxn modelId="{12AB1AF3-8D60-4C4B-B80A-81962ABE847B}" type="presOf" srcId="{378B2A4A-2DF8-4A92-B933-A0538716C397}" destId="{1E90D8B5-5C1F-4B1B-ABF4-DE136C35E7C4}" srcOrd="0" destOrd="0" presId="urn:microsoft.com/office/officeart/2008/layout/RadialCluster"/>
    <dgm:cxn modelId="{7233D540-4C22-4A16-83F0-74F81FBAE79C}" type="presOf" srcId="{C661E2B1-D293-47F2-858D-27220DF84536}" destId="{11A2C664-4A9F-4F0D-83E7-3510589783FA}" srcOrd="0" destOrd="0" presId="urn:microsoft.com/office/officeart/2008/layout/RadialCluster"/>
    <dgm:cxn modelId="{B56DE91D-72B4-468D-A67D-F525B3979DE5}" srcId="{C661E2B1-D293-47F2-858D-27220DF84536}" destId="{1DA1693F-DE67-4796-8D3D-98598B2A59DC}" srcOrd="0" destOrd="0" parTransId="{8AB1D4B7-8B39-48AE-8388-CE0F9634C726}" sibTransId="{995B7238-08BC-44CF-AB6C-2AAD4DD8E37E}"/>
    <dgm:cxn modelId="{75B79641-D5BA-4F23-ADCA-55AB921D0EA4}" type="presParOf" srcId="{3B98B16C-563C-4E1C-944E-E7868018FB19}" destId="{738C7DE1-4663-427E-9E8D-E91CC1171048}" srcOrd="0" destOrd="0" presId="urn:microsoft.com/office/officeart/2008/layout/RadialCluster"/>
    <dgm:cxn modelId="{79DE3D79-F2BB-4D12-BE4F-ADF878C43EA3}" type="presParOf" srcId="{3B98B16C-563C-4E1C-944E-E7868018FB19}" destId="{AF44D667-4AE8-4895-AD04-526C4EBACE6F}" srcOrd="1" destOrd="0" presId="urn:microsoft.com/office/officeart/2008/layout/RadialCluster"/>
    <dgm:cxn modelId="{A4349222-E400-4D4E-8EC6-D1649FAFBB7E}" type="presParOf" srcId="{AF44D667-4AE8-4895-AD04-526C4EBACE6F}" destId="{C7F254DD-C140-4F55-9C37-2DA8B88E532B}" srcOrd="0" destOrd="0" presId="urn:microsoft.com/office/officeart/2008/layout/RadialCluster"/>
    <dgm:cxn modelId="{438F3949-B1BB-4A5B-BA2B-CD934B17BD62}" type="presParOf" srcId="{3B98B16C-563C-4E1C-944E-E7868018FB19}" destId="{1E90D8B5-5C1F-4B1B-ABF4-DE136C35E7C4}" srcOrd="2" destOrd="0" presId="urn:microsoft.com/office/officeart/2008/layout/RadialCluster"/>
    <dgm:cxn modelId="{99D4FC66-9501-4EE5-89AA-9C3B1F4D7B69}" type="presParOf" srcId="{3B98B16C-563C-4E1C-944E-E7868018FB19}" destId="{5C13ABAD-A19F-4ED5-A367-6FDD68FA30B1}" srcOrd="3" destOrd="0" presId="urn:microsoft.com/office/officeart/2008/layout/RadialCluster"/>
    <dgm:cxn modelId="{BF74F02F-C948-4AB8-875F-8F9CF5F07E3A}" type="presParOf" srcId="{5C13ABAD-A19F-4ED5-A367-6FDD68FA30B1}" destId="{4717B06E-8CF4-444D-9A40-7B1AE1F14416}" srcOrd="0" destOrd="0" presId="urn:microsoft.com/office/officeart/2008/layout/RadialCluster"/>
    <dgm:cxn modelId="{56CC437B-19AA-46F0-A5C1-48839ECB4183}" type="presParOf" srcId="{3B98B16C-563C-4E1C-944E-E7868018FB19}" destId="{B4C07AE4-5EE9-4323-8204-5B59CFFFAC95}" srcOrd="4" destOrd="0" presId="urn:microsoft.com/office/officeart/2008/layout/RadialCluster"/>
    <dgm:cxn modelId="{D18E3F11-1058-4855-8394-191259FF6EE4}" type="presParOf" srcId="{3B98B16C-563C-4E1C-944E-E7868018FB19}" destId="{C5CEC197-4564-4B13-9785-6F4073656A88}" srcOrd="5" destOrd="0" presId="urn:microsoft.com/office/officeart/2008/layout/RadialCluster"/>
    <dgm:cxn modelId="{54E2E259-5F71-41A7-8B9B-6C8E90A52D99}" type="presParOf" srcId="{C5CEC197-4564-4B13-9785-6F4073656A88}" destId="{11A2C664-4A9F-4F0D-83E7-3510589783FA}" srcOrd="0" destOrd="0" presId="urn:microsoft.com/office/officeart/2008/layout/RadialCluster"/>
    <dgm:cxn modelId="{4F51C1DE-7674-43EE-AB47-75D6661CF4B5}" type="presParOf" srcId="{C5CEC197-4564-4B13-9785-6F4073656A88}" destId="{47AB691B-1FD4-4743-9A0E-02A0C9B4566A}" srcOrd="1" destOrd="0" presId="urn:microsoft.com/office/officeart/2008/layout/RadialCluster"/>
    <dgm:cxn modelId="{D21CF3AB-B9C6-4EBE-BB27-4D8BC681CB79}" type="presParOf" srcId="{C5CEC197-4564-4B13-9785-6F4073656A88}" destId="{7284F795-8FD3-4B01-8A46-2D9D99163191}" srcOrd="2" destOrd="0" presId="urn:microsoft.com/office/officeart/2008/layout/RadialCluster"/>
    <dgm:cxn modelId="{FBAB5A49-AD37-4CEA-BCD2-AA9435373BE0}" type="presParOf" srcId="{C5CEC197-4564-4B13-9785-6F4073656A88}" destId="{13A7F619-F3F8-4A81-88A2-BD1C78CCF4C3}" srcOrd="3" destOrd="0" presId="urn:microsoft.com/office/officeart/2008/layout/RadialCluster"/>
    <dgm:cxn modelId="{740097C3-5B2A-413C-8432-9ABE9812F65A}" type="presParOf" srcId="{C5CEC197-4564-4B13-9785-6F4073656A88}" destId="{1507140A-98B4-4936-81D8-50374B616737}" srcOrd="4" destOrd="0" presId="urn:microsoft.com/office/officeart/2008/layout/RadialCluster"/>
    <dgm:cxn modelId="{CB754BF9-B19E-4FC6-9D12-462A36A9C79E}" type="presParOf" srcId="{3B98B16C-563C-4E1C-944E-E7868018FB19}" destId="{73E388A1-6760-4768-84F1-5A5B5A135F17}" srcOrd="6" destOrd="0" presId="urn:microsoft.com/office/officeart/2008/layout/RadialCluster"/>
    <dgm:cxn modelId="{16E9A8BC-630E-4A5D-93F3-900FBCF8DA15}" type="presParOf" srcId="{3B98B16C-563C-4E1C-944E-E7868018FB19}" destId="{DBCF6827-7C6B-45EC-8A9F-3998B98F2869}" srcOrd="7" destOrd="0" presId="urn:microsoft.com/office/officeart/2008/layout/RadialCluster"/>
    <dgm:cxn modelId="{E0754BC0-8D14-4273-A92C-FB49E8A77D67}" type="presParOf" srcId="{DBCF6827-7C6B-45EC-8A9F-3998B98F2869}" destId="{C3CDCE7F-DD53-4782-B627-0DEE5009DF6E}" srcOrd="0" destOrd="0" presId="urn:microsoft.com/office/officeart/2008/layout/RadialCluster"/>
    <dgm:cxn modelId="{2ECA0991-05F7-4307-AD1E-46A6879D3E3D}" type="presParOf" srcId="{3B98B16C-563C-4E1C-944E-E7868018FB19}" destId="{19485DA9-329C-4CF8-9332-EB98190CE6D0}" srcOrd="8" destOrd="0" presId="urn:microsoft.com/office/officeart/2008/layout/RadialCluster"/>
  </dgm:cxnLst>
  <dgm:bg>
    <a:solidFill>
      <a:schemeClr val="tx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FD07D-BE91-49B2-A007-831742779199}" type="doc">
      <dgm:prSet loTypeId="urn:microsoft.com/office/officeart/2008/layout/RadialCluster" loCatId="cycle" qsTypeId="urn:microsoft.com/office/officeart/2005/8/quickstyle/simple3" qsCatId="simple" csTypeId="urn:microsoft.com/office/officeart/2005/8/colors/accent3_1" csCatId="accent3" phldr="1"/>
      <dgm:spPr/>
      <dgm:t>
        <a:bodyPr/>
        <a:lstStyle/>
        <a:p>
          <a:endParaRPr lang="en-US"/>
        </a:p>
      </dgm:t>
    </dgm:pt>
    <dgm:pt modelId="{36685CF1-D720-4C3A-92C3-FEBEE1A0C315}">
      <dgm:prSet custT="1"/>
      <dgm:spPr/>
      <dgm:t>
        <a:bodyPr/>
        <a:lstStyle/>
        <a:p>
          <a:pPr rtl="0"/>
          <a:r>
            <a:rPr lang="es-MX" sz="2800" b="1" dirty="0" smtClean="0"/>
            <a:t>Cansado, débil y sin vigor</a:t>
          </a:r>
          <a:endParaRPr lang="en-US" sz="2800" b="1" dirty="0"/>
        </a:p>
      </dgm:t>
    </dgm:pt>
    <dgm:pt modelId="{035A6206-8B9F-4721-90D0-CDA5623E0844}" type="parTrans" cxnId="{8BF40616-9214-4769-B7B1-A95480FB09E1}">
      <dgm:prSet/>
      <dgm:spPr/>
      <dgm:t>
        <a:bodyPr/>
        <a:lstStyle/>
        <a:p>
          <a:endParaRPr lang="en-US"/>
        </a:p>
      </dgm:t>
    </dgm:pt>
    <dgm:pt modelId="{F672E2AF-F201-4023-9847-ABE67812BC0B}" type="sibTrans" cxnId="{8BF40616-9214-4769-B7B1-A95480FB09E1}">
      <dgm:prSet/>
      <dgm:spPr/>
      <dgm:t>
        <a:bodyPr/>
        <a:lstStyle/>
        <a:p>
          <a:endParaRPr lang="en-US"/>
        </a:p>
      </dgm:t>
    </dgm:pt>
    <dgm:pt modelId="{57388FDE-3101-441B-9349-A39AC08C951D}">
      <dgm:prSet custT="1"/>
      <dgm:spPr/>
      <dgm:t>
        <a:bodyPr/>
        <a:lstStyle/>
        <a:p>
          <a:pPr rtl="0"/>
          <a:r>
            <a:rPr lang="es-MX" sz="4000" dirty="0" smtClean="0"/>
            <a:t>Pesado</a:t>
          </a:r>
          <a:endParaRPr lang="en-US" sz="4000" dirty="0"/>
        </a:p>
      </dgm:t>
    </dgm:pt>
    <dgm:pt modelId="{5B41B10A-929B-49EA-818A-C74D3059A784}" type="parTrans" cxnId="{1CDEB524-F541-4DC4-86D4-5E5213AFB0EF}">
      <dgm:prSet/>
      <dgm:spPr/>
      <dgm:t>
        <a:bodyPr/>
        <a:lstStyle/>
        <a:p>
          <a:endParaRPr lang="en-US"/>
        </a:p>
      </dgm:t>
    </dgm:pt>
    <dgm:pt modelId="{422B8FFD-8EEE-434C-AA52-FA7F6587CEC3}" type="sibTrans" cxnId="{1CDEB524-F541-4DC4-86D4-5E5213AFB0EF}">
      <dgm:prSet/>
      <dgm:spPr/>
      <dgm:t>
        <a:bodyPr/>
        <a:lstStyle/>
        <a:p>
          <a:endParaRPr lang="en-US"/>
        </a:p>
      </dgm:t>
    </dgm:pt>
    <dgm:pt modelId="{612F55C7-E1D2-46D1-ABEF-DCB51B9DED86}">
      <dgm:prSet custT="1"/>
      <dgm:spPr/>
      <dgm:t>
        <a:bodyPr/>
        <a:lstStyle/>
        <a:p>
          <a:pPr rtl="0"/>
          <a:r>
            <a:rPr lang="es-MX" sz="2800" dirty="0" smtClean="0"/>
            <a:t>Amontonamiento</a:t>
          </a:r>
          <a:endParaRPr lang="en-US" sz="2800" dirty="0"/>
        </a:p>
      </dgm:t>
    </dgm:pt>
    <dgm:pt modelId="{19D6CD31-143D-4A52-9F0D-BB7E3C4801F5}" type="parTrans" cxnId="{CB4763A8-8C7B-4617-A24B-AA77A3A22D2C}">
      <dgm:prSet/>
      <dgm:spPr/>
      <dgm:t>
        <a:bodyPr/>
        <a:lstStyle/>
        <a:p>
          <a:endParaRPr lang="en-US"/>
        </a:p>
      </dgm:t>
    </dgm:pt>
    <dgm:pt modelId="{CA8909FF-4F13-4E2B-A6CC-8B3D6D611934}" type="sibTrans" cxnId="{CB4763A8-8C7B-4617-A24B-AA77A3A22D2C}">
      <dgm:prSet/>
      <dgm:spPr/>
      <dgm:t>
        <a:bodyPr/>
        <a:lstStyle/>
        <a:p>
          <a:endParaRPr lang="en-US"/>
        </a:p>
      </dgm:t>
    </dgm:pt>
    <dgm:pt modelId="{139A1BE9-A74A-4908-91C6-E39F1E276C8C}">
      <dgm:prSet custT="1"/>
      <dgm:spPr/>
      <dgm:t>
        <a:bodyPr/>
        <a:lstStyle/>
        <a:p>
          <a:pPr rtl="0"/>
          <a:r>
            <a:rPr lang="es-MX" sz="2800" dirty="0" smtClean="0"/>
            <a:t>Sobrecargado</a:t>
          </a:r>
          <a:endParaRPr lang="en-US" sz="2800" dirty="0"/>
        </a:p>
      </dgm:t>
    </dgm:pt>
    <dgm:pt modelId="{7CCA4E62-5D21-4C23-B732-B59E3503E369}" type="parTrans" cxnId="{9714030E-E996-4BFB-879D-02B9C046C7A8}">
      <dgm:prSet/>
      <dgm:spPr/>
      <dgm:t>
        <a:bodyPr/>
        <a:lstStyle/>
        <a:p>
          <a:endParaRPr lang="en-US"/>
        </a:p>
      </dgm:t>
    </dgm:pt>
    <dgm:pt modelId="{E4DE523D-FCD1-4A66-B17C-21FBAB2CD72B}" type="sibTrans" cxnId="{9714030E-E996-4BFB-879D-02B9C046C7A8}">
      <dgm:prSet/>
      <dgm:spPr/>
      <dgm:t>
        <a:bodyPr/>
        <a:lstStyle/>
        <a:p>
          <a:endParaRPr lang="en-US"/>
        </a:p>
      </dgm:t>
    </dgm:pt>
    <dgm:pt modelId="{C5E0BC33-AF4A-474C-9069-CD5E42D6FB6B}" type="pres">
      <dgm:prSet presAssocID="{733FD07D-BE91-49B2-A007-831742779199}" presName="Name0" presStyleCnt="0">
        <dgm:presLayoutVars>
          <dgm:chMax val="1"/>
          <dgm:chPref val="1"/>
          <dgm:dir/>
          <dgm:animOne val="branch"/>
          <dgm:animLvl val="lvl"/>
        </dgm:presLayoutVars>
      </dgm:prSet>
      <dgm:spPr/>
      <dgm:t>
        <a:bodyPr/>
        <a:lstStyle/>
        <a:p>
          <a:endParaRPr lang="en-US"/>
        </a:p>
      </dgm:t>
    </dgm:pt>
    <dgm:pt modelId="{2FBEF8A2-0895-4E6A-937B-DF2803C7FFBE}" type="pres">
      <dgm:prSet presAssocID="{36685CF1-D720-4C3A-92C3-FEBEE1A0C315}" presName="singleCycle" presStyleCnt="0"/>
      <dgm:spPr/>
    </dgm:pt>
    <dgm:pt modelId="{C7F8F12F-B6D7-479C-9539-B1264117D4C7}" type="pres">
      <dgm:prSet presAssocID="{36685CF1-D720-4C3A-92C3-FEBEE1A0C315}" presName="singleCenter" presStyleLbl="node1" presStyleIdx="0" presStyleCnt="4" custScaleX="134938" custScaleY="135024" custLinFactNeighborY="-5165">
        <dgm:presLayoutVars>
          <dgm:chMax val="7"/>
          <dgm:chPref val="7"/>
        </dgm:presLayoutVars>
      </dgm:prSet>
      <dgm:spPr/>
      <dgm:t>
        <a:bodyPr/>
        <a:lstStyle/>
        <a:p>
          <a:endParaRPr lang="en-US"/>
        </a:p>
      </dgm:t>
    </dgm:pt>
    <dgm:pt modelId="{4E5524EF-EED3-4BC3-BC57-20A7500E89A0}" type="pres">
      <dgm:prSet presAssocID="{5B41B10A-929B-49EA-818A-C74D3059A784}" presName="Name56" presStyleLbl="parChTrans1D2" presStyleIdx="0" presStyleCnt="3"/>
      <dgm:spPr/>
      <dgm:t>
        <a:bodyPr/>
        <a:lstStyle/>
        <a:p>
          <a:endParaRPr lang="en-US"/>
        </a:p>
      </dgm:t>
    </dgm:pt>
    <dgm:pt modelId="{27ED3334-4460-46F5-9F39-255BCEB3B1AC}" type="pres">
      <dgm:prSet presAssocID="{57388FDE-3101-441B-9349-A39AC08C951D}" presName="text0" presStyleLbl="node1" presStyleIdx="1" presStyleCnt="4" custScaleX="271936" custRadScaleRad="111686" custRadScaleInc="-1572">
        <dgm:presLayoutVars>
          <dgm:bulletEnabled val="1"/>
        </dgm:presLayoutVars>
      </dgm:prSet>
      <dgm:spPr/>
      <dgm:t>
        <a:bodyPr/>
        <a:lstStyle/>
        <a:p>
          <a:endParaRPr lang="en-US"/>
        </a:p>
      </dgm:t>
    </dgm:pt>
    <dgm:pt modelId="{B9278F84-9D3F-4CC2-9F30-11A624149F76}" type="pres">
      <dgm:prSet presAssocID="{19D6CD31-143D-4A52-9F0D-BB7E3C4801F5}" presName="Name56" presStyleLbl="parChTrans1D2" presStyleIdx="1" presStyleCnt="3"/>
      <dgm:spPr/>
      <dgm:t>
        <a:bodyPr/>
        <a:lstStyle/>
        <a:p>
          <a:endParaRPr lang="en-US"/>
        </a:p>
      </dgm:t>
    </dgm:pt>
    <dgm:pt modelId="{6A609D25-2A38-4F9C-9F08-92C520C99832}" type="pres">
      <dgm:prSet presAssocID="{612F55C7-E1D2-46D1-ABEF-DCB51B9DED86}" presName="text0" presStyleLbl="node1" presStyleIdx="2" presStyleCnt="4" custScaleX="330664" custRadScaleRad="138521" custRadScaleInc="-6830">
        <dgm:presLayoutVars>
          <dgm:bulletEnabled val="1"/>
        </dgm:presLayoutVars>
      </dgm:prSet>
      <dgm:spPr/>
      <dgm:t>
        <a:bodyPr/>
        <a:lstStyle/>
        <a:p>
          <a:endParaRPr lang="en-US"/>
        </a:p>
      </dgm:t>
    </dgm:pt>
    <dgm:pt modelId="{18BE1EF0-8CC9-470C-9C4A-B23A8CD40B58}" type="pres">
      <dgm:prSet presAssocID="{7CCA4E62-5D21-4C23-B732-B59E3503E369}" presName="Name56" presStyleLbl="parChTrans1D2" presStyleIdx="2" presStyleCnt="3"/>
      <dgm:spPr/>
      <dgm:t>
        <a:bodyPr/>
        <a:lstStyle/>
        <a:p>
          <a:endParaRPr lang="en-US"/>
        </a:p>
      </dgm:t>
    </dgm:pt>
    <dgm:pt modelId="{5373929A-CEC3-42B3-9DE0-255A4D22EED9}" type="pres">
      <dgm:prSet presAssocID="{139A1BE9-A74A-4908-91C6-E39F1E276C8C}" presName="text0" presStyleLbl="node1" presStyleIdx="3" presStyleCnt="4" custScaleX="291231" custRadScaleRad="140845" custRadScaleInc="4990">
        <dgm:presLayoutVars>
          <dgm:bulletEnabled val="1"/>
        </dgm:presLayoutVars>
      </dgm:prSet>
      <dgm:spPr/>
      <dgm:t>
        <a:bodyPr/>
        <a:lstStyle/>
        <a:p>
          <a:endParaRPr lang="en-US"/>
        </a:p>
      </dgm:t>
    </dgm:pt>
  </dgm:ptLst>
  <dgm:cxnLst>
    <dgm:cxn modelId="{C60E4B9C-A1A1-4E62-97CF-768D01767C7B}" type="presOf" srcId="{139A1BE9-A74A-4908-91C6-E39F1E276C8C}" destId="{5373929A-CEC3-42B3-9DE0-255A4D22EED9}" srcOrd="0" destOrd="0" presId="urn:microsoft.com/office/officeart/2008/layout/RadialCluster"/>
    <dgm:cxn modelId="{FD5F9D91-7261-48BE-B848-E538D68E64FB}" type="presOf" srcId="{612F55C7-E1D2-46D1-ABEF-DCB51B9DED86}" destId="{6A609D25-2A38-4F9C-9F08-92C520C99832}" srcOrd="0" destOrd="0" presId="urn:microsoft.com/office/officeart/2008/layout/RadialCluster"/>
    <dgm:cxn modelId="{9714030E-E996-4BFB-879D-02B9C046C7A8}" srcId="{36685CF1-D720-4C3A-92C3-FEBEE1A0C315}" destId="{139A1BE9-A74A-4908-91C6-E39F1E276C8C}" srcOrd="2" destOrd="0" parTransId="{7CCA4E62-5D21-4C23-B732-B59E3503E369}" sibTransId="{E4DE523D-FCD1-4A66-B17C-21FBAB2CD72B}"/>
    <dgm:cxn modelId="{CC2E0001-A6C5-4B7B-9DF3-FD5E4DD77DE9}" type="presOf" srcId="{19D6CD31-143D-4A52-9F0D-BB7E3C4801F5}" destId="{B9278F84-9D3F-4CC2-9F30-11A624149F76}" srcOrd="0" destOrd="0" presId="urn:microsoft.com/office/officeart/2008/layout/RadialCluster"/>
    <dgm:cxn modelId="{8F1DB709-4327-4360-9359-7061244441E8}" type="presOf" srcId="{5B41B10A-929B-49EA-818A-C74D3059A784}" destId="{4E5524EF-EED3-4BC3-BC57-20A7500E89A0}" srcOrd="0" destOrd="0" presId="urn:microsoft.com/office/officeart/2008/layout/RadialCluster"/>
    <dgm:cxn modelId="{AB7DF761-5E66-49D4-ACD2-CD79F192A0CA}" type="presOf" srcId="{7CCA4E62-5D21-4C23-B732-B59E3503E369}" destId="{18BE1EF0-8CC9-470C-9C4A-B23A8CD40B58}" srcOrd="0" destOrd="0" presId="urn:microsoft.com/office/officeart/2008/layout/RadialCluster"/>
    <dgm:cxn modelId="{1CDEB524-F541-4DC4-86D4-5E5213AFB0EF}" srcId="{36685CF1-D720-4C3A-92C3-FEBEE1A0C315}" destId="{57388FDE-3101-441B-9349-A39AC08C951D}" srcOrd="0" destOrd="0" parTransId="{5B41B10A-929B-49EA-818A-C74D3059A784}" sibTransId="{422B8FFD-8EEE-434C-AA52-FA7F6587CEC3}"/>
    <dgm:cxn modelId="{829B91DC-90C1-4B4E-8A6D-DDD5261FD4DC}" type="presOf" srcId="{733FD07D-BE91-49B2-A007-831742779199}" destId="{C5E0BC33-AF4A-474C-9069-CD5E42D6FB6B}" srcOrd="0" destOrd="0" presId="urn:microsoft.com/office/officeart/2008/layout/RadialCluster"/>
    <dgm:cxn modelId="{4275C117-235C-4305-9E27-68590CD5B6B9}" type="presOf" srcId="{36685CF1-D720-4C3A-92C3-FEBEE1A0C315}" destId="{C7F8F12F-B6D7-479C-9539-B1264117D4C7}" srcOrd="0" destOrd="0" presId="urn:microsoft.com/office/officeart/2008/layout/RadialCluster"/>
    <dgm:cxn modelId="{49700105-8E21-4FA6-9DB5-61DFCA203F37}" type="presOf" srcId="{57388FDE-3101-441B-9349-A39AC08C951D}" destId="{27ED3334-4460-46F5-9F39-255BCEB3B1AC}" srcOrd="0" destOrd="0" presId="urn:microsoft.com/office/officeart/2008/layout/RadialCluster"/>
    <dgm:cxn modelId="{8BF40616-9214-4769-B7B1-A95480FB09E1}" srcId="{733FD07D-BE91-49B2-A007-831742779199}" destId="{36685CF1-D720-4C3A-92C3-FEBEE1A0C315}" srcOrd="0" destOrd="0" parTransId="{035A6206-8B9F-4721-90D0-CDA5623E0844}" sibTransId="{F672E2AF-F201-4023-9847-ABE67812BC0B}"/>
    <dgm:cxn modelId="{CB4763A8-8C7B-4617-A24B-AA77A3A22D2C}" srcId="{36685CF1-D720-4C3A-92C3-FEBEE1A0C315}" destId="{612F55C7-E1D2-46D1-ABEF-DCB51B9DED86}" srcOrd="1" destOrd="0" parTransId="{19D6CD31-143D-4A52-9F0D-BB7E3C4801F5}" sibTransId="{CA8909FF-4F13-4E2B-A6CC-8B3D6D611934}"/>
    <dgm:cxn modelId="{E89D5A2B-8A59-4763-AF9C-34D3D76E951E}" type="presParOf" srcId="{C5E0BC33-AF4A-474C-9069-CD5E42D6FB6B}" destId="{2FBEF8A2-0895-4E6A-937B-DF2803C7FFBE}" srcOrd="0" destOrd="0" presId="urn:microsoft.com/office/officeart/2008/layout/RadialCluster"/>
    <dgm:cxn modelId="{F21A69CF-6A56-440B-A04A-A36107265D69}" type="presParOf" srcId="{2FBEF8A2-0895-4E6A-937B-DF2803C7FFBE}" destId="{C7F8F12F-B6D7-479C-9539-B1264117D4C7}" srcOrd="0" destOrd="0" presId="urn:microsoft.com/office/officeart/2008/layout/RadialCluster"/>
    <dgm:cxn modelId="{0262235B-DCA7-4CEB-83AE-6303DB3C016E}" type="presParOf" srcId="{2FBEF8A2-0895-4E6A-937B-DF2803C7FFBE}" destId="{4E5524EF-EED3-4BC3-BC57-20A7500E89A0}" srcOrd="1" destOrd="0" presId="urn:microsoft.com/office/officeart/2008/layout/RadialCluster"/>
    <dgm:cxn modelId="{0C71C1E2-86F2-4740-A682-66194BFA040C}" type="presParOf" srcId="{2FBEF8A2-0895-4E6A-937B-DF2803C7FFBE}" destId="{27ED3334-4460-46F5-9F39-255BCEB3B1AC}" srcOrd="2" destOrd="0" presId="urn:microsoft.com/office/officeart/2008/layout/RadialCluster"/>
    <dgm:cxn modelId="{E5469076-7933-4B0A-844E-EF50920D9F67}" type="presParOf" srcId="{2FBEF8A2-0895-4E6A-937B-DF2803C7FFBE}" destId="{B9278F84-9D3F-4CC2-9F30-11A624149F76}" srcOrd="3" destOrd="0" presId="urn:microsoft.com/office/officeart/2008/layout/RadialCluster"/>
    <dgm:cxn modelId="{B3E3D54D-A944-48D8-97E0-E7A7EC60AEF8}" type="presParOf" srcId="{2FBEF8A2-0895-4E6A-937B-DF2803C7FFBE}" destId="{6A609D25-2A38-4F9C-9F08-92C520C99832}" srcOrd="4" destOrd="0" presId="urn:microsoft.com/office/officeart/2008/layout/RadialCluster"/>
    <dgm:cxn modelId="{DD18564A-FF34-4ACC-91ED-F2849A39E52E}" type="presParOf" srcId="{2FBEF8A2-0895-4E6A-937B-DF2803C7FFBE}" destId="{18BE1EF0-8CC9-470C-9C4A-B23A8CD40B58}" srcOrd="5" destOrd="0" presId="urn:microsoft.com/office/officeart/2008/layout/RadialCluster"/>
    <dgm:cxn modelId="{C6EFF624-FA86-41A9-B4D4-C3C1CCE51E98}" type="presParOf" srcId="{2FBEF8A2-0895-4E6A-937B-DF2803C7FFBE}" destId="{5373929A-CEC3-42B3-9DE0-255A4D22EED9}" srcOrd="6" destOrd="0" presId="urn:microsoft.com/office/officeart/2008/layout/RadialCluster"/>
  </dgm:cxnLst>
  <dgm:bg>
    <a:solidFill>
      <a:schemeClr val="bg1">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E7893-932D-433F-BC5E-A6A91178BD96}" type="doc">
      <dgm:prSet loTypeId="urn:microsoft.com/office/officeart/2005/8/layout/radial1" loCatId="cycle" qsTypeId="urn:microsoft.com/office/officeart/2005/8/quickstyle/simple3" qsCatId="simple" csTypeId="urn:microsoft.com/office/officeart/2005/8/colors/accent3_1" csCatId="accent3" phldr="1"/>
      <dgm:spPr/>
      <dgm:t>
        <a:bodyPr/>
        <a:lstStyle/>
        <a:p>
          <a:endParaRPr lang="en-US"/>
        </a:p>
      </dgm:t>
    </dgm:pt>
    <dgm:pt modelId="{C1F5F9A2-63B4-4A90-B028-B5DD343E38BB}">
      <dgm:prSet custT="1"/>
      <dgm:spPr/>
      <dgm:t>
        <a:bodyPr/>
        <a:lstStyle/>
        <a:p>
          <a:pPr rtl="0"/>
          <a:r>
            <a:rPr lang="es-MX" sz="1800" dirty="0" smtClean="0"/>
            <a:t>Variedad y demasiadas clases de alimentos</a:t>
          </a:r>
          <a:endParaRPr lang="en-US" sz="1800" dirty="0"/>
        </a:p>
      </dgm:t>
    </dgm:pt>
    <dgm:pt modelId="{625E5D90-A43D-40E5-B9FD-01C062B7A0CC}" type="parTrans" cxnId="{5F9223A9-B53A-4D97-AC24-4D030AE28639}">
      <dgm:prSet/>
      <dgm:spPr/>
      <dgm:t>
        <a:bodyPr/>
        <a:lstStyle/>
        <a:p>
          <a:endParaRPr lang="en-US"/>
        </a:p>
      </dgm:t>
    </dgm:pt>
    <dgm:pt modelId="{E43C34D1-6218-4BC6-A054-6A208CA4D351}" type="sibTrans" cxnId="{5F9223A9-B53A-4D97-AC24-4D030AE28639}">
      <dgm:prSet/>
      <dgm:spPr/>
      <dgm:t>
        <a:bodyPr/>
        <a:lstStyle/>
        <a:p>
          <a:endParaRPr lang="en-US"/>
        </a:p>
      </dgm:t>
    </dgm:pt>
    <dgm:pt modelId="{43E888C6-EB2B-4FC4-9B87-A9781BDA630C}">
      <dgm:prSet custT="1"/>
      <dgm:spPr/>
      <dgm:t>
        <a:bodyPr/>
        <a:lstStyle/>
        <a:p>
          <a:pPr rtl="0"/>
          <a:r>
            <a:rPr lang="es-MX" sz="2400" dirty="0" smtClean="0"/>
            <a:t>Desordenes</a:t>
          </a:r>
          <a:endParaRPr lang="en-US" sz="2400" dirty="0"/>
        </a:p>
      </dgm:t>
    </dgm:pt>
    <dgm:pt modelId="{91D209CB-33AB-46D7-9915-E889A5D4EB15}" type="parTrans" cxnId="{EEB802B4-22B1-44F4-860B-61AEC01451F4}">
      <dgm:prSet/>
      <dgm:spPr/>
      <dgm:t>
        <a:bodyPr/>
        <a:lstStyle/>
        <a:p>
          <a:endParaRPr lang="en-US"/>
        </a:p>
      </dgm:t>
    </dgm:pt>
    <dgm:pt modelId="{00CAAD57-1F5B-4CE8-A139-B506F5008E08}" type="sibTrans" cxnId="{EEB802B4-22B1-44F4-860B-61AEC01451F4}">
      <dgm:prSet/>
      <dgm:spPr/>
      <dgm:t>
        <a:bodyPr/>
        <a:lstStyle/>
        <a:p>
          <a:endParaRPr lang="en-US"/>
        </a:p>
      </dgm:t>
    </dgm:pt>
    <dgm:pt modelId="{6523DFEF-C8E6-4504-A358-91DF8D093864}">
      <dgm:prSet custT="1"/>
      <dgm:spPr/>
      <dgm:t>
        <a:bodyPr/>
        <a:lstStyle/>
        <a:p>
          <a:pPr rtl="0"/>
          <a:r>
            <a:rPr lang="es-MX" sz="2400" dirty="0" smtClean="0"/>
            <a:t>Guerra </a:t>
          </a:r>
          <a:endParaRPr lang="en-US" sz="2400" dirty="0"/>
        </a:p>
      </dgm:t>
    </dgm:pt>
    <dgm:pt modelId="{0D81F7E2-07AA-4611-8A32-0A980F1162BB}" type="parTrans" cxnId="{515071BF-0386-4F03-9B54-52C76066414D}">
      <dgm:prSet/>
      <dgm:spPr/>
      <dgm:t>
        <a:bodyPr/>
        <a:lstStyle/>
        <a:p>
          <a:endParaRPr lang="en-US"/>
        </a:p>
      </dgm:t>
    </dgm:pt>
    <dgm:pt modelId="{8F76586C-A0B0-41B6-9B24-0143E0EBFE44}" type="sibTrans" cxnId="{515071BF-0386-4F03-9B54-52C76066414D}">
      <dgm:prSet/>
      <dgm:spPr/>
      <dgm:t>
        <a:bodyPr/>
        <a:lstStyle/>
        <a:p>
          <a:endParaRPr lang="en-US"/>
        </a:p>
      </dgm:t>
    </dgm:pt>
    <dgm:pt modelId="{95F2065E-0250-4084-B23B-0CF351C7DF52}">
      <dgm:prSet custT="1"/>
      <dgm:spPr/>
      <dgm:t>
        <a:bodyPr/>
        <a:lstStyle/>
        <a:p>
          <a:pPr rtl="0"/>
          <a:r>
            <a:rPr lang="es-MX" sz="2400" dirty="0" smtClean="0"/>
            <a:t>Debilitamiento</a:t>
          </a:r>
          <a:endParaRPr lang="en-US" sz="2400" dirty="0"/>
        </a:p>
      </dgm:t>
    </dgm:pt>
    <dgm:pt modelId="{25DC94CD-88D7-4D72-9F3E-68096BEADE76}" type="parTrans" cxnId="{98FD08A9-3D81-4EF3-BB6B-A8723336A6C6}">
      <dgm:prSet/>
      <dgm:spPr/>
      <dgm:t>
        <a:bodyPr/>
        <a:lstStyle/>
        <a:p>
          <a:endParaRPr lang="en-US"/>
        </a:p>
      </dgm:t>
    </dgm:pt>
    <dgm:pt modelId="{4E5E9211-A318-4053-BF0D-6E68C2CCEFCA}" type="sibTrans" cxnId="{98FD08A9-3D81-4EF3-BB6B-A8723336A6C6}">
      <dgm:prSet/>
      <dgm:spPr/>
      <dgm:t>
        <a:bodyPr/>
        <a:lstStyle/>
        <a:p>
          <a:endParaRPr lang="en-US"/>
        </a:p>
      </dgm:t>
    </dgm:pt>
    <dgm:pt modelId="{F239841B-B866-4898-B62F-685945B4B625}" type="pres">
      <dgm:prSet presAssocID="{ACBE7893-932D-433F-BC5E-A6A91178BD96}" presName="cycle" presStyleCnt="0">
        <dgm:presLayoutVars>
          <dgm:chMax val="1"/>
          <dgm:dir/>
          <dgm:animLvl val="ctr"/>
          <dgm:resizeHandles val="exact"/>
        </dgm:presLayoutVars>
      </dgm:prSet>
      <dgm:spPr/>
      <dgm:t>
        <a:bodyPr/>
        <a:lstStyle/>
        <a:p>
          <a:endParaRPr lang="en-US"/>
        </a:p>
      </dgm:t>
    </dgm:pt>
    <dgm:pt modelId="{72F2D908-19DE-46C2-B96B-89B9A4444220}" type="pres">
      <dgm:prSet presAssocID="{C1F5F9A2-63B4-4A90-B028-B5DD343E38BB}" presName="centerShape" presStyleLbl="node0" presStyleIdx="0" presStyleCnt="1" custScaleX="129164" custScaleY="109584" custLinFactNeighborX="-605" custLinFactNeighborY="5813"/>
      <dgm:spPr/>
      <dgm:t>
        <a:bodyPr/>
        <a:lstStyle/>
        <a:p>
          <a:endParaRPr lang="en-US"/>
        </a:p>
      </dgm:t>
    </dgm:pt>
    <dgm:pt modelId="{43908AB7-FB8F-489E-AA5A-EABE05449D1C}" type="pres">
      <dgm:prSet presAssocID="{91D209CB-33AB-46D7-9915-E889A5D4EB15}" presName="Name9" presStyleLbl="parChTrans1D2" presStyleIdx="0" presStyleCnt="3"/>
      <dgm:spPr/>
      <dgm:t>
        <a:bodyPr/>
        <a:lstStyle/>
        <a:p>
          <a:endParaRPr lang="en-US"/>
        </a:p>
      </dgm:t>
    </dgm:pt>
    <dgm:pt modelId="{EEA9B813-567B-4C48-930A-9F846BEBEE50}" type="pres">
      <dgm:prSet presAssocID="{91D209CB-33AB-46D7-9915-E889A5D4EB15}" presName="connTx" presStyleLbl="parChTrans1D2" presStyleIdx="0" presStyleCnt="3"/>
      <dgm:spPr/>
      <dgm:t>
        <a:bodyPr/>
        <a:lstStyle/>
        <a:p>
          <a:endParaRPr lang="en-US"/>
        </a:p>
      </dgm:t>
    </dgm:pt>
    <dgm:pt modelId="{E1C599DB-D5CB-4227-9172-9FAD5501AD19}" type="pres">
      <dgm:prSet presAssocID="{43E888C6-EB2B-4FC4-9B87-A9781BDA630C}" presName="node" presStyleLbl="node1" presStyleIdx="0" presStyleCnt="3" custScaleX="179571">
        <dgm:presLayoutVars>
          <dgm:bulletEnabled val="1"/>
        </dgm:presLayoutVars>
      </dgm:prSet>
      <dgm:spPr/>
      <dgm:t>
        <a:bodyPr/>
        <a:lstStyle/>
        <a:p>
          <a:endParaRPr lang="en-US"/>
        </a:p>
      </dgm:t>
    </dgm:pt>
    <dgm:pt modelId="{1BB56CB1-B9A4-4A57-B481-A63A994AB51D}" type="pres">
      <dgm:prSet presAssocID="{0D81F7E2-07AA-4611-8A32-0A980F1162BB}" presName="Name9" presStyleLbl="parChTrans1D2" presStyleIdx="1" presStyleCnt="3"/>
      <dgm:spPr/>
      <dgm:t>
        <a:bodyPr/>
        <a:lstStyle/>
        <a:p>
          <a:endParaRPr lang="en-US"/>
        </a:p>
      </dgm:t>
    </dgm:pt>
    <dgm:pt modelId="{7CE28D69-9605-48C1-A6F7-74A71377A2E8}" type="pres">
      <dgm:prSet presAssocID="{0D81F7E2-07AA-4611-8A32-0A980F1162BB}" presName="connTx" presStyleLbl="parChTrans1D2" presStyleIdx="1" presStyleCnt="3"/>
      <dgm:spPr/>
      <dgm:t>
        <a:bodyPr/>
        <a:lstStyle/>
        <a:p>
          <a:endParaRPr lang="en-US"/>
        </a:p>
      </dgm:t>
    </dgm:pt>
    <dgm:pt modelId="{BC17ADA3-F7DA-4B50-ADEF-729493D2B69E}" type="pres">
      <dgm:prSet presAssocID="{6523DFEF-C8E6-4504-A358-91DF8D093864}" presName="node" presStyleLbl="node1" presStyleIdx="1" presStyleCnt="3" custScaleX="179571" custRadScaleRad="163394" custRadScaleInc="-23929">
        <dgm:presLayoutVars>
          <dgm:bulletEnabled val="1"/>
        </dgm:presLayoutVars>
      </dgm:prSet>
      <dgm:spPr/>
      <dgm:t>
        <a:bodyPr/>
        <a:lstStyle/>
        <a:p>
          <a:endParaRPr lang="en-US"/>
        </a:p>
      </dgm:t>
    </dgm:pt>
    <dgm:pt modelId="{21FFFB1B-886A-4BEB-A1DE-3D44BAD1D399}" type="pres">
      <dgm:prSet presAssocID="{25DC94CD-88D7-4D72-9F3E-68096BEADE76}" presName="Name9" presStyleLbl="parChTrans1D2" presStyleIdx="2" presStyleCnt="3"/>
      <dgm:spPr/>
      <dgm:t>
        <a:bodyPr/>
        <a:lstStyle/>
        <a:p>
          <a:endParaRPr lang="en-US"/>
        </a:p>
      </dgm:t>
    </dgm:pt>
    <dgm:pt modelId="{AB0E6C40-3B3A-4376-9CD1-DE415EB80776}" type="pres">
      <dgm:prSet presAssocID="{25DC94CD-88D7-4D72-9F3E-68096BEADE76}" presName="connTx" presStyleLbl="parChTrans1D2" presStyleIdx="2" presStyleCnt="3"/>
      <dgm:spPr/>
      <dgm:t>
        <a:bodyPr/>
        <a:lstStyle/>
        <a:p>
          <a:endParaRPr lang="en-US"/>
        </a:p>
      </dgm:t>
    </dgm:pt>
    <dgm:pt modelId="{80665F13-F589-4756-BC3F-43E344BEF3BB}" type="pres">
      <dgm:prSet presAssocID="{95F2065E-0250-4084-B23B-0CF351C7DF52}" presName="node" presStyleLbl="node1" presStyleIdx="2" presStyleCnt="3" custScaleX="179571" custRadScaleRad="158791" custRadScaleInc="23153">
        <dgm:presLayoutVars>
          <dgm:bulletEnabled val="1"/>
        </dgm:presLayoutVars>
      </dgm:prSet>
      <dgm:spPr/>
      <dgm:t>
        <a:bodyPr/>
        <a:lstStyle/>
        <a:p>
          <a:endParaRPr lang="en-US"/>
        </a:p>
      </dgm:t>
    </dgm:pt>
  </dgm:ptLst>
  <dgm:cxnLst>
    <dgm:cxn modelId="{9F613BBE-38AB-4E51-A1EB-3EB42D41C74F}" type="presOf" srcId="{C1F5F9A2-63B4-4A90-B028-B5DD343E38BB}" destId="{72F2D908-19DE-46C2-B96B-89B9A4444220}" srcOrd="0" destOrd="0" presId="urn:microsoft.com/office/officeart/2005/8/layout/radial1"/>
    <dgm:cxn modelId="{65DD77D2-D296-407F-97F9-834423A582D4}" type="presOf" srcId="{91D209CB-33AB-46D7-9915-E889A5D4EB15}" destId="{EEA9B813-567B-4C48-930A-9F846BEBEE50}" srcOrd="1" destOrd="0" presId="urn:microsoft.com/office/officeart/2005/8/layout/radial1"/>
    <dgm:cxn modelId="{262F9854-DB3E-41AB-9F3C-B45FD1D47FF4}" type="presOf" srcId="{91D209CB-33AB-46D7-9915-E889A5D4EB15}" destId="{43908AB7-FB8F-489E-AA5A-EABE05449D1C}" srcOrd="0" destOrd="0" presId="urn:microsoft.com/office/officeart/2005/8/layout/radial1"/>
    <dgm:cxn modelId="{5F9223A9-B53A-4D97-AC24-4D030AE28639}" srcId="{ACBE7893-932D-433F-BC5E-A6A91178BD96}" destId="{C1F5F9A2-63B4-4A90-B028-B5DD343E38BB}" srcOrd="0" destOrd="0" parTransId="{625E5D90-A43D-40E5-B9FD-01C062B7A0CC}" sibTransId="{E43C34D1-6218-4BC6-A054-6A208CA4D351}"/>
    <dgm:cxn modelId="{06E780D4-F62B-493F-AA2E-412A186088DB}" type="presOf" srcId="{25DC94CD-88D7-4D72-9F3E-68096BEADE76}" destId="{21FFFB1B-886A-4BEB-A1DE-3D44BAD1D399}" srcOrd="0" destOrd="0" presId="urn:microsoft.com/office/officeart/2005/8/layout/radial1"/>
    <dgm:cxn modelId="{EC373145-1C19-48F8-8074-FB30BB37FCA8}" type="presOf" srcId="{6523DFEF-C8E6-4504-A358-91DF8D093864}" destId="{BC17ADA3-F7DA-4B50-ADEF-729493D2B69E}" srcOrd="0" destOrd="0" presId="urn:microsoft.com/office/officeart/2005/8/layout/radial1"/>
    <dgm:cxn modelId="{3F6A1464-69D4-4E99-8293-37724721883A}" type="presOf" srcId="{ACBE7893-932D-433F-BC5E-A6A91178BD96}" destId="{F239841B-B866-4898-B62F-685945B4B625}" srcOrd="0" destOrd="0" presId="urn:microsoft.com/office/officeart/2005/8/layout/radial1"/>
    <dgm:cxn modelId="{515071BF-0386-4F03-9B54-52C76066414D}" srcId="{C1F5F9A2-63B4-4A90-B028-B5DD343E38BB}" destId="{6523DFEF-C8E6-4504-A358-91DF8D093864}" srcOrd="1" destOrd="0" parTransId="{0D81F7E2-07AA-4611-8A32-0A980F1162BB}" sibTransId="{8F76586C-A0B0-41B6-9B24-0143E0EBFE44}"/>
    <dgm:cxn modelId="{667C10A2-8038-42D6-A772-BC50DA997244}" type="presOf" srcId="{95F2065E-0250-4084-B23B-0CF351C7DF52}" destId="{80665F13-F589-4756-BC3F-43E344BEF3BB}" srcOrd="0" destOrd="0" presId="urn:microsoft.com/office/officeart/2005/8/layout/radial1"/>
    <dgm:cxn modelId="{26F6CD8F-4055-497B-9DB9-FB6C7C6C32F3}" type="presOf" srcId="{0D81F7E2-07AA-4611-8A32-0A980F1162BB}" destId="{7CE28D69-9605-48C1-A6F7-74A71377A2E8}" srcOrd="1" destOrd="0" presId="urn:microsoft.com/office/officeart/2005/8/layout/radial1"/>
    <dgm:cxn modelId="{68856692-3E3C-4950-88D6-E19478DC7723}" type="presOf" srcId="{25DC94CD-88D7-4D72-9F3E-68096BEADE76}" destId="{AB0E6C40-3B3A-4376-9CD1-DE415EB80776}" srcOrd="1" destOrd="0" presId="urn:microsoft.com/office/officeart/2005/8/layout/radial1"/>
    <dgm:cxn modelId="{98FD08A9-3D81-4EF3-BB6B-A8723336A6C6}" srcId="{C1F5F9A2-63B4-4A90-B028-B5DD343E38BB}" destId="{95F2065E-0250-4084-B23B-0CF351C7DF52}" srcOrd="2" destOrd="0" parTransId="{25DC94CD-88D7-4D72-9F3E-68096BEADE76}" sibTransId="{4E5E9211-A318-4053-BF0D-6E68C2CCEFCA}"/>
    <dgm:cxn modelId="{4D57CF73-8CF3-4F2C-8F15-8BE810757F9A}" type="presOf" srcId="{0D81F7E2-07AA-4611-8A32-0A980F1162BB}" destId="{1BB56CB1-B9A4-4A57-B481-A63A994AB51D}" srcOrd="0" destOrd="0" presId="urn:microsoft.com/office/officeart/2005/8/layout/radial1"/>
    <dgm:cxn modelId="{C996E224-C90B-47B1-9865-2A11E42D7AFC}" type="presOf" srcId="{43E888C6-EB2B-4FC4-9B87-A9781BDA630C}" destId="{E1C599DB-D5CB-4227-9172-9FAD5501AD19}" srcOrd="0" destOrd="0" presId="urn:microsoft.com/office/officeart/2005/8/layout/radial1"/>
    <dgm:cxn modelId="{EEB802B4-22B1-44F4-860B-61AEC01451F4}" srcId="{C1F5F9A2-63B4-4A90-B028-B5DD343E38BB}" destId="{43E888C6-EB2B-4FC4-9B87-A9781BDA630C}" srcOrd="0" destOrd="0" parTransId="{91D209CB-33AB-46D7-9915-E889A5D4EB15}" sibTransId="{00CAAD57-1F5B-4CE8-A139-B506F5008E08}"/>
    <dgm:cxn modelId="{99EDE8CC-66FB-4E9C-B85F-75C0009C7631}" type="presParOf" srcId="{F239841B-B866-4898-B62F-685945B4B625}" destId="{72F2D908-19DE-46C2-B96B-89B9A4444220}" srcOrd="0" destOrd="0" presId="urn:microsoft.com/office/officeart/2005/8/layout/radial1"/>
    <dgm:cxn modelId="{D3F555F3-F6BC-4FFF-8D4D-EA5B95543D2B}" type="presParOf" srcId="{F239841B-B866-4898-B62F-685945B4B625}" destId="{43908AB7-FB8F-489E-AA5A-EABE05449D1C}" srcOrd="1" destOrd="0" presId="urn:microsoft.com/office/officeart/2005/8/layout/radial1"/>
    <dgm:cxn modelId="{4D10B384-272F-4621-BB21-2F8B42738C05}" type="presParOf" srcId="{43908AB7-FB8F-489E-AA5A-EABE05449D1C}" destId="{EEA9B813-567B-4C48-930A-9F846BEBEE50}" srcOrd="0" destOrd="0" presId="urn:microsoft.com/office/officeart/2005/8/layout/radial1"/>
    <dgm:cxn modelId="{727E4A5A-CC08-4BEA-A092-6E9172916953}" type="presParOf" srcId="{F239841B-B866-4898-B62F-685945B4B625}" destId="{E1C599DB-D5CB-4227-9172-9FAD5501AD19}" srcOrd="2" destOrd="0" presId="urn:microsoft.com/office/officeart/2005/8/layout/radial1"/>
    <dgm:cxn modelId="{98BAB6CF-C301-4982-B4FA-ADD02F809007}" type="presParOf" srcId="{F239841B-B866-4898-B62F-685945B4B625}" destId="{1BB56CB1-B9A4-4A57-B481-A63A994AB51D}" srcOrd="3" destOrd="0" presId="urn:microsoft.com/office/officeart/2005/8/layout/radial1"/>
    <dgm:cxn modelId="{1AC2D662-362D-4506-BB5F-7A27D7B1114A}" type="presParOf" srcId="{1BB56CB1-B9A4-4A57-B481-A63A994AB51D}" destId="{7CE28D69-9605-48C1-A6F7-74A71377A2E8}" srcOrd="0" destOrd="0" presId="urn:microsoft.com/office/officeart/2005/8/layout/radial1"/>
    <dgm:cxn modelId="{F4A7BEFF-335D-49A0-94C0-C791FB6A8D9C}" type="presParOf" srcId="{F239841B-B866-4898-B62F-685945B4B625}" destId="{BC17ADA3-F7DA-4B50-ADEF-729493D2B69E}" srcOrd="4" destOrd="0" presId="urn:microsoft.com/office/officeart/2005/8/layout/radial1"/>
    <dgm:cxn modelId="{769C2A2C-4970-4CBF-9327-06031C5FCFB6}" type="presParOf" srcId="{F239841B-B866-4898-B62F-685945B4B625}" destId="{21FFFB1B-886A-4BEB-A1DE-3D44BAD1D399}" srcOrd="5" destOrd="0" presId="urn:microsoft.com/office/officeart/2005/8/layout/radial1"/>
    <dgm:cxn modelId="{5E71B977-EB57-49C2-B2BD-C68405C59BA6}" type="presParOf" srcId="{21FFFB1B-886A-4BEB-A1DE-3D44BAD1D399}" destId="{AB0E6C40-3B3A-4376-9CD1-DE415EB80776}" srcOrd="0" destOrd="0" presId="urn:microsoft.com/office/officeart/2005/8/layout/radial1"/>
    <dgm:cxn modelId="{6945279B-77A8-495C-B9CA-D3E243720FC1}" type="presParOf" srcId="{F239841B-B866-4898-B62F-685945B4B625}" destId="{80665F13-F589-4756-BC3F-43E344BEF3BB}" srcOrd="6" destOrd="0" presId="urn:microsoft.com/office/officeart/2005/8/layout/radial1"/>
  </dgm:cxnLst>
  <dgm:bg>
    <a:solidFill>
      <a:schemeClr val="bg1">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85DA9-329C-4CF8-9332-EB98190CE6D0}">
      <dsp:nvSpPr>
        <dsp:cNvPr id="0" name=""/>
        <dsp:cNvSpPr/>
      </dsp:nvSpPr>
      <dsp:spPr>
        <a:xfrm rot="10608977">
          <a:off x="2150643" y="3065707"/>
          <a:ext cx="1355602" cy="0"/>
        </a:xfrm>
        <a:custGeom>
          <a:avLst/>
          <a:gdLst/>
          <a:ahLst/>
          <a:cxnLst/>
          <a:rect l="0" t="0" r="0" b="0"/>
          <a:pathLst>
            <a:path>
              <a:moveTo>
                <a:pt x="0" y="0"/>
              </a:moveTo>
              <a:lnTo>
                <a:pt x="1355602"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388A1-6760-4768-84F1-5A5B5A135F17}">
      <dsp:nvSpPr>
        <dsp:cNvPr id="0" name=""/>
        <dsp:cNvSpPr/>
      </dsp:nvSpPr>
      <dsp:spPr>
        <a:xfrm rot="5448253">
          <a:off x="4043648" y="4036697"/>
          <a:ext cx="813517" cy="0"/>
        </a:xfrm>
        <a:custGeom>
          <a:avLst/>
          <a:gdLst/>
          <a:ahLst/>
          <a:cxnLst/>
          <a:rect l="0" t="0" r="0" b="0"/>
          <a:pathLst>
            <a:path>
              <a:moveTo>
                <a:pt x="0" y="0"/>
              </a:moveTo>
              <a:lnTo>
                <a:pt x="813517"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07AE4-5EE9-4323-8204-5B59CFFFAC95}">
      <dsp:nvSpPr>
        <dsp:cNvPr id="0" name=""/>
        <dsp:cNvSpPr/>
      </dsp:nvSpPr>
      <dsp:spPr>
        <a:xfrm rot="211614">
          <a:off x="5424216" y="3073285"/>
          <a:ext cx="1282597" cy="0"/>
        </a:xfrm>
        <a:custGeom>
          <a:avLst/>
          <a:gdLst/>
          <a:ahLst/>
          <a:cxnLst/>
          <a:rect l="0" t="0" r="0" b="0"/>
          <a:pathLst>
            <a:path>
              <a:moveTo>
                <a:pt x="0" y="0"/>
              </a:moveTo>
              <a:lnTo>
                <a:pt x="1282597"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90D8B5-5C1F-4B1B-ABF4-DE136C35E7C4}">
      <dsp:nvSpPr>
        <dsp:cNvPr id="0" name=""/>
        <dsp:cNvSpPr/>
      </dsp:nvSpPr>
      <dsp:spPr>
        <a:xfrm rot="16155144">
          <a:off x="3958878" y="1827907"/>
          <a:ext cx="982946" cy="0"/>
        </a:xfrm>
        <a:custGeom>
          <a:avLst/>
          <a:gdLst/>
          <a:ahLst/>
          <a:cxnLst/>
          <a:rect l="0" t="0" r="0" b="0"/>
          <a:pathLst>
            <a:path>
              <a:moveTo>
                <a:pt x="0" y="0"/>
              </a:moveTo>
              <a:lnTo>
                <a:pt x="982946"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8C7DE1-4663-427E-9E8D-E91CC1171048}">
      <dsp:nvSpPr>
        <dsp:cNvPr id="0" name=""/>
        <dsp:cNvSpPr/>
      </dsp:nvSpPr>
      <dsp:spPr>
        <a:xfrm>
          <a:off x="3505199" y="2319338"/>
          <a:ext cx="1920231" cy="1310640"/>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s-MX" sz="2400" kern="1200" dirty="0" smtClean="0"/>
            <a:t>Depresión</a:t>
          </a:r>
          <a:endParaRPr lang="en-US" sz="2400" kern="1200" dirty="0"/>
        </a:p>
      </dsp:txBody>
      <dsp:txXfrm>
        <a:off x="3569179" y="2383318"/>
        <a:ext cx="1792271" cy="1182680"/>
      </dsp:txXfrm>
    </dsp:sp>
    <dsp:sp modelId="{C7F254DD-C140-4F55-9C37-2DA8B88E532B}">
      <dsp:nvSpPr>
        <dsp:cNvPr id="0" name=""/>
        <dsp:cNvSpPr/>
      </dsp:nvSpPr>
      <dsp:spPr>
        <a:xfrm>
          <a:off x="3581400" y="109545"/>
          <a:ext cx="1709066" cy="1226930"/>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s-MX" sz="2800" kern="1200" dirty="0" smtClean="0"/>
            <a:t>Irritación</a:t>
          </a:r>
          <a:endParaRPr lang="en-US" sz="2800" kern="1200" dirty="0"/>
        </a:p>
      </dsp:txBody>
      <dsp:txXfrm>
        <a:off x="3641294" y="169439"/>
        <a:ext cx="1589278" cy="1107142"/>
      </dsp:txXfrm>
    </dsp:sp>
    <dsp:sp modelId="{4717B06E-8CF4-444D-9A40-7B1AE1F14416}">
      <dsp:nvSpPr>
        <dsp:cNvPr id="0" name=""/>
        <dsp:cNvSpPr/>
      </dsp:nvSpPr>
      <dsp:spPr>
        <a:xfrm>
          <a:off x="6705599" y="2566993"/>
          <a:ext cx="1843245" cy="1205091"/>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s-MX" sz="2400" kern="1200" dirty="0" smtClean="0"/>
            <a:t>Excitación</a:t>
          </a:r>
          <a:endParaRPr lang="en-US" sz="2400" kern="1200" dirty="0"/>
        </a:p>
      </dsp:txBody>
      <dsp:txXfrm>
        <a:off x="6764427" y="2625821"/>
        <a:ext cx="1725589" cy="1087435"/>
      </dsp:txXfrm>
    </dsp:sp>
    <dsp:sp modelId="{11A2C664-4A9F-4F0D-83E7-3510589783FA}">
      <dsp:nvSpPr>
        <dsp:cNvPr id="0" name=""/>
        <dsp:cNvSpPr/>
      </dsp:nvSpPr>
      <dsp:spPr>
        <a:xfrm>
          <a:off x="3505199" y="4443416"/>
          <a:ext cx="1864530" cy="1030563"/>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es-MX" sz="2000" kern="1200" dirty="0" smtClean="0"/>
            <a:t>Estimulación</a:t>
          </a:r>
          <a:endParaRPr lang="en-US" sz="2000" kern="1200" dirty="0"/>
        </a:p>
      </dsp:txBody>
      <dsp:txXfrm>
        <a:off x="3555507" y="4493724"/>
        <a:ext cx="1763914" cy="929947"/>
      </dsp:txXfrm>
    </dsp:sp>
    <dsp:sp modelId="{47AB691B-1FD4-4743-9A0E-02A0C9B4566A}">
      <dsp:nvSpPr>
        <dsp:cNvPr id="0" name=""/>
        <dsp:cNvSpPr/>
      </dsp:nvSpPr>
      <dsp:spPr>
        <a:xfrm rot="663206">
          <a:off x="5357825" y="5263851"/>
          <a:ext cx="1283478" cy="0"/>
        </a:xfrm>
        <a:custGeom>
          <a:avLst/>
          <a:gdLst/>
          <a:ahLst/>
          <a:cxnLst/>
          <a:rect l="0" t="0" r="0" b="0"/>
          <a:pathLst>
            <a:path>
              <a:moveTo>
                <a:pt x="0" y="0"/>
              </a:moveTo>
              <a:lnTo>
                <a:pt x="1283478" y="0"/>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84F795-8FD3-4B01-8A46-2D9D99163191}">
      <dsp:nvSpPr>
        <dsp:cNvPr id="0" name=""/>
        <dsp:cNvSpPr/>
      </dsp:nvSpPr>
      <dsp:spPr>
        <a:xfrm>
          <a:off x="6629398" y="4724383"/>
          <a:ext cx="1808137" cy="1678227"/>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es-MX" sz="2000" kern="1200" dirty="0" smtClean="0"/>
            <a:t>Perdida de dominio propio</a:t>
          </a:r>
          <a:endParaRPr lang="en-US" sz="2000" kern="1200" dirty="0"/>
        </a:p>
      </dsp:txBody>
      <dsp:txXfrm>
        <a:off x="6711322" y="4806307"/>
        <a:ext cx="1644289" cy="1514379"/>
      </dsp:txXfrm>
    </dsp:sp>
    <dsp:sp modelId="{13A7F619-F3F8-4A81-88A2-BD1C78CCF4C3}">
      <dsp:nvSpPr>
        <dsp:cNvPr id="0" name=""/>
        <dsp:cNvSpPr/>
      </dsp:nvSpPr>
      <dsp:spPr>
        <a:xfrm rot="10068448">
          <a:off x="2175076" y="5302195"/>
          <a:ext cx="1345295" cy="0"/>
        </a:xfrm>
        <a:custGeom>
          <a:avLst/>
          <a:gdLst/>
          <a:ahLst/>
          <a:cxnLst/>
          <a:rect l="0" t="0" r="0" b="0"/>
          <a:pathLst>
            <a:path>
              <a:moveTo>
                <a:pt x="0" y="0"/>
              </a:moveTo>
              <a:lnTo>
                <a:pt x="1345295" y="0"/>
              </a:lnTo>
            </a:path>
          </a:pathLst>
        </a:custGeom>
        <a:noFill/>
        <a:ln w="1905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7140A-98B4-4936-81D8-50374B616737}">
      <dsp:nvSpPr>
        <dsp:cNvPr id="0" name=""/>
        <dsp:cNvSpPr/>
      </dsp:nvSpPr>
      <dsp:spPr>
        <a:xfrm>
          <a:off x="381005" y="4800605"/>
          <a:ext cx="1809243" cy="1678227"/>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es-MX" sz="2000" kern="1200" dirty="0" smtClean="0"/>
            <a:t>Deseo de alimentos y estimulantes mas fuertes. (adicción)</a:t>
          </a:r>
          <a:endParaRPr lang="en-US" sz="2000" kern="1200" dirty="0"/>
        </a:p>
      </dsp:txBody>
      <dsp:txXfrm>
        <a:off x="462929" y="4882529"/>
        <a:ext cx="1645395" cy="1514379"/>
      </dsp:txXfrm>
    </dsp:sp>
    <dsp:sp modelId="{C3CDCE7F-DD53-4782-B627-0DEE5009DF6E}">
      <dsp:nvSpPr>
        <dsp:cNvPr id="0" name=""/>
        <dsp:cNvSpPr/>
      </dsp:nvSpPr>
      <dsp:spPr>
        <a:xfrm>
          <a:off x="457216" y="2547931"/>
          <a:ext cx="1694472" cy="1205091"/>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040" tIns="66040" rIns="66040" bIns="66040" numCol="1" spcCol="1270" anchor="ctr" anchorCtr="0">
          <a:noAutofit/>
        </a:bodyPr>
        <a:lstStyle/>
        <a:p>
          <a:pPr lvl="0" algn="ctr" defTabSz="1155700" rtl="0">
            <a:lnSpc>
              <a:spcPct val="90000"/>
            </a:lnSpc>
            <a:spcBef>
              <a:spcPct val="0"/>
            </a:spcBef>
            <a:spcAft>
              <a:spcPct val="35000"/>
            </a:spcAft>
          </a:pPr>
          <a:r>
            <a:rPr lang="es-MX" sz="2600" kern="1200" dirty="0" smtClean="0"/>
            <a:t>Sangre afiebrada</a:t>
          </a:r>
          <a:endParaRPr lang="en-US" sz="2600" kern="1200" dirty="0"/>
        </a:p>
      </dsp:txBody>
      <dsp:txXfrm>
        <a:off x="516044" y="2606759"/>
        <a:ext cx="1576816" cy="108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8F12F-B6D7-479C-9539-B1264117D4C7}">
      <dsp:nvSpPr>
        <dsp:cNvPr id="0" name=""/>
        <dsp:cNvSpPr/>
      </dsp:nvSpPr>
      <dsp:spPr>
        <a:xfrm>
          <a:off x="3200400" y="1752620"/>
          <a:ext cx="1943350" cy="1944588"/>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s-MX" sz="2800" b="1" kern="1200" dirty="0" smtClean="0"/>
            <a:t>Cansado, débil y sin vigor</a:t>
          </a:r>
          <a:endParaRPr lang="en-US" sz="2800" b="1" kern="1200" dirty="0"/>
        </a:p>
      </dsp:txBody>
      <dsp:txXfrm>
        <a:off x="3295267" y="1847487"/>
        <a:ext cx="1753616" cy="1754854"/>
      </dsp:txXfrm>
    </dsp:sp>
    <dsp:sp modelId="{4E5524EF-EED3-4BC3-BC57-20A7500E89A0}">
      <dsp:nvSpPr>
        <dsp:cNvPr id="0" name=""/>
        <dsp:cNvSpPr/>
      </dsp:nvSpPr>
      <dsp:spPr>
        <a:xfrm rot="16137641">
          <a:off x="3753380" y="1358773"/>
          <a:ext cx="787821" cy="0"/>
        </a:xfrm>
        <a:custGeom>
          <a:avLst/>
          <a:gdLst/>
          <a:ahLst/>
          <a:cxnLst/>
          <a:rect l="0" t="0" r="0" b="0"/>
          <a:pathLst>
            <a:path>
              <a:moveTo>
                <a:pt x="0" y="0"/>
              </a:moveTo>
              <a:lnTo>
                <a:pt x="787821"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D3334-4460-46F5-9F39-255BCEB3B1AC}">
      <dsp:nvSpPr>
        <dsp:cNvPr id="0" name=""/>
        <dsp:cNvSpPr/>
      </dsp:nvSpPr>
      <dsp:spPr>
        <a:xfrm>
          <a:off x="2819410" y="7"/>
          <a:ext cx="2623966" cy="964920"/>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es-MX" sz="4000" kern="1200" dirty="0" smtClean="0"/>
            <a:t>Pesado</a:t>
          </a:r>
          <a:endParaRPr lang="en-US" sz="4000" kern="1200" dirty="0"/>
        </a:p>
      </dsp:txBody>
      <dsp:txXfrm>
        <a:off x="2866514" y="47111"/>
        <a:ext cx="2529758" cy="870712"/>
      </dsp:txXfrm>
    </dsp:sp>
    <dsp:sp modelId="{B9278F84-9D3F-4CC2-9F30-11A624149F76}">
      <dsp:nvSpPr>
        <dsp:cNvPr id="0" name=""/>
        <dsp:cNvSpPr/>
      </dsp:nvSpPr>
      <dsp:spPr>
        <a:xfrm rot="1777142">
          <a:off x="5073334" y="3543663"/>
          <a:ext cx="1077771" cy="0"/>
        </a:xfrm>
        <a:custGeom>
          <a:avLst/>
          <a:gdLst/>
          <a:ahLst/>
          <a:cxnLst/>
          <a:rect l="0" t="0" r="0" b="0"/>
          <a:pathLst>
            <a:path>
              <a:moveTo>
                <a:pt x="0" y="0"/>
              </a:moveTo>
              <a:lnTo>
                <a:pt x="1077771"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09D25-2A38-4F9C-9F08-92C520C99832}">
      <dsp:nvSpPr>
        <dsp:cNvPr id="0" name=""/>
        <dsp:cNvSpPr/>
      </dsp:nvSpPr>
      <dsp:spPr>
        <a:xfrm>
          <a:off x="5333995" y="3809997"/>
          <a:ext cx="3190645" cy="964920"/>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s-MX" sz="2800" kern="1200" dirty="0" smtClean="0"/>
            <a:t>Amontonamiento</a:t>
          </a:r>
          <a:endParaRPr lang="en-US" sz="2800" kern="1200" dirty="0"/>
        </a:p>
      </dsp:txBody>
      <dsp:txXfrm>
        <a:off x="5381099" y="3857101"/>
        <a:ext cx="3096437" cy="870712"/>
      </dsp:txXfrm>
    </dsp:sp>
    <dsp:sp modelId="{18BE1EF0-8CC9-470C-9C4A-B23A8CD40B58}">
      <dsp:nvSpPr>
        <dsp:cNvPr id="0" name=""/>
        <dsp:cNvSpPr/>
      </dsp:nvSpPr>
      <dsp:spPr>
        <a:xfrm rot="9004013">
          <a:off x="2169292" y="3560039"/>
          <a:ext cx="1104793" cy="0"/>
        </a:xfrm>
        <a:custGeom>
          <a:avLst/>
          <a:gdLst/>
          <a:ahLst/>
          <a:cxnLst/>
          <a:rect l="0" t="0" r="0" b="0"/>
          <a:pathLst>
            <a:path>
              <a:moveTo>
                <a:pt x="0" y="0"/>
              </a:moveTo>
              <a:lnTo>
                <a:pt x="1104793" y="0"/>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3929A-CEC3-42B3-9DE0-255A4D22EED9}">
      <dsp:nvSpPr>
        <dsp:cNvPr id="0" name=""/>
        <dsp:cNvSpPr/>
      </dsp:nvSpPr>
      <dsp:spPr>
        <a:xfrm>
          <a:off x="0" y="3835679"/>
          <a:ext cx="2810147" cy="964920"/>
        </a:xfrm>
        <a:prstGeom prst="roundRect">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s-MX" sz="2800" kern="1200" dirty="0" smtClean="0"/>
            <a:t>Sobrecargado</a:t>
          </a:r>
          <a:endParaRPr lang="en-US" sz="2800" kern="1200" dirty="0"/>
        </a:p>
      </dsp:txBody>
      <dsp:txXfrm>
        <a:off x="47104" y="3882783"/>
        <a:ext cx="2715939" cy="87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2D908-19DE-46C2-B96B-89B9A4444220}">
      <dsp:nvSpPr>
        <dsp:cNvPr id="0" name=""/>
        <dsp:cNvSpPr/>
      </dsp:nvSpPr>
      <dsp:spPr>
        <a:xfrm>
          <a:off x="3200398" y="2286000"/>
          <a:ext cx="2082777" cy="1767048"/>
        </a:xfrm>
        <a:prstGeom prst="ellipse">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MX" sz="1800" kern="1200" dirty="0" smtClean="0"/>
            <a:t>Variedad y demasiadas clases de alimentos</a:t>
          </a:r>
          <a:endParaRPr lang="en-US" sz="1800" kern="1200" dirty="0"/>
        </a:p>
      </dsp:txBody>
      <dsp:txXfrm>
        <a:off x="3505414" y="2544778"/>
        <a:ext cx="1472745" cy="1249492"/>
      </dsp:txXfrm>
    </dsp:sp>
    <dsp:sp modelId="{43908AB7-FB8F-489E-AA5A-EABE05449D1C}">
      <dsp:nvSpPr>
        <dsp:cNvPr id="0" name=""/>
        <dsp:cNvSpPr/>
      </dsp:nvSpPr>
      <dsp:spPr>
        <a:xfrm rot="16237263">
          <a:off x="3927562" y="1941702"/>
          <a:ext cx="654699" cy="34009"/>
        </a:xfrm>
        <a:custGeom>
          <a:avLst/>
          <a:gdLst/>
          <a:ahLst/>
          <a:cxnLst/>
          <a:rect l="0" t="0" r="0" b="0"/>
          <a:pathLst>
            <a:path>
              <a:moveTo>
                <a:pt x="0" y="17004"/>
              </a:moveTo>
              <a:lnTo>
                <a:pt x="654699" y="17004"/>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38544" y="1942339"/>
        <a:ext cx="32734" cy="32734"/>
      </dsp:txXfrm>
    </dsp:sp>
    <dsp:sp modelId="{E1C599DB-D5CB-4227-9172-9FAD5501AD19}">
      <dsp:nvSpPr>
        <dsp:cNvPr id="0" name=""/>
        <dsp:cNvSpPr/>
      </dsp:nvSpPr>
      <dsp:spPr>
        <a:xfrm>
          <a:off x="2819403" y="18885"/>
          <a:ext cx="2895593" cy="1612506"/>
        </a:xfrm>
        <a:prstGeom prst="ellipse">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Desordenes</a:t>
          </a:r>
          <a:endParaRPr lang="en-US" sz="2400" kern="1200" dirty="0"/>
        </a:p>
      </dsp:txBody>
      <dsp:txXfrm>
        <a:off x="3243453" y="255031"/>
        <a:ext cx="2047493" cy="1140214"/>
      </dsp:txXfrm>
    </dsp:sp>
    <dsp:sp modelId="{1BB56CB1-B9A4-4A57-B481-A63A994AB51D}">
      <dsp:nvSpPr>
        <dsp:cNvPr id="0" name=""/>
        <dsp:cNvSpPr/>
      </dsp:nvSpPr>
      <dsp:spPr>
        <a:xfrm rot="807873">
          <a:off x="5236789" y="3453833"/>
          <a:ext cx="526979" cy="34009"/>
        </a:xfrm>
        <a:custGeom>
          <a:avLst/>
          <a:gdLst/>
          <a:ahLst/>
          <a:cxnLst/>
          <a:rect l="0" t="0" r="0" b="0"/>
          <a:pathLst>
            <a:path>
              <a:moveTo>
                <a:pt x="0" y="17004"/>
              </a:moveTo>
              <a:lnTo>
                <a:pt x="526979" y="17004"/>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87104" y="3457663"/>
        <a:ext cx="26348" cy="26348"/>
      </dsp:txXfrm>
    </dsp:sp>
    <dsp:sp modelId="{BC17ADA3-F7DA-4B50-ADEF-729493D2B69E}">
      <dsp:nvSpPr>
        <dsp:cNvPr id="0" name=""/>
        <dsp:cNvSpPr/>
      </dsp:nvSpPr>
      <dsp:spPr>
        <a:xfrm>
          <a:off x="5638806" y="3044390"/>
          <a:ext cx="2895593" cy="1612506"/>
        </a:xfrm>
        <a:prstGeom prst="ellipse">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Guerra </a:t>
          </a:r>
          <a:endParaRPr lang="en-US" sz="2400" kern="1200" dirty="0"/>
        </a:p>
      </dsp:txBody>
      <dsp:txXfrm>
        <a:off x="6062856" y="3280536"/>
        <a:ext cx="2047493" cy="1140214"/>
      </dsp:txXfrm>
    </dsp:sp>
    <dsp:sp modelId="{21FFFB1B-886A-4BEB-A1DE-3D44BAD1D399}">
      <dsp:nvSpPr>
        <dsp:cNvPr id="0" name=""/>
        <dsp:cNvSpPr/>
      </dsp:nvSpPr>
      <dsp:spPr>
        <a:xfrm rot="9977980">
          <a:off x="2767245" y="3453417"/>
          <a:ext cx="480487" cy="34009"/>
        </a:xfrm>
        <a:custGeom>
          <a:avLst/>
          <a:gdLst/>
          <a:ahLst/>
          <a:cxnLst/>
          <a:rect l="0" t="0" r="0" b="0"/>
          <a:pathLst>
            <a:path>
              <a:moveTo>
                <a:pt x="0" y="17004"/>
              </a:moveTo>
              <a:lnTo>
                <a:pt x="480487" y="17004"/>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95476" y="3458409"/>
        <a:ext cx="24024" cy="24024"/>
      </dsp:txXfrm>
    </dsp:sp>
    <dsp:sp modelId="{80665F13-F589-4756-BC3F-43E344BEF3BB}">
      <dsp:nvSpPr>
        <dsp:cNvPr id="0" name=""/>
        <dsp:cNvSpPr/>
      </dsp:nvSpPr>
      <dsp:spPr>
        <a:xfrm>
          <a:off x="0" y="3044390"/>
          <a:ext cx="2895593" cy="1612506"/>
        </a:xfrm>
        <a:prstGeom prst="ellipse">
          <a:avLst/>
        </a:prstGeom>
        <a:gradFill rotWithShape="0">
          <a:gsLst>
            <a:gs pos="0">
              <a:schemeClr val="lt1">
                <a:hueOff val="0"/>
                <a:satOff val="0"/>
                <a:lumOff val="0"/>
                <a:alphaOff val="0"/>
                <a:tint val="30000"/>
                <a:satMod val="200000"/>
              </a:schemeClr>
            </a:gs>
            <a:gs pos="30000">
              <a:schemeClr val="lt1">
                <a:hueOff val="0"/>
                <a:satOff val="0"/>
                <a:lumOff val="0"/>
                <a:alphaOff val="0"/>
                <a:tint val="60000"/>
                <a:satMod val="250000"/>
              </a:schemeClr>
            </a:gs>
            <a:gs pos="50000">
              <a:schemeClr val="lt1">
                <a:hueOff val="0"/>
                <a:satOff val="0"/>
                <a:lumOff val="0"/>
                <a:alphaOff val="0"/>
                <a:tint val="57000"/>
                <a:satMod val="250000"/>
              </a:schemeClr>
            </a:gs>
            <a:gs pos="100000">
              <a:schemeClr val="lt1">
                <a:hueOff val="0"/>
                <a:satOff val="0"/>
                <a:lumOff val="0"/>
                <a:alphaOff val="0"/>
                <a:tint val="17000"/>
                <a:satMod val="350000"/>
              </a:schemeClr>
            </a:gs>
          </a:gsLst>
          <a:lin ang="4000000" scaled="1"/>
        </a:gradFill>
        <a:ln>
          <a:noFill/>
        </a:ln>
        <a:effectLst>
          <a:outerShdw blurRad="90000" algn="ctr" rotWithShape="0">
            <a:srgbClr val="00000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Debilitamiento</a:t>
          </a:r>
          <a:endParaRPr lang="en-US" sz="2400" kern="1200" dirty="0"/>
        </a:p>
      </dsp:txBody>
      <dsp:txXfrm>
        <a:off x="424050" y="3280536"/>
        <a:ext cx="2047493" cy="114021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5723F-9B47-4845-AA6F-CA8A0F7B9A81}" type="datetimeFigureOut">
              <a:rPr lang="en-US" smtClean="0"/>
              <a:t>7/15/2011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65151-793E-4CE9-A14C-9E3F1B8D263E}" type="slidenum">
              <a:rPr lang="en-US" smtClean="0"/>
              <a:t>‹Nº›</a:t>
            </a:fld>
            <a:endParaRPr lang="en-US"/>
          </a:p>
        </p:txBody>
      </p:sp>
    </p:spTree>
    <p:extLst>
      <p:ext uri="{BB962C8B-B14F-4D97-AF65-F5344CB8AC3E}">
        <p14:creationId xmlns:p14="http://schemas.microsoft.com/office/powerpoint/2010/main" val="72507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7F965151-793E-4CE9-A14C-9E3F1B8D263E}" type="slidenum">
              <a:rPr lang="en-US" smtClean="0"/>
              <a:t>12</a:t>
            </a:fld>
            <a:endParaRPr lang="en-US"/>
          </a:p>
        </p:txBody>
      </p:sp>
    </p:spTree>
    <p:extLst>
      <p:ext uri="{BB962C8B-B14F-4D97-AF65-F5344CB8AC3E}">
        <p14:creationId xmlns:p14="http://schemas.microsoft.com/office/powerpoint/2010/main" val="217249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n-US"/>
          </a:p>
        </p:txBody>
      </p:sp>
      <p:sp>
        <p:nvSpPr>
          <p:cNvPr id="14" name="13 Marcador de fecha"/>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15" name="14 Marcador de pie de página"/>
          <p:cNvSpPr>
            <a:spLocks noGrp="1"/>
          </p:cNvSpPr>
          <p:nvPr>
            <p:ph type="ftr" sz="quarter" idx="11"/>
          </p:nvPr>
        </p:nvSpPr>
        <p:spPr/>
        <p:txBody>
          <a:bodyPr/>
          <a:lstStyle/>
          <a:p>
            <a:endParaRPr lang="en-US">
              <a:solidFill>
                <a:srgbClr val="3E3D2D"/>
              </a:solidFill>
            </a:endParaRPr>
          </a:p>
        </p:txBody>
      </p:sp>
      <p:sp>
        <p:nvSpPr>
          <p:cNvPr id="16" name="15 Marcador de número de diapositiva"/>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9385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85628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s-ES" smtClean="0"/>
              <a:t>Haga clic para modificar el estilo de título del patrón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79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dirty="0"/>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00356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33395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403192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8" name="Rectangle 7"/>
          <p:cNvSpPr>
            <a:spLocks noGrp="1"/>
          </p:cNvSpPr>
          <p:nvPr>
            <p:ph type="ftr" sz="quarter" idx="11"/>
          </p:nvPr>
        </p:nvSpPr>
        <p:spPr/>
        <p:txBody>
          <a:bodyPr/>
          <a:lstStyle/>
          <a:p>
            <a:endParaRPr lang="en-US">
              <a:solidFill>
                <a:srgbClr val="3E3D2D"/>
              </a:solidFill>
            </a:endParaRPr>
          </a:p>
        </p:txBody>
      </p:sp>
      <p:sp>
        <p:nvSpPr>
          <p:cNvPr id="9" name="Rectangle 8"/>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72621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4" name="Rectangle 3"/>
          <p:cNvSpPr>
            <a:spLocks noGrp="1"/>
          </p:cNvSpPr>
          <p:nvPr>
            <p:ph type="ftr" sz="quarter" idx="11"/>
          </p:nvPr>
        </p:nvSpPr>
        <p:spPr/>
        <p:txBody>
          <a:bodyPr/>
          <a:lstStyle/>
          <a:p>
            <a:endParaRPr lang="en-US">
              <a:solidFill>
                <a:srgbClr val="3E3D2D"/>
              </a:solidFill>
            </a:endParaRPr>
          </a:p>
        </p:txBody>
      </p:sp>
      <p:sp>
        <p:nvSpPr>
          <p:cNvPr id="5" name="Rectangle 4"/>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473437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3" name="Rectangle 2"/>
          <p:cNvSpPr>
            <a:spLocks noGrp="1"/>
          </p:cNvSpPr>
          <p:nvPr>
            <p:ph type="ftr" sz="quarter" idx="11"/>
          </p:nvPr>
        </p:nvSpPr>
        <p:spPr/>
        <p:txBody>
          <a:bodyPr/>
          <a:lstStyle/>
          <a:p>
            <a:endParaRPr lang="en-US">
              <a:solidFill>
                <a:srgbClr val="3E3D2D"/>
              </a:solidFill>
            </a:endParaRPr>
          </a:p>
        </p:txBody>
      </p:sp>
      <p:sp>
        <p:nvSpPr>
          <p:cNvPr id="4" name="Rectangle 3"/>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794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10801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55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0B3F10DD-C708-45FA-8ED7-96C0631A4787}" type="datetimeFigureOut">
              <a:rPr lang="en-US" smtClean="0">
                <a:solidFill>
                  <a:srgbClr val="3E3D2D"/>
                </a:solidFill>
              </a:rPr>
              <a:pPr/>
              <a:t>7/15/2011</a:t>
            </a:fld>
            <a:endParaRPr lang="en-US">
              <a:solidFill>
                <a:srgbClr val="3E3D2D"/>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E3D2D"/>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F9EFA51B-D8FD-446C-B31C-35605D27C328}" type="slidenum">
              <a:rPr lang="en-US" smtClean="0">
                <a:solidFill>
                  <a:srgbClr val="3E3D2D"/>
                </a:solidFill>
              </a:rPr>
              <a:pPr/>
              <a:t>‹Nº›</a:t>
            </a:fld>
            <a:endParaRPr lang="en-US">
              <a:solidFill>
                <a:srgbClr val="3E3D2D"/>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51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6.xml"/><Relationship Id="rId1" Type="http://schemas.openxmlformats.org/officeDocument/2006/relationships/slideLayout" Target="../slideLayouts/slideLayout5.xml"/><Relationship Id="rId5" Type="http://schemas.openxmlformats.org/officeDocument/2006/relationships/slide" Target="slide24.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5.xml"/><Relationship Id="rId5" Type="http://schemas.openxmlformats.org/officeDocument/2006/relationships/slide" Target="slide33.xml"/><Relationship Id="rId4" Type="http://schemas.openxmlformats.org/officeDocument/2006/relationships/slide" Target="slide32.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39.xml"/><Relationship Id="rId2" Type="http://schemas.openxmlformats.org/officeDocument/2006/relationships/slide" Target="slide34.xml"/><Relationship Id="rId1" Type="http://schemas.openxmlformats.org/officeDocument/2006/relationships/slideLayout" Target="../slideLayouts/slideLayout5.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5.xml"/><Relationship Id="rId5" Type="http://schemas.openxmlformats.org/officeDocument/2006/relationships/slide" Target="slide45.xml"/><Relationship Id="rId4" Type="http://schemas.openxmlformats.org/officeDocument/2006/relationships/slide" Target="slide44.xml"/></Relationships>
</file>

<file path=ppt/slides/_rels/slide42.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5.xml"/><Relationship Id="rId4" Type="http://schemas.openxmlformats.org/officeDocument/2006/relationships/slide" Target="slide50.xml"/></Relationships>
</file>

<file path=ppt/slides/_rels/slide48.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09600" y="533400"/>
            <a:ext cx="7924800" cy="3886201"/>
          </a:xfrm>
        </p:spPr>
        <p:txBody>
          <a:bodyPr/>
          <a:lstStyle/>
          <a:p>
            <a:r>
              <a:rPr lang="es-MX" sz="9600" dirty="0" smtClean="0">
                <a:latin typeface="Agency FB" pitchFamily="34" charset="0"/>
              </a:rPr>
              <a:t>NUTRICION, MENTE Y CARACTER. </a:t>
            </a:r>
            <a:endParaRPr lang="en-US" sz="9600" dirty="0">
              <a:latin typeface="Agency FB" pitchFamily="34" charset="0"/>
            </a:endParaRPr>
          </a:p>
        </p:txBody>
      </p:sp>
      <p:sp>
        <p:nvSpPr>
          <p:cNvPr id="7" name="6 Subtítulo"/>
          <p:cNvSpPr>
            <a:spLocks noGrp="1"/>
          </p:cNvSpPr>
          <p:nvPr>
            <p:ph type="subTitle" idx="1"/>
          </p:nvPr>
        </p:nvSpPr>
        <p:spPr/>
        <p:txBody>
          <a:bodyPr/>
          <a:lstStyle/>
          <a:p>
            <a:r>
              <a:rPr lang="es-MX" dirty="0" smtClean="0"/>
              <a:t>Seminario de Nutrición. Fundación las Delicias. Gerardo Payan. Julio 2011. Tema 4</a:t>
            </a:r>
            <a:endParaRPr lang="en-US" dirty="0"/>
          </a:p>
        </p:txBody>
      </p:sp>
    </p:spTree>
    <p:extLst>
      <p:ext uri="{BB962C8B-B14F-4D97-AF65-F5344CB8AC3E}">
        <p14:creationId xmlns:p14="http://schemas.microsoft.com/office/powerpoint/2010/main" val="398702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z="1400" dirty="0"/>
              <a:t>Los neurólogos han constatado que las neuronas entéricas liberan cinco neurotransmisores: acetilcolina, </a:t>
            </a:r>
            <a:r>
              <a:rPr lang="es-ES" sz="1400" dirty="0" err="1"/>
              <a:t>norepirefrina</a:t>
            </a:r>
            <a:r>
              <a:rPr lang="es-ES" sz="1400" dirty="0"/>
              <a:t>, óxido nítrico, péptido intestinal </a:t>
            </a:r>
            <a:r>
              <a:rPr lang="es-ES" sz="1400" dirty="0" err="1"/>
              <a:t>vasoactivo</a:t>
            </a:r>
            <a:r>
              <a:rPr lang="es-ES" sz="1400" dirty="0"/>
              <a:t> y serotonina. Éste último es producido por las células </a:t>
            </a:r>
            <a:r>
              <a:rPr lang="es-ES" sz="1400" dirty="0" err="1"/>
              <a:t>enterocromafines</a:t>
            </a:r>
            <a:r>
              <a:rPr lang="es-ES" sz="1400" dirty="0"/>
              <a:t> que tapizan el epitelio gastrointestinal. Estas células se activan ante estímulos de presión, como los que causan el paso del bolo alimenticio por los intestinos, y la serotonina que segregan excita los nervios que rigen el reflejo peristáltico</a:t>
            </a:r>
            <a:r>
              <a:rPr lang="es-ES" sz="1400" dirty="0" smtClean="0"/>
              <a:t>. (De muy interesante)</a:t>
            </a:r>
            <a:endParaRPr lang="en-US" sz="1400" dirty="0"/>
          </a:p>
        </p:txBody>
      </p:sp>
      <p:pic>
        <p:nvPicPr>
          <p:cNvPr id="9" name="8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577" y="1600200"/>
            <a:ext cx="5604845" cy="4800600"/>
          </a:xfrm>
        </p:spPr>
      </p:pic>
    </p:spTree>
    <p:extLst>
      <p:ext uri="{BB962C8B-B14F-4D97-AF65-F5344CB8AC3E}">
        <p14:creationId xmlns:p14="http://schemas.microsoft.com/office/powerpoint/2010/main" val="2987682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SNE y el Nervio Vago</a:t>
            </a:r>
            <a:endParaRPr lang="en-US" dirty="0"/>
          </a:p>
        </p:txBody>
      </p:sp>
      <p:sp>
        <p:nvSpPr>
          <p:cNvPr id="3" name="2 Marcador de contenido"/>
          <p:cNvSpPr>
            <a:spLocks noGrp="1"/>
          </p:cNvSpPr>
          <p:nvPr>
            <p:ph idx="1"/>
          </p:nvPr>
        </p:nvSpPr>
        <p:spPr/>
        <p:txBody>
          <a:bodyPr>
            <a:normAutofit fontScale="92500"/>
          </a:bodyPr>
          <a:lstStyle/>
          <a:p>
            <a:pPr algn="just"/>
            <a:r>
              <a:rPr lang="es-MX" sz="1900" dirty="0" smtClean="0"/>
              <a:t>Las </a:t>
            </a:r>
            <a:r>
              <a:rPr lang="es-MX" sz="1900" dirty="0"/>
              <a:t>neuronas del SNE controlan la coordinación de contracciones y relajaciones de los músculos circulares y longitudinales. </a:t>
            </a:r>
            <a:endParaRPr lang="es-MX" sz="1900" dirty="0" smtClean="0"/>
          </a:p>
          <a:p>
            <a:pPr algn="just"/>
            <a:r>
              <a:rPr lang="es-MX" sz="1900" dirty="0" smtClean="0"/>
              <a:t>La </a:t>
            </a:r>
            <a:r>
              <a:rPr lang="es-MX" sz="1900" dirty="0"/>
              <a:t>inervación parasimpática se realiza principalmente por medio del nervio vago. Los cuerpos celulares del nervio vago están en el tronco cerebral. El nervio vago va del cerebro al esófago donde se ramifica en una especie de plexo de malla grande, que inerva el esófago. De aquí parten dos fascículos (nervio vago anterior y posterior) que pasan a través del diafragma y se ramifican hacia el estómago, el intestino delgado y el colon ascendente</a:t>
            </a:r>
            <a:r>
              <a:rPr lang="es-MX" sz="1900" dirty="0" smtClean="0"/>
              <a:t>.</a:t>
            </a:r>
          </a:p>
          <a:p>
            <a:pPr algn="just"/>
            <a:r>
              <a:rPr lang="es-MX" sz="1900" dirty="0" smtClean="0"/>
              <a:t>Por </a:t>
            </a:r>
            <a:r>
              <a:rPr lang="es-MX" sz="1900" dirty="0"/>
              <a:t>otra parte el vago no consiste únicamente en fibras eferentes (del cerebro al resto del cuerpo) parasimpáticas: gran parte de las fibras del nervio vago son fibras aferentes ( del resto del cuerpo al cerebro) sensoriales, que informan al cerebro sobre el estado del estómago y de los intestinos.  </a:t>
            </a:r>
            <a:endParaRPr lang="es-MX" sz="1900" dirty="0" smtClean="0"/>
          </a:p>
          <a:p>
            <a:pPr algn="just"/>
            <a:r>
              <a:rPr lang="es-MX" sz="1900" dirty="0"/>
              <a:t>Los científicos se sorprendieron al saber que el 90 por ciento de las fibras del nervio visceral primario, el vago, transmite información del intestino al cerebro y no al revés. "Parte de esta información es decididamente desagradable", </a:t>
            </a:r>
            <a:r>
              <a:rPr lang="es-MX" sz="1900" dirty="0" smtClean="0"/>
              <a:t>señalo </a:t>
            </a:r>
            <a:r>
              <a:rPr lang="es-MX" sz="1900" dirty="0" err="1"/>
              <a:t>Gershon</a:t>
            </a:r>
            <a:r>
              <a:rPr lang="es-MX" sz="1900" dirty="0"/>
              <a:t>.  </a:t>
            </a:r>
            <a:endParaRPr lang="en-US" sz="1900" dirty="0"/>
          </a:p>
          <a:p>
            <a:endParaRPr lang="en-US" dirty="0"/>
          </a:p>
        </p:txBody>
      </p:sp>
    </p:spTree>
    <p:extLst>
      <p:ext uri="{BB962C8B-B14F-4D97-AF65-F5344CB8AC3E}">
        <p14:creationId xmlns:p14="http://schemas.microsoft.com/office/powerpoint/2010/main" val="3238248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sz="1600" b="1" dirty="0"/>
              <a:t>Siete metros de viaje </a:t>
            </a:r>
            <a:r>
              <a:rPr lang="es-ES" sz="1600" dirty="0"/>
              <a:t/>
            </a:r>
            <a:br>
              <a:rPr lang="es-ES" sz="1600" dirty="0"/>
            </a:br>
            <a:r>
              <a:rPr lang="es-ES" sz="1600" dirty="0"/>
              <a:t>El camino desde la boca del estómago hasta el ano es largo: primero 30 cm de duodeno, luego 5 metros de intestino delgado y, finalmente, 1,5 m de intestino grueso. El cerebro entérico dirige las cuatro fases del reflejo peristáltico (</a:t>
            </a:r>
            <a:r>
              <a:rPr lang="es-ES" sz="1600" dirty="0" err="1"/>
              <a:t>arri</a:t>
            </a:r>
            <a:r>
              <a:rPr lang="es-ES" sz="1600" dirty="0"/>
              <a:t>- </a:t>
            </a:r>
            <a:r>
              <a:rPr lang="es-ES" sz="1600" dirty="0" err="1"/>
              <a:t>ba</a:t>
            </a:r>
            <a:r>
              <a:rPr lang="es-ES" sz="1600" dirty="0"/>
              <a:t>, a la izquierda</a:t>
            </a:r>
            <a:r>
              <a:rPr lang="es-ES" sz="1600" dirty="0" smtClean="0"/>
              <a:t>). (de muy interesante)</a:t>
            </a:r>
            <a:endParaRPr lang="en-US" sz="1600" dirty="0"/>
          </a:p>
        </p:txBody>
      </p:sp>
      <p:pic>
        <p:nvPicPr>
          <p:cNvPr id="7" name="6 Marcador de contenido"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4654" y="1618917"/>
            <a:ext cx="5134692" cy="4763165"/>
          </a:xfrm>
        </p:spPr>
      </p:pic>
    </p:spTree>
    <p:extLst>
      <p:ext uri="{BB962C8B-B14F-4D97-AF65-F5344CB8AC3E}">
        <p14:creationId xmlns:p14="http://schemas.microsoft.com/office/powerpoint/2010/main" val="1375323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SNE y estado de animo. (Sensaciones, sentimientos y emociones)</a:t>
            </a:r>
            <a:endParaRPr lang="en-US" dirty="0"/>
          </a:p>
        </p:txBody>
      </p:sp>
      <p:sp>
        <p:nvSpPr>
          <p:cNvPr id="3" name="2 Marcador de contenido"/>
          <p:cNvSpPr>
            <a:spLocks noGrp="1"/>
          </p:cNvSpPr>
          <p:nvPr>
            <p:ph idx="1"/>
          </p:nvPr>
        </p:nvSpPr>
        <p:spPr/>
        <p:txBody>
          <a:bodyPr>
            <a:noAutofit/>
          </a:bodyPr>
          <a:lstStyle/>
          <a:p>
            <a:pPr algn="just"/>
            <a:r>
              <a:rPr lang="es-MX" sz="2000" dirty="0"/>
              <a:t>Un neurólogo alemán ha descubierto que parte de los menajes del S.N.E, llegan al </a:t>
            </a:r>
            <a:r>
              <a:rPr lang="es-MX" sz="2000" dirty="0" smtClean="0"/>
              <a:t>Sistema Límbico. </a:t>
            </a:r>
            <a:endParaRPr lang="en-US" sz="2000" dirty="0"/>
          </a:p>
          <a:p>
            <a:pPr algn="just"/>
            <a:r>
              <a:rPr lang="es-MX" sz="2000" dirty="0"/>
              <a:t>De acuerdo al doctor </a:t>
            </a:r>
            <a:r>
              <a:rPr lang="es-MX" sz="2000" dirty="0" err="1"/>
              <a:t>Gershon</a:t>
            </a:r>
            <a:r>
              <a:rPr lang="es-MX" sz="2000" dirty="0"/>
              <a:t>, “el sistema nervioso entérico le habla al cerebro y este órgano le responde</a:t>
            </a:r>
            <a:r>
              <a:rPr lang="es-MX" sz="2000" b="1" i="1" u="sng" dirty="0"/>
              <a:t>. El intestino puede afectar el estado de ánimo</a:t>
            </a:r>
            <a:r>
              <a:rPr lang="es-MX" sz="2000" dirty="0"/>
              <a:t>, y la estimulación del nervio principal que conecta al cerebro con el intestino, denominado vago, puede ayudar a aliviar la depresión y se emplea tratar la epilepsia”. </a:t>
            </a:r>
            <a:endParaRPr lang="en-US" sz="2000" dirty="0"/>
          </a:p>
          <a:p>
            <a:pPr algn="just"/>
            <a:r>
              <a:rPr lang="es-MX" sz="2000" dirty="0"/>
              <a:t>Esta multitud de neuronas del sistema nervioso entérico nos capacita para </a:t>
            </a:r>
            <a:r>
              <a:rPr lang="es-MX" sz="2000" b="1" i="1" u="sng" dirty="0"/>
              <a:t>"sentir" </a:t>
            </a:r>
            <a:r>
              <a:rPr lang="es-MX" sz="2000" dirty="0"/>
              <a:t>el mundo interior de nuestro intestino y su contenido. </a:t>
            </a:r>
            <a:endParaRPr lang="en-US" sz="2000" dirty="0"/>
          </a:p>
          <a:p>
            <a:pPr algn="just"/>
            <a:r>
              <a:rPr lang="es-MX" sz="2000" dirty="0" smtClean="0"/>
              <a:t>Ahora </a:t>
            </a:r>
            <a:r>
              <a:rPr lang="es-MX" sz="2000" dirty="0"/>
              <a:t>sabemos que el SNE consiste en un gran número de neuronas sensoriales, integradoras y motoras </a:t>
            </a:r>
            <a:r>
              <a:rPr lang="es-MX" sz="2000" b="1" i="1" u="sng" dirty="0"/>
              <a:t>que transmiten las sensaciones producidas </a:t>
            </a:r>
            <a:r>
              <a:rPr lang="es-MX" sz="2000" dirty="0"/>
              <a:t>por los movimientos y actividad provenientes del tubo digestivo al cerebro</a:t>
            </a:r>
            <a:r>
              <a:rPr lang="es-MX" sz="2400" dirty="0"/>
              <a:t>. La integración  de los movimientos gastrointestinales se realiza en gran parte en el SNE.  </a:t>
            </a:r>
            <a:endParaRPr lang="en-US" sz="2400" dirty="0"/>
          </a:p>
          <a:p>
            <a:endParaRPr lang="en-US" sz="1000" dirty="0"/>
          </a:p>
        </p:txBody>
      </p:sp>
    </p:spTree>
    <p:extLst>
      <p:ext uri="{BB962C8B-B14F-4D97-AF65-F5344CB8AC3E}">
        <p14:creationId xmlns:p14="http://schemas.microsoft.com/office/powerpoint/2010/main" val="795247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mas acerca del SNE </a:t>
            </a:r>
            <a:endParaRPr lang="en-US" dirty="0"/>
          </a:p>
        </p:txBody>
      </p:sp>
      <p:sp>
        <p:nvSpPr>
          <p:cNvPr id="3" name="2 Marcador de contenido"/>
          <p:cNvSpPr>
            <a:spLocks noGrp="1"/>
          </p:cNvSpPr>
          <p:nvPr>
            <p:ph idx="1"/>
          </p:nvPr>
        </p:nvSpPr>
        <p:spPr/>
        <p:txBody>
          <a:bodyPr>
            <a:normAutofit fontScale="25000" lnSpcReduction="20000"/>
          </a:bodyPr>
          <a:lstStyle/>
          <a:p>
            <a:pPr algn="just"/>
            <a:r>
              <a:rPr lang="es-MX" sz="8000" dirty="0"/>
              <a:t>El segundo cerebro también informa de nuestro estado anímico por otros oscuros caminos. "Una gran parte de nuestras emociones están probablemente influenciadas por los nervios de nuestro estómago", dice Mayer. Las "mariposas" del estómago señalan al intestino como parte de nuestra respuesta al estrés fisiológico, por ejemplo. La agitación gastrointestinal (GI) puede agriar nuestro estado de ánimo, el bienestar emocional de todos los días </a:t>
            </a:r>
            <a:r>
              <a:rPr lang="es-MX" sz="8000" dirty="0" smtClean="0"/>
              <a:t>confía </a:t>
            </a:r>
            <a:r>
              <a:rPr lang="es-MX" sz="8000" dirty="0"/>
              <a:t>en los mensajes que envía el cerebro de abajo al cerebro de arriba. Por ejemplo, la estimulación eléctrica del nervio vago (un tratamiento útil para la depresión), puede imitar estas señales, expone </a:t>
            </a:r>
            <a:r>
              <a:rPr lang="es-MX" sz="8000" dirty="0" err="1"/>
              <a:t>Gershon</a:t>
            </a:r>
            <a:r>
              <a:rPr lang="es-MX" sz="8000" dirty="0"/>
              <a:t>. </a:t>
            </a:r>
            <a:endParaRPr lang="en-US" sz="8000" dirty="0"/>
          </a:p>
          <a:p>
            <a:pPr algn="just"/>
            <a:r>
              <a:rPr lang="es-MX" sz="8000" dirty="0"/>
              <a:t>Según se desprende de la investigación que dirige el doctor Stephen Collins, profesor de la Facultad de Ciencias de la Salud en la Universidad </a:t>
            </a:r>
            <a:r>
              <a:rPr lang="es-MX" sz="8000" dirty="0" err="1"/>
              <a:t>McMaster</a:t>
            </a:r>
            <a:r>
              <a:rPr lang="es-MX" sz="8000" dirty="0"/>
              <a:t>, en Ontario (Canadá), </a:t>
            </a:r>
            <a:r>
              <a:rPr lang="es-MX" sz="8000" b="1" i="1" u="sng" dirty="0"/>
              <a:t>las bacterias que conforman la flora intestinal son capaces de comunicarse con el cerebro y de influir en la conducta o la memoria. </a:t>
            </a:r>
            <a:endParaRPr lang="en-US" sz="8000" b="1" i="1" u="sng" dirty="0"/>
          </a:p>
          <a:p>
            <a:pPr algn="just"/>
            <a:r>
              <a:rPr lang="es-MX" sz="8000" dirty="0"/>
              <a:t>Otras investigaciones actuales tratan de establecer cómo el segundo cerebro interviene en </a:t>
            </a:r>
            <a:r>
              <a:rPr lang="es-MX" sz="8000" b="1" i="1" u="sng" dirty="0"/>
              <a:t>la respuesta inmune del organismo, dado que el 70% de nuestro sistema inmunológico se centra en el intestino para expulsar y matar a sus invasores. </a:t>
            </a:r>
            <a:endParaRPr lang="en-US" sz="8000" b="1" i="1" u="sng" dirty="0"/>
          </a:p>
          <a:p>
            <a:endParaRPr lang="en-US" dirty="0"/>
          </a:p>
        </p:txBody>
      </p:sp>
    </p:spTree>
    <p:extLst>
      <p:ext uri="{BB962C8B-B14F-4D97-AF65-F5344CB8AC3E}">
        <p14:creationId xmlns:p14="http://schemas.microsoft.com/office/powerpoint/2010/main" val="1856639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Relación Intima entre el Estomago y el Cerebro</a:t>
            </a:r>
            <a:endParaRPr lang="en-US" dirty="0"/>
          </a:p>
        </p:txBody>
      </p:sp>
      <p:sp>
        <p:nvSpPr>
          <p:cNvPr id="5" name="4 Marcador de contenido"/>
          <p:cNvSpPr>
            <a:spLocks noGrp="1"/>
          </p:cNvSpPr>
          <p:nvPr>
            <p:ph idx="1"/>
          </p:nvPr>
        </p:nvSpPr>
        <p:spPr/>
        <p:txBody>
          <a:bodyPr>
            <a:noAutofit/>
          </a:bodyPr>
          <a:lstStyle/>
          <a:p>
            <a:pPr marL="0" indent="0" algn="just">
              <a:buNone/>
            </a:pPr>
            <a:r>
              <a:rPr lang="es-ES" sz="3200" dirty="0"/>
              <a:t>La salud del cuerpo debe considerarse como esencial para el crecimiento en la gracia y la </a:t>
            </a:r>
            <a:r>
              <a:rPr lang="es-ES" sz="3200" dirty="0" smtClean="0"/>
              <a:t>adquisición de </a:t>
            </a:r>
            <a:r>
              <a:rPr lang="es-ES" sz="3200" dirty="0"/>
              <a:t>un carácter templado. Si no se cuida debidamente el estómago, será estorbada la formación de un </a:t>
            </a:r>
            <a:r>
              <a:rPr lang="es-ES" sz="3200" dirty="0" smtClean="0"/>
              <a:t>carácter moral </a:t>
            </a:r>
            <a:r>
              <a:rPr lang="es-ES" sz="3200" dirty="0"/>
              <a:t>íntegro. </a:t>
            </a:r>
            <a:r>
              <a:rPr lang="es-ES" sz="3200" b="1" dirty="0"/>
              <a:t>El cerebro y los nervios están en relación íntima con el estómago</a:t>
            </a:r>
            <a:r>
              <a:rPr lang="es-ES" sz="3200" dirty="0"/>
              <a:t>. </a:t>
            </a:r>
            <a:r>
              <a:rPr lang="es-ES" sz="3200" b="1" i="1" u="sng" dirty="0"/>
              <a:t>De los </a:t>
            </a:r>
            <a:r>
              <a:rPr lang="es-ES" sz="3200" b="1" i="1" u="sng" dirty="0" smtClean="0"/>
              <a:t>errores practicados </a:t>
            </a:r>
            <a:r>
              <a:rPr lang="es-ES" sz="3200" b="1" i="1" u="sng" dirty="0"/>
              <a:t>en el comer y beber resultan pensamientos y hechos erróneos</a:t>
            </a:r>
            <a:r>
              <a:rPr lang="es-ES" sz="3200" dirty="0" smtClean="0"/>
              <a:t>. </a:t>
            </a:r>
            <a:r>
              <a:rPr lang="en-US" sz="3200" dirty="0" smtClean="0"/>
              <a:t>9T pg. 129 </a:t>
            </a:r>
            <a:endParaRPr lang="en-US" sz="3200" dirty="0"/>
          </a:p>
        </p:txBody>
      </p:sp>
    </p:spTree>
    <p:extLst>
      <p:ext uri="{BB962C8B-B14F-4D97-AF65-F5344CB8AC3E}">
        <p14:creationId xmlns:p14="http://schemas.microsoft.com/office/powerpoint/2010/main" val="181715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Causas físicas, hábitos y alimentos y sus Efectos (Mente-Cerebro-Carácter)</a:t>
            </a:r>
            <a:endParaRPr lang="en-US" dirty="0"/>
          </a:p>
        </p:txBody>
      </p:sp>
      <p:sp>
        <p:nvSpPr>
          <p:cNvPr id="4" name="5 Marcador de text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Autofit/>
          </a:bodyPr>
          <a:lstStyle/>
          <a:p>
            <a:pPr marL="514350" indent="-514350">
              <a:buAutoNum type="arabicPeriod"/>
            </a:pPr>
            <a:r>
              <a:rPr lang="es-MX" sz="3600" dirty="0" smtClean="0"/>
              <a:t>Irritación, excitación y estimulación producida por la alimentación. </a:t>
            </a:r>
          </a:p>
          <a:p>
            <a:pPr marL="514350" indent="-514350">
              <a:buAutoNum type="arabicPeriod"/>
            </a:pPr>
            <a:r>
              <a:rPr lang="es-MX" sz="3600" dirty="0" smtClean="0"/>
              <a:t>Exceso de alimento y complacencia del apetito.</a:t>
            </a:r>
          </a:p>
          <a:p>
            <a:pPr marL="514350" indent="-514350">
              <a:buAutoNum type="arabicPeriod"/>
            </a:pPr>
            <a:r>
              <a:rPr lang="es-MX" sz="3600" dirty="0" smtClean="0"/>
              <a:t>Varias clases de alimentos en una comida.</a:t>
            </a:r>
          </a:p>
          <a:p>
            <a:pPr marL="514350" indent="-514350">
              <a:buAutoNum type="arabicPeriod"/>
            </a:pPr>
            <a:r>
              <a:rPr lang="es-MX" sz="3600" dirty="0" smtClean="0"/>
              <a:t>Fermentación y acidez estomacal.</a:t>
            </a:r>
            <a:endParaRPr lang="en-US" sz="3600" dirty="0"/>
          </a:p>
        </p:txBody>
      </p:sp>
    </p:spTree>
    <p:extLst>
      <p:ext uri="{BB962C8B-B14F-4D97-AF65-F5344CB8AC3E}">
        <p14:creationId xmlns:p14="http://schemas.microsoft.com/office/powerpoint/2010/main" val="1795606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marL="514350" indent="-514350"/>
            <a:r>
              <a:rPr lang="es-MX" dirty="0" smtClean="0"/>
              <a:t>I. Irritación</a:t>
            </a:r>
            <a:r>
              <a:rPr lang="es-MX" dirty="0"/>
              <a:t>, excitación y estimulación producida por la alimentación. </a:t>
            </a:r>
            <a:br>
              <a:rPr lang="es-MX" dirty="0"/>
            </a:br>
            <a:endParaRPr lang="en-US" dirty="0"/>
          </a:p>
        </p:txBody>
      </p:sp>
      <p:sp>
        <p:nvSpPr>
          <p:cNvPr id="5" name="4 Marcador de texto"/>
          <p:cNvSpPr>
            <a:spLocks noGrp="1"/>
          </p:cNvSpPr>
          <p:nvPr>
            <p:ph type="body" idx="1"/>
          </p:nvPr>
        </p:nvSpPr>
        <p:spPr/>
        <p:txBody>
          <a:bodyPr/>
          <a:lstStyle/>
          <a:p>
            <a:endParaRPr lang="en-US"/>
          </a:p>
        </p:txBody>
      </p:sp>
    </p:spTree>
    <p:extLst>
      <p:ext uri="{BB962C8B-B14F-4D97-AF65-F5344CB8AC3E}">
        <p14:creationId xmlns:p14="http://schemas.microsoft.com/office/powerpoint/2010/main" val="2265327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Estimular</a:t>
            </a:r>
            <a:endParaRPr lang="en-US" dirty="0"/>
          </a:p>
        </p:txBody>
      </p:sp>
      <p:sp>
        <p:nvSpPr>
          <p:cNvPr id="3" name="2 Marcador de contenido"/>
          <p:cNvSpPr>
            <a:spLocks noGrp="1"/>
          </p:cNvSpPr>
          <p:nvPr>
            <p:ph idx="1"/>
          </p:nvPr>
        </p:nvSpPr>
        <p:spPr/>
        <p:txBody>
          <a:bodyPr>
            <a:normAutofit fontScale="92500" lnSpcReduction="20000"/>
          </a:bodyPr>
          <a:lstStyle/>
          <a:p>
            <a:pPr marL="0" indent="0" algn="ctr">
              <a:buNone/>
            </a:pPr>
            <a:r>
              <a:rPr lang="es-ES" sz="8000" dirty="0" smtClean="0"/>
              <a:t>Incitar</a:t>
            </a:r>
            <a:r>
              <a:rPr lang="es-ES" sz="8000" dirty="0"/>
              <a:t>, excitar con viveza a la ejecución de algo</a:t>
            </a:r>
            <a:r>
              <a:rPr lang="es-ES" sz="8000" dirty="0" smtClean="0"/>
              <a:t>.</a:t>
            </a:r>
          </a:p>
          <a:p>
            <a:pPr marL="0" indent="0" algn="ctr">
              <a:buNone/>
            </a:pPr>
            <a:r>
              <a:rPr lang="es-ES" sz="8000" dirty="0" smtClean="0"/>
              <a:t> </a:t>
            </a:r>
          </a:p>
          <a:p>
            <a:pPr marL="0" indent="0" algn="ctr">
              <a:buNone/>
            </a:pPr>
            <a:r>
              <a:rPr lang="es-ES" sz="1800" b="1" dirty="0" smtClean="0"/>
              <a:t>Microsoft</a:t>
            </a:r>
            <a:r>
              <a:rPr lang="es-ES" sz="1800" b="1" dirty="0"/>
              <a:t>® Encarta® 2009. © 1993-2008 Microsoft </a:t>
            </a:r>
            <a:r>
              <a:rPr lang="es-ES" sz="1800" b="1" dirty="0" err="1"/>
              <a:t>Corporation</a:t>
            </a:r>
            <a:r>
              <a:rPr lang="es-ES" sz="1800" b="1" dirty="0"/>
              <a:t>. Reservados todos los derechos.</a:t>
            </a:r>
            <a:endParaRPr lang="es-ES" sz="1800" dirty="0"/>
          </a:p>
          <a:p>
            <a:endParaRPr lang="en-US" sz="6600" dirty="0"/>
          </a:p>
        </p:txBody>
      </p:sp>
    </p:spTree>
    <p:extLst>
      <p:ext uri="{BB962C8B-B14F-4D97-AF65-F5344CB8AC3E}">
        <p14:creationId xmlns:p14="http://schemas.microsoft.com/office/powerpoint/2010/main" val="4292612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228600" y="304800"/>
            <a:ext cx="4160520" cy="827087"/>
          </a:xfrm>
          <a:solidFill>
            <a:srgbClr val="00B0F0"/>
          </a:solidFill>
        </p:spPr>
        <p:txBody>
          <a:bodyPr/>
          <a:lstStyle/>
          <a:p>
            <a:r>
              <a:rPr lang="es-MX" dirty="0" smtClean="0"/>
              <a:t>CAUSAS FÍSICAS HABITOS  Y ALIMENTOS</a:t>
            </a:r>
            <a:endParaRPr lang="en-US" dirty="0"/>
          </a:p>
        </p:txBody>
      </p:sp>
      <p:sp>
        <p:nvSpPr>
          <p:cNvPr id="7" name="6 Marcador de texto"/>
          <p:cNvSpPr>
            <a:spLocks noGrp="1"/>
          </p:cNvSpPr>
          <p:nvPr>
            <p:ph type="body" sz="quarter" idx="3"/>
          </p:nvPr>
        </p:nvSpPr>
        <p:spPr>
          <a:xfrm>
            <a:off x="4572000" y="304800"/>
            <a:ext cx="4160520" cy="827087"/>
          </a:xfrm>
          <a:solidFill>
            <a:schemeClr val="tx1"/>
          </a:solidFill>
        </p:spPr>
        <p:txBody>
          <a:bodyPr/>
          <a:lstStyle/>
          <a:p>
            <a:r>
              <a:rPr lang="es-MX" dirty="0" smtClean="0">
                <a:hlinkClick r:id="rId2" action="ppaction://hlinksldjump"/>
              </a:rPr>
              <a:t>EFECTO EN MENTE-CEREBRO</a:t>
            </a:r>
            <a:endParaRPr lang="en-US" dirty="0"/>
          </a:p>
        </p:txBody>
      </p:sp>
      <p:sp>
        <p:nvSpPr>
          <p:cNvPr id="8" name="7 Marcador de contenido"/>
          <p:cNvSpPr>
            <a:spLocks noGrp="1"/>
          </p:cNvSpPr>
          <p:nvPr>
            <p:ph sz="quarter" idx="4"/>
          </p:nvPr>
        </p:nvSpPr>
        <p:spPr>
          <a:xfrm>
            <a:off x="4572000" y="1295400"/>
            <a:ext cx="4160520" cy="5257800"/>
          </a:xfrm>
          <a:ln>
            <a:solidFill>
              <a:srgbClr val="002060"/>
            </a:solidFill>
          </a:ln>
        </p:spPr>
        <p:txBody>
          <a:bodyPr>
            <a:noAutofit/>
          </a:bodyPr>
          <a:lstStyle/>
          <a:p>
            <a:pPr marL="457200" indent="-457200">
              <a:buAutoNum type="arabicPeriod"/>
            </a:pPr>
            <a:r>
              <a:rPr lang="es-MX" sz="2000" dirty="0" smtClean="0"/>
              <a:t>El cerebro y el sistema nervioso se excitan</a:t>
            </a:r>
          </a:p>
          <a:p>
            <a:pPr marL="731520" lvl="1" indent="-457200">
              <a:buAutoNum type="arabicPeriod"/>
            </a:pPr>
            <a:r>
              <a:rPr lang="es-MX" sz="1600" dirty="0"/>
              <a:t>Las pasiones se despiertan</a:t>
            </a:r>
          </a:p>
          <a:p>
            <a:pPr marL="731520" lvl="1" indent="-457200">
              <a:buAutoNum type="arabicPeriod"/>
            </a:pPr>
            <a:r>
              <a:rPr lang="es-MX" sz="1600" dirty="0"/>
              <a:t>Se embota la sensibilidad moral</a:t>
            </a:r>
          </a:p>
          <a:p>
            <a:pPr marL="731520" lvl="1" indent="-457200">
              <a:buAutoNum type="arabicPeriod"/>
            </a:pPr>
            <a:r>
              <a:rPr lang="es-MX" sz="1600" dirty="0"/>
              <a:t>La razón y la consciencia son vencidas por los impulsos sensuales</a:t>
            </a:r>
          </a:p>
          <a:p>
            <a:pPr marL="457200" indent="-457200">
              <a:buAutoNum type="arabicPeriod"/>
            </a:pPr>
            <a:r>
              <a:rPr lang="es-MX" sz="2000" dirty="0" smtClean="0"/>
              <a:t>Irritación y excitación del cerebro</a:t>
            </a:r>
          </a:p>
          <a:p>
            <a:pPr marL="731520" lvl="1" indent="-457200">
              <a:buAutoNum type="arabicPeriod"/>
            </a:pPr>
            <a:r>
              <a:rPr lang="es-MX" sz="1600" dirty="0" smtClean="0"/>
              <a:t>Privación de la mitad del vigor y fuerza de las facultades</a:t>
            </a:r>
          </a:p>
          <a:p>
            <a:pPr marL="731520" lvl="1" indent="-457200">
              <a:buAutoNum type="arabicPeriod"/>
            </a:pPr>
            <a:r>
              <a:rPr lang="es-MX" sz="1600" dirty="0" smtClean="0"/>
              <a:t>Mente entenebrecida</a:t>
            </a:r>
          </a:p>
          <a:p>
            <a:pPr marL="731520" lvl="1" indent="-457200">
              <a:buAutoNum type="arabicPeriod"/>
            </a:pPr>
            <a:r>
              <a:rPr lang="es-MX" sz="1600" dirty="0" smtClean="0"/>
              <a:t>Pensamientos difíciles y confusos</a:t>
            </a:r>
          </a:p>
          <a:p>
            <a:pPr marL="457200" indent="-457200">
              <a:buAutoNum type="arabicPeriod"/>
            </a:pPr>
            <a:r>
              <a:rPr lang="es-MX" sz="2000" dirty="0" smtClean="0"/>
              <a:t>Excitación seguida de depresión proporcionalmente al estimulo producido</a:t>
            </a:r>
          </a:p>
        </p:txBody>
      </p:sp>
      <p:sp>
        <p:nvSpPr>
          <p:cNvPr id="9" name="8 Marcador de contenido"/>
          <p:cNvSpPr>
            <a:spLocks noGrp="1"/>
          </p:cNvSpPr>
          <p:nvPr>
            <p:ph sz="half" idx="2"/>
          </p:nvPr>
        </p:nvSpPr>
        <p:spPr>
          <a:xfrm>
            <a:off x="228600" y="1219200"/>
            <a:ext cx="4160520" cy="5257800"/>
          </a:xfrm>
          <a:ln>
            <a:solidFill>
              <a:srgbClr val="002060"/>
            </a:solidFill>
          </a:ln>
        </p:spPr>
        <p:txBody>
          <a:bodyPr>
            <a:normAutofit fontScale="85000" lnSpcReduction="20000"/>
          </a:bodyPr>
          <a:lstStyle/>
          <a:p>
            <a:pPr marL="457200" lvl="0" indent="-457200">
              <a:buAutoNum type="arabicPeriod"/>
            </a:pPr>
            <a:r>
              <a:rPr lang="es-MX" sz="3900" dirty="0" smtClean="0">
                <a:hlinkClick r:id="rId3" action="ppaction://hlinksldjump"/>
              </a:rPr>
              <a:t>Irritantes</a:t>
            </a:r>
            <a:r>
              <a:rPr lang="es-MX" sz="3900" dirty="0" smtClean="0"/>
              <a:t> </a:t>
            </a:r>
            <a:r>
              <a:rPr lang="es-MX" sz="3900" dirty="0"/>
              <a:t>y </a:t>
            </a:r>
            <a:r>
              <a:rPr lang="es-MX" sz="3900" dirty="0" smtClean="0"/>
              <a:t>estimulantes</a:t>
            </a:r>
          </a:p>
          <a:p>
            <a:pPr marL="731520" lvl="1" indent="-457200">
              <a:buAutoNum type="arabicPeriod"/>
            </a:pPr>
            <a:r>
              <a:rPr lang="es-MX" sz="3500" dirty="0"/>
              <a:t>Excitación e irritación en el estomago</a:t>
            </a:r>
          </a:p>
          <a:p>
            <a:pPr marL="731520" lvl="1" indent="-457200">
              <a:buAutoNum type="arabicPeriod"/>
            </a:pPr>
            <a:r>
              <a:rPr lang="es-MX" sz="3500" dirty="0"/>
              <a:t>Afiebra la sangre</a:t>
            </a:r>
          </a:p>
          <a:p>
            <a:pPr marL="457200" lvl="0" indent="-457200">
              <a:buAutoNum type="arabicPeriod"/>
            </a:pPr>
            <a:r>
              <a:rPr lang="es-MX" sz="3900" dirty="0" smtClean="0">
                <a:hlinkClick r:id="rId4" action="ppaction://hlinksldjump"/>
              </a:rPr>
              <a:t>Alimentos</a:t>
            </a:r>
            <a:r>
              <a:rPr lang="es-MX" sz="3900" dirty="0" smtClean="0"/>
              <a:t> y bebidas que irritan y excitan.</a:t>
            </a:r>
          </a:p>
          <a:p>
            <a:pPr marL="731520" lvl="1" indent="-457200">
              <a:buAutoNum type="arabicPeriod"/>
            </a:pPr>
            <a:r>
              <a:rPr lang="es-MX" sz="3500" dirty="0" smtClean="0"/>
              <a:t>Excesiva complacencia</a:t>
            </a:r>
          </a:p>
          <a:p>
            <a:pPr marL="457200" lvl="0" indent="-457200">
              <a:buAutoNum type="arabicPeriod"/>
            </a:pPr>
            <a:r>
              <a:rPr lang="es-MX" sz="3900" dirty="0" smtClean="0">
                <a:hlinkClick r:id="rId5" action="ppaction://hlinksldjump"/>
              </a:rPr>
              <a:t>Estimulantes</a:t>
            </a:r>
            <a:endParaRPr lang="es-MX" sz="3900" dirty="0" smtClean="0"/>
          </a:p>
          <a:p>
            <a:pPr marL="457200" lvl="0" indent="-457200">
              <a:buAutoNum type="arabicPeriod"/>
            </a:pPr>
            <a:endParaRPr lang="es-MX" dirty="0" smtClean="0"/>
          </a:p>
          <a:p>
            <a:pPr marL="457200" lvl="0" indent="-457200">
              <a:buAutoNum type="arabicPeriod"/>
            </a:pPr>
            <a:endParaRPr lang="es-MX" dirty="0" smtClean="0"/>
          </a:p>
          <a:p>
            <a:endParaRPr lang="en-US" dirty="0"/>
          </a:p>
        </p:txBody>
      </p:sp>
    </p:spTree>
    <p:extLst>
      <p:ext uri="{BB962C8B-B14F-4D97-AF65-F5344CB8AC3E}">
        <p14:creationId xmlns:p14="http://schemas.microsoft.com/office/powerpoint/2010/main" val="1441382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CONEXIÓN:</a:t>
            </a:r>
            <a:br>
              <a:rPr lang="es-MX" dirty="0" smtClean="0"/>
            </a:br>
            <a:r>
              <a:rPr lang="es-MX" dirty="0" smtClean="0"/>
              <a:t> ESTOMAGO-CEREBRO-MENTE</a:t>
            </a:r>
            <a:r>
              <a:rPr lang="en-US" dirty="0"/>
              <a:t/>
            </a:r>
            <a:br>
              <a:rPr lang="en-US" dirty="0"/>
            </a:br>
            <a:endParaRPr lang="en-US" dirty="0"/>
          </a:p>
        </p:txBody>
      </p:sp>
    </p:spTree>
    <p:extLst>
      <p:ext uri="{BB962C8B-B14F-4D97-AF65-F5344CB8AC3E}">
        <p14:creationId xmlns:p14="http://schemas.microsoft.com/office/powerpoint/2010/main" val="3344924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Las pasiones </a:t>
            </a:r>
            <a:r>
              <a:rPr lang="es-MX" dirty="0" smtClean="0"/>
              <a:t>vencen a la razón</a:t>
            </a:r>
            <a:endParaRPr lang="en-US" dirty="0"/>
          </a:p>
        </p:txBody>
      </p:sp>
      <p:sp>
        <p:nvSpPr>
          <p:cNvPr id="3" name="2 Marcador de contenido"/>
          <p:cNvSpPr>
            <a:spLocks noGrp="1"/>
          </p:cNvSpPr>
          <p:nvPr>
            <p:ph idx="1"/>
          </p:nvPr>
        </p:nvSpPr>
        <p:spPr/>
        <p:txBody>
          <a:bodyPr>
            <a:normAutofit lnSpcReduction="10000"/>
          </a:bodyPr>
          <a:lstStyle/>
          <a:p>
            <a:pPr marL="0" indent="0" algn="just">
              <a:buNone/>
            </a:pPr>
            <a:r>
              <a:rPr lang="es-ES" dirty="0" smtClean="0"/>
              <a:t>El alimento que colocan delante de ellos es de tal calidad que </a:t>
            </a:r>
            <a:r>
              <a:rPr lang="es-ES" dirty="0" smtClean="0">
                <a:solidFill>
                  <a:schemeClr val="tx2">
                    <a:lumMod val="60000"/>
                    <a:lumOff val="40000"/>
                  </a:schemeClr>
                </a:solidFill>
              </a:rPr>
              <a:t>irrita el estómago</a:t>
            </a:r>
            <a:r>
              <a:rPr lang="es-ES" dirty="0" smtClean="0"/>
              <a:t>.  La excitación producida se comunica al cerebro y como resultado </a:t>
            </a:r>
            <a:r>
              <a:rPr lang="es-ES" b="1" i="1" u="sng" dirty="0" smtClean="0"/>
              <a:t>las pasiones se despiertan</a:t>
            </a:r>
            <a:r>
              <a:rPr lang="es-ES" dirty="0" smtClean="0"/>
              <a:t>.  Nunca se repetirá suficientemente que cualquier cosa que el estómago ingiere no sólo afecta el cuerpo sino también la mente.  Los </a:t>
            </a:r>
            <a:r>
              <a:rPr lang="es-ES" dirty="0" smtClean="0">
                <a:solidFill>
                  <a:schemeClr val="tx2">
                    <a:lumMod val="60000"/>
                    <a:lumOff val="40000"/>
                  </a:schemeClr>
                </a:solidFill>
              </a:rPr>
              <a:t>alimentos toscos y estimulantes </a:t>
            </a:r>
            <a:r>
              <a:rPr lang="es-ES" b="1" i="1" u="sng" dirty="0" smtClean="0"/>
              <a:t>afiebran la sangre</a:t>
            </a:r>
            <a:r>
              <a:rPr lang="es-ES" dirty="0" smtClean="0"/>
              <a:t>, </a:t>
            </a:r>
            <a:r>
              <a:rPr lang="es-ES" b="1" i="1" u="sng" dirty="0" smtClean="0"/>
              <a:t>excitan el sistema nervioso y con demasiada frecuencia embotan la sensibilidad moral, de modo que la razón y la conciencia son vencidas por los impulsos sensuales</a:t>
            </a:r>
            <a:r>
              <a:rPr lang="es-ES" dirty="0" smtClean="0"/>
              <a:t>. CRA pg. 287</a:t>
            </a:r>
            <a:endParaRPr lang="en-US" dirty="0"/>
          </a:p>
        </p:txBody>
      </p:sp>
    </p:spTree>
    <p:extLst>
      <p:ext uri="{BB962C8B-B14F-4D97-AF65-F5344CB8AC3E}">
        <p14:creationId xmlns:p14="http://schemas.microsoft.com/office/powerpoint/2010/main" val="2461233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Pasión</a:t>
            </a:r>
            <a:endParaRPr lang="en-US" dirty="0"/>
          </a:p>
        </p:txBody>
      </p:sp>
      <p:sp>
        <p:nvSpPr>
          <p:cNvPr id="3" name="2 Marcador de contenido"/>
          <p:cNvSpPr>
            <a:spLocks noGrp="1"/>
          </p:cNvSpPr>
          <p:nvPr>
            <p:ph idx="1"/>
          </p:nvPr>
        </p:nvSpPr>
        <p:spPr/>
        <p:txBody>
          <a:bodyPr>
            <a:normAutofit fontScale="92500"/>
          </a:bodyPr>
          <a:lstStyle/>
          <a:p>
            <a:pPr algn="just"/>
            <a:r>
              <a:rPr lang="es-MX" dirty="0" smtClean="0"/>
              <a:t>Perturbación o afecto desordenado del ánimo. Tristeza, depresión, abatimiento, desconsuelo.</a:t>
            </a:r>
          </a:p>
          <a:p>
            <a:pPr algn="just"/>
            <a:r>
              <a:rPr lang="es-MX" dirty="0" smtClean="0"/>
              <a:t>Apetito o afición vehemente a algo.</a:t>
            </a:r>
            <a:endParaRPr lang="en-US" sz="1800" b="1" dirty="0" smtClean="0"/>
          </a:p>
          <a:p>
            <a:pPr marL="2011680" lvl="8" indent="0" algn="just">
              <a:buNone/>
            </a:pPr>
            <a:r>
              <a:rPr lang="en-US" sz="1300" b="1" dirty="0" smtClean="0"/>
              <a:t>		Microsoft</a:t>
            </a:r>
            <a:r>
              <a:rPr lang="en-US" sz="1300" b="1" dirty="0"/>
              <a:t>® Encarta® 2009. © 1993-2008 Microsoft Corporation. </a:t>
            </a:r>
            <a:r>
              <a:rPr lang="en-US" sz="1300" b="1" dirty="0" smtClean="0"/>
              <a:t>			</a:t>
            </a:r>
            <a:r>
              <a:rPr lang="en-US" sz="1300" b="1" dirty="0" err="1" smtClean="0"/>
              <a:t>Reservados</a:t>
            </a:r>
            <a:r>
              <a:rPr lang="en-US" sz="1300" b="1" dirty="0" smtClean="0"/>
              <a:t> </a:t>
            </a:r>
            <a:r>
              <a:rPr lang="en-US" sz="1300" b="1" dirty="0" err="1"/>
              <a:t>todos</a:t>
            </a:r>
            <a:r>
              <a:rPr lang="en-US" sz="1300" b="1" dirty="0"/>
              <a:t> los </a:t>
            </a:r>
            <a:r>
              <a:rPr lang="en-US" sz="1300" b="1" dirty="0" err="1"/>
              <a:t>derechos</a:t>
            </a:r>
            <a:r>
              <a:rPr lang="en-US" sz="1300" b="1" dirty="0"/>
              <a:t>.</a:t>
            </a:r>
            <a:endParaRPr lang="en-US" sz="1300" dirty="0"/>
          </a:p>
          <a:p>
            <a:pPr lvl="2" algn="just"/>
            <a:endParaRPr lang="en-US" dirty="0" smtClean="0"/>
          </a:p>
          <a:p>
            <a:pPr algn="just"/>
            <a:r>
              <a:rPr lang="es-MX" dirty="0" smtClean="0"/>
              <a:t>Susceptibilidad a las impresiones de agentes externos. </a:t>
            </a:r>
            <a:endParaRPr lang="en-US" dirty="0" smtClean="0"/>
          </a:p>
          <a:p>
            <a:pPr algn="just"/>
            <a:r>
              <a:rPr lang="es-MX" dirty="0" smtClean="0"/>
              <a:t>El sentimiento de la mente, o el efecto sensible a la impresión; excitación, perturbación o agitación de la mente; como el deseo, miedo… </a:t>
            </a:r>
            <a:endParaRPr lang="en-US" dirty="0"/>
          </a:p>
          <a:p>
            <a:pPr algn="just"/>
            <a:r>
              <a:rPr lang="es-MX" dirty="0" smtClean="0"/>
              <a:t>Agitación o excitación violenta de la mente. </a:t>
            </a:r>
          </a:p>
          <a:p>
            <a:pPr marL="2011680" lvl="8" indent="0" algn="just">
              <a:buNone/>
            </a:pPr>
            <a:r>
              <a:rPr lang="es-MX" dirty="0" smtClean="0"/>
              <a:t>				Diccionario </a:t>
            </a:r>
            <a:r>
              <a:rPr lang="es-MX" dirty="0" err="1" smtClean="0"/>
              <a:t>Webster</a:t>
            </a:r>
            <a:r>
              <a:rPr lang="es-MX" dirty="0" smtClean="0"/>
              <a:t> 1828</a:t>
            </a:r>
            <a:endParaRPr lang="es-MX" dirty="0"/>
          </a:p>
        </p:txBody>
      </p:sp>
    </p:spTree>
    <p:extLst>
      <p:ext uri="{BB962C8B-B14F-4D97-AF65-F5344CB8AC3E}">
        <p14:creationId xmlns:p14="http://schemas.microsoft.com/office/powerpoint/2010/main" val="2329728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Estomago excitado= cerebro excitado</a:t>
            </a:r>
            <a:endParaRPr lang="en-US"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ES" dirty="0" smtClean="0"/>
              <a:t>Los hermanos yerran cuando tientan al pastor con </a:t>
            </a:r>
            <a:r>
              <a:rPr lang="es-ES" dirty="0" smtClean="0">
                <a:solidFill>
                  <a:schemeClr val="tx2">
                    <a:lumMod val="60000"/>
                    <a:lumOff val="40000"/>
                  </a:schemeClr>
                </a:solidFill>
              </a:rPr>
              <a:t>alimentos malsanos</a:t>
            </a:r>
            <a:r>
              <a:rPr lang="es-ES" dirty="0" smtClean="0"/>
              <a:t>.  De esta manera se han perdido talentos preciosos para la causa de Dios; y muchos, aunque viven, se ven </a:t>
            </a:r>
            <a:r>
              <a:rPr lang="es-ES" b="1" i="1" u="sng" dirty="0" smtClean="0"/>
              <a:t>privados de la mitad del vigor y la fuerza de sus facultades</a:t>
            </a:r>
            <a:r>
              <a:rPr lang="es-ES" dirty="0" smtClean="0"/>
              <a:t>.  Los ministros, por encima de todos los de más deben ahorrar la fuerza del cerebro y de los nervios.  Deben evitar todo </a:t>
            </a:r>
            <a:r>
              <a:rPr lang="es-ES" dirty="0" smtClean="0">
                <a:solidFill>
                  <a:schemeClr val="tx2">
                    <a:lumMod val="60000"/>
                    <a:lumOff val="40000"/>
                  </a:schemeClr>
                </a:solidFill>
              </a:rPr>
              <a:t>alimento o bebida que tenga la tendencia a </a:t>
            </a:r>
            <a:r>
              <a:rPr lang="es-ES" dirty="0" smtClean="0">
                <a:solidFill>
                  <a:schemeClr val="tx2">
                    <a:lumMod val="60000"/>
                    <a:lumOff val="40000"/>
                  </a:schemeClr>
                </a:solidFill>
                <a:hlinkClick r:id="rId2" action="ppaction://hlinksldjump"/>
              </a:rPr>
              <a:t>irritar </a:t>
            </a:r>
            <a:r>
              <a:rPr lang="es-ES" dirty="0" smtClean="0">
                <a:solidFill>
                  <a:schemeClr val="tx2">
                    <a:lumMod val="60000"/>
                    <a:lumOff val="40000"/>
                  </a:schemeClr>
                </a:solidFill>
              </a:rPr>
              <a:t>o excitar los nervios</a:t>
            </a:r>
            <a:r>
              <a:rPr lang="es-ES" dirty="0" smtClean="0"/>
              <a:t>.  </a:t>
            </a:r>
            <a:r>
              <a:rPr lang="es-ES" dirty="0" smtClean="0">
                <a:solidFill>
                  <a:schemeClr val="tx2"/>
                </a:solidFill>
              </a:rPr>
              <a:t>La excitación es seguida de depresión</a:t>
            </a:r>
            <a:r>
              <a:rPr lang="es-ES" dirty="0" smtClean="0"/>
              <a:t>; </a:t>
            </a:r>
            <a:r>
              <a:rPr lang="es-ES" dirty="0" smtClean="0">
                <a:solidFill>
                  <a:schemeClr val="tx2">
                    <a:lumMod val="60000"/>
                    <a:lumOff val="40000"/>
                  </a:schemeClr>
                </a:solidFill>
              </a:rPr>
              <a:t>la excesiva complacencia </a:t>
            </a:r>
            <a:r>
              <a:rPr lang="es-ES" b="1" i="1" u="sng" dirty="0" smtClean="0"/>
              <a:t>entenebrecerá la mente, y hará que los pensamientos sean difíciles y confusos</a:t>
            </a:r>
            <a:r>
              <a:rPr lang="es-ES" dirty="0" smtClean="0"/>
              <a:t>.  Nadie puede ser un obrero de éxito en las cosas espirituales hasta que observe una estricta temperancia en sus hábitos dietéticos.  Dios no puede permitir que su Santo Espíritu descanse sobre los que, aunque saben cómo deben comer para disfrutar de salud, persisten en una práctica que debilitará la mente y el cuerpo.</a:t>
            </a:r>
            <a:r>
              <a:rPr lang="es-ES" b="1" i="1" u="sng" dirty="0" smtClean="0"/>
              <a:t> </a:t>
            </a:r>
            <a:r>
              <a:rPr lang="es-ES" dirty="0" smtClean="0"/>
              <a:t>CRA pg. 65</a:t>
            </a:r>
            <a:endParaRPr lang="en-US" dirty="0"/>
          </a:p>
        </p:txBody>
      </p:sp>
    </p:spTree>
    <p:extLst>
      <p:ext uri="{BB962C8B-B14F-4D97-AF65-F5344CB8AC3E}">
        <p14:creationId xmlns:p14="http://schemas.microsoft.com/office/powerpoint/2010/main" val="1450082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Irritar</a:t>
            </a:r>
            <a:endParaRPr lang="en-US" dirty="0"/>
          </a:p>
        </p:txBody>
      </p:sp>
      <p:sp>
        <p:nvSpPr>
          <p:cNvPr id="3" name="2 Marcador de contenido"/>
          <p:cNvSpPr>
            <a:spLocks noGrp="1"/>
          </p:cNvSpPr>
          <p:nvPr>
            <p:ph idx="1"/>
          </p:nvPr>
        </p:nvSpPr>
        <p:spPr/>
        <p:txBody>
          <a:bodyPr>
            <a:noAutofit/>
          </a:bodyPr>
          <a:lstStyle/>
          <a:p>
            <a:pPr marL="514350" indent="-514350">
              <a:buAutoNum type="arabicPeriod"/>
            </a:pPr>
            <a:r>
              <a:rPr lang="es-MX" sz="3600" dirty="0" smtClean="0"/>
              <a:t>Hacer sentir ira. </a:t>
            </a:r>
          </a:p>
          <a:p>
            <a:pPr marL="514350" indent="-514350">
              <a:buAutoNum type="arabicPeriod"/>
            </a:pPr>
            <a:r>
              <a:rPr lang="es-MX" sz="3600" dirty="0" smtClean="0"/>
              <a:t>Excitar vivamente otros afectos o inclinaciones naturales. (</a:t>
            </a:r>
            <a:r>
              <a:rPr lang="es-MX" sz="3600" i="1" dirty="0" smtClean="0"/>
              <a:t>Irritar los celos, el odio, la avaricia, el apetito)</a:t>
            </a:r>
          </a:p>
          <a:p>
            <a:pPr marL="514350" indent="-514350">
              <a:buAutoNum type="arabicPeriod"/>
            </a:pPr>
            <a:r>
              <a:rPr lang="es-MX" sz="3600" dirty="0" smtClean="0"/>
              <a:t>Causar excitación morbosa en un órgano o parte del cuerpo.</a:t>
            </a:r>
          </a:p>
          <a:p>
            <a:pPr marL="0" indent="0" algn="ctr">
              <a:buNone/>
            </a:pPr>
            <a:r>
              <a:rPr lang="en-US" sz="3600" dirty="0" smtClean="0"/>
              <a:t>	</a:t>
            </a:r>
            <a:r>
              <a:rPr lang="en-US" sz="1400" b="1" dirty="0" smtClean="0"/>
              <a:t>Microsoft</a:t>
            </a:r>
            <a:r>
              <a:rPr lang="en-US" sz="1400" b="1" dirty="0"/>
              <a:t>® Encarta® 2009. © 1993-2008 Microsoft Corporation. </a:t>
            </a:r>
            <a:r>
              <a:rPr lang="en-US" sz="1400" b="1" dirty="0" smtClean="0"/>
              <a:t>			</a:t>
            </a:r>
            <a:r>
              <a:rPr lang="en-US" sz="1400" b="1" dirty="0" err="1" smtClean="0"/>
              <a:t>Reservados</a:t>
            </a:r>
            <a:r>
              <a:rPr lang="en-US" sz="1400" b="1" dirty="0" smtClean="0"/>
              <a:t> </a:t>
            </a:r>
            <a:r>
              <a:rPr lang="en-US" sz="1400" b="1" dirty="0" err="1"/>
              <a:t>todos</a:t>
            </a:r>
            <a:r>
              <a:rPr lang="en-US" sz="1400" b="1" dirty="0"/>
              <a:t> los </a:t>
            </a:r>
            <a:r>
              <a:rPr lang="en-US" sz="1400" b="1" dirty="0" err="1"/>
              <a:t>derechos</a:t>
            </a:r>
            <a:r>
              <a:rPr lang="en-US" sz="1400" b="1" dirty="0"/>
              <a:t>.</a:t>
            </a:r>
            <a:endParaRPr lang="en-US" sz="1400" dirty="0"/>
          </a:p>
          <a:p>
            <a:endParaRPr lang="en-US" sz="3600" dirty="0"/>
          </a:p>
        </p:txBody>
      </p:sp>
    </p:spTree>
    <p:extLst>
      <p:ext uri="{BB962C8B-B14F-4D97-AF65-F5344CB8AC3E}">
        <p14:creationId xmlns:p14="http://schemas.microsoft.com/office/powerpoint/2010/main" val="1438007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Excitación --- Depresión</a:t>
            </a:r>
            <a:endParaRPr lang="en-US" dirty="0"/>
          </a:p>
        </p:txBody>
      </p:sp>
      <p:sp>
        <p:nvSpPr>
          <p:cNvPr id="3" name="2 Marcador de contenido"/>
          <p:cNvSpPr>
            <a:spLocks noGrp="1"/>
          </p:cNvSpPr>
          <p:nvPr>
            <p:ph idx="1"/>
          </p:nvPr>
        </p:nvSpPr>
        <p:spPr/>
        <p:txBody>
          <a:bodyPr>
            <a:normAutofit/>
          </a:bodyPr>
          <a:lstStyle/>
          <a:p>
            <a:pPr marL="0" indent="0" algn="just">
              <a:buNone/>
            </a:pPr>
            <a:r>
              <a:rPr lang="es-ES" sz="3200" dirty="0" smtClean="0"/>
              <a:t>El </a:t>
            </a:r>
            <a:r>
              <a:rPr lang="es-ES" sz="3200" dirty="0"/>
              <a:t>beber té y café es un pecado, una complacencia dañina, que, a semejanza de otros males, perjudica el alma.  Estos ídolos acariciados </a:t>
            </a:r>
            <a:r>
              <a:rPr lang="es-ES" sz="3200" b="1" i="1" u="sng" dirty="0"/>
              <a:t>crean una </a:t>
            </a:r>
            <a:r>
              <a:rPr lang="es-ES" sz="3200" b="1" i="1" u="sng" dirty="0">
                <a:hlinkClick r:id="rId2" action="ppaction://hlinksldjump"/>
              </a:rPr>
              <a:t>excitación</a:t>
            </a:r>
            <a:r>
              <a:rPr lang="es-ES" sz="3200" dirty="0"/>
              <a:t>, una acción mórbida del sistema nervioso; y después que la influencia momentánea de los estimulantes pasa, </a:t>
            </a:r>
            <a:r>
              <a:rPr lang="es-ES" sz="3200" b="1" i="1" u="sng" dirty="0"/>
              <a:t>se produce una depresión </a:t>
            </a:r>
            <a:r>
              <a:rPr lang="es-ES" sz="3200" dirty="0"/>
              <a:t>que es tan profunda como elevado fue el estímulo producido</a:t>
            </a:r>
            <a:r>
              <a:rPr lang="es-ES" sz="3200" dirty="0" smtClean="0"/>
              <a:t>. CRA pg. 512</a:t>
            </a:r>
            <a:endParaRPr lang="en-US" sz="3200" dirty="0"/>
          </a:p>
        </p:txBody>
      </p:sp>
    </p:spTree>
    <p:extLst>
      <p:ext uri="{BB962C8B-B14F-4D97-AF65-F5344CB8AC3E}">
        <p14:creationId xmlns:p14="http://schemas.microsoft.com/office/powerpoint/2010/main" val="3836775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Excitar</a:t>
            </a:r>
            <a:endParaRPr lang="en-US" dirty="0"/>
          </a:p>
        </p:txBody>
      </p:sp>
      <p:sp>
        <p:nvSpPr>
          <p:cNvPr id="3" name="2 Marcador de contenido"/>
          <p:cNvSpPr>
            <a:spLocks noGrp="1"/>
          </p:cNvSpPr>
          <p:nvPr>
            <p:ph idx="1"/>
          </p:nvPr>
        </p:nvSpPr>
        <p:spPr/>
        <p:txBody>
          <a:bodyPr>
            <a:normAutofit/>
          </a:bodyPr>
          <a:lstStyle/>
          <a:p>
            <a:pPr marL="514350" indent="-514350">
              <a:buAutoNum type="arabicPeriod"/>
            </a:pPr>
            <a:r>
              <a:rPr lang="es-ES" sz="3900" dirty="0" smtClean="0"/>
              <a:t>Provocar </a:t>
            </a:r>
            <a:r>
              <a:rPr lang="es-ES" sz="3900" dirty="0"/>
              <a:t>o estimular un sentimiento o pasión. </a:t>
            </a:r>
            <a:endParaRPr lang="es-ES" sz="3900" dirty="0" smtClean="0"/>
          </a:p>
          <a:p>
            <a:pPr marL="514350" indent="-514350">
              <a:buAutoNum type="arabicPeriod"/>
            </a:pPr>
            <a:r>
              <a:rPr lang="es-ES" sz="3900" dirty="0" smtClean="0"/>
              <a:t>Producir </a:t>
            </a:r>
            <a:r>
              <a:rPr lang="es-ES" sz="3900" dirty="0"/>
              <a:t>nerviosismo o impaciencia. </a:t>
            </a:r>
            <a:endParaRPr lang="es-ES" sz="3900" dirty="0" smtClean="0"/>
          </a:p>
          <a:p>
            <a:pPr marL="514350" indent="-514350">
              <a:buAutoNum type="arabicPeriod"/>
            </a:pPr>
            <a:r>
              <a:rPr lang="es-ES" sz="3900" dirty="0" smtClean="0"/>
              <a:t>Despertar </a:t>
            </a:r>
            <a:r>
              <a:rPr lang="es-ES" sz="3900" dirty="0"/>
              <a:t>deseo sexual. </a:t>
            </a:r>
            <a:r>
              <a:rPr lang="es-ES" sz="3900" dirty="0" smtClean="0"/>
              <a:t> </a:t>
            </a:r>
          </a:p>
          <a:p>
            <a:pPr marL="0" indent="0">
              <a:buNone/>
            </a:pPr>
            <a:endParaRPr lang="es-ES" sz="3900" dirty="0" smtClean="0"/>
          </a:p>
          <a:p>
            <a:pPr marL="1005840" lvl="4" indent="0">
              <a:buNone/>
            </a:pPr>
            <a:r>
              <a:rPr lang="es-ES" b="1" dirty="0" smtClean="0"/>
              <a:t>Microsoft</a:t>
            </a:r>
            <a:r>
              <a:rPr lang="es-ES" b="1" dirty="0"/>
              <a:t>® Encarta® 2009. © 1993-2008 Microsoft </a:t>
            </a:r>
            <a:r>
              <a:rPr lang="es-ES" b="1" dirty="0" err="1" smtClean="0"/>
              <a:t>Corporation</a:t>
            </a:r>
            <a:r>
              <a:rPr lang="es-ES" b="1" dirty="0"/>
              <a:t>. </a:t>
            </a:r>
            <a:r>
              <a:rPr lang="es-ES" b="1" dirty="0" smtClean="0"/>
              <a:t>		Reservados </a:t>
            </a:r>
            <a:r>
              <a:rPr lang="es-ES" b="1" dirty="0"/>
              <a:t>todos los derechos</a:t>
            </a:r>
            <a:r>
              <a:rPr lang="es-ES" sz="2400" b="1" dirty="0"/>
              <a:t>.</a:t>
            </a:r>
            <a:endParaRPr lang="es-ES" sz="2400" dirty="0"/>
          </a:p>
          <a:p>
            <a:endParaRPr lang="en-US" dirty="0"/>
          </a:p>
        </p:txBody>
      </p:sp>
    </p:spTree>
    <p:extLst>
      <p:ext uri="{BB962C8B-B14F-4D97-AF65-F5344CB8AC3E}">
        <p14:creationId xmlns:p14="http://schemas.microsoft.com/office/powerpoint/2010/main" val="559469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37257772"/>
              </p:ext>
            </p:extLst>
          </p:nvPr>
        </p:nvGraphicFramePr>
        <p:xfrm>
          <a:off x="152400" y="762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0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38C7DE1-4663-427E-9E8D-E91CC117104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E90D8B5-5C1F-4B1B-ABF4-DE136C35E7C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7F254DD-C140-4F55-9C37-2DA8B88E532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4C07AE4-5EE9-4323-8204-5B59CFFFAC9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4717B06E-8CF4-444D-9A40-7B1AE1F1441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3E388A1-6760-4768-84F1-5A5B5A135F1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1A2C664-4A9F-4F0D-83E7-3510589783F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7AB691B-1FD4-4743-9A0E-02A0C9B4566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7284F795-8FD3-4B01-8A46-2D9D9916319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3A7F619-F3F8-4A81-88A2-BD1C78CCF4C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1507140A-98B4-4936-81D8-50374B61673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19485DA9-329C-4CF8-9332-EB98190CE6D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C3CDCE7F-DD53-4782-B627-0DEE5009DF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II. Exceso </a:t>
            </a:r>
            <a:r>
              <a:rPr lang="es-MX" dirty="0"/>
              <a:t>de alimento y complacencia del apetito.</a:t>
            </a:r>
            <a:br>
              <a:rPr lang="es-MX" dirty="0"/>
            </a:br>
            <a:endParaRPr lang="en-US" dirty="0"/>
          </a:p>
        </p:txBody>
      </p:sp>
      <p:sp>
        <p:nvSpPr>
          <p:cNvPr id="5" name="4 Marcador de texto"/>
          <p:cNvSpPr>
            <a:spLocks noGrp="1"/>
          </p:cNvSpPr>
          <p:nvPr>
            <p:ph type="body" idx="1"/>
          </p:nvPr>
        </p:nvSpPr>
        <p:spPr/>
        <p:txBody>
          <a:bodyPr/>
          <a:lstStyle/>
          <a:p>
            <a:endParaRPr lang="en-US"/>
          </a:p>
        </p:txBody>
      </p:sp>
    </p:spTree>
    <p:extLst>
      <p:ext uri="{BB962C8B-B14F-4D97-AF65-F5344CB8AC3E}">
        <p14:creationId xmlns:p14="http://schemas.microsoft.com/office/powerpoint/2010/main" val="2398878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228600" y="304800"/>
            <a:ext cx="4160520" cy="827087"/>
          </a:xfrm>
          <a:solidFill>
            <a:srgbClr val="00B0F0"/>
          </a:solidFill>
        </p:spPr>
        <p:txBody>
          <a:bodyPr/>
          <a:lstStyle/>
          <a:p>
            <a:r>
              <a:rPr lang="es-MX" dirty="0" smtClean="0"/>
              <a:t>CAUSAS FÍSICAS HABITOS  Y ALIMENTOS</a:t>
            </a:r>
            <a:endParaRPr lang="en-US" dirty="0"/>
          </a:p>
        </p:txBody>
      </p:sp>
      <p:sp>
        <p:nvSpPr>
          <p:cNvPr id="6" name="5 Marcador de contenido"/>
          <p:cNvSpPr>
            <a:spLocks noGrp="1"/>
          </p:cNvSpPr>
          <p:nvPr>
            <p:ph sz="half" idx="2"/>
          </p:nvPr>
        </p:nvSpPr>
        <p:spPr>
          <a:xfrm>
            <a:off x="301752" y="1295400"/>
            <a:ext cx="4160520" cy="5029200"/>
          </a:xfrm>
          <a:ln>
            <a:solidFill>
              <a:srgbClr val="002060"/>
            </a:solidFill>
          </a:ln>
        </p:spPr>
        <p:txBody>
          <a:bodyPr>
            <a:normAutofit fontScale="85000" lnSpcReduction="10000"/>
          </a:bodyPr>
          <a:lstStyle/>
          <a:p>
            <a:pPr marL="457200" indent="-457200">
              <a:buAutoNum type="arabicPeriod"/>
            </a:pPr>
            <a:r>
              <a:rPr lang="es-MX" sz="3200" dirty="0" smtClean="0">
                <a:hlinkClick r:id="rId2" action="ppaction://hlinksldjump"/>
              </a:rPr>
              <a:t>Complacencia</a:t>
            </a:r>
            <a:r>
              <a:rPr lang="es-MX" sz="3200" dirty="0" smtClean="0"/>
              <a:t> del apetito pervertido</a:t>
            </a:r>
          </a:p>
          <a:p>
            <a:pPr marL="457200" indent="-457200">
              <a:buAutoNum type="arabicPeriod"/>
            </a:pPr>
            <a:r>
              <a:rPr lang="es-MX" sz="3200" dirty="0" smtClean="0">
                <a:hlinkClick r:id="rId3" action="ppaction://hlinksldjump"/>
              </a:rPr>
              <a:t>Estomago</a:t>
            </a:r>
            <a:r>
              <a:rPr lang="es-MX" sz="3200" dirty="0" smtClean="0"/>
              <a:t> pesado</a:t>
            </a:r>
          </a:p>
          <a:p>
            <a:pPr marL="457200" indent="-457200">
              <a:buAutoNum type="arabicPeriod"/>
            </a:pPr>
            <a:r>
              <a:rPr lang="es-MX" sz="3200" dirty="0" smtClean="0">
                <a:hlinkClick r:id="rId4" action="ppaction://hlinksldjump"/>
              </a:rPr>
              <a:t>Abuso</a:t>
            </a:r>
            <a:r>
              <a:rPr lang="es-MX" sz="3200" dirty="0" smtClean="0"/>
              <a:t> por amontonamiento de alimento</a:t>
            </a:r>
          </a:p>
          <a:p>
            <a:pPr marL="731520" lvl="1" indent="-457200">
              <a:buAutoNum type="arabicPeriod"/>
            </a:pPr>
            <a:r>
              <a:rPr lang="es-MX" sz="2800" dirty="0" smtClean="0"/>
              <a:t>Se perturba el estomago</a:t>
            </a:r>
          </a:p>
          <a:p>
            <a:pPr marL="457200" indent="-457200">
              <a:buAutoNum type="arabicPeriod"/>
            </a:pPr>
            <a:r>
              <a:rPr lang="es-MX" sz="3200" dirty="0" smtClean="0">
                <a:hlinkClick r:id="rId5" action="ppaction://hlinksldjump"/>
              </a:rPr>
              <a:t>Sobrecarga </a:t>
            </a:r>
            <a:r>
              <a:rPr lang="es-MX" sz="3200" dirty="0" smtClean="0"/>
              <a:t>del estomago</a:t>
            </a:r>
          </a:p>
          <a:p>
            <a:pPr marL="731520" lvl="1" indent="-457200">
              <a:buAutoNum type="arabicPeriod"/>
            </a:pPr>
            <a:r>
              <a:rPr lang="es-MX" sz="2800" dirty="0" smtClean="0"/>
              <a:t>Organismo entorpecido</a:t>
            </a:r>
          </a:p>
          <a:p>
            <a:pPr marL="731520" lvl="1" indent="-457200">
              <a:buAutoNum type="arabicPeriod"/>
            </a:pPr>
            <a:r>
              <a:rPr lang="es-MX" sz="2800" dirty="0" smtClean="0"/>
              <a:t>Cansancio del cuerpo</a:t>
            </a:r>
          </a:p>
          <a:p>
            <a:pPr marL="457200" indent="-457200">
              <a:buAutoNum type="arabicPeriod"/>
            </a:pPr>
            <a:endParaRPr lang="en-US" dirty="0"/>
          </a:p>
        </p:txBody>
      </p:sp>
      <p:sp>
        <p:nvSpPr>
          <p:cNvPr id="7" name="6 Marcador de texto"/>
          <p:cNvSpPr>
            <a:spLocks noGrp="1"/>
          </p:cNvSpPr>
          <p:nvPr>
            <p:ph type="body" sz="quarter" idx="3"/>
          </p:nvPr>
        </p:nvSpPr>
        <p:spPr>
          <a:xfrm>
            <a:off x="4572000" y="304800"/>
            <a:ext cx="4160520" cy="827087"/>
          </a:xfrm>
          <a:solidFill>
            <a:srgbClr val="00B0F0"/>
          </a:solidFill>
        </p:spPr>
        <p:txBody>
          <a:bodyPr/>
          <a:lstStyle/>
          <a:p>
            <a:r>
              <a:rPr lang="es-MX" dirty="0" smtClean="0"/>
              <a:t>EFECTO EN MENTE-CEREBRO</a:t>
            </a:r>
            <a:endParaRPr lang="en-US" dirty="0"/>
          </a:p>
        </p:txBody>
      </p:sp>
      <p:sp>
        <p:nvSpPr>
          <p:cNvPr id="8" name="7 Marcador de contenido"/>
          <p:cNvSpPr>
            <a:spLocks noGrp="1"/>
          </p:cNvSpPr>
          <p:nvPr>
            <p:ph sz="quarter" idx="4"/>
          </p:nvPr>
        </p:nvSpPr>
        <p:spPr>
          <a:xfrm>
            <a:off x="4645024" y="1295400"/>
            <a:ext cx="4160520" cy="5029200"/>
          </a:xfrm>
          <a:ln>
            <a:solidFill>
              <a:srgbClr val="002060"/>
            </a:solidFill>
          </a:ln>
        </p:spPr>
        <p:txBody>
          <a:bodyPr>
            <a:normAutofit fontScale="62500" lnSpcReduction="20000"/>
          </a:bodyPr>
          <a:lstStyle/>
          <a:p>
            <a:pPr marL="457200" indent="-457200">
              <a:buAutoNum type="arabicPeriod"/>
            </a:pPr>
            <a:endParaRPr lang="es-MX" dirty="0" smtClean="0"/>
          </a:p>
          <a:p>
            <a:pPr marL="457200" indent="-457200">
              <a:buAutoNum type="arabicPeriod"/>
            </a:pPr>
            <a:r>
              <a:rPr lang="es-MX" dirty="0" smtClean="0"/>
              <a:t>Fortalecimiento de pasiones y debilitamiento de facultades superiores</a:t>
            </a:r>
          </a:p>
          <a:p>
            <a:pPr marL="731520" lvl="1" indent="-457200">
              <a:buAutoNum type="arabicPeriod"/>
            </a:pPr>
            <a:r>
              <a:rPr lang="es-MX" dirty="0" smtClean="0"/>
              <a:t>Fortalece las inclinaciones animales</a:t>
            </a:r>
          </a:p>
          <a:p>
            <a:pPr marL="731520" lvl="1" indent="-457200">
              <a:buAutoNum type="arabicPeriod"/>
            </a:pPr>
            <a:r>
              <a:rPr lang="es-MX" dirty="0" smtClean="0"/>
              <a:t>Embota los sentimientos mas nobles de la mente</a:t>
            </a:r>
          </a:p>
          <a:p>
            <a:pPr marL="731520" lvl="1" indent="-457200">
              <a:buAutoNum type="arabicPeriod"/>
            </a:pPr>
            <a:r>
              <a:rPr lang="es-MX" dirty="0" smtClean="0"/>
              <a:t>Todo el ser se degrada</a:t>
            </a:r>
          </a:p>
          <a:p>
            <a:pPr marL="457200" indent="-457200">
              <a:buAutoNum type="arabicPeriod"/>
            </a:pPr>
            <a:r>
              <a:rPr lang="es-MX" dirty="0" smtClean="0"/>
              <a:t>Cerebro pesado</a:t>
            </a:r>
          </a:p>
          <a:p>
            <a:pPr marL="731520" lvl="1" indent="-457200">
              <a:buAutoNum type="arabicPeriod"/>
            </a:pPr>
            <a:r>
              <a:rPr lang="es-MX" dirty="0" smtClean="0"/>
              <a:t>La mente se entorpece</a:t>
            </a:r>
          </a:p>
          <a:p>
            <a:pPr marL="731520" lvl="1" indent="-457200">
              <a:buAutoNum type="arabicPeriod"/>
            </a:pPr>
            <a:r>
              <a:rPr lang="es-MX" dirty="0" smtClean="0"/>
              <a:t>La mente se torna pesada</a:t>
            </a:r>
          </a:p>
          <a:p>
            <a:pPr marL="731520" lvl="1" indent="-457200">
              <a:buAutoNum type="arabicPeriod"/>
            </a:pPr>
            <a:r>
              <a:rPr lang="es-MX" dirty="0" smtClean="0"/>
              <a:t>Incapacidad de apreciar las cosas espirituales</a:t>
            </a:r>
          </a:p>
          <a:p>
            <a:pPr marL="457200" indent="-457200">
              <a:buAutoNum type="arabicPeriod"/>
            </a:pPr>
            <a:r>
              <a:rPr lang="es-MX" dirty="0" smtClean="0"/>
              <a:t>Perturbación de todo el Ser (frutos de la carne)</a:t>
            </a:r>
          </a:p>
          <a:p>
            <a:pPr marL="731520" lvl="1" indent="-457200">
              <a:buAutoNum type="arabicPeriod"/>
            </a:pPr>
            <a:r>
              <a:rPr lang="es-MX" dirty="0" smtClean="0"/>
              <a:t>Las cosas sagradas no se aprecian</a:t>
            </a:r>
          </a:p>
          <a:p>
            <a:pPr marL="731520" lvl="1" indent="-457200">
              <a:buAutoNum type="arabicPeriod"/>
            </a:pPr>
            <a:r>
              <a:rPr lang="es-MX" dirty="0" smtClean="0"/>
              <a:t>Disminuye el celo espiritual</a:t>
            </a:r>
          </a:p>
          <a:p>
            <a:pPr marL="731520" lvl="1" indent="-457200">
              <a:buAutoNum type="arabicPeriod"/>
            </a:pPr>
            <a:r>
              <a:rPr lang="es-MX" dirty="0" smtClean="0"/>
              <a:t>Perdida de paz mental</a:t>
            </a:r>
          </a:p>
          <a:p>
            <a:pPr marL="731520" lvl="1" indent="-457200">
              <a:buAutoNum type="arabicPeriod"/>
            </a:pPr>
            <a:r>
              <a:rPr lang="es-MX" dirty="0" smtClean="0"/>
              <a:t>Disensión, lucha y discordia</a:t>
            </a:r>
          </a:p>
          <a:p>
            <a:pPr marL="731520" lvl="1" indent="-457200">
              <a:buAutoNum type="arabicPeriod"/>
            </a:pPr>
            <a:r>
              <a:rPr lang="es-MX" dirty="0" smtClean="0"/>
              <a:t>Palabras de impaciencia</a:t>
            </a:r>
          </a:p>
          <a:p>
            <a:pPr marL="731520" lvl="1" indent="-457200">
              <a:buAutoNum type="arabicPeriod"/>
            </a:pPr>
            <a:r>
              <a:rPr lang="es-MX" dirty="0" smtClean="0"/>
              <a:t>Actos rudos</a:t>
            </a:r>
          </a:p>
          <a:p>
            <a:pPr marL="731520" lvl="1" indent="-457200">
              <a:buAutoNum type="arabicPeriod"/>
            </a:pPr>
            <a:r>
              <a:rPr lang="es-MX" dirty="0" smtClean="0"/>
              <a:t>Practicas deshonestas</a:t>
            </a:r>
          </a:p>
          <a:p>
            <a:pPr marL="731520" lvl="1" indent="-457200">
              <a:buAutoNum type="arabicPeriod"/>
            </a:pPr>
            <a:r>
              <a:rPr lang="es-MX" dirty="0" smtClean="0"/>
              <a:t>Enojo</a:t>
            </a:r>
          </a:p>
          <a:p>
            <a:pPr marL="457200" indent="-457200">
              <a:buAutoNum type="arabicPeriod"/>
            </a:pPr>
            <a:r>
              <a:rPr lang="es-MX" dirty="0" smtClean="0"/>
              <a:t>Mente debilitada y fracaso mental</a:t>
            </a:r>
          </a:p>
          <a:p>
            <a:pPr marL="457200" indent="-457200">
              <a:buAutoNum type="arabicPeriod"/>
            </a:pPr>
            <a:endParaRPr lang="es-MX" dirty="0" smtClean="0"/>
          </a:p>
          <a:p>
            <a:pPr marL="457200" indent="-457200">
              <a:buAutoNum type="arabicPeriod"/>
            </a:pPr>
            <a:endParaRPr lang="en-US" dirty="0"/>
          </a:p>
        </p:txBody>
      </p:sp>
    </p:spTree>
    <p:extLst>
      <p:ext uri="{BB962C8B-B14F-4D97-AF65-F5344CB8AC3E}">
        <p14:creationId xmlns:p14="http://schemas.microsoft.com/office/powerpoint/2010/main" val="463215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04800" y="381000"/>
            <a:ext cx="4160520" cy="827087"/>
          </a:xfrm>
          <a:solidFill>
            <a:srgbClr val="00B0F0"/>
          </a:solidFill>
        </p:spPr>
        <p:txBody>
          <a:bodyPr/>
          <a:lstStyle/>
          <a:p>
            <a:r>
              <a:rPr lang="es-MX" dirty="0" smtClean="0"/>
              <a:t>CAUSAS FISICAS HABITOS  Y ALIMENTOS</a:t>
            </a:r>
            <a:endParaRPr lang="en-US" dirty="0"/>
          </a:p>
        </p:txBody>
      </p:sp>
      <p:sp>
        <p:nvSpPr>
          <p:cNvPr id="4" name="3 Marcador de contenido"/>
          <p:cNvSpPr>
            <a:spLocks noGrp="1"/>
          </p:cNvSpPr>
          <p:nvPr>
            <p:ph sz="half" idx="2"/>
          </p:nvPr>
        </p:nvSpPr>
        <p:spPr>
          <a:xfrm>
            <a:off x="301752" y="1371600"/>
            <a:ext cx="4160520" cy="4953000"/>
          </a:xfrm>
          <a:ln>
            <a:solidFill>
              <a:srgbClr val="002060"/>
            </a:solidFill>
          </a:ln>
        </p:spPr>
        <p:txBody>
          <a:bodyPr>
            <a:noAutofit/>
          </a:bodyPr>
          <a:lstStyle/>
          <a:p>
            <a:pPr marL="0" indent="0">
              <a:buNone/>
            </a:pPr>
            <a:r>
              <a:rPr lang="es-MX" sz="2000" dirty="0" smtClean="0"/>
              <a:t>5. </a:t>
            </a:r>
            <a:r>
              <a:rPr lang="es-MX" sz="2000" dirty="0" smtClean="0">
                <a:hlinkClick r:id="rId2" action="ppaction://hlinksldjump"/>
              </a:rPr>
              <a:t>El </a:t>
            </a:r>
            <a:r>
              <a:rPr lang="es-MX" sz="2000" dirty="0"/>
              <a:t>estomago no tiene el descanso </a:t>
            </a:r>
            <a:r>
              <a:rPr lang="es-MX" sz="2000" dirty="0" smtClean="0"/>
              <a:t>debido</a:t>
            </a:r>
          </a:p>
          <a:p>
            <a:pPr marL="731520" lvl="1" indent="-457200">
              <a:buAutoNum type="arabicPeriod"/>
            </a:pPr>
            <a:r>
              <a:rPr lang="es-MX" sz="1600" dirty="0"/>
              <a:t>Se perturba el sueño</a:t>
            </a:r>
          </a:p>
          <a:p>
            <a:pPr marL="731520" lvl="1" indent="-457200">
              <a:buAutoNum type="arabicPeriod"/>
            </a:pPr>
            <a:r>
              <a:rPr lang="es-MX" sz="1600" dirty="0"/>
              <a:t>Perdida de apetito en desayuno</a:t>
            </a:r>
          </a:p>
          <a:p>
            <a:pPr marL="731520" lvl="1" indent="-457200">
              <a:buAutoNum type="arabicPeriod"/>
            </a:pPr>
            <a:r>
              <a:rPr lang="es-MX" sz="1600" dirty="0"/>
              <a:t>Organismo no recibe vigor</a:t>
            </a:r>
          </a:p>
          <a:p>
            <a:pPr marL="731520" lvl="1" indent="-457200">
              <a:buAutoNum type="arabicPeriod"/>
            </a:pPr>
            <a:r>
              <a:rPr lang="es-MX" sz="1600" dirty="0"/>
              <a:t>Falta de preparación para los deberes del día</a:t>
            </a:r>
          </a:p>
          <a:p>
            <a:pPr marL="0" indent="0">
              <a:buNone/>
            </a:pPr>
            <a:r>
              <a:rPr lang="es-MX" sz="2000" dirty="0" smtClean="0"/>
              <a:t>6. Si se le echa </a:t>
            </a:r>
            <a:r>
              <a:rPr lang="es-MX" sz="2000" dirty="0" smtClean="0">
                <a:hlinkClick r:id="rId3" action="ppaction://hlinksldjump"/>
              </a:rPr>
              <a:t>mas comida </a:t>
            </a:r>
            <a:r>
              <a:rPr lang="es-MX" sz="2000" dirty="0" smtClean="0"/>
              <a:t>al estomago</a:t>
            </a:r>
          </a:p>
          <a:p>
            <a:pPr marL="731520" lvl="1" indent="-457200">
              <a:buFont typeface="+mj-lt"/>
              <a:buAutoNum type="arabicPeriod"/>
            </a:pPr>
            <a:r>
              <a:rPr lang="es-MX" sz="1600" dirty="0" smtClean="0"/>
              <a:t>Pesadillas</a:t>
            </a:r>
          </a:p>
          <a:p>
            <a:pPr marL="731520" lvl="1" indent="-457200">
              <a:buFont typeface="+mj-lt"/>
              <a:buAutoNum type="arabicPeriod"/>
            </a:pPr>
            <a:r>
              <a:rPr lang="es-MX" sz="1600" dirty="0" smtClean="0"/>
              <a:t>Fatiga</a:t>
            </a:r>
          </a:p>
          <a:p>
            <a:pPr marL="0" indent="0">
              <a:buNone/>
            </a:pPr>
            <a:r>
              <a:rPr lang="es-MX" sz="2000" dirty="0" smtClean="0"/>
              <a:t>7. </a:t>
            </a:r>
            <a:r>
              <a:rPr lang="es-MX" sz="2000" dirty="0" smtClean="0">
                <a:hlinkClick r:id="rId4" action="ppaction://hlinksldjump"/>
              </a:rPr>
              <a:t>Estomago</a:t>
            </a:r>
            <a:r>
              <a:rPr lang="es-MX" sz="2000" dirty="0" smtClean="0"/>
              <a:t> débil</a:t>
            </a:r>
          </a:p>
          <a:p>
            <a:pPr marL="0" indent="0">
              <a:buNone/>
            </a:pPr>
            <a:r>
              <a:rPr lang="es-MX" sz="2000" dirty="0"/>
              <a:t>8</a:t>
            </a:r>
            <a:r>
              <a:rPr lang="es-MX" sz="2000" dirty="0" smtClean="0"/>
              <a:t>. Estomago cargado de </a:t>
            </a:r>
            <a:r>
              <a:rPr lang="es-MX" sz="2000" dirty="0" smtClean="0">
                <a:hlinkClick r:id="rId5" action="ppaction://hlinksldjump"/>
              </a:rPr>
              <a:t>excesivo</a:t>
            </a:r>
            <a:r>
              <a:rPr lang="es-MX" sz="2000" dirty="0" smtClean="0"/>
              <a:t> alimento aunque sea sencillo</a:t>
            </a:r>
          </a:p>
          <a:p>
            <a:pPr marL="0" indent="0">
              <a:buNone/>
            </a:pPr>
            <a:r>
              <a:rPr lang="es-MX" sz="2000" dirty="0" smtClean="0"/>
              <a:t>9. </a:t>
            </a:r>
            <a:r>
              <a:rPr lang="es-MX" sz="2000" dirty="0" smtClean="0">
                <a:hlinkClick r:id="rId6" action="ppaction://hlinksldjump"/>
              </a:rPr>
              <a:t>Doble</a:t>
            </a:r>
            <a:r>
              <a:rPr lang="es-MX" sz="2000" dirty="0" smtClean="0"/>
              <a:t> carga en el estomago</a:t>
            </a:r>
            <a:endParaRPr lang="en-US" sz="1800" dirty="0"/>
          </a:p>
        </p:txBody>
      </p:sp>
      <p:sp>
        <p:nvSpPr>
          <p:cNvPr id="5" name="4 Marcador de texto"/>
          <p:cNvSpPr>
            <a:spLocks noGrp="1"/>
          </p:cNvSpPr>
          <p:nvPr>
            <p:ph type="body" sz="quarter" idx="3"/>
          </p:nvPr>
        </p:nvSpPr>
        <p:spPr>
          <a:xfrm>
            <a:off x="4572000" y="381000"/>
            <a:ext cx="4160520" cy="827087"/>
          </a:xfrm>
          <a:solidFill>
            <a:schemeClr val="tx1"/>
          </a:solidFill>
        </p:spPr>
        <p:txBody>
          <a:bodyPr/>
          <a:lstStyle/>
          <a:p>
            <a:r>
              <a:rPr lang="es-MX" dirty="0" smtClean="0">
                <a:hlinkClick r:id="rId7" action="ppaction://hlinksldjump"/>
              </a:rPr>
              <a:t>EFECTO EN MENTE-CEREBRO</a:t>
            </a:r>
            <a:endParaRPr lang="en-US" dirty="0"/>
          </a:p>
        </p:txBody>
      </p:sp>
      <p:sp>
        <p:nvSpPr>
          <p:cNvPr id="6" name="5 Marcador de contenido"/>
          <p:cNvSpPr>
            <a:spLocks noGrp="1"/>
          </p:cNvSpPr>
          <p:nvPr>
            <p:ph sz="quarter" idx="4"/>
          </p:nvPr>
        </p:nvSpPr>
        <p:spPr>
          <a:xfrm>
            <a:off x="4645024" y="1371600"/>
            <a:ext cx="4160520" cy="4953000"/>
          </a:xfrm>
          <a:ln>
            <a:solidFill>
              <a:srgbClr val="002060"/>
            </a:solidFill>
          </a:ln>
        </p:spPr>
        <p:txBody>
          <a:bodyPr>
            <a:normAutofit fontScale="77500" lnSpcReduction="20000"/>
          </a:bodyPr>
          <a:lstStyle/>
          <a:p>
            <a:pPr marL="0" indent="0">
              <a:buNone/>
            </a:pPr>
            <a:r>
              <a:rPr lang="es-MX" sz="2600" dirty="0" smtClean="0"/>
              <a:t>5. </a:t>
            </a:r>
            <a:r>
              <a:rPr lang="es-MX" sz="2600" dirty="0"/>
              <a:t>El cerebro y los nervios se </a:t>
            </a:r>
            <a:r>
              <a:rPr lang="es-MX" sz="2600" dirty="0" smtClean="0"/>
              <a:t>cansan</a:t>
            </a:r>
          </a:p>
          <a:p>
            <a:pPr marL="0" indent="0">
              <a:buNone/>
            </a:pPr>
            <a:r>
              <a:rPr lang="es-MX" sz="2600" dirty="0" smtClean="0"/>
              <a:t>6. Impaciencia e Irritación</a:t>
            </a:r>
          </a:p>
          <a:p>
            <a:pPr marL="731520" lvl="1" indent="-457200">
              <a:buFont typeface="+mj-lt"/>
              <a:buAutoNum type="arabicPeriod"/>
            </a:pPr>
            <a:r>
              <a:rPr lang="es-MX" sz="2200" dirty="0" smtClean="0"/>
              <a:t>No se puede hablar ni actuar con calma</a:t>
            </a:r>
          </a:p>
          <a:p>
            <a:pPr marL="731520" lvl="1" indent="-457200">
              <a:buFont typeface="+mj-lt"/>
              <a:buAutoNum type="arabicPeriod"/>
            </a:pPr>
            <a:r>
              <a:rPr lang="es-MX" sz="2200" dirty="0" smtClean="0"/>
              <a:t>Proyección de una sombra </a:t>
            </a:r>
          </a:p>
          <a:p>
            <a:pPr marL="0" indent="0">
              <a:buNone/>
            </a:pPr>
            <a:r>
              <a:rPr lang="es-MX" sz="2600" dirty="0" smtClean="0"/>
              <a:t>7. Trastornos:</a:t>
            </a:r>
          </a:p>
          <a:p>
            <a:pPr marL="731520" lvl="1" indent="-457200">
              <a:buFont typeface="+mj-lt"/>
              <a:buAutoNum type="arabicPeriod"/>
            </a:pPr>
            <a:r>
              <a:rPr lang="es-MX" sz="2200" dirty="0" smtClean="0"/>
              <a:t>El cerebro se confundirá</a:t>
            </a:r>
          </a:p>
          <a:p>
            <a:pPr marL="731520" lvl="1" indent="-457200">
              <a:buFont typeface="+mj-lt"/>
              <a:buAutoNum type="arabicPeriod"/>
            </a:pPr>
            <a:r>
              <a:rPr lang="es-MX" sz="2200" dirty="0" smtClean="0"/>
              <a:t>Inaptitud en el cerebro para el esfuerzo mental</a:t>
            </a:r>
          </a:p>
          <a:p>
            <a:pPr marL="0" indent="0">
              <a:buNone/>
            </a:pPr>
            <a:r>
              <a:rPr lang="es-MX" sz="2600" dirty="0"/>
              <a:t>8</a:t>
            </a:r>
            <a:r>
              <a:rPr lang="es-MX" sz="2600" dirty="0" smtClean="0"/>
              <a:t>. Embotamiento del cerebro</a:t>
            </a:r>
          </a:p>
          <a:p>
            <a:pPr marL="457200" indent="-457200">
              <a:buFont typeface="+mj-lt"/>
              <a:buAutoNum type="arabicPeriod"/>
            </a:pPr>
            <a:r>
              <a:rPr lang="es-MX" sz="2600" dirty="0" smtClean="0"/>
              <a:t>Cerebro casi paralizado</a:t>
            </a:r>
          </a:p>
          <a:p>
            <a:pPr marL="457200" indent="-457200">
              <a:buFont typeface="+mj-lt"/>
              <a:buAutoNum type="arabicPeriod"/>
            </a:pPr>
            <a:r>
              <a:rPr lang="es-MX" sz="2600" dirty="0" smtClean="0"/>
              <a:t>Capacidad de escuchar y entender indispuestas para la Verdad y su practica</a:t>
            </a:r>
            <a:endParaRPr lang="es-MX" sz="2600" dirty="0"/>
          </a:p>
          <a:p>
            <a:pPr marL="0" indent="0">
              <a:buNone/>
            </a:pPr>
            <a:r>
              <a:rPr lang="es-MX" dirty="0" smtClean="0"/>
              <a:t> 9. Adormecimiento en el cerebro</a:t>
            </a:r>
          </a:p>
          <a:p>
            <a:pPr marL="457200" indent="-457200">
              <a:buAutoNum type="arabicPeriod"/>
            </a:pPr>
            <a:r>
              <a:rPr lang="es-MX" dirty="0" smtClean="0"/>
              <a:t>Desganados</a:t>
            </a:r>
          </a:p>
          <a:p>
            <a:pPr marL="457200" indent="-457200">
              <a:buAutoNum type="arabicPeriod"/>
            </a:pPr>
            <a:r>
              <a:rPr lang="es-MX" dirty="0" smtClean="0"/>
              <a:t>Sensación de debilidad</a:t>
            </a:r>
            <a:endParaRPr lang="en-US" dirty="0"/>
          </a:p>
        </p:txBody>
      </p:sp>
    </p:spTree>
    <p:extLst>
      <p:ext uri="{BB962C8B-B14F-4D97-AF65-F5344CB8AC3E}">
        <p14:creationId xmlns:p14="http://schemas.microsoft.com/office/powerpoint/2010/main" val="2189077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 que sucede en el estomago afecta el cerebro</a:t>
            </a:r>
            <a:endParaRPr lang="en-US" dirty="0"/>
          </a:p>
        </p:txBody>
      </p:sp>
      <p:sp>
        <p:nvSpPr>
          <p:cNvPr id="3" name="2 Marcador de contenido"/>
          <p:cNvSpPr>
            <a:spLocks noGrp="1"/>
          </p:cNvSpPr>
          <p:nvPr>
            <p:ph idx="1"/>
          </p:nvPr>
        </p:nvSpPr>
        <p:spPr/>
        <p:txBody>
          <a:bodyPr>
            <a:noAutofit/>
          </a:bodyPr>
          <a:lstStyle/>
          <a:p>
            <a:pPr marL="0" indent="0" algn="just">
              <a:buNone/>
            </a:pPr>
            <a:r>
              <a:rPr lang="es-ES" sz="3600" dirty="0" smtClean="0"/>
              <a:t>Qué </a:t>
            </a:r>
            <a:r>
              <a:rPr lang="es-ES" sz="3600" dirty="0"/>
              <a:t>lástima que a menudo, cuando debería ejercerse la mayor abnegación, el estómago está lleno de una masa de alimento malsano, que permanece allí para descomponerse. </a:t>
            </a:r>
            <a:r>
              <a:rPr lang="es-ES" sz="3600" b="1" i="1" u="sng" dirty="0"/>
              <a:t>La aflicción del estómago afecta el </a:t>
            </a:r>
            <a:r>
              <a:rPr lang="es-ES" sz="3600" b="1" i="1" u="sng" dirty="0" smtClean="0"/>
              <a:t>cerebro…</a:t>
            </a:r>
            <a:r>
              <a:rPr lang="es-ES" sz="3600" dirty="0" smtClean="0"/>
              <a:t>  El </a:t>
            </a:r>
            <a:r>
              <a:rPr lang="es-ES" sz="3600" dirty="0"/>
              <a:t>alimento que ingirió ha sumido en la penumbra sus facultades mentales</a:t>
            </a:r>
            <a:r>
              <a:rPr lang="es-ES" sz="3600" dirty="0" smtClean="0"/>
              <a:t>. 2MCP pg. 403. CRA pg. 73</a:t>
            </a:r>
            <a:endParaRPr lang="en-US" sz="3600" dirty="0"/>
          </a:p>
        </p:txBody>
      </p:sp>
    </p:spTree>
    <p:extLst>
      <p:ext uri="{BB962C8B-B14F-4D97-AF65-F5344CB8AC3E}">
        <p14:creationId xmlns:p14="http://schemas.microsoft.com/office/powerpoint/2010/main" val="3774842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hlinkClick r:id="rId2" action="ppaction://hlinksldjump"/>
              </a:rPr>
              <a:t>Fortalecimiento</a:t>
            </a:r>
            <a:r>
              <a:rPr lang="es-MX" dirty="0"/>
              <a:t> de pasiones y debilitamiento de facultades </a:t>
            </a:r>
            <a:r>
              <a:rPr lang="es-MX" dirty="0" smtClean="0"/>
              <a:t>superiores</a:t>
            </a:r>
            <a:endParaRPr lang="en-US" dirty="0"/>
          </a:p>
        </p:txBody>
      </p:sp>
      <p:sp>
        <p:nvSpPr>
          <p:cNvPr id="3" name="2 Marcador de contenido"/>
          <p:cNvSpPr>
            <a:spLocks noGrp="1"/>
          </p:cNvSpPr>
          <p:nvPr>
            <p:ph idx="1"/>
          </p:nvPr>
        </p:nvSpPr>
        <p:spPr/>
        <p:txBody>
          <a:bodyPr>
            <a:normAutofit lnSpcReduction="10000"/>
          </a:bodyPr>
          <a:lstStyle/>
          <a:p>
            <a:pPr marL="0" indent="0" algn="just">
              <a:buNone/>
            </a:pPr>
            <a:r>
              <a:rPr lang="es-ES" sz="3600" dirty="0"/>
              <a:t>Por eso Dios requiere de cada ser humano que coopere con él, para </a:t>
            </a:r>
            <a:r>
              <a:rPr lang="es-ES" sz="3600" b="1" dirty="0">
                <a:solidFill>
                  <a:schemeClr val="tx2"/>
                </a:solidFill>
              </a:rPr>
              <a:t>que nadie traspase su propio límite al comer en exceso o al participar de alimentos inapropiados</a:t>
            </a:r>
            <a:r>
              <a:rPr lang="es-ES" sz="3600" dirty="0"/>
              <a:t>. </a:t>
            </a:r>
            <a:r>
              <a:rPr lang="es-ES" sz="3600" dirty="0">
                <a:solidFill>
                  <a:schemeClr val="tx2">
                    <a:lumMod val="60000"/>
                    <a:lumOff val="40000"/>
                  </a:schemeClr>
                </a:solidFill>
              </a:rPr>
              <a:t>Esta complacencia </a:t>
            </a:r>
            <a:r>
              <a:rPr lang="es-ES" sz="3600" b="1" i="1" u="sng" dirty="0"/>
              <a:t>fortalece las inclinaciones animales y embota los más nobles sentimientos de la mente</a:t>
            </a:r>
            <a:r>
              <a:rPr lang="es-ES" sz="3600" b="1" i="1" u="sng" dirty="0" smtClean="0"/>
              <a:t>.</a:t>
            </a:r>
            <a:r>
              <a:rPr lang="es-ES" sz="3600" dirty="0" smtClean="0"/>
              <a:t>­ </a:t>
            </a:r>
            <a:r>
              <a:rPr lang="es-ES" sz="3600" dirty="0"/>
              <a:t>Ms 113, 1898. 2MCP pg. 399</a:t>
            </a:r>
            <a:endParaRPr lang="en-US" sz="3600" dirty="0"/>
          </a:p>
          <a:p>
            <a:endParaRPr lang="en-US" dirty="0"/>
          </a:p>
        </p:txBody>
      </p:sp>
    </p:spTree>
    <p:extLst>
      <p:ext uri="{BB962C8B-B14F-4D97-AF65-F5344CB8AC3E}">
        <p14:creationId xmlns:p14="http://schemas.microsoft.com/office/powerpoint/2010/main" val="2971134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Mente</a:t>
            </a:r>
            <a:r>
              <a:rPr lang="es-MX" dirty="0" smtClean="0"/>
              <a:t> entorpecida, falta de discernimiento</a:t>
            </a:r>
            <a:endParaRPr lang="en-US" dirty="0"/>
          </a:p>
        </p:txBody>
      </p:sp>
      <p:sp>
        <p:nvSpPr>
          <p:cNvPr id="3" name="2 Marcador de contenido"/>
          <p:cNvSpPr>
            <a:spLocks noGrp="1"/>
          </p:cNvSpPr>
          <p:nvPr>
            <p:ph idx="1"/>
          </p:nvPr>
        </p:nvSpPr>
        <p:spPr/>
        <p:txBody>
          <a:bodyPr>
            <a:noAutofit/>
          </a:bodyPr>
          <a:lstStyle/>
          <a:p>
            <a:pPr marL="0" indent="0" algn="just">
              <a:buNone/>
            </a:pPr>
            <a:r>
              <a:rPr lang="es-ES" sz="4000" dirty="0" smtClean="0">
                <a:solidFill>
                  <a:schemeClr val="tx2">
                    <a:lumMod val="60000"/>
                    <a:lumOff val="40000"/>
                  </a:schemeClr>
                </a:solidFill>
              </a:rPr>
              <a:t>Un estómago pesado </a:t>
            </a:r>
            <a:r>
              <a:rPr lang="es-ES" sz="4000" b="1" i="1" u="sng" dirty="0" smtClean="0"/>
              <a:t>significa un cerebro pesado</a:t>
            </a:r>
            <a:r>
              <a:rPr lang="es-ES" sz="4000" dirty="0" smtClean="0"/>
              <a:t>.  Con frecuencia se consume una cantidad tan grande de alimento en día sábado, que </a:t>
            </a:r>
            <a:r>
              <a:rPr lang="es-ES" sz="4000" b="1" i="1" u="sng" dirty="0" smtClean="0"/>
              <a:t>la mente se entorpece y se torna pesada, incapaz de apreciar las cosas espirituales</a:t>
            </a:r>
            <a:r>
              <a:rPr lang="es-ES" sz="4000" dirty="0" smtClean="0"/>
              <a:t>. CSS pg. 580</a:t>
            </a:r>
          </a:p>
        </p:txBody>
      </p:sp>
    </p:spTree>
    <p:extLst>
      <p:ext uri="{BB962C8B-B14F-4D97-AF65-F5344CB8AC3E}">
        <p14:creationId xmlns:p14="http://schemas.microsoft.com/office/powerpoint/2010/main" val="394395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Perturbación</a:t>
            </a:r>
            <a:r>
              <a:rPr lang="es-MX" dirty="0" smtClean="0"/>
              <a:t> de todo el ser (frutos de la carne)</a:t>
            </a:r>
            <a:endParaRPr lang="en-US" dirty="0"/>
          </a:p>
        </p:txBody>
      </p:sp>
      <p:sp>
        <p:nvSpPr>
          <p:cNvPr id="3" name="2 Marcador de contenido"/>
          <p:cNvSpPr>
            <a:spLocks noGrp="1"/>
          </p:cNvSpPr>
          <p:nvPr>
            <p:ph idx="1"/>
          </p:nvPr>
        </p:nvSpPr>
        <p:spPr>
          <a:ln>
            <a:solidFill>
              <a:schemeClr val="accent1"/>
            </a:solidFill>
          </a:ln>
        </p:spPr>
        <p:txBody>
          <a:bodyPr>
            <a:normAutofit fontScale="85000" lnSpcReduction="20000"/>
          </a:bodyPr>
          <a:lstStyle/>
          <a:p>
            <a:pPr marL="0" indent="0" algn="just">
              <a:buNone/>
            </a:pPr>
            <a:r>
              <a:rPr lang="es-ES" b="1" dirty="0">
                <a:solidFill>
                  <a:schemeClr val="tx2">
                    <a:lumMod val="75000"/>
                  </a:schemeClr>
                </a:solidFill>
              </a:rPr>
              <a:t>La comida tiene mucho que ver con la religión.  La experiencia espiritual queda muy afectada por la forma en que se trata al estómago</a:t>
            </a:r>
            <a:r>
              <a:rPr lang="es-ES" dirty="0">
                <a:solidFill>
                  <a:schemeClr val="tx2">
                    <a:lumMod val="75000"/>
                  </a:schemeClr>
                </a:solidFill>
              </a:rPr>
              <a:t>. </a:t>
            </a:r>
            <a:r>
              <a:rPr lang="es-ES" dirty="0"/>
              <a:t>Comer y beber de acuerdo con las leyes de la salud promueve las acciones virtuosas.  Pero si se </a:t>
            </a:r>
            <a:r>
              <a:rPr lang="es-ES" dirty="0">
                <a:solidFill>
                  <a:schemeClr val="tx2">
                    <a:lumMod val="60000"/>
                    <a:lumOff val="40000"/>
                  </a:schemeClr>
                </a:solidFill>
              </a:rPr>
              <a:t>abusa del estómago debido a hábitos </a:t>
            </a:r>
            <a:r>
              <a:rPr lang="es-ES" dirty="0"/>
              <a:t>que carecen de fundamento en la naturaleza, Satanás se aprovecha del mal que se ha causado y </a:t>
            </a:r>
            <a:r>
              <a:rPr lang="es-ES" b="1" dirty="0">
                <a:solidFill>
                  <a:schemeClr val="tx2">
                    <a:lumMod val="75000"/>
                  </a:schemeClr>
                </a:solidFill>
              </a:rPr>
              <a:t>utiliza el estómago como un enemigo de la justicia</a:t>
            </a:r>
            <a:r>
              <a:rPr lang="es-ES" dirty="0"/>
              <a:t>, </a:t>
            </a:r>
            <a:r>
              <a:rPr lang="es-ES" dirty="0">
                <a:solidFill>
                  <a:schemeClr val="tx2">
                    <a:lumMod val="60000"/>
                    <a:lumOff val="40000"/>
                  </a:schemeClr>
                </a:solidFill>
              </a:rPr>
              <a:t>al crear una perturbación que afecta a todo el ser.  </a:t>
            </a:r>
            <a:r>
              <a:rPr lang="es-ES" b="1" i="1" u="sng" dirty="0"/>
              <a:t>Las cosas sagradas no se aprecian. Disminuye el celo espiritual.  Se pierde la paz mental.  Hay disensión, lucha y discordia.  Se pronuncian palabras de impaciencia y se llevan a cabo actos rudos.  Se siguen prácticas deshonestas y se manifiesta enojo, y todo eso porque los nervios del cerebro han sido perturbados </a:t>
            </a:r>
            <a:r>
              <a:rPr lang="es-ES" dirty="0">
                <a:solidFill>
                  <a:schemeClr val="tx2">
                    <a:lumMod val="60000"/>
                    <a:lumOff val="40000"/>
                  </a:schemeClr>
                </a:solidFill>
              </a:rPr>
              <a:t>por el abuso que se ha amontonado en el estómago</a:t>
            </a:r>
            <a:r>
              <a:rPr lang="es-ES" dirty="0"/>
              <a:t>. CSS pg. 580</a:t>
            </a:r>
            <a:endParaRPr lang="en-US" dirty="0"/>
          </a:p>
          <a:p>
            <a:endParaRPr lang="en-US" dirty="0"/>
          </a:p>
        </p:txBody>
      </p:sp>
    </p:spTree>
    <p:extLst>
      <p:ext uri="{BB962C8B-B14F-4D97-AF65-F5344CB8AC3E}">
        <p14:creationId xmlns:p14="http://schemas.microsoft.com/office/powerpoint/2010/main" val="3577268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Fracaso</a:t>
            </a:r>
            <a:r>
              <a:rPr lang="es-MX" dirty="0" smtClean="0"/>
              <a:t> mental</a:t>
            </a:r>
            <a:endParaRPr lang="en-US" dirty="0"/>
          </a:p>
        </p:txBody>
      </p:sp>
      <p:sp>
        <p:nvSpPr>
          <p:cNvPr id="3" name="2 Marcador de contenido"/>
          <p:cNvSpPr>
            <a:spLocks noGrp="1"/>
          </p:cNvSpPr>
          <p:nvPr>
            <p:ph idx="1"/>
          </p:nvPr>
        </p:nvSpPr>
        <p:spPr/>
        <p:txBody>
          <a:bodyPr>
            <a:noAutofit/>
          </a:bodyPr>
          <a:lstStyle/>
          <a:p>
            <a:pPr marL="0" indent="0" algn="just">
              <a:buNone/>
            </a:pPr>
            <a:r>
              <a:rPr lang="es-ES" sz="2400" dirty="0" smtClean="0"/>
              <a:t>Ha de evitarse el </a:t>
            </a:r>
            <a:r>
              <a:rPr lang="es-ES" sz="2400" dirty="0" smtClean="0">
                <a:solidFill>
                  <a:schemeClr val="tx2">
                    <a:lumMod val="60000"/>
                    <a:lumOff val="40000"/>
                  </a:schemeClr>
                </a:solidFill>
              </a:rPr>
              <a:t>exceso de comida</a:t>
            </a:r>
            <a:r>
              <a:rPr lang="es-ES" sz="2400" dirty="0" smtClean="0"/>
              <a:t>, aunque sea de la más saludable.  El cuerpo no puede usar más de lo que se requiere para la reparación de los diversos órganos del cuerpo, y </a:t>
            </a:r>
            <a:r>
              <a:rPr lang="es-ES" sz="2400" dirty="0" smtClean="0">
                <a:solidFill>
                  <a:schemeClr val="tx2">
                    <a:lumMod val="60000"/>
                    <a:lumOff val="40000"/>
                  </a:schemeClr>
                </a:solidFill>
              </a:rPr>
              <a:t>el exceso entorpece al organismo</a:t>
            </a:r>
            <a:r>
              <a:rPr lang="es-ES" sz="2400" dirty="0" smtClean="0"/>
              <a:t>.  Más de un estudiante cree haber arruinado su salud por el exceso de estudio, cuando la verdadera causa es el exceso de alimento.  Mientras se presta la debida atención a las leyes de la salud, el trabajo mental ofrece poco peligro, pero </a:t>
            </a:r>
            <a:r>
              <a:rPr lang="es-ES" sz="2400" b="1" i="1" u="sng" dirty="0" smtClean="0"/>
              <a:t>en muchos casos del así llamado fracaso mental, lo que cansa el cuerpo y debilita la mente </a:t>
            </a:r>
            <a:r>
              <a:rPr lang="es-ES" sz="2400" dirty="0" smtClean="0"/>
              <a:t>es </a:t>
            </a:r>
            <a:r>
              <a:rPr lang="es-ES" sz="2400" dirty="0" smtClean="0">
                <a:solidFill>
                  <a:schemeClr val="tx2">
                    <a:lumMod val="60000"/>
                    <a:lumOff val="40000"/>
                  </a:schemeClr>
                </a:solidFill>
              </a:rPr>
              <a:t>el hábito de sobrecargar el estómago</a:t>
            </a:r>
            <a:r>
              <a:rPr lang="es-ES" sz="2400" dirty="0" smtClean="0"/>
              <a:t>. Ed pg. 205</a:t>
            </a:r>
            <a:endParaRPr lang="en-US" sz="2400" dirty="0"/>
          </a:p>
        </p:txBody>
      </p:sp>
    </p:spTree>
    <p:extLst>
      <p:ext uri="{BB962C8B-B14F-4D97-AF65-F5344CB8AC3E}">
        <p14:creationId xmlns:p14="http://schemas.microsoft.com/office/powerpoint/2010/main" val="385475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Cansancio</a:t>
            </a:r>
            <a:r>
              <a:rPr lang="es-MX" dirty="0" smtClean="0"/>
              <a:t> en Cerebro y nervios</a:t>
            </a:r>
            <a:endParaRPr lang="en-US" dirty="0"/>
          </a:p>
        </p:txBody>
      </p:sp>
      <p:sp>
        <p:nvSpPr>
          <p:cNvPr id="3" name="2 Marcador de contenido"/>
          <p:cNvSpPr>
            <a:spLocks noGrp="1"/>
          </p:cNvSpPr>
          <p:nvPr>
            <p:ph idx="1"/>
          </p:nvPr>
        </p:nvSpPr>
        <p:spPr/>
        <p:txBody>
          <a:bodyPr>
            <a:normAutofit/>
          </a:bodyPr>
          <a:lstStyle/>
          <a:p>
            <a:pPr marL="0" indent="0" algn="just">
              <a:buNone/>
            </a:pPr>
            <a:r>
              <a:rPr lang="es-ES" dirty="0" smtClean="0"/>
              <a:t>En muchos casos, es mejor comer dos veces al día que tres.  La cena, a una hora temprana, interrumpe la digestión de la comida anterior.  A una hora tardía, no tiene tiempo para ser digerida antes de la hora de acostarse.  En esa forma, </a:t>
            </a:r>
            <a:r>
              <a:rPr lang="es-ES" dirty="0" smtClean="0">
                <a:solidFill>
                  <a:schemeClr val="tx2">
                    <a:lumMod val="60000"/>
                    <a:lumOff val="40000"/>
                  </a:schemeClr>
                </a:solidFill>
              </a:rPr>
              <a:t>el estómago no tiene el descanso debido</a:t>
            </a:r>
            <a:r>
              <a:rPr lang="es-ES" b="1" i="1" u="sng" dirty="0" smtClean="0"/>
              <a:t>, se perturba el sueño, el cerebro y los nervios se cansan</a:t>
            </a:r>
            <a:r>
              <a:rPr lang="es-ES" dirty="0" smtClean="0"/>
              <a:t>, </a:t>
            </a:r>
            <a:r>
              <a:rPr lang="es-ES" b="1" i="1" u="sng" dirty="0" smtClean="0"/>
              <a:t>se pierde el apetito por el desayuno, y todo el organismo no recibe nuevo vigor, ni está preparado para desempeñar los deberes del día</a:t>
            </a:r>
            <a:r>
              <a:rPr lang="es-ES" dirty="0" smtClean="0"/>
              <a:t>. CRA pg. 209</a:t>
            </a:r>
            <a:endParaRPr lang="en-US" dirty="0"/>
          </a:p>
        </p:txBody>
      </p:sp>
    </p:spTree>
    <p:extLst>
      <p:ext uri="{BB962C8B-B14F-4D97-AF65-F5344CB8AC3E}">
        <p14:creationId xmlns:p14="http://schemas.microsoft.com/office/powerpoint/2010/main" val="1797222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Impaciencia</a:t>
            </a:r>
            <a:r>
              <a:rPr lang="es-MX" dirty="0" smtClean="0"/>
              <a:t> e Irritación</a:t>
            </a:r>
            <a:endParaRPr lang="en-US"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ES" dirty="0"/>
              <a:t>Cuando nos acostamos en la noche, el estómago debiera haber terminado su trabajo de tal manera que, lo mismo que todos los otros órganos del cuerpo, pueda descansar. </a:t>
            </a:r>
            <a:r>
              <a:rPr lang="es-ES" dirty="0">
                <a:solidFill>
                  <a:schemeClr val="tx2">
                    <a:lumMod val="60000"/>
                    <a:lumOff val="40000"/>
                  </a:schemeClr>
                </a:solidFill>
              </a:rPr>
              <a:t>Pero si se le echa más comida</a:t>
            </a:r>
            <a:r>
              <a:rPr lang="es-ES" dirty="0"/>
              <a:t>, los órganos digestivos se ponen en movimiento nuevamente y continúan funcionando durante las horas de la noche. Debido a esto </a:t>
            </a:r>
            <a:r>
              <a:rPr lang="es-ES" b="1" i="1" u="sng" dirty="0"/>
              <a:t>el descanso se ve perturbado con pesadillas, y en la mañana la persona se siente fatigada</a:t>
            </a:r>
            <a:r>
              <a:rPr lang="es-ES" dirty="0"/>
              <a:t>. Cuando se continúa con esta práctica, </a:t>
            </a:r>
            <a:r>
              <a:rPr lang="es-ES" b="1" dirty="0">
                <a:solidFill>
                  <a:schemeClr val="tx2"/>
                </a:solidFill>
              </a:rPr>
              <a:t>los órganos digestivos pierden su vigor natural y la persona sufre de digestión difícil</a:t>
            </a:r>
            <a:r>
              <a:rPr lang="es-ES" dirty="0"/>
              <a:t>. La </a:t>
            </a:r>
            <a:r>
              <a:rPr lang="es-ES" dirty="0" smtClean="0"/>
              <a:t>transgresión </a:t>
            </a:r>
            <a:r>
              <a:rPr lang="es-ES" dirty="0"/>
              <a:t>de las leyes de la naturaleza no afecta únicamente al transgresor, sino también a otros. El transgresor manifiesta </a:t>
            </a:r>
            <a:r>
              <a:rPr lang="es-ES" b="1" i="1" u="sng" dirty="0"/>
              <a:t>impaciencia y se irrita fácilmente </a:t>
            </a:r>
            <a:r>
              <a:rPr lang="es-ES" dirty="0"/>
              <a:t>con cualquiera que no está de acuerdo con él</a:t>
            </a:r>
            <a:r>
              <a:rPr lang="es-ES" b="1" i="1" u="sng" dirty="0"/>
              <a:t>. No puede actuar ni hablar con calma. Proyecta una sombra dondequiera que va. </a:t>
            </a:r>
            <a:r>
              <a:rPr lang="es-ES" dirty="0"/>
              <a:t>Así que ¿cómo puede alguno decir: "Es negocio mío lo que yo coma o beba</a:t>
            </a:r>
            <a:r>
              <a:rPr lang="es-ES" dirty="0" smtClean="0"/>
              <a:t>"? CSS pg. 118</a:t>
            </a:r>
            <a:endParaRPr lang="en-US" dirty="0"/>
          </a:p>
        </p:txBody>
      </p:sp>
    </p:spTree>
    <p:extLst>
      <p:ext uri="{BB962C8B-B14F-4D97-AF65-F5344CB8AC3E}">
        <p14:creationId xmlns:p14="http://schemas.microsoft.com/office/powerpoint/2010/main" val="1903594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Trastornos</a:t>
            </a:r>
            <a:endParaRPr lang="en-US" dirty="0"/>
          </a:p>
        </p:txBody>
      </p:sp>
      <p:sp>
        <p:nvSpPr>
          <p:cNvPr id="3" name="2 Marcador de contenido"/>
          <p:cNvSpPr>
            <a:spLocks noGrp="1"/>
          </p:cNvSpPr>
          <p:nvPr>
            <p:ph idx="1"/>
          </p:nvPr>
        </p:nvSpPr>
        <p:spPr/>
        <p:txBody>
          <a:bodyPr>
            <a:noAutofit/>
          </a:bodyPr>
          <a:lstStyle/>
          <a:p>
            <a:pPr marL="0" indent="0" algn="just">
              <a:buNone/>
            </a:pPr>
            <a:r>
              <a:rPr lang="es-ES" sz="5400" dirty="0" smtClean="0">
                <a:solidFill>
                  <a:schemeClr val="tx2">
                    <a:lumMod val="60000"/>
                    <a:lumOff val="40000"/>
                  </a:schemeClr>
                </a:solidFill>
              </a:rPr>
              <a:t>Si el estómago es débil</a:t>
            </a:r>
            <a:r>
              <a:rPr lang="es-ES" sz="5400" b="1" i="1" u="sng" dirty="0" smtClean="0"/>
              <a:t>, habrá trastornos, el cerebro se confundirá, y resultará inapto para realizar esfuerzo mental</a:t>
            </a:r>
            <a:r>
              <a:rPr lang="es-ES" sz="5400" dirty="0" smtClean="0"/>
              <a:t>.  CRA pg. 473</a:t>
            </a:r>
            <a:endParaRPr lang="en-US" sz="5400" dirty="0"/>
          </a:p>
        </p:txBody>
      </p:sp>
    </p:spTree>
    <p:extLst>
      <p:ext uri="{BB962C8B-B14F-4D97-AF65-F5344CB8AC3E}">
        <p14:creationId xmlns:p14="http://schemas.microsoft.com/office/powerpoint/2010/main" val="2558034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Embotamiento</a:t>
            </a:r>
            <a:r>
              <a:rPr lang="es-MX" dirty="0" smtClean="0"/>
              <a:t> del cerebro</a:t>
            </a:r>
            <a:endParaRPr lang="en-US" dirty="0"/>
          </a:p>
        </p:txBody>
      </p:sp>
      <p:sp>
        <p:nvSpPr>
          <p:cNvPr id="3" name="2 Marcador de contenido"/>
          <p:cNvSpPr>
            <a:spLocks noGrp="1"/>
          </p:cNvSpPr>
          <p:nvPr>
            <p:ph idx="1"/>
          </p:nvPr>
        </p:nvSpPr>
        <p:spPr/>
        <p:txBody>
          <a:bodyPr>
            <a:normAutofit/>
          </a:bodyPr>
          <a:lstStyle/>
          <a:p>
            <a:pPr marL="0" indent="0" algn="just">
              <a:buNone/>
            </a:pPr>
            <a:r>
              <a:rPr lang="es-ES" dirty="0" smtClean="0">
                <a:solidFill>
                  <a:schemeClr val="tx2">
                    <a:lumMod val="60000"/>
                    <a:lumOff val="40000"/>
                  </a:schemeClr>
                </a:solidFill>
              </a:rPr>
              <a:t>Si el estómago está cargado con excesivo alimento, aunque sea sencillo</a:t>
            </a:r>
            <a:r>
              <a:rPr lang="es-ES" dirty="0" smtClean="0"/>
              <a:t>, </a:t>
            </a:r>
            <a:r>
              <a:rPr lang="es-ES" b="1" dirty="0" smtClean="0">
                <a:solidFill>
                  <a:schemeClr val="tx2"/>
                </a:solidFill>
              </a:rPr>
              <a:t>la fuerza del cerebro es llamada a auxiliar a los órganos digestivos</a:t>
            </a:r>
            <a:r>
              <a:rPr lang="es-ES" b="1" i="1" u="sng" dirty="0" smtClean="0"/>
              <a:t>. Hay una sensación de embotamiento del cerebro</a:t>
            </a:r>
            <a:r>
              <a:rPr lang="es-ES" dirty="0" smtClean="0"/>
              <a:t>. Es casi imposible mantener los ojos abiertos. </a:t>
            </a:r>
            <a:r>
              <a:rPr lang="es-ES" b="1" i="1" u="sng" dirty="0" smtClean="0"/>
              <a:t>Las mismas verdades que debieran escucharse, entenderse y practicarse, resultan enteramente perdidas debido a la indisposición, o porque el cerebro está casi paralizado como consecuencia de la cantidad de alimento ingerido. </a:t>
            </a:r>
            <a:r>
              <a:rPr lang="es-ES" dirty="0" smtClean="0"/>
              <a:t>CRA pg. 102</a:t>
            </a:r>
            <a:endParaRPr lang="en-US" b="1" i="1" u="sng" dirty="0"/>
          </a:p>
        </p:txBody>
      </p:sp>
    </p:spTree>
    <p:extLst>
      <p:ext uri="{BB962C8B-B14F-4D97-AF65-F5344CB8AC3E}">
        <p14:creationId xmlns:p14="http://schemas.microsoft.com/office/powerpoint/2010/main" val="20543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Adormecimiento</a:t>
            </a:r>
            <a:r>
              <a:rPr lang="es-MX" dirty="0" smtClean="0"/>
              <a:t> del cerebro</a:t>
            </a:r>
            <a:endParaRPr lang="en-US" dirty="0"/>
          </a:p>
        </p:txBody>
      </p:sp>
      <p:sp>
        <p:nvSpPr>
          <p:cNvPr id="3" name="2 Marcador de contenido"/>
          <p:cNvSpPr>
            <a:spLocks noGrp="1"/>
          </p:cNvSpPr>
          <p:nvPr>
            <p:ph idx="1"/>
          </p:nvPr>
        </p:nvSpPr>
        <p:spPr/>
        <p:txBody>
          <a:bodyPr>
            <a:normAutofit fontScale="92500" lnSpcReduction="20000"/>
          </a:bodyPr>
          <a:lstStyle/>
          <a:p>
            <a:pPr marL="0" indent="0" algn="just">
              <a:buNone/>
            </a:pPr>
            <a:r>
              <a:rPr lang="es-ES" sz="3000" dirty="0"/>
              <a:t>Muchos de vosotros a veces habéis sentido una especie de sopor (</a:t>
            </a:r>
            <a:r>
              <a:rPr lang="es-ES" sz="3000" b="1" i="1" u="sng" dirty="0"/>
              <a:t>adormecimiento) en el cerebro</a:t>
            </a:r>
            <a:r>
              <a:rPr lang="es-ES" sz="3000" dirty="0"/>
              <a:t>.  Os habéis sentido </a:t>
            </a:r>
            <a:r>
              <a:rPr lang="es-ES" sz="3000" b="1" i="1" u="sng" dirty="0"/>
              <a:t>desganados</a:t>
            </a:r>
            <a:r>
              <a:rPr lang="es-ES" sz="3000" dirty="0"/>
              <a:t> ante cualquier trabajo que requería esfuerzo ya sea mental o físico, hasta después de haber descansado de esta </a:t>
            </a:r>
            <a:r>
              <a:rPr lang="es-ES" sz="3000" b="1" dirty="0"/>
              <a:t>sobrecarga</a:t>
            </a:r>
            <a:r>
              <a:rPr lang="es-ES" sz="3000" dirty="0"/>
              <a:t> impuesta al organismo. Luego aparece de nuevo esa </a:t>
            </a:r>
            <a:r>
              <a:rPr lang="es-ES" sz="3000" b="1" i="1" u="sng" dirty="0"/>
              <a:t>sensación de debilidad</a:t>
            </a:r>
            <a:r>
              <a:rPr lang="es-ES" sz="3000" dirty="0"/>
              <a:t>.  Pero vosotros decís que se necesita más comida y hacéis que </a:t>
            </a:r>
            <a:r>
              <a:rPr lang="es-ES" sz="3000" b="1" dirty="0"/>
              <a:t>el estómago soporte una doble carga</a:t>
            </a:r>
            <a:r>
              <a:rPr lang="es-ES" sz="3000" dirty="0"/>
              <a:t>.  Aun cuando seáis estrictos en cuanto a la calidad de la comida, ¿glorificáis a Dios en vuestros cuerpos y espíritus, que son suyos, al serviros tal cantidad de comida? </a:t>
            </a:r>
            <a:r>
              <a:rPr lang="es-ES" sz="3000" dirty="0" smtClean="0"/>
              <a:t>CSS </a:t>
            </a:r>
            <a:r>
              <a:rPr lang="es-ES" sz="3000" dirty="0"/>
              <a:t>pg. 156</a:t>
            </a:r>
            <a:endParaRPr lang="es-ES" sz="3000" b="1" i="1" u="sng" dirty="0"/>
          </a:p>
          <a:p>
            <a:endParaRPr lang="en-US" dirty="0"/>
          </a:p>
        </p:txBody>
      </p:sp>
    </p:spTree>
    <p:extLst>
      <p:ext uri="{BB962C8B-B14F-4D97-AF65-F5344CB8AC3E}">
        <p14:creationId xmlns:p14="http://schemas.microsoft.com/office/powerpoint/2010/main" val="128815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estomago por exceso de comida </a:t>
            </a:r>
            <a:r>
              <a:rPr lang="es-MX" dirty="0"/>
              <a:t>y complacencia del apetito</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16794222"/>
              </p:ext>
            </p:extLst>
          </p:nvPr>
        </p:nvGraphicFramePr>
        <p:xfrm>
          <a:off x="304800" y="16002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540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Estomago mal = Mente mal</a:t>
            </a:r>
            <a:endParaRPr lang="en-US" dirty="0"/>
          </a:p>
        </p:txBody>
      </p:sp>
      <p:sp>
        <p:nvSpPr>
          <p:cNvPr id="3" name="2 Marcador de contenido"/>
          <p:cNvSpPr>
            <a:spLocks noGrp="1"/>
          </p:cNvSpPr>
          <p:nvPr>
            <p:ph idx="1"/>
          </p:nvPr>
        </p:nvSpPr>
        <p:spPr/>
        <p:txBody>
          <a:bodyPr>
            <a:noAutofit/>
          </a:bodyPr>
          <a:lstStyle/>
          <a:p>
            <a:pPr marL="0" indent="0" algn="just">
              <a:buNone/>
            </a:pPr>
            <a:r>
              <a:rPr lang="es-ES" dirty="0" smtClean="0"/>
              <a:t>Es </a:t>
            </a:r>
            <a:r>
              <a:rPr lang="es-ES" dirty="0"/>
              <a:t>mal negocio, ciertamente, maltratar el aparato digestivo, del cual depende en tan amplia medida la felicidad de todo el ser. </a:t>
            </a:r>
            <a:r>
              <a:rPr lang="es-ES" b="1" i="1" u="sng" dirty="0"/>
              <a:t>Cuando el estómago anda mal, la mente también anda mal, y la energía nerviosa del cerebro se debilita</a:t>
            </a:r>
            <a:r>
              <a:rPr lang="es-ES" dirty="0"/>
              <a:t>. Por lo tanto, es deber religioso de toda alma aprender la ciencia del sano vivir, tener presente el asunto del régimen alimentarlo, y tratar concienzudamente la cuestión</a:t>
            </a:r>
            <a:r>
              <a:rPr lang="es-ES" dirty="0" smtClean="0"/>
              <a:t>. CADA DÍA CON DIOS pg. 207</a:t>
            </a:r>
            <a:endParaRPr lang="en-US" dirty="0"/>
          </a:p>
        </p:txBody>
      </p:sp>
    </p:spTree>
    <p:extLst>
      <p:ext uri="{BB962C8B-B14F-4D97-AF65-F5344CB8AC3E}">
        <p14:creationId xmlns:p14="http://schemas.microsoft.com/office/powerpoint/2010/main" val="4276617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marL="514350" indent="-514350"/>
            <a:r>
              <a:rPr lang="es-MX" dirty="0" smtClean="0"/>
              <a:t>III. Varias </a:t>
            </a:r>
            <a:r>
              <a:rPr lang="es-MX" dirty="0"/>
              <a:t>clases de alimentos en una comida.</a:t>
            </a:r>
            <a:br>
              <a:rPr lang="es-MX" dirty="0"/>
            </a:br>
            <a:endParaRPr lang="en-US" dirty="0"/>
          </a:p>
        </p:txBody>
      </p:sp>
      <p:sp>
        <p:nvSpPr>
          <p:cNvPr id="5" name="4 Marcador de texto"/>
          <p:cNvSpPr>
            <a:spLocks noGrp="1"/>
          </p:cNvSpPr>
          <p:nvPr>
            <p:ph type="body" idx="1"/>
          </p:nvPr>
        </p:nvSpPr>
        <p:spPr/>
        <p:txBody>
          <a:bodyPr/>
          <a:lstStyle/>
          <a:p>
            <a:endParaRPr lang="en-US"/>
          </a:p>
        </p:txBody>
      </p:sp>
    </p:spTree>
    <p:extLst>
      <p:ext uri="{BB962C8B-B14F-4D97-AF65-F5344CB8AC3E}">
        <p14:creationId xmlns:p14="http://schemas.microsoft.com/office/powerpoint/2010/main" val="4131401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Marcador de texto"/>
          <p:cNvSpPr>
            <a:spLocks noGrp="1"/>
          </p:cNvSpPr>
          <p:nvPr>
            <p:ph type="body" idx="1"/>
          </p:nvPr>
        </p:nvSpPr>
        <p:spPr>
          <a:xfrm>
            <a:off x="304800" y="304800"/>
            <a:ext cx="4160520" cy="827087"/>
          </a:xfrm>
          <a:solidFill>
            <a:srgbClr val="00B0F0"/>
          </a:solidFill>
        </p:spPr>
        <p:txBody>
          <a:bodyPr/>
          <a:lstStyle/>
          <a:p>
            <a:r>
              <a:rPr lang="es-MX" dirty="0" smtClean="0"/>
              <a:t>CAUSAS FISICAS, HABITOS Y ALIMENTOS</a:t>
            </a:r>
            <a:endParaRPr lang="en-US" dirty="0"/>
          </a:p>
        </p:txBody>
      </p:sp>
      <p:sp>
        <p:nvSpPr>
          <p:cNvPr id="9" name="8 Marcador de contenido"/>
          <p:cNvSpPr>
            <a:spLocks noGrp="1"/>
          </p:cNvSpPr>
          <p:nvPr>
            <p:ph sz="half" idx="2"/>
          </p:nvPr>
        </p:nvSpPr>
        <p:spPr>
          <a:xfrm>
            <a:off x="301752" y="1295400"/>
            <a:ext cx="4160520" cy="5029200"/>
          </a:xfrm>
          <a:ln>
            <a:solidFill>
              <a:srgbClr val="002060"/>
            </a:solidFill>
          </a:ln>
        </p:spPr>
        <p:txBody>
          <a:bodyPr>
            <a:normAutofit fontScale="70000" lnSpcReduction="20000"/>
          </a:bodyPr>
          <a:lstStyle/>
          <a:p>
            <a:pPr marL="457200" indent="-457200">
              <a:buAutoNum type="arabicPeriod"/>
            </a:pPr>
            <a:r>
              <a:rPr lang="es-MX" sz="3400" dirty="0" smtClean="0">
                <a:hlinkClick r:id="rId2" action="ppaction://hlinksldjump"/>
              </a:rPr>
              <a:t>Variedad</a:t>
            </a:r>
            <a:r>
              <a:rPr lang="es-MX" sz="3400" dirty="0" smtClean="0"/>
              <a:t> de alimentos en una comida</a:t>
            </a:r>
          </a:p>
          <a:p>
            <a:pPr marL="731520" lvl="1" indent="-457200">
              <a:buAutoNum type="arabicPeriod"/>
            </a:pPr>
            <a:r>
              <a:rPr lang="es-MX" sz="3400" dirty="0" smtClean="0"/>
              <a:t>Estomago desordenado</a:t>
            </a:r>
          </a:p>
          <a:p>
            <a:pPr marL="457200" indent="-457200">
              <a:buAutoNum type="arabicPeriod"/>
            </a:pPr>
            <a:r>
              <a:rPr lang="es-MX" sz="3400" dirty="0" smtClean="0">
                <a:hlinkClick r:id="rId3" action="ppaction://hlinksldjump"/>
              </a:rPr>
              <a:t>Demasiadas</a:t>
            </a:r>
            <a:r>
              <a:rPr lang="es-MX" sz="3400" dirty="0" smtClean="0"/>
              <a:t> clases de alimentos en una comida</a:t>
            </a:r>
          </a:p>
          <a:p>
            <a:pPr marL="731520" lvl="1" indent="-457200">
              <a:buAutoNum type="arabicPeriod"/>
            </a:pPr>
            <a:r>
              <a:rPr lang="es-MX" sz="3400" dirty="0" smtClean="0"/>
              <a:t>Dispepsia</a:t>
            </a:r>
          </a:p>
          <a:p>
            <a:pPr marL="731520" lvl="1" indent="-457200">
              <a:buAutoNum type="arabicPeriod"/>
            </a:pPr>
            <a:r>
              <a:rPr lang="es-MX" sz="3400" dirty="0" smtClean="0"/>
              <a:t>Daño a órganos digestivos</a:t>
            </a:r>
          </a:p>
          <a:p>
            <a:pPr marL="457200" indent="-457200">
              <a:buAutoNum type="arabicPeriod"/>
            </a:pPr>
            <a:r>
              <a:rPr lang="es-MX" sz="3400" dirty="0" smtClean="0">
                <a:hlinkClick r:id="rId4" action="ppaction://hlinksldjump"/>
              </a:rPr>
              <a:t>Varias</a:t>
            </a:r>
            <a:r>
              <a:rPr lang="es-MX" sz="3400" dirty="0" smtClean="0"/>
              <a:t> clases de alimentos en una comida</a:t>
            </a:r>
          </a:p>
          <a:p>
            <a:pPr marL="731520" lvl="1" indent="-457200">
              <a:buAutoNum type="arabicPeriod"/>
            </a:pPr>
            <a:r>
              <a:rPr lang="es-MX" sz="3400" dirty="0" smtClean="0"/>
              <a:t>Indigestión</a:t>
            </a:r>
          </a:p>
          <a:p>
            <a:pPr marL="731520" lvl="1" indent="-457200">
              <a:buAutoNum type="arabicPeriod"/>
            </a:pPr>
            <a:r>
              <a:rPr lang="es-MX" sz="3400" dirty="0" smtClean="0"/>
              <a:t>Abuso de facultades digestivas</a:t>
            </a:r>
          </a:p>
          <a:p>
            <a:pPr marL="731520" lvl="1" indent="-457200">
              <a:buAutoNum type="arabicPeriod"/>
            </a:pPr>
            <a:r>
              <a:rPr lang="es-MX" sz="3400" dirty="0" smtClean="0"/>
              <a:t>Guerra en el estomago</a:t>
            </a:r>
          </a:p>
          <a:p>
            <a:pPr marL="731520" lvl="1" indent="-457200">
              <a:buAutoNum type="arabicPeriod"/>
            </a:pPr>
            <a:endParaRPr lang="es-MX" dirty="0" smtClean="0"/>
          </a:p>
          <a:p>
            <a:pPr marL="457200" indent="-457200">
              <a:buAutoNum type="arabicPeriod"/>
            </a:pPr>
            <a:endParaRPr lang="en-US" dirty="0"/>
          </a:p>
        </p:txBody>
      </p:sp>
      <p:sp>
        <p:nvSpPr>
          <p:cNvPr id="10" name="9 Marcador de texto"/>
          <p:cNvSpPr>
            <a:spLocks noGrp="1"/>
          </p:cNvSpPr>
          <p:nvPr>
            <p:ph type="body" sz="quarter" idx="3"/>
          </p:nvPr>
        </p:nvSpPr>
        <p:spPr>
          <a:xfrm>
            <a:off x="4648200" y="304800"/>
            <a:ext cx="4160520" cy="827087"/>
          </a:xfrm>
          <a:solidFill>
            <a:schemeClr val="tx1"/>
          </a:solidFill>
        </p:spPr>
        <p:txBody>
          <a:bodyPr/>
          <a:lstStyle/>
          <a:p>
            <a:r>
              <a:rPr lang="es-MX" dirty="0" smtClean="0">
                <a:hlinkClick r:id="rId5" action="ppaction://hlinksldjump"/>
              </a:rPr>
              <a:t>EFECTO EN MENTE-CEREBO</a:t>
            </a:r>
            <a:endParaRPr lang="en-US" dirty="0"/>
          </a:p>
        </p:txBody>
      </p:sp>
      <p:sp>
        <p:nvSpPr>
          <p:cNvPr id="11" name="10 Marcador de contenido"/>
          <p:cNvSpPr>
            <a:spLocks noGrp="1"/>
          </p:cNvSpPr>
          <p:nvPr>
            <p:ph sz="quarter" idx="4"/>
          </p:nvPr>
        </p:nvSpPr>
        <p:spPr>
          <a:xfrm>
            <a:off x="4645024" y="1295400"/>
            <a:ext cx="4160520" cy="5029200"/>
          </a:xfrm>
          <a:ln>
            <a:solidFill>
              <a:srgbClr val="002060"/>
            </a:solidFill>
          </a:ln>
        </p:spPr>
        <p:txBody>
          <a:bodyPr>
            <a:normAutofit fontScale="92500"/>
          </a:bodyPr>
          <a:lstStyle/>
          <a:p>
            <a:pPr marL="457200" indent="-457200">
              <a:buAutoNum type="arabicPeriod"/>
            </a:pPr>
            <a:r>
              <a:rPr lang="es-MX" sz="4400" dirty="0" smtClean="0"/>
              <a:t>Temperamento desordenado</a:t>
            </a:r>
          </a:p>
          <a:p>
            <a:pPr marL="457200" indent="-457200">
              <a:buAutoNum type="arabicPeriod"/>
            </a:pPr>
            <a:r>
              <a:rPr lang="es-MX" sz="4400" dirty="0" smtClean="0"/>
              <a:t>Cerebro reacciona de Causa-Efecto</a:t>
            </a:r>
          </a:p>
          <a:p>
            <a:pPr marL="457200" indent="-457200">
              <a:buAutoNum type="arabicPeriod"/>
            </a:pPr>
            <a:r>
              <a:rPr lang="es-MX" sz="4400" dirty="0" smtClean="0"/>
              <a:t>Cerebro confundido</a:t>
            </a:r>
          </a:p>
          <a:p>
            <a:pPr marL="457200" indent="-457200">
              <a:buAutoNum type="arabicPeriod"/>
            </a:pPr>
            <a:endParaRPr lang="en-US" dirty="0"/>
          </a:p>
        </p:txBody>
      </p:sp>
    </p:spTree>
    <p:extLst>
      <p:ext uri="{BB962C8B-B14F-4D97-AF65-F5344CB8AC3E}">
        <p14:creationId xmlns:p14="http://schemas.microsoft.com/office/powerpoint/2010/main" val="3083415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Temperamento</a:t>
            </a:r>
            <a:r>
              <a:rPr lang="es-MX" dirty="0" smtClean="0"/>
              <a:t> desordenados</a:t>
            </a:r>
            <a:endParaRPr lang="en-US" dirty="0"/>
          </a:p>
        </p:txBody>
      </p:sp>
      <p:sp>
        <p:nvSpPr>
          <p:cNvPr id="3" name="2 Marcador de contenido"/>
          <p:cNvSpPr>
            <a:spLocks noGrp="1"/>
          </p:cNvSpPr>
          <p:nvPr>
            <p:ph idx="1"/>
          </p:nvPr>
        </p:nvSpPr>
        <p:spPr/>
        <p:txBody>
          <a:bodyPr>
            <a:normAutofit lnSpcReduction="10000"/>
          </a:bodyPr>
          <a:lstStyle/>
          <a:p>
            <a:pPr marL="0" indent="0" algn="just">
              <a:buNone/>
            </a:pPr>
            <a:r>
              <a:rPr lang="es-ES" sz="4000" b="1" dirty="0" smtClean="0">
                <a:solidFill>
                  <a:schemeClr val="tx2"/>
                </a:solidFill>
              </a:rPr>
              <a:t>La complacencia del apetito al comer demasiado es glotonería</a:t>
            </a:r>
            <a:r>
              <a:rPr lang="es-ES" sz="4000" dirty="0" smtClean="0"/>
              <a:t>. La gran </a:t>
            </a:r>
            <a:r>
              <a:rPr lang="es-ES" sz="4000" dirty="0" smtClean="0">
                <a:solidFill>
                  <a:schemeClr val="tx2">
                    <a:lumMod val="60000"/>
                    <a:lumOff val="40000"/>
                  </a:schemeClr>
                </a:solidFill>
              </a:rPr>
              <a:t>variedad de alimentos </a:t>
            </a:r>
            <a:r>
              <a:rPr lang="es-ES" sz="4000" dirty="0" smtClean="0"/>
              <a:t>que a menudo se ingieren en una sola comida es suficiente para producir </a:t>
            </a:r>
            <a:r>
              <a:rPr lang="es-ES" sz="4000" b="1" i="1" u="sng" dirty="0" smtClean="0"/>
              <a:t>un estómago y un temperamento desordenados. </a:t>
            </a:r>
            <a:r>
              <a:rPr lang="es-ES" sz="4000" dirty="0"/>
              <a:t>Ms 113, 1898. 2MCP pg. 399</a:t>
            </a:r>
            <a:endParaRPr lang="en-US" sz="4000" dirty="0"/>
          </a:p>
          <a:p>
            <a:pPr marL="0" indent="0" algn="just">
              <a:buNone/>
            </a:pPr>
            <a:endParaRPr lang="en-US" dirty="0"/>
          </a:p>
        </p:txBody>
      </p:sp>
    </p:spTree>
    <p:extLst>
      <p:ext uri="{BB962C8B-B14F-4D97-AF65-F5344CB8AC3E}">
        <p14:creationId xmlns:p14="http://schemas.microsoft.com/office/powerpoint/2010/main" val="307698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Causa</a:t>
            </a:r>
            <a:r>
              <a:rPr lang="es-MX" dirty="0" smtClean="0"/>
              <a:t> efecto estomago-cerebro</a:t>
            </a:r>
            <a:endParaRPr lang="en-US" dirty="0"/>
          </a:p>
        </p:txBody>
      </p:sp>
      <p:sp>
        <p:nvSpPr>
          <p:cNvPr id="3" name="2 Marcador de contenido"/>
          <p:cNvSpPr>
            <a:spLocks noGrp="1"/>
          </p:cNvSpPr>
          <p:nvPr>
            <p:ph idx="1"/>
          </p:nvPr>
        </p:nvSpPr>
        <p:spPr/>
        <p:txBody>
          <a:bodyPr>
            <a:noAutofit/>
          </a:bodyPr>
          <a:lstStyle/>
          <a:p>
            <a:pPr marL="0" indent="0" algn="just">
              <a:buNone/>
            </a:pPr>
            <a:r>
              <a:rPr lang="es-ES" sz="3200" dirty="0" smtClean="0"/>
              <a:t>El hábito de </a:t>
            </a:r>
            <a:r>
              <a:rPr lang="es-ES" sz="3200" dirty="0" smtClean="0">
                <a:solidFill>
                  <a:schemeClr val="tx2">
                    <a:lumMod val="60000"/>
                    <a:lumOff val="40000"/>
                  </a:schemeClr>
                </a:solidFill>
              </a:rPr>
              <a:t>comer en exceso, o de comer demasiadas clases de alimentos en una comida</a:t>
            </a:r>
            <a:r>
              <a:rPr lang="es-ES" sz="3200" dirty="0" smtClean="0"/>
              <a:t>, </a:t>
            </a:r>
            <a:r>
              <a:rPr lang="es-ES" sz="3200" b="1" i="1" u="sng" dirty="0" smtClean="0"/>
              <a:t>causa con frecuencia dispepsia. Se ocasiona así un grave daño a los delicados órganos digestivos</a:t>
            </a:r>
            <a:r>
              <a:rPr lang="es-ES" sz="3200" dirty="0" smtClean="0"/>
              <a:t>. El estómago protesta en vano y suplica al cerebro que razone de causa a efecto</a:t>
            </a:r>
            <a:r>
              <a:rPr lang="es-ES" sz="3200" b="1" i="1" u="sng" dirty="0" smtClean="0"/>
              <a:t>. La excesiva cantidad de alimento ingerido o la combinación impropia, hacen su obra perjudicial. </a:t>
            </a:r>
            <a:r>
              <a:rPr lang="es-ES" sz="3200" dirty="0" smtClean="0"/>
              <a:t>CRA pg.132</a:t>
            </a:r>
            <a:endParaRPr lang="en-US" sz="3200" dirty="0"/>
          </a:p>
        </p:txBody>
      </p:sp>
    </p:spTree>
    <p:extLst>
      <p:ext uri="{BB962C8B-B14F-4D97-AF65-F5344CB8AC3E}">
        <p14:creationId xmlns:p14="http://schemas.microsoft.com/office/powerpoint/2010/main" val="205243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Cerebro</a:t>
            </a:r>
            <a:r>
              <a:rPr lang="es-MX" dirty="0" smtClean="0"/>
              <a:t> confundido</a:t>
            </a:r>
            <a:endParaRPr lang="en-US" dirty="0"/>
          </a:p>
        </p:txBody>
      </p:sp>
      <p:sp>
        <p:nvSpPr>
          <p:cNvPr id="3" name="2 Marcador de contenido"/>
          <p:cNvSpPr>
            <a:spLocks noGrp="1"/>
          </p:cNvSpPr>
          <p:nvPr>
            <p:ph idx="1"/>
          </p:nvPr>
        </p:nvSpPr>
        <p:spPr/>
        <p:txBody>
          <a:bodyPr>
            <a:noAutofit/>
          </a:bodyPr>
          <a:lstStyle/>
          <a:p>
            <a:pPr marL="0" indent="0" algn="just">
              <a:buNone/>
            </a:pPr>
            <a:r>
              <a:rPr lang="es-ES" sz="3200" dirty="0" smtClean="0"/>
              <a:t>Otra </a:t>
            </a:r>
            <a:r>
              <a:rPr lang="es-ES" sz="3200" dirty="0"/>
              <a:t>causa, tanto de mala salud como de ineficiencia en el trabajo, es </a:t>
            </a:r>
            <a:r>
              <a:rPr lang="es-ES" sz="3200" dirty="0">
                <a:solidFill>
                  <a:schemeClr val="tx2">
                    <a:lumMod val="60000"/>
                    <a:lumOff val="40000"/>
                  </a:schemeClr>
                </a:solidFill>
              </a:rPr>
              <a:t>la indigestión</a:t>
            </a:r>
            <a:r>
              <a:rPr lang="es-ES" sz="3200" dirty="0"/>
              <a:t>. </a:t>
            </a:r>
            <a:r>
              <a:rPr lang="es-ES" sz="3200" b="1" i="1" u="sng" dirty="0"/>
              <a:t>Es imposible que el cerebro haga el mejor trabajo de que es capaz cuando se </a:t>
            </a:r>
            <a:r>
              <a:rPr lang="es-ES" sz="3200" b="1" i="1" u="sng" dirty="0" smtClean="0"/>
              <a:t>abusa </a:t>
            </a:r>
            <a:r>
              <a:rPr lang="es-ES" sz="3200" b="1" i="1" u="sng" dirty="0"/>
              <a:t>de las facultades digestivas.</a:t>
            </a:r>
            <a:r>
              <a:rPr lang="es-ES" sz="3200" dirty="0"/>
              <a:t> Muchos comen apresuradamente de </a:t>
            </a:r>
            <a:r>
              <a:rPr lang="es-ES" sz="3200" dirty="0">
                <a:solidFill>
                  <a:schemeClr val="tx2">
                    <a:lumMod val="60000"/>
                    <a:lumOff val="40000"/>
                  </a:schemeClr>
                </a:solidFill>
              </a:rPr>
              <a:t>varias clases de alimentos</a:t>
            </a:r>
            <a:r>
              <a:rPr lang="es-ES" sz="3200" dirty="0"/>
              <a:t>, lo cual determina una </a:t>
            </a:r>
            <a:r>
              <a:rPr lang="es-ES" sz="3200" b="1" i="1" u="sng" dirty="0"/>
              <a:t>guerra en el estómago, y así se confunde el cerebro</a:t>
            </a:r>
            <a:r>
              <a:rPr lang="es-ES" sz="3200" dirty="0" smtClean="0"/>
              <a:t>. CRA pg. 132</a:t>
            </a:r>
            <a:endParaRPr lang="en-US" sz="3200" dirty="0"/>
          </a:p>
        </p:txBody>
      </p:sp>
    </p:spTree>
    <p:extLst>
      <p:ext uri="{BB962C8B-B14F-4D97-AF65-F5344CB8AC3E}">
        <p14:creationId xmlns:p14="http://schemas.microsoft.com/office/powerpoint/2010/main" val="2028126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Complacencia del apetito, glotonería</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80260886"/>
              </p:ext>
            </p:extLst>
          </p:nvPr>
        </p:nvGraphicFramePr>
        <p:xfrm>
          <a:off x="304800" y="1600200"/>
          <a:ext cx="85344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8584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IV. Fermentación </a:t>
            </a:r>
            <a:r>
              <a:rPr lang="es-MX" dirty="0"/>
              <a:t>y acidez estomacal.</a:t>
            </a:r>
            <a:r>
              <a:rPr lang="en-US" dirty="0"/>
              <a:t/>
            </a:r>
            <a:br>
              <a:rPr lang="en-US" dirty="0"/>
            </a:br>
            <a:endParaRPr lang="en-US" dirty="0"/>
          </a:p>
        </p:txBody>
      </p:sp>
      <p:sp>
        <p:nvSpPr>
          <p:cNvPr id="5" name="4 Marcador de texto"/>
          <p:cNvSpPr>
            <a:spLocks noGrp="1"/>
          </p:cNvSpPr>
          <p:nvPr>
            <p:ph type="body" idx="1"/>
          </p:nvPr>
        </p:nvSpPr>
        <p:spPr/>
        <p:txBody>
          <a:bodyPr/>
          <a:lstStyle/>
          <a:p>
            <a:endParaRPr lang="en-US"/>
          </a:p>
        </p:txBody>
      </p:sp>
    </p:spTree>
    <p:extLst>
      <p:ext uri="{BB962C8B-B14F-4D97-AF65-F5344CB8AC3E}">
        <p14:creationId xmlns:p14="http://schemas.microsoft.com/office/powerpoint/2010/main" val="3294110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Fermentación y acidez estomacal</a:t>
            </a:r>
            <a:endParaRPr lang="en-US" dirty="0"/>
          </a:p>
        </p:txBody>
      </p:sp>
      <p:sp>
        <p:nvSpPr>
          <p:cNvPr id="5" name="4 Marcador de texto"/>
          <p:cNvSpPr>
            <a:spLocks noGrp="1"/>
          </p:cNvSpPr>
          <p:nvPr>
            <p:ph type="body" idx="1"/>
          </p:nvPr>
        </p:nvSpPr>
        <p:spPr>
          <a:xfrm>
            <a:off x="228600" y="457200"/>
            <a:ext cx="4312920" cy="827087"/>
          </a:xfrm>
          <a:solidFill>
            <a:srgbClr val="00B0F0"/>
          </a:solidFill>
        </p:spPr>
        <p:txBody>
          <a:bodyPr/>
          <a:lstStyle/>
          <a:p>
            <a:r>
              <a:rPr lang="es-MX" dirty="0" smtClean="0"/>
              <a:t>CAUSAS FISICAS, HABITOS Y ALIMENTO</a:t>
            </a:r>
            <a:endParaRPr lang="en-US" dirty="0"/>
          </a:p>
        </p:txBody>
      </p:sp>
      <p:sp>
        <p:nvSpPr>
          <p:cNvPr id="6" name="5 Marcador de contenido"/>
          <p:cNvSpPr>
            <a:spLocks noGrp="1"/>
          </p:cNvSpPr>
          <p:nvPr>
            <p:ph sz="half" idx="2"/>
          </p:nvPr>
        </p:nvSpPr>
        <p:spPr>
          <a:xfrm>
            <a:off x="301752" y="1371600"/>
            <a:ext cx="4160520" cy="4953000"/>
          </a:xfrm>
          <a:ln>
            <a:solidFill>
              <a:schemeClr val="accent1"/>
            </a:solidFill>
          </a:ln>
        </p:spPr>
        <p:txBody>
          <a:bodyPr>
            <a:normAutofit/>
          </a:bodyPr>
          <a:lstStyle/>
          <a:p>
            <a:pPr marL="457200" indent="-457200">
              <a:buAutoNum type="arabicPeriod"/>
            </a:pPr>
            <a:r>
              <a:rPr lang="es-MX" sz="4400" dirty="0" smtClean="0">
                <a:hlinkClick r:id="rId2" action="ppaction://hlinksldjump"/>
              </a:rPr>
              <a:t>Fermentación</a:t>
            </a:r>
            <a:r>
              <a:rPr lang="es-MX" sz="4400" dirty="0" smtClean="0"/>
              <a:t> en el estomago</a:t>
            </a:r>
          </a:p>
          <a:p>
            <a:pPr marL="731520" lvl="1" indent="-457200">
              <a:buAutoNum type="arabicPeriod"/>
            </a:pPr>
            <a:r>
              <a:rPr lang="es-MX" sz="4000" dirty="0" smtClean="0"/>
              <a:t>Perturbación estomacal</a:t>
            </a:r>
          </a:p>
          <a:p>
            <a:pPr marL="457200" indent="-457200">
              <a:buAutoNum type="arabicPeriod"/>
            </a:pPr>
            <a:r>
              <a:rPr lang="es-MX" sz="4400" dirty="0" smtClean="0">
                <a:hlinkClick r:id="rId3" action="ppaction://hlinksldjump"/>
              </a:rPr>
              <a:t>Estomago</a:t>
            </a:r>
            <a:r>
              <a:rPr lang="es-MX" sz="4400" dirty="0" smtClean="0"/>
              <a:t> acido</a:t>
            </a:r>
            <a:endParaRPr lang="en-US" sz="4400" dirty="0"/>
          </a:p>
        </p:txBody>
      </p:sp>
      <p:sp>
        <p:nvSpPr>
          <p:cNvPr id="7" name="6 Marcador de texto"/>
          <p:cNvSpPr>
            <a:spLocks noGrp="1"/>
          </p:cNvSpPr>
          <p:nvPr>
            <p:ph type="body" sz="quarter" idx="3"/>
          </p:nvPr>
        </p:nvSpPr>
        <p:spPr>
          <a:xfrm>
            <a:off x="4953000" y="457200"/>
            <a:ext cx="3855720" cy="827087"/>
          </a:xfrm>
          <a:solidFill>
            <a:schemeClr val="tx1"/>
          </a:solidFill>
        </p:spPr>
        <p:txBody>
          <a:bodyPr/>
          <a:lstStyle/>
          <a:p>
            <a:r>
              <a:rPr lang="es-MX" dirty="0" smtClean="0">
                <a:hlinkClick r:id="rId4" action="ppaction://hlinksldjump"/>
              </a:rPr>
              <a:t>EFECTO EN MENTE-CEREBRO</a:t>
            </a:r>
            <a:endParaRPr lang="en-US" dirty="0">
              <a:hlinkClick r:id="rId4" action="ppaction://hlinksldjump"/>
            </a:endParaRPr>
          </a:p>
        </p:txBody>
      </p:sp>
      <p:sp>
        <p:nvSpPr>
          <p:cNvPr id="8" name="7 Marcador de contenido"/>
          <p:cNvSpPr>
            <a:spLocks noGrp="1"/>
          </p:cNvSpPr>
          <p:nvPr>
            <p:ph sz="quarter" idx="4"/>
          </p:nvPr>
        </p:nvSpPr>
        <p:spPr>
          <a:xfrm>
            <a:off x="4953000" y="1447800"/>
            <a:ext cx="3852544" cy="4876800"/>
          </a:xfrm>
          <a:ln>
            <a:solidFill>
              <a:schemeClr val="accent1"/>
            </a:solidFill>
          </a:ln>
        </p:spPr>
        <p:txBody>
          <a:bodyPr>
            <a:normAutofit lnSpcReduction="10000"/>
          </a:bodyPr>
          <a:lstStyle/>
          <a:p>
            <a:pPr marL="457200" lvl="1" indent="-457200">
              <a:buAutoNum type="arabicPeriod"/>
            </a:pPr>
            <a:r>
              <a:rPr lang="es-MX" sz="3600" dirty="0" smtClean="0"/>
              <a:t>El </a:t>
            </a:r>
            <a:r>
              <a:rPr lang="es-MX" sz="3600" dirty="0"/>
              <a:t>cerebro es </a:t>
            </a:r>
            <a:r>
              <a:rPr lang="es-MX" sz="3600" dirty="0" smtClean="0"/>
              <a:t>afectado</a:t>
            </a:r>
          </a:p>
          <a:p>
            <a:pPr marL="640080" lvl="2" indent="-457200">
              <a:buAutoNum type="arabicPeriod"/>
            </a:pPr>
            <a:r>
              <a:rPr lang="es-MX" sz="3200" dirty="0" smtClean="0"/>
              <a:t>Los puntos débiles del organismo contaran la historia </a:t>
            </a:r>
          </a:p>
          <a:p>
            <a:pPr marL="457200" lvl="1" indent="-457200">
              <a:buAutoNum type="arabicPeriod"/>
            </a:pPr>
            <a:r>
              <a:rPr lang="es-MX" sz="3600" dirty="0" smtClean="0"/>
              <a:t>Perspectiva agria de la vida </a:t>
            </a:r>
          </a:p>
          <a:p>
            <a:pPr marL="457200" indent="-457200">
              <a:buAutoNum type="arabicPeriod"/>
            </a:pPr>
            <a:endParaRPr lang="es-MX" dirty="0" smtClean="0"/>
          </a:p>
          <a:p>
            <a:pPr marL="457200" indent="-457200">
              <a:buAutoNum type="arabicPeriod"/>
            </a:pPr>
            <a:endParaRPr lang="es-MX" dirty="0" smtClean="0"/>
          </a:p>
          <a:p>
            <a:pPr marL="0" indent="0">
              <a:buNone/>
            </a:pPr>
            <a:endParaRPr lang="en-US" dirty="0"/>
          </a:p>
        </p:txBody>
      </p:sp>
    </p:spTree>
    <p:extLst>
      <p:ext uri="{BB962C8B-B14F-4D97-AF65-F5344CB8AC3E}">
        <p14:creationId xmlns:p14="http://schemas.microsoft.com/office/powerpoint/2010/main" val="20724775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Puntos </a:t>
            </a:r>
            <a:r>
              <a:rPr lang="es-MX" dirty="0" smtClean="0"/>
              <a:t>débiles en control</a:t>
            </a:r>
            <a:endParaRPr lang="en-US" dirty="0"/>
          </a:p>
        </p:txBody>
      </p:sp>
      <p:sp>
        <p:nvSpPr>
          <p:cNvPr id="3" name="2 Marcador de contenido"/>
          <p:cNvSpPr>
            <a:spLocks noGrp="1"/>
          </p:cNvSpPr>
          <p:nvPr>
            <p:ph idx="1"/>
          </p:nvPr>
        </p:nvSpPr>
        <p:spPr/>
        <p:txBody>
          <a:bodyPr>
            <a:noAutofit/>
          </a:bodyPr>
          <a:lstStyle/>
          <a:p>
            <a:pPr marL="0" indent="0" algn="just">
              <a:buNone/>
            </a:pPr>
            <a:r>
              <a:rPr lang="es-ES" sz="4000" dirty="0"/>
              <a:t>Si se come una torta dulce como postre con leche o crema, </a:t>
            </a:r>
            <a:r>
              <a:rPr lang="es-ES" sz="4000" dirty="0">
                <a:solidFill>
                  <a:schemeClr val="tx2">
                    <a:lumMod val="60000"/>
                    <a:lumOff val="40000"/>
                  </a:schemeClr>
                </a:solidFill>
              </a:rPr>
              <a:t>se producirá fermentación en el estómago</a:t>
            </a:r>
            <a:r>
              <a:rPr lang="es-ES" sz="4000" dirty="0"/>
              <a:t>, y entonces </a:t>
            </a:r>
            <a:r>
              <a:rPr lang="es-ES" sz="4000" b="1" i="1" u="sng" dirty="0"/>
              <a:t>los puntos débiles </a:t>
            </a:r>
            <a:r>
              <a:rPr lang="es-ES" sz="4000" b="1" i="1" u="sng" dirty="0" smtClean="0"/>
              <a:t>del </a:t>
            </a:r>
            <a:r>
              <a:rPr lang="es-ES" sz="4000" b="1" i="1" u="sng" dirty="0"/>
              <a:t>organismo humano contarán la historia.  El cerebro será afectado por la perturbación estomacal</a:t>
            </a:r>
            <a:r>
              <a:rPr lang="es-ES" sz="4000" dirty="0"/>
              <a:t>. </a:t>
            </a:r>
            <a:r>
              <a:rPr lang="es-ES" sz="4000" dirty="0" smtClean="0"/>
              <a:t>CRA pg. 399</a:t>
            </a:r>
            <a:endParaRPr lang="en-US" sz="4000" dirty="0"/>
          </a:p>
        </p:txBody>
      </p:sp>
    </p:spTree>
    <p:extLst>
      <p:ext uri="{BB962C8B-B14F-4D97-AF65-F5344CB8AC3E}">
        <p14:creationId xmlns:p14="http://schemas.microsoft.com/office/powerpoint/2010/main" val="717880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Perspectiva</a:t>
            </a:r>
            <a:r>
              <a:rPr lang="es-MX" dirty="0" smtClean="0"/>
              <a:t> agria de la vida</a:t>
            </a:r>
            <a:endParaRPr lang="en-US" dirty="0"/>
          </a:p>
        </p:txBody>
      </p:sp>
      <p:sp>
        <p:nvSpPr>
          <p:cNvPr id="3" name="2 Marcador de contenido"/>
          <p:cNvSpPr>
            <a:spLocks noGrp="1"/>
          </p:cNvSpPr>
          <p:nvPr>
            <p:ph idx="1"/>
          </p:nvPr>
        </p:nvSpPr>
        <p:spPr/>
        <p:txBody>
          <a:bodyPr>
            <a:normAutofit lnSpcReduction="10000"/>
          </a:bodyPr>
          <a:lstStyle/>
          <a:p>
            <a:pPr marL="0" indent="0" algn="just">
              <a:buNone/>
            </a:pPr>
            <a:r>
              <a:rPr lang="es-ES" sz="3600" b="1" dirty="0" smtClean="0">
                <a:solidFill>
                  <a:schemeClr val="tx2"/>
                </a:solidFill>
              </a:rPr>
              <a:t>¿Afecta a la mente el alimento? ¿Afectan el espíritu la comida y la bebida?  Por supuesto.  </a:t>
            </a:r>
            <a:r>
              <a:rPr lang="es-ES" sz="3600" b="1" i="1" u="sng" dirty="0" smtClean="0"/>
              <a:t>Una perspectiva agria de la vida </a:t>
            </a:r>
            <a:r>
              <a:rPr lang="es-ES" sz="3600" dirty="0" smtClean="0"/>
              <a:t>a menudo nace de </a:t>
            </a:r>
            <a:r>
              <a:rPr lang="es-ES" sz="3600" dirty="0" smtClean="0">
                <a:solidFill>
                  <a:schemeClr val="tx2">
                    <a:lumMod val="60000"/>
                    <a:lumOff val="40000"/>
                  </a:schemeClr>
                </a:solidFill>
              </a:rPr>
              <a:t>un estómago ácido.  </a:t>
            </a:r>
            <a:r>
              <a:rPr lang="es-ES" sz="3600" dirty="0" smtClean="0"/>
              <a:t>El comer bien no necesariamente producirá un genio agradable; pero comer mal entorpece el vivir a la altura de la norma fijada por Dios</a:t>
            </a:r>
            <a:r>
              <a:rPr lang="es-ES" sz="3600" dirty="0"/>
              <a:t>. CBA1 pg. 770</a:t>
            </a:r>
            <a:endParaRPr lang="es-ES" sz="3600" b="1" i="1" u="sng" dirty="0"/>
          </a:p>
          <a:p>
            <a:pPr marL="0" indent="0" algn="just">
              <a:buNone/>
            </a:pPr>
            <a:endParaRPr lang="es-ES" dirty="0" smtClean="0"/>
          </a:p>
        </p:txBody>
      </p:sp>
    </p:spTree>
    <p:extLst>
      <p:ext uri="{BB962C8B-B14F-4D97-AF65-F5344CB8AC3E}">
        <p14:creationId xmlns:p14="http://schemas.microsoft.com/office/powerpoint/2010/main" val="171107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400" dirty="0" smtClean="0"/>
              <a:t>“La </a:t>
            </a:r>
            <a:r>
              <a:rPr lang="es-MX" sz="4400" dirty="0"/>
              <a:t>esencia del alimentos, es la esencia de los </a:t>
            </a:r>
            <a:r>
              <a:rPr lang="es-MX" sz="4400" dirty="0" smtClean="0"/>
              <a:t>pensamientos”</a:t>
            </a:r>
            <a:br>
              <a:rPr lang="es-MX" sz="4400" dirty="0" smtClean="0"/>
            </a:br>
            <a:r>
              <a:rPr lang="es-MX" dirty="0"/>
              <a:t/>
            </a:r>
            <a:br>
              <a:rPr lang="es-MX" dirty="0"/>
            </a:br>
            <a:r>
              <a:rPr lang="es-MX" sz="4400" dirty="0"/>
              <a:t>“Los pensamientos son la base de nuestras conductas”</a:t>
            </a:r>
            <a:br>
              <a:rPr lang="es-MX" sz="4400" dirty="0"/>
            </a:br>
            <a:endParaRPr lang="en-US" dirty="0"/>
          </a:p>
        </p:txBody>
      </p:sp>
      <p:sp>
        <p:nvSpPr>
          <p:cNvPr id="3" name="2 Marcador de texto"/>
          <p:cNvSpPr>
            <a:spLocks noGrp="1"/>
          </p:cNvSpPr>
          <p:nvPr>
            <p:ph type="body" idx="1"/>
          </p:nvPr>
        </p:nvSpPr>
        <p:spPr/>
        <p:txBody>
          <a:bodyPr/>
          <a:lstStyle/>
          <a:p>
            <a:r>
              <a:rPr lang="es-MX" dirty="0" smtClean="0"/>
              <a:t>Proverbios 23:7</a:t>
            </a:r>
            <a:endParaRPr lang="en-US" dirty="0"/>
          </a:p>
        </p:txBody>
      </p:sp>
    </p:spTree>
    <p:extLst>
      <p:ext uri="{BB962C8B-B14F-4D97-AF65-F5344CB8AC3E}">
        <p14:creationId xmlns:p14="http://schemas.microsoft.com/office/powerpoint/2010/main" val="660438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Causas físicas, hábitos y alimentos y sus Efectos (Mente-Cerebro-Carácter)</a:t>
            </a:r>
            <a:endParaRPr lang="en-US" dirty="0"/>
          </a:p>
        </p:txBody>
      </p:sp>
      <p:sp>
        <p:nvSpPr>
          <p:cNvPr id="4" name="5 Marcador de text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Autofit/>
          </a:bodyPr>
          <a:lstStyle/>
          <a:p>
            <a:pPr marL="514350" indent="-514350">
              <a:buAutoNum type="arabicPeriod"/>
            </a:pPr>
            <a:r>
              <a:rPr lang="es-MX" sz="3600" dirty="0" smtClean="0"/>
              <a:t>Irritación, excitación y estimulación producida por la alimentación. </a:t>
            </a:r>
          </a:p>
          <a:p>
            <a:pPr marL="514350" indent="-514350">
              <a:buAutoNum type="arabicPeriod"/>
            </a:pPr>
            <a:r>
              <a:rPr lang="es-MX" sz="3600" dirty="0" smtClean="0"/>
              <a:t>Exceso de alimento y complacencia del apetito.</a:t>
            </a:r>
          </a:p>
          <a:p>
            <a:pPr marL="514350" indent="-514350">
              <a:buAutoNum type="arabicPeriod"/>
            </a:pPr>
            <a:r>
              <a:rPr lang="es-MX" sz="3600" dirty="0" smtClean="0"/>
              <a:t>Varias clases de alimentos en una comida.</a:t>
            </a:r>
          </a:p>
          <a:p>
            <a:pPr marL="514350" indent="-514350">
              <a:buAutoNum type="arabicPeriod"/>
            </a:pPr>
            <a:r>
              <a:rPr lang="es-MX" sz="3600" dirty="0" smtClean="0"/>
              <a:t>Fermentación y acidez estomacal.</a:t>
            </a:r>
            <a:endParaRPr lang="en-US" sz="3600" dirty="0"/>
          </a:p>
        </p:txBody>
      </p:sp>
    </p:spTree>
    <p:extLst>
      <p:ext uri="{BB962C8B-B14F-4D97-AF65-F5344CB8AC3E}">
        <p14:creationId xmlns:p14="http://schemas.microsoft.com/office/powerpoint/2010/main" val="2216046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Resumen de Efectos en el Cerebro</a:t>
            </a:r>
            <a:endParaRPr lang="en-US" dirty="0"/>
          </a:p>
        </p:txBody>
      </p:sp>
      <p:sp>
        <p:nvSpPr>
          <p:cNvPr id="3" name="2 Marcador de contenido"/>
          <p:cNvSpPr>
            <a:spLocks noGrp="1"/>
          </p:cNvSpPr>
          <p:nvPr>
            <p:ph idx="1"/>
          </p:nvPr>
        </p:nvSpPr>
        <p:spPr/>
        <p:txBody>
          <a:bodyPr>
            <a:normAutofit fontScale="92500" lnSpcReduction="20000"/>
          </a:bodyPr>
          <a:lstStyle/>
          <a:p>
            <a:pPr marL="514350" indent="-514350" algn="just">
              <a:buAutoNum type="arabicPeriod"/>
            </a:pPr>
            <a:r>
              <a:rPr lang="es-MX" dirty="0" smtClean="0"/>
              <a:t>Excitación del SN</a:t>
            </a:r>
          </a:p>
          <a:p>
            <a:pPr marL="514350" indent="-514350" algn="just">
              <a:buAutoNum type="arabicPeriod"/>
            </a:pPr>
            <a:r>
              <a:rPr lang="es-MX" dirty="0" smtClean="0"/>
              <a:t>Privación </a:t>
            </a:r>
            <a:r>
              <a:rPr lang="es-MX" dirty="0"/>
              <a:t>de la mitad del vigor y fuerza de las </a:t>
            </a:r>
            <a:r>
              <a:rPr lang="es-MX" dirty="0" smtClean="0"/>
              <a:t>facultades</a:t>
            </a:r>
          </a:p>
          <a:p>
            <a:pPr marL="514350" indent="-514350" algn="just">
              <a:buAutoNum type="arabicPeriod"/>
            </a:pPr>
            <a:r>
              <a:rPr lang="es-MX" dirty="0" smtClean="0"/>
              <a:t>Excitación </a:t>
            </a:r>
            <a:r>
              <a:rPr lang="es-MX" dirty="0"/>
              <a:t>seguida de depresión proporcionalmente al estimulo </a:t>
            </a:r>
            <a:r>
              <a:rPr lang="es-MX" dirty="0" smtClean="0"/>
              <a:t>producido</a:t>
            </a:r>
          </a:p>
          <a:p>
            <a:pPr marL="514350" indent="-514350" algn="just">
              <a:buAutoNum type="arabicPeriod"/>
            </a:pPr>
            <a:r>
              <a:rPr lang="es-MX" dirty="0" smtClean="0"/>
              <a:t>Pesadez y cansancio </a:t>
            </a:r>
            <a:r>
              <a:rPr lang="es-MX" dirty="0" smtClean="0"/>
              <a:t>(también en nervios)</a:t>
            </a:r>
          </a:p>
          <a:p>
            <a:pPr marL="514350" indent="-514350" algn="just">
              <a:buAutoNum type="arabicPeriod"/>
            </a:pPr>
            <a:r>
              <a:rPr lang="es-MX" dirty="0" smtClean="0"/>
              <a:t>Trastornos</a:t>
            </a:r>
          </a:p>
          <a:p>
            <a:pPr marL="514350" indent="-514350" algn="just">
              <a:buAutoNum type="arabicPeriod"/>
            </a:pPr>
            <a:r>
              <a:rPr lang="es-MX" dirty="0" smtClean="0"/>
              <a:t>Confusión </a:t>
            </a:r>
          </a:p>
          <a:p>
            <a:pPr marL="514350" indent="-514350" algn="just">
              <a:buAutoNum type="arabicPeriod"/>
            </a:pPr>
            <a:r>
              <a:rPr lang="es-MX" dirty="0" smtClean="0"/>
              <a:t>Casi se paraliza</a:t>
            </a:r>
          </a:p>
          <a:p>
            <a:pPr marL="514350" indent="-514350" algn="just">
              <a:buAutoNum type="arabicPeriod"/>
            </a:pPr>
            <a:r>
              <a:rPr lang="es-MX" dirty="0" smtClean="0"/>
              <a:t>Embotamiento</a:t>
            </a:r>
          </a:p>
          <a:p>
            <a:pPr marL="514350" indent="-514350" algn="just">
              <a:buAutoNum type="arabicPeriod"/>
            </a:pPr>
            <a:r>
              <a:rPr lang="es-MX" dirty="0" smtClean="0"/>
              <a:t>Adormecimiento</a:t>
            </a:r>
          </a:p>
          <a:p>
            <a:pPr marL="514350" indent="-514350" algn="just">
              <a:buAutoNum type="arabicPeriod"/>
            </a:pPr>
            <a:r>
              <a:rPr lang="es-MX" dirty="0" smtClean="0"/>
              <a:t>Sensación de debilidad</a:t>
            </a:r>
          </a:p>
          <a:p>
            <a:pPr marL="788670" lvl="1" indent="-514350">
              <a:buFont typeface="Wingdings 2" pitchFamily="18" charset="2"/>
              <a:buAutoNum type="arabicPeriod"/>
            </a:pPr>
            <a:endParaRPr lang="es-MX" dirty="0"/>
          </a:p>
          <a:p>
            <a:pPr marL="788670" lvl="1" indent="-514350">
              <a:buFont typeface="Wingdings 2" pitchFamily="18" charset="2"/>
              <a:buAutoNum type="arabicPeriod"/>
            </a:pPr>
            <a:endParaRPr lang="es-MX" dirty="0"/>
          </a:p>
          <a:p>
            <a:pPr marL="788670" lvl="1" indent="-514350">
              <a:buAutoNum type="arabicPeriod"/>
            </a:pPr>
            <a:endParaRPr lang="es-MX" dirty="0" smtClean="0"/>
          </a:p>
          <a:p>
            <a:pPr marL="514350" indent="-514350">
              <a:buAutoNum type="arabicPeriod"/>
            </a:pPr>
            <a:endParaRPr lang="es-MX" dirty="0" smtClean="0"/>
          </a:p>
        </p:txBody>
      </p:sp>
    </p:spTree>
    <p:extLst>
      <p:ext uri="{BB962C8B-B14F-4D97-AF65-F5344CB8AC3E}">
        <p14:creationId xmlns:p14="http://schemas.microsoft.com/office/powerpoint/2010/main" val="147423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Resumen de Efectos en la Mente</a:t>
            </a:r>
            <a:endParaRPr lang="en-US" dirty="0"/>
          </a:p>
        </p:txBody>
      </p:sp>
      <p:sp>
        <p:nvSpPr>
          <p:cNvPr id="3" name="2 Marcador de contenido"/>
          <p:cNvSpPr>
            <a:spLocks noGrp="1"/>
          </p:cNvSpPr>
          <p:nvPr>
            <p:ph idx="1"/>
          </p:nvPr>
        </p:nvSpPr>
        <p:spPr/>
        <p:txBody>
          <a:bodyPr>
            <a:normAutofit fontScale="92500" lnSpcReduction="20000"/>
          </a:bodyPr>
          <a:lstStyle/>
          <a:p>
            <a:pPr marL="788670" lvl="1" indent="-514350" algn="just">
              <a:buAutoNum type="arabicPeriod"/>
            </a:pPr>
            <a:r>
              <a:rPr lang="es-MX" dirty="0" smtClean="0"/>
              <a:t>Obscurecimiento, entorpecimiento y pesadez mental</a:t>
            </a:r>
            <a:endParaRPr lang="es-MX" dirty="0"/>
          </a:p>
          <a:p>
            <a:pPr marL="788670" lvl="1" indent="-514350" algn="just">
              <a:buAutoNum type="arabicPeriod"/>
            </a:pPr>
            <a:r>
              <a:rPr lang="es-MX" dirty="0" smtClean="0"/>
              <a:t>Pensamientos </a:t>
            </a:r>
            <a:r>
              <a:rPr lang="es-MX" dirty="0"/>
              <a:t>difíciles y </a:t>
            </a:r>
            <a:r>
              <a:rPr lang="es-MX" dirty="0" smtClean="0"/>
              <a:t>confusos</a:t>
            </a:r>
          </a:p>
          <a:p>
            <a:pPr marL="788670" lvl="1" indent="-514350" algn="just">
              <a:buFont typeface="Wingdings 2" pitchFamily="18" charset="2"/>
              <a:buAutoNum type="arabicPeriod"/>
            </a:pPr>
            <a:r>
              <a:rPr lang="es-MX" dirty="0"/>
              <a:t>Debilitamiento e inaptitud en el esfuerzo mental</a:t>
            </a:r>
          </a:p>
          <a:p>
            <a:pPr marL="731520" lvl="1" indent="-457200" algn="just">
              <a:buFont typeface="Wingdings 2" pitchFamily="18" charset="2"/>
              <a:buAutoNum type="arabicPeriod"/>
            </a:pPr>
            <a:r>
              <a:rPr lang="es-MX" dirty="0" smtClean="0"/>
              <a:t>Embotamiento de </a:t>
            </a:r>
            <a:r>
              <a:rPr lang="es-MX" dirty="0"/>
              <a:t>los sentimientos mas nobles de la mente</a:t>
            </a:r>
          </a:p>
          <a:p>
            <a:pPr marL="731520" lvl="1" indent="-457200" algn="just">
              <a:buFont typeface="Wingdings 2" pitchFamily="18" charset="2"/>
              <a:buAutoNum type="arabicPeriod"/>
            </a:pPr>
            <a:r>
              <a:rPr lang="es-MX" dirty="0" smtClean="0"/>
              <a:t>Disensión</a:t>
            </a:r>
            <a:r>
              <a:rPr lang="es-MX" dirty="0"/>
              <a:t>, lucha, discordia, impaciencia, </a:t>
            </a:r>
            <a:r>
              <a:rPr lang="es-MX" dirty="0" smtClean="0"/>
              <a:t>rudeza, enojo e irritación </a:t>
            </a:r>
          </a:p>
          <a:p>
            <a:pPr marL="731520" lvl="1" indent="-457200" algn="just">
              <a:buFont typeface="Wingdings 2" pitchFamily="18" charset="2"/>
              <a:buAutoNum type="arabicPeriod"/>
            </a:pPr>
            <a:r>
              <a:rPr lang="es-MX" dirty="0"/>
              <a:t>Perspectiva agria de la vida</a:t>
            </a:r>
          </a:p>
          <a:p>
            <a:pPr marL="731520" lvl="1" indent="-457200" algn="just">
              <a:buAutoNum type="arabicPeriod"/>
            </a:pPr>
            <a:r>
              <a:rPr lang="es-MX" dirty="0" smtClean="0"/>
              <a:t>Fortalecimiento, y despertamiento de las pasiones e inclinaciones animales. Debilitamiento </a:t>
            </a:r>
            <a:r>
              <a:rPr lang="es-MX" dirty="0"/>
              <a:t>de </a:t>
            </a:r>
            <a:r>
              <a:rPr lang="es-MX" dirty="0" smtClean="0"/>
              <a:t>las facultades </a:t>
            </a:r>
            <a:r>
              <a:rPr lang="es-MX" dirty="0"/>
              <a:t>superiores</a:t>
            </a:r>
          </a:p>
          <a:p>
            <a:pPr marL="731520" lvl="1" indent="-457200" algn="just">
              <a:buFont typeface="Wingdings 2" pitchFamily="18" charset="2"/>
              <a:buAutoNum type="arabicPeriod"/>
            </a:pPr>
            <a:r>
              <a:rPr lang="es-MX" dirty="0" smtClean="0"/>
              <a:t>La </a:t>
            </a:r>
            <a:r>
              <a:rPr lang="es-MX" dirty="0"/>
              <a:t>razón y la consciencia son vencidas por los impulsos sensuales</a:t>
            </a:r>
          </a:p>
          <a:p>
            <a:pPr marL="731520" lvl="1" indent="-457200" algn="just">
              <a:buFont typeface="Wingdings 2" pitchFamily="18" charset="2"/>
              <a:buAutoNum type="arabicPeriod"/>
            </a:pPr>
            <a:r>
              <a:rPr lang="es-MX" dirty="0" smtClean="0"/>
              <a:t>Temperamento </a:t>
            </a:r>
            <a:r>
              <a:rPr lang="es-MX" dirty="0" smtClean="0"/>
              <a:t>desordenado, </a:t>
            </a:r>
          </a:p>
          <a:p>
            <a:pPr marL="731520" lvl="1" indent="-457200" algn="just">
              <a:buFont typeface="Wingdings 2" pitchFamily="18" charset="2"/>
              <a:buAutoNum type="arabicPeriod"/>
            </a:pPr>
            <a:r>
              <a:rPr lang="es-MX" dirty="0" smtClean="0"/>
              <a:t>No se actúa ni se habla con calma</a:t>
            </a:r>
          </a:p>
          <a:p>
            <a:pPr marL="274320" lvl="1" indent="0">
              <a:buNone/>
            </a:pPr>
            <a:endParaRPr lang="es-MX" dirty="0"/>
          </a:p>
          <a:p>
            <a:pPr marL="731520" lvl="1" indent="-457200">
              <a:buAutoNum type="arabicPeriod"/>
            </a:pPr>
            <a:endParaRPr lang="es-MX" dirty="0"/>
          </a:p>
          <a:p>
            <a:pPr marL="514350" indent="-514350">
              <a:buAutoNum type="arabicPeriod"/>
            </a:pPr>
            <a:endParaRPr lang="es-MX" dirty="0"/>
          </a:p>
          <a:p>
            <a:pPr marL="731520" lvl="1" indent="-457200">
              <a:buAutoNum type="arabicPeriod"/>
            </a:pPr>
            <a:endParaRPr lang="es-MX" dirty="0"/>
          </a:p>
          <a:p>
            <a:pPr marL="731520" lvl="1" indent="-457200">
              <a:buAutoNum type="arabicPeriod"/>
            </a:pPr>
            <a:endParaRPr lang="es-MX" dirty="0"/>
          </a:p>
          <a:p>
            <a:pPr marL="514350" indent="-514350">
              <a:buAutoNum type="arabicPeriod"/>
            </a:pPr>
            <a:endParaRPr lang="es-MX" dirty="0"/>
          </a:p>
          <a:p>
            <a:pPr marL="514350" indent="-514350">
              <a:buAutoNum type="arabicPeriod"/>
            </a:pPr>
            <a:endParaRPr lang="en-US" dirty="0"/>
          </a:p>
          <a:p>
            <a:endParaRPr lang="en-US" dirty="0"/>
          </a:p>
        </p:txBody>
      </p:sp>
    </p:spTree>
    <p:extLst>
      <p:ext uri="{BB962C8B-B14F-4D97-AF65-F5344CB8AC3E}">
        <p14:creationId xmlns:p14="http://schemas.microsoft.com/office/powerpoint/2010/main" val="3993109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Resumen de efectos en el Carácter</a:t>
            </a:r>
            <a:endParaRPr lang="en-US" dirty="0"/>
          </a:p>
        </p:txBody>
      </p:sp>
      <p:sp>
        <p:nvSpPr>
          <p:cNvPr id="3" name="2 Marcador de contenido"/>
          <p:cNvSpPr>
            <a:spLocks noGrp="1"/>
          </p:cNvSpPr>
          <p:nvPr>
            <p:ph idx="1"/>
          </p:nvPr>
        </p:nvSpPr>
        <p:spPr/>
        <p:txBody>
          <a:bodyPr>
            <a:normAutofit lnSpcReduction="10000"/>
          </a:bodyPr>
          <a:lstStyle/>
          <a:p>
            <a:pPr marL="731520" lvl="1" indent="-457200">
              <a:buAutoNum type="arabicPeriod"/>
            </a:pPr>
            <a:r>
              <a:rPr lang="es-MX" dirty="0" smtClean="0"/>
              <a:t>Embotamiento de la sensibilidad moral</a:t>
            </a:r>
          </a:p>
          <a:p>
            <a:pPr marL="788670" lvl="1" indent="-514350">
              <a:buAutoNum type="arabicPeriod"/>
            </a:pPr>
            <a:r>
              <a:rPr lang="es-MX" dirty="0" smtClean="0"/>
              <a:t>Incapacidad </a:t>
            </a:r>
            <a:r>
              <a:rPr lang="es-MX" dirty="0"/>
              <a:t>de apreciar las cosas espirituales</a:t>
            </a:r>
          </a:p>
          <a:p>
            <a:pPr marL="731520" lvl="1" indent="-457200">
              <a:buAutoNum type="arabicPeriod"/>
            </a:pPr>
            <a:r>
              <a:rPr lang="es-MX" dirty="0"/>
              <a:t>Perturbación de todo el Ser (frutos de la carne)</a:t>
            </a:r>
          </a:p>
          <a:p>
            <a:pPr marL="731520" lvl="1" indent="-457200">
              <a:buAutoNum type="arabicPeriod"/>
            </a:pPr>
            <a:r>
              <a:rPr lang="es-MX" dirty="0"/>
              <a:t>Las cosas sagradas no se aprecian</a:t>
            </a:r>
          </a:p>
          <a:p>
            <a:pPr marL="731520" lvl="1" indent="-457200">
              <a:buAutoNum type="arabicPeriod"/>
            </a:pPr>
            <a:r>
              <a:rPr lang="es-MX" dirty="0"/>
              <a:t>Disminuye el celo espiritual</a:t>
            </a:r>
          </a:p>
          <a:p>
            <a:pPr marL="731520" lvl="1" indent="-457200">
              <a:buAutoNum type="arabicPeriod"/>
            </a:pPr>
            <a:r>
              <a:rPr lang="es-MX" dirty="0"/>
              <a:t>Perdida de paz mental</a:t>
            </a:r>
          </a:p>
          <a:p>
            <a:pPr marL="731520" lvl="1" indent="-457200">
              <a:buAutoNum type="arabicPeriod"/>
            </a:pPr>
            <a:r>
              <a:rPr lang="es-MX" dirty="0"/>
              <a:t>Practicas deshonestas</a:t>
            </a:r>
          </a:p>
          <a:p>
            <a:pPr marL="731520" lvl="1" indent="-457200">
              <a:buFont typeface="Wingdings 2" pitchFamily="18" charset="2"/>
              <a:buAutoNum type="arabicPeriod"/>
            </a:pPr>
            <a:r>
              <a:rPr lang="es-MX" dirty="0"/>
              <a:t>Capacidad de escuchar y entender indispuestas para la Verdad y su practica</a:t>
            </a:r>
          </a:p>
          <a:p>
            <a:pPr marL="731520" lvl="1" indent="-457200">
              <a:buFont typeface="Wingdings 2" pitchFamily="18" charset="2"/>
              <a:buAutoNum type="arabicPeriod"/>
            </a:pPr>
            <a:r>
              <a:rPr lang="es-MX" dirty="0"/>
              <a:t>Los puntos </a:t>
            </a:r>
            <a:r>
              <a:rPr lang="es-MX" dirty="0" smtClean="0"/>
              <a:t>débiles </a:t>
            </a:r>
            <a:r>
              <a:rPr lang="es-MX" dirty="0"/>
              <a:t>del organismo contaran la </a:t>
            </a:r>
            <a:r>
              <a:rPr lang="es-MX" dirty="0" smtClean="0"/>
              <a:t>historia</a:t>
            </a:r>
          </a:p>
          <a:p>
            <a:pPr marL="731520" lvl="1" indent="-457200">
              <a:buFont typeface="Wingdings 2" pitchFamily="18" charset="2"/>
              <a:buAutoNum type="arabicPeriod"/>
            </a:pPr>
            <a:r>
              <a:rPr lang="es-MX" dirty="0" smtClean="0"/>
              <a:t>Degradación del Carácter por pensamientos y practicas inmorales</a:t>
            </a:r>
            <a:endParaRPr lang="es-MX" dirty="0"/>
          </a:p>
          <a:p>
            <a:endParaRPr lang="en-US" dirty="0"/>
          </a:p>
        </p:txBody>
      </p:sp>
    </p:spTree>
    <p:extLst>
      <p:ext uri="{BB962C8B-B14F-4D97-AF65-F5344CB8AC3E}">
        <p14:creationId xmlns:p14="http://schemas.microsoft.com/office/powerpoint/2010/main" val="1155469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Israel en el desierto</a:t>
            </a:r>
            <a:endParaRPr lang="en-US" dirty="0"/>
          </a:p>
        </p:txBody>
      </p:sp>
      <p:sp>
        <p:nvSpPr>
          <p:cNvPr id="3" name="2 Marcador de contenido"/>
          <p:cNvSpPr>
            <a:spLocks noGrp="1"/>
          </p:cNvSpPr>
          <p:nvPr>
            <p:ph idx="1"/>
          </p:nvPr>
        </p:nvSpPr>
        <p:spPr/>
        <p:txBody>
          <a:bodyPr>
            <a:normAutofit lnSpcReduction="10000"/>
          </a:bodyPr>
          <a:lstStyle/>
          <a:p>
            <a:pPr marL="0" indent="0" algn="just">
              <a:buNone/>
            </a:pPr>
            <a:r>
              <a:rPr lang="es-ES" dirty="0" smtClean="0"/>
              <a:t>Cuando </a:t>
            </a:r>
            <a:r>
              <a:rPr lang="es-ES" dirty="0"/>
              <a:t>el Dios de Israel saco a sus hijos de Egipto, los mantuvo en gran medida privados de la carne, pero les dio pan del cielo, y agua de la dura roca. Mas no se manifestaron satisfechos con esto. Detestaron el alimento que se les había dado, y desearon verse de vuelta en Egipto, donde podían sentarse ante las ollas de carne</a:t>
            </a:r>
            <a:r>
              <a:rPr lang="es-ES" b="1" i="1" u="sng" dirty="0"/>
              <a:t>.  Preferían soportar la esclavitud, y aun la muerte, antes que verse privados de la carne.</a:t>
            </a:r>
            <a:r>
              <a:rPr lang="es-ES" dirty="0"/>
              <a:t>  Dios les concedió su deseo, dándoles carne, y dejando que comieran hasta que su glotonería produjo una plaga, de la cual muchos murieron</a:t>
            </a:r>
            <a:r>
              <a:rPr lang="es-ES" dirty="0" smtClean="0"/>
              <a:t>. CRA pg. 175</a:t>
            </a:r>
            <a:endParaRPr lang="en-US" dirty="0"/>
          </a:p>
        </p:txBody>
      </p:sp>
    </p:spTree>
    <p:extLst>
      <p:ext uri="{BB962C8B-B14F-4D97-AF65-F5344CB8AC3E}">
        <p14:creationId xmlns:p14="http://schemas.microsoft.com/office/powerpoint/2010/main" val="778651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Continuación…</a:t>
            </a:r>
            <a:endParaRPr lang="en-US"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ES" dirty="0"/>
              <a:t>Satanás los tentó para que consideraran esta restricción como cruel e injusta.  Les hizo codiciar las cosas prohibidas, porque </a:t>
            </a:r>
            <a:r>
              <a:rPr lang="es-ES" b="1" i="1" u="sng" dirty="0"/>
              <a:t>vio que la complacencia desenfrenada del apetito tendería a producir sensualidad, y por estos medios le resultaría más fácil dominarlos</a:t>
            </a:r>
            <a:r>
              <a:rPr lang="es-ES" dirty="0"/>
              <a:t>.  El autor de las enfermedades y las miserias asaltará a los hombres donde pueda alcanzar más éxito.  </a:t>
            </a:r>
            <a:r>
              <a:rPr lang="es-ES" b="1" i="1" u="sng" dirty="0"/>
              <a:t>Mayormente por las tentaciones dirigidas al apetito, ha logrado inducir a los hombres a pecar </a:t>
            </a:r>
            <a:r>
              <a:rPr lang="es-ES" dirty="0"/>
              <a:t>desde la época en que indujo a Eva a comer el fruto prohibido, y por este mismo medio indujo a Israel a murmurar contra Dios.  </a:t>
            </a:r>
            <a:r>
              <a:rPr lang="es-ES" b="1" i="1" u="sng" dirty="0"/>
              <a:t>Porque favorece efectivamente a la satisfacción de las pasiones bajas, la intemperancia en el comer y en el beber prepara el camino para que los hombres menosprecien todas las obligaciones morales.  Cuando la tentación los asalta, tienen muy poca fuerza de resistencia</a:t>
            </a:r>
            <a:r>
              <a:rPr lang="es-ES" dirty="0" smtClean="0"/>
              <a:t>. PP pg. 397</a:t>
            </a:r>
            <a:endParaRPr lang="en-US" dirty="0"/>
          </a:p>
        </p:txBody>
      </p:sp>
    </p:spTree>
    <p:extLst>
      <p:ext uri="{BB962C8B-B14F-4D97-AF65-F5344CB8AC3E}">
        <p14:creationId xmlns:p14="http://schemas.microsoft.com/office/powerpoint/2010/main" val="4185187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i="1" dirty="0" smtClean="0"/>
              <a:t>Sistema </a:t>
            </a:r>
            <a:r>
              <a:rPr lang="es-ES" sz="3200" i="1" dirty="0"/>
              <a:t>nervioso en el tracto gastrointestinal que se ha denominado el "segundo cerebro</a:t>
            </a:r>
            <a:r>
              <a:rPr lang="es-ES" sz="3200" i="1" dirty="0" smtClean="0"/>
              <a:t>". </a:t>
            </a:r>
            <a:endParaRPr lang="en-US" dirty="0"/>
          </a:p>
        </p:txBody>
      </p:sp>
      <p:pic>
        <p:nvPicPr>
          <p:cNvPr id="4" name="3 Marcador de contenido"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0444" y="1733233"/>
            <a:ext cx="4563112" cy="4534533"/>
          </a:xfrm>
          <a:prstGeom prst="rect">
            <a:avLst/>
          </a:prstGeom>
        </p:spPr>
      </p:pic>
    </p:spTree>
    <p:extLst>
      <p:ext uri="{BB962C8B-B14F-4D97-AF65-F5344CB8AC3E}">
        <p14:creationId xmlns:p14="http://schemas.microsoft.com/office/powerpoint/2010/main" val="2328142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SNE y los Neurotransmisores</a:t>
            </a:r>
            <a:endParaRPr lang="en-US" dirty="0"/>
          </a:p>
        </p:txBody>
      </p:sp>
      <p:sp>
        <p:nvSpPr>
          <p:cNvPr id="3" name="2 Marcador de contenido"/>
          <p:cNvSpPr>
            <a:spLocks noGrp="1"/>
          </p:cNvSpPr>
          <p:nvPr>
            <p:ph idx="1"/>
          </p:nvPr>
        </p:nvSpPr>
        <p:spPr/>
        <p:txBody>
          <a:bodyPr>
            <a:noAutofit/>
          </a:bodyPr>
          <a:lstStyle/>
          <a:p>
            <a:pPr marL="285750" lvl="1" indent="-285750" algn="just"/>
            <a:r>
              <a:rPr lang="es-MX" sz="2000" dirty="0">
                <a:solidFill>
                  <a:schemeClr val="accent1">
                    <a:lumMod val="50000"/>
                  </a:schemeClr>
                </a:solidFill>
              </a:rPr>
              <a:t>El sistema nervioso entérico es un vasto almacén químico en el que están representadas todas y cada una de las clases de neurotransmisores que operan en nuestro </a:t>
            </a:r>
            <a:r>
              <a:rPr lang="es-MX" sz="2000" dirty="0" smtClean="0">
                <a:solidFill>
                  <a:schemeClr val="accent1">
                    <a:lumMod val="50000"/>
                  </a:schemeClr>
                </a:solidFill>
              </a:rPr>
              <a:t>cerebro</a:t>
            </a:r>
            <a:r>
              <a:rPr lang="es-MX" sz="2000" dirty="0">
                <a:solidFill>
                  <a:schemeClr val="accent1">
                    <a:lumMod val="50000"/>
                  </a:schemeClr>
                </a:solidFill>
              </a:rPr>
              <a:t>.</a:t>
            </a:r>
            <a:endParaRPr lang="en-US" sz="2000" dirty="0">
              <a:solidFill>
                <a:schemeClr val="accent1">
                  <a:lumMod val="50000"/>
                </a:schemeClr>
              </a:solidFill>
            </a:endParaRPr>
          </a:p>
          <a:p>
            <a:pPr marL="285750" lvl="1" indent="-285750" algn="just"/>
            <a:r>
              <a:rPr lang="es-MX" sz="2000" dirty="0" smtClean="0">
                <a:solidFill>
                  <a:schemeClr val="accent1">
                    <a:lumMod val="50000"/>
                  </a:schemeClr>
                </a:solidFill>
              </a:rPr>
              <a:t>Igual que </a:t>
            </a:r>
            <a:r>
              <a:rPr lang="es-MX" sz="2000" dirty="0">
                <a:solidFill>
                  <a:schemeClr val="accent1">
                    <a:lumMod val="50000"/>
                  </a:schemeClr>
                </a:solidFill>
              </a:rPr>
              <a:t>el Cerebro, el </a:t>
            </a:r>
            <a:r>
              <a:rPr lang="es-MX" sz="2000" dirty="0" smtClean="0">
                <a:solidFill>
                  <a:schemeClr val="accent1">
                    <a:lumMod val="50000"/>
                  </a:schemeClr>
                </a:solidFill>
              </a:rPr>
              <a:t>segundo cerebro produce </a:t>
            </a:r>
            <a:r>
              <a:rPr lang="es-MX" sz="2000" dirty="0">
                <a:solidFill>
                  <a:schemeClr val="accent1">
                    <a:lumMod val="50000"/>
                  </a:schemeClr>
                </a:solidFill>
              </a:rPr>
              <a:t>sustancias psicoactivas que influyen en el estado anímico, como los neurotransmisores serotonina y dopamina, así como diferentes opiáceos que modulan el dolor. Además, sintetiza </a:t>
            </a:r>
            <a:r>
              <a:rPr lang="es-MX" sz="2000" dirty="0" smtClean="0">
                <a:solidFill>
                  <a:schemeClr val="accent1">
                    <a:lumMod val="50000"/>
                  </a:schemeClr>
                </a:solidFill>
              </a:rPr>
              <a:t>benzodiacepinas, </a:t>
            </a:r>
            <a:r>
              <a:rPr lang="es-MX" sz="2000" dirty="0">
                <a:solidFill>
                  <a:schemeClr val="accent1">
                    <a:lumMod val="50000"/>
                  </a:schemeClr>
                </a:solidFill>
              </a:rPr>
              <a:t>compuestos químicos que tienen el mismo efecto tranquilizante que el Valium. </a:t>
            </a:r>
            <a:endParaRPr lang="es-MX" sz="2000" dirty="0" smtClean="0">
              <a:solidFill>
                <a:schemeClr val="accent1">
                  <a:lumMod val="50000"/>
                </a:schemeClr>
              </a:solidFill>
            </a:endParaRPr>
          </a:p>
          <a:p>
            <a:pPr marL="285750" lvl="1" indent="-285750" algn="just"/>
            <a:r>
              <a:rPr lang="es-MX" sz="2000" dirty="0">
                <a:solidFill>
                  <a:schemeClr val="accent1">
                    <a:lumMod val="50000"/>
                  </a:schemeClr>
                </a:solidFill>
              </a:rPr>
              <a:t>El sistema nervioso entérico utiliza más de </a:t>
            </a:r>
            <a:r>
              <a:rPr lang="es-MX" sz="2000" dirty="0" smtClean="0">
                <a:solidFill>
                  <a:schemeClr val="accent1">
                    <a:lumMod val="50000"/>
                  </a:schemeClr>
                </a:solidFill>
              </a:rPr>
              <a:t>20 - 30 </a:t>
            </a:r>
            <a:r>
              <a:rPr lang="es-MX" sz="2000" dirty="0">
                <a:solidFill>
                  <a:schemeClr val="accent1">
                    <a:lumMod val="50000"/>
                  </a:schemeClr>
                </a:solidFill>
              </a:rPr>
              <a:t>neurotransmisores, igual que el cerebro, y de hecho, el 95 por ciento de la serotonina del cuerpo se encuentra en los intestinos </a:t>
            </a:r>
            <a:endParaRPr lang="es-MX" sz="2000" dirty="0" smtClean="0">
              <a:solidFill>
                <a:schemeClr val="accent1">
                  <a:lumMod val="50000"/>
                </a:schemeClr>
              </a:solidFill>
            </a:endParaRPr>
          </a:p>
          <a:p>
            <a:pPr marL="285750" lvl="1" indent="-285750" algn="just"/>
            <a:r>
              <a:rPr lang="es-MX" sz="2000" dirty="0" smtClean="0">
                <a:solidFill>
                  <a:schemeClr val="accent1">
                    <a:lumMod val="50000"/>
                  </a:schemeClr>
                </a:solidFill>
              </a:rPr>
              <a:t>El </a:t>
            </a:r>
            <a:r>
              <a:rPr lang="es-MX" sz="2000" dirty="0">
                <a:solidFill>
                  <a:schemeClr val="accent1">
                    <a:lumMod val="50000"/>
                  </a:schemeClr>
                </a:solidFill>
              </a:rPr>
              <a:t>SNE se conecta con el Sistema Nervioso Central (que es el encargado de decirnos lo que sentimos y lo que no sentimos) por los sistemas Parasimpático y Simpático del Sistema Nervioso Autónomo. </a:t>
            </a:r>
            <a:endParaRPr lang="en-US" sz="4400" dirty="0"/>
          </a:p>
        </p:txBody>
      </p:sp>
    </p:spTree>
    <p:extLst>
      <p:ext uri="{BB962C8B-B14F-4D97-AF65-F5344CB8AC3E}">
        <p14:creationId xmlns:p14="http://schemas.microsoft.com/office/powerpoint/2010/main" val="518471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TotalTime>
  <Words>3726</Words>
  <Application>Microsoft Office PowerPoint</Application>
  <PresentationFormat>Presentación en pantalla (4:3)</PresentationFormat>
  <Paragraphs>264</Paragraphs>
  <Slides>53</Slides>
  <Notes>1</Notes>
  <HiddenSlides>19</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Prefab</vt:lpstr>
      <vt:lpstr>NUTRICION, MENTE Y CARACTER. </vt:lpstr>
      <vt:lpstr>CONEXIÓN:  ESTOMAGO-CEREBRO-MENTE </vt:lpstr>
      <vt:lpstr>Lo que sucede en el estomago afecta el cerebro</vt:lpstr>
      <vt:lpstr>Estomago mal = Mente mal</vt:lpstr>
      <vt:lpstr>“La esencia del alimentos, es la esencia de los pensamientos”  “Los pensamientos son la base de nuestras conductas” </vt:lpstr>
      <vt:lpstr>Israel en el desierto</vt:lpstr>
      <vt:lpstr>Continuación…</vt:lpstr>
      <vt:lpstr>Sistema nervioso en el tracto gastrointestinal que se ha denominado el "segundo cerebro". </vt:lpstr>
      <vt:lpstr>SNE y los Neurotransmisores</vt:lpstr>
      <vt:lpstr>Los neurólogos han constatado que las neuronas entéricas liberan cinco neurotransmisores: acetilcolina, norepirefrina, óxido nítrico, péptido intestinal vasoactivo y serotonina. Éste último es producido por las células enterocromafines que tapizan el epitelio gastrointestinal. Estas células se activan ante estímulos de presión, como los que causan el paso del bolo alimenticio por los intestinos, y la serotonina que segregan excita los nervios que rigen el reflejo peristáltico. (De muy interesante)</vt:lpstr>
      <vt:lpstr>SNE y el Nervio Vago</vt:lpstr>
      <vt:lpstr>Siete metros de viaje  El camino desde la boca del estómago hasta el ano es largo: primero 30 cm de duodeno, luego 5 metros de intestino delgado y, finalmente, 1,5 m de intestino grueso. El cerebro entérico dirige las cuatro fases del reflejo peristáltico (arri- ba, a la izquierda). (de muy interesante)</vt:lpstr>
      <vt:lpstr>SNE y estado de animo. (Sensaciones, sentimientos y emociones)</vt:lpstr>
      <vt:lpstr>mas acerca del SNE </vt:lpstr>
      <vt:lpstr>Relación Intima entre el Estomago y el Cerebro</vt:lpstr>
      <vt:lpstr>Causas físicas, hábitos y alimentos y sus Efectos (Mente-Cerebro-Carácter)</vt:lpstr>
      <vt:lpstr>I. Irritación, excitación y estimulación producida por la alimentación.  </vt:lpstr>
      <vt:lpstr>Estimular</vt:lpstr>
      <vt:lpstr>Presentación de PowerPoint</vt:lpstr>
      <vt:lpstr>Las pasiones vencen a la razón</vt:lpstr>
      <vt:lpstr>Pasión</vt:lpstr>
      <vt:lpstr>Estomago excitado= cerebro excitado</vt:lpstr>
      <vt:lpstr>Irritar</vt:lpstr>
      <vt:lpstr>Excitación --- Depresión</vt:lpstr>
      <vt:lpstr>Excitar</vt:lpstr>
      <vt:lpstr>Presentación de PowerPoint</vt:lpstr>
      <vt:lpstr>II. Exceso de alimento y complacencia del apetito. </vt:lpstr>
      <vt:lpstr>Presentación de PowerPoint</vt:lpstr>
      <vt:lpstr>Presentación de PowerPoint</vt:lpstr>
      <vt:lpstr>Fortalecimiento de pasiones y debilitamiento de facultades superiores</vt:lpstr>
      <vt:lpstr>Mente entorpecida, falta de discernimiento</vt:lpstr>
      <vt:lpstr>Perturbación de todo el ser (frutos de la carne)</vt:lpstr>
      <vt:lpstr>Fracaso mental</vt:lpstr>
      <vt:lpstr>Cansancio en Cerebro y nervios</vt:lpstr>
      <vt:lpstr>Impaciencia e Irritación</vt:lpstr>
      <vt:lpstr>Trastornos</vt:lpstr>
      <vt:lpstr>Embotamiento del cerebro</vt:lpstr>
      <vt:lpstr>Adormecimiento del cerebro</vt:lpstr>
      <vt:lpstr>El estomago por exceso de comida y complacencia del apetito</vt:lpstr>
      <vt:lpstr>III. Varias clases de alimentos en una comida. </vt:lpstr>
      <vt:lpstr>Presentación de PowerPoint</vt:lpstr>
      <vt:lpstr>Temperamento desordenados</vt:lpstr>
      <vt:lpstr>Causa efecto estomago-cerebro</vt:lpstr>
      <vt:lpstr>Cerebro confundido</vt:lpstr>
      <vt:lpstr>Complacencia del apetito, glotonería</vt:lpstr>
      <vt:lpstr>IV. Fermentación y acidez estomacal. </vt:lpstr>
      <vt:lpstr>Fermentación y acidez estomacal</vt:lpstr>
      <vt:lpstr>Puntos débiles en control</vt:lpstr>
      <vt:lpstr>Perspectiva agria de la vida</vt:lpstr>
      <vt:lpstr>Causas físicas, hábitos y alimentos y sus Efectos (Mente-Cerebro-Carácter)</vt:lpstr>
      <vt:lpstr>Resumen de Efectos en el Cerebro</vt:lpstr>
      <vt:lpstr>Resumen de Efectos en la Mente</vt:lpstr>
      <vt:lpstr>Resumen de efectos en el Carácter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CONEXIÓN:  Estomago-cerebro-mente</dc:title>
  <dc:creator>Gerardo Payan</dc:creator>
  <cp:lastModifiedBy>Gerardo Payan</cp:lastModifiedBy>
  <cp:revision>113</cp:revision>
  <dcterms:created xsi:type="dcterms:W3CDTF">2011-07-04T23:24:22Z</dcterms:created>
  <dcterms:modified xsi:type="dcterms:W3CDTF">2011-07-15T11:55:30Z</dcterms:modified>
</cp:coreProperties>
</file>