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76" r:id="rId4"/>
    <p:sldId id="263" r:id="rId5"/>
    <p:sldId id="264" r:id="rId6"/>
    <p:sldId id="274" r:id="rId7"/>
    <p:sldId id="265" r:id="rId8"/>
    <p:sldId id="266" r:id="rId9"/>
    <p:sldId id="267" r:id="rId10"/>
    <p:sldId id="275" r:id="rId11"/>
    <p:sldId id="269" r:id="rId12"/>
    <p:sldId id="270" r:id="rId13"/>
    <p:sldId id="258" r:id="rId14"/>
    <p:sldId id="259" r:id="rId15"/>
    <p:sldId id="260" r:id="rId16"/>
    <p:sldId id="277"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Diapositiva de título">
    <p:spTree>
      <p:nvGrpSpPr>
        <p:cNvPr id="1" name=""/>
        <p:cNvGrpSpPr/>
        <p:nvPr/>
      </p:nvGrpSpPr>
      <p:grpSpPr>
        <a:xfrm>
          <a:off x="0" y="0"/>
          <a:ext cx="0" cy="0"/>
          <a:chOff x="0" y="0"/>
          <a:chExt cx="0" cy="0"/>
        </a:xfrm>
      </p:grpSpPr>
      <p:sp>
        <p:nvSpPr>
          <p:cNvPr id="7" name="Round Same Side Corner Rectangle 6"/>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ound Same Side Corner Rectangle 7"/>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n-US" dirty="0"/>
          </a:p>
        </p:txBody>
      </p:sp>
      <p:sp>
        <p:nvSpPr>
          <p:cNvPr id="10" name="9 Título"/>
          <p:cNvSpPr>
            <a:spLocks noGrp="1"/>
          </p:cNvSpPr>
          <p:nvPr>
            <p:ph type="title"/>
          </p:nvPr>
        </p:nvSpPr>
        <p:spPr/>
        <p:txBody>
          <a:bodyPr/>
          <a:lstStyle/>
          <a:p>
            <a:r>
              <a:rPr lang="es-ES" smtClean="0"/>
              <a:t>Haga clic para modificar el estilo de título del patrón</a:t>
            </a:r>
            <a:endParaRPr lang="en-US"/>
          </a:p>
        </p:txBody>
      </p:sp>
      <p:sp>
        <p:nvSpPr>
          <p:cNvPr id="14" name="13 Marcador de fecha"/>
          <p:cNvSpPr>
            <a:spLocks noGrp="1"/>
          </p:cNvSpPr>
          <p:nvPr>
            <p:ph type="dt" sz="half" idx="10"/>
          </p:nvPr>
        </p:nvSpPr>
        <p:spPr/>
        <p:txBody>
          <a:bodyPr/>
          <a:lstStyle/>
          <a:p>
            <a:fld id="{BED879A0-0473-4AB1-81B7-E6D5C50D2404}" type="datetimeFigureOut">
              <a:rPr lang="en-US" smtClean="0"/>
              <a:t>7/14/2011</a:t>
            </a:fld>
            <a:endParaRPr lang="en-US"/>
          </a:p>
        </p:txBody>
      </p:sp>
      <p:sp>
        <p:nvSpPr>
          <p:cNvPr id="15" name="14 Marcador de pie de página"/>
          <p:cNvSpPr>
            <a:spLocks noGrp="1"/>
          </p:cNvSpPr>
          <p:nvPr>
            <p:ph type="ftr" sz="quarter" idx="11"/>
          </p:nvPr>
        </p:nvSpPr>
        <p:spPr/>
        <p:txBody>
          <a:bodyPr/>
          <a:lstStyle/>
          <a:p>
            <a:endParaRPr lang="en-US"/>
          </a:p>
        </p:txBody>
      </p:sp>
      <p:sp>
        <p:nvSpPr>
          <p:cNvPr id="16" name="15 Marcador de número de diapositiva"/>
          <p:cNvSpPr>
            <a:spLocks noGrp="1"/>
          </p:cNvSpPr>
          <p:nvPr>
            <p:ph type="sldNum" sz="quarter" idx="12"/>
          </p:nvPr>
        </p:nvSpPr>
        <p:spPr/>
        <p:txBody>
          <a:bodyPr/>
          <a:lstStyle/>
          <a:p>
            <a:fld id="{554AC043-A9DA-4FEC-89D5-FBDC578867A0}" type="slidenum">
              <a:rPr lang="en-US" smtClean="0"/>
              <a:t>‹Nº›</a:t>
            </a:fld>
            <a:endParaRPr lang="en-US"/>
          </a:p>
        </p:txBody>
      </p:sp>
    </p:spTree>
    <p:extLst>
      <p:ext uri="{BB962C8B-B14F-4D97-AF65-F5344CB8AC3E}">
        <p14:creationId xmlns:p14="http://schemas.microsoft.com/office/powerpoint/2010/main" val="3382302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BED879A0-0473-4AB1-81B7-E6D5C50D2404}" type="datetimeFigureOut">
              <a:rPr lang="en-US" smtClean="0"/>
              <a:t>7/14/2011</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554AC043-A9DA-4FEC-89D5-FBDC578867A0}" type="slidenum">
              <a:rPr lang="en-US" smtClean="0"/>
              <a:t>‹Nº›</a:t>
            </a:fld>
            <a:endParaRPr lang="en-US"/>
          </a:p>
        </p:txBody>
      </p:sp>
    </p:spTree>
    <p:extLst>
      <p:ext uri="{BB962C8B-B14F-4D97-AF65-F5344CB8AC3E}">
        <p14:creationId xmlns:p14="http://schemas.microsoft.com/office/powerpoint/2010/main" val="139912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3" name="Rectangle 2"/>
          <p:cNvSpPr>
            <a:spLocks noGrp="1"/>
          </p:cNvSpPr>
          <p:nvPr>
            <p:ph type="body" orient="vert" idx="1"/>
          </p:nvPr>
        </p:nvSpPr>
        <p:spPr>
          <a:xfrm>
            <a:off x="457200" y="274638"/>
            <a:ext cx="6400800" cy="60499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type="dt" sz="half" idx="10"/>
          </p:nvPr>
        </p:nvSpPr>
        <p:spPr/>
        <p:txBody>
          <a:bodyPr/>
          <a:lstStyle/>
          <a:p>
            <a:fld id="{BED879A0-0473-4AB1-81B7-E6D5C50D2404}" type="datetimeFigureOut">
              <a:rPr lang="en-US" smtClean="0"/>
              <a:t>7/14/2011</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554AC043-A9DA-4FEC-89D5-FBDC578867A0}" type="slidenum">
              <a:rPr lang="en-US" smtClean="0"/>
              <a:t>‹Nº›</a:t>
            </a:fld>
            <a:endParaRPr lang="en-US"/>
          </a:p>
        </p:txBody>
      </p:sp>
      <p:sp>
        <p:nvSpPr>
          <p:cNvPr id="7" name="Round Same Side Corner Rectangle 6"/>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s-ES" smtClean="0"/>
              <a:t>Haga clic para modificar el estilo de título del patrón</a:t>
            </a:r>
            <a:endParaRPr lang="en-US" dirty="0"/>
          </a:p>
        </p:txBody>
      </p:sp>
      <p:cxnSp>
        <p:nvCxnSpPr>
          <p:cNvPr id="8" name="Straight Connector 7"/>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135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dirty="0"/>
          </a:p>
        </p:txBody>
      </p:sp>
      <p:sp>
        <p:nvSpPr>
          <p:cNvPr id="3" name="Rectangle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BED879A0-0473-4AB1-81B7-E6D5C50D2404}" type="datetimeFigureOut">
              <a:rPr lang="en-US" smtClean="0"/>
              <a:t>7/14/2011</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554AC043-A9DA-4FEC-89D5-FBDC578867A0}" type="slidenum">
              <a:rPr lang="en-US" smtClean="0"/>
              <a:t>‹Nº›</a:t>
            </a:fld>
            <a:endParaRPr lang="en-US"/>
          </a:p>
        </p:txBody>
      </p:sp>
    </p:spTree>
    <p:extLst>
      <p:ext uri="{BB962C8B-B14F-4D97-AF65-F5344CB8AC3E}">
        <p14:creationId xmlns:p14="http://schemas.microsoft.com/office/powerpoint/2010/main" val="1724900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Round Same Side Corner Rectangle 7"/>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Round Same Side Corner Rectangle 6"/>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Rectangle 1"/>
          <p:cNvSpPr>
            <a:spLocks noGrp="1"/>
          </p:cNvSpPr>
          <p:nvPr>
            <p:ph type="title"/>
          </p:nvPr>
        </p:nvSpPr>
        <p:spPr>
          <a:xfrm>
            <a:off x="685800" y="838200"/>
            <a:ext cx="7772400" cy="4191000"/>
          </a:xfrm>
        </p:spPr>
        <p:txBody>
          <a:bodyPr anchor="ctr"/>
          <a:lstStyle>
            <a:lvl1pPr algn="ctr">
              <a:defRPr sz="4800" b="0" cap="none" baseline="0">
                <a:solidFill>
                  <a:schemeClr val="bg2"/>
                </a:solidFill>
                <a:effectLst/>
              </a:defRPr>
            </a:lvl1pPr>
          </a:lstStyle>
          <a:p>
            <a:r>
              <a:rPr lang="es-ES" smtClean="0"/>
              <a:t>Haga clic para modificar el estilo de título del patrón</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Rectangle 3"/>
          <p:cNvSpPr>
            <a:spLocks noGrp="1"/>
          </p:cNvSpPr>
          <p:nvPr>
            <p:ph type="dt" sz="half" idx="10"/>
          </p:nvPr>
        </p:nvSpPr>
        <p:spPr/>
        <p:txBody>
          <a:bodyPr/>
          <a:lstStyle/>
          <a:p>
            <a:fld id="{BED879A0-0473-4AB1-81B7-E6D5C50D2404}" type="datetimeFigureOut">
              <a:rPr lang="en-US" smtClean="0"/>
              <a:t>7/14/2011</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554AC043-A9DA-4FEC-89D5-FBDC578867A0}" type="slidenum">
              <a:rPr lang="en-US" smtClean="0"/>
              <a:t>‹Nº›</a:t>
            </a:fld>
            <a:endParaRPr lang="en-US"/>
          </a:p>
        </p:txBody>
      </p:sp>
    </p:spTree>
    <p:extLst>
      <p:ext uri="{BB962C8B-B14F-4D97-AF65-F5344CB8AC3E}">
        <p14:creationId xmlns:p14="http://schemas.microsoft.com/office/powerpoint/2010/main" val="3907917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BED879A0-0473-4AB1-81B7-E6D5C50D2404}" type="datetimeFigureOut">
              <a:rPr lang="en-US" smtClean="0"/>
              <a:t>7/14/2011</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554AC043-A9DA-4FEC-89D5-FBDC578867A0}" type="slidenum">
              <a:rPr lang="en-US" smtClean="0"/>
              <a:t>‹Nº›</a:t>
            </a:fld>
            <a:endParaRPr lang="en-US"/>
          </a:p>
        </p:txBody>
      </p:sp>
    </p:spTree>
    <p:extLst>
      <p:ext uri="{BB962C8B-B14F-4D97-AF65-F5344CB8AC3E}">
        <p14:creationId xmlns:p14="http://schemas.microsoft.com/office/powerpoint/2010/main" val="1642750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a:spLocks noGrp="1"/>
          </p:cNvSpPr>
          <p:nvPr>
            <p:ph type="dt" sz="half" idx="10"/>
          </p:nvPr>
        </p:nvSpPr>
        <p:spPr/>
        <p:txBody>
          <a:bodyPr/>
          <a:lstStyle/>
          <a:p>
            <a:fld id="{BED879A0-0473-4AB1-81B7-E6D5C50D2404}" type="datetimeFigureOut">
              <a:rPr lang="en-US" smtClean="0"/>
              <a:t>7/14/2011</a:t>
            </a:fld>
            <a:endParaRPr lang="en-US"/>
          </a:p>
        </p:txBody>
      </p:sp>
      <p:sp>
        <p:nvSpPr>
          <p:cNvPr id="8" name="Rectangle 7"/>
          <p:cNvSpPr>
            <a:spLocks noGrp="1"/>
          </p:cNvSpPr>
          <p:nvPr>
            <p:ph type="ftr" sz="quarter" idx="11"/>
          </p:nvPr>
        </p:nvSpPr>
        <p:spPr/>
        <p:txBody>
          <a:bodyPr/>
          <a:lstStyle/>
          <a:p>
            <a:endParaRPr lang="en-US"/>
          </a:p>
        </p:txBody>
      </p:sp>
      <p:sp>
        <p:nvSpPr>
          <p:cNvPr id="9" name="Rectangle 8"/>
          <p:cNvSpPr>
            <a:spLocks noGrp="1"/>
          </p:cNvSpPr>
          <p:nvPr>
            <p:ph type="sldNum" sz="quarter" idx="12"/>
          </p:nvPr>
        </p:nvSpPr>
        <p:spPr/>
        <p:txBody>
          <a:bodyPr/>
          <a:lstStyle/>
          <a:p>
            <a:fld id="{554AC043-A9DA-4FEC-89D5-FBDC578867A0}" type="slidenum">
              <a:rPr lang="en-US" smtClean="0"/>
              <a:t>‹Nº›</a:t>
            </a:fld>
            <a:endParaRPr lang="en-US"/>
          </a:p>
        </p:txBody>
      </p:sp>
    </p:spTree>
    <p:extLst>
      <p:ext uri="{BB962C8B-B14F-4D97-AF65-F5344CB8AC3E}">
        <p14:creationId xmlns:p14="http://schemas.microsoft.com/office/powerpoint/2010/main" val="1788394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dt" sz="half" idx="10"/>
          </p:nvPr>
        </p:nvSpPr>
        <p:spPr/>
        <p:txBody>
          <a:bodyPr/>
          <a:lstStyle/>
          <a:p>
            <a:fld id="{BED879A0-0473-4AB1-81B7-E6D5C50D2404}" type="datetimeFigureOut">
              <a:rPr lang="en-US" smtClean="0"/>
              <a:t>7/14/2011</a:t>
            </a:fld>
            <a:endParaRPr lang="en-US"/>
          </a:p>
        </p:txBody>
      </p:sp>
      <p:sp>
        <p:nvSpPr>
          <p:cNvPr id="4" name="Rectangle 3"/>
          <p:cNvSpPr>
            <a:spLocks noGrp="1"/>
          </p:cNvSpPr>
          <p:nvPr>
            <p:ph type="ftr" sz="quarter" idx="11"/>
          </p:nvPr>
        </p:nvSpPr>
        <p:spPr/>
        <p:txBody>
          <a:bodyPr/>
          <a:lstStyle/>
          <a:p>
            <a:endParaRPr lang="en-US"/>
          </a:p>
        </p:txBody>
      </p:sp>
      <p:sp>
        <p:nvSpPr>
          <p:cNvPr id="5" name="Rectangle 4"/>
          <p:cNvSpPr>
            <a:spLocks noGrp="1"/>
          </p:cNvSpPr>
          <p:nvPr>
            <p:ph type="sldNum" sz="quarter" idx="12"/>
          </p:nvPr>
        </p:nvSpPr>
        <p:spPr/>
        <p:txBody>
          <a:bodyPr/>
          <a:lstStyle/>
          <a:p>
            <a:fld id="{554AC043-A9DA-4FEC-89D5-FBDC578867A0}" type="slidenum">
              <a:rPr lang="en-US" smtClean="0"/>
              <a:t>‹Nº›</a:t>
            </a:fld>
            <a:endParaRPr lang="en-US"/>
          </a:p>
        </p:txBody>
      </p:sp>
    </p:spTree>
    <p:extLst>
      <p:ext uri="{BB962C8B-B14F-4D97-AF65-F5344CB8AC3E}">
        <p14:creationId xmlns:p14="http://schemas.microsoft.com/office/powerpoint/2010/main" val="614254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p>
            <a:fld id="{BED879A0-0473-4AB1-81B7-E6D5C50D2404}" type="datetimeFigureOut">
              <a:rPr lang="en-US" smtClean="0"/>
              <a:t>7/14/2011</a:t>
            </a:fld>
            <a:endParaRPr lang="en-US"/>
          </a:p>
        </p:txBody>
      </p:sp>
      <p:sp>
        <p:nvSpPr>
          <p:cNvPr id="3" name="Rectangle 2"/>
          <p:cNvSpPr>
            <a:spLocks noGrp="1"/>
          </p:cNvSpPr>
          <p:nvPr>
            <p:ph type="ftr" sz="quarter" idx="11"/>
          </p:nvPr>
        </p:nvSpPr>
        <p:spPr/>
        <p:txBody>
          <a:bodyPr/>
          <a:lstStyle/>
          <a:p>
            <a:endParaRPr lang="en-US"/>
          </a:p>
        </p:txBody>
      </p:sp>
      <p:sp>
        <p:nvSpPr>
          <p:cNvPr id="4" name="Rectangle 3"/>
          <p:cNvSpPr>
            <a:spLocks noGrp="1"/>
          </p:cNvSpPr>
          <p:nvPr>
            <p:ph type="sldNum" sz="quarter" idx="12"/>
          </p:nvPr>
        </p:nvSpPr>
        <p:spPr/>
        <p:txBody>
          <a:bodyPr/>
          <a:lstStyle/>
          <a:p>
            <a:fld id="{554AC043-A9DA-4FEC-89D5-FBDC578867A0}" type="slidenum">
              <a:rPr lang="en-US" smtClean="0"/>
              <a:t>‹Nº›</a:t>
            </a:fld>
            <a:endParaRPr lang="en-US"/>
          </a:p>
        </p:txBody>
      </p:sp>
    </p:spTree>
    <p:extLst>
      <p:ext uri="{BB962C8B-B14F-4D97-AF65-F5344CB8AC3E}">
        <p14:creationId xmlns:p14="http://schemas.microsoft.com/office/powerpoint/2010/main" val="2530385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BED879A0-0473-4AB1-81B7-E6D5C50D2404}" type="datetimeFigureOut">
              <a:rPr lang="en-US" smtClean="0"/>
              <a:t>7/14/2011</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554AC043-A9DA-4FEC-89D5-FBDC578867A0}" type="slidenum">
              <a:rPr lang="en-US" smtClean="0"/>
              <a:t>‹Nº›</a:t>
            </a:fld>
            <a:endParaRPr lang="en-US"/>
          </a:p>
        </p:txBody>
      </p:sp>
      <p:cxnSp>
        <p:nvCxnSpPr>
          <p:cNvPr id="9" name="Straight Connector 8"/>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10" name="Rectangle 9"/>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Rectangle 10"/>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2603287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Rectangle 2"/>
          <p:cNvSpPr>
            <a:spLocks noGrp="1"/>
          </p:cNvSpPr>
          <p:nvPr>
            <p:ph type="pic" idx="1"/>
          </p:nvPr>
        </p:nvSpPr>
        <p:spPr>
          <a:xfrm>
            <a:off x="228600" y="1524000"/>
            <a:ext cx="8686800" cy="49103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5" name="Rectangle 4"/>
          <p:cNvSpPr>
            <a:spLocks noGrp="1"/>
          </p:cNvSpPr>
          <p:nvPr>
            <p:ph type="dt" sz="half" idx="10"/>
          </p:nvPr>
        </p:nvSpPr>
        <p:spPr/>
        <p:txBody>
          <a:bodyPr/>
          <a:lstStyle/>
          <a:p>
            <a:fld id="{BED879A0-0473-4AB1-81B7-E6D5C50D2404}" type="datetimeFigureOut">
              <a:rPr lang="en-US" smtClean="0"/>
              <a:t>7/14/2011</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554AC043-A9DA-4FEC-89D5-FBDC578867A0}" type="slidenum">
              <a:rPr lang="en-US" smtClean="0"/>
              <a:t>‹Nº›</a:t>
            </a:fld>
            <a:endParaRPr lang="en-US"/>
          </a:p>
        </p:txBody>
      </p:sp>
      <p:sp useBgFill="1">
        <p:nvSpPr>
          <p:cNvPr id="9" name="Rectangle 8"/>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1" name="Straight Connector 10"/>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872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304800" y="274638"/>
            <a:ext cx="85344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4800" y="1600200"/>
            <a:ext cx="85344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28600" y="6520942"/>
            <a:ext cx="2133600" cy="320040"/>
          </a:xfrm>
          <a:prstGeom prst="rect">
            <a:avLst/>
          </a:prstGeom>
        </p:spPr>
        <p:txBody>
          <a:bodyPr vert="horz" lIns="91440" tIns="45720" rIns="91440" bIns="45720" rtlCol="0" anchor="ctr"/>
          <a:lstStyle>
            <a:lvl1pPr algn="l">
              <a:defRPr sz="1200">
                <a:solidFill>
                  <a:schemeClr val="tx2"/>
                </a:solidFill>
              </a:defRPr>
            </a:lvl1pPr>
          </a:lstStyle>
          <a:p>
            <a:fld id="{BED879A0-0473-4AB1-81B7-E6D5C50D2404}" type="datetimeFigureOut">
              <a:rPr lang="en-US" smtClean="0"/>
              <a:t>7/14/2011</a:t>
            </a:fld>
            <a:endParaRPr lang="en-US"/>
          </a:p>
        </p:txBody>
      </p:sp>
      <p:sp>
        <p:nvSpPr>
          <p:cNvPr id="5" name="Footer Placeholder 4"/>
          <p:cNvSpPr>
            <a:spLocks noGrp="1"/>
          </p:cNvSpPr>
          <p:nvPr>
            <p:ph type="ftr" sz="quarter" idx="3"/>
          </p:nvPr>
        </p:nvSpPr>
        <p:spPr>
          <a:xfrm>
            <a:off x="2895600" y="6520942"/>
            <a:ext cx="3429000" cy="320040"/>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781800" y="6520942"/>
            <a:ext cx="2133600" cy="320040"/>
          </a:xfrm>
          <a:prstGeom prst="rect">
            <a:avLst/>
          </a:prstGeom>
        </p:spPr>
        <p:txBody>
          <a:bodyPr vert="horz" lIns="91440" tIns="45720" rIns="91440" bIns="45720" rtlCol="0" anchor="ctr"/>
          <a:lstStyle>
            <a:lvl1pPr algn="r">
              <a:defRPr sz="1200">
                <a:solidFill>
                  <a:schemeClr val="tx2"/>
                </a:solidFill>
              </a:defRPr>
            </a:lvl1pPr>
          </a:lstStyle>
          <a:p>
            <a:fld id="{554AC043-A9DA-4FEC-89D5-FBDC578867A0}" type="slidenum">
              <a:rPr lang="en-US" smtClean="0"/>
              <a:t>‹Nº›</a:t>
            </a:fld>
            <a:endParaRPr lang="en-US"/>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215310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600" kern="1200">
          <a:solidFill>
            <a:srgbClr val="FFFFFF"/>
          </a:solidFill>
          <a:effectLst/>
          <a:latin typeface="+mj-lt"/>
          <a:ea typeface="+mj-ea"/>
          <a:cs typeface="+mj-cs"/>
        </a:defRPr>
      </a:lvl1pPr>
    </p:titleStyle>
    <p:bodyStyle>
      <a:lvl1pPr marL="274320" indent="-274320" algn="l" defTabSz="914400" rtl="0" eaLnBrk="1" latinLnBrk="0" hangingPunct="1">
        <a:spcBef>
          <a:spcPct val="20000"/>
        </a:spcBef>
        <a:buClr>
          <a:schemeClr val="accent2"/>
        </a:buClr>
        <a:buSzPct val="85000"/>
        <a:buFont typeface="Wingdings 2" pitchFamily="18" charset="2"/>
        <a:buChar char=""/>
        <a:defRPr sz="2800" kern="1200">
          <a:solidFill>
            <a:schemeClr val="tx1"/>
          </a:solidFill>
          <a:latin typeface="+mn-lt"/>
          <a:ea typeface="+mn-ea"/>
          <a:cs typeface="+mn-cs"/>
        </a:defRPr>
      </a:lvl1pPr>
      <a:lvl2pPr marL="548640" indent="-228600" algn="l" defTabSz="914400" rtl="0" eaLnBrk="1" latinLnBrk="0" hangingPunct="1">
        <a:spcBef>
          <a:spcPct val="20000"/>
        </a:spcBef>
        <a:buClr>
          <a:schemeClr val="accent2"/>
        </a:buClr>
        <a:buSzPct val="85000"/>
        <a:buFont typeface="Wingdings 2" pitchFamily="18" charset="2"/>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2"/>
        </a:buClr>
        <a:buSzPct val="100000"/>
        <a:buFont typeface="Arial" pitchFamily="34" charset="0"/>
        <a:buChar char="•"/>
        <a:defRPr sz="1800" kern="1200">
          <a:solidFill>
            <a:schemeClr val="tx2"/>
          </a:solidFill>
          <a:latin typeface="+mn-lt"/>
          <a:ea typeface="+mn-ea"/>
          <a:cs typeface="+mn-cs"/>
        </a:defRPr>
      </a:lvl4pPr>
      <a:lvl5pPr marL="128016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Subtítulo"/>
          <p:cNvSpPr>
            <a:spLocks noGrp="1"/>
          </p:cNvSpPr>
          <p:nvPr>
            <p:ph type="subTitle" idx="1"/>
          </p:nvPr>
        </p:nvSpPr>
        <p:spPr/>
        <p:txBody>
          <a:bodyPr/>
          <a:lstStyle/>
          <a:p>
            <a:r>
              <a:rPr lang="es-MX" dirty="0" smtClean="0"/>
              <a:t>Seminario de Nutrición. Fundación las Delicias. Gerardo Payan. Julio 2011. Tema 2</a:t>
            </a:r>
            <a:endParaRPr lang="en-US" dirty="0"/>
          </a:p>
        </p:txBody>
      </p:sp>
      <p:sp>
        <p:nvSpPr>
          <p:cNvPr id="6" name="5 Título"/>
          <p:cNvSpPr>
            <a:spLocks noGrp="1"/>
          </p:cNvSpPr>
          <p:nvPr>
            <p:ph type="title"/>
          </p:nvPr>
        </p:nvSpPr>
        <p:spPr>
          <a:xfrm>
            <a:off x="609600" y="533400"/>
            <a:ext cx="7924800" cy="3886201"/>
          </a:xfrm>
        </p:spPr>
        <p:txBody>
          <a:bodyPr/>
          <a:lstStyle/>
          <a:p>
            <a:r>
              <a:rPr lang="es-MX" sz="9600" dirty="0" smtClean="0">
                <a:latin typeface="Agency FB" pitchFamily="34" charset="0"/>
              </a:rPr>
              <a:t>NUTRICION, MENTE Y CARACTER.</a:t>
            </a:r>
            <a:endParaRPr lang="en-US" sz="9600" dirty="0">
              <a:latin typeface="Agency FB" pitchFamily="34" charset="0"/>
            </a:endParaRPr>
          </a:p>
        </p:txBody>
      </p:sp>
    </p:spTree>
    <p:extLst>
      <p:ext uri="{BB962C8B-B14F-4D97-AF65-F5344CB8AC3E}">
        <p14:creationId xmlns:p14="http://schemas.microsoft.com/office/powerpoint/2010/main" val="274634474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Perdida de enfoque de imaginación de Adán</a:t>
            </a:r>
            <a:endParaRPr lang="en-US" dirty="0"/>
          </a:p>
        </p:txBody>
      </p:sp>
      <p:sp>
        <p:nvSpPr>
          <p:cNvPr id="3" name="2 Marcador de contenido"/>
          <p:cNvSpPr>
            <a:spLocks noGrp="1"/>
          </p:cNvSpPr>
          <p:nvPr>
            <p:ph idx="1"/>
          </p:nvPr>
        </p:nvSpPr>
        <p:spPr/>
        <p:txBody>
          <a:bodyPr>
            <a:normAutofit lnSpcReduction="10000"/>
          </a:bodyPr>
          <a:lstStyle/>
          <a:p>
            <a:pPr marL="0" indent="0" algn="just">
              <a:buNone/>
            </a:pPr>
            <a:r>
              <a:rPr lang="es-ES" sz="3600" dirty="0"/>
              <a:t>Después de su transgresión, Adán </a:t>
            </a:r>
            <a:r>
              <a:rPr lang="es-ES" sz="3600" b="1" i="1" u="sng" dirty="0"/>
              <a:t>se imaginó al principio que entraba en un plano superior de existencia</a:t>
            </a:r>
            <a:r>
              <a:rPr lang="es-ES" sz="3600" dirty="0" smtClean="0"/>
              <a:t>. PP. Pg. 41</a:t>
            </a:r>
            <a:endParaRPr lang="en-US" sz="3600" dirty="0" smtClean="0"/>
          </a:p>
          <a:p>
            <a:endParaRPr lang="es-MX" sz="3600" dirty="0" smtClean="0"/>
          </a:p>
          <a:p>
            <a:pPr marL="0" indent="0" algn="just">
              <a:buNone/>
            </a:pPr>
            <a:r>
              <a:rPr lang="es-ES" sz="3600" dirty="0" smtClean="0"/>
              <a:t>Aunque </a:t>
            </a:r>
            <a:r>
              <a:rPr lang="es-ES" sz="3600" dirty="0"/>
              <a:t>la acción de Eva era contraria al mandato explícito de Jehová, </a:t>
            </a:r>
            <a:r>
              <a:rPr lang="es-ES" sz="3600" b="1" i="1" u="sng" dirty="0"/>
              <a:t>Adán mismo fue seducido por ella</a:t>
            </a:r>
            <a:r>
              <a:rPr lang="es-ES" sz="3600" dirty="0"/>
              <a:t>. CSS. Pg. 108</a:t>
            </a:r>
            <a:endParaRPr lang="en-US" sz="3600" dirty="0"/>
          </a:p>
          <a:p>
            <a:endParaRPr lang="en-US" dirty="0"/>
          </a:p>
        </p:txBody>
      </p:sp>
    </p:spTree>
    <p:extLst>
      <p:ext uri="{BB962C8B-B14F-4D97-AF65-F5344CB8AC3E}">
        <p14:creationId xmlns:p14="http://schemas.microsoft.com/office/powerpoint/2010/main" val="11342430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engaño del Aquí y Ahora</a:t>
            </a:r>
            <a:endParaRPr lang="en-US" dirty="0"/>
          </a:p>
        </p:txBody>
      </p:sp>
      <p:sp>
        <p:nvSpPr>
          <p:cNvPr id="3" name="2 Marcador de contenido"/>
          <p:cNvSpPr>
            <a:spLocks noGrp="1"/>
          </p:cNvSpPr>
          <p:nvPr>
            <p:ph idx="1"/>
          </p:nvPr>
        </p:nvSpPr>
        <p:spPr/>
        <p:txBody>
          <a:bodyPr/>
          <a:lstStyle/>
          <a:p>
            <a:pPr marL="0" indent="0" algn="just">
              <a:buNone/>
            </a:pPr>
            <a:r>
              <a:rPr lang="es-ES" sz="4800" dirty="0" smtClean="0"/>
              <a:t>Cuando </a:t>
            </a:r>
            <a:r>
              <a:rPr lang="es-ES" sz="4800" dirty="0"/>
              <a:t>la sentencia contra la mala obra no se ejecuta enseguida, el corazón de los hijos del hombre queda más predispuesto para hacer el mal</a:t>
            </a:r>
            <a:r>
              <a:rPr lang="es-ES" sz="4800" dirty="0" smtClean="0"/>
              <a:t>. Eclesiastés 8:11 (</a:t>
            </a:r>
            <a:r>
              <a:rPr lang="es-ES" sz="4800" dirty="0"/>
              <a:t>RVA) </a:t>
            </a:r>
          </a:p>
          <a:p>
            <a:endParaRPr lang="en-US" dirty="0"/>
          </a:p>
        </p:txBody>
      </p:sp>
    </p:spTree>
    <p:extLst>
      <p:ext uri="{BB962C8B-B14F-4D97-AF65-F5344CB8AC3E}">
        <p14:creationId xmlns:p14="http://schemas.microsoft.com/office/powerpoint/2010/main" val="1044050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Una Ley inevitable</a:t>
            </a:r>
            <a:endParaRPr lang="en-US" dirty="0"/>
          </a:p>
        </p:txBody>
      </p:sp>
      <p:sp>
        <p:nvSpPr>
          <p:cNvPr id="3" name="2 Marcador de contenido"/>
          <p:cNvSpPr>
            <a:spLocks noGrp="1"/>
          </p:cNvSpPr>
          <p:nvPr>
            <p:ph idx="1"/>
          </p:nvPr>
        </p:nvSpPr>
        <p:spPr/>
        <p:txBody>
          <a:bodyPr>
            <a:normAutofit lnSpcReduction="10000"/>
          </a:bodyPr>
          <a:lstStyle/>
          <a:p>
            <a:pPr marL="0" indent="0" algn="just">
              <a:buNone/>
            </a:pPr>
            <a:r>
              <a:rPr lang="es-ES" sz="4000" dirty="0" smtClean="0"/>
              <a:t>No </a:t>
            </a:r>
            <a:r>
              <a:rPr lang="es-ES" sz="4000" dirty="0"/>
              <a:t>os engañéis;  Dios no puede ser burlado:  pues todo lo que el hombre sembrare,  eso también segará. </a:t>
            </a:r>
            <a:r>
              <a:rPr lang="es-ES" sz="4000" dirty="0" smtClean="0"/>
              <a:t>Porque </a:t>
            </a:r>
            <a:r>
              <a:rPr lang="es-ES" sz="4000" dirty="0"/>
              <a:t>el que siembra para su carne,  de la carne segará corrupción;  mas el que siembra para el Espíritu,  del Espíritu segará vida eterna. </a:t>
            </a:r>
            <a:r>
              <a:rPr lang="es-ES" sz="4000" dirty="0" smtClean="0"/>
              <a:t>Gálatas 6:7-8 (RV60)</a:t>
            </a:r>
            <a:endParaRPr lang="es-ES" sz="4000" dirty="0"/>
          </a:p>
          <a:p>
            <a:endParaRPr lang="en-US" dirty="0"/>
          </a:p>
        </p:txBody>
      </p:sp>
    </p:spTree>
    <p:extLst>
      <p:ext uri="{BB962C8B-B14F-4D97-AF65-F5344CB8AC3E}">
        <p14:creationId xmlns:p14="http://schemas.microsoft.com/office/powerpoint/2010/main" val="41337670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Actualmente: La Imaginación victima del apetito</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smtClean="0"/>
              <a:t>A algunos les resulta una tentación demasiado fuerte… e imaginan que están con hambre, cuando </a:t>
            </a:r>
            <a:r>
              <a:rPr lang="es-ES" sz="3200" b="1" i="1" u="sng" dirty="0" smtClean="0"/>
              <a:t>la sensación no es un llamado del estómago de que se le dé más alimento, sino un deseo de la mente </a:t>
            </a:r>
            <a:r>
              <a:rPr lang="es-ES" sz="3200" dirty="0" smtClean="0"/>
              <a:t>que no ha sido fortificada con los principios firmes, y disciplinada para negarse a sí mima.  Los muros del dominio propio y de la restricción de sí mismo no deben en ningún caso ser debilitados y desmoronados. CRA pg. 199</a:t>
            </a:r>
            <a:endParaRPr lang="en-US" sz="3200" dirty="0"/>
          </a:p>
        </p:txBody>
      </p:sp>
    </p:spTree>
    <p:extLst>
      <p:ext uri="{BB962C8B-B14F-4D97-AF65-F5344CB8AC3E}">
        <p14:creationId xmlns:p14="http://schemas.microsoft.com/office/powerpoint/2010/main" val="99283645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Complacencia del apetito (Los 5 pasos)</a:t>
            </a:r>
            <a:endParaRPr lang="en-US" dirty="0"/>
          </a:p>
        </p:txBody>
      </p:sp>
      <p:sp>
        <p:nvSpPr>
          <p:cNvPr id="3" name="2 Marcador de contenido"/>
          <p:cNvSpPr>
            <a:spLocks noGrp="1"/>
          </p:cNvSpPr>
          <p:nvPr>
            <p:ph idx="1"/>
          </p:nvPr>
        </p:nvSpPr>
        <p:spPr>
          <a:xfrm>
            <a:off x="304800" y="1524000"/>
            <a:ext cx="8534400" cy="4800600"/>
          </a:xfrm>
        </p:spPr>
        <p:txBody>
          <a:bodyPr>
            <a:noAutofit/>
          </a:bodyPr>
          <a:lstStyle/>
          <a:p>
            <a:pPr marL="0" indent="0" algn="just">
              <a:buNone/>
            </a:pPr>
            <a:r>
              <a:rPr lang="es-ES" sz="2400" dirty="0"/>
              <a:t>La intemperancia comienza en nuestras mesas, en el consumo de alimentos malsanos.  Después de un tiempo</a:t>
            </a:r>
            <a:r>
              <a:rPr lang="es-ES" sz="2400" dirty="0" smtClean="0"/>
              <a:t>, </a:t>
            </a:r>
            <a:r>
              <a:rPr lang="es-ES" sz="3200" b="1" dirty="0" smtClean="0">
                <a:solidFill>
                  <a:srgbClr val="FF0000"/>
                </a:solidFill>
              </a:rPr>
              <a:t>(1) </a:t>
            </a:r>
            <a:r>
              <a:rPr lang="es-ES" sz="2400" b="1" i="1" u="sng" dirty="0"/>
              <a:t>por la complacencia continua del apetito, los órganos digestivos se debilitan y el alimento ingerido no satisface el apetito</a:t>
            </a:r>
            <a:r>
              <a:rPr lang="es-ES" sz="2400" dirty="0"/>
              <a:t>.  Se establecen condiciones malsanas, y hay un anhelo de alimentos más estimulantes. El té, el café y la carne producen un efecto inmediato. Bajo la influencia de esos venenos</a:t>
            </a:r>
            <a:r>
              <a:rPr lang="es-ES" sz="2400" dirty="0" smtClean="0"/>
              <a:t>, </a:t>
            </a:r>
            <a:r>
              <a:rPr lang="es-ES" sz="3200" b="1" dirty="0" smtClean="0">
                <a:solidFill>
                  <a:srgbClr val="FF0000"/>
                </a:solidFill>
              </a:rPr>
              <a:t>(2)</a:t>
            </a:r>
            <a:r>
              <a:rPr lang="es-ES" sz="2400" dirty="0" smtClean="0">
                <a:solidFill>
                  <a:srgbClr val="FF0000"/>
                </a:solidFill>
              </a:rPr>
              <a:t> </a:t>
            </a:r>
            <a:r>
              <a:rPr lang="es-ES" sz="2400" b="1" i="1" u="sng" dirty="0"/>
              <a:t>el sistema nervioso </a:t>
            </a:r>
            <a:r>
              <a:rPr lang="es-ES" sz="2400" b="1" i="1" u="sng" dirty="0" smtClean="0"/>
              <a:t> </a:t>
            </a:r>
            <a:r>
              <a:rPr lang="es-ES" sz="2400" b="1" i="1" u="sng" dirty="0"/>
              <a:t>queda excitado, en algunos casos, por el momento el intelecto parece vigorizado y la imaginación más vivida</a:t>
            </a:r>
            <a:r>
              <a:rPr lang="es-ES" sz="2400" dirty="0"/>
              <a:t>. Por el hecho de que estos estimulantes producen pasajeramente resultados tan agradables, muchos concluyen que lo necesitan realmente y continúan su consumo. </a:t>
            </a:r>
            <a:endParaRPr lang="en-US" sz="2400" dirty="0"/>
          </a:p>
        </p:txBody>
      </p:sp>
    </p:spTree>
    <p:extLst>
      <p:ext uri="{BB962C8B-B14F-4D97-AF65-F5344CB8AC3E}">
        <p14:creationId xmlns:p14="http://schemas.microsoft.com/office/powerpoint/2010/main" val="404607073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Continuación..</a:t>
            </a:r>
            <a:endParaRPr lang="en-US" dirty="0"/>
          </a:p>
        </p:txBody>
      </p:sp>
      <p:sp>
        <p:nvSpPr>
          <p:cNvPr id="3" name="2 Marcador de contenido"/>
          <p:cNvSpPr>
            <a:spLocks noGrp="1"/>
          </p:cNvSpPr>
          <p:nvPr>
            <p:ph idx="1"/>
          </p:nvPr>
        </p:nvSpPr>
        <p:spPr/>
        <p:txBody>
          <a:bodyPr>
            <a:normAutofit fontScale="62500" lnSpcReduction="20000"/>
          </a:bodyPr>
          <a:lstStyle/>
          <a:p>
            <a:pPr marL="0" indent="0" algn="just">
              <a:buNone/>
            </a:pPr>
            <a:r>
              <a:rPr lang="es-ES" sz="3400" dirty="0"/>
              <a:t>Pero hay siempre una reacción.  El sistema nervioso, habiendo sido excitado indebidamente, sacó para su empleo inmediato fuerzas de las reservas futuras. </a:t>
            </a:r>
            <a:r>
              <a:rPr lang="es-ES" sz="4000" b="1" dirty="0">
                <a:solidFill>
                  <a:srgbClr val="FF0000"/>
                </a:solidFill>
              </a:rPr>
              <a:t>(3)</a:t>
            </a:r>
            <a:r>
              <a:rPr lang="es-ES" sz="3400" dirty="0"/>
              <a:t> </a:t>
            </a:r>
            <a:r>
              <a:rPr lang="es-ES" sz="3400" b="1" i="1" u="sng" dirty="0"/>
              <a:t>Toda esta vigorización pasajera del organismo, va seguida de una depresión.  </a:t>
            </a:r>
            <a:r>
              <a:rPr lang="es-ES" sz="3400" dirty="0"/>
              <a:t>En la misma proporción en que estos estimulantes vigorizan temporalmente el organismo, será la pérdida de fuerzas de órganos excitados después que el estímulo haya pasado.  El apetito se acostumbra a desear algo más fuerte, lo cual tenderá a aumentar la excitación agradable, hasta que su </a:t>
            </a:r>
            <a:r>
              <a:rPr lang="es-ES" sz="4000" b="1" dirty="0">
                <a:solidFill>
                  <a:srgbClr val="FF0000"/>
                </a:solidFill>
              </a:rPr>
              <a:t>(4)</a:t>
            </a:r>
            <a:r>
              <a:rPr lang="es-ES" sz="3400" dirty="0">
                <a:solidFill>
                  <a:srgbClr val="FF0000"/>
                </a:solidFill>
              </a:rPr>
              <a:t>  </a:t>
            </a:r>
            <a:r>
              <a:rPr lang="es-ES" sz="3400" b="1" i="1" u="sng" dirty="0"/>
              <a:t>complacencia viene a ser un hábito y hay un continuo deseo de estimulantes más fuertes</a:t>
            </a:r>
            <a:r>
              <a:rPr lang="es-ES" sz="3400" dirty="0"/>
              <a:t>, como el tabaco, los vinos y los licores.  Cuanto más se complace el apetito, tanto más frecuentes serán sus demandas, y más difíciles serán de dominar.  Cuanto más se debilite el organismo, y menos pueda pasarlo sin los estimulantes contrarias a la naturaleza, tanto más aumentará la pasión por esas cosas, hasta que   </a:t>
            </a:r>
            <a:r>
              <a:rPr lang="es-ES" sz="4000" b="1" dirty="0">
                <a:solidFill>
                  <a:srgbClr val="FF0000"/>
                </a:solidFill>
              </a:rPr>
              <a:t>(5)</a:t>
            </a:r>
            <a:r>
              <a:rPr lang="es-ES" sz="3400" dirty="0"/>
              <a:t> </a:t>
            </a:r>
            <a:r>
              <a:rPr lang="es-ES" sz="3400" b="1" i="1" u="sng" dirty="0"/>
              <a:t>la voluntad quede avasallada y no haya ya fuerza para negarse la satisfacción del antinatural deseo de aquellas cosas</a:t>
            </a:r>
            <a:r>
              <a:rPr lang="es-ES" sz="3400" dirty="0"/>
              <a:t>. TS Tomo 3 pg. 210-211</a:t>
            </a:r>
            <a:endParaRPr lang="en-US" sz="3400" dirty="0"/>
          </a:p>
          <a:p>
            <a:endParaRPr lang="en-US" dirty="0"/>
          </a:p>
        </p:txBody>
      </p:sp>
    </p:spTree>
    <p:extLst>
      <p:ext uri="{BB962C8B-B14F-4D97-AF65-F5344CB8AC3E}">
        <p14:creationId xmlns:p14="http://schemas.microsoft.com/office/powerpoint/2010/main" val="3781715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Complacencia del apetito </a:t>
            </a:r>
            <a:r>
              <a:rPr lang="es-MX" dirty="0" smtClean="0">
                <a:hlinkClick r:id="" action="ppaction://noaction"/>
              </a:rPr>
              <a:t>estimulante</a:t>
            </a:r>
            <a:endParaRPr lang="en-US" dirty="0"/>
          </a:p>
        </p:txBody>
      </p:sp>
      <p:sp>
        <p:nvSpPr>
          <p:cNvPr id="3" name="2 Marcador de contenido"/>
          <p:cNvSpPr>
            <a:spLocks noGrp="1"/>
          </p:cNvSpPr>
          <p:nvPr>
            <p:ph idx="1"/>
          </p:nvPr>
        </p:nvSpPr>
        <p:spPr>
          <a:xfrm>
            <a:off x="304800" y="1524000"/>
            <a:ext cx="8534400" cy="4800600"/>
          </a:xfrm>
        </p:spPr>
        <p:txBody>
          <a:bodyPr>
            <a:noAutofit/>
          </a:bodyPr>
          <a:lstStyle/>
          <a:p>
            <a:pPr marL="457200" indent="-457200" algn="just">
              <a:buAutoNum type="arabicPeriod"/>
            </a:pPr>
            <a:r>
              <a:rPr lang="es-ES" sz="2000" dirty="0" smtClean="0"/>
              <a:t>Los órganos se debilitan y el alimento ya no satisface el apetito. Por lo tanto se anhelan mas estimulantes.</a:t>
            </a:r>
          </a:p>
          <a:p>
            <a:pPr marL="457200" indent="-457200" algn="just">
              <a:buAutoNum type="arabicPeriod"/>
            </a:pPr>
            <a:r>
              <a:rPr lang="es-ES" sz="2000" dirty="0" smtClean="0"/>
              <a:t>Debido al efecto inmediato de los estimulantes el SN se excita, y por sus resultados agradables pasajeros, muchos se engañan creyendo que necesitan mas consumo.</a:t>
            </a:r>
          </a:p>
          <a:p>
            <a:pPr marL="731520" lvl="1" indent="-457200" algn="just">
              <a:buAutoNum type="arabicPeriod"/>
            </a:pPr>
            <a:r>
              <a:rPr lang="es-ES" sz="1800" dirty="0"/>
              <a:t>El intelecto parece vigorizado</a:t>
            </a:r>
          </a:p>
          <a:p>
            <a:pPr marL="731520" lvl="1" indent="-457200" algn="just">
              <a:buAutoNum type="arabicPeriod"/>
            </a:pPr>
            <a:r>
              <a:rPr lang="es-ES" sz="1800" dirty="0"/>
              <a:t>La </a:t>
            </a:r>
            <a:r>
              <a:rPr lang="es-ES" sz="1800" dirty="0" smtClean="0"/>
              <a:t>imaginación </a:t>
            </a:r>
            <a:r>
              <a:rPr lang="es-ES" sz="1800" dirty="0"/>
              <a:t>se torna mas vivida </a:t>
            </a:r>
          </a:p>
          <a:p>
            <a:pPr marL="457200" indent="-457200" algn="just">
              <a:buAutoNum type="arabicPeriod"/>
            </a:pPr>
            <a:r>
              <a:rPr lang="es-ES" sz="2000" dirty="0" smtClean="0"/>
              <a:t>Toda acción vigorosa pasajera va seguida de una depresión en la misma proporción de la excitación y existe una perdida de las fuerzas de los órganos excitados una vez que el estimulo se ha pasado. </a:t>
            </a:r>
          </a:p>
          <a:p>
            <a:pPr marL="457200" indent="-457200" algn="just">
              <a:buAutoNum type="arabicPeriod"/>
            </a:pPr>
            <a:r>
              <a:rPr lang="es-ES" sz="2000" dirty="0" smtClean="0"/>
              <a:t>El </a:t>
            </a:r>
            <a:r>
              <a:rPr lang="es-ES" sz="2000" dirty="0"/>
              <a:t>apetito se acostumbra a desear algo más fuerte, lo cual tenderá a aumentar la excitación </a:t>
            </a:r>
            <a:r>
              <a:rPr lang="es-ES" sz="2000" dirty="0" smtClean="0"/>
              <a:t>agradable hasta que la complacencia se hace una habito, exigiendo estimulantes mas fuertes. </a:t>
            </a:r>
          </a:p>
          <a:p>
            <a:pPr marL="457200" indent="-457200" algn="just">
              <a:buAutoNum type="arabicPeriod"/>
            </a:pPr>
            <a:r>
              <a:rPr lang="es-ES" sz="2000" dirty="0" smtClean="0"/>
              <a:t>La voluntad queda sujeta, rendida, sometida a la obediencia por impotencia o debilidad ante el apetito que ahora tiene el dominio. </a:t>
            </a:r>
          </a:p>
          <a:p>
            <a:pPr marL="0" indent="0" algn="just">
              <a:buNone/>
            </a:pPr>
            <a:r>
              <a:rPr lang="es-ES" sz="2000" dirty="0"/>
              <a:t>	</a:t>
            </a:r>
            <a:r>
              <a:rPr lang="es-ES" sz="2000" dirty="0" smtClean="0"/>
              <a:t>					TS </a:t>
            </a:r>
            <a:r>
              <a:rPr lang="es-ES" sz="2000" dirty="0"/>
              <a:t>Tomo 3 pg. 210-211</a:t>
            </a:r>
            <a:endParaRPr lang="en-US" sz="2000" dirty="0"/>
          </a:p>
          <a:p>
            <a:endParaRPr lang="en-US" sz="1600" dirty="0"/>
          </a:p>
          <a:p>
            <a:pPr marL="457200" indent="-457200" algn="just">
              <a:buAutoNum type="arabicPeriod"/>
            </a:pPr>
            <a:endParaRPr lang="en-US" sz="1600" dirty="0"/>
          </a:p>
        </p:txBody>
      </p:sp>
    </p:spTree>
    <p:extLst>
      <p:ext uri="{BB962C8B-B14F-4D97-AF65-F5344CB8AC3E}">
        <p14:creationId xmlns:p14="http://schemas.microsoft.com/office/powerpoint/2010/main" val="35636673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¿En cual de los dos enfoques de imaginación quisieras estar?</a:t>
            </a:r>
            <a:endParaRPr lang="en-US" dirty="0"/>
          </a:p>
        </p:txBody>
      </p:sp>
      <p:sp>
        <p:nvSpPr>
          <p:cNvPr id="5" name="4 Marcador de texto"/>
          <p:cNvSpPr>
            <a:spLocks noGrp="1"/>
          </p:cNvSpPr>
          <p:nvPr>
            <p:ph type="body" idx="1"/>
          </p:nvPr>
        </p:nvSpPr>
        <p:spPr>
          <a:ln>
            <a:solidFill>
              <a:schemeClr val="tx1">
                <a:lumMod val="75000"/>
              </a:schemeClr>
            </a:solidFill>
          </a:ln>
        </p:spPr>
        <p:txBody>
          <a:bodyPr/>
          <a:lstStyle/>
          <a:p>
            <a:r>
              <a:rPr lang="es-MX" dirty="0" smtClean="0"/>
              <a:t>Fuera del enfoque del diseño original</a:t>
            </a:r>
            <a:endParaRPr lang="en-US" dirty="0"/>
          </a:p>
        </p:txBody>
      </p:sp>
      <p:sp>
        <p:nvSpPr>
          <p:cNvPr id="6" name="5 Marcador de contenido"/>
          <p:cNvSpPr>
            <a:spLocks noGrp="1"/>
          </p:cNvSpPr>
          <p:nvPr>
            <p:ph sz="half" idx="2"/>
          </p:nvPr>
        </p:nvSpPr>
        <p:spPr>
          <a:ln>
            <a:solidFill>
              <a:schemeClr val="tx1">
                <a:lumMod val="75000"/>
              </a:schemeClr>
            </a:solidFill>
          </a:ln>
        </p:spPr>
        <p:txBody>
          <a:bodyPr/>
          <a:lstStyle/>
          <a:p>
            <a:pPr marL="0" indent="0" algn="just">
              <a:buNone/>
            </a:pPr>
            <a:r>
              <a:rPr lang="es-ES" sz="2800" dirty="0"/>
              <a:t>E</a:t>
            </a:r>
            <a:r>
              <a:rPr lang="es-ES" sz="2800" dirty="0" smtClean="0"/>
              <a:t>n </a:t>
            </a:r>
            <a:r>
              <a:rPr lang="es-ES" sz="2800" dirty="0"/>
              <a:t>los cuales el dios de este siglo cegó el entendimiento de los incrédulos,  para que no les resplandezca la luz del evangelio de la gloria de Cristo,  el cual es la imagen de Dios. </a:t>
            </a:r>
            <a:r>
              <a:rPr lang="es-ES" sz="2800" dirty="0" smtClean="0"/>
              <a:t>2 Corintios </a:t>
            </a:r>
            <a:r>
              <a:rPr lang="es-ES" sz="2800" dirty="0"/>
              <a:t>4:4 </a:t>
            </a:r>
          </a:p>
          <a:p>
            <a:endParaRPr lang="en-US" dirty="0"/>
          </a:p>
        </p:txBody>
      </p:sp>
      <p:sp>
        <p:nvSpPr>
          <p:cNvPr id="7" name="6 Marcador de texto"/>
          <p:cNvSpPr>
            <a:spLocks noGrp="1"/>
          </p:cNvSpPr>
          <p:nvPr>
            <p:ph type="body" sz="quarter" idx="3"/>
          </p:nvPr>
        </p:nvSpPr>
        <p:spPr>
          <a:ln>
            <a:solidFill>
              <a:schemeClr val="tx1">
                <a:lumMod val="75000"/>
              </a:schemeClr>
            </a:solidFill>
          </a:ln>
        </p:spPr>
        <p:txBody>
          <a:bodyPr/>
          <a:lstStyle/>
          <a:p>
            <a:r>
              <a:rPr lang="es-MX" dirty="0" smtClean="0"/>
              <a:t>En el enfoque del diseño original</a:t>
            </a:r>
            <a:endParaRPr lang="en-US" dirty="0"/>
          </a:p>
        </p:txBody>
      </p:sp>
      <p:sp>
        <p:nvSpPr>
          <p:cNvPr id="8" name="7 Marcador de contenido"/>
          <p:cNvSpPr>
            <a:spLocks noGrp="1"/>
          </p:cNvSpPr>
          <p:nvPr>
            <p:ph sz="quarter" idx="4"/>
          </p:nvPr>
        </p:nvSpPr>
        <p:spPr>
          <a:ln>
            <a:solidFill>
              <a:schemeClr val="tx1">
                <a:lumMod val="75000"/>
              </a:schemeClr>
            </a:solidFill>
          </a:ln>
        </p:spPr>
        <p:txBody>
          <a:bodyPr>
            <a:normAutofit lnSpcReduction="10000"/>
          </a:bodyPr>
          <a:lstStyle/>
          <a:p>
            <a:pPr marL="0" indent="0" algn="just">
              <a:buNone/>
            </a:pPr>
            <a:r>
              <a:rPr lang="es-ES" sz="2800" dirty="0" smtClean="0"/>
              <a:t>Por </a:t>
            </a:r>
            <a:r>
              <a:rPr lang="es-ES" sz="2800" dirty="0"/>
              <a:t>tanto,  nosotros todos,  mirando a cara descubierta como en un espejo la gloria del Señor,  somos transformados de gloria en gloria en la misma imagen,  como por el Espíritu del Señor. </a:t>
            </a:r>
            <a:r>
              <a:rPr lang="es-ES" sz="2800" dirty="0" smtClean="0"/>
              <a:t>2 Corintios 3:18</a:t>
            </a:r>
            <a:endParaRPr lang="es-ES" sz="2800" dirty="0"/>
          </a:p>
          <a:p>
            <a:endParaRPr lang="en-US" dirty="0"/>
          </a:p>
        </p:txBody>
      </p:sp>
    </p:spTree>
    <p:extLst>
      <p:ext uri="{BB962C8B-B14F-4D97-AF65-F5344CB8AC3E}">
        <p14:creationId xmlns:p14="http://schemas.microsoft.com/office/powerpoint/2010/main" val="41682232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lstStyle/>
          <a:p>
            <a:r>
              <a:rPr lang="es-MX" dirty="0" smtClean="0"/>
              <a:t>Nunca lo olvides</a:t>
            </a:r>
            <a:endParaRPr lang="en-US" dirty="0"/>
          </a:p>
        </p:txBody>
      </p:sp>
      <p:sp>
        <p:nvSpPr>
          <p:cNvPr id="8" name="7 Marcador de contenido"/>
          <p:cNvSpPr>
            <a:spLocks noGrp="1"/>
          </p:cNvSpPr>
          <p:nvPr>
            <p:ph idx="1"/>
          </p:nvPr>
        </p:nvSpPr>
        <p:spPr/>
        <p:txBody>
          <a:bodyPr/>
          <a:lstStyle/>
          <a:p>
            <a:pPr marL="0" indent="0" algn="ctr">
              <a:buNone/>
            </a:pPr>
            <a:r>
              <a:rPr lang="es-ES" sz="6000" dirty="0" smtClean="0"/>
              <a:t>“Si,  pues,  coméis o bebéis,  o hacéis otra cosa</a:t>
            </a:r>
            <a:r>
              <a:rPr lang="es-ES" sz="6000" dirty="0"/>
              <a:t>,  hacedlo todo para la gloria de </a:t>
            </a:r>
            <a:r>
              <a:rPr lang="es-ES" sz="6000" dirty="0" smtClean="0"/>
              <a:t>Dios”. 1 Corintios 10:31</a:t>
            </a:r>
            <a:endParaRPr lang="es-ES" sz="6000" dirty="0"/>
          </a:p>
          <a:p>
            <a:endParaRPr lang="en-US" dirty="0"/>
          </a:p>
        </p:txBody>
      </p:sp>
    </p:spTree>
    <p:extLst>
      <p:ext uri="{BB962C8B-B14F-4D97-AF65-F5344CB8AC3E}">
        <p14:creationId xmlns:p14="http://schemas.microsoft.com/office/powerpoint/2010/main" val="1339952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LA IMAGINACIÓN FUERA DE ENFOQUE (CORROMPIDA)</a:t>
            </a:r>
            <a:endParaRPr lang="en-US" dirty="0"/>
          </a:p>
        </p:txBody>
      </p:sp>
      <p:sp>
        <p:nvSpPr>
          <p:cNvPr id="5" name="4 Marcador de texto"/>
          <p:cNvSpPr>
            <a:spLocks noGrp="1"/>
          </p:cNvSpPr>
          <p:nvPr>
            <p:ph type="body" idx="1"/>
          </p:nvPr>
        </p:nvSpPr>
        <p:spPr/>
        <p:txBody>
          <a:bodyPr/>
          <a:lstStyle/>
          <a:p>
            <a:endParaRPr lang="en-US"/>
          </a:p>
        </p:txBody>
      </p:sp>
    </p:spTree>
    <p:extLst>
      <p:ext uri="{BB962C8B-B14F-4D97-AF65-F5344CB8AC3E}">
        <p14:creationId xmlns:p14="http://schemas.microsoft.com/office/powerpoint/2010/main" val="72655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En el diseño original del hombre, todas las facultades de la mente tenían como el centro a Dios.</a:t>
            </a:r>
            <a:endParaRPr lang="en-US" dirty="0"/>
          </a:p>
        </p:txBody>
      </p:sp>
      <p:sp>
        <p:nvSpPr>
          <p:cNvPr id="3" name="2 Marcador de texto"/>
          <p:cNvSpPr>
            <a:spLocks noGrp="1"/>
          </p:cNvSpPr>
          <p:nvPr>
            <p:ph type="body" idx="1"/>
          </p:nvPr>
        </p:nvSpPr>
        <p:spPr/>
        <p:txBody>
          <a:bodyPr/>
          <a:lstStyle/>
          <a:p>
            <a:endParaRPr lang="en-US"/>
          </a:p>
        </p:txBody>
      </p:sp>
    </p:spTree>
    <p:extLst>
      <p:ext uri="{BB962C8B-B14F-4D97-AF65-F5344CB8AC3E}">
        <p14:creationId xmlns:p14="http://schemas.microsoft.com/office/powerpoint/2010/main" val="1259139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Satanás (Isaías 14:13 y 14;Ezequiel 28:12-18)</a:t>
            </a:r>
            <a:endParaRPr lang="en-US" dirty="0"/>
          </a:p>
        </p:txBody>
      </p:sp>
      <p:sp>
        <p:nvSpPr>
          <p:cNvPr id="5" name="4 Marcador de contenido"/>
          <p:cNvSpPr>
            <a:spLocks noGrp="1"/>
          </p:cNvSpPr>
          <p:nvPr>
            <p:ph idx="1"/>
          </p:nvPr>
        </p:nvSpPr>
        <p:spPr/>
        <p:txBody>
          <a:bodyPr>
            <a:normAutofit fontScale="92500" lnSpcReduction="10000"/>
          </a:bodyPr>
          <a:lstStyle/>
          <a:p>
            <a:pPr marL="0" indent="0" algn="just">
              <a:buNone/>
            </a:pPr>
            <a:r>
              <a:rPr lang="es-ES" b="1" i="1" u="sng" dirty="0"/>
              <a:t>Aunque toda su gloria procedía de Dios, este poderoso ángel llegó a considerarla como perteneciente a sí mismo.  </a:t>
            </a:r>
            <a:r>
              <a:rPr lang="es-ES" dirty="0"/>
              <a:t>Descontento con el puesto que ocupaba, a pesar de ser el ángel que recibía más honores entre las huestes celestiales, se aventuró a codiciar el homenaje que </a:t>
            </a:r>
            <a:r>
              <a:rPr lang="es-ES" dirty="0" smtClean="0"/>
              <a:t>sólo </a:t>
            </a:r>
            <a:r>
              <a:rPr lang="es-ES" dirty="0"/>
              <a:t>debe darse al Creador.  </a:t>
            </a:r>
            <a:r>
              <a:rPr lang="es-ES" b="1" i="1" u="sng" dirty="0"/>
              <a:t>En vez de procurar el ensalzamiento de Dios </a:t>
            </a:r>
            <a:r>
              <a:rPr lang="es-ES" dirty="0"/>
              <a:t>como supremo en el afecto y la lealtad de todos los seres creados, trató de obtener para sí mismo el servicio y la lealtad de ellos.  Y codiciando la gloria con que el Padre infinito había investido a su Hijo, este príncipe de los ángeles aspiraba al poder que sólo pertenecía a </a:t>
            </a:r>
            <a:r>
              <a:rPr lang="es-ES" dirty="0" smtClean="0"/>
              <a:t>Cristo. PP pg. 14</a:t>
            </a:r>
            <a:endParaRPr lang="en-US" dirty="0"/>
          </a:p>
        </p:txBody>
      </p:sp>
    </p:spTree>
    <p:extLst>
      <p:ext uri="{BB962C8B-B14F-4D97-AF65-F5344CB8AC3E}">
        <p14:creationId xmlns:p14="http://schemas.microsoft.com/office/powerpoint/2010/main" val="3523595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Su imaginación se fue corrompiendo</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smtClean="0"/>
              <a:t>El </a:t>
            </a:r>
            <a:r>
              <a:rPr lang="es-ES" sz="3200" dirty="0"/>
              <a:t>espíritu de descontento y desafecto no se había conocido antes en el cielo.  Era un elemento nuevo, extraño, misterioso e inexplicable.  Lucifer mismo, al principio, no entendía la verdadera naturaleza de sus sentimientos; </a:t>
            </a:r>
            <a:r>
              <a:rPr lang="es-ES" sz="3200" b="1" i="1" u="sng" dirty="0"/>
              <a:t>durante algún tiempo había temido dar expresión a los pensamientos y a las imaginaciones de su mente; sin embargo no los desechó</a:t>
            </a:r>
            <a:r>
              <a:rPr lang="es-ES" sz="3200" dirty="0"/>
              <a:t>.  No veía el alcance de su extravío. </a:t>
            </a:r>
            <a:r>
              <a:rPr lang="es-ES" sz="3200" dirty="0" smtClean="0"/>
              <a:t>PP. Pg. 18</a:t>
            </a:r>
            <a:endParaRPr lang="en-US" sz="3200" dirty="0"/>
          </a:p>
        </p:txBody>
      </p:sp>
    </p:spTree>
    <p:extLst>
      <p:ext uri="{BB962C8B-B14F-4D97-AF65-F5344CB8AC3E}">
        <p14:creationId xmlns:p14="http://schemas.microsoft.com/office/powerpoint/2010/main" val="663767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Perdida del enfoque de la imaginación de Eva</a:t>
            </a:r>
            <a:endParaRPr lang="en-US" dirty="0"/>
          </a:p>
        </p:txBody>
      </p:sp>
      <p:sp>
        <p:nvSpPr>
          <p:cNvPr id="3" name="2 Marcador de contenido"/>
          <p:cNvSpPr>
            <a:spLocks noGrp="1"/>
          </p:cNvSpPr>
          <p:nvPr>
            <p:ph idx="1"/>
          </p:nvPr>
        </p:nvSpPr>
        <p:spPr/>
        <p:txBody>
          <a:bodyPr>
            <a:normAutofit/>
          </a:bodyPr>
          <a:lstStyle/>
          <a:p>
            <a:pPr marL="0" indent="0" algn="just">
              <a:buNone/>
            </a:pPr>
            <a:r>
              <a:rPr lang="es-ES" dirty="0" smtClean="0"/>
              <a:t>Eva </a:t>
            </a:r>
            <a:r>
              <a:rPr lang="es-ES" dirty="0"/>
              <a:t>fue seducida por la serpiente y creyó que Dios no actuaría con ellos como había dicho. </a:t>
            </a:r>
            <a:r>
              <a:rPr lang="es-ES" b="1" i="1" u="sng" dirty="0"/>
              <a:t>Ella comió, y creyendo que experimentaría una sensación de vida nueva y más exaltada</a:t>
            </a:r>
            <a:r>
              <a:rPr lang="es-ES" dirty="0"/>
              <a:t>, llevó el fruto a su esposo. La serpiente había dicho que no morirían, y Eva </a:t>
            </a:r>
            <a:r>
              <a:rPr lang="es-ES" b="1" i="1" u="sng" dirty="0"/>
              <a:t>no sintió ningún malestar al comer la fruta</a:t>
            </a:r>
            <a:r>
              <a:rPr lang="es-ES" dirty="0"/>
              <a:t>, </a:t>
            </a:r>
            <a:r>
              <a:rPr lang="es-ES" b="1" i="1" u="sng" dirty="0"/>
              <a:t>nada que pudiera considerar como muerte</a:t>
            </a:r>
            <a:r>
              <a:rPr lang="es-ES" dirty="0"/>
              <a:t>; al contrario, </a:t>
            </a:r>
            <a:r>
              <a:rPr lang="es-ES" b="1" i="1" u="sng" dirty="0"/>
              <a:t>experimentó una sensación agradable</a:t>
            </a:r>
            <a:r>
              <a:rPr lang="es-ES" dirty="0"/>
              <a:t>, lo cual </a:t>
            </a:r>
            <a:r>
              <a:rPr lang="es-ES" b="1" i="1" u="sng" dirty="0"/>
              <a:t>imaginó ser lo que los ángeles sentían</a:t>
            </a:r>
            <a:r>
              <a:rPr lang="es-ES" dirty="0" smtClean="0"/>
              <a:t>. </a:t>
            </a:r>
            <a:r>
              <a:rPr lang="es-ES" dirty="0"/>
              <a:t>CSS. Pg. 108</a:t>
            </a:r>
          </a:p>
          <a:p>
            <a:endParaRPr lang="es-ES" dirty="0"/>
          </a:p>
          <a:p>
            <a:endParaRPr lang="en-US" dirty="0"/>
          </a:p>
        </p:txBody>
      </p:sp>
    </p:spTree>
    <p:extLst>
      <p:ext uri="{BB962C8B-B14F-4D97-AF65-F5344CB8AC3E}">
        <p14:creationId xmlns:p14="http://schemas.microsoft.com/office/powerpoint/2010/main" val="3268569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continuación</a:t>
            </a:r>
            <a:endParaRPr lang="en-US"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dirty="0"/>
              <a:t>La serpiente tomó del fruto del árbol prohibido y lo puso en las manos vacilantes de Eva. Entonces le recordó sus propias palabras referentes a que Dios les había prohibido tocarlo, so pena de muerte.  Le manifestó que no recibiría más daño de comer el fruto que de tocarlo.  </a:t>
            </a:r>
            <a:r>
              <a:rPr lang="es-ES" b="1" i="1" u="sng" dirty="0"/>
              <a:t>No experimentando ningún mal resultado por lo que había hecho</a:t>
            </a:r>
            <a:r>
              <a:rPr lang="es-ES" dirty="0"/>
              <a:t>, Eva se atrevió a más.  Vio "que el árbol era bueno para comer, y que era agradable a los ojos, y árbol codiciable para alcanzar la sabiduría; y tomó de su fruto, y comió." Era agradable al paladar, y a medida que comía, </a:t>
            </a:r>
            <a:r>
              <a:rPr lang="es-ES" b="1" i="1" u="sng" dirty="0"/>
              <a:t>parecía sentir una fuerza vivificante</a:t>
            </a:r>
            <a:r>
              <a:rPr lang="es-ES" dirty="0"/>
              <a:t>, y </a:t>
            </a:r>
            <a:r>
              <a:rPr lang="es-ES" b="1" i="1" u="sng" dirty="0"/>
              <a:t>se figuró que entraba en un estado más elevado de existencia</a:t>
            </a:r>
            <a:r>
              <a:rPr lang="es-ES" dirty="0"/>
              <a:t>.  Sin temor, tomó el fruto y lo comió</a:t>
            </a:r>
            <a:r>
              <a:rPr lang="es-ES" dirty="0" smtClean="0"/>
              <a:t>. PP pg. 39</a:t>
            </a:r>
            <a:endParaRPr lang="en-US" dirty="0"/>
          </a:p>
        </p:txBody>
      </p:sp>
    </p:spTree>
    <p:extLst>
      <p:ext uri="{BB962C8B-B14F-4D97-AF65-F5344CB8AC3E}">
        <p14:creationId xmlns:p14="http://schemas.microsoft.com/office/powerpoint/2010/main" val="997022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continuación</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a:t>Alegó que las palabras de la serpiente debían ser ciertas puesto que </a:t>
            </a:r>
            <a:r>
              <a:rPr lang="es-ES" sz="3200" b="1" i="1" u="sng" dirty="0"/>
              <a:t>no sentía ninguna evidencia del desagrado de Dios</a:t>
            </a:r>
            <a:r>
              <a:rPr lang="es-ES" sz="3200" dirty="0"/>
              <a:t>; sino que, al contrario, </a:t>
            </a:r>
            <a:r>
              <a:rPr lang="es-ES" sz="3200" b="1" i="1" u="sng" dirty="0"/>
              <a:t>experimentaba una deliciosa y </a:t>
            </a:r>
            <a:r>
              <a:rPr lang="es-ES" sz="3200" b="1" i="1" u="sng" dirty="0" smtClean="0"/>
              <a:t>alborozarte </a:t>
            </a:r>
            <a:r>
              <a:rPr lang="es-ES" sz="3200" b="1" i="1" u="sng" dirty="0"/>
              <a:t>influencia</a:t>
            </a:r>
            <a:r>
              <a:rPr lang="es-ES" sz="3200" dirty="0"/>
              <a:t>, que </a:t>
            </a:r>
            <a:r>
              <a:rPr lang="es-ES" sz="3200" b="1" i="1" u="sng" dirty="0"/>
              <a:t>conmovía todas sus facultades con una nueva vida</a:t>
            </a:r>
            <a:r>
              <a:rPr lang="es-ES" sz="3200" dirty="0"/>
              <a:t>, que </a:t>
            </a:r>
            <a:r>
              <a:rPr lang="es-ES" sz="3200" b="1" i="1" u="sng" dirty="0"/>
              <a:t>le parecía semejante a la que inspiraba a los mensajeros celestiales</a:t>
            </a:r>
            <a:r>
              <a:rPr lang="es-ES" sz="3200" dirty="0" smtClean="0"/>
              <a:t>. PP pg. 39</a:t>
            </a:r>
            <a:endParaRPr lang="en-US" sz="3200" dirty="0"/>
          </a:p>
        </p:txBody>
      </p:sp>
    </p:spTree>
    <p:extLst>
      <p:ext uri="{BB962C8B-B14F-4D97-AF65-F5344CB8AC3E}">
        <p14:creationId xmlns:p14="http://schemas.microsoft.com/office/powerpoint/2010/main" val="17267650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Adán</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200" dirty="0" smtClean="0"/>
              <a:t>Al </a:t>
            </a:r>
            <a:r>
              <a:rPr lang="es-ES" sz="3200" dirty="0"/>
              <a:t>fin y al cabo, se dijo Adán, ¿no podrían ser verídicas las palabras de la sabia serpiente?  Eva estaba ante él, </a:t>
            </a:r>
            <a:r>
              <a:rPr lang="es-ES" sz="3200" b="1" i="1" u="sng" dirty="0"/>
              <a:t>tan bella y aparentemente tan inocente como antes de su desobediencia</a:t>
            </a:r>
            <a:r>
              <a:rPr lang="es-ES" sz="3200" dirty="0"/>
              <a:t>.  </a:t>
            </a:r>
            <a:r>
              <a:rPr lang="es-ES" sz="3200" b="1" i="1" u="sng" dirty="0"/>
              <a:t>Le expresaba mayor amor que antes</a:t>
            </a:r>
            <a:r>
              <a:rPr lang="es-ES" sz="3200" dirty="0"/>
              <a:t>.  </a:t>
            </a:r>
            <a:r>
              <a:rPr lang="es-ES" sz="3200" b="1" i="1" u="sng" dirty="0"/>
              <a:t>Ninguna señal de muerte se notaba en ella</a:t>
            </a:r>
            <a:r>
              <a:rPr lang="es-ES" sz="3200" dirty="0"/>
              <a:t>, y así decidió hacer frente a las consecuencias.  Tomó el fruto y lo comió apresuradamente</a:t>
            </a:r>
            <a:r>
              <a:rPr lang="es-ES" sz="3200" dirty="0" smtClean="0"/>
              <a:t>. </a:t>
            </a:r>
            <a:r>
              <a:rPr lang="es-ES" sz="3200" dirty="0"/>
              <a:t>PP. Pg. 41</a:t>
            </a:r>
            <a:endParaRPr lang="en-US" sz="3200" dirty="0"/>
          </a:p>
          <a:p>
            <a:pPr algn="just"/>
            <a:endParaRPr lang="en-US" dirty="0"/>
          </a:p>
        </p:txBody>
      </p:sp>
    </p:spTree>
    <p:extLst>
      <p:ext uri="{BB962C8B-B14F-4D97-AF65-F5344CB8AC3E}">
        <p14:creationId xmlns:p14="http://schemas.microsoft.com/office/powerpoint/2010/main" val="14020074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fab">
  <a:themeElements>
    <a:clrScheme name="Boticario">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222</TotalTime>
  <Words>1521</Words>
  <Application>Microsoft Office PowerPoint</Application>
  <PresentationFormat>Presentación en pantalla (4:3)</PresentationFormat>
  <Paragraphs>46</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Prefab</vt:lpstr>
      <vt:lpstr>NUTRICION, MENTE Y CARACTER.</vt:lpstr>
      <vt:lpstr>LA IMAGINACIÓN FUERA DE ENFOQUE (CORROMPIDA)</vt:lpstr>
      <vt:lpstr>En el diseño original del hombre, todas las facultades de la mente tenían como el centro a Dios.</vt:lpstr>
      <vt:lpstr>Satanás (Isaías 14:13 y 14;Ezequiel 28:12-18)</vt:lpstr>
      <vt:lpstr>Su imaginación se fue corrompiendo</vt:lpstr>
      <vt:lpstr>Perdida del enfoque de la imaginación de Eva</vt:lpstr>
      <vt:lpstr>continuación</vt:lpstr>
      <vt:lpstr>continuación</vt:lpstr>
      <vt:lpstr>Adán</vt:lpstr>
      <vt:lpstr>Perdida de enfoque de imaginación de Adán</vt:lpstr>
      <vt:lpstr>El engaño del Aquí y Ahora</vt:lpstr>
      <vt:lpstr>Una Ley inevitable</vt:lpstr>
      <vt:lpstr>Actualmente: La Imaginación victima del apetito</vt:lpstr>
      <vt:lpstr>Complacencia del apetito (Los 5 pasos)</vt:lpstr>
      <vt:lpstr>Continuación..</vt:lpstr>
      <vt:lpstr>Complacencia del apetito estimulante</vt:lpstr>
      <vt:lpstr>¿En cual de los dos enfoques de imaginación quisieras estar?</vt:lpstr>
      <vt:lpstr>Nunca lo olvides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Gerardo Payan</dc:creator>
  <cp:lastModifiedBy>Gerardo Payan</cp:lastModifiedBy>
  <cp:revision>15</cp:revision>
  <dcterms:created xsi:type="dcterms:W3CDTF">2011-07-12T21:43:36Z</dcterms:created>
  <dcterms:modified xsi:type="dcterms:W3CDTF">2011-07-14T10:56:35Z</dcterms:modified>
</cp:coreProperties>
</file>