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62" r:id="rId2"/>
    <p:sldId id="263" r:id="rId3"/>
    <p:sldId id="322" r:id="rId4"/>
    <p:sldId id="326" r:id="rId5"/>
    <p:sldId id="298" r:id="rId6"/>
    <p:sldId id="284" r:id="rId7"/>
    <p:sldId id="311" r:id="rId8"/>
    <p:sldId id="320" r:id="rId9"/>
    <p:sldId id="299" r:id="rId10"/>
    <p:sldId id="310" r:id="rId11"/>
    <p:sldId id="319" r:id="rId12"/>
    <p:sldId id="285" r:id="rId13"/>
    <p:sldId id="316" r:id="rId14"/>
    <p:sldId id="313" r:id="rId15"/>
    <p:sldId id="302" r:id="rId16"/>
    <p:sldId id="286" r:id="rId17"/>
    <p:sldId id="292" r:id="rId18"/>
    <p:sldId id="306" r:id="rId19"/>
    <p:sldId id="287" r:id="rId20"/>
    <p:sldId id="308" r:id="rId21"/>
    <p:sldId id="294" r:id="rId22"/>
    <p:sldId id="293" r:id="rId23"/>
    <p:sldId id="335" r:id="rId24"/>
    <p:sldId id="344" r:id="rId25"/>
    <p:sldId id="342" r:id="rId26"/>
    <p:sldId id="343" r:id="rId27"/>
    <p:sldId id="339" r:id="rId28"/>
    <p:sldId id="330" r:id="rId29"/>
    <p:sldId id="338" r:id="rId30"/>
    <p:sldId id="337" r:id="rId31"/>
    <p:sldId id="340" r:id="rId32"/>
    <p:sldId id="341" r:id="rId33"/>
    <p:sldId id="336" r:id="rId34"/>
    <p:sldId id="331" r:id="rId35"/>
    <p:sldId id="329" r:id="rId36"/>
    <p:sldId id="289" r:id="rId37"/>
    <p:sldId id="314" r:id="rId38"/>
    <p:sldId id="305" r:id="rId39"/>
    <p:sldId id="300" r:id="rId40"/>
    <p:sldId id="288" r:id="rId41"/>
    <p:sldId id="264" r:id="rId42"/>
    <p:sldId id="281" r:id="rId43"/>
    <p:sldId id="282" r:id="rId44"/>
    <p:sldId id="318" r:id="rId45"/>
    <p:sldId id="323" r:id="rId46"/>
    <p:sldId id="32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5915" autoAdjust="0"/>
  </p:normalViewPr>
  <p:slideViewPr>
    <p:cSldViewPr>
      <p:cViewPr varScale="1">
        <p:scale>
          <a:sx n="71" d="100"/>
          <a:sy n="71" d="100"/>
        </p:scale>
        <p:origin x="-480" y="-90"/>
      </p:cViewPr>
      <p:guideLst>
        <p:guide orient="horz" pos="2160"/>
        <p:guide pos="2880"/>
      </p:guideLst>
    </p:cSldViewPr>
  </p:slideViewPr>
  <p:outlineViewPr>
    <p:cViewPr>
      <p:scale>
        <a:sx n="33" d="100"/>
        <a:sy n="33" d="100"/>
      </p:scale>
      <p:origin x="48" y="148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39C4D8-C6CE-4DFA-87E5-E66BE68E3164}" type="datetimeFigureOut">
              <a:rPr lang="en-US" smtClean="0"/>
              <a:t>7/14/2011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D777F7-C949-4022-AB77-DCC625E0D4DE}" type="slidenum">
              <a:rPr lang="en-US" smtClean="0"/>
              <a:t>‹Nº›</a:t>
            </a:fld>
            <a:endParaRPr lang="en-US"/>
          </a:p>
        </p:txBody>
      </p:sp>
    </p:spTree>
    <p:extLst>
      <p:ext uri="{BB962C8B-B14F-4D97-AF65-F5344CB8AC3E}">
        <p14:creationId xmlns:p14="http://schemas.microsoft.com/office/powerpoint/2010/main" val="2424028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lvl="1" fontAlgn="ctr"/>
            <a:endParaRPr lang="en-US"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A8D777F7-C949-4022-AB77-DCC625E0D4DE}" type="slidenum">
              <a:rPr lang="en-US" smtClean="0"/>
              <a:t>31</a:t>
            </a:fld>
            <a:endParaRPr lang="en-US"/>
          </a:p>
        </p:txBody>
      </p:sp>
    </p:spTree>
    <p:extLst>
      <p:ext uri="{BB962C8B-B14F-4D97-AF65-F5344CB8AC3E}">
        <p14:creationId xmlns:p14="http://schemas.microsoft.com/office/powerpoint/2010/main" val="407239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15" name="14 Marcador de pie de página"/>
          <p:cNvSpPr>
            <a:spLocks noGrp="1"/>
          </p:cNvSpPr>
          <p:nvPr>
            <p:ph type="ftr" sz="quarter" idx="11"/>
          </p:nvPr>
        </p:nvSpPr>
        <p:spPr/>
        <p:txBody>
          <a:bodyPr/>
          <a:lstStyle/>
          <a:p>
            <a:endParaRPr lang="en-US">
              <a:solidFill>
                <a:srgbClr val="3E3D2D"/>
              </a:solidFill>
            </a:endParaRPr>
          </a:p>
        </p:txBody>
      </p:sp>
      <p:sp>
        <p:nvSpPr>
          <p:cNvPr id="16" name="15 Marcador de número de diapositiva"/>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38230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39912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135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72490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5" name="Rectangle 4"/>
          <p:cNvSpPr>
            <a:spLocks noGrp="1"/>
          </p:cNvSpPr>
          <p:nvPr>
            <p:ph type="ftr" sz="quarter" idx="11"/>
          </p:nvPr>
        </p:nvSpPr>
        <p:spPr/>
        <p:txBody>
          <a:bodyPr/>
          <a:lstStyle/>
          <a:p>
            <a:endParaRPr lang="en-US">
              <a:solidFill>
                <a:srgbClr val="3E3D2D"/>
              </a:solidFill>
            </a:endParaRPr>
          </a:p>
        </p:txBody>
      </p:sp>
      <p:sp>
        <p:nvSpPr>
          <p:cNvPr id="6" name="Rectangle 5"/>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3907917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64275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8" name="Rectangle 7"/>
          <p:cNvSpPr>
            <a:spLocks noGrp="1"/>
          </p:cNvSpPr>
          <p:nvPr>
            <p:ph type="ftr" sz="quarter" idx="11"/>
          </p:nvPr>
        </p:nvSpPr>
        <p:spPr/>
        <p:txBody>
          <a:bodyPr/>
          <a:lstStyle/>
          <a:p>
            <a:endParaRPr lang="en-US">
              <a:solidFill>
                <a:srgbClr val="3E3D2D"/>
              </a:solidFill>
            </a:endParaRPr>
          </a:p>
        </p:txBody>
      </p:sp>
      <p:sp>
        <p:nvSpPr>
          <p:cNvPr id="9" name="Rectangle 8"/>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178839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4" name="Rectangle 3"/>
          <p:cNvSpPr>
            <a:spLocks noGrp="1"/>
          </p:cNvSpPr>
          <p:nvPr>
            <p:ph type="ftr" sz="quarter" idx="11"/>
          </p:nvPr>
        </p:nvSpPr>
        <p:spPr/>
        <p:txBody>
          <a:bodyPr/>
          <a:lstStyle/>
          <a:p>
            <a:endParaRPr lang="en-US">
              <a:solidFill>
                <a:srgbClr val="3E3D2D"/>
              </a:solidFill>
            </a:endParaRPr>
          </a:p>
        </p:txBody>
      </p:sp>
      <p:sp>
        <p:nvSpPr>
          <p:cNvPr id="5" name="Rectangle 4"/>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61425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3" name="Rectangle 2"/>
          <p:cNvSpPr>
            <a:spLocks noGrp="1"/>
          </p:cNvSpPr>
          <p:nvPr>
            <p:ph type="ftr" sz="quarter" idx="11"/>
          </p:nvPr>
        </p:nvSpPr>
        <p:spPr/>
        <p:txBody>
          <a:bodyPr/>
          <a:lstStyle/>
          <a:p>
            <a:endParaRPr lang="en-US">
              <a:solidFill>
                <a:srgbClr val="3E3D2D"/>
              </a:solidFill>
            </a:endParaRPr>
          </a:p>
        </p:txBody>
      </p:sp>
      <p:sp>
        <p:nvSpPr>
          <p:cNvPr id="4" name="Rectangle 3"/>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Tree>
    <p:extLst>
      <p:ext uri="{BB962C8B-B14F-4D97-AF65-F5344CB8AC3E}">
        <p14:creationId xmlns:p14="http://schemas.microsoft.com/office/powerpoint/2010/main" val="253038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2603287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6" name="Rectangle 5"/>
          <p:cNvSpPr>
            <a:spLocks noGrp="1"/>
          </p:cNvSpPr>
          <p:nvPr>
            <p:ph type="ftr" sz="quarter" idx="11"/>
          </p:nvPr>
        </p:nvSpPr>
        <p:spPr/>
        <p:txBody>
          <a:bodyPr/>
          <a:lstStyle/>
          <a:p>
            <a:endParaRPr lang="en-US">
              <a:solidFill>
                <a:srgbClr val="3E3D2D"/>
              </a:solidFill>
            </a:endParaRPr>
          </a:p>
        </p:txBody>
      </p:sp>
      <p:sp>
        <p:nvSpPr>
          <p:cNvPr id="7" name="Rectangle 6"/>
          <p:cNvSpPr>
            <a:spLocks noGrp="1"/>
          </p:cNvSpPr>
          <p:nvPr>
            <p:ph type="sldNum" sz="quarter" idx="12"/>
          </p:nvPr>
        </p:nvSpPr>
        <p:spPr/>
        <p:txBody>
          <a:bodyPr/>
          <a:lstStyle/>
          <a:p>
            <a:fld id="{F9EFA51B-D8FD-446C-B31C-35605D27C328}" type="slidenum">
              <a:rPr lang="en-US" smtClean="0">
                <a:solidFill>
                  <a:srgbClr val="3E3D2D"/>
                </a:solidFill>
              </a:rPr>
              <a:pPr/>
              <a:t>‹Nº›</a:t>
            </a:fld>
            <a:endParaRPr lang="en-US">
              <a:solidFill>
                <a:srgbClr val="3E3D2D"/>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87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B3F10DD-C708-45FA-8ED7-96C0631A4787}" type="datetimeFigureOut">
              <a:rPr lang="en-US" smtClean="0">
                <a:solidFill>
                  <a:srgbClr val="3E3D2D"/>
                </a:solidFill>
              </a:rPr>
              <a:pPr/>
              <a:t>7/14/2011</a:t>
            </a:fld>
            <a:endParaRPr lang="en-US">
              <a:solidFill>
                <a:srgbClr val="3E3D2D"/>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3E3D2D"/>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F9EFA51B-D8FD-446C-B31C-35605D27C328}" type="slidenum">
              <a:rPr lang="en-US" smtClean="0">
                <a:solidFill>
                  <a:srgbClr val="3E3D2D"/>
                </a:solidFill>
              </a:rPr>
              <a:pPr/>
              <a:t>‹Nº›</a:t>
            </a:fld>
            <a:endParaRPr lang="en-US">
              <a:solidFill>
                <a:srgbClr val="3E3D2D"/>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1531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p:nvPr>
        </p:nvSpPr>
        <p:spPr>
          <a:xfrm>
            <a:off x="609600" y="533400"/>
            <a:ext cx="7924800" cy="3886201"/>
          </a:xfrm>
        </p:spPr>
        <p:txBody>
          <a:bodyPr/>
          <a:lstStyle/>
          <a:p>
            <a:r>
              <a:rPr lang="es-MX" sz="9600" dirty="0" smtClean="0">
                <a:latin typeface="Agency FB" pitchFamily="34" charset="0"/>
              </a:rPr>
              <a:t>NUTRICION, MENTE Y CARACTER.</a:t>
            </a:r>
            <a:endParaRPr lang="en-US" sz="9600" dirty="0">
              <a:latin typeface="Agency FB" pitchFamily="34" charset="0"/>
            </a:endParaRPr>
          </a:p>
        </p:txBody>
      </p:sp>
      <p:sp>
        <p:nvSpPr>
          <p:cNvPr id="7" name="6 Subtítulo"/>
          <p:cNvSpPr>
            <a:spLocks noGrp="1"/>
          </p:cNvSpPr>
          <p:nvPr>
            <p:ph type="subTitle" idx="1"/>
          </p:nvPr>
        </p:nvSpPr>
        <p:spPr/>
        <p:txBody>
          <a:bodyPr/>
          <a:lstStyle/>
          <a:p>
            <a:r>
              <a:rPr lang="es-MX" dirty="0" smtClean="0"/>
              <a:t>Seminario de Nutrición. Fundación las Delicias. Gerardo Payan. Julio 2011. Tema 1</a:t>
            </a:r>
            <a:endParaRPr lang="en-US" dirty="0"/>
          </a:p>
        </p:txBody>
      </p:sp>
    </p:spTree>
    <p:extLst>
      <p:ext uri="{BB962C8B-B14F-4D97-AF65-F5344CB8AC3E}">
        <p14:creationId xmlns:p14="http://schemas.microsoft.com/office/powerpoint/2010/main" val="323157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Físico-Mental-Carácter</a:t>
            </a:r>
            <a:endParaRPr lang="en-US" dirty="0"/>
          </a:p>
        </p:txBody>
      </p:sp>
      <p:sp>
        <p:nvSpPr>
          <p:cNvPr id="3" name="2 Marcador de contenido"/>
          <p:cNvSpPr>
            <a:spLocks noGrp="1"/>
          </p:cNvSpPr>
          <p:nvPr>
            <p:ph idx="1"/>
          </p:nvPr>
        </p:nvSpPr>
        <p:spPr/>
        <p:txBody>
          <a:bodyPr/>
          <a:lstStyle/>
          <a:p>
            <a:pPr marL="0" indent="0" algn="just">
              <a:buNone/>
            </a:pPr>
            <a:r>
              <a:rPr lang="es-ES" sz="3600" dirty="0"/>
              <a:t>Puesto que la mente y el alma hallan expresión por medio del cuerpo, tanto el vigor mental como el espiritual dependen en gran parte de la fuerza y la actividad físicas; </a:t>
            </a:r>
            <a:r>
              <a:rPr lang="es-ES" sz="3600" b="1" i="1" u="sng" dirty="0"/>
              <a:t>todo lo que promueva la salud física, promueve el desarrollo de una mente fuerte y un carácter equilibrado.­ </a:t>
            </a:r>
            <a:r>
              <a:rPr lang="es-ES" sz="3600" dirty="0"/>
              <a:t>Ed </a:t>
            </a:r>
            <a:r>
              <a:rPr lang="es-ES" sz="3600" dirty="0" smtClean="0"/>
              <a:t>pg. 195 </a:t>
            </a:r>
            <a:r>
              <a:rPr lang="es-ES" sz="3600" dirty="0"/>
              <a:t>(1903).</a:t>
            </a:r>
          </a:p>
          <a:p>
            <a:endParaRPr lang="en-US" dirty="0"/>
          </a:p>
        </p:txBody>
      </p:sp>
    </p:spTree>
    <p:extLst>
      <p:ext uri="{BB962C8B-B14F-4D97-AF65-F5344CB8AC3E}">
        <p14:creationId xmlns:p14="http://schemas.microsoft.com/office/powerpoint/2010/main" val="565708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Habito-cerebro-mente</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4800" dirty="0"/>
              <a:t>El cerebro es la ciudadela del ser.  </a:t>
            </a:r>
            <a:r>
              <a:rPr lang="es-ES" sz="4800" b="1" i="1" u="sng" dirty="0"/>
              <a:t>Los malos hábitos físicos afectan el cerebro</a:t>
            </a:r>
            <a:r>
              <a:rPr lang="es-ES" sz="4800" dirty="0"/>
              <a:t>, e impiden que se alcance aquello que se desea: una buena disciplina mental. </a:t>
            </a:r>
            <a:r>
              <a:rPr lang="es-ES" sz="4800" dirty="0" smtClean="0"/>
              <a:t>CMPA pg. 285</a:t>
            </a:r>
            <a:endParaRPr lang="en-US" sz="4800" dirty="0"/>
          </a:p>
        </p:txBody>
      </p:sp>
    </p:spTree>
    <p:extLst>
      <p:ext uri="{BB962C8B-B14F-4D97-AF65-F5344CB8AC3E}">
        <p14:creationId xmlns:p14="http://schemas.microsoft.com/office/powerpoint/2010/main" val="77731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2. Diferencia entre la Mente y el Cerebro</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2260759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Ordenador y Ejecutor</a:t>
            </a:r>
            <a:endParaRPr lang="en-US" dirty="0"/>
          </a:p>
        </p:txBody>
      </p:sp>
      <p:sp>
        <p:nvSpPr>
          <p:cNvPr id="5" name="4 Marcador de contenido"/>
          <p:cNvSpPr>
            <a:spLocks noGrp="1"/>
          </p:cNvSpPr>
          <p:nvPr>
            <p:ph idx="1"/>
          </p:nvPr>
        </p:nvSpPr>
        <p:spPr/>
        <p:txBody>
          <a:bodyPr>
            <a:normAutofit lnSpcReduction="10000"/>
          </a:bodyPr>
          <a:lstStyle/>
          <a:p>
            <a:pPr marL="0" indent="0" algn="just">
              <a:buNone/>
            </a:pPr>
            <a:r>
              <a:rPr lang="es-ES" sz="4800" dirty="0" smtClean="0"/>
              <a:t>El </a:t>
            </a:r>
            <a:r>
              <a:rPr lang="es-ES" sz="4800" dirty="0"/>
              <a:t>cerebro es el órgano y el instrumento de la mente, y controla todo el cuerpo. Para que las demás partes del organismo estén sanas, el cerebro tiene que estar sano</a:t>
            </a:r>
            <a:r>
              <a:rPr lang="es-ES" sz="4800" dirty="0" smtClean="0"/>
              <a:t>.</a:t>
            </a:r>
            <a:r>
              <a:rPr lang="es-ES" sz="4800" dirty="0"/>
              <a:t> 2MCP pg. 396</a:t>
            </a:r>
            <a:endParaRPr lang="en-US" sz="4800" dirty="0"/>
          </a:p>
          <a:p>
            <a:endParaRPr lang="en-US" dirty="0"/>
          </a:p>
        </p:txBody>
      </p:sp>
    </p:spTree>
    <p:extLst>
      <p:ext uri="{BB962C8B-B14F-4D97-AF65-F5344CB8AC3E}">
        <p14:creationId xmlns:p14="http://schemas.microsoft.com/office/powerpoint/2010/main" val="141640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cerebro</a:t>
            </a:r>
            <a:endParaRPr lang="en-US" dirty="0"/>
          </a:p>
        </p:txBody>
      </p:sp>
      <p:sp>
        <p:nvSpPr>
          <p:cNvPr id="3" name="2 Marcador de contenido"/>
          <p:cNvSpPr>
            <a:spLocks noGrp="1"/>
          </p:cNvSpPr>
          <p:nvPr>
            <p:ph idx="1"/>
          </p:nvPr>
        </p:nvSpPr>
        <p:spPr/>
        <p:txBody>
          <a:bodyPr>
            <a:noAutofit/>
          </a:bodyPr>
          <a:lstStyle/>
          <a:p>
            <a:pPr marL="457200" indent="-457200" algn="just">
              <a:buAutoNum type="arabicPeriod"/>
            </a:pPr>
            <a:r>
              <a:rPr lang="es-ES" sz="2400" dirty="0" smtClean="0"/>
              <a:t>Estructura </a:t>
            </a:r>
            <a:r>
              <a:rPr lang="es-ES" sz="2400" dirty="0"/>
              <a:t>anatómica que interviene en los procesos </a:t>
            </a:r>
            <a:r>
              <a:rPr lang="es-ES" sz="2400" dirty="0" smtClean="0"/>
              <a:t>mentales. (SD pg. 142)</a:t>
            </a:r>
          </a:p>
          <a:p>
            <a:pPr marL="457200" indent="-457200" algn="just">
              <a:buAutoNum type="arabicPeriod"/>
            </a:pPr>
            <a:r>
              <a:rPr lang="es-ES" sz="2400" dirty="0" smtClean="0"/>
              <a:t>Base </a:t>
            </a:r>
            <a:r>
              <a:rPr lang="es-ES" sz="2400" dirty="0"/>
              <a:t>de los procesos neurológicos que estimulan el mecanismo del pensamiento de todo ser humano</a:t>
            </a:r>
            <a:r>
              <a:rPr lang="es-ES" sz="2400" dirty="0" smtClean="0"/>
              <a:t>. (SD pg</a:t>
            </a:r>
            <a:r>
              <a:rPr lang="es-ES" sz="2400" dirty="0"/>
              <a:t>. </a:t>
            </a:r>
            <a:r>
              <a:rPr lang="es-ES" sz="2400" dirty="0" smtClean="0"/>
              <a:t>142)</a:t>
            </a:r>
            <a:r>
              <a:rPr lang="es-MX" sz="2400" dirty="0"/>
              <a:t> </a:t>
            </a:r>
            <a:endParaRPr lang="es-MX" sz="2400" dirty="0" smtClean="0"/>
          </a:p>
          <a:p>
            <a:pPr marL="457200" indent="-457200" algn="just">
              <a:buAutoNum type="arabicPeriod"/>
            </a:pPr>
            <a:r>
              <a:rPr lang="es-MX" sz="2400" dirty="0" smtClean="0"/>
              <a:t>Es </a:t>
            </a:r>
            <a:r>
              <a:rPr lang="es-MX" sz="2400" dirty="0"/>
              <a:t>un órgano del cuerpo, es visible. </a:t>
            </a:r>
            <a:endParaRPr lang="es-MX" sz="2400" dirty="0" smtClean="0"/>
          </a:p>
          <a:p>
            <a:pPr marL="457200" indent="-457200" algn="just">
              <a:buAutoNum type="arabicPeriod"/>
            </a:pPr>
            <a:r>
              <a:rPr lang="es-MX" sz="2400" dirty="0" smtClean="0"/>
              <a:t>Crean </a:t>
            </a:r>
            <a:r>
              <a:rPr lang="es-MX" sz="2400" dirty="0"/>
              <a:t>sinapsis, a través de impulsos </a:t>
            </a:r>
            <a:r>
              <a:rPr lang="es-MX" sz="2400" dirty="0" smtClean="0"/>
              <a:t>eléctricos </a:t>
            </a:r>
            <a:r>
              <a:rPr lang="es-MX" sz="2400" dirty="0"/>
              <a:t>y químicos para lo cual necesita energía y neurotransmisores, productos de una buena nutrición. </a:t>
            </a:r>
          </a:p>
          <a:p>
            <a:pPr marL="457200" indent="-457200" algn="just">
              <a:buAutoNum type="arabicPeriod"/>
            </a:pPr>
            <a:r>
              <a:rPr lang="es-MX" sz="2400" dirty="0" smtClean="0"/>
              <a:t>La </a:t>
            </a:r>
            <a:r>
              <a:rPr lang="es-MX" sz="2400" dirty="0"/>
              <a:t>nutrición, el medio ambiente y la edad determinan la velocidad con la que funciona nuestro cerebro.</a:t>
            </a:r>
          </a:p>
          <a:p>
            <a:pPr marL="742950" indent="-742950" algn="just">
              <a:buAutoNum type="arabicPeriod"/>
            </a:pPr>
            <a:endParaRPr lang="en-US" sz="4000" dirty="0"/>
          </a:p>
          <a:p>
            <a:pPr algn="just"/>
            <a:endParaRPr lang="en-US" sz="4000" dirty="0"/>
          </a:p>
        </p:txBody>
      </p:sp>
    </p:spTree>
    <p:extLst>
      <p:ext uri="{BB962C8B-B14F-4D97-AF65-F5344CB8AC3E}">
        <p14:creationId xmlns:p14="http://schemas.microsoft.com/office/powerpoint/2010/main" val="349767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Mente</a:t>
            </a:r>
            <a:endParaRPr lang="en-US" dirty="0"/>
          </a:p>
        </p:txBody>
      </p:sp>
      <p:sp>
        <p:nvSpPr>
          <p:cNvPr id="3" name="2 Marcador de contenido"/>
          <p:cNvSpPr>
            <a:spLocks noGrp="1"/>
          </p:cNvSpPr>
          <p:nvPr>
            <p:ph idx="1"/>
          </p:nvPr>
        </p:nvSpPr>
        <p:spPr/>
        <p:txBody>
          <a:bodyPr>
            <a:noAutofit/>
          </a:bodyPr>
          <a:lstStyle/>
          <a:p>
            <a:pPr marL="514350" indent="-514350" algn="just">
              <a:buAutoNum type="arabicPeriod"/>
            </a:pPr>
            <a:r>
              <a:rPr lang="es-MX" dirty="0" smtClean="0"/>
              <a:t>Son los procesos y funciones del cerebro ya sea en partes o en su totalidad. </a:t>
            </a:r>
          </a:p>
          <a:p>
            <a:pPr marL="514350" indent="-514350" algn="just">
              <a:buAutoNum type="arabicPeriod"/>
            </a:pPr>
            <a:r>
              <a:rPr lang="es-MX" dirty="0" smtClean="0"/>
              <a:t>Elegidos por la Voluntad, a través de los pensamientos, deseos, creencias, etc. </a:t>
            </a:r>
          </a:p>
          <a:p>
            <a:pPr marL="514350" indent="-514350" algn="just">
              <a:buAutoNum type="arabicPeriod"/>
            </a:pPr>
            <a:r>
              <a:rPr lang="es-MX" dirty="0" smtClean="0"/>
              <a:t>No se puede ver, solamente los resultados. </a:t>
            </a:r>
          </a:p>
          <a:p>
            <a:pPr marL="514350" indent="-514350" algn="just">
              <a:buAutoNum type="arabicPeriod"/>
            </a:pPr>
            <a:r>
              <a:rPr lang="es-MX" dirty="0" smtClean="0"/>
              <a:t>La disfuncionalidad de la mente crea desordenes que se pueden ver en las emociones, pensamientos, sentimientos y acciones. </a:t>
            </a:r>
            <a:endParaRPr lang="en-US" dirty="0"/>
          </a:p>
        </p:txBody>
      </p:sp>
    </p:spTree>
    <p:extLst>
      <p:ext uri="{BB962C8B-B14F-4D97-AF65-F5344CB8AC3E}">
        <p14:creationId xmlns:p14="http://schemas.microsoft.com/office/powerpoint/2010/main" val="3009434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3. Necesidades de la Mente para la ejecución de su Voluntad</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1725145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Armonía física: (Cerebro y Cuerpo) </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smtClean="0"/>
              <a:t>La </a:t>
            </a:r>
            <a:r>
              <a:rPr lang="es-ES" dirty="0"/>
              <a:t>mente controla al hombre en su totalidad. Todas nuestras acciones, buenas o malas, tienen su origen en la mente. Es la mente la que adora a Dios y nos vincula con los seres celestiales. . . </a:t>
            </a:r>
            <a:r>
              <a:rPr lang="es-ES" b="1" i="1" u="sng" dirty="0"/>
              <a:t>Todos los órganos físicos son siervos de la mente, y los nervios son los mensajeros que transmiten sus órdenes a cada parte del cuerpo, para dirigir los movimientos de la maquinaria viviente. . </a:t>
            </a:r>
            <a:r>
              <a:rPr lang="es-ES" b="1" i="1" u="sng" dirty="0" smtClean="0"/>
              <a:t>. </a:t>
            </a:r>
            <a:r>
              <a:rPr lang="es-ES" dirty="0" smtClean="0"/>
              <a:t>La </a:t>
            </a:r>
            <a:r>
              <a:rPr lang="es-ES" dirty="0"/>
              <a:t>actividad armoniosa de todas sus partes: cerebro, huesos y músculos, es necesaria para el desarrollo pleno y saludable del organismo humano en su totalidad.­ </a:t>
            </a:r>
            <a:r>
              <a:rPr lang="es-ES" dirty="0" err="1"/>
              <a:t>SpTEd</a:t>
            </a:r>
            <a:r>
              <a:rPr lang="es-ES" dirty="0"/>
              <a:t> 33 (c 1897); (FE 426</a:t>
            </a:r>
            <a:r>
              <a:rPr lang="es-ES" dirty="0" smtClean="0"/>
              <a:t>). 2MCP 408</a:t>
            </a:r>
            <a:endParaRPr lang="en-US" dirty="0"/>
          </a:p>
        </p:txBody>
      </p:sp>
    </p:spTree>
    <p:extLst>
      <p:ext uri="{BB962C8B-B14F-4D97-AF65-F5344CB8AC3E}">
        <p14:creationId xmlns:p14="http://schemas.microsoft.com/office/powerpoint/2010/main" val="25331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dirty="0" smtClean="0"/>
              <a:t>Cuerpo Sano (Órganos digestivos sanos)</a:t>
            </a:r>
            <a:endParaRPr lang="en-US" sz="3200" dirty="0"/>
          </a:p>
        </p:txBody>
      </p:sp>
      <p:sp>
        <p:nvSpPr>
          <p:cNvPr id="3" name="2 Marcador de contenido"/>
          <p:cNvSpPr>
            <a:spLocks noGrp="1"/>
          </p:cNvSpPr>
          <p:nvPr>
            <p:ph idx="1"/>
          </p:nvPr>
        </p:nvSpPr>
        <p:spPr/>
        <p:txBody>
          <a:bodyPr>
            <a:normAutofit lnSpcReduction="10000"/>
          </a:bodyPr>
          <a:lstStyle/>
          <a:p>
            <a:pPr marL="0" indent="0" algn="just">
              <a:buNone/>
            </a:pPr>
            <a:r>
              <a:rPr lang="es-ES" b="1" i="1" u="sng" dirty="0" smtClean="0"/>
              <a:t>El </a:t>
            </a:r>
            <a:r>
              <a:rPr lang="es-ES" b="1" i="1" u="sng" dirty="0"/>
              <a:t>estado de la mente tiene que ver mayormente con la salud del cuerpo, y en forma especial con la salud de los órganos digestivos.  </a:t>
            </a:r>
            <a:r>
              <a:rPr lang="es-ES" dirty="0"/>
              <a:t>Por lo general, el Señor no proveyó para su pueblo alimentos a base de carne en el desierto, porque sabía que el uso de ese régimen crearía enfermedad e insubordinación.  A fin de modificar la disposición, y con el propósito de poner en activo ejercicio las facultades más elevadas de la mente, quitó de ellos la carne de los animales muertos.  Les dio, en cambio, alimento de ángeles, maná del cielo</a:t>
            </a:r>
            <a:r>
              <a:rPr lang="es-ES" dirty="0" smtClean="0"/>
              <a:t>. CRA pg. 449</a:t>
            </a:r>
            <a:endParaRPr lang="en-US" dirty="0"/>
          </a:p>
        </p:txBody>
      </p:sp>
    </p:spTree>
    <p:extLst>
      <p:ext uri="{BB962C8B-B14F-4D97-AF65-F5344CB8AC3E}">
        <p14:creationId xmlns:p14="http://schemas.microsoft.com/office/powerpoint/2010/main" val="1922580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4. Necesidades del cerebro para su optimo funcionamiento</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84229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MENTE-CUERPO Y CARACTER  </a:t>
            </a:r>
            <a:br>
              <a:rPr lang="es-MX" dirty="0" smtClean="0"/>
            </a:br>
            <a:endParaRPr lang="en-US" dirty="0"/>
          </a:p>
        </p:txBody>
      </p:sp>
      <p:sp>
        <p:nvSpPr>
          <p:cNvPr id="5" name="4 Marcador de texto"/>
          <p:cNvSpPr>
            <a:spLocks noGrp="1"/>
          </p:cNvSpPr>
          <p:nvPr>
            <p:ph type="body" idx="1"/>
          </p:nvPr>
        </p:nvSpPr>
        <p:spPr/>
        <p:txBody>
          <a:bodyPr/>
          <a:lstStyle/>
          <a:p>
            <a:r>
              <a:rPr lang="es-MX" dirty="0" smtClean="0"/>
              <a:t>(Pensamientos-conductas y cerebro-estomago)</a:t>
            </a:r>
            <a:endParaRPr lang="en-US" dirty="0"/>
          </a:p>
        </p:txBody>
      </p:sp>
    </p:spTree>
    <p:extLst>
      <p:ext uri="{BB962C8B-B14F-4D97-AF65-F5344CB8AC3E}">
        <p14:creationId xmlns:p14="http://schemas.microsoft.com/office/powerpoint/2010/main" val="16298999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Sistema Circulatorio-Nutrientes-Dieta</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smtClean="0"/>
              <a:t>…</a:t>
            </a:r>
            <a:r>
              <a:rPr lang="es-ES" sz="3200" b="1" i="1" u="sng" dirty="0" smtClean="0"/>
              <a:t>no </a:t>
            </a:r>
            <a:r>
              <a:rPr lang="es-ES" sz="3200" b="1" i="1" u="sng" dirty="0"/>
              <a:t>se puede pasar por alto que el funcionamiento del cerebro es también afectado en gran medida por el sistema circulatorio sanguíneo</a:t>
            </a:r>
            <a:r>
              <a:rPr lang="es-ES" sz="3200" dirty="0"/>
              <a:t>. Es por lo tanto de esperarse que nuestra salud mental esté relacionado con los patrones de comer y beber que seguimos, ya que la calidad de los nutrientes en la sangre es grandemente afectada por los hábitos </a:t>
            </a:r>
            <a:r>
              <a:rPr lang="es-ES" sz="3200" dirty="0" smtClean="0"/>
              <a:t>dietético. La Solución Divina pg. 142</a:t>
            </a:r>
            <a:endParaRPr lang="en-US" sz="3200" dirty="0"/>
          </a:p>
        </p:txBody>
      </p:sp>
    </p:spTree>
    <p:extLst>
      <p:ext uri="{BB962C8B-B14F-4D97-AF65-F5344CB8AC3E}">
        <p14:creationId xmlns:p14="http://schemas.microsoft.com/office/powerpoint/2010/main" val="4220880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Sangre-Hábitos del comer y beber- Nutrición</a:t>
            </a:r>
            <a:endParaRPr lang="en-US" dirty="0"/>
          </a:p>
        </p:txBody>
      </p:sp>
      <p:sp>
        <p:nvSpPr>
          <p:cNvPr id="5" name="4 Marcador de contenido"/>
          <p:cNvSpPr>
            <a:spLocks noGrp="1"/>
          </p:cNvSpPr>
          <p:nvPr>
            <p:ph idx="1"/>
          </p:nvPr>
        </p:nvSpPr>
        <p:spPr/>
        <p:txBody>
          <a:bodyPr>
            <a:noAutofit/>
          </a:bodyPr>
          <a:lstStyle/>
          <a:p>
            <a:pPr marL="0" indent="0" algn="just">
              <a:buNone/>
            </a:pPr>
            <a:r>
              <a:rPr lang="es-ES" sz="3200" dirty="0"/>
              <a:t>El cerebro es el órgano e instrumento de la mente y controla la totalidad del cuerpo.  para que el resto del organismo se mantenga con salud, el cerebro debe tener </a:t>
            </a:r>
            <a:r>
              <a:rPr lang="es-ES" sz="3200" dirty="0" smtClean="0"/>
              <a:t>salud</a:t>
            </a:r>
            <a:r>
              <a:rPr lang="es-ES" sz="3200" dirty="0"/>
              <a:t>.  Y para que el cerebro tenga salud, </a:t>
            </a:r>
            <a:r>
              <a:rPr lang="es-ES" sz="3200" b="1" i="1" u="sng" dirty="0"/>
              <a:t>la sangre debe ser pura.</a:t>
            </a:r>
            <a:r>
              <a:rPr lang="es-ES" sz="3200" dirty="0"/>
              <a:t>  Si la sangre se mantiene pura por medio de hábitos correctos de comer y beber, el cerebro se mantendrá debidamente alimentado</a:t>
            </a:r>
            <a:r>
              <a:rPr lang="es-ES" sz="3200" dirty="0" smtClean="0"/>
              <a:t>. CRA pg. 589</a:t>
            </a:r>
            <a:endParaRPr lang="en-US" sz="3200" dirty="0"/>
          </a:p>
        </p:txBody>
      </p:sp>
    </p:spTree>
    <p:extLst>
      <p:ext uri="{BB962C8B-B14F-4D97-AF65-F5344CB8AC3E}">
        <p14:creationId xmlns:p14="http://schemas.microsoft.com/office/powerpoint/2010/main" val="3436763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Alimento-Cerebro</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Al parecer muchas personas no comprenden la relación que hay entre la mente y el cuerpo. </a:t>
            </a:r>
            <a:r>
              <a:rPr lang="es-ES" sz="3200" b="1" i="1" u="sng" dirty="0"/>
              <a:t>Si el organismo es perturbado a causa del alimento impropio, el cerebro y los nervios quedan afectados </a:t>
            </a:r>
            <a:r>
              <a:rPr lang="es-ES" sz="3200" dirty="0"/>
              <a:t>de tal modo que hasta las cosas pequeñas molestan a los que padecen de este mal. Las pequeñas dificultades son para ellos problemas enormes</a:t>
            </a:r>
            <a:r>
              <a:rPr lang="es-ES" sz="3200" dirty="0" smtClean="0"/>
              <a:t>. 2MCP pg. 405</a:t>
            </a:r>
            <a:endParaRPr lang="en-US" sz="3200" dirty="0"/>
          </a:p>
        </p:txBody>
      </p:sp>
    </p:spTree>
    <p:extLst>
      <p:ext uri="{BB962C8B-B14F-4D97-AF65-F5344CB8AC3E}">
        <p14:creationId xmlns:p14="http://schemas.microsoft.com/office/powerpoint/2010/main" val="1314140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Datos de Cerebro y Nutrición</a:t>
            </a:r>
            <a:endParaRPr lang="en-US" dirty="0"/>
          </a:p>
        </p:txBody>
      </p:sp>
      <p:sp>
        <p:nvSpPr>
          <p:cNvPr id="3" name="2 Marcador de contenido"/>
          <p:cNvSpPr>
            <a:spLocks noGrp="1"/>
          </p:cNvSpPr>
          <p:nvPr>
            <p:ph idx="1"/>
          </p:nvPr>
        </p:nvSpPr>
        <p:spPr/>
        <p:txBody>
          <a:bodyPr>
            <a:normAutofit fontScale="55000" lnSpcReduction="20000"/>
          </a:bodyPr>
          <a:lstStyle/>
          <a:p>
            <a:pPr marL="0" lvl="0" indent="0" fontAlgn="ctr">
              <a:buNone/>
            </a:pPr>
            <a:r>
              <a:rPr lang="es-MX" sz="1200" dirty="0" smtClean="0"/>
              <a:t> </a:t>
            </a:r>
            <a:endParaRPr lang="en-US" dirty="0"/>
          </a:p>
          <a:p>
            <a:pPr algn="just"/>
            <a:r>
              <a:rPr lang="es-ES" sz="4000" dirty="0" smtClean="0"/>
              <a:t>El </a:t>
            </a:r>
            <a:r>
              <a:rPr lang="es-ES" sz="4000" dirty="0"/>
              <a:t>cerebro requiere </a:t>
            </a:r>
            <a:r>
              <a:rPr lang="es-ES" sz="4000" dirty="0" smtClean="0"/>
              <a:t>30 - 50</a:t>
            </a:r>
            <a:r>
              <a:rPr lang="es-ES" sz="4000" dirty="0"/>
              <a:t>% de las necesidades de energía total o energía en el cuerpo </a:t>
            </a:r>
            <a:endParaRPr lang="es-ES" sz="4000" dirty="0" smtClean="0"/>
          </a:p>
          <a:p>
            <a:pPr marL="0" indent="0" algn="just">
              <a:buNone/>
            </a:pPr>
            <a:endParaRPr lang="es-ES" sz="4000" dirty="0"/>
          </a:p>
          <a:p>
            <a:pPr algn="just"/>
            <a:r>
              <a:rPr lang="es-ES" sz="4000" dirty="0" smtClean="0"/>
              <a:t>Las neuronas</a:t>
            </a:r>
            <a:r>
              <a:rPr lang="es-ES" sz="4000" dirty="0"/>
              <a:t>, que se comunican entre ellas enviando </a:t>
            </a:r>
            <a:r>
              <a:rPr lang="es-ES" sz="4000" b="1" i="1" u="sng" dirty="0"/>
              <a:t>mensajeros químicos </a:t>
            </a:r>
            <a:r>
              <a:rPr lang="es-ES" sz="4000" dirty="0"/>
              <a:t>llamados neurotransmisores. Cuando estos químicos envían sus señales, el mensaje es amplificado </a:t>
            </a:r>
            <a:r>
              <a:rPr lang="es-ES" sz="4000" b="1" i="1" u="sng" dirty="0"/>
              <a:t>eléctricamente</a:t>
            </a:r>
            <a:r>
              <a:rPr lang="es-ES" sz="4000" dirty="0"/>
              <a:t> y enviado a todas las partes del cuerpo. </a:t>
            </a:r>
            <a:r>
              <a:rPr lang="es-ES" sz="4000" dirty="0" smtClean="0"/>
              <a:t>Estos son </a:t>
            </a:r>
            <a:r>
              <a:rPr lang="es-ES" sz="4000" dirty="0"/>
              <a:t>hechos del </a:t>
            </a:r>
            <a:r>
              <a:rPr lang="es-ES" sz="4000" b="1" i="1" u="sng" dirty="0"/>
              <a:t>componente básico de la proteína conocido como aminoácidos</a:t>
            </a:r>
            <a:r>
              <a:rPr lang="es-ES" sz="4000" dirty="0"/>
              <a:t>. </a:t>
            </a:r>
            <a:endParaRPr lang="es-ES" sz="4000" dirty="0" smtClean="0"/>
          </a:p>
          <a:p>
            <a:pPr marL="0" indent="0" algn="just">
              <a:buNone/>
            </a:pPr>
            <a:endParaRPr lang="es-ES" sz="4000" dirty="0" smtClean="0"/>
          </a:p>
          <a:p>
            <a:pPr algn="just"/>
            <a:r>
              <a:rPr lang="es-ES" sz="4000" dirty="0" smtClean="0"/>
              <a:t>La </a:t>
            </a:r>
            <a:r>
              <a:rPr lang="es-ES" sz="4000" dirty="0"/>
              <a:t>nutrición influye en el rendimiento mental, </a:t>
            </a:r>
            <a:r>
              <a:rPr lang="es-ES" sz="4000" dirty="0" smtClean="0"/>
              <a:t>la energía </a:t>
            </a:r>
            <a:r>
              <a:rPr lang="es-ES" sz="4000" dirty="0"/>
              <a:t>y el humor, así como en el envejecimiento a largo plazo del tejido </a:t>
            </a:r>
            <a:r>
              <a:rPr lang="es-ES" sz="4000" dirty="0" smtClean="0"/>
              <a:t>cerebral, afecta </a:t>
            </a:r>
            <a:r>
              <a:rPr lang="es-ES" sz="4000" dirty="0"/>
              <a:t>la energía mental y la función del cerebro a lo largo del </a:t>
            </a:r>
            <a:r>
              <a:rPr lang="es-ES" sz="4000" dirty="0" smtClean="0"/>
              <a:t>día.</a:t>
            </a:r>
            <a:endParaRPr lang="es-ES" sz="4000" dirty="0"/>
          </a:p>
          <a:p>
            <a:endParaRPr lang="en-US" sz="4000" dirty="0"/>
          </a:p>
          <a:p>
            <a:endParaRPr lang="en-US" dirty="0"/>
          </a:p>
        </p:txBody>
      </p:sp>
    </p:spTree>
    <p:extLst>
      <p:ext uri="{BB962C8B-B14F-4D97-AF65-F5344CB8AC3E}">
        <p14:creationId xmlns:p14="http://schemas.microsoft.com/office/powerpoint/2010/main" val="6279016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Proceso de una digestión inapropiada</a:t>
            </a:r>
            <a:endParaRPr lang="en-U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smtClean="0"/>
              <a:t>Muchos que han adoptado la reforma pro salud han abandonado todo lo perjudicial; pero ¿quiere decir esto que porque han dejado estas cosas, pueden comer tanto como quieran? Se sientan a la mesa, y en vez de considerar cuánto deben comer, se entregan al apetito y comen en exceso.  Luego, el estómago debe trabajar hasta el extremo durante el resto del día para eliminar la carga que se le ha impuesto.  </a:t>
            </a:r>
            <a:r>
              <a:rPr lang="es-ES" b="1" dirty="0" smtClean="0">
                <a:solidFill>
                  <a:schemeClr val="accent1"/>
                </a:solidFill>
              </a:rPr>
              <a:t>Todo alimento ingerido, del cual el organismo no deriva beneficio, es una carga para la naturaleza en su trabajo.  </a:t>
            </a:r>
            <a:r>
              <a:rPr lang="es-ES" dirty="0" smtClean="0"/>
              <a:t>Estorba la máquina viviente.  El organismo queda obstruido y no puede realizar su trabajo con éxito.  Los órganos vitales quedan recargados innecesariamente, y la fuerza nerviosa del cerebro es desviada al estómago para ayudar a los órganos digestivos a realizar su obra de procesar una cantidad de alimento que no beneficia al organismo. CSS pg. 155</a:t>
            </a:r>
            <a:endParaRPr lang="es-ES" b="1" i="1" u="sng" dirty="0" smtClean="0"/>
          </a:p>
          <a:p>
            <a:endParaRPr lang="es-ES" b="1" i="1" u="sng" dirty="0"/>
          </a:p>
          <a:p>
            <a:endParaRPr lang="es-ES" b="1" i="1" u="sng" dirty="0" smtClean="0"/>
          </a:p>
        </p:txBody>
      </p:sp>
    </p:spTree>
    <p:extLst>
      <p:ext uri="{BB962C8B-B14F-4D97-AF65-F5344CB8AC3E}">
        <p14:creationId xmlns:p14="http://schemas.microsoft.com/office/powerpoint/2010/main" val="4265513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 en el Cerebro</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De esta manera la fuerza del cerebro queda disminuida por las exigencias que se le imponen para ayudar al </a:t>
            </a:r>
            <a:r>
              <a:rPr lang="es-ES" dirty="0" smtClean="0"/>
              <a:t>estómago </a:t>
            </a:r>
            <a:r>
              <a:rPr lang="es-ES" dirty="0"/>
              <a:t>a llevar su pesada carga. Y después de realizada la tarea, ¿qué sensaciones se experimentan como resultado de este gasto innecesario de fuerza vital? </a:t>
            </a:r>
            <a:r>
              <a:rPr lang="es-ES" b="1" dirty="0">
                <a:solidFill>
                  <a:schemeClr val="accent1"/>
                </a:solidFill>
              </a:rPr>
              <a:t>Una sensación de debilidad y desfallecimiento, como que se debiera comer más.  Tal vez esta sensación se produce precisamente antes de la hora de comer.  </a:t>
            </a:r>
            <a:r>
              <a:rPr lang="es-ES" dirty="0"/>
              <a:t>¿Cuál es la causa? El organismo quedó agotado por su trabajo; de ahí viene esa sensación de cansancio.  Y pensáis que el estómago dice: "más alimento", cuando su cansancio dice claramente: "dadme reposo</a:t>
            </a:r>
            <a:r>
              <a:rPr lang="es-ES" dirty="0" smtClean="0"/>
              <a:t>". CSS pg. 155</a:t>
            </a:r>
            <a:endParaRPr lang="en-US" dirty="0"/>
          </a:p>
          <a:p>
            <a:endParaRPr lang="en-US" dirty="0"/>
          </a:p>
        </p:txBody>
      </p:sp>
    </p:spTree>
    <p:extLst>
      <p:ext uri="{BB962C8B-B14F-4D97-AF65-F5344CB8AC3E}">
        <p14:creationId xmlns:p14="http://schemas.microsoft.com/office/powerpoint/2010/main" val="1006723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Efectos en el estomago</a:t>
            </a:r>
            <a:endParaRPr lang="en-US" dirty="0"/>
          </a:p>
        </p:txBody>
      </p:sp>
      <p:sp>
        <p:nvSpPr>
          <p:cNvPr id="3" name="2 Marcador de contenido"/>
          <p:cNvSpPr>
            <a:spLocks noGrp="1"/>
          </p:cNvSpPr>
          <p:nvPr>
            <p:ph idx="1"/>
          </p:nvPr>
        </p:nvSpPr>
        <p:spPr/>
        <p:txBody>
          <a:bodyPr>
            <a:normAutofit lnSpcReduction="10000"/>
          </a:bodyPr>
          <a:lstStyle/>
          <a:p>
            <a:pPr marL="0" indent="0" algn="just">
              <a:buNone/>
            </a:pPr>
            <a:r>
              <a:rPr lang="es-ES" sz="3200" dirty="0" smtClean="0"/>
              <a:t>¿</a:t>
            </a:r>
            <a:r>
              <a:rPr lang="es-ES" sz="3200" dirty="0"/>
              <a:t>Y cómo influye el comer en exceso sobre el estómago? Lo debilita, los órganos digestivos flaquean, y la enfermedad, con su secuela de males, aparece como resultado. Si las personas ya estaban enfermas, de este modo aumentan sus dificultades y disminuye su vitalidad cada día de su vida.  Hacen que su fuerza vital trabaje innecesariamente para digerir la comida que colocan en sus estómagos. CSS pg. 156</a:t>
            </a:r>
            <a:endParaRPr lang="en-US" sz="3200" dirty="0"/>
          </a:p>
          <a:p>
            <a:endParaRPr lang="en-US" dirty="0"/>
          </a:p>
        </p:txBody>
      </p:sp>
    </p:spTree>
    <p:extLst>
      <p:ext uri="{BB962C8B-B14F-4D97-AF65-F5344CB8AC3E}">
        <p14:creationId xmlns:p14="http://schemas.microsoft.com/office/powerpoint/2010/main" val="9029335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EL SEGUNDO CEREBRO</a:t>
            </a:r>
            <a:endParaRPr lang="en-US" dirty="0"/>
          </a:p>
        </p:txBody>
      </p:sp>
      <p:sp>
        <p:nvSpPr>
          <p:cNvPr id="5" name="4 Marcador de texto"/>
          <p:cNvSpPr>
            <a:spLocks noGrp="1"/>
          </p:cNvSpPr>
          <p:nvPr>
            <p:ph type="body" idx="1"/>
          </p:nvPr>
        </p:nvSpPr>
        <p:spPr/>
        <p:txBody>
          <a:bodyPr/>
          <a:lstStyle/>
          <a:p>
            <a:r>
              <a:rPr lang="es-MX" dirty="0" smtClean="0"/>
              <a:t>El sistema nervioso entérico</a:t>
            </a:r>
            <a:endParaRPr lang="en-US" dirty="0"/>
          </a:p>
        </p:txBody>
      </p:sp>
    </p:spTree>
    <p:extLst>
      <p:ext uri="{BB962C8B-B14F-4D97-AF65-F5344CB8AC3E}">
        <p14:creationId xmlns:p14="http://schemas.microsoft.com/office/powerpoint/2010/main" val="1363761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Redescubrimiento</a:t>
            </a:r>
            <a:endParaRPr lang="en-US" dirty="0"/>
          </a:p>
        </p:txBody>
      </p:sp>
      <p:sp>
        <p:nvSpPr>
          <p:cNvPr id="3" name="2 Marcador de contenido"/>
          <p:cNvSpPr>
            <a:spLocks noGrp="1"/>
          </p:cNvSpPr>
          <p:nvPr>
            <p:ph idx="1"/>
          </p:nvPr>
        </p:nvSpPr>
        <p:spPr/>
        <p:txBody>
          <a:bodyPr/>
          <a:lstStyle/>
          <a:p>
            <a:pPr algn="just"/>
            <a:r>
              <a:rPr lang="es-MX" sz="3200" dirty="0" smtClean="0"/>
              <a:t>El Dr. Michael </a:t>
            </a:r>
            <a:r>
              <a:rPr lang="es-MX" sz="3200" dirty="0" err="1" smtClean="0"/>
              <a:t>Gherson</a:t>
            </a:r>
            <a:r>
              <a:rPr lang="es-MX" sz="3200" dirty="0" smtClean="0"/>
              <a:t> después de 30 años de investigación de el intestinos llego a un extraordinario redescubrimiento: Células nerviosas (neuronas) en el intestino que actúan como un cerebro. </a:t>
            </a:r>
          </a:p>
          <a:p>
            <a:pPr algn="just" fontAlgn="ctr"/>
            <a:r>
              <a:rPr lang="es-MX" sz="3200" dirty="0" smtClean="0"/>
              <a:t>Se le llamo el segundo </a:t>
            </a:r>
            <a:r>
              <a:rPr lang="es-MX" sz="3200" dirty="0"/>
              <a:t>cerebro en el </a:t>
            </a:r>
            <a:r>
              <a:rPr lang="es-MX" sz="3200" dirty="0" smtClean="0"/>
              <a:t>intestino y actualmente se le conoce como el Sistema Nervioso Entérico (SNE)</a:t>
            </a:r>
            <a:endParaRPr lang="en-US" sz="3200" dirty="0"/>
          </a:p>
          <a:p>
            <a:pPr marL="0" indent="0" algn="just">
              <a:buNone/>
            </a:pPr>
            <a:endParaRPr lang="es-MX" dirty="0"/>
          </a:p>
          <a:p>
            <a:pPr marL="0" indent="0" algn="just">
              <a:buNone/>
            </a:pPr>
            <a:endParaRPr lang="es-MX" dirty="0" smtClean="0"/>
          </a:p>
          <a:p>
            <a:endParaRPr lang="en-US" dirty="0"/>
          </a:p>
        </p:txBody>
      </p:sp>
    </p:spTree>
    <p:extLst>
      <p:ext uri="{BB962C8B-B14F-4D97-AF65-F5344CB8AC3E}">
        <p14:creationId xmlns:p14="http://schemas.microsoft.com/office/powerpoint/2010/main" val="1080219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 la antigüedad</a:t>
            </a:r>
            <a:endParaRPr lang="en-US" dirty="0"/>
          </a:p>
        </p:txBody>
      </p:sp>
      <p:sp>
        <p:nvSpPr>
          <p:cNvPr id="3" name="2 Marcador de contenido"/>
          <p:cNvSpPr>
            <a:spLocks noGrp="1"/>
          </p:cNvSpPr>
          <p:nvPr>
            <p:ph idx="1"/>
          </p:nvPr>
        </p:nvSpPr>
        <p:spPr/>
        <p:txBody>
          <a:bodyPr>
            <a:normAutofit/>
          </a:bodyPr>
          <a:lstStyle/>
          <a:p>
            <a:pPr marL="320040" lvl="1" indent="0" algn="just" fontAlgn="ctr">
              <a:buNone/>
            </a:pPr>
            <a:r>
              <a:rPr lang="es-MX" sz="3200" dirty="0"/>
              <a:t>Hace 4.500 años, los eruditos egipcios situaban en la parte más prosaica de nuestro organismo, con sus intestinos inquietos y pestilentes, la sede de nuestras emociones. En el Papiro Smith, por ejemplo, ya puede leerse que el estómago constituye la desembocadura del corazón, el órgano “donde se localizan el pensamiento y el sentimiento”. </a:t>
            </a:r>
            <a:endParaRPr lang="en-US" sz="3200" dirty="0"/>
          </a:p>
        </p:txBody>
      </p:sp>
    </p:spTree>
    <p:extLst>
      <p:ext uri="{BB962C8B-B14F-4D97-AF65-F5344CB8AC3E}">
        <p14:creationId xmlns:p14="http://schemas.microsoft.com/office/powerpoint/2010/main" val="305680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Adán y Eva</a:t>
            </a:r>
            <a:endParaRPr lang="en-US"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t>Comió, y por su influencia, su esposo también comió, y una maldición descansó sobre ambos.  La tierra también fue maldecida a causa del pecado de ellos.  </a:t>
            </a:r>
            <a:r>
              <a:rPr lang="es-ES" b="1" i="1" u="sng" dirty="0"/>
              <a:t>Y desde la caída, ha existido la intemperancia en casi todas sus formas.  El apetito ha dominado la razón.  </a:t>
            </a:r>
            <a:r>
              <a:rPr lang="es-ES" dirty="0"/>
              <a:t>La familia humana ha seguido una conducta de desobediencia, y como Eva, ha sido engañada por Satanás para descuidar las prohibiciones que Dios ha establecido, haciéndose la ilusión de que las consecuencias no serían tan terribles como se había creído. La familia humana a violado las leyes de la salud, y ha ido a los excesos en casi todo.  La enfermedad ha estado aumentado </a:t>
            </a:r>
            <a:r>
              <a:rPr lang="es-ES" dirty="0" smtClean="0"/>
              <a:t>firmemente</a:t>
            </a:r>
            <a:r>
              <a:rPr lang="es-ES" dirty="0"/>
              <a:t>. La causa ha sido seguida por el efecto. </a:t>
            </a:r>
            <a:r>
              <a:rPr lang="es-ES" dirty="0" smtClean="0"/>
              <a:t>CRA pg. 172</a:t>
            </a:r>
            <a:endParaRPr lang="en-US" dirty="0"/>
          </a:p>
        </p:txBody>
      </p:sp>
    </p:spTree>
    <p:extLst>
      <p:ext uri="{BB962C8B-B14F-4D97-AF65-F5344CB8AC3E}">
        <p14:creationId xmlns:p14="http://schemas.microsoft.com/office/powerpoint/2010/main" val="2220825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Las entrañas</a:t>
            </a:r>
            <a:endParaRPr lang="en-US" dirty="0"/>
          </a:p>
        </p:txBody>
      </p:sp>
      <p:sp>
        <p:nvSpPr>
          <p:cNvPr id="3" name="2 Marcador de contenido"/>
          <p:cNvSpPr>
            <a:spLocks noGrp="1"/>
          </p:cNvSpPr>
          <p:nvPr>
            <p:ph idx="1"/>
          </p:nvPr>
        </p:nvSpPr>
        <p:spPr/>
        <p:txBody>
          <a:bodyPr>
            <a:normAutofit fontScale="85000" lnSpcReduction="20000"/>
          </a:bodyPr>
          <a:lstStyle/>
          <a:p>
            <a:pPr algn="just"/>
            <a:r>
              <a:rPr lang="en-US" dirty="0" err="1"/>
              <a:t>Diccionario</a:t>
            </a:r>
            <a:r>
              <a:rPr lang="en-US" dirty="0"/>
              <a:t> Vine </a:t>
            </a:r>
            <a:r>
              <a:rPr lang="en-US" dirty="0" smtClean="0"/>
              <a:t>NT: </a:t>
            </a:r>
            <a:r>
              <a:rPr lang="es-ES" dirty="0" smtClean="0"/>
              <a:t>entrañas</a:t>
            </a:r>
            <a:r>
              <a:rPr lang="es-ES" dirty="0"/>
              <a:t>, que eran consideradas por los griegos como el asiento de las pasiones más violentas, y por el hebreo como el asiento de los afectos </a:t>
            </a:r>
            <a:r>
              <a:rPr lang="es-ES" dirty="0" smtClean="0"/>
              <a:t>entrañables</a:t>
            </a:r>
          </a:p>
          <a:p>
            <a:pPr algn="just"/>
            <a:r>
              <a:rPr lang="es-ES" dirty="0" smtClean="0"/>
              <a:t>Diccionario Nelson: En </a:t>
            </a:r>
            <a:r>
              <a:rPr lang="es-ES" dirty="0"/>
              <a:t>RV se reemplaza frecuentemente la palabra que en el original es entrañas por "corazón", que en nuestro lenguaje moderno representa el centro de la afectividad (</a:t>
            </a:r>
            <a:r>
              <a:rPr lang="es-ES" dirty="0" err="1"/>
              <a:t>Flm</a:t>
            </a:r>
            <a:r>
              <a:rPr lang="es-ES" dirty="0"/>
              <a:t> 7, 20; 1 </a:t>
            </a:r>
            <a:r>
              <a:rPr lang="es-ES" dirty="0" err="1"/>
              <a:t>Jn</a:t>
            </a:r>
            <a:r>
              <a:rPr lang="es-ES" dirty="0"/>
              <a:t> 3.17</a:t>
            </a:r>
            <a:r>
              <a:rPr lang="es-ES" dirty="0" smtClean="0"/>
              <a:t>) Nelson</a:t>
            </a:r>
            <a:endParaRPr lang="es-ES" dirty="0"/>
          </a:p>
          <a:p>
            <a:pPr algn="just"/>
            <a:r>
              <a:rPr lang="es-ES" dirty="0"/>
              <a:t>En sentido figurado, en el pensamiento hebreo tanto del Antiguo como del Nuevo Testamento, las entrañas representan el centro de la afectividad y los sentimientos. </a:t>
            </a:r>
            <a:endParaRPr lang="es-ES" dirty="0" smtClean="0"/>
          </a:p>
          <a:p>
            <a:pPr algn="just"/>
            <a:r>
              <a:rPr lang="es-ES" dirty="0"/>
              <a:t>En el ATAT Antiguo Testamento los impulsos y sensaciones emocionales se atribuyen, en forma real y metafórica, a órganos del cuerpo tales como el *corazón (</a:t>
            </a:r>
            <a:r>
              <a:rPr lang="es-ES" dirty="0" err="1"/>
              <a:t>leµb</a:t>
            </a:r>
            <a:r>
              <a:rPr lang="es-ES" dirty="0"/>
              <a:t>), el *</a:t>
            </a:r>
            <a:r>
              <a:rPr lang="es-ES" dirty="0" err="1"/>
              <a:t>Higado</a:t>
            </a:r>
            <a:r>
              <a:rPr lang="es-ES" dirty="0"/>
              <a:t> (</a:t>
            </a:r>
            <a:r>
              <a:rPr lang="es-ES" dirty="0" err="1"/>
              <a:t>kaµb_eµd</a:t>
            </a:r>
            <a:r>
              <a:rPr lang="es-ES" dirty="0"/>
              <a:t>_), los *riñones (</a:t>
            </a:r>
            <a:r>
              <a:rPr lang="es-ES" dirty="0" err="1"/>
              <a:t>kƒlaµyoÆt</a:t>
            </a:r>
            <a:r>
              <a:rPr lang="es-ES" dirty="0"/>
              <a:t>_), y las *entrañas (meµ&gt;</a:t>
            </a:r>
            <a:r>
              <a:rPr lang="es-ES" dirty="0" err="1"/>
              <a:t>éÆm</a:t>
            </a:r>
            <a:r>
              <a:rPr lang="es-ES" dirty="0"/>
              <a:t>).</a:t>
            </a:r>
            <a:endParaRPr lang="en-US" dirty="0"/>
          </a:p>
        </p:txBody>
      </p:sp>
    </p:spTree>
    <p:extLst>
      <p:ext uri="{BB962C8B-B14F-4D97-AF65-F5344CB8AC3E}">
        <p14:creationId xmlns:p14="http://schemas.microsoft.com/office/powerpoint/2010/main" val="15964323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Ubicación</a:t>
            </a:r>
            <a:endParaRPr lang="en-US" dirty="0"/>
          </a:p>
        </p:txBody>
      </p:sp>
      <p:sp>
        <p:nvSpPr>
          <p:cNvPr id="3" name="2 Marcador de contenido"/>
          <p:cNvSpPr>
            <a:spLocks noGrp="1"/>
          </p:cNvSpPr>
          <p:nvPr>
            <p:ph idx="1"/>
          </p:nvPr>
        </p:nvSpPr>
        <p:spPr/>
        <p:txBody>
          <a:bodyPr>
            <a:normAutofit fontScale="85000" lnSpcReduction="20000"/>
          </a:bodyPr>
          <a:lstStyle/>
          <a:p>
            <a:pPr lvl="0" algn="just" fontAlgn="ctr"/>
            <a:r>
              <a:rPr lang="es-MX" dirty="0"/>
              <a:t>El Sistema Nervioso </a:t>
            </a:r>
            <a:r>
              <a:rPr lang="es-MX" dirty="0" smtClean="0"/>
              <a:t>Entérico, comprende </a:t>
            </a:r>
            <a:r>
              <a:rPr lang="es-MX" dirty="0"/>
              <a:t>más de cien millones de neuronas que proveen control nervioso local a muchas funciones del aparato digestivo. Está localizado en dos plexos nerviosos: uno, entre la musculatura circular y longitudinal de la mucosa, llamado </a:t>
            </a:r>
            <a:r>
              <a:rPr lang="es-MX" dirty="0" err="1"/>
              <a:t>mientérico</a:t>
            </a:r>
            <a:r>
              <a:rPr lang="es-MX" dirty="0"/>
              <a:t> y el otro en la submucosa del aparato gastrointestinal, llamado plexo submucoso de </a:t>
            </a:r>
            <a:r>
              <a:rPr lang="es-MX" dirty="0" err="1"/>
              <a:t>Meissner</a:t>
            </a:r>
            <a:r>
              <a:rPr lang="es-MX" dirty="0"/>
              <a:t>. </a:t>
            </a:r>
            <a:endParaRPr lang="en-US" dirty="0"/>
          </a:p>
          <a:p>
            <a:pPr lvl="0" algn="just" fontAlgn="ctr"/>
            <a:r>
              <a:rPr lang="es-MX" dirty="0" smtClean="0"/>
              <a:t>El</a:t>
            </a:r>
            <a:r>
              <a:rPr lang="es-MX" dirty="0"/>
              <a:t> </a:t>
            </a:r>
            <a:r>
              <a:rPr lang="es-MX" i="1" dirty="0"/>
              <a:t>segundo cerebro</a:t>
            </a:r>
            <a:r>
              <a:rPr lang="es-MX" dirty="0"/>
              <a:t> está formado por las envolturas de las neuronas incrustadas en las paredes de nuestro intestino grueso y del conducto digestivo, que mide aproximadamente nueve metros de extremo a extremo, desde el esófago hasta el ano. Contiene unos 100 millones de neuronas, más que la médula espinal o que el sistema nervioso periférico, señala </a:t>
            </a:r>
            <a:r>
              <a:rPr lang="es-MX" dirty="0" err="1"/>
              <a:t>Gershon</a:t>
            </a:r>
            <a:r>
              <a:rPr lang="es-MX" dirty="0"/>
              <a:t>.</a:t>
            </a:r>
            <a:r>
              <a:rPr lang="es-MX" sz="4000" dirty="0"/>
              <a:t> </a:t>
            </a:r>
            <a:endParaRPr lang="en-US" sz="4000" dirty="0"/>
          </a:p>
          <a:p>
            <a:endParaRPr lang="en-US" dirty="0"/>
          </a:p>
        </p:txBody>
      </p:sp>
    </p:spTree>
    <p:extLst>
      <p:ext uri="{BB962C8B-B14F-4D97-AF65-F5344CB8AC3E}">
        <p14:creationId xmlns:p14="http://schemas.microsoft.com/office/powerpoint/2010/main" val="2823943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000" i="1" dirty="0" smtClean="0"/>
              <a:t>Imagen </a:t>
            </a:r>
            <a:r>
              <a:rPr lang="es-ES" sz="2000" i="1" dirty="0"/>
              <a:t>fluorescente de microscopio de las neuronas </a:t>
            </a:r>
            <a:r>
              <a:rPr lang="es-ES" sz="2000" i="1" dirty="0" smtClean="0"/>
              <a:t>entéricas, </a:t>
            </a:r>
            <a:r>
              <a:rPr lang="es-ES" sz="2000" i="1" dirty="0"/>
              <a:t>rodeada del verde de las sinapsis, con una célula separada (roja) al fondo. </a:t>
            </a:r>
            <a:r>
              <a:rPr lang="es-ES" sz="2000" i="1" dirty="0" smtClean="0"/>
              <a:t>(Bitnavegantes.com)</a:t>
            </a:r>
            <a:endParaRPr lang="en-US" sz="2000" dirty="0"/>
          </a:p>
        </p:txBody>
      </p:sp>
      <p:pic>
        <p:nvPicPr>
          <p:cNvPr id="5" name="4 Marcador de contenido" descr="Recorte de pantall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9023" y="1733233"/>
            <a:ext cx="4505954" cy="4534533"/>
          </a:xfrm>
        </p:spPr>
      </p:pic>
    </p:spTree>
    <p:extLst>
      <p:ext uri="{BB962C8B-B14F-4D97-AF65-F5344CB8AC3E}">
        <p14:creationId xmlns:p14="http://schemas.microsoft.com/office/powerpoint/2010/main" val="23621163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Actualmente</a:t>
            </a:r>
            <a:endParaRPr lang="en-US" dirty="0"/>
          </a:p>
        </p:txBody>
      </p:sp>
      <p:sp>
        <p:nvSpPr>
          <p:cNvPr id="3" name="2 Marcador de contenido"/>
          <p:cNvSpPr>
            <a:spLocks noGrp="1"/>
          </p:cNvSpPr>
          <p:nvPr>
            <p:ph idx="1"/>
          </p:nvPr>
        </p:nvSpPr>
        <p:spPr/>
        <p:txBody>
          <a:bodyPr>
            <a:normAutofit/>
          </a:bodyPr>
          <a:lstStyle/>
          <a:p>
            <a:pPr lvl="0" fontAlgn="ctr"/>
            <a:r>
              <a:rPr lang="es-MX" dirty="0" smtClean="0"/>
              <a:t>La ciencia que lo estudia se llama </a:t>
            </a:r>
            <a:r>
              <a:rPr lang="es-MX" dirty="0" err="1" smtClean="0"/>
              <a:t>neuro-gastro-enterología</a:t>
            </a:r>
            <a:r>
              <a:rPr lang="es-MX" dirty="0" smtClean="0"/>
              <a:t>.</a:t>
            </a:r>
            <a:endParaRPr lang="en-US" dirty="0"/>
          </a:p>
          <a:p>
            <a:pPr lvl="0" fontAlgn="ctr"/>
            <a:r>
              <a:rPr lang="es-MX" dirty="0" smtClean="0"/>
              <a:t>Existe </a:t>
            </a:r>
            <a:r>
              <a:rPr lang="es-MX" dirty="0"/>
              <a:t>un vinculo </a:t>
            </a:r>
            <a:r>
              <a:rPr lang="es-MX" dirty="0" smtClean="0"/>
              <a:t>estrechísimo </a:t>
            </a:r>
            <a:r>
              <a:rPr lang="es-MX" dirty="0"/>
              <a:t>entre </a:t>
            </a:r>
            <a:r>
              <a:rPr lang="es-MX" dirty="0" smtClean="0"/>
              <a:t>ambos cerebros.</a:t>
            </a:r>
            <a:endParaRPr lang="en-US" dirty="0"/>
          </a:p>
          <a:p>
            <a:pPr lvl="0" fontAlgn="ctr"/>
            <a:r>
              <a:rPr lang="es-MX" dirty="0"/>
              <a:t>Un síntoma en un cerebro repercute en el </a:t>
            </a:r>
            <a:r>
              <a:rPr lang="es-MX" dirty="0" smtClean="0"/>
              <a:t>otro.</a:t>
            </a:r>
            <a:endParaRPr lang="en-US" dirty="0"/>
          </a:p>
          <a:p>
            <a:pPr lvl="0" algn="just" fontAlgn="ctr"/>
            <a:r>
              <a:rPr lang="es-MX" dirty="0"/>
              <a:t>El segundo cerebro, o pequeño cerebro, logra todo eso con las mismas herramientas que el cerebro grande. Es también una red sofisticada y autónoma de circuitos neurales, neurotransmisores y proteínas. </a:t>
            </a:r>
            <a:endParaRPr lang="en-US" dirty="0"/>
          </a:p>
          <a:p>
            <a:endParaRPr lang="en-US" dirty="0"/>
          </a:p>
        </p:txBody>
      </p:sp>
    </p:spTree>
    <p:extLst>
      <p:ext uri="{BB962C8B-B14F-4D97-AF65-F5344CB8AC3E}">
        <p14:creationId xmlns:p14="http://schemas.microsoft.com/office/powerpoint/2010/main" val="33931033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Palabras del re descubridor</a:t>
            </a:r>
            <a:endParaRPr lang="en-US" dirty="0"/>
          </a:p>
        </p:txBody>
      </p:sp>
      <p:sp>
        <p:nvSpPr>
          <p:cNvPr id="3" name="2 Marcador de contenido"/>
          <p:cNvSpPr>
            <a:spLocks noGrp="1"/>
          </p:cNvSpPr>
          <p:nvPr>
            <p:ph idx="1"/>
          </p:nvPr>
        </p:nvSpPr>
        <p:spPr/>
        <p:txBody>
          <a:bodyPr/>
          <a:lstStyle/>
          <a:p>
            <a:pPr algn="just"/>
            <a:r>
              <a:rPr lang="es-MX" dirty="0" smtClean="0"/>
              <a:t>“Los dos cerebros, deben cooperar, si no lo hacen, habrá caos en las entrañas y miseria en la cabeza”. </a:t>
            </a:r>
          </a:p>
          <a:p>
            <a:pPr algn="just"/>
            <a:r>
              <a:rPr lang="es-MX" dirty="0" smtClean="0"/>
              <a:t>Antes decíamos que todo esta en la cabeza, ahora podríamos dudar de ello, porque sabemos actualmente que mucho de nuestra conducta y emociones provienen del segundo cerebro. (intestino, estomago).</a:t>
            </a:r>
            <a:endParaRPr lang="es-MX" dirty="0"/>
          </a:p>
          <a:p>
            <a:endParaRPr lang="en-US" dirty="0"/>
          </a:p>
        </p:txBody>
      </p:sp>
    </p:spTree>
    <p:extLst>
      <p:ext uri="{BB962C8B-B14F-4D97-AF65-F5344CB8AC3E}">
        <p14:creationId xmlns:p14="http://schemas.microsoft.com/office/powerpoint/2010/main" val="2463256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Influye en el comportamiento</a:t>
            </a:r>
            <a:endParaRPr lang="en-US" dirty="0"/>
          </a:p>
        </p:txBody>
      </p:sp>
      <p:sp>
        <p:nvSpPr>
          <p:cNvPr id="3" name="2 Marcador de contenido"/>
          <p:cNvSpPr>
            <a:spLocks noGrp="1"/>
          </p:cNvSpPr>
          <p:nvPr>
            <p:ph idx="1"/>
          </p:nvPr>
        </p:nvSpPr>
        <p:spPr/>
        <p:txBody>
          <a:bodyPr/>
          <a:lstStyle/>
          <a:p>
            <a:pPr marL="0" indent="0" algn="just" fontAlgn="ctr">
              <a:buNone/>
            </a:pPr>
            <a:r>
              <a:rPr lang="es-MX" sz="3600" dirty="0" smtClean="0"/>
              <a:t>"</a:t>
            </a:r>
            <a:r>
              <a:rPr lang="es-MX" sz="3600" dirty="0"/>
              <a:t>Lo que hacen los cerebros es controlar el comportamiento", dice </a:t>
            </a:r>
            <a:r>
              <a:rPr lang="es-MX" sz="3600" dirty="0" err="1"/>
              <a:t>Jackie</a:t>
            </a:r>
            <a:r>
              <a:rPr lang="es-MX" sz="3600" dirty="0"/>
              <a:t> D. </a:t>
            </a:r>
            <a:r>
              <a:rPr lang="es-MX" sz="3600" dirty="0" smtClean="0"/>
              <a:t>Wood. </a:t>
            </a:r>
            <a:r>
              <a:rPr lang="es-MX" sz="3600" dirty="0"/>
              <a:t>"El cerebro en tu intestino tiene almacenados una variedad de programas de comportamiento, como una biblioteca. El estado digestivo determina qué programa llama de la biblioteca y se ejecuta". </a:t>
            </a:r>
            <a:endParaRPr lang="en-US" sz="3600" dirty="0"/>
          </a:p>
          <a:p>
            <a:endParaRPr lang="en-US" dirty="0"/>
          </a:p>
        </p:txBody>
      </p:sp>
    </p:spTree>
    <p:extLst>
      <p:ext uri="{BB962C8B-B14F-4D97-AF65-F5344CB8AC3E}">
        <p14:creationId xmlns:p14="http://schemas.microsoft.com/office/powerpoint/2010/main" val="4044711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5. Importancia de la Esfera Física (cuerpo) para el desarrollo del Carácter</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2087299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Medio para desarrollar el Carácter</a:t>
            </a:r>
            <a:endParaRPr lang="en-US" dirty="0"/>
          </a:p>
        </p:txBody>
      </p:sp>
      <p:sp>
        <p:nvSpPr>
          <p:cNvPr id="3" name="2 Marcador de contenido"/>
          <p:cNvSpPr>
            <a:spLocks noGrp="1"/>
          </p:cNvSpPr>
          <p:nvPr>
            <p:ph idx="1"/>
          </p:nvPr>
        </p:nvSpPr>
        <p:spPr/>
        <p:txBody>
          <a:bodyPr>
            <a:noAutofit/>
          </a:bodyPr>
          <a:lstStyle/>
          <a:p>
            <a:pPr marL="0" indent="0" algn="just">
              <a:buNone/>
            </a:pPr>
            <a:r>
              <a:rPr lang="es-ES" sz="3200" dirty="0"/>
              <a:t>El Señor no creó la enfermedad y debilidad que hoy ven en los cuerpos y en las mentes de la raza humana. El enemigo ha hecho esto.  </a:t>
            </a:r>
            <a:r>
              <a:rPr lang="es-ES" sz="3200" b="1" i="1" u="sng" dirty="0"/>
              <a:t>El desea debilitar el cuerpo, sabiendo que es el único medio por el cual pueden desarrollarse la mente y el alma para edificar un carácter simétrico.</a:t>
            </a:r>
            <a:r>
              <a:rPr lang="es-ES" sz="3200" dirty="0"/>
              <a:t> Los hábitos que son contrarios a las leyes de la naturaleza batallan constantemente contra el alma</a:t>
            </a:r>
            <a:r>
              <a:rPr lang="es-ES" sz="3200" dirty="0" smtClean="0"/>
              <a:t>. </a:t>
            </a:r>
            <a:r>
              <a:rPr lang="es-ES" sz="3200" dirty="0"/>
              <a:t>(</a:t>
            </a:r>
            <a:r>
              <a:rPr lang="es-ES" sz="3200" dirty="0" smtClean="0"/>
              <a:t>La Temperancia pg. 56)</a:t>
            </a:r>
            <a:endParaRPr lang="en-US" sz="3200" dirty="0"/>
          </a:p>
        </p:txBody>
      </p:sp>
    </p:spTree>
    <p:extLst>
      <p:ext uri="{BB962C8B-B14F-4D97-AF65-F5344CB8AC3E}">
        <p14:creationId xmlns:p14="http://schemas.microsoft.com/office/powerpoint/2010/main" val="1025998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sz="3600" b="1" i="1" u="sng" dirty="0"/>
              <a:t>El cuerpo es el único medio por el cual la mente y el alma se desarrollan para la edificación del carácter. </a:t>
            </a:r>
            <a:r>
              <a:rPr lang="es-ES" sz="3600" dirty="0"/>
              <a:t>De ahí que el adversario de las almas encamine sus tentaciones al debilitamiento y a la degradación de las facultades físicas. </a:t>
            </a:r>
            <a:r>
              <a:rPr lang="es-ES" sz="3600" dirty="0" smtClean="0"/>
              <a:t>Su </a:t>
            </a:r>
            <a:r>
              <a:rPr lang="es-ES" sz="3600" dirty="0"/>
              <a:t>éxito en esto envuelve la sujeción al mal de todo nuestro ser</a:t>
            </a:r>
            <a:r>
              <a:rPr lang="es-ES" sz="3600" dirty="0" smtClean="0"/>
              <a:t>. CRA   pg. 87</a:t>
            </a:r>
            <a:endParaRPr lang="en-US" sz="3600" dirty="0"/>
          </a:p>
        </p:txBody>
      </p:sp>
    </p:spTree>
    <p:extLst>
      <p:ext uri="{BB962C8B-B14F-4D97-AF65-F5344CB8AC3E}">
        <p14:creationId xmlns:p14="http://schemas.microsoft.com/office/powerpoint/2010/main" val="2948644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Dos blancos de ataque de Satanás</a:t>
            </a:r>
            <a:endParaRPr lang="en-US" dirty="0"/>
          </a:p>
        </p:txBody>
      </p:sp>
      <p:sp>
        <p:nvSpPr>
          <p:cNvPr id="3" name="2 Marcador de contenido"/>
          <p:cNvSpPr>
            <a:spLocks noGrp="1"/>
          </p:cNvSpPr>
          <p:nvPr>
            <p:ph idx="1"/>
          </p:nvPr>
        </p:nvSpPr>
        <p:spPr>
          <a:xfrm>
            <a:off x="304800" y="1600200"/>
            <a:ext cx="8534400" cy="4800600"/>
          </a:xfrm>
        </p:spPr>
        <p:txBody>
          <a:bodyPr>
            <a:normAutofit fontScale="92500" lnSpcReduction="10000"/>
          </a:bodyPr>
          <a:lstStyle/>
          <a:p>
            <a:pPr marL="0" indent="0" algn="just">
              <a:buNone/>
            </a:pPr>
            <a:r>
              <a:rPr lang="es-ES" dirty="0" smtClean="0"/>
              <a:t>Así </a:t>
            </a:r>
            <a:r>
              <a:rPr lang="es-ES" dirty="0"/>
              <a:t>como la tentación hecha por Satanás a Adán y Eva en el jardín del Edén se basó en la excitación del apetito, también el apetito fue la base de su primer ataque contra el Hijo de Dios. Muchas de las tentaciones que acosan a los hombres son de esta clase. </a:t>
            </a:r>
            <a:r>
              <a:rPr lang="es-ES" b="1" i="1" u="sng" dirty="0"/>
              <a:t>En primer lugar</a:t>
            </a:r>
            <a:r>
              <a:rPr lang="es-ES" dirty="0"/>
              <a:t>, Satanás sabe que al tentar la naturaleza física del hombre, tiene mayor probabilidad de un éxito inmediato. </a:t>
            </a:r>
            <a:r>
              <a:rPr lang="es-ES" b="1" i="1" u="sng" dirty="0"/>
              <a:t>En segundo lugar</a:t>
            </a:r>
            <a:r>
              <a:rPr lang="es-ES" dirty="0"/>
              <a:t>, dirige sus tentaciones contra las debilitadas y degradadas facultades físicas del hombre, sabiendo perfectamente que por medio de la naturaleza física, por medio de los sentidos, puede alcanzar todo el ser</a:t>
            </a:r>
            <a:r>
              <a:rPr lang="es-ES" dirty="0" smtClean="0"/>
              <a:t>. CBA5 pg. 304</a:t>
            </a:r>
            <a:endParaRPr lang="en-US" dirty="0"/>
          </a:p>
        </p:txBody>
      </p:sp>
    </p:spTree>
    <p:extLst>
      <p:ext uri="{BB962C8B-B14F-4D97-AF65-F5344CB8AC3E}">
        <p14:creationId xmlns:p14="http://schemas.microsoft.com/office/powerpoint/2010/main" val="166800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propósito de Dios del apetito</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Nuestros </a:t>
            </a:r>
            <a:r>
              <a:rPr lang="es-ES" sz="3200" dirty="0"/>
              <a:t>apetitos e inclinaciones . . . fueron establecidos divinamente </a:t>
            </a:r>
            <a:r>
              <a:rPr lang="es-ES" sz="3200" dirty="0" smtClean="0"/>
              <a:t>y </a:t>
            </a:r>
            <a:r>
              <a:rPr lang="es-ES" sz="3200" dirty="0"/>
              <a:t>cuando fueron dados al hombre eran puros y santos.  </a:t>
            </a:r>
            <a:r>
              <a:rPr lang="es-ES" sz="3200" b="1" i="1" u="sng" dirty="0"/>
              <a:t>Era el propósito de Dios que la razón gobernara los apetitos, y que éstos contribuyeran a nuestra felicidad</a:t>
            </a:r>
            <a:r>
              <a:rPr lang="es-ES" sz="3200" dirty="0"/>
              <a:t>; y cuando están regidos y controlados por una razón santificada son santidad a Jehová (Manuscrito 47, 1896</a:t>
            </a:r>
            <a:r>
              <a:rPr lang="es-ES" sz="3200" dirty="0" smtClean="0"/>
              <a:t>). La Temperancia pg. 12</a:t>
            </a:r>
            <a:endParaRPr lang="en-US" sz="3200" dirty="0"/>
          </a:p>
        </p:txBody>
      </p:sp>
    </p:spTree>
    <p:extLst>
      <p:ext uri="{BB962C8B-B14F-4D97-AF65-F5344CB8AC3E}">
        <p14:creationId xmlns:p14="http://schemas.microsoft.com/office/powerpoint/2010/main" val="22701155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6. El egocentrismo</a:t>
            </a:r>
            <a:endParaRPr lang="en-US" dirty="0"/>
          </a:p>
        </p:txBody>
      </p:sp>
      <p:sp>
        <p:nvSpPr>
          <p:cNvPr id="3" name="2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4228369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Importancia del Cerebro y el Estomago</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a:t>Los nervios del cerebro que relacionan todo el organismo entre sí </a:t>
            </a:r>
            <a:r>
              <a:rPr lang="es-ES" sz="3200" b="1" i="1" u="sng" dirty="0"/>
              <a:t>son el único medio por el cual el cielo puede comunicarse con el hombre y afectan su vida más íntima</a:t>
            </a:r>
            <a:r>
              <a:rPr lang="es-ES" sz="3200" dirty="0"/>
              <a:t>.  Cualquier cosa que perturbe la circulación de </a:t>
            </a:r>
            <a:r>
              <a:rPr lang="es-ES" sz="3200" b="1" i="1" u="sng" dirty="0"/>
              <a:t>las corrientes eléctricas del sistema nervioso</a:t>
            </a:r>
            <a:r>
              <a:rPr lang="es-ES" sz="3200" dirty="0"/>
              <a:t>, disminuye la fuerza de las potencias vitales y, como resultado, se atenúa la sensibilidad de la </a:t>
            </a:r>
            <a:r>
              <a:rPr lang="es-ES" sz="3200" dirty="0" smtClean="0"/>
              <a:t>mente. CN pg. 421</a:t>
            </a:r>
            <a:endParaRPr lang="en-US" sz="3200" dirty="0"/>
          </a:p>
        </p:txBody>
      </p:sp>
    </p:spTree>
    <p:extLst>
      <p:ext uri="{BB962C8B-B14F-4D97-AF65-F5344CB8AC3E}">
        <p14:creationId xmlns:p14="http://schemas.microsoft.com/office/powerpoint/2010/main" val="25531519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Decisiones egocentristas</a:t>
            </a:r>
            <a:endParaRPr lang="en-US" dirty="0"/>
          </a:p>
        </p:txBody>
      </p:sp>
      <p:sp>
        <p:nvSpPr>
          <p:cNvPr id="3" name="2 Marcador de contenido"/>
          <p:cNvSpPr>
            <a:spLocks noGrp="1"/>
          </p:cNvSpPr>
          <p:nvPr>
            <p:ph idx="1"/>
          </p:nvPr>
        </p:nvSpPr>
        <p:spPr/>
        <p:txBody>
          <a:bodyPr>
            <a:normAutofit fontScale="92500" lnSpcReduction="10000"/>
          </a:bodyPr>
          <a:lstStyle/>
          <a:p>
            <a:pPr marL="0" indent="0" algn="just">
              <a:buNone/>
            </a:pPr>
            <a:r>
              <a:rPr lang="es-ES" dirty="0"/>
              <a:t>Mucha de la dieta errada puede trazarse al ego-centrismo. </a:t>
            </a:r>
            <a:r>
              <a:rPr lang="es-ES" b="1" i="1" u="sng" dirty="0" smtClean="0"/>
              <a:t>Comer </a:t>
            </a:r>
            <a:r>
              <a:rPr lang="es-ES" b="1" i="1" u="sng" dirty="0"/>
              <a:t>en exceso</a:t>
            </a:r>
            <a:r>
              <a:rPr lang="es-ES" dirty="0"/>
              <a:t>, y consumir la </a:t>
            </a:r>
            <a:r>
              <a:rPr lang="es-ES" b="1" i="1" u="sng" dirty="0"/>
              <a:t>clase equivocada de alimentos</a:t>
            </a:r>
            <a:r>
              <a:rPr lang="es-ES" dirty="0"/>
              <a:t>, tiene su fundamento en una gratificación propia incontrolada que obra contra la salud espiritual y emocional. </a:t>
            </a:r>
            <a:r>
              <a:rPr lang="es-ES" dirty="0" smtClean="0"/>
              <a:t>No </a:t>
            </a:r>
            <a:r>
              <a:rPr lang="es-ES" dirty="0"/>
              <a:t>cabe duda que una dieta pobre, elaborada alrededor de hábitos de salud impropios, puede ser un fuerte factor en la demostración de pobres características temperamentales. Comer en exceso tiende a desviar la sangre del cerebro y </a:t>
            </a:r>
            <a:r>
              <a:rPr lang="es-ES" b="1" i="1" u="sng" dirty="0"/>
              <a:t>comer frecuentemente entre comidas</a:t>
            </a:r>
            <a:r>
              <a:rPr lang="es-ES" dirty="0"/>
              <a:t> tiene un efecto negativo sobre el ser emocional</a:t>
            </a:r>
            <a:r>
              <a:rPr lang="es-ES" dirty="0" smtClean="0"/>
              <a:t>. (La Solución Divina  pg. 144)</a:t>
            </a:r>
            <a:endParaRPr lang="en-US" dirty="0"/>
          </a:p>
        </p:txBody>
      </p:sp>
    </p:spTree>
    <p:extLst>
      <p:ext uri="{BB962C8B-B14F-4D97-AF65-F5344CB8AC3E}">
        <p14:creationId xmlns:p14="http://schemas.microsoft.com/office/powerpoint/2010/main" val="17468844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Continuación…</a:t>
            </a:r>
            <a:endParaRPr lang="en-US" dirty="0"/>
          </a:p>
        </p:txBody>
      </p:sp>
      <p:sp>
        <p:nvSpPr>
          <p:cNvPr id="3" name="2 Marcador de contenido"/>
          <p:cNvSpPr>
            <a:spLocks noGrp="1"/>
          </p:cNvSpPr>
          <p:nvPr>
            <p:ph idx="1"/>
          </p:nvPr>
        </p:nvSpPr>
        <p:spPr/>
        <p:txBody>
          <a:bodyPr>
            <a:noAutofit/>
          </a:bodyPr>
          <a:lstStyle/>
          <a:p>
            <a:pPr marL="0" indent="0" algn="just">
              <a:buNone/>
            </a:pPr>
            <a:r>
              <a:rPr lang="es-ES" dirty="0"/>
              <a:t>Adicionalmente, la intemperancia en el comer afecta nuestras emociones, porque esas emociones deseables de amor, ternura, amabilidad, y simpatía dependen de una </a:t>
            </a:r>
            <a:r>
              <a:rPr lang="es-ES" b="1" i="1" u="sng" dirty="0"/>
              <a:t>mente clara y patrones de conducta sin egoísmo</a:t>
            </a:r>
            <a:r>
              <a:rPr lang="es-ES" dirty="0"/>
              <a:t>. Por otra parte, las emociones indeseables tales como el odio, envidia, celos y codicia sin lugar a dudas son fortalecidas por hábitos que están basados sobre </a:t>
            </a:r>
            <a:r>
              <a:rPr lang="es-ES" b="1" i="1" u="sng" dirty="0"/>
              <a:t>la gratificación propia y complacencia </a:t>
            </a:r>
            <a:r>
              <a:rPr lang="es-ES" b="1" i="1" u="sng" dirty="0" smtClean="0"/>
              <a:t>propia</a:t>
            </a:r>
            <a:r>
              <a:rPr lang="es-ES" dirty="0" smtClean="0"/>
              <a:t>. La Solución Divina. pg. 146</a:t>
            </a:r>
            <a:endParaRPr lang="en-US" dirty="0"/>
          </a:p>
        </p:txBody>
      </p:sp>
    </p:spTree>
    <p:extLst>
      <p:ext uri="{BB962C8B-B14F-4D97-AF65-F5344CB8AC3E}">
        <p14:creationId xmlns:p14="http://schemas.microsoft.com/office/powerpoint/2010/main" val="2774599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 de una hija…</a:t>
            </a:r>
            <a:endParaRPr lang="en-US" dirty="0"/>
          </a:p>
        </p:txBody>
      </p:sp>
      <p:sp>
        <p:nvSpPr>
          <p:cNvPr id="3" name="2 Marcador de contenido"/>
          <p:cNvSpPr>
            <a:spLocks noGrp="1"/>
          </p:cNvSpPr>
          <p:nvPr>
            <p:ph idx="1"/>
          </p:nvPr>
        </p:nvSpPr>
        <p:spPr/>
        <p:txBody>
          <a:bodyPr>
            <a:normAutofit fontScale="85000" lnSpcReduction="20000"/>
          </a:bodyPr>
          <a:lstStyle/>
          <a:p>
            <a:pPr marL="0" indent="0" algn="just">
              <a:buNone/>
            </a:pPr>
            <a:r>
              <a:rPr lang="es-ES" dirty="0"/>
              <a:t>Esta manifestación de </a:t>
            </a:r>
            <a:r>
              <a:rPr lang="es-ES" b="1" i="1" u="sng" dirty="0"/>
              <a:t>enojo</a:t>
            </a:r>
            <a:r>
              <a:rPr lang="es-ES" dirty="0"/>
              <a:t> era el resultado de la indulgencia de la madre.  La calidad de alimento que proveía a su hija ejercía un desgaste continuo sobre los órganos de la digestión.  La sangre era impura y </a:t>
            </a:r>
            <a:r>
              <a:rPr lang="es-ES" b="1" i="1" u="sng" dirty="0"/>
              <a:t>la niña, enfermiza, era irritable</a:t>
            </a:r>
            <a:r>
              <a:rPr lang="es-ES" dirty="0"/>
              <a:t>.  La calidad del alimento que se le daba cada día era de una naturaleza tal que </a:t>
            </a:r>
            <a:r>
              <a:rPr lang="es-ES" b="1" i="1" u="sng" dirty="0"/>
              <a:t>excitaba las pasiones bajas y deprimía la parte moral e intelectual</a:t>
            </a:r>
            <a:r>
              <a:rPr lang="es-ES" dirty="0"/>
              <a:t>.  Los padres estaban formando el carácter de su hija.  La estaban desarrollando egoísta y carente de amor.  No reprimían sus deseos ni controlaban sus pasiones. ¿Qué se puede esperar de una criatura tal, si es que llega a la edad adulta</a:t>
            </a:r>
            <a:r>
              <a:rPr lang="es-ES" b="1" i="1" u="sng" dirty="0"/>
              <a:t>?  Muchos no comprenden la relación que hay entre la mente y el cuerpo.  Si el organismo está trastornado por los alimentos impropios, el cerebro y los nervios son afectados y las pasiones se excitan con facilidad</a:t>
            </a:r>
            <a:r>
              <a:rPr lang="es-ES" dirty="0" smtClean="0"/>
              <a:t>. CRA pg. 465</a:t>
            </a:r>
            <a:endParaRPr lang="en-US" dirty="0"/>
          </a:p>
        </p:txBody>
      </p:sp>
    </p:spTree>
    <p:extLst>
      <p:ext uri="{BB962C8B-B14F-4D97-AF65-F5344CB8AC3E}">
        <p14:creationId xmlns:p14="http://schemas.microsoft.com/office/powerpoint/2010/main" val="3812903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Para reflexionar</a:t>
            </a:r>
            <a:endParaRPr lang="en-US" dirty="0"/>
          </a:p>
        </p:txBody>
      </p:sp>
      <p:sp>
        <p:nvSpPr>
          <p:cNvPr id="3" name="2 Marcador de contenido"/>
          <p:cNvSpPr>
            <a:spLocks noGrp="1"/>
          </p:cNvSpPr>
          <p:nvPr>
            <p:ph idx="1"/>
          </p:nvPr>
        </p:nvSpPr>
        <p:spPr/>
        <p:txBody>
          <a:bodyPr>
            <a:normAutofit fontScale="77500" lnSpcReduction="20000"/>
          </a:bodyPr>
          <a:lstStyle/>
          <a:p>
            <a:pPr marL="0" indent="0" algn="just">
              <a:buNone/>
            </a:pPr>
            <a:r>
              <a:rPr lang="es-MX" dirty="0" smtClean="0"/>
              <a:t>Donde quiera que estén, aquellos que son verdaderamente santificados elevaran el estándar moral por la preservación de los hábitos físicos correctos de la salud, y, presentaran a otros un ejemplo de temperancia y negación del yo. Cada apetito depravado se convierte en una lucha del deseo. Todo lo que esta en conflicto con las leyes naturales origina una condición enferma del alma. La indulgencia del apetito produce un estomago dispéptico, un hígado torpe, un cerebro nublado, y esto pervierte el temperamento y el espíritu del hombre. Esto  debilita los poderes otorgados por Dios, Quien se rehúsa a aceptar las victimas del sacrificio al menos que no tengan ninguna mancha! Es nuestro deber llevar nuestros apetitos y hábitos de vida en conformidad con la ley natural. Si los cuerpos ofrecidos sobre el altar de Cristo fuesen examinados a un cercano escrutinio como los sacrificios del los Judíos eran sujetos, ¿Quien seria aceptado?  {HR, Noviembre 1, 1882 par. 10} </a:t>
            </a:r>
            <a:endParaRPr lang="es-MX" dirty="0"/>
          </a:p>
        </p:txBody>
      </p:sp>
    </p:spTree>
    <p:extLst>
      <p:ext uri="{BB962C8B-B14F-4D97-AF65-F5344CB8AC3E}">
        <p14:creationId xmlns:p14="http://schemas.microsoft.com/office/powerpoint/2010/main" val="11863928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Violar las leyes de la Salud es violar la ley de Dios</a:t>
            </a:r>
            <a:endParaRPr lang="en-US" dirty="0"/>
          </a:p>
        </p:txBody>
      </p:sp>
      <p:sp>
        <p:nvSpPr>
          <p:cNvPr id="3" name="2 Marcador de contenido"/>
          <p:cNvSpPr>
            <a:spLocks noGrp="1"/>
          </p:cNvSpPr>
          <p:nvPr>
            <p:ph idx="1"/>
          </p:nvPr>
        </p:nvSpPr>
        <p:spPr/>
        <p:txBody>
          <a:bodyPr>
            <a:normAutofit/>
          </a:bodyPr>
          <a:lstStyle/>
          <a:p>
            <a:pPr marL="0" indent="0" algn="just">
              <a:buNone/>
            </a:pPr>
            <a:r>
              <a:rPr lang="es-ES" sz="3200" dirty="0" smtClean="0"/>
              <a:t>Es </a:t>
            </a:r>
            <a:r>
              <a:rPr lang="es-ES" sz="3200" dirty="0"/>
              <a:t>tan ciertamente un pecado violar las leyes de nuestro ser como lo es quebrantar las leyes de los Diez Mandamientos. Hacer cualquiera de ambas cosas es quebrantar los principios de Dios.  </a:t>
            </a:r>
            <a:r>
              <a:rPr lang="es-ES" sz="3200" b="1" i="1" u="sng" dirty="0"/>
              <a:t>Los que transgreden la ley de Dios en su organismo físico, tendrán la inclinación a violar la ley de Dios pronunciada desde el Sinaí</a:t>
            </a:r>
            <a:r>
              <a:rPr lang="es-ES" sz="3200" dirty="0"/>
              <a:t>. (1890) C.T.B.H. </a:t>
            </a:r>
            <a:r>
              <a:rPr lang="es-ES" sz="3200" dirty="0" smtClean="0"/>
              <a:t>53, CRA pg. 19</a:t>
            </a:r>
            <a:endParaRPr lang="en-US" sz="3200" dirty="0"/>
          </a:p>
        </p:txBody>
      </p:sp>
    </p:spTree>
    <p:extLst>
      <p:ext uri="{BB962C8B-B14F-4D97-AF65-F5344CB8AC3E}">
        <p14:creationId xmlns:p14="http://schemas.microsoft.com/office/powerpoint/2010/main" val="3034525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ES" dirty="0" smtClean="0"/>
              <a:t>El </a:t>
            </a:r>
            <a:r>
              <a:rPr lang="es-ES" dirty="0"/>
              <a:t>cerebro es la </a:t>
            </a:r>
            <a:r>
              <a:rPr lang="es-ES" b="1" i="1" u="sng" dirty="0"/>
              <a:t>capital del cuerpo</a:t>
            </a:r>
            <a:r>
              <a:rPr lang="es-ES" dirty="0"/>
              <a:t>, el asiento de todas las </a:t>
            </a:r>
            <a:r>
              <a:rPr lang="es-ES" dirty="0" smtClean="0"/>
              <a:t>fuerzas nerviosas y </a:t>
            </a:r>
            <a:r>
              <a:rPr lang="es-ES" dirty="0"/>
              <a:t>de la acción mental. Los nervios procedentes del cerebro controlan el cuerpo. Mediante los </a:t>
            </a:r>
            <a:r>
              <a:rPr lang="es-ES" dirty="0" smtClean="0"/>
              <a:t>nervios del </a:t>
            </a:r>
            <a:r>
              <a:rPr lang="es-ES" dirty="0"/>
              <a:t>cerebro, las </a:t>
            </a:r>
            <a:r>
              <a:rPr lang="es-ES" b="1" u="sng" dirty="0"/>
              <a:t>impresiones mentales </a:t>
            </a:r>
            <a:r>
              <a:rPr lang="es-ES" dirty="0"/>
              <a:t>son transmitidas a todos los nervios del cuerpo como por </a:t>
            </a:r>
            <a:r>
              <a:rPr lang="es-ES" dirty="0" smtClean="0"/>
              <a:t>cables  telegráficos</a:t>
            </a:r>
            <a:r>
              <a:rPr lang="es-ES" dirty="0"/>
              <a:t>; y controlan la acción vital de cada parte del sistema. </a:t>
            </a:r>
            <a:r>
              <a:rPr lang="es-ES" b="1" u="sng" dirty="0"/>
              <a:t>Todos los órganos de </a:t>
            </a:r>
            <a:r>
              <a:rPr lang="es-ES" b="1" u="sng" dirty="0" smtClean="0"/>
              <a:t>movimiento son </a:t>
            </a:r>
            <a:r>
              <a:rPr lang="es-ES" b="1" u="sng" dirty="0"/>
              <a:t>gobernados por las comunicaciones que reciben del </a:t>
            </a:r>
            <a:r>
              <a:rPr lang="es-ES" b="1" u="sng" dirty="0" smtClean="0"/>
              <a:t>cerebro. </a:t>
            </a:r>
            <a:r>
              <a:rPr lang="es-ES" dirty="0" smtClean="0"/>
              <a:t>Si </a:t>
            </a:r>
            <a:r>
              <a:rPr lang="es-ES" dirty="0"/>
              <a:t>su mente se impresiona y usted se convence de que un baño la perjudicará, la impresión mental </a:t>
            </a:r>
            <a:r>
              <a:rPr lang="es-ES" dirty="0" smtClean="0"/>
              <a:t>se comunica </a:t>
            </a:r>
            <a:r>
              <a:rPr lang="es-ES" dirty="0"/>
              <a:t>a todos los nervios del cuerpo. </a:t>
            </a:r>
            <a:r>
              <a:rPr lang="es-ES" b="1" i="1" u="sng" dirty="0"/>
              <a:t>Los nervios controlan la circulación de la sangre</a:t>
            </a:r>
            <a:r>
              <a:rPr lang="es-ES" dirty="0"/>
              <a:t>; por lo </a:t>
            </a:r>
            <a:r>
              <a:rPr lang="es-ES" dirty="0" smtClean="0"/>
              <a:t>tanto la </a:t>
            </a:r>
            <a:r>
              <a:rPr lang="es-ES" dirty="0"/>
              <a:t>sangre, a través de la </a:t>
            </a:r>
            <a:r>
              <a:rPr lang="es-ES" dirty="0" smtClean="0"/>
              <a:t>impresión </a:t>
            </a:r>
            <a:r>
              <a:rPr lang="es-ES" dirty="0"/>
              <a:t>de la mente, se restringe a los vasos sanguíneos, y los buenos </a:t>
            </a:r>
            <a:r>
              <a:rPr lang="es-ES" dirty="0" smtClean="0"/>
              <a:t>efectos del </a:t>
            </a:r>
            <a:r>
              <a:rPr lang="es-ES" dirty="0"/>
              <a:t>baño se pierden. Todo esto es porque </a:t>
            </a:r>
            <a:r>
              <a:rPr lang="es-ES" b="1" i="1" u="sng" dirty="0"/>
              <a:t>la mente y la voluntad </a:t>
            </a:r>
            <a:r>
              <a:rPr lang="es-ES" dirty="0"/>
              <a:t>impiden que la sangre fluya </a:t>
            </a:r>
            <a:r>
              <a:rPr lang="es-ES" dirty="0" smtClean="0"/>
              <a:t>libremente e </a:t>
            </a:r>
            <a:r>
              <a:rPr lang="es-ES" dirty="0"/>
              <a:t>irrigue la superficie para estimular, despertar y promover la circulación normal. Por ejemplo, </a:t>
            </a:r>
            <a:r>
              <a:rPr lang="es-ES" dirty="0" smtClean="0"/>
              <a:t>usted tiene </a:t>
            </a:r>
            <a:r>
              <a:rPr lang="es-ES" dirty="0"/>
              <a:t>la impresión de que si se baña se enfriará. El cerebro envía esta información a los nervios </a:t>
            </a:r>
            <a:r>
              <a:rPr lang="es-ES" dirty="0" smtClean="0"/>
              <a:t>del cuerpo</a:t>
            </a:r>
            <a:r>
              <a:rPr lang="es-ES" dirty="0"/>
              <a:t>, y los vasos sanguíneos, sujetos en obediencia a su voluntad, no pueden cumplir su función </a:t>
            </a:r>
            <a:r>
              <a:rPr lang="es-ES" dirty="0" smtClean="0"/>
              <a:t>y causar </a:t>
            </a:r>
            <a:r>
              <a:rPr lang="es-ES" dirty="0"/>
              <a:t>una reacción efectiva después del baño</a:t>
            </a:r>
            <a:r>
              <a:rPr lang="es-ES" dirty="0" smtClean="0"/>
              <a:t>. 3T pg. 80</a:t>
            </a:r>
            <a:endParaRPr lang="en-US" dirty="0"/>
          </a:p>
        </p:txBody>
      </p:sp>
    </p:spTree>
    <p:extLst>
      <p:ext uri="{BB962C8B-B14F-4D97-AF65-F5344CB8AC3E}">
        <p14:creationId xmlns:p14="http://schemas.microsoft.com/office/powerpoint/2010/main" val="3362937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1. Relación de la Mente y el Cuerpo</a:t>
            </a:r>
            <a:endParaRPr lang="en-US" dirty="0"/>
          </a:p>
        </p:txBody>
      </p:sp>
      <p:sp>
        <p:nvSpPr>
          <p:cNvPr id="5" name="4 Marcador de texto"/>
          <p:cNvSpPr>
            <a:spLocks noGrp="1"/>
          </p:cNvSpPr>
          <p:nvPr>
            <p:ph type="body" idx="1"/>
          </p:nvPr>
        </p:nvSpPr>
        <p:spPr/>
        <p:txBody>
          <a:bodyPr/>
          <a:lstStyle/>
          <a:p>
            <a:endParaRPr lang="en-US"/>
          </a:p>
        </p:txBody>
      </p:sp>
    </p:spTree>
    <p:extLst>
      <p:ext uri="{BB962C8B-B14F-4D97-AF65-F5344CB8AC3E}">
        <p14:creationId xmlns:p14="http://schemas.microsoft.com/office/powerpoint/2010/main" val="2177606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Relación Intima</a:t>
            </a:r>
            <a:endParaRPr lang="en-US" dirty="0"/>
          </a:p>
        </p:txBody>
      </p:sp>
      <p:sp>
        <p:nvSpPr>
          <p:cNvPr id="3" name="2 Marcador de contenido"/>
          <p:cNvSpPr>
            <a:spLocks noGrp="1"/>
          </p:cNvSpPr>
          <p:nvPr>
            <p:ph idx="1"/>
          </p:nvPr>
        </p:nvSpPr>
        <p:spPr/>
        <p:txBody>
          <a:bodyPr>
            <a:normAutofit/>
          </a:bodyPr>
          <a:lstStyle/>
          <a:p>
            <a:pPr marL="0" indent="0" algn="just">
              <a:buNone/>
            </a:pPr>
            <a:r>
              <a:rPr lang="es-ES" sz="4800" dirty="0" smtClean="0"/>
              <a:t>La </a:t>
            </a:r>
            <a:r>
              <a:rPr lang="es-ES" sz="4800" dirty="0"/>
              <a:t>relación que existe entre la mente y el cuerpo es muy íntima.  Cuando uno está afectado, el otro simpatiza</a:t>
            </a:r>
            <a:r>
              <a:rPr lang="es-ES" sz="4800" dirty="0" smtClean="0"/>
              <a:t>. -</a:t>
            </a:r>
            <a:r>
              <a:rPr lang="es-ES" sz="4800" dirty="0"/>
              <a:t>CH 28 (1890); véase también 1JT 179, (1876</a:t>
            </a:r>
            <a:r>
              <a:rPr lang="es-ES" sz="4800" dirty="0" smtClean="0"/>
              <a:t>). 1MCP pg. 61</a:t>
            </a:r>
            <a:endParaRPr lang="en-US" sz="4800" dirty="0"/>
          </a:p>
        </p:txBody>
      </p:sp>
    </p:spTree>
    <p:extLst>
      <p:ext uri="{BB962C8B-B14F-4D97-AF65-F5344CB8AC3E}">
        <p14:creationId xmlns:p14="http://schemas.microsoft.com/office/powerpoint/2010/main" val="3795184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S.N. Simpático</a:t>
            </a:r>
            <a:endParaRPr lang="en-US" dirty="0"/>
          </a:p>
        </p:txBody>
      </p:sp>
      <p:sp>
        <p:nvSpPr>
          <p:cNvPr id="3" name="2 Marcador de contenido"/>
          <p:cNvSpPr>
            <a:spLocks noGrp="1"/>
          </p:cNvSpPr>
          <p:nvPr>
            <p:ph idx="1"/>
          </p:nvPr>
        </p:nvSpPr>
        <p:spPr/>
        <p:txBody>
          <a:bodyPr>
            <a:noAutofit/>
          </a:bodyPr>
          <a:lstStyle/>
          <a:p>
            <a:pPr marL="0" indent="0" algn="just">
              <a:buNone/>
            </a:pPr>
            <a:r>
              <a:rPr lang="es-ES" sz="4400" dirty="0"/>
              <a:t>L</a:t>
            </a:r>
            <a:r>
              <a:rPr lang="es-ES" sz="4400" dirty="0" smtClean="0"/>
              <a:t>o </a:t>
            </a:r>
            <a:r>
              <a:rPr lang="es-ES" sz="4400" dirty="0"/>
              <a:t>que afecta la salud emocional también afecta la salud física, ya que ambos están muy influenciados por la acción del sistema </a:t>
            </a:r>
            <a:r>
              <a:rPr lang="es-ES" sz="4400" dirty="0" smtClean="0"/>
              <a:t>nervioso simpático. </a:t>
            </a:r>
            <a:r>
              <a:rPr lang="es-ES" sz="4400" dirty="0"/>
              <a:t>(</a:t>
            </a:r>
            <a:r>
              <a:rPr lang="es-ES" sz="4400" dirty="0" smtClean="0"/>
              <a:t>La Solución Divina pg. 156)</a:t>
            </a:r>
            <a:endParaRPr lang="en-US" sz="4400" dirty="0"/>
          </a:p>
        </p:txBody>
      </p:sp>
    </p:spTree>
    <p:extLst>
      <p:ext uri="{BB962C8B-B14F-4D97-AF65-F5344CB8AC3E}">
        <p14:creationId xmlns:p14="http://schemas.microsoft.com/office/powerpoint/2010/main" val="3587350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Físico-Intelectual-Moral</a:t>
            </a:r>
            <a:endParaRPr lang="en-US" dirty="0"/>
          </a:p>
        </p:txBody>
      </p:sp>
      <p:sp>
        <p:nvSpPr>
          <p:cNvPr id="3" name="2 Marcador de contenido"/>
          <p:cNvSpPr>
            <a:spLocks noGrp="1"/>
          </p:cNvSpPr>
          <p:nvPr>
            <p:ph idx="1"/>
          </p:nvPr>
        </p:nvSpPr>
        <p:spPr/>
        <p:txBody>
          <a:bodyPr>
            <a:noAutofit/>
          </a:bodyPr>
          <a:lstStyle/>
          <a:p>
            <a:pPr marL="0" indent="0" algn="just">
              <a:buNone/>
            </a:pPr>
            <a:r>
              <a:rPr lang="es-ES" sz="5400" dirty="0" smtClean="0"/>
              <a:t>Lo </a:t>
            </a:r>
            <a:r>
              <a:rPr lang="es-ES" sz="5400" dirty="0"/>
              <a:t>perjudicial para la salud no sólo reduce el vigor físico, sino que tiende a debilitar las facultades intelectuales y morales.­ MC </a:t>
            </a:r>
            <a:r>
              <a:rPr lang="es-ES" sz="5400" dirty="0" smtClean="0"/>
              <a:t>pg. 90 </a:t>
            </a:r>
            <a:r>
              <a:rPr lang="es-ES" sz="5400" dirty="0"/>
              <a:t>(1905</a:t>
            </a:r>
            <a:r>
              <a:rPr lang="es-ES" sz="5400" dirty="0" smtClean="0"/>
              <a:t>).</a:t>
            </a:r>
            <a:endParaRPr lang="es-ES" sz="5400" dirty="0"/>
          </a:p>
        </p:txBody>
      </p:sp>
    </p:spTree>
    <p:extLst>
      <p:ext uri="{BB962C8B-B14F-4D97-AF65-F5344CB8AC3E}">
        <p14:creationId xmlns:p14="http://schemas.microsoft.com/office/powerpoint/2010/main" val="2846794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fab">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1936</TotalTime>
  <Words>3418</Words>
  <Application>Microsoft Office PowerPoint</Application>
  <PresentationFormat>Presentación en pantalla (4:3)</PresentationFormat>
  <Paragraphs>107</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Prefab</vt:lpstr>
      <vt:lpstr>NUTRICION, MENTE Y CARACTER.</vt:lpstr>
      <vt:lpstr>MENTE-CUERPO Y CARACTER   </vt:lpstr>
      <vt:lpstr>Adán y Eva</vt:lpstr>
      <vt:lpstr>El propósito de Dios del apetito</vt:lpstr>
      <vt:lpstr>Presentación de PowerPoint</vt:lpstr>
      <vt:lpstr>1. Relación de la Mente y el Cuerpo</vt:lpstr>
      <vt:lpstr>Relación Intima</vt:lpstr>
      <vt:lpstr>S.N. Simpático</vt:lpstr>
      <vt:lpstr>Físico-Intelectual-Moral</vt:lpstr>
      <vt:lpstr>Físico-Mental-Carácter</vt:lpstr>
      <vt:lpstr>Habito-cerebro-mente</vt:lpstr>
      <vt:lpstr>2. Diferencia entre la Mente y el Cerebro</vt:lpstr>
      <vt:lpstr>Ordenador y Ejecutor</vt:lpstr>
      <vt:lpstr>El cerebro</vt:lpstr>
      <vt:lpstr>La Mente</vt:lpstr>
      <vt:lpstr>3. Necesidades de la Mente para la ejecución de su Voluntad</vt:lpstr>
      <vt:lpstr>Armonía física: (Cerebro y Cuerpo) </vt:lpstr>
      <vt:lpstr>Cuerpo Sano (Órganos digestivos sanos)</vt:lpstr>
      <vt:lpstr>4. Necesidades del cerebro para su optimo funcionamiento</vt:lpstr>
      <vt:lpstr>Sistema Circulatorio-Nutrientes-Dieta</vt:lpstr>
      <vt:lpstr>Sangre-Hábitos del comer y beber- Nutrición</vt:lpstr>
      <vt:lpstr>Alimento-Cerebro</vt:lpstr>
      <vt:lpstr>Datos de Cerebro y Nutrición</vt:lpstr>
      <vt:lpstr>Proceso de una digestión inapropiada</vt:lpstr>
      <vt:lpstr>Efectos en el Cerebro</vt:lpstr>
      <vt:lpstr>Efectos en el estomago</vt:lpstr>
      <vt:lpstr>EL SEGUNDO CEREBRO</vt:lpstr>
      <vt:lpstr>Redescubrimiento</vt:lpstr>
      <vt:lpstr>En la antigüedad</vt:lpstr>
      <vt:lpstr>Las entrañas</vt:lpstr>
      <vt:lpstr>Ubicación</vt:lpstr>
      <vt:lpstr>Imagen fluorescente de microscopio de las neuronas entéricas, rodeada del verde de las sinapsis, con una célula separada (roja) al fondo. (Bitnavegantes.com)</vt:lpstr>
      <vt:lpstr>Actualmente</vt:lpstr>
      <vt:lpstr>Palabras del re descubridor</vt:lpstr>
      <vt:lpstr>Influye en el comportamiento</vt:lpstr>
      <vt:lpstr>5. Importancia de la Esfera Física (cuerpo) para el desarrollo del Carácter</vt:lpstr>
      <vt:lpstr>Medio para desarrollar el Carácter</vt:lpstr>
      <vt:lpstr>Continuación…</vt:lpstr>
      <vt:lpstr>Dos blancos de ataque de Satanás</vt:lpstr>
      <vt:lpstr>6. El egocentrismo</vt:lpstr>
      <vt:lpstr>Importancia del Cerebro y el Estomago</vt:lpstr>
      <vt:lpstr>Decisiones egocentristas</vt:lpstr>
      <vt:lpstr>Continuación…</vt:lpstr>
      <vt:lpstr>Ejemplo de una hija…</vt:lpstr>
      <vt:lpstr>Para reflexionar</vt:lpstr>
      <vt:lpstr>Violar las leyes de la Salud es violar la ley de Dios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MENTE Y CEREBRO.  (factores psicológicos)</dc:title>
  <dc:creator>Gerardo Payan</dc:creator>
  <cp:lastModifiedBy>Gerardo Payan</cp:lastModifiedBy>
  <cp:revision>68</cp:revision>
  <dcterms:created xsi:type="dcterms:W3CDTF">2011-07-04T23:14:23Z</dcterms:created>
  <dcterms:modified xsi:type="dcterms:W3CDTF">2011-07-14T13:17:49Z</dcterms:modified>
</cp:coreProperties>
</file>