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76" r:id="rId3"/>
    <p:sldId id="275" r:id="rId4"/>
    <p:sldId id="257" r:id="rId5"/>
    <p:sldId id="258" r:id="rId6"/>
    <p:sldId id="259" r:id="rId7"/>
    <p:sldId id="260" r:id="rId8"/>
    <p:sldId id="289" r:id="rId9"/>
    <p:sldId id="261" r:id="rId10"/>
    <p:sldId id="262" r:id="rId11"/>
    <p:sldId id="263" r:id="rId12"/>
    <p:sldId id="264" r:id="rId13"/>
    <p:sldId id="265" r:id="rId14"/>
    <p:sldId id="266" r:id="rId15"/>
    <p:sldId id="267" r:id="rId16"/>
    <p:sldId id="268" r:id="rId17"/>
    <p:sldId id="269" r:id="rId18"/>
    <p:sldId id="270" r:id="rId19"/>
    <p:sldId id="290" r:id="rId20"/>
    <p:sldId id="271" r:id="rId21"/>
    <p:sldId id="272" r:id="rId22"/>
    <p:sldId id="273" r:id="rId23"/>
    <p:sldId id="274" r:id="rId24"/>
    <p:sldId id="277" r:id="rId25"/>
    <p:sldId id="279" r:id="rId26"/>
    <p:sldId id="278" r:id="rId27"/>
    <p:sldId id="280" r:id="rId28"/>
    <p:sldId id="281" r:id="rId29"/>
    <p:sldId id="282" r:id="rId30"/>
    <p:sldId id="286" r:id="rId31"/>
    <p:sldId id="284" r:id="rId32"/>
    <p:sldId id="283" r:id="rId33"/>
    <p:sldId id="287" r:id="rId34"/>
    <p:sldId id="288" r:id="rId3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68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33FEBE-6183-432C-A885-33A5F47FF909}" type="datetimeFigureOut">
              <a:rPr lang="es-CO" smtClean="0"/>
              <a:t>16/06/2012</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69CAE-C4E9-4166-9E85-D3E4895ED8DD}" type="slidenum">
              <a:rPr lang="es-CO" smtClean="0"/>
              <a:t>‹Nº›</a:t>
            </a:fld>
            <a:endParaRPr lang="es-CO"/>
          </a:p>
        </p:txBody>
      </p:sp>
    </p:spTree>
    <p:extLst>
      <p:ext uri="{BB962C8B-B14F-4D97-AF65-F5344CB8AC3E}">
        <p14:creationId xmlns:p14="http://schemas.microsoft.com/office/powerpoint/2010/main" val="181556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200" b="0" i="0" kern="1200" dirty="0" smtClean="0">
                <a:solidFill>
                  <a:schemeClr val="tx1"/>
                </a:solidFill>
                <a:effectLst/>
                <a:latin typeface="+mn-lt"/>
                <a:ea typeface="+mn-ea"/>
                <a:cs typeface="+mn-cs"/>
              </a:rPr>
              <a:t>El pecado no solo se manifiesta al desobedecer leyes morales (los Diez Mandamientos), también al desobedecer las leyes naturales de la salud se peca, (ver 1 Corintios 6:19-20). Hay un solo Creador, y todas las leyes fueron creadas por Él: la Ley moral y las leyes naturales que gobiernan nuestro universo. La verdadera Medicina Natural induce a esta obediencia y no a buscar soluciones que evaden todo sacrificio y llevan a la complacencia de malos hábitos (apunta hacia la verdadera causa de todo mal, apartarse de las leyes ya mencionadas, o lo que es lo mismo, el pecado).</a:t>
            </a:r>
            <a:endParaRPr lang="es-CO" dirty="0"/>
          </a:p>
        </p:txBody>
      </p:sp>
      <p:sp>
        <p:nvSpPr>
          <p:cNvPr id="4" name="3 Marcador de número de diapositiva"/>
          <p:cNvSpPr>
            <a:spLocks noGrp="1"/>
          </p:cNvSpPr>
          <p:nvPr>
            <p:ph type="sldNum" sz="quarter" idx="10"/>
          </p:nvPr>
        </p:nvSpPr>
        <p:spPr/>
        <p:txBody>
          <a:bodyPr/>
          <a:lstStyle/>
          <a:p>
            <a:fld id="{47769CAE-C4E9-4166-9E85-D3E4895ED8DD}" type="slidenum">
              <a:rPr lang="es-CO" smtClean="0"/>
              <a:t>4</a:t>
            </a:fld>
            <a:endParaRPr lang="es-CO"/>
          </a:p>
        </p:txBody>
      </p:sp>
    </p:spTree>
    <p:extLst>
      <p:ext uri="{BB962C8B-B14F-4D97-AF65-F5344CB8AC3E}">
        <p14:creationId xmlns:p14="http://schemas.microsoft.com/office/powerpoint/2010/main" val="179348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200" b="0" i="0" kern="1200" dirty="0" smtClean="0">
                <a:solidFill>
                  <a:schemeClr val="tx1"/>
                </a:solidFill>
                <a:effectLst/>
                <a:latin typeface="+mn-lt"/>
                <a:ea typeface="+mn-ea"/>
                <a:cs typeface="+mn-cs"/>
              </a:rPr>
              <a:t>Ahora bien, un remedio natural no es todo lo que provenga de la naturaleza, porque algo puede ser natural pero no ser propicio para la salud del hombre. Es propicio para la salud aquello que en su plan original Dios destinó para nuestro bienestar, uso y consumo, tal como lo hizo desde la creación.</a:t>
            </a:r>
            <a:endParaRPr lang="es-CO" dirty="0"/>
          </a:p>
        </p:txBody>
      </p:sp>
      <p:sp>
        <p:nvSpPr>
          <p:cNvPr id="4" name="3 Marcador de número de diapositiva"/>
          <p:cNvSpPr>
            <a:spLocks noGrp="1"/>
          </p:cNvSpPr>
          <p:nvPr>
            <p:ph type="sldNum" sz="quarter" idx="10"/>
          </p:nvPr>
        </p:nvSpPr>
        <p:spPr/>
        <p:txBody>
          <a:bodyPr/>
          <a:lstStyle/>
          <a:p>
            <a:fld id="{47769CAE-C4E9-4166-9E85-D3E4895ED8DD}" type="slidenum">
              <a:rPr lang="es-CO" smtClean="0"/>
              <a:t>6</a:t>
            </a:fld>
            <a:endParaRPr lang="es-CO"/>
          </a:p>
        </p:txBody>
      </p:sp>
    </p:spTree>
    <p:extLst>
      <p:ext uri="{BB962C8B-B14F-4D97-AF65-F5344CB8AC3E}">
        <p14:creationId xmlns:p14="http://schemas.microsoft.com/office/powerpoint/2010/main" val="4198020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200" b="0" i="0" kern="1200" dirty="0" smtClean="0">
                <a:solidFill>
                  <a:schemeClr val="tx1"/>
                </a:solidFill>
                <a:effectLst/>
                <a:latin typeface="+mn-lt"/>
                <a:ea typeface="+mn-ea"/>
                <a:cs typeface="+mn-cs"/>
              </a:rPr>
              <a:t>Es conocido que en el cuerpo humano actúa una fuerza que siempre tiende a mantener un estado de equilibrio y de salud, así como a la curación en caso de enfermedad. Desde la antigüedad Hipócrates observó esta fuerza y la llamó “Vis Natura </a:t>
            </a:r>
            <a:r>
              <a:rPr lang="es-CO" sz="1200" b="0" i="0" kern="1200" dirty="0" err="1" smtClean="0">
                <a:solidFill>
                  <a:schemeClr val="tx1"/>
                </a:solidFill>
                <a:effectLst/>
                <a:latin typeface="+mn-lt"/>
                <a:ea typeface="+mn-ea"/>
                <a:cs typeface="+mn-cs"/>
              </a:rPr>
              <a:t>Medicatrix</a:t>
            </a:r>
            <a:r>
              <a:rPr lang="es-CO" sz="1200" b="0" i="0" kern="1200" dirty="0" smtClean="0">
                <a:solidFill>
                  <a:schemeClr val="tx1"/>
                </a:solidFill>
                <a:effectLst/>
                <a:latin typeface="+mn-lt"/>
                <a:ea typeface="+mn-ea"/>
                <a:cs typeface="+mn-cs"/>
              </a:rPr>
              <a:t>” y es la fuerza que evocan los médicos naturistas de hoy, pero adjudican este poder al propio ser humano. Sin embargo, nosotros sabemos que es Dios quien hace esto posible:</a:t>
            </a:r>
            <a:endParaRPr lang="es-CO" dirty="0"/>
          </a:p>
        </p:txBody>
      </p:sp>
      <p:sp>
        <p:nvSpPr>
          <p:cNvPr id="4" name="3 Marcador de número de diapositiva"/>
          <p:cNvSpPr>
            <a:spLocks noGrp="1"/>
          </p:cNvSpPr>
          <p:nvPr>
            <p:ph type="sldNum" sz="quarter" idx="10"/>
          </p:nvPr>
        </p:nvSpPr>
        <p:spPr/>
        <p:txBody>
          <a:bodyPr/>
          <a:lstStyle/>
          <a:p>
            <a:fld id="{47769CAE-C4E9-4166-9E85-D3E4895ED8DD}" type="slidenum">
              <a:rPr lang="es-CO" smtClean="0"/>
              <a:t>7</a:t>
            </a:fld>
            <a:endParaRPr lang="es-CO"/>
          </a:p>
        </p:txBody>
      </p:sp>
    </p:spTree>
    <p:extLst>
      <p:ext uri="{BB962C8B-B14F-4D97-AF65-F5344CB8AC3E}">
        <p14:creationId xmlns:p14="http://schemas.microsoft.com/office/powerpoint/2010/main" val="2059580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200" b="0" i="0" kern="1200" dirty="0" smtClean="0">
                <a:solidFill>
                  <a:schemeClr val="tx1"/>
                </a:solidFill>
                <a:effectLst/>
                <a:latin typeface="+mn-lt"/>
                <a:ea typeface="+mn-ea"/>
                <a:cs typeface="+mn-cs"/>
              </a:rPr>
              <a:t>A su vez entendemos la salud como el completo bienestar físico, mental y espiritual del ser humano. Por tanto, las acciones a realizar han de ser consideradas entendiendo al ser humano como un conjunto indisoluble de cuerpo, mente y espíritu, y han de tener un carácter integral, considerando cada uno de estos componentes. Al estar desatendido cualquiera de ellos, se afectará el individuo como un todo, con detrimento para la salud.</a:t>
            </a:r>
          </a:p>
          <a:p>
            <a:r>
              <a:rPr lang="es-CO" sz="1200" b="0" i="0" kern="1200" dirty="0" smtClean="0">
                <a:solidFill>
                  <a:schemeClr val="tx1"/>
                </a:solidFill>
                <a:effectLst/>
                <a:latin typeface="+mn-lt"/>
                <a:ea typeface="+mn-ea"/>
                <a:cs typeface="+mn-cs"/>
              </a:rPr>
              <a:t>La única forma coherente y efectiva de cuidar la salud es respetando y aplicando las leyes que de forma natural y </a:t>
            </a:r>
            <a:r>
              <a:rPr lang="es-CO" sz="1200" b="0" i="0" kern="1200" dirty="0" err="1" smtClean="0">
                <a:solidFill>
                  <a:schemeClr val="tx1"/>
                </a:solidFill>
                <a:effectLst/>
                <a:latin typeface="+mn-lt"/>
                <a:ea typeface="+mn-ea"/>
                <a:cs typeface="+mn-cs"/>
              </a:rPr>
              <a:t>preestablecida</a:t>
            </a:r>
            <a:r>
              <a:rPr lang="es-CO" sz="1200" b="0" i="0" kern="1200" dirty="0" smtClean="0">
                <a:solidFill>
                  <a:schemeClr val="tx1"/>
                </a:solidFill>
                <a:effectLst/>
                <a:latin typeface="+mn-lt"/>
                <a:ea typeface="+mn-ea"/>
                <a:cs typeface="+mn-cs"/>
              </a:rPr>
              <a:t> rigen la salud. En este principio ha de basarse todo tratamiento naturista verdadero. En concordancia con esto, la medicina naturista tiene un fin primariamente preventivo, y en segundo lugar curativo.</a:t>
            </a:r>
          </a:p>
          <a:p>
            <a:r>
              <a:rPr lang="es-CO" sz="1200" b="0" i="0" kern="1200" dirty="0" smtClean="0">
                <a:solidFill>
                  <a:schemeClr val="tx1"/>
                </a:solidFill>
                <a:effectLst/>
                <a:latin typeface="+mn-lt"/>
                <a:ea typeface="+mn-ea"/>
                <a:cs typeface="+mn-cs"/>
              </a:rPr>
              <a:t>Nuestras acciones, por tanto, han de ir encaminadas fundamentalmente a modificar el estilo de vida del individuo y la comunidad, de manera que su conducta hacia sí, y hacia el medio que le rodea (ambiental y social), sea de unas características tales que promuevan la salud.</a:t>
            </a:r>
          </a:p>
          <a:p>
            <a:r>
              <a:rPr lang="es-CO" sz="1200" b="0" i="0" kern="1200" dirty="0" smtClean="0">
                <a:solidFill>
                  <a:schemeClr val="tx1"/>
                </a:solidFill>
                <a:effectLst/>
                <a:latin typeface="+mn-lt"/>
                <a:ea typeface="+mn-ea"/>
                <a:cs typeface="+mn-cs"/>
              </a:rPr>
              <a:t>Una vez que aparece la enfermedad, la medicina naturista entra en su rol curativo, aplicando remedios naturales, capaces de preservar la salud en condiciones normales, y de curar en condiciones de enfermedad.</a:t>
            </a:r>
            <a:endParaRPr lang="es-CO" sz="1200" b="0" i="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47769CAE-C4E9-4166-9E85-D3E4895ED8DD}" type="slidenum">
              <a:rPr lang="es-CO" smtClean="0"/>
              <a:t>9</a:t>
            </a:fld>
            <a:endParaRPr lang="es-CO"/>
          </a:p>
        </p:txBody>
      </p:sp>
    </p:spTree>
    <p:extLst>
      <p:ext uri="{BB962C8B-B14F-4D97-AF65-F5344CB8AC3E}">
        <p14:creationId xmlns:p14="http://schemas.microsoft.com/office/powerpoint/2010/main" val="4061710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200" b="0" i="0" kern="1200" dirty="0" smtClean="0">
                <a:solidFill>
                  <a:schemeClr val="tx1"/>
                </a:solidFill>
                <a:effectLst/>
                <a:latin typeface="+mn-lt"/>
                <a:ea typeface="+mn-ea"/>
                <a:cs typeface="+mn-cs"/>
              </a:rPr>
              <a:t>Podemos analizar otras clasificaciones médicas, y a fin de cuentas veremos que muestran en esencia los mismos elementos. Por ejemplo, el Dr. Josep Lluís </a:t>
            </a:r>
            <a:r>
              <a:rPr lang="es-CO" sz="1200" b="0" i="0" kern="1200" dirty="0" err="1" smtClean="0">
                <a:solidFill>
                  <a:schemeClr val="tx1"/>
                </a:solidFill>
                <a:effectLst/>
                <a:latin typeface="+mn-lt"/>
                <a:ea typeface="+mn-ea"/>
                <a:cs typeface="+mn-cs"/>
              </a:rPr>
              <a:t>Berdonces</a:t>
            </a:r>
            <a:r>
              <a:rPr lang="es-CO" sz="1200" b="0" i="0" kern="1200" dirty="0" smtClean="0">
                <a:solidFill>
                  <a:schemeClr val="tx1"/>
                </a:solidFill>
                <a:effectLst/>
                <a:latin typeface="+mn-lt"/>
                <a:ea typeface="+mn-ea"/>
                <a:cs typeface="+mn-cs"/>
              </a:rPr>
              <a:t> Serra, Doctor en Medicina de la Univ. Complutense de Madrid, menciona en un artículo la siguiente clasificación:</a:t>
            </a:r>
            <a:endParaRPr lang="es-CO" dirty="0"/>
          </a:p>
        </p:txBody>
      </p:sp>
      <p:sp>
        <p:nvSpPr>
          <p:cNvPr id="4" name="3 Marcador de número de diapositiva"/>
          <p:cNvSpPr>
            <a:spLocks noGrp="1"/>
          </p:cNvSpPr>
          <p:nvPr>
            <p:ph type="sldNum" sz="quarter" idx="10"/>
          </p:nvPr>
        </p:nvSpPr>
        <p:spPr/>
        <p:txBody>
          <a:bodyPr/>
          <a:lstStyle/>
          <a:p>
            <a:fld id="{47769CAE-C4E9-4166-9E85-D3E4895ED8DD}" type="slidenum">
              <a:rPr lang="es-CO" smtClean="0"/>
              <a:t>11</a:t>
            </a:fld>
            <a:endParaRPr lang="es-CO"/>
          </a:p>
        </p:txBody>
      </p:sp>
    </p:spTree>
    <p:extLst>
      <p:ext uri="{BB962C8B-B14F-4D97-AF65-F5344CB8AC3E}">
        <p14:creationId xmlns:p14="http://schemas.microsoft.com/office/powerpoint/2010/main" val="905952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6E02A05-CFD1-41C1-BCD0-ACD37BF0895F}" type="datetimeFigureOut">
              <a:rPr lang="es-CO" smtClean="0"/>
              <a:t>16/06/2012</a:t>
            </a:fld>
            <a:endParaRPr lang="es-CO"/>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CO"/>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8A7CE5B-7D42-4F9B-921C-21269FAD538F}" type="slidenum">
              <a:rPr lang="es-CO" smtClean="0"/>
              <a:t>‹Nº›</a:t>
            </a:fld>
            <a:endParaRPr lang="es-CO"/>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6E02A05-CFD1-41C1-BCD0-ACD37BF0895F}" type="datetimeFigureOut">
              <a:rPr lang="es-CO" smtClean="0"/>
              <a:t>16/06/2012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8A7CE5B-7D42-4F9B-921C-21269FAD538F}" type="slidenum">
              <a:rPr lang="es-CO" smtClean="0"/>
              <a:t>‹Nº›</a:t>
            </a:fld>
            <a:endParaRPr lang="es-CO"/>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6E02A05-CFD1-41C1-BCD0-ACD37BF0895F}" type="datetimeFigureOut">
              <a:rPr lang="es-CO" smtClean="0"/>
              <a:t>16/06/2012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8A7CE5B-7D42-4F9B-921C-21269FAD538F}" type="slidenum">
              <a:rPr lang="es-CO" smtClean="0"/>
              <a:t>‹Nº›</a:t>
            </a:fld>
            <a:endParaRPr lang="es-CO"/>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6E02A05-CFD1-41C1-BCD0-ACD37BF0895F}" type="datetimeFigureOut">
              <a:rPr lang="es-CO" smtClean="0"/>
              <a:t>16/06/2012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8A7CE5B-7D42-4F9B-921C-21269FAD538F}" type="slidenum">
              <a:rPr lang="es-CO" smtClean="0"/>
              <a:t>‹Nº›</a:t>
            </a:fld>
            <a:endParaRPr lang="es-CO"/>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6E02A05-CFD1-41C1-BCD0-ACD37BF0895F}" type="datetimeFigureOut">
              <a:rPr lang="es-CO" smtClean="0"/>
              <a:t>16/06/2012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8A7CE5B-7D42-4F9B-921C-21269FAD538F}" type="slidenum">
              <a:rPr lang="es-CO" smtClean="0"/>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E02A05-CFD1-41C1-BCD0-ACD37BF0895F}" type="datetimeFigureOut">
              <a:rPr lang="es-CO" smtClean="0"/>
              <a:t>16/06/2012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8A7CE5B-7D42-4F9B-921C-21269FAD538F}" type="slidenum">
              <a:rPr lang="es-CO" smtClean="0"/>
              <a:t>‹Nº›</a:t>
            </a:fld>
            <a:endParaRPr lang="es-CO"/>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6E02A05-CFD1-41C1-BCD0-ACD37BF0895F}" type="datetimeFigureOut">
              <a:rPr lang="es-CO" smtClean="0"/>
              <a:t>16/06/2012</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8A7CE5B-7D42-4F9B-921C-21269FAD538F}" type="slidenum">
              <a:rPr lang="es-CO" smtClean="0"/>
              <a:t>‹Nº›</a:t>
            </a:fld>
            <a:endParaRPr lang="es-CO"/>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6E02A05-CFD1-41C1-BCD0-ACD37BF0895F}" type="datetimeFigureOut">
              <a:rPr lang="es-CO" smtClean="0"/>
              <a:t>16/06/2012</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8A7CE5B-7D42-4F9B-921C-21269FAD538F}" type="slidenum">
              <a:rPr lang="es-CO" smtClean="0"/>
              <a:t>‹Nº›</a:t>
            </a:fld>
            <a:endParaRPr lang="es-CO"/>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02A05-CFD1-41C1-BCD0-ACD37BF0895F}" type="datetimeFigureOut">
              <a:rPr lang="es-CO" smtClean="0"/>
              <a:t>16/06/2012</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8A7CE5B-7D42-4F9B-921C-21269FAD538F}"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6E02A05-CFD1-41C1-BCD0-ACD37BF0895F}" type="datetimeFigureOut">
              <a:rPr lang="es-CO" smtClean="0"/>
              <a:t>16/06/2012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8A7CE5B-7D42-4F9B-921C-21269FAD538F}"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6E02A05-CFD1-41C1-BCD0-ACD37BF0895F}" type="datetimeFigureOut">
              <a:rPr lang="es-CO" smtClean="0"/>
              <a:t>16/06/2012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8A7CE5B-7D42-4F9B-921C-21269FAD538F}"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6E02A05-CFD1-41C1-BCD0-ACD37BF0895F}" type="datetimeFigureOut">
              <a:rPr lang="es-CO" smtClean="0"/>
              <a:t>16/06/2012</a:t>
            </a:fld>
            <a:endParaRPr lang="es-CO"/>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CO"/>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48A7CE5B-7D42-4F9B-921C-21269FAD538F}"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O" dirty="0" smtClean="0"/>
              <a:t>La medicina que el cielo aprueba</a:t>
            </a:r>
            <a:endParaRPr lang="es-CO" dirty="0"/>
          </a:p>
        </p:txBody>
      </p:sp>
      <p:sp>
        <p:nvSpPr>
          <p:cNvPr id="3" name="2 Subtítulo"/>
          <p:cNvSpPr>
            <a:spLocks noGrp="1"/>
          </p:cNvSpPr>
          <p:nvPr>
            <p:ph type="subTitle" idx="1"/>
          </p:nvPr>
        </p:nvSpPr>
        <p:spPr/>
        <p:txBody>
          <a:bodyPr/>
          <a:lstStyle/>
          <a:p>
            <a:r>
              <a:rPr lang="es-CO" dirty="0" smtClean="0"/>
              <a:t>Juan Esteban Barrera MS</a:t>
            </a:r>
          </a:p>
          <a:p>
            <a:r>
              <a:rPr lang="es-CO" dirty="0" smtClean="0"/>
              <a:t>Asociación Médica Adventista de Colombia</a:t>
            </a:r>
            <a:endParaRPr lang="es-CO" dirty="0"/>
          </a:p>
        </p:txBody>
      </p:sp>
    </p:spTree>
    <p:extLst>
      <p:ext uri="{BB962C8B-B14F-4D97-AF65-F5344CB8AC3E}">
        <p14:creationId xmlns:p14="http://schemas.microsoft.com/office/powerpoint/2010/main" val="1723812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099989"/>
            <a:ext cx="8229600" cy="4209331"/>
          </a:xfrm>
        </p:spPr>
        <p:txBody>
          <a:bodyPr>
            <a:normAutofit/>
          </a:bodyPr>
          <a:lstStyle/>
          <a:p>
            <a:pPr marL="0" indent="0">
              <a:buNone/>
            </a:pPr>
            <a:r>
              <a:rPr lang="es-CO" sz="3200" i="1" dirty="0"/>
              <a:t>“El aire puro, el sol, la abstinencia, el descanso, el ejercicio, un régimen alimenticio conveniente, el agua y la confianza en el poder divino son los verdaderos remedios”.</a:t>
            </a:r>
            <a:r>
              <a:rPr lang="es-CO" sz="3200" dirty="0"/>
              <a:t> El Ministerio de curación, página 89.</a:t>
            </a:r>
          </a:p>
        </p:txBody>
      </p:sp>
      <p:sp>
        <p:nvSpPr>
          <p:cNvPr id="2" name="1 Título"/>
          <p:cNvSpPr>
            <a:spLocks noGrp="1"/>
          </p:cNvSpPr>
          <p:nvPr>
            <p:ph type="title"/>
          </p:nvPr>
        </p:nvSpPr>
        <p:spPr/>
        <p:txBody>
          <a:bodyPr>
            <a:normAutofit fontScale="90000"/>
          </a:bodyPr>
          <a:lstStyle/>
          <a:p>
            <a:r>
              <a:rPr lang="es-CO" b="1" dirty="0" smtClean="0"/>
              <a:t>Elementos </a:t>
            </a:r>
            <a:r>
              <a:rPr lang="es-CO" b="1" dirty="0"/>
              <a:t>curativos a </a:t>
            </a:r>
            <a:r>
              <a:rPr lang="es-CO" b="1" dirty="0" smtClean="0"/>
              <a:t>de la medicina natural</a:t>
            </a:r>
            <a:endParaRPr lang="es-CO" dirty="0"/>
          </a:p>
        </p:txBody>
      </p:sp>
      <p:pic>
        <p:nvPicPr>
          <p:cNvPr id="4" name="Picture 4" descr="http://naturalhelp.com.co/images/los%208%20remedios%20naturales%20logo.jpg"/>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323528" y="4869160"/>
            <a:ext cx="8133153" cy="1810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617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r>
              <a:rPr lang="es-CO" b="1" dirty="0"/>
              <a:t>Elementos básicos:</a:t>
            </a:r>
            <a:r>
              <a:rPr lang="es-CO" dirty="0"/>
              <a:t> Entre ellos se encuentran la luz y el calor, el agua, la tierra y el aire. </a:t>
            </a:r>
            <a:endParaRPr lang="es-CO" dirty="0" smtClean="0"/>
          </a:p>
          <a:p>
            <a:r>
              <a:rPr lang="es-CO" b="1" dirty="0" smtClean="0"/>
              <a:t>Elementos </a:t>
            </a:r>
            <a:r>
              <a:rPr lang="es-CO" b="1" dirty="0"/>
              <a:t>“naturales”:</a:t>
            </a:r>
            <a:r>
              <a:rPr lang="es-CO" dirty="0"/>
              <a:t> Extraídos del reino vegetal (principalmente), animal y mineral, sin excesivas modificaciones. </a:t>
            </a:r>
            <a:endParaRPr lang="es-CO" dirty="0" smtClean="0"/>
          </a:p>
          <a:p>
            <a:r>
              <a:rPr lang="es-CO" b="1" dirty="0" smtClean="0"/>
              <a:t>Elementos </a:t>
            </a:r>
            <a:r>
              <a:rPr lang="es-CO" b="1" dirty="0"/>
              <a:t>del estilo de vida:</a:t>
            </a:r>
            <a:r>
              <a:rPr lang="es-CO" dirty="0"/>
              <a:t> Control y educación de la respiración, de la higiene posicional y del movimiento, hábitos alimentarios, ejercicio físico, hábitos tóxicos, etc.</a:t>
            </a:r>
          </a:p>
          <a:p>
            <a:r>
              <a:rPr lang="es-CO" b="1" dirty="0"/>
              <a:t>Alimentación - excreción.</a:t>
            </a:r>
            <a:endParaRPr lang="es-CO" dirty="0"/>
          </a:p>
          <a:p>
            <a:r>
              <a:rPr lang="es-CO" b="1" dirty="0"/>
              <a:t>Terapias físicas:</a:t>
            </a:r>
            <a:r>
              <a:rPr lang="es-CO" dirty="0"/>
              <a:t> Constituyen técnicas de fisioterapia tales como el </a:t>
            </a:r>
            <a:r>
              <a:rPr lang="es-CO" dirty="0" smtClean="0"/>
              <a:t>masaje</a:t>
            </a:r>
            <a:r>
              <a:rPr lang="es-CO" dirty="0"/>
              <a:t>s</a:t>
            </a:r>
          </a:p>
        </p:txBody>
      </p:sp>
      <p:sp>
        <p:nvSpPr>
          <p:cNvPr id="2" name="1 Título"/>
          <p:cNvSpPr>
            <a:spLocks noGrp="1"/>
          </p:cNvSpPr>
          <p:nvPr>
            <p:ph type="title"/>
          </p:nvPr>
        </p:nvSpPr>
        <p:spPr/>
        <p:txBody>
          <a:bodyPr/>
          <a:lstStyle/>
          <a:p>
            <a:r>
              <a:rPr lang="es-CO" dirty="0" smtClean="0"/>
              <a:t>Tipos de remedios naturales</a:t>
            </a:r>
            <a:endParaRPr lang="es-CO" dirty="0"/>
          </a:p>
        </p:txBody>
      </p:sp>
    </p:spTree>
    <p:extLst>
      <p:ext uri="{BB962C8B-B14F-4D97-AF65-F5344CB8AC3E}">
        <p14:creationId xmlns:p14="http://schemas.microsoft.com/office/powerpoint/2010/main" val="3973082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gn="just"/>
            <a:r>
              <a:rPr lang="es-CO" dirty="0"/>
              <a:t>Remedios sencillos, se pueden practicar en la vida diaria. Presentes en la naturaleza: aire, agua, tierra, luz entre los más simples. (Jesús los usó también para curar, por ejemplo, Juan </a:t>
            </a:r>
            <a:r>
              <a:rPr lang="es-CO" dirty="0" smtClean="0"/>
              <a:t>9:6-7 ...</a:t>
            </a:r>
            <a:r>
              <a:rPr lang="es-CO" dirty="0"/>
              <a:t> </a:t>
            </a:r>
            <a:r>
              <a:rPr lang="es-CO" i="1" dirty="0"/>
              <a:t>“Dicho esto escupió en tierra, e hizo lodo con la saliva, y untó con el lodo los ojos del ciego, y le dijo: ve a lavarte en el estanque de </a:t>
            </a:r>
            <a:r>
              <a:rPr lang="es-CO" i="1" dirty="0" err="1"/>
              <a:t>Siloé</a:t>
            </a:r>
            <a:r>
              <a:rPr lang="es-CO" i="1" dirty="0"/>
              <a:t>… Fue entonces, y se lavó, y regresó viendo</a:t>
            </a:r>
            <a:r>
              <a:rPr lang="es-CO" dirty="0"/>
              <a:t>”.</a:t>
            </a:r>
          </a:p>
          <a:p>
            <a:pPr algn="just"/>
            <a:r>
              <a:rPr lang="es-CO" dirty="0"/>
              <a:t>Al alcance de todos.</a:t>
            </a:r>
          </a:p>
          <a:p>
            <a:pPr algn="just"/>
            <a:r>
              <a:rPr lang="es-CO" dirty="0"/>
              <a:t>Fácil de comprender, pero profundos.</a:t>
            </a:r>
          </a:p>
          <a:p>
            <a:pPr algn="just"/>
            <a:r>
              <a:rPr lang="es-CO" dirty="0"/>
              <a:t>Altamente efectivos frente a la enfermedad.</a:t>
            </a:r>
          </a:p>
          <a:p>
            <a:pPr marL="0" indent="0" algn="just">
              <a:buNone/>
            </a:pPr>
            <a:endParaRPr lang="es-CO" dirty="0"/>
          </a:p>
        </p:txBody>
      </p:sp>
      <p:sp>
        <p:nvSpPr>
          <p:cNvPr id="2" name="1 Título"/>
          <p:cNvSpPr>
            <a:spLocks noGrp="1"/>
          </p:cNvSpPr>
          <p:nvPr>
            <p:ph type="title"/>
          </p:nvPr>
        </p:nvSpPr>
        <p:spPr/>
        <p:txBody>
          <a:bodyPr>
            <a:normAutofit fontScale="90000"/>
          </a:bodyPr>
          <a:lstStyle/>
          <a:p>
            <a:r>
              <a:rPr lang="es-CO" b="1" dirty="0"/>
              <a:t>Características básicas de los remedios naturistas</a:t>
            </a:r>
            <a:endParaRPr lang="es-CO" dirty="0"/>
          </a:p>
        </p:txBody>
      </p:sp>
    </p:spTree>
    <p:extLst>
      <p:ext uri="{BB962C8B-B14F-4D97-AF65-F5344CB8AC3E}">
        <p14:creationId xmlns:p14="http://schemas.microsoft.com/office/powerpoint/2010/main" val="3036108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CO" b="0" dirty="0"/>
              <a:t> </a:t>
            </a:r>
            <a:r>
              <a:rPr lang="es-CO" dirty="0"/>
              <a:t>Algunos métodos terapéuticos de la Medicina Natural </a:t>
            </a:r>
          </a:p>
        </p:txBody>
      </p:sp>
      <p:sp>
        <p:nvSpPr>
          <p:cNvPr id="5" name="4 Marcador de texto"/>
          <p:cNvSpPr>
            <a:spLocks noGrp="1"/>
          </p:cNvSpPr>
          <p:nvPr>
            <p:ph type="body" idx="1"/>
          </p:nvPr>
        </p:nvSpPr>
        <p:spPr/>
        <p:txBody>
          <a:bodyPr>
            <a:normAutofit/>
          </a:bodyPr>
          <a:lstStyle/>
          <a:p>
            <a:r>
              <a:rPr lang="es-CO" sz="3200" dirty="0" smtClean="0"/>
              <a:t>(Compatibles con la Palabra de Dios)</a:t>
            </a:r>
            <a:endParaRPr lang="es-CO" sz="3200" dirty="0"/>
          </a:p>
        </p:txBody>
      </p:sp>
    </p:spTree>
    <p:extLst>
      <p:ext uri="{BB962C8B-B14F-4D97-AF65-F5344CB8AC3E}">
        <p14:creationId xmlns:p14="http://schemas.microsoft.com/office/powerpoint/2010/main" val="2203288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67544" y="2248347"/>
            <a:ext cx="5168897" cy="3877815"/>
          </a:xfrm>
        </p:spPr>
        <p:txBody>
          <a:bodyPr/>
          <a:lstStyle/>
          <a:p>
            <a:pPr marL="0" indent="0">
              <a:buNone/>
            </a:pPr>
            <a:r>
              <a:rPr lang="es-CO" dirty="0"/>
              <a:t>Los rayos del sol tienen una incidencia positiva sobre la salud, por ejemplo, fortalecimiento óseo por formación de vitamina D a partir de los carotenoides. Sin embargo vale advertir sobre el peligro que representa la indebida exposición a las radiaciones solares sobre todo debido a la debilitación de la capa de ozono.</a:t>
            </a:r>
          </a:p>
          <a:p>
            <a:pPr marL="0" indent="0">
              <a:buNone/>
            </a:pPr>
            <a:endParaRPr lang="es-CO" dirty="0"/>
          </a:p>
        </p:txBody>
      </p:sp>
      <p:sp>
        <p:nvSpPr>
          <p:cNvPr id="4" name="3 Título"/>
          <p:cNvSpPr>
            <a:spLocks noGrp="1"/>
          </p:cNvSpPr>
          <p:nvPr>
            <p:ph type="title"/>
          </p:nvPr>
        </p:nvSpPr>
        <p:spPr/>
        <p:txBody>
          <a:bodyPr/>
          <a:lstStyle/>
          <a:p>
            <a:r>
              <a:rPr lang="es-CO" dirty="0" smtClean="0"/>
              <a:t>Helioterapia</a:t>
            </a:r>
            <a:endParaRPr lang="es-CO" dirty="0"/>
          </a:p>
        </p:txBody>
      </p:sp>
      <p:pic>
        <p:nvPicPr>
          <p:cNvPr id="2050" name="Picture 2" descr="http://www.romantic-tips.com/rompic/red_sunset_bea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2483501"/>
            <a:ext cx="3168352"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813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0" y="2248347"/>
            <a:ext cx="3872752" cy="3877815"/>
          </a:xfrm>
        </p:spPr>
        <p:txBody>
          <a:bodyPr>
            <a:normAutofit/>
          </a:bodyPr>
          <a:lstStyle/>
          <a:p>
            <a:pPr marL="0" indent="0">
              <a:buNone/>
            </a:pPr>
            <a:r>
              <a:rPr lang="es-CO" dirty="0"/>
              <a:t>En este apartado se incluyen las curas balnearias, la hidroterapia naturista (baños, duchas, afusiones e irrigaciones), aplicación de arcillas, fomentos (compresas calientes), cataplasmas de diversos tipos y localizaciones, etc.</a:t>
            </a:r>
          </a:p>
        </p:txBody>
      </p:sp>
      <p:sp>
        <p:nvSpPr>
          <p:cNvPr id="3" name="2 Título"/>
          <p:cNvSpPr>
            <a:spLocks noGrp="1"/>
          </p:cNvSpPr>
          <p:nvPr>
            <p:ph type="title"/>
          </p:nvPr>
        </p:nvSpPr>
        <p:spPr/>
        <p:txBody>
          <a:bodyPr/>
          <a:lstStyle/>
          <a:p>
            <a:r>
              <a:rPr lang="es-CO" dirty="0" smtClean="0"/>
              <a:t>Hidroterapia</a:t>
            </a:r>
            <a:endParaRPr lang="es-CO" dirty="0"/>
          </a:p>
        </p:txBody>
      </p:sp>
      <p:pic>
        <p:nvPicPr>
          <p:cNvPr id="4098" name="Picture 2" descr="http://www.atades.com/wp-content/uploads/2011/07/hidroterapia-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340" y="2780928"/>
            <a:ext cx="4120476"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465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0" indent="0">
              <a:buNone/>
            </a:pPr>
            <a:r>
              <a:rPr lang="es-CO" dirty="0"/>
              <a:t> Es el tratamiento y prevención mediante el ejercicio físico y el movimiento.</a:t>
            </a:r>
          </a:p>
        </p:txBody>
      </p:sp>
      <p:sp>
        <p:nvSpPr>
          <p:cNvPr id="3" name="2 Título"/>
          <p:cNvSpPr>
            <a:spLocks noGrp="1"/>
          </p:cNvSpPr>
          <p:nvPr>
            <p:ph type="title"/>
          </p:nvPr>
        </p:nvSpPr>
        <p:spPr/>
        <p:txBody>
          <a:bodyPr/>
          <a:lstStyle/>
          <a:p>
            <a:r>
              <a:rPr lang="es-CO" dirty="0" smtClean="0"/>
              <a:t>Kinesioterapia</a:t>
            </a:r>
            <a:endParaRPr lang="es-CO" dirty="0"/>
          </a:p>
        </p:txBody>
      </p:sp>
      <p:pic>
        <p:nvPicPr>
          <p:cNvPr id="5122" name="Picture 2" descr="http://www.clinicalascondes.com/www/imagenes/articulos/ellos_depor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078088"/>
            <a:ext cx="6696744" cy="334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676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99247" y="2248347"/>
            <a:ext cx="4592833" cy="3877815"/>
          </a:xfrm>
        </p:spPr>
        <p:txBody>
          <a:bodyPr/>
          <a:lstStyle/>
          <a:p>
            <a:pPr marL="0" indent="0">
              <a:buNone/>
            </a:pPr>
            <a:r>
              <a:rPr lang="es-CO" dirty="0"/>
              <a:t>El descanso terapéutico incluye no solo el descanso o reposo </a:t>
            </a:r>
            <a:r>
              <a:rPr lang="es-CO" dirty="0" err="1"/>
              <a:t>osteoarticular</a:t>
            </a:r>
            <a:r>
              <a:rPr lang="es-CO" dirty="0"/>
              <a:t>, sino también abarca el descanso o reposo digestivo (ayuno o dietas depurativas), y el descanso mental. El descanso es parte inherente del proceso de curación en numerosas enfermedades.</a:t>
            </a:r>
          </a:p>
        </p:txBody>
      </p:sp>
      <p:sp>
        <p:nvSpPr>
          <p:cNvPr id="3" name="2 Título"/>
          <p:cNvSpPr>
            <a:spLocks noGrp="1"/>
          </p:cNvSpPr>
          <p:nvPr>
            <p:ph type="title"/>
          </p:nvPr>
        </p:nvSpPr>
        <p:spPr/>
        <p:txBody>
          <a:bodyPr/>
          <a:lstStyle/>
          <a:p>
            <a:r>
              <a:rPr lang="es-CO" dirty="0" smtClean="0"/>
              <a:t>Descanso terapéutico</a:t>
            </a:r>
            <a:endParaRPr lang="es-CO" dirty="0"/>
          </a:p>
        </p:txBody>
      </p:sp>
      <p:pic>
        <p:nvPicPr>
          <p:cNvPr id="6146" name="Picture 2" descr="http://demoda.com.es/wp-content/uploads/2011/06/2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2913734"/>
            <a:ext cx="3747501" cy="2509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358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99247" y="2248347"/>
            <a:ext cx="3224681" cy="3877815"/>
          </a:xfrm>
        </p:spPr>
        <p:txBody>
          <a:bodyPr/>
          <a:lstStyle/>
          <a:p>
            <a:pPr marL="0" indent="0">
              <a:buNone/>
            </a:pPr>
            <a:r>
              <a:rPr lang="es-CO" dirty="0"/>
              <a:t>Una alimentación correcta es un elemento esencial e imprescindible para mantenerse sano, así como también para recuperarse de múltiples enfermedades.</a:t>
            </a:r>
          </a:p>
        </p:txBody>
      </p:sp>
      <p:sp>
        <p:nvSpPr>
          <p:cNvPr id="3" name="2 Título"/>
          <p:cNvSpPr>
            <a:spLocks noGrp="1"/>
          </p:cNvSpPr>
          <p:nvPr>
            <p:ph type="title"/>
          </p:nvPr>
        </p:nvSpPr>
        <p:spPr/>
        <p:txBody>
          <a:bodyPr/>
          <a:lstStyle/>
          <a:p>
            <a:r>
              <a:rPr lang="es-CO" b="1" dirty="0"/>
              <a:t>Dietética y </a:t>
            </a:r>
            <a:r>
              <a:rPr lang="es-CO" b="1" dirty="0" err="1"/>
              <a:t>dietoterapia</a:t>
            </a:r>
            <a:endParaRPr lang="es-CO" dirty="0"/>
          </a:p>
        </p:txBody>
      </p:sp>
      <p:pic>
        <p:nvPicPr>
          <p:cNvPr id="7170" name="Picture 2" descr="http://img.webme.com/pic/f/fiestasgrandesenvideo/nutrici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457400"/>
            <a:ext cx="4589748" cy="305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245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Downloads\535827_10150818306557081_521322080_9437645_112546608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 y="29675"/>
            <a:ext cx="9144000" cy="682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731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467544" y="260648"/>
            <a:ext cx="8496944" cy="5832648"/>
          </a:xfrm>
        </p:spPr>
        <p:txBody>
          <a:bodyPr>
            <a:noAutofit/>
          </a:bodyPr>
          <a:lstStyle/>
          <a:p>
            <a:pPr marL="0" indent="0" algn="just">
              <a:buNone/>
            </a:pPr>
            <a:r>
              <a:rPr lang="es-CO" sz="3200" i="1" dirty="0"/>
              <a:t>“Hay muchas maneras de practicar el arte de sanar; pero hay una sola que el cielo aprueba. Los remedios de Dios son los simples agentes de la naturaleza, que no recargarán ni debilitarán el organismo por la fuerza de sus propiedades. El aire puro y el agua, el aseo y la debida alimentación, la pureza en la vida y una firme confianza en Dios, son remedios por cuya falta millares están muriendo; sin embargo, estos remedios están pasando de moda porque su uso hábil requiere trabajo que la gente no aprecia”</a:t>
            </a:r>
            <a:r>
              <a:rPr lang="es-CO" sz="3200" dirty="0"/>
              <a:t> </a:t>
            </a:r>
          </a:p>
          <a:p>
            <a:pPr marL="0" indent="0" algn="just">
              <a:buNone/>
            </a:pPr>
            <a:r>
              <a:rPr lang="es-CO" sz="3200" dirty="0" smtClean="0"/>
              <a:t>(</a:t>
            </a:r>
            <a:r>
              <a:rPr lang="es-CO" sz="3200" dirty="0"/>
              <a:t>E.G. White, Joyas de los Testimonios, tomo 2, página 142).</a:t>
            </a:r>
          </a:p>
        </p:txBody>
      </p:sp>
    </p:spTree>
    <p:extLst>
      <p:ext uri="{BB962C8B-B14F-4D97-AF65-F5344CB8AC3E}">
        <p14:creationId xmlns:p14="http://schemas.microsoft.com/office/powerpoint/2010/main" val="2161610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0" indent="0">
              <a:buNone/>
            </a:pPr>
            <a:r>
              <a:rPr lang="es-CO" dirty="0"/>
              <a:t>La terapia manual más frecuente es el masaje, incluyendo además otras técnicas.</a:t>
            </a:r>
          </a:p>
        </p:txBody>
      </p:sp>
      <p:sp>
        <p:nvSpPr>
          <p:cNvPr id="3" name="2 Título"/>
          <p:cNvSpPr>
            <a:spLocks noGrp="1"/>
          </p:cNvSpPr>
          <p:nvPr>
            <p:ph type="title"/>
          </p:nvPr>
        </p:nvSpPr>
        <p:spPr/>
        <p:txBody>
          <a:bodyPr/>
          <a:lstStyle/>
          <a:p>
            <a:r>
              <a:rPr lang="es-CO" dirty="0" smtClean="0"/>
              <a:t>Masajes</a:t>
            </a:r>
            <a:endParaRPr lang="es-CO" dirty="0"/>
          </a:p>
        </p:txBody>
      </p:sp>
      <p:pic>
        <p:nvPicPr>
          <p:cNvPr id="9218" name="Picture 2" descr="http://images01.olx.com.co/ui/8/11/24/1281716483_113780724_4-MASAJES-TERAPEUTICOS-A-DOMICILIO-EN-CALI-Salud-y-Belleza-12817164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140968"/>
            <a:ext cx="4797851" cy="327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804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0" indent="0">
              <a:buNone/>
            </a:pPr>
            <a:r>
              <a:rPr lang="es-CO" dirty="0"/>
              <a:t>Es el tratamiento con plantas medicinales</a:t>
            </a:r>
          </a:p>
        </p:txBody>
      </p:sp>
      <p:sp>
        <p:nvSpPr>
          <p:cNvPr id="3" name="2 Título"/>
          <p:cNvSpPr>
            <a:spLocks noGrp="1"/>
          </p:cNvSpPr>
          <p:nvPr>
            <p:ph type="title"/>
          </p:nvPr>
        </p:nvSpPr>
        <p:spPr/>
        <p:txBody>
          <a:bodyPr/>
          <a:lstStyle/>
          <a:p>
            <a:r>
              <a:rPr lang="es-CO" dirty="0" smtClean="0"/>
              <a:t>Fitoterapia</a:t>
            </a:r>
            <a:endParaRPr lang="es-CO" dirty="0"/>
          </a:p>
        </p:txBody>
      </p:sp>
      <p:pic>
        <p:nvPicPr>
          <p:cNvPr id="10242" name="Picture 2" descr="http://saludpasion.com/wp-content/2010/04/fitoterap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018704"/>
            <a:ext cx="4932040" cy="364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25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971601" y="2425987"/>
            <a:ext cx="4680520" cy="3877815"/>
          </a:xfrm>
        </p:spPr>
        <p:txBody>
          <a:bodyPr/>
          <a:lstStyle/>
          <a:p>
            <a:pPr marL="0" indent="0">
              <a:buNone/>
            </a:pPr>
            <a:r>
              <a:rPr lang="es-CO" dirty="0"/>
              <a:t>Consiste en el uso de productos naturales con efectos medicinales, por ejemplo: cera, miel, zeolita, aguas minerales y terapéuticas, </a:t>
            </a:r>
            <a:r>
              <a:rPr lang="es-CO" dirty="0" err="1"/>
              <a:t>fangoterapia</a:t>
            </a:r>
            <a:r>
              <a:rPr lang="es-CO" dirty="0"/>
              <a:t>, carbón activado, etc.</a:t>
            </a:r>
          </a:p>
        </p:txBody>
      </p:sp>
      <p:sp>
        <p:nvSpPr>
          <p:cNvPr id="3" name="2 Título"/>
          <p:cNvSpPr>
            <a:spLocks noGrp="1"/>
          </p:cNvSpPr>
          <p:nvPr>
            <p:ph type="title"/>
          </p:nvPr>
        </p:nvSpPr>
        <p:spPr/>
        <p:txBody>
          <a:bodyPr/>
          <a:lstStyle/>
          <a:p>
            <a:r>
              <a:rPr lang="es-CO" b="1" dirty="0"/>
              <a:t>Tratamiento </a:t>
            </a:r>
            <a:r>
              <a:rPr lang="es-CO" b="1" dirty="0" err="1" smtClean="0"/>
              <a:t>biofarmacológico</a:t>
            </a:r>
            <a:endParaRPr lang="es-CO" dirty="0"/>
          </a:p>
        </p:txBody>
      </p:sp>
      <p:pic>
        <p:nvPicPr>
          <p:cNvPr id="11266" name="Picture 2" descr="http://www.naturcity.com/1931024553-467-thickbox/carbon-activado-fco-100-tabletas-.jpg"/>
          <p:cNvPicPr>
            <a:picLocks noChangeAspect="1" noChangeArrowheads="1"/>
          </p:cNvPicPr>
          <p:nvPr/>
        </p:nvPicPr>
        <p:blipFill rotWithShape="1">
          <a:blip r:embed="rId2">
            <a:extLst>
              <a:ext uri="{28A0092B-C50C-407E-A947-70E740481C1C}">
                <a14:useLocalDpi xmlns:a14="http://schemas.microsoft.com/office/drawing/2010/main" val="0"/>
              </a:ext>
            </a:extLst>
          </a:blip>
          <a:srcRect l="28281" t="8294" r="28809" b="8555"/>
          <a:stretch/>
        </p:blipFill>
        <p:spPr bwMode="auto">
          <a:xfrm>
            <a:off x="5835604" y="2204864"/>
            <a:ext cx="2340778" cy="453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692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marL="0" indent="0">
              <a:buNone/>
            </a:pPr>
            <a:r>
              <a:rPr lang="es-CO" dirty="0"/>
              <a:t> La confianza en el poder divino es el primero de los remedios naturales, pues da salud para esta vida, y garantiza la vida eterna. Sin ella, cualquier otro método terapéutico finalmente fracasará. </a:t>
            </a:r>
            <a:endParaRPr lang="es-CO" dirty="0" smtClean="0"/>
          </a:p>
          <a:p>
            <a:pPr marL="0" indent="0">
              <a:buNone/>
            </a:pPr>
            <a:r>
              <a:rPr lang="es-CO" dirty="0" smtClean="0"/>
              <a:t>La</a:t>
            </a:r>
            <a:r>
              <a:rPr lang="es-CO" dirty="0"/>
              <a:t> </a:t>
            </a:r>
            <a:r>
              <a:rPr lang="es-CO" b="1" dirty="0"/>
              <a:t>oración</a:t>
            </a:r>
            <a:r>
              <a:rPr lang="es-CO" dirty="0"/>
              <a:t> y la </a:t>
            </a:r>
            <a:r>
              <a:rPr lang="es-CO" b="1" dirty="0" smtClean="0"/>
              <a:t>meditación </a:t>
            </a:r>
            <a:r>
              <a:rPr lang="es-CO" dirty="0" smtClean="0"/>
              <a:t>en </a:t>
            </a:r>
            <a:r>
              <a:rPr lang="es-CO" dirty="0"/>
              <a:t>la Palabra de Dios son las técnicas principales, disiparán ansiedades, liberarán tensiones, favorecerán la </a:t>
            </a:r>
            <a:r>
              <a:rPr lang="es-CO" b="1" dirty="0"/>
              <a:t>relajación</a:t>
            </a:r>
            <a:r>
              <a:rPr lang="es-CO" dirty="0"/>
              <a:t> y el dominio propio, y nos brindarán seguridad poniéndonos en manos del Señor</a:t>
            </a:r>
            <a:r>
              <a:rPr lang="es-CO" dirty="0" smtClean="0"/>
              <a:t>.”. </a:t>
            </a:r>
            <a:endParaRPr lang="es-CO" dirty="0"/>
          </a:p>
        </p:txBody>
      </p:sp>
      <p:sp>
        <p:nvSpPr>
          <p:cNvPr id="3" name="2 Título"/>
          <p:cNvSpPr>
            <a:spLocks noGrp="1"/>
          </p:cNvSpPr>
          <p:nvPr>
            <p:ph type="title"/>
          </p:nvPr>
        </p:nvSpPr>
        <p:spPr>
          <a:xfrm>
            <a:off x="688490" y="404664"/>
            <a:ext cx="7756263" cy="1054250"/>
          </a:xfrm>
        </p:spPr>
        <p:txBody>
          <a:bodyPr/>
          <a:lstStyle/>
          <a:p>
            <a:r>
              <a:rPr lang="es-CO" dirty="0" smtClean="0"/>
              <a:t>Terapias de mente y espíritu</a:t>
            </a:r>
            <a:endParaRPr lang="es-CO" dirty="0"/>
          </a:p>
        </p:txBody>
      </p:sp>
    </p:spTree>
    <p:extLst>
      <p:ext uri="{BB962C8B-B14F-4D97-AF65-F5344CB8AC3E}">
        <p14:creationId xmlns:p14="http://schemas.microsoft.com/office/powerpoint/2010/main" val="1735679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O" dirty="0" smtClean="0"/>
              <a:t>Que no es una medicina que el cielo aprueba</a:t>
            </a:r>
            <a:endParaRPr lang="es-CO" dirty="0"/>
          </a:p>
        </p:txBody>
      </p:sp>
      <p:sp>
        <p:nvSpPr>
          <p:cNvPr id="5" name="4 Marcador de texto"/>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734172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692001" y="260648"/>
            <a:ext cx="7984455" cy="6192688"/>
          </a:xfrm>
        </p:spPr>
        <p:txBody>
          <a:bodyPr>
            <a:normAutofit/>
          </a:bodyPr>
          <a:lstStyle/>
          <a:p>
            <a:pPr marL="0" indent="0" algn="just">
              <a:buNone/>
            </a:pPr>
            <a:r>
              <a:rPr lang="es-CO" i="1" dirty="0"/>
              <a:t>“Algunos estarán tentados a recibir estos prodigios como provenientes de Dios. Habrá enfermos que sanarán delante de nosotros. Se realizarán milagros ante nuestra vista. ¿Estamos preparados para la prueba que nos aguarda cuando se manifiesten más plenamente los milagros mentirosos de Satanás? ¿No serán entrampadas y apresadas muchas almas? Al apartarse de los claros preceptos y mandamientos de Dios, y al prestar oído a las fábulas, la mente de muchos se está preparando para aceptar estos prodigios mentirosos. Todos debemos procurar armarnos ahora para la contienda en la cual pronto deberemos empeñarnos. La fe en la Palabra de Dios, estudiada con oración y puesta en práctica, será nuestro escudo contra el poder de Satanás y nos hará vencedores por la sangre de Cristo”.</a:t>
            </a:r>
            <a:r>
              <a:rPr lang="es-CO" dirty="0"/>
              <a:t> (E.G. White, Joyas de los testimonios, tomo 1, página 101).</a:t>
            </a:r>
          </a:p>
        </p:txBody>
      </p:sp>
    </p:spTree>
    <p:extLst>
      <p:ext uri="{BB962C8B-B14F-4D97-AF65-F5344CB8AC3E}">
        <p14:creationId xmlns:p14="http://schemas.microsoft.com/office/powerpoint/2010/main" val="2964607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p:txBody>
          <a:bodyPr>
            <a:noAutofit/>
          </a:bodyPr>
          <a:lstStyle/>
          <a:p>
            <a:pPr marL="0" indent="0" algn="just">
              <a:buNone/>
            </a:pPr>
            <a:r>
              <a:rPr lang="es-CO" sz="2800" dirty="0"/>
              <a:t>Aceptamos por fe todas las enseñanzas de la Biblia y el Espíritu de Profecía, pero la ciencia auténtica estudia las leyes naturales de Dios que rigen el funcionamiento del universo, por tanto nos acercan al conocimiento de la creación, y corroboran la Palabra de Dios. Nuestra medicina natural tiene un profundo aval científico y se enriquece cada día con los avances de la ciencia, es por tanto bíblica y científica.</a:t>
            </a:r>
          </a:p>
        </p:txBody>
      </p:sp>
      <p:sp>
        <p:nvSpPr>
          <p:cNvPr id="4" name="3 Título"/>
          <p:cNvSpPr>
            <a:spLocks noGrp="1"/>
          </p:cNvSpPr>
          <p:nvPr>
            <p:ph type="title"/>
          </p:nvPr>
        </p:nvSpPr>
        <p:spPr/>
        <p:txBody>
          <a:bodyPr/>
          <a:lstStyle/>
          <a:p>
            <a:r>
              <a:rPr lang="es-CO" sz="4400" b="1" dirty="0"/>
              <a:t>1. No </a:t>
            </a:r>
            <a:r>
              <a:rPr lang="es-CO" sz="4400" b="1" dirty="0" smtClean="0"/>
              <a:t>es </a:t>
            </a:r>
            <a:r>
              <a:rPr lang="es-CO" sz="4400" b="1" dirty="0"/>
              <a:t>terapias empíricas y sin comprobación científica</a:t>
            </a:r>
            <a:endParaRPr lang="es-CO" sz="4400" dirty="0"/>
          </a:p>
        </p:txBody>
      </p:sp>
    </p:spTree>
    <p:extLst>
      <p:ext uri="{BB962C8B-B14F-4D97-AF65-F5344CB8AC3E}">
        <p14:creationId xmlns:p14="http://schemas.microsoft.com/office/powerpoint/2010/main" val="116869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Autofit/>
          </a:bodyPr>
          <a:lstStyle/>
          <a:p>
            <a:pPr marL="0" indent="0" algn="just">
              <a:buNone/>
            </a:pPr>
            <a:r>
              <a:rPr lang="es-CO" sz="2800" dirty="0"/>
              <a:t>Están bien difundidos sistemas de práctica médica basados en elementos místicos, cargados de idolatría, que tienden a endiosar al hombre, desvirtuar y deformar la imagen del carácter de Dios, a enajenar al hombre de su condición caída, a negar la necesidad de un Salvador. Un cristiano verdadero jamás se someterá a estas influencias, al menos conscientemente.</a:t>
            </a:r>
          </a:p>
        </p:txBody>
      </p:sp>
      <p:sp>
        <p:nvSpPr>
          <p:cNvPr id="3" name="2 Título"/>
          <p:cNvSpPr>
            <a:spLocks noGrp="1"/>
          </p:cNvSpPr>
          <p:nvPr>
            <p:ph type="title"/>
          </p:nvPr>
        </p:nvSpPr>
        <p:spPr>
          <a:xfrm>
            <a:off x="395536" y="430534"/>
            <a:ext cx="8352928" cy="1054250"/>
          </a:xfrm>
        </p:spPr>
        <p:txBody>
          <a:bodyPr/>
          <a:lstStyle/>
          <a:p>
            <a:r>
              <a:rPr lang="es-CO" sz="3200" b="1" dirty="0"/>
              <a:t>2. No es una medicina de curanderos o de astrólogos, no tiene nada que ver con el esoterismo o las ciencias ocultas.</a:t>
            </a:r>
            <a:endParaRPr lang="es-CO" sz="3200" dirty="0"/>
          </a:p>
        </p:txBody>
      </p:sp>
    </p:spTree>
    <p:extLst>
      <p:ext uri="{BB962C8B-B14F-4D97-AF65-F5344CB8AC3E}">
        <p14:creationId xmlns:p14="http://schemas.microsoft.com/office/powerpoint/2010/main" val="4259630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99247" y="2248347"/>
            <a:ext cx="7745505" cy="4204989"/>
          </a:xfrm>
        </p:spPr>
        <p:txBody>
          <a:bodyPr>
            <a:normAutofit/>
          </a:bodyPr>
          <a:lstStyle/>
          <a:p>
            <a:pPr marL="0" indent="0" algn="just">
              <a:buNone/>
            </a:pPr>
            <a:r>
              <a:rPr lang="es-CO" dirty="0"/>
              <a:t>Debe existir un punto en el que se unen en una relación de continuidad la medicina naturista y la alopática, pues en la medida en que esta última progresa, se acerca más al naturismo, es decir, a la prevención y a la curación de la manera más fisiológicamente respetuosa posible. No se excluyen, una persona puede necesitar de una cirugía urgente, o un tratamiento farmacológico. </a:t>
            </a:r>
            <a:endParaRPr lang="es-CO" dirty="0" smtClean="0"/>
          </a:p>
          <a:p>
            <a:pPr marL="0" indent="0" algn="just">
              <a:buNone/>
            </a:pPr>
            <a:endParaRPr lang="es-CO" dirty="0" smtClean="0"/>
          </a:p>
          <a:p>
            <a:pPr marL="0" indent="0" algn="just">
              <a:buNone/>
            </a:pPr>
            <a:r>
              <a:rPr lang="es-CO" dirty="0" smtClean="0"/>
              <a:t>Por </a:t>
            </a:r>
            <a:r>
              <a:rPr lang="es-CO" dirty="0"/>
              <a:t>ejemplo, un diabético tipo I generalmente necesitará usar la insulina como fármaco.</a:t>
            </a:r>
          </a:p>
        </p:txBody>
      </p:sp>
      <p:sp>
        <p:nvSpPr>
          <p:cNvPr id="3" name="2 Título"/>
          <p:cNvSpPr>
            <a:spLocks noGrp="1"/>
          </p:cNvSpPr>
          <p:nvPr>
            <p:ph type="title"/>
          </p:nvPr>
        </p:nvSpPr>
        <p:spPr>
          <a:xfrm>
            <a:off x="395536" y="570156"/>
            <a:ext cx="8496944" cy="1054250"/>
          </a:xfrm>
        </p:spPr>
        <p:txBody>
          <a:bodyPr/>
          <a:lstStyle/>
          <a:p>
            <a:r>
              <a:rPr lang="es-CO" sz="4000" b="1" dirty="0"/>
              <a:t>3. No entra en contradicción con la medicina convencional o alopática.</a:t>
            </a:r>
            <a:endParaRPr lang="es-CO" sz="4000" dirty="0"/>
          </a:p>
        </p:txBody>
      </p:sp>
    </p:spTree>
    <p:extLst>
      <p:ext uri="{BB962C8B-B14F-4D97-AF65-F5344CB8AC3E}">
        <p14:creationId xmlns:p14="http://schemas.microsoft.com/office/powerpoint/2010/main" val="3657482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marL="0" indent="0" algn="just">
              <a:buNone/>
            </a:pPr>
            <a:r>
              <a:rPr lang="es-CO" sz="2800" dirty="0" smtClean="0"/>
              <a:t>Tampoco </a:t>
            </a:r>
            <a:r>
              <a:rPr lang="es-CO" sz="2800" dirty="0"/>
              <a:t>es medicina naturista aquella que ponga en riesgo la vida de la persona, o empeore su salud de forma no temporal. Muchas terapias “alternativas” no tienen nada de naturales ni en común con las prácticas naturistas, salvo el de ser ignoradas por la generalidad de los médicos ortodoxos.</a:t>
            </a:r>
          </a:p>
        </p:txBody>
      </p:sp>
      <p:sp>
        <p:nvSpPr>
          <p:cNvPr id="3" name="2 Título"/>
          <p:cNvSpPr>
            <a:spLocks noGrp="1"/>
          </p:cNvSpPr>
          <p:nvPr>
            <p:ph type="title"/>
          </p:nvPr>
        </p:nvSpPr>
        <p:spPr>
          <a:xfrm>
            <a:off x="688490" y="548680"/>
            <a:ext cx="7756263" cy="1054250"/>
          </a:xfrm>
        </p:spPr>
        <p:txBody>
          <a:bodyPr/>
          <a:lstStyle/>
          <a:p>
            <a:r>
              <a:rPr lang="es-CO" sz="4800" dirty="0" smtClean="0"/>
              <a:t>4. No pone en peligro la salud de la persona</a:t>
            </a:r>
            <a:endParaRPr lang="es-CO" sz="4800" dirty="0"/>
          </a:p>
        </p:txBody>
      </p:sp>
    </p:spTree>
    <p:extLst>
      <p:ext uri="{BB962C8B-B14F-4D97-AF65-F5344CB8AC3E}">
        <p14:creationId xmlns:p14="http://schemas.microsoft.com/office/powerpoint/2010/main" val="3333388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O" dirty="0" smtClean="0"/>
              <a:t>Características</a:t>
            </a:r>
            <a:endParaRPr lang="es-CO" dirty="0"/>
          </a:p>
        </p:txBody>
      </p:sp>
      <p:sp>
        <p:nvSpPr>
          <p:cNvPr id="5" name="4 Marcador de texto"/>
          <p:cNvSpPr>
            <a:spLocks noGrp="1"/>
          </p:cNvSpPr>
          <p:nvPr>
            <p:ph type="body" idx="1"/>
          </p:nvPr>
        </p:nvSpPr>
        <p:spPr/>
        <p:txBody>
          <a:bodyPr/>
          <a:lstStyle/>
          <a:p>
            <a:r>
              <a:rPr lang="es-CO" dirty="0" smtClean="0"/>
              <a:t>De la medicina que el Cielo aprueba</a:t>
            </a:r>
            <a:endParaRPr lang="es-CO" dirty="0"/>
          </a:p>
        </p:txBody>
      </p:sp>
    </p:spTree>
    <p:extLst>
      <p:ext uri="{BB962C8B-B14F-4D97-AF65-F5344CB8AC3E}">
        <p14:creationId xmlns:p14="http://schemas.microsoft.com/office/powerpoint/2010/main" val="2169705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692001" y="836712"/>
            <a:ext cx="7984455" cy="5566765"/>
          </a:xfrm>
        </p:spPr>
        <p:txBody>
          <a:bodyPr>
            <a:noAutofit/>
          </a:bodyPr>
          <a:lstStyle/>
          <a:p>
            <a:pPr algn="just">
              <a:buNone/>
            </a:pPr>
            <a:r>
              <a:rPr lang="es-CO" sz="3200" i="1" dirty="0"/>
              <a:t>“</a:t>
            </a:r>
            <a:r>
              <a:rPr lang="es-CO" sz="3200" b="1" i="1" dirty="0"/>
              <a:t>Hombres doctos </a:t>
            </a:r>
            <a:r>
              <a:rPr lang="es-CO" sz="3200" i="1" dirty="0"/>
              <a:t>han dado conferencias en las cuales </a:t>
            </a:r>
            <a:r>
              <a:rPr lang="es-CO" sz="3200" b="1" i="1" dirty="0"/>
              <a:t>han mezclado la verdad con el error</a:t>
            </a:r>
            <a:r>
              <a:rPr lang="es-CO" sz="3200" i="1" dirty="0"/>
              <a:t>; pero han desequilibrado la mente de los que se han inclinado mas al error que a la verdad. Las sofisterías bien tejidas de estos así llamados sabios han sido un encanto para cierta clase de estudiantes; pero la impresión que estas conferencias dejaron en la mente es que el Dios de la naturaleza está restringido por sus propias leyes.”</a:t>
            </a:r>
            <a:r>
              <a:rPr lang="en-US" sz="3200" i="1" dirty="0"/>
              <a:t> </a:t>
            </a:r>
          </a:p>
          <a:p>
            <a:pPr algn="just">
              <a:buNone/>
            </a:pPr>
            <a:r>
              <a:rPr lang="es-CO" sz="3200" dirty="0"/>
              <a:t>(White, Ministerio Médico, 1990</a:t>
            </a:r>
            <a:r>
              <a:rPr lang="es-CO" sz="3200" dirty="0" smtClean="0"/>
              <a:t>)</a:t>
            </a:r>
            <a:endParaRPr lang="es-CO" sz="3200" dirty="0"/>
          </a:p>
        </p:txBody>
      </p:sp>
    </p:spTree>
    <p:extLst>
      <p:ext uri="{BB962C8B-B14F-4D97-AF65-F5344CB8AC3E}">
        <p14:creationId xmlns:p14="http://schemas.microsoft.com/office/powerpoint/2010/main" val="2513207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692001" y="836712"/>
            <a:ext cx="7984455" cy="5566765"/>
          </a:xfrm>
        </p:spPr>
        <p:txBody>
          <a:bodyPr>
            <a:noAutofit/>
          </a:bodyPr>
          <a:lstStyle/>
          <a:p>
            <a:pPr marL="0" indent="0" algn="just">
              <a:buNone/>
            </a:pPr>
            <a:r>
              <a:rPr lang="es-CO" sz="2800" i="1" dirty="0"/>
              <a:t>“La iglesia es la fortaleza de Cristo en un mundo en rebelión, y debe ser estrictamente guardada contra las arteras estratagemas del enemigo. En ella no deben reconocerse leyes contradictorias a las leyes de Dios. </a:t>
            </a:r>
            <a:r>
              <a:rPr lang="es-CO" sz="2800" b="1" i="1" dirty="0"/>
              <a:t>Aquellos que Dios ha colocado como atalayas no deben mirar pasivamente mientras otros se esfuerzan por desviar a hombres y mujeres por sendas de falsedad</a:t>
            </a:r>
            <a:r>
              <a:rPr lang="es-CO" sz="2800" i="1" dirty="0"/>
              <a:t>. Debe vigilarse cuidadosamente contra los espíritus seductores y las doctrinas de demonios. Dios hace un llamamiento a ministros y médicos para que tomen una posición firme del lado del bien.”</a:t>
            </a:r>
            <a:r>
              <a:rPr lang="en-US" sz="2800" i="1" dirty="0"/>
              <a:t> </a:t>
            </a:r>
          </a:p>
          <a:p>
            <a:pPr algn="just">
              <a:buNone/>
            </a:pPr>
            <a:r>
              <a:rPr lang="es-CO" sz="2800" dirty="0"/>
              <a:t>(White, Ministerio Médico, 1990)</a:t>
            </a:r>
          </a:p>
          <a:p>
            <a:pPr algn="just"/>
            <a:endParaRPr lang="es-CO" sz="2800" dirty="0"/>
          </a:p>
        </p:txBody>
      </p:sp>
    </p:spTree>
    <p:extLst>
      <p:ext uri="{BB962C8B-B14F-4D97-AF65-F5344CB8AC3E}">
        <p14:creationId xmlns:p14="http://schemas.microsoft.com/office/powerpoint/2010/main" val="1179862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CO" dirty="0" smtClean="0"/>
              <a:t>Conclusiones</a:t>
            </a:r>
            <a:endParaRPr lang="es-CO" dirty="0"/>
          </a:p>
        </p:txBody>
      </p:sp>
      <p:sp>
        <p:nvSpPr>
          <p:cNvPr id="8" name="7 Marcador de contenido"/>
          <p:cNvSpPr>
            <a:spLocks noGrp="1"/>
          </p:cNvSpPr>
          <p:nvPr>
            <p:ph idx="1"/>
          </p:nvPr>
        </p:nvSpPr>
        <p:spPr/>
        <p:txBody>
          <a:bodyPr>
            <a:normAutofit/>
          </a:bodyPr>
          <a:lstStyle/>
          <a:p>
            <a:pPr algn="just"/>
            <a:r>
              <a:rPr lang="es-CO" dirty="0" smtClean="0"/>
              <a:t>Queda mucho </a:t>
            </a:r>
            <a:r>
              <a:rPr lang="es-CO" dirty="0"/>
              <a:t>por hablar acerca de los múltiples artificios y errores que nos rodean y se hacen llamar “Medicina Natural,” </a:t>
            </a:r>
            <a:endParaRPr lang="es-CO" dirty="0" smtClean="0"/>
          </a:p>
          <a:p>
            <a:pPr algn="just"/>
            <a:r>
              <a:rPr lang="es-CO" dirty="0" smtClean="0"/>
              <a:t>Concentremos </a:t>
            </a:r>
            <a:r>
              <a:rPr lang="es-CO" dirty="0"/>
              <a:t>nuestra atención en el conocimiento de la verdad y enseguida el error será reconocido. </a:t>
            </a:r>
            <a:endParaRPr lang="es-CO" dirty="0" smtClean="0"/>
          </a:p>
          <a:p>
            <a:pPr algn="just"/>
            <a:r>
              <a:rPr lang="es-CO" dirty="0" smtClean="0"/>
              <a:t>El </a:t>
            </a:r>
            <a:r>
              <a:rPr lang="es-CO" dirty="0"/>
              <a:t>método curativo de Dios tiene una característica </a:t>
            </a:r>
            <a:r>
              <a:rPr lang="es-CO" dirty="0" smtClean="0"/>
              <a:t>distintiva</a:t>
            </a:r>
            <a:endParaRPr lang="es-CO" dirty="0"/>
          </a:p>
          <a:p>
            <a:pPr algn="just"/>
            <a:r>
              <a:rPr lang="es-CO" b="1" i="1" dirty="0"/>
              <a:t>“Por tanto, no seáis insensatos, sino entendidos de cual es la voluntad del señor”</a:t>
            </a:r>
            <a:r>
              <a:rPr lang="es-CO" b="1" dirty="0"/>
              <a:t>(Efesios 5:17).</a:t>
            </a:r>
            <a:endParaRPr lang="es-CO" dirty="0"/>
          </a:p>
          <a:p>
            <a:pPr marL="0" indent="0" algn="just">
              <a:buNone/>
            </a:pPr>
            <a:endParaRPr lang="es-CO" dirty="0"/>
          </a:p>
        </p:txBody>
      </p:sp>
    </p:spTree>
    <p:extLst>
      <p:ext uri="{BB962C8B-B14F-4D97-AF65-F5344CB8AC3E}">
        <p14:creationId xmlns:p14="http://schemas.microsoft.com/office/powerpoint/2010/main" val="412015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p:txBody>
          <a:bodyPr>
            <a:noAutofit/>
          </a:bodyPr>
          <a:lstStyle/>
          <a:p>
            <a:pPr marL="0" indent="0" algn="just">
              <a:buNone/>
            </a:pPr>
            <a:r>
              <a:rPr lang="es-CO" sz="2800" i="1" dirty="0" smtClean="0"/>
              <a:t>“</a:t>
            </a:r>
            <a:r>
              <a:rPr lang="es-CO" sz="2800" i="1" dirty="0"/>
              <a:t>Una vocación de servicio, inspirada en el amor, en armonía con la Revelación y con la ciencia, que busca restaurar en el hombre la imagen de Dios, promover la salud, prevenir la enfermedad, siguiendo el ejemplo del Médico Divino, sanar enfermos, enseñar la verdad, y predicar el evangelio del amor de Dios y la esperanza bienaventurada de la restauración de todas las cosas”</a:t>
            </a:r>
            <a:r>
              <a:rPr lang="es-CO" sz="2800" dirty="0"/>
              <a:t> (Tabuenca, 2005)</a:t>
            </a:r>
            <a:r>
              <a:rPr lang="en-US" sz="2800" dirty="0"/>
              <a:t> </a:t>
            </a:r>
            <a:r>
              <a:rPr lang="es-CO" sz="2800" dirty="0"/>
              <a:t>(Mateo 9:35; Tito 2:13; Hechos 3:21</a:t>
            </a:r>
            <a:r>
              <a:rPr lang="es-CO" sz="2800" dirty="0" smtClean="0"/>
              <a:t>)</a:t>
            </a:r>
            <a:endParaRPr lang="es-CO" sz="2800" dirty="0"/>
          </a:p>
        </p:txBody>
      </p:sp>
      <p:sp>
        <p:nvSpPr>
          <p:cNvPr id="5" name="4 Título"/>
          <p:cNvSpPr>
            <a:spLocks noGrp="1"/>
          </p:cNvSpPr>
          <p:nvPr>
            <p:ph type="title"/>
          </p:nvPr>
        </p:nvSpPr>
        <p:spPr/>
        <p:txBody>
          <a:bodyPr/>
          <a:lstStyle/>
          <a:p>
            <a:r>
              <a:rPr lang="es-CO" dirty="0" smtClean="0"/>
              <a:t>Medicina Cristiana</a:t>
            </a:r>
            <a:endParaRPr lang="es-CO" dirty="0"/>
          </a:p>
        </p:txBody>
      </p:sp>
    </p:spTree>
    <p:extLst>
      <p:ext uri="{BB962C8B-B14F-4D97-AF65-F5344CB8AC3E}">
        <p14:creationId xmlns:p14="http://schemas.microsoft.com/office/powerpoint/2010/main" val="1260722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O" dirty="0" smtClean="0"/>
              <a:t>Muchas Gracias!</a:t>
            </a:r>
            <a:endParaRPr lang="es-CO" dirty="0"/>
          </a:p>
        </p:txBody>
      </p:sp>
      <p:sp>
        <p:nvSpPr>
          <p:cNvPr id="5" name="4 Marcador de texto"/>
          <p:cNvSpPr>
            <a:spLocks noGrp="1"/>
          </p:cNvSpPr>
          <p:nvPr>
            <p:ph type="body" idx="1"/>
          </p:nvPr>
        </p:nvSpPr>
        <p:spPr/>
        <p:txBody>
          <a:bodyPr>
            <a:normAutofit/>
          </a:bodyPr>
          <a:lstStyle/>
          <a:p>
            <a:r>
              <a:rPr lang="es-CO" sz="3200" dirty="0" smtClean="0"/>
              <a:t>Preguntas?</a:t>
            </a:r>
          </a:p>
        </p:txBody>
      </p:sp>
    </p:spTree>
    <p:extLst>
      <p:ext uri="{BB962C8B-B14F-4D97-AF65-F5344CB8AC3E}">
        <p14:creationId xmlns:p14="http://schemas.microsoft.com/office/powerpoint/2010/main" val="1939829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a:buNone/>
            </a:pPr>
            <a:r>
              <a:rPr lang="es-CO" i="1" dirty="0"/>
              <a:t>“Si oyes atentamente la voz del Eterno tu Dios, y obras lo recto ante sus ojos; si prestas oído a sus Mandamientos, y guardas todas sus normas, ninguna enfermedad de las que envié a los egipcios te enviaré a ti; porque Yo Soy el Eterno, tu Sanador”.</a:t>
            </a:r>
            <a:r>
              <a:rPr lang="es-CO" dirty="0"/>
              <a:t> Éxodo 15:26.</a:t>
            </a:r>
          </a:p>
          <a:p>
            <a:pPr marL="0" indent="0" algn="just">
              <a:buNone/>
            </a:pPr>
            <a:r>
              <a:rPr lang="es-CO" i="1" dirty="0" smtClean="0"/>
              <a:t>“Dios </a:t>
            </a:r>
            <a:r>
              <a:rPr lang="es-CO" i="1" dirty="0"/>
              <a:t>se ha propuesto mantener esta maquinaria humana en acción saludable si el agente humano obedece sus leyes y coopera con Dios”.</a:t>
            </a:r>
            <a:r>
              <a:rPr lang="es-CO" dirty="0"/>
              <a:t> E.G. White, Medical </a:t>
            </a:r>
            <a:r>
              <a:rPr lang="es-CO" dirty="0" err="1"/>
              <a:t>Ministry</a:t>
            </a:r>
            <a:r>
              <a:rPr lang="es-CO" dirty="0"/>
              <a:t>, página 221</a:t>
            </a:r>
            <a:r>
              <a:rPr lang="es-CO" dirty="0" smtClean="0"/>
              <a:t>.</a:t>
            </a:r>
            <a:endParaRPr lang="es-CO" dirty="0"/>
          </a:p>
        </p:txBody>
      </p:sp>
      <p:sp>
        <p:nvSpPr>
          <p:cNvPr id="2" name="1 Título"/>
          <p:cNvSpPr>
            <a:spLocks noGrp="1"/>
          </p:cNvSpPr>
          <p:nvPr>
            <p:ph type="title"/>
          </p:nvPr>
        </p:nvSpPr>
        <p:spPr/>
        <p:txBody>
          <a:bodyPr>
            <a:normAutofit fontScale="90000"/>
          </a:bodyPr>
          <a:lstStyle/>
          <a:p>
            <a:r>
              <a:rPr lang="es-CO" b="1" dirty="0"/>
              <a:t>1. Es necesario estar en armonía con la ley de Dios</a:t>
            </a:r>
            <a:endParaRPr lang="es-CO" dirty="0"/>
          </a:p>
        </p:txBody>
      </p:sp>
    </p:spTree>
    <p:extLst>
      <p:ext uri="{BB962C8B-B14F-4D97-AF65-F5344CB8AC3E}">
        <p14:creationId xmlns:p14="http://schemas.microsoft.com/office/powerpoint/2010/main" val="2663671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a:buNone/>
            </a:pPr>
            <a:r>
              <a:rPr lang="es-CO" sz="2800" i="1" dirty="0"/>
              <a:t>“Hasta que todos lleguemos a la unidad de la fe y del conocimiento del Hijo de Dios, a un estado perfecto, a la madurez de la plenitud de Cristo; para que ya no seamos niños fluctuantes, llevados por cualquier viento de doctrina, por estratagema de hombres, que para engañar emplean con astucia los artificios del error”.</a:t>
            </a:r>
            <a:r>
              <a:rPr lang="es-CO" sz="2800" dirty="0"/>
              <a:t> (Efesios 4:13).</a:t>
            </a:r>
          </a:p>
        </p:txBody>
      </p:sp>
      <p:sp>
        <p:nvSpPr>
          <p:cNvPr id="2" name="1 Título"/>
          <p:cNvSpPr>
            <a:spLocks noGrp="1"/>
          </p:cNvSpPr>
          <p:nvPr>
            <p:ph type="title"/>
          </p:nvPr>
        </p:nvSpPr>
        <p:spPr>
          <a:xfrm>
            <a:off x="688490" y="404664"/>
            <a:ext cx="7756263" cy="1054250"/>
          </a:xfrm>
        </p:spPr>
        <p:txBody>
          <a:bodyPr>
            <a:normAutofit fontScale="90000"/>
          </a:bodyPr>
          <a:lstStyle/>
          <a:p>
            <a:r>
              <a:rPr lang="es-CO" b="1" dirty="0"/>
              <a:t>2. Restaura el carácter, pues es el </a:t>
            </a:r>
            <a:r>
              <a:rPr lang="es-CO" b="1" dirty="0" smtClean="0"/>
              <a:t>plan </a:t>
            </a:r>
            <a:r>
              <a:rPr lang="es-CO" b="1" dirty="0"/>
              <a:t>de Dios</a:t>
            </a:r>
            <a:endParaRPr lang="es-CO" dirty="0"/>
          </a:p>
        </p:txBody>
      </p:sp>
    </p:spTree>
    <p:extLst>
      <p:ext uri="{BB962C8B-B14F-4D97-AF65-F5344CB8AC3E}">
        <p14:creationId xmlns:p14="http://schemas.microsoft.com/office/powerpoint/2010/main" val="1599832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2203723"/>
            <a:ext cx="8640960" cy="4609653"/>
          </a:xfrm>
        </p:spPr>
        <p:txBody>
          <a:bodyPr>
            <a:normAutofit/>
          </a:bodyPr>
          <a:lstStyle/>
          <a:p>
            <a:pPr marL="0" indent="0" algn="just">
              <a:buNone/>
            </a:pPr>
            <a:r>
              <a:rPr lang="es-CO" sz="2800" i="1" dirty="0"/>
              <a:t>“La verdadera religión y las leyes de la salud están de común acuerdo […]. Las cosas de la naturaleza son bendiciones de Dios, provistas para dar salud al cuerpo, a la mente y al alma. Son concedidas a los que están sanos para que se mantengan saludables, y a los enfermos para sanarlos”.</a:t>
            </a:r>
            <a:r>
              <a:rPr lang="es-CO" sz="2800" dirty="0"/>
              <a:t> (E.G. White, </a:t>
            </a:r>
            <a:r>
              <a:rPr lang="es-CO" sz="2800" dirty="0" err="1"/>
              <a:t>My</a:t>
            </a:r>
            <a:r>
              <a:rPr lang="es-CO" sz="2800" dirty="0"/>
              <a:t> </a:t>
            </a:r>
            <a:r>
              <a:rPr lang="es-CO" sz="2800" dirty="0" err="1"/>
              <a:t>Life</a:t>
            </a:r>
            <a:r>
              <a:rPr lang="es-CO" sz="2800" dirty="0"/>
              <a:t> </a:t>
            </a:r>
            <a:r>
              <a:rPr lang="es-CO" sz="2800" dirty="0" err="1"/>
              <a:t>Today</a:t>
            </a:r>
            <a:r>
              <a:rPr lang="es-CO" sz="2800" dirty="0"/>
              <a:t>, página 135).</a:t>
            </a:r>
          </a:p>
        </p:txBody>
      </p:sp>
      <p:sp>
        <p:nvSpPr>
          <p:cNvPr id="2" name="1 Título"/>
          <p:cNvSpPr>
            <a:spLocks noGrp="1"/>
          </p:cNvSpPr>
          <p:nvPr>
            <p:ph type="title"/>
          </p:nvPr>
        </p:nvSpPr>
        <p:spPr/>
        <p:txBody>
          <a:bodyPr/>
          <a:lstStyle/>
          <a:p>
            <a:r>
              <a:rPr lang="es-CO" b="1" dirty="0"/>
              <a:t>3. Usa Remedios naturales</a:t>
            </a:r>
            <a:endParaRPr lang="es-CO" dirty="0"/>
          </a:p>
        </p:txBody>
      </p:sp>
    </p:spTree>
    <p:extLst>
      <p:ext uri="{BB962C8B-B14F-4D97-AF65-F5344CB8AC3E}">
        <p14:creationId xmlns:p14="http://schemas.microsoft.com/office/powerpoint/2010/main" val="2638043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060848"/>
            <a:ext cx="8229600" cy="4525963"/>
          </a:xfrm>
        </p:spPr>
        <p:txBody>
          <a:bodyPr>
            <a:normAutofit/>
          </a:bodyPr>
          <a:lstStyle/>
          <a:p>
            <a:pPr marL="0" indent="0" algn="just">
              <a:buNone/>
            </a:pPr>
            <a:r>
              <a:rPr lang="es-CO" sz="2800" i="1" dirty="0"/>
              <a:t>“A través de las agencias de la naturaleza, Dios está trabajando, día tras día, hora tras hora, momento tras momento, para mantenernos vivos, para fortalecernos y restaurarnos. Cuando cualquier parte del cuerpo sufre daño, un proceso sanador comienza inmediatamente; los agentes de la naturaleza son puestos a trabajar para restaurar la sanidad. Pero el poder que obra a través de esos agentes es el poder de Dios… Cuando alguien se recupera de una enfermedad, es Dios quien lo restaura”.</a:t>
            </a:r>
            <a:r>
              <a:rPr lang="es-CO" sz="2800" dirty="0"/>
              <a:t> (E.G. White, </a:t>
            </a:r>
            <a:r>
              <a:rPr lang="es-CO" sz="2800" dirty="0" err="1"/>
              <a:t>My</a:t>
            </a:r>
            <a:r>
              <a:rPr lang="es-CO" sz="2800" dirty="0"/>
              <a:t> </a:t>
            </a:r>
            <a:r>
              <a:rPr lang="es-CO" sz="2800" dirty="0" err="1"/>
              <a:t>life</a:t>
            </a:r>
            <a:r>
              <a:rPr lang="es-CO" sz="2800" dirty="0"/>
              <a:t> </a:t>
            </a:r>
            <a:r>
              <a:rPr lang="es-CO" sz="2800" dirty="0" err="1"/>
              <a:t>Today</a:t>
            </a:r>
            <a:r>
              <a:rPr lang="es-CO" sz="2800" dirty="0"/>
              <a:t>, página 135).</a:t>
            </a:r>
          </a:p>
        </p:txBody>
      </p:sp>
      <p:sp>
        <p:nvSpPr>
          <p:cNvPr id="2" name="1 Título"/>
          <p:cNvSpPr>
            <a:spLocks noGrp="1"/>
          </p:cNvSpPr>
          <p:nvPr>
            <p:ph type="title"/>
          </p:nvPr>
        </p:nvSpPr>
        <p:spPr>
          <a:xfrm>
            <a:off x="457200" y="413792"/>
            <a:ext cx="8229600" cy="1143000"/>
          </a:xfrm>
        </p:spPr>
        <p:txBody>
          <a:bodyPr>
            <a:normAutofit fontScale="90000"/>
          </a:bodyPr>
          <a:lstStyle/>
          <a:p>
            <a:r>
              <a:rPr lang="es-CO" b="1" dirty="0"/>
              <a:t>4. Toda curación </a:t>
            </a:r>
            <a:r>
              <a:rPr lang="es-CO" b="1" dirty="0" smtClean="0"/>
              <a:t>para </a:t>
            </a:r>
            <a:r>
              <a:rPr lang="es-CO" b="1" dirty="0"/>
              <a:t>la gloria de Dios</a:t>
            </a:r>
            <a:endParaRPr lang="es-CO" dirty="0"/>
          </a:p>
        </p:txBody>
      </p:sp>
    </p:spTree>
    <p:extLst>
      <p:ext uri="{BB962C8B-B14F-4D97-AF65-F5344CB8AC3E}">
        <p14:creationId xmlns:p14="http://schemas.microsoft.com/office/powerpoint/2010/main" val="160868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pPr marL="457200" indent="-457200">
              <a:buFont typeface="+mj-lt"/>
              <a:buAutoNum type="arabicPeriod"/>
            </a:pPr>
            <a:r>
              <a:rPr lang="es-CO" dirty="0" smtClean="0"/>
              <a:t>Demuestra el poder de Dios</a:t>
            </a:r>
          </a:p>
          <a:p>
            <a:pPr marL="457200" indent="-457200">
              <a:buFont typeface="+mj-lt"/>
              <a:buAutoNum type="arabicPeriod"/>
            </a:pPr>
            <a:r>
              <a:rPr lang="es-CO" dirty="0" smtClean="0"/>
              <a:t>Desarrolla el carácter</a:t>
            </a:r>
          </a:p>
          <a:p>
            <a:pPr marL="457200" indent="-457200">
              <a:buFont typeface="+mj-lt"/>
              <a:buAutoNum type="arabicPeriod"/>
            </a:pPr>
            <a:r>
              <a:rPr lang="es-CO" dirty="0" smtClean="0"/>
              <a:t>Usa remedios naturales</a:t>
            </a:r>
          </a:p>
          <a:p>
            <a:pPr marL="457200" indent="-457200">
              <a:buFont typeface="+mj-lt"/>
              <a:buAutoNum type="arabicPeriod"/>
            </a:pPr>
            <a:r>
              <a:rPr lang="es-CO" dirty="0" smtClean="0"/>
              <a:t>Requiere oración</a:t>
            </a:r>
          </a:p>
          <a:p>
            <a:pPr marL="457200" indent="-457200">
              <a:buFont typeface="+mj-lt"/>
              <a:buAutoNum type="arabicPeriod"/>
            </a:pPr>
            <a:r>
              <a:rPr lang="es-CO" dirty="0" smtClean="0"/>
              <a:t>Utiliza el ayuno</a:t>
            </a:r>
          </a:p>
          <a:p>
            <a:pPr marL="457200" indent="-457200">
              <a:buFont typeface="+mj-lt"/>
              <a:buAutoNum type="arabicPeriod"/>
            </a:pPr>
            <a:r>
              <a:rPr lang="es-CO" dirty="0" smtClean="0"/>
              <a:t>Desenmascara las curaciones engañosas</a:t>
            </a:r>
          </a:p>
          <a:p>
            <a:pPr marL="457200" indent="-457200">
              <a:buFont typeface="+mj-lt"/>
              <a:buAutoNum type="arabicPeriod"/>
            </a:pPr>
            <a:r>
              <a:rPr lang="es-CO" dirty="0" smtClean="0"/>
              <a:t>Amplía la verdad presente para el tiempo del fin</a:t>
            </a:r>
          </a:p>
          <a:p>
            <a:pPr marL="457200" indent="-457200">
              <a:buFont typeface="+mj-lt"/>
              <a:buAutoNum type="arabicPeriod"/>
            </a:pPr>
            <a:endParaRPr lang="es-CO" dirty="0"/>
          </a:p>
          <a:p>
            <a:pPr marL="0" indent="0" algn="r">
              <a:buNone/>
            </a:pPr>
            <a:r>
              <a:rPr lang="es-CO" dirty="0" smtClean="0"/>
              <a:t>Dra. Mary Ann </a:t>
            </a:r>
            <a:r>
              <a:rPr lang="es-CO" dirty="0" err="1" smtClean="0"/>
              <a:t>McNeilus</a:t>
            </a:r>
            <a:endParaRPr lang="es-CO" dirty="0"/>
          </a:p>
        </p:txBody>
      </p:sp>
      <p:sp>
        <p:nvSpPr>
          <p:cNvPr id="3" name="2 Título"/>
          <p:cNvSpPr>
            <a:spLocks noGrp="1"/>
          </p:cNvSpPr>
          <p:nvPr>
            <p:ph type="title"/>
          </p:nvPr>
        </p:nvSpPr>
        <p:spPr>
          <a:xfrm>
            <a:off x="688490" y="404664"/>
            <a:ext cx="7756263" cy="1054250"/>
          </a:xfrm>
        </p:spPr>
        <p:txBody>
          <a:bodyPr/>
          <a:lstStyle/>
          <a:p>
            <a:r>
              <a:rPr lang="es-CO" dirty="0" smtClean="0"/>
              <a:t>El método curativo </a:t>
            </a:r>
            <a:br>
              <a:rPr lang="es-CO" dirty="0" smtClean="0"/>
            </a:br>
            <a:r>
              <a:rPr lang="es-CO" dirty="0" smtClean="0"/>
              <a:t>de Dios</a:t>
            </a:r>
            <a:endParaRPr lang="es-CO" dirty="0"/>
          </a:p>
        </p:txBody>
      </p:sp>
    </p:spTree>
    <p:extLst>
      <p:ext uri="{BB962C8B-B14F-4D97-AF65-F5344CB8AC3E}">
        <p14:creationId xmlns:p14="http://schemas.microsoft.com/office/powerpoint/2010/main" val="905556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Autofit/>
          </a:bodyPr>
          <a:lstStyle/>
          <a:p>
            <a:pPr marL="0" indent="0" algn="just">
              <a:buNone/>
            </a:pPr>
            <a:r>
              <a:rPr lang="es-CO" sz="3200" b="1" dirty="0"/>
              <a:t>Medicina Natural</a:t>
            </a:r>
            <a:r>
              <a:rPr lang="es-CO" sz="3200" dirty="0"/>
              <a:t> (o naturista) es aquella que busca la salud del ser humano a través de factores o elementos que son por naturaleza y por ley promotores de la salud humana, por haber sido hecho el hombre para subsistir y mantener su salud a expensas de dichos elementos.</a:t>
            </a:r>
          </a:p>
        </p:txBody>
      </p:sp>
      <p:sp>
        <p:nvSpPr>
          <p:cNvPr id="2" name="1 Título"/>
          <p:cNvSpPr>
            <a:spLocks noGrp="1"/>
          </p:cNvSpPr>
          <p:nvPr>
            <p:ph type="title"/>
          </p:nvPr>
        </p:nvSpPr>
        <p:spPr/>
        <p:txBody>
          <a:bodyPr/>
          <a:lstStyle/>
          <a:p>
            <a:r>
              <a:rPr lang="es-CO" dirty="0" smtClean="0"/>
              <a:t>La verdadera medicina natural</a:t>
            </a:r>
            <a:endParaRPr lang="es-CO" dirty="0"/>
          </a:p>
        </p:txBody>
      </p:sp>
    </p:spTree>
    <p:extLst>
      <p:ext uri="{BB962C8B-B14F-4D97-AF65-F5344CB8AC3E}">
        <p14:creationId xmlns:p14="http://schemas.microsoft.com/office/powerpoint/2010/main" val="10685962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73</TotalTime>
  <Words>2195</Words>
  <Application>Microsoft Office PowerPoint</Application>
  <PresentationFormat>Presentación en pantalla (4:3)</PresentationFormat>
  <Paragraphs>100</Paragraphs>
  <Slides>34</Slides>
  <Notes>5</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Cartoné</vt:lpstr>
      <vt:lpstr>La medicina que el cielo aprueba</vt:lpstr>
      <vt:lpstr>Presentación de PowerPoint</vt:lpstr>
      <vt:lpstr>Características</vt:lpstr>
      <vt:lpstr>1. Es necesario estar en armonía con la ley de Dios</vt:lpstr>
      <vt:lpstr>2. Restaura el carácter, pues es el plan de Dios</vt:lpstr>
      <vt:lpstr>3. Usa Remedios naturales</vt:lpstr>
      <vt:lpstr>4. Toda curación para la gloria de Dios</vt:lpstr>
      <vt:lpstr>El método curativo  de Dios</vt:lpstr>
      <vt:lpstr>La verdadera medicina natural</vt:lpstr>
      <vt:lpstr>Elementos curativos a de la medicina natural</vt:lpstr>
      <vt:lpstr>Tipos de remedios naturales</vt:lpstr>
      <vt:lpstr>Características básicas de los remedios naturistas</vt:lpstr>
      <vt:lpstr> Algunos métodos terapéuticos de la Medicina Natural </vt:lpstr>
      <vt:lpstr>Helioterapia</vt:lpstr>
      <vt:lpstr>Hidroterapia</vt:lpstr>
      <vt:lpstr>Kinesioterapia</vt:lpstr>
      <vt:lpstr>Descanso terapéutico</vt:lpstr>
      <vt:lpstr>Dietética y dietoterapia</vt:lpstr>
      <vt:lpstr>Presentación de PowerPoint</vt:lpstr>
      <vt:lpstr>Masajes</vt:lpstr>
      <vt:lpstr>Fitoterapia</vt:lpstr>
      <vt:lpstr>Tratamiento biofarmacológico</vt:lpstr>
      <vt:lpstr>Terapias de mente y espíritu</vt:lpstr>
      <vt:lpstr>Que no es una medicina que el cielo aprueba</vt:lpstr>
      <vt:lpstr>Presentación de PowerPoint</vt:lpstr>
      <vt:lpstr>1. No es terapias empíricas y sin comprobación científica</vt:lpstr>
      <vt:lpstr>2. No es una medicina de curanderos o de astrólogos, no tiene nada que ver con el esoterismo o las ciencias ocultas.</vt:lpstr>
      <vt:lpstr>3. No entra en contradicción con la medicina convencional o alopática.</vt:lpstr>
      <vt:lpstr>4. No pone en peligro la salud de la persona</vt:lpstr>
      <vt:lpstr>Presentación de PowerPoint</vt:lpstr>
      <vt:lpstr>Presentación de PowerPoint</vt:lpstr>
      <vt:lpstr>Conclusiones</vt:lpstr>
      <vt:lpstr>Medicina Cristiana</vt:lpstr>
      <vt:lpstr>Muchas Gracias!</vt:lpstr>
    </vt:vector>
  </TitlesOfParts>
  <Company>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Barrera</dc:creator>
  <cp:lastModifiedBy>Juan Barrera</cp:lastModifiedBy>
  <cp:revision>12</cp:revision>
  <dcterms:created xsi:type="dcterms:W3CDTF">2012-05-25T20:13:45Z</dcterms:created>
  <dcterms:modified xsi:type="dcterms:W3CDTF">2012-06-16T21:02:56Z</dcterms:modified>
</cp:coreProperties>
</file>