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50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1D74B2-5721-40A3-9215-699DC1AB5886}" type="datetimeFigureOut">
              <a:rPr lang="es-CO" smtClean="0"/>
              <a:t>12/10/2023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4645FC-2902-48CF-A1AF-C89AAF31D853}" type="slidenum">
              <a:rPr lang="es-CO" smtClean="0"/>
              <a:t>‹Nº›</a:t>
            </a:fld>
            <a:endParaRPr lang="es-CO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74B2-5721-40A3-9215-699DC1AB5886}" type="datetimeFigureOut">
              <a:rPr lang="es-CO" smtClean="0"/>
              <a:t>12/10/2023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645FC-2902-48CF-A1AF-C89AAF31D853}" type="slidenum">
              <a:rPr lang="es-CO" smtClean="0"/>
              <a:t>‹Nº›</a:t>
            </a:fld>
            <a:endParaRPr lang="es-CO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74B2-5721-40A3-9215-699DC1AB5886}" type="datetimeFigureOut">
              <a:rPr lang="es-CO" smtClean="0"/>
              <a:t>12/10/2023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645FC-2902-48CF-A1AF-C89AAF31D853}" type="slidenum">
              <a:rPr lang="es-CO" smtClean="0"/>
              <a:t>‹Nº›</a:t>
            </a:fld>
            <a:endParaRPr lang="es-CO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74B2-5721-40A3-9215-699DC1AB5886}" type="datetimeFigureOut">
              <a:rPr lang="es-CO" smtClean="0"/>
              <a:t>12/10/2023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645FC-2902-48CF-A1AF-C89AAF31D853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74B2-5721-40A3-9215-699DC1AB5886}" type="datetimeFigureOut">
              <a:rPr lang="es-CO" smtClean="0"/>
              <a:t>12/10/2023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645FC-2902-48CF-A1AF-C89AAF31D853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74B2-5721-40A3-9215-699DC1AB5886}" type="datetimeFigureOut">
              <a:rPr lang="es-CO" smtClean="0"/>
              <a:t>12/10/2023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645FC-2902-48CF-A1AF-C89AAF31D853}" type="slidenum">
              <a:rPr lang="es-CO" smtClean="0"/>
              <a:t>‹Nº›</a:t>
            </a:fld>
            <a:endParaRPr lang="es-CO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74B2-5721-40A3-9215-699DC1AB5886}" type="datetimeFigureOut">
              <a:rPr lang="es-CO" smtClean="0"/>
              <a:t>12/10/2023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645FC-2902-48CF-A1AF-C89AAF31D853}" type="slidenum">
              <a:rPr lang="es-CO" smtClean="0"/>
              <a:t>‹Nº›</a:t>
            </a:fld>
            <a:endParaRPr lang="es-CO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74B2-5721-40A3-9215-699DC1AB5886}" type="datetimeFigureOut">
              <a:rPr lang="es-CO" smtClean="0"/>
              <a:t>12/10/2023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645FC-2902-48CF-A1AF-C89AAF31D853}" type="slidenum">
              <a:rPr lang="es-CO" smtClean="0"/>
              <a:t>‹Nº›</a:t>
            </a:fld>
            <a:endParaRPr lang="es-CO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74B2-5721-40A3-9215-699DC1AB5886}" type="datetimeFigureOut">
              <a:rPr lang="es-CO" smtClean="0"/>
              <a:t>12/10/2023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645FC-2902-48CF-A1AF-C89AAF31D85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74B2-5721-40A3-9215-699DC1AB5886}" type="datetimeFigureOut">
              <a:rPr lang="es-CO" smtClean="0"/>
              <a:t>12/10/2023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645FC-2902-48CF-A1AF-C89AAF31D85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74B2-5721-40A3-9215-699DC1AB5886}" type="datetimeFigureOut">
              <a:rPr lang="es-CO" smtClean="0"/>
              <a:t>12/10/2023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645FC-2902-48CF-A1AF-C89AAF31D85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71D74B2-5721-40A3-9215-699DC1AB5886}" type="datetimeFigureOut">
              <a:rPr lang="es-CO" smtClean="0"/>
              <a:t>12/10/2023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A4645FC-2902-48CF-A1AF-C89AAF31D853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Curanderos y charlatanes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/>
              <a:t>Juan Esteban Barrera MS</a:t>
            </a:r>
          </a:p>
          <a:p>
            <a:r>
              <a:rPr lang="es-CO" dirty="0"/>
              <a:t>Asociación Médica Adventista de Colombia</a:t>
            </a:r>
          </a:p>
        </p:txBody>
      </p:sp>
    </p:spTree>
    <p:extLst>
      <p:ext uri="{BB962C8B-B14F-4D97-AF65-F5344CB8AC3E}">
        <p14:creationId xmlns:p14="http://schemas.microsoft.com/office/powerpoint/2010/main" val="2654410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CO" sz="2800" dirty="0"/>
              <a:t>Al estudiar las confesiones de algunos engañadores se llega a la conclusión que gran parte del engaño incluye cierto grado de auto engaño</a:t>
            </a:r>
          </a:p>
          <a:p>
            <a:r>
              <a:rPr lang="es-CO" sz="2800" dirty="0"/>
              <a:t>Muchos que comienzan con clara intención de engañar termina creyendo que su labor es socialmente justificable, e incluso más honesta que toda la hipocresía que se ve en la actualidad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Un autoengaño</a:t>
            </a:r>
          </a:p>
        </p:txBody>
      </p:sp>
    </p:spTree>
    <p:extLst>
      <p:ext uri="{BB962C8B-B14F-4D97-AF65-F5344CB8AC3E}">
        <p14:creationId xmlns:p14="http://schemas.microsoft.com/office/powerpoint/2010/main" val="3383757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Algunos adventistas que conocen los principios de salud, no discriminan entre las ideas autenticas y las falsificaciones.</a:t>
            </a:r>
          </a:p>
          <a:p>
            <a:r>
              <a:rPr lang="es-CO" dirty="0"/>
              <a:t>En vez de examinarlo todo (1 </a:t>
            </a:r>
            <a:r>
              <a:rPr lang="es-CO" dirty="0" err="1"/>
              <a:t>Tes</a:t>
            </a:r>
            <a:r>
              <a:rPr lang="es-CO" dirty="0"/>
              <a:t>. 5:21) buscan “peculiaridad” y distinción personales.</a:t>
            </a:r>
          </a:p>
          <a:p>
            <a:r>
              <a:rPr lang="es-CO" dirty="0"/>
              <a:t>Hay una regla suprema que sirve de guía (2 </a:t>
            </a:r>
            <a:r>
              <a:rPr lang="es-CO" dirty="0" err="1"/>
              <a:t>Tes</a:t>
            </a:r>
            <a:r>
              <a:rPr lang="es-CO" dirty="0"/>
              <a:t> 2:7-12)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Protección contra el engaño</a:t>
            </a:r>
          </a:p>
        </p:txBody>
      </p:sp>
    </p:spTree>
    <p:extLst>
      <p:ext uri="{BB962C8B-B14F-4D97-AF65-F5344CB8AC3E}">
        <p14:creationId xmlns:p14="http://schemas.microsoft.com/office/powerpoint/2010/main" val="1009874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Trucos del Negocio</a:t>
            </a:r>
          </a:p>
        </p:txBody>
      </p:sp>
    </p:spTree>
    <p:extLst>
      <p:ext uri="{BB962C8B-B14F-4D97-AF65-F5344CB8AC3E}">
        <p14:creationId xmlns:p14="http://schemas.microsoft.com/office/powerpoint/2010/main" val="1475281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CO" sz="3200" dirty="0"/>
              <a:t>Leen las pulsaciones del paciente de la misma manera en que lo haría un gitano con las hojas de té</a:t>
            </a:r>
          </a:p>
          <a:p>
            <a:r>
              <a:rPr lang="es-CO" sz="3200" dirty="0"/>
              <a:t>Ofrecen esperanza y ánimo mediante diagnósticos y remedios</a:t>
            </a:r>
          </a:p>
          <a:p>
            <a:r>
              <a:rPr lang="es-CO" sz="3200" dirty="0"/>
              <a:t>Hacen muchas preguntas, pero no se comprometen antes que el paciente responda</a:t>
            </a: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Lectura fría</a:t>
            </a:r>
          </a:p>
        </p:txBody>
      </p:sp>
    </p:spTree>
    <p:extLst>
      <p:ext uri="{BB962C8B-B14F-4D97-AF65-F5344CB8AC3E}">
        <p14:creationId xmlns:p14="http://schemas.microsoft.com/office/powerpoint/2010/main" val="2957791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3200" dirty="0"/>
              <a:t>Paciente </a:t>
            </a:r>
            <a:r>
              <a:rPr lang="es-CO" sz="3200" dirty="0" err="1"/>
              <a:t>somatizadores</a:t>
            </a:r>
            <a:endParaRPr lang="es-CO" sz="3200" dirty="0"/>
          </a:p>
          <a:p>
            <a:r>
              <a:rPr lang="es-CO" sz="3200" dirty="0"/>
              <a:t>Aceptan con facilidad los diagnósticos disparatados de curanderos y charlatanes</a:t>
            </a:r>
          </a:p>
          <a:p>
            <a:r>
              <a:rPr lang="es-CO" sz="3200" dirty="0"/>
              <a:t>Tendencia social a considerar inferior al que padece problemas </a:t>
            </a:r>
            <a:r>
              <a:rPr lang="es-CO" sz="3200" dirty="0" err="1"/>
              <a:t>psiquicos</a:t>
            </a:r>
            <a:r>
              <a:rPr lang="es-CO" sz="3200" dirty="0"/>
              <a:t>, produce negación</a:t>
            </a:r>
          </a:p>
          <a:p>
            <a:endParaRPr lang="es-CO" sz="32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Decir lo que quieren </a:t>
            </a:r>
            <a:r>
              <a:rPr lang="es-CO" dirty="0" err="1"/>
              <a:t>oir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768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76997"/>
          </a:xfrm>
        </p:spPr>
        <p:txBody>
          <a:bodyPr>
            <a:normAutofit/>
          </a:bodyPr>
          <a:lstStyle/>
          <a:p>
            <a:r>
              <a:rPr lang="es-CO" sz="2800" dirty="0"/>
              <a:t>P.T. </a:t>
            </a:r>
            <a:r>
              <a:rPr lang="es-CO" sz="2800" dirty="0" err="1"/>
              <a:t>Barnum</a:t>
            </a:r>
            <a:r>
              <a:rPr lang="es-CO" sz="2800" dirty="0"/>
              <a:t> fundó un circo mundialmente famoso</a:t>
            </a:r>
          </a:p>
          <a:p>
            <a:r>
              <a:rPr lang="es-CO" sz="2800" dirty="0"/>
              <a:t>Declaraciones que apliquen bien a casi cualquier persona</a:t>
            </a:r>
          </a:p>
          <a:p>
            <a:r>
              <a:rPr lang="es-CO" sz="2800" dirty="0"/>
              <a:t>Las investigaciones encontraron que la gente considera estas como algo significativamente mas impactante si creen que eso se escribió específica y personalmente para ellos.</a:t>
            </a:r>
          </a:p>
          <a:p>
            <a:r>
              <a:rPr lang="es-CO" sz="2800" dirty="0" err="1"/>
              <a:t>Ej</a:t>
            </a:r>
            <a:r>
              <a:rPr lang="es-CO" sz="2800" dirty="0"/>
              <a:t>: Horóscopo</a:t>
            </a:r>
          </a:p>
          <a:p>
            <a:endParaRPr lang="es-CO" sz="2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Efecto P.T. </a:t>
            </a:r>
            <a:r>
              <a:rPr lang="es-CO" dirty="0" err="1"/>
              <a:t>Barnum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6069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3200" dirty="0"/>
              <a:t>El paciente llega a pensar que obtendrá un resultado favorable sin dejar espacio para la probabilidad opuesta.</a:t>
            </a:r>
          </a:p>
          <a:p>
            <a:r>
              <a:rPr lang="es-CO" sz="3200" dirty="0"/>
              <a:t>Si uno ve solo éxitos, aparece una falsa ilusión de que el sistema es bueno y efectivo</a:t>
            </a:r>
          </a:p>
          <a:p>
            <a:r>
              <a:rPr lang="es-CO" sz="3200" dirty="0"/>
              <a:t>Testimonios “conmigo si funcionó”</a:t>
            </a:r>
          </a:p>
          <a:p>
            <a:endParaRPr lang="es-CO" sz="32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Una sola cara de la moneda</a:t>
            </a:r>
          </a:p>
        </p:txBody>
      </p:sp>
    </p:spTree>
    <p:extLst>
      <p:ext uri="{BB962C8B-B14F-4D97-AF65-F5344CB8AC3E}">
        <p14:creationId xmlns:p14="http://schemas.microsoft.com/office/powerpoint/2010/main" val="3708549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Personas celosas de su salud normalmente rehúsan usar drogas medicamentosas, porque les resulta incompatible con su estilo de vida, y son presa </a:t>
            </a:r>
            <a:r>
              <a:rPr lang="es-CO" dirty="0" err="1"/>
              <a:t>facil</a:t>
            </a:r>
            <a:r>
              <a:rPr lang="es-CO" dirty="0"/>
              <a:t> de los “curanderos”.</a:t>
            </a:r>
          </a:p>
          <a:p>
            <a:r>
              <a:rPr lang="es-CO" dirty="0"/>
              <a:t>Estudios demuestran que hay quienes no diferencian entre alivio sintomático y los remedios verdaderamente efectivos.</a:t>
            </a:r>
          </a:p>
          <a:p>
            <a:r>
              <a:rPr lang="es-CO" dirty="0"/>
              <a:t>Evalúan un procedimiento o práctica por sus sentimientos o percepciones subjetivas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Dr. Siéntase Bien</a:t>
            </a:r>
          </a:p>
        </p:txBody>
      </p:sp>
    </p:spTree>
    <p:extLst>
      <p:ext uri="{BB962C8B-B14F-4D97-AF65-F5344CB8AC3E}">
        <p14:creationId xmlns:p14="http://schemas.microsoft.com/office/powerpoint/2010/main" val="10296083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2800" dirty="0"/>
              <a:t>Muchos productos “naturales” de consumo popular contiene sustancias químicas que estimulan el organismo y que no se reconocen fácilmente porque se venden como “suplementos” o se los llama “hierbas”.</a:t>
            </a:r>
          </a:p>
          <a:p>
            <a:r>
              <a:rPr lang="es-CO" sz="2800" dirty="0" err="1"/>
              <a:t>Ej</a:t>
            </a:r>
            <a:r>
              <a:rPr lang="es-CO" sz="2800" dirty="0"/>
              <a:t>: </a:t>
            </a:r>
            <a:r>
              <a:rPr lang="es-CO" sz="2800" dirty="0" err="1"/>
              <a:t>Ginseng</a:t>
            </a:r>
            <a:r>
              <a:rPr lang="es-CO" sz="2800" dirty="0"/>
              <a:t>, retama, mate, opio de la lechuga, lobelia, valeriana y enemas de café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Dr. Siéntase Bien</a:t>
            </a:r>
          </a:p>
        </p:txBody>
      </p:sp>
    </p:spTree>
    <p:extLst>
      <p:ext uri="{BB962C8B-B14F-4D97-AF65-F5344CB8AC3E}">
        <p14:creationId xmlns:p14="http://schemas.microsoft.com/office/powerpoint/2010/main" val="38367111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3600" dirty="0"/>
              <a:t>Para llegar a ser, !Actúa como si…! </a:t>
            </a:r>
          </a:p>
          <a:p>
            <a:r>
              <a:rPr lang="es-CO" sz="3600" dirty="0"/>
              <a:t>Para llegar a ser millonario PIENSA, ACTUA Y SIENTE COMO MILLONARIO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Auto engaño consciente</a:t>
            </a:r>
          </a:p>
        </p:txBody>
      </p:sp>
    </p:spTree>
    <p:extLst>
      <p:ext uri="{BB962C8B-B14F-4D97-AF65-F5344CB8AC3E}">
        <p14:creationId xmlns:p14="http://schemas.microsoft.com/office/powerpoint/2010/main" val="2900023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4800" dirty="0"/>
              <a:t>¿Cuál debe ser la respuesta de los adventistas?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2800" dirty="0"/>
              <a:t>Interés actual del público en una vida saludable</a:t>
            </a:r>
          </a:p>
          <a:p>
            <a:r>
              <a:rPr lang="es-CO" sz="2800" dirty="0"/>
              <a:t>Creciente número de prácticas alternas, cuestionables.</a:t>
            </a:r>
          </a:p>
          <a:p>
            <a:r>
              <a:rPr lang="es-CO" sz="2800" dirty="0"/>
              <a:t>Tratamientos de curación fácil y rápida</a:t>
            </a:r>
          </a:p>
          <a:p>
            <a:r>
              <a:rPr lang="es-CO" sz="2800" dirty="0"/>
              <a:t>Métodos “espirituales” de sanidad promovidos por la Nueva Era</a:t>
            </a:r>
          </a:p>
          <a:p>
            <a:pPr marL="0" indent="0">
              <a:buNone/>
            </a:pP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32588201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CO" sz="2800" dirty="0"/>
              <a:t>Adorar la creación en vez de adorar al Creador</a:t>
            </a:r>
          </a:p>
          <a:p>
            <a:r>
              <a:rPr lang="es-CO" sz="2800" dirty="0"/>
              <a:t>“Parte del leño quema en el fuego; con parte de el come carne, prepara un asado, y se sacia; después se caliente, y dice: Oh! me he calentado, he visto el fuego; y hace del sobrante un dios, un ídolo suyo; se postra delante de él, lo adora y le ruega diciendo: líbrame, porque mi dios eres tu”</a:t>
            </a:r>
          </a:p>
          <a:p>
            <a:pPr marL="0" indent="0" algn="r">
              <a:buNone/>
            </a:pPr>
            <a:r>
              <a:rPr lang="es-CO" sz="2800" dirty="0"/>
              <a:t> (Isa. 44:16,17)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Panteísmo</a:t>
            </a:r>
          </a:p>
        </p:txBody>
      </p:sp>
    </p:spTree>
    <p:extLst>
      <p:ext uri="{BB962C8B-B14F-4D97-AF65-F5344CB8AC3E}">
        <p14:creationId xmlns:p14="http://schemas.microsoft.com/office/powerpoint/2010/main" val="39584550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2800" dirty="0"/>
              <a:t>Sostiene que hay sólo una realidad fundamental, que es inseparable y esencialmente metafísica y mística.</a:t>
            </a:r>
          </a:p>
          <a:p>
            <a:r>
              <a:rPr lang="es-CO" sz="2800" dirty="0"/>
              <a:t>Creen que la “semejanza” poseía esencia (como la fuerza de la vida) es la base del segundo mandamiento que prohíbe las  imágenes y manufacturarlas.</a:t>
            </a:r>
          </a:p>
          <a:p>
            <a:endParaRPr lang="es-CO" sz="2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Monismo</a:t>
            </a:r>
          </a:p>
        </p:txBody>
      </p:sp>
    </p:spTree>
    <p:extLst>
      <p:ext uri="{BB962C8B-B14F-4D97-AF65-F5344CB8AC3E}">
        <p14:creationId xmlns:p14="http://schemas.microsoft.com/office/powerpoint/2010/main" val="9671950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Comparten la misma cosmovisión. La base del </a:t>
            </a:r>
            <a:r>
              <a:rPr lang="es-CO" dirty="0" err="1"/>
              <a:t>panteismo</a:t>
            </a:r>
            <a:r>
              <a:rPr lang="es-CO" dirty="0"/>
              <a:t> concibe a Dios como una Fuerza Vital Universal. Niega la naturaleza personal de Dios, con sus atributos de carácter.</a:t>
            </a:r>
          </a:p>
          <a:p>
            <a:r>
              <a:rPr lang="es-CO" dirty="0"/>
              <a:t>“Las </a:t>
            </a:r>
            <a:r>
              <a:rPr lang="es-CO" dirty="0" err="1"/>
              <a:t>teorias</a:t>
            </a:r>
            <a:r>
              <a:rPr lang="es-CO" dirty="0"/>
              <a:t> (</a:t>
            </a:r>
            <a:r>
              <a:rPr lang="es-CO" dirty="0" err="1"/>
              <a:t>panteistas</a:t>
            </a:r>
            <a:r>
              <a:rPr lang="es-CO" dirty="0"/>
              <a:t>) seguidas hasta su conclusión lógica, eliminan por completo toda la economía cristiana” (Testimonies </a:t>
            </a:r>
            <a:r>
              <a:rPr lang="es-CO" dirty="0" err="1"/>
              <a:t>for</a:t>
            </a:r>
            <a:r>
              <a:rPr lang="es-CO" dirty="0"/>
              <a:t> </a:t>
            </a:r>
            <a:r>
              <a:rPr lang="es-CO" dirty="0" err="1"/>
              <a:t>the</a:t>
            </a:r>
            <a:r>
              <a:rPr lang="es-CO" dirty="0"/>
              <a:t> </a:t>
            </a:r>
            <a:r>
              <a:rPr lang="es-CO" dirty="0" err="1"/>
              <a:t>church</a:t>
            </a:r>
            <a:r>
              <a:rPr lang="es-CO" dirty="0"/>
              <a:t>, t8, </a:t>
            </a:r>
            <a:r>
              <a:rPr lang="es-CO" dirty="0" err="1"/>
              <a:t>pag</a:t>
            </a:r>
            <a:r>
              <a:rPr lang="es-CO" dirty="0"/>
              <a:t>. 291) Y “no mezclen un solo hilo de él con la verdad” (Medica </a:t>
            </a:r>
            <a:r>
              <a:rPr lang="es-CO" dirty="0" err="1"/>
              <a:t>ministry</a:t>
            </a:r>
            <a:r>
              <a:rPr lang="es-CO" dirty="0"/>
              <a:t>, </a:t>
            </a:r>
            <a:r>
              <a:rPr lang="es-CO" dirty="0" err="1"/>
              <a:t>pag</a:t>
            </a:r>
            <a:r>
              <a:rPr lang="es-CO" dirty="0"/>
              <a:t> 98)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err="1"/>
              <a:t>Panteismo</a:t>
            </a:r>
            <a:r>
              <a:rPr lang="es-CO" dirty="0"/>
              <a:t> y Monismo</a:t>
            </a:r>
          </a:p>
        </p:txBody>
      </p:sp>
    </p:spTree>
    <p:extLst>
      <p:ext uri="{BB962C8B-B14F-4D97-AF65-F5344CB8AC3E}">
        <p14:creationId xmlns:p14="http://schemas.microsoft.com/office/powerpoint/2010/main" val="12014073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3200" dirty="0"/>
              <a:t>El monismo, con su sesgo panteísta, es el meollo de muchas cosmovisiones antiguas, incluso relacionadas con la salud y la enfermedad</a:t>
            </a:r>
          </a:p>
          <a:p>
            <a:pPr lvl="1"/>
            <a:r>
              <a:rPr lang="es-CO" sz="2800" dirty="0"/>
              <a:t>Vitalismo</a:t>
            </a:r>
          </a:p>
          <a:p>
            <a:pPr lvl="1"/>
            <a:r>
              <a:rPr lang="es-CO" sz="2800" dirty="0"/>
              <a:t>Medicina popular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monismo en la salud</a:t>
            </a:r>
          </a:p>
        </p:txBody>
      </p:sp>
    </p:spTree>
    <p:extLst>
      <p:ext uri="{BB962C8B-B14F-4D97-AF65-F5344CB8AC3E}">
        <p14:creationId xmlns:p14="http://schemas.microsoft.com/office/powerpoint/2010/main" val="34091438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3200" dirty="0"/>
              <a:t>Idea de una </a:t>
            </a:r>
            <a:r>
              <a:rPr lang="es-CO" sz="3200" b="1" dirty="0"/>
              <a:t>Fuerza vital metafísica</a:t>
            </a:r>
            <a:r>
              <a:rPr lang="es-CO" sz="3200" dirty="0"/>
              <a:t>.</a:t>
            </a:r>
          </a:p>
          <a:p>
            <a:r>
              <a:rPr lang="es-CO" sz="3200" dirty="0"/>
              <a:t>Las funciones de un organismo viviente se atribuyen a un principio vital </a:t>
            </a:r>
            <a:r>
              <a:rPr lang="es-CO" sz="3200" b="1" dirty="0"/>
              <a:t>distinto de las fuerzas físicas y químicas</a:t>
            </a:r>
          </a:p>
          <a:p>
            <a:r>
              <a:rPr lang="es-CO" sz="3200" dirty="0"/>
              <a:t>Persistente interés en las </a:t>
            </a:r>
            <a:r>
              <a:rPr lang="es-CO" sz="3200" b="1" dirty="0"/>
              <a:t>percepciones extrasensoriales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Vitalismo</a:t>
            </a:r>
          </a:p>
        </p:txBody>
      </p:sp>
    </p:spTree>
    <p:extLst>
      <p:ext uri="{BB962C8B-B14F-4D97-AF65-F5344CB8AC3E}">
        <p14:creationId xmlns:p14="http://schemas.microsoft.com/office/powerpoint/2010/main" val="15643223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Uso de varios remedios que hacen los “curanderos” que conforman la estructura social.</a:t>
            </a:r>
          </a:p>
          <a:p>
            <a:r>
              <a:rPr lang="es-CO" dirty="0"/>
              <a:t>Utilizan por ejemplo, órganos específicos de animales con la creencia de que por su semejanza con los del paciente, se transferirán a este los fluidos saludables de aquel.</a:t>
            </a:r>
          </a:p>
          <a:p>
            <a:r>
              <a:rPr lang="es-CO" dirty="0"/>
              <a:t>Usan sustancias modificadoras del humor o genio personal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Medicina popular</a:t>
            </a:r>
          </a:p>
        </p:txBody>
      </p:sp>
    </p:spTree>
    <p:extLst>
      <p:ext uri="{BB962C8B-B14F-4D97-AF65-F5344CB8AC3E}">
        <p14:creationId xmlns:p14="http://schemas.microsoft.com/office/powerpoint/2010/main" val="9112769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3454976"/>
              </p:ext>
            </p:extLst>
          </p:nvPr>
        </p:nvGraphicFramePr>
        <p:xfrm>
          <a:off x="323528" y="2132856"/>
          <a:ext cx="8496944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5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1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O" sz="2400" dirty="0"/>
                        <a:t>Titulo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400" dirty="0"/>
                        <a:t>Origen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2400" dirty="0" err="1"/>
                        <a:t>Prana</a:t>
                      </a:r>
                      <a:endParaRPr lang="es-C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400" dirty="0"/>
                        <a:t>Hinduismo (</a:t>
                      </a:r>
                      <a:r>
                        <a:rPr lang="es-CO" sz="2400" dirty="0" err="1"/>
                        <a:t>Ayurveda</a:t>
                      </a:r>
                      <a:r>
                        <a:rPr lang="es-CO" sz="24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2400" dirty="0"/>
                        <a:t>Chi</a:t>
                      </a:r>
                      <a:r>
                        <a:rPr lang="es-CO" sz="2400" baseline="0" dirty="0"/>
                        <a:t> (</a:t>
                      </a:r>
                      <a:r>
                        <a:rPr lang="es-CO" sz="2400" baseline="0" dirty="0" err="1"/>
                        <a:t>ki</a:t>
                      </a:r>
                      <a:r>
                        <a:rPr lang="es-CO" sz="2400" baseline="0" dirty="0"/>
                        <a:t>, </a:t>
                      </a:r>
                      <a:r>
                        <a:rPr lang="es-CO" sz="2400" baseline="0" dirty="0" err="1"/>
                        <a:t>qi</a:t>
                      </a:r>
                      <a:r>
                        <a:rPr lang="es-CO" sz="2400" baseline="0" dirty="0"/>
                        <a:t>)</a:t>
                      </a:r>
                      <a:endParaRPr lang="es-C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400" dirty="0" err="1"/>
                        <a:t>Taoismo</a:t>
                      </a:r>
                      <a:r>
                        <a:rPr lang="es-CO" sz="2400" baseline="0" dirty="0"/>
                        <a:t> y medicina china</a:t>
                      </a:r>
                      <a:endParaRPr lang="es-CO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2400" dirty="0"/>
                        <a:t>Mana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400" dirty="0"/>
                        <a:t>Polinesia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2400" dirty="0"/>
                        <a:t>Magnetismo</a:t>
                      </a:r>
                      <a:r>
                        <a:rPr lang="es-CO" sz="2400" baseline="0" dirty="0"/>
                        <a:t> animal</a:t>
                      </a:r>
                      <a:endParaRPr lang="es-C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400" dirty="0"/>
                        <a:t>Franz Antón</a:t>
                      </a:r>
                      <a:r>
                        <a:rPr lang="es-CO" sz="2400" baseline="0" dirty="0"/>
                        <a:t> Mesmer</a:t>
                      </a:r>
                      <a:endParaRPr lang="es-CO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2400" dirty="0"/>
                        <a:t>Lo innato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400" dirty="0"/>
                        <a:t>D. D. Palmer y la quiropráctica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2400" dirty="0"/>
                        <a:t>Energía</a:t>
                      </a:r>
                      <a:r>
                        <a:rPr lang="es-CO" sz="2400" baseline="0" dirty="0"/>
                        <a:t> orgánica</a:t>
                      </a:r>
                      <a:endParaRPr lang="es-C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400" dirty="0"/>
                        <a:t>Wilhelm</a:t>
                      </a:r>
                      <a:r>
                        <a:rPr lang="es-CO" sz="2400" baseline="0" dirty="0"/>
                        <a:t> Reich</a:t>
                      </a:r>
                      <a:endParaRPr lang="es-CO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2400" dirty="0"/>
                        <a:t>Energía</a:t>
                      </a:r>
                      <a:r>
                        <a:rPr lang="es-CO" sz="2400" baseline="0" dirty="0"/>
                        <a:t> vital</a:t>
                      </a:r>
                      <a:endParaRPr lang="es-C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400" dirty="0" err="1"/>
                        <a:t>Hahnemann</a:t>
                      </a:r>
                      <a:r>
                        <a:rPr lang="es-CO" sz="2400" dirty="0"/>
                        <a:t> y la homeopatía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2400" dirty="0"/>
                        <a:t>Vis</a:t>
                      </a:r>
                      <a:r>
                        <a:rPr lang="es-CO" sz="2400" baseline="0" dirty="0"/>
                        <a:t> </a:t>
                      </a:r>
                      <a:r>
                        <a:rPr lang="es-CO" sz="2400" baseline="0" dirty="0" err="1"/>
                        <a:t>medicatrix</a:t>
                      </a:r>
                      <a:r>
                        <a:rPr lang="es-CO" sz="2400" baseline="0" dirty="0"/>
                        <a:t> </a:t>
                      </a:r>
                      <a:r>
                        <a:rPr lang="es-CO" sz="2400" baseline="0" dirty="0" err="1"/>
                        <a:t>naturae</a:t>
                      </a:r>
                      <a:endParaRPr lang="es-C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400" dirty="0" err="1"/>
                        <a:t>Naturopatía</a:t>
                      </a:r>
                      <a:endParaRPr lang="es-CO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2400" dirty="0" err="1"/>
                        <a:t>Bioplasma</a:t>
                      </a:r>
                      <a:endParaRPr lang="es-C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400" dirty="0"/>
                        <a:t>Parapsicólogos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11560" y="692696"/>
            <a:ext cx="7756263" cy="1054250"/>
          </a:xfrm>
        </p:spPr>
        <p:txBody>
          <a:bodyPr/>
          <a:lstStyle/>
          <a:p>
            <a:r>
              <a:rPr lang="es-CO" dirty="0"/>
              <a:t>Ideologías del monismo</a:t>
            </a:r>
          </a:p>
        </p:txBody>
      </p:sp>
    </p:spTree>
    <p:extLst>
      <p:ext uri="{BB962C8B-B14F-4D97-AF65-F5344CB8AC3E}">
        <p14:creationId xmlns:p14="http://schemas.microsoft.com/office/powerpoint/2010/main" val="6582438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Prácticas de salud fundamentadas en el monismo/vitalismo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60796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Fundamentada en la antigua medicina china, parte de su antigua religión</a:t>
            </a:r>
          </a:p>
          <a:p>
            <a:r>
              <a:rPr lang="es-CO" dirty="0"/>
              <a:t>Yin y Yang: las dos fuerzas fundamentales que generan todos los procesos del universo</a:t>
            </a:r>
          </a:p>
          <a:p>
            <a:r>
              <a:rPr lang="es-CO" dirty="0" err="1"/>
              <a:t>Ch´i</a:t>
            </a:r>
            <a:r>
              <a:rPr lang="es-CO" dirty="0"/>
              <a:t>: Energía de vida universal e invisible que fluye por el cuerpo a través de doce canales invisibles –meridianos-, cada uno asociado con un órgano y un signo zodiacal en particular.</a:t>
            </a: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Acupuntura</a:t>
            </a:r>
          </a:p>
        </p:txBody>
      </p:sp>
    </p:spTree>
    <p:extLst>
      <p:ext uri="{BB962C8B-B14F-4D97-AF65-F5344CB8AC3E}">
        <p14:creationId xmlns:p14="http://schemas.microsoft.com/office/powerpoint/2010/main" val="15782204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/>
              <a:t>Franz </a:t>
            </a:r>
            <a:r>
              <a:rPr lang="es-CO" dirty="0" err="1"/>
              <a:t>Anton</a:t>
            </a:r>
            <a:r>
              <a:rPr lang="es-CO" dirty="0"/>
              <a:t> Mesmer, (Austria 1734-1815)</a:t>
            </a:r>
          </a:p>
          <a:p>
            <a:r>
              <a:rPr lang="es-CO" dirty="0"/>
              <a:t>Idea de que la mano humana posee poder magnético similar al de un imán</a:t>
            </a:r>
          </a:p>
          <a:p>
            <a:r>
              <a:rPr lang="es-CO" dirty="0"/>
              <a:t>“Animal” (lat. </a:t>
            </a:r>
            <a:r>
              <a:rPr lang="es-CO" i="1" dirty="0"/>
              <a:t>Anima, </a:t>
            </a:r>
            <a:r>
              <a:rPr lang="es-CO" dirty="0"/>
              <a:t>espíritu, alma)</a:t>
            </a:r>
          </a:p>
          <a:p>
            <a:r>
              <a:rPr lang="es-CO" dirty="0"/>
              <a:t>“Existe una sutil sustancia universal que da vida y vitalidad. La enfermedad se debe a la falta de equilibrio, y el poder del magnetismo animal debe despertar los poderes latentes que capaciten a la gente para penetrar en los misterios universales, experimentar PES y la precognición, para sanar”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Magnetismo animal</a:t>
            </a:r>
          </a:p>
        </p:txBody>
      </p:sp>
    </p:spTree>
    <p:extLst>
      <p:ext uri="{BB962C8B-B14F-4D97-AF65-F5344CB8AC3E}">
        <p14:creationId xmlns:p14="http://schemas.microsoft.com/office/powerpoint/2010/main" val="2849968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O" dirty="0"/>
              <a:t>Fue sumamente clara en cuanto a los “curanderos”.</a:t>
            </a:r>
          </a:p>
          <a:p>
            <a:pPr marL="457200" indent="-457200">
              <a:buFont typeface="+mj-lt"/>
              <a:buAutoNum type="arabicPeriod"/>
            </a:pPr>
            <a:r>
              <a:rPr lang="es-CO" dirty="0"/>
              <a:t>En contra de las medicinas de su tiempo que pretendían curarlo todo</a:t>
            </a:r>
          </a:p>
          <a:p>
            <a:pPr marL="457200" indent="-457200">
              <a:buFont typeface="+mj-lt"/>
              <a:buAutoNum type="arabicPeriod"/>
            </a:pPr>
            <a:r>
              <a:rPr lang="es-CO" dirty="0"/>
              <a:t>Condenó las “drogas” que se usaban como medicamentos (Narcóticos y venenos)</a:t>
            </a:r>
          </a:p>
          <a:p>
            <a:pPr marL="457200" indent="-457200">
              <a:buFont typeface="+mj-lt"/>
              <a:buAutoNum type="arabicPeriod"/>
            </a:pPr>
            <a:r>
              <a:rPr lang="es-CO" dirty="0"/>
              <a:t>A favor de las leyes que protegían al público contra los médicos no calificados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Posición de E.G.W</a:t>
            </a:r>
          </a:p>
        </p:txBody>
      </p:sp>
    </p:spTree>
    <p:extLst>
      <p:ext uri="{BB962C8B-B14F-4D97-AF65-F5344CB8AC3E}">
        <p14:creationId xmlns:p14="http://schemas.microsoft.com/office/powerpoint/2010/main" val="25992526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23528" y="2248347"/>
            <a:ext cx="8424935" cy="4132981"/>
          </a:xfrm>
        </p:spPr>
        <p:txBody>
          <a:bodyPr>
            <a:noAutofit/>
          </a:bodyPr>
          <a:lstStyle/>
          <a:p>
            <a:r>
              <a:rPr lang="es-CO" sz="3200" dirty="0"/>
              <a:t>“</a:t>
            </a:r>
            <a:r>
              <a:rPr lang="es-CO" sz="3200" dirty="0" err="1"/>
              <a:t>Ayurveda</a:t>
            </a:r>
            <a:r>
              <a:rPr lang="es-CO" sz="3200" dirty="0"/>
              <a:t>” (Sanscrito, “Conocimiento de vida) </a:t>
            </a:r>
          </a:p>
          <a:p>
            <a:r>
              <a:rPr lang="es-CO" sz="3200" dirty="0"/>
              <a:t>Pertenece a la antigua medicina India Oriental</a:t>
            </a:r>
          </a:p>
          <a:p>
            <a:r>
              <a:rPr lang="es-CO" sz="3200" dirty="0"/>
              <a:t>Metodología inicial: “diagnóstico por las pulsaciones”</a:t>
            </a:r>
          </a:p>
          <a:p>
            <a:r>
              <a:rPr lang="es-CO" sz="3200" dirty="0"/>
              <a:t>Después de tomar el pulso, se establecen las “</a:t>
            </a:r>
            <a:r>
              <a:rPr lang="es-CO" sz="3200" dirty="0" err="1"/>
              <a:t>doshas</a:t>
            </a:r>
            <a:r>
              <a:rPr lang="es-CO" sz="3200" dirty="0"/>
              <a:t>”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Medicina </a:t>
            </a:r>
            <a:r>
              <a:rPr lang="es-CO"/>
              <a:t>ayurvédica</a:t>
            </a:r>
          </a:p>
        </p:txBody>
      </p:sp>
    </p:spTree>
    <p:extLst>
      <p:ext uri="{BB962C8B-B14F-4D97-AF65-F5344CB8AC3E}">
        <p14:creationId xmlns:p14="http://schemas.microsoft.com/office/powerpoint/2010/main" val="7843644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O" sz="2800" dirty="0"/>
              <a:t>Tres principios gobiernan a todas las personas: “</a:t>
            </a:r>
            <a:r>
              <a:rPr lang="es-CO" sz="2800" dirty="0" err="1"/>
              <a:t>kapha</a:t>
            </a:r>
            <a:r>
              <a:rPr lang="es-CO" sz="2800" dirty="0"/>
              <a:t>” “</a:t>
            </a:r>
            <a:r>
              <a:rPr lang="es-CO" sz="2800" dirty="0" err="1"/>
              <a:t>vata</a:t>
            </a:r>
            <a:r>
              <a:rPr lang="es-CO" sz="2800" dirty="0"/>
              <a:t>” y “</a:t>
            </a:r>
            <a:r>
              <a:rPr lang="es-CO" sz="2800" dirty="0" err="1"/>
              <a:t>pitta</a:t>
            </a:r>
            <a:r>
              <a:rPr lang="es-CO" sz="2800" dirty="0"/>
              <a:t>”, hay dos que predominan en cada individuo</a:t>
            </a:r>
          </a:p>
          <a:p>
            <a:r>
              <a:rPr lang="es-CO" sz="2800" i="1" dirty="0" err="1"/>
              <a:t>Vata</a:t>
            </a:r>
            <a:r>
              <a:rPr lang="es-CO" sz="2800" dirty="0"/>
              <a:t>: controlo el movimiento, la circulación, impulsos nerviosos y la respiración.</a:t>
            </a:r>
          </a:p>
          <a:p>
            <a:r>
              <a:rPr lang="es-CO" sz="2800" i="1" dirty="0" err="1"/>
              <a:t>Kapha</a:t>
            </a:r>
            <a:r>
              <a:rPr lang="es-CO" sz="2800" dirty="0"/>
              <a:t>: Solidaridad, sistema muscular y fortaleza física</a:t>
            </a:r>
          </a:p>
          <a:p>
            <a:r>
              <a:rPr lang="es-CO" sz="2800" i="1" dirty="0" err="1"/>
              <a:t>Pitta</a:t>
            </a:r>
            <a:r>
              <a:rPr lang="es-CO" sz="2800" dirty="0"/>
              <a:t>: Digestión y el metabolismo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Medicina </a:t>
            </a:r>
            <a:r>
              <a:rPr lang="es-CO" dirty="0" err="1"/>
              <a:t>ayurvédica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846453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23528" y="2248347"/>
            <a:ext cx="8820471" cy="3877815"/>
          </a:xfrm>
        </p:spPr>
        <p:txBody>
          <a:bodyPr>
            <a:noAutofit/>
          </a:bodyPr>
          <a:lstStyle/>
          <a:p>
            <a:r>
              <a:rPr lang="es-CO" sz="2800" dirty="0"/>
              <a:t>Daniel David Palmer, 1985 en Iowa, creó la quiropráctica.</a:t>
            </a:r>
          </a:p>
          <a:p>
            <a:r>
              <a:rPr lang="es-CO" sz="2800" dirty="0"/>
              <a:t>Palmer deambuló entre el mesmerismo, el espiritismo, la frenología y el magnetismo animal.</a:t>
            </a:r>
          </a:p>
          <a:p>
            <a:r>
              <a:rPr lang="es-CO" sz="2800" dirty="0"/>
              <a:t>Los quiroprácticos fundan sus creencias en que las “subluxaciones” de la espina dorsal interfieren con el “flujo nervioso”, impidiendo así la difusión de la fuerza vital a las diversas partes del cuerpo</a:t>
            </a:r>
          </a:p>
          <a:p>
            <a:r>
              <a:rPr lang="es-CO" sz="2800" dirty="0"/>
              <a:t>Fundamentos </a:t>
            </a:r>
            <a:r>
              <a:rPr lang="es-CO" sz="2800" dirty="0" err="1"/>
              <a:t>panteistas</a:t>
            </a:r>
            <a:endParaRPr lang="es-CO" sz="2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Quiropráctica</a:t>
            </a:r>
          </a:p>
        </p:txBody>
      </p:sp>
    </p:spTree>
    <p:extLst>
      <p:ext uri="{BB962C8B-B14F-4D97-AF65-F5344CB8AC3E}">
        <p14:creationId xmlns:p14="http://schemas.microsoft.com/office/powerpoint/2010/main" val="26739061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CO" dirty="0"/>
              <a:t>“El fundador de la ciencia quiropráctica apreció la obra de la Inteligencia Universal; la función de la Inteligencia Innata en el interior de cada persona; lo reconoció como un diminuto segmento de lo Universal. Las causas fundamentales de la interferencia en la planeada expresión de la Inteligencia Innata en forma de Tensiones Mentales, Químicas y/o Mecánicas, son las que crean distorsiones estructurales que interfieren con el suministro nervioso…”</a:t>
            </a:r>
          </a:p>
          <a:p>
            <a:pPr marL="0" indent="0">
              <a:buNone/>
            </a:pPr>
            <a:r>
              <a:rPr lang="es-CO" dirty="0"/>
              <a:t>(</a:t>
            </a:r>
            <a:r>
              <a:rPr lang="es-CO" dirty="0" err="1"/>
              <a:t>Homewood</a:t>
            </a:r>
            <a:r>
              <a:rPr lang="es-CO" dirty="0"/>
              <a:t>, A. E. Th </a:t>
            </a:r>
            <a:r>
              <a:rPr lang="es-CO" dirty="0" err="1"/>
              <a:t>neurodynamics</a:t>
            </a:r>
            <a:r>
              <a:rPr lang="es-CO" dirty="0"/>
              <a:t> of </a:t>
            </a:r>
            <a:r>
              <a:rPr lang="es-CO" dirty="0" err="1"/>
              <a:t>the</a:t>
            </a:r>
            <a:r>
              <a:rPr lang="es-CO" dirty="0"/>
              <a:t> vertebral </a:t>
            </a:r>
            <a:r>
              <a:rPr lang="es-CO" dirty="0" err="1"/>
              <a:t>subluxation</a:t>
            </a:r>
            <a:r>
              <a:rPr lang="es-CO" dirty="0"/>
              <a:t>. </a:t>
            </a:r>
            <a:r>
              <a:rPr lang="es-CO" dirty="0" err="1"/>
              <a:t>Canada</a:t>
            </a:r>
            <a:r>
              <a:rPr lang="es-CO" dirty="0"/>
              <a:t>: </a:t>
            </a:r>
            <a:r>
              <a:rPr lang="es-CO" dirty="0" err="1"/>
              <a:t>Chiropractic</a:t>
            </a:r>
            <a:r>
              <a:rPr lang="es-CO" dirty="0"/>
              <a:t> Publisher, 1973, </a:t>
            </a:r>
            <a:r>
              <a:rPr lang="es-CO" dirty="0" err="1"/>
              <a:t>pag</a:t>
            </a:r>
            <a:r>
              <a:rPr lang="es-CO" dirty="0"/>
              <a:t>. 80)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Quiropráctica</a:t>
            </a:r>
          </a:p>
        </p:txBody>
      </p:sp>
    </p:spTree>
    <p:extLst>
      <p:ext uri="{BB962C8B-B14F-4D97-AF65-F5344CB8AC3E}">
        <p14:creationId xmlns:p14="http://schemas.microsoft.com/office/powerpoint/2010/main" val="12470321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CO" sz="2800" dirty="0"/>
              <a:t>Muchos adventistas promueven la quiropráctica como más representativa de la actitud de EGW hacia las “drogas” que la medicina.</a:t>
            </a:r>
          </a:p>
          <a:p>
            <a:r>
              <a:rPr lang="es-CO" sz="2800" dirty="0"/>
              <a:t>D.D. Palmer era espiritista activo. </a:t>
            </a:r>
            <a:r>
              <a:rPr lang="es-CO" sz="2800" dirty="0" err="1"/>
              <a:t>Creia</a:t>
            </a:r>
            <a:r>
              <a:rPr lang="es-CO" sz="2800" dirty="0"/>
              <a:t> que el descubrimiento de la quiropráctica era el resultado de su comunicación con el médico </a:t>
            </a:r>
            <a:r>
              <a:rPr lang="es-CO" sz="2800" dirty="0" err="1"/>
              <a:t>Jim</a:t>
            </a:r>
            <a:r>
              <a:rPr lang="es-CO" sz="2800" dirty="0"/>
              <a:t> </a:t>
            </a:r>
            <a:r>
              <a:rPr lang="es-CO" sz="2800" dirty="0" err="1"/>
              <a:t>Atkinson</a:t>
            </a:r>
            <a:r>
              <a:rPr lang="es-CO" sz="2800" dirty="0"/>
              <a:t>, quien </a:t>
            </a:r>
            <a:r>
              <a:rPr lang="es-CO" sz="2800" dirty="0" err="1"/>
              <a:t>habia</a:t>
            </a:r>
            <a:r>
              <a:rPr lang="es-CO" sz="2800" dirty="0"/>
              <a:t> muerto 50 años antes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Quiropráctica</a:t>
            </a:r>
          </a:p>
        </p:txBody>
      </p:sp>
    </p:spTree>
    <p:extLst>
      <p:ext uri="{BB962C8B-B14F-4D97-AF65-F5344CB8AC3E}">
        <p14:creationId xmlns:p14="http://schemas.microsoft.com/office/powerpoint/2010/main" val="5580341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3200" dirty="0"/>
              <a:t>Reflexología (</a:t>
            </a:r>
            <a:r>
              <a:rPr lang="es-CO" sz="3200" dirty="0" err="1"/>
              <a:t>Zonaterapia</a:t>
            </a:r>
            <a:r>
              <a:rPr lang="es-CO" sz="3200" dirty="0"/>
              <a:t>): Alega que los puntos reflejos de cada órgano del cuerpo tiene un punto específico en la superficie del pie.</a:t>
            </a:r>
          </a:p>
          <a:p>
            <a:r>
              <a:rPr lang="es-CO" sz="3200" dirty="0" err="1"/>
              <a:t>Iridología</a:t>
            </a:r>
            <a:r>
              <a:rPr lang="es-CO" sz="3200" dirty="0"/>
              <a:t>: Pretende diagnosticar cualquier dolencia mediante el examen del iris del ojo.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Reflexología del pie e </a:t>
            </a:r>
            <a:r>
              <a:rPr lang="es-CO" dirty="0" err="1"/>
              <a:t>iridología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149430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Firmemente anclada en el monismo con algunos reflejos panteístas</a:t>
            </a:r>
          </a:p>
          <a:p>
            <a:r>
              <a:rPr lang="es-CO" dirty="0"/>
              <a:t>“La medicina ortodoxa supone que el mundo es caótico y mecánico” … “creemos en la Fuerza Vital dotada de organización inherente, y que es inteligente e inteligible. Nuestro </a:t>
            </a:r>
            <a:r>
              <a:rPr lang="es-CO" dirty="0" err="1"/>
              <a:t>métod</a:t>
            </a:r>
            <a:r>
              <a:rPr lang="es-CO" dirty="0"/>
              <a:t> consiste en investigar el misterio y la </a:t>
            </a:r>
            <a:r>
              <a:rPr lang="es-CO" dirty="0" err="1"/>
              <a:t>beleza</a:t>
            </a:r>
            <a:r>
              <a:rPr lang="es-CO" dirty="0"/>
              <a:t> de la fuerza de la vida, en la cual tenemos fe. Nuestra responsabilidad y potestad es sacar a la luz la fuerza de la vida”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err="1"/>
              <a:t>Naturopatía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592335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El cuidado adventista de la salud crece porque es compatible con el punto de vista de la ciencia</a:t>
            </a:r>
          </a:p>
          <a:p>
            <a:pPr lvl="1"/>
            <a:r>
              <a:rPr lang="es-CO" dirty="0"/>
              <a:t>Creemos en la realidad material y rechazamos la realidad etérea del ocultismo y  el misticismo</a:t>
            </a:r>
          </a:p>
          <a:p>
            <a:pPr lvl="1"/>
            <a:r>
              <a:rPr lang="es-CO" dirty="0"/>
              <a:t>Percibimos la verdad como algo dinámico, en progreso</a:t>
            </a:r>
          </a:p>
          <a:p>
            <a:pPr lvl="1"/>
            <a:r>
              <a:rPr lang="es-CO" dirty="0"/>
              <a:t>Compromiso de descubrir lo que es verdadero, no los dogmas del pasado que intentaban definir la verdad.</a:t>
            </a:r>
          </a:p>
          <a:p>
            <a:pPr marL="411480" lvl="1" indent="0">
              <a:buNone/>
            </a:pPr>
            <a:r>
              <a:rPr lang="es-CO" dirty="0"/>
              <a:t>Sin embargo la ciencia no es una religión</a:t>
            </a:r>
          </a:p>
          <a:p>
            <a:pPr marL="411480" lvl="1" indent="0">
              <a:buNone/>
            </a:pPr>
            <a:r>
              <a:rPr lang="es-CO" dirty="0"/>
              <a:t>El adventista va mas allá de la ciencia, pues cree en Dios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Implicaciones para la iglesia</a:t>
            </a:r>
          </a:p>
        </p:txBody>
      </p:sp>
    </p:spTree>
    <p:extLst>
      <p:ext uri="{BB962C8B-B14F-4D97-AF65-F5344CB8AC3E}">
        <p14:creationId xmlns:p14="http://schemas.microsoft.com/office/powerpoint/2010/main" val="2695513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s-CO" sz="3600" i="1" dirty="0"/>
              <a:t>“Se han promulgado sabias leyes para salvaguardar al pueblo contra la imposición de médicos no calificados para ejercer. Debemos respetar estas leyes porque nos protegen contra los presuntos médicos” </a:t>
            </a:r>
          </a:p>
          <a:p>
            <a:pPr marL="0" indent="0" algn="r">
              <a:buNone/>
            </a:pPr>
            <a:r>
              <a:rPr lang="es-CO" sz="2800" i="1" dirty="0"/>
              <a:t>(Medical </a:t>
            </a:r>
            <a:r>
              <a:rPr lang="es-CO" sz="2800" i="1" dirty="0" err="1"/>
              <a:t>ministry</a:t>
            </a:r>
            <a:r>
              <a:rPr lang="es-CO" sz="2800" i="1" dirty="0"/>
              <a:t>, </a:t>
            </a:r>
            <a:r>
              <a:rPr lang="es-CO" sz="2800" i="1" dirty="0" err="1"/>
              <a:t>pag</a:t>
            </a:r>
            <a:r>
              <a:rPr lang="es-CO" sz="2800" i="1" dirty="0"/>
              <a:t>. 84)</a:t>
            </a:r>
          </a:p>
          <a:p>
            <a:pPr marL="0" indent="0" algn="ctr">
              <a:buNone/>
            </a:pPr>
            <a:endParaRPr lang="es-CO" sz="3600" i="1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Posición de E.G.W</a:t>
            </a:r>
          </a:p>
        </p:txBody>
      </p:sp>
    </p:spTree>
    <p:extLst>
      <p:ext uri="{BB962C8B-B14F-4D97-AF65-F5344CB8AC3E}">
        <p14:creationId xmlns:p14="http://schemas.microsoft.com/office/powerpoint/2010/main" val="2883373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s-CO" sz="3600" dirty="0"/>
              <a:t>“La mayoría de los médicos “curanderos” se fundamentan en un sistema de creencias panteístas; y deben su aparente éxito a los mismo principios psicológicos por los cuales parecen prosperar las prácticas ocultas”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Fundamentos</a:t>
            </a:r>
          </a:p>
        </p:txBody>
      </p:sp>
    </p:spTree>
    <p:extLst>
      <p:ext uri="{BB962C8B-B14F-4D97-AF65-F5344CB8AC3E}">
        <p14:creationId xmlns:p14="http://schemas.microsoft.com/office/powerpoint/2010/main" val="4210942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CO" sz="3200" dirty="0"/>
              <a:t>Asuntos que involucran la acción de agentes sobre naturales o el conocimiento secreto de ellos</a:t>
            </a:r>
          </a:p>
          <a:p>
            <a:r>
              <a:rPr lang="es-CO" sz="2800" dirty="0" err="1"/>
              <a:t>Shamanes</a:t>
            </a:r>
            <a:r>
              <a:rPr lang="es-CO" sz="2800" dirty="0"/>
              <a:t>, sacerdotes paganos, médiums, místicos, astrólogos, videntes, adivinos, oráculos, entre otros.</a:t>
            </a:r>
          </a:p>
          <a:p>
            <a:r>
              <a:rPr lang="es-CO" sz="2800" dirty="0"/>
              <a:t>Muy comunes. (</a:t>
            </a:r>
            <a:r>
              <a:rPr lang="es-CO" sz="2800" dirty="0" err="1"/>
              <a:t>Ej</a:t>
            </a:r>
            <a:r>
              <a:rPr lang="es-CO" sz="2800" dirty="0"/>
              <a:t>: Horóscopo)</a:t>
            </a:r>
          </a:p>
          <a:p>
            <a:r>
              <a:rPr lang="es-CO" sz="2800" dirty="0"/>
              <a:t>Hábiles trucos psicológicos </a:t>
            </a:r>
          </a:p>
          <a:p>
            <a:pPr marL="0" indent="0">
              <a:buNone/>
            </a:pPr>
            <a:endParaRPr lang="es-CO" sz="2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Prácticas de ocultismo</a:t>
            </a:r>
          </a:p>
        </p:txBody>
      </p:sp>
    </p:spTree>
    <p:extLst>
      <p:ext uri="{BB962C8B-B14F-4D97-AF65-F5344CB8AC3E}">
        <p14:creationId xmlns:p14="http://schemas.microsoft.com/office/powerpoint/2010/main" val="3113577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76997"/>
          </a:xfrm>
        </p:spPr>
        <p:txBody>
          <a:bodyPr>
            <a:normAutofit/>
          </a:bodyPr>
          <a:lstStyle/>
          <a:p>
            <a:r>
              <a:rPr lang="es-CO" dirty="0"/>
              <a:t> “Escéptico” (griego.</a:t>
            </a:r>
            <a:r>
              <a:rPr lang="es-CO" i="1" dirty="0"/>
              <a:t> </a:t>
            </a:r>
            <a:r>
              <a:rPr lang="es-CO" i="1" dirty="0" err="1"/>
              <a:t>Skeptomai</a:t>
            </a:r>
            <a:r>
              <a:rPr lang="es-CO" dirty="0"/>
              <a:t>,  observar algo cuidadosamente”)</a:t>
            </a:r>
          </a:p>
          <a:p>
            <a:r>
              <a:rPr lang="es-CO" dirty="0"/>
              <a:t>Temor a que el escepticismo implique falta de fe. No tiene que ser así!!</a:t>
            </a:r>
          </a:p>
          <a:p>
            <a:r>
              <a:rPr lang="es-CO" dirty="0"/>
              <a:t>Adventismo racional: Fe fundada sólidamente sobre la evidencia bíblica y del mundo natural</a:t>
            </a:r>
          </a:p>
          <a:p>
            <a:r>
              <a:rPr lang="es-CO" dirty="0"/>
              <a:t>Los Adventistas rechazamos los sistemas religiosos que enfatizan la experiencia subjetiva de la persona como la guía mas importante y que no representa un Dios racional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Se necesita escepticismo</a:t>
            </a:r>
          </a:p>
        </p:txBody>
      </p:sp>
    </p:spTree>
    <p:extLst>
      <p:ext uri="{BB962C8B-B14F-4D97-AF65-F5344CB8AC3E}">
        <p14:creationId xmlns:p14="http://schemas.microsoft.com/office/powerpoint/2010/main" val="2756485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23528" y="2059707"/>
            <a:ext cx="8424935" cy="4609653"/>
          </a:xfrm>
        </p:spPr>
        <p:txBody>
          <a:bodyPr>
            <a:noAutofit/>
          </a:bodyPr>
          <a:lstStyle/>
          <a:p>
            <a:r>
              <a:rPr lang="es-CO" sz="2800" dirty="0"/>
              <a:t>Sacerdotes médicos griegos del templo de Asclepios (Esculapio para los romanos)</a:t>
            </a:r>
          </a:p>
          <a:p>
            <a:pPr lvl="1"/>
            <a:r>
              <a:rPr lang="es-CO" sz="2800" dirty="0"/>
              <a:t>Uso del opio</a:t>
            </a:r>
          </a:p>
          <a:p>
            <a:pPr lvl="1"/>
            <a:r>
              <a:rPr lang="es-CO" sz="2800" dirty="0"/>
              <a:t>Serpientes inofensivas  que lamían sus cuerpos</a:t>
            </a:r>
          </a:p>
          <a:p>
            <a:pPr lvl="1"/>
            <a:r>
              <a:rPr lang="es-CO" sz="2800" dirty="0"/>
              <a:t>Túneles oscuros donde escuchaban las voces de los dioses</a:t>
            </a:r>
          </a:p>
          <a:p>
            <a:r>
              <a:rPr lang="es-CO" sz="2800" dirty="0"/>
              <a:t>Hoy sabemos que las creencias y prácticas mágicas son parte de la medicina psicosomática.</a:t>
            </a:r>
          </a:p>
          <a:p>
            <a:r>
              <a:rPr lang="es-CO" sz="2800" dirty="0"/>
              <a:t>Revivido bajo el cuidado de la salud de la Nueva Era</a:t>
            </a:r>
          </a:p>
          <a:p>
            <a:pPr lvl="1"/>
            <a:endParaRPr lang="es-CO" sz="2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39552" y="570156"/>
            <a:ext cx="8136904" cy="1054250"/>
          </a:xfrm>
        </p:spPr>
        <p:txBody>
          <a:bodyPr/>
          <a:lstStyle/>
          <a:p>
            <a:r>
              <a:rPr lang="es-CO" dirty="0"/>
              <a:t>Arte del engaño y ocultismo</a:t>
            </a:r>
          </a:p>
        </p:txBody>
      </p:sp>
    </p:spTree>
    <p:extLst>
      <p:ext uri="{BB962C8B-B14F-4D97-AF65-F5344CB8AC3E}">
        <p14:creationId xmlns:p14="http://schemas.microsoft.com/office/powerpoint/2010/main" val="854724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Interpretaciones místicas</a:t>
            </a:r>
          </a:p>
          <a:p>
            <a:r>
              <a:rPr lang="es-CO" dirty="0"/>
              <a:t>Existencia de un alma inmortal que dicen es una “fuerza de vida universal”</a:t>
            </a:r>
          </a:p>
          <a:p>
            <a:r>
              <a:rPr lang="es-CO" dirty="0"/>
              <a:t>Sustancias químicas que alteran la mente para “conectarse con la dimensión espiritual”</a:t>
            </a:r>
          </a:p>
          <a:p>
            <a:r>
              <a:rPr lang="es-CO" dirty="0"/>
              <a:t>La mente alterada dice que el creyente tiene una experiencia </a:t>
            </a:r>
            <a:r>
              <a:rPr lang="es-CO" dirty="0" err="1"/>
              <a:t>extracorporea</a:t>
            </a:r>
            <a:endParaRPr lang="es-CO" dirty="0"/>
          </a:p>
          <a:p>
            <a:pPr lvl="1"/>
            <a:r>
              <a:rPr lang="es-CO" dirty="0"/>
              <a:t>Esto ocurre cuando bajan los niveles de O2 en el cerebro y se los puede repetir experimentalmente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papel de la Nueva Era</a:t>
            </a:r>
          </a:p>
        </p:txBody>
      </p:sp>
    </p:spTree>
    <p:extLst>
      <p:ext uri="{BB962C8B-B14F-4D97-AF65-F5344CB8AC3E}">
        <p14:creationId xmlns:p14="http://schemas.microsoft.com/office/powerpoint/2010/main" val="33074115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4350</TotalTime>
  <Words>1974</Words>
  <Application>Microsoft Office PowerPoint</Application>
  <PresentationFormat>Presentación en pantalla (4:3)</PresentationFormat>
  <Paragraphs>163</Paragraphs>
  <Slides>37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0" baseType="lpstr">
      <vt:lpstr>Book Antiqua</vt:lpstr>
      <vt:lpstr>Wingdings</vt:lpstr>
      <vt:lpstr>Cartoné</vt:lpstr>
      <vt:lpstr>Curanderos y charlatanes</vt:lpstr>
      <vt:lpstr>¿Cuál debe ser la respuesta de los adventistas?</vt:lpstr>
      <vt:lpstr>Posición de E.G.W</vt:lpstr>
      <vt:lpstr>Posición de E.G.W</vt:lpstr>
      <vt:lpstr>Fundamentos</vt:lpstr>
      <vt:lpstr>Prácticas de ocultismo</vt:lpstr>
      <vt:lpstr>Se necesita escepticismo</vt:lpstr>
      <vt:lpstr>Arte del engaño y ocultismo</vt:lpstr>
      <vt:lpstr>El papel de la Nueva Era</vt:lpstr>
      <vt:lpstr>Un autoengaño</vt:lpstr>
      <vt:lpstr>Protección contra el engaño</vt:lpstr>
      <vt:lpstr>Trucos del Negocio</vt:lpstr>
      <vt:lpstr>Lectura fría</vt:lpstr>
      <vt:lpstr>Decir lo que quieren oir</vt:lpstr>
      <vt:lpstr>Efecto P.T. Barnum</vt:lpstr>
      <vt:lpstr>Una sola cara de la moneda</vt:lpstr>
      <vt:lpstr>Dr. Siéntase Bien</vt:lpstr>
      <vt:lpstr>Dr. Siéntase Bien</vt:lpstr>
      <vt:lpstr>Auto engaño consciente</vt:lpstr>
      <vt:lpstr>Panteísmo</vt:lpstr>
      <vt:lpstr>Monismo</vt:lpstr>
      <vt:lpstr>Panteismo y Monismo</vt:lpstr>
      <vt:lpstr>El monismo en la salud</vt:lpstr>
      <vt:lpstr>Vitalismo</vt:lpstr>
      <vt:lpstr>Medicina popular</vt:lpstr>
      <vt:lpstr>Ideologías del monismo</vt:lpstr>
      <vt:lpstr>Prácticas de salud fundamentadas en el monismo/vitalismo</vt:lpstr>
      <vt:lpstr>Acupuntura</vt:lpstr>
      <vt:lpstr>Magnetismo animal</vt:lpstr>
      <vt:lpstr>Medicina ayurvédica</vt:lpstr>
      <vt:lpstr>Medicina ayurvédica</vt:lpstr>
      <vt:lpstr>Quiropráctica</vt:lpstr>
      <vt:lpstr>Quiropráctica</vt:lpstr>
      <vt:lpstr>Quiropráctica</vt:lpstr>
      <vt:lpstr>Reflexología del pie e iridología</vt:lpstr>
      <vt:lpstr>Naturopatía</vt:lpstr>
      <vt:lpstr>Implicaciones para la iglesia</vt:lpstr>
    </vt:vector>
  </TitlesOfParts>
  <Company>Own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Curanderos y charlatanes</dc:title>
  <dc:creator>Juan Barrera</dc:creator>
  <cp:lastModifiedBy>arielbarragan7@outlook.com</cp:lastModifiedBy>
  <cp:revision>16</cp:revision>
  <dcterms:created xsi:type="dcterms:W3CDTF">2012-06-16T00:10:31Z</dcterms:created>
  <dcterms:modified xsi:type="dcterms:W3CDTF">2023-10-15T22:05:16Z</dcterms:modified>
</cp:coreProperties>
</file>