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4"/>
  </p:notesMasterIdLst>
  <p:sldIdLst>
    <p:sldId id="277" r:id="rId2"/>
    <p:sldId id="280" r:id="rId3"/>
    <p:sldId id="283" r:id="rId4"/>
    <p:sldId id="293" r:id="rId5"/>
    <p:sldId id="284" r:id="rId6"/>
    <p:sldId id="285" r:id="rId7"/>
    <p:sldId id="288" r:id="rId8"/>
    <p:sldId id="289" r:id="rId9"/>
    <p:sldId id="290" r:id="rId10"/>
    <p:sldId id="291" r:id="rId11"/>
    <p:sldId id="294" r:id="rId12"/>
    <p:sldId id="292" r:id="rId13"/>
    <p:sldId id="303" r:id="rId14"/>
    <p:sldId id="295" r:id="rId15"/>
    <p:sldId id="296" r:id="rId16"/>
    <p:sldId id="297" r:id="rId17"/>
    <p:sldId id="286" r:id="rId18"/>
    <p:sldId id="300" r:id="rId19"/>
    <p:sldId id="301" r:id="rId20"/>
    <p:sldId id="287" r:id="rId21"/>
    <p:sldId id="302" r:id="rId22"/>
    <p:sldId id="304" r:id="rId2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66"/>
    <a:srgbClr val="54F8F8"/>
    <a:srgbClr val="0000FF"/>
    <a:srgbClr val="CCFFFF"/>
    <a:srgbClr val="460448"/>
    <a:srgbClr val="600662"/>
    <a:srgbClr val="FF0000"/>
    <a:srgbClr val="00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50" autoAdjust="0"/>
    <p:restoredTop sz="94660"/>
  </p:normalViewPr>
  <p:slideViewPr>
    <p:cSldViewPr snapToGrid="0">
      <p:cViewPr varScale="1">
        <p:scale>
          <a:sx n="71" d="100"/>
          <a:sy n="71" d="100"/>
        </p:scale>
        <p:origin x="6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D8112-61E5-43CA-AC5B-112E61127305}" type="datetimeFigureOut">
              <a:rPr lang="es-CO" smtClean="0"/>
              <a:t>18/08/2015</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C934B-7586-4D4A-9008-A892905D0945}" type="slidenum">
              <a:rPr lang="es-CO" smtClean="0"/>
              <a:t>‹Nº›</a:t>
            </a:fld>
            <a:endParaRPr lang="es-CO"/>
          </a:p>
        </p:txBody>
      </p:sp>
    </p:spTree>
    <p:extLst>
      <p:ext uri="{BB962C8B-B14F-4D97-AF65-F5344CB8AC3E}">
        <p14:creationId xmlns:p14="http://schemas.microsoft.com/office/powerpoint/2010/main" val="2500707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58E06C9D-C151-4E42-A06D-483153BE27B3}" type="datetime1">
              <a:rPr lang="es-CO" smtClean="0"/>
              <a:t>18/08/2015</a:t>
            </a:fld>
            <a:endParaRPr lang="es-CO"/>
          </a:p>
        </p:txBody>
      </p:sp>
      <p:sp>
        <p:nvSpPr>
          <p:cNvPr id="5" name="Footer Placeholder 4"/>
          <p:cNvSpPr>
            <a:spLocks noGrp="1"/>
          </p:cNvSpPr>
          <p:nvPr>
            <p:ph type="ftr" sz="quarter" idx="11"/>
          </p:nvPr>
        </p:nvSpPr>
        <p:spPr>
          <a:xfrm>
            <a:off x="2743973" y="5870576"/>
            <a:ext cx="3932137" cy="377825"/>
          </a:xfrm>
        </p:spPr>
        <p:txBody>
          <a:bodyPr/>
          <a:lstStyle/>
          <a:p>
            <a:endParaRPr lang="es-CO"/>
          </a:p>
        </p:txBody>
      </p:sp>
      <p:sp>
        <p:nvSpPr>
          <p:cNvPr id="6" name="Slide Number Placeholder 5"/>
          <p:cNvSpPr>
            <a:spLocks noGrp="1"/>
          </p:cNvSpPr>
          <p:nvPr>
            <p:ph type="sldNum" sz="quarter" idx="12"/>
          </p:nvPr>
        </p:nvSpPr>
        <p:spPr>
          <a:xfrm>
            <a:off x="8040685" y="5870576"/>
            <a:ext cx="417516" cy="377825"/>
          </a:xfrm>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246942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AE7E365-A2B4-4A59-98C6-DBCBE675800A}" type="datetime1">
              <a:rPr lang="es-CO" smtClean="0"/>
              <a:t>18/08/2015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491765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FDDA3C5-9EF2-4FAC-A321-EE5376718950}"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349709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C83D6E4-4904-446B-AF7C-3E5B526941C6}"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337675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1A59CD0-4ABE-49BA-ACAF-93DD845605F6}"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173214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789538A-CBB1-4B88-A550-81BE7BE98CE7}"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3861663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7A764C3-0031-4986-BA09-02C67E3C94A6}"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2829433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A7511F2-D90D-4D29-A60E-1BF414957FE7}"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1263246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129AA90-76BB-4FAD-9D21-BAA4EF856CF7}"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941646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B1AC7C6-19CC-4CEC-BD72-5414EE73DDBA}"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317979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D4748BC-4C95-45BC-8A75-A3245D72EFCF}" type="datetime1">
              <a:rPr lang="es-CO" smtClean="0"/>
              <a:t>18/08/2015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332146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786A2CB-0BC7-4DB0-95FE-16A06990567A}" type="datetime1">
              <a:rPr lang="es-CO" smtClean="0"/>
              <a:t>18/08/2015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320327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399D47-58A0-48CF-875A-014F3C3C5C96}" type="datetime1">
              <a:rPr lang="es-CO" smtClean="0"/>
              <a:t>18/08/2015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289175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2F510AE-00C7-4A84-85C4-858CADA5F1FD}" type="datetime1">
              <a:rPr lang="es-CO" smtClean="0"/>
              <a:t>18/08/2015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429356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21B1418E-DA61-4A9E-91DA-ADE46E2DFFE2}" type="datetime1">
              <a:rPr lang="es-CO" smtClean="0"/>
              <a:t>18/08/2015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315892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C254E9-999E-4194-BA8E-CB21BE4083BB}" type="datetime1">
              <a:rPr lang="es-CO" smtClean="0"/>
              <a:t>18/08/2015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402409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69C37C3-EE43-4D63-926F-D8B8096E4096}" type="datetime1">
              <a:rPr lang="es-CO" smtClean="0"/>
              <a:t>18/08/2015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6AEC522-F9DC-4035-9953-FECA88221325}" type="slidenum">
              <a:rPr lang="es-CO" smtClean="0"/>
              <a:t>‹Nº›</a:t>
            </a:fld>
            <a:endParaRPr lang="es-CO"/>
          </a:p>
        </p:txBody>
      </p:sp>
    </p:spTree>
    <p:extLst>
      <p:ext uri="{BB962C8B-B14F-4D97-AF65-F5344CB8AC3E}">
        <p14:creationId xmlns:p14="http://schemas.microsoft.com/office/powerpoint/2010/main" val="1786290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79A500-F4E9-49F0-B6B5-A57B6E846C33}" type="datetime1">
              <a:rPr lang="es-CO" smtClean="0"/>
              <a:t>18/08/2015</a:t>
            </a:fld>
            <a:endParaRPr lang="es-CO"/>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AEC522-F9DC-4035-9953-FECA88221325}" type="slidenum">
              <a:rPr lang="es-CO" smtClean="0"/>
              <a:t>‹Nº›</a:t>
            </a:fld>
            <a:endParaRPr lang="es-CO"/>
          </a:p>
        </p:txBody>
      </p:sp>
    </p:spTree>
    <p:extLst>
      <p:ext uri="{BB962C8B-B14F-4D97-AF65-F5344CB8AC3E}">
        <p14:creationId xmlns:p14="http://schemas.microsoft.com/office/powerpoint/2010/main" val="176071442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397" y="-297"/>
            <a:ext cx="9144793" cy="6858594"/>
          </a:xfrm>
          <a:prstGeom prst="rect">
            <a:avLst/>
          </a:prstGeom>
        </p:spPr>
      </p:pic>
      <p:sp>
        <p:nvSpPr>
          <p:cNvPr id="2" name="CuadroTexto 1"/>
          <p:cNvSpPr txBox="1"/>
          <p:nvPr/>
        </p:nvSpPr>
        <p:spPr>
          <a:xfrm>
            <a:off x="2090107" y="634902"/>
            <a:ext cx="4963786" cy="132343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4000" b="1" dirty="0" smtClean="0">
                <a:ln>
                  <a:solidFill>
                    <a:srgbClr val="FF0000"/>
                  </a:solidFill>
                </a:ln>
                <a:solidFill>
                  <a:srgbClr val="FF0000"/>
                </a:solidFill>
              </a:rPr>
              <a:t>LOS DOS TESTIGOS DE APOCALIPSIS 11.</a:t>
            </a:r>
          </a:p>
        </p:txBody>
      </p:sp>
      <p:sp>
        <p:nvSpPr>
          <p:cNvPr id="5" name="Rectángulo 4"/>
          <p:cNvSpPr/>
          <p:nvPr/>
        </p:nvSpPr>
        <p:spPr>
          <a:xfrm>
            <a:off x="977315" y="3803336"/>
            <a:ext cx="7189369"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rgbClr val="0000CC"/>
                  </a:solidFill>
                </a:ln>
                <a:solidFill>
                  <a:srgbClr val="0000CC"/>
                </a:solidFill>
              </a:rPr>
              <a:t>“Y daré </a:t>
            </a:r>
            <a:r>
              <a:rPr lang="es-CO" sz="3600" b="1" dirty="0">
                <a:ln>
                  <a:solidFill>
                    <a:srgbClr val="0000CC"/>
                  </a:solidFill>
                </a:ln>
                <a:solidFill>
                  <a:srgbClr val="0000CC"/>
                </a:solidFill>
              </a:rPr>
              <a:t>a mis </a:t>
            </a:r>
            <a:r>
              <a:rPr lang="es-CO" sz="3600" b="1" dirty="0">
                <a:ln>
                  <a:solidFill>
                    <a:srgbClr val="FF0000"/>
                  </a:solidFill>
                </a:ln>
                <a:solidFill>
                  <a:srgbClr val="FF0000"/>
                </a:solidFill>
              </a:rPr>
              <a:t>dos testigos </a:t>
            </a:r>
            <a:r>
              <a:rPr lang="es-CO" sz="3600" b="1" dirty="0">
                <a:ln>
                  <a:solidFill>
                    <a:srgbClr val="0000CC"/>
                  </a:solidFill>
                </a:ln>
                <a:solidFill>
                  <a:srgbClr val="0000CC"/>
                </a:solidFill>
              </a:rPr>
              <a:t>que profeticen por mil doscientos sesenta días, vestidos de </a:t>
            </a:r>
            <a:r>
              <a:rPr lang="es-CO" sz="3600" b="1" dirty="0" smtClean="0">
                <a:ln>
                  <a:solidFill>
                    <a:srgbClr val="0000CC"/>
                  </a:solidFill>
                </a:ln>
                <a:solidFill>
                  <a:srgbClr val="0000CC"/>
                </a:solidFill>
              </a:rPr>
              <a:t>cilicio”. </a:t>
            </a:r>
            <a:r>
              <a:rPr lang="es-CO" sz="3600" b="1" dirty="0" smtClean="0">
                <a:ln>
                  <a:solidFill>
                    <a:srgbClr val="FF0000"/>
                  </a:solidFill>
                </a:ln>
                <a:solidFill>
                  <a:srgbClr val="FF0000"/>
                </a:solidFill>
              </a:rPr>
              <a:t>Apocalipsis 11:3.</a:t>
            </a:r>
            <a:endParaRPr lang="es-CO" sz="3600" b="1" dirty="0">
              <a:ln>
                <a:solidFill>
                  <a:srgbClr val="0000CC"/>
                </a:solidFill>
              </a:ln>
              <a:solidFill>
                <a:srgbClr val="0000CC"/>
              </a:solidFill>
            </a:endParaRP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a:t>
            </a:fld>
            <a:endParaRPr lang="es-CO"/>
          </a:p>
        </p:txBody>
      </p:sp>
    </p:spTree>
    <p:extLst>
      <p:ext uri="{BB962C8B-B14F-4D97-AF65-F5344CB8AC3E}">
        <p14:creationId xmlns:p14="http://schemas.microsoft.com/office/powerpoint/2010/main" val="9859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940" y="2428671"/>
            <a:ext cx="3940120" cy="4429329"/>
          </a:xfrm>
          <a:prstGeom prst="rect">
            <a:avLst/>
          </a:prstGeom>
        </p:spPr>
      </p:pic>
      <p:sp>
        <p:nvSpPr>
          <p:cNvPr id="2" name="CuadroTexto 1"/>
          <p:cNvSpPr txBox="1"/>
          <p:nvPr/>
        </p:nvSpPr>
        <p:spPr>
          <a:xfrm>
            <a:off x="934571" y="928173"/>
            <a:ext cx="727485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009900"/>
                  </a:solidFill>
                </a:ln>
                <a:solidFill>
                  <a:srgbClr val="009900"/>
                </a:solidFill>
              </a:rPr>
              <a:t>A estos dos Testigos se les llama Ungidos en Zacarías 4. </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10</a:t>
            </a:fld>
            <a:endParaRPr lang="es-CO"/>
          </a:p>
        </p:txBody>
      </p:sp>
      <p:sp>
        <p:nvSpPr>
          <p:cNvPr id="6" name="Rectángulo 5"/>
          <p:cNvSpPr/>
          <p:nvPr/>
        </p:nvSpPr>
        <p:spPr>
          <a:xfrm>
            <a:off x="934571" y="2428671"/>
            <a:ext cx="7274859"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i="1" dirty="0" smtClean="0">
                <a:ln>
                  <a:solidFill>
                    <a:srgbClr val="0000FF"/>
                  </a:solidFill>
                </a:ln>
                <a:solidFill>
                  <a:srgbClr val="0000FF"/>
                </a:solidFill>
                <a:latin typeface="Candara" panose="020E0502030303020204" pitchFamily="34" charset="0"/>
              </a:rPr>
              <a:t>“</a:t>
            </a:r>
            <a:r>
              <a:rPr lang="es-CO" sz="3600" b="1" i="1" dirty="0" smtClean="0">
                <a:ln>
                  <a:solidFill>
                    <a:schemeClr val="bg1"/>
                  </a:solidFill>
                </a:ln>
                <a:solidFill>
                  <a:schemeClr val="bg1"/>
                </a:solidFill>
                <a:latin typeface="Candara" panose="020E0502030303020204" pitchFamily="34" charset="0"/>
              </a:rPr>
              <a:t>Y </a:t>
            </a:r>
            <a:r>
              <a:rPr lang="es-CO" sz="3600" b="1" i="1" dirty="0">
                <a:ln>
                  <a:solidFill>
                    <a:schemeClr val="bg1"/>
                  </a:solidFill>
                </a:ln>
                <a:solidFill>
                  <a:schemeClr val="bg1"/>
                </a:solidFill>
                <a:latin typeface="Candara" panose="020E0502030303020204" pitchFamily="34" charset="0"/>
              </a:rPr>
              <a:t>él dijo: </a:t>
            </a:r>
            <a:r>
              <a:rPr lang="es-CO" sz="3600" b="1" i="1" dirty="0">
                <a:ln>
                  <a:solidFill>
                    <a:srgbClr val="0000FF"/>
                  </a:solidFill>
                </a:ln>
                <a:solidFill>
                  <a:srgbClr val="0000FF"/>
                </a:solidFill>
                <a:latin typeface="Candara" panose="020E0502030303020204" pitchFamily="34" charset="0"/>
              </a:rPr>
              <a:t>Estos son los dos </a:t>
            </a:r>
            <a:r>
              <a:rPr lang="es-CO" sz="3600" b="1" i="1" dirty="0" smtClean="0">
                <a:ln>
                  <a:solidFill>
                    <a:srgbClr val="FF0000"/>
                  </a:solidFill>
                </a:ln>
                <a:solidFill>
                  <a:srgbClr val="FF0000"/>
                </a:solidFill>
                <a:latin typeface="Candara" panose="020E0502030303020204" pitchFamily="34" charset="0"/>
              </a:rPr>
              <a:t>Ungidos</a:t>
            </a:r>
            <a:r>
              <a:rPr lang="es-CO" sz="3600" b="1" i="1" dirty="0" smtClean="0">
                <a:ln>
                  <a:solidFill>
                    <a:srgbClr val="FF0000"/>
                  </a:solidFill>
                </a:ln>
                <a:solidFill>
                  <a:srgbClr val="0000FF"/>
                </a:solidFill>
                <a:latin typeface="Candara" panose="020E0502030303020204" pitchFamily="34" charset="0"/>
              </a:rPr>
              <a:t> </a:t>
            </a:r>
            <a:r>
              <a:rPr lang="es-CO" sz="3600" b="1" i="1" dirty="0">
                <a:ln>
                  <a:solidFill>
                    <a:srgbClr val="0000FF"/>
                  </a:solidFill>
                </a:ln>
                <a:solidFill>
                  <a:srgbClr val="0000FF"/>
                </a:solidFill>
                <a:latin typeface="Candara" panose="020E0502030303020204" pitchFamily="34" charset="0"/>
              </a:rPr>
              <a:t>que están delante del Señor de toda la </a:t>
            </a:r>
            <a:r>
              <a:rPr lang="es-CO" sz="3600" b="1" i="1" dirty="0" smtClean="0">
                <a:ln>
                  <a:solidFill>
                    <a:srgbClr val="0000FF"/>
                  </a:solidFill>
                </a:ln>
                <a:solidFill>
                  <a:srgbClr val="0000FF"/>
                </a:solidFill>
                <a:latin typeface="Candara" panose="020E0502030303020204" pitchFamily="34" charset="0"/>
              </a:rPr>
              <a:t>tierra”. </a:t>
            </a:r>
            <a:r>
              <a:rPr lang="es-CO" sz="3600" b="1" i="1" dirty="0">
                <a:ln>
                  <a:solidFill>
                    <a:srgbClr val="FF0000"/>
                  </a:solidFill>
                </a:ln>
                <a:solidFill>
                  <a:srgbClr val="FF0000"/>
                </a:solidFill>
                <a:latin typeface="Candara" panose="020E0502030303020204" pitchFamily="34" charset="0"/>
              </a:rPr>
              <a:t>Zacarías 4:14. </a:t>
            </a:r>
          </a:p>
        </p:txBody>
      </p:sp>
      <p:sp>
        <p:nvSpPr>
          <p:cNvPr id="5" name="Rectángulo 4"/>
          <p:cNvSpPr/>
          <p:nvPr/>
        </p:nvSpPr>
        <p:spPr>
          <a:xfrm>
            <a:off x="954742" y="4494075"/>
            <a:ext cx="7274859"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chemeClr val="bg1"/>
                  </a:solidFill>
                </a:ln>
                <a:solidFill>
                  <a:schemeClr val="bg1"/>
                </a:solidFill>
              </a:rPr>
              <a:t>Es por eso que el profeta ve un depósito y dos tubos de oro para el </a:t>
            </a:r>
            <a:r>
              <a:rPr lang="es-CO" sz="3600" b="1" dirty="0" smtClean="0">
                <a:ln>
                  <a:solidFill>
                    <a:srgbClr val="FF0000"/>
                  </a:solidFill>
                </a:ln>
                <a:solidFill>
                  <a:srgbClr val="FF0000"/>
                </a:solidFill>
              </a:rPr>
              <a:t>aceite</a:t>
            </a:r>
            <a:r>
              <a:rPr lang="es-CO" sz="3600" b="1" dirty="0" smtClean="0">
                <a:ln>
                  <a:solidFill>
                    <a:schemeClr val="bg1"/>
                  </a:solidFill>
                </a:ln>
                <a:solidFill>
                  <a:schemeClr val="bg1"/>
                </a:solidFill>
              </a:rPr>
              <a:t>. </a:t>
            </a:r>
            <a:r>
              <a:rPr lang="es-CO" sz="3600" b="1" dirty="0" smtClean="0">
                <a:ln>
                  <a:solidFill>
                    <a:srgbClr val="0000FF"/>
                  </a:solidFill>
                </a:ln>
                <a:solidFill>
                  <a:srgbClr val="0000FF"/>
                </a:solidFill>
              </a:rPr>
              <a:t>Véase Zacarías 4:2,12.</a:t>
            </a:r>
            <a:endParaRPr lang="es-CO" sz="3600" b="1" dirty="0">
              <a:ln>
                <a:solidFill>
                  <a:srgbClr val="FF0000"/>
                </a:solidFill>
              </a:ln>
              <a:solidFill>
                <a:srgbClr val="FF0000"/>
              </a:solidFill>
            </a:endParaRPr>
          </a:p>
        </p:txBody>
      </p:sp>
    </p:spTree>
    <p:extLst>
      <p:ext uri="{BB962C8B-B14F-4D97-AF65-F5344CB8AC3E}">
        <p14:creationId xmlns:p14="http://schemas.microsoft.com/office/powerpoint/2010/main" val="36791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124" y="1527353"/>
            <a:ext cx="3265753" cy="4133864"/>
          </a:xfrm>
          <a:prstGeom prst="rect">
            <a:avLst/>
          </a:prstGeom>
        </p:spPr>
      </p:pic>
      <p:sp>
        <p:nvSpPr>
          <p:cNvPr id="3" name="Marcador de número de diapositiva 2"/>
          <p:cNvSpPr>
            <a:spLocks noGrp="1"/>
          </p:cNvSpPr>
          <p:nvPr>
            <p:ph type="sldNum" sz="quarter" idx="12"/>
          </p:nvPr>
        </p:nvSpPr>
        <p:spPr/>
        <p:txBody>
          <a:bodyPr/>
          <a:lstStyle/>
          <a:p>
            <a:fld id="{86AEC522-F9DC-4035-9953-FECA88221325}" type="slidenum">
              <a:rPr lang="es-CO" smtClean="0"/>
              <a:t>11</a:t>
            </a:fld>
            <a:endParaRPr lang="es-CO"/>
          </a:p>
        </p:txBody>
      </p:sp>
      <p:sp>
        <p:nvSpPr>
          <p:cNvPr id="8" name="Rectángulo 7"/>
          <p:cNvSpPr/>
          <p:nvPr/>
        </p:nvSpPr>
        <p:spPr>
          <a:xfrm>
            <a:off x="396688" y="1508833"/>
            <a:ext cx="835062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a:ln>
                  <a:solidFill>
                    <a:srgbClr val="009900"/>
                  </a:solidFill>
                </a:ln>
                <a:solidFill>
                  <a:srgbClr val="009900"/>
                </a:solidFill>
              </a:rPr>
              <a:t>El aceite se usa para ungir,</a:t>
            </a:r>
          </a:p>
          <a:p>
            <a:pPr lvl="0" algn="ctr"/>
            <a:r>
              <a:rPr lang="es-CO" sz="3600" b="1" dirty="0" smtClean="0">
                <a:ln>
                  <a:solidFill>
                    <a:schemeClr val="bg1"/>
                  </a:solidFill>
                </a:ln>
                <a:solidFill>
                  <a:schemeClr val="bg1"/>
                </a:solidFill>
              </a:rPr>
              <a:t>Jesús fue </a:t>
            </a:r>
            <a:r>
              <a:rPr lang="es-CO" sz="3600" b="1" dirty="0" smtClean="0">
                <a:ln>
                  <a:solidFill>
                    <a:srgbClr val="0000FF"/>
                  </a:solidFill>
                </a:ln>
                <a:solidFill>
                  <a:srgbClr val="0000FF"/>
                </a:solidFill>
              </a:rPr>
              <a:t>ungido</a:t>
            </a:r>
            <a:r>
              <a:rPr lang="es-CO" sz="3600" b="1" dirty="0" smtClean="0">
                <a:ln>
                  <a:solidFill>
                    <a:schemeClr val="bg1"/>
                  </a:solidFill>
                </a:ln>
                <a:solidFill>
                  <a:schemeClr val="bg1"/>
                </a:solidFill>
              </a:rPr>
              <a:t>, no con </a:t>
            </a:r>
            <a:r>
              <a:rPr lang="es-CO" sz="3600" b="1" dirty="0" smtClean="0">
                <a:ln>
                  <a:solidFill>
                    <a:srgbClr val="0000FF"/>
                  </a:solidFill>
                </a:ln>
                <a:solidFill>
                  <a:srgbClr val="0000FF"/>
                </a:solidFill>
              </a:rPr>
              <a:t>aceite</a:t>
            </a:r>
            <a:r>
              <a:rPr lang="es-CO" sz="3600" b="1" dirty="0" smtClean="0">
                <a:ln>
                  <a:solidFill>
                    <a:srgbClr val="0000FF"/>
                  </a:solidFill>
                </a:ln>
                <a:solidFill>
                  <a:schemeClr val="bg1"/>
                </a:solidFill>
              </a:rPr>
              <a:t> </a:t>
            </a:r>
            <a:r>
              <a:rPr lang="es-CO" sz="3600" b="1" dirty="0" smtClean="0">
                <a:ln>
                  <a:solidFill>
                    <a:schemeClr val="bg1"/>
                  </a:solidFill>
                </a:ln>
                <a:solidFill>
                  <a:schemeClr val="bg1"/>
                </a:solidFill>
              </a:rPr>
              <a:t>sino con el </a:t>
            </a:r>
            <a:r>
              <a:rPr lang="es-CO" sz="3600" b="1" dirty="0" smtClean="0">
                <a:ln>
                  <a:solidFill>
                    <a:srgbClr val="0000FF"/>
                  </a:solidFill>
                </a:ln>
                <a:solidFill>
                  <a:srgbClr val="0000FF"/>
                </a:solidFill>
              </a:rPr>
              <a:t>Espíritu Santo </a:t>
            </a:r>
            <a:r>
              <a:rPr lang="es-CO" sz="3600" b="1" dirty="0" smtClean="0">
                <a:ln>
                  <a:solidFill>
                    <a:sysClr val="windowText" lastClr="000000"/>
                  </a:solidFill>
                </a:ln>
                <a:solidFill>
                  <a:sysClr val="windowText" lastClr="000000"/>
                </a:solidFill>
              </a:rPr>
              <a:t>en ocasión de su bautismo.</a:t>
            </a:r>
            <a:endParaRPr lang="es-CO" sz="3600" b="1" dirty="0">
              <a:ln>
                <a:solidFill>
                  <a:sysClr val="windowText" lastClr="000000"/>
                </a:solidFill>
              </a:ln>
              <a:solidFill>
                <a:sysClr val="windowText" lastClr="000000"/>
              </a:solidFill>
            </a:endParaRPr>
          </a:p>
        </p:txBody>
      </p:sp>
      <p:sp>
        <p:nvSpPr>
          <p:cNvPr id="9" name="Rectángulo 8"/>
          <p:cNvSpPr/>
          <p:nvPr/>
        </p:nvSpPr>
        <p:spPr>
          <a:xfrm>
            <a:off x="578224" y="424446"/>
            <a:ext cx="8027894" cy="707886"/>
          </a:xfrm>
          <a:prstGeom prst="rect">
            <a:avLst/>
          </a:prstGeom>
          <a:solidFill>
            <a:srgbClr val="C00000"/>
          </a:solidFill>
        </p:spPr>
        <p:txBody>
          <a:bodyPr wrap="square">
            <a:spAutoFit/>
          </a:bodyPr>
          <a:lstStyle/>
          <a:p>
            <a:pPr lvl="0" algn="ctr"/>
            <a:r>
              <a:rPr lang="es-CO" sz="4000" b="1" dirty="0">
                <a:ln>
                  <a:solidFill>
                    <a:sysClr val="windowText" lastClr="000000"/>
                  </a:solidFill>
                </a:ln>
                <a:solidFill>
                  <a:sysClr val="windowText" lastClr="000000"/>
                </a:solidFill>
              </a:rPr>
              <a:t> </a:t>
            </a:r>
            <a:r>
              <a:rPr lang="es-CO" sz="3800" b="1" dirty="0" smtClean="0">
                <a:ln>
                  <a:solidFill>
                    <a:schemeClr val="tx1"/>
                  </a:solidFill>
                </a:ln>
              </a:rPr>
              <a:t>El aceite es símbolo </a:t>
            </a:r>
            <a:r>
              <a:rPr lang="es-CO" sz="3800" b="1" dirty="0">
                <a:ln>
                  <a:solidFill>
                    <a:schemeClr val="tx1"/>
                  </a:solidFill>
                </a:ln>
              </a:rPr>
              <a:t>del Espíritu Santo. </a:t>
            </a:r>
          </a:p>
        </p:txBody>
      </p:sp>
      <p:sp>
        <p:nvSpPr>
          <p:cNvPr id="10" name="Rectángulo 9"/>
          <p:cNvSpPr/>
          <p:nvPr/>
        </p:nvSpPr>
        <p:spPr>
          <a:xfrm>
            <a:off x="396688" y="3447021"/>
            <a:ext cx="835062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i="1" dirty="0" smtClean="0">
                <a:ln>
                  <a:solidFill>
                    <a:srgbClr val="FF0000"/>
                  </a:solidFill>
                </a:ln>
                <a:solidFill>
                  <a:srgbClr val="FF0000"/>
                </a:solidFill>
              </a:rPr>
              <a:t>“El Espíritu </a:t>
            </a:r>
            <a:r>
              <a:rPr lang="es-CO" sz="3600" b="1" i="1" dirty="0">
                <a:ln>
                  <a:solidFill>
                    <a:srgbClr val="FF0000"/>
                  </a:solidFill>
                </a:ln>
                <a:solidFill>
                  <a:srgbClr val="FF0000"/>
                </a:solidFill>
              </a:rPr>
              <a:t>del Señor </a:t>
            </a:r>
            <a:r>
              <a:rPr lang="es-CO" sz="3600" b="1" i="1" dirty="0">
                <a:ln>
                  <a:solidFill>
                    <a:schemeClr val="bg1"/>
                  </a:solidFill>
                </a:ln>
                <a:solidFill>
                  <a:schemeClr val="bg1"/>
                </a:solidFill>
              </a:rPr>
              <a:t>está sobre mí, </a:t>
            </a:r>
          </a:p>
          <a:p>
            <a:pPr lvl="0" algn="ctr"/>
            <a:r>
              <a:rPr lang="es-CO" sz="3600" b="1" i="1" dirty="0">
                <a:ln>
                  <a:solidFill>
                    <a:schemeClr val="bg1"/>
                  </a:solidFill>
                </a:ln>
                <a:solidFill>
                  <a:schemeClr val="bg1"/>
                </a:solidFill>
              </a:rPr>
              <a:t> Por cuanto </a:t>
            </a:r>
            <a:r>
              <a:rPr lang="es-CO" sz="3600" b="1" i="1" dirty="0">
                <a:ln>
                  <a:solidFill>
                    <a:srgbClr val="FF0000"/>
                  </a:solidFill>
                </a:ln>
                <a:solidFill>
                  <a:srgbClr val="FF0000"/>
                </a:solidFill>
              </a:rPr>
              <a:t>me ha ungido </a:t>
            </a:r>
            <a:r>
              <a:rPr lang="es-CO" sz="3600" b="1" i="1" dirty="0">
                <a:ln>
                  <a:solidFill>
                    <a:schemeClr val="bg1"/>
                  </a:solidFill>
                </a:ln>
                <a:solidFill>
                  <a:schemeClr val="bg1"/>
                </a:solidFill>
              </a:rPr>
              <a:t>para dar buenas nuevas </a:t>
            </a:r>
            <a:r>
              <a:rPr lang="es-CO" sz="3600" b="1" i="1" dirty="0" smtClean="0">
                <a:ln>
                  <a:solidFill>
                    <a:schemeClr val="bg1"/>
                  </a:solidFill>
                </a:ln>
                <a:solidFill>
                  <a:schemeClr val="bg1"/>
                </a:solidFill>
              </a:rPr>
              <a:t>a los pobres…” </a:t>
            </a:r>
            <a:r>
              <a:rPr lang="es-CO" sz="3600" b="1" i="1" dirty="0" smtClean="0">
                <a:ln>
                  <a:solidFill>
                    <a:srgbClr val="FF0000"/>
                  </a:solidFill>
                </a:ln>
                <a:solidFill>
                  <a:srgbClr val="FF0000"/>
                </a:solidFill>
              </a:rPr>
              <a:t>Lucas 4:19</a:t>
            </a:r>
            <a:r>
              <a:rPr lang="es-CO" sz="3600" b="1" i="1" dirty="0">
                <a:ln>
                  <a:solidFill>
                    <a:srgbClr val="FF0000"/>
                  </a:solidFill>
                </a:ln>
                <a:solidFill>
                  <a:srgbClr val="FF0000"/>
                </a:solidFill>
              </a:rPr>
              <a:t>. </a:t>
            </a:r>
            <a:endParaRPr lang="es-CO" sz="3600" b="1" i="1" dirty="0" smtClean="0">
              <a:ln>
                <a:solidFill>
                  <a:srgbClr val="FF0000"/>
                </a:solidFill>
              </a:ln>
              <a:solidFill>
                <a:srgbClr val="FF0000"/>
              </a:solidFill>
            </a:endParaRPr>
          </a:p>
        </p:txBody>
      </p:sp>
      <p:sp>
        <p:nvSpPr>
          <p:cNvPr id="6" name="Rectángulo 5"/>
          <p:cNvSpPr/>
          <p:nvPr/>
        </p:nvSpPr>
        <p:spPr>
          <a:xfrm>
            <a:off x="924485" y="5373892"/>
            <a:ext cx="729503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i="1" dirty="0" smtClean="0">
                <a:ln>
                  <a:solidFill>
                    <a:srgbClr val="0000FF"/>
                  </a:solidFill>
                </a:ln>
                <a:solidFill>
                  <a:srgbClr val="0000FF"/>
                </a:solidFill>
              </a:rPr>
              <a:t>“Y </a:t>
            </a:r>
            <a:r>
              <a:rPr lang="es-CO" sz="3600" b="1" i="1" dirty="0">
                <a:ln>
                  <a:solidFill>
                    <a:srgbClr val="0000FF"/>
                  </a:solidFill>
                </a:ln>
                <a:solidFill>
                  <a:srgbClr val="0000FF"/>
                </a:solidFill>
              </a:rPr>
              <a:t>descendió el Espíritu Santo sobre él en forma </a:t>
            </a:r>
            <a:r>
              <a:rPr lang="es-CO" sz="3600" b="1" i="1" dirty="0" smtClean="0">
                <a:ln>
                  <a:solidFill>
                    <a:srgbClr val="0000FF"/>
                  </a:solidFill>
                </a:ln>
                <a:solidFill>
                  <a:srgbClr val="0000FF"/>
                </a:solidFill>
              </a:rPr>
              <a:t>corporal…” </a:t>
            </a:r>
            <a:r>
              <a:rPr lang="es-CO" sz="3600" b="1" i="1" dirty="0">
                <a:ln>
                  <a:solidFill>
                    <a:srgbClr val="FF0000"/>
                  </a:solidFill>
                </a:ln>
                <a:solidFill>
                  <a:srgbClr val="FF0000"/>
                </a:solidFill>
              </a:rPr>
              <a:t>Lucas 3:22. </a:t>
            </a:r>
            <a:endParaRPr lang="es-CO" sz="3600" b="1" i="1" dirty="0" smtClean="0">
              <a:ln>
                <a:solidFill>
                  <a:srgbClr val="FF0000"/>
                </a:solidFill>
              </a:ln>
              <a:solidFill>
                <a:srgbClr val="FF0000"/>
              </a:solidFill>
            </a:endParaRPr>
          </a:p>
        </p:txBody>
      </p:sp>
    </p:spTree>
    <p:extLst>
      <p:ext uri="{BB962C8B-B14F-4D97-AF65-F5344CB8AC3E}">
        <p14:creationId xmlns:p14="http://schemas.microsoft.com/office/powerpoint/2010/main" val="159981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4680" y="1912939"/>
            <a:ext cx="4994640" cy="4639466"/>
          </a:xfrm>
          <a:prstGeom prst="rect">
            <a:avLst/>
          </a:prstGeom>
        </p:spPr>
      </p:pic>
      <p:sp>
        <p:nvSpPr>
          <p:cNvPr id="2" name="CuadroTexto 1"/>
          <p:cNvSpPr txBox="1"/>
          <p:nvPr/>
        </p:nvSpPr>
        <p:spPr>
          <a:xfrm>
            <a:off x="954742" y="1909804"/>
            <a:ext cx="727486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009900"/>
                  </a:solidFill>
                </a:ln>
                <a:solidFill>
                  <a:srgbClr val="009900"/>
                </a:solidFill>
              </a:rPr>
              <a:t>El aceite también se usa como combustible para las lámparas.</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12</a:t>
            </a:fld>
            <a:endParaRPr lang="es-CO"/>
          </a:p>
        </p:txBody>
      </p:sp>
      <p:sp>
        <p:nvSpPr>
          <p:cNvPr id="5" name="Rectángulo 4"/>
          <p:cNvSpPr/>
          <p:nvPr/>
        </p:nvSpPr>
        <p:spPr>
          <a:xfrm>
            <a:off x="954741" y="5346867"/>
            <a:ext cx="7274859"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chemeClr val="bg1"/>
                  </a:solidFill>
                </a:ln>
                <a:solidFill>
                  <a:schemeClr val="bg1"/>
                </a:solidFill>
              </a:rPr>
              <a:t>De igual manera la </a:t>
            </a:r>
            <a:r>
              <a:rPr lang="es-CO" sz="3600" b="1" dirty="0" smtClean="0">
                <a:ln>
                  <a:solidFill>
                    <a:srgbClr val="FF0000"/>
                  </a:solidFill>
                </a:ln>
                <a:solidFill>
                  <a:srgbClr val="FF0000"/>
                </a:solidFill>
              </a:rPr>
              <a:t>Biblia </a:t>
            </a:r>
            <a:r>
              <a:rPr lang="es-CO" sz="3600" b="1" dirty="0" smtClean="0">
                <a:ln>
                  <a:solidFill>
                    <a:schemeClr val="bg1"/>
                  </a:solidFill>
                </a:ln>
                <a:solidFill>
                  <a:schemeClr val="bg1"/>
                </a:solidFill>
              </a:rPr>
              <a:t>sin el poder del </a:t>
            </a:r>
            <a:r>
              <a:rPr lang="es-CO" sz="3600" b="1" dirty="0" smtClean="0">
                <a:ln>
                  <a:solidFill>
                    <a:srgbClr val="FF0000"/>
                  </a:solidFill>
                </a:ln>
                <a:solidFill>
                  <a:srgbClr val="FF0000"/>
                </a:solidFill>
              </a:rPr>
              <a:t>Espíritu Santo </a:t>
            </a:r>
            <a:r>
              <a:rPr lang="es-CO" sz="3600" b="1" dirty="0" smtClean="0">
                <a:ln>
                  <a:solidFill>
                    <a:schemeClr val="bg1"/>
                  </a:solidFill>
                </a:ln>
                <a:solidFill>
                  <a:schemeClr val="bg1"/>
                </a:solidFill>
              </a:rPr>
              <a:t>sería letra muerta.</a:t>
            </a:r>
            <a:endParaRPr lang="es-CO" sz="3600" b="1" dirty="0">
              <a:ln>
                <a:solidFill>
                  <a:sysClr val="windowText" lastClr="000000"/>
                </a:solidFill>
              </a:ln>
              <a:solidFill>
                <a:sysClr val="windowText" lastClr="000000"/>
              </a:solidFill>
            </a:endParaRPr>
          </a:p>
        </p:txBody>
      </p:sp>
      <p:sp>
        <p:nvSpPr>
          <p:cNvPr id="7" name="Rectángulo 6"/>
          <p:cNvSpPr/>
          <p:nvPr/>
        </p:nvSpPr>
        <p:spPr>
          <a:xfrm>
            <a:off x="954742" y="3360765"/>
            <a:ext cx="7274859"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rgbClr val="0000FF"/>
                  </a:solidFill>
                </a:ln>
                <a:solidFill>
                  <a:srgbClr val="0000FF"/>
                </a:solidFill>
              </a:rPr>
              <a:t>Una </a:t>
            </a:r>
            <a:r>
              <a:rPr lang="es-CO" sz="3600" b="1" dirty="0" smtClean="0">
                <a:ln>
                  <a:solidFill>
                    <a:srgbClr val="FF0000"/>
                  </a:solidFill>
                </a:ln>
                <a:solidFill>
                  <a:srgbClr val="FF0000"/>
                </a:solidFill>
              </a:rPr>
              <a:t>lámpara</a:t>
            </a:r>
            <a:r>
              <a:rPr lang="es-CO" sz="3600" b="1" dirty="0" smtClean="0">
                <a:ln>
                  <a:solidFill>
                    <a:srgbClr val="FF0000"/>
                  </a:solidFill>
                </a:ln>
                <a:solidFill>
                  <a:srgbClr val="0000FF"/>
                </a:solidFill>
              </a:rPr>
              <a:t> </a:t>
            </a:r>
            <a:r>
              <a:rPr lang="es-CO" sz="3600" b="1" dirty="0" smtClean="0">
                <a:ln>
                  <a:solidFill>
                    <a:srgbClr val="0000FF"/>
                  </a:solidFill>
                </a:ln>
                <a:solidFill>
                  <a:srgbClr val="0000FF"/>
                </a:solidFill>
              </a:rPr>
              <a:t>sin </a:t>
            </a:r>
            <a:r>
              <a:rPr lang="es-CO" sz="3600" b="1" dirty="0" smtClean="0">
                <a:ln>
                  <a:solidFill>
                    <a:srgbClr val="FF0000"/>
                  </a:solidFill>
                </a:ln>
                <a:solidFill>
                  <a:srgbClr val="FF0000"/>
                </a:solidFill>
              </a:rPr>
              <a:t>aceite</a:t>
            </a:r>
            <a:r>
              <a:rPr lang="es-CO" sz="3600" b="1" dirty="0" smtClean="0">
                <a:ln>
                  <a:solidFill>
                    <a:srgbClr val="FF0000"/>
                  </a:solidFill>
                </a:ln>
                <a:solidFill>
                  <a:srgbClr val="0000FF"/>
                </a:solidFill>
              </a:rPr>
              <a:t> </a:t>
            </a:r>
            <a:r>
              <a:rPr lang="es-CO" sz="3600" b="1" dirty="0" smtClean="0">
                <a:ln>
                  <a:solidFill>
                    <a:srgbClr val="0000FF"/>
                  </a:solidFill>
                </a:ln>
                <a:solidFill>
                  <a:srgbClr val="0000FF"/>
                </a:solidFill>
              </a:rPr>
              <a:t>se apaga. </a:t>
            </a:r>
          </a:p>
          <a:p>
            <a:pPr lvl="0" algn="ctr"/>
            <a:r>
              <a:rPr lang="es-CO" sz="3600" b="1" dirty="0" smtClean="0">
                <a:ln>
                  <a:solidFill>
                    <a:srgbClr val="0000FF"/>
                  </a:solidFill>
                </a:ln>
                <a:solidFill>
                  <a:srgbClr val="0000FF"/>
                </a:solidFill>
              </a:rPr>
              <a:t>Esa fue la experiencia de las cinco vírgenes insensatas. </a:t>
            </a:r>
            <a:r>
              <a:rPr lang="es-CO" sz="3600" b="1" dirty="0" smtClean="0">
                <a:ln>
                  <a:solidFill>
                    <a:srgbClr val="FF0000"/>
                  </a:solidFill>
                </a:ln>
                <a:solidFill>
                  <a:srgbClr val="FF0000"/>
                </a:solidFill>
              </a:rPr>
              <a:t>(Mateo 25:8). </a:t>
            </a:r>
            <a:endParaRPr lang="es-CO" sz="3600" b="1" dirty="0">
              <a:ln>
                <a:solidFill>
                  <a:srgbClr val="FF0000"/>
                </a:solidFill>
              </a:ln>
              <a:solidFill>
                <a:srgbClr val="FF0000"/>
              </a:solidFill>
            </a:endParaRPr>
          </a:p>
        </p:txBody>
      </p:sp>
      <p:sp>
        <p:nvSpPr>
          <p:cNvPr id="4" name="Rectángulo 3"/>
          <p:cNvSpPr/>
          <p:nvPr/>
        </p:nvSpPr>
        <p:spPr>
          <a:xfrm>
            <a:off x="578224" y="787515"/>
            <a:ext cx="8027894" cy="707886"/>
          </a:xfrm>
          <a:prstGeom prst="rect">
            <a:avLst/>
          </a:prstGeom>
          <a:solidFill>
            <a:srgbClr val="C00000"/>
          </a:solidFill>
        </p:spPr>
        <p:txBody>
          <a:bodyPr wrap="square">
            <a:spAutoFit/>
          </a:bodyPr>
          <a:lstStyle/>
          <a:p>
            <a:pPr lvl="0" algn="ctr"/>
            <a:r>
              <a:rPr lang="es-CO" sz="4000" b="1" dirty="0">
                <a:ln>
                  <a:solidFill>
                    <a:sysClr val="windowText" lastClr="000000"/>
                  </a:solidFill>
                </a:ln>
                <a:solidFill>
                  <a:sysClr val="windowText" lastClr="000000"/>
                </a:solidFill>
              </a:rPr>
              <a:t> </a:t>
            </a:r>
            <a:r>
              <a:rPr lang="es-CO" sz="3800" b="1" dirty="0" smtClean="0">
                <a:ln>
                  <a:solidFill>
                    <a:schemeClr val="tx1"/>
                  </a:solidFill>
                </a:ln>
              </a:rPr>
              <a:t>El aceite es símbolo </a:t>
            </a:r>
            <a:r>
              <a:rPr lang="es-CO" sz="3800" b="1" dirty="0">
                <a:ln>
                  <a:solidFill>
                    <a:schemeClr val="tx1"/>
                  </a:solidFill>
                </a:ln>
              </a:rPr>
              <a:t>del Espíritu Santo. </a:t>
            </a:r>
          </a:p>
        </p:txBody>
      </p:sp>
    </p:spTree>
    <p:extLst>
      <p:ext uri="{BB962C8B-B14F-4D97-AF65-F5344CB8AC3E}">
        <p14:creationId xmlns:p14="http://schemas.microsoft.com/office/powerpoint/2010/main" val="28524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1921" y="333452"/>
            <a:ext cx="708015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FF0000"/>
                  </a:solidFill>
                </a:ln>
                <a:solidFill>
                  <a:srgbClr val="FF0000"/>
                </a:solidFill>
              </a:rPr>
              <a:t>Características de los dos testigos.</a:t>
            </a:r>
            <a:endParaRPr lang="es-CO" sz="3600" b="1" dirty="0">
              <a:ln>
                <a:solidFill>
                  <a:srgbClr val="FF0000"/>
                </a:solidFill>
              </a:ln>
              <a:solidFill>
                <a:srgbClr val="FF0000"/>
              </a:solidFill>
            </a:endParaRPr>
          </a:p>
        </p:txBody>
      </p:sp>
      <p:sp>
        <p:nvSpPr>
          <p:cNvPr id="11" name="Rectángulo 10"/>
          <p:cNvSpPr/>
          <p:nvPr/>
        </p:nvSpPr>
        <p:spPr>
          <a:xfrm>
            <a:off x="121025" y="1299427"/>
            <a:ext cx="8700246" cy="646331"/>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s-CO" sz="3600" b="1" dirty="0" smtClean="0">
                <a:ln>
                  <a:solidFill>
                    <a:sysClr val="windowText" lastClr="000000"/>
                  </a:solidFill>
                </a:ln>
                <a:solidFill>
                  <a:sysClr val="windowText" lastClr="000000"/>
                </a:solidFill>
              </a:rPr>
              <a:t>Tienen el mismo poder del profeta </a:t>
            </a:r>
            <a:r>
              <a:rPr lang="es-CO" sz="3600" b="1" dirty="0" smtClean="0">
                <a:ln>
                  <a:solidFill>
                    <a:srgbClr val="FF0000"/>
                  </a:solidFill>
                </a:ln>
                <a:solidFill>
                  <a:srgbClr val="FF0000"/>
                </a:solidFill>
              </a:rPr>
              <a:t>Jeremías.</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13</a:t>
            </a:fld>
            <a:endParaRPr lang="es-CO"/>
          </a:p>
        </p:txBody>
      </p:sp>
      <p:sp>
        <p:nvSpPr>
          <p:cNvPr id="5" name="Rectángulo 4"/>
          <p:cNvSpPr/>
          <p:nvPr/>
        </p:nvSpPr>
        <p:spPr>
          <a:xfrm>
            <a:off x="774354" y="2319697"/>
            <a:ext cx="7595292" cy="2062103"/>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200" b="1" i="1" dirty="0" smtClean="0">
                <a:ln>
                  <a:solidFill>
                    <a:srgbClr val="009900"/>
                  </a:solidFill>
                </a:ln>
                <a:solidFill>
                  <a:srgbClr val="009900"/>
                </a:solidFill>
              </a:rPr>
              <a:t>“Si </a:t>
            </a:r>
            <a:r>
              <a:rPr lang="es-CO" sz="3200" b="1" i="1" dirty="0">
                <a:ln>
                  <a:solidFill>
                    <a:srgbClr val="009900"/>
                  </a:solidFill>
                </a:ln>
                <a:solidFill>
                  <a:srgbClr val="009900"/>
                </a:solidFill>
              </a:rPr>
              <a:t>alguno quiere dañarlos, sale </a:t>
            </a:r>
            <a:r>
              <a:rPr lang="es-CO" sz="3200" b="1" i="1" dirty="0">
                <a:ln>
                  <a:solidFill>
                    <a:srgbClr val="FF0000"/>
                  </a:solidFill>
                </a:ln>
                <a:solidFill>
                  <a:srgbClr val="FF0000"/>
                </a:solidFill>
              </a:rPr>
              <a:t>fuego</a:t>
            </a:r>
            <a:r>
              <a:rPr lang="es-CO" sz="3200" b="1" i="1" dirty="0">
                <a:ln>
                  <a:solidFill>
                    <a:srgbClr val="FF0000"/>
                  </a:solidFill>
                </a:ln>
                <a:solidFill>
                  <a:srgbClr val="009900"/>
                </a:solidFill>
              </a:rPr>
              <a:t> </a:t>
            </a:r>
            <a:r>
              <a:rPr lang="es-CO" sz="3200" b="1" i="1" dirty="0">
                <a:ln>
                  <a:solidFill>
                    <a:srgbClr val="009900"/>
                  </a:solidFill>
                </a:ln>
                <a:solidFill>
                  <a:srgbClr val="009900"/>
                </a:solidFill>
              </a:rPr>
              <a:t>de la boca de ellos, y devora a sus enemigos; y si alguno quiere hacerles daño, debe morir él de la misma </a:t>
            </a:r>
            <a:r>
              <a:rPr lang="es-CO" sz="3200" b="1" i="1" dirty="0" smtClean="0">
                <a:ln>
                  <a:solidFill>
                    <a:srgbClr val="009900"/>
                  </a:solidFill>
                </a:ln>
                <a:solidFill>
                  <a:srgbClr val="009900"/>
                </a:solidFill>
              </a:rPr>
              <a:t>manera”. </a:t>
            </a:r>
            <a:r>
              <a:rPr lang="es-CO" sz="3200" b="1" i="1" dirty="0">
                <a:ln>
                  <a:solidFill>
                    <a:srgbClr val="FF0000"/>
                  </a:solidFill>
                </a:ln>
                <a:solidFill>
                  <a:srgbClr val="FF0000"/>
                </a:solidFill>
              </a:rPr>
              <a:t>Apocalipsis 11:5. </a:t>
            </a:r>
            <a:endParaRPr lang="es-CO" sz="3200" b="1" i="1" dirty="0" smtClean="0">
              <a:ln>
                <a:solidFill>
                  <a:srgbClr val="FF0000"/>
                </a:solidFill>
              </a:ln>
              <a:solidFill>
                <a:srgbClr val="FF0000"/>
              </a:solidFill>
            </a:endParaRPr>
          </a:p>
        </p:txBody>
      </p:sp>
      <p:sp>
        <p:nvSpPr>
          <p:cNvPr id="6" name="Rectángulo 5"/>
          <p:cNvSpPr/>
          <p:nvPr/>
        </p:nvSpPr>
        <p:spPr>
          <a:xfrm>
            <a:off x="774355" y="4594376"/>
            <a:ext cx="7595292" cy="2062103"/>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200" b="1" i="1" dirty="0" smtClean="0">
                <a:ln>
                  <a:solidFill>
                    <a:sysClr val="windowText" lastClr="000000"/>
                  </a:solidFill>
                </a:ln>
                <a:solidFill>
                  <a:sysClr val="windowText" lastClr="000000"/>
                </a:solidFill>
              </a:rPr>
              <a:t>“Así </a:t>
            </a:r>
            <a:r>
              <a:rPr lang="es-CO" sz="3200" b="1" i="1" dirty="0">
                <a:ln>
                  <a:solidFill>
                    <a:sysClr val="windowText" lastClr="000000"/>
                  </a:solidFill>
                </a:ln>
                <a:solidFill>
                  <a:sysClr val="windowText" lastClr="000000"/>
                </a:solidFill>
              </a:rPr>
              <a:t>ha dicho Jehová </a:t>
            </a:r>
            <a:r>
              <a:rPr lang="es-CO" sz="3200" b="1" i="1" dirty="0" smtClean="0">
                <a:ln>
                  <a:solidFill>
                    <a:sysClr val="windowText" lastClr="000000"/>
                  </a:solidFill>
                </a:ln>
                <a:solidFill>
                  <a:sysClr val="windowText" lastClr="000000"/>
                </a:solidFill>
              </a:rPr>
              <a:t>Dios: …yo </a:t>
            </a:r>
            <a:r>
              <a:rPr lang="es-CO" sz="3200" b="1" i="1" dirty="0">
                <a:ln>
                  <a:solidFill>
                    <a:sysClr val="windowText" lastClr="000000"/>
                  </a:solidFill>
                </a:ln>
                <a:solidFill>
                  <a:sysClr val="windowText" lastClr="000000"/>
                </a:solidFill>
              </a:rPr>
              <a:t>pongo mis palabras en tu boca por </a:t>
            </a:r>
            <a:r>
              <a:rPr lang="es-CO" sz="3200" b="1" i="1" dirty="0">
                <a:ln>
                  <a:solidFill>
                    <a:srgbClr val="FF0000"/>
                  </a:solidFill>
                </a:ln>
                <a:solidFill>
                  <a:srgbClr val="FF0000"/>
                </a:solidFill>
              </a:rPr>
              <a:t>fuego</a:t>
            </a:r>
            <a:r>
              <a:rPr lang="es-CO" sz="3200" b="1" i="1" dirty="0">
                <a:ln>
                  <a:solidFill>
                    <a:sysClr val="windowText" lastClr="000000"/>
                  </a:solidFill>
                </a:ln>
                <a:solidFill>
                  <a:sysClr val="windowText" lastClr="000000"/>
                </a:solidFill>
              </a:rPr>
              <a:t>, y a este pueblo por leña, y los </a:t>
            </a:r>
            <a:r>
              <a:rPr lang="es-CO" sz="3200" b="1" i="1" dirty="0" smtClean="0">
                <a:ln>
                  <a:solidFill>
                    <a:sysClr val="windowText" lastClr="000000"/>
                  </a:solidFill>
                </a:ln>
                <a:solidFill>
                  <a:sysClr val="windowText" lastClr="000000"/>
                </a:solidFill>
              </a:rPr>
              <a:t>consumirá”. </a:t>
            </a:r>
          </a:p>
          <a:p>
            <a:pPr algn="ctr"/>
            <a:r>
              <a:rPr lang="es-CO" sz="3200" b="1" i="1" dirty="0" smtClean="0">
                <a:ln>
                  <a:solidFill>
                    <a:srgbClr val="FF0000"/>
                  </a:solidFill>
                </a:ln>
                <a:solidFill>
                  <a:srgbClr val="FF0000"/>
                </a:solidFill>
              </a:rPr>
              <a:t>Jeremías </a:t>
            </a:r>
            <a:r>
              <a:rPr lang="es-CO" sz="3200" b="1" i="1" dirty="0">
                <a:ln>
                  <a:solidFill>
                    <a:srgbClr val="FF0000"/>
                  </a:solidFill>
                </a:ln>
                <a:solidFill>
                  <a:srgbClr val="FF0000"/>
                </a:solidFill>
              </a:rPr>
              <a:t>5:14. </a:t>
            </a:r>
          </a:p>
        </p:txBody>
      </p:sp>
    </p:spTree>
    <p:extLst>
      <p:ext uri="{BB962C8B-B14F-4D97-AF65-F5344CB8AC3E}">
        <p14:creationId xmlns:p14="http://schemas.microsoft.com/office/powerpoint/2010/main" val="9013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2730" y="1557852"/>
            <a:ext cx="8565776"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200" b="1" i="1" dirty="0" smtClean="0">
                <a:ln>
                  <a:solidFill>
                    <a:schemeClr val="bg1"/>
                  </a:solidFill>
                </a:ln>
                <a:solidFill>
                  <a:schemeClr val="bg1"/>
                </a:solidFill>
              </a:rPr>
              <a:t>“Estos </a:t>
            </a:r>
            <a:r>
              <a:rPr lang="es-CO" sz="3200" b="1" i="1" dirty="0">
                <a:ln>
                  <a:solidFill>
                    <a:schemeClr val="bg1"/>
                  </a:solidFill>
                </a:ln>
                <a:solidFill>
                  <a:schemeClr val="bg1"/>
                </a:solidFill>
              </a:rPr>
              <a:t>tienen poder para cerrar el cielo, a fin de que no llueva en los días de su profecía</a:t>
            </a:r>
            <a:r>
              <a:rPr lang="es-CO" sz="3200" b="1" i="1" dirty="0" smtClean="0">
                <a:ln>
                  <a:solidFill>
                    <a:schemeClr val="bg1"/>
                  </a:solidFill>
                </a:ln>
                <a:solidFill>
                  <a:schemeClr val="bg1"/>
                </a:solidFill>
              </a:rPr>
              <a:t>; y </a:t>
            </a:r>
            <a:r>
              <a:rPr lang="es-CO" sz="3200" b="1" i="1" dirty="0">
                <a:ln>
                  <a:solidFill>
                    <a:schemeClr val="bg1"/>
                  </a:solidFill>
                </a:ln>
                <a:solidFill>
                  <a:schemeClr val="bg1"/>
                </a:solidFill>
              </a:rPr>
              <a:t>tienen poder sobre las aguas para convertirlas en sangre</a:t>
            </a:r>
            <a:r>
              <a:rPr lang="es-CO" sz="3200" b="1" i="1" dirty="0" smtClean="0">
                <a:ln>
                  <a:solidFill>
                    <a:schemeClr val="bg1"/>
                  </a:solidFill>
                </a:ln>
                <a:solidFill>
                  <a:schemeClr val="bg1"/>
                </a:solidFill>
              </a:rPr>
              <a:t>, y </a:t>
            </a:r>
            <a:r>
              <a:rPr lang="es-CO" sz="3200" b="1" i="1" dirty="0">
                <a:ln>
                  <a:solidFill>
                    <a:schemeClr val="bg1"/>
                  </a:solidFill>
                </a:ln>
                <a:solidFill>
                  <a:schemeClr val="bg1"/>
                </a:solidFill>
              </a:rPr>
              <a:t>para herir la tierra con toda plaga, cuantas veces </a:t>
            </a:r>
            <a:r>
              <a:rPr lang="es-CO" sz="3200" b="1" i="1" dirty="0" smtClean="0">
                <a:ln>
                  <a:solidFill>
                    <a:schemeClr val="bg1"/>
                  </a:solidFill>
                </a:ln>
                <a:solidFill>
                  <a:schemeClr val="bg1"/>
                </a:solidFill>
              </a:rPr>
              <a:t>quieran”. </a:t>
            </a:r>
            <a:r>
              <a:rPr lang="es-CO" sz="3200" b="1" i="1" dirty="0">
                <a:ln>
                  <a:solidFill>
                    <a:srgbClr val="FF0000"/>
                  </a:solidFill>
                </a:ln>
                <a:solidFill>
                  <a:srgbClr val="FF0000"/>
                </a:solidFill>
              </a:rPr>
              <a:t>Apocalipsis 11:6. </a:t>
            </a:r>
          </a:p>
        </p:txBody>
      </p:sp>
      <p:sp>
        <p:nvSpPr>
          <p:cNvPr id="11" name="Rectángulo 10"/>
          <p:cNvSpPr/>
          <p:nvPr/>
        </p:nvSpPr>
        <p:spPr>
          <a:xfrm>
            <a:off x="322730" y="4476123"/>
            <a:ext cx="8565776" cy="2062103"/>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s-CO" sz="3200" b="1" i="1" dirty="0">
                <a:ln>
                  <a:solidFill>
                    <a:srgbClr val="0000FF"/>
                  </a:solidFill>
                </a:ln>
                <a:solidFill>
                  <a:srgbClr val="3333FF"/>
                </a:solidFill>
              </a:rPr>
              <a:t>Elías dijo: </a:t>
            </a:r>
            <a:r>
              <a:rPr lang="es-CO" sz="3200" b="1" i="1" dirty="0" smtClean="0">
                <a:ln>
                  <a:solidFill>
                    <a:srgbClr val="0000FF"/>
                  </a:solidFill>
                </a:ln>
                <a:solidFill>
                  <a:srgbClr val="3333FF"/>
                </a:solidFill>
              </a:rPr>
              <a:t>"</a:t>
            </a:r>
            <a:r>
              <a:rPr lang="es-CO" sz="3200" b="1" i="1" dirty="0" smtClean="0">
                <a:ln>
                  <a:solidFill>
                    <a:sysClr val="windowText" lastClr="000000"/>
                  </a:solidFill>
                </a:ln>
                <a:solidFill>
                  <a:sysClr val="windowText" lastClr="000000"/>
                </a:solidFill>
              </a:rPr>
              <a:t>…</a:t>
            </a:r>
            <a:r>
              <a:rPr lang="es-CO" sz="3200" b="1" i="1" dirty="0">
                <a:ln>
                  <a:solidFill>
                    <a:sysClr val="windowText" lastClr="000000"/>
                  </a:solidFill>
                </a:ln>
                <a:solidFill>
                  <a:sysClr val="windowText" lastClr="000000"/>
                </a:solidFill>
              </a:rPr>
              <a:t>no habrá lluvia ni rocío en estos años, sino por mi </a:t>
            </a:r>
            <a:r>
              <a:rPr lang="es-CO" sz="3200" b="1" i="1" dirty="0" smtClean="0">
                <a:ln>
                  <a:solidFill>
                    <a:sysClr val="windowText" lastClr="000000"/>
                  </a:solidFill>
                </a:ln>
                <a:solidFill>
                  <a:sysClr val="windowText" lastClr="000000"/>
                </a:solidFill>
              </a:rPr>
              <a:t>palabra”. </a:t>
            </a:r>
            <a:r>
              <a:rPr lang="es-CO" sz="3200" b="1" i="1" dirty="0">
                <a:ln>
                  <a:solidFill>
                    <a:srgbClr val="FF0000"/>
                  </a:solidFill>
                </a:ln>
                <a:solidFill>
                  <a:srgbClr val="FF0000"/>
                </a:solidFill>
              </a:rPr>
              <a:t>1 Reyes 17:1. </a:t>
            </a:r>
          </a:p>
          <a:p>
            <a:pPr algn="ctr"/>
            <a:r>
              <a:rPr lang="es-CO" sz="3200" b="1" i="1" dirty="0" smtClean="0">
                <a:ln>
                  <a:solidFill>
                    <a:srgbClr val="0000FF"/>
                  </a:solidFill>
                </a:ln>
                <a:solidFill>
                  <a:srgbClr val="3333FF"/>
                </a:solidFill>
              </a:rPr>
              <a:t>Y Moisés “</a:t>
            </a:r>
            <a:r>
              <a:rPr lang="es-CO" sz="3200" b="1" i="1" dirty="0" smtClean="0">
                <a:ln>
                  <a:solidFill>
                    <a:sysClr val="windowText" lastClr="000000"/>
                  </a:solidFill>
                </a:ln>
                <a:solidFill>
                  <a:sysClr val="windowText" lastClr="000000"/>
                </a:solidFill>
              </a:rPr>
              <a:t>…golpeó </a:t>
            </a:r>
            <a:r>
              <a:rPr lang="es-CO" sz="3200" b="1" i="1" dirty="0">
                <a:ln>
                  <a:solidFill>
                    <a:sysClr val="windowText" lastClr="000000"/>
                  </a:solidFill>
                </a:ln>
                <a:solidFill>
                  <a:sysClr val="windowText" lastClr="000000"/>
                </a:solidFill>
              </a:rPr>
              <a:t>las aguas </a:t>
            </a:r>
            <a:r>
              <a:rPr lang="es-CO" sz="3200" b="1" i="1" dirty="0" smtClean="0">
                <a:ln>
                  <a:solidFill>
                    <a:sysClr val="windowText" lastClr="000000"/>
                  </a:solidFill>
                </a:ln>
                <a:solidFill>
                  <a:sysClr val="windowText" lastClr="000000"/>
                </a:solidFill>
              </a:rPr>
              <a:t>y… </a:t>
            </a:r>
            <a:r>
              <a:rPr lang="es-CO" sz="3200" b="1" i="1" dirty="0">
                <a:ln>
                  <a:solidFill>
                    <a:sysClr val="windowText" lastClr="000000"/>
                  </a:solidFill>
                </a:ln>
                <a:solidFill>
                  <a:sysClr val="windowText" lastClr="000000"/>
                </a:solidFill>
              </a:rPr>
              <a:t>se convirtieron en </a:t>
            </a:r>
            <a:r>
              <a:rPr lang="es-CO" sz="3200" b="1" i="1" dirty="0" smtClean="0">
                <a:ln>
                  <a:solidFill>
                    <a:sysClr val="windowText" lastClr="000000"/>
                  </a:solidFill>
                </a:ln>
                <a:solidFill>
                  <a:sysClr val="windowText" lastClr="000000"/>
                </a:solidFill>
              </a:rPr>
              <a:t>sangre”. </a:t>
            </a:r>
            <a:r>
              <a:rPr lang="es-CO" sz="3200" b="1" i="1" dirty="0" smtClean="0">
                <a:ln>
                  <a:solidFill>
                    <a:srgbClr val="FF0000"/>
                  </a:solidFill>
                </a:ln>
                <a:solidFill>
                  <a:srgbClr val="FF0000"/>
                </a:solidFill>
              </a:rPr>
              <a:t>Éxodo </a:t>
            </a:r>
            <a:r>
              <a:rPr lang="es-CO" sz="3200" b="1" i="1" dirty="0">
                <a:ln>
                  <a:solidFill>
                    <a:srgbClr val="FF0000"/>
                  </a:solidFill>
                </a:ln>
                <a:solidFill>
                  <a:srgbClr val="FF0000"/>
                </a:solidFill>
              </a:rPr>
              <a:t>7:20. </a:t>
            </a:r>
            <a:endParaRPr lang="es-CO" sz="3200" b="1" i="1" dirty="0" smtClean="0">
              <a:ln>
                <a:solidFill>
                  <a:srgbClr val="FF0000"/>
                </a:solidFill>
              </a:ln>
              <a:solidFill>
                <a:srgbClr val="FF0000"/>
              </a:solidFill>
            </a:endParaRP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14</a:t>
            </a:fld>
            <a:endParaRPr lang="es-CO"/>
          </a:p>
        </p:txBody>
      </p:sp>
      <p:sp>
        <p:nvSpPr>
          <p:cNvPr id="5" name="Rectángulo 4"/>
          <p:cNvSpPr/>
          <p:nvPr/>
        </p:nvSpPr>
        <p:spPr>
          <a:xfrm>
            <a:off x="322730" y="621073"/>
            <a:ext cx="8565776" cy="646331"/>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rgbClr val="3333FF"/>
                  </a:solidFill>
                </a:ln>
                <a:solidFill>
                  <a:srgbClr val="3333FF"/>
                </a:solidFill>
              </a:rPr>
              <a:t>Tienen el mismo </a:t>
            </a:r>
            <a:r>
              <a:rPr lang="es-CO" sz="3600" b="1" dirty="0" smtClean="0">
                <a:ln>
                  <a:solidFill>
                    <a:srgbClr val="0000FF"/>
                  </a:solidFill>
                </a:ln>
                <a:solidFill>
                  <a:srgbClr val="0000FF"/>
                </a:solidFill>
              </a:rPr>
              <a:t>poder de </a:t>
            </a:r>
            <a:r>
              <a:rPr lang="es-CO" sz="3600" b="1" dirty="0" smtClean="0">
                <a:ln>
                  <a:solidFill>
                    <a:srgbClr val="FF0000"/>
                  </a:solidFill>
                </a:ln>
                <a:solidFill>
                  <a:srgbClr val="FF0000"/>
                </a:solidFill>
              </a:rPr>
              <a:t>Moisés</a:t>
            </a:r>
            <a:r>
              <a:rPr lang="es-CO" sz="3600" b="1" dirty="0" smtClean="0">
                <a:ln>
                  <a:solidFill>
                    <a:srgbClr val="FF0000"/>
                  </a:solidFill>
                </a:ln>
                <a:solidFill>
                  <a:srgbClr val="009900"/>
                </a:solidFill>
              </a:rPr>
              <a:t> </a:t>
            </a:r>
            <a:r>
              <a:rPr lang="es-CO" sz="3600" b="1" dirty="0" smtClean="0">
                <a:ln>
                  <a:solidFill>
                    <a:srgbClr val="0000FF"/>
                  </a:solidFill>
                </a:ln>
                <a:solidFill>
                  <a:srgbClr val="0000FF"/>
                </a:solidFill>
              </a:rPr>
              <a:t>y </a:t>
            </a:r>
            <a:r>
              <a:rPr lang="es-CO" sz="3600" b="1" dirty="0" smtClean="0">
                <a:ln>
                  <a:solidFill>
                    <a:srgbClr val="FF0000"/>
                  </a:solidFill>
                </a:ln>
                <a:solidFill>
                  <a:srgbClr val="FF0000"/>
                </a:solidFill>
              </a:rPr>
              <a:t>Elías</a:t>
            </a:r>
            <a:r>
              <a:rPr lang="es-CO" sz="3600" b="1" dirty="0" smtClean="0">
                <a:ln>
                  <a:solidFill>
                    <a:srgbClr val="0000FF"/>
                  </a:solidFill>
                </a:ln>
                <a:solidFill>
                  <a:srgbClr val="0000FF"/>
                </a:solidFill>
              </a:rPr>
              <a:t>.</a:t>
            </a:r>
          </a:p>
        </p:txBody>
      </p:sp>
    </p:spTree>
    <p:extLst>
      <p:ext uri="{BB962C8B-B14F-4D97-AF65-F5344CB8AC3E}">
        <p14:creationId xmlns:p14="http://schemas.microsoft.com/office/powerpoint/2010/main" val="119261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86AEC522-F9DC-4035-9953-FECA88221325}" type="slidenum">
              <a:rPr lang="es-CO" smtClean="0"/>
              <a:t>15</a:t>
            </a:fld>
            <a:endParaRPr lang="es-CO"/>
          </a:p>
        </p:txBody>
      </p:sp>
      <p:sp>
        <p:nvSpPr>
          <p:cNvPr id="5" name="Rectángulo 4"/>
          <p:cNvSpPr/>
          <p:nvPr/>
        </p:nvSpPr>
        <p:spPr>
          <a:xfrm>
            <a:off x="898432" y="483710"/>
            <a:ext cx="7347136" cy="2862322"/>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chemeClr val="bg1"/>
                  </a:solidFill>
                </a:ln>
                <a:solidFill>
                  <a:schemeClr val="bg1"/>
                </a:solidFill>
              </a:rPr>
              <a:t>Los dos Testigos no </a:t>
            </a:r>
            <a:r>
              <a:rPr lang="es-CO" sz="3600" b="1" dirty="0">
                <a:ln>
                  <a:solidFill>
                    <a:schemeClr val="bg1"/>
                  </a:solidFill>
                </a:ln>
                <a:solidFill>
                  <a:schemeClr val="bg1"/>
                </a:solidFill>
              </a:rPr>
              <a:t>son </a:t>
            </a:r>
            <a:r>
              <a:rPr lang="es-CO" sz="3600" b="1" dirty="0">
                <a:ln>
                  <a:solidFill>
                    <a:srgbClr val="0000FF"/>
                  </a:solidFill>
                </a:ln>
                <a:solidFill>
                  <a:srgbClr val="0000FF"/>
                </a:solidFill>
              </a:rPr>
              <a:t>Jeremías</a:t>
            </a:r>
            <a:r>
              <a:rPr lang="es-CO" sz="3600" b="1" dirty="0">
                <a:ln>
                  <a:solidFill>
                    <a:srgbClr val="FF0000"/>
                  </a:solidFill>
                </a:ln>
                <a:solidFill>
                  <a:srgbClr val="0000FF"/>
                </a:solidFill>
              </a:rPr>
              <a:t> </a:t>
            </a:r>
            <a:r>
              <a:rPr lang="es-CO" sz="3600" b="1" dirty="0" smtClean="0">
                <a:ln>
                  <a:solidFill>
                    <a:schemeClr val="bg1"/>
                  </a:solidFill>
                </a:ln>
                <a:solidFill>
                  <a:schemeClr val="bg1"/>
                </a:solidFill>
              </a:rPr>
              <a:t>ni </a:t>
            </a:r>
            <a:r>
              <a:rPr lang="es-CO" sz="3600" b="1" dirty="0">
                <a:ln>
                  <a:solidFill>
                    <a:srgbClr val="0000FF"/>
                  </a:solidFill>
                </a:ln>
                <a:solidFill>
                  <a:srgbClr val="0000FF"/>
                </a:solidFill>
              </a:rPr>
              <a:t>Moisés</a:t>
            </a:r>
            <a:r>
              <a:rPr lang="es-CO" sz="3600" b="1" dirty="0">
                <a:ln>
                  <a:solidFill>
                    <a:srgbClr val="FF0000"/>
                  </a:solidFill>
                </a:ln>
                <a:solidFill>
                  <a:srgbClr val="0000FF"/>
                </a:solidFill>
              </a:rPr>
              <a:t> </a:t>
            </a:r>
            <a:r>
              <a:rPr lang="es-CO" sz="3600" b="1" dirty="0" smtClean="0">
                <a:ln>
                  <a:solidFill>
                    <a:schemeClr val="bg1"/>
                  </a:solidFill>
                </a:ln>
                <a:solidFill>
                  <a:schemeClr val="bg1"/>
                </a:solidFill>
              </a:rPr>
              <a:t>ni </a:t>
            </a:r>
            <a:r>
              <a:rPr lang="es-CO" sz="3600" b="1" dirty="0" smtClean="0">
                <a:ln>
                  <a:solidFill>
                    <a:srgbClr val="0000FF"/>
                  </a:solidFill>
                </a:ln>
                <a:solidFill>
                  <a:srgbClr val="0000FF"/>
                </a:solidFill>
              </a:rPr>
              <a:t>Elías</a:t>
            </a:r>
            <a:r>
              <a:rPr lang="es-CO" sz="3600" b="1" dirty="0" smtClean="0">
                <a:ln>
                  <a:solidFill>
                    <a:schemeClr val="bg1"/>
                  </a:solidFill>
                </a:ln>
                <a:solidFill>
                  <a:schemeClr val="bg1"/>
                </a:solidFill>
              </a:rPr>
              <a:t>. </a:t>
            </a:r>
          </a:p>
          <a:p>
            <a:pPr algn="ctr"/>
            <a:r>
              <a:rPr lang="es-CO" sz="3600" b="1" dirty="0" smtClean="0">
                <a:ln>
                  <a:solidFill>
                    <a:srgbClr val="FF0000"/>
                  </a:solidFill>
                </a:ln>
                <a:solidFill>
                  <a:srgbClr val="FF0000"/>
                </a:solidFill>
                <a:effectLst>
                  <a:outerShdw blurRad="38100" dist="38100" dir="2700000" algn="tl">
                    <a:srgbClr val="000000">
                      <a:alpha val="43137"/>
                    </a:srgbClr>
                  </a:outerShdw>
                </a:effectLst>
              </a:rPr>
              <a:t>EL LENGUAJE ES FIGURADO</a:t>
            </a:r>
            <a:r>
              <a:rPr lang="es-CO" sz="3600" b="1" dirty="0" smtClean="0">
                <a:ln>
                  <a:solidFill>
                    <a:schemeClr val="bg1"/>
                  </a:solidFill>
                </a:ln>
                <a:solidFill>
                  <a:schemeClr val="bg1"/>
                </a:solidFill>
                <a:effectLst>
                  <a:outerShdw blurRad="38100" dist="38100" dir="2700000" algn="tl">
                    <a:srgbClr val="000000">
                      <a:alpha val="43137"/>
                    </a:srgbClr>
                  </a:outerShdw>
                </a:effectLst>
              </a:rPr>
              <a:t>, </a:t>
            </a:r>
          </a:p>
          <a:p>
            <a:pPr algn="ctr"/>
            <a:r>
              <a:rPr lang="es-CO" sz="3600" b="1" dirty="0" smtClean="0">
                <a:ln>
                  <a:solidFill>
                    <a:schemeClr val="bg1"/>
                  </a:solidFill>
                </a:ln>
                <a:solidFill>
                  <a:schemeClr val="bg1"/>
                </a:solidFill>
              </a:rPr>
              <a:t>y significa que tienen el mismo poder de estos grandes profetas del AT.</a:t>
            </a:r>
          </a:p>
        </p:txBody>
      </p:sp>
      <p:sp>
        <p:nvSpPr>
          <p:cNvPr id="4" name="Rectángulo 3"/>
          <p:cNvSpPr/>
          <p:nvPr/>
        </p:nvSpPr>
        <p:spPr>
          <a:xfrm>
            <a:off x="549459" y="4827493"/>
            <a:ext cx="8045081" cy="1569660"/>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200" b="1" i="1" dirty="0" smtClean="0">
                <a:ln>
                  <a:solidFill>
                    <a:sysClr val="windowText" lastClr="000000"/>
                  </a:solidFill>
                </a:ln>
                <a:solidFill>
                  <a:sysClr val="windowText" lastClr="000000"/>
                </a:solidFill>
              </a:rPr>
              <a:t>“Y </a:t>
            </a:r>
            <a:r>
              <a:rPr lang="es-CO" sz="3200" b="1" i="1" dirty="0">
                <a:ln>
                  <a:solidFill>
                    <a:sysClr val="windowText" lastClr="000000"/>
                  </a:solidFill>
                </a:ln>
                <a:solidFill>
                  <a:sysClr val="windowText" lastClr="000000"/>
                </a:solidFill>
              </a:rPr>
              <a:t>daré a mis dos testigos que profeticen por mil doscientos sesenta días, vestidos de </a:t>
            </a:r>
            <a:r>
              <a:rPr lang="es-CO" sz="3200" b="1" i="1" dirty="0" smtClean="0">
                <a:ln>
                  <a:solidFill>
                    <a:sysClr val="windowText" lastClr="000000"/>
                  </a:solidFill>
                </a:ln>
                <a:solidFill>
                  <a:sysClr val="windowText" lastClr="000000"/>
                </a:solidFill>
              </a:rPr>
              <a:t>cilicio”. </a:t>
            </a:r>
            <a:r>
              <a:rPr lang="es-CO" sz="3200" b="1" i="1" dirty="0">
                <a:ln>
                  <a:solidFill>
                    <a:srgbClr val="C00000"/>
                  </a:solidFill>
                </a:ln>
                <a:solidFill>
                  <a:srgbClr val="C00000"/>
                </a:solidFill>
              </a:rPr>
              <a:t>Apocalipsis 11:3. </a:t>
            </a:r>
            <a:endParaRPr lang="es-CO" sz="3200" b="1" i="1" dirty="0">
              <a:ln>
                <a:solidFill>
                  <a:sysClr val="windowText" lastClr="000000"/>
                </a:solidFill>
              </a:ln>
              <a:solidFill>
                <a:sysClr val="windowText" lastClr="000000"/>
              </a:solidFill>
            </a:endParaRPr>
          </a:p>
        </p:txBody>
      </p:sp>
      <p:sp>
        <p:nvSpPr>
          <p:cNvPr id="6" name="Rectángulo 5"/>
          <p:cNvSpPr/>
          <p:nvPr/>
        </p:nvSpPr>
        <p:spPr>
          <a:xfrm>
            <a:off x="0" y="3761911"/>
            <a:ext cx="9144000" cy="707886"/>
          </a:xfrm>
          <a:prstGeom prst="rect">
            <a:avLst/>
          </a:prstGeom>
          <a:solidFill>
            <a:srgbClr val="C00000"/>
          </a:solidFill>
        </p:spPr>
        <p:txBody>
          <a:bodyPr wrap="square">
            <a:spAutoFit/>
          </a:bodyPr>
          <a:lstStyle/>
          <a:p>
            <a:pPr lvl="0" algn="ctr"/>
            <a:r>
              <a:rPr lang="es-CO" sz="4000" b="1" dirty="0">
                <a:ln>
                  <a:solidFill>
                    <a:sysClr val="windowText" lastClr="000000"/>
                  </a:solidFill>
                </a:ln>
                <a:solidFill>
                  <a:sysClr val="windowText" lastClr="000000"/>
                </a:solidFill>
              </a:rPr>
              <a:t> </a:t>
            </a:r>
            <a:r>
              <a:rPr lang="es-CO" sz="3800" b="1" dirty="0" smtClean="0">
                <a:ln>
                  <a:solidFill>
                    <a:schemeClr val="tx1"/>
                  </a:solidFill>
                </a:ln>
              </a:rPr>
              <a:t>El tiempo de la profecía de los dos Testigos. </a:t>
            </a:r>
            <a:endParaRPr lang="es-CO" sz="3800" b="1" dirty="0">
              <a:ln>
                <a:solidFill>
                  <a:schemeClr val="tx1"/>
                </a:solidFill>
              </a:ln>
            </a:endParaRPr>
          </a:p>
        </p:txBody>
      </p:sp>
    </p:spTree>
    <p:extLst>
      <p:ext uri="{BB962C8B-B14F-4D97-AF65-F5344CB8AC3E}">
        <p14:creationId xmlns:p14="http://schemas.microsoft.com/office/powerpoint/2010/main" val="179117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7" y="-297"/>
            <a:ext cx="9144793" cy="6858594"/>
          </a:xfrm>
          <a:prstGeom prst="rect">
            <a:avLst/>
          </a:prstGeom>
        </p:spPr>
      </p:pic>
      <p:sp>
        <p:nvSpPr>
          <p:cNvPr id="2" name="CuadroTexto 1"/>
          <p:cNvSpPr txBox="1"/>
          <p:nvPr/>
        </p:nvSpPr>
        <p:spPr>
          <a:xfrm>
            <a:off x="1146362" y="1398818"/>
            <a:ext cx="6851277" cy="646331"/>
          </a:xfrm>
          <a:prstGeom prst="rect">
            <a:avLst/>
          </a:prstGeom>
          <a:solidFill>
            <a:srgbClr val="CCFFFF"/>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C00000"/>
                  </a:solidFill>
                </a:ln>
                <a:solidFill>
                  <a:srgbClr val="C00000"/>
                </a:solidFill>
              </a:rPr>
              <a:t>1260 días (Apocalipsis 11:3).</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16</a:t>
            </a:fld>
            <a:endParaRPr lang="es-CO"/>
          </a:p>
        </p:txBody>
      </p:sp>
      <p:sp>
        <p:nvSpPr>
          <p:cNvPr id="7" name="Rectángulo 6"/>
          <p:cNvSpPr/>
          <p:nvPr/>
        </p:nvSpPr>
        <p:spPr>
          <a:xfrm>
            <a:off x="1146362" y="2742203"/>
            <a:ext cx="6851276" cy="3416320"/>
          </a:xfrm>
          <a:prstGeom prst="rect">
            <a:avLst/>
          </a:prstGeom>
          <a:solidFill>
            <a:srgbClr val="CCFFFF"/>
          </a:solidFill>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CO" sz="3600" b="1" dirty="0" smtClean="0">
                <a:ln>
                  <a:solidFill>
                    <a:sysClr val="windowText" lastClr="000000"/>
                  </a:solidFill>
                </a:ln>
                <a:solidFill>
                  <a:sysClr val="windowText" lastClr="000000"/>
                </a:solidFill>
              </a:rPr>
              <a:t>Éste período es el mismo que se presenta en </a:t>
            </a:r>
            <a:r>
              <a:rPr lang="es-CO" sz="3600" b="1" dirty="0" smtClean="0">
                <a:ln>
                  <a:solidFill>
                    <a:srgbClr val="FF0000"/>
                  </a:solidFill>
                </a:ln>
                <a:solidFill>
                  <a:srgbClr val="FF0000"/>
                </a:solidFill>
              </a:rPr>
              <a:t>11:2 </a:t>
            </a:r>
            <a:r>
              <a:rPr lang="es-CO" sz="3600" b="1" dirty="0" smtClean="0">
                <a:ln>
                  <a:solidFill>
                    <a:sysClr val="windowText" lastClr="000000"/>
                  </a:solidFill>
                </a:ln>
                <a:solidFill>
                  <a:sysClr val="windowText" lastClr="000000"/>
                </a:solidFill>
              </a:rPr>
              <a:t>y </a:t>
            </a:r>
            <a:r>
              <a:rPr lang="es-CO" sz="3600" b="1" dirty="0" smtClean="0">
                <a:ln>
                  <a:solidFill>
                    <a:srgbClr val="FF0000"/>
                  </a:solidFill>
                </a:ln>
                <a:solidFill>
                  <a:srgbClr val="FF0000"/>
                </a:solidFill>
              </a:rPr>
              <a:t>13:5 </a:t>
            </a:r>
            <a:r>
              <a:rPr lang="es-CO" sz="3600" b="1" dirty="0" smtClean="0">
                <a:ln>
                  <a:solidFill>
                    <a:sysClr val="windowText" lastClr="000000"/>
                  </a:solidFill>
                </a:ln>
                <a:solidFill>
                  <a:sysClr val="windowText" lastClr="000000"/>
                </a:solidFill>
              </a:rPr>
              <a:t>como </a:t>
            </a:r>
            <a:r>
              <a:rPr lang="es-CO" sz="3600" b="1" dirty="0" smtClean="0">
                <a:ln>
                  <a:solidFill>
                    <a:srgbClr val="FF0000"/>
                  </a:solidFill>
                </a:ln>
                <a:solidFill>
                  <a:srgbClr val="FF0000"/>
                </a:solidFill>
              </a:rPr>
              <a:t>42 meses</a:t>
            </a:r>
            <a:r>
              <a:rPr lang="es-CO" sz="3600" b="1" dirty="0" smtClean="0">
                <a:ln>
                  <a:solidFill>
                    <a:sysClr val="windowText" lastClr="000000"/>
                  </a:solidFill>
                </a:ln>
                <a:solidFill>
                  <a:sysClr val="windowText" lastClr="000000"/>
                </a:solidFill>
              </a:rPr>
              <a:t>; en </a:t>
            </a:r>
            <a:r>
              <a:rPr lang="es-CO" sz="3600" b="1" dirty="0" smtClean="0">
                <a:ln>
                  <a:solidFill>
                    <a:srgbClr val="FF0000"/>
                  </a:solidFill>
                </a:ln>
                <a:solidFill>
                  <a:srgbClr val="FF0000"/>
                </a:solidFill>
              </a:rPr>
              <a:t>12:6</a:t>
            </a:r>
            <a:r>
              <a:rPr lang="es-CO" sz="3600" b="1" dirty="0" smtClean="0">
                <a:ln>
                  <a:solidFill>
                    <a:srgbClr val="FF0000"/>
                  </a:solidFill>
                </a:ln>
                <a:solidFill>
                  <a:sysClr val="windowText" lastClr="000000"/>
                </a:solidFill>
              </a:rPr>
              <a:t> </a:t>
            </a:r>
            <a:r>
              <a:rPr lang="es-CO" sz="3600" b="1" dirty="0" smtClean="0">
                <a:ln>
                  <a:solidFill>
                    <a:sysClr val="windowText" lastClr="000000"/>
                  </a:solidFill>
                </a:ln>
                <a:solidFill>
                  <a:sysClr val="windowText" lastClr="000000"/>
                </a:solidFill>
              </a:rPr>
              <a:t>como </a:t>
            </a:r>
            <a:r>
              <a:rPr lang="es-CO" sz="3600" b="1" dirty="0" smtClean="0">
                <a:ln>
                  <a:solidFill>
                    <a:srgbClr val="FF0000"/>
                  </a:solidFill>
                </a:ln>
                <a:solidFill>
                  <a:srgbClr val="FF0000"/>
                </a:solidFill>
              </a:rPr>
              <a:t>1260</a:t>
            </a:r>
            <a:r>
              <a:rPr lang="es-CO" sz="3600" b="1" dirty="0" smtClean="0">
                <a:ln>
                  <a:solidFill>
                    <a:srgbClr val="FF0000"/>
                  </a:solidFill>
                </a:ln>
                <a:solidFill>
                  <a:sysClr val="windowText" lastClr="000000"/>
                </a:solidFill>
              </a:rPr>
              <a:t> </a:t>
            </a:r>
            <a:r>
              <a:rPr lang="es-CO" sz="3600" b="1" dirty="0" smtClean="0">
                <a:ln>
                  <a:solidFill>
                    <a:srgbClr val="FF0000"/>
                  </a:solidFill>
                </a:ln>
                <a:solidFill>
                  <a:srgbClr val="FF0000"/>
                </a:solidFill>
              </a:rPr>
              <a:t>días</a:t>
            </a:r>
            <a:r>
              <a:rPr lang="es-CO" sz="3600" b="1" dirty="0" smtClean="0">
                <a:ln>
                  <a:solidFill>
                    <a:sysClr val="windowText" lastClr="000000"/>
                  </a:solidFill>
                </a:ln>
                <a:solidFill>
                  <a:sysClr val="windowText" lastClr="000000"/>
                </a:solidFill>
              </a:rPr>
              <a:t>.</a:t>
            </a:r>
          </a:p>
          <a:p>
            <a:pPr lvl="0"/>
            <a:r>
              <a:rPr lang="es-CO" sz="3600" b="1" dirty="0" smtClean="0">
                <a:ln>
                  <a:solidFill>
                    <a:sysClr val="windowText" lastClr="000000"/>
                  </a:solidFill>
                </a:ln>
                <a:solidFill>
                  <a:sysClr val="windowText" lastClr="000000"/>
                </a:solidFill>
              </a:rPr>
              <a:t>En </a:t>
            </a:r>
            <a:r>
              <a:rPr lang="es-CO" sz="3600" b="1" dirty="0" smtClean="0">
                <a:ln>
                  <a:solidFill>
                    <a:srgbClr val="FF0000"/>
                  </a:solidFill>
                </a:ln>
                <a:solidFill>
                  <a:srgbClr val="FF0000"/>
                </a:solidFill>
              </a:rPr>
              <a:t>12:14 </a:t>
            </a:r>
            <a:r>
              <a:rPr lang="es-CO" sz="3600" b="1" dirty="0" smtClean="0">
                <a:ln>
                  <a:solidFill>
                    <a:sysClr val="windowText" lastClr="000000"/>
                  </a:solidFill>
                </a:ln>
                <a:solidFill>
                  <a:sysClr val="windowText" lastClr="000000"/>
                </a:solidFill>
              </a:rPr>
              <a:t>y en </a:t>
            </a:r>
            <a:r>
              <a:rPr lang="es-CO" sz="3600" b="1" dirty="0" smtClean="0">
                <a:ln>
                  <a:solidFill>
                    <a:srgbClr val="FF0000"/>
                  </a:solidFill>
                </a:ln>
                <a:solidFill>
                  <a:srgbClr val="FF0000"/>
                </a:solidFill>
              </a:rPr>
              <a:t>Daniel 7:25 y 12:7 </a:t>
            </a:r>
          </a:p>
          <a:p>
            <a:pPr lvl="0"/>
            <a:r>
              <a:rPr lang="es-CO" sz="3600" b="1" dirty="0" smtClean="0">
                <a:ln>
                  <a:solidFill>
                    <a:sysClr val="windowText" lastClr="000000"/>
                  </a:solidFill>
                </a:ln>
                <a:solidFill>
                  <a:sysClr val="windowText" lastClr="000000"/>
                </a:solidFill>
              </a:rPr>
              <a:t>se presenta como </a:t>
            </a:r>
            <a:r>
              <a:rPr lang="es-CO" sz="3600" b="1" dirty="0" smtClean="0">
                <a:ln>
                  <a:solidFill>
                    <a:srgbClr val="FF0000"/>
                  </a:solidFill>
                </a:ln>
                <a:solidFill>
                  <a:srgbClr val="FF0000"/>
                </a:solidFill>
              </a:rPr>
              <a:t>tiempo, tiempos y medio tiempo.</a:t>
            </a:r>
            <a:endParaRPr lang="es-CO" sz="3600" b="1" dirty="0">
              <a:ln>
                <a:solidFill>
                  <a:srgbClr val="FF0000"/>
                </a:solidFill>
              </a:ln>
              <a:solidFill>
                <a:srgbClr val="FF0000"/>
              </a:solidFill>
            </a:endParaRPr>
          </a:p>
        </p:txBody>
      </p:sp>
    </p:spTree>
    <p:extLst>
      <p:ext uri="{BB962C8B-B14F-4D97-AF65-F5344CB8AC3E}">
        <p14:creationId xmlns:p14="http://schemas.microsoft.com/office/powerpoint/2010/main" val="30539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1921" y="467922"/>
            <a:ext cx="7080159" cy="21852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009900"/>
                  </a:solidFill>
                </a:ln>
                <a:solidFill>
                  <a:srgbClr val="009900"/>
                </a:solidFill>
              </a:rPr>
              <a:t>Éste período equivale a 1260 años, aplicando el principio día por año.</a:t>
            </a:r>
          </a:p>
          <a:p>
            <a:pPr algn="ctr"/>
            <a:r>
              <a:rPr lang="es-CO" sz="3200" b="1" dirty="0" smtClean="0">
                <a:ln>
                  <a:solidFill>
                    <a:schemeClr val="bg1"/>
                  </a:solidFill>
                </a:ln>
                <a:solidFill>
                  <a:schemeClr val="bg1"/>
                </a:solidFill>
              </a:rPr>
              <a:t>(Principio que se encuentra en Números 14:34 y Ezequiel 4:6).</a:t>
            </a:r>
            <a:endParaRPr lang="es-CO" sz="3200" b="1" dirty="0">
              <a:ln>
                <a:solidFill>
                  <a:schemeClr val="bg1"/>
                </a:solidFill>
              </a:ln>
              <a:solidFill>
                <a:schemeClr val="bg1"/>
              </a:solidFill>
            </a:endParaRPr>
          </a:p>
        </p:txBody>
      </p:sp>
      <p:sp>
        <p:nvSpPr>
          <p:cNvPr id="11" name="Rectángulo 10"/>
          <p:cNvSpPr/>
          <p:nvPr/>
        </p:nvSpPr>
        <p:spPr>
          <a:xfrm>
            <a:off x="789636" y="3033681"/>
            <a:ext cx="7564728" cy="3416320"/>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ysClr val="windowText" lastClr="000000"/>
                  </a:solidFill>
                </a:ln>
                <a:solidFill>
                  <a:sysClr val="windowText" lastClr="000000"/>
                </a:solidFill>
              </a:rPr>
              <a:t>Se extiende desde el año 538 d.C. hasta 1798, período de hegemonía papal que comienza con la derrota de los Ostrogodos arrianos y terminó cuando Francia le propinó una herida mortal a la bestia </a:t>
            </a:r>
            <a:r>
              <a:rPr lang="es-CO" sz="3600" b="1" dirty="0" smtClean="0">
                <a:ln>
                  <a:solidFill>
                    <a:srgbClr val="C00000"/>
                  </a:solidFill>
                </a:ln>
                <a:solidFill>
                  <a:srgbClr val="C00000"/>
                </a:solidFill>
              </a:rPr>
              <a:t>(Apocalipsis 13:3).</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17</a:t>
            </a:fld>
            <a:endParaRPr lang="es-CO"/>
          </a:p>
        </p:txBody>
      </p:sp>
    </p:spTree>
    <p:extLst>
      <p:ext uri="{BB962C8B-B14F-4D97-AF65-F5344CB8AC3E}">
        <p14:creationId xmlns:p14="http://schemas.microsoft.com/office/powerpoint/2010/main" val="416493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31921" y="952016"/>
            <a:ext cx="7322444"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009900"/>
                  </a:solidFill>
                </a:ln>
                <a:solidFill>
                  <a:srgbClr val="009900"/>
                </a:solidFill>
              </a:rPr>
              <a:t>Durante este período el pueblo de Dios fue perseguido y la Biblia fue prohibida, </a:t>
            </a:r>
            <a:r>
              <a:rPr lang="es-CO" sz="3600" b="1" dirty="0" smtClean="0">
                <a:ln>
                  <a:solidFill>
                    <a:schemeClr val="bg1"/>
                  </a:solidFill>
                </a:ln>
                <a:solidFill>
                  <a:schemeClr val="bg1"/>
                </a:solidFill>
              </a:rPr>
              <a:t>es por eso que se los representa vestidos de cilicio. </a:t>
            </a:r>
            <a:endParaRPr lang="es-CO" sz="3200" b="1" dirty="0">
              <a:ln>
                <a:solidFill>
                  <a:srgbClr val="C00000"/>
                </a:solidFill>
              </a:ln>
              <a:solidFill>
                <a:srgbClr val="C00000"/>
              </a:solidFill>
            </a:endParaRPr>
          </a:p>
        </p:txBody>
      </p:sp>
      <p:sp>
        <p:nvSpPr>
          <p:cNvPr id="11" name="Rectángulo 10"/>
          <p:cNvSpPr/>
          <p:nvPr/>
        </p:nvSpPr>
        <p:spPr>
          <a:xfrm>
            <a:off x="789637" y="3940077"/>
            <a:ext cx="7564728" cy="2308324"/>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ysClr val="windowText" lastClr="000000"/>
                  </a:solidFill>
                </a:ln>
                <a:solidFill>
                  <a:sysClr val="windowText" lastClr="000000"/>
                </a:solidFill>
              </a:rPr>
              <a:t>La bestia que los “mata” </a:t>
            </a:r>
            <a:r>
              <a:rPr lang="es-CO" sz="3600" b="1" dirty="0" smtClean="0">
                <a:ln>
                  <a:solidFill>
                    <a:srgbClr val="C00000"/>
                  </a:solidFill>
                </a:ln>
                <a:solidFill>
                  <a:srgbClr val="C00000"/>
                </a:solidFill>
              </a:rPr>
              <a:t>(11:7) </a:t>
            </a:r>
            <a:r>
              <a:rPr lang="es-CO" sz="3600" b="1" dirty="0" smtClean="0">
                <a:ln>
                  <a:solidFill>
                    <a:sysClr val="windowText" lastClr="000000"/>
                  </a:solidFill>
                </a:ln>
                <a:solidFill>
                  <a:sysClr val="windowText" lastClr="000000"/>
                </a:solidFill>
              </a:rPr>
              <a:t>es el ateísmo y el espíritu antirreligioso manifestado en la revolución francesa contra Dios y su Palabra.</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18</a:t>
            </a:fld>
            <a:endParaRPr lang="es-CO" dirty="0"/>
          </a:p>
        </p:txBody>
      </p:sp>
    </p:spTree>
    <p:extLst>
      <p:ext uri="{BB962C8B-B14F-4D97-AF65-F5344CB8AC3E}">
        <p14:creationId xmlns:p14="http://schemas.microsoft.com/office/powerpoint/2010/main" val="8605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10778" y="952016"/>
            <a:ext cx="7322444"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009900"/>
                  </a:solidFill>
                </a:ln>
                <a:solidFill>
                  <a:srgbClr val="009900"/>
                </a:solidFill>
              </a:rPr>
              <a:t>La degradación de Sodoma y el ateísmo de Egipto son características de Francia en ese tiempo en que se levantó contra la Palabra de Dios.</a:t>
            </a:r>
            <a:endParaRPr lang="es-CO" sz="3200" b="1" dirty="0">
              <a:ln>
                <a:solidFill>
                  <a:srgbClr val="C00000"/>
                </a:solidFill>
              </a:ln>
              <a:solidFill>
                <a:srgbClr val="C00000"/>
              </a:solidFill>
            </a:endParaRPr>
          </a:p>
        </p:txBody>
      </p:sp>
      <p:sp>
        <p:nvSpPr>
          <p:cNvPr id="11" name="Rectángulo 10"/>
          <p:cNvSpPr/>
          <p:nvPr/>
        </p:nvSpPr>
        <p:spPr>
          <a:xfrm>
            <a:off x="1006660" y="3630796"/>
            <a:ext cx="7130681" cy="2554545"/>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200" b="1" i="1" dirty="0" smtClean="0">
                <a:ln>
                  <a:solidFill>
                    <a:sysClr val="windowText" lastClr="000000"/>
                  </a:solidFill>
                </a:ln>
                <a:solidFill>
                  <a:sysClr val="windowText" lastClr="000000"/>
                </a:solidFill>
              </a:rPr>
              <a:t>“Y </a:t>
            </a:r>
            <a:r>
              <a:rPr lang="es-CO" sz="3200" b="1" i="1" dirty="0">
                <a:ln>
                  <a:solidFill>
                    <a:sysClr val="windowText" lastClr="000000"/>
                  </a:solidFill>
                </a:ln>
                <a:solidFill>
                  <a:sysClr val="windowText" lastClr="000000"/>
                </a:solidFill>
              </a:rPr>
              <a:t>sus cadáveres estarán en la plaza de la grande ciudad que en sentido espiritual se llama </a:t>
            </a:r>
            <a:r>
              <a:rPr lang="es-CO" sz="3200" b="1" i="1" dirty="0" smtClean="0">
                <a:ln>
                  <a:solidFill>
                    <a:sysClr val="windowText" lastClr="000000"/>
                  </a:solidFill>
                </a:ln>
                <a:solidFill>
                  <a:sysClr val="windowText" lastClr="000000"/>
                </a:solidFill>
              </a:rPr>
              <a:t>Sodoma </a:t>
            </a:r>
            <a:r>
              <a:rPr lang="es-CO" sz="3200" b="1" i="1" dirty="0">
                <a:ln>
                  <a:solidFill>
                    <a:sysClr val="windowText" lastClr="000000"/>
                  </a:solidFill>
                </a:ln>
                <a:solidFill>
                  <a:sysClr val="windowText" lastClr="000000"/>
                </a:solidFill>
              </a:rPr>
              <a:t>y Egipto, donde también nuestro Señor fue </a:t>
            </a:r>
            <a:r>
              <a:rPr lang="es-CO" sz="3200" b="1" i="1" dirty="0" smtClean="0">
                <a:ln>
                  <a:solidFill>
                    <a:sysClr val="windowText" lastClr="000000"/>
                  </a:solidFill>
                </a:ln>
                <a:solidFill>
                  <a:sysClr val="windowText" lastClr="000000"/>
                </a:solidFill>
              </a:rPr>
              <a:t>crucificado”. </a:t>
            </a:r>
            <a:r>
              <a:rPr lang="es-CO" sz="3200" b="1" i="1" dirty="0">
                <a:ln>
                  <a:solidFill>
                    <a:srgbClr val="C00000"/>
                  </a:solidFill>
                </a:ln>
                <a:solidFill>
                  <a:srgbClr val="FF0000"/>
                </a:solidFill>
              </a:rPr>
              <a:t>Apocalipsis 11:8. </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19</a:t>
            </a:fld>
            <a:endParaRPr lang="es-CO" dirty="0"/>
          </a:p>
        </p:txBody>
      </p:sp>
    </p:spTree>
    <p:extLst>
      <p:ext uri="{BB962C8B-B14F-4D97-AF65-F5344CB8AC3E}">
        <p14:creationId xmlns:p14="http://schemas.microsoft.com/office/powerpoint/2010/main" val="425391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45759" y="2439388"/>
            <a:ext cx="3052482" cy="3070229"/>
          </a:xfrm>
          <a:prstGeom prst="rect">
            <a:avLst/>
          </a:prstGeom>
        </p:spPr>
      </p:pic>
      <p:sp>
        <p:nvSpPr>
          <p:cNvPr id="2" name="CuadroTexto 1"/>
          <p:cNvSpPr txBox="1"/>
          <p:nvPr/>
        </p:nvSpPr>
        <p:spPr>
          <a:xfrm>
            <a:off x="904267" y="1112739"/>
            <a:ext cx="7335467"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4000" b="1" dirty="0" smtClean="0">
                <a:ln>
                  <a:solidFill>
                    <a:srgbClr val="FF0000"/>
                  </a:solidFill>
                </a:ln>
                <a:solidFill>
                  <a:srgbClr val="FF0000"/>
                </a:solidFill>
              </a:rPr>
              <a:t>¿Quiénes son estos dos testigos?</a:t>
            </a:r>
          </a:p>
        </p:txBody>
      </p:sp>
      <p:sp>
        <p:nvSpPr>
          <p:cNvPr id="5" name="Rectángulo 4"/>
          <p:cNvSpPr/>
          <p:nvPr/>
        </p:nvSpPr>
        <p:spPr>
          <a:xfrm>
            <a:off x="904267" y="2408479"/>
            <a:ext cx="7335467"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rgbClr val="0000CC"/>
                  </a:solidFill>
                </a:ln>
                <a:solidFill>
                  <a:srgbClr val="0000CC"/>
                </a:solidFill>
              </a:rPr>
              <a:t>“Estos </a:t>
            </a:r>
            <a:r>
              <a:rPr lang="es-CO" sz="3600" b="1" dirty="0">
                <a:ln>
                  <a:solidFill>
                    <a:srgbClr val="0000CC"/>
                  </a:solidFill>
                </a:ln>
                <a:solidFill>
                  <a:srgbClr val="0000CC"/>
                </a:solidFill>
              </a:rPr>
              <a:t>testigos son los </a:t>
            </a:r>
            <a:r>
              <a:rPr lang="es-CO" sz="3600" b="1" dirty="0">
                <a:ln>
                  <a:solidFill>
                    <a:srgbClr val="FF0000"/>
                  </a:solidFill>
                </a:ln>
                <a:solidFill>
                  <a:srgbClr val="FF0000"/>
                </a:solidFill>
              </a:rPr>
              <a:t>dos olivos</a:t>
            </a:r>
            <a:r>
              <a:rPr lang="es-CO" sz="3600" b="1" dirty="0">
                <a:ln>
                  <a:solidFill>
                    <a:srgbClr val="0000CC"/>
                  </a:solidFill>
                </a:ln>
                <a:solidFill>
                  <a:srgbClr val="0000CC"/>
                </a:solidFill>
              </a:rPr>
              <a:t>, y los </a:t>
            </a:r>
            <a:r>
              <a:rPr lang="es-CO" sz="3600" b="1" dirty="0">
                <a:ln>
                  <a:solidFill>
                    <a:srgbClr val="FF0000"/>
                  </a:solidFill>
                </a:ln>
                <a:solidFill>
                  <a:srgbClr val="FF0000"/>
                </a:solidFill>
              </a:rPr>
              <a:t>dos candeleros</a:t>
            </a:r>
            <a:r>
              <a:rPr lang="es-CO" sz="3600" b="1" dirty="0">
                <a:ln>
                  <a:solidFill>
                    <a:srgbClr val="FF0000"/>
                  </a:solidFill>
                </a:ln>
                <a:solidFill>
                  <a:srgbClr val="0000CC"/>
                </a:solidFill>
              </a:rPr>
              <a:t> </a:t>
            </a:r>
            <a:r>
              <a:rPr lang="es-CO" sz="3600" b="1" dirty="0">
                <a:ln>
                  <a:solidFill>
                    <a:srgbClr val="0000CC"/>
                  </a:solidFill>
                </a:ln>
                <a:solidFill>
                  <a:srgbClr val="0000CC"/>
                </a:solidFill>
              </a:rPr>
              <a:t>que están en pie delante del Dios de la </a:t>
            </a:r>
            <a:r>
              <a:rPr lang="es-CO" sz="3600" b="1" dirty="0" smtClean="0">
                <a:ln>
                  <a:solidFill>
                    <a:srgbClr val="0000CC"/>
                  </a:solidFill>
                </a:ln>
                <a:solidFill>
                  <a:srgbClr val="0000CC"/>
                </a:solidFill>
              </a:rPr>
              <a:t>tierra”.  </a:t>
            </a:r>
            <a:r>
              <a:rPr lang="es-CO" sz="3600" b="1" dirty="0">
                <a:ln>
                  <a:solidFill>
                    <a:srgbClr val="FF0000"/>
                  </a:solidFill>
                </a:ln>
                <a:solidFill>
                  <a:srgbClr val="FF0000"/>
                </a:solidFill>
              </a:rPr>
              <a:t>Apocalipsis </a:t>
            </a:r>
            <a:r>
              <a:rPr lang="es-CO" sz="3600" b="1" dirty="0" smtClean="0">
                <a:ln>
                  <a:solidFill>
                    <a:srgbClr val="FF0000"/>
                  </a:solidFill>
                </a:ln>
                <a:solidFill>
                  <a:srgbClr val="FF0000"/>
                </a:solidFill>
              </a:rPr>
              <a:t>11:4. </a:t>
            </a:r>
            <a:endParaRPr lang="es-CO" sz="3600" b="1" dirty="0">
              <a:ln>
                <a:solidFill>
                  <a:srgbClr val="0000CC"/>
                </a:solidFill>
              </a:ln>
              <a:solidFill>
                <a:srgbClr val="0000CC"/>
              </a:solidFill>
            </a:endParaRP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2</a:t>
            </a:fld>
            <a:endParaRPr lang="es-CO"/>
          </a:p>
        </p:txBody>
      </p:sp>
      <p:sp>
        <p:nvSpPr>
          <p:cNvPr id="7" name="Rectángulo 6"/>
          <p:cNvSpPr/>
          <p:nvPr/>
        </p:nvSpPr>
        <p:spPr>
          <a:xfrm>
            <a:off x="304202" y="5063556"/>
            <a:ext cx="8535595"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chemeClr val="bg1"/>
                  </a:solidFill>
                </a:ln>
                <a:solidFill>
                  <a:schemeClr val="bg1"/>
                </a:solidFill>
              </a:rPr>
              <a:t>Estos símbolos proféticos de </a:t>
            </a:r>
            <a:r>
              <a:rPr lang="es-CO" sz="3600" b="1" dirty="0" smtClean="0">
                <a:ln w="28575">
                  <a:solidFill>
                    <a:srgbClr val="FF0000"/>
                  </a:solidFill>
                </a:ln>
                <a:solidFill>
                  <a:srgbClr val="FF0000"/>
                </a:solidFill>
              </a:rPr>
              <a:t>Apocalipsis 11. </a:t>
            </a:r>
            <a:r>
              <a:rPr lang="es-CO" sz="3600" b="1" dirty="0" smtClean="0">
                <a:ln>
                  <a:solidFill>
                    <a:schemeClr val="bg1"/>
                  </a:solidFill>
                </a:ln>
                <a:solidFill>
                  <a:schemeClr val="bg1"/>
                </a:solidFill>
              </a:rPr>
              <a:t>son también mencionados en </a:t>
            </a:r>
            <a:r>
              <a:rPr lang="es-CO" sz="3600" b="1" dirty="0" smtClean="0">
                <a:ln w="28575">
                  <a:solidFill>
                    <a:srgbClr val="FF0000"/>
                  </a:solidFill>
                </a:ln>
                <a:solidFill>
                  <a:srgbClr val="FF0000"/>
                </a:solidFill>
              </a:rPr>
              <a:t>Zacarías 4</a:t>
            </a:r>
            <a:r>
              <a:rPr lang="es-CO" sz="3600" b="1" dirty="0" smtClean="0">
                <a:ln>
                  <a:solidFill>
                    <a:srgbClr val="FF0000"/>
                  </a:solidFill>
                </a:ln>
                <a:solidFill>
                  <a:srgbClr val="FF0000"/>
                </a:solidFill>
              </a:rPr>
              <a:t>. </a:t>
            </a:r>
            <a:endParaRPr lang="es-CO" sz="3600" b="1" dirty="0">
              <a:ln>
                <a:solidFill>
                  <a:srgbClr val="FF0000"/>
                </a:solidFill>
              </a:ln>
              <a:solidFill>
                <a:srgbClr val="FF0000"/>
              </a:solidFill>
            </a:endParaRPr>
          </a:p>
        </p:txBody>
      </p:sp>
    </p:spTree>
    <p:extLst>
      <p:ext uri="{BB962C8B-B14F-4D97-AF65-F5344CB8AC3E}">
        <p14:creationId xmlns:p14="http://schemas.microsoft.com/office/powerpoint/2010/main" val="21540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238685" y="933752"/>
            <a:ext cx="8666631" cy="2246769"/>
          </a:xfrm>
          <a:prstGeom prst="rect">
            <a:avLst/>
          </a:prstGeom>
          <a:ln w="57150">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rgbClr val="009900"/>
                  </a:solidFill>
                </a:ln>
                <a:solidFill>
                  <a:srgbClr val="009900"/>
                </a:solidFill>
              </a:rPr>
              <a:t>Sus cadáveres serán vistos por tres  días y medio, al cabo de los cuales resucitarán  y subirán al cielo. </a:t>
            </a:r>
            <a:r>
              <a:rPr lang="es-CO" sz="3600" b="1" dirty="0" smtClean="0">
                <a:ln>
                  <a:solidFill>
                    <a:srgbClr val="FF0000"/>
                  </a:solidFill>
                </a:ln>
                <a:solidFill>
                  <a:srgbClr val="FF0000"/>
                </a:solidFill>
              </a:rPr>
              <a:t>(11:9,11). </a:t>
            </a:r>
          </a:p>
          <a:p>
            <a:pPr algn="ctr"/>
            <a:r>
              <a:rPr lang="es-CO" sz="3200" b="1" dirty="0" smtClean="0">
                <a:ln>
                  <a:solidFill>
                    <a:schemeClr val="bg1"/>
                  </a:solidFill>
                </a:ln>
                <a:solidFill>
                  <a:schemeClr val="bg1"/>
                </a:solidFill>
              </a:rPr>
              <a:t>(Tres años y medio según el principio día por año).</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20</a:t>
            </a:fld>
            <a:endParaRPr lang="es-CO" dirty="0"/>
          </a:p>
        </p:txBody>
      </p:sp>
      <p:sp>
        <p:nvSpPr>
          <p:cNvPr id="5" name="CuadroTexto 4"/>
          <p:cNvSpPr txBox="1"/>
          <p:nvPr/>
        </p:nvSpPr>
        <p:spPr>
          <a:xfrm>
            <a:off x="238685" y="3538020"/>
            <a:ext cx="8666631"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200" b="1" dirty="0" smtClean="0">
                <a:ln>
                  <a:solidFill>
                    <a:schemeClr val="bg1"/>
                  </a:solidFill>
                </a:ln>
                <a:solidFill>
                  <a:schemeClr val="bg1"/>
                </a:solidFill>
              </a:rPr>
              <a:t>“Este </a:t>
            </a:r>
            <a:r>
              <a:rPr lang="es-CO" sz="3200" b="1" dirty="0">
                <a:ln>
                  <a:solidFill>
                    <a:schemeClr val="bg1"/>
                  </a:solidFill>
                </a:ln>
                <a:solidFill>
                  <a:schemeClr val="bg1"/>
                </a:solidFill>
              </a:rPr>
              <a:t>período puede calcularse a partir del 26 de noviembre de 1793, cuando se promulgó un decreto en París para abolir la religión, hasta el 17 de junio de 1797 cuando, según se afirma, el gobierno francés quitó las restricciones impuestas a la práctica de la </a:t>
            </a:r>
            <a:r>
              <a:rPr lang="es-CO" sz="3200" b="1" dirty="0" smtClean="0">
                <a:ln>
                  <a:solidFill>
                    <a:schemeClr val="bg1"/>
                  </a:solidFill>
                </a:ln>
                <a:solidFill>
                  <a:schemeClr val="bg1"/>
                </a:solidFill>
              </a:rPr>
              <a:t>religión”.</a:t>
            </a:r>
            <a:r>
              <a:rPr lang="es-CO" sz="3200" b="1" dirty="0" smtClean="0">
                <a:ln>
                  <a:solidFill>
                    <a:srgbClr val="FF0000"/>
                  </a:solidFill>
                </a:ln>
                <a:solidFill>
                  <a:srgbClr val="FF0000"/>
                </a:solidFill>
              </a:rPr>
              <a:t> (CBA </a:t>
            </a:r>
            <a:r>
              <a:rPr lang="es-CO" sz="3200" b="1" smtClean="0">
                <a:ln>
                  <a:solidFill>
                    <a:srgbClr val="FF0000"/>
                  </a:solidFill>
                </a:ln>
                <a:solidFill>
                  <a:srgbClr val="FF0000"/>
                </a:solidFill>
              </a:rPr>
              <a:t>Apoc.11:9</a:t>
            </a:r>
            <a:r>
              <a:rPr lang="es-CO" sz="3200" b="1" smtClean="0">
                <a:ln>
                  <a:solidFill>
                    <a:srgbClr val="FF0000"/>
                  </a:solidFill>
                </a:ln>
                <a:solidFill>
                  <a:srgbClr val="FF0000"/>
                </a:solidFill>
              </a:rPr>
              <a:t>).</a:t>
            </a:r>
            <a:endParaRPr lang="es-CO" sz="3200" b="1" dirty="0">
              <a:ln>
                <a:solidFill>
                  <a:srgbClr val="FF0000"/>
                </a:solidFill>
              </a:ln>
              <a:solidFill>
                <a:srgbClr val="FF0000"/>
              </a:solidFill>
            </a:endParaRPr>
          </a:p>
        </p:txBody>
      </p:sp>
    </p:spTree>
    <p:extLst>
      <p:ext uri="{BB962C8B-B14F-4D97-AF65-F5344CB8AC3E}">
        <p14:creationId xmlns:p14="http://schemas.microsoft.com/office/powerpoint/2010/main" val="282253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ángulo 10"/>
          <p:cNvSpPr/>
          <p:nvPr/>
        </p:nvSpPr>
        <p:spPr>
          <a:xfrm>
            <a:off x="1021650" y="1068224"/>
            <a:ext cx="6999193" cy="646331"/>
          </a:xfrm>
          <a:prstGeom prst="rect">
            <a:avLst/>
          </a:prstGeom>
          <a:solidFill>
            <a:srgbClr val="FF0000"/>
          </a:solidFill>
          <a:ln w="57150">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CO" sz="3600" b="1" dirty="0" smtClean="0">
                <a:ln>
                  <a:solidFill>
                    <a:srgbClr val="FFFF00"/>
                  </a:solidFill>
                </a:ln>
                <a:solidFill>
                  <a:srgbClr val="FFFF00"/>
                </a:solidFill>
              </a:rPr>
              <a:t>La resurrección de los dos Testigos.</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21</a:t>
            </a:fld>
            <a:endParaRPr lang="es-CO" dirty="0"/>
          </a:p>
        </p:txBody>
      </p:sp>
      <p:sp>
        <p:nvSpPr>
          <p:cNvPr id="5" name="CuadroTexto 4"/>
          <p:cNvSpPr txBox="1"/>
          <p:nvPr/>
        </p:nvSpPr>
        <p:spPr>
          <a:xfrm>
            <a:off x="527792" y="2448808"/>
            <a:ext cx="808841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200" b="1" dirty="0" smtClean="0">
                <a:ln>
                  <a:solidFill>
                    <a:schemeClr val="bg1"/>
                  </a:solidFill>
                </a:ln>
                <a:solidFill>
                  <a:schemeClr val="bg1"/>
                </a:solidFill>
              </a:rPr>
              <a:t>El 17 </a:t>
            </a:r>
            <a:r>
              <a:rPr lang="es-CO" sz="3200" b="1" dirty="0">
                <a:ln>
                  <a:solidFill>
                    <a:schemeClr val="bg1"/>
                  </a:solidFill>
                </a:ln>
                <a:solidFill>
                  <a:schemeClr val="bg1"/>
                </a:solidFill>
              </a:rPr>
              <a:t>de junio de 1797 </a:t>
            </a:r>
            <a:r>
              <a:rPr lang="es-CO" sz="3200" b="1" dirty="0" smtClean="0">
                <a:ln>
                  <a:solidFill>
                    <a:schemeClr val="bg1"/>
                  </a:solidFill>
                </a:ln>
                <a:solidFill>
                  <a:schemeClr val="bg1"/>
                </a:solidFill>
              </a:rPr>
              <a:t>el gobierno de Francia derogó el decreto que restringía la religión, y a comienzo </a:t>
            </a:r>
            <a:r>
              <a:rPr lang="es-CO" sz="3200" b="1" dirty="0">
                <a:ln>
                  <a:solidFill>
                    <a:schemeClr val="bg1"/>
                  </a:solidFill>
                </a:ln>
                <a:solidFill>
                  <a:schemeClr val="bg1"/>
                </a:solidFill>
              </a:rPr>
              <a:t>d</a:t>
            </a:r>
            <a:r>
              <a:rPr lang="es-CO" sz="3200" b="1" dirty="0" smtClean="0">
                <a:ln>
                  <a:solidFill>
                    <a:schemeClr val="bg1"/>
                  </a:solidFill>
                </a:ln>
                <a:solidFill>
                  <a:schemeClr val="bg1"/>
                </a:solidFill>
              </a:rPr>
              <a:t>el siglo XIX se establecieron varias sociedades bíblicas. </a:t>
            </a:r>
            <a:r>
              <a:rPr lang="es-CO" sz="3200" b="1" dirty="0" smtClean="0">
                <a:ln>
                  <a:solidFill>
                    <a:srgbClr val="FF0000"/>
                  </a:solidFill>
                </a:ln>
                <a:solidFill>
                  <a:srgbClr val="FF0000"/>
                </a:solidFill>
              </a:rPr>
              <a:t>Hoy la Biblia es el libro más vendido, más traducido y más leído en todo el mundo.</a:t>
            </a:r>
            <a:endParaRPr lang="es-CO" sz="3200" b="1" dirty="0">
              <a:ln>
                <a:solidFill>
                  <a:srgbClr val="FF0000"/>
                </a:solidFill>
              </a:ln>
              <a:solidFill>
                <a:srgbClr val="FF0000"/>
              </a:solidFill>
            </a:endParaRPr>
          </a:p>
        </p:txBody>
      </p:sp>
    </p:spTree>
    <p:extLst>
      <p:ext uri="{BB962C8B-B14F-4D97-AF65-F5344CB8AC3E}">
        <p14:creationId xmlns:p14="http://schemas.microsoft.com/office/powerpoint/2010/main" val="1757238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ángulo 10"/>
          <p:cNvSpPr/>
          <p:nvPr/>
        </p:nvSpPr>
        <p:spPr>
          <a:xfrm>
            <a:off x="1021650" y="1404401"/>
            <a:ext cx="6999193" cy="2862322"/>
          </a:xfrm>
          <a:prstGeom prst="rect">
            <a:avLst/>
          </a:prstGeom>
          <a:gradFill>
            <a:gsLst>
              <a:gs pos="0">
                <a:schemeClr val="accent3">
                  <a:tint val="70000"/>
                  <a:alpha val="59000"/>
                  <a:lumMod val="0"/>
                  <a:lumOff val="100000"/>
                </a:schemeClr>
              </a:gs>
              <a:gs pos="100000">
                <a:schemeClr val="accent3">
                  <a:tint val="82000"/>
                  <a:alpha val="74000"/>
                </a:schemeClr>
              </a:gs>
            </a:gsLs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CO" sz="3600" b="1" dirty="0" smtClean="0">
                <a:ln>
                  <a:solidFill>
                    <a:srgbClr val="000066"/>
                  </a:solidFill>
                </a:ln>
                <a:solidFill>
                  <a:srgbClr val="000066"/>
                </a:solidFill>
              </a:rPr>
              <a:t>Señor, ayúdanos a testificar de ti ahora, para que en el día final nosotros también podamos oír tu voz y subir al cielo así como oyeron y subieron tus dos Testigos.</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22</a:t>
            </a:fld>
            <a:endParaRPr lang="es-CO" dirty="0"/>
          </a:p>
        </p:txBody>
      </p:sp>
      <p:sp>
        <p:nvSpPr>
          <p:cNvPr id="5" name="CuadroTexto 4"/>
          <p:cNvSpPr txBox="1"/>
          <p:nvPr/>
        </p:nvSpPr>
        <p:spPr>
          <a:xfrm>
            <a:off x="477041" y="4619818"/>
            <a:ext cx="8088410" cy="1569660"/>
          </a:xfrm>
          <a:prstGeom prst="rect">
            <a:avLst/>
          </a:prstGeom>
          <a:solidFill>
            <a:schemeClr val="tx1">
              <a:alpha val="61000"/>
            </a:schemeClr>
          </a:solidFill>
          <a:ln>
            <a:solidFill>
              <a:schemeClr val="accent3">
                <a:lumMod val="60000"/>
                <a:lumOff val="40000"/>
              </a:schemeClr>
            </a:solidFill>
          </a:ln>
          <a:effectLst>
            <a:glow>
              <a:schemeClr val="accent1"/>
            </a:glow>
            <a:softEdge rad="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CO" sz="3200" b="1" dirty="0" smtClean="0">
                <a:ln>
                  <a:solidFill>
                    <a:schemeClr val="bg1"/>
                  </a:solidFill>
                </a:ln>
                <a:solidFill>
                  <a:schemeClr val="bg1"/>
                </a:solidFill>
              </a:rPr>
              <a:t>“</a:t>
            </a:r>
            <a:r>
              <a:rPr lang="es-CO" sz="3200" b="1" dirty="0" smtClean="0">
                <a:ln>
                  <a:solidFill>
                    <a:srgbClr val="FF0000"/>
                  </a:solidFill>
                </a:ln>
                <a:solidFill>
                  <a:srgbClr val="FF0000"/>
                </a:solidFill>
              </a:rPr>
              <a:t>Y </a:t>
            </a:r>
            <a:r>
              <a:rPr lang="es-CO" sz="3200" b="1" dirty="0">
                <a:ln>
                  <a:solidFill>
                    <a:srgbClr val="FF0000"/>
                  </a:solidFill>
                </a:ln>
                <a:solidFill>
                  <a:srgbClr val="FF0000"/>
                </a:solidFill>
              </a:rPr>
              <a:t>oyeron </a:t>
            </a:r>
            <a:r>
              <a:rPr lang="es-CO" sz="3200" b="1" dirty="0">
                <a:ln>
                  <a:solidFill>
                    <a:schemeClr val="bg1"/>
                  </a:solidFill>
                </a:ln>
                <a:solidFill>
                  <a:schemeClr val="bg1"/>
                </a:solidFill>
              </a:rPr>
              <a:t>una gran voz del cielo, que les decía: Subid acá. </a:t>
            </a:r>
            <a:r>
              <a:rPr lang="es-CO" sz="3200" b="1" dirty="0">
                <a:ln>
                  <a:solidFill>
                    <a:srgbClr val="FF0000"/>
                  </a:solidFill>
                </a:ln>
                <a:solidFill>
                  <a:srgbClr val="FF0000"/>
                </a:solidFill>
              </a:rPr>
              <a:t>Y subieron </a:t>
            </a:r>
            <a:r>
              <a:rPr lang="es-CO" sz="3200" b="1" dirty="0">
                <a:ln>
                  <a:solidFill>
                    <a:schemeClr val="bg1"/>
                  </a:solidFill>
                </a:ln>
                <a:solidFill>
                  <a:schemeClr val="bg1"/>
                </a:solidFill>
              </a:rPr>
              <a:t>al cielo en una nube</a:t>
            </a:r>
            <a:r>
              <a:rPr lang="es-CO" sz="3200" b="1" dirty="0" smtClean="0">
                <a:ln>
                  <a:solidFill>
                    <a:schemeClr val="bg1"/>
                  </a:solidFill>
                </a:ln>
                <a:solidFill>
                  <a:schemeClr val="bg1"/>
                </a:solidFill>
              </a:rPr>
              <a:t>;</a:t>
            </a:r>
          </a:p>
          <a:p>
            <a:pPr algn="ctr"/>
            <a:r>
              <a:rPr lang="es-CO" sz="3200" b="1" dirty="0" smtClean="0">
                <a:ln>
                  <a:solidFill>
                    <a:schemeClr val="bg1"/>
                  </a:solidFill>
                </a:ln>
                <a:solidFill>
                  <a:schemeClr val="bg1"/>
                </a:solidFill>
              </a:rPr>
              <a:t> </a:t>
            </a:r>
            <a:r>
              <a:rPr lang="es-CO" sz="3200" b="1" dirty="0">
                <a:ln>
                  <a:solidFill>
                    <a:schemeClr val="bg1"/>
                  </a:solidFill>
                </a:ln>
                <a:solidFill>
                  <a:schemeClr val="bg1"/>
                </a:solidFill>
              </a:rPr>
              <a:t>y sus enemigos los </a:t>
            </a:r>
            <a:r>
              <a:rPr lang="es-CO" sz="3200" b="1" dirty="0" smtClean="0">
                <a:ln>
                  <a:solidFill>
                    <a:schemeClr val="bg1"/>
                  </a:solidFill>
                </a:ln>
                <a:solidFill>
                  <a:schemeClr val="bg1"/>
                </a:solidFill>
              </a:rPr>
              <a:t>vieron”. </a:t>
            </a:r>
            <a:r>
              <a:rPr lang="es-CO" sz="3200" b="1" dirty="0">
                <a:ln>
                  <a:solidFill>
                    <a:srgbClr val="FF0000"/>
                  </a:solidFill>
                </a:ln>
                <a:solidFill>
                  <a:srgbClr val="FF0000"/>
                </a:solidFill>
              </a:rPr>
              <a:t>Apocalipsis 11:12. </a:t>
            </a:r>
          </a:p>
        </p:txBody>
      </p:sp>
      <p:sp>
        <p:nvSpPr>
          <p:cNvPr id="2" name="Rectángulo 1"/>
          <p:cNvSpPr/>
          <p:nvPr/>
        </p:nvSpPr>
        <p:spPr>
          <a:xfrm>
            <a:off x="3691791" y="6189478"/>
            <a:ext cx="1760418" cy="769441"/>
          </a:xfrm>
          <a:prstGeom prst="rect">
            <a:avLst/>
          </a:prstGeom>
        </p:spPr>
        <p:txBody>
          <a:bodyPr wrap="none">
            <a:spAutoFit/>
          </a:bodyPr>
          <a:lstStyle/>
          <a:p>
            <a:r>
              <a:rPr lang="es-CO" sz="4400" b="1" dirty="0" smtClean="0">
                <a:ln>
                  <a:solidFill>
                    <a:srgbClr val="FFFF00"/>
                  </a:solidFill>
                </a:ln>
                <a:solidFill>
                  <a:srgbClr val="FFFF00"/>
                </a:solidFill>
              </a:rPr>
              <a:t>AMÉN</a:t>
            </a:r>
            <a:r>
              <a:rPr lang="es-CO" sz="3200" b="1" dirty="0" smtClean="0">
                <a:ln>
                  <a:solidFill>
                    <a:prstClr val="black"/>
                  </a:solidFill>
                </a:ln>
                <a:solidFill>
                  <a:prstClr val="black"/>
                </a:solidFill>
              </a:rPr>
              <a:t> </a:t>
            </a:r>
            <a:endParaRPr lang="es-CO" dirty="0"/>
          </a:p>
        </p:txBody>
      </p:sp>
    </p:spTree>
    <p:extLst>
      <p:ext uri="{BB962C8B-B14F-4D97-AF65-F5344CB8AC3E}">
        <p14:creationId xmlns:p14="http://schemas.microsoft.com/office/powerpoint/2010/main" val="948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97" y="-297"/>
            <a:ext cx="9144793" cy="6858594"/>
          </a:xfrm>
          <a:prstGeom prst="rect">
            <a:avLst/>
          </a:prstGeom>
        </p:spPr>
      </p:pic>
      <p:sp>
        <p:nvSpPr>
          <p:cNvPr id="3" name="Marcador de número de diapositiva 2"/>
          <p:cNvSpPr>
            <a:spLocks noGrp="1"/>
          </p:cNvSpPr>
          <p:nvPr>
            <p:ph type="sldNum" sz="quarter" idx="12"/>
          </p:nvPr>
        </p:nvSpPr>
        <p:spPr/>
        <p:txBody>
          <a:bodyPr/>
          <a:lstStyle/>
          <a:p>
            <a:fld id="{86AEC522-F9DC-4035-9953-FECA88221325}" type="slidenum">
              <a:rPr lang="es-CO" smtClean="0"/>
              <a:t>3</a:t>
            </a:fld>
            <a:endParaRPr lang="es-CO"/>
          </a:p>
        </p:txBody>
      </p:sp>
      <p:sp>
        <p:nvSpPr>
          <p:cNvPr id="8" name="Rectángulo 7"/>
          <p:cNvSpPr/>
          <p:nvPr/>
        </p:nvSpPr>
        <p:spPr>
          <a:xfrm>
            <a:off x="3427648" y="1045628"/>
            <a:ext cx="2288703" cy="707886"/>
          </a:xfrm>
          <a:prstGeom prst="rect">
            <a:avLst/>
          </a:prstGeom>
        </p:spPr>
        <p:txBody>
          <a:bodyPr wrap="none">
            <a:spAutoFit/>
          </a:bodyPr>
          <a:lstStyle/>
          <a:p>
            <a:r>
              <a:rPr lang="es-CO" sz="4000" b="1" dirty="0" smtClean="0">
                <a:ln>
                  <a:solidFill>
                    <a:schemeClr val="tx1"/>
                  </a:solidFill>
                </a:ln>
              </a:rPr>
              <a:t>Zacarías 4</a:t>
            </a:r>
            <a:endParaRPr lang="es-CO" sz="2000" dirty="0">
              <a:ln>
                <a:solidFill>
                  <a:schemeClr val="tx1"/>
                </a:solidFill>
              </a:ln>
            </a:endParaRPr>
          </a:p>
        </p:txBody>
      </p:sp>
      <p:sp>
        <p:nvSpPr>
          <p:cNvPr id="6" name="Rectángulo 5"/>
          <p:cNvSpPr/>
          <p:nvPr/>
        </p:nvSpPr>
        <p:spPr>
          <a:xfrm>
            <a:off x="815674" y="2304273"/>
            <a:ext cx="7512652"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r>
              <a:rPr lang="es-CO" sz="3600" b="1" dirty="0">
                <a:ln>
                  <a:solidFill>
                    <a:srgbClr val="FF0000"/>
                  </a:solidFill>
                </a:ln>
                <a:solidFill>
                  <a:srgbClr val="FF0000"/>
                </a:solidFill>
              </a:rPr>
              <a:t>2 </a:t>
            </a:r>
            <a:r>
              <a:rPr lang="es-CO" sz="3600" b="1" dirty="0">
                <a:ln>
                  <a:solidFill>
                    <a:schemeClr val="bg1"/>
                  </a:solidFill>
                </a:ln>
                <a:solidFill>
                  <a:schemeClr val="bg1"/>
                </a:solidFill>
              </a:rPr>
              <a:t>“He mirado, y he aquí </a:t>
            </a:r>
            <a:r>
              <a:rPr lang="es-CO" sz="3600" b="1" dirty="0">
                <a:ln>
                  <a:solidFill>
                    <a:srgbClr val="FF0000"/>
                  </a:solidFill>
                </a:ln>
                <a:solidFill>
                  <a:srgbClr val="FF0000"/>
                </a:solidFill>
              </a:rPr>
              <a:t>un candelabro </a:t>
            </a:r>
            <a:endParaRPr lang="es-CO" sz="3600" b="1" dirty="0" smtClean="0">
              <a:ln>
                <a:solidFill>
                  <a:srgbClr val="FF0000"/>
                </a:solidFill>
              </a:ln>
              <a:solidFill>
                <a:srgbClr val="FF0000"/>
              </a:solidFill>
            </a:endParaRPr>
          </a:p>
          <a:p>
            <a:pPr lvl="0"/>
            <a:r>
              <a:rPr lang="es-CO" sz="3600" b="1" dirty="0" smtClean="0">
                <a:ln>
                  <a:solidFill>
                    <a:schemeClr val="bg1"/>
                  </a:solidFill>
                </a:ln>
                <a:solidFill>
                  <a:schemeClr val="bg1"/>
                </a:solidFill>
              </a:rPr>
              <a:t>…</a:t>
            </a:r>
            <a:r>
              <a:rPr lang="es-CO" sz="3600" b="1" dirty="0">
                <a:ln>
                  <a:solidFill>
                    <a:schemeClr val="bg1"/>
                  </a:solidFill>
                </a:ln>
                <a:solidFill>
                  <a:schemeClr val="bg1"/>
                </a:solidFill>
              </a:rPr>
              <a:t>y siete tubos para las lámparas que </a:t>
            </a:r>
            <a:endParaRPr lang="es-CO" sz="3600" b="1" dirty="0" smtClean="0">
              <a:ln>
                <a:solidFill>
                  <a:schemeClr val="bg1"/>
                </a:solidFill>
              </a:ln>
              <a:solidFill>
                <a:schemeClr val="bg1"/>
              </a:solidFill>
            </a:endParaRPr>
          </a:p>
          <a:p>
            <a:pPr lvl="0"/>
            <a:r>
              <a:rPr lang="es-CO" sz="3600" b="1" dirty="0" smtClean="0">
                <a:ln>
                  <a:solidFill>
                    <a:schemeClr val="bg1"/>
                  </a:solidFill>
                </a:ln>
                <a:solidFill>
                  <a:schemeClr val="bg1"/>
                </a:solidFill>
              </a:rPr>
              <a:t>están </a:t>
            </a:r>
            <a:r>
              <a:rPr lang="es-CO" sz="3600" b="1" dirty="0">
                <a:ln>
                  <a:solidFill>
                    <a:schemeClr val="bg1"/>
                  </a:solidFill>
                </a:ln>
                <a:solidFill>
                  <a:schemeClr val="bg1"/>
                </a:solidFill>
              </a:rPr>
              <a:t>encima de </a:t>
            </a:r>
            <a:r>
              <a:rPr lang="es-CO" sz="3600" b="1" dirty="0" smtClean="0">
                <a:ln>
                  <a:solidFill>
                    <a:schemeClr val="bg1"/>
                  </a:solidFill>
                </a:ln>
                <a:solidFill>
                  <a:schemeClr val="bg1"/>
                </a:solidFill>
              </a:rPr>
              <a:t>él.</a:t>
            </a:r>
          </a:p>
          <a:p>
            <a:pPr lvl="0"/>
            <a:r>
              <a:rPr lang="es-CO" sz="3600" b="1" dirty="0" smtClean="0">
                <a:ln>
                  <a:solidFill>
                    <a:srgbClr val="FF0000"/>
                  </a:solidFill>
                </a:ln>
                <a:solidFill>
                  <a:srgbClr val="FF0000"/>
                </a:solidFill>
              </a:rPr>
              <a:t>3 </a:t>
            </a:r>
            <a:r>
              <a:rPr lang="es-CO" sz="3600" b="1" dirty="0" smtClean="0">
                <a:ln>
                  <a:solidFill>
                    <a:schemeClr val="bg1"/>
                  </a:solidFill>
                </a:ln>
                <a:solidFill>
                  <a:schemeClr val="bg1"/>
                </a:solidFill>
              </a:rPr>
              <a:t>Y junto a él </a:t>
            </a:r>
            <a:r>
              <a:rPr lang="es-CO" sz="3600" b="1" dirty="0" smtClean="0">
                <a:ln>
                  <a:solidFill>
                    <a:srgbClr val="FF0000"/>
                  </a:solidFill>
                </a:ln>
                <a:solidFill>
                  <a:srgbClr val="FF0000"/>
                </a:solidFill>
              </a:rPr>
              <a:t>dos olivos</a:t>
            </a:r>
            <a:r>
              <a:rPr lang="es-CO" sz="3600" b="1" dirty="0" smtClean="0">
                <a:ln>
                  <a:solidFill>
                    <a:schemeClr val="bg1"/>
                  </a:solidFill>
                </a:ln>
                <a:solidFill>
                  <a:schemeClr val="bg1"/>
                </a:solidFill>
              </a:rPr>
              <a:t>, el uno a la derecha del depósito, y el otro a su izquierda.”</a:t>
            </a:r>
            <a:endParaRPr lang="es-CO" sz="3600" b="1" dirty="0">
              <a:ln>
                <a:solidFill>
                  <a:schemeClr val="bg1"/>
                </a:solidFill>
              </a:ln>
              <a:solidFill>
                <a:schemeClr val="bg1"/>
              </a:solidFill>
            </a:endParaRPr>
          </a:p>
        </p:txBody>
      </p:sp>
    </p:spTree>
    <p:extLst>
      <p:ext uri="{BB962C8B-B14F-4D97-AF65-F5344CB8AC3E}">
        <p14:creationId xmlns:p14="http://schemas.microsoft.com/office/powerpoint/2010/main" val="1633741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02929" y="484419"/>
            <a:ext cx="7538141"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es-CO" sz="3600" b="1" dirty="0" smtClean="0">
                <a:ln>
                  <a:solidFill>
                    <a:srgbClr val="FF0000"/>
                  </a:solidFill>
                </a:ln>
                <a:solidFill>
                  <a:schemeClr val="bg1"/>
                </a:solidFill>
              </a:rPr>
              <a:t> </a:t>
            </a:r>
            <a:r>
              <a:rPr lang="es-CO" sz="3600" b="1" dirty="0" smtClean="0">
                <a:ln>
                  <a:solidFill>
                    <a:schemeClr val="bg1"/>
                  </a:solidFill>
                </a:ln>
                <a:solidFill>
                  <a:schemeClr val="bg1"/>
                </a:solidFill>
              </a:rPr>
              <a:t>“¿</a:t>
            </a:r>
            <a:r>
              <a:rPr lang="es-CO" sz="3600" b="1" dirty="0">
                <a:ln>
                  <a:solidFill>
                    <a:schemeClr val="bg1"/>
                  </a:solidFill>
                </a:ln>
                <a:solidFill>
                  <a:schemeClr val="bg1"/>
                </a:solidFill>
              </a:rPr>
              <a:t>Qué significan estos </a:t>
            </a:r>
            <a:r>
              <a:rPr lang="es-CO" sz="3600" b="1" dirty="0">
                <a:ln>
                  <a:solidFill>
                    <a:srgbClr val="FF0000"/>
                  </a:solidFill>
                </a:ln>
                <a:solidFill>
                  <a:srgbClr val="FF0000"/>
                </a:solidFill>
              </a:rPr>
              <a:t>dos olivos </a:t>
            </a:r>
            <a:r>
              <a:rPr lang="es-CO" sz="3600" b="1" dirty="0">
                <a:ln>
                  <a:solidFill>
                    <a:schemeClr val="bg1"/>
                  </a:solidFill>
                </a:ln>
                <a:solidFill>
                  <a:schemeClr val="bg1"/>
                </a:solidFill>
              </a:rPr>
              <a:t>a la derecha del </a:t>
            </a:r>
            <a:r>
              <a:rPr lang="es-CO" sz="3600" b="1" dirty="0">
                <a:ln>
                  <a:solidFill>
                    <a:srgbClr val="FF0000"/>
                  </a:solidFill>
                </a:ln>
                <a:solidFill>
                  <a:srgbClr val="FF0000"/>
                </a:solidFill>
              </a:rPr>
              <a:t>candelabro</a:t>
            </a:r>
            <a:r>
              <a:rPr lang="es-CO" sz="3600" b="1" dirty="0">
                <a:ln>
                  <a:solidFill>
                    <a:srgbClr val="FF0000"/>
                  </a:solidFill>
                </a:ln>
                <a:solidFill>
                  <a:schemeClr val="bg1"/>
                </a:solidFill>
              </a:rPr>
              <a:t> </a:t>
            </a:r>
            <a:r>
              <a:rPr lang="es-CO" sz="3600" b="1" dirty="0">
                <a:ln>
                  <a:solidFill>
                    <a:schemeClr val="bg1"/>
                  </a:solidFill>
                </a:ln>
                <a:solidFill>
                  <a:schemeClr val="bg1"/>
                </a:solidFill>
              </a:rPr>
              <a:t>y a su izquierda</a:t>
            </a:r>
            <a:r>
              <a:rPr lang="es-CO" sz="3600" b="1" dirty="0" smtClean="0">
                <a:ln>
                  <a:solidFill>
                    <a:schemeClr val="bg1"/>
                  </a:solidFill>
                </a:ln>
                <a:solidFill>
                  <a:schemeClr val="bg1"/>
                </a:solidFill>
              </a:rPr>
              <a:t>?” </a:t>
            </a:r>
            <a:r>
              <a:rPr lang="es-CO" sz="3600" b="1" dirty="0">
                <a:ln>
                  <a:solidFill>
                    <a:srgbClr val="C00000"/>
                  </a:solidFill>
                </a:ln>
                <a:solidFill>
                  <a:srgbClr val="C00000"/>
                </a:solidFill>
              </a:rPr>
              <a:t>Zacarías </a:t>
            </a:r>
            <a:r>
              <a:rPr lang="es-CO" sz="3600" b="1" dirty="0" smtClean="0">
                <a:ln>
                  <a:solidFill>
                    <a:srgbClr val="C00000"/>
                  </a:solidFill>
                </a:ln>
                <a:solidFill>
                  <a:srgbClr val="C00000"/>
                </a:solidFill>
              </a:rPr>
              <a:t>4:11.</a:t>
            </a:r>
            <a:endParaRPr lang="es-CO" sz="3600" b="1" dirty="0">
              <a:ln>
                <a:solidFill>
                  <a:srgbClr val="C00000"/>
                </a:solidFill>
              </a:ln>
              <a:solidFill>
                <a:srgbClr val="C00000"/>
              </a:solidFill>
            </a:endParaRP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4</a:t>
            </a:fld>
            <a:endParaRPr lang="es-CO"/>
          </a:p>
        </p:txBody>
      </p:sp>
      <p:sp>
        <p:nvSpPr>
          <p:cNvPr id="6" name="Rectángulo 5"/>
          <p:cNvSpPr/>
          <p:nvPr/>
        </p:nvSpPr>
        <p:spPr>
          <a:xfrm>
            <a:off x="802929" y="4289533"/>
            <a:ext cx="7538141"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i="1" dirty="0" smtClean="0">
                <a:ln>
                  <a:solidFill>
                    <a:schemeClr val="bg1"/>
                  </a:solidFill>
                </a:ln>
                <a:solidFill>
                  <a:schemeClr val="bg1"/>
                </a:solidFill>
              </a:rPr>
              <a:t>“</a:t>
            </a:r>
            <a:r>
              <a:rPr lang="es-CO" sz="3600" b="1" i="1" dirty="0" smtClean="0">
                <a:ln>
                  <a:solidFill>
                    <a:srgbClr val="FF0000"/>
                  </a:solidFill>
                </a:ln>
                <a:solidFill>
                  <a:srgbClr val="FF0000"/>
                </a:solidFill>
              </a:rPr>
              <a:t>Estos </a:t>
            </a:r>
            <a:r>
              <a:rPr lang="es-CO" sz="3600" b="1" i="1" dirty="0">
                <a:ln>
                  <a:solidFill>
                    <a:srgbClr val="FF0000"/>
                  </a:solidFill>
                </a:ln>
                <a:solidFill>
                  <a:srgbClr val="FF0000"/>
                </a:solidFill>
              </a:rPr>
              <a:t>testigos </a:t>
            </a:r>
            <a:r>
              <a:rPr lang="es-CO" sz="3600" b="1" i="1" dirty="0">
                <a:ln>
                  <a:solidFill>
                    <a:schemeClr val="bg1"/>
                  </a:solidFill>
                </a:ln>
                <a:solidFill>
                  <a:schemeClr val="bg1"/>
                </a:solidFill>
              </a:rPr>
              <a:t>son los </a:t>
            </a:r>
            <a:r>
              <a:rPr lang="es-CO" sz="3600" b="1" i="1" dirty="0">
                <a:ln>
                  <a:solidFill>
                    <a:srgbClr val="FF0000"/>
                  </a:solidFill>
                </a:ln>
                <a:solidFill>
                  <a:srgbClr val="FF0000"/>
                </a:solidFill>
              </a:rPr>
              <a:t>dos olivos</a:t>
            </a:r>
            <a:r>
              <a:rPr lang="es-CO" sz="3600" b="1" i="1" dirty="0">
                <a:ln>
                  <a:solidFill>
                    <a:schemeClr val="bg1"/>
                  </a:solidFill>
                </a:ln>
                <a:solidFill>
                  <a:schemeClr val="bg1"/>
                </a:solidFill>
              </a:rPr>
              <a:t>, y los </a:t>
            </a:r>
            <a:r>
              <a:rPr lang="es-CO" sz="3600" b="1" i="1" dirty="0">
                <a:ln>
                  <a:solidFill>
                    <a:srgbClr val="FF0000"/>
                  </a:solidFill>
                </a:ln>
                <a:solidFill>
                  <a:srgbClr val="FF0000"/>
                </a:solidFill>
              </a:rPr>
              <a:t>dos candeleros </a:t>
            </a:r>
            <a:r>
              <a:rPr lang="es-CO" sz="3600" b="1" i="1" dirty="0">
                <a:ln>
                  <a:solidFill>
                    <a:srgbClr val="009900"/>
                  </a:solidFill>
                </a:ln>
                <a:solidFill>
                  <a:srgbClr val="009900"/>
                </a:solidFill>
              </a:rPr>
              <a:t>que están en pie delante del Dios de la </a:t>
            </a:r>
            <a:r>
              <a:rPr lang="es-CO" sz="3600" b="1" i="1" dirty="0" smtClean="0">
                <a:ln>
                  <a:solidFill>
                    <a:srgbClr val="009900"/>
                  </a:solidFill>
                </a:ln>
                <a:solidFill>
                  <a:srgbClr val="009900"/>
                </a:solidFill>
              </a:rPr>
              <a:t>tierra</a:t>
            </a:r>
            <a:r>
              <a:rPr lang="es-CO" sz="3600" b="1" i="1" dirty="0" smtClean="0">
                <a:ln>
                  <a:solidFill>
                    <a:schemeClr val="bg1"/>
                  </a:solidFill>
                </a:ln>
                <a:solidFill>
                  <a:schemeClr val="bg1"/>
                </a:solidFill>
              </a:rPr>
              <a:t>”.</a:t>
            </a:r>
            <a:r>
              <a:rPr lang="es-CO" sz="3600" b="1" i="1" dirty="0" smtClean="0">
                <a:ln>
                  <a:solidFill>
                    <a:srgbClr val="0000FF"/>
                  </a:solidFill>
                </a:ln>
                <a:solidFill>
                  <a:srgbClr val="0000FF"/>
                </a:solidFill>
              </a:rPr>
              <a:t> </a:t>
            </a:r>
            <a:r>
              <a:rPr lang="es-CO" sz="3600" b="1" i="1" dirty="0">
                <a:ln>
                  <a:solidFill>
                    <a:srgbClr val="C00000"/>
                  </a:solidFill>
                </a:ln>
                <a:solidFill>
                  <a:srgbClr val="C00000"/>
                </a:solidFill>
              </a:rPr>
              <a:t>Apocalipsis 11:4. </a:t>
            </a:r>
          </a:p>
        </p:txBody>
      </p:sp>
      <p:sp>
        <p:nvSpPr>
          <p:cNvPr id="4" name="Rectángulo 3"/>
          <p:cNvSpPr/>
          <p:nvPr/>
        </p:nvSpPr>
        <p:spPr>
          <a:xfrm>
            <a:off x="802929" y="2374355"/>
            <a:ext cx="7538142"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i="1" dirty="0" smtClean="0">
                <a:ln>
                  <a:solidFill>
                    <a:schemeClr val="bg1"/>
                  </a:solidFill>
                </a:ln>
                <a:solidFill>
                  <a:schemeClr val="bg1"/>
                </a:solidFill>
              </a:rPr>
              <a:t>"Y </a:t>
            </a:r>
            <a:r>
              <a:rPr lang="es-CO" sz="3600" b="1" i="1" dirty="0">
                <a:ln>
                  <a:solidFill>
                    <a:schemeClr val="bg1"/>
                  </a:solidFill>
                </a:ln>
                <a:solidFill>
                  <a:schemeClr val="bg1"/>
                </a:solidFill>
              </a:rPr>
              <a:t>él dijo: Estos son </a:t>
            </a:r>
            <a:r>
              <a:rPr lang="es-CO" sz="3600" b="1" i="1" dirty="0">
                <a:ln>
                  <a:solidFill>
                    <a:srgbClr val="FF0000"/>
                  </a:solidFill>
                </a:ln>
                <a:solidFill>
                  <a:srgbClr val="FF0000"/>
                </a:solidFill>
              </a:rPr>
              <a:t>los dos ungidos </a:t>
            </a:r>
            <a:r>
              <a:rPr lang="es-CO" sz="3600" b="1" i="1" dirty="0">
                <a:ln>
                  <a:solidFill>
                    <a:srgbClr val="009900"/>
                  </a:solidFill>
                </a:ln>
                <a:solidFill>
                  <a:srgbClr val="009900"/>
                </a:solidFill>
              </a:rPr>
              <a:t>que están delante del Señor de toda la </a:t>
            </a:r>
            <a:r>
              <a:rPr lang="es-CO" sz="3600" b="1" i="1" dirty="0" smtClean="0">
                <a:ln>
                  <a:solidFill>
                    <a:srgbClr val="009900"/>
                  </a:solidFill>
                </a:ln>
                <a:solidFill>
                  <a:srgbClr val="009900"/>
                </a:solidFill>
              </a:rPr>
              <a:t>tierra</a:t>
            </a:r>
            <a:r>
              <a:rPr lang="es-CO" sz="3600" b="1" i="1" dirty="0" smtClean="0">
                <a:ln>
                  <a:solidFill>
                    <a:schemeClr val="bg1"/>
                  </a:solidFill>
                </a:ln>
                <a:solidFill>
                  <a:schemeClr val="bg1"/>
                </a:solidFill>
              </a:rPr>
              <a:t>”.</a:t>
            </a:r>
            <a:r>
              <a:rPr lang="es-CO" sz="3600" b="1" i="1" dirty="0" smtClean="0">
                <a:ln>
                  <a:solidFill>
                    <a:srgbClr val="0000FF"/>
                  </a:solidFill>
                </a:ln>
                <a:solidFill>
                  <a:srgbClr val="0000FF"/>
                </a:solidFill>
              </a:rPr>
              <a:t> </a:t>
            </a:r>
            <a:r>
              <a:rPr lang="es-CO" sz="3600" b="1" i="1" dirty="0">
                <a:ln>
                  <a:solidFill>
                    <a:srgbClr val="C00000"/>
                  </a:solidFill>
                </a:ln>
                <a:solidFill>
                  <a:srgbClr val="C00000"/>
                </a:solidFill>
              </a:rPr>
              <a:t>Zacarías </a:t>
            </a:r>
            <a:r>
              <a:rPr lang="es-CO" sz="3600" b="1" i="1" dirty="0" smtClean="0">
                <a:ln>
                  <a:solidFill>
                    <a:srgbClr val="C00000"/>
                  </a:solidFill>
                </a:ln>
                <a:solidFill>
                  <a:srgbClr val="C00000"/>
                </a:solidFill>
              </a:rPr>
              <a:t>4:12.</a:t>
            </a:r>
            <a:endParaRPr lang="es-CO" sz="3600" b="1" i="1" dirty="0">
              <a:ln>
                <a:solidFill>
                  <a:srgbClr val="C00000"/>
                </a:solidFill>
              </a:ln>
              <a:solidFill>
                <a:srgbClr val="C00000"/>
              </a:solidFill>
            </a:endParaRPr>
          </a:p>
        </p:txBody>
      </p:sp>
    </p:spTree>
    <p:extLst>
      <p:ext uri="{BB962C8B-B14F-4D97-AF65-F5344CB8AC3E}">
        <p14:creationId xmlns:p14="http://schemas.microsoft.com/office/powerpoint/2010/main" val="135549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66860" y="2840644"/>
            <a:ext cx="8210281"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rgbClr val="FF0000"/>
                  </a:solidFill>
                </a:ln>
                <a:solidFill>
                  <a:srgbClr val="FF0000"/>
                </a:solidFill>
              </a:rPr>
              <a:t>Apocalipsis 11 </a:t>
            </a:r>
          </a:p>
          <a:p>
            <a:pPr lvl="0"/>
            <a:r>
              <a:rPr lang="es-CO" sz="3600" b="1" dirty="0" smtClean="0">
                <a:ln>
                  <a:solidFill>
                    <a:schemeClr val="bg1"/>
                  </a:solidFill>
                </a:ln>
                <a:solidFill>
                  <a:schemeClr val="bg1"/>
                </a:solidFill>
              </a:rPr>
              <a:t>Dos testigos = dos olivos = dos candeleros.  </a:t>
            </a:r>
            <a:endParaRPr lang="es-CO" sz="3600" b="1" dirty="0">
              <a:ln>
                <a:solidFill>
                  <a:schemeClr val="bg1"/>
                </a:solidFill>
              </a:ln>
              <a:solidFill>
                <a:schemeClr val="bg1"/>
              </a:solidFill>
            </a:endParaRP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5</a:t>
            </a:fld>
            <a:endParaRPr lang="es-CO"/>
          </a:p>
        </p:txBody>
      </p:sp>
      <p:sp>
        <p:nvSpPr>
          <p:cNvPr id="7" name="Rectángulo 6"/>
          <p:cNvSpPr/>
          <p:nvPr/>
        </p:nvSpPr>
        <p:spPr>
          <a:xfrm>
            <a:off x="1384479" y="1087861"/>
            <a:ext cx="6375042" cy="1323439"/>
          </a:xfrm>
          <a:prstGeom prst="rect">
            <a:avLst/>
          </a:prstGeom>
          <a:solidFill>
            <a:srgbClr val="C00000"/>
          </a:solid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CO" sz="4000" b="1" dirty="0" smtClean="0">
                <a:ln>
                  <a:solidFill>
                    <a:schemeClr val="tx1"/>
                  </a:solidFill>
                </a:ln>
              </a:rPr>
              <a:t>Los símbolos vistos por Juan y por Zacarías.</a:t>
            </a:r>
            <a:endParaRPr lang="es-CO" sz="2000" dirty="0">
              <a:ln>
                <a:solidFill>
                  <a:schemeClr val="tx1"/>
                </a:solidFill>
              </a:ln>
            </a:endParaRPr>
          </a:p>
        </p:txBody>
      </p:sp>
      <p:sp>
        <p:nvSpPr>
          <p:cNvPr id="6" name="Rectángulo 5"/>
          <p:cNvSpPr/>
          <p:nvPr/>
        </p:nvSpPr>
        <p:spPr>
          <a:xfrm>
            <a:off x="466861" y="4276575"/>
            <a:ext cx="811236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a:ln>
                  <a:solidFill>
                    <a:srgbClr val="FF0000"/>
                  </a:solidFill>
                </a:ln>
                <a:solidFill>
                  <a:srgbClr val="FF0000"/>
                </a:solidFill>
              </a:rPr>
              <a:t>Zacarías </a:t>
            </a:r>
            <a:r>
              <a:rPr lang="es-CO" sz="3600" b="1" dirty="0" smtClean="0">
                <a:ln>
                  <a:solidFill>
                    <a:srgbClr val="FF0000"/>
                  </a:solidFill>
                </a:ln>
                <a:solidFill>
                  <a:srgbClr val="FF0000"/>
                </a:solidFill>
              </a:rPr>
              <a:t>4 </a:t>
            </a:r>
          </a:p>
          <a:p>
            <a:pPr lvl="0"/>
            <a:r>
              <a:rPr lang="es-CO" sz="3600" b="1" dirty="0" smtClean="0">
                <a:ln>
                  <a:solidFill>
                    <a:schemeClr val="bg1"/>
                  </a:solidFill>
                </a:ln>
                <a:solidFill>
                  <a:schemeClr val="bg1"/>
                </a:solidFill>
              </a:rPr>
              <a:t>Dos ungidos = dos olivos = un candelabro.  </a:t>
            </a:r>
            <a:endParaRPr lang="es-CO" sz="3600" b="1" dirty="0">
              <a:ln>
                <a:solidFill>
                  <a:schemeClr val="bg1"/>
                </a:solidFill>
              </a:ln>
              <a:solidFill>
                <a:schemeClr val="bg1"/>
              </a:solidFill>
            </a:endParaRPr>
          </a:p>
        </p:txBody>
      </p:sp>
      <p:sp>
        <p:nvSpPr>
          <p:cNvPr id="8" name="CuadroTexto 7"/>
          <p:cNvSpPr txBox="1"/>
          <p:nvPr/>
        </p:nvSpPr>
        <p:spPr>
          <a:xfrm>
            <a:off x="796076" y="5769108"/>
            <a:ext cx="7551849"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4000" b="1" dirty="0" smtClean="0">
                <a:ln>
                  <a:solidFill>
                    <a:srgbClr val="FF0000"/>
                  </a:solidFill>
                </a:ln>
                <a:solidFill>
                  <a:srgbClr val="FF0000"/>
                </a:solidFill>
              </a:rPr>
              <a:t>¿Qué representan estos símbolos?</a:t>
            </a:r>
          </a:p>
        </p:txBody>
      </p:sp>
    </p:spTree>
    <p:extLst>
      <p:ext uri="{BB962C8B-B14F-4D97-AF65-F5344CB8AC3E}">
        <p14:creationId xmlns:p14="http://schemas.microsoft.com/office/powerpoint/2010/main" val="262376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45987" y="1102982"/>
            <a:ext cx="5652027"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4000" b="1" dirty="0" smtClean="0">
                <a:ln>
                  <a:solidFill>
                    <a:srgbClr val="FF0000"/>
                  </a:solidFill>
                </a:ln>
                <a:solidFill>
                  <a:srgbClr val="FF0000"/>
                </a:solidFill>
              </a:rPr>
              <a:t>La respuesta del ángel a Zacarías fue:</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6</a:t>
            </a:fld>
            <a:endParaRPr lang="es-CO"/>
          </a:p>
        </p:txBody>
      </p:sp>
      <p:sp>
        <p:nvSpPr>
          <p:cNvPr id="6" name="Rectángulo 5"/>
          <p:cNvSpPr/>
          <p:nvPr/>
        </p:nvSpPr>
        <p:spPr>
          <a:xfrm>
            <a:off x="968189" y="3463439"/>
            <a:ext cx="7207622"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i="1" dirty="0" smtClean="0">
                <a:ln>
                  <a:solidFill>
                    <a:schemeClr val="bg1"/>
                  </a:solidFill>
                </a:ln>
                <a:solidFill>
                  <a:schemeClr val="bg1"/>
                </a:solidFill>
              </a:rPr>
              <a:t>“Esta </a:t>
            </a:r>
            <a:r>
              <a:rPr lang="es-CO" sz="3600" b="1" i="1" dirty="0">
                <a:ln>
                  <a:solidFill>
                    <a:schemeClr val="bg1"/>
                  </a:solidFill>
                </a:ln>
                <a:solidFill>
                  <a:schemeClr val="bg1"/>
                </a:solidFill>
              </a:rPr>
              <a:t>es </a:t>
            </a:r>
            <a:r>
              <a:rPr lang="es-CO" sz="3600" b="1" i="1" dirty="0">
                <a:ln>
                  <a:solidFill>
                    <a:srgbClr val="FF0000"/>
                  </a:solidFill>
                </a:ln>
                <a:solidFill>
                  <a:srgbClr val="FF0000"/>
                </a:solidFill>
              </a:rPr>
              <a:t>P</a:t>
            </a:r>
            <a:r>
              <a:rPr lang="es-CO" sz="3600" b="1" i="1" dirty="0" smtClean="0">
                <a:ln>
                  <a:solidFill>
                    <a:srgbClr val="FF0000"/>
                  </a:solidFill>
                </a:ln>
                <a:solidFill>
                  <a:srgbClr val="FF0000"/>
                </a:solidFill>
              </a:rPr>
              <a:t>alabra </a:t>
            </a:r>
            <a:r>
              <a:rPr lang="es-CO" sz="3600" b="1" i="1" dirty="0">
                <a:ln>
                  <a:solidFill>
                    <a:srgbClr val="FF0000"/>
                  </a:solidFill>
                </a:ln>
                <a:solidFill>
                  <a:srgbClr val="FF0000"/>
                </a:solidFill>
              </a:rPr>
              <a:t>de Jehová </a:t>
            </a:r>
            <a:r>
              <a:rPr lang="es-CO" sz="3600" b="1" i="1" dirty="0">
                <a:ln>
                  <a:solidFill>
                    <a:schemeClr val="bg1"/>
                  </a:solidFill>
                </a:ln>
                <a:solidFill>
                  <a:schemeClr val="bg1"/>
                </a:solidFill>
              </a:rPr>
              <a:t>a </a:t>
            </a:r>
            <a:r>
              <a:rPr lang="es-CO" sz="3600" b="1" i="1" dirty="0" err="1">
                <a:ln>
                  <a:solidFill>
                    <a:schemeClr val="bg1"/>
                  </a:solidFill>
                </a:ln>
                <a:solidFill>
                  <a:schemeClr val="bg1"/>
                </a:solidFill>
              </a:rPr>
              <a:t>Zorobabel</a:t>
            </a:r>
            <a:r>
              <a:rPr lang="es-CO" sz="3600" b="1" i="1" dirty="0">
                <a:ln>
                  <a:solidFill>
                    <a:schemeClr val="bg1"/>
                  </a:solidFill>
                </a:ln>
                <a:solidFill>
                  <a:schemeClr val="bg1"/>
                </a:solidFill>
              </a:rPr>
              <a:t>, que dice: No con ejército, ni con fuerza, sino </a:t>
            </a:r>
            <a:r>
              <a:rPr lang="es-CO" sz="3600" b="1" i="1" dirty="0" smtClean="0">
                <a:ln>
                  <a:solidFill>
                    <a:schemeClr val="bg1"/>
                  </a:solidFill>
                </a:ln>
                <a:solidFill>
                  <a:schemeClr val="bg1"/>
                </a:solidFill>
              </a:rPr>
              <a:t>con </a:t>
            </a:r>
            <a:r>
              <a:rPr lang="es-CO" sz="3600" b="1" i="1" dirty="0">
                <a:ln>
                  <a:solidFill>
                    <a:srgbClr val="FF0000"/>
                  </a:solidFill>
                </a:ln>
                <a:solidFill>
                  <a:srgbClr val="FF0000"/>
                </a:solidFill>
              </a:rPr>
              <a:t>mi Espíritu</a:t>
            </a:r>
            <a:r>
              <a:rPr lang="es-CO" sz="3600" b="1" i="1" dirty="0">
                <a:ln>
                  <a:solidFill>
                    <a:schemeClr val="bg1"/>
                  </a:solidFill>
                </a:ln>
                <a:solidFill>
                  <a:schemeClr val="bg1"/>
                </a:solidFill>
              </a:rPr>
              <a:t>, ha dicho Jehová de los </a:t>
            </a:r>
            <a:r>
              <a:rPr lang="es-CO" sz="3600" b="1" i="1" dirty="0" smtClean="0">
                <a:ln>
                  <a:solidFill>
                    <a:schemeClr val="bg1"/>
                  </a:solidFill>
                </a:ln>
                <a:solidFill>
                  <a:schemeClr val="bg1"/>
                </a:solidFill>
              </a:rPr>
              <a:t>ejércitos”.</a:t>
            </a:r>
          </a:p>
          <a:p>
            <a:pPr lvl="0" algn="ctr"/>
            <a:r>
              <a:rPr lang="es-CO" sz="3600" b="1" i="1" dirty="0" smtClean="0">
                <a:ln>
                  <a:solidFill>
                    <a:schemeClr val="bg1"/>
                  </a:solidFill>
                </a:ln>
                <a:solidFill>
                  <a:schemeClr val="bg1"/>
                </a:solidFill>
              </a:rPr>
              <a:t> </a:t>
            </a:r>
            <a:r>
              <a:rPr lang="es-CO" sz="3600" b="1" i="1" dirty="0">
                <a:ln>
                  <a:solidFill>
                    <a:srgbClr val="FF0000"/>
                  </a:solidFill>
                </a:ln>
                <a:solidFill>
                  <a:srgbClr val="FF0000"/>
                </a:solidFill>
              </a:rPr>
              <a:t>Zacarías 4:6. </a:t>
            </a:r>
          </a:p>
        </p:txBody>
      </p:sp>
    </p:spTree>
    <p:extLst>
      <p:ext uri="{BB962C8B-B14F-4D97-AF65-F5344CB8AC3E}">
        <p14:creationId xmlns:p14="http://schemas.microsoft.com/office/powerpoint/2010/main" val="858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96" y="4116"/>
            <a:ext cx="9144396" cy="6849471"/>
          </a:xfrm>
          <a:prstGeom prst="rect">
            <a:avLst/>
          </a:prstGeom>
        </p:spPr>
      </p:pic>
      <p:sp>
        <p:nvSpPr>
          <p:cNvPr id="2" name="CuadroTexto 1"/>
          <p:cNvSpPr txBox="1"/>
          <p:nvPr/>
        </p:nvSpPr>
        <p:spPr>
          <a:xfrm>
            <a:off x="2743200" y="605442"/>
            <a:ext cx="548500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FF0000"/>
                  </a:solidFill>
                </a:ln>
                <a:solidFill>
                  <a:srgbClr val="FF0000"/>
                </a:solidFill>
              </a:rPr>
              <a:t>La Palabra de Dios es comparada con un candelero o con una lámpara, cuya función es dar luz.</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7</a:t>
            </a:fld>
            <a:endParaRPr lang="es-CO"/>
          </a:p>
        </p:txBody>
      </p:sp>
      <p:sp>
        <p:nvSpPr>
          <p:cNvPr id="6" name="Rectángulo 5"/>
          <p:cNvSpPr/>
          <p:nvPr/>
        </p:nvSpPr>
        <p:spPr>
          <a:xfrm>
            <a:off x="906612" y="4316427"/>
            <a:ext cx="7335043"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i="1" dirty="0" smtClean="0">
                <a:ln>
                  <a:solidFill>
                    <a:schemeClr val="bg1"/>
                  </a:solidFill>
                </a:ln>
                <a:solidFill>
                  <a:schemeClr val="bg1"/>
                </a:solidFill>
              </a:rPr>
              <a:t>“Lámpara </a:t>
            </a:r>
            <a:r>
              <a:rPr lang="es-CO" sz="3600" b="1" i="1" dirty="0">
                <a:ln>
                  <a:solidFill>
                    <a:schemeClr val="bg1"/>
                  </a:solidFill>
                </a:ln>
                <a:solidFill>
                  <a:schemeClr val="bg1"/>
                </a:solidFill>
              </a:rPr>
              <a:t>es a mis pies tu </a:t>
            </a:r>
            <a:r>
              <a:rPr lang="es-CO" sz="3600" b="1" i="1" dirty="0" smtClean="0">
                <a:ln>
                  <a:solidFill>
                    <a:schemeClr val="bg1"/>
                  </a:solidFill>
                </a:ln>
                <a:solidFill>
                  <a:schemeClr val="bg1"/>
                </a:solidFill>
              </a:rPr>
              <a:t>Palabra</a:t>
            </a:r>
            <a:r>
              <a:rPr lang="es-CO" sz="3600" b="1" i="1" dirty="0">
                <a:ln>
                  <a:solidFill>
                    <a:schemeClr val="bg1"/>
                  </a:solidFill>
                </a:ln>
                <a:solidFill>
                  <a:schemeClr val="bg1"/>
                </a:solidFill>
              </a:rPr>
              <a:t>, </a:t>
            </a:r>
          </a:p>
          <a:p>
            <a:pPr lvl="0" algn="ctr"/>
            <a:r>
              <a:rPr lang="es-CO" sz="3600" b="1" i="1" dirty="0">
                <a:ln>
                  <a:solidFill>
                    <a:schemeClr val="bg1"/>
                  </a:solidFill>
                </a:ln>
                <a:solidFill>
                  <a:schemeClr val="bg1"/>
                </a:solidFill>
              </a:rPr>
              <a:t> Y lumbrera a mi </a:t>
            </a:r>
            <a:r>
              <a:rPr lang="es-CO" sz="3600" b="1" i="1" dirty="0" smtClean="0">
                <a:ln>
                  <a:solidFill>
                    <a:schemeClr val="bg1"/>
                  </a:solidFill>
                </a:ln>
                <a:solidFill>
                  <a:schemeClr val="bg1"/>
                </a:solidFill>
              </a:rPr>
              <a:t>camino”.</a:t>
            </a:r>
          </a:p>
          <a:p>
            <a:pPr lvl="0" algn="ctr"/>
            <a:r>
              <a:rPr lang="es-CO" sz="3600" b="1" i="1" dirty="0" smtClean="0">
                <a:ln>
                  <a:solidFill>
                    <a:schemeClr val="bg1"/>
                  </a:solidFill>
                </a:ln>
                <a:solidFill>
                  <a:schemeClr val="bg1"/>
                </a:solidFill>
              </a:rPr>
              <a:t> </a:t>
            </a:r>
            <a:r>
              <a:rPr lang="es-CO" sz="3600" b="1" i="1" dirty="0">
                <a:ln>
                  <a:solidFill>
                    <a:srgbClr val="FF0000"/>
                  </a:solidFill>
                </a:ln>
                <a:solidFill>
                  <a:srgbClr val="FF0000"/>
                </a:solidFill>
              </a:rPr>
              <a:t>Salmo 119:105. </a:t>
            </a:r>
            <a:endParaRPr lang="es-CO" sz="3600" b="1" i="1" dirty="0" smtClean="0">
              <a:ln>
                <a:solidFill>
                  <a:srgbClr val="FF0000"/>
                </a:solidFill>
              </a:ln>
              <a:solidFill>
                <a:srgbClr val="FF0000"/>
              </a:solidFill>
            </a:endParaRPr>
          </a:p>
          <a:p>
            <a:pPr lvl="0" algn="ctr"/>
            <a:r>
              <a:rPr lang="es-CO" sz="3200" b="1" i="1" dirty="0" smtClean="0">
                <a:ln>
                  <a:solidFill>
                    <a:srgbClr val="0000FF"/>
                  </a:solidFill>
                </a:ln>
                <a:solidFill>
                  <a:srgbClr val="0000FF"/>
                </a:solidFill>
              </a:rPr>
              <a:t>Véase también Salmo 119:130. </a:t>
            </a:r>
            <a:endParaRPr lang="es-CO" sz="3200" b="1" i="1" dirty="0">
              <a:ln>
                <a:solidFill>
                  <a:srgbClr val="0000FF"/>
                </a:solidFill>
              </a:ln>
              <a:solidFill>
                <a:srgbClr val="0000FF"/>
              </a:solidFill>
            </a:endParaRPr>
          </a:p>
        </p:txBody>
      </p:sp>
    </p:spTree>
    <p:extLst>
      <p:ext uri="{BB962C8B-B14F-4D97-AF65-F5344CB8AC3E}">
        <p14:creationId xmlns:p14="http://schemas.microsoft.com/office/powerpoint/2010/main" val="421673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4435" y="1129878"/>
            <a:ext cx="8095129"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009900"/>
                  </a:solidFill>
                </a:ln>
                <a:solidFill>
                  <a:srgbClr val="009900"/>
                </a:solidFill>
              </a:rPr>
              <a:t>Estos </a:t>
            </a:r>
            <a:r>
              <a:rPr lang="es-CO" sz="3600" b="1" dirty="0" smtClean="0">
                <a:ln>
                  <a:solidFill>
                    <a:srgbClr val="FF0000"/>
                  </a:solidFill>
                </a:ln>
                <a:solidFill>
                  <a:srgbClr val="FF0000"/>
                </a:solidFill>
              </a:rPr>
              <a:t>dos Testigos </a:t>
            </a:r>
            <a:r>
              <a:rPr lang="es-CO" sz="3600" b="1" dirty="0" smtClean="0">
                <a:ln>
                  <a:solidFill>
                    <a:srgbClr val="009900"/>
                  </a:solidFill>
                </a:ln>
                <a:solidFill>
                  <a:srgbClr val="009900"/>
                </a:solidFill>
              </a:rPr>
              <a:t>son la causa por la que Juan está preso en la isla de </a:t>
            </a:r>
            <a:r>
              <a:rPr lang="es-CO" sz="3600" b="1" dirty="0" err="1" smtClean="0">
                <a:ln>
                  <a:solidFill>
                    <a:srgbClr val="009900"/>
                  </a:solidFill>
                </a:ln>
                <a:solidFill>
                  <a:srgbClr val="009900"/>
                </a:solidFill>
              </a:rPr>
              <a:t>Patmos</a:t>
            </a:r>
            <a:r>
              <a:rPr lang="es-CO" sz="3600" b="1" dirty="0" smtClean="0">
                <a:ln>
                  <a:solidFill>
                    <a:srgbClr val="009900"/>
                  </a:solidFill>
                </a:ln>
                <a:solidFill>
                  <a:srgbClr val="009900"/>
                </a:solidFill>
              </a:rPr>
              <a:t>.</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8</a:t>
            </a:fld>
            <a:endParaRPr lang="es-CO"/>
          </a:p>
        </p:txBody>
      </p:sp>
      <p:sp>
        <p:nvSpPr>
          <p:cNvPr id="6" name="Rectángulo 5"/>
          <p:cNvSpPr/>
          <p:nvPr/>
        </p:nvSpPr>
        <p:spPr>
          <a:xfrm>
            <a:off x="578223" y="2832081"/>
            <a:ext cx="7987554"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i="1" dirty="0" smtClean="0">
                <a:ln>
                  <a:solidFill>
                    <a:schemeClr val="bg1"/>
                  </a:solidFill>
                </a:ln>
                <a:solidFill>
                  <a:schemeClr val="bg1"/>
                </a:solidFill>
              </a:rPr>
              <a:t>“Yo </a:t>
            </a:r>
            <a:r>
              <a:rPr lang="es-CO" sz="3600" b="1" i="1" dirty="0">
                <a:ln>
                  <a:solidFill>
                    <a:schemeClr val="bg1"/>
                  </a:solidFill>
                </a:ln>
                <a:solidFill>
                  <a:schemeClr val="bg1"/>
                </a:solidFill>
              </a:rPr>
              <a:t>Juan, vuestro hermano, y copartícipe vuestro en la tribulación, en el reino y en la paciencia de Jesucristo, estaba en la isla llamada </a:t>
            </a:r>
            <a:r>
              <a:rPr lang="es-CO" sz="3600" b="1" i="1" dirty="0" err="1">
                <a:ln>
                  <a:solidFill>
                    <a:schemeClr val="bg1"/>
                  </a:solidFill>
                </a:ln>
                <a:solidFill>
                  <a:schemeClr val="bg1"/>
                </a:solidFill>
              </a:rPr>
              <a:t>Patmos</a:t>
            </a:r>
            <a:r>
              <a:rPr lang="es-CO" sz="3600" b="1" i="1" dirty="0">
                <a:ln>
                  <a:solidFill>
                    <a:schemeClr val="bg1"/>
                  </a:solidFill>
                </a:ln>
                <a:solidFill>
                  <a:schemeClr val="bg1"/>
                </a:solidFill>
              </a:rPr>
              <a:t>, por causa de la </a:t>
            </a:r>
            <a:r>
              <a:rPr lang="es-CO" sz="3600" b="1" i="1" dirty="0" smtClean="0">
                <a:ln>
                  <a:solidFill>
                    <a:srgbClr val="FF0000"/>
                  </a:solidFill>
                </a:ln>
                <a:solidFill>
                  <a:srgbClr val="FF0000"/>
                </a:solidFill>
              </a:rPr>
              <a:t>Palabra </a:t>
            </a:r>
            <a:r>
              <a:rPr lang="es-CO" sz="3600" b="1" i="1" dirty="0">
                <a:ln>
                  <a:solidFill>
                    <a:srgbClr val="FF0000"/>
                  </a:solidFill>
                </a:ln>
                <a:solidFill>
                  <a:srgbClr val="FF0000"/>
                </a:solidFill>
              </a:rPr>
              <a:t>de Dios </a:t>
            </a:r>
            <a:r>
              <a:rPr lang="es-CO" sz="3600" b="1" i="1" dirty="0">
                <a:ln>
                  <a:solidFill>
                    <a:schemeClr val="bg1"/>
                  </a:solidFill>
                </a:ln>
                <a:solidFill>
                  <a:schemeClr val="bg1"/>
                </a:solidFill>
              </a:rPr>
              <a:t>y el </a:t>
            </a:r>
            <a:r>
              <a:rPr lang="es-CO" sz="3600" b="1" i="1" dirty="0" smtClean="0">
                <a:ln>
                  <a:solidFill>
                    <a:srgbClr val="FF0000"/>
                  </a:solidFill>
                </a:ln>
                <a:solidFill>
                  <a:srgbClr val="FF0000"/>
                </a:solidFill>
              </a:rPr>
              <a:t>Testimonio </a:t>
            </a:r>
            <a:r>
              <a:rPr lang="es-CO" sz="3600" b="1" i="1" dirty="0">
                <a:ln>
                  <a:solidFill>
                    <a:srgbClr val="FF0000"/>
                  </a:solidFill>
                </a:ln>
                <a:solidFill>
                  <a:srgbClr val="FF0000"/>
                </a:solidFill>
              </a:rPr>
              <a:t>de </a:t>
            </a:r>
            <a:r>
              <a:rPr lang="es-CO" sz="3600" b="1" i="1" dirty="0" smtClean="0">
                <a:ln>
                  <a:solidFill>
                    <a:srgbClr val="FF0000"/>
                  </a:solidFill>
                </a:ln>
                <a:solidFill>
                  <a:srgbClr val="FF0000"/>
                </a:solidFill>
              </a:rPr>
              <a:t>Jesucristo”</a:t>
            </a:r>
            <a:r>
              <a:rPr lang="es-CO" sz="3600" b="1" i="1" dirty="0" smtClean="0">
                <a:ln>
                  <a:solidFill>
                    <a:schemeClr val="bg1"/>
                  </a:solidFill>
                </a:ln>
                <a:solidFill>
                  <a:schemeClr val="bg1"/>
                </a:solidFill>
              </a:rPr>
              <a:t>. </a:t>
            </a:r>
            <a:r>
              <a:rPr lang="es-CO" sz="3600" b="1" i="1" dirty="0">
                <a:ln>
                  <a:solidFill>
                    <a:srgbClr val="0000FF"/>
                  </a:solidFill>
                </a:ln>
                <a:solidFill>
                  <a:srgbClr val="0000FF"/>
                </a:solidFill>
              </a:rPr>
              <a:t>Apocalipsis 1:9. </a:t>
            </a:r>
            <a:r>
              <a:rPr lang="es-CO" sz="3600" b="1" i="1" dirty="0" smtClean="0">
                <a:ln>
                  <a:solidFill>
                    <a:srgbClr val="0000FF"/>
                  </a:solidFill>
                </a:ln>
                <a:solidFill>
                  <a:srgbClr val="0000FF"/>
                </a:solidFill>
              </a:rPr>
              <a:t> </a:t>
            </a:r>
            <a:endParaRPr lang="es-CO" sz="3600" b="1" i="1" dirty="0">
              <a:ln>
                <a:solidFill>
                  <a:srgbClr val="0000FF"/>
                </a:solidFill>
              </a:ln>
              <a:solidFill>
                <a:srgbClr val="0000FF"/>
              </a:solidFill>
            </a:endParaRPr>
          </a:p>
        </p:txBody>
      </p:sp>
    </p:spTree>
    <p:extLst>
      <p:ext uri="{BB962C8B-B14F-4D97-AF65-F5344CB8AC3E}">
        <p14:creationId xmlns:p14="http://schemas.microsoft.com/office/powerpoint/2010/main" val="3319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34571" y="1116431"/>
            <a:ext cx="7274859"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3600" b="1" dirty="0" smtClean="0">
                <a:ln>
                  <a:solidFill>
                    <a:srgbClr val="FF0000"/>
                  </a:solidFill>
                </a:ln>
                <a:solidFill>
                  <a:srgbClr val="FF0000"/>
                </a:solidFill>
              </a:rPr>
              <a:t>La Palabra de Dios </a:t>
            </a:r>
          </a:p>
          <a:p>
            <a:pPr algn="ctr"/>
            <a:r>
              <a:rPr lang="es-CO" sz="3600" b="1" dirty="0" smtClean="0">
                <a:ln>
                  <a:solidFill>
                    <a:srgbClr val="009900"/>
                  </a:solidFill>
                </a:ln>
                <a:solidFill>
                  <a:srgbClr val="009900"/>
                </a:solidFill>
              </a:rPr>
              <a:t>es la revelación dada por los profetas que hoy conocemos como Antiguo Testamento.</a:t>
            </a:r>
          </a:p>
        </p:txBody>
      </p:sp>
      <p:sp>
        <p:nvSpPr>
          <p:cNvPr id="3" name="Marcador de número de diapositiva 2"/>
          <p:cNvSpPr>
            <a:spLocks noGrp="1"/>
          </p:cNvSpPr>
          <p:nvPr>
            <p:ph type="sldNum" sz="quarter" idx="12"/>
          </p:nvPr>
        </p:nvSpPr>
        <p:spPr/>
        <p:txBody>
          <a:bodyPr/>
          <a:lstStyle/>
          <a:p>
            <a:fld id="{86AEC522-F9DC-4035-9953-FECA88221325}" type="slidenum">
              <a:rPr lang="es-CO" smtClean="0"/>
              <a:t>9</a:t>
            </a:fld>
            <a:endParaRPr lang="es-CO"/>
          </a:p>
        </p:txBody>
      </p:sp>
      <p:sp>
        <p:nvSpPr>
          <p:cNvPr id="6" name="Rectángulo 5"/>
          <p:cNvSpPr/>
          <p:nvPr/>
        </p:nvSpPr>
        <p:spPr>
          <a:xfrm>
            <a:off x="934571" y="3813712"/>
            <a:ext cx="7274859"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s-CO" sz="3600" b="1" dirty="0" smtClean="0">
                <a:ln>
                  <a:solidFill>
                    <a:srgbClr val="FF0000"/>
                  </a:solidFill>
                </a:ln>
                <a:solidFill>
                  <a:srgbClr val="FF0000"/>
                </a:solidFill>
              </a:rPr>
              <a:t>El Testimonio de Jesús </a:t>
            </a:r>
          </a:p>
          <a:p>
            <a:pPr lvl="0" algn="ctr"/>
            <a:r>
              <a:rPr lang="es-CO" sz="3600" b="1" dirty="0" smtClean="0">
                <a:ln>
                  <a:solidFill>
                    <a:srgbClr val="009900"/>
                  </a:solidFill>
                </a:ln>
                <a:solidFill>
                  <a:srgbClr val="009900"/>
                </a:solidFill>
              </a:rPr>
              <a:t>es la revelación dada por Jesús y por los apóstoles y que hoy conocemos como Nuevo Testamento.</a:t>
            </a:r>
            <a:endParaRPr lang="es-CO" sz="3600" b="1" dirty="0">
              <a:ln>
                <a:solidFill>
                  <a:srgbClr val="009900"/>
                </a:solidFill>
              </a:ln>
              <a:solidFill>
                <a:srgbClr val="009900"/>
              </a:solidFill>
            </a:endParaRPr>
          </a:p>
        </p:txBody>
      </p:sp>
    </p:spTree>
    <p:extLst>
      <p:ext uri="{BB962C8B-B14F-4D97-AF65-F5344CB8AC3E}">
        <p14:creationId xmlns:p14="http://schemas.microsoft.com/office/powerpoint/2010/main" val="42537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2026</TotalTime>
  <Words>1319</Words>
  <Application>Microsoft Office PowerPoint</Application>
  <PresentationFormat>Presentación en pantalla (4:3)</PresentationFormat>
  <Paragraphs>103</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Candara</vt:lpstr>
      <vt:lpstr>Celestial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TuSoft</cp:lastModifiedBy>
  <cp:revision>297</cp:revision>
  <dcterms:created xsi:type="dcterms:W3CDTF">2014-10-23T01:58:00Z</dcterms:created>
  <dcterms:modified xsi:type="dcterms:W3CDTF">2015-08-18T15:22:07Z</dcterms:modified>
</cp:coreProperties>
</file>