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notesSlides/notesSlide63.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notesSlides/notesSlide64.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theme/theme4.xml" ContentType="application/vnd.openxmlformats-officedocument.them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Layouts/slideLayout16.xml" ContentType="application/vnd.openxmlformats-officedocument.presentationml.slideLayout+xml"/>
  <Override PartName="/ppt/slideLayouts/slideLayout34.xml" ContentType="application/vnd.openxmlformats-officedocument.presentationml.slideLayout+xml"/>
  <Default Extension="jpeg" ContentType="image/jpeg"/>
  <Override PartName="/ppt/notesSlides/notesSlide37.xml" ContentType="application/vnd.openxmlformats-officedocument.presentationml.notesSlide+xml"/>
  <Override PartName="/ppt/notesSlides/notesSlide55.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 id="2147483699" r:id="rId2"/>
    <p:sldMasterId id="2147483711" r:id="rId3"/>
  </p:sldMasterIdLst>
  <p:notesMasterIdLst>
    <p:notesMasterId r:id="rId68"/>
  </p:notesMasterIdLst>
  <p:sldIdLst>
    <p:sldId id="382" r:id="rId4"/>
    <p:sldId id="333" r:id="rId5"/>
    <p:sldId id="338" r:id="rId6"/>
    <p:sldId id="440" r:id="rId7"/>
    <p:sldId id="258" r:id="rId8"/>
    <p:sldId id="356" r:id="rId9"/>
    <p:sldId id="357" r:id="rId10"/>
    <p:sldId id="358" r:id="rId11"/>
    <p:sldId id="439" r:id="rId12"/>
    <p:sldId id="360" r:id="rId13"/>
    <p:sldId id="406" r:id="rId14"/>
    <p:sldId id="409" r:id="rId15"/>
    <p:sldId id="407" r:id="rId16"/>
    <p:sldId id="408" r:id="rId17"/>
    <p:sldId id="402" r:id="rId18"/>
    <p:sldId id="404" r:id="rId19"/>
    <p:sldId id="436" r:id="rId20"/>
    <p:sldId id="411" r:id="rId21"/>
    <p:sldId id="412" r:id="rId22"/>
    <p:sldId id="270" r:id="rId23"/>
    <p:sldId id="413" r:id="rId24"/>
    <p:sldId id="414" r:id="rId25"/>
    <p:sldId id="273" r:id="rId26"/>
    <p:sldId id="415" r:id="rId27"/>
    <p:sldId id="416" r:id="rId28"/>
    <p:sldId id="417" r:id="rId29"/>
    <p:sldId id="418"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421" r:id="rId43"/>
    <p:sldId id="426" r:id="rId44"/>
    <p:sldId id="294" r:id="rId45"/>
    <p:sldId id="295" r:id="rId46"/>
    <p:sldId id="424" r:id="rId47"/>
    <p:sldId id="298" r:id="rId48"/>
    <p:sldId id="299" r:id="rId49"/>
    <p:sldId id="300" r:id="rId50"/>
    <p:sldId id="301" r:id="rId51"/>
    <p:sldId id="302" r:id="rId52"/>
    <p:sldId id="303" r:id="rId53"/>
    <p:sldId id="304" r:id="rId54"/>
    <p:sldId id="305" r:id="rId55"/>
    <p:sldId id="306" r:id="rId56"/>
    <p:sldId id="307" r:id="rId57"/>
    <p:sldId id="308" r:id="rId58"/>
    <p:sldId id="425" r:id="rId59"/>
    <p:sldId id="310" r:id="rId60"/>
    <p:sldId id="311" r:id="rId61"/>
    <p:sldId id="312" r:id="rId62"/>
    <p:sldId id="313" r:id="rId63"/>
    <p:sldId id="314" r:id="rId64"/>
    <p:sldId id="315" r:id="rId65"/>
    <p:sldId id="316" r:id="rId66"/>
    <p:sldId id="317" r:id="rId67"/>
  </p:sldIdLst>
  <p:sldSz cx="9144000" cy="5715000" type="screen16x1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3300"/>
    <a:srgbClr val="FFFF99"/>
    <a:srgbClr val="6633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86" autoAdjust="0"/>
    <p:restoredTop sz="94640" autoAdjust="0"/>
  </p:normalViewPr>
  <p:slideViewPr>
    <p:cSldViewPr>
      <p:cViewPr>
        <p:scale>
          <a:sx n="80" d="100"/>
          <a:sy n="80" d="100"/>
        </p:scale>
        <p:origin x="-1104" y="366"/>
      </p:cViewPr>
      <p:guideLst>
        <p:guide orient="horz" pos="180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40" d="100"/>
        <a:sy n="40"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notesMaster" Target="notesMasters/notesMaster1.xml"/><Relationship Id="rId7" Type="http://schemas.openxmlformats.org/officeDocument/2006/relationships/slide" Target="slides/slide4.xml"/><Relationship Id="rId71"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61" Type="http://schemas.openxmlformats.org/officeDocument/2006/relationships/slide" Target="slides/slide58.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presProps" Target="presProps.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BA6D2D3-AC18-439D-A4F9-7AEFE13E6EC0}" type="datetimeFigureOut">
              <a:rPr lang="en-US" smtClean="0"/>
              <a:pPr/>
              <a:t>3/21/2011</a:t>
            </a:fld>
            <a:endParaRPr lang="en-US"/>
          </a:p>
        </p:txBody>
      </p:sp>
      <p:sp>
        <p:nvSpPr>
          <p:cNvPr id="4" name="Slide Image Placeholder 3"/>
          <p:cNvSpPr>
            <a:spLocks noGrp="1" noRot="1" noChangeAspect="1"/>
          </p:cNvSpPr>
          <p:nvPr>
            <p:ph type="sldImg" idx="2"/>
          </p:nvPr>
        </p:nvSpPr>
        <p:spPr>
          <a:xfrm>
            <a:off x="685800" y="685800"/>
            <a:ext cx="54864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D035DE3-725C-4850-8E0E-BCF051E1E5F2}"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85800"/>
            <a:ext cx="54864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D035DE3-725C-4850-8E0E-BCF051E1E5F2}"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85800"/>
            <a:ext cx="54864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D035DE3-725C-4850-8E0E-BCF051E1E5F2}"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85800"/>
            <a:ext cx="54864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D035DE3-725C-4850-8E0E-BCF051E1E5F2}"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85800"/>
            <a:ext cx="54864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D035DE3-725C-4850-8E0E-BCF051E1E5F2}"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85800"/>
            <a:ext cx="54864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D035DE3-725C-4850-8E0E-BCF051E1E5F2}"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85800"/>
            <a:ext cx="54864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D035DE3-725C-4850-8E0E-BCF051E1E5F2}"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85800"/>
            <a:ext cx="54864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D035DE3-725C-4850-8E0E-BCF051E1E5F2}"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85800"/>
            <a:ext cx="54864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D035DE3-725C-4850-8E0E-BCF051E1E5F2}"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85800"/>
            <a:ext cx="54864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D035DE3-725C-4850-8E0E-BCF051E1E5F2}"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85800"/>
            <a:ext cx="54864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D035DE3-725C-4850-8E0E-BCF051E1E5F2}"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85800"/>
            <a:ext cx="54864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D035DE3-725C-4850-8E0E-BCF051E1E5F2}"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85800"/>
            <a:ext cx="54864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29876C9-ADC5-4799-B3DB-45598173FCCF}"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D035DE3-725C-4850-8E0E-BCF051E1E5F2}"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85800"/>
            <a:ext cx="54864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D035DE3-725C-4850-8E0E-BCF051E1E5F2}"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85800"/>
            <a:ext cx="54864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D035DE3-725C-4850-8E0E-BCF051E1E5F2}"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85800"/>
            <a:ext cx="54864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D035DE3-725C-4850-8E0E-BCF051E1E5F2}"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85800"/>
            <a:ext cx="54864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D035DE3-725C-4850-8E0E-BCF051E1E5F2}"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85800"/>
            <a:ext cx="54864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D035DE3-725C-4850-8E0E-BCF051E1E5F2}"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85800"/>
            <a:ext cx="54864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D035DE3-725C-4850-8E0E-BCF051E1E5F2}"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85800"/>
            <a:ext cx="54864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D035DE3-725C-4850-8E0E-BCF051E1E5F2}"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D035DE3-725C-4850-8E0E-BCF051E1E5F2}" type="slidenum">
              <a:rPr lang="en-US" smtClean="0"/>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D035DE3-725C-4850-8E0E-BCF051E1E5F2}"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85800"/>
            <a:ext cx="54864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29876C9-ADC5-4799-B3DB-45598173FCCF}" type="slidenum">
              <a:rPr lang="en-US" smtClean="0"/>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D035DE3-725C-4850-8E0E-BCF051E1E5F2}" type="slidenum">
              <a:rPr lang="en-US" smtClean="0"/>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D035DE3-725C-4850-8E0E-BCF051E1E5F2}" type="slidenum">
              <a:rPr lang="en-US" smtClean="0"/>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D035DE3-725C-4850-8E0E-BCF051E1E5F2}" type="slidenum">
              <a:rPr lang="en-US" smtClean="0"/>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D035DE3-725C-4850-8E0E-BCF051E1E5F2}" type="slidenum">
              <a:rPr lang="en-US" smtClean="0"/>
              <a:pPr/>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D035DE3-725C-4850-8E0E-BCF051E1E5F2}" type="slidenum">
              <a:rPr lang="en-US" smtClean="0"/>
              <a:pPr/>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D035DE3-725C-4850-8E0E-BCF051E1E5F2}" type="slidenum">
              <a:rPr lang="en-US" smtClean="0"/>
              <a:pPr/>
              <a:t>35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D035DE3-725C-4850-8E0E-BCF051E1E5F2}" type="slidenum">
              <a:rPr lang="en-US" smtClean="0"/>
              <a:pPr/>
              <a:t>36</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D035DE3-725C-4850-8E0E-BCF051E1E5F2}" type="slidenum">
              <a:rPr lang="en-US" smtClean="0"/>
              <a:pPr/>
              <a:t>37</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D035DE3-725C-4850-8E0E-BCF051E1E5F2}" type="slidenum">
              <a:rPr lang="en-US" smtClean="0"/>
              <a:pPr/>
              <a:t>38</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85800"/>
            <a:ext cx="54864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D035DE3-725C-4850-8E0E-BCF051E1E5F2}" type="slidenum">
              <a:rPr lang="en-US" smtClean="0"/>
              <a:pPr/>
              <a:t>39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85800"/>
            <a:ext cx="54864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D035DE3-725C-4850-8E0E-BCF051E1E5F2}" type="slidenum">
              <a:rPr lang="en-US" smtClean="0"/>
              <a:pPr/>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85800"/>
            <a:ext cx="54864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D035DE3-725C-4850-8E0E-BCF051E1E5F2}" type="slidenum">
              <a:rPr lang="en-US" smtClean="0"/>
              <a:pPr/>
              <a:t>40</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85800"/>
            <a:ext cx="54864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D035DE3-725C-4850-8E0E-BCF051E1E5F2}" type="slidenum">
              <a:rPr lang="en-US" smtClean="0"/>
              <a:pPr/>
              <a:t>41</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D035DE3-725C-4850-8E0E-BCF051E1E5F2}" type="slidenum">
              <a:rPr lang="en-US" smtClean="0"/>
              <a:pPr/>
              <a:t>42</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D035DE3-725C-4850-8E0E-BCF051E1E5F2}" type="slidenum">
              <a:rPr lang="en-US" smtClean="0"/>
              <a:pPr/>
              <a:t>43</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85800"/>
            <a:ext cx="54864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D035DE3-725C-4850-8E0E-BCF051E1E5F2}" type="slidenum">
              <a:rPr lang="en-US" smtClean="0"/>
              <a:pPr/>
              <a:t>44</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D035DE3-725C-4850-8E0E-BCF051E1E5F2}" type="slidenum">
              <a:rPr lang="en-US" smtClean="0"/>
              <a:pPr/>
              <a:t>45</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D035DE3-725C-4850-8E0E-BCF051E1E5F2}" type="slidenum">
              <a:rPr lang="en-US" smtClean="0"/>
              <a:pPr/>
              <a:t>46</a:t>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D035DE3-725C-4850-8E0E-BCF051E1E5F2}" type="slidenum">
              <a:rPr lang="en-US" smtClean="0"/>
              <a:pPr/>
              <a:t>47</a:t>
            </a:fld>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D035DE3-725C-4850-8E0E-BCF051E1E5F2}" type="slidenum">
              <a:rPr lang="en-US" smtClean="0"/>
              <a:pPr/>
              <a:t>48</a:t>
            </a:fld>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D035DE3-725C-4850-8E0E-BCF051E1E5F2}" type="slidenum">
              <a:rPr lang="en-US" smtClean="0"/>
              <a:pPr/>
              <a:t>49</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D035DE3-725C-4850-8E0E-BCF051E1E5F2}" type="slidenum">
              <a:rPr lang="en-US" smtClean="0"/>
              <a:pPr/>
              <a:t>5</a:t>
            </a:fld>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D035DE3-725C-4850-8E0E-BCF051E1E5F2}" type="slidenum">
              <a:rPr lang="en-US" smtClean="0"/>
              <a:pPr/>
              <a:t>50</a:t>
            </a:fld>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D035DE3-725C-4850-8E0E-BCF051E1E5F2}" type="slidenum">
              <a:rPr lang="en-US" smtClean="0"/>
              <a:pPr/>
              <a:t>51</a:t>
            </a:fld>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D035DE3-725C-4850-8E0E-BCF051E1E5F2}" type="slidenum">
              <a:rPr lang="en-US" smtClean="0"/>
              <a:pPr/>
              <a:t>52</a:t>
            </a:fld>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D035DE3-725C-4850-8E0E-BCF051E1E5F2}" type="slidenum">
              <a:rPr lang="en-US" smtClean="0"/>
              <a:pPr/>
              <a:t>53</a:t>
            </a:fld>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D035DE3-725C-4850-8E0E-BCF051E1E5F2}" type="slidenum">
              <a:rPr lang="en-US" smtClean="0"/>
              <a:pPr/>
              <a:t>54</a:t>
            </a:fld>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D035DE3-725C-4850-8E0E-BCF051E1E5F2}" type="slidenum">
              <a:rPr lang="en-US" smtClean="0"/>
              <a:pPr/>
              <a:t>55</a:t>
            </a:fld>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85800"/>
            <a:ext cx="54864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D035DE3-725C-4850-8E0E-BCF051E1E5F2}" type="slidenum">
              <a:rPr lang="en-US" smtClean="0"/>
              <a:pPr/>
              <a:t>56</a:t>
            </a:fld>
            <a:endParaRPr 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D035DE3-725C-4850-8E0E-BCF051E1E5F2}" type="slidenum">
              <a:rPr lang="en-US" smtClean="0"/>
              <a:pPr/>
              <a:t>57</a:t>
            </a:fld>
            <a:endParaRPr 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D035DE3-725C-4850-8E0E-BCF051E1E5F2}" type="slidenum">
              <a:rPr lang="en-US" smtClean="0"/>
              <a:pPr/>
              <a:t>58</a:t>
            </a:fld>
            <a:endParaRPr 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D035DE3-725C-4850-8E0E-BCF051E1E5F2}" type="slidenum">
              <a:rPr lang="en-US" smtClean="0"/>
              <a:pPr/>
              <a:t>59</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85800"/>
            <a:ext cx="54864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D035DE3-725C-4850-8E0E-BCF051E1E5F2}" type="slidenum">
              <a:rPr lang="en-US" smtClean="0"/>
              <a:pPr/>
              <a:t>6</a:t>
            </a:fld>
            <a:endParaRPr 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D035DE3-725C-4850-8E0E-BCF051E1E5F2}" type="slidenum">
              <a:rPr lang="en-US" smtClean="0"/>
              <a:pPr/>
              <a:t>60</a:t>
            </a:fld>
            <a:endParaRPr 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D035DE3-725C-4850-8E0E-BCF051E1E5F2}" type="slidenum">
              <a:rPr lang="en-US" smtClean="0"/>
              <a:pPr/>
              <a:t>61</a:t>
            </a:fld>
            <a:endParaRPr 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D035DE3-725C-4850-8E0E-BCF051E1E5F2}" type="slidenum">
              <a:rPr lang="en-US" smtClean="0"/>
              <a:pPr/>
              <a:t>62</a:t>
            </a:fld>
            <a:endParaRPr 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D035DE3-725C-4850-8E0E-BCF051E1E5F2}" type="slidenum">
              <a:rPr lang="en-US" smtClean="0"/>
              <a:pPr/>
              <a:t>63</a:t>
            </a:fld>
            <a:endParaRPr 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D035DE3-725C-4850-8E0E-BCF051E1E5F2}" type="slidenum">
              <a:rPr lang="en-US" smtClean="0"/>
              <a:pPr/>
              <a:t>64</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85800"/>
            <a:ext cx="54864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D035DE3-725C-4850-8E0E-BCF051E1E5F2}"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85800"/>
            <a:ext cx="54864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D035DE3-725C-4850-8E0E-BCF051E1E5F2}"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85800"/>
            <a:ext cx="54864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D035DE3-725C-4850-8E0E-BCF051E1E5F2}"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5361"/>
            <a:ext cx="7772400" cy="1225021"/>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238500"/>
            <a:ext cx="6400800" cy="14605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3E58DDD-C259-448F-B0EA-2266C47AAAB4}" type="datetimeFigureOut">
              <a:rPr lang="en-US" smtClean="0"/>
              <a:pPr/>
              <a:t>3/21/2011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0349B2-5B01-471D-B7D8-5D669E8C6CA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00500"/>
            <a:ext cx="5486400" cy="472282"/>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510646"/>
            <a:ext cx="5486400" cy="3429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472782"/>
            <a:ext cx="5486400" cy="6707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3E58DDD-C259-448F-B0EA-2266C47AAAB4}" type="datetimeFigureOut">
              <a:rPr lang="en-US" smtClean="0"/>
              <a:pPr/>
              <a:t>3/21/2011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0349B2-5B01-471D-B7D8-5D669E8C6CA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3E58DDD-C259-448F-B0EA-2266C47AAAB4}" type="datetimeFigureOut">
              <a:rPr lang="en-US" smtClean="0"/>
              <a:pPr/>
              <a:t>3/21/2011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0349B2-5B01-471D-B7D8-5D669E8C6CA9}"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871"/>
            <a:ext cx="2057400" cy="487627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28871"/>
            <a:ext cx="6019800" cy="487627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3E58DDD-C259-448F-B0EA-2266C47AAAB4}" type="datetimeFigureOut">
              <a:rPr lang="en-US" smtClean="0"/>
              <a:pPr/>
              <a:t>3/21/2011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0349B2-5B01-471D-B7D8-5D669E8C6CA9}"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3960105"/>
            <a:ext cx="9144000" cy="176080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6105528" y="0"/>
            <a:ext cx="3038475" cy="5715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8"/>
          <p:cNvSpPr>
            <a:spLocks noGrp="1"/>
          </p:cNvSpPr>
          <p:nvPr>
            <p:ph type="ctrTitle"/>
          </p:nvPr>
        </p:nvSpPr>
        <p:spPr>
          <a:xfrm>
            <a:off x="429064" y="2781300"/>
            <a:ext cx="6480048" cy="191770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433050" y="1287343"/>
            <a:ext cx="6480048" cy="14605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03E58DDD-C259-448F-B0EA-2266C47AAAB4}" type="datetimeFigureOut">
              <a:rPr lang="en-US" smtClean="0"/>
              <a:pPr/>
              <a:t>3/21/2011</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FA0349B2-5B01-471D-B7D8-5D669E8C6CA9}"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3E58DDD-C259-448F-B0EA-2266C47AAAB4}" type="datetimeFigureOut">
              <a:rPr lang="en-US" smtClean="0"/>
              <a:pPr/>
              <a:t>3/21/2011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0349B2-5B01-471D-B7D8-5D669E8C6CA9}"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3960105"/>
            <a:ext cx="9144000" cy="176080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6105528" y="0"/>
            <a:ext cx="3038475" cy="5715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Title 1"/>
          <p:cNvSpPr>
            <a:spLocks noGrp="1"/>
          </p:cNvSpPr>
          <p:nvPr>
            <p:ph type="title"/>
          </p:nvPr>
        </p:nvSpPr>
        <p:spPr>
          <a:xfrm>
            <a:off x="685800" y="2986532"/>
            <a:ext cx="6629400" cy="1521969"/>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2071501"/>
            <a:ext cx="6629400" cy="888907"/>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03E58DDD-C259-448F-B0EA-2266C47AAAB4}" type="datetimeFigureOut">
              <a:rPr lang="en-US" smtClean="0"/>
              <a:pPr/>
              <a:t>3/21/2011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0349B2-5B01-471D-B7D8-5D669E8C6CA9}"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865"/>
            <a:ext cx="7467600" cy="9525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333500"/>
            <a:ext cx="3657600" cy="3771636"/>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267200" y="1333500"/>
            <a:ext cx="3657600" cy="3771636"/>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03E58DDD-C259-448F-B0EA-2266C47AAAB4}" type="datetimeFigureOut">
              <a:rPr lang="en-US" smtClean="0"/>
              <a:pPr/>
              <a:t>3/21/2011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0349B2-5B01-471D-B7D8-5D669E8C6CA9}"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7542"/>
            <a:ext cx="8229600" cy="9525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4572000"/>
            <a:ext cx="4040188" cy="6985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8" y="4572000"/>
            <a:ext cx="4041775" cy="6985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264094"/>
            <a:ext cx="4040188" cy="328480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8" y="1264094"/>
            <a:ext cx="4041775" cy="328480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03E58DDD-C259-448F-B0EA-2266C47AAAB4}" type="datetimeFigureOut">
              <a:rPr lang="en-US" smtClean="0"/>
              <a:pPr/>
              <a:t>3/21/2011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A0349B2-5B01-471D-B7D8-5D669E8C6CA9}"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470648" cy="952500"/>
          </a:xfrm>
        </p:spPr>
        <p:txBody>
          <a:bodyPr anchor="ctr"/>
          <a:lstStyle>
            <a:lvl1pPr algn="l">
              <a:defRPr sz="4600"/>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03E58DDD-C259-448F-B0EA-2266C47AAAB4}" type="datetimeFigureOut">
              <a:rPr lang="en-US" smtClean="0"/>
              <a:pPr/>
              <a:t>3/21/2011</a:t>
            </a:fld>
            <a:endParaRPr lang="en-US"/>
          </a:p>
        </p:txBody>
      </p:sp>
      <p:sp>
        <p:nvSpPr>
          <p:cNvPr id="8" name="Slide Number Placeholder 7"/>
          <p:cNvSpPr>
            <a:spLocks noGrp="1"/>
          </p:cNvSpPr>
          <p:nvPr>
            <p:ph type="sldNum" sz="quarter" idx="11"/>
          </p:nvPr>
        </p:nvSpPr>
        <p:spPr/>
        <p:txBody>
          <a:bodyPr/>
          <a:lstStyle/>
          <a:p>
            <a:fld id="{FA0349B2-5B01-471D-B7D8-5D669E8C6CA9}" type="slidenum">
              <a:rPr lang="en-US" smtClean="0"/>
              <a:pPr/>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E58DDD-C259-448F-B0EA-2266C47AAAB4}" type="datetimeFigureOut">
              <a:rPr lang="en-US" smtClean="0"/>
              <a:pPr/>
              <a:t>3/21/2011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A0349B2-5B01-471D-B7D8-5D669E8C6CA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3E58DDD-C259-448F-B0EA-2266C47AAAB4}" type="datetimeFigureOut">
              <a:rPr lang="en-US" smtClean="0"/>
              <a:pPr/>
              <a:t>3/21/2011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0349B2-5B01-471D-B7D8-5D669E8C6CA9}"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987940"/>
            <a:ext cx="3200400" cy="608542"/>
          </a:xfrm>
        </p:spPr>
        <p:txBody>
          <a:bodyPr tIns="0" bIns="0" anchor="t"/>
          <a:lstStyle>
            <a:lvl1pPr algn="l">
              <a:buNone/>
              <a:defRPr sz="1800" b="1">
                <a:solidFill>
                  <a:schemeClr val="accent1"/>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78687"/>
            <a:ext cx="2743200" cy="7620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1651000"/>
            <a:ext cx="7086600" cy="3175000"/>
          </a:xfrm>
        </p:spPr>
        <p:txBody>
          <a:bodyPr/>
          <a:lstStyle>
            <a:lvl1pPr>
              <a:defRPr sz="2800"/>
            </a:lvl1pPr>
            <a:lvl2pPr>
              <a:defRPr sz="2400"/>
            </a:lvl2pPr>
            <a:lvl3pPr>
              <a:defRPr sz="22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03E58DDD-C259-448F-B0EA-2266C47AAAB4}" type="datetimeFigureOut">
              <a:rPr lang="en-US" smtClean="0"/>
              <a:pPr/>
              <a:t>3/21/2011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156448" y="5351721"/>
            <a:ext cx="762000" cy="304271"/>
          </a:xfrm>
        </p:spPr>
        <p:txBody>
          <a:bodyPr/>
          <a:lstStyle/>
          <a:p>
            <a:fld id="{FA0349B2-5B01-471D-B7D8-5D669E8C6CA9}" type="slidenum">
              <a:rPr lang="en-US" smtClean="0"/>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56732" y="1421424"/>
            <a:ext cx="3053868" cy="1044840"/>
          </a:xfrm>
        </p:spPr>
        <p:txBody>
          <a:bodyPr anchor="b"/>
          <a:lstStyle>
            <a:lvl1pPr algn="l">
              <a:buNone/>
              <a:defRPr sz="2200" b="1">
                <a:solidFill>
                  <a:schemeClr val="accent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065628" y="849923"/>
            <a:ext cx="4114800" cy="34290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5556734" y="2498971"/>
            <a:ext cx="3053866" cy="2219568"/>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457200" y="5351721"/>
            <a:ext cx="2133600" cy="304271"/>
          </a:xfrm>
        </p:spPr>
        <p:txBody>
          <a:bodyPr/>
          <a:lstStyle/>
          <a:p>
            <a:fld id="{03E58DDD-C259-448F-B0EA-2266C47AAAB4}" type="datetimeFigureOut">
              <a:rPr lang="en-US" smtClean="0"/>
              <a:pPr/>
              <a:t>3/21/2011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0349B2-5B01-471D-B7D8-5D669E8C6CA9}"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3E58DDD-C259-448F-B0EA-2266C47AAAB4}" type="datetimeFigureOut">
              <a:rPr lang="en-US" smtClean="0"/>
              <a:pPr/>
              <a:t>3/21/2011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0349B2-5B01-471D-B7D8-5D669E8C6CA9}" type="slidenum">
              <a:rPr lang="en-US" smtClean="0"/>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866"/>
            <a:ext cx="2057400" cy="4876271"/>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28866"/>
            <a:ext cx="6019800" cy="4876271"/>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3E58DDD-C259-448F-B0EA-2266C47AAAB4}" type="datetimeFigureOut">
              <a:rPr lang="en-US" smtClean="0"/>
              <a:pPr/>
              <a:t>3/21/2011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0349B2-5B01-471D-B7D8-5D669E8C6CA9}" type="slidenum">
              <a:rPr lang="en-US" smtClean="0"/>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3960105"/>
            <a:ext cx="9144000" cy="176080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6105526" y="0"/>
            <a:ext cx="3038475" cy="5715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8"/>
          <p:cNvSpPr>
            <a:spLocks noGrp="1"/>
          </p:cNvSpPr>
          <p:nvPr>
            <p:ph type="ctrTitle"/>
          </p:nvPr>
        </p:nvSpPr>
        <p:spPr>
          <a:xfrm>
            <a:off x="429064" y="2781300"/>
            <a:ext cx="6480048" cy="191770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433050" y="1287343"/>
            <a:ext cx="6480048" cy="14605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03E58DDD-C259-448F-B0EA-2266C47AAAB4}" type="datetimeFigureOut">
              <a:rPr lang="en-US" smtClean="0"/>
              <a:pPr/>
              <a:t>3/21/2011</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FA0349B2-5B01-471D-B7D8-5D669E8C6CA9}"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3E58DDD-C259-448F-B0EA-2266C47AAAB4}" type="datetimeFigureOut">
              <a:rPr lang="en-US" smtClean="0"/>
              <a:pPr/>
              <a:t>3/21/2011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0349B2-5B01-471D-B7D8-5D669E8C6CA9}" type="slidenum">
              <a:rPr lang="en-US" smtClean="0"/>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3960105"/>
            <a:ext cx="9144000" cy="176080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6105526" y="0"/>
            <a:ext cx="3038475" cy="5715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Title 1"/>
          <p:cNvSpPr>
            <a:spLocks noGrp="1"/>
          </p:cNvSpPr>
          <p:nvPr>
            <p:ph type="title"/>
          </p:nvPr>
        </p:nvSpPr>
        <p:spPr>
          <a:xfrm>
            <a:off x="685800" y="2986531"/>
            <a:ext cx="6629400" cy="1521969"/>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2071500"/>
            <a:ext cx="6629400" cy="888907"/>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03E58DDD-C259-448F-B0EA-2266C47AAAB4}" type="datetimeFigureOut">
              <a:rPr lang="en-US" smtClean="0"/>
              <a:pPr/>
              <a:t>3/21/2011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0349B2-5B01-471D-B7D8-5D669E8C6CA9}"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865"/>
            <a:ext cx="7467600" cy="9525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333500"/>
            <a:ext cx="3657600" cy="3771636"/>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267200" y="1333500"/>
            <a:ext cx="3657600" cy="3771636"/>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03E58DDD-C259-448F-B0EA-2266C47AAAB4}" type="datetimeFigureOut">
              <a:rPr lang="en-US" smtClean="0"/>
              <a:pPr/>
              <a:t>3/21/2011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0349B2-5B01-471D-B7D8-5D669E8C6CA9}" type="slidenum">
              <a:rPr lang="en-US" smtClean="0"/>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7542"/>
            <a:ext cx="8229600" cy="9525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4572000"/>
            <a:ext cx="4040188" cy="6985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4572000"/>
            <a:ext cx="4041775" cy="6985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264094"/>
            <a:ext cx="4040188" cy="328480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6" y="1264094"/>
            <a:ext cx="4041775" cy="328480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03E58DDD-C259-448F-B0EA-2266C47AAAB4}" type="datetimeFigureOut">
              <a:rPr lang="en-US" smtClean="0"/>
              <a:pPr/>
              <a:t>3/21/2011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A0349B2-5B01-471D-B7D8-5D669E8C6CA9}" type="slidenum">
              <a:rPr lang="en-US" smtClean="0"/>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470648" cy="952500"/>
          </a:xfrm>
        </p:spPr>
        <p:txBody>
          <a:bodyPr anchor="ctr"/>
          <a:lstStyle>
            <a:lvl1pPr algn="l">
              <a:defRPr sz="4600"/>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03E58DDD-C259-448F-B0EA-2266C47AAAB4}" type="datetimeFigureOut">
              <a:rPr lang="en-US" smtClean="0"/>
              <a:pPr/>
              <a:t>3/21/2011</a:t>
            </a:fld>
            <a:endParaRPr lang="en-US"/>
          </a:p>
        </p:txBody>
      </p:sp>
      <p:sp>
        <p:nvSpPr>
          <p:cNvPr id="8" name="Slide Number Placeholder 7"/>
          <p:cNvSpPr>
            <a:spLocks noGrp="1"/>
          </p:cNvSpPr>
          <p:nvPr>
            <p:ph type="sldNum" sz="quarter" idx="11"/>
          </p:nvPr>
        </p:nvSpPr>
        <p:spPr/>
        <p:txBody>
          <a:bodyPr/>
          <a:lstStyle/>
          <a:p>
            <a:fld id="{FA0349B2-5B01-471D-B7D8-5D669E8C6CA9}" type="slidenum">
              <a:rPr lang="en-US" smtClean="0"/>
              <a:pPr/>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marL="0" indent="0">
              <a:buNone/>
              <a:defRPr/>
            </a:lvl1pPr>
            <a:lvl2pPr marL="0" indent="0">
              <a:buNone/>
              <a:defRPr/>
            </a:lvl2pPr>
            <a:lvl3pPr marL="0" indent="0">
              <a:buNone/>
              <a:defRPr/>
            </a:lvl3pPr>
            <a:lvl4pPr marL="0" indent="0">
              <a:buNone/>
              <a:defRPr/>
            </a:lvl4pPr>
            <a:lvl5pPr marL="0" indent="0">
              <a:buNone/>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03E58DDD-C259-448F-B0EA-2266C47AAAB4}" type="datetimeFigureOut">
              <a:rPr lang="en-US" smtClean="0"/>
              <a:pPr/>
              <a:t>3/21/2011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0349B2-5B01-471D-B7D8-5D669E8C6CA9}"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E58DDD-C259-448F-B0EA-2266C47AAAB4}" type="datetimeFigureOut">
              <a:rPr lang="en-US" smtClean="0"/>
              <a:pPr/>
              <a:t>3/21/2011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A0349B2-5B01-471D-B7D8-5D669E8C6CA9}" type="slidenum">
              <a:rPr lang="en-US" smtClean="0"/>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987940"/>
            <a:ext cx="3200400" cy="608542"/>
          </a:xfrm>
        </p:spPr>
        <p:txBody>
          <a:bodyPr tIns="0" bIns="0" anchor="t"/>
          <a:lstStyle>
            <a:lvl1pPr algn="l">
              <a:buNone/>
              <a:defRPr sz="1800" b="1">
                <a:solidFill>
                  <a:schemeClr val="accent1"/>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78687"/>
            <a:ext cx="2743200" cy="7620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1651000"/>
            <a:ext cx="7086600" cy="3175000"/>
          </a:xfrm>
        </p:spPr>
        <p:txBody>
          <a:bodyPr/>
          <a:lstStyle>
            <a:lvl1pPr>
              <a:defRPr sz="2800"/>
            </a:lvl1pPr>
            <a:lvl2pPr>
              <a:defRPr sz="2400"/>
            </a:lvl2pPr>
            <a:lvl3pPr>
              <a:defRPr sz="22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03E58DDD-C259-448F-B0EA-2266C47AAAB4}" type="datetimeFigureOut">
              <a:rPr lang="en-US" smtClean="0"/>
              <a:pPr/>
              <a:t>3/21/2011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156448" y="5351720"/>
            <a:ext cx="762000" cy="304271"/>
          </a:xfrm>
        </p:spPr>
        <p:txBody>
          <a:bodyPr/>
          <a:lstStyle/>
          <a:p>
            <a:fld id="{FA0349B2-5B01-471D-B7D8-5D669E8C6CA9}" type="slidenum">
              <a:rPr lang="en-US" smtClean="0"/>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56732" y="1421424"/>
            <a:ext cx="3053868" cy="1044840"/>
          </a:xfrm>
        </p:spPr>
        <p:txBody>
          <a:bodyPr anchor="b"/>
          <a:lstStyle>
            <a:lvl1pPr algn="l">
              <a:buNone/>
              <a:defRPr sz="2200" b="1">
                <a:solidFill>
                  <a:schemeClr val="accent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065628" y="849923"/>
            <a:ext cx="4114800" cy="34290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5556734" y="2498971"/>
            <a:ext cx="3053866" cy="2219568"/>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457200" y="5351720"/>
            <a:ext cx="2133600" cy="304271"/>
          </a:xfrm>
        </p:spPr>
        <p:txBody>
          <a:bodyPr/>
          <a:lstStyle/>
          <a:p>
            <a:fld id="{03E58DDD-C259-448F-B0EA-2266C47AAAB4}" type="datetimeFigureOut">
              <a:rPr lang="en-US" smtClean="0"/>
              <a:pPr/>
              <a:t>3/21/2011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0349B2-5B01-471D-B7D8-5D669E8C6CA9}" type="slidenum">
              <a:rPr lang="en-US" smtClean="0"/>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3E58DDD-C259-448F-B0EA-2266C47AAAB4}" type="datetimeFigureOut">
              <a:rPr lang="en-US" smtClean="0"/>
              <a:pPr/>
              <a:t>3/21/2011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0349B2-5B01-471D-B7D8-5D669E8C6CA9}" type="slidenum">
              <a:rPr lang="en-US" smtClean="0"/>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865"/>
            <a:ext cx="2057400" cy="4876271"/>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28865"/>
            <a:ext cx="6019800" cy="4876271"/>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3E58DDD-C259-448F-B0EA-2266C47AAAB4}" type="datetimeFigureOut">
              <a:rPr lang="en-US" smtClean="0"/>
              <a:pPr/>
              <a:t>3/21/2011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0349B2-5B01-471D-B7D8-5D669E8C6CA9}"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672419"/>
            <a:ext cx="7772400" cy="1135063"/>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3E58DDD-C259-448F-B0EA-2266C47AAAB4}" type="datetimeFigureOut">
              <a:rPr lang="en-US" smtClean="0"/>
              <a:pPr/>
              <a:t>3/21/2011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0349B2-5B01-471D-B7D8-5D669E8C6CA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3E58DDD-C259-448F-B0EA-2266C47AAAB4}" type="datetimeFigureOut">
              <a:rPr lang="en-US" smtClean="0"/>
              <a:pPr/>
              <a:t>3/21/2011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0349B2-5B01-471D-B7D8-5D669E8C6CA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279261"/>
            <a:ext cx="4040188" cy="53313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812396"/>
            <a:ext cx="4040188"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3" y="1279261"/>
            <a:ext cx="4041775" cy="53313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1812396"/>
            <a:ext cx="4041775"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3E58DDD-C259-448F-B0EA-2266C47AAAB4}" type="datetimeFigureOut">
              <a:rPr lang="en-US" smtClean="0"/>
              <a:pPr/>
              <a:t>3/21/2011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A0349B2-5B01-471D-B7D8-5D669E8C6CA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3E58DDD-C259-448F-B0EA-2266C47AAAB4}" type="datetimeFigureOut">
              <a:rPr lang="en-US" smtClean="0"/>
              <a:pPr/>
              <a:t>3/21/2011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A0349B2-5B01-471D-B7D8-5D669E8C6CA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E58DDD-C259-448F-B0EA-2266C47AAAB4}" type="datetimeFigureOut">
              <a:rPr lang="en-US" smtClean="0"/>
              <a:pPr/>
              <a:t>3/21/2011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A0349B2-5B01-471D-B7D8-5D669E8C6CA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3" y="227545"/>
            <a:ext cx="3008313" cy="968376"/>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27546"/>
            <a:ext cx="5111750" cy="48775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13" y="1195920"/>
            <a:ext cx="3008313" cy="39092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3E58DDD-C259-448F-B0EA-2266C47AAAB4}" type="datetimeFigureOut">
              <a:rPr lang="en-US" smtClean="0"/>
              <a:pPr/>
              <a:t>3/21/2011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0349B2-5B01-471D-B7D8-5D669E8C6CA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28866"/>
            <a:ext cx="8229600" cy="9525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333500"/>
            <a:ext cx="8229600" cy="377163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5296965"/>
            <a:ext cx="2133600" cy="304271"/>
          </a:xfrm>
          <a:prstGeom prst="rect">
            <a:avLst/>
          </a:prstGeom>
        </p:spPr>
        <p:txBody>
          <a:bodyPr vert="horz" lIns="91440" tIns="45720" rIns="91440" bIns="45720" rtlCol="0" anchor="ctr"/>
          <a:lstStyle>
            <a:lvl1pPr algn="l">
              <a:defRPr sz="1200">
                <a:solidFill>
                  <a:schemeClr val="tx1">
                    <a:tint val="75000"/>
                  </a:schemeClr>
                </a:solidFill>
              </a:defRPr>
            </a:lvl1pPr>
          </a:lstStyle>
          <a:p>
            <a:fld id="{03E58DDD-C259-448F-B0EA-2266C47AAAB4}" type="datetimeFigureOut">
              <a:rPr lang="en-US" smtClean="0"/>
              <a:pPr/>
              <a:t>3/21/2011</a:t>
            </a:fld>
            <a:endParaRPr lang="en-US"/>
          </a:p>
        </p:txBody>
      </p:sp>
      <p:sp>
        <p:nvSpPr>
          <p:cNvPr id="5" name="Footer Placeholder 4"/>
          <p:cNvSpPr>
            <a:spLocks noGrp="1"/>
          </p:cNvSpPr>
          <p:nvPr>
            <p:ph type="ftr" sz="quarter" idx="3"/>
          </p:nvPr>
        </p:nvSpPr>
        <p:spPr>
          <a:xfrm>
            <a:off x="3124200" y="5296965"/>
            <a:ext cx="2895600" cy="304271"/>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5296965"/>
            <a:ext cx="2133600" cy="304271"/>
          </a:xfrm>
          <a:prstGeom prst="rect">
            <a:avLst/>
          </a:prstGeom>
        </p:spPr>
        <p:txBody>
          <a:bodyPr vert="horz" lIns="91440" tIns="45720" rIns="91440" bIns="45720" rtlCol="0" anchor="ctr"/>
          <a:lstStyle>
            <a:lvl1pPr algn="r">
              <a:defRPr sz="1200">
                <a:solidFill>
                  <a:schemeClr val="tx1">
                    <a:tint val="75000"/>
                  </a:schemeClr>
                </a:solidFill>
              </a:defRPr>
            </a:lvl1pPr>
          </a:lstStyle>
          <a:p>
            <a:fld id="{FA0349B2-5B01-471D-B7D8-5D669E8C6CA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Freeform 11"/>
          <p:cNvSpPr>
            <a:spLocks/>
          </p:cNvSpPr>
          <p:nvPr/>
        </p:nvSpPr>
        <p:spPr bwMode="auto">
          <a:xfrm>
            <a:off x="0" y="3960105"/>
            <a:ext cx="9144000" cy="176080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Freeform 15"/>
          <p:cNvSpPr>
            <a:spLocks/>
          </p:cNvSpPr>
          <p:nvPr/>
        </p:nvSpPr>
        <p:spPr bwMode="auto">
          <a:xfrm>
            <a:off x="7315200" y="0"/>
            <a:ext cx="1828800" cy="5715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Placeholder 8"/>
          <p:cNvSpPr>
            <a:spLocks noGrp="1"/>
          </p:cNvSpPr>
          <p:nvPr>
            <p:ph type="title"/>
          </p:nvPr>
        </p:nvSpPr>
        <p:spPr>
          <a:xfrm>
            <a:off x="457200" y="228865"/>
            <a:ext cx="7467600" cy="952500"/>
          </a:xfrm>
          <a:prstGeom prst="rect">
            <a:avLst/>
          </a:prstGeom>
        </p:spPr>
        <p:txBody>
          <a:bodyPr vert="horz" lIns="45720" rIns="45720" anchor="ctr">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333500"/>
            <a:ext cx="7467600" cy="3771636"/>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5351721"/>
            <a:ext cx="2133600" cy="304271"/>
          </a:xfrm>
          <a:prstGeom prst="rect">
            <a:avLst/>
          </a:prstGeom>
        </p:spPr>
        <p:txBody>
          <a:bodyPr vert="horz" bIns="0" anchor="b"/>
          <a:lstStyle>
            <a:lvl1pPr algn="l" eaLnBrk="1" latinLnBrk="0" hangingPunct="1">
              <a:defRPr kumimoji="0" sz="1000">
                <a:solidFill>
                  <a:schemeClr val="tx2">
                    <a:shade val="50000"/>
                  </a:schemeClr>
                </a:solidFill>
              </a:defRPr>
            </a:lvl1pPr>
          </a:lstStyle>
          <a:p>
            <a:fld id="{03E58DDD-C259-448F-B0EA-2266C47AAAB4}" type="datetimeFigureOut">
              <a:rPr lang="en-US" smtClean="0"/>
              <a:pPr/>
              <a:t>3/21/2011</a:t>
            </a:fld>
            <a:endParaRPr lang="en-US"/>
          </a:p>
        </p:txBody>
      </p:sp>
      <p:sp>
        <p:nvSpPr>
          <p:cNvPr id="22" name="Footer Placeholder 21"/>
          <p:cNvSpPr>
            <a:spLocks noGrp="1"/>
          </p:cNvSpPr>
          <p:nvPr>
            <p:ph type="ftr" sz="quarter" idx="3"/>
          </p:nvPr>
        </p:nvSpPr>
        <p:spPr>
          <a:xfrm>
            <a:off x="3124200" y="5351721"/>
            <a:ext cx="2895600" cy="304271"/>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en-US"/>
          </a:p>
        </p:txBody>
      </p:sp>
      <p:sp>
        <p:nvSpPr>
          <p:cNvPr id="18" name="Slide Number Placeholder 17"/>
          <p:cNvSpPr>
            <a:spLocks noGrp="1"/>
          </p:cNvSpPr>
          <p:nvPr>
            <p:ph type="sldNum" sz="quarter" idx="4"/>
          </p:nvPr>
        </p:nvSpPr>
        <p:spPr>
          <a:xfrm>
            <a:off x="8153400" y="5351721"/>
            <a:ext cx="762000" cy="304271"/>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FA0349B2-5B01-471D-B7D8-5D669E8C6CA9}"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Ls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Freeform 11"/>
          <p:cNvSpPr>
            <a:spLocks/>
          </p:cNvSpPr>
          <p:nvPr/>
        </p:nvSpPr>
        <p:spPr bwMode="auto">
          <a:xfrm>
            <a:off x="0" y="3960105"/>
            <a:ext cx="9144000" cy="176080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Freeform 15"/>
          <p:cNvSpPr>
            <a:spLocks/>
          </p:cNvSpPr>
          <p:nvPr/>
        </p:nvSpPr>
        <p:spPr bwMode="auto">
          <a:xfrm>
            <a:off x="7315200" y="0"/>
            <a:ext cx="1828800" cy="5715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Placeholder 8"/>
          <p:cNvSpPr>
            <a:spLocks noGrp="1"/>
          </p:cNvSpPr>
          <p:nvPr>
            <p:ph type="title"/>
          </p:nvPr>
        </p:nvSpPr>
        <p:spPr>
          <a:xfrm>
            <a:off x="457200" y="228865"/>
            <a:ext cx="7467600" cy="952500"/>
          </a:xfrm>
          <a:prstGeom prst="rect">
            <a:avLst/>
          </a:prstGeom>
        </p:spPr>
        <p:txBody>
          <a:bodyPr vert="horz" lIns="45720" rIns="45720" anchor="ctr">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333500"/>
            <a:ext cx="7467600" cy="3771636"/>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5351720"/>
            <a:ext cx="2133600" cy="304271"/>
          </a:xfrm>
          <a:prstGeom prst="rect">
            <a:avLst/>
          </a:prstGeom>
        </p:spPr>
        <p:txBody>
          <a:bodyPr vert="horz" bIns="0" anchor="b"/>
          <a:lstStyle>
            <a:lvl1pPr algn="l" eaLnBrk="1" latinLnBrk="0" hangingPunct="1">
              <a:defRPr kumimoji="0" sz="1000">
                <a:solidFill>
                  <a:schemeClr val="tx2">
                    <a:shade val="50000"/>
                  </a:schemeClr>
                </a:solidFill>
              </a:defRPr>
            </a:lvl1pPr>
          </a:lstStyle>
          <a:p>
            <a:fld id="{03E58DDD-C259-448F-B0EA-2266C47AAAB4}" type="datetimeFigureOut">
              <a:rPr lang="en-US" smtClean="0"/>
              <a:pPr/>
              <a:t>3/21/2011</a:t>
            </a:fld>
            <a:endParaRPr lang="en-US"/>
          </a:p>
        </p:txBody>
      </p:sp>
      <p:sp>
        <p:nvSpPr>
          <p:cNvPr id="22" name="Footer Placeholder 21"/>
          <p:cNvSpPr>
            <a:spLocks noGrp="1"/>
          </p:cNvSpPr>
          <p:nvPr>
            <p:ph type="ftr" sz="quarter" idx="3"/>
          </p:nvPr>
        </p:nvSpPr>
        <p:spPr>
          <a:xfrm>
            <a:off x="3124200" y="5351720"/>
            <a:ext cx="2895600" cy="304271"/>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en-US"/>
          </a:p>
        </p:txBody>
      </p:sp>
      <p:sp>
        <p:nvSpPr>
          <p:cNvPr id="18" name="Slide Number Placeholder 17"/>
          <p:cNvSpPr>
            <a:spLocks noGrp="1"/>
          </p:cNvSpPr>
          <p:nvPr>
            <p:ph type="sldNum" sz="quarter" idx="4"/>
          </p:nvPr>
        </p:nvSpPr>
        <p:spPr>
          <a:xfrm>
            <a:off x="8153400" y="5351720"/>
            <a:ext cx="762000" cy="304271"/>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FA0349B2-5B01-471D-B7D8-5D669E8C6CA9}"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Ls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5.xml"/></Relationships>
</file>

<file path=ppt/slides/_rels/slide3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5.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5.xml"/></Relationships>
</file>

<file path=ppt/slides/_rels/slide4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5.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5.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5.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5.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5.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5.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5.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5.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5.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5.xml"/></Relationships>
</file>

<file path=ppt/slides/_rels/slide5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56.xml"/><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4.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4.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4.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4.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4.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4.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p:txBody>
          <a:bodyPr>
            <a:normAutofit fontScale="90000"/>
          </a:bodyPr>
          <a:lstStyle/>
          <a:p>
            <a:r>
              <a:rPr lang="es-MX" sz="4400" kern="1200" dirty="0" smtClean="0">
                <a:solidFill>
                  <a:schemeClr val="tx1"/>
                </a:solidFill>
                <a:latin typeface="+mj-lt"/>
                <a:ea typeface="+mj-ea"/>
                <a:cs typeface="+mj-cs"/>
              </a:rPr>
              <a:t>La historia del mundo en símbolos proféticos</a:t>
            </a:r>
            <a:endParaRPr lang="en-US" sz="4400" kern="1200" dirty="0">
              <a:solidFill>
                <a:schemeClr val="tx1"/>
              </a:solidFill>
              <a:latin typeface="+mj-lt"/>
              <a:ea typeface="+mj-ea"/>
              <a:cs typeface="+mj-cs"/>
            </a:endParaRPr>
          </a:p>
        </p:txBody>
      </p:sp>
      <p:pic>
        <p:nvPicPr>
          <p:cNvPr id="4" name="Picture 3" descr="Slide1.JPG"/>
          <p:cNvPicPr>
            <a:picLocks noChangeAspect="1"/>
          </p:cNvPicPr>
          <p:nvPr/>
        </p:nvPicPr>
        <p:blipFill>
          <a:blip r:embed="rId3" cstate="print"/>
          <a:stretch>
            <a:fillRect/>
          </a:stretch>
        </p:blipFill>
        <p:spPr>
          <a:xfrm>
            <a:off x="0" y="0"/>
            <a:ext cx="9144000" cy="5715000"/>
          </a:xfrm>
          <a:prstGeom prst="rect">
            <a:avLst/>
          </a:prstGeom>
        </p:spPr>
      </p:pic>
    </p:spTree>
  </p:cSld>
  <p:clrMapOvr>
    <a:masterClrMapping/>
  </p:clrMapOvr>
  <p:transition>
    <p:newsflash/>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Daniel 7:8</a:t>
            </a:r>
            <a:endParaRPr lang="en-US" dirty="0" smtClean="0"/>
          </a:p>
        </p:txBody>
      </p:sp>
      <p:sp>
        <p:nvSpPr>
          <p:cNvPr id="4" name="Text Placeholder 3"/>
          <p:cNvSpPr>
            <a:spLocks noGrp="1"/>
          </p:cNvSpPr>
          <p:nvPr>
            <p:ph type="body" sz="half" idx="1"/>
          </p:nvPr>
        </p:nvSpPr>
        <p:spPr/>
        <p:txBody>
          <a:bodyPr/>
          <a:lstStyle/>
          <a:p>
            <a:r>
              <a:rPr lang="es-ES" smtClean="0"/>
              <a:t>Mientras yo contemplaba los cuernos, vi que otro cuerno pequeño subió entre ellos, y delante de él fueron arrancados tres de los primeros cuernos. Este cuerno tenía ojos como ojos de hombre, y una boca que hablaba con gran arrogancia."</a:t>
            </a:r>
            <a:endParaRPr lang="es-ES" dirty="0" smtClean="0"/>
          </a:p>
        </p:txBody>
      </p:sp>
      <p:pic>
        <p:nvPicPr>
          <p:cNvPr id="23" name="Picture 22" descr="Slide9.JPG"/>
          <p:cNvPicPr>
            <a:picLocks noChangeAspect="1"/>
          </p:cNvPicPr>
          <p:nvPr/>
        </p:nvPicPr>
        <p:blipFill>
          <a:blip r:embed="rId3" cstate="print"/>
          <a:stretch>
            <a:fillRect/>
          </a:stretch>
        </p:blipFill>
        <p:spPr>
          <a:xfrm>
            <a:off x="0" y="0"/>
            <a:ext cx="9144000" cy="5715000"/>
          </a:xfrm>
          <a:prstGeom prst="rect">
            <a:avLst/>
          </a:prstGeom>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dirty="0" smtClean="0"/>
              <a:t>Bestia</a:t>
            </a:r>
            <a:endParaRPr lang="es-ES" dirty="0"/>
          </a:p>
        </p:txBody>
      </p:sp>
      <p:sp>
        <p:nvSpPr>
          <p:cNvPr id="3" name="Content Placeholder 2"/>
          <p:cNvSpPr>
            <a:spLocks noGrp="1"/>
          </p:cNvSpPr>
          <p:nvPr>
            <p:ph idx="1"/>
          </p:nvPr>
        </p:nvSpPr>
        <p:spPr/>
        <p:txBody>
          <a:bodyPr>
            <a:normAutofit lnSpcReduction="10000"/>
          </a:bodyPr>
          <a:lstStyle/>
          <a:p>
            <a:r>
              <a:rPr lang="es-ES" dirty="0" smtClean="0"/>
              <a:t>“Estas cuatro grandes bestias son cuatro reyes que se levantarán en la tierra.” Daniel 7:17</a:t>
            </a:r>
          </a:p>
          <a:p>
            <a:r>
              <a:rPr lang="es-ES" dirty="0" smtClean="0"/>
              <a:t>“Me dijo así: 'la cuarta bestia será un cuarto reino en la tierra, será diferente de los otros reinos, y a toda la tierra devorará, aplastará y despedazará.” Daniel 7:23</a:t>
            </a:r>
            <a:endParaRPr lang="en-US" dirty="0" smtClean="0"/>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La educación, p. 174</a:t>
            </a:r>
            <a:endParaRPr lang="en-US" dirty="0"/>
          </a:p>
        </p:txBody>
      </p:sp>
      <p:sp>
        <p:nvSpPr>
          <p:cNvPr id="3" name="Content Placeholder 2"/>
          <p:cNvSpPr>
            <a:spLocks noGrp="1"/>
          </p:cNvSpPr>
          <p:nvPr>
            <p:ph idx="1"/>
          </p:nvPr>
        </p:nvSpPr>
        <p:spPr/>
        <p:txBody>
          <a:bodyPr>
            <a:normAutofit lnSpcReduction="10000"/>
          </a:bodyPr>
          <a:lstStyle/>
          <a:p>
            <a:r>
              <a:rPr lang="es-ES" smtClean="0"/>
              <a:t>“La profecía ha anunciado el levantamiento y la caída de los imperios del mundo: Babilonia, Medo-Persia, Grecia y Roma.  La historia se repitió con cada una de ellas, lo mismo que con naciones menos poderosas.  Cada una tuvo su período de prueba, fracasó, su gloria se marchitó, perdió su poder, y su lugar fue ocupado por otra.” </a:t>
            </a:r>
            <a:endParaRPr lang="es-ES" dirty="0" smtClean="0"/>
          </a:p>
        </p:txBody>
      </p:sp>
      <p:pic>
        <p:nvPicPr>
          <p:cNvPr id="8" name="Picture 7" descr="Slide12.JPG"/>
          <p:cNvPicPr>
            <a:picLocks noChangeAspect="1"/>
          </p:cNvPicPr>
          <p:nvPr/>
        </p:nvPicPr>
        <p:blipFill>
          <a:blip r:embed="rId3" cstate="print"/>
          <a:stretch>
            <a:fillRect/>
          </a:stretch>
        </p:blipFill>
        <p:spPr>
          <a:xfrm>
            <a:off x="0" y="0"/>
            <a:ext cx="9144000" cy="5715000"/>
          </a:xfrm>
          <a:prstGeom prst="rect">
            <a:avLst/>
          </a:prstGeom>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s-ES" dirty="0" smtClean="0"/>
              <a:t>Daniel 7:2-8 	UN CUERNO PEQUEÑO</a:t>
            </a:r>
            <a:endParaRPr lang="en-US" dirty="0"/>
          </a:p>
        </p:txBody>
      </p:sp>
      <p:sp>
        <p:nvSpPr>
          <p:cNvPr id="4" name="Text Placeholder 3"/>
          <p:cNvSpPr>
            <a:spLocks noGrp="1"/>
          </p:cNvSpPr>
          <p:nvPr>
            <p:ph idx="1"/>
          </p:nvPr>
        </p:nvSpPr>
        <p:spPr/>
        <p:txBody>
          <a:bodyPr/>
          <a:lstStyle/>
          <a:p>
            <a:r>
              <a:rPr lang="es-ES" smtClean="0"/>
              <a:t>“Mientras yo contemplaba los cuernos, vi que otro cuerno pequeño subió entre ellos, y delante de él fueron arrancados tres de los primeros cuernos. Este cuerno tenía ojos como ojos de hombre, y una boca que hablaba con gran arrogancia.”</a:t>
            </a:r>
            <a:endParaRPr lang="es-ES" dirty="0" smtClean="0"/>
          </a:p>
        </p:txBody>
      </p:sp>
      <p:pic>
        <p:nvPicPr>
          <p:cNvPr id="14" name="Picture 13" descr="Slide13.JPG"/>
          <p:cNvPicPr>
            <a:picLocks noChangeAspect="1"/>
          </p:cNvPicPr>
          <p:nvPr/>
        </p:nvPicPr>
        <p:blipFill>
          <a:blip r:embed="rId3" cstate="print"/>
          <a:stretch>
            <a:fillRect/>
          </a:stretch>
        </p:blipFill>
        <p:spPr>
          <a:xfrm>
            <a:off x="0" y="0"/>
            <a:ext cx="9144000" cy="5715000"/>
          </a:xfrm>
          <a:prstGeom prst="rect">
            <a:avLst/>
          </a:prstGeom>
        </p:spPr>
      </p:pic>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s-ES" smtClean="0"/>
              <a:t>Daniel 7:24-25 	UN REY DIFERENTE A LOS PRIMEROS</a:t>
            </a:r>
            <a:endParaRPr lang="en-US" dirty="0"/>
          </a:p>
        </p:txBody>
      </p:sp>
      <p:sp>
        <p:nvSpPr>
          <p:cNvPr id="4" name="Text Placeholder 3"/>
          <p:cNvSpPr>
            <a:spLocks noGrp="1"/>
          </p:cNvSpPr>
          <p:nvPr>
            <p:ph idx="1"/>
          </p:nvPr>
        </p:nvSpPr>
        <p:spPr/>
        <p:txBody>
          <a:bodyPr>
            <a:normAutofit fontScale="92500"/>
          </a:bodyPr>
          <a:lstStyle/>
          <a:p>
            <a:r>
              <a:rPr lang="es-ES" smtClean="0"/>
              <a:t>“Los diez cuernos significan que de aquel reino se levantarán diez reyes. Tras ellos se levantará otro, que será diferente de los primeros, y derribará a tres de ellos. Hablará palabras contra el Altísimo, a los santos del Altísimo quebrantará, y tratará de cambiar los tiempos y la Ley. Y serán entregados en su mano por un tiempo, dos tiempos y medio tiempo.”</a:t>
            </a:r>
            <a:endParaRPr lang="es-ES" dirty="0" smtClean="0"/>
          </a:p>
        </p:txBody>
      </p:sp>
      <p:pic>
        <p:nvPicPr>
          <p:cNvPr id="12" name="Picture 11" descr="Slide14.JPG"/>
          <p:cNvPicPr>
            <a:picLocks noChangeAspect="1"/>
          </p:cNvPicPr>
          <p:nvPr/>
        </p:nvPicPr>
        <p:blipFill>
          <a:blip r:embed="rId3" cstate="print"/>
          <a:stretch>
            <a:fillRect/>
          </a:stretch>
        </p:blipFill>
        <p:spPr>
          <a:xfrm>
            <a:off x="0" y="0"/>
            <a:ext cx="9144000" cy="5715000"/>
          </a:xfrm>
          <a:prstGeom prst="rect">
            <a:avLst/>
          </a:prstGeom>
        </p:spPr>
      </p:pic>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s-ES" smtClean="0"/>
              <a:t>EL CONFLICTO DE LOS SIGLOS, p. 55</a:t>
            </a:r>
            <a:endParaRPr lang="en-US" dirty="0"/>
          </a:p>
        </p:txBody>
      </p:sp>
      <p:sp>
        <p:nvSpPr>
          <p:cNvPr id="3" name="Content Placeholder 2"/>
          <p:cNvSpPr>
            <a:spLocks noGrp="1"/>
          </p:cNvSpPr>
          <p:nvPr>
            <p:ph idx="1"/>
          </p:nvPr>
        </p:nvSpPr>
        <p:spPr/>
        <p:txBody>
          <a:bodyPr/>
          <a:lstStyle/>
          <a:p>
            <a:r>
              <a:rPr lang="es-ES" smtClean="0"/>
              <a:t>La profecía había declarado que el papado pensaría ‘mudar los tiempos y la ley.’ (Daniel 7: 25.)</a:t>
            </a:r>
            <a:endParaRPr lang="en-US" dirty="0"/>
          </a:p>
        </p:txBody>
      </p:sp>
      <p:pic>
        <p:nvPicPr>
          <p:cNvPr id="11" name="Picture 10" descr="Slide15.JPG"/>
          <p:cNvPicPr>
            <a:picLocks noChangeAspect="1"/>
          </p:cNvPicPr>
          <p:nvPr/>
        </p:nvPicPr>
        <p:blipFill>
          <a:blip r:embed="rId3" cstate="print"/>
          <a:stretch>
            <a:fillRect/>
          </a:stretch>
        </p:blipFill>
        <p:spPr>
          <a:xfrm>
            <a:off x="0" y="0"/>
            <a:ext cx="9144000" cy="5715000"/>
          </a:xfrm>
          <a:prstGeom prst="rect">
            <a:avLst/>
          </a:prstGeom>
        </p:spPr>
      </p:pic>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s-ES" smtClean="0"/>
              <a:t>El conflictos de los siglos, pp. 492, 493</a:t>
            </a:r>
            <a:endParaRPr lang="en-US" dirty="0"/>
          </a:p>
        </p:txBody>
      </p:sp>
      <p:sp>
        <p:nvSpPr>
          <p:cNvPr id="3" name="Content Placeholder 2"/>
          <p:cNvSpPr>
            <a:spLocks noGrp="1"/>
          </p:cNvSpPr>
          <p:nvPr>
            <p:ph idx="1"/>
          </p:nvPr>
        </p:nvSpPr>
        <p:spPr/>
        <p:txBody>
          <a:bodyPr/>
          <a:lstStyle/>
          <a:p>
            <a:r>
              <a:rPr lang="es-ES" smtClean="0"/>
              <a:t>“Los grandes reinos que han gobernado al mundo le fueron presentados al profeta Daniel en forma de fieras, que surgían mientras “los cuatro vientos del cielo combatían en  la gran mar.” (Daniel 7:2.)</a:t>
            </a:r>
            <a:endParaRPr lang="en-US" dirty="0"/>
          </a:p>
        </p:txBody>
      </p:sp>
      <p:pic>
        <p:nvPicPr>
          <p:cNvPr id="10" name="Picture 9" descr="Slide16.JPG"/>
          <p:cNvPicPr>
            <a:picLocks noChangeAspect="1"/>
          </p:cNvPicPr>
          <p:nvPr/>
        </p:nvPicPr>
        <p:blipFill>
          <a:blip r:embed="rId3" cstate="print"/>
          <a:stretch>
            <a:fillRect/>
          </a:stretch>
        </p:blipFill>
        <p:spPr>
          <a:xfrm>
            <a:off x="0" y="0"/>
            <a:ext cx="9144000" cy="5715000"/>
          </a:xfrm>
          <a:prstGeom prst="rect">
            <a:avLst/>
          </a:prstGeom>
        </p:spPr>
      </p:pic>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1066800" y="876300"/>
            <a:ext cx="7010400" cy="381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1"/>
          <p:cNvSpPr>
            <a:spLocks noGrp="1"/>
          </p:cNvSpPr>
          <p:nvPr>
            <p:ph type="title"/>
          </p:nvPr>
        </p:nvSpPr>
        <p:spPr/>
        <p:txBody>
          <a:bodyPr>
            <a:normAutofit fontScale="90000"/>
          </a:bodyPr>
          <a:lstStyle/>
          <a:p>
            <a:r>
              <a:rPr lang="es-ES" smtClean="0"/>
              <a:t>LAS TRES BESTIAS DE APOCALIPSIS 13 Y 17</a:t>
            </a:r>
            <a:endParaRPr lang="en-US" dirty="0"/>
          </a:p>
        </p:txBody>
      </p:sp>
      <p:pic>
        <p:nvPicPr>
          <p:cNvPr id="16" name="Content Placeholder 15" descr="Slide17.JPG"/>
          <p:cNvPicPr>
            <a:picLocks noGrp="1" noChangeAspect="1"/>
          </p:cNvPicPr>
          <p:nvPr>
            <p:ph idx="1"/>
          </p:nvPr>
        </p:nvPicPr>
        <p:blipFill>
          <a:blip r:embed="rId3" cstate="print"/>
          <a:stretch>
            <a:fillRect/>
          </a:stretch>
        </p:blipFill>
        <p:spPr>
          <a:xfrm>
            <a:off x="0" y="0"/>
            <a:ext cx="9144000" cy="5715000"/>
          </a:xfrm>
        </p:spPr>
      </p:pic>
    </p:spTree>
  </p:cSld>
  <p:clrMapOvr>
    <a:masterClrMapping/>
  </p:clrMapOvr>
  <p:transition>
    <p:fade thruBlk="1"/>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dirty="0" smtClean="0"/>
              <a:t>Ap. 13:1,2  LA BESTIA MIXTA</a:t>
            </a:r>
            <a:endParaRPr lang="en-US" dirty="0"/>
          </a:p>
        </p:txBody>
      </p:sp>
      <p:sp>
        <p:nvSpPr>
          <p:cNvPr id="4" name="Text Placeholder 3"/>
          <p:cNvSpPr>
            <a:spLocks noGrp="1"/>
          </p:cNvSpPr>
          <p:nvPr>
            <p:ph idx="1"/>
          </p:nvPr>
        </p:nvSpPr>
        <p:spPr/>
        <p:txBody>
          <a:bodyPr>
            <a:normAutofit fontScale="92500" lnSpcReduction="20000"/>
          </a:bodyPr>
          <a:lstStyle/>
          <a:p>
            <a:r>
              <a:rPr lang="es-ES" smtClean="0"/>
              <a:t>“Me paré sobre la arena del mar, y vi subir del mar una bestia que tenía siete cabezas y diez  cuernos.  Sobre sus cuernos diez diademas, y sobre sus cabezas nombres de blasfemia. La bestia que vi era semejante a un leopardo, sus pies como de oso, </a:t>
            </a:r>
          </a:p>
          <a:p>
            <a:r>
              <a:rPr lang="es-ES" smtClean="0"/>
              <a:t>y su boca como boca de león.  Y </a:t>
            </a:r>
          </a:p>
          <a:p>
            <a:r>
              <a:rPr lang="es-ES" smtClean="0"/>
              <a:t>el dragón le dio su poder, su </a:t>
            </a:r>
          </a:p>
          <a:p>
            <a:r>
              <a:rPr lang="es-ES" smtClean="0"/>
              <a:t>trono y gran autoridad.”</a:t>
            </a:r>
            <a:endParaRPr lang="es-ES" dirty="0" smtClean="0"/>
          </a:p>
        </p:txBody>
      </p:sp>
      <p:pic>
        <p:nvPicPr>
          <p:cNvPr id="18" name="Picture 17" descr="Slide18.JPG"/>
          <p:cNvPicPr>
            <a:picLocks noChangeAspect="1"/>
          </p:cNvPicPr>
          <p:nvPr/>
        </p:nvPicPr>
        <p:blipFill>
          <a:blip r:embed="rId3" cstate="print"/>
          <a:stretch>
            <a:fillRect/>
          </a:stretch>
        </p:blipFill>
        <p:spPr>
          <a:xfrm>
            <a:off x="0" y="0"/>
            <a:ext cx="9144000" cy="5715000"/>
          </a:xfrm>
          <a:prstGeom prst="rect">
            <a:avLst/>
          </a:prstGeom>
        </p:spPr>
      </p:pic>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LA BESTIA MIXTA		AP. 13:1,2</a:t>
            </a:r>
            <a:endParaRPr lang="en-US" dirty="0"/>
          </a:p>
        </p:txBody>
      </p:sp>
      <p:sp>
        <p:nvSpPr>
          <p:cNvPr id="4" name="Text Placeholder 3"/>
          <p:cNvSpPr>
            <a:spLocks noGrp="1"/>
          </p:cNvSpPr>
          <p:nvPr>
            <p:ph idx="1"/>
          </p:nvPr>
        </p:nvSpPr>
        <p:spPr/>
        <p:txBody>
          <a:bodyPr/>
          <a:lstStyle/>
          <a:p>
            <a:r>
              <a:rPr lang="es-ES" smtClean="0"/>
              <a:t>10 cuernos con coronas.</a:t>
            </a:r>
          </a:p>
          <a:p>
            <a:r>
              <a:rPr lang="es-ES" smtClean="0"/>
              <a:t>7 cabezas con el nombre de blasfemia.</a:t>
            </a:r>
          </a:p>
          <a:p>
            <a:r>
              <a:rPr lang="es-ES" smtClean="0"/>
              <a:t>Cara de león.</a:t>
            </a:r>
          </a:p>
          <a:p>
            <a:r>
              <a:rPr lang="es-ES" smtClean="0"/>
              <a:t>Cuerpo de leopardo.</a:t>
            </a:r>
          </a:p>
          <a:p>
            <a:r>
              <a:rPr lang="es-ES" smtClean="0"/>
              <a:t>Pies de oso.</a:t>
            </a:r>
            <a:endParaRPr lang="es-ES" dirty="0" smtClean="0"/>
          </a:p>
        </p:txBody>
      </p:sp>
      <p:pic>
        <p:nvPicPr>
          <p:cNvPr id="17" name="Picture 16" descr="Slide19.JPG"/>
          <p:cNvPicPr>
            <a:picLocks noChangeAspect="1"/>
          </p:cNvPicPr>
          <p:nvPr/>
        </p:nvPicPr>
        <p:blipFill>
          <a:blip r:embed="rId3" cstate="print"/>
          <a:stretch>
            <a:fillRect/>
          </a:stretch>
        </p:blipFill>
        <p:spPr>
          <a:xfrm>
            <a:off x="0" y="0"/>
            <a:ext cx="9144000" cy="5715000"/>
          </a:xfrm>
          <a:prstGeom prst="rect">
            <a:avLst/>
          </a:prstGeom>
        </p:spPr>
      </p:pic>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s-ES" dirty="0" smtClean="0"/>
              <a:t>EL EVANGELISMO, p. 146</a:t>
            </a:r>
          </a:p>
        </p:txBody>
      </p:sp>
      <p:sp>
        <p:nvSpPr>
          <p:cNvPr id="3" name="Content Placeholder 2"/>
          <p:cNvSpPr>
            <a:spLocks noGrp="1"/>
          </p:cNvSpPr>
          <p:nvPr>
            <p:ph idx="1"/>
          </p:nvPr>
        </p:nvSpPr>
        <p:spPr/>
        <p:txBody>
          <a:bodyPr/>
          <a:lstStyle/>
          <a:p>
            <a:pPr>
              <a:buNone/>
            </a:pPr>
            <a:r>
              <a:rPr lang="es-ES" dirty="0" smtClean="0"/>
              <a:t>“No tenemos tiempo que perder; Dios nos pide que velemos por las almas como quienes han de dar cuenta.  Presentad nuevos principios, y acumulad la clara verdad.  Ella será como espada de doble filo.  Pero no os manifestéis demasiado dispuestos a asumir una actitud polémica.</a:t>
            </a:r>
          </a:p>
        </p:txBody>
      </p:sp>
      <p:pic>
        <p:nvPicPr>
          <p:cNvPr id="7" name="Picture 6" descr="Slide2.JPG"/>
          <p:cNvPicPr>
            <a:picLocks noChangeAspect="1"/>
          </p:cNvPicPr>
          <p:nvPr/>
        </p:nvPicPr>
        <p:blipFill>
          <a:blip r:embed="rId3" cstate="print"/>
          <a:stretch>
            <a:fillRect/>
          </a:stretch>
        </p:blipFill>
        <p:spPr>
          <a:xfrm>
            <a:off x="0" y="0"/>
            <a:ext cx="9144000" cy="5715000"/>
          </a:xfrm>
          <a:prstGeom prst="rect">
            <a:avLst/>
          </a:prstGeom>
        </p:spPr>
      </p:pic>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s-ES" dirty="0" smtClean="0"/>
              <a:t>Ap. 13:1</a:t>
            </a:r>
            <a:endParaRPr lang="en-US" dirty="0"/>
          </a:p>
        </p:txBody>
      </p:sp>
      <p:sp>
        <p:nvSpPr>
          <p:cNvPr id="3" name="Content Placeholder 2"/>
          <p:cNvSpPr>
            <a:spLocks noGrp="1"/>
          </p:cNvSpPr>
          <p:nvPr>
            <p:ph idx="1"/>
          </p:nvPr>
        </p:nvSpPr>
        <p:spPr/>
        <p:txBody>
          <a:bodyPr/>
          <a:lstStyle/>
          <a:p>
            <a:r>
              <a:rPr lang="es-ES" dirty="0" smtClean="0"/>
              <a:t>“…y vi subir del mar una bestia que tenía siete cabezas y diez  cuernos.  </a:t>
            </a:r>
            <a:r>
              <a:rPr lang="es-ES" b="1" i="1" dirty="0" smtClean="0"/>
              <a:t>Sobre sus cuernos diez coronas</a:t>
            </a:r>
            <a:r>
              <a:rPr lang="es-ES" dirty="0" smtClean="0"/>
              <a:t>…</a:t>
            </a:r>
            <a:endParaRPr lang="en-US" dirty="0" smtClean="0"/>
          </a:p>
          <a:p>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Ap. 13:3	</a:t>
            </a:r>
            <a:r>
              <a:rPr lang="es-ES" smtClean="0"/>
              <a:t> UNA CABEZA HERIDA</a:t>
            </a:r>
            <a:endParaRPr lang="en-US" dirty="0"/>
          </a:p>
        </p:txBody>
      </p:sp>
      <p:sp>
        <p:nvSpPr>
          <p:cNvPr id="4" name="Text Placeholder 3"/>
          <p:cNvSpPr>
            <a:spLocks noGrp="1"/>
          </p:cNvSpPr>
          <p:nvPr>
            <p:ph idx="1"/>
          </p:nvPr>
        </p:nvSpPr>
        <p:spPr/>
        <p:txBody>
          <a:bodyPr/>
          <a:lstStyle/>
          <a:p>
            <a:r>
              <a:rPr lang="es-ES" smtClean="0"/>
              <a:t>“Una de sus cabezas parecía herida de muerte, pero su herida mortal fue sanada.  Y toda la tierra se maravilló,</a:t>
            </a:r>
          </a:p>
          <a:p>
            <a:r>
              <a:rPr lang="es-ES" smtClean="0"/>
              <a:t> y siguió a la bestia.”</a:t>
            </a:r>
            <a:endParaRPr lang="es-ES" dirty="0" smtClean="0"/>
          </a:p>
        </p:txBody>
      </p:sp>
      <p:pic>
        <p:nvPicPr>
          <p:cNvPr id="17" name="Picture 16" descr="Slide21.JPG"/>
          <p:cNvPicPr>
            <a:picLocks noChangeAspect="1"/>
          </p:cNvPicPr>
          <p:nvPr/>
        </p:nvPicPr>
        <p:blipFill>
          <a:blip r:embed="rId3" cstate="print"/>
          <a:stretch>
            <a:fillRect/>
          </a:stretch>
        </p:blipFill>
        <p:spPr>
          <a:xfrm>
            <a:off x="0" y="0"/>
            <a:ext cx="9144000" cy="5715000"/>
          </a:xfrm>
          <a:prstGeom prst="rect">
            <a:avLst/>
          </a:prstGeom>
        </p:spPr>
      </p:pic>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El conflicto de los siglos, p. 636</a:t>
            </a:r>
            <a:r>
              <a:rPr lang="it-IT" smtClean="0"/>
              <a:t>	</a:t>
            </a:r>
            <a:endParaRPr lang="en-US" dirty="0"/>
          </a:p>
        </p:txBody>
      </p:sp>
      <p:sp>
        <p:nvSpPr>
          <p:cNvPr id="4" name="Text Placeholder 3"/>
          <p:cNvSpPr>
            <a:spLocks noGrp="1"/>
          </p:cNvSpPr>
          <p:nvPr>
            <p:ph idx="1"/>
          </p:nvPr>
        </p:nvSpPr>
        <p:spPr/>
        <p:txBody>
          <a:bodyPr/>
          <a:lstStyle/>
          <a:p>
            <a:r>
              <a:rPr lang="es-ES" smtClean="0"/>
              <a:t>“La herida mortal que le fue ocasionada se refiere a la caída del papado en 1798.”</a:t>
            </a:r>
            <a:endParaRPr lang="es-ES" dirty="0" smtClean="0"/>
          </a:p>
        </p:txBody>
      </p:sp>
      <p:pic>
        <p:nvPicPr>
          <p:cNvPr id="17" name="Picture 16" descr="Slide22.JPG"/>
          <p:cNvPicPr>
            <a:picLocks noChangeAspect="1"/>
          </p:cNvPicPr>
          <p:nvPr/>
        </p:nvPicPr>
        <p:blipFill>
          <a:blip r:embed="rId3" cstate="print"/>
          <a:stretch>
            <a:fillRect/>
          </a:stretch>
        </p:blipFill>
        <p:spPr>
          <a:xfrm>
            <a:off x="0" y="0"/>
            <a:ext cx="9144000" cy="5715000"/>
          </a:xfrm>
          <a:prstGeom prst="rect">
            <a:avLst/>
          </a:prstGeom>
        </p:spPr>
      </p:pic>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s-ES" dirty="0" smtClean="0"/>
              <a:t>La bestia mixta tiene tres fases</a:t>
            </a:r>
            <a:r>
              <a:rPr lang="en-US" dirty="0" smtClean="0"/>
              <a:t/>
            </a:r>
            <a:br>
              <a:rPr lang="en-US" dirty="0" smtClean="0"/>
            </a:br>
            <a:endParaRPr lang="en-US" dirty="0"/>
          </a:p>
        </p:txBody>
      </p:sp>
      <p:sp>
        <p:nvSpPr>
          <p:cNvPr id="3" name="Content Placeholder 2"/>
          <p:cNvSpPr>
            <a:spLocks noGrp="1"/>
          </p:cNvSpPr>
          <p:nvPr>
            <p:ph idx="1"/>
          </p:nvPr>
        </p:nvSpPr>
        <p:spPr/>
        <p:txBody>
          <a:bodyPr/>
          <a:lstStyle/>
          <a:p>
            <a:pPr lvl="1">
              <a:buFont typeface="Arial" pitchFamily="34" charset="0"/>
              <a:buChar char="•"/>
            </a:pPr>
            <a:r>
              <a:rPr lang="es-ES" dirty="0" smtClean="0"/>
              <a:t>Antes de la herida mortal (538 – 1798 D.C).</a:t>
            </a:r>
            <a:endParaRPr lang="en-US" dirty="0" smtClean="0"/>
          </a:p>
          <a:p>
            <a:pPr lvl="1">
              <a:buFont typeface="Arial" pitchFamily="34" charset="0"/>
              <a:buChar char="•"/>
            </a:pPr>
            <a:r>
              <a:rPr lang="es-ES" dirty="0" smtClean="0"/>
              <a:t>Durante la herida (1798 – 1929).</a:t>
            </a:r>
            <a:endParaRPr lang="en-US" dirty="0" smtClean="0"/>
          </a:p>
          <a:p>
            <a:pPr lvl="1">
              <a:buFont typeface="Arial" pitchFamily="34" charset="0"/>
              <a:buChar char="•"/>
            </a:pPr>
            <a:r>
              <a:rPr lang="es-ES" dirty="0" smtClean="0"/>
              <a:t>Y después de la herida (1929 – hasta  hoy).</a:t>
            </a:r>
            <a:endParaRPr lang="en-US" dirty="0"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t-IT" dirty="0" smtClean="0"/>
              <a:t>Ap. 13:11 LA BESTIA DE DOS CUERNOS</a:t>
            </a:r>
            <a:endParaRPr lang="en-US" dirty="0"/>
          </a:p>
        </p:txBody>
      </p:sp>
      <p:sp>
        <p:nvSpPr>
          <p:cNvPr id="4" name="Text Placeholder 3"/>
          <p:cNvSpPr>
            <a:spLocks noGrp="1"/>
          </p:cNvSpPr>
          <p:nvPr>
            <p:ph idx="1"/>
          </p:nvPr>
        </p:nvSpPr>
        <p:spPr/>
        <p:txBody>
          <a:bodyPr/>
          <a:lstStyle/>
          <a:p>
            <a:r>
              <a:rPr lang="es-ES" smtClean="0"/>
              <a:t>“Después vi otra bestia que subía de la tierra.  Tenía dos cuernos semejantes a los de un cordero, pero hablaba como un dragón.”</a:t>
            </a:r>
            <a:endParaRPr lang="es-ES" dirty="0" smtClean="0"/>
          </a:p>
        </p:txBody>
      </p:sp>
      <p:pic>
        <p:nvPicPr>
          <p:cNvPr id="13" name="Picture 12" descr="Slide24.JPG"/>
          <p:cNvPicPr>
            <a:picLocks noChangeAspect="1"/>
          </p:cNvPicPr>
          <p:nvPr/>
        </p:nvPicPr>
        <p:blipFill>
          <a:blip r:embed="rId3" cstate="print"/>
          <a:stretch>
            <a:fillRect/>
          </a:stretch>
        </p:blipFill>
        <p:spPr>
          <a:xfrm>
            <a:off x="0" y="0"/>
            <a:ext cx="9144000" cy="5715000"/>
          </a:xfrm>
          <a:prstGeom prst="rect">
            <a:avLst/>
          </a:prstGeom>
        </p:spPr>
      </p:pic>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t-IT" smtClean="0"/>
              <a:t>C.S., p. 493	</a:t>
            </a:r>
            <a:r>
              <a:rPr lang="es-ES" smtClean="0"/>
              <a:t> LA BESTIA DE DOS CUERNOS</a:t>
            </a:r>
            <a:endParaRPr lang="en-US" dirty="0"/>
          </a:p>
        </p:txBody>
      </p:sp>
      <p:sp>
        <p:nvSpPr>
          <p:cNvPr id="4" name="Text Placeholder 3"/>
          <p:cNvSpPr>
            <a:spLocks noGrp="1"/>
          </p:cNvSpPr>
          <p:nvPr>
            <p:ph idx="1"/>
          </p:nvPr>
        </p:nvSpPr>
        <p:spPr/>
        <p:txBody>
          <a:bodyPr>
            <a:normAutofit fontScale="77500" lnSpcReduction="20000"/>
          </a:bodyPr>
          <a:lstStyle/>
          <a:p>
            <a:r>
              <a:rPr lang="es-ES" smtClean="0"/>
              <a:t>“Pero la bestia con cuernos semejantes a los de un cordero ‘subía de la tierra.’…¿Cuál era en 1798 la nación del nuevo mundo cuyo poder estuviera entonces desarrollándose, de modo que se anunciara como nación fuerte y grande, capaz de llamar la atención del mundo? La aplicación del símbolo no admite duda alguna. Una nación, y sólo una, responde a los datos y rasgos característicos de esta profecía; </a:t>
            </a:r>
          </a:p>
          <a:p>
            <a:r>
              <a:rPr lang="es-ES" smtClean="0"/>
              <a:t>no hay duda de que se trata </a:t>
            </a:r>
          </a:p>
          <a:p>
            <a:r>
              <a:rPr lang="es-ES" smtClean="0"/>
              <a:t>aquí de los Estados Unidos </a:t>
            </a:r>
          </a:p>
          <a:p>
            <a:r>
              <a:rPr lang="es-ES" smtClean="0"/>
              <a:t>de Norteamérica. “</a:t>
            </a:r>
            <a:endParaRPr lang="es-ES" dirty="0" smtClean="0"/>
          </a:p>
        </p:txBody>
      </p:sp>
      <p:pic>
        <p:nvPicPr>
          <p:cNvPr id="13" name="Picture 12" descr="Slide25.JPG"/>
          <p:cNvPicPr>
            <a:picLocks noChangeAspect="1"/>
          </p:cNvPicPr>
          <p:nvPr/>
        </p:nvPicPr>
        <p:blipFill>
          <a:blip r:embed="rId3" cstate="print"/>
          <a:stretch>
            <a:fillRect/>
          </a:stretch>
        </p:blipFill>
        <p:spPr>
          <a:xfrm>
            <a:off x="0" y="0"/>
            <a:ext cx="9144000" cy="5715000"/>
          </a:xfrm>
          <a:prstGeom prst="rect">
            <a:avLst/>
          </a:prstGeom>
        </p:spPr>
      </p:pic>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Ap. 17:3 | LA BESTIA ESCARLATA</a:t>
            </a:r>
            <a:endParaRPr lang="en-US" dirty="0"/>
          </a:p>
        </p:txBody>
      </p:sp>
      <p:sp>
        <p:nvSpPr>
          <p:cNvPr id="4" name="Text Placeholder 3"/>
          <p:cNvSpPr>
            <a:spLocks noGrp="1"/>
          </p:cNvSpPr>
          <p:nvPr>
            <p:ph idx="1"/>
          </p:nvPr>
        </p:nvSpPr>
        <p:spPr/>
        <p:txBody>
          <a:bodyPr/>
          <a:lstStyle/>
          <a:p>
            <a:r>
              <a:rPr lang="es-ES" smtClean="0"/>
              <a:t>“Y me llevó en espíritu al desierto.  Allí vi una mujer sentada sobre una bestia escarlata, que tenía siete cabezas y diez cuernos, y estaba cubierta de nombres de blasfemia.”</a:t>
            </a:r>
            <a:endParaRPr lang="es-ES" dirty="0" smtClean="0"/>
          </a:p>
        </p:txBody>
      </p:sp>
      <p:pic>
        <p:nvPicPr>
          <p:cNvPr id="17" name="Picture 16" descr="Slide26.JPG"/>
          <p:cNvPicPr>
            <a:picLocks noChangeAspect="1"/>
          </p:cNvPicPr>
          <p:nvPr/>
        </p:nvPicPr>
        <p:blipFill>
          <a:blip r:embed="rId3" cstate="print"/>
          <a:stretch>
            <a:fillRect/>
          </a:stretch>
        </p:blipFill>
        <p:spPr>
          <a:xfrm>
            <a:off x="0" y="0"/>
            <a:ext cx="9144000" cy="5715000"/>
          </a:xfrm>
          <a:prstGeom prst="rect">
            <a:avLst/>
          </a:prstGeom>
        </p:spPr>
      </p:pic>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Ap. 17:4,5 | LA BESTIA ESCARLATA</a:t>
            </a:r>
            <a:endParaRPr lang="en-US" dirty="0"/>
          </a:p>
        </p:txBody>
      </p:sp>
      <p:sp>
        <p:nvSpPr>
          <p:cNvPr id="4" name="Text Placeholder 3"/>
          <p:cNvSpPr>
            <a:spLocks noGrp="1"/>
          </p:cNvSpPr>
          <p:nvPr>
            <p:ph idx="1"/>
          </p:nvPr>
        </p:nvSpPr>
        <p:spPr/>
        <p:txBody>
          <a:bodyPr>
            <a:normAutofit fontScale="92500" lnSpcReduction="20000"/>
          </a:bodyPr>
          <a:lstStyle/>
          <a:p>
            <a:r>
              <a:rPr lang="es-ES" smtClean="0"/>
              <a:t>“La mujer estaba vestida de púrpura y escarlata, adornada de oro, piedras preciosas y perlas.  Y en su mano tenía una copa de oro llena de abominaciones y de las impurezas de su fornicación. Y en su frente tenía escrito este nombre: </a:t>
            </a:r>
          </a:p>
          <a:p>
            <a:r>
              <a:rPr lang="es-ES" smtClean="0"/>
              <a:t>Misterio, la gran Babilonia, madre </a:t>
            </a:r>
          </a:p>
          <a:p>
            <a:r>
              <a:rPr lang="es-ES" smtClean="0"/>
              <a:t>de las rameras y de las </a:t>
            </a:r>
          </a:p>
          <a:p>
            <a:r>
              <a:rPr lang="es-ES" smtClean="0"/>
              <a:t>abominaciones de la tierra.”</a:t>
            </a:r>
            <a:endParaRPr lang="es-ES" dirty="0" smtClean="0"/>
          </a:p>
        </p:txBody>
      </p:sp>
      <p:pic>
        <p:nvPicPr>
          <p:cNvPr id="15" name="Picture 14" descr="Slide27.JPG"/>
          <p:cNvPicPr>
            <a:picLocks noChangeAspect="1"/>
          </p:cNvPicPr>
          <p:nvPr/>
        </p:nvPicPr>
        <p:blipFill>
          <a:blip r:embed="rId3" cstate="print"/>
          <a:stretch>
            <a:fillRect/>
          </a:stretch>
        </p:blipFill>
        <p:spPr>
          <a:xfrm>
            <a:off x="0" y="0"/>
            <a:ext cx="9144000" cy="5715000"/>
          </a:xfrm>
          <a:prstGeom prst="rect">
            <a:avLst/>
          </a:prstGeom>
        </p:spPr>
      </p:pic>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s-ES" dirty="0" smtClean="0"/>
              <a:t>Ap. 14:9-11</a:t>
            </a:r>
            <a:endParaRPr lang="en-US" dirty="0"/>
          </a:p>
        </p:txBody>
      </p:sp>
      <p:sp>
        <p:nvSpPr>
          <p:cNvPr id="3" name="Content Placeholder 2"/>
          <p:cNvSpPr>
            <a:spLocks noGrp="1"/>
          </p:cNvSpPr>
          <p:nvPr>
            <p:ph idx="1"/>
          </p:nvPr>
        </p:nvSpPr>
        <p:spPr/>
        <p:txBody>
          <a:bodyPr>
            <a:normAutofit fontScale="77500" lnSpcReduction="20000"/>
          </a:bodyPr>
          <a:lstStyle/>
          <a:p>
            <a:r>
              <a:rPr lang="es-ES" dirty="0" smtClean="0"/>
              <a:t>“Y el tercer ángel los siguió diciendo a gran voz: </a:t>
            </a:r>
            <a:r>
              <a:rPr lang="es-ES" b="1" i="1" dirty="0" smtClean="0"/>
              <a:t>Si alguno adora a la bestia y a su imagen, y recibe su marca en su frente o en su mano, éste también beberá del vino de la ira de Dios, </a:t>
            </a:r>
            <a:r>
              <a:rPr lang="es-ES" dirty="0" smtClean="0"/>
              <a:t>vaciado puro en la copa de su ira.  Y será atormentado con fuego y azufre ante los santos ángeles y ante el Cordero.</a:t>
            </a:r>
            <a:endParaRPr lang="en-US" dirty="0" smtClean="0"/>
          </a:p>
          <a:p>
            <a:r>
              <a:rPr lang="es-ES" dirty="0" smtClean="0"/>
              <a:t>Y el humo de su tormento sube para siempre jamás.  Y los que adoran a la bestia y a su imagen, y los que reciben la marca de su nombre, no tienen reposo ni de día ni de noche.”</a:t>
            </a:r>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s-ES" i="1" dirty="0" smtClean="0"/>
              <a:t>Palabras de vida del gran maestro, </a:t>
            </a:r>
            <a:r>
              <a:rPr lang="es-ES" dirty="0" smtClean="0"/>
              <a:t>pp. 54, 55</a:t>
            </a:r>
            <a:endParaRPr lang="en-US" dirty="0"/>
          </a:p>
        </p:txBody>
      </p:sp>
      <p:sp>
        <p:nvSpPr>
          <p:cNvPr id="3" name="Content Placeholder 2"/>
          <p:cNvSpPr>
            <a:spLocks noGrp="1"/>
          </p:cNvSpPr>
          <p:nvPr>
            <p:ph idx="1"/>
          </p:nvPr>
        </p:nvSpPr>
        <p:spPr/>
        <p:txBody>
          <a:bodyPr/>
          <a:lstStyle/>
          <a:p>
            <a:r>
              <a:rPr lang="es-ES" dirty="0" smtClean="0"/>
              <a:t>“Los gobiernos terrenales prevalecen por la fuerza física; mantienen su dominio por la guerra…El Espíritu Santo representa a los reinos del mundo bajo el símbolo de bestias fieras de rapiña…”</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s-ES" smtClean="0"/>
              <a:t>EL EVANGELISMO, p. 146</a:t>
            </a:r>
            <a:endParaRPr lang="es-ES" dirty="0" smtClean="0"/>
          </a:p>
        </p:txBody>
      </p:sp>
      <p:sp>
        <p:nvSpPr>
          <p:cNvPr id="3" name="Content Placeholder 2"/>
          <p:cNvSpPr>
            <a:spLocks noGrp="1"/>
          </p:cNvSpPr>
          <p:nvPr>
            <p:ph idx="1"/>
          </p:nvPr>
        </p:nvSpPr>
        <p:spPr/>
        <p:txBody>
          <a:bodyPr>
            <a:normAutofit lnSpcReduction="10000"/>
          </a:bodyPr>
          <a:lstStyle/>
          <a:p>
            <a:r>
              <a:rPr lang="es-ES" smtClean="0"/>
              <a:t> Hay ocasiones en que hemos de quedar quietos para ver la salvación de Dios.  Dejad que hablen Daniel  y el Apocalipsis, y digan cuál es la verdad.  Pero sea cual fuere el aspecto del tema que se presente, ensalzad a Jesús como el centro de toda esperanza, ‘la raíz y el linaje de David, la estrella resplandeciente de la mañana.’” </a:t>
            </a:r>
            <a:endParaRPr lang="es-ES" dirty="0" smtClean="0"/>
          </a:p>
        </p:txBody>
      </p:sp>
      <p:pic>
        <p:nvPicPr>
          <p:cNvPr id="8" name="Picture 7" descr="Slide3.JPG"/>
          <p:cNvPicPr>
            <a:picLocks noChangeAspect="1"/>
          </p:cNvPicPr>
          <p:nvPr/>
        </p:nvPicPr>
        <p:blipFill>
          <a:blip r:embed="rId3" cstate="print"/>
          <a:stretch>
            <a:fillRect/>
          </a:stretch>
        </p:blipFill>
        <p:spPr>
          <a:xfrm>
            <a:off x="0" y="0"/>
            <a:ext cx="9144000" cy="5715000"/>
          </a:xfrm>
          <a:prstGeom prst="rect">
            <a:avLst/>
          </a:prstGeom>
        </p:spPr>
      </p:pic>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s-ES" i="1" dirty="0" smtClean="0"/>
              <a:t>Hechos de los apóstoles, </a:t>
            </a:r>
            <a:r>
              <a:rPr lang="es-ES" dirty="0" smtClean="0"/>
              <a:t>p. 467 </a:t>
            </a:r>
            <a:endParaRPr lang="en-US" dirty="0"/>
          </a:p>
        </p:txBody>
      </p:sp>
      <p:sp>
        <p:nvSpPr>
          <p:cNvPr id="3" name="Content Placeholder 2"/>
          <p:cNvSpPr>
            <a:spLocks noGrp="1"/>
          </p:cNvSpPr>
          <p:nvPr>
            <p:ph idx="1"/>
          </p:nvPr>
        </p:nvSpPr>
        <p:spPr/>
        <p:txBody>
          <a:bodyPr/>
          <a:lstStyle/>
          <a:p>
            <a:r>
              <a:rPr lang="es-ES" dirty="0" smtClean="0"/>
              <a:t>“…El número siete indica algo completo…”</a:t>
            </a:r>
            <a:endParaRPr lang="en-US" dirty="0" smtClean="0"/>
          </a:p>
          <a:p>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s-ES" b="1" dirty="0" smtClean="0"/>
              <a:t>LA BESTIA QUE ERA, YA NO ES Y QUE SUBE DEL ABISMO</a:t>
            </a:r>
            <a:endParaRPr lang="en-US" dirty="0"/>
          </a:p>
        </p:txBody>
      </p:sp>
      <p:sp>
        <p:nvSpPr>
          <p:cNvPr id="5" name="Text Placeholder 4"/>
          <p:cNvSpPr>
            <a:spLocks noGrp="1"/>
          </p:cNvSpPr>
          <p:nvPr>
            <p:ph type="body" idx="1"/>
          </p:nvPr>
        </p:nvSpPr>
        <p:spPr/>
        <p:txBody>
          <a:bodyPr/>
          <a:lstStyle/>
          <a:p>
            <a:endParaRPr lang="en-US"/>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s-ES" dirty="0" smtClean="0"/>
              <a:t>Ap. 17:8,11</a:t>
            </a:r>
            <a:endParaRPr lang="en-US" dirty="0"/>
          </a:p>
        </p:txBody>
      </p:sp>
      <p:sp>
        <p:nvSpPr>
          <p:cNvPr id="3" name="Content Placeholder 2"/>
          <p:cNvSpPr>
            <a:spLocks noGrp="1"/>
          </p:cNvSpPr>
          <p:nvPr>
            <p:ph idx="1"/>
          </p:nvPr>
        </p:nvSpPr>
        <p:spPr/>
        <p:txBody>
          <a:bodyPr>
            <a:normAutofit fontScale="92500" lnSpcReduction="20000"/>
          </a:bodyPr>
          <a:lstStyle/>
          <a:p>
            <a:r>
              <a:rPr lang="es-ES" dirty="0" smtClean="0"/>
              <a:t>He aquí la respuesta: “"</a:t>
            </a:r>
            <a:r>
              <a:rPr lang="es-ES" b="1" u="sng" dirty="0" smtClean="0"/>
              <a:t>La bestia que viste, era, y ya no es, está por subir del abismo e ir a su destrucción.</a:t>
            </a:r>
            <a:r>
              <a:rPr lang="es-ES" dirty="0" smtClean="0"/>
              <a:t>  Los habitantes de la tierra, cuyo nombre no está escrito en el Libro de la Vida desde la fundación del mundo, se asombrarán al ver a la bestia que era, y ya no es, aunque reaparecerá. </a:t>
            </a:r>
            <a:r>
              <a:rPr lang="es-ES" b="1" u="sng" dirty="0" smtClean="0"/>
              <a:t>Y la bestia que era y ya no es, es también el octavo, y es de los siete, y va a su destrucción.”</a:t>
            </a:r>
            <a:endParaRPr lang="en-US" dirty="0" smtClean="0"/>
          </a:p>
          <a:p>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s-ES" dirty="0" smtClean="0"/>
              <a:t>Ap. 17:11</a:t>
            </a:r>
            <a:endParaRPr lang="en-US" dirty="0"/>
          </a:p>
        </p:txBody>
      </p:sp>
      <p:sp>
        <p:nvSpPr>
          <p:cNvPr id="3" name="Content Placeholder 2"/>
          <p:cNvSpPr>
            <a:spLocks noGrp="1"/>
          </p:cNvSpPr>
          <p:nvPr>
            <p:ph idx="1"/>
          </p:nvPr>
        </p:nvSpPr>
        <p:spPr/>
        <p:txBody>
          <a:bodyPr/>
          <a:lstStyle/>
          <a:p>
            <a:r>
              <a:rPr lang="es-ES" b="1" u="sng" dirty="0" smtClean="0"/>
              <a:t>“Y la bestia que era y ya no es, es también el octavo, y es de los siete, y va a su destrucción.”</a:t>
            </a:r>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s-ES" dirty="0" smtClean="0"/>
              <a:t>Ap. 20:7-10</a:t>
            </a:r>
            <a:endParaRPr lang="en-US" dirty="0"/>
          </a:p>
        </p:txBody>
      </p:sp>
      <p:sp>
        <p:nvSpPr>
          <p:cNvPr id="3" name="Content Placeholder 2"/>
          <p:cNvSpPr>
            <a:spLocks noGrp="1"/>
          </p:cNvSpPr>
          <p:nvPr>
            <p:ph idx="1"/>
          </p:nvPr>
        </p:nvSpPr>
        <p:spPr/>
        <p:txBody>
          <a:bodyPr>
            <a:normAutofit fontScale="85000" lnSpcReduction="20000"/>
          </a:bodyPr>
          <a:lstStyle/>
          <a:p>
            <a:r>
              <a:rPr lang="es-ES" dirty="0" smtClean="0"/>
              <a:t>mundo “Cuando se cumplan los mil años, </a:t>
            </a:r>
            <a:r>
              <a:rPr lang="es-ES" b="1" u="sng" dirty="0" smtClean="0"/>
              <a:t>Satanás será suelto de su prisión, y saldrá a engañar a las naciones que están sobre los cuatro ángulos de la tierra -a </a:t>
            </a:r>
            <a:r>
              <a:rPr lang="es-ES" b="1" u="sng" dirty="0" err="1" smtClean="0"/>
              <a:t>Gog</a:t>
            </a:r>
            <a:r>
              <a:rPr lang="es-ES" b="1" u="sng" dirty="0" smtClean="0"/>
              <a:t> y a </a:t>
            </a:r>
            <a:r>
              <a:rPr lang="es-ES" b="1" u="sng" dirty="0" err="1" smtClean="0"/>
              <a:t>Magog</a:t>
            </a:r>
            <a:r>
              <a:rPr lang="es-ES" b="1" u="sng" dirty="0" smtClean="0"/>
              <a:t>-, a fin de reunirlos para la batalla.</a:t>
            </a:r>
            <a:r>
              <a:rPr lang="es-ES" dirty="0" smtClean="0"/>
              <a:t>  Su número es como la arena del mar.  </a:t>
            </a:r>
            <a:r>
              <a:rPr lang="es-ES" b="1" u="sng" dirty="0" smtClean="0"/>
              <a:t>Subieron a través de la ancha tierra, y cercaron el campamento de los santos y la ciudad amada.  Pero descendió fuego del cielo, y los devoró…</a:t>
            </a:r>
            <a:r>
              <a:rPr lang="es-ES" dirty="0" smtClean="0"/>
              <a:t>Y serán atormentados día y noche para siempre jamás.”</a:t>
            </a:r>
            <a:endParaRPr lang="en-US" dirty="0" smtClean="0"/>
          </a:p>
          <a:p>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s-ES" i="1" dirty="0" smtClean="0"/>
              <a:t>Primeros Escritos, </a:t>
            </a:r>
            <a:r>
              <a:rPr lang="es-ES" dirty="0" smtClean="0"/>
              <a:t>p. 51,52</a:t>
            </a:r>
            <a:endParaRPr lang="en-US" dirty="0"/>
          </a:p>
        </p:txBody>
      </p:sp>
      <p:sp>
        <p:nvSpPr>
          <p:cNvPr id="3" name="Content Placeholder 2"/>
          <p:cNvSpPr>
            <a:spLocks noGrp="1"/>
          </p:cNvSpPr>
          <p:nvPr>
            <p:ph idx="1"/>
          </p:nvPr>
        </p:nvSpPr>
        <p:spPr/>
        <p:txBody>
          <a:bodyPr>
            <a:normAutofit fontScale="77500" lnSpcReduction="20000"/>
          </a:bodyPr>
          <a:lstStyle/>
          <a:p>
            <a:r>
              <a:rPr lang="es-ES" dirty="0" smtClean="0"/>
              <a:t>"Los santos permanecerán en la santa ciudad y reinarán como reyes y sacerdotes por mil años.  Entonces descenderá Jesús con los santos sobre el monte de las Olivas y el monte se hendirá para convertirse en dilatada llanura donde se asiente el paraíso de Dios.  El resto de la tierra no quedará purificado hasta que, al fin de los mil años, resuciten los impíos y se congreguen en torno de la ciudad.  Los pies de los malvados nunca profanarán la tierra renovada.  Del cielo descenderá fuego de Dios para devorarlos y quemarlos de raíz y rama.  Satanás es la raíz y sus hijos las ramas.  El mismo fuego que devore a los malvados purificará la tierra". </a:t>
            </a:r>
            <a:endParaRPr lang="en-US" dirty="0" smtClean="0"/>
          </a:p>
          <a:p>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s-ES" b="1" dirty="0" smtClean="0"/>
              <a:t>S. Juan 5:39</a:t>
            </a:r>
            <a:endParaRPr lang="en-US" dirty="0"/>
          </a:p>
        </p:txBody>
      </p:sp>
      <p:sp>
        <p:nvSpPr>
          <p:cNvPr id="3" name="Content Placeholder 2"/>
          <p:cNvSpPr>
            <a:spLocks noGrp="1"/>
          </p:cNvSpPr>
          <p:nvPr>
            <p:ph idx="1"/>
          </p:nvPr>
        </p:nvSpPr>
        <p:spPr/>
        <p:txBody>
          <a:bodyPr/>
          <a:lstStyle/>
          <a:p>
            <a:r>
              <a:rPr lang="es-ES" b="1" dirty="0" smtClean="0"/>
              <a:t>“EXAMINAD LAS ESCRITURAS…”</a:t>
            </a:r>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s-ES" i="1" dirty="0" smtClean="0"/>
              <a:t>Testimonios para los ministros, </a:t>
            </a:r>
            <a:r>
              <a:rPr lang="es-ES" dirty="0" smtClean="0"/>
              <a:t>p. 117</a:t>
            </a:r>
            <a:endParaRPr lang="en-US" dirty="0"/>
          </a:p>
        </p:txBody>
      </p:sp>
      <p:sp>
        <p:nvSpPr>
          <p:cNvPr id="3" name="Content Placeholder 2"/>
          <p:cNvSpPr>
            <a:spLocks noGrp="1"/>
          </p:cNvSpPr>
          <p:nvPr>
            <p:ph idx="1"/>
          </p:nvPr>
        </p:nvSpPr>
        <p:spPr/>
        <p:txBody>
          <a:bodyPr/>
          <a:lstStyle/>
          <a:p>
            <a:r>
              <a:rPr lang="es-ES" b="1" u="sng" dirty="0" smtClean="0"/>
              <a:t>“Los libros de Daniel y Apocalipsis deben ser unidos y publicados.  Unas pocas explicaciones de ciertas partes pueden añadirse, pero no estoy segura de que éstas sean necesarias."</a:t>
            </a:r>
            <a:endParaRPr lang="en-US" dirty="0" smtClean="0"/>
          </a:p>
          <a:p>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s-ES" dirty="0" smtClean="0"/>
              <a:t>Primeros escritos, p.64</a:t>
            </a:r>
            <a:endParaRPr lang="en-US" dirty="0"/>
          </a:p>
        </p:txBody>
      </p:sp>
      <p:sp>
        <p:nvSpPr>
          <p:cNvPr id="3" name="Content Placeholder 2"/>
          <p:cNvSpPr>
            <a:spLocks noGrp="1"/>
          </p:cNvSpPr>
          <p:nvPr>
            <p:ph idx="1"/>
          </p:nvPr>
        </p:nvSpPr>
        <p:spPr/>
        <p:txBody>
          <a:bodyPr>
            <a:normAutofit fontScale="85000" lnSpcReduction="20000"/>
          </a:bodyPr>
          <a:lstStyle/>
          <a:p>
            <a:r>
              <a:rPr lang="es-ES" dirty="0" smtClean="0"/>
              <a:t>“El tiempo está casi agotado. ¿Reflejáis como debierais hacerlo la hermosa imagen de Jesús?" Luego se me señaló la tierra y vi que era necesario realizar preparativos entre aquellos que han abrazado últimamente el mensaje del tercer ángel</a:t>
            </a:r>
            <a:r>
              <a:rPr lang="es-ES" b="1" u="sng" dirty="0" smtClean="0"/>
              <a:t>.  Dijo el ángel: "¡Preparaos, preparaos, preparaos! Tendréis que morir mucho más al mundo de lo que habéis muerto hasta aquí." Vi que tenían una obra que hacer y poco tiempo en que hacerla.</a:t>
            </a:r>
            <a:r>
              <a:rPr lang="es-ES" dirty="0" smtClean="0"/>
              <a:t>”</a:t>
            </a:r>
            <a:endParaRPr lang="en-US" dirty="0" smtClean="0"/>
          </a:p>
          <a:p>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s-ES" smtClean="0"/>
              <a:t>La bestia mixta</a:t>
            </a:r>
            <a:endParaRPr lang="en-US" dirty="0" smtClean="0"/>
          </a:p>
        </p:txBody>
      </p:sp>
      <p:sp>
        <p:nvSpPr>
          <p:cNvPr id="13" name="Text Placeholder 12"/>
          <p:cNvSpPr>
            <a:spLocks noGrp="1"/>
          </p:cNvSpPr>
          <p:nvPr>
            <p:ph type="body" idx="1"/>
          </p:nvPr>
        </p:nvSpPr>
        <p:spPr/>
        <p:txBody>
          <a:bodyPr/>
          <a:lstStyle/>
          <a:p>
            <a:endParaRPr lang="en-US"/>
          </a:p>
        </p:txBody>
      </p:sp>
      <p:pic>
        <p:nvPicPr>
          <p:cNvPr id="14" name="Picture 13" descr="Slide31.JPG"/>
          <p:cNvPicPr>
            <a:picLocks noChangeAspect="1"/>
          </p:cNvPicPr>
          <p:nvPr/>
        </p:nvPicPr>
        <p:blipFill>
          <a:blip r:embed="rId3" cstate="print"/>
          <a:stretch>
            <a:fillRect/>
          </a:stretch>
        </p:blipFill>
        <p:spPr>
          <a:xfrm>
            <a:off x="0" y="0"/>
            <a:ext cx="9144000" cy="5715000"/>
          </a:xfrm>
          <a:prstGeom prst="rect">
            <a:avLst/>
          </a:prstGeom>
        </p:spPr>
      </p:pic>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Slide4.JPG"/>
          <p:cNvPicPr>
            <a:picLocks noChangeAspect="1"/>
          </p:cNvPicPr>
          <p:nvPr/>
        </p:nvPicPr>
        <p:blipFill>
          <a:blip r:embed="rId3" cstate="print"/>
          <a:stretch>
            <a:fillRect/>
          </a:stretch>
        </p:blipFill>
        <p:spPr>
          <a:xfrm>
            <a:off x="0" y="0"/>
            <a:ext cx="9144000" cy="5715000"/>
          </a:xfrm>
          <a:prstGeom prst="rect">
            <a:avLst/>
          </a:prstGeom>
        </p:spPr>
      </p:pic>
    </p:spTree>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Ap. 13:1-3  LA BESTIA MIXTA</a:t>
            </a:r>
            <a:endParaRPr lang="en-US" dirty="0"/>
          </a:p>
        </p:txBody>
      </p:sp>
      <p:sp>
        <p:nvSpPr>
          <p:cNvPr id="4" name="Text Placeholder 3"/>
          <p:cNvSpPr>
            <a:spLocks noGrp="1"/>
          </p:cNvSpPr>
          <p:nvPr>
            <p:ph idx="1"/>
          </p:nvPr>
        </p:nvSpPr>
        <p:spPr/>
        <p:txBody>
          <a:bodyPr>
            <a:normAutofit fontScale="85000" lnSpcReduction="20000"/>
          </a:bodyPr>
          <a:lstStyle/>
          <a:p>
            <a:r>
              <a:rPr lang="es-ES" smtClean="0"/>
              <a:t>“Me paré sobre la arena del mar, y vi subir del mar una bestia que tenía siete cabezas y diez  cuernos.  Sobre sus cuernos diez diademas, y sobre sus cabezas nombres de blasfemia. La bestia que vi era semejante a un leopardo, sus pies como de oso, y su boca como boca de león.  Y el dragón le dio su poder, su trono y </a:t>
            </a:r>
          </a:p>
          <a:p>
            <a:r>
              <a:rPr lang="es-ES" smtClean="0"/>
              <a:t>gran autoridad. Una de sus cabezas </a:t>
            </a:r>
          </a:p>
          <a:p>
            <a:r>
              <a:rPr lang="es-ES" smtClean="0"/>
              <a:t>parecía herida de muerte, pero su </a:t>
            </a:r>
          </a:p>
          <a:p>
            <a:r>
              <a:rPr lang="es-ES" smtClean="0"/>
              <a:t>herida mortal fue sanada.  Y toda la </a:t>
            </a:r>
          </a:p>
          <a:p>
            <a:r>
              <a:rPr lang="es-ES" smtClean="0"/>
              <a:t>tierra se maravilló, y siguió a la bestia.”</a:t>
            </a:r>
            <a:endParaRPr lang="es-ES" dirty="0" smtClean="0"/>
          </a:p>
        </p:txBody>
      </p:sp>
      <p:pic>
        <p:nvPicPr>
          <p:cNvPr id="14" name="Picture 13" descr="Slide32.JPG"/>
          <p:cNvPicPr>
            <a:picLocks noChangeAspect="1"/>
          </p:cNvPicPr>
          <p:nvPr/>
        </p:nvPicPr>
        <p:blipFill>
          <a:blip r:embed="rId3" cstate="print"/>
          <a:stretch>
            <a:fillRect/>
          </a:stretch>
        </p:blipFill>
        <p:spPr>
          <a:xfrm>
            <a:off x="0" y="0"/>
            <a:ext cx="9144000" cy="5715000"/>
          </a:xfrm>
          <a:prstGeom prst="rect">
            <a:avLst/>
          </a:prstGeom>
        </p:spPr>
      </p:pic>
    </p:spTree>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s-ES" smtClean="0"/>
              <a:t>La bestia mixta:</a:t>
            </a:r>
            <a:br>
              <a:rPr lang="es-ES" smtClean="0"/>
            </a:br>
            <a:r>
              <a:rPr lang="es-ES" smtClean="0"/>
              <a:t>Los diez cuernos</a:t>
            </a:r>
            <a:endParaRPr lang="en-US" dirty="0" smtClean="0"/>
          </a:p>
        </p:txBody>
      </p:sp>
      <p:sp>
        <p:nvSpPr>
          <p:cNvPr id="12" name="Text Placeholder 11"/>
          <p:cNvSpPr>
            <a:spLocks noGrp="1"/>
          </p:cNvSpPr>
          <p:nvPr>
            <p:ph type="body" idx="1"/>
          </p:nvPr>
        </p:nvSpPr>
        <p:spPr/>
        <p:txBody>
          <a:bodyPr/>
          <a:lstStyle/>
          <a:p>
            <a:endParaRPr lang="en-US"/>
          </a:p>
        </p:txBody>
      </p:sp>
      <p:pic>
        <p:nvPicPr>
          <p:cNvPr id="13" name="Picture 12" descr="Slide33.JPG"/>
          <p:cNvPicPr>
            <a:picLocks noChangeAspect="1"/>
          </p:cNvPicPr>
          <p:nvPr/>
        </p:nvPicPr>
        <p:blipFill>
          <a:blip r:embed="rId3" cstate="print"/>
          <a:stretch>
            <a:fillRect/>
          </a:stretch>
        </p:blipFill>
        <p:spPr>
          <a:xfrm>
            <a:off x="0" y="0"/>
            <a:ext cx="9144000" cy="5715000"/>
          </a:xfrm>
          <a:prstGeom prst="rect">
            <a:avLst/>
          </a:prstGeom>
        </p:spPr>
      </p:pic>
    </p:spTree>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s-ES" dirty="0" smtClean="0"/>
              <a:t>Daniel 8:20,21</a:t>
            </a:r>
            <a:endParaRPr lang="en-US" dirty="0"/>
          </a:p>
        </p:txBody>
      </p:sp>
      <p:sp>
        <p:nvSpPr>
          <p:cNvPr id="3" name="Content Placeholder 2"/>
          <p:cNvSpPr>
            <a:spLocks noGrp="1"/>
          </p:cNvSpPr>
          <p:nvPr>
            <p:ph idx="1"/>
          </p:nvPr>
        </p:nvSpPr>
        <p:spPr/>
        <p:txBody>
          <a:bodyPr/>
          <a:lstStyle/>
          <a:p>
            <a:r>
              <a:rPr lang="es-ES" dirty="0" smtClean="0"/>
              <a:t>“Aquel carnero que viste, </a:t>
            </a:r>
            <a:r>
              <a:rPr lang="es-ES" b="1" i="1" u="sng" dirty="0" smtClean="0"/>
              <a:t>con dos cuernos, representa los reyes de Media y de Persia</a:t>
            </a:r>
            <a:r>
              <a:rPr lang="es-ES" b="1" dirty="0" smtClean="0"/>
              <a:t>.</a:t>
            </a:r>
            <a:r>
              <a:rPr lang="es-ES" dirty="0" smtClean="0"/>
              <a:t> El macho cabrío es el rey de Grecia, </a:t>
            </a:r>
            <a:r>
              <a:rPr lang="es-ES" b="1" dirty="0" smtClean="0"/>
              <a:t>y </a:t>
            </a:r>
            <a:r>
              <a:rPr lang="es-ES" b="1" i="1" u="sng" dirty="0" smtClean="0"/>
              <a:t>el cuerno grande</a:t>
            </a:r>
            <a:r>
              <a:rPr lang="es-ES" i="1" u="sng" dirty="0" smtClean="0"/>
              <a:t> </a:t>
            </a:r>
            <a:r>
              <a:rPr lang="es-ES" dirty="0" smtClean="0"/>
              <a:t>que tenía entre sus ojos </a:t>
            </a:r>
            <a:r>
              <a:rPr lang="es-ES" b="1" u="sng" dirty="0" smtClean="0"/>
              <a:t>es el primer rey</a:t>
            </a:r>
            <a:r>
              <a:rPr lang="es-ES" dirty="0" smtClean="0"/>
              <a:t>.”</a:t>
            </a:r>
            <a:endParaRPr lang="en-US" dirty="0" smtClean="0"/>
          </a:p>
          <a:p>
            <a:endParaRPr lang="en-U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20000"/>
          </a:bodyPr>
          <a:lstStyle/>
          <a:p>
            <a:pPr lvl="0"/>
            <a:r>
              <a:rPr lang="es-ES" dirty="0" smtClean="0"/>
              <a:t>… y sus pies, en parte de hierro y en parte de arcilla…Y lo que viste de los pies Y los dedos, en parte de arcilla de alfarero y en parte de hierro, el reino será dividido. Sin embargo, tendrá algo de la fortaleza del hierro, tal como viste el hierro mezclado con la arcilla… Daniel 2:33,41.</a:t>
            </a:r>
            <a:endParaRPr lang="en-US" dirty="0" smtClean="0"/>
          </a:p>
          <a:p>
            <a:pPr lvl="0"/>
            <a:r>
              <a:rPr lang="es-ES" dirty="0" smtClean="0"/>
              <a:t> “Entonces el reino de los cielos será semejante a diez vírgenes…” Mateo 25:1.</a:t>
            </a:r>
            <a:endParaRPr lang="en-US" dirty="0" smtClean="0"/>
          </a:p>
          <a:p>
            <a:pPr lvl="0"/>
            <a:r>
              <a:rPr lang="es-ES" dirty="0" smtClean="0"/>
              <a:t>Los Diez Mandamientos </a:t>
            </a:r>
            <a:r>
              <a:rPr lang="es-ES" dirty="0" err="1" smtClean="0"/>
              <a:t>Exodo</a:t>
            </a:r>
            <a:r>
              <a:rPr lang="es-ES" dirty="0" smtClean="0"/>
              <a:t> 20.</a:t>
            </a:r>
            <a:endParaRPr lang="en-US" dirty="0" smtClean="0"/>
          </a:p>
          <a:p>
            <a:endParaRPr lang="en-US"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s-ES" smtClean="0"/>
              <a:t>La bestia mixta:</a:t>
            </a:r>
            <a:br>
              <a:rPr lang="es-ES" smtClean="0"/>
            </a:br>
            <a:r>
              <a:rPr lang="es-ES" smtClean="0"/>
              <a:t>Las siete cabezas</a:t>
            </a:r>
            <a:endParaRPr lang="en-US" dirty="0" smtClean="0"/>
          </a:p>
        </p:txBody>
      </p:sp>
      <p:sp>
        <p:nvSpPr>
          <p:cNvPr id="12" name="Text Placeholder 11"/>
          <p:cNvSpPr>
            <a:spLocks noGrp="1"/>
          </p:cNvSpPr>
          <p:nvPr>
            <p:ph type="body" idx="1"/>
          </p:nvPr>
        </p:nvSpPr>
        <p:spPr/>
        <p:txBody>
          <a:bodyPr/>
          <a:lstStyle/>
          <a:p>
            <a:endParaRPr lang="en-US"/>
          </a:p>
        </p:txBody>
      </p:sp>
      <p:pic>
        <p:nvPicPr>
          <p:cNvPr id="14" name="Picture 13" descr="Slide34.JPG"/>
          <p:cNvPicPr>
            <a:picLocks noChangeAspect="1"/>
          </p:cNvPicPr>
          <p:nvPr/>
        </p:nvPicPr>
        <p:blipFill>
          <a:blip r:embed="rId3" cstate="print"/>
          <a:stretch>
            <a:fillRect/>
          </a:stretch>
        </p:blipFill>
        <p:spPr>
          <a:xfrm>
            <a:off x="0" y="0"/>
            <a:ext cx="9144000" cy="5715000"/>
          </a:xfrm>
          <a:prstGeom prst="rect">
            <a:avLst/>
          </a:prstGeom>
        </p:spPr>
      </p:pic>
    </p:spTree>
  </p:cSld>
  <p:clrMapOvr>
    <a:masterClrMapping/>
  </p:clrMapOvr>
  <p:transition>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dirty="0" smtClean="0"/>
              <a:t>Ap. 13:1</a:t>
            </a:r>
            <a:endParaRPr lang="en-US" dirty="0"/>
          </a:p>
        </p:txBody>
      </p:sp>
      <p:sp>
        <p:nvSpPr>
          <p:cNvPr id="3" name="Content Placeholder 2"/>
          <p:cNvSpPr>
            <a:spLocks noGrp="1"/>
          </p:cNvSpPr>
          <p:nvPr>
            <p:ph idx="1"/>
          </p:nvPr>
        </p:nvSpPr>
        <p:spPr/>
        <p:txBody>
          <a:bodyPr/>
          <a:lstStyle/>
          <a:p>
            <a:r>
              <a:rPr lang="es-ES" dirty="0" smtClean="0"/>
              <a:t>“…y vi subir del mar una bestia que tenía siete cabezas… y sobre sus cabezas nombres de blasfemia.”</a:t>
            </a:r>
            <a:endParaRPr lang="en-US" dirty="0" smtClean="0"/>
          </a:p>
          <a:p>
            <a:endParaRPr lang="en-US"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s-ES" i="1" dirty="0" smtClean="0"/>
              <a:t>Conflicto de los siglos, </a:t>
            </a:r>
            <a:r>
              <a:rPr lang="es-ES" dirty="0" smtClean="0"/>
              <a:t>p. 636</a:t>
            </a:r>
            <a:endParaRPr lang="en-US" dirty="0"/>
          </a:p>
        </p:txBody>
      </p:sp>
      <p:sp>
        <p:nvSpPr>
          <p:cNvPr id="3" name="Content Placeholder 2"/>
          <p:cNvSpPr>
            <a:spLocks noGrp="1"/>
          </p:cNvSpPr>
          <p:nvPr>
            <p:ph idx="1"/>
          </p:nvPr>
        </p:nvSpPr>
        <p:spPr/>
        <p:txBody>
          <a:bodyPr/>
          <a:lstStyle/>
          <a:p>
            <a:r>
              <a:rPr lang="es-ES" dirty="0" smtClean="0"/>
              <a:t>"Y vi una de sus cabezas como si hubiese sido herida de muerte; y su herida mortal fue sanada; y toda la tierra </a:t>
            </a:r>
            <a:r>
              <a:rPr lang="es-ES" dirty="0" err="1" smtClean="0"/>
              <a:t>maravillóse</a:t>
            </a:r>
            <a:r>
              <a:rPr lang="es-ES" dirty="0" smtClean="0"/>
              <a:t>, yendo en pos de la bestia." (Vers. 3.) La herida mortal que le fue ocasionada se refiere a la caída del papado en 1798.”</a:t>
            </a:r>
            <a:endParaRPr lang="en-US" dirty="0" smtClean="0"/>
          </a:p>
          <a:p>
            <a:endParaRPr lang="en-US"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s-ES" dirty="0" smtClean="0"/>
              <a:t>Apocalipsis 1:11</a:t>
            </a:r>
            <a:endParaRPr lang="en-US" dirty="0"/>
          </a:p>
        </p:txBody>
      </p:sp>
      <p:sp>
        <p:nvSpPr>
          <p:cNvPr id="3" name="Content Placeholder 2"/>
          <p:cNvSpPr>
            <a:spLocks noGrp="1"/>
          </p:cNvSpPr>
          <p:nvPr>
            <p:ph idx="1"/>
          </p:nvPr>
        </p:nvSpPr>
        <p:spPr/>
        <p:txBody>
          <a:bodyPr/>
          <a:lstStyle/>
          <a:p>
            <a:r>
              <a:rPr lang="es-ES" dirty="0" smtClean="0"/>
              <a:t>Estas cabezas son proféticamente los siguientes cuerpos religiosos. “…Escribe en un libro lo que ves, y envíalo a las siete iglesias: A </a:t>
            </a:r>
            <a:r>
              <a:rPr lang="es-ES" dirty="0" err="1" smtClean="0"/>
              <a:t>Efeso</a:t>
            </a:r>
            <a:r>
              <a:rPr lang="es-ES" dirty="0" smtClean="0"/>
              <a:t>, Esmirna, </a:t>
            </a:r>
            <a:r>
              <a:rPr lang="es-ES" dirty="0" err="1" smtClean="0"/>
              <a:t>Pérgamo</a:t>
            </a:r>
            <a:r>
              <a:rPr lang="es-ES" dirty="0" smtClean="0"/>
              <a:t>, </a:t>
            </a:r>
            <a:r>
              <a:rPr lang="es-ES" dirty="0" err="1" smtClean="0"/>
              <a:t>Tiatira</a:t>
            </a:r>
            <a:r>
              <a:rPr lang="es-ES" dirty="0" smtClean="0"/>
              <a:t>, </a:t>
            </a:r>
            <a:r>
              <a:rPr lang="es-ES" dirty="0" err="1" smtClean="0"/>
              <a:t>Sardis</a:t>
            </a:r>
            <a:r>
              <a:rPr lang="es-ES" dirty="0" smtClean="0"/>
              <a:t>, Filadelfia y </a:t>
            </a:r>
            <a:r>
              <a:rPr lang="es-ES" dirty="0" err="1" smtClean="0"/>
              <a:t>Laodicea</a:t>
            </a:r>
            <a:r>
              <a:rPr lang="es-ES" dirty="0" smtClean="0"/>
              <a:t>”. </a:t>
            </a:r>
            <a:endParaRPr lang="en-US" dirty="0" smtClean="0"/>
          </a:p>
          <a:p>
            <a:endParaRPr lang="en-US"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s-ES" dirty="0" smtClean="0"/>
              <a:t>Ap. 13:1</a:t>
            </a:r>
            <a:endParaRPr lang="en-US" dirty="0"/>
          </a:p>
        </p:txBody>
      </p:sp>
      <p:sp>
        <p:nvSpPr>
          <p:cNvPr id="3" name="Content Placeholder 2"/>
          <p:cNvSpPr>
            <a:spLocks noGrp="1"/>
          </p:cNvSpPr>
          <p:nvPr>
            <p:ph idx="1"/>
          </p:nvPr>
        </p:nvSpPr>
        <p:spPr/>
        <p:txBody>
          <a:bodyPr/>
          <a:lstStyle/>
          <a:p>
            <a:r>
              <a:rPr lang="es-ES" dirty="0" smtClean="0"/>
              <a:t>“…y sobre sus cabezas nombres de blasfemia.”</a:t>
            </a:r>
            <a:endParaRPr lang="en-US" dirty="0" smtClean="0"/>
          </a:p>
          <a:p>
            <a:endParaRPr lang="en-US"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s-ES" dirty="0" smtClean="0"/>
              <a:t>Ap. 2:9</a:t>
            </a:r>
            <a:endParaRPr lang="en-US" dirty="0"/>
          </a:p>
        </p:txBody>
      </p:sp>
      <p:sp>
        <p:nvSpPr>
          <p:cNvPr id="3" name="Content Placeholder 2"/>
          <p:cNvSpPr>
            <a:spLocks noGrp="1"/>
          </p:cNvSpPr>
          <p:nvPr>
            <p:ph idx="1"/>
          </p:nvPr>
        </p:nvSpPr>
        <p:spPr/>
        <p:txBody>
          <a:bodyPr/>
          <a:lstStyle/>
          <a:p>
            <a:r>
              <a:rPr lang="es-ES" dirty="0" smtClean="0"/>
              <a:t>“Conozco tu tribulación y tu pobreza. ¡Sin embargo, eres rico!  Conozco la blasfemia de los que dicen ser judíos, y son sólo una sinagoga de Satanás”. </a:t>
            </a:r>
            <a:endParaRPr lang="en-US" dirty="0" smtClean="0"/>
          </a:p>
          <a:p>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dirty="0" smtClean="0"/>
              <a:t>Daniel 7:2-3</a:t>
            </a:r>
            <a:endParaRPr lang="en-US" dirty="0"/>
          </a:p>
        </p:txBody>
      </p:sp>
      <p:sp>
        <p:nvSpPr>
          <p:cNvPr id="5" name="Text Placeholder 4"/>
          <p:cNvSpPr>
            <a:spLocks noGrp="1"/>
          </p:cNvSpPr>
          <p:nvPr>
            <p:ph idx="1"/>
          </p:nvPr>
        </p:nvSpPr>
        <p:spPr/>
        <p:txBody>
          <a:bodyPr/>
          <a:lstStyle/>
          <a:p>
            <a:r>
              <a:rPr lang="es-ES" dirty="0" smtClean="0"/>
              <a:t>"Vi en mi visión de noche que los cuatro vientos del cielo agitaban el gran mar. Y cuatro grandes bestias, diferentes una de la otra, subían del mar. </a:t>
            </a:r>
            <a:endParaRPr lang="en-US" dirty="0" smtClean="0"/>
          </a:p>
        </p:txBody>
      </p:sp>
      <p:pic>
        <p:nvPicPr>
          <p:cNvPr id="12" name="Picture 11" descr="Slide5.JPG"/>
          <p:cNvPicPr>
            <a:picLocks noChangeAspect="1"/>
          </p:cNvPicPr>
          <p:nvPr/>
        </p:nvPicPr>
        <p:blipFill>
          <a:blip r:embed="rId3" cstate="print"/>
          <a:stretch>
            <a:fillRect/>
          </a:stretch>
        </p:blipFill>
        <p:spPr>
          <a:xfrm>
            <a:off x="0" y="0"/>
            <a:ext cx="9144000" cy="5715000"/>
          </a:xfrm>
          <a:prstGeom prst="rect">
            <a:avLst/>
          </a:prstGeom>
        </p:spPr>
      </p:pic>
    </p:spTree>
  </p:cSld>
  <p:clrMapOvr>
    <a:masterClrMapping/>
  </p:clrMapOvr>
  <p:transition spd="slow">
    <p:fade thruBlk="1"/>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s-ES" dirty="0" smtClean="0"/>
              <a:t>Ap. 3:14-17</a:t>
            </a:r>
            <a:endParaRPr lang="en-US" dirty="0"/>
          </a:p>
        </p:txBody>
      </p:sp>
      <p:sp>
        <p:nvSpPr>
          <p:cNvPr id="3" name="Content Placeholder 2"/>
          <p:cNvSpPr>
            <a:spLocks noGrp="1"/>
          </p:cNvSpPr>
          <p:nvPr>
            <p:ph idx="1"/>
          </p:nvPr>
        </p:nvSpPr>
        <p:spPr/>
        <p:txBody>
          <a:bodyPr/>
          <a:lstStyle/>
          <a:p>
            <a:r>
              <a:rPr lang="es-ES" dirty="0" smtClean="0"/>
              <a:t>“Escribe al ángel de la iglesia de </a:t>
            </a:r>
            <a:r>
              <a:rPr lang="es-ES" dirty="0" err="1" smtClean="0"/>
              <a:t>Laodicea</a:t>
            </a:r>
            <a:r>
              <a:rPr lang="es-ES" dirty="0" smtClean="0"/>
              <a:t>: …Conozco tus obras, que ni eres frío ni caliente. ¡Ojalá fueses frío o caliente!...eres tibio…Tú dices: 'Yo soy rico, estoy enriquecido, y nada necesito'.  Y no conoces que eres un cuitado y miserable, pobre, ciego y desnudo”. </a:t>
            </a:r>
            <a:endParaRPr lang="en-US"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s-ES" dirty="0" smtClean="0"/>
              <a:t>Isa. 4:1</a:t>
            </a:r>
            <a:endParaRPr lang="en-US" dirty="0"/>
          </a:p>
        </p:txBody>
      </p:sp>
      <p:sp>
        <p:nvSpPr>
          <p:cNvPr id="3" name="Content Placeholder 2"/>
          <p:cNvSpPr>
            <a:spLocks noGrp="1"/>
          </p:cNvSpPr>
          <p:nvPr>
            <p:ph idx="1"/>
          </p:nvPr>
        </p:nvSpPr>
        <p:spPr/>
        <p:txBody>
          <a:bodyPr/>
          <a:lstStyle/>
          <a:p>
            <a:r>
              <a:rPr lang="es-ES" dirty="0" smtClean="0"/>
              <a:t>. </a:t>
            </a:r>
            <a:r>
              <a:rPr lang="es-ES" b="1" u="sng" dirty="0" smtClean="0"/>
              <a:t>“En aquel tiempo, siete mujeres echaran mano de un hombre, y le dirán:</a:t>
            </a:r>
            <a:r>
              <a:rPr lang="es-ES" dirty="0" smtClean="0"/>
              <a:t> "Nosotras comeremos de nuestro pan, y nos vestiremos de nuestra ropa. Permítenos sólo llevar tu nombre. Quita nuestro oprobio”</a:t>
            </a:r>
            <a:endParaRPr lang="en-US" dirty="0" smtClean="0"/>
          </a:p>
          <a:p>
            <a:endParaRPr lang="en-US"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s-ES" i="1" dirty="0" smtClean="0"/>
              <a:t>Conflicto de los siglos, </a:t>
            </a:r>
            <a:r>
              <a:rPr lang="es-ES" dirty="0" smtClean="0"/>
              <a:t>pp. 435, 436</a:t>
            </a:r>
            <a:endParaRPr lang="en-US" dirty="0"/>
          </a:p>
        </p:txBody>
      </p:sp>
      <p:sp>
        <p:nvSpPr>
          <p:cNvPr id="3" name="Content Placeholder 2"/>
          <p:cNvSpPr>
            <a:spLocks noGrp="1"/>
          </p:cNvSpPr>
          <p:nvPr>
            <p:ph idx="1"/>
          </p:nvPr>
        </p:nvSpPr>
        <p:spPr/>
        <p:txBody>
          <a:bodyPr>
            <a:normAutofit fontScale="70000" lnSpcReduction="20000"/>
          </a:bodyPr>
          <a:lstStyle/>
          <a:p>
            <a:r>
              <a:rPr lang="es-ES" dirty="0" smtClean="0"/>
              <a:t>"dieron nueva forma a la causa." Mientras se 436 atenían ciegamente al credo de sus padres y se negaban a aceptar cualquiera verdad que fuese más allá de lo que veían, los hijos de los reformadores se alejaron mucho de su ejemplo de humildad, de abnegación y de renunciación al mundo. Así "la simplicidad primitiva desaparece." </a:t>
            </a:r>
            <a:r>
              <a:rPr lang="es-ES" b="1" u="sng" dirty="0" smtClean="0"/>
              <a:t>Una ola de mundanalidad invade la iglesia "trayendo consigo sus costumbres, sus prácticas y sus ídolos."</a:t>
            </a:r>
            <a:endParaRPr lang="en-US" dirty="0" smtClean="0"/>
          </a:p>
          <a:p>
            <a:r>
              <a:rPr lang="es-ES" b="1" u="sng" dirty="0" smtClean="0"/>
              <a:t>¡Ay, hasta qué grado esa amistad del mundo, que es "enemistad contra Dios," es fomentada actualmente entre los que profesan ser discípulos de Cristo!</a:t>
            </a:r>
            <a:r>
              <a:rPr lang="es-ES" dirty="0" smtClean="0"/>
              <a:t> ¡Cuánto no se han alejado las iglesias nacionales de toda la cristiandad del modelo bíblico de humildad, abnegación, sencillez y piedad!”</a:t>
            </a:r>
            <a:endParaRPr lang="en-US"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s-ES" i="1" dirty="0" smtClean="0"/>
              <a:t>Testimonios para los ministros, </a:t>
            </a:r>
            <a:r>
              <a:rPr lang="es-ES" dirty="0" smtClean="0"/>
              <a:t>p. 15</a:t>
            </a:r>
            <a:endParaRPr lang="en-US" dirty="0"/>
          </a:p>
        </p:txBody>
      </p:sp>
      <p:sp>
        <p:nvSpPr>
          <p:cNvPr id="3" name="Content Placeholder 2"/>
          <p:cNvSpPr>
            <a:spLocks noGrp="1"/>
          </p:cNvSpPr>
          <p:nvPr>
            <p:ph idx="1"/>
          </p:nvPr>
        </p:nvSpPr>
        <p:spPr/>
        <p:txBody>
          <a:bodyPr/>
          <a:lstStyle/>
          <a:p>
            <a:r>
              <a:rPr lang="es-ES" dirty="0" smtClean="0"/>
              <a:t>“Testifico ante mis hermanos y hermanas que </a:t>
            </a:r>
            <a:r>
              <a:rPr lang="es-ES" b="1" u="sng" dirty="0" smtClean="0"/>
              <a:t>la iglesia </a:t>
            </a:r>
            <a:r>
              <a:rPr lang="es-ES" dirty="0" smtClean="0"/>
              <a:t>de Cristo, </a:t>
            </a:r>
            <a:r>
              <a:rPr lang="es-ES" b="1" u="sng" dirty="0" smtClean="0"/>
              <a:t>por debilitada y defectuosa que sea, es el único objeto en la tierra al cual él concede su suprema consideración</a:t>
            </a:r>
            <a:r>
              <a:rPr lang="es-ES" dirty="0" smtClean="0"/>
              <a:t>”. </a:t>
            </a:r>
            <a:endParaRPr lang="en-US"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s-ES" dirty="0" smtClean="0"/>
              <a:t>Ap. 3:1,20</a:t>
            </a:r>
            <a:endParaRPr lang="en-US" dirty="0"/>
          </a:p>
        </p:txBody>
      </p:sp>
      <p:sp>
        <p:nvSpPr>
          <p:cNvPr id="3" name="Content Placeholder 2"/>
          <p:cNvSpPr>
            <a:spLocks noGrp="1"/>
          </p:cNvSpPr>
          <p:nvPr>
            <p:ph idx="1"/>
          </p:nvPr>
        </p:nvSpPr>
        <p:spPr/>
        <p:txBody>
          <a:bodyPr/>
          <a:lstStyle/>
          <a:p>
            <a:r>
              <a:rPr lang="es-ES" dirty="0" smtClean="0"/>
              <a:t>"Por lo tanto, te aconsejo que compres de mí: oro afinado en fuego, para que seas rico; vestidos blancos, para cubrir la vergüenza de tu desnudez; y colirio para ungir tus ojos y puedas ver. Yo estoy a la puerta y llamo.  Si alguno oye mi voz y abre la puerta, entraré a él, y cenaré con él, y él conmigo”. </a:t>
            </a:r>
            <a:endParaRPr lang="en-US" dirty="0" smtClean="0"/>
          </a:p>
          <a:p>
            <a:endParaRPr lang="en-US"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s-ES" dirty="0" smtClean="0"/>
              <a:t>1 </a:t>
            </a:r>
            <a:r>
              <a:rPr lang="es-ES" i="1" dirty="0" smtClean="0"/>
              <a:t>Mensajes selectos, </a:t>
            </a:r>
            <a:r>
              <a:rPr lang="es-ES" dirty="0" smtClean="0"/>
              <a:t>p. 126, 127</a:t>
            </a:r>
            <a:endParaRPr lang="en-US" dirty="0"/>
          </a:p>
        </p:txBody>
      </p:sp>
      <p:sp>
        <p:nvSpPr>
          <p:cNvPr id="3" name="Content Placeholder 2"/>
          <p:cNvSpPr>
            <a:spLocks noGrp="1"/>
          </p:cNvSpPr>
          <p:nvPr>
            <p:ph idx="1"/>
          </p:nvPr>
        </p:nvSpPr>
        <p:spPr/>
        <p:txBody>
          <a:bodyPr>
            <a:normAutofit fontScale="47500" lnSpcReduction="20000"/>
          </a:bodyPr>
          <a:lstStyle/>
          <a:p>
            <a:r>
              <a:rPr lang="es-ES" dirty="0" smtClean="0"/>
              <a:t>“Quizá algunos digan: ¿Por qué se hace resonar este  mensaje tan constantemente en nuestros oídos?  Porque no os arrepentís plenamente.  No vivís en Cristo ni Cristo mora en vosotros.  Cuando un ídolo es expulsado del alma, Satanás tiene otro preparado para ocupar su lugar.  A menos que os consagréis enteramente a Cristo y viváis en comunión con él, a menos que lo hagáis vuestro Consejero, hallaréis que vuestro corazón, abierto a los malos pensamientos, fácilmente se desvía del servicio de Dios al servicio del yo.</a:t>
            </a:r>
            <a:endParaRPr lang="en-US" dirty="0" smtClean="0"/>
          </a:p>
          <a:p>
            <a:r>
              <a:rPr lang="es-ES" dirty="0" smtClean="0"/>
              <a:t>A veces quizá deseéis arrepentiros.  Pero a menos que os reforméis decididamente y pongáis en práctica las verdades que habéis aprendido, a menos que tengáis una fe activa que obre, una fe que aumente constantemente en vigor, vuestro arrepentimiento será como el rocío matutino.  No dará alivio permanente al alma.  Un arrepentimiento originado por el ejercicio espasmódico de los sentimientos es un arrepentimiento del que debemos arrepentirnos, pues es engañoso.  Un ejercicio violento de los sentimientos, que no produce en vosotros frutos apacibles de justicia, os deja en una condición peor que antes. </a:t>
            </a:r>
            <a:endParaRPr lang="en-US"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s-ES" smtClean="0"/>
              <a:t>La bestia mixta:</a:t>
            </a:r>
            <a:br>
              <a:rPr lang="es-ES" smtClean="0"/>
            </a:br>
            <a:r>
              <a:rPr lang="es-ES" smtClean="0"/>
              <a:t>La cabeza herida</a:t>
            </a:r>
            <a:endParaRPr lang="en-US" dirty="0" smtClean="0"/>
          </a:p>
        </p:txBody>
      </p:sp>
      <p:sp>
        <p:nvSpPr>
          <p:cNvPr id="12" name="Text Placeholder 11"/>
          <p:cNvSpPr>
            <a:spLocks noGrp="1"/>
          </p:cNvSpPr>
          <p:nvPr>
            <p:ph type="body" idx="1"/>
          </p:nvPr>
        </p:nvSpPr>
        <p:spPr/>
        <p:txBody>
          <a:bodyPr/>
          <a:lstStyle/>
          <a:p>
            <a:endParaRPr lang="en-US"/>
          </a:p>
        </p:txBody>
      </p:sp>
      <p:pic>
        <p:nvPicPr>
          <p:cNvPr id="13" name="Picture 12" descr="Slide35.JPG"/>
          <p:cNvPicPr>
            <a:picLocks noChangeAspect="1"/>
          </p:cNvPicPr>
          <p:nvPr/>
        </p:nvPicPr>
        <p:blipFill>
          <a:blip r:embed="rId3" cstate="print"/>
          <a:stretch>
            <a:fillRect/>
          </a:stretch>
        </p:blipFill>
        <p:spPr>
          <a:xfrm>
            <a:off x="0" y="0"/>
            <a:ext cx="9144000" cy="5715000"/>
          </a:xfrm>
          <a:prstGeom prst="rect">
            <a:avLst/>
          </a:prstGeom>
        </p:spPr>
      </p:pic>
    </p:spTree>
  </p:cSld>
  <p:clrMapOvr>
    <a:masterClrMapping/>
  </p:clrMapOvr>
  <p:transition>
    <p:fad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s-ES" smtClean="0"/>
              <a:t>Ap. 13:3</a:t>
            </a:r>
            <a:endParaRPr lang="en-US" dirty="0"/>
          </a:p>
        </p:txBody>
      </p:sp>
      <p:sp>
        <p:nvSpPr>
          <p:cNvPr id="3" name="Content Placeholder 2"/>
          <p:cNvSpPr>
            <a:spLocks noGrp="1"/>
          </p:cNvSpPr>
          <p:nvPr>
            <p:ph idx="1"/>
          </p:nvPr>
        </p:nvSpPr>
        <p:spPr/>
        <p:txBody>
          <a:bodyPr/>
          <a:lstStyle/>
          <a:p>
            <a:r>
              <a:rPr lang="es-ES" smtClean="0"/>
              <a:t>“Una de sus cabezas parecía herida de muerte, pero su herida mortal fue sanada.  Y toda la tierra se maravilló, y siguió a la bestia.”</a:t>
            </a:r>
            <a:endParaRPr lang="en-US"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s-ES" i="1" smtClean="0"/>
              <a:t>Conflicto de los siglos, </a:t>
            </a:r>
            <a:r>
              <a:rPr lang="es-ES" smtClean="0"/>
              <a:t>p. 636</a:t>
            </a:r>
            <a:endParaRPr lang="en-US" dirty="0"/>
          </a:p>
        </p:txBody>
      </p:sp>
      <p:sp>
        <p:nvSpPr>
          <p:cNvPr id="3" name="Content Placeholder 2"/>
          <p:cNvSpPr>
            <a:spLocks noGrp="1"/>
          </p:cNvSpPr>
          <p:nvPr>
            <p:ph idx="1"/>
          </p:nvPr>
        </p:nvSpPr>
        <p:spPr/>
        <p:txBody>
          <a:bodyPr/>
          <a:lstStyle/>
          <a:p>
            <a:r>
              <a:rPr lang="es-ES" smtClean="0"/>
              <a:t>: “La herida mortal que le fue ocasionada se refiere a la caída del papado en 1798.”</a:t>
            </a:r>
            <a:endParaRPr lang="en-US"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s-ES" i="1" smtClean="0"/>
              <a:t>Conflicto de los siglos, </a:t>
            </a:r>
            <a:r>
              <a:rPr lang="es-ES" smtClean="0"/>
              <a:t>p. 492</a:t>
            </a:r>
            <a:endParaRPr lang="en-US" dirty="0"/>
          </a:p>
        </p:txBody>
      </p:sp>
      <p:sp>
        <p:nvSpPr>
          <p:cNvPr id="3" name="Content Placeholder 2"/>
          <p:cNvSpPr>
            <a:spLocks noGrp="1"/>
          </p:cNvSpPr>
          <p:nvPr>
            <p:ph idx="1"/>
          </p:nvPr>
        </p:nvSpPr>
        <p:spPr/>
        <p:txBody>
          <a:bodyPr/>
          <a:lstStyle/>
          <a:p>
            <a:r>
              <a:rPr lang="es-ES" smtClean="0"/>
              <a:t>“Entonces, el papa fue hecho prisionero por el ejército francés, el poder papal recibió su golpe mortal y quedó cumplida la predicción: "Si alguno lleva en cautiverio, al cautiverio irá".”</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dirty="0" smtClean="0">
                <a:solidFill>
                  <a:schemeClr val="bg1"/>
                </a:solidFill>
              </a:rPr>
              <a:t>Daniel 7:4</a:t>
            </a:r>
            <a:endParaRPr lang="en-US" dirty="0">
              <a:solidFill>
                <a:schemeClr val="bg1"/>
              </a:solidFill>
            </a:endParaRPr>
          </a:p>
        </p:txBody>
      </p:sp>
      <p:sp>
        <p:nvSpPr>
          <p:cNvPr id="11" name="Content Placeholder 10"/>
          <p:cNvSpPr>
            <a:spLocks noGrp="1"/>
          </p:cNvSpPr>
          <p:nvPr>
            <p:ph idx="1"/>
          </p:nvPr>
        </p:nvSpPr>
        <p:spPr/>
        <p:txBody>
          <a:bodyPr/>
          <a:lstStyle/>
          <a:p>
            <a:r>
              <a:rPr lang="es-ES" dirty="0" smtClean="0">
                <a:solidFill>
                  <a:schemeClr val="bg1"/>
                </a:solidFill>
              </a:rPr>
              <a:t>La primera era como un león, y tenía alas de águila. Mientras yo miraba, sus alas fueron arrancadas, fue levantada de la tierra, y se puso sobre los pies a manera de hombre y le fue dado corazón de hombre. </a:t>
            </a:r>
            <a:endParaRPr lang="en-US" dirty="0" smtClean="0">
              <a:solidFill>
                <a:schemeClr val="bg1"/>
              </a:solidFill>
            </a:endParaRPr>
          </a:p>
          <a:p>
            <a:endParaRPr lang="en-US" dirty="0"/>
          </a:p>
        </p:txBody>
      </p:sp>
      <p:pic>
        <p:nvPicPr>
          <p:cNvPr id="12" name="Picture 11" descr="Slide6.JPG"/>
          <p:cNvPicPr>
            <a:picLocks noChangeAspect="1"/>
          </p:cNvPicPr>
          <p:nvPr/>
        </p:nvPicPr>
        <p:blipFill>
          <a:blip r:embed="rId3" cstate="print"/>
          <a:stretch>
            <a:fillRect/>
          </a:stretch>
        </p:blipFill>
        <p:spPr>
          <a:xfrm>
            <a:off x="0" y="0"/>
            <a:ext cx="9144000" cy="5715000"/>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s-ES" smtClean="0"/>
              <a:t>”, “Mientras yo contemplaba los cuernos, vi que </a:t>
            </a:r>
            <a:r>
              <a:rPr lang="es-ES" b="1" u="sng" smtClean="0"/>
              <a:t>otro cuerno pequeño </a:t>
            </a:r>
            <a:r>
              <a:rPr lang="es-ES" smtClean="0"/>
              <a:t>subió entre ellos…</a:t>
            </a:r>
            <a:r>
              <a:rPr lang="es-ES" b="1" u="sng" smtClean="0"/>
              <a:t>Este cuerno tenía ojos como ojos de hombre, y una boca</a:t>
            </a:r>
            <a:r>
              <a:rPr lang="es-ES" smtClean="0"/>
              <a:t> que hablaba con gran arrogancia”.</a:t>
            </a:r>
            <a:endParaRPr lang="en-US"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s-ES" i="1" dirty="0" smtClean="0"/>
              <a:t>Conflicto de los siglos, </a:t>
            </a:r>
            <a:r>
              <a:rPr lang="es-ES" dirty="0" smtClean="0"/>
              <a:t>p. 129</a:t>
            </a:r>
            <a:r>
              <a:rPr lang="en-US" dirty="0" smtClean="0"/>
              <a:t/>
            </a:r>
            <a:br>
              <a:rPr lang="en-US" dirty="0" smtClean="0"/>
            </a:br>
            <a:endParaRPr lang="en-US" dirty="0"/>
          </a:p>
        </p:txBody>
      </p:sp>
      <p:sp>
        <p:nvSpPr>
          <p:cNvPr id="3" name="Content Placeholder 2"/>
          <p:cNvSpPr>
            <a:spLocks noGrp="1"/>
          </p:cNvSpPr>
          <p:nvPr>
            <p:ph idx="1"/>
          </p:nvPr>
        </p:nvSpPr>
        <p:spPr/>
        <p:txBody>
          <a:bodyPr>
            <a:normAutofit fontScale="85000" lnSpcReduction="10000"/>
          </a:bodyPr>
          <a:lstStyle/>
          <a:p>
            <a:r>
              <a:rPr lang="es-ES" smtClean="0"/>
              <a:t>“</a:t>
            </a:r>
            <a:r>
              <a:rPr lang="es-ES" b="1" u="sng" smtClean="0"/>
              <a:t>EL MAS distinguido de todos los que fueron llamados a guiar a la iglesia de las tinieblas del papado a la luz de una fe más pura, fue Martín Lutero.</a:t>
            </a:r>
            <a:r>
              <a:rPr lang="es-ES" smtClean="0"/>
              <a:t>  Celoso, ardiente y abnegado, sin más temor que el temor de Dios y sin reconocer otro fundamento de la fe religiosa que el de las Santas Escrituras, fue Lutero el hombre de su época.  Por su medio realizó Dios una gran obra para reformar a la iglesia e iluminar al mundo.”</a:t>
            </a:r>
            <a:endParaRPr lang="en-US" dirty="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s-ES" smtClean="0"/>
              <a:t>Ibid. p. 201</a:t>
            </a:r>
            <a:endParaRPr lang="en-US" dirty="0"/>
          </a:p>
        </p:txBody>
      </p:sp>
      <p:sp>
        <p:nvSpPr>
          <p:cNvPr id="3" name="Content Placeholder 2"/>
          <p:cNvSpPr>
            <a:spLocks noGrp="1"/>
          </p:cNvSpPr>
          <p:nvPr>
            <p:ph idx="1"/>
          </p:nvPr>
        </p:nvSpPr>
        <p:spPr/>
        <p:txBody>
          <a:bodyPr>
            <a:normAutofit fontScale="62500" lnSpcReduction="20000"/>
          </a:bodyPr>
          <a:lstStyle/>
          <a:p>
            <a:r>
              <a:rPr lang="es-ES" smtClean="0"/>
              <a:t>"Estoy listo para predicar, alegar y escribir; pero a nadie constreñiré, porque la fe es un acto voluntario. Recordad todo lo que ya he hecho. </a:t>
            </a:r>
            <a:r>
              <a:rPr lang="es-ES" b="1" u="sng" smtClean="0"/>
              <a:t>Me encaré con el papa, combatí las indulgencias y a los papistas; pero sin violencia, sin tumultos. Expuse con claridad la Palabra de Dios; prediqué y escribí, esto es todo lo que hice. Y sin embargo, mientras yo dormía, . . . la Palabra que había predicado afectó al papado como nunca le perjudicó príncipe ni emperador alguno. Y sin embargo nada hice; la Palabra sola lo hizo todo.</a:t>
            </a:r>
            <a:r>
              <a:rPr lang="es-ES" smtClean="0"/>
              <a:t> Si hubiese yo apelado a la fuerza, el suelo de Alemania habría sido tal vez inundado con sangre. ¿Pero cuál hubiera sido el resultado? La ruina y la destrucción del alma y del cuerpo. En consecuencia, me quedo quieto, y dejo que la Palabra se extienda a lo largo y a lo ancho de la tierra."</a:t>
            </a:r>
            <a:endParaRPr lang="en-US" smtClean="0"/>
          </a:p>
          <a:p>
            <a:endParaRPr lang="en-US" dirty="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s-ES" b="1" smtClean="0"/>
              <a:t>S. Juan 5:39</a:t>
            </a:r>
            <a:r>
              <a:rPr lang="en-US" smtClean="0"/>
              <a:t/>
            </a:r>
            <a:br>
              <a:rPr lang="en-US" smtClean="0"/>
            </a:br>
            <a:endParaRPr lang="en-US" dirty="0"/>
          </a:p>
        </p:txBody>
      </p:sp>
      <p:sp>
        <p:nvSpPr>
          <p:cNvPr id="3" name="Content Placeholder 2"/>
          <p:cNvSpPr>
            <a:spLocks noGrp="1"/>
          </p:cNvSpPr>
          <p:nvPr>
            <p:ph idx="1"/>
          </p:nvPr>
        </p:nvSpPr>
        <p:spPr/>
        <p:txBody>
          <a:bodyPr/>
          <a:lstStyle/>
          <a:p>
            <a:r>
              <a:rPr lang="es-ES" b="1" smtClean="0"/>
              <a:t>“EXAMINAD LAS ESCRITURAS…”</a:t>
            </a:r>
            <a:endParaRPr lang="en-US" dirty="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s-ES" i="1" smtClean="0"/>
              <a:t>Testimonios para los ministros, </a:t>
            </a:r>
            <a:r>
              <a:rPr lang="es-ES" smtClean="0"/>
              <a:t>p. 117</a:t>
            </a:r>
            <a:endParaRPr lang="en-US" dirty="0"/>
          </a:p>
        </p:txBody>
      </p:sp>
      <p:sp>
        <p:nvSpPr>
          <p:cNvPr id="3" name="Content Placeholder 2"/>
          <p:cNvSpPr>
            <a:spLocks noGrp="1"/>
          </p:cNvSpPr>
          <p:nvPr>
            <p:ph idx="1"/>
          </p:nvPr>
        </p:nvSpPr>
        <p:spPr/>
        <p:txBody>
          <a:bodyPr/>
          <a:lstStyle/>
          <a:p>
            <a:r>
              <a:rPr lang="es-ES" b="1" u="sng" dirty="0" smtClean="0"/>
              <a:t>“Los libros de Daniel y Apocalipsis deben ser unidos y publicados.  Unas pocas explicaciones de ciertas partes pueden añadirse, pero no estoy segura de que éstas sean necesarias."</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Daniel 7:5</a:t>
            </a:r>
            <a:endParaRPr lang="en-US" dirty="0"/>
          </a:p>
        </p:txBody>
      </p:sp>
      <p:sp>
        <p:nvSpPr>
          <p:cNvPr id="4" name="Text Placeholder 3"/>
          <p:cNvSpPr>
            <a:spLocks noGrp="1"/>
          </p:cNvSpPr>
          <p:nvPr>
            <p:ph idx="1"/>
          </p:nvPr>
        </p:nvSpPr>
        <p:spPr/>
        <p:txBody>
          <a:bodyPr/>
          <a:lstStyle/>
          <a:p>
            <a:r>
              <a:rPr lang="es-ES" smtClean="0"/>
              <a:t>La segunda bestia era semejante a un oso. Se puso más alta de un lado, tenía en su boca tres costillas entre sus dientes, y le fue dicho: Levántate, traga mucha carne. </a:t>
            </a:r>
            <a:endParaRPr lang="es-ES" dirty="0" smtClean="0"/>
          </a:p>
        </p:txBody>
      </p:sp>
      <p:pic>
        <p:nvPicPr>
          <p:cNvPr id="11" name="Picture 10" descr="Slide7.JPG"/>
          <p:cNvPicPr>
            <a:picLocks noChangeAspect="1"/>
          </p:cNvPicPr>
          <p:nvPr/>
        </p:nvPicPr>
        <p:blipFill>
          <a:blip r:embed="rId3" cstate="print"/>
          <a:stretch>
            <a:fillRect/>
          </a:stretch>
        </p:blipFill>
        <p:spPr>
          <a:xfrm>
            <a:off x="0" y="0"/>
            <a:ext cx="9144000" cy="5715000"/>
          </a:xfrm>
          <a:prstGeom prst="rect">
            <a:avLst/>
          </a:prstGeom>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Daniel 7:6</a:t>
            </a:r>
            <a:endParaRPr lang="en-US" dirty="0"/>
          </a:p>
        </p:txBody>
      </p:sp>
      <p:sp>
        <p:nvSpPr>
          <p:cNvPr id="4" name="Text Placeholder 3"/>
          <p:cNvSpPr>
            <a:spLocks noGrp="1"/>
          </p:cNvSpPr>
          <p:nvPr>
            <p:ph idx="1"/>
          </p:nvPr>
        </p:nvSpPr>
        <p:spPr/>
        <p:txBody>
          <a:bodyPr/>
          <a:lstStyle/>
          <a:p>
            <a:r>
              <a:rPr lang="es-ES" smtClean="0"/>
              <a:t>Seguí mirando, y vi otra bestia semejante a un leopardo, con cuatro alas de ave en su espalda. Tenía cuatro cabezas, y le fue dado poder. </a:t>
            </a:r>
            <a:endParaRPr lang="es-ES" dirty="0" smtClean="0"/>
          </a:p>
        </p:txBody>
      </p:sp>
      <p:pic>
        <p:nvPicPr>
          <p:cNvPr id="12" name="Picture 11" descr="Slide8.JPG"/>
          <p:cNvPicPr>
            <a:picLocks noChangeAspect="1"/>
          </p:cNvPicPr>
          <p:nvPr/>
        </p:nvPicPr>
        <p:blipFill>
          <a:blip r:embed="rId3" cstate="print"/>
          <a:stretch>
            <a:fillRect/>
          </a:stretch>
        </p:blipFill>
        <p:spPr>
          <a:xfrm>
            <a:off x="0" y="0"/>
            <a:ext cx="9144000" cy="5715000"/>
          </a:xfrm>
          <a:prstGeom prst="rect">
            <a:avLst/>
          </a:prstGeom>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Daniel 7:7</a:t>
            </a:r>
            <a:endParaRPr lang="en-US" dirty="0"/>
          </a:p>
        </p:txBody>
      </p:sp>
      <p:sp>
        <p:nvSpPr>
          <p:cNvPr id="4" name="Text Placeholder 3"/>
          <p:cNvSpPr>
            <a:spLocks noGrp="1"/>
          </p:cNvSpPr>
          <p:nvPr>
            <p:ph idx="1"/>
          </p:nvPr>
        </p:nvSpPr>
        <p:spPr/>
        <p:txBody>
          <a:bodyPr/>
          <a:lstStyle/>
          <a:p>
            <a:r>
              <a:rPr lang="es-ES" smtClean="0"/>
              <a:t>Seguí mirando la visión de la noche, y vi una cuarta bestia, espantosa, terrible y muy fuerte. Tenía grandes dientes de hierro. Devoraba, destrozaba y pisoteaba las sobras con sus pies. Era muy diferente de todas las bestias anteriores, y tenía diez cuernos. </a:t>
            </a:r>
            <a:endParaRPr lang="es-ES" dirty="0" smtClean="0"/>
          </a:p>
        </p:txBody>
      </p:sp>
      <p:pic>
        <p:nvPicPr>
          <p:cNvPr id="12" name="Picture 11" descr="Slide9.JPG"/>
          <p:cNvPicPr>
            <a:picLocks noChangeAspect="1"/>
          </p:cNvPicPr>
          <p:nvPr/>
        </p:nvPicPr>
        <p:blipFill>
          <a:blip r:embed="rId3" cstate="print"/>
          <a:stretch>
            <a:fillRect/>
          </a:stretch>
        </p:blipFill>
        <p:spPr>
          <a:xfrm>
            <a:off x="0" y="0"/>
            <a:ext cx="9144000" cy="5715000"/>
          </a:xfrm>
          <a:prstGeom prst="rect">
            <a:avLst/>
          </a:prstGeom>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chnic">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3.xml><?xml version="1.0" encoding="utf-8"?>
<a:theme xmlns:a="http://schemas.openxmlformats.org/drawingml/2006/main" name="1_Technic">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3459</Words>
  <Application>Microsoft Office PowerPoint</Application>
  <PresentationFormat>On-screen Show (16:10)</PresentationFormat>
  <Paragraphs>207</Paragraphs>
  <Slides>64</Slides>
  <Notes>64</Notes>
  <HiddenSlides>0</HiddenSlides>
  <MMClips>0</MMClips>
  <ScaleCrop>false</ScaleCrop>
  <HeadingPairs>
    <vt:vector size="4" baseType="variant">
      <vt:variant>
        <vt:lpstr>Theme</vt:lpstr>
      </vt:variant>
      <vt:variant>
        <vt:i4>3</vt:i4>
      </vt:variant>
      <vt:variant>
        <vt:lpstr>Slide Titles</vt:lpstr>
      </vt:variant>
      <vt:variant>
        <vt:i4>64</vt:i4>
      </vt:variant>
    </vt:vector>
  </HeadingPairs>
  <TitlesOfParts>
    <vt:vector size="67" baseType="lpstr">
      <vt:lpstr>Office Theme</vt:lpstr>
      <vt:lpstr>Technic</vt:lpstr>
      <vt:lpstr>1_Technic</vt:lpstr>
      <vt:lpstr>La historia del mundo en símbolos proféticos</vt:lpstr>
      <vt:lpstr>EL EVANGELISMO, p. 146</vt:lpstr>
      <vt:lpstr>EL EVANGELISMO, p. 146</vt:lpstr>
      <vt:lpstr>Slide 4</vt:lpstr>
      <vt:lpstr>Daniel 7:2-3</vt:lpstr>
      <vt:lpstr>Daniel 7:4</vt:lpstr>
      <vt:lpstr>Daniel 7:5</vt:lpstr>
      <vt:lpstr>Daniel 7:6</vt:lpstr>
      <vt:lpstr>Daniel 7:7</vt:lpstr>
      <vt:lpstr>Daniel 7:8</vt:lpstr>
      <vt:lpstr>Bestia</vt:lpstr>
      <vt:lpstr>La educación, p. 174</vt:lpstr>
      <vt:lpstr>Daniel 7:2-8  UN CUERNO PEQUEÑO</vt:lpstr>
      <vt:lpstr>Daniel 7:24-25  UN REY DIFERENTE A LOS PRIMEROS</vt:lpstr>
      <vt:lpstr>EL CONFLICTO DE LOS SIGLOS, p. 55</vt:lpstr>
      <vt:lpstr>El conflictos de los siglos, pp. 492, 493</vt:lpstr>
      <vt:lpstr>LAS TRES BESTIAS DE APOCALIPSIS 13 Y 17</vt:lpstr>
      <vt:lpstr>Ap. 13:1,2  LA BESTIA MIXTA</vt:lpstr>
      <vt:lpstr>LA BESTIA MIXTA  AP. 13:1,2</vt:lpstr>
      <vt:lpstr>Ap. 13:1</vt:lpstr>
      <vt:lpstr>Ap. 13:3  UNA CABEZA HERIDA</vt:lpstr>
      <vt:lpstr>El conflicto de los siglos, p. 636 </vt:lpstr>
      <vt:lpstr>La bestia mixta tiene tres fases </vt:lpstr>
      <vt:lpstr>Ap. 13:11 LA BESTIA DE DOS CUERNOS</vt:lpstr>
      <vt:lpstr>C.S., p. 493  LA BESTIA DE DOS CUERNOS</vt:lpstr>
      <vt:lpstr>Ap. 17:3 | LA BESTIA ESCARLATA</vt:lpstr>
      <vt:lpstr>Ap. 17:4,5 | LA BESTIA ESCARLATA</vt:lpstr>
      <vt:lpstr>Ap. 14:9-11</vt:lpstr>
      <vt:lpstr>Palabras de vida del gran maestro, pp. 54, 55</vt:lpstr>
      <vt:lpstr>Hechos de los apóstoles, p. 467 </vt:lpstr>
      <vt:lpstr>LA BESTIA QUE ERA, YA NO ES Y QUE SUBE DEL ABISMO</vt:lpstr>
      <vt:lpstr>Ap. 17:8,11</vt:lpstr>
      <vt:lpstr>Ap. 17:11</vt:lpstr>
      <vt:lpstr>Ap. 20:7-10</vt:lpstr>
      <vt:lpstr>Primeros Escritos, p. 51,52</vt:lpstr>
      <vt:lpstr>S. Juan 5:39</vt:lpstr>
      <vt:lpstr>Testimonios para los ministros, p. 117</vt:lpstr>
      <vt:lpstr>Primeros escritos, p.64</vt:lpstr>
      <vt:lpstr>La bestia mixta</vt:lpstr>
      <vt:lpstr>Ap. 13:1-3  LA BESTIA MIXTA</vt:lpstr>
      <vt:lpstr>La bestia mixta: Los diez cuernos</vt:lpstr>
      <vt:lpstr>Daniel 8:20,21</vt:lpstr>
      <vt:lpstr>Slide 43</vt:lpstr>
      <vt:lpstr>La bestia mixta: Las siete cabezas</vt:lpstr>
      <vt:lpstr>Ap. 13:1</vt:lpstr>
      <vt:lpstr>Conflicto de los siglos, p. 636</vt:lpstr>
      <vt:lpstr>Apocalipsis 1:11</vt:lpstr>
      <vt:lpstr>Ap. 13:1</vt:lpstr>
      <vt:lpstr>Ap. 2:9</vt:lpstr>
      <vt:lpstr>Ap. 3:14-17</vt:lpstr>
      <vt:lpstr>Isa. 4:1</vt:lpstr>
      <vt:lpstr>Conflicto de los siglos, pp. 435, 436</vt:lpstr>
      <vt:lpstr>Testimonios para los ministros, p. 15</vt:lpstr>
      <vt:lpstr>Ap. 3:1,20</vt:lpstr>
      <vt:lpstr>1 Mensajes selectos, p. 126, 127</vt:lpstr>
      <vt:lpstr>La bestia mixta: La cabeza herida</vt:lpstr>
      <vt:lpstr>Ap. 13:3</vt:lpstr>
      <vt:lpstr>Conflicto de los siglos, p. 636</vt:lpstr>
      <vt:lpstr>Conflicto de los siglos, p. 492</vt:lpstr>
      <vt:lpstr>Slide 60</vt:lpstr>
      <vt:lpstr>Conflicto de los siglos, p. 129 </vt:lpstr>
      <vt:lpstr>Ibid. p. 201</vt:lpstr>
      <vt:lpstr>S. Juan 5:39 </vt:lpstr>
      <vt:lpstr>Testimonios para los ministros, p. 117</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historia del mundo en símbolos proféticos</dc:title>
  <dc:creator>Alegría</dc:creator>
  <cp:lastModifiedBy/>
  <cp:revision>1</cp:revision>
  <dcterms:created xsi:type="dcterms:W3CDTF">2011-03-21T19:43:13Z</dcterms:created>
  <dcterms:modified xsi:type="dcterms:W3CDTF">2011-03-21T19:46:33Z</dcterms:modified>
</cp:coreProperties>
</file>