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 id="2147483708" r:id="rId5"/>
    <p:sldMasterId id="2147483720" r:id="rId6"/>
    <p:sldMasterId id="2147483732" r:id="rId7"/>
    <p:sldMasterId id="2147483756" r:id="rId8"/>
    <p:sldMasterId id="2147483768" r:id="rId9"/>
    <p:sldMasterId id="2147483780" r:id="rId10"/>
    <p:sldMasterId id="2147483792" r:id="rId11"/>
    <p:sldMasterId id="2147483804" r:id="rId12"/>
    <p:sldMasterId id="2147483816" r:id="rId13"/>
  </p:sldMasterIdLst>
  <p:sldIdLst>
    <p:sldId id="257" r:id="rId14"/>
    <p:sldId id="258" r:id="rId15"/>
    <p:sldId id="296" r:id="rId16"/>
    <p:sldId id="401" r:id="rId17"/>
    <p:sldId id="266" r:id="rId18"/>
    <p:sldId id="294" r:id="rId19"/>
    <p:sldId id="297" r:id="rId20"/>
    <p:sldId id="382" r:id="rId21"/>
    <p:sldId id="383" r:id="rId22"/>
    <p:sldId id="300" r:id="rId23"/>
    <p:sldId id="299" r:id="rId24"/>
    <p:sldId id="302" r:id="rId25"/>
    <p:sldId id="301" r:id="rId26"/>
    <p:sldId id="305" r:id="rId27"/>
    <p:sldId id="304" r:id="rId28"/>
    <p:sldId id="298" r:id="rId29"/>
    <p:sldId id="311" r:id="rId30"/>
    <p:sldId id="329" r:id="rId31"/>
    <p:sldId id="310" r:id="rId32"/>
    <p:sldId id="309" r:id="rId33"/>
    <p:sldId id="308" r:id="rId34"/>
    <p:sldId id="317" r:id="rId35"/>
    <p:sldId id="307" r:id="rId36"/>
    <p:sldId id="318" r:id="rId37"/>
    <p:sldId id="314" r:id="rId38"/>
    <p:sldId id="313" r:id="rId39"/>
    <p:sldId id="320" r:id="rId40"/>
    <p:sldId id="312" r:id="rId41"/>
    <p:sldId id="321" r:id="rId42"/>
    <p:sldId id="316" r:id="rId43"/>
    <p:sldId id="306" r:id="rId44"/>
    <p:sldId id="323" r:id="rId45"/>
    <p:sldId id="402" r:id="rId46"/>
    <p:sldId id="368" r:id="rId47"/>
    <p:sldId id="384" r:id="rId48"/>
    <p:sldId id="403" r:id="rId49"/>
    <p:sldId id="404" r:id="rId50"/>
    <p:sldId id="405" r:id="rId51"/>
    <p:sldId id="322" r:id="rId52"/>
    <p:sldId id="328" r:id="rId53"/>
    <p:sldId id="327" r:id="rId54"/>
    <p:sldId id="331" r:id="rId55"/>
    <p:sldId id="353" r:id="rId56"/>
    <p:sldId id="355" r:id="rId57"/>
    <p:sldId id="354" r:id="rId58"/>
    <p:sldId id="366" r:id="rId59"/>
    <p:sldId id="365" r:id="rId60"/>
    <p:sldId id="330" r:id="rId61"/>
    <p:sldId id="326" r:id="rId62"/>
    <p:sldId id="334" r:id="rId63"/>
    <p:sldId id="333" r:id="rId64"/>
    <p:sldId id="332" r:id="rId65"/>
    <p:sldId id="315" r:id="rId66"/>
    <p:sldId id="336" r:id="rId67"/>
    <p:sldId id="386" r:id="rId68"/>
    <p:sldId id="385" r:id="rId69"/>
    <p:sldId id="358" r:id="rId70"/>
    <p:sldId id="388" r:id="rId71"/>
    <p:sldId id="410" r:id="rId72"/>
    <p:sldId id="387" r:id="rId73"/>
    <p:sldId id="390" r:id="rId74"/>
    <p:sldId id="391" r:id="rId75"/>
    <p:sldId id="360" r:id="rId76"/>
    <p:sldId id="364" r:id="rId77"/>
    <p:sldId id="408" r:id="rId78"/>
    <p:sldId id="409" r:id="rId79"/>
    <p:sldId id="389" r:id="rId80"/>
    <p:sldId id="399" r:id="rId81"/>
    <p:sldId id="406" r:id="rId82"/>
    <p:sldId id="352" r:id="rId83"/>
    <p:sldId id="351" r:id="rId84"/>
    <p:sldId id="392" r:id="rId85"/>
    <p:sldId id="393" r:id="rId86"/>
    <p:sldId id="394" r:id="rId87"/>
    <p:sldId id="395" r:id="rId88"/>
    <p:sldId id="396" r:id="rId89"/>
    <p:sldId id="398" r:id="rId90"/>
    <p:sldId id="400" r:id="rId91"/>
    <p:sldId id="397" r:id="rId92"/>
    <p:sldId id="411" r:id="rId93"/>
    <p:sldId id="413" r:id="rId94"/>
    <p:sldId id="412" r:id="rId95"/>
    <p:sldId id="414" r:id="rId96"/>
    <p:sldId id="415" r:id="rId97"/>
    <p:sldId id="416" r:id="rId98"/>
    <p:sldId id="407" r:id="rId99"/>
    <p:sldId id="417" r:id="rId100"/>
    <p:sldId id="418" r:id="rId101"/>
    <p:sldId id="419" r:id="rId102"/>
    <p:sldId id="426" r:id="rId103"/>
    <p:sldId id="427" r:id="rId104"/>
    <p:sldId id="431" r:id="rId105"/>
    <p:sldId id="432" r:id="rId106"/>
    <p:sldId id="428" r:id="rId107"/>
    <p:sldId id="429" r:id="rId108"/>
    <p:sldId id="433" r:id="rId109"/>
    <p:sldId id="434" r:id="rId110"/>
    <p:sldId id="435" r:id="rId111"/>
    <p:sldId id="439" r:id="rId112"/>
    <p:sldId id="438" r:id="rId113"/>
    <p:sldId id="437" r:id="rId114"/>
    <p:sldId id="436" r:id="rId115"/>
    <p:sldId id="441" r:id="rId116"/>
    <p:sldId id="444" r:id="rId117"/>
    <p:sldId id="450" r:id="rId118"/>
    <p:sldId id="451" r:id="rId119"/>
    <p:sldId id="443" r:id="rId120"/>
    <p:sldId id="449" r:id="rId121"/>
    <p:sldId id="442" r:id="rId122"/>
    <p:sldId id="440" r:id="rId123"/>
    <p:sldId id="445" r:id="rId124"/>
    <p:sldId id="446" r:id="rId125"/>
    <p:sldId id="455" r:id="rId126"/>
    <p:sldId id="447" r:id="rId127"/>
    <p:sldId id="448" r:id="rId128"/>
    <p:sldId id="452" r:id="rId129"/>
    <p:sldId id="454" r:id="rId130"/>
    <p:sldId id="453" r:id="rId131"/>
    <p:sldId id="420" r:id="rId132"/>
    <p:sldId id="421" r:id="rId133"/>
    <p:sldId id="346" r:id="rId134"/>
    <p:sldId id="373" r:id="rId135"/>
    <p:sldId id="374" r:id="rId136"/>
    <p:sldId id="375" r:id="rId137"/>
    <p:sldId id="378" r:id="rId138"/>
    <p:sldId id="377" r:id="rId139"/>
    <p:sldId id="379" r:id="rId140"/>
    <p:sldId id="380" r:id="rId141"/>
    <p:sldId id="381" r:id="rId142"/>
    <p:sldId id="423" r:id="rId143"/>
    <p:sldId id="424" r:id="rId144"/>
    <p:sldId id="425" r:id="rId145"/>
    <p:sldId id="295" r:id="rId146"/>
  </p:sldIdLst>
  <p:sldSz cx="9144000" cy="6858000" type="screen4x3"/>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E6"/>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7" d="100"/>
          <a:sy n="107" d="100"/>
        </p:scale>
        <p:origin x="-84" y="-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38" Type="http://schemas.openxmlformats.org/officeDocument/2006/relationships/slide" Target="slides/slide125.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144" Type="http://schemas.openxmlformats.org/officeDocument/2006/relationships/slide" Target="slides/slide131.xml"/><Relationship Id="rId149"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slide" Target="slides/slide126.xml"/><Relationship Id="rId80" Type="http://schemas.openxmlformats.org/officeDocument/2006/relationships/slide" Target="slides/slide67.xml"/><Relationship Id="rId85" Type="http://schemas.openxmlformats.org/officeDocument/2006/relationships/slide" Target="slides/slide72.xml"/><Relationship Id="rId15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slide" Target="slides/slide90.xml"/><Relationship Id="rId108" Type="http://schemas.openxmlformats.org/officeDocument/2006/relationships/slide" Target="slides/slide95.xml"/><Relationship Id="rId116" Type="http://schemas.openxmlformats.org/officeDocument/2006/relationships/slide" Target="slides/slide103.xml"/><Relationship Id="rId124" Type="http://schemas.openxmlformats.org/officeDocument/2006/relationships/slide" Target="slides/slide111.xml"/><Relationship Id="rId129" Type="http://schemas.openxmlformats.org/officeDocument/2006/relationships/slide" Target="slides/slide116.xml"/><Relationship Id="rId137" Type="http://schemas.openxmlformats.org/officeDocument/2006/relationships/slide" Target="slides/slide12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11" Type="http://schemas.openxmlformats.org/officeDocument/2006/relationships/slide" Target="slides/slide98.xml"/><Relationship Id="rId132" Type="http://schemas.openxmlformats.org/officeDocument/2006/relationships/slide" Target="slides/slide119.xml"/><Relationship Id="rId140" Type="http://schemas.openxmlformats.org/officeDocument/2006/relationships/slide" Target="slides/slide127.xml"/><Relationship Id="rId145" Type="http://schemas.openxmlformats.org/officeDocument/2006/relationships/slide" Target="slides/slide1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14" Type="http://schemas.openxmlformats.org/officeDocument/2006/relationships/slide" Target="slides/slide101.xml"/><Relationship Id="rId119" Type="http://schemas.openxmlformats.org/officeDocument/2006/relationships/slide" Target="slides/slide106.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30" Type="http://schemas.openxmlformats.org/officeDocument/2006/relationships/slide" Target="slides/slide117.xml"/><Relationship Id="rId135" Type="http://schemas.openxmlformats.org/officeDocument/2006/relationships/slide" Target="slides/slide122.xml"/><Relationship Id="rId143" Type="http://schemas.openxmlformats.org/officeDocument/2006/relationships/slide" Target="slides/slide130.xml"/><Relationship Id="rId14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slide" Target="slides/slide133.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t>29-11-2013</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1EB967D3-30DC-4B8B-9334-1DE5C473A37C}" type="slidenum">
              <a:rPr lang="es-CL" smtClean="0"/>
              <a:t>‹Nº›</a:t>
            </a:fld>
            <a:endParaRPr lang="es-CL"/>
          </a:p>
        </p:txBody>
      </p:sp>
    </p:spTree>
    <p:extLst>
      <p:ext uri="{BB962C8B-B14F-4D97-AF65-F5344CB8AC3E}">
        <p14:creationId xmlns:p14="http://schemas.microsoft.com/office/powerpoint/2010/main" val="3744599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t>29-11-2013</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1EB967D3-30DC-4B8B-9334-1DE5C473A37C}" type="slidenum">
              <a:rPr lang="es-CL" smtClean="0"/>
              <a:t>‹Nº›</a:t>
            </a:fld>
            <a:endParaRPr lang="es-CL"/>
          </a:p>
        </p:txBody>
      </p:sp>
    </p:spTree>
    <p:extLst>
      <p:ext uri="{BB962C8B-B14F-4D97-AF65-F5344CB8AC3E}">
        <p14:creationId xmlns:p14="http://schemas.microsoft.com/office/powerpoint/2010/main" val="19686116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40000240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34896093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7382558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CL">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8589229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6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8" name="7 Marcador de pie de página"/>
          <p:cNvSpPr>
            <a:spLocks noGrp="1"/>
          </p:cNvSpPr>
          <p:nvPr>
            <p:ph type="ftr" sz="quarter" idx="11"/>
          </p:nvPr>
        </p:nvSpPr>
        <p:spPr/>
        <p:txBody>
          <a:bodyPr/>
          <a:lstStyle/>
          <a:p>
            <a:endParaRPr lang="es-CL">
              <a:solidFill>
                <a:prstClr val="white">
                  <a:tint val="75000"/>
                </a:prstClr>
              </a:solidFill>
            </a:endParaRPr>
          </a:p>
        </p:txBody>
      </p:sp>
      <p:sp>
        <p:nvSpPr>
          <p:cNvPr id="9" name="8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40324552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4" name="3 Marcador de pie de página"/>
          <p:cNvSpPr>
            <a:spLocks noGrp="1"/>
          </p:cNvSpPr>
          <p:nvPr>
            <p:ph type="ftr" sz="quarter" idx="11"/>
          </p:nvPr>
        </p:nvSpPr>
        <p:spPr/>
        <p:txBody>
          <a:bodyPr/>
          <a:lstStyle/>
          <a:p>
            <a:endParaRPr lang="es-CL">
              <a:solidFill>
                <a:prstClr val="white">
                  <a:tint val="75000"/>
                </a:prstClr>
              </a:solidFill>
            </a:endParaRPr>
          </a:p>
        </p:txBody>
      </p:sp>
      <p:sp>
        <p:nvSpPr>
          <p:cNvPr id="5" name="4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28444193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3" name="2 Marcador de pie de página"/>
          <p:cNvSpPr>
            <a:spLocks noGrp="1"/>
          </p:cNvSpPr>
          <p:nvPr>
            <p:ph type="ftr" sz="quarter" idx="11"/>
          </p:nvPr>
        </p:nvSpPr>
        <p:spPr/>
        <p:txBody>
          <a:bodyPr/>
          <a:lstStyle/>
          <a:p>
            <a:endParaRPr lang="es-CL">
              <a:solidFill>
                <a:prstClr val="white">
                  <a:tint val="75000"/>
                </a:prstClr>
              </a:solidFill>
            </a:endParaRPr>
          </a:p>
        </p:txBody>
      </p:sp>
      <p:sp>
        <p:nvSpPr>
          <p:cNvPr id="4" name="3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19407724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CL">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23041020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CL">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9035905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1780099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t>29-11-2013</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1EB967D3-30DC-4B8B-9334-1DE5C473A37C}" type="slidenum">
              <a:rPr lang="es-CL" smtClean="0"/>
              <a:t>‹Nº›</a:t>
            </a:fld>
            <a:endParaRPr lang="es-CL"/>
          </a:p>
        </p:txBody>
      </p:sp>
    </p:spTree>
    <p:extLst>
      <p:ext uri="{BB962C8B-B14F-4D97-AF65-F5344CB8AC3E}">
        <p14:creationId xmlns:p14="http://schemas.microsoft.com/office/powerpoint/2010/main" val="351959899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24156560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255188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1118105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1700210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CL">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34234994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6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8" name="7 Marcador de pie de página"/>
          <p:cNvSpPr>
            <a:spLocks noGrp="1"/>
          </p:cNvSpPr>
          <p:nvPr>
            <p:ph type="ftr" sz="quarter" idx="11"/>
          </p:nvPr>
        </p:nvSpPr>
        <p:spPr/>
        <p:txBody>
          <a:bodyPr/>
          <a:lstStyle/>
          <a:p>
            <a:endParaRPr lang="es-CL">
              <a:solidFill>
                <a:prstClr val="white">
                  <a:tint val="75000"/>
                </a:prstClr>
              </a:solidFill>
            </a:endParaRPr>
          </a:p>
        </p:txBody>
      </p:sp>
      <p:sp>
        <p:nvSpPr>
          <p:cNvPr id="9" name="8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22352321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4" name="3 Marcador de pie de página"/>
          <p:cNvSpPr>
            <a:spLocks noGrp="1"/>
          </p:cNvSpPr>
          <p:nvPr>
            <p:ph type="ftr" sz="quarter" idx="11"/>
          </p:nvPr>
        </p:nvSpPr>
        <p:spPr/>
        <p:txBody>
          <a:bodyPr/>
          <a:lstStyle/>
          <a:p>
            <a:endParaRPr lang="es-CL">
              <a:solidFill>
                <a:prstClr val="white">
                  <a:tint val="75000"/>
                </a:prstClr>
              </a:solidFill>
            </a:endParaRPr>
          </a:p>
        </p:txBody>
      </p:sp>
      <p:sp>
        <p:nvSpPr>
          <p:cNvPr id="5" name="4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14118832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3" name="2 Marcador de pie de página"/>
          <p:cNvSpPr>
            <a:spLocks noGrp="1"/>
          </p:cNvSpPr>
          <p:nvPr>
            <p:ph type="ftr" sz="quarter" idx="11"/>
          </p:nvPr>
        </p:nvSpPr>
        <p:spPr/>
        <p:txBody>
          <a:bodyPr/>
          <a:lstStyle/>
          <a:p>
            <a:endParaRPr lang="es-CL">
              <a:solidFill>
                <a:prstClr val="white">
                  <a:tint val="75000"/>
                </a:prstClr>
              </a:solidFill>
            </a:endParaRPr>
          </a:p>
        </p:txBody>
      </p:sp>
      <p:sp>
        <p:nvSpPr>
          <p:cNvPr id="4" name="3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9045756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CL">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1400538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CL">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693483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132605346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20618186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41408827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38215560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35191309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22539765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CL">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9800955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6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8" name="7 Marcador de pie de página"/>
          <p:cNvSpPr>
            <a:spLocks noGrp="1"/>
          </p:cNvSpPr>
          <p:nvPr>
            <p:ph type="ftr" sz="quarter" idx="11"/>
          </p:nvPr>
        </p:nvSpPr>
        <p:spPr/>
        <p:txBody>
          <a:bodyPr/>
          <a:lstStyle/>
          <a:p>
            <a:endParaRPr lang="es-CL">
              <a:solidFill>
                <a:prstClr val="white">
                  <a:tint val="75000"/>
                </a:prstClr>
              </a:solidFill>
            </a:endParaRPr>
          </a:p>
        </p:txBody>
      </p:sp>
      <p:sp>
        <p:nvSpPr>
          <p:cNvPr id="9" name="8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2886503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4" name="3 Marcador de pie de página"/>
          <p:cNvSpPr>
            <a:spLocks noGrp="1"/>
          </p:cNvSpPr>
          <p:nvPr>
            <p:ph type="ftr" sz="quarter" idx="11"/>
          </p:nvPr>
        </p:nvSpPr>
        <p:spPr/>
        <p:txBody>
          <a:bodyPr/>
          <a:lstStyle/>
          <a:p>
            <a:endParaRPr lang="es-CL">
              <a:solidFill>
                <a:prstClr val="white">
                  <a:tint val="75000"/>
                </a:prstClr>
              </a:solidFill>
            </a:endParaRPr>
          </a:p>
        </p:txBody>
      </p:sp>
      <p:sp>
        <p:nvSpPr>
          <p:cNvPr id="5" name="4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15166347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3" name="2 Marcador de pie de página"/>
          <p:cNvSpPr>
            <a:spLocks noGrp="1"/>
          </p:cNvSpPr>
          <p:nvPr>
            <p:ph type="ftr" sz="quarter" idx="11"/>
          </p:nvPr>
        </p:nvSpPr>
        <p:spPr/>
        <p:txBody>
          <a:bodyPr/>
          <a:lstStyle/>
          <a:p>
            <a:endParaRPr lang="es-CL">
              <a:solidFill>
                <a:prstClr val="white">
                  <a:tint val="75000"/>
                </a:prstClr>
              </a:solidFill>
            </a:endParaRPr>
          </a:p>
        </p:txBody>
      </p:sp>
      <p:sp>
        <p:nvSpPr>
          <p:cNvPr id="4" name="3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324594717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CL">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8954815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352956365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CL">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8926837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20952387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19860970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38309137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284451447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35565096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CL">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35660626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6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8" name="7 Marcador de pie de página"/>
          <p:cNvSpPr>
            <a:spLocks noGrp="1"/>
          </p:cNvSpPr>
          <p:nvPr>
            <p:ph type="ftr" sz="quarter" idx="11"/>
          </p:nvPr>
        </p:nvSpPr>
        <p:spPr/>
        <p:txBody>
          <a:bodyPr/>
          <a:lstStyle/>
          <a:p>
            <a:endParaRPr lang="es-CL">
              <a:solidFill>
                <a:prstClr val="white">
                  <a:tint val="75000"/>
                </a:prstClr>
              </a:solidFill>
            </a:endParaRPr>
          </a:p>
        </p:txBody>
      </p:sp>
      <p:sp>
        <p:nvSpPr>
          <p:cNvPr id="9" name="8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30573868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4" name="3 Marcador de pie de página"/>
          <p:cNvSpPr>
            <a:spLocks noGrp="1"/>
          </p:cNvSpPr>
          <p:nvPr>
            <p:ph type="ftr" sz="quarter" idx="11"/>
          </p:nvPr>
        </p:nvSpPr>
        <p:spPr/>
        <p:txBody>
          <a:bodyPr/>
          <a:lstStyle/>
          <a:p>
            <a:endParaRPr lang="es-CL">
              <a:solidFill>
                <a:prstClr val="white">
                  <a:tint val="75000"/>
                </a:prstClr>
              </a:solidFill>
            </a:endParaRPr>
          </a:p>
        </p:txBody>
      </p:sp>
      <p:sp>
        <p:nvSpPr>
          <p:cNvPr id="5" name="4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6820363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3" name="2 Marcador de pie de página"/>
          <p:cNvSpPr>
            <a:spLocks noGrp="1"/>
          </p:cNvSpPr>
          <p:nvPr>
            <p:ph type="ftr" sz="quarter" idx="11"/>
          </p:nvPr>
        </p:nvSpPr>
        <p:spPr/>
        <p:txBody>
          <a:bodyPr/>
          <a:lstStyle/>
          <a:p>
            <a:endParaRPr lang="es-CL">
              <a:solidFill>
                <a:prstClr val="white">
                  <a:tint val="75000"/>
                </a:prstClr>
              </a:solidFill>
            </a:endParaRPr>
          </a:p>
        </p:txBody>
      </p:sp>
      <p:sp>
        <p:nvSpPr>
          <p:cNvPr id="4" name="3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1921516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386670238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CL">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23547482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CL">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362037917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418009503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207082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733398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white">
                  <a:tint val="75000"/>
                </a:prstClr>
              </a:solidFill>
            </a:endParaRPr>
          </a:p>
        </p:txBody>
      </p:sp>
      <p:sp>
        <p:nvSpPr>
          <p:cNvPr id="9" name="8 Marcador de número de diapositiva"/>
          <p:cNvSpPr>
            <a:spLocks noGrp="1"/>
          </p:cNvSpPr>
          <p:nvPr>
            <p:ph type="sldNum" sz="quarter" idx="12"/>
          </p:nvPr>
        </p:nvSpPr>
        <p:spPr/>
        <p:txBody>
          <a:body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4098875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white">
                  <a:tint val="75000"/>
                </a:prstClr>
              </a:solidFill>
            </a:endParaRPr>
          </a:p>
        </p:txBody>
      </p:sp>
      <p:sp>
        <p:nvSpPr>
          <p:cNvPr id="5" name="4 Marcador de número de diapositiva"/>
          <p:cNvSpPr>
            <a:spLocks noGrp="1"/>
          </p:cNvSpPr>
          <p:nvPr>
            <p:ph type="sldNum" sz="quarter" idx="12"/>
          </p:nvPr>
        </p:nvSpPr>
        <p:spPr/>
        <p:txBody>
          <a:body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2792758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white">
                  <a:tint val="75000"/>
                </a:prstClr>
              </a:solidFill>
            </a:endParaRPr>
          </a:p>
        </p:txBody>
      </p:sp>
      <p:sp>
        <p:nvSpPr>
          <p:cNvPr id="4" name="3 Marcador de número de diapositiva"/>
          <p:cNvSpPr>
            <a:spLocks noGrp="1"/>
          </p:cNvSpPr>
          <p:nvPr>
            <p:ph type="sldNum" sz="quarter" idx="12"/>
          </p:nvPr>
        </p:nvSpPr>
        <p:spPr/>
        <p:txBody>
          <a:body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3076737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408982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t>29-11-2013</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1EB967D3-30DC-4B8B-9334-1DE5C473A37C}" type="slidenum">
              <a:rPr lang="es-CL" smtClean="0"/>
              <a:t>‹Nº›</a:t>
            </a:fld>
            <a:endParaRPr lang="es-CL"/>
          </a:p>
        </p:txBody>
      </p:sp>
    </p:spTree>
    <p:extLst>
      <p:ext uri="{BB962C8B-B14F-4D97-AF65-F5344CB8AC3E}">
        <p14:creationId xmlns:p14="http://schemas.microsoft.com/office/powerpoint/2010/main" val="7072399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359943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986980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10337047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29808409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17028925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874332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3019946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white">
                  <a:tint val="75000"/>
                </a:prstClr>
              </a:solidFill>
            </a:endParaRPr>
          </a:p>
        </p:txBody>
      </p:sp>
      <p:sp>
        <p:nvSpPr>
          <p:cNvPr id="9" name="8 Marcador de número de diapositiva"/>
          <p:cNvSpPr>
            <a:spLocks noGrp="1"/>
          </p:cNvSpPr>
          <p:nvPr>
            <p:ph type="sldNum" sz="quarter" idx="12"/>
          </p:nvPr>
        </p:nvSpPr>
        <p:spPr/>
        <p:txBody>
          <a:body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10711137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white">
                  <a:tint val="75000"/>
                </a:prstClr>
              </a:solidFill>
            </a:endParaRPr>
          </a:p>
        </p:txBody>
      </p:sp>
      <p:sp>
        <p:nvSpPr>
          <p:cNvPr id="5" name="4 Marcador de número de diapositiva"/>
          <p:cNvSpPr>
            <a:spLocks noGrp="1"/>
          </p:cNvSpPr>
          <p:nvPr>
            <p:ph type="sldNum" sz="quarter" idx="12"/>
          </p:nvPr>
        </p:nvSpPr>
        <p:spPr/>
        <p:txBody>
          <a:body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10077847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white">
                  <a:tint val="75000"/>
                </a:prstClr>
              </a:solidFill>
            </a:endParaRPr>
          </a:p>
        </p:txBody>
      </p:sp>
      <p:sp>
        <p:nvSpPr>
          <p:cNvPr id="4" name="3 Marcador de número de diapositiva"/>
          <p:cNvSpPr>
            <a:spLocks noGrp="1"/>
          </p:cNvSpPr>
          <p:nvPr>
            <p:ph type="sldNum" sz="quarter" idx="12"/>
          </p:nvPr>
        </p:nvSpPr>
        <p:spPr/>
        <p:txBody>
          <a:body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470845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1DD1AEA-6584-4AC2-B0D2-792D5BAE0337}" type="datetimeFigureOut">
              <a:rPr lang="es-CL" smtClean="0"/>
              <a:t>29-11-2013</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1EB967D3-30DC-4B8B-9334-1DE5C473A37C}" type="slidenum">
              <a:rPr lang="es-CL" smtClean="0"/>
              <a:t>‹Nº›</a:t>
            </a:fld>
            <a:endParaRPr lang="es-CL"/>
          </a:p>
        </p:txBody>
      </p:sp>
    </p:spTree>
    <p:extLst>
      <p:ext uri="{BB962C8B-B14F-4D97-AF65-F5344CB8AC3E}">
        <p14:creationId xmlns:p14="http://schemas.microsoft.com/office/powerpoint/2010/main" val="6801236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25042891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1694594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10765353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26886014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1743468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20674949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39632352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29205711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white">
                  <a:tint val="75000"/>
                </a:prstClr>
              </a:solidFill>
            </a:endParaRPr>
          </a:p>
        </p:txBody>
      </p:sp>
      <p:sp>
        <p:nvSpPr>
          <p:cNvPr id="9" name="8 Marcador de número de diapositiva"/>
          <p:cNvSpPr>
            <a:spLocks noGrp="1"/>
          </p:cNvSpPr>
          <p:nvPr>
            <p:ph type="sldNum" sz="quarter" idx="12"/>
          </p:nvPr>
        </p:nvSpPr>
        <p:spPr/>
        <p:txBody>
          <a:body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32942339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white">
                  <a:tint val="75000"/>
                </a:prstClr>
              </a:solidFill>
            </a:endParaRPr>
          </a:p>
        </p:txBody>
      </p:sp>
      <p:sp>
        <p:nvSpPr>
          <p:cNvPr id="5" name="4 Marcador de número de diapositiva"/>
          <p:cNvSpPr>
            <a:spLocks noGrp="1"/>
          </p:cNvSpPr>
          <p:nvPr>
            <p:ph type="sldNum" sz="quarter" idx="12"/>
          </p:nvPr>
        </p:nvSpPr>
        <p:spPr/>
        <p:txBody>
          <a:body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2506940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fecha"/>
          <p:cNvSpPr>
            <a:spLocks noGrp="1"/>
          </p:cNvSpPr>
          <p:nvPr>
            <p:ph type="dt" sz="half" idx="10"/>
          </p:nvPr>
        </p:nvSpPr>
        <p:spPr/>
        <p:txBody>
          <a:bodyPr/>
          <a:lstStyle/>
          <a:p>
            <a:fld id="{E1DD1AEA-6584-4AC2-B0D2-792D5BAE0337}" type="datetimeFigureOut">
              <a:rPr lang="es-CL" smtClean="0"/>
              <a:t>29-11-2013</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1EB967D3-30DC-4B8B-9334-1DE5C473A37C}" type="slidenum">
              <a:rPr lang="es-CL" smtClean="0"/>
              <a:t>‹Nº›</a:t>
            </a:fld>
            <a:endParaRPr lang="es-CL"/>
          </a:p>
        </p:txBody>
      </p:sp>
    </p:spTree>
    <p:extLst>
      <p:ext uri="{BB962C8B-B14F-4D97-AF65-F5344CB8AC3E}">
        <p14:creationId xmlns:p14="http://schemas.microsoft.com/office/powerpoint/2010/main" val="33158721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white">
                  <a:tint val="75000"/>
                </a:prstClr>
              </a:solidFill>
            </a:endParaRPr>
          </a:p>
        </p:txBody>
      </p:sp>
      <p:sp>
        <p:nvSpPr>
          <p:cNvPr id="4" name="3 Marcador de número de diapositiva"/>
          <p:cNvSpPr>
            <a:spLocks noGrp="1"/>
          </p:cNvSpPr>
          <p:nvPr>
            <p:ph type="sldNum" sz="quarter" idx="12"/>
          </p:nvPr>
        </p:nvSpPr>
        <p:spPr/>
        <p:txBody>
          <a:body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41786934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18648534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25909133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23648577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21011099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8 Rectángulo"/>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2" name="1 Título"/>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s-ES" smtClean="0"/>
              <a:t>Haga clic para modificar el estilo de título del patrón</a:t>
            </a:r>
            <a:endParaRPr kumimoji="0" lang="en-US"/>
          </a:p>
        </p:txBody>
      </p:sp>
      <p:sp>
        <p:nvSpPr>
          <p:cNvPr id="3" name="2 Subtítulo"/>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s-ES" smtClean="0"/>
              <a:t>Haga clic para modificar el estilo de subtítulo del patrón</a:t>
            </a:r>
            <a:endParaRPr kumimoji="0" lang="en-US"/>
          </a:p>
        </p:txBody>
      </p:sp>
      <p:sp>
        <p:nvSpPr>
          <p:cNvPr id="4" name="3 Marcador de fecha"/>
          <p:cNvSpPr>
            <a:spLocks noGrp="1"/>
          </p:cNvSpPr>
          <p:nvPr>
            <p:ph type="dt" sz="half" idx="10"/>
          </p:nvPr>
        </p:nvSpPr>
        <p:spPr/>
        <p:txBody>
          <a:bodyPr/>
          <a:lstStyle/>
          <a:p>
            <a:fld id="{E54FA603-3D57-426E-9AC1-E661C1B6F168}" type="datetimeFigureOut">
              <a:rPr lang="es-ES" smtClean="0">
                <a:solidFill>
                  <a:prstClr val="white">
                    <a:tint val="95000"/>
                  </a:prstClr>
                </a:solidFill>
              </a:rPr>
              <a:pPr/>
              <a:t>29/11/2013</a:t>
            </a:fld>
            <a:endParaRPr lang="es-ES">
              <a:solidFill>
                <a:prstClr val="white">
                  <a:tint val="95000"/>
                </a:prstClr>
              </a:solidFill>
            </a:endParaRPr>
          </a:p>
        </p:txBody>
      </p:sp>
      <p:sp>
        <p:nvSpPr>
          <p:cNvPr id="5" name="4 Marcador de pie de página"/>
          <p:cNvSpPr>
            <a:spLocks noGrp="1"/>
          </p:cNvSpPr>
          <p:nvPr>
            <p:ph type="ftr" sz="quarter" idx="11"/>
          </p:nvPr>
        </p:nvSpPr>
        <p:spPr/>
        <p:txBody>
          <a:bodyPr/>
          <a:lstStyle/>
          <a:p>
            <a:endParaRPr lang="es-ES">
              <a:solidFill>
                <a:prstClr val="white">
                  <a:tint val="95000"/>
                </a:prstClr>
              </a:solidFill>
            </a:endParaRPr>
          </a:p>
        </p:txBody>
      </p:sp>
      <p:sp>
        <p:nvSpPr>
          <p:cNvPr id="6" name="5 Marcador de número de diapositiva"/>
          <p:cNvSpPr>
            <a:spLocks noGrp="1"/>
          </p:cNvSpPr>
          <p:nvPr>
            <p:ph type="sldNum" sz="quarter" idx="12"/>
          </p:nvPr>
        </p:nvSpPr>
        <p:spPr/>
        <p:txBody>
          <a:bodyPr/>
          <a:lstStyle/>
          <a:p>
            <a:fld id="{EF3A9882-DB6E-418E-995D-3C8B015CEFDF}" type="slidenum">
              <a:rPr lang="es-ES" smtClean="0">
                <a:solidFill>
                  <a:prstClr val="white">
                    <a:tint val="95000"/>
                  </a:prstClr>
                </a:solidFill>
              </a:rPr>
              <a:pPr/>
              <a:t>‹Nº›</a:t>
            </a:fld>
            <a:endParaRPr lang="es-ES">
              <a:solidFill>
                <a:prstClr val="white">
                  <a:tint val="95000"/>
                </a:prstClr>
              </a:solidFill>
            </a:endParaRPr>
          </a:p>
        </p:txBody>
      </p:sp>
      <p:sp>
        <p:nvSpPr>
          <p:cNvPr id="10" name="9 Rectángulo"/>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Tree>
    <p:extLst>
      <p:ext uri="{BB962C8B-B14F-4D97-AF65-F5344CB8AC3E}">
        <p14:creationId xmlns:p14="http://schemas.microsoft.com/office/powerpoint/2010/main" val="25289249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155448"/>
            <a:ext cx="8229600" cy="1252728"/>
          </a:xfrm>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E54FA603-3D57-426E-9AC1-E661C1B6F168}" type="datetimeFigureOut">
              <a:rPr lang="es-ES" smtClean="0">
                <a:solidFill>
                  <a:prstClr val="white">
                    <a:tint val="95000"/>
                  </a:prstClr>
                </a:solidFill>
              </a:rPr>
              <a:pPr/>
              <a:t>29/11/2013</a:t>
            </a:fld>
            <a:endParaRPr lang="es-ES">
              <a:solidFill>
                <a:prstClr val="white">
                  <a:tint val="95000"/>
                </a:prstClr>
              </a:solidFill>
            </a:endParaRPr>
          </a:p>
        </p:txBody>
      </p:sp>
      <p:sp>
        <p:nvSpPr>
          <p:cNvPr id="5" name="4 Marcador de pie de página"/>
          <p:cNvSpPr>
            <a:spLocks noGrp="1"/>
          </p:cNvSpPr>
          <p:nvPr>
            <p:ph type="ftr" sz="quarter" idx="11"/>
          </p:nvPr>
        </p:nvSpPr>
        <p:spPr/>
        <p:txBody>
          <a:bodyPr/>
          <a:lstStyle/>
          <a:p>
            <a:endParaRPr lang="es-ES">
              <a:solidFill>
                <a:prstClr val="white">
                  <a:tint val="95000"/>
                </a:prstClr>
              </a:solidFill>
            </a:endParaRPr>
          </a:p>
        </p:txBody>
      </p:sp>
      <p:sp>
        <p:nvSpPr>
          <p:cNvPr id="6" name="5 Marcador de número de diapositiva"/>
          <p:cNvSpPr>
            <a:spLocks noGrp="1"/>
          </p:cNvSpPr>
          <p:nvPr>
            <p:ph type="sldNum" sz="quarter" idx="12"/>
          </p:nvPr>
        </p:nvSpPr>
        <p:spPr/>
        <p:txBody>
          <a:bodyPr/>
          <a:lstStyle/>
          <a:p>
            <a:fld id="{EF3A9882-DB6E-418E-995D-3C8B015CEFDF}" type="slidenum">
              <a:rPr lang="es-ES" smtClean="0">
                <a:solidFill>
                  <a:prstClr val="white">
                    <a:tint val="95000"/>
                  </a:prstClr>
                </a:solidFill>
              </a:rPr>
              <a:pPr/>
              <a:t>‹Nº›</a:t>
            </a:fld>
            <a:endParaRPr lang="es-ES">
              <a:solidFill>
                <a:prstClr val="white">
                  <a:tint val="95000"/>
                </a:prstClr>
              </a:solidFill>
            </a:endParaRPr>
          </a:p>
        </p:txBody>
      </p:sp>
    </p:spTree>
    <p:extLst>
      <p:ext uri="{BB962C8B-B14F-4D97-AF65-F5344CB8AC3E}">
        <p14:creationId xmlns:p14="http://schemas.microsoft.com/office/powerpoint/2010/main" val="283897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9" name="8 Rectángulo"/>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12" name="11 Rectángulo"/>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2" name="1 Título"/>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E54FA603-3D57-426E-9AC1-E661C1B6F168}" type="datetimeFigureOut">
              <a:rPr lang="es-ES" smtClean="0">
                <a:solidFill>
                  <a:prstClr val="white">
                    <a:tint val="95000"/>
                  </a:prstClr>
                </a:solidFill>
              </a:rPr>
              <a:pPr/>
              <a:t>29/11/2013</a:t>
            </a:fld>
            <a:endParaRPr lang="es-ES">
              <a:solidFill>
                <a:prstClr val="white">
                  <a:tint val="95000"/>
                </a:prstClr>
              </a:solidFill>
            </a:endParaRPr>
          </a:p>
        </p:txBody>
      </p:sp>
      <p:sp>
        <p:nvSpPr>
          <p:cNvPr id="5" name="4 Marcador de pie de página"/>
          <p:cNvSpPr>
            <a:spLocks noGrp="1"/>
          </p:cNvSpPr>
          <p:nvPr>
            <p:ph type="ftr" sz="quarter" idx="11"/>
          </p:nvPr>
        </p:nvSpPr>
        <p:spPr/>
        <p:txBody>
          <a:bodyPr/>
          <a:lstStyle/>
          <a:p>
            <a:endParaRPr lang="es-ES">
              <a:solidFill>
                <a:prstClr val="white">
                  <a:tint val="95000"/>
                </a:prstClr>
              </a:solidFill>
            </a:endParaRPr>
          </a:p>
        </p:txBody>
      </p:sp>
      <p:sp>
        <p:nvSpPr>
          <p:cNvPr id="6" name="5 Marcador de número de diapositiva"/>
          <p:cNvSpPr>
            <a:spLocks noGrp="1"/>
          </p:cNvSpPr>
          <p:nvPr>
            <p:ph type="sldNum" sz="quarter" idx="12"/>
          </p:nvPr>
        </p:nvSpPr>
        <p:spPr/>
        <p:txBody>
          <a:bodyPr/>
          <a:lstStyle/>
          <a:p>
            <a:fld id="{EF3A9882-DB6E-418E-995D-3C8B015CEFDF}" type="slidenum">
              <a:rPr lang="es-ES" smtClean="0">
                <a:solidFill>
                  <a:prstClr val="white">
                    <a:tint val="95000"/>
                  </a:prstClr>
                </a:solidFill>
              </a:rPr>
              <a:pPr/>
              <a:t>‹Nº›</a:t>
            </a:fld>
            <a:endParaRPr lang="es-ES">
              <a:solidFill>
                <a:prstClr val="white">
                  <a:tint val="95000"/>
                </a:prstClr>
              </a:solidFill>
            </a:endParaRPr>
          </a:p>
        </p:txBody>
      </p:sp>
    </p:spTree>
    <p:extLst>
      <p:ext uri="{BB962C8B-B14F-4D97-AF65-F5344CB8AC3E}">
        <p14:creationId xmlns:p14="http://schemas.microsoft.com/office/powerpoint/2010/main" val="33846495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E54FA603-3D57-426E-9AC1-E661C1B6F168}" type="datetimeFigureOut">
              <a:rPr lang="es-ES" smtClean="0">
                <a:solidFill>
                  <a:prstClr val="white">
                    <a:tint val="95000"/>
                  </a:prstClr>
                </a:solidFill>
              </a:rPr>
              <a:pPr/>
              <a:t>29/11/2013</a:t>
            </a:fld>
            <a:endParaRPr lang="es-ES">
              <a:solidFill>
                <a:prstClr val="white">
                  <a:tint val="95000"/>
                </a:prstClr>
              </a:solidFill>
            </a:endParaRPr>
          </a:p>
        </p:txBody>
      </p:sp>
      <p:sp>
        <p:nvSpPr>
          <p:cNvPr id="6" name="5 Marcador de pie de página"/>
          <p:cNvSpPr>
            <a:spLocks noGrp="1"/>
          </p:cNvSpPr>
          <p:nvPr>
            <p:ph type="ftr" sz="quarter" idx="11"/>
          </p:nvPr>
        </p:nvSpPr>
        <p:spPr/>
        <p:txBody>
          <a:bodyPr/>
          <a:lstStyle/>
          <a:p>
            <a:endParaRPr lang="es-ES">
              <a:solidFill>
                <a:prstClr val="white">
                  <a:tint val="95000"/>
                </a:prstClr>
              </a:solidFill>
            </a:endParaRPr>
          </a:p>
        </p:txBody>
      </p:sp>
      <p:sp>
        <p:nvSpPr>
          <p:cNvPr id="7" name="6 Marcador de número de diapositiva"/>
          <p:cNvSpPr>
            <a:spLocks noGrp="1"/>
          </p:cNvSpPr>
          <p:nvPr>
            <p:ph type="sldNum" sz="quarter" idx="12"/>
          </p:nvPr>
        </p:nvSpPr>
        <p:spPr/>
        <p:txBody>
          <a:bodyPr/>
          <a:lstStyle/>
          <a:p>
            <a:fld id="{EF3A9882-DB6E-418E-995D-3C8B015CEFDF}" type="slidenum">
              <a:rPr lang="es-ES" smtClean="0">
                <a:solidFill>
                  <a:prstClr val="white">
                    <a:tint val="95000"/>
                  </a:prstClr>
                </a:solidFill>
              </a:rPr>
              <a:pPr/>
              <a:t>‹Nº›</a:t>
            </a:fld>
            <a:endParaRPr lang="es-ES">
              <a:solidFill>
                <a:prstClr val="white">
                  <a:tint val="95000"/>
                </a:prstClr>
              </a:solidFill>
            </a:endParaRPr>
          </a:p>
        </p:txBody>
      </p:sp>
    </p:spTree>
    <p:extLst>
      <p:ext uri="{BB962C8B-B14F-4D97-AF65-F5344CB8AC3E}">
        <p14:creationId xmlns:p14="http://schemas.microsoft.com/office/powerpoint/2010/main" val="27776220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texto"/>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s-ES" smtClean="0"/>
              <a:t>Haga clic para modificar el estilo de texto del patrón</a:t>
            </a:r>
          </a:p>
        </p:txBody>
      </p:sp>
      <p:sp>
        <p:nvSpPr>
          <p:cNvPr id="6" name="5 Marcador de contenido"/>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E54FA603-3D57-426E-9AC1-E661C1B6F168}" type="datetimeFigureOut">
              <a:rPr lang="es-ES" smtClean="0">
                <a:solidFill>
                  <a:prstClr val="white">
                    <a:tint val="95000"/>
                  </a:prstClr>
                </a:solidFill>
              </a:rPr>
              <a:pPr/>
              <a:t>29/11/2013</a:t>
            </a:fld>
            <a:endParaRPr lang="es-ES">
              <a:solidFill>
                <a:prstClr val="white">
                  <a:tint val="95000"/>
                </a:prstClr>
              </a:solidFill>
            </a:endParaRPr>
          </a:p>
        </p:txBody>
      </p:sp>
      <p:sp>
        <p:nvSpPr>
          <p:cNvPr id="8" name="7 Marcador de pie de página"/>
          <p:cNvSpPr>
            <a:spLocks noGrp="1"/>
          </p:cNvSpPr>
          <p:nvPr>
            <p:ph type="ftr" sz="quarter" idx="11"/>
          </p:nvPr>
        </p:nvSpPr>
        <p:spPr/>
        <p:txBody>
          <a:bodyPr/>
          <a:lstStyle/>
          <a:p>
            <a:endParaRPr lang="es-ES">
              <a:solidFill>
                <a:prstClr val="white">
                  <a:tint val="95000"/>
                </a:prstClr>
              </a:solidFill>
            </a:endParaRPr>
          </a:p>
        </p:txBody>
      </p:sp>
      <p:sp>
        <p:nvSpPr>
          <p:cNvPr id="9" name="8 Marcador de número de diapositiva"/>
          <p:cNvSpPr>
            <a:spLocks noGrp="1"/>
          </p:cNvSpPr>
          <p:nvPr>
            <p:ph type="sldNum" sz="quarter" idx="12"/>
          </p:nvPr>
        </p:nvSpPr>
        <p:spPr/>
        <p:txBody>
          <a:bodyPr/>
          <a:lstStyle/>
          <a:p>
            <a:fld id="{EF3A9882-DB6E-418E-995D-3C8B015CEFDF}" type="slidenum">
              <a:rPr lang="es-ES" smtClean="0">
                <a:solidFill>
                  <a:prstClr val="white">
                    <a:tint val="95000"/>
                  </a:prstClr>
                </a:solidFill>
              </a:rPr>
              <a:pPr/>
              <a:t>‹Nº›</a:t>
            </a:fld>
            <a:endParaRPr lang="es-ES">
              <a:solidFill>
                <a:prstClr val="white">
                  <a:tint val="95000"/>
                </a:prstClr>
              </a:solidFill>
            </a:endParaRPr>
          </a:p>
        </p:txBody>
      </p:sp>
    </p:spTree>
    <p:extLst>
      <p:ext uri="{BB962C8B-B14F-4D97-AF65-F5344CB8AC3E}">
        <p14:creationId xmlns:p14="http://schemas.microsoft.com/office/powerpoint/2010/main" val="1009796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6 Marcador de fecha"/>
          <p:cNvSpPr>
            <a:spLocks noGrp="1"/>
          </p:cNvSpPr>
          <p:nvPr>
            <p:ph type="dt" sz="half" idx="10"/>
          </p:nvPr>
        </p:nvSpPr>
        <p:spPr/>
        <p:txBody>
          <a:bodyPr/>
          <a:lstStyle/>
          <a:p>
            <a:fld id="{E1DD1AEA-6584-4AC2-B0D2-792D5BAE0337}" type="datetimeFigureOut">
              <a:rPr lang="es-CL" smtClean="0"/>
              <a:t>29-11-2013</a:t>
            </a:fld>
            <a:endParaRPr lang="es-CL"/>
          </a:p>
        </p:txBody>
      </p:sp>
      <p:sp>
        <p:nvSpPr>
          <p:cNvPr id="8" name="7 Marcador de pie de página"/>
          <p:cNvSpPr>
            <a:spLocks noGrp="1"/>
          </p:cNvSpPr>
          <p:nvPr>
            <p:ph type="ftr" sz="quarter" idx="11"/>
          </p:nvPr>
        </p:nvSpPr>
        <p:spPr/>
        <p:txBody>
          <a:bodyPr/>
          <a:lstStyle/>
          <a:p>
            <a:endParaRPr lang="es-CL"/>
          </a:p>
        </p:txBody>
      </p:sp>
      <p:sp>
        <p:nvSpPr>
          <p:cNvPr id="9" name="8 Marcador de número de diapositiva"/>
          <p:cNvSpPr>
            <a:spLocks noGrp="1"/>
          </p:cNvSpPr>
          <p:nvPr>
            <p:ph type="sldNum" sz="quarter" idx="12"/>
          </p:nvPr>
        </p:nvSpPr>
        <p:spPr/>
        <p:txBody>
          <a:bodyPr/>
          <a:lstStyle/>
          <a:p>
            <a:fld id="{1EB967D3-30DC-4B8B-9334-1DE5C473A37C}" type="slidenum">
              <a:rPr lang="es-CL" smtClean="0"/>
              <a:t>‹Nº›</a:t>
            </a:fld>
            <a:endParaRPr lang="es-CL"/>
          </a:p>
        </p:txBody>
      </p:sp>
    </p:spTree>
    <p:extLst>
      <p:ext uri="{BB962C8B-B14F-4D97-AF65-F5344CB8AC3E}">
        <p14:creationId xmlns:p14="http://schemas.microsoft.com/office/powerpoint/2010/main" val="20914800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E54FA603-3D57-426E-9AC1-E661C1B6F168}" type="datetimeFigureOut">
              <a:rPr lang="es-ES" smtClean="0">
                <a:solidFill>
                  <a:prstClr val="white">
                    <a:tint val="95000"/>
                  </a:prstClr>
                </a:solidFill>
              </a:rPr>
              <a:pPr/>
              <a:t>29/11/2013</a:t>
            </a:fld>
            <a:endParaRPr lang="es-ES">
              <a:solidFill>
                <a:prstClr val="white">
                  <a:tint val="95000"/>
                </a:prstClr>
              </a:solidFill>
            </a:endParaRPr>
          </a:p>
        </p:txBody>
      </p:sp>
      <p:sp>
        <p:nvSpPr>
          <p:cNvPr id="4" name="3 Marcador de pie de página"/>
          <p:cNvSpPr>
            <a:spLocks noGrp="1"/>
          </p:cNvSpPr>
          <p:nvPr>
            <p:ph type="ftr" sz="quarter" idx="11"/>
          </p:nvPr>
        </p:nvSpPr>
        <p:spPr/>
        <p:txBody>
          <a:bodyPr/>
          <a:lstStyle/>
          <a:p>
            <a:endParaRPr lang="es-ES">
              <a:solidFill>
                <a:prstClr val="white">
                  <a:tint val="95000"/>
                </a:prstClr>
              </a:solidFill>
            </a:endParaRPr>
          </a:p>
        </p:txBody>
      </p:sp>
      <p:sp>
        <p:nvSpPr>
          <p:cNvPr id="5" name="4 Marcador de número de diapositiva"/>
          <p:cNvSpPr>
            <a:spLocks noGrp="1"/>
          </p:cNvSpPr>
          <p:nvPr>
            <p:ph type="sldNum" sz="quarter" idx="12"/>
          </p:nvPr>
        </p:nvSpPr>
        <p:spPr/>
        <p:txBody>
          <a:bodyPr/>
          <a:lstStyle/>
          <a:p>
            <a:fld id="{EF3A9882-DB6E-418E-995D-3C8B015CEFDF}" type="slidenum">
              <a:rPr lang="es-ES" smtClean="0">
                <a:solidFill>
                  <a:prstClr val="white">
                    <a:tint val="95000"/>
                  </a:prstClr>
                </a:solidFill>
              </a:rPr>
              <a:pPr/>
              <a:t>‹Nº›</a:t>
            </a:fld>
            <a:endParaRPr lang="es-ES">
              <a:solidFill>
                <a:prstClr val="white">
                  <a:tint val="95000"/>
                </a:prstClr>
              </a:solidFill>
            </a:endParaRPr>
          </a:p>
        </p:txBody>
      </p:sp>
    </p:spTree>
    <p:extLst>
      <p:ext uri="{BB962C8B-B14F-4D97-AF65-F5344CB8AC3E}">
        <p14:creationId xmlns:p14="http://schemas.microsoft.com/office/powerpoint/2010/main" val="1426971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54FA603-3D57-426E-9AC1-E661C1B6F168}" type="datetimeFigureOut">
              <a:rPr lang="es-ES" smtClean="0">
                <a:solidFill>
                  <a:prstClr val="white">
                    <a:tint val="95000"/>
                  </a:prstClr>
                </a:solidFill>
              </a:rPr>
              <a:pPr/>
              <a:t>29/11/2013</a:t>
            </a:fld>
            <a:endParaRPr lang="es-ES">
              <a:solidFill>
                <a:prstClr val="white">
                  <a:tint val="95000"/>
                </a:prstClr>
              </a:solidFill>
            </a:endParaRPr>
          </a:p>
        </p:txBody>
      </p:sp>
      <p:sp>
        <p:nvSpPr>
          <p:cNvPr id="3" name="2 Marcador de pie de página"/>
          <p:cNvSpPr>
            <a:spLocks noGrp="1"/>
          </p:cNvSpPr>
          <p:nvPr>
            <p:ph type="ftr" sz="quarter" idx="11"/>
          </p:nvPr>
        </p:nvSpPr>
        <p:spPr/>
        <p:txBody>
          <a:bodyPr/>
          <a:lstStyle/>
          <a:p>
            <a:endParaRPr lang="es-ES">
              <a:solidFill>
                <a:prstClr val="white">
                  <a:tint val="95000"/>
                </a:prstClr>
              </a:solidFill>
            </a:endParaRPr>
          </a:p>
        </p:txBody>
      </p:sp>
      <p:sp>
        <p:nvSpPr>
          <p:cNvPr id="4" name="3 Marcador de número de diapositiva"/>
          <p:cNvSpPr>
            <a:spLocks noGrp="1"/>
          </p:cNvSpPr>
          <p:nvPr>
            <p:ph type="sldNum" sz="quarter" idx="12"/>
          </p:nvPr>
        </p:nvSpPr>
        <p:spPr/>
        <p:txBody>
          <a:bodyPr/>
          <a:lstStyle/>
          <a:p>
            <a:fld id="{EF3A9882-DB6E-418E-995D-3C8B015CEFDF}" type="slidenum">
              <a:rPr lang="es-ES" smtClean="0">
                <a:solidFill>
                  <a:prstClr val="white">
                    <a:tint val="95000"/>
                  </a:prstClr>
                </a:solidFill>
              </a:rPr>
              <a:pPr/>
              <a:t>‹Nº›</a:t>
            </a:fld>
            <a:endParaRPr lang="es-ES">
              <a:solidFill>
                <a:prstClr val="white">
                  <a:tint val="95000"/>
                </a:prstClr>
              </a:solidFill>
            </a:endParaRPr>
          </a:p>
        </p:txBody>
      </p:sp>
    </p:spTree>
    <p:extLst>
      <p:ext uri="{BB962C8B-B14F-4D97-AF65-F5344CB8AC3E}">
        <p14:creationId xmlns:p14="http://schemas.microsoft.com/office/powerpoint/2010/main" val="997432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texto"/>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E54FA603-3D57-426E-9AC1-E661C1B6F168}" type="datetimeFigureOut">
              <a:rPr lang="es-ES" smtClean="0">
                <a:solidFill>
                  <a:prstClr val="white">
                    <a:tint val="95000"/>
                  </a:prstClr>
                </a:solidFill>
              </a:rPr>
              <a:pPr/>
              <a:t>29/11/2013</a:t>
            </a:fld>
            <a:endParaRPr lang="es-ES">
              <a:solidFill>
                <a:prstClr val="white">
                  <a:tint val="95000"/>
                </a:prstClr>
              </a:solidFill>
            </a:endParaRPr>
          </a:p>
        </p:txBody>
      </p:sp>
      <p:sp>
        <p:nvSpPr>
          <p:cNvPr id="6" name="5 Marcador de pie de página"/>
          <p:cNvSpPr>
            <a:spLocks noGrp="1"/>
          </p:cNvSpPr>
          <p:nvPr>
            <p:ph type="ftr" sz="quarter" idx="11"/>
          </p:nvPr>
        </p:nvSpPr>
        <p:spPr/>
        <p:txBody>
          <a:bodyPr/>
          <a:lstStyle/>
          <a:p>
            <a:endParaRPr lang="es-ES">
              <a:solidFill>
                <a:prstClr val="white">
                  <a:tint val="95000"/>
                </a:prstClr>
              </a:solidFill>
            </a:endParaRPr>
          </a:p>
        </p:txBody>
      </p:sp>
      <p:sp>
        <p:nvSpPr>
          <p:cNvPr id="7" name="6 Marcador de número de diapositiva"/>
          <p:cNvSpPr>
            <a:spLocks noGrp="1"/>
          </p:cNvSpPr>
          <p:nvPr>
            <p:ph type="sldNum" sz="quarter" idx="12"/>
          </p:nvPr>
        </p:nvSpPr>
        <p:spPr/>
        <p:txBody>
          <a:bodyPr/>
          <a:lstStyle/>
          <a:p>
            <a:fld id="{EF3A9882-DB6E-418E-995D-3C8B015CEFDF}" type="slidenum">
              <a:rPr lang="es-ES" smtClean="0">
                <a:solidFill>
                  <a:prstClr val="white">
                    <a:tint val="95000"/>
                  </a:prstClr>
                </a:solidFill>
              </a:rPr>
              <a:pPr/>
              <a:t>‹Nº›</a:t>
            </a:fld>
            <a:endParaRPr lang="es-ES">
              <a:solidFill>
                <a:prstClr val="white">
                  <a:tint val="95000"/>
                </a:prstClr>
              </a:solidFill>
            </a:endParaRPr>
          </a:p>
        </p:txBody>
      </p:sp>
      <p:sp>
        <p:nvSpPr>
          <p:cNvPr id="12" name="11 Rectángulo"/>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9" name="8 Rectángulo"/>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Tree>
    <p:extLst>
      <p:ext uri="{BB962C8B-B14F-4D97-AF65-F5344CB8AC3E}">
        <p14:creationId xmlns:p14="http://schemas.microsoft.com/office/powerpoint/2010/main" val="33621431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a:xfrm>
            <a:off x="164592" y="1170432"/>
            <a:ext cx="2523744" cy="201168"/>
          </a:xfrm>
        </p:spPr>
        <p:txBody>
          <a:bodyPr/>
          <a:lstStyle/>
          <a:p>
            <a:fld id="{E54FA603-3D57-426E-9AC1-E661C1B6F168}" type="datetimeFigureOut">
              <a:rPr lang="es-ES" smtClean="0">
                <a:solidFill>
                  <a:prstClr val="white">
                    <a:tint val="95000"/>
                  </a:prstClr>
                </a:solidFill>
              </a:rPr>
              <a:pPr/>
              <a:t>29/11/2013</a:t>
            </a:fld>
            <a:endParaRPr lang="es-ES">
              <a:solidFill>
                <a:prstClr val="white">
                  <a:tint val="95000"/>
                </a:prstClr>
              </a:solidFill>
            </a:endParaRPr>
          </a:p>
        </p:txBody>
      </p:sp>
      <p:sp>
        <p:nvSpPr>
          <p:cNvPr id="11" name="10 Rectángulo"/>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9" name="8 Rectángulo"/>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6" name="5 Marcador de pie de página"/>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s-ES">
              <a:solidFill>
                <a:prstClr val="black">
                  <a:shade val="50000"/>
                </a:prstClr>
              </a:solidFill>
            </a:endParaRPr>
          </a:p>
        </p:txBody>
      </p:sp>
      <p:sp>
        <p:nvSpPr>
          <p:cNvPr id="7" name="6 Marcador de número de diapositiva"/>
          <p:cNvSpPr>
            <a:spLocks noGrp="1"/>
          </p:cNvSpPr>
          <p:nvPr>
            <p:ph type="sldNum" sz="quarter" idx="12"/>
          </p:nvPr>
        </p:nvSpPr>
        <p:spPr>
          <a:xfrm>
            <a:off x="8339328" y="1170432"/>
            <a:ext cx="733864" cy="201168"/>
          </a:xfrm>
        </p:spPr>
        <p:txBody>
          <a:bodyPr/>
          <a:lstStyle/>
          <a:p>
            <a:fld id="{EF3A9882-DB6E-418E-995D-3C8B015CEFDF}" type="slidenum">
              <a:rPr lang="es-ES" smtClean="0">
                <a:solidFill>
                  <a:prstClr val="white">
                    <a:tint val="95000"/>
                  </a:prstClr>
                </a:solidFill>
              </a:rPr>
              <a:pPr/>
              <a:t>‹Nº›</a:t>
            </a:fld>
            <a:endParaRPr lang="es-ES">
              <a:solidFill>
                <a:prstClr val="white">
                  <a:tint val="95000"/>
                </a:prstClr>
              </a:solidFill>
            </a:endParaRPr>
          </a:p>
        </p:txBody>
      </p:sp>
    </p:spTree>
    <p:extLst>
      <p:ext uri="{BB962C8B-B14F-4D97-AF65-F5344CB8AC3E}">
        <p14:creationId xmlns:p14="http://schemas.microsoft.com/office/powerpoint/2010/main" val="32935116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E54FA603-3D57-426E-9AC1-E661C1B6F168}" type="datetimeFigureOut">
              <a:rPr lang="es-ES" smtClean="0">
                <a:solidFill>
                  <a:prstClr val="white">
                    <a:tint val="95000"/>
                  </a:prstClr>
                </a:solidFill>
              </a:rPr>
              <a:pPr/>
              <a:t>29/11/2013</a:t>
            </a:fld>
            <a:endParaRPr lang="es-ES">
              <a:solidFill>
                <a:prstClr val="white">
                  <a:tint val="95000"/>
                </a:prstClr>
              </a:solidFill>
            </a:endParaRPr>
          </a:p>
        </p:txBody>
      </p:sp>
      <p:sp>
        <p:nvSpPr>
          <p:cNvPr id="5" name="4 Marcador de pie de página"/>
          <p:cNvSpPr>
            <a:spLocks noGrp="1"/>
          </p:cNvSpPr>
          <p:nvPr>
            <p:ph type="ftr" sz="quarter" idx="11"/>
          </p:nvPr>
        </p:nvSpPr>
        <p:spPr/>
        <p:txBody>
          <a:bodyPr/>
          <a:lstStyle/>
          <a:p>
            <a:endParaRPr lang="es-ES">
              <a:solidFill>
                <a:prstClr val="white">
                  <a:tint val="95000"/>
                </a:prstClr>
              </a:solidFill>
            </a:endParaRPr>
          </a:p>
        </p:txBody>
      </p:sp>
      <p:sp>
        <p:nvSpPr>
          <p:cNvPr id="6" name="5 Marcador de número de diapositiva"/>
          <p:cNvSpPr>
            <a:spLocks noGrp="1"/>
          </p:cNvSpPr>
          <p:nvPr>
            <p:ph type="sldNum" sz="quarter" idx="12"/>
          </p:nvPr>
        </p:nvSpPr>
        <p:spPr/>
        <p:txBody>
          <a:bodyPr/>
          <a:lstStyle/>
          <a:p>
            <a:fld id="{EF3A9882-DB6E-418E-995D-3C8B015CEFDF}" type="slidenum">
              <a:rPr lang="es-ES" smtClean="0">
                <a:solidFill>
                  <a:prstClr val="white">
                    <a:tint val="95000"/>
                  </a:prstClr>
                </a:solidFill>
              </a:rPr>
              <a:pPr/>
              <a:t>‹Nº›</a:t>
            </a:fld>
            <a:endParaRPr lang="es-ES">
              <a:solidFill>
                <a:prstClr val="white">
                  <a:tint val="95000"/>
                </a:prstClr>
              </a:solidFill>
            </a:endParaRPr>
          </a:p>
        </p:txBody>
      </p:sp>
    </p:spTree>
    <p:extLst>
      <p:ext uri="{BB962C8B-B14F-4D97-AF65-F5344CB8AC3E}">
        <p14:creationId xmlns:p14="http://schemas.microsoft.com/office/powerpoint/2010/main" val="37284633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9" name="8 Rectángulo"/>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8" name="7 Rectángulo"/>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2" name="1 Título vertical"/>
          <p:cNvSpPr>
            <a:spLocks noGrp="1"/>
          </p:cNvSpPr>
          <p:nvPr>
            <p:ph type="title" orient="vert"/>
          </p:nvPr>
        </p:nvSpPr>
        <p:spPr>
          <a:xfrm>
            <a:off x="6781800" y="274640"/>
            <a:ext cx="1905000" cy="5851525"/>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304800"/>
            <a:ext cx="6019800" cy="5851525"/>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E54FA603-3D57-426E-9AC1-E661C1B6F168}" type="datetimeFigureOut">
              <a:rPr lang="es-ES" smtClean="0">
                <a:solidFill>
                  <a:prstClr val="white">
                    <a:tint val="95000"/>
                  </a:prstClr>
                </a:solidFill>
              </a:rPr>
              <a:pPr/>
              <a:t>29/11/2013</a:t>
            </a:fld>
            <a:endParaRPr lang="es-ES">
              <a:solidFill>
                <a:prstClr val="white">
                  <a:tint val="95000"/>
                </a:prstClr>
              </a:solidFill>
            </a:endParaRPr>
          </a:p>
        </p:txBody>
      </p:sp>
      <p:sp>
        <p:nvSpPr>
          <p:cNvPr id="5" name="4 Marcador de pie de página"/>
          <p:cNvSpPr>
            <a:spLocks noGrp="1"/>
          </p:cNvSpPr>
          <p:nvPr>
            <p:ph type="ftr" sz="quarter" idx="11"/>
          </p:nvPr>
        </p:nvSpPr>
        <p:spPr>
          <a:xfrm>
            <a:off x="2640597" y="6377459"/>
            <a:ext cx="3836404" cy="365125"/>
          </a:xfrm>
        </p:spPr>
        <p:txBody>
          <a:bodyPr/>
          <a:lstStyle/>
          <a:p>
            <a:endParaRPr lang="es-ES">
              <a:solidFill>
                <a:prstClr val="white">
                  <a:tint val="95000"/>
                </a:prstClr>
              </a:solidFill>
            </a:endParaRPr>
          </a:p>
        </p:txBody>
      </p:sp>
      <p:sp>
        <p:nvSpPr>
          <p:cNvPr id="6" name="5 Marcador de número de diapositiva"/>
          <p:cNvSpPr>
            <a:spLocks noGrp="1"/>
          </p:cNvSpPr>
          <p:nvPr>
            <p:ph type="sldNum" sz="quarter" idx="12"/>
          </p:nvPr>
        </p:nvSpPr>
        <p:spPr/>
        <p:txBody>
          <a:bodyPr/>
          <a:lstStyle/>
          <a:p>
            <a:fld id="{EF3A9882-DB6E-418E-995D-3C8B015CEFDF}" type="slidenum">
              <a:rPr lang="es-ES" smtClean="0">
                <a:solidFill>
                  <a:prstClr val="white">
                    <a:tint val="95000"/>
                  </a:prstClr>
                </a:solidFill>
              </a:rPr>
              <a:pPr/>
              <a:t>‹Nº›</a:t>
            </a:fld>
            <a:endParaRPr lang="es-ES">
              <a:solidFill>
                <a:prstClr val="white">
                  <a:tint val="95000"/>
                </a:prstClr>
              </a:solidFill>
            </a:endParaRPr>
          </a:p>
        </p:txBody>
      </p:sp>
    </p:spTree>
    <p:extLst>
      <p:ext uri="{BB962C8B-B14F-4D97-AF65-F5344CB8AC3E}">
        <p14:creationId xmlns:p14="http://schemas.microsoft.com/office/powerpoint/2010/main" val="20499505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21909510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23218713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23862933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CL">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470653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fecha"/>
          <p:cNvSpPr>
            <a:spLocks noGrp="1"/>
          </p:cNvSpPr>
          <p:nvPr>
            <p:ph type="dt" sz="half" idx="10"/>
          </p:nvPr>
        </p:nvSpPr>
        <p:spPr/>
        <p:txBody>
          <a:bodyPr/>
          <a:lstStyle/>
          <a:p>
            <a:fld id="{E1DD1AEA-6584-4AC2-B0D2-792D5BAE0337}" type="datetimeFigureOut">
              <a:rPr lang="es-CL" smtClean="0"/>
              <a:t>29-11-2013</a:t>
            </a:fld>
            <a:endParaRPr lang="es-CL"/>
          </a:p>
        </p:txBody>
      </p:sp>
      <p:sp>
        <p:nvSpPr>
          <p:cNvPr id="4" name="3 Marcador de pie de página"/>
          <p:cNvSpPr>
            <a:spLocks noGrp="1"/>
          </p:cNvSpPr>
          <p:nvPr>
            <p:ph type="ftr" sz="quarter" idx="11"/>
          </p:nvPr>
        </p:nvSpPr>
        <p:spPr/>
        <p:txBody>
          <a:bodyPr/>
          <a:lstStyle/>
          <a:p>
            <a:endParaRPr lang="es-CL"/>
          </a:p>
        </p:txBody>
      </p:sp>
      <p:sp>
        <p:nvSpPr>
          <p:cNvPr id="5" name="4 Marcador de número de diapositiva"/>
          <p:cNvSpPr>
            <a:spLocks noGrp="1"/>
          </p:cNvSpPr>
          <p:nvPr>
            <p:ph type="sldNum" sz="quarter" idx="12"/>
          </p:nvPr>
        </p:nvSpPr>
        <p:spPr/>
        <p:txBody>
          <a:bodyPr/>
          <a:lstStyle/>
          <a:p>
            <a:fld id="{1EB967D3-30DC-4B8B-9334-1DE5C473A37C}" type="slidenum">
              <a:rPr lang="es-CL" smtClean="0"/>
              <a:t>‹Nº›</a:t>
            </a:fld>
            <a:endParaRPr lang="es-CL"/>
          </a:p>
        </p:txBody>
      </p:sp>
    </p:spTree>
    <p:extLst>
      <p:ext uri="{BB962C8B-B14F-4D97-AF65-F5344CB8AC3E}">
        <p14:creationId xmlns:p14="http://schemas.microsoft.com/office/powerpoint/2010/main" val="15740325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6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8" name="7 Marcador de pie de página"/>
          <p:cNvSpPr>
            <a:spLocks noGrp="1"/>
          </p:cNvSpPr>
          <p:nvPr>
            <p:ph type="ftr" sz="quarter" idx="11"/>
          </p:nvPr>
        </p:nvSpPr>
        <p:spPr/>
        <p:txBody>
          <a:bodyPr/>
          <a:lstStyle/>
          <a:p>
            <a:endParaRPr lang="es-CL">
              <a:solidFill>
                <a:prstClr val="white">
                  <a:tint val="75000"/>
                </a:prstClr>
              </a:solidFill>
            </a:endParaRPr>
          </a:p>
        </p:txBody>
      </p:sp>
      <p:sp>
        <p:nvSpPr>
          <p:cNvPr id="9" name="8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18664625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4" name="3 Marcador de pie de página"/>
          <p:cNvSpPr>
            <a:spLocks noGrp="1"/>
          </p:cNvSpPr>
          <p:nvPr>
            <p:ph type="ftr" sz="quarter" idx="11"/>
          </p:nvPr>
        </p:nvSpPr>
        <p:spPr/>
        <p:txBody>
          <a:bodyPr/>
          <a:lstStyle/>
          <a:p>
            <a:endParaRPr lang="es-CL">
              <a:solidFill>
                <a:prstClr val="white">
                  <a:tint val="75000"/>
                </a:prstClr>
              </a:solidFill>
            </a:endParaRPr>
          </a:p>
        </p:txBody>
      </p:sp>
      <p:sp>
        <p:nvSpPr>
          <p:cNvPr id="5" name="4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19662767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3" name="2 Marcador de pie de página"/>
          <p:cNvSpPr>
            <a:spLocks noGrp="1"/>
          </p:cNvSpPr>
          <p:nvPr>
            <p:ph type="ftr" sz="quarter" idx="11"/>
          </p:nvPr>
        </p:nvSpPr>
        <p:spPr/>
        <p:txBody>
          <a:bodyPr/>
          <a:lstStyle/>
          <a:p>
            <a:endParaRPr lang="es-CL">
              <a:solidFill>
                <a:prstClr val="white">
                  <a:tint val="75000"/>
                </a:prstClr>
              </a:solidFill>
            </a:endParaRPr>
          </a:p>
        </p:txBody>
      </p:sp>
      <p:sp>
        <p:nvSpPr>
          <p:cNvPr id="4" name="3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15819849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CL">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4304785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CL">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39034733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9800118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9333876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6806622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20060800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388213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1DD1AEA-6584-4AC2-B0D2-792D5BAE0337}" type="datetimeFigureOut">
              <a:rPr lang="es-CL" smtClean="0"/>
              <a:t>29-11-2013</a:t>
            </a:fld>
            <a:endParaRPr lang="es-CL"/>
          </a:p>
        </p:txBody>
      </p:sp>
      <p:sp>
        <p:nvSpPr>
          <p:cNvPr id="3" name="2 Marcador de pie de página"/>
          <p:cNvSpPr>
            <a:spLocks noGrp="1"/>
          </p:cNvSpPr>
          <p:nvPr>
            <p:ph type="ftr" sz="quarter" idx="11"/>
          </p:nvPr>
        </p:nvSpPr>
        <p:spPr/>
        <p:txBody>
          <a:bodyPr/>
          <a:lstStyle/>
          <a:p>
            <a:endParaRPr lang="es-CL"/>
          </a:p>
        </p:txBody>
      </p:sp>
      <p:sp>
        <p:nvSpPr>
          <p:cNvPr id="4" name="3 Marcador de número de diapositiva"/>
          <p:cNvSpPr>
            <a:spLocks noGrp="1"/>
          </p:cNvSpPr>
          <p:nvPr>
            <p:ph type="sldNum" sz="quarter" idx="12"/>
          </p:nvPr>
        </p:nvSpPr>
        <p:spPr/>
        <p:txBody>
          <a:bodyPr/>
          <a:lstStyle/>
          <a:p>
            <a:fld id="{1EB967D3-30DC-4B8B-9334-1DE5C473A37C}" type="slidenum">
              <a:rPr lang="es-CL" smtClean="0"/>
              <a:t>‹Nº›</a:t>
            </a:fld>
            <a:endParaRPr lang="es-CL"/>
          </a:p>
        </p:txBody>
      </p:sp>
    </p:spTree>
    <p:extLst>
      <p:ext uri="{BB962C8B-B14F-4D97-AF65-F5344CB8AC3E}">
        <p14:creationId xmlns:p14="http://schemas.microsoft.com/office/powerpoint/2010/main" val="10416059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CL">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9071605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6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8" name="7 Marcador de pie de página"/>
          <p:cNvSpPr>
            <a:spLocks noGrp="1"/>
          </p:cNvSpPr>
          <p:nvPr>
            <p:ph type="ftr" sz="quarter" idx="11"/>
          </p:nvPr>
        </p:nvSpPr>
        <p:spPr/>
        <p:txBody>
          <a:bodyPr/>
          <a:lstStyle/>
          <a:p>
            <a:endParaRPr lang="es-CL">
              <a:solidFill>
                <a:prstClr val="white">
                  <a:tint val="75000"/>
                </a:prstClr>
              </a:solidFill>
            </a:endParaRPr>
          </a:p>
        </p:txBody>
      </p:sp>
      <p:sp>
        <p:nvSpPr>
          <p:cNvPr id="9" name="8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5291686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4" name="3 Marcador de pie de página"/>
          <p:cNvSpPr>
            <a:spLocks noGrp="1"/>
          </p:cNvSpPr>
          <p:nvPr>
            <p:ph type="ftr" sz="quarter" idx="11"/>
          </p:nvPr>
        </p:nvSpPr>
        <p:spPr/>
        <p:txBody>
          <a:bodyPr/>
          <a:lstStyle/>
          <a:p>
            <a:endParaRPr lang="es-CL">
              <a:solidFill>
                <a:prstClr val="white">
                  <a:tint val="75000"/>
                </a:prstClr>
              </a:solidFill>
            </a:endParaRPr>
          </a:p>
        </p:txBody>
      </p:sp>
      <p:sp>
        <p:nvSpPr>
          <p:cNvPr id="5" name="4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24923923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3" name="2 Marcador de pie de página"/>
          <p:cNvSpPr>
            <a:spLocks noGrp="1"/>
          </p:cNvSpPr>
          <p:nvPr>
            <p:ph type="ftr" sz="quarter" idx="11"/>
          </p:nvPr>
        </p:nvSpPr>
        <p:spPr/>
        <p:txBody>
          <a:bodyPr/>
          <a:lstStyle/>
          <a:p>
            <a:endParaRPr lang="es-CL">
              <a:solidFill>
                <a:prstClr val="white">
                  <a:tint val="75000"/>
                </a:prstClr>
              </a:solidFill>
            </a:endParaRPr>
          </a:p>
        </p:txBody>
      </p:sp>
      <p:sp>
        <p:nvSpPr>
          <p:cNvPr id="4" name="3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37562473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CL">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39428311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CL">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33887645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35886435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1036110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9464165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1336305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1DD1AEA-6584-4AC2-B0D2-792D5BAE0337}" type="datetimeFigureOut">
              <a:rPr lang="es-CL" smtClean="0"/>
              <a:t>29-11-2013</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1EB967D3-30DC-4B8B-9334-1DE5C473A37C}" type="slidenum">
              <a:rPr lang="es-CL" smtClean="0"/>
              <a:t>‹Nº›</a:t>
            </a:fld>
            <a:endParaRPr lang="es-CL"/>
          </a:p>
        </p:txBody>
      </p:sp>
    </p:spTree>
    <p:extLst>
      <p:ext uri="{BB962C8B-B14F-4D97-AF65-F5344CB8AC3E}">
        <p14:creationId xmlns:p14="http://schemas.microsoft.com/office/powerpoint/2010/main" val="28170115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1918552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CL">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8901405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6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8" name="7 Marcador de pie de página"/>
          <p:cNvSpPr>
            <a:spLocks noGrp="1"/>
          </p:cNvSpPr>
          <p:nvPr>
            <p:ph type="ftr" sz="quarter" idx="11"/>
          </p:nvPr>
        </p:nvSpPr>
        <p:spPr/>
        <p:txBody>
          <a:bodyPr/>
          <a:lstStyle/>
          <a:p>
            <a:endParaRPr lang="es-CL">
              <a:solidFill>
                <a:prstClr val="white">
                  <a:tint val="75000"/>
                </a:prstClr>
              </a:solidFill>
            </a:endParaRPr>
          </a:p>
        </p:txBody>
      </p:sp>
      <p:sp>
        <p:nvSpPr>
          <p:cNvPr id="9" name="8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27365947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4" name="3 Marcador de pie de página"/>
          <p:cNvSpPr>
            <a:spLocks noGrp="1"/>
          </p:cNvSpPr>
          <p:nvPr>
            <p:ph type="ftr" sz="quarter" idx="11"/>
          </p:nvPr>
        </p:nvSpPr>
        <p:spPr/>
        <p:txBody>
          <a:bodyPr/>
          <a:lstStyle/>
          <a:p>
            <a:endParaRPr lang="es-CL">
              <a:solidFill>
                <a:prstClr val="white">
                  <a:tint val="75000"/>
                </a:prstClr>
              </a:solidFill>
            </a:endParaRPr>
          </a:p>
        </p:txBody>
      </p:sp>
      <p:sp>
        <p:nvSpPr>
          <p:cNvPr id="5" name="4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19951791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3" name="2 Marcador de pie de página"/>
          <p:cNvSpPr>
            <a:spLocks noGrp="1"/>
          </p:cNvSpPr>
          <p:nvPr>
            <p:ph type="ftr" sz="quarter" idx="11"/>
          </p:nvPr>
        </p:nvSpPr>
        <p:spPr/>
        <p:txBody>
          <a:bodyPr/>
          <a:lstStyle/>
          <a:p>
            <a:endParaRPr lang="es-CL">
              <a:solidFill>
                <a:prstClr val="white">
                  <a:tint val="75000"/>
                </a:prstClr>
              </a:solidFill>
            </a:endParaRPr>
          </a:p>
        </p:txBody>
      </p:sp>
      <p:sp>
        <p:nvSpPr>
          <p:cNvPr id="4" name="3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14189588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CL">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40397704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CL">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32180657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25049440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28933776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3613812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1DD1AEA-6584-4AC2-B0D2-792D5BAE0337}" type="datetimeFigureOut">
              <a:rPr lang="es-CL" smtClean="0"/>
              <a:t>29-11-2013</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1EB967D3-30DC-4B8B-9334-1DE5C473A37C}" type="slidenum">
              <a:rPr lang="es-CL" smtClean="0"/>
              <a:t>‹Nº›</a:t>
            </a:fld>
            <a:endParaRPr lang="es-CL"/>
          </a:p>
        </p:txBody>
      </p:sp>
    </p:spTree>
    <p:extLst>
      <p:ext uri="{BB962C8B-B14F-4D97-AF65-F5344CB8AC3E}">
        <p14:creationId xmlns:p14="http://schemas.microsoft.com/office/powerpoint/2010/main" val="24770099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38084538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27206246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CL">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22938112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6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8" name="7 Marcador de pie de página"/>
          <p:cNvSpPr>
            <a:spLocks noGrp="1"/>
          </p:cNvSpPr>
          <p:nvPr>
            <p:ph type="ftr" sz="quarter" idx="11"/>
          </p:nvPr>
        </p:nvSpPr>
        <p:spPr/>
        <p:txBody>
          <a:bodyPr/>
          <a:lstStyle/>
          <a:p>
            <a:endParaRPr lang="es-CL">
              <a:solidFill>
                <a:prstClr val="white">
                  <a:tint val="75000"/>
                </a:prstClr>
              </a:solidFill>
            </a:endParaRPr>
          </a:p>
        </p:txBody>
      </p:sp>
      <p:sp>
        <p:nvSpPr>
          <p:cNvPr id="9" name="8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27306984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4" name="3 Marcador de pie de página"/>
          <p:cNvSpPr>
            <a:spLocks noGrp="1"/>
          </p:cNvSpPr>
          <p:nvPr>
            <p:ph type="ftr" sz="quarter" idx="11"/>
          </p:nvPr>
        </p:nvSpPr>
        <p:spPr/>
        <p:txBody>
          <a:bodyPr/>
          <a:lstStyle/>
          <a:p>
            <a:endParaRPr lang="es-CL">
              <a:solidFill>
                <a:prstClr val="white">
                  <a:tint val="75000"/>
                </a:prstClr>
              </a:solidFill>
            </a:endParaRPr>
          </a:p>
        </p:txBody>
      </p:sp>
      <p:sp>
        <p:nvSpPr>
          <p:cNvPr id="5" name="4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22435883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3" name="2 Marcador de pie de página"/>
          <p:cNvSpPr>
            <a:spLocks noGrp="1"/>
          </p:cNvSpPr>
          <p:nvPr>
            <p:ph type="ftr" sz="quarter" idx="11"/>
          </p:nvPr>
        </p:nvSpPr>
        <p:spPr/>
        <p:txBody>
          <a:bodyPr/>
          <a:lstStyle/>
          <a:p>
            <a:endParaRPr lang="es-CL">
              <a:solidFill>
                <a:prstClr val="white">
                  <a:tint val="75000"/>
                </a:prstClr>
              </a:solidFill>
            </a:endParaRPr>
          </a:p>
        </p:txBody>
      </p:sp>
      <p:sp>
        <p:nvSpPr>
          <p:cNvPr id="4" name="3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4080924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CL">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15098146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CL">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25154642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31596801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CL">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3129423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D1AEA-6584-4AC2-B0D2-792D5BAE0337}" type="datetimeFigureOut">
              <a:rPr lang="es-CL" smtClean="0"/>
              <a:t>29-11-2013</a:t>
            </a:fld>
            <a:endParaRPr lang="es-CL"/>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B967D3-30DC-4B8B-9334-1DE5C473A37C}" type="slidenum">
              <a:rPr lang="es-CL" smtClean="0"/>
              <a:t>‹Nº›</a:t>
            </a:fld>
            <a:endParaRPr lang="es-CL"/>
          </a:p>
        </p:txBody>
      </p:sp>
    </p:spTree>
    <p:extLst>
      <p:ext uri="{BB962C8B-B14F-4D97-AF65-F5344CB8AC3E}">
        <p14:creationId xmlns:p14="http://schemas.microsoft.com/office/powerpoint/2010/main" val="364093619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solidFill>
                <a:prstClr val="white">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1726064008"/>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solidFill>
                <a:prstClr val="white">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1706772577"/>
      </p:ext>
    </p:extLst>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solidFill>
                <a:prstClr val="white">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306485007"/>
      </p:ext>
    </p:extLst>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solidFill>
                <a:prstClr val="white">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2074922644"/>
      </p:ext>
    </p:extLst>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white">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116559984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white">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117490767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2D7B37-F04D-4467-BE46-D278204AF129}" type="datetimeFigureOut">
              <a:rPr lang="es-ES" smtClean="0">
                <a:solidFill>
                  <a:prstClr val="white">
                    <a:tint val="75000"/>
                  </a:prstClr>
                </a:solidFill>
              </a:rPr>
              <a:pPr/>
              <a:t>29/11/2013</a:t>
            </a:fld>
            <a:endParaRPr lang="es-ES">
              <a:solidFill>
                <a:prstClr val="white">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white">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8CFB7C-CA0C-4B3B-9FCC-6EB83418BDFA}"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2770442324"/>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 Rectángulo"/>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7" name="6 Rectángulo"/>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2" name="1 Marcador de título"/>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4" name="3 Marcador de fecha"/>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E54FA603-3D57-426E-9AC1-E661C1B6F168}" type="datetimeFigureOut">
              <a:rPr lang="es-ES" smtClean="0">
                <a:solidFill>
                  <a:prstClr val="white">
                    <a:tint val="95000"/>
                  </a:prstClr>
                </a:solidFill>
              </a:rPr>
              <a:pPr/>
              <a:t>29/11/2013</a:t>
            </a:fld>
            <a:endParaRPr lang="es-ES">
              <a:solidFill>
                <a:prstClr val="white">
                  <a:tint val="95000"/>
                </a:prstClr>
              </a:solidFill>
            </a:endParaRPr>
          </a:p>
        </p:txBody>
      </p:sp>
      <p:sp>
        <p:nvSpPr>
          <p:cNvPr id="5" name="4 Marcador de pie de página"/>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s-ES">
              <a:solidFill>
                <a:prstClr val="white">
                  <a:tint val="95000"/>
                </a:prstClr>
              </a:solidFill>
            </a:endParaRPr>
          </a:p>
        </p:txBody>
      </p:sp>
      <p:sp>
        <p:nvSpPr>
          <p:cNvPr id="6" name="5 Marcador de número de diapositiva"/>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EF3A9882-DB6E-418E-995D-3C8B015CEFDF}" type="slidenum">
              <a:rPr lang="es-ES" smtClean="0">
                <a:solidFill>
                  <a:prstClr val="white">
                    <a:tint val="95000"/>
                  </a:prstClr>
                </a:solidFill>
              </a:rPr>
              <a:pPr/>
              <a:t>‹Nº›</a:t>
            </a:fld>
            <a:endParaRPr lang="es-ES">
              <a:solidFill>
                <a:prstClr val="white">
                  <a:tint val="95000"/>
                </a:prstClr>
              </a:solidFill>
            </a:endParaRPr>
          </a:p>
        </p:txBody>
      </p:sp>
    </p:spTree>
    <p:extLst>
      <p:ext uri="{BB962C8B-B14F-4D97-AF65-F5344CB8AC3E}">
        <p14:creationId xmlns:p14="http://schemas.microsoft.com/office/powerpoint/2010/main" val="2512682097"/>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solidFill>
                <a:prstClr val="white">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170769310"/>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solidFill>
                <a:prstClr val="white">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3170369558"/>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solidFill>
                <a:prstClr val="white">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2601366387"/>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D1AEA-6584-4AC2-B0D2-792D5BAE0337}" type="datetimeFigureOut">
              <a:rPr lang="es-CL" smtClean="0">
                <a:solidFill>
                  <a:prstClr val="white">
                    <a:tint val="75000"/>
                  </a:prstClr>
                </a:solidFill>
              </a:rPr>
              <a:pPr/>
              <a:t>29-11-2013</a:t>
            </a:fld>
            <a:endParaRPr lang="es-CL">
              <a:solidFill>
                <a:prstClr val="white">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solidFill>
                <a:prstClr val="white">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B967D3-30DC-4B8B-9334-1DE5C473A37C}" type="slidenum">
              <a:rPr lang="es-CL" smtClean="0">
                <a:solidFill>
                  <a:prstClr val="white">
                    <a:tint val="75000"/>
                  </a:prstClr>
                </a:solidFill>
              </a:rPr>
              <a:pPr/>
              <a:t>‹Nº›</a:t>
            </a:fld>
            <a:endParaRPr lang="es-CL">
              <a:solidFill>
                <a:prstClr val="white">
                  <a:tint val="75000"/>
                </a:prstClr>
              </a:solidFill>
            </a:endParaRPr>
          </a:p>
        </p:txBody>
      </p:sp>
    </p:spTree>
    <p:extLst>
      <p:ext uri="{BB962C8B-B14F-4D97-AF65-F5344CB8AC3E}">
        <p14:creationId xmlns:p14="http://schemas.microsoft.com/office/powerpoint/2010/main" val="3227465778"/>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03.xml.rels><?xml version="1.0" encoding="UTF-8" standalone="yes"?>
<Relationships xmlns="http://schemas.openxmlformats.org/package/2006/relationships"><Relationship Id="rId3" Type="http://schemas.microsoft.com/office/2007/relationships/hdphoto" Target="../media/hdphoto70.wdp"/><Relationship Id="rId7" Type="http://schemas.microsoft.com/office/2007/relationships/hdphoto" Target="../media/hdphoto72.wdp"/><Relationship Id="rId2" Type="http://schemas.openxmlformats.org/officeDocument/2006/relationships/image" Target="../media/image105.png"/><Relationship Id="rId1" Type="http://schemas.openxmlformats.org/officeDocument/2006/relationships/slideLayout" Target="../slideLayouts/slideLayout117.xml"/><Relationship Id="rId6" Type="http://schemas.openxmlformats.org/officeDocument/2006/relationships/image" Target="../media/image107.jpeg"/><Relationship Id="rId5" Type="http://schemas.microsoft.com/office/2007/relationships/hdphoto" Target="../media/hdphoto71.wdp"/><Relationship Id="rId4" Type="http://schemas.openxmlformats.org/officeDocument/2006/relationships/image" Target="../media/image106.jpeg"/></Relationships>
</file>

<file path=ppt/slides/_rels/slide10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17.xml"/><Relationship Id="rId4" Type="http://schemas.microsoft.com/office/2007/relationships/hdphoto" Target="../media/hdphoto73.wdp"/></Relationships>
</file>

<file path=ppt/slides/_rels/slide105.xml.rels><?xml version="1.0" encoding="UTF-8" standalone="yes"?>
<Relationships xmlns="http://schemas.openxmlformats.org/package/2006/relationships"><Relationship Id="rId3" Type="http://schemas.microsoft.com/office/2007/relationships/hdphoto" Target="../media/hdphoto73.wdp"/><Relationship Id="rId2" Type="http://schemas.openxmlformats.org/officeDocument/2006/relationships/image" Target="../media/image110.png"/><Relationship Id="rId1" Type="http://schemas.openxmlformats.org/officeDocument/2006/relationships/slideLayout" Target="../slideLayouts/slideLayout117.xml"/></Relationships>
</file>

<file path=ppt/slides/_rels/slide106.xml.rels><?xml version="1.0" encoding="UTF-8" standalone="yes"?>
<Relationships xmlns="http://schemas.openxmlformats.org/package/2006/relationships"><Relationship Id="rId3" Type="http://schemas.microsoft.com/office/2007/relationships/hdphoto" Target="../media/hdphoto74.wdp"/><Relationship Id="rId2" Type="http://schemas.openxmlformats.org/officeDocument/2006/relationships/image" Target="../media/image111.jpeg"/><Relationship Id="rId1" Type="http://schemas.openxmlformats.org/officeDocument/2006/relationships/slideLayout" Target="../slideLayouts/slideLayout117.xml"/><Relationship Id="rId5" Type="http://schemas.openxmlformats.org/officeDocument/2006/relationships/image" Target="../media/image113.jpeg"/><Relationship Id="rId4" Type="http://schemas.openxmlformats.org/officeDocument/2006/relationships/image" Target="../media/image112.jpeg"/></Relationships>
</file>

<file path=ppt/slides/_rels/slide107.xml.rels><?xml version="1.0" encoding="UTF-8" standalone="yes"?>
<Relationships xmlns="http://schemas.openxmlformats.org/package/2006/relationships"><Relationship Id="rId3" Type="http://schemas.microsoft.com/office/2007/relationships/hdphoto" Target="../media/hdphoto75.wdp"/><Relationship Id="rId2" Type="http://schemas.openxmlformats.org/officeDocument/2006/relationships/image" Target="../media/image114.png"/><Relationship Id="rId1" Type="http://schemas.openxmlformats.org/officeDocument/2006/relationships/slideLayout" Target="../slideLayouts/slideLayout117.xml"/><Relationship Id="rId5" Type="http://schemas.microsoft.com/office/2007/relationships/hdphoto" Target="../media/hdphoto76.wdp"/><Relationship Id="rId4" Type="http://schemas.openxmlformats.org/officeDocument/2006/relationships/image" Target="../media/image115.jpeg"/></Relationships>
</file>

<file path=ppt/slides/_rels/slide108.xml.rels><?xml version="1.0" encoding="UTF-8" standalone="yes"?>
<Relationships xmlns="http://schemas.openxmlformats.org/package/2006/relationships"><Relationship Id="rId3" Type="http://schemas.microsoft.com/office/2007/relationships/hdphoto" Target="../media/hdphoto77.wdp"/><Relationship Id="rId2" Type="http://schemas.openxmlformats.org/officeDocument/2006/relationships/image" Target="../media/image116.jpeg"/><Relationship Id="rId1" Type="http://schemas.openxmlformats.org/officeDocument/2006/relationships/slideLayout" Target="../slideLayouts/slideLayout117.xml"/></Relationships>
</file>

<file path=ppt/slides/_rels/slide109.xml.rels><?xml version="1.0" encoding="UTF-8" standalone="yes"?>
<Relationships xmlns="http://schemas.openxmlformats.org/package/2006/relationships"><Relationship Id="rId3" Type="http://schemas.microsoft.com/office/2007/relationships/hdphoto" Target="../media/hdphoto78.wdp"/><Relationship Id="rId2" Type="http://schemas.openxmlformats.org/officeDocument/2006/relationships/image" Target="../media/image117.png"/><Relationship Id="rId1" Type="http://schemas.openxmlformats.org/officeDocument/2006/relationships/slideLayout" Target="../slideLayouts/slideLayout117.xml"/><Relationship Id="rId5" Type="http://schemas.microsoft.com/office/2007/relationships/hdphoto" Target="../media/hdphoto79.wdp"/><Relationship Id="rId4" Type="http://schemas.openxmlformats.org/officeDocument/2006/relationships/image" Target="../media/image118.jpeg"/></Relationships>
</file>

<file path=ppt/slides/_rels/slide1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microsoft.com/office/2007/relationships/hdphoto" Target="../media/hdphoto80.wdp"/><Relationship Id="rId2" Type="http://schemas.openxmlformats.org/officeDocument/2006/relationships/image" Target="../media/image119.jpeg"/><Relationship Id="rId1" Type="http://schemas.openxmlformats.org/officeDocument/2006/relationships/slideLayout" Target="../slideLayouts/slideLayout117.xml"/></Relationships>
</file>

<file path=ppt/slides/_rels/slide111.xml.rels><?xml version="1.0" encoding="UTF-8" standalone="yes"?>
<Relationships xmlns="http://schemas.openxmlformats.org/package/2006/relationships"><Relationship Id="rId3" Type="http://schemas.microsoft.com/office/2007/relationships/hdphoto" Target="../media/hdphoto81.wdp"/><Relationship Id="rId2" Type="http://schemas.openxmlformats.org/officeDocument/2006/relationships/image" Target="../media/image120.jpeg"/><Relationship Id="rId1" Type="http://schemas.openxmlformats.org/officeDocument/2006/relationships/slideLayout" Target="../slideLayouts/slideLayout11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19.xml.rels><?xml version="1.0" encoding="UTF-8" standalone="yes"?>
<Relationships xmlns="http://schemas.openxmlformats.org/package/2006/relationships"><Relationship Id="rId3" Type="http://schemas.microsoft.com/office/2007/relationships/hdphoto" Target="../media/hdphoto68.wdp"/><Relationship Id="rId2" Type="http://schemas.openxmlformats.org/officeDocument/2006/relationships/image" Target="../media/image103.jpeg"/><Relationship Id="rId1" Type="http://schemas.openxmlformats.org/officeDocument/2006/relationships/slideLayout" Target="../slideLayouts/slideLayout6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microsoft.com/office/2007/relationships/hdphoto" Target="../media/hdphoto82.wdp"/><Relationship Id="rId2" Type="http://schemas.openxmlformats.org/officeDocument/2006/relationships/image" Target="../media/image121.jpeg"/><Relationship Id="rId1" Type="http://schemas.openxmlformats.org/officeDocument/2006/relationships/slideLayout" Target="../slideLayouts/slideLayout7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microsoft.com/office/2007/relationships/hdphoto" Target="../media/hdphoto83.wdp"/><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microsoft.com/office/2007/relationships/hdphoto" Target="../media/hdphoto84.wdp"/><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microsoft.com/office/2007/relationships/hdphoto" Target="../media/hdphoto85.wdp"/><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microsoft.com/office/2007/relationships/hdphoto" Target="../media/hdphoto86.wdp"/><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microsoft.com/office/2007/relationships/hdphoto" Target="../media/hdphoto87.wdp"/><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microsoft.com/office/2007/relationships/hdphoto" Target="../media/hdphoto68.wdp"/><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microsoft.com/office/2007/relationships/hdphoto" Target="../media/hdphoto84.wdp"/><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 Id="rId4" Type="http://schemas.microsoft.com/office/2007/relationships/hdphoto" Target="../media/hdphoto18.wdp"/></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2.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34.jpeg"/><Relationship Id="rId1" Type="http://schemas.openxmlformats.org/officeDocument/2006/relationships/slideLayout" Target="../slideLayouts/slideLayout7.xml"/><Relationship Id="rId5" Type="http://schemas.microsoft.com/office/2007/relationships/hdphoto" Target="../media/hdphoto21.wdp"/><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7.png"/><Relationship Id="rId1" Type="http://schemas.openxmlformats.org/officeDocument/2006/relationships/slideLayout" Target="../slideLayouts/slideLayout7.xml"/><Relationship Id="rId5" Type="http://schemas.microsoft.com/office/2007/relationships/hdphoto" Target="../media/hdphoto23.wdp"/><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42.jpeg"/><Relationship Id="rId1" Type="http://schemas.openxmlformats.org/officeDocument/2006/relationships/slideLayout" Target="../slideLayouts/slideLayout7.xml"/><Relationship Id="rId5" Type="http://schemas.microsoft.com/office/2007/relationships/hdphoto" Target="../media/hdphoto28.wdp"/><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18.xml"/><Relationship Id="rId6" Type="http://schemas.openxmlformats.org/officeDocument/2006/relationships/image" Target="../media/image9.gif"/><Relationship Id="rId5" Type="http://schemas.microsoft.com/office/2007/relationships/hdphoto" Target="../media/hdphoto3.wdp"/><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50.jpeg"/><Relationship Id="rId1" Type="http://schemas.openxmlformats.org/officeDocument/2006/relationships/slideLayout" Target="../slideLayouts/slideLayout7.xml"/><Relationship Id="rId5" Type="http://schemas.microsoft.com/office/2007/relationships/hdphoto" Target="../media/hdphoto30.wdp"/><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microsoft.com/office/2007/relationships/hdphoto" Target="../media/hdphoto34.wdp"/><Relationship Id="rId3" Type="http://schemas.microsoft.com/office/2007/relationships/hdphoto" Target="../media/hdphoto32.wdp"/><Relationship Id="rId7" Type="http://schemas.openxmlformats.org/officeDocument/2006/relationships/image" Target="../media/image57.jpeg"/><Relationship Id="rId2" Type="http://schemas.openxmlformats.org/officeDocument/2006/relationships/image" Target="../media/image55.jpeg"/><Relationship Id="rId1" Type="http://schemas.openxmlformats.org/officeDocument/2006/relationships/slideLayout" Target="../slideLayouts/slideLayout7.xml"/><Relationship Id="rId6" Type="http://schemas.microsoft.com/office/2007/relationships/hdphoto" Target="../media/hdphoto33.wdp"/><Relationship Id="rId5" Type="http://schemas.openxmlformats.org/officeDocument/2006/relationships/image" Target="../media/image56.png"/><Relationship Id="rId4" Type="http://schemas.openxmlformats.org/officeDocument/2006/relationships/image" Target="../media/image53.jpeg"/></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jpeg"/><Relationship Id="rId1" Type="http://schemas.openxmlformats.org/officeDocument/2006/relationships/slideLayout" Target="../slideLayouts/slideLayout29.xml"/><Relationship Id="rId6" Type="http://schemas.openxmlformats.org/officeDocument/2006/relationships/image" Target="../media/image9.gif"/><Relationship Id="rId5" Type="http://schemas.microsoft.com/office/2007/relationships/hdphoto" Target="../media/hdphoto5.wdp"/><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8.png"/><Relationship Id="rId2" Type="http://schemas.openxmlformats.org/officeDocument/2006/relationships/image" Target="../media/image9.gif"/><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6.wdp"/></Relationships>
</file>

<file path=ppt/slides/_rels/slide6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microsoft.com/office/2007/relationships/hdphoto" Target="../media/hdphoto44.wdp"/><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microsoft.com/office/2007/relationships/hdphoto" Target="../media/hdphoto48.wdp"/><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59.jpeg"/><Relationship Id="rId5" Type="http://schemas.microsoft.com/office/2007/relationships/hdphoto" Target="../media/hdphoto48.wdp"/><Relationship Id="rId4" Type="http://schemas.openxmlformats.org/officeDocument/2006/relationships/image" Target="../media/image78.jpeg"/></Relationships>
</file>

<file path=ppt/slides/_rels/slide69.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79.png"/><Relationship Id="rId1" Type="http://schemas.openxmlformats.org/officeDocument/2006/relationships/slideLayout" Target="../slideLayouts/slideLayout7.xml"/><Relationship Id="rId5" Type="http://schemas.microsoft.com/office/2007/relationships/hdphoto" Target="../media/hdphoto48.wdp"/><Relationship Id="rId4" Type="http://schemas.openxmlformats.org/officeDocument/2006/relationships/image" Target="../media/image78.jpeg"/></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microsoft.com/office/2007/relationships/hdphoto" Target="../media/hdphoto50.wdp"/><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microsoft.com/office/2007/relationships/hdphoto" Target="../media/hdphoto51.wdp"/><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microsoft.com/office/2007/relationships/hdphoto" Target="../media/hdphoto52.wdp"/><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microsoft.com/office/2007/relationships/hdphoto" Target="../media/hdphoto53.wdp"/><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microsoft.com/office/2007/relationships/hdphoto" Target="../media/hdphoto54.wdp"/><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microsoft.com/office/2007/relationships/hdphoto" Target="../media/hdphoto55.wdp"/><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microsoft.com/office/2007/relationships/hdphoto" Target="../media/hdphoto56.wdp"/><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microsoft.com/office/2007/relationships/hdphoto" Target="../media/hdphoto57.wdp"/><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microsoft.com/office/2007/relationships/hdphoto" Target="../media/hdphoto58.wdp"/><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microsoft.com/office/2007/relationships/hdphoto" Target="../media/hdphoto59.wdp"/><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jpe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microsoft.com/office/2007/relationships/hdphoto" Target="../media/hdphoto52.wdp"/><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microsoft.com/office/2007/relationships/hdphoto" Target="../media/hdphoto60.wdp"/><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microsoft.com/office/2007/relationships/hdphoto" Target="../media/hdphoto61.wdp"/><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microsoft.com/office/2007/relationships/hdphoto" Target="../media/hdphoto62.wdp"/><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microsoft.com/office/2007/relationships/hdphoto" Target="../media/hdphoto63.wdp"/><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75.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96.jpeg"/></Relationships>
</file>

<file path=ppt/slides/_rels/slide8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9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3" Type="http://schemas.microsoft.com/office/2007/relationships/hdphoto" Target="../media/hdphoto64.wdp"/><Relationship Id="rId7" Type="http://schemas.microsoft.com/office/2007/relationships/hdphoto" Target="../media/hdphoto66.wdp"/><Relationship Id="rId2" Type="http://schemas.openxmlformats.org/officeDocument/2006/relationships/image" Target="../media/image99.jpeg"/><Relationship Id="rId1" Type="http://schemas.openxmlformats.org/officeDocument/2006/relationships/slideLayout" Target="../slideLayouts/slideLayout51.xml"/><Relationship Id="rId6" Type="http://schemas.openxmlformats.org/officeDocument/2006/relationships/image" Target="../media/image101.jpeg"/><Relationship Id="rId5" Type="http://schemas.microsoft.com/office/2007/relationships/hdphoto" Target="../media/hdphoto65.wdp"/><Relationship Id="rId4" Type="http://schemas.openxmlformats.org/officeDocument/2006/relationships/image" Target="../media/image100.jpeg"/></Relationships>
</file>

<file path=ppt/slides/_rels/slide93.xml.rels><?xml version="1.0" encoding="UTF-8" standalone="yes"?>
<Relationships xmlns="http://schemas.openxmlformats.org/package/2006/relationships"><Relationship Id="rId3" Type="http://schemas.microsoft.com/office/2007/relationships/hdphoto" Target="../media/hdphoto67.wdp"/><Relationship Id="rId2" Type="http://schemas.openxmlformats.org/officeDocument/2006/relationships/image" Target="../media/image102.jpeg"/><Relationship Id="rId1" Type="http://schemas.openxmlformats.org/officeDocument/2006/relationships/slideLayout" Target="../slideLayouts/slideLayout51.xml"/></Relationships>
</file>

<file path=ppt/slides/_rels/slide94.xml.rels><?xml version="1.0" encoding="UTF-8" standalone="yes"?>
<Relationships xmlns="http://schemas.openxmlformats.org/package/2006/relationships"><Relationship Id="rId3" Type="http://schemas.microsoft.com/office/2007/relationships/hdphoto" Target="../media/hdphoto68.wdp"/><Relationship Id="rId2" Type="http://schemas.openxmlformats.org/officeDocument/2006/relationships/image" Target="../media/image103.jpeg"/><Relationship Id="rId1" Type="http://schemas.openxmlformats.org/officeDocument/2006/relationships/slideLayout" Target="../slideLayouts/slideLayout84.xml"/><Relationship Id="rId4" Type="http://schemas.openxmlformats.org/officeDocument/2006/relationships/image" Target="../media/image15.png"/></Relationships>
</file>

<file path=ppt/slides/_rels/slide95.xml.rels><?xml version="1.0" encoding="UTF-8" standalone="yes"?>
<Relationships xmlns="http://schemas.openxmlformats.org/package/2006/relationships"><Relationship Id="rId3" Type="http://schemas.microsoft.com/office/2007/relationships/hdphoto" Target="../media/hdphoto69.wdp"/><Relationship Id="rId2" Type="http://schemas.openxmlformats.org/officeDocument/2006/relationships/image" Target="../media/image104.jpeg"/><Relationship Id="rId1" Type="http://schemas.openxmlformats.org/officeDocument/2006/relationships/slideLayout" Target="../slideLayouts/slideLayout84.xml"/><Relationship Id="rId4" Type="http://schemas.openxmlformats.org/officeDocument/2006/relationships/image" Target="../media/image95.jpeg"/></Relationships>
</file>

<file path=ppt/slides/_rels/slide96.xml.rels><?xml version="1.0" encoding="UTF-8" standalone="yes"?>
<Relationships xmlns="http://schemas.openxmlformats.org/package/2006/relationships"><Relationship Id="rId3" Type="http://schemas.microsoft.com/office/2007/relationships/hdphoto" Target="../media/hdphoto68.wdp"/><Relationship Id="rId2" Type="http://schemas.openxmlformats.org/officeDocument/2006/relationships/image" Target="../media/image103.jpeg"/><Relationship Id="rId1" Type="http://schemas.openxmlformats.org/officeDocument/2006/relationships/slideLayout" Target="../slideLayouts/slideLayout95.xml"/></Relationships>
</file>

<file path=ppt/slides/_rels/slide97.xml.rels><?xml version="1.0" encoding="UTF-8" standalone="yes"?>
<Relationships xmlns="http://schemas.openxmlformats.org/package/2006/relationships"><Relationship Id="rId3" Type="http://schemas.microsoft.com/office/2007/relationships/hdphoto" Target="../media/hdphoto68.wdp"/><Relationship Id="rId2" Type="http://schemas.openxmlformats.org/officeDocument/2006/relationships/image" Target="../media/image103.jpeg"/><Relationship Id="rId1" Type="http://schemas.openxmlformats.org/officeDocument/2006/relationships/slideLayout" Target="../slideLayouts/slideLayout106.xml"/></Relationships>
</file>

<file path=ppt/slides/_rels/slide98.xml.rels><?xml version="1.0" encoding="UTF-8" standalone="yes"?>
<Relationships xmlns="http://schemas.openxmlformats.org/package/2006/relationships"><Relationship Id="rId3" Type="http://schemas.microsoft.com/office/2007/relationships/hdphoto" Target="../media/hdphoto68.wdp"/><Relationship Id="rId2" Type="http://schemas.openxmlformats.org/officeDocument/2006/relationships/image" Target="../media/image103.jpeg"/><Relationship Id="rId1" Type="http://schemas.openxmlformats.org/officeDocument/2006/relationships/slideLayout" Target="../slideLayouts/slideLayout117.xml"/></Relationships>
</file>

<file path=ppt/slides/_rels/slide99.xml.rels><?xml version="1.0" encoding="UTF-8" standalone="yes"?>
<Relationships xmlns="http://schemas.openxmlformats.org/package/2006/relationships"><Relationship Id="rId3" Type="http://schemas.microsoft.com/office/2007/relationships/hdphoto" Target="../media/hdphoto68.wdp"/><Relationship Id="rId2" Type="http://schemas.openxmlformats.org/officeDocument/2006/relationships/image" Target="../media/image103.jpeg"/><Relationship Id="rId1" Type="http://schemas.openxmlformats.org/officeDocument/2006/relationships/slideLayout" Target="../slideLayouts/slideLayout1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44624"/>
            <a:ext cx="9144000" cy="923330"/>
          </a:xfrm>
          <a:prstGeom prst="rect">
            <a:avLst/>
          </a:prstGeom>
          <a:scene3d>
            <a:camera prst="orthographicFront"/>
            <a:lightRig rig="threePt" dir="t"/>
          </a:scene3d>
          <a:sp3d>
            <a:bevelT prst="angle"/>
          </a:sp3d>
        </p:spPr>
        <p:txBody>
          <a:bodyPr wrap="square">
            <a:spAutoFit/>
          </a:bodyPr>
          <a:lstStyle/>
          <a:p>
            <a:pPr algn="ctr"/>
            <a:r>
              <a:rPr lang="es-E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EL  </a:t>
            </a:r>
            <a:r>
              <a:rPr lang="es-E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a:t>
            </a:r>
            <a:r>
              <a:rPr lang="es-E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ENSAJE  DEL </a:t>
            </a:r>
            <a:r>
              <a:rPr lang="es-E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a:t>
            </a:r>
            <a:r>
              <a:rPr lang="es-E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ERCER  </a:t>
            </a:r>
            <a:r>
              <a:rPr lang="es-E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a:t>
            </a:r>
            <a:r>
              <a:rPr lang="es-E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NGEL</a:t>
            </a:r>
          </a:p>
        </p:txBody>
      </p:sp>
      <p:sp>
        <p:nvSpPr>
          <p:cNvPr id="4" name="3 CuadroTexto"/>
          <p:cNvSpPr txBox="1"/>
          <p:nvPr/>
        </p:nvSpPr>
        <p:spPr>
          <a:xfrm>
            <a:off x="1500166" y="908720"/>
            <a:ext cx="6357982"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36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Bodoni MT Condensed" pitchFamily="18" charset="0"/>
              </a:rPr>
              <a:t>E</a:t>
            </a:r>
            <a:r>
              <a:rPr kumimoji="0" lang="es-ES" sz="32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Bodoni MT Condensed" pitchFamily="18" charset="0"/>
              </a:rPr>
              <a:t>xpedientes </a:t>
            </a:r>
            <a:r>
              <a:rPr kumimoji="0" lang="es-ES" sz="36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Bodoni MT Condensed" pitchFamily="18" charset="0"/>
              </a:rPr>
              <a:t>D</a:t>
            </a:r>
            <a:r>
              <a:rPr kumimoji="0" lang="es-ES" sz="32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Bodoni MT Condensed" pitchFamily="18" charset="0"/>
              </a:rPr>
              <a:t>aniel y </a:t>
            </a:r>
            <a:r>
              <a:rPr kumimoji="0" lang="es-ES" sz="36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Bodoni MT Condensed" pitchFamily="18" charset="0"/>
              </a:rPr>
              <a:t>A</a:t>
            </a:r>
            <a:r>
              <a:rPr kumimoji="0" lang="es-ES" sz="32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Bodoni MT Condensed" pitchFamily="18" charset="0"/>
              </a:rPr>
              <a:t>pocalipsis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rus Blk BT" pitchFamily="18" charset="0"/>
              </a:rPr>
              <a:t>Estudios e Investigaciones Escatológicas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rus Blk BT" pitchFamily="18" charset="0"/>
              </a:rPr>
              <a:t>Fernando Silva Quintana.  Profesor de Religión y estudios en Teología</a:t>
            </a:r>
            <a:endParaRPr kumimoji="0" lang="es-ES" sz="1600" b="0" i="0" u="none" strike="noStrike" kern="0" cap="none" spc="0" normalizeH="0" baseline="0" noProof="0" dirty="0">
              <a:ln>
                <a:noFill/>
              </a:ln>
              <a:solidFill>
                <a:srgbClr val="FF0000"/>
              </a:solidFill>
              <a:effectLst/>
              <a:uLnTx/>
              <a:uFillTx/>
            </a:endParaRPr>
          </a:p>
        </p:txBody>
      </p:sp>
      <p:pic>
        <p:nvPicPr>
          <p:cNvPr id="5" name="Picture 2" descr="O:\Nueva carpeta\Copia logo.gif"/>
          <p:cNvPicPr>
            <a:picLocks noChangeAspect="1" noChangeArrowheads="1"/>
          </p:cNvPicPr>
          <p:nvPr/>
        </p:nvPicPr>
        <p:blipFill>
          <a:blip r:embed="rId2">
            <a:lum contrast="40000"/>
          </a:blip>
          <a:srcRect/>
          <a:stretch>
            <a:fillRect/>
          </a:stretch>
        </p:blipFill>
        <p:spPr bwMode="auto">
          <a:xfrm>
            <a:off x="3600112" y="2492896"/>
            <a:ext cx="1980000" cy="1980000"/>
          </a:xfrm>
          <a:prstGeom prst="rect">
            <a:avLst/>
          </a:prstGeom>
          <a:noFill/>
        </p:spPr>
      </p:pic>
      <p:sp>
        <p:nvSpPr>
          <p:cNvPr id="6" name="5 Rectángulo"/>
          <p:cNvSpPr/>
          <p:nvPr/>
        </p:nvSpPr>
        <p:spPr>
          <a:xfrm>
            <a:off x="1115616" y="5429264"/>
            <a:ext cx="6742532" cy="70788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4000"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gency FB" pitchFamily="34" charset="0"/>
              </a:rPr>
              <a:t>  </a:t>
            </a:r>
            <a:endParaRPr kumimoji="0" lang="es-ES" sz="1800" b="0" i="0" u="none" strike="noStrike" kern="0" cap="none" spc="0" normalizeH="0" baseline="0" noProof="0" dirty="0">
              <a:ln>
                <a:noFill/>
              </a:ln>
              <a:solidFill>
                <a:srgbClr val="FFFF00"/>
              </a:solidFill>
              <a:effectLst/>
              <a:uLnTx/>
              <a:uFillTx/>
            </a:endParaRPr>
          </a:p>
        </p:txBody>
      </p:sp>
    </p:spTree>
    <p:extLst>
      <p:ext uri="{BB962C8B-B14F-4D97-AF65-F5344CB8AC3E}">
        <p14:creationId xmlns:p14="http://schemas.microsoft.com/office/powerpoint/2010/main" val="36502930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3.bp.blogspot.com/-QqEdrzk4P8w/TxkU57HQqSI/AAAAAAAAAnA/TdYh8ebVoZI/s1600/ex9.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18356" y="116632"/>
            <a:ext cx="8114084" cy="4733925"/>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539552" y="5013176"/>
            <a:ext cx="8136904" cy="1569660"/>
          </a:xfrm>
          <a:prstGeom prst="rect">
            <a:avLst/>
          </a:prstGeom>
        </p:spPr>
        <p:txBody>
          <a:bodyPr wrap="square">
            <a:spAutoFit/>
          </a:bodyPr>
          <a:lstStyle/>
          <a:p>
            <a:r>
              <a:rPr lang="es-ES" sz="2400" b="1" dirty="0">
                <a:solidFill>
                  <a:srgbClr val="FFFF00"/>
                </a:solidFill>
                <a:latin typeface="Verdana"/>
              </a:rPr>
              <a:t>Jehová dijo a Moisés: Extiende tu mano hacia el cielo, para que haya tinieblas sobre la tierra de Egipto, tanto que cualquiera las palpe. </a:t>
            </a:r>
            <a:endParaRPr lang="es-ES" sz="2400" b="1" dirty="0" smtClean="0">
              <a:solidFill>
                <a:srgbClr val="FFFF00"/>
              </a:solidFill>
              <a:latin typeface="Verdana"/>
            </a:endParaRPr>
          </a:p>
        </p:txBody>
      </p:sp>
    </p:spTree>
    <p:extLst>
      <p:ext uri="{BB962C8B-B14F-4D97-AF65-F5344CB8AC3E}">
        <p14:creationId xmlns:p14="http://schemas.microsoft.com/office/powerpoint/2010/main" val="213608339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116632"/>
            <a:ext cx="4572000" cy="3693319"/>
          </a:xfrm>
          <a:prstGeom prst="rect">
            <a:avLst/>
          </a:prstGeom>
        </p:spPr>
        <p:txBody>
          <a:bodyPr>
            <a:spAutoFit/>
          </a:bodyPr>
          <a:lstStyle/>
          <a:p>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Desde los días de Adán hasta los nuestros, el gran enemigo ha ejercitado su poder para oprimir y destruir. </a:t>
            </a:r>
            <a:r>
              <a:rPr lang="es-ES" sz="2400"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Se está  preparando actualmente para su última campaña contra la iglesia</a:t>
            </a:r>
            <a:r>
              <a:rPr lang="es-ES" sz="2400" b="1"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a:t>
            </a:r>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t>
            </a:r>
            <a:r>
              <a:rPr lang="es-ES" sz="16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(CS. Cap. 31 El Peor enemigo del Hombre. Pág. 564)</a:t>
            </a:r>
            <a:endParaRPr lang="es-ES" sz="16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997767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692696"/>
            <a:ext cx="7848872" cy="3970318"/>
          </a:xfrm>
          <a:prstGeom prst="rect">
            <a:avLst/>
          </a:prstGeom>
        </p:spPr>
        <p:txBody>
          <a:bodyPr wrap="square">
            <a:spAutoFit/>
          </a:bodyPr>
          <a:lstStyle/>
          <a:p>
            <a:r>
              <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Sintiendo quebrantada su unidad con el Padre, temía que su naturaleza humana no pudiese soportar el venidero conflicto con las potestades de las tinieblas.  En el desierto de la tentación, había estado en juego el destino de la raza humana. </a:t>
            </a:r>
            <a:r>
              <a:rPr lang="es-ES"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t>
            </a:r>
            <a:r>
              <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Cristo había vencido entonces.  Ahora el tentador había acudido a la última y terrible lucha, para la cual se había estado preparando durante los tres años del ministerio de Cristo.  Para él, todo estaba en juego.  Si fracasaba aquí, perdía su esperanza de dominio; los reinos del mundo llegarían a ser finalmente de Cristo; él mismo seria derribado y desechado.  Pero si podía vencer a Cristo, la tierra llegaría a ser el reino de Satanás, y la familia humana estaría para siempre en su poder. </a:t>
            </a:r>
            <a:r>
              <a:rPr lang="es-ES"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(DTG. Cap. 74 Getsemaní. Pág. 637, 638)</a:t>
            </a:r>
            <a:endPar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327483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260648"/>
            <a:ext cx="4572000" cy="6186309"/>
          </a:xfrm>
          <a:prstGeom prst="rect">
            <a:avLst/>
          </a:prstGeom>
        </p:spPr>
        <p:txBody>
          <a:bodyPr>
            <a:spAutoFit/>
          </a:bodyPr>
          <a:lstStyle/>
          <a:p>
            <a:r>
              <a:rPr lang="es-ES"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El enemigo se está preparando para engañar a todo el mundo mediante su poder obrador de milagros. </a:t>
            </a:r>
            <a:r>
              <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Se presentará como ángel de luz e intentará presentarse como Jesucristo.-2MS 110 (1894</a:t>
            </a:r>
            <a:r>
              <a:rPr lang="es-ES"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a:t>
            </a:r>
          </a:p>
          <a:p>
            <a:endPar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r>
              <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Si los hombres son descarriados ahora con tanta facilidad, ¿cómo resistirán cuando Satanás personifique a Cristo y realice milagros? ¿Quiénes permanecerán inconmovibles por el engaño que presentará entonces, cuando profese ser Cristo y sea solamente Satanás que personifica a Cristo, y que aparentemente realiza las obras de Cristo?-2MS 455 (1897</a:t>
            </a:r>
            <a:r>
              <a:rPr lang="es-ES"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(EUD. Cap. 11 Los engaños de Satanás. Pág. 166)</a:t>
            </a:r>
            <a:endPar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602727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cuadrivio.net/wp-content/uploads/2011/07/Mayas.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4999" y="9384"/>
            <a:ext cx="5941497" cy="6876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467544" y="210706"/>
            <a:ext cx="8136904" cy="523220"/>
          </a:xfrm>
          <a:prstGeom prst="rect">
            <a:avLst/>
          </a:prstGeom>
          <a:noFill/>
        </p:spPr>
        <p:txBody>
          <a:bodyPr wrap="square" rtlCol="0">
            <a:spAutoFit/>
          </a:bodyPr>
          <a:lstStyle/>
          <a:p>
            <a:r>
              <a:rPr lang="es-ES" sz="28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SATANÁS Y LAS CULTURAS PAGANAS</a:t>
            </a:r>
          </a:p>
        </p:txBody>
      </p:sp>
      <p:sp>
        <p:nvSpPr>
          <p:cNvPr id="3" name="2 Rectángulo"/>
          <p:cNvSpPr/>
          <p:nvPr/>
        </p:nvSpPr>
        <p:spPr>
          <a:xfrm>
            <a:off x="467544" y="741043"/>
            <a:ext cx="5301533" cy="707886"/>
          </a:xfrm>
          <a:prstGeom prst="rect">
            <a:avLst/>
          </a:prstGeom>
        </p:spPr>
        <p:txBody>
          <a:bodyPr wrap="square">
            <a:spAutoFit/>
          </a:bodyPr>
          <a:lstStyle/>
          <a:p>
            <a:pPr lvl="0"/>
            <a:r>
              <a:rPr lang="es-ES" sz="2000"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En la preparación del último gran engaño sobre la tierra.</a:t>
            </a:r>
            <a:endParaRPr lang="es-ES"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4" name="3 CuadroTexto"/>
          <p:cNvSpPr txBox="1"/>
          <p:nvPr/>
        </p:nvSpPr>
        <p:spPr>
          <a:xfrm>
            <a:off x="5292080" y="2609036"/>
            <a:ext cx="2016224" cy="110799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s-ES" sz="6600" b="1" dirty="0" smtClean="0">
                <a:solidFill>
                  <a:srgbClr val="FFFF00"/>
                </a:solidFill>
                <a:effectLst>
                  <a:outerShdw blurRad="38100" dist="38100" dir="2700000" algn="tl">
                    <a:srgbClr val="000000">
                      <a:alpha val="43137"/>
                    </a:srgbClr>
                  </a:outerShdw>
                </a:effectLst>
                <a:latin typeface="Agency FB" pitchFamily="34" charset="0"/>
              </a:rPr>
              <a:t>2012</a:t>
            </a:r>
            <a:endParaRPr lang="es-ES" sz="6600" b="1" dirty="0">
              <a:solidFill>
                <a:srgbClr val="FFFF00"/>
              </a:solidFill>
              <a:effectLst>
                <a:outerShdw blurRad="38100" dist="38100" dir="2700000" algn="tl">
                  <a:srgbClr val="000000">
                    <a:alpha val="43137"/>
                  </a:srgbClr>
                </a:outerShdw>
              </a:effectLst>
              <a:latin typeface="Agency FB" pitchFamily="34" charset="0"/>
            </a:endParaRPr>
          </a:p>
        </p:txBody>
      </p:sp>
      <p:sp>
        <p:nvSpPr>
          <p:cNvPr id="5" name="4 CuadroTexto"/>
          <p:cNvSpPr txBox="1"/>
          <p:nvPr/>
        </p:nvSpPr>
        <p:spPr>
          <a:xfrm>
            <a:off x="5323373" y="2329716"/>
            <a:ext cx="1696899"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s-ES" sz="2800" b="1" dirty="0" smtClean="0">
                <a:solidFill>
                  <a:srgbClr val="FF0000"/>
                </a:solidFill>
                <a:effectLst>
                  <a:outerShdw blurRad="38100" dist="38100" dir="2700000" algn="tl">
                    <a:srgbClr val="000000">
                      <a:alpha val="43137"/>
                    </a:srgbClr>
                  </a:outerShdw>
                </a:effectLst>
                <a:latin typeface="Agency FB" pitchFamily="34" charset="0"/>
              </a:rPr>
              <a:t>Diciembre</a:t>
            </a:r>
            <a:endParaRPr lang="es-ES" sz="2800" b="1" dirty="0">
              <a:solidFill>
                <a:srgbClr val="FF0000"/>
              </a:solidFill>
              <a:effectLst>
                <a:outerShdw blurRad="38100" dist="38100" dir="2700000" algn="tl">
                  <a:srgbClr val="000000">
                    <a:alpha val="43137"/>
                  </a:srgbClr>
                </a:outerShdw>
              </a:effectLst>
              <a:latin typeface="Agency FB" pitchFamily="34" charset="0"/>
            </a:endParaRPr>
          </a:p>
        </p:txBody>
      </p:sp>
      <p:pic>
        <p:nvPicPr>
          <p:cNvPr id="5126" name="Picture 6" descr="http://miclase.files.wordpress.com/2012/04/estaciones.jpg?w=780"/>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79513" y="1412776"/>
            <a:ext cx="2968096" cy="2232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Fernando\Desktop\7 Láminas profeticas\4 APOCALIPSIS\I\20070606153346-gustavedoreparadiselostsatanprofile.jpg"/>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51520" y="3501008"/>
            <a:ext cx="2922345" cy="331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1173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23528" y="260648"/>
            <a:ext cx="8280920" cy="3785652"/>
          </a:xfrm>
          <a:prstGeom prst="rect">
            <a:avLst/>
          </a:prstGeom>
          <a:noFill/>
        </p:spPr>
        <p:txBody>
          <a:bodyPr wrap="square" rtlCol="0">
            <a:spAutoFit/>
          </a:bodyPr>
          <a:lstStyle/>
          <a:p>
            <a:pPr algn="just"/>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Hoy en día se está hablando mucho sobre las profecías de los Mayas, los indios hopi, las profecías de Nostradamus, los mensajes de la virgen de Fátima, y muchos otros se suman a estas predicciones futuristas y catastróficas. </a:t>
            </a:r>
          </a:p>
          <a:p>
            <a:pPr algn="just"/>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algn="just"/>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Sin embargo, las predicciones que cobran más relevancia y son motivo de comentarios, estudio y de preocupación para el mundo son la de los Mayas.</a:t>
            </a:r>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pic>
        <p:nvPicPr>
          <p:cNvPr id="3074" name="Picture 2" descr="http://www.menudaeslahistoria.com/wp-content/uploads/2012/02/Piramide-Maya-Chichen-Itz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46299"/>
            <a:ext cx="4927498" cy="262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1.bp.blogspot.com/-JCHVMmFxPh0/TffeiAmXZGI/AAAAAAAAABI/H3oofroRCHo/s760/los-mayas-poblacion.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580112" y="4077344"/>
            <a:ext cx="3456000" cy="259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6304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1.bp.blogspot.com/-JCHVMmFxPh0/TffeiAmXZGI/AAAAAAAAABI/H3oofroRCHo/s760/los-mayas-poblacion.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504" y="44624"/>
            <a:ext cx="9024000" cy="6768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51520" y="332656"/>
            <a:ext cx="8496944" cy="1569660"/>
          </a:xfrm>
          <a:prstGeom prst="rect">
            <a:avLst/>
          </a:prstGeom>
          <a:noFill/>
        </p:spPr>
        <p:txBody>
          <a:bodyPr wrap="square" rtlCol="0">
            <a:spAutoFit/>
          </a:bodyPr>
          <a:lstStyle/>
          <a:p>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Pero ¿Quiénes fueron los Mayas? ¿Cómo pudieron ellos predecir estos acontecimientos que el mundo los califica de profecías y apocalípticos?  </a:t>
            </a:r>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2 Rectángulo"/>
          <p:cNvSpPr/>
          <p:nvPr/>
        </p:nvSpPr>
        <p:spPr>
          <a:xfrm>
            <a:off x="251520" y="4653136"/>
            <a:ext cx="6534472" cy="1938992"/>
          </a:xfrm>
          <a:prstGeom prst="rect">
            <a:avLst/>
          </a:prstGeom>
        </p:spPr>
        <p:txBody>
          <a:bodyPr wrap="square">
            <a:spAutoFit/>
          </a:bodyPr>
          <a:lstStyle/>
          <a:p>
            <a:pPr lvl="0"/>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¿Cómo pudieron tener la precisión matemática y astronómica como para predecir la ubicación del sol al centro de la galaxia para el 21 de diciembre del año 2012?</a:t>
            </a:r>
          </a:p>
        </p:txBody>
      </p:sp>
    </p:spTree>
    <p:extLst>
      <p:ext uri="{BB962C8B-B14F-4D97-AF65-F5344CB8AC3E}">
        <p14:creationId xmlns:p14="http://schemas.microsoft.com/office/powerpoint/2010/main" val="34173948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www.elrinconmatero.com/biblia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1136" y="78854"/>
            <a:ext cx="8976000" cy="6732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51520" y="293747"/>
            <a:ext cx="6192688" cy="830997"/>
          </a:xfrm>
          <a:prstGeom prst="rect">
            <a:avLst/>
          </a:prstGeom>
          <a:noFill/>
        </p:spPr>
        <p:txBody>
          <a:bodyPr wrap="square" rtlCol="0">
            <a:spAutoFit/>
          </a:bodyPr>
          <a:lstStyle/>
          <a:p>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¿Qué dice la Biblia sobre los pueblos y culturas paganas? </a:t>
            </a:r>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pic>
        <p:nvPicPr>
          <p:cNvPr id="5122" name="Picture 2" descr="http://reportajede.com/wp-content/themes/reportajede/scripts/timthumb.php?src=http://reportajede.com/wp-content/uploads/2012/06/Estatua-maya.jpg&amp;w=300&amp;h=225&amp;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272" y="980728"/>
            <a:ext cx="2016000" cy="1512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tarotida.com/wp-content/imagenes/los-maya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0272" y="2492728"/>
            <a:ext cx="2016000" cy="2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3340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63053" y="332656"/>
            <a:ext cx="8352928" cy="3416320"/>
          </a:xfrm>
          <a:prstGeom prst="rect">
            <a:avLst/>
          </a:prstGeom>
        </p:spPr>
        <p:txBody>
          <a:bodyPr wrap="square">
            <a:spAutoFit/>
          </a:bodyPr>
          <a:lstStyle/>
          <a:p>
            <a:pPr algn="just"/>
            <a:r>
              <a:rPr lang="es-ES" sz="2400" b="1" dirty="0">
                <a:solidFill>
                  <a:srgbClr val="FFFF00"/>
                </a:solidFill>
                <a:effectLst>
                  <a:outerShdw blurRad="38100" dist="38100" dir="2700000" algn="tl">
                    <a:srgbClr val="000000">
                      <a:alpha val="43137"/>
                    </a:srgbClr>
                  </a:outerShdw>
                </a:effectLst>
                <a:latin typeface="Verdana"/>
              </a:rPr>
              <a:t>Porque las cosas invisibles de él, su eterno poder y deidad, se hacen claramente visibles desde la creación del mundo, siendo entendidas por medio de las cosas hechas, de modo que no tienen excusa. </a:t>
            </a:r>
            <a:r>
              <a:rPr lang="es-ES" sz="2400" b="1" dirty="0" smtClean="0">
                <a:solidFill>
                  <a:srgbClr val="FF0000"/>
                </a:solidFill>
                <a:effectLst>
                  <a:outerShdw blurRad="38100" dist="38100" dir="2700000" algn="tl">
                    <a:srgbClr val="000000">
                      <a:alpha val="43137"/>
                    </a:srgbClr>
                  </a:outerShdw>
                </a:effectLst>
                <a:latin typeface="Verdana"/>
              </a:rPr>
              <a:t>Pues </a:t>
            </a:r>
            <a:r>
              <a:rPr lang="es-ES" sz="2400" b="1" dirty="0">
                <a:solidFill>
                  <a:srgbClr val="FF0000"/>
                </a:solidFill>
                <a:effectLst>
                  <a:outerShdw blurRad="38100" dist="38100" dir="2700000" algn="tl">
                    <a:srgbClr val="000000">
                      <a:alpha val="43137"/>
                    </a:srgbClr>
                  </a:outerShdw>
                </a:effectLst>
                <a:latin typeface="Verdana"/>
              </a:rPr>
              <a:t>habiendo conocido a Dios, no le glorificaron como a Dios, ni le dieron gracias, sino que se envanecieron en sus razonamientos, y su necio corazón fue entenebrecido</a:t>
            </a:r>
            <a:r>
              <a:rPr lang="es-ES" sz="2000" b="1" dirty="0">
                <a:solidFill>
                  <a:srgbClr val="FF0000"/>
                </a:solidFill>
                <a:effectLst>
                  <a:outerShdw blurRad="38100" dist="38100" dir="2700000" algn="tl">
                    <a:srgbClr val="000000">
                      <a:alpha val="43137"/>
                    </a:srgbClr>
                  </a:outerShdw>
                </a:effectLst>
                <a:latin typeface="Verdana"/>
              </a:rPr>
              <a:t>. </a:t>
            </a:r>
            <a:endParaRPr lang="es-ES" b="1" dirty="0">
              <a:solidFill>
                <a:srgbClr val="FF0000"/>
              </a:solidFill>
              <a:effectLst>
                <a:outerShdw blurRad="38100" dist="38100" dir="2700000" algn="tl">
                  <a:srgbClr val="000000">
                    <a:alpha val="43137"/>
                  </a:srgbClr>
                </a:outerShdw>
              </a:effectLst>
            </a:endParaRPr>
          </a:p>
        </p:txBody>
      </p:sp>
      <p:pic>
        <p:nvPicPr>
          <p:cNvPr id="6146" name="Picture 2" descr="http://www.escuelapedia.com/wp-content/uploads/2011/05/Civilizaci%C3%B3n-Maya.gif"/>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67546" y="3789360"/>
            <a:ext cx="4175126" cy="262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escuelapedia.com/wp-content/uploads/2011/08/mayas-medicina.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860032" y="3789039"/>
            <a:ext cx="3995187" cy="259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99875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210120"/>
            <a:ext cx="8640960" cy="4154984"/>
          </a:xfrm>
          <a:prstGeom prst="rect">
            <a:avLst/>
          </a:prstGeom>
        </p:spPr>
        <p:txBody>
          <a:bodyPr wrap="square">
            <a:spAutoFit/>
          </a:bodyPr>
          <a:lstStyle/>
          <a:p>
            <a:pPr lvl="0" algn="just"/>
            <a:r>
              <a:rPr lang="es-ES" sz="2400" b="1" dirty="0">
                <a:solidFill>
                  <a:srgbClr val="FFFF00"/>
                </a:solidFill>
                <a:effectLst>
                  <a:outerShdw blurRad="38100" dist="38100" dir="2700000" algn="tl">
                    <a:srgbClr val="000000">
                      <a:alpha val="43137"/>
                    </a:srgbClr>
                  </a:outerShdw>
                </a:effectLst>
                <a:latin typeface="Verdana"/>
              </a:rPr>
              <a:t>Profesando ser sabios, se hicieron necios, </a:t>
            </a:r>
            <a:r>
              <a:rPr lang="es-ES" sz="2400" b="1" dirty="0">
                <a:solidFill>
                  <a:srgbClr val="FF0000"/>
                </a:solidFill>
                <a:effectLst>
                  <a:outerShdw blurRad="38100" dist="38100" dir="2700000" algn="tl">
                    <a:srgbClr val="000000">
                      <a:alpha val="43137"/>
                    </a:srgbClr>
                  </a:outerShdw>
                </a:effectLst>
                <a:latin typeface="Verdana"/>
              </a:rPr>
              <a:t>y cambiaron la gloria del Dios incorruptible en semejanza de imagen de hombre corruptible, de aves, de cuadrúpedos y de reptiles.</a:t>
            </a:r>
            <a:r>
              <a:rPr lang="es-ES" sz="2400" b="1" dirty="0">
                <a:solidFill>
                  <a:srgbClr val="FFFF00"/>
                </a:solidFill>
                <a:effectLst>
                  <a:outerShdw blurRad="38100" dist="38100" dir="2700000" algn="tl">
                    <a:srgbClr val="000000">
                      <a:alpha val="43137"/>
                    </a:srgbClr>
                  </a:outerShdw>
                </a:effectLst>
                <a:latin typeface="Verdana"/>
              </a:rPr>
              <a:t> Por lo cual también Dios los entregó a la inmundicia, en las concupiscencias de sus corazones, de modo que deshonraron entre sí sus propios cuerpos, </a:t>
            </a:r>
            <a:r>
              <a:rPr lang="es-ES" sz="2400" b="1" dirty="0">
                <a:solidFill>
                  <a:srgbClr val="FF0000"/>
                </a:solidFill>
                <a:effectLst>
                  <a:outerShdw blurRad="38100" dist="38100" dir="2700000" algn="tl">
                    <a:srgbClr val="000000">
                      <a:alpha val="43137"/>
                    </a:srgbClr>
                  </a:outerShdw>
                </a:effectLst>
                <a:latin typeface="Verdana"/>
              </a:rPr>
              <a:t>ya que cambiaron la verdad de Dios por la mentira, honrando y dando culto a las criaturas antes que al Creador, el cual es bendito por los siglos. Amén</a:t>
            </a:r>
            <a:r>
              <a:rPr lang="es-ES" b="1" dirty="0">
                <a:solidFill>
                  <a:srgbClr val="FF0000"/>
                </a:solidFill>
                <a:effectLst>
                  <a:outerShdw blurRad="38100" dist="38100" dir="2700000" algn="tl">
                    <a:srgbClr val="000000">
                      <a:alpha val="43137"/>
                    </a:srgbClr>
                  </a:outerShdw>
                </a:effectLst>
                <a:latin typeface="Verdana"/>
              </a:rPr>
              <a:t>. </a:t>
            </a:r>
            <a:r>
              <a:rPr lang="es-ES" b="1" dirty="0">
                <a:solidFill>
                  <a:srgbClr val="FFFF00"/>
                </a:solidFill>
                <a:effectLst>
                  <a:outerShdw blurRad="38100" dist="38100" dir="2700000" algn="tl">
                    <a:srgbClr val="000000">
                      <a:alpha val="43137"/>
                    </a:srgbClr>
                  </a:outerShdw>
                </a:effectLst>
                <a:latin typeface="Verdana"/>
              </a:rPr>
              <a:t>(Ro. 1: 20-25)</a:t>
            </a:r>
            <a:endParaRPr lang="es-ES" b="1" dirty="0">
              <a:solidFill>
                <a:srgbClr val="FFFF00"/>
              </a:solidFill>
              <a:effectLst>
                <a:outerShdw blurRad="38100" dist="38100" dir="2700000" algn="tl">
                  <a:srgbClr val="000000">
                    <a:alpha val="43137"/>
                  </a:srgbClr>
                </a:outerShdw>
              </a:effectLst>
            </a:endParaRPr>
          </a:p>
        </p:txBody>
      </p:sp>
      <p:pic>
        <p:nvPicPr>
          <p:cNvPr id="7170" name="Picture 2" descr="http://artigoo.com/images/users/wenceslao/gallery/e4e4g6b1b1b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419877" y="4077072"/>
            <a:ext cx="3642604" cy="262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12003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332656"/>
            <a:ext cx="8352928" cy="2677656"/>
          </a:xfrm>
          <a:prstGeom prst="rect">
            <a:avLst/>
          </a:prstGeom>
        </p:spPr>
        <p:txBody>
          <a:bodyPr wrap="square">
            <a:spAutoFit/>
          </a:bodyPr>
          <a:lstStyle/>
          <a:p>
            <a:pPr algn="just"/>
            <a:r>
              <a:rPr lang="es-ES" sz="2400" b="1" dirty="0" smtClean="0">
                <a:solidFill>
                  <a:srgbClr val="FF0000"/>
                </a:solidFill>
                <a:effectLst>
                  <a:outerShdw blurRad="38100" dist="38100" dir="2700000" algn="tl">
                    <a:srgbClr val="000000">
                      <a:alpha val="43137"/>
                    </a:srgbClr>
                  </a:outerShdw>
                </a:effectLst>
                <a:latin typeface="Verdana"/>
              </a:rPr>
              <a:t>Antes </a:t>
            </a:r>
            <a:r>
              <a:rPr lang="es-ES" sz="2400" b="1" dirty="0">
                <a:solidFill>
                  <a:srgbClr val="FF0000"/>
                </a:solidFill>
                <a:effectLst>
                  <a:outerShdw blurRad="38100" dist="38100" dir="2700000" algn="tl">
                    <a:srgbClr val="000000">
                      <a:alpha val="43137"/>
                    </a:srgbClr>
                  </a:outerShdw>
                </a:effectLst>
                <a:latin typeface="Verdana"/>
              </a:rPr>
              <a:t>digo que lo que los gentiles sacrifican, a los demonios lo sacrifican, y no a Dios; </a:t>
            </a:r>
            <a:r>
              <a:rPr lang="es-ES" sz="2400" b="1" dirty="0">
                <a:solidFill>
                  <a:srgbClr val="FFFF00"/>
                </a:solidFill>
                <a:effectLst>
                  <a:outerShdw blurRad="38100" dist="38100" dir="2700000" algn="tl">
                    <a:srgbClr val="000000">
                      <a:alpha val="43137"/>
                    </a:srgbClr>
                  </a:outerShdw>
                </a:effectLst>
                <a:latin typeface="Verdana"/>
              </a:rPr>
              <a:t>y no quiero que vosotros os hagáis partícipes con los demonios. </a:t>
            </a:r>
            <a:r>
              <a:rPr lang="es-ES" sz="2400" b="1" dirty="0" smtClean="0">
                <a:solidFill>
                  <a:srgbClr val="FFFF00"/>
                </a:solidFill>
                <a:effectLst>
                  <a:outerShdw blurRad="38100" dist="38100" dir="2700000" algn="tl">
                    <a:srgbClr val="000000">
                      <a:alpha val="43137"/>
                    </a:srgbClr>
                  </a:outerShdw>
                </a:effectLst>
                <a:latin typeface="Verdana"/>
              </a:rPr>
              <a:t>No </a:t>
            </a:r>
            <a:r>
              <a:rPr lang="es-ES" sz="2400" b="1" dirty="0">
                <a:solidFill>
                  <a:srgbClr val="FFFF00"/>
                </a:solidFill>
                <a:effectLst>
                  <a:outerShdw blurRad="38100" dist="38100" dir="2700000" algn="tl">
                    <a:srgbClr val="000000">
                      <a:alpha val="43137"/>
                    </a:srgbClr>
                  </a:outerShdw>
                </a:effectLst>
                <a:latin typeface="Verdana"/>
              </a:rPr>
              <a:t>podéis beber la copa del Señor, y la copa de los demonios; no podéis participar de la mesa del Señor, y de la mesa de los demonios. </a:t>
            </a:r>
            <a:r>
              <a:rPr lang="es-ES" b="1" dirty="0" smtClean="0">
                <a:solidFill>
                  <a:srgbClr val="FFFF00"/>
                </a:solidFill>
                <a:effectLst>
                  <a:outerShdw blurRad="38100" dist="38100" dir="2700000" algn="tl">
                    <a:srgbClr val="000000">
                      <a:alpha val="43137"/>
                    </a:srgbClr>
                  </a:outerShdw>
                </a:effectLst>
                <a:latin typeface="Verdana"/>
              </a:rPr>
              <a:t>(1ª Cor. 10: 18-21)</a:t>
            </a:r>
            <a:endParaRPr lang="es-ES" b="1" dirty="0">
              <a:solidFill>
                <a:srgbClr val="FFFF00"/>
              </a:solidFill>
              <a:effectLst>
                <a:outerShdw blurRad="38100" dist="38100" dir="2700000" algn="tl">
                  <a:srgbClr val="000000">
                    <a:alpha val="43137"/>
                  </a:srgbClr>
                </a:outerShdw>
              </a:effectLst>
            </a:endParaRPr>
          </a:p>
        </p:txBody>
      </p:sp>
      <p:pic>
        <p:nvPicPr>
          <p:cNvPr id="8194" name="Picture 2" descr="http://www.civilization.ca/civil/maya/images/mayre18b.gif"/>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39536" y="3026773"/>
            <a:ext cx="5092536" cy="3816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clio.rediris.es/images/otras_mayas_tor2.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724128" y="3010312"/>
            <a:ext cx="2921959" cy="37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931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2.bp.blogspot.com/-Lh3N6Is1psc/T2nVNbVSKlI/AAAAAAAAE5I/xdFxb7YKytk/s400/exodo1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7505" y="45384"/>
            <a:ext cx="8835002" cy="676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67544" y="3789040"/>
            <a:ext cx="4572000" cy="2585323"/>
          </a:xfrm>
          <a:prstGeom prst="rect">
            <a:avLst/>
          </a:prstGeom>
        </p:spPr>
        <p:txBody>
          <a:bodyPr>
            <a:spAutoFit/>
          </a:bodyPr>
          <a:lstStyle/>
          <a:p>
            <a:pPr lvl="0"/>
            <a:r>
              <a:rPr lang="es-ES" sz="2400" b="1" dirty="0" smtClean="0">
                <a:solidFill>
                  <a:srgbClr val="FFFF00"/>
                </a:solidFill>
                <a:latin typeface="Verdana"/>
              </a:rPr>
              <a:t>Ninguno </a:t>
            </a:r>
            <a:r>
              <a:rPr lang="es-ES" sz="2400" b="1" dirty="0">
                <a:solidFill>
                  <a:srgbClr val="FFFF00"/>
                </a:solidFill>
                <a:latin typeface="Verdana"/>
              </a:rPr>
              <a:t>vio a su prójimo, ni nadie se levantó de su lugar en tres días; </a:t>
            </a:r>
            <a:r>
              <a:rPr lang="es-ES" sz="2400" b="1" dirty="0">
                <a:solidFill>
                  <a:srgbClr val="FF0000"/>
                </a:solidFill>
                <a:latin typeface="Verdana"/>
              </a:rPr>
              <a:t>mas todos los hijos de Israel tenían luz en sus habitaciones. </a:t>
            </a:r>
            <a:endParaRPr lang="es-ES" sz="2400" b="1" dirty="0" smtClean="0">
              <a:solidFill>
                <a:srgbClr val="FF0000"/>
              </a:solidFill>
              <a:latin typeface="Verdana"/>
            </a:endParaRPr>
          </a:p>
          <a:p>
            <a:pPr lvl="0"/>
            <a:r>
              <a:rPr lang="es-ES" b="1" dirty="0" smtClean="0">
                <a:solidFill>
                  <a:srgbClr val="FFFF00"/>
                </a:solidFill>
                <a:latin typeface="Verdana"/>
              </a:rPr>
              <a:t>(</a:t>
            </a:r>
            <a:r>
              <a:rPr lang="es-ES" b="1" dirty="0">
                <a:solidFill>
                  <a:srgbClr val="FFFF00"/>
                </a:solidFill>
                <a:latin typeface="Verdana"/>
              </a:rPr>
              <a:t>Éx. 10: 21-23)</a:t>
            </a:r>
            <a:endParaRPr lang="es-ES" sz="2400" b="1" dirty="0">
              <a:solidFill>
                <a:srgbClr val="FFFF00"/>
              </a:solidFill>
            </a:endParaRPr>
          </a:p>
        </p:txBody>
      </p:sp>
      <p:sp>
        <p:nvSpPr>
          <p:cNvPr id="3" name="2 Rectángulo"/>
          <p:cNvSpPr/>
          <p:nvPr/>
        </p:nvSpPr>
        <p:spPr>
          <a:xfrm>
            <a:off x="251520" y="260648"/>
            <a:ext cx="8568952" cy="1200329"/>
          </a:xfrm>
          <a:prstGeom prst="rect">
            <a:avLst/>
          </a:prstGeom>
        </p:spPr>
        <p:txBody>
          <a:bodyPr wrap="square">
            <a:spAutoFit/>
          </a:bodyPr>
          <a:lstStyle/>
          <a:p>
            <a:r>
              <a:rPr lang="es-ES" sz="2400" b="1" dirty="0">
                <a:solidFill>
                  <a:srgbClr val="FFFF00"/>
                </a:solidFill>
                <a:latin typeface="Verdana"/>
              </a:rPr>
              <a:t>Y extendió Moisés su mano hacia el cielo, </a:t>
            </a:r>
            <a:r>
              <a:rPr lang="es-ES" sz="2400" b="1" dirty="0">
                <a:solidFill>
                  <a:srgbClr val="FF0000"/>
                </a:solidFill>
                <a:latin typeface="Verdana"/>
              </a:rPr>
              <a:t>y hubo densas tinieblas sobre toda la tierra de Egipto, por tres días.</a:t>
            </a:r>
            <a:endParaRPr lang="es-ES" dirty="0">
              <a:solidFill>
                <a:srgbClr val="FF0000"/>
              </a:solidFill>
            </a:endParaRPr>
          </a:p>
        </p:txBody>
      </p:sp>
    </p:spTree>
    <p:extLst>
      <p:ext uri="{BB962C8B-B14F-4D97-AF65-F5344CB8AC3E}">
        <p14:creationId xmlns:p14="http://schemas.microsoft.com/office/powerpoint/2010/main" val="195218206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188640"/>
            <a:ext cx="8568952" cy="4154984"/>
          </a:xfrm>
          <a:prstGeom prst="rect">
            <a:avLst/>
          </a:prstGeom>
        </p:spPr>
        <p:txBody>
          <a:bodyPr wrap="square">
            <a:spAutoFit/>
          </a:bodyPr>
          <a:lstStyle/>
          <a:p>
            <a:r>
              <a:rPr lang="es-ES" sz="2400" b="1" dirty="0">
                <a:solidFill>
                  <a:srgbClr val="FFFF00"/>
                </a:solidFill>
                <a:effectLst>
                  <a:outerShdw blurRad="38100" dist="38100" dir="2700000" algn="tl">
                    <a:srgbClr val="000000">
                      <a:alpha val="43137"/>
                    </a:srgbClr>
                  </a:outerShdw>
                </a:effectLst>
                <a:latin typeface="Verdana"/>
              </a:rPr>
              <a:t>No destruyeron a los </a:t>
            </a:r>
            <a:r>
              <a:rPr lang="es-ES" sz="2400" b="1" dirty="0" smtClean="0">
                <a:solidFill>
                  <a:srgbClr val="FFFF00"/>
                </a:solidFill>
                <a:effectLst>
                  <a:outerShdw blurRad="38100" dist="38100" dir="2700000" algn="tl">
                    <a:srgbClr val="000000">
                      <a:alpha val="43137"/>
                    </a:srgbClr>
                  </a:outerShdw>
                </a:effectLst>
                <a:latin typeface="Verdana"/>
              </a:rPr>
              <a:t>pueblos Que </a:t>
            </a:r>
            <a:r>
              <a:rPr lang="es-ES" sz="2400" b="1" dirty="0">
                <a:solidFill>
                  <a:srgbClr val="FFFF00"/>
                </a:solidFill>
                <a:effectLst>
                  <a:outerShdw blurRad="38100" dist="38100" dir="2700000" algn="tl">
                    <a:srgbClr val="000000">
                      <a:alpha val="43137"/>
                    </a:srgbClr>
                  </a:outerShdw>
                </a:effectLst>
                <a:latin typeface="Verdana"/>
              </a:rPr>
              <a:t>Jehová les </a:t>
            </a:r>
            <a:r>
              <a:rPr lang="es-ES" sz="2400" b="1" dirty="0" smtClean="0">
                <a:solidFill>
                  <a:srgbClr val="FFFF00"/>
                </a:solidFill>
                <a:effectLst>
                  <a:outerShdw blurRad="38100" dist="38100" dir="2700000" algn="tl">
                    <a:srgbClr val="000000">
                      <a:alpha val="43137"/>
                    </a:srgbClr>
                  </a:outerShdw>
                </a:effectLst>
                <a:latin typeface="Verdana"/>
              </a:rPr>
              <a:t>dijo; Antes </a:t>
            </a:r>
            <a:r>
              <a:rPr lang="es-ES" sz="2400" b="1" dirty="0">
                <a:solidFill>
                  <a:srgbClr val="FFFF00"/>
                </a:solidFill>
                <a:effectLst>
                  <a:outerShdw blurRad="38100" dist="38100" dir="2700000" algn="tl">
                    <a:srgbClr val="000000">
                      <a:alpha val="43137"/>
                    </a:srgbClr>
                  </a:outerShdw>
                </a:effectLst>
                <a:latin typeface="Verdana"/>
              </a:rPr>
              <a:t>se mezclaron con las </a:t>
            </a:r>
            <a:r>
              <a:rPr lang="es-ES" sz="2400" b="1" dirty="0" smtClean="0">
                <a:solidFill>
                  <a:srgbClr val="FFFF00"/>
                </a:solidFill>
                <a:effectLst>
                  <a:outerShdw blurRad="38100" dist="38100" dir="2700000" algn="tl">
                    <a:srgbClr val="000000">
                      <a:alpha val="43137"/>
                    </a:srgbClr>
                  </a:outerShdw>
                </a:effectLst>
                <a:latin typeface="Verdana"/>
              </a:rPr>
              <a:t>naciones, Y </a:t>
            </a:r>
            <a:r>
              <a:rPr lang="es-ES" sz="2400" b="1" dirty="0">
                <a:solidFill>
                  <a:srgbClr val="FFFF00"/>
                </a:solidFill>
                <a:effectLst>
                  <a:outerShdw blurRad="38100" dist="38100" dir="2700000" algn="tl">
                    <a:srgbClr val="000000">
                      <a:alpha val="43137"/>
                    </a:srgbClr>
                  </a:outerShdw>
                </a:effectLst>
                <a:latin typeface="Verdana"/>
              </a:rPr>
              <a:t>aprendieron sus </a:t>
            </a:r>
            <a:r>
              <a:rPr lang="es-ES" sz="2400" b="1" dirty="0" smtClean="0">
                <a:solidFill>
                  <a:srgbClr val="FFFF00"/>
                </a:solidFill>
                <a:effectLst>
                  <a:outerShdw blurRad="38100" dist="38100" dir="2700000" algn="tl">
                    <a:srgbClr val="000000">
                      <a:alpha val="43137"/>
                    </a:srgbClr>
                  </a:outerShdw>
                </a:effectLst>
                <a:latin typeface="Verdana"/>
              </a:rPr>
              <a:t>obras, </a:t>
            </a:r>
            <a:r>
              <a:rPr lang="es-ES" sz="2400" b="1" dirty="0" smtClean="0">
                <a:solidFill>
                  <a:srgbClr val="FF0000"/>
                </a:solidFill>
                <a:effectLst>
                  <a:outerShdw blurRad="38100" dist="38100" dir="2700000" algn="tl">
                    <a:srgbClr val="000000">
                      <a:alpha val="43137"/>
                    </a:srgbClr>
                  </a:outerShdw>
                </a:effectLst>
                <a:latin typeface="Verdana"/>
              </a:rPr>
              <a:t>Y </a:t>
            </a:r>
            <a:r>
              <a:rPr lang="es-ES" sz="2400" b="1" dirty="0">
                <a:solidFill>
                  <a:srgbClr val="FF0000"/>
                </a:solidFill>
                <a:effectLst>
                  <a:outerShdw blurRad="38100" dist="38100" dir="2700000" algn="tl">
                    <a:srgbClr val="000000">
                      <a:alpha val="43137"/>
                    </a:srgbClr>
                  </a:outerShdw>
                </a:effectLst>
                <a:latin typeface="Verdana"/>
              </a:rPr>
              <a:t>sirvieron a sus </a:t>
            </a:r>
            <a:r>
              <a:rPr lang="es-ES" sz="2400" b="1" dirty="0" smtClean="0">
                <a:solidFill>
                  <a:srgbClr val="FF0000"/>
                </a:solidFill>
                <a:effectLst>
                  <a:outerShdw blurRad="38100" dist="38100" dir="2700000" algn="tl">
                    <a:srgbClr val="000000">
                      <a:alpha val="43137"/>
                    </a:srgbClr>
                  </a:outerShdw>
                </a:effectLst>
                <a:latin typeface="Verdana"/>
              </a:rPr>
              <a:t>ídolos, Los </a:t>
            </a:r>
            <a:r>
              <a:rPr lang="es-ES" sz="2400" b="1" dirty="0">
                <a:solidFill>
                  <a:srgbClr val="FF0000"/>
                </a:solidFill>
                <a:effectLst>
                  <a:outerShdw blurRad="38100" dist="38100" dir="2700000" algn="tl">
                    <a:srgbClr val="000000">
                      <a:alpha val="43137"/>
                    </a:srgbClr>
                  </a:outerShdw>
                </a:effectLst>
                <a:latin typeface="Verdana"/>
              </a:rPr>
              <a:t>cuales fueron causa de su </a:t>
            </a:r>
            <a:r>
              <a:rPr lang="es-ES" sz="2400" b="1" dirty="0" smtClean="0">
                <a:solidFill>
                  <a:srgbClr val="FF0000"/>
                </a:solidFill>
                <a:effectLst>
                  <a:outerShdw blurRad="38100" dist="38100" dir="2700000" algn="tl">
                    <a:srgbClr val="000000">
                      <a:alpha val="43137"/>
                    </a:srgbClr>
                  </a:outerShdw>
                </a:effectLst>
                <a:latin typeface="Verdana"/>
              </a:rPr>
              <a:t>ruina. Sacrificaron </a:t>
            </a:r>
            <a:r>
              <a:rPr lang="es-ES" sz="2400" b="1" dirty="0">
                <a:solidFill>
                  <a:srgbClr val="FF0000"/>
                </a:solidFill>
                <a:effectLst>
                  <a:outerShdw blurRad="38100" dist="38100" dir="2700000" algn="tl">
                    <a:srgbClr val="000000">
                      <a:alpha val="43137"/>
                    </a:srgbClr>
                  </a:outerShdw>
                </a:effectLst>
                <a:latin typeface="Verdana"/>
              </a:rPr>
              <a:t>sus hijos y sus hijas a los </a:t>
            </a:r>
            <a:r>
              <a:rPr lang="es-ES" sz="2400" b="1" dirty="0" smtClean="0">
                <a:solidFill>
                  <a:srgbClr val="FF0000"/>
                </a:solidFill>
                <a:effectLst>
                  <a:outerShdw blurRad="38100" dist="38100" dir="2700000" algn="tl">
                    <a:srgbClr val="000000">
                      <a:alpha val="43137"/>
                    </a:srgbClr>
                  </a:outerShdw>
                </a:effectLst>
                <a:latin typeface="Verdana"/>
              </a:rPr>
              <a:t>demonios, Y </a:t>
            </a:r>
            <a:r>
              <a:rPr lang="es-ES" sz="2400" b="1" dirty="0">
                <a:solidFill>
                  <a:srgbClr val="FF0000"/>
                </a:solidFill>
                <a:effectLst>
                  <a:outerShdw blurRad="38100" dist="38100" dir="2700000" algn="tl">
                    <a:srgbClr val="000000">
                      <a:alpha val="43137"/>
                    </a:srgbClr>
                  </a:outerShdw>
                </a:effectLst>
                <a:latin typeface="Verdana"/>
              </a:rPr>
              <a:t>derramaron la sangre inocente, la sangre de sus hijos y de sus </a:t>
            </a:r>
            <a:r>
              <a:rPr lang="es-ES" sz="2400" b="1" dirty="0" smtClean="0">
                <a:solidFill>
                  <a:srgbClr val="FF0000"/>
                </a:solidFill>
                <a:effectLst>
                  <a:outerShdw blurRad="38100" dist="38100" dir="2700000" algn="tl">
                    <a:srgbClr val="000000">
                      <a:alpha val="43137"/>
                    </a:srgbClr>
                  </a:outerShdw>
                </a:effectLst>
                <a:latin typeface="Verdana"/>
              </a:rPr>
              <a:t>hijas, Que </a:t>
            </a:r>
            <a:r>
              <a:rPr lang="es-ES" sz="2400" b="1" dirty="0">
                <a:solidFill>
                  <a:srgbClr val="FF0000"/>
                </a:solidFill>
                <a:effectLst>
                  <a:outerShdw blurRad="38100" dist="38100" dir="2700000" algn="tl">
                    <a:srgbClr val="000000">
                      <a:alpha val="43137"/>
                    </a:srgbClr>
                  </a:outerShdw>
                </a:effectLst>
                <a:latin typeface="Verdana"/>
              </a:rPr>
              <a:t>ofrecieron en sacrificio a los ídolos de </a:t>
            </a:r>
            <a:r>
              <a:rPr lang="es-ES" sz="2400" b="1" dirty="0" smtClean="0">
                <a:solidFill>
                  <a:srgbClr val="FF0000"/>
                </a:solidFill>
                <a:effectLst>
                  <a:outerShdw blurRad="38100" dist="38100" dir="2700000" algn="tl">
                    <a:srgbClr val="000000">
                      <a:alpha val="43137"/>
                    </a:srgbClr>
                  </a:outerShdw>
                </a:effectLst>
                <a:latin typeface="Verdana"/>
              </a:rPr>
              <a:t>Canaán, </a:t>
            </a:r>
            <a:r>
              <a:rPr lang="es-ES" sz="2400" b="1" dirty="0" smtClean="0">
                <a:solidFill>
                  <a:srgbClr val="FFFF00"/>
                </a:solidFill>
                <a:effectLst>
                  <a:outerShdw blurRad="38100" dist="38100" dir="2700000" algn="tl">
                    <a:srgbClr val="000000">
                      <a:alpha val="43137"/>
                    </a:srgbClr>
                  </a:outerShdw>
                </a:effectLst>
                <a:latin typeface="Verdana"/>
              </a:rPr>
              <a:t>Y </a:t>
            </a:r>
            <a:r>
              <a:rPr lang="es-ES" sz="2400" b="1" dirty="0">
                <a:solidFill>
                  <a:srgbClr val="FFFF00"/>
                </a:solidFill>
                <a:effectLst>
                  <a:outerShdw blurRad="38100" dist="38100" dir="2700000" algn="tl">
                    <a:srgbClr val="000000">
                      <a:alpha val="43137"/>
                    </a:srgbClr>
                  </a:outerShdw>
                </a:effectLst>
                <a:latin typeface="Verdana"/>
              </a:rPr>
              <a:t>la tierra fue contaminada con </a:t>
            </a:r>
            <a:r>
              <a:rPr lang="es-ES" sz="2400" b="1" dirty="0" smtClean="0">
                <a:solidFill>
                  <a:srgbClr val="FFFF00"/>
                </a:solidFill>
                <a:effectLst>
                  <a:outerShdw blurRad="38100" dist="38100" dir="2700000" algn="tl">
                    <a:srgbClr val="000000">
                      <a:alpha val="43137"/>
                    </a:srgbClr>
                  </a:outerShdw>
                </a:effectLst>
                <a:latin typeface="Verdana"/>
              </a:rPr>
              <a:t>sangre. Se </a:t>
            </a:r>
            <a:r>
              <a:rPr lang="es-ES" sz="2400" b="1" dirty="0">
                <a:solidFill>
                  <a:srgbClr val="FFFF00"/>
                </a:solidFill>
                <a:effectLst>
                  <a:outerShdw blurRad="38100" dist="38100" dir="2700000" algn="tl">
                    <a:srgbClr val="000000">
                      <a:alpha val="43137"/>
                    </a:srgbClr>
                  </a:outerShdw>
                </a:effectLst>
                <a:latin typeface="Verdana"/>
              </a:rPr>
              <a:t>contaminaron así con sus </a:t>
            </a:r>
            <a:r>
              <a:rPr lang="es-ES" sz="2400" b="1" dirty="0" smtClean="0">
                <a:solidFill>
                  <a:srgbClr val="FFFF00"/>
                </a:solidFill>
                <a:effectLst>
                  <a:outerShdw blurRad="38100" dist="38100" dir="2700000" algn="tl">
                    <a:srgbClr val="000000">
                      <a:alpha val="43137"/>
                    </a:srgbClr>
                  </a:outerShdw>
                </a:effectLst>
                <a:latin typeface="Verdana"/>
              </a:rPr>
              <a:t>obras, Y </a:t>
            </a:r>
            <a:r>
              <a:rPr lang="es-ES" sz="2400" b="1" dirty="0">
                <a:solidFill>
                  <a:srgbClr val="FFFF00"/>
                </a:solidFill>
                <a:effectLst>
                  <a:outerShdw blurRad="38100" dist="38100" dir="2700000" algn="tl">
                    <a:srgbClr val="000000">
                      <a:alpha val="43137"/>
                    </a:srgbClr>
                  </a:outerShdw>
                </a:effectLst>
                <a:latin typeface="Verdana"/>
              </a:rPr>
              <a:t>se prostituyeron con sus hechos</a:t>
            </a:r>
            <a:r>
              <a:rPr lang="es-ES" b="1" dirty="0" smtClean="0">
                <a:solidFill>
                  <a:srgbClr val="FFFF00"/>
                </a:solidFill>
                <a:effectLst>
                  <a:outerShdw blurRad="38100" dist="38100" dir="2700000" algn="tl">
                    <a:srgbClr val="000000">
                      <a:alpha val="43137"/>
                    </a:srgbClr>
                  </a:outerShdw>
                </a:effectLst>
                <a:latin typeface="Verdana"/>
              </a:rPr>
              <a:t>.(Sal. 106: 34-40)</a:t>
            </a:r>
            <a:endParaRPr lang="es-ES" b="1" dirty="0">
              <a:solidFill>
                <a:srgbClr val="FFFF00"/>
              </a:solidFill>
              <a:effectLst>
                <a:outerShdw blurRad="38100" dist="38100" dir="2700000" algn="tl">
                  <a:srgbClr val="000000">
                    <a:alpha val="43137"/>
                  </a:srgbClr>
                </a:outerShdw>
              </a:effectLst>
            </a:endParaRPr>
          </a:p>
        </p:txBody>
      </p:sp>
      <p:pic>
        <p:nvPicPr>
          <p:cNvPr id="9218" name="Picture 2" descr="http://1.bp.blogspot.com/_tTFdYezGXMQ/S0tJPxl8_OI/AAAAAAAAIco/mzJ6aIberG4/s400/sacrificio.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965575" y="3933055"/>
            <a:ext cx="4034042" cy="28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66242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Fernando\Desktop\7 Láminas profeticas\4 APOCALIPSIS\H\060705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499982" y="44624"/>
            <a:ext cx="4588545" cy="6120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51521" y="163661"/>
            <a:ext cx="4536503" cy="6370975"/>
          </a:xfrm>
          <a:prstGeom prst="rect">
            <a:avLst/>
          </a:prstGeom>
          <a:noFill/>
        </p:spPr>
        <p:txBody>
          <a:bodyPr wrap="square" rtlCol="0">
            <a:spAutoFit/>
          </a:bodyPr>
          <a:lstStyle/>
          <a:p>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Dios jamás escogió a los Mayas para ser un pueblo a través del cual él pudiera enviar mensajes o revelaciones especiales, para ello, Dios escogió a un solo pueblo, a Israel en el pasado, y posteriormente a su iglesia y en estas dos instituciones por medio de sus siervos los profetas  y apóstoles.  La Biblia no señala a ningún otro pueblo con este cometido.</a:t>
            </a:r>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794923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9512" y="188640"/>
            <a:ext cx="8640960" cy="4154984"/>
          </a:xfrm>
          <a:prstGeom prst="rect">
            <a:avLst/>
          </a:prstGeom>
          <a:noFill/>
        </p:spPr>
        <p:txBody>
          <a:bodyPr wrap="square" rtlCol="0">
            <a:spAutoFit/>
          </a:bodyPr>
          <a:lstStyle/>
          <a:p>
            <a:r>
              <a:rPr lang="es-ES" sz="2400" b="1" dirty="0" smtClean="0">
                <a:solidFill>
                  <a:srgbClr val="FFFF00"/>
                </a:solidFill>
                <a:latin typeface="Verdana" pitchFamily="34" charset="0"/>
                <a:ea typeface="Verdana" pitchFamily="34" charset="0"/>
                <a:cs typeface="Verdana" pitchFamily="34" charset="0"/>
              </a:rPr>
              <a:t>Los textos también señalaban que todos estos pueblos se apartaron del conocimiento del verdadero Dios y se volvieron a las fábulas y la adoración de los ídolos y demonios ¿Podría estar Dios allí? ¿dejaría el Señor una revelación especial y aparte de las Sagradas Escrituras? Eso sería imposible, pues si lo hubiera hecho, entonces tendríamos cualquier escrito de culturas paganas como válidos para conocer la verdad en cuanto al futuro de la tierra y de la humanidad.  No, el Señor no ha actuado así. </a:t>
            </a:r>
            <a:endParaRPr lang="es-ES" sz="2400" b="1" dirty="0">
              <a:solidFill>
                <a:srgbClr val="FFFF00"/>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164008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260648"/>
            <a:ext cx="8280920" cy="5909310"/>
          </a:xfrm>
          <a:prstGeom prst="rect">
            <a:avLst/>
          </a:prstGeom>
        </p:spPr>
        <p:txBody>
          <a:bodyPr wrap="square">
            <a:spAutoFit/>
          </a:bodyPr>
          <a:lstStyle/>
          <a:p>
            <a:pPr algn="just"/>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El pagano inculto aprende sus lecciones a través de la naturaleza y de sus propias necesidades, e insatisfecho con las tinieblas se esfuerza por alcanzar la luz, buscando a Dios en la Primera Gran Causa. En el libro de Génesis se registran varias maneras en las que el Señor habla.  Pero es sorprendente el contraste entre la revelación del Altísimo en dicho libro y las ideas de los gentiles.  Muchos filósofos paganos tuvieron un conocimiento de Dios que era puro, pero la degeneración, el culto a las cosas creadas, comenzó a oscurecer ese conocimiento.  Las obras de las manos de Dios en el mundo natural: el sol, la luna y las estrellas, fueron veneradas</a:t>
            </a:r>
            <a:r>
              <a:rPr lang="es-ES"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(Alza tus ojos. 21 de septiembre. El Dios de la ciencia y la revelación.)</a:t>
            </a:r>
            <a:endPar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496242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404664"/>
            <a:ext cx="8352928" cy="3416320"/>
          </a:xfrm>
          <a:prstGeom prst="rect">
            <a:avLst/>
          </a:prstGeom>
          <a:noFill/>
        </p:spPr>
        <p:txBody>
          <a:bodyPr wrap="square" rtlCol="0">
            <a:spAutoFit/>
          </a:bodyPr>
          <a:lstStyle/>
          <a:p>
            <a:pPr algn="just"/>
            <a:r>
              <a:rPr lang="es-ES" sz="2400" b="1" dirty="0" smtClean="0">
                <a:solidFill>
                  <a:srgbClr val="FFFF00"/>
                </a:solidFill>
                <a:latin typeface="Verdana" pitchFamily="34" charset="0"/>
                <a:ea typeface="Verdana" pitchFamily="34" charset="0"/>
                <a:cs typeface="Verdana" pitchFamily="34" charset="0"/>
              </a:rPr>
              <a:t>De manera que todo esto es un plan de Satanás para darle importancia a escritos paganos que él mismo ha inspirado en el pasado para que así y a través del tiempo se transformen en “profecías” y cobren una relevancia e importancia mayor que las mismas Sagradas Escrituras.  Estos eventos que él mismo ha revelado precisamente se encargaría de cumplir llegando el tiempo para ello.</a:t>
            </a:r>
            <a:endParaRPr lang="es-ES" sz="2400" b="1" dirty="0">
              <a:solidFill>
                <a:srgbClr val="FFFF00"/>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0770972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404664"/>
            <a:ext cx="8136904" cy="5909310"/>
          </a:xfrm>
          <a:prstGeom prst="rect">
            <a:avLst/>
          </a:prstGeom>
        </p:spPr>
        <p:txBody>
          <a:bodyPr wrap="square">
            <a:spAutoFit/>
          </a:bodyPr>
          <a:lstStyle/>
          <a:p>
            <a:pPr algn="just"/>
            <a:r>
              <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A Dios no le agrada esta conducta, y lo ha declarado en los términos más explícitos.  Esta premura impaciente por rasgar el velo del futuro revela una falta de fe en Dios, y deja el alma expuesta a las sugestiones del maestro de los engañadores.  Satanás induce a los hombres a que consulten a los que poseen espíritus adivinadores; y mediante la revelación de cosas pasadas ocultas, les inspira confianza en su poder de predecir lo porvenir.  En virtud de la experiencia que obtuvo a través de largos siglos, puede razonar de la causa al efecto, y a menudo predecir con cierta exactitud algunos de los acontecimientos futuros de la vida del hombre.  Así puede engañar a ciertas pobres almas mal encaminadas, ponerlas bajo su poder y llevarlas cautivas a voluntad</a:t>
            </a:r>
            <a:r>
              <a:rPr lang="es-ES"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a:t>
            </a:r>
          </a:p>
          <a:p>
            <a:pPr algn="just"/>
            <a:endPar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algn="just"/>
            <a:r>
              <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Dios nos ha advertido por su profeta: "Si os dijeron: Preguntad a los pythones y a los adivinos, que susurran hablando, responded: ¿No consultará el pueblo a su Dios? ¿Apelará por los vivos a los muertos? ¡A la ley y al testimonio! Si no dijeren conforme a esto, es porque no les ha amanecido." (Isa. 8: 19, 20</a:t>
            </a:r>
            <a:r>
              <a:rPr lang="es-ES"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(PP. Cap.67 Pág. 743)</a:t>
            </a:r>
            <a:endPar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725145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260648"/>
            <a:ext cx="8352928" cy="3416320"/>
          </a:xfrm>
          <a:prstGeom prst="rect">
            <a:avLst/>
          </a:prstGeom>
        </p:spPr>
        <p:txBody>
          <a:bodyPr wrap="square">
            <a:spAutoFit/>
          </a:bodyPr>
          <a:lstStyle/>
          <a:p>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Voces místicas, médiums, clarividentes y adivinos</a:t>
            </a:r>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Las </a:t>
            </a:r>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voces místicas que hablaron en Ecrón y en Endor todavía están descarriando a los hijos de los hombres mediante sus palabras mentirosas.  El príncipe de las tinieblas tan sólo ha aparecido con un nuevo disfraz.  </a:t>
            </a:r>
            <a:r>
              <a:rPr lang="es-ES" sz="2400"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Los oráculos paganos del tiempo pasado tienen su contraparte en los médiums espiritistas, los clarividentes y los adivinos de la actualidad</a:t>
            </a:r>
            <a:r>
              <a:rPr lang="es-ES"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t>
            </a:r>
          </a:p>
        </p:txBody>
      </p:sp>
    </p:spTree>
    <p:extLst>
      <p:ext uri="{BB962C8B-B14F-4D97-AF65-F5344CB8AC3E}">
        <p14:creationId xmlns:p14="http://schemas.microsoft.com/office/powerpoint/2010/main" val="10177978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188640"/>
            <a:ext cx="8496944" cy="4154984"/>
          </a:xfrm>
          <a:prstGeom prst="rect">
            <a:avLst/>
          </a:prstGeom>
        </p:spPr>
        <p:txBody>
          <a:bodyPr wrap="square">
            <a:spAutoFit/>
          </a:bodyPr>
          <a:lstStyle/>
          <a:p>
            <a:pPr lvl="0"/>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Los misterios del culto pagano son reemplazados por las sociedades secretas y las sesiones secretas, las reuniones a oscuras y las maravillas de los hechiceros de nuestro tiempo.  Y lo que dicen es ansiosamente recibido por miles de personas que </a:t>
            </a:r>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rehúsan </a:t>
            </a:r>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aceptar la luz de la Palabra o del Espíritu de Dios.  Se burlan de los magos de la antigüedad, mientras el gran engañador ríe en triunfo cuando ellos se someten a sus artes presentadas en una forma distinta</a:t>
            </a:r>
            <a:r>
              <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a:t>
            </a:r>
          </a:p>
        </p:txBody>
      </p:sp>
    </p:spTree>
    <p:extLst>
      <p:ext uri="{BB962C8B-B14F-4D97-AF65-F5344CB8AC3E}">
        <p14:creationId xmlns:p14="http://schemas.microsoft.com/office/powerpoint/2010/main" val="420749413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116632"/>
            <a:ext cx="8640960" cy="3508653"/>
          </a:xfrm>
          <a:prstGeom prst="rect">
            <a:avLst/>
          </a:prstGeom>
        </p:spPr>
        <p:txBody>
          <a:bodyPr wrap="square">
            <a:spAutoFit/>
          </a:bodyPr>
          <a:lstStyle/>
          <a:p>
            <a:pPr lvl="0"/>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Estos instrumentos satánicos pretenden curar la enfermedad.  Atribuyen su poder a la electricidad, al magnetismo o a los así llamados "remedios simpáticos", cuando en realidad no son más que canales de las corrientes eléctricas de Satanás.  Por este medio él arroja su ensalmo sobre los cuerpos y las almas de los hombres </a:t>
            </a:r>
            <a:r>
              <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(Signs of the Times, 24 de marzo, 1887). (EV. Cap. 18 El trato con la falsa ciencia, los cultos, los ismos y las sociedades secretas diversas formas de espiritismo. Pág. 442)</a:t>
            </a:r>
          </a:p>
        </p:txBody>
      </p:sp>
    </p:spTree>
    <p:extLst>
      <p:ext uri="{BB962C8B-B14F-4D97-AF65-F5344CB8AC3E}">
        <p14:creationId xmlns:p14="http://schemas.microsoft.com/office/powerpoint/2010/main" val="415162224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Fernando\Desktop\7 Láminas profeticas\4 APOCALIPSIS\E\060414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908108" y="0"/>
            <a:ext cx="5128388" cy="6840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5536" y="5157192"/>
            <a:ext cx="8208912" cy="1200329"/>
          </a:xfrm>
          <a:prstGeom prst="rect">
            <a:avLst/>
          </a:prstGeom>
        </p:spPr>
        <p:txBody>
          <a:bodyPr wrap="square">
            <a:spAutoFit/>
          </a:bodyPr>
          <a:lstStyle/>
          <a:p>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Pronto ocurrirán escenas maravillosas con las cuales Satanás estará estrechamente relacionado</a:t>
            </a:r>
            <a:r>
              <a:rPr lang="es-ES"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(EUD. Pág. 170)</a:t>
            </a:r>
            <a:endPar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pic>
        <p:nvPicPr>
          <p:cNvPr id="4" name="Picture 4" descr="http://libertadhumana.files.wordpress.com/2012/11/may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84" y="44624"/>
            <a:ext cx="3823340" cy="442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780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2.bp.blogspot.com/-8PNIe8A3Rdo/T3H9ccJEwvI/AAAAAAAAAMg/_LfoA2F69aY/s1600/crucifixion-of-jesus-christ-with-dramatic-sky-and-lightning.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23528" y="687123"/>
            <a:ext cx="7968000" cy="5976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79512" y="116632"/>
            <a:ext cx="8568952" cy="830997"/>
          </a:xfrm>
          <a:prstGeom prst="rect">
            <a:avLst/>
          </a:prstGeom>
          <a:noFill/>
        </p:spPr>
        <p:txBody>
          <a:bodyPr wrap="square" rtlCol="0">
            <a:spAutoFit/>
          </a:bodyPr>
          <a:lstStyle/>
          <a:p>
            <a:r>
              <a:rPr lang="es-ES" sz="28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TINIEBLAS SOBRE EL MONTE CALVARIO </a:t>
            </a:r>
          </a:p>
          <a:p>
            <a:r>
              <a:rPr lang="es-ES" sz="2000" b="1"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Eventos misteriosos en torno a la muerte de Cristo.</a:t>
            </a:r>
            <a:endParaRPr lang="es-ES" sz="2000"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7078115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6580" y="4365104"/>
            <a:ext cx="8424936" cy="2185214"/>
          </a:xfrm>
          <a:prstGeom prst="rect">
            <a:avLst/>
          </a:prstGeom>
        </p:spPr>
        <p:txBody>
          <a:bodyPr wrap="square">
            <a:spAutoFit/>
          </a:bodyPr>
          <a:lstStyle/>
          <a:p>
            <a:r>
              <a:rPr lang="es-CL" sz="2400" b="1" dirty="0" smtClean="0">
                <a:solidFill>
                  <a:srgbClr val="FFFF00"/>
                </a:solidFill>
                <a:effectLst>
                  <a:outerShdw blurRad="38100" dist="38100" dir="2700000" algn="tl">
                    <a:srgbClr val="000000">
                      <a:alpha val="43137"/>
                    </a:srgbClr>
                  </a:outerShdw>
                </a:effectLst>
                <a:latin typeface="Verdana"/>
              </a:rPr>
              <a:t>Entonces </a:t>
            </a:r>
            <a:r>
              <a:rPr lang="es-CL" sz="2400" b="1" dirty="0">
                <a:solidFill>
                  <a:srgbClr val="FFFF00"/>
                </a:solidFill>
                <a:effectLst>
                  <a:outerShdw blurRad="38100" dist="38100" dir="2700000" algn="tl">
                    <a:srgbClr val="000000">
                      <a:alpha val="43137"/>
                    </a:srgbClr>
                  </a:outerShdw>
                </a:effectLst>
                <a:latin typeface="Verdana"/>
              </a:rPr>
              <a:t>les dijo: Se levantará nación contra nación, y reino contra reino; </a:t>
            </a:r>
            <a:r>
              <a:rPr lang="es-CL" sz="2400" b="1" dirty="0" smtClean="0">
                <a:solidFill>
                  <a:srgbClr val="FFFF00"/>
                </a:solidFill>
                <a:effectLst>
                  <a:outerShdw blurRad="38100" dist="38100" dir="2700000" algn="tl">
                    <a:srgbClr val="000000">
                      <a:alpha val="43137"/>
                    </a:srgbClr>
                  </a:outerShdw>
                </a:effectLst>
                <a:latin typeface="Verdana"/>
              </a:rPr>
              <a:t>y </a:t>
            </a:r>
            <a:r>
              <a:rPr lang="es-CL" sz="2400" b="1" dirty="0">
                <a:solidFill>
                  <a:srgbClr val="FFFF00"/>
                </a:solidFill>
                <a:effectLst>
                  <a:outerShdw blurRad="38100" dist="38100" dir="2700000" algn="tl">
                    <a:srgbClr val="000000">
                      <a:alpha val="43137"/>
                    </a:srgbClr>
                  </a:outerShdw>
                </a:effectLst>
                <a:latin typeface="Verdana"/>
              </a:rPr>
              <a:t>habrá grandes terremotos, y en diferentes lugares hambres y pestilencias; </a:t>
            </a:r>
            <a:r>
              <a:rPr lang="es-CL" sz="2400" b="1" dirty="0">
                <a:solidFill>
                  <a:srgbClr val="FF0000"/>
                </a:solidFill>
                <a:effectLst>
                  <a:outerShdw blurRad="38100" dist="38100" dir="2700000" algn="tl">
                    <a:srgbClr val="000000">
                      <a:alpha val="43137"/>
                    </a:srgbClr>
                  </a:outerShdw>
                </a:effectLst>
                <a:latin typeface="Verdana"/>
              </a:rPr>
              <a:t>y habrá terror </a:t>
            </a:r>
            <a:r>
              <a:rPr lang="es-CL" sz="3200" b="1" dirty="0" smtClean="0">
                <a:solidFill>
                  <a:srgbClr val="FF0000"/>
                </a:solidFill>
                <a:effectLst>
                  <a:outerShdw blurRad="38100" dist="38100" dir="2700000" algn="tl">
                    <a:srgbClr val="000000">
                      <a:alpha val="43137"/>
                    </a:srgbClr>
                  </a:outerShdw>
                </a:effectLst>
                <a:latin typeface="Verdana"/>
              </a:rPr>
              <a:t>Y GRANDES SEÑALES DEL CIELO</a:t>
            </a:r>
            <a:r>
              <a:rPr lang="es-CL" sz="2400" b="1" dirty="0" smtClean="0">
                <a:solidFill>
                  <a:srgbClr val="FF0000"/>
                </a:solidFill>
                <a:effectLst>
                  <a:outerShdw blurRad="38100" dist="38100" dir="2700000" algn="tl">
                    <a:srgbClr val="000000">
                      <a:alpha val="43137"/>
                    </a:srgbClr>
                  </a:outerShdw>
                </a:effectLst>
                <a:latin typeface="Verdana"/>
              </a:rPr>
              <a:t>.</a:t>
            </a:r>
            <a:r>
              <a:rPr lang="es-CL" sz="2400" b="1" dirty="0">
                <a:solidFill>
                  <a:srgbClr val="FF0000"/>
                </a:solidFill>
                <a:effectLst>
                  <a:outerShdw blurRad="38100" dist="38100" dir="2700000" algn="tl">
                    <a:srgbClr val="000000">
                      <a:alpha val="43137"/>
                    </a:srgbClr>
                  </a:outerShdw>
                </a:effectLst>
                <a:latin typeface="Verdana"/>
              </a:rPr>
              <a:t> </a:t>
            </a:r>
            <a:r>
              <a:rPr lang="es-CL" b="1" dirty="0" smtClean="0">
                <a:solidFill>
                  <a:srgbClr val="FFFF00"/>
                </a:solidFill>
                <a:effectLst>
                  <a:outerShdw blurRad="38100" dist="38100" dir="2700000" algn="tl">
                    <a:srgbClr val="000000">
                      <a:alpha val="43137"/>
                    </a:srgbClr>
                  </a:outerShdw>
                </a:effectLst>
                <a:latin typeface="Verdana"/>
              </a:rPr>
              <a:t>(Luc. 21: 9-11)</a:t>
            </a:r>
            <a:endParaRPr lang="es-CL" b="1" dirty="0">
              <a:solidFill>
                <a:srgbClr val="FFFF00"/>
              </a:solidFill>
              <a:effectLst>
                <a:outerShdw blurRad="38100" dist="38100" dir="2700000" algn="tl">
                  <a:srgbClr val="000000">
                    <a:alpha val="43137"/>
                  </a:srgbClr>
                </a:outerShdw>
              </a:effectLst>
            </a:endParaRPr>
          </a:p>
        </p:txBody>
      </p:sp>
      <p:pic>
        <p:nvPicPr>
          <p:cNvPr id="4098" name="Picture 2" descr="http://1.bp.blogspot.com/-VAP6gGkk5mU/T1_fAyIYD4I/AAAAAAAACUI/3-s83ZvkVa8/s1600/OVNI%2BASPIRANDO%2BAL%2BSOL.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39552" y="116632"/>
            <a:ext cx="7500403" cy="421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10766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4065004016"/>
              </p:ext>
            </p:extLst>
          </p:nvPr>
        </p:nvGraphicFramePr>
        <p:xfrm>
          <a:off x="107504" y="116632"/>
          <a:ext cx="8856984" cy="2418080"/>
        </p:xfrm>
        <a:graphic>
          <a:graphicData uri="http://schemas.openxmlformats.org/drawingml/2006/table">
            <a:tbl>
              <a:tblPr firstRow="1" bandRow="1">
                <a:tableStyleId>{5C22544A-7EE6-4342-B048-85BDC9FD1C3A}</a:tableStyleId>
              </a:tblPr>
              <a:tblGrid>
                <a:gridCol w="4428492"/>
                <a:gridCol w="4428492"/>
              </a:tblGrid>
              <a:tr h="370840">
                <a:tc gridSpan="2">
                  <a:txBody>
                    <a:bodyPr/>
                    <a:lstStyle/>
                    <a:p>
                      <a:pPr algn="ctr"/>
                      <a:r>
                        <a:rPr lang="es-ES" sz="2000"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SATANÁS IMITA LA SEGUNDA VENIDA DE CRISTO</a:t>
                      </a:r>
                      <a:endParaRPr lang="es-ES" sz="2000"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txBody>
                  <a:tcPr>
                    <a:solidFill>
                      <a:srgbClr val="C00000"/>
                    </a:solidFill>
                  </a:tcPr>
                </a:tc>
                <a:tc hMerge="1">
                  <a:txBody>
                    <a:bodyPr/>
                    <a:lstStyle/>
                    <a:p>
                      <a:endParaRPr lang="es-ES" dirty="0"/>
                    </a:p>
                  </a:txBody>
                  <a:tcPr/>
                </a:tc>
              </a:tr>
              <a:tr h="370840">
                <a:tc>
                  <a:txBody>
                    <a:bodyPr/>
                    <a:lstStyle/>
                    <a:p>
                      <a:pPr algn="ctr"/>
                      <a:r>
                        <a:rPr lang="es-ES" b="1" dirty="0" smtClean="0"/>
                        <a:t>Aparición de Satanás</a:t>
                      </a:r>
                      <a:endParaRPr lang="es-ES" b="1" dirty="0"/>
                    </a:p>
                  </a:txBody>
                  <a:tcPr>
                    <a:solidFill>
                      <a:schemeClr val="accent3">
                        <a:lumMod val="60000"/>
                        <a:lumOff val="40000"/>
                      </a:schemeClr>
                    </a:solidFill>
                  </a:tcPr>
                </a:tc>
                <a:tc>
                  <a:txBody>
                    <a:bodyPr/>
                    <a:lstStyle/>
                    <a:p>
                      <a:pPr algn="ctr"/>
                      <a:r>
                        <a:rPr lang="es-ES" b="1" dirty="0" smtClean="0"/>
                        <a:t>Segunda venida de Cristo</a:t>
                      </a:r>
                      <a:endParaRPr lang="es-ES" b="1" dirty="0"/>
                    </a:p>
                  </a:txBody>
                  <a:tcPr>
                    <a:solidFill>
                      <a:schemeClr val="accent3">
                        <a:lumMod val="60000"/>
                        <a:lumOff val="40000"/>
                      </a:schemeClr>
                    </a:solidFill>
                  </a:tcPr>
                </a:tc>
              </a:tr>
              <a:tr h="370840">
                <a:tc>
                  <a:txBody>
                    <a:bodyPr/>
                    <a:lstStyle/>
                    <a:p>
                      <a:r>
                        <a:rPr lang="es-ES" dirty="0" smtClean="0"/>
                        <a:t>Hace grandes señales y milagros (Mat. 24: 23-24; Luc. 21: 11; 2ª Te. 2: 9; Apoc. 13: 13)</a:t>
                      </a:r>
                      <a:endParaRPr lang="es-ES" dirty="0"/>
                    </a:p>
                  </a:txBody>
                  <a:tcPr/>
                </a:tc>
                <a:tc>
                  <a:txBody>
                    <a:bodyPr/>
                    <a:lstStyle/>
                    <a:p>
                      <a:r>
                        <a:rPr lang="es-ES" dirty="0" smtClean="0"/>
                        <a:t>Grandes señales y milagros (Mat. 24: 29; Luc. 21: 25-26; )</a:t>
                      </a:r>
                      <a:endParaRPr lang="es-ES" dirty="0"/>
                    </a:p>
                  </a:txBody>
                  <a:tcPr/>
                </a:tc>
              </a:tr>
              <a:tr h="370840">
                <a:tc gridSpan="2">
                  <a:txBody>
                    <a:bodyPr/>
                    <a:lstStyle/>
                    <a:p>
                      <a:pPr algn="ctr"/>
                      <a:r>
                        <a:rPr lang="es-ES" b="1" dirty="0" smtClean="0"/>
                        <a:t>Orden cronológico</a:t>
                      </a:r>
                      <a:endParaRPr lang="es-ES" b="1" dirty="0"/>
                    </a:p>
                  </a:txBody>
                  <a:tcPr>
                    <a:solidFill>
                      <a:srgbClr val="92D050"/>
                    </a:solidFill>
                  </a:tcPr>
                </a:tc>
                <a:tc hMerge="1">
                  <a:txBody>
                    <a:bodyPr/>
                    <a:lstStyle/>
                    <a:p>
                      <a:endParaRPr lang="es-ES" dirty="0"/>
                    </a:p>
                  </a:txBody>
                  <a:tcPr/>
                </a:tc>
              </a:tr>
              <a:tr h="370840">
                <a:tc>
                  <a:txBody>
                    <a:bodyPr/>
                    <a:lstStyle/>
                    <a:p>
                      <a:pPr algn="ctr"/>
                      <a:r>
                        <a:rPr lang="es-ES" dirty="0" smtClean="0"/>
                        <a:t>Primero viene la apostasía</a:t>
                      </a:r>
                      <a:r>
                        <a:rPr lang="es-ES" baseline="0" dirty="0" smtClean="0"/>
                        <a:t> (2ª Tes. 2: 3; Mat. 24: 4, 24)</a:t>
                      </a:r>
                      <a:endParaRPr lang="es-ES" dirty="0" smtClean="0"/>
                    </a:p>
                  </a:txBody>
                  <a:tcPr/>
                </a:tc>
                <a:tc>
                  <a:txBody>
                    <a:bodyPr/>
                    <a:lstStyle/>
                    <a:p>
                      <a:pPr algn="ctr"/>
                      <a:r>
                        <a:rPr lang="es-ES" dirty="0" smtClean="0"/>
                        <a:t>Segunda venida de Cristo</a:t>
                      </a:r>
                      <a:endParaRPr lang="es-ES" dirty="0"/>
                    </a:p>
                  </a:txBody>
                  <a:tcPr/>
                </a:tc>
              </a:tr>
            </a:tbl>
          </a:graphicData>
        </a:graphic>
      </p:graphicFrame>
    </p:spTree>
    <p:extLst>
      <p:ext uri="{BB962C8B-B14F-4D97-AF65-F5344CB8AC3E}">
        <p14:creationId xmlns:p14="http://schemas.microsoft.com/office/powerpoint/2010/main" val="402328780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260648"/>
            <a:ext cx="8784976" cy="1366528"/>
          </a:xfrm>
          <a:prstGeom prst="rect">
            <a:avLst/>
          </a:prstGeom>
        </p:spPr>
        <p:txBody>
          <a:bodyPr wrap="square">
            <a:spAutoFit/>
          </a:bodyPr>
          <a:lstStyle/>
          <a:p>
            <a:pPr algn="just">
              <a:lnSpc>
                <a:spcPct val="115000"/>
              </a:lnSpc>
              <a:spcAft>
                <a:spcPts val="1000"/>
              </a:spcAft>
              <a:tabLst>
                <a:tab pos="771525" algn="l"/>
              </a:tabLst>
            </a:pPr>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Dios tiene un propósito al permitir que ocurran estas calamidades.  Son uno de sus medios para llamar a los hombres y mujeres a la reflexión.  </a:t>
            </a:r>
            <a:endParaRPr lang="es-ES" sz="16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2 Rectángulo"/>
          <p:cNvSpPr/>
          <p:nvPr/>
        </p:nvSpPr>
        <p:spPr>
          <a:xfrm>
            <a:off x="251520" y="3284984"/>
            <a:ext cx="4896544" cy="2215991"/>
          </a:xfrm>
          <a:prstGeom prst="rect">
            <a:avLst/>
          </a:prstGeom>
        </p:spPr>
        <p:txBody>
          <a:bodyPr wrap="square">
            <a:spAutoFit/>
          </a:bodyPr>
          <a:lstStyle/>
          <a:p>
            <a:pPr algn="just">
              <a:lnSpc>
                <a:spcPct val="115000"/>
              </a:lnSpc>
              <a:spcAft>
                <a:spcPts val="1000"/>
              </a:spcAft>
              <a:tabLst>
                <a:tab pos="771525" algn="l"/>
              </a:tabLst>
            </a:pPr>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Dios expresará a los incrédulos agentes humanos aquello que ha revelado claramente en su </a:t>
            </a:r>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Palabra</a:t>
            </a:r>
            <a:r>
              <a:rPr lang="es-ES"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t>
            </a:r>
            <a:endParaRPr lang="es-ES" sz="16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4" name="3 Rectángulo"/>
          <p:cNvSpPr/>
          <p:nvPr/>
        </p:nvSpPr>
        <p:spPr>
          <a:xfrm>
            <a:off x="251520" y="1916832"/>
            <a:ext cx="5328592" cy="1200329"/>
          </a:xfrm>
          <a:prstGeom prst="rect">
            <a:avLst/>
          </a:prstGeom>
        </p:spPr>
        <p:txBody>
          <a:bodyPr wrap="square">
            <a:spAutoFit/>
          </a:bodyPr>
          <a:lstStyle/>
          <a:p>
            <a:r>
              <a:rPr lang="es-ES" sz="2400" b="1"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MEDIANTE FENÓMENOS INSÓLITOS A TRAVÉS DE LA NATURALEZA, </a:t>
            </a:r>
            <a:endParaRPr lang="es-ES" dirty="0">
              <a:solidFill>
                <a:prstClr val="white"/>
              </a:solidFill>
            </a:endParaRPr>
          </a:p>
        </p:txBody>
      </p:sp>
      <p:sp>
        <p:nvSpPr>
          <p:cNvPr id="5" name="4 Rectángulo"/>
          <p:cNvSpPr/>
          <p:nvPr/>
        </p:nvSpPr>
        <p:spPr>
          <a:xfrm>
            <a:off x="179512" y="5723906"/>
            <a:ext cx="8712968" cy="729430"/>
          </a:xfrm>
          <a:prstGeom prst="rect">
            <a:avLst/>
          </a:prstGeom>
        </p:spPr>
        <p:txBody>
          <a:bodyPr wrap="square">
            <a:spAutoFit/>
          </a:bodyPr>
          <a:lstStyle/>
          <a:p>
            <a:pPr algn="just">
              <a:lnSpc>
                <a:spcPct val="115000"/>
              </a:lnSpc>
              <a:spcAft>
                <a:spcPts val="1000"/>
              </a:spcAft>
              <a:tabLst>
                <a:tab pos="771525" algn="l"/>
              </a:tabLst>
            </a:pPr>
            <a:r>
              <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19MR 279 (1902). </a:t>
            </a:r>
            <a:r>
              <a:rPr lang="es-ES" b="1" i="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(EUD. Cap. 2 Señales del Pronto Regreso de Cristo.  El propósito de Dios en las calamidades. Pág. 28)</a:t>
            </a:r>
            <a:endParaRPr lang="es-ES" sz="16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911632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img.terrorextremo.com/2011/junio/catastrofes-201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5999" y="1233376"/>
            <a:ext cx="9067500" cy="5580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539552" y="260648"/>
            <a:ext cx="7992888" cy="2003625"/>
          </a:xfrm>
          <a:prstGeom prst="rect">
            <a:avLst/>
          </a:prstGeom>
        </p:spPr>
        <p:txBody>
          <a:bodyPr wrap="square">
            <a:spAutoFit/>
          </a:bodyPr>
          <a:lstStyle/>
          <a:p>
            <a:pPr algn="just">
              <a:lnSpc>
                <a:spcPct val="115000"/>
              </a:lnSpc>
              <a:spcAft>
                <a:spcPts val="1000"/>
              </a:spcAft>
              <a:tabLst>
                <a:tab pos="771525" algn="l"/>
              </a:tabLst>
            </a:pPr>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Antes de que el Hijo del hombre aparezca en las nubes del cielo </a:t>
            </a:r>
            <a:r>
              <a:rPr lang="es-ES" sz="2400"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TODO</a:t>
            </a:r>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t>
            </a:r>
            <a:r>
              <a:rPr lang="es-ES" sz="2400"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ESTARÁ CONVULSIONADO EN LA NATURALEZA. </a:t>
            </a:r>
            <a:r>
              <a:rPr lang="es-ES"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7CBA </a:t>
            </a:r>
            <a:r>
              <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958 (1907). </a:t>
            </a:r>
            <a:r>
              <a:rPr lang="es-ES" b="1" i="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(EUD. Cap. 2 Señales del Pronto regreso de Cristo. Terremotos e inundaciones. Pág. 26)</a:t>
            </a:r>
            <a:endParaRPr lang="es-ES" sz="16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26246572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dimensiondark.files.wordpress.com/2007/09/11808gm3.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5496" y="53304"/>
            <a:ext cx="5023299" cy="6804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79512" y="116632"/>
            <a:ext cx="8676456" cy="2344231"/>
          </a:xfrm>
          <a:prstGeom prst="rect">
            <a:avLst/>
          </a:prstGeom>
        </p:spPr>
        <p:txBody>
          <a:bodyPr wrap="square">
            <a:spAutoFit/>
          </a:bodyPr>
          <a:lstStyle/>
          <a:p>
            <a:pPr algn="just">
              <a:lnSpc>
                <a:spcPct val="115000"/>
              </a:lnSpc>
              <a:spcAft>
                <a:spcPts val="1000"/>
              </a:spcAft>
              <a:tabLst>
                <a:tab pos="771525" algn="l"/>
              </a:tabLst>
            </a:pPr>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La transgresión casi ha llegado a su límite máximo.  La confusión llena el mundo, </a:t>
            </a:r>
            <a:r>
              <a:rPr lang="es-ES" sz="2400" b="1"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Y PRONTO HA DE VENIR SOBRE LOS SERES HUMANOS UN GRAN TERROR.</a:t>
            </a:r>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t>
            </a:r>
          </a:p>
          <a:p>
            <a:pPr algn="just">
              <a:lnSpc>
                <a:spcPct val="115000"/>
              </a:lnSpc>
              <a:spcAft>
                <a:spcPts val="1000"/>
              </a:spcAft>
              <a:tabLst>
                <a:tab pos="771525" algn="l"/>
              </a:tabLst>
            </a:pPr>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2 Rectángulo"/>
          <p:cNvSpPr/>
          <p:nvPr/>
        </p:nvSpPr>
        <p:spPr>
          <a:xfrm>
            <a:off x="4283968" y="1988840"/>
            <a:ext cx="4572000" cy="4764381"/>
          </a:xfrm>
          <a:prstGeom prst="rect">
            <a:avLst/>
          </a:prstGeom>
        </p:spPr>
        <p:txBody>
          <a:bodyPr>
            <a:spAutoFit/>
          </a:bodyPr>
          <a:lstStyle/>
          <a:p>
            <a:pPr algn="just">
              <a:lnSpc>
                <a:spcPct val="115000"/>
              </a:lnSpc>
              <a:spcAft>
                <a:spcPts val="1000"/>
              </a:spcAft>
              <a:tabLst>
                <a:tab pos="771525" algn="l"/>
              </a:tabLst>
            </a:pPr>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El fin está muy cerca.  Nosotros, que conocemos la verdad, hemos de prepararnos </a:t>
            </a:r>
            <a:r>
              <a:rPr lang="es-ES" sz="2400"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PARA LO QUE PRONTO HA DE IRRUMPIR SOBRE EL MUNDO COMO UNA SORPRESA AGOBIADORA</a:t>
            </a:r>
            <a:r>
              <a:rPr lang="es-ES"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t>
            </a:r>
            <a:r>
              <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(Testimonies, tomo 8, pág. 28.) </a:t>
            </a:r>
            <a:r>
              <a:rPr lang="es-ES" b="1" i="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(SC. Condiciones Mundiales a que Hace Frente el Cristiano. Pág. 65, 66)</a:t>
            </a:r>
            <a:endParaRPr lang="es-ES" sz="16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0776641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97"/>
            <a:ext cx="9078096" cy="57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326580" y="4365104"/>
            <a:ext cx="8424936" cy="2185214"/>
          </a:xfrm>
          <a:prstGeom prst="rect">
            <a:avLst/>
          </a:prstGeom>
        </p:spPr>
        <p:txBody>
          <a:bodyPr wrap="square">
            <a:spAutoFit/>
          </a:bodyPr>
          <a:lstStyle/>
          <a:p>
            <a:r>
              <a:rPr lang="es-CL" sz="2400" b="1" dirty="0" smtClean="0">
                <a:solidFill>
                  <a:srgbClr val="FFFF00"/>
                </a:solidFill>
                <a:effectLst>
                  <a:outerShdw blurRad="38100" dist="38100" dir="2700000" algn="tl">
                    <a:srgbClr val="000000">
                      <a:alpha val="43137"/>
                    </a:srgbClr>
                  </a:outerShdw>
                </a:effectLst>
                <a:latin typeface="Verdana"/>
              </a:rPr>
              <a:t>Entonces </a:t>
            </a:r>
            <a:r>
              <a:rPr lang="es-CL" sz="2400" b="1" dirty="0">
                <a:solidFill>
                  <a:srgbClr val="FFFF00"/>
                </a:solidFill>
                <a:effectLst>
                  <a:outerShdw blurRad="38100" dist="38100" dir="2700000" algn="tl">
                    <a:srgbClr val="000000">
                      <a:alpha val="43137"/>
                    </a:srgbClr>
                  </a:outerShdw>
                </a:effectLst>
                <a:latin typeface="Verdana"/>
              </a:rPr>
              <a:t>les dijo: Se levantará nación contra nación, y reino contra reino; </a:t>
            </a:r>
            <a:r>
              <a:rPr lang="es-CL" sz="2400" b="1" dirty="0" smtClean="0">
                <a:solidFill>
                  <a:srgbClr val="FFFF00"/>
                </a:solidFill>
                <a:effectLst>
                  <a:outerShdw blurRad="38100" dist="38100" dir="2700000" algn="tl">
                    <a:srgbClr val="000000">
                      <a:alpha val="43137"/>
                    </a:srgbClr>
                  </a:outerShdw>
                </a:effectLst>
                <a:latin typeface="Verdana"/>
              </a:rPr>
              <a:t>y </a:t>
            </a:r>
            <a:r>
              <a:rPr lang="es-CL" sz="2400" b="1" dirty="0">
                <a:solidFill>
                  <a:srgbClr val="FFFF00"/>
                </a:solidFill>
                <a:effectLst>
                  <a:outerShdw blurRad="38100" dist="38100" dir="2700000" algn="tl">
                    <a:srgbClr val="000000">
                      <a:alpha val="43137"/>
                    </a:srgbClr>
                  </a:outerShdw>
                </a:effectLst>
                <a:latin typeface="Verdana"/>
              </a:rPr>
              <a:t>habrá grandes terremotos, y en diferentes lugares hambres y pestilencias; </a:t>
            </a:r>
            <a:r>
              <a:rPr lang="es-CL" sz="2400" b="1" dirty="0">
                <a:solidFill>
                  <a:srgbClr val="FF0000"/>
                </a:solidFill>
                <a:effectLst>
                  <a:outerShdw blurRad="38100" dist="38100" dir="2700000" algn="tl">
                    <a:srgbClr val="000000">
                      <a:alpha val="43137"/>
                    </a:srgbClr>
                  </a:outerShdw>
                </a:effectLst>
                <a:latin typeface="Verdana"/>
              </a:rPr>
              <a:t>y habrá terror </a:t>
            </a:r>
            <a:r>
              <a:rPr lang="es-CL" sz="3200" b="1" dirty="0" smtClean="0">
                <a:solidFill>
                  <a:srgbClr val="FF0000"/>
                </a:solidFill>
                <a:effectLst>
                  <a:outerShdw blurRad="38100" dist="38100" dir="2700000" algn="tl">
                    <a:srgbClr val="000000">
                      <a:alpha val="43137"/>
                    </a:srgbClr>
                  </a:outerShdw>
                </a:effectLst>
                <a:latin typeface="Verdana"/>
              </a:rPr>
              <a:t>Y GRANDES SEÑALES DEL CIELO</a:t>
            </a:r>
            <a:r>
              <a:rPr lang="es-CL" sz="2400" b="1" dirty="0" smtClean="0">
                <a:solidFill>
                  <a:srgbClr val="FF0000"/>
                </a:solidFill>
                <a:effectLst>
                  <a:outerShdw blurRad="38100" dist="38100" dir="2700000" algn="tl">
                    <a:srgbClr val="000000">
                      <a:alpha val="43137"/>
                    </a:srgbClr>
                  </a:outerShdw>
                </a:effectLst>
                <a:latin typeface="Verdana"/>
              </a:rPr>
              <a:t>.</a:t>
            </a:r>
            <a:r>
              <a:rPr lang="es-CL" sz="2400" b="1" dirty="0">
                <a:solidFill>
                  <a:srgbClr val="FF0000"/>
                </a:solidFill>
                <a:effectLst>
                  <a:outerShdw blurRad="38100" dist="38100" dir="2700000" algn="tl">
                    <a:srgbClr val="000000">
                      <a:alpha val="43137"/>
                    </a:srgbClr>
                  </a:outerShdw>
                </a:effectLst>
                <a:latin typeface="Verdana"/>
              </a:rPr>
              <a:t> </a:t>
            </a:r>
            <a:r>
              <a:rPr lang="es-CL" b="1" dirty="0" smtClean="0">
                <a:solidFill>
                  <a:srgbClr val="FFFF00"/>
                </a:solidFill>
                <a:effectLst>
                  <a:outerShdw blurRad="38100" dist="38100" dir="2700000" algn="tl">
                    <a:srgbClr val="000000">
                      <a:alpha val="43137"/>
                    </a:srgbClr>
                  </a:outerShdw>
                </a:effectLst>
                <a:latin typeface="Verdana"/>
              </a:rPr>
              <a:t>(Luc. 21: 9-11)</a:t>
            </a:r>
            <a:endParaRPr lang="es-CL"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1830686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9525"/>
            <a:ext cx="9169400" cy="687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107504" y="3140968"/>
            <a:ext cx="6336704" cy="3293209"/>
          </a:xfrm>
          <a:prstGeom prst="rect">
            <a:avLst/>
          </a:prstGeom>
        </p:spPr>
        <p:txBody>
          <a:bodyPr wrap="square">
            <a:spAutoFit/>
          </a:bodyPr>
          <a:lstStyle/>
          <a:p>
            <a:r>
              <a:rPr lang="es-CL" sz="2400" b="1" dirty="0">
                <a:solidFill>
                  <a:srgbClr val="FFFF00"/>
                </a:solidFill>
                <a:effectLst>
                  <a:outerShdw blurRad="38100" dist="38100" dir="2700000" algn="tl">
                    <a:srgbClr val="000000">
                      <a:alpha val="43137"/>
                    </a:srgbClr>
                  </a:outerShdw>
                </a:effectLst>
                <a:latin typeface="Verdana"/>
              </a:rPr>
              <a:t>Porque no tenemos lucha contra sangre y carne, sino contra principados, contra potestades, contra los gobernadores de las tinieblas de este siglo, </a:t>
            </a:r>
            <a:r>
              <a:rPr lang="es-CL" sz="2400" b="1" dirty="0">
                <a:solidFill>
                  <a:srgbClr val="FF0000"/>
                </a:solidFill>
                <a:effectLst>
                  <a:outerShdw blurRad="38100" dist="38100" dir="2700000" algn="tl">
                    <a:srgbClr val="000000">
                      <a:alpha val="43137"/>
                    </a:srgbClr>
                  </a:outerShdw>
                </a:effectLst>
                <a:latin typeface="Verdana"/>
              </a:rPr>
              <a:t>contra huestes espirituales de maldad </a:t>
            </a:r>
            <a:r>
              <a:rPr lang="es-CL" sz="3200" b="1" dirty="0" smtClean="0">
                <a:solidFill>
                  <a:srgbClr val="FF0000"/>
                </a:solidFill>
                <a:effectLst>
                  <a:outerShdw blurRad="38100" dist="38100" dir="2700000" algn="tl">
                    <a:srgbClr val="000000">
                      <a:alpha val="43137"/>
                    </a:srgbClr>
                  </a:outerShdw>
                </a:effectLst>
                <a:latin typeface="Verdana"/>
              </a:rPr>
              <a:t>EN LAS REGIONES CELESTES</a:t>
            </a:r>
            <a:r>
              <a:rPr lang="es-CL" sz="2400" b="1" dirty="0" smtClean="0">
                <a:solidFill>
                  <a:srgbClr val="FF0000"/>
                </a:solidFill>
                <a:effectLst>
                  <a:outerShdw blurRad="38100" dist="38100" dir="2700000" algn="tl">
                    <a:srgbClr val="000000">
                      <a:alpha val="43137"/>
                    </a:srgbClr>
                  </a:outerShdw>
                </a:effectLst>
                <a:latin typeface="Verdana"/>
              </a:rPr>
              <a:t>. </a:t>
            </a:r>
            <a:r>
              <a:rPr lang="es-CL" b="1" dirty="0" smtClean="0">
                <a:solidFill>
                  <a:srgbClr val="FFFF00"/>
                </a:solidFill>
                <a:effectLst>
                  <a:outerShdw blurRad="38100" dist="38100" dir="2700000" algn="tl">
                    <a:srgbClr val="000000">
                      <a:alpha val="43137"/>
                    </a:srgbClr>
                  </a:outerShdw>
                </a:effectLst>
                <a:latin typeface="Verdana"/>
              </a:rPr>
              <a:t>(Ef. 6: 12)</a:t>
            </a:r>
            <a:endParaRPr lang="es-CL"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4163375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332656"/>
            <a:ext cx="8352928" cy="1791260"/>
          </a:xfrm>
          <a:prstGeom prst="rect">
            <a:avLst/>
          </a:prstGeom>
        </p:spPr>
        <p:txBody>
          <a:bodyPr wrap="square">
            <a:spAutoFit/>
          </a:bodyPr>
          <a:lstStyle/>
          <a:p>
            <a:pPr algn="just">
              <a:lnSpc>
                <a:spcPct val="115000"/>
              </a:lnSpc>
              <a:tabLst>
                <a:tab pos="1676400" algn="l"/>
                <a:tab pos="3981450" algn="l"/>
              </a:tabLst>
            </a:pPr>
            <a:r>
              <a:rPr lang="es-ES" sz="2400" b="1" u="sng" dirty="0">
                <a:solidFill>
                  <a:srgbClr val="FF0000"/>
                </a:solidFill>
                <a:latin typeface="Verdana" pitchFamily="34" charset="0"/>
                <a:ea typeface="Verdana" pitchFamily="34" charset="0"/>
                <a:cs typeface="Verdana" pitchFamily="34" charset="0"/>
              </a:rPr>
              <a:t>PRONTO APARECERÁN EN EL CIELO SIGNOS PAVOROSOS DE CARÁCTER SOBRENATURAL, EN PRUEBA DEL PODER MILAGROSO DE LOS DEMONIOS.</a:t>
            </a:r>
            <a:r>
              <a:rPr lang="es-ES" sz="2400" b="1" dirty="0">
                <a:solidFill>
                  <a:srgbClr val="FF0000"/>
                </a:solidFill>
                <a:latin typeface="Verdana" pitchFamily="34" charset="0"/>
                <a:ea typeface="Verdana" pitchFamily="34" charset="0"/>
                <a:cs typeface="Verdana" pitchFamily="34" charset="0"/>
              </a:rPr>
              <a:t> </a:t>
            </a:r>
            <a:endParaRPr lang="es-CL" sz="2000" b="1" dirty="0">
              <a:solidFill>
                <a:srgbClr val="FFFF00"/>
              </a:solidFill>
              <a:latin typeface="Verdana" pitchFamily="34" charset="0"/>
              <a:ea typeface="Verdana" pitchFamily="34" charset="0"/>
              <a:cs typeface="Verdana" pitchFamily="34" charset="0"/>
            </a:endParaRPr>
          </a:p>
        </p:txBody>
      </p:sp>
      <p:pic>
        <p:nvPicPr>
          <p:cNvPr id="22532"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9076" y="2349344"/>
            <a:ext cx="9048000" cy="41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040506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332656"/>
            <a:ext cx="8640960" cy="2215991"/>
          </a:xfrm>
          <a:prstGeom prst="rect">
            <a:avLst/>
          </a:prstGeom>
        </p:spPr>
        <p:txBody>
          <a:bodyPr wrap="square">
            <a:spAutoFit/>
          </a:bodyPr>
          <a:lstStyle/>
          <a:p>
            <a:pPr algn="just">
              <a:lnSpc>
                <a:spcPct val="115000"/>
              </a:lnSpc>
              <a:tabLst>
                <a:tab pos="1676400" algn="l"/>
                <a:tab pos="3981450" algn="l"/>
              </a:tabLst>
            </a:pPr>
            <a:r>
              <a:rPr lang="es-ES" sz="2400" b="1" dirty="0">
                <a:solidFill>
                  <a:srgbClr val="FF0000"/>
                </a:solidFill>
                <a:latin typeface="Verdana" pitchFamily="34" charset="0"/>
                <a:ea typeface="Verdana" pitchFamily="34" charset="0"/>
                <a:cs typeface="Verdana" pitchFamily="34" charset="0"/>
              </a:rPr>
              <a:t>Los espíritus de los demonios irán en busca de los reyes de la tierra y por todo el mundo </a:t>
            </a:r>
            <a:r>
              <a:rPr lang="es-ES" sz="2400" b="1" dirty="0">
                <a:solidFill>
                  <a:srgbClr val="FFFF00"/>
                </a:solidFill>
                <a:latin typeface="Verdana" pitchFamily="34" charset="0"/>
                <a:ea typeface="Verdana" pitchFamily="34" charset="0"/>
                <a:cs typeface="Verdana" pitchFamily="34" charset="0"/>
              </a:rPr>
              <a:t>para aprisionar a los hombres con engaños e inducirlos a que se unan a Satanás en su última lucha contra el gobierno de Dios.  </a:t>
            </a:r>
            <a:endParaRPr lang="es-CL" sz="2000" b="1" dirty="0">
              <a:solidFill>
                <a:srgbClr val="FFFF00"/>
              </a:solidFill>
              <a:latin typeface="Verdana" pitchFamily="34" charset="0"/>
              <a:ea typeface="Verdana" pitchFamily="34" charset="0"/>
              <a:cs typeface="Verdana" pitchFamily="34" charset="0"/>
            </a:endParaRPr>
          </a:p>
        </p:txBody>
      </p:sp>
      <p:pic>
        <p:nvPicPr>
          <p:cNvPr id="2457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95508" y="2548647"/>
            <a:ext cx="7387843" cy="42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35911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188640"/>
            <a:ext cx="8568952" cy="3844129"/>
          </a:xfrm>
          <a:prstGeom prst="rect">
            <a:avLst/>
          </a:prstGeom>
        </p:spPr>
        <p:txBody>
          <a:bodyPr wrap="square">
            <a:spAutoFit/>
          </a:bodyPr>
          <a:lstStyle/>
          <a:p>
            <a:pPr algn="just">
              <a:lnSpc>
                <a:spcPct val="115000"/>
              </a:lnSpc>
              <a:tabLst>
                <a:tab pos="1676400" algn="l"/>
                <a:tab pos="3981450" algn="l"/>
              </a:tabLst>
            </a:pPr>
            <a:r>
              <a:rPr lang="es-ES" sz="2400" b="1" dirty="0">
                <a:solidFill>
                  <a:srgbClr val="FFFF00"/>
                </a:solidFill>
                <a:latin typeface="Verdana" pitchFamily="34" charset="0"/>
                <a:ea typeface="Verdana" pitchFamily="34" charset="0"/>
                <a:cs typeface="Verdana" pitchFamily="34" charset="0"/>
              </a:rPr>
              <a:t>Mediante estos agentes, </a:t>
            </a:r>
            <a:r>
              <a:rPr lang="es-ES" sz="2400" b="1" dirty="0">
                <a:solidFill>
                  <a:srgbClr val="FF0000"/>
                </a:solidFill>
                <a:latin typeface="Verdana" pitchFamily="34" charset="0"/>
                <a:ea typeface="Verdana" pitchFamily="34" charset="0"/>
                <a:cs typeface="Verdana" pitchFamily="34" charset="0"/>
              </a:rPr>
              <a:t>tanto los príncipes como los súbditos serán engañados. </a:t>
            </a:r>
            <a:r>
              <a:rPr lang="es-ES" sz="2400" b="1" dirty="0">
                <a:solidFill>
                  <a:srgbClr val="FFFF00"/>
                </a:solidFill>
                <a:latin typeface="Verdana" pitchFamily="34" charset="0"/>
                <a:ea typeface="Verdana" pitchFamily="34" charset="0"/>
                <a:cs typeface="Verdana" pitchFamily="34" charset="0"/>
              </a:rPr>
              <a:t>Surgirán entes que se darán por el mismo Cristo y reclamarán los títulos y el culto que pertenecen al Redentor del mundo. Harán curaciones milagrosas y asegurarán haber recibido del cielo revelaciones contrarias al testimonio de las Sagradas Escrituras</a:t>
            </a:r>
            <a:r>
              <a:rPr lang="es-ES" sz="2000" dirty="0">
                <a:solidFill>
                  <a:srgbClr val="FFFF00"/>
                </a:solidFill>
                <a:latin typeface="Verdana" pitchFamily="34" charset="0"/>
                <a:ea typeface="Verdana" pitchFamily="34" charset="0"/>
                <a:cs typeface="Verdana" pitchFamily="34" charset="0"/>
              </a:rPr>
              <a:t>. </a:t>
            </a:r>
            <a:r>
              <a:rPr lang="es-ES" b="1" i="1" dirty="0">
                <a:solidFill>
                  <a:srgbClr val="FFFF00"/>
                </a:solidFill>
                <a:latin typeface="Verdana" pitchFamily="34" charset="0"/>
                <a:ea typeface="Verdana" pitchFamily="34" charset="0"/>
                <a:cs typeface="Verdana" pitchFamily="34" charset="0"/>
              </a:rPr>
              <a:t>(CS. Cap. 40 El Tiempo de angustia. Pág. 681, 682)</a:t>
            </a:r>
            <a:endParaRPr lang="es-CL" b="1" dirty="0">
              <a:solidFill>
                <a:srgbClr val="FFFF00"/>
              </a:solidFill>
              <a:latin typeface="Verdana" pitchFamily="34" charset="0"/>
              <a:ea typeface="Verdana" pitchFamily="34" charset="0"/>
              <a:cs typeface="Verdana" pitchFamily="34" charset="0"/>
            </a:endParaRPr>
          </a:p>
        </p:txBody>
      </p:sp>
      <p:pic>
        <p:nvPicPr>
          <p:cNvPr id="2560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267744" y="3573016"/>
            <a:ext cx="6624736" cy="328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0589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bbc.co.uk/spanish/specials/images/1119_galsem18/5122451_080718viernescruz.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496" y="44624"/>
            <a:ext cx="9018000" cy="6012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5536" y="260648"/>
            <a:ext cx="4572000" cy="1569660"/>
          </a:xfrm>
          <a:prstGeom prst="rect">
            <a:avLst/>
          </a:prstGeom>
        </p:spPr>
        <p:txBody>
          <a:bodyPr>
            <a:spAutoFit/>
          </a:bodyPr>
          <a:lstStyle/>
          <a:p>
            <a:r>
              <a:rPr lang="es-ES" sz="2400" b="1" dirty="0">
                <a:solidFill>
                  <a:srgbClr val="FFFF00"/>
                </a:solidFill>
                <a:effectLst>
                  <a:outerShdw blurRad="38100" dist="38100" dir="2700000" algn="tl">
                    <a:srgbClr val="000000">
                      <a:alpha val="43137"/>
                    </a:srgbClr>
                  </a:outerShdw>
                </a:effectLst>
                <a:latin typeface="Verdana"/>
              </a:rPr>
              <a:t>Y desde la hora sexta </a:t>
            </a:r>
            <a:r>
              <a:rPr lang="es-ES" sz="2400" b="1" dirty="0">
                <a:solidFill>
                  <a:srgbClr val="FF0000"/>
                </a:solidFill>
                <a:effectLst>
                  <a:outerShdw blurRad="38100" dist="38100" dir="2700000" algn="tl">
                    <a:srgbClr val="000000">
                      <a:alpha val="43137"/>
                    </a:srgbClr>
                  </a:outerShdw>
                </a:effectLst>
                <a:latin typeface="Verdana"/>
              </a:rPr>
              <a:t>hubo tinieblas sobre toda la tierra</a:t>
            </a:r>
            <a:r>
              <a:rPr lang="es-ES" sz="2400" b="1" dirty="0">
                <a:solidFill>
                  <a:srgbClr val="FFFF00"/>
                </a:solidFill>
                <a:effectLst>
                  <a:outerShdw blurRad="38100" dist="38100" dir="2700000" algn="tl">
                    <a:srgbClr val="000000">
                      <a:alpha val="43137"/>
                    </a:srgbClr>
                  </a:outerShdw>
                </a:effectLst>
                <a:latin typeface="Verdana"/>
              </a:rPr>
              <a:t> hasta la hora novena. </a:t>
            </a:r>
            <a:endParaRPr lang="es-ES" sz="2400" b="1" dirty="0">
              <a:solidFill>
                <a:srgbClr val="FFFF00"/>
              </a:solidFill>
              <a:effectLst>
                <a:outerShdw blurRad="38100" dist="38100" dir="2700000" algn="tl">
                  <a:srgbClr val="000000">
                    <a:alpha val="43137"/>
                  </a:srgbClr>
                </a:outerShdw>
              </a:effectLst>
            </a:endParaRPr>
          </a:p>
        </p:txBody>
      </p:sp>
      <p:sp>
        <p:nvSpPr>
          <p:cNvPr id="3" name="2 Rectángulo"/>
          <p:cNvSpPr/>
          <p:nvPr/>
        </p:nvSpPr>
        <p:spPr>
          <a:xfrm>
            <a:off x="323528" y="4433044"/>
            <a:ext cx="8496944" cy="1938992"/>
          </a:xfrm>
          <a:prstGeom prst="rect">
            <a:avLst/>
          </a:prstGeom>
        </p:spPr>
        <p:txBody>
          <a:bodyPr wrap="square">
            <a:spAutoFit/>
          </a:bodyPr>
          <a:lstStyle/>
          <a:p>
            <a:pPr lvl="0"/>
            <a:r>
              <a:rPr lang="es-ES" sz="2400" b="1" dirty="0">
                <a:solidFill>
                  <a:srgbClr val="FFFF00"/>
                </a:solidFill>
                <a:effectLst>
                  <a:outerShdw blurRad="38100" dist="38100" dir="2700000" algn="tl">
                    <a:srgbClr val="000000">
                      <a:alpha val="43137"/>
                    </a:srgbClr>
                  </a:outerShdw>
                </a:effectLst>
                <a:latin typeface="Verdana"/>
              </a:rPr>
              <a:t>Cerca de la hora novena, Jesús clamó a gran voz, diciendo: Elí, Elí, ¿lama sabactani? Esto es: Dios mío, Dios mío, ¿por qué me has desamparado? Algunos de los que estaban allí decían, al oírlo: A Elías llama éste. </a:t>
            </a:r>
            <a:r>
              <a:rPr lang="es-ES" sz="1600" b="1" dirty="0">
                <a:solidFill>
                  <a:srgbClr val="FFFF00"/>
                </a:solidFill>
                <a:effectLst>
                  <a:outerShdw blurRad="38100" dist="38100" dir="2700000" algn="tl">
                    <a:srgbClr val="000000">
                      <a:alpha val="43137"/>
                    </a:srgbClr>
                  </a:outerShdw>
                </a:effectLst>
                <a:latin typeface="Verdana"/>
              </a:rPr>
              <a:t>(Mat. 27: 45-47)</a:t>
            </a:r>
            <a:endParaRPr lang="es-ES" sz="24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5030755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Fernando\Desktop\7 Láminas profeticas\4 APOCALIPSIS\E\060414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908108" y="0"/>
            <a:ext cx="5128388" cy="6840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23528" y="321314"/>
            <a:ext cx="4572000" cy="4985980"/>
          </a:xfrm>
          <a:prstGeom prst="rect">
            <a:avLst/>
          </a:prstGeom>
        </p:spPr>
        <p:txBody>
          <a:bodyPr>
            <a:spAutoFit/>
          </a:bodyPr>
          <a:lstStyle/>
          <a:p>
            <a:r>
              <a:rPr lang="es-ES" sz="2400" b="1"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Un </a:t>
            </a:r>
            <a:r>
              <a:rPr lang="es-ES" sz="2400"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poder de abajo</a:t>
            </a:r>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está actuando para poner en acción las grandes escenas finales del drama: </a:t>
            </a:r>
            <a:r>
              <a:rPr lang="es-ES" sz="2400"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la venida de Satanás como si fuera Cristo, </a:t>
            </a:r>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y su actuación con todo engaño de iniquidad en aquellos que se unen en sociedades secretas</a:t>
            </a:r>
            <a:r>
              <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t>
            </a:r>
            <a:r>
              <a:rPr lang="es-ES"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(SC. Condiciones mundiales a que hace frente el cristiano. Pág. 64)</a:t>
            </a:r>
            <a:r>
              <a:rPr lang="es-ES" dirty="0">
                <a:solidFill>
                  <a:prstClr val="white"/>
                </a:solidFill>
              </a:rPr>
              <a:t/>
            </a:r>
            <a:br>
              <a:rPr lang="es-ES" dirty="0">
                <a:solidFill>
                  <a:prstClr val="white"/>
                </a:solidFill>
              </a:rPr>
            </a:br>
            <a:endParaRPr lang="es-ES" dirty="0">
              <a:solidFill>
                <a:prstClr val="white"/>
              </a:solidFill>
            </a:endParaRPr>
          </a:p>
        </p:txBody>
      </p:sp>
    </p:spTree>
    <p:extLst>
      <p:ext uri="{BB962C8B-B14F-4D97-AF65-F5344CB8AC3E}">
        <p14:creationId xmlns:p14="http://schemas.microsoft.com/office/powerpoint/2010/main" val="17996405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europapress.net/fotoweb/fotonoticia_20121019174453_50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067944" y="1620767"/>
            <a:ext cx="4983069" cy="352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79512" y="260648"/>
            <a:ext cx="8784976" cy="1366528"/>
          </a:xfrm>
          <a:prstGeom prst="rect">
            <a:avLst/>
          </a:prstGeom>
        </p:spPr>
        <p:txBody>
          <a:bodyPr wrap="square">
            <a:spAutoFit/>
          </a:bodyPr>
          <a:lstStyle/>
          <a:p>
            <a:pPr algn="just">
              <a:lnSpc>
                <a:spcPct val="115000"/>
              </a:lnSpc>
              <a:spcAft>
                <a:spcPts val="1000"/>
              </a:spcAft>
              <a:tabLst>
                <a:tab pos="771525" algn="l"/>
              </a:tabLst>
            </a:pPr>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Dios tiene un propósito al permitir que ocurran estas calamidades.  Son uno de sus medios para llamar a los hombres y mujeres a la reflexión.  </a:t>
            </a:r>
            <a:endParaRPr lang="es-ES" sz="16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2 Rectángulo"/>
          <p:cNvSpPr/>
          <p:nvPr/>
        </p:nvSpPr>
        <p:spPr>
          <a:xfrm>
            <a:off x="251520" y="3284984"/>
            <a:ext cx="4896544" cy="2215991"/>
          </a:xfrm>
          <a:prstGeom prst="rect">
            <a:avLst/>
          </a:prstGeom>
        </p:spPr>
        <p:txBody>
          <a:bodyPr wrap="square">
            <a:spAutoFit/>
          </a:bodyPr>
          <a:lstStyle/>
          <a:p>
            <a:pPr algn="just">
              <a:lnSpc>
                <a:spcPct val="115000"/>
              </a:lnSpc>
              <a:spcAft>
                <a:spcPts val="1000"/>
              </a:spcAft>
              <a:tabLst>
                <a:tab pos="771525" algn="l"/>
              </a:tabLst>
            </a:pPr>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Dios expresará a los incrédulos agentes humanos aquello que ha revelado claramente en su </a:t>
            </a:r>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Palabra</a:t>
            </a:r>
            <a:r>
              <a:rPr lang="es-ES"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t>
            </a:r>
            <a:endParaRPr lang="es-ES" sz="16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4" name="3 Rectángulo"/>
          <p:cNvSpPr/>
          <p:nvPr/>
        </p:nvSpPr>
        <p:spPr>
          <a:xfrm>
            <a:off x="251520" y="1916832"/>
            <a:ext cx="5328592" cy="1200329"/>
          </a:xfrm>
          <a:prstGeom prst="rect">
            <a:avLst/>
          </a:prstGeom>
        </p:spPr>
        <p:txBody>
          <a:bodyPr wrap="square">
            <a:spAutoFit/>
          </a:bodyPr>
          <a:lstStyle/>
          <a:p>
            <a:r>
              <a:rPr lang="es-ES" sz="2400" b="1"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MEDIANTE FENÓMENOS INSÓLITOS A TRAVÉS DE LA NATURALEZA, </a:t>
            </a:r>
            <a:endParaRPr lang="es-ES" dirty="0">
              <a:solidFill>
                <a:prstClr val="white"/>
              </a:solidFill>
            </a:endParaRPr>
          </a:p>
        </p:txBody>
      </p:sp>
      <p:sp>
        <p:nvSpPr>
          <p:cNvPr id="5" name="4 Rectángulo"/>
          <p:cNvSpPr/>
          <p:nvPr/>
        </p:nvSpPr>
        <p:spPr>
          <a:xfrm>
            <a:off x="251520" y="5507882"/>
            <a:ext cx="8712968" cy="729430"/>
          </a:xfrm>
          <a:prstGeom prst="rect">
            <a:avLst/>
          </a:prstGeom>
        </p:spPr>
        <p:txBody>
          <a:bodyPr wrap="square">
            <a:spAutoFit/>
          </a:bodyPr>
          <a:lstStyle/>
          <a:p>
            <a:pPr algn="just">
              <a:lnSpc>
                <a:spcPct val="115000"/>
              </a:lnSpc>
              <a:spcAft>
                <a:spcPts val="1000"/>
              </a:spcAft>
              <a:tabLst>
                <a:tab pos="771525" algn="l"/>
              </a:tabLst>
            </a:pPr>
            <a:r>
              <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19MR 279 (1902). </a:t>
            </a:r>
            <a:r>
              <a:rPr lang="es-ES" b="1" i="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(EUD. Cap. 2 Señales del Pronto Regreso de Cristo.  El propósito de Dios en las calamidades. Pág. 28)</a:t>
            </a:r>
            <a:endParaRPr lang="es-ES" sz="16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1507686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dimensiondark.files.wordpress.com/2007/09/11808gm3.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5496" y="53304"/>
            <a:ext cx="5023299" cy="6804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79512" y="116632"/>
            <a:ext cx="8676456" cy="2344231"/>
          </a:xfrm>
          <a:prstGeom prst="rect">
            <a:avLst/>
          </a:prstGeom>
        </p:spPr>
        <p:txBody>
          <a:bodyPr wrap="square">
            <a:spAutoFit/>
          </a:bodyPr>
          <a:lstStyle/>
          <a:p>
            <a:pPr algn="just">
              <a:lnSpc>
                <a:spcPct val="115000"/>
              </a:lnSpc>
              <a:spcAft>
                <a:spcPts val="1000"/>
              </a:spcAft>
              <a:tabLst>
                <a:tab pos="771525" algn="l"/>
              </a:tabLst>
            </a:pPr>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La transgresión casi ha llegado a su límite máximo.  La confusión llena el mundo, </a:t>
            </a:r>
            <a:r>
              <a:rPr lang="es-ES" sz="2400" b="1"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Y PRONTO HA DE VENIR SOBRE LOS SERES HUMANOS UN GRAN TERROR.</a:t>
            </a:r>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t>
            </a:r>
          </a:p>
          <a:p>
            <a:pPr algn="just">
              <a:lnSpc>
                <a:spcPct val="115000"/>
              </a:lnSpc>
              <a:spcAft>
                <a:spcPts val="1000"/>
              </a:spcAft>
              <a:tabLst>
                <a:tab pos="771525" algn="l"/>
              </a:tabLst>
            </a:pPr>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2 Rectángulo"/>
          <p:cNvSpPr/>
          <p:nvPr/>
        </p:nvSpPr>
        <p:spPr>
          <a:xfrm>
            <a:off x="4283968" y="1988840"/>
            <a:ext cx="4572000" cy="4764381"/>
          </a:xfrm>
          <a:prstGeom prst="rect">
            <a:avLst/>
          </a:prstGeom>
        </p:spPr>
        <p:txBody>
          <a:bodyPr>
            <a:spAutoFit/>
          </a:bodyPr>
          <a:lstStyle/>
          <a:p>
            <a:pPr algn="just">
              <a:lnSpc>
                <a:spcPct val="115000"/>
              </a:lnSpc>
              <a:spcAft>
                <a:spcPts val="1000"/>
              </a:spcAft>
              <a:tabLst>
                <a:tab pos="771525" algn="l"/>
              </a:tabLst>
            </a:pPr>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El fin está muy cerca.  Nosotros, que conocemos la verdad, hemos de prepararnos </a:t>
            </a:r>
            <a:r>
              <a:rPr lang="es-ES" sz="2400"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PARA LO QUE PRONTO HA DE IRRUMPIR SOBRE EL MUNDO COMO UNA SORPRESA AGOBIADORA</a:t>
            </a:r>
            <a:r>
              <a:rPr lang="es-ES"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t>
            </a:r>
            <a:r>
              <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(Testimonies, tomo 8, pág. 28.) </a:t>
            </a:r>
            <a:r>
              <a:rPr lang="es-ES" b="1" i="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(SC. Condiciones Mundiales a que Hace Frente el Cristiano. Pág. 65, 66)</a:t>
            </a:r>
            <a:endParaRPr lang="es-ES" sz="16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473437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dministrador\Escritorio\ddddddNGC197750pct_pugh.jpg"/>
          <p:cNvPicPr>
            <a:picLocks noChangeAspect="1" noChangeArrowheads="1"/>
          </p:cNvPicPr>
          <p:nvPr/>
        </p:nvPicPr>
        <p:blipFill>
          <a:blip r:embed="rId2">
            <a:lum contrast="20000"/>
          </a:blip>
          <a:srcRect/>
          <a:stretch>
            <a:fillRect/>
          </a:stretch>
        </p:blipFill>
        <p:spPr bwMode="auto">
          <a:xfrm>
            <a:off x="-32" y="-24"/>
            <a:ext cx="9130472" cy="6876000"/>
          </a:xfrm>
          <a:prstGeom prst="rect">
            <a:avLst/>
          </a:prstGeom>
          <a:noFill/>
        </p:spPr>
      </p:pic>
      <p:sp>
        <p:nvSpPr>
          <p:cNvPr id="3" name="2 Rectángulo"/>
          <p:cNvSpPr/>
          <p:nvPr/>
        </p:nvSpPr>
        <p:spPr>
          <a:xfrm>
            <a:off x="0" y="44624"/>
            <a:ext cx="9144000" cy="1323439"/>
          </a:xfrm>
          <a:prstGeom prst="rect">
            <a:avLst/>
          </a:prstGeom>
          <a:scene3d>
            <a:camera prst="orthographicFront"/>
            <a:lightRig rig="threePt" dir="t"/>
          </a:scene3d>
          <a:sp3d>
            <a:bevelT prst="angle"/>
          </a:sp3d>
        </p:spPr>
        <p:txBody>
          <a:bodyPr wrap="square">
            <a:spAutoFit/>
          </a:bodyPr>
          <a:lstStyle/>
          <a:p>
            <a:pPr algn="ctr"/>
            <a:r>
              <a:rPr lang="es-ES" sz="5400" b="1" dirty="0" smtClean="0">
                <a:solidFill>
                  <a:srgbClr val="FF0000"/>
                </a:solidFill>
                <a:effectLst>
                  <a:outerShdw blurRad="38100" dist="38100" dir="2700000" algn="tl">
                    <a:srgbClr val="000000">
                      <a:alpha val="43137"/>
                    </a:srgbClr>
                  </a:outerShdw>
                </a:effectLst>
                <a:latin typeface="Bodoni MT Condensed" pitchFamily="18" charset="0"/>
              </a:rPr>
              <a:t>EL  </a:t>
            </a:r>
            <a:r>
              <a:rPr lang="es-ES" sz="8000" b="1" dirty="0" smtClean="0">
                <a:solidFill>
                  <a:srgbClr val="FF0000"/>
                </a:solidFill>
                <a:effectLst>
                  <a:outerShdw blurRad="38100" dist="38100" dir="2700000" algn="tl">
                    <a:srgbClr val="000000">
                      <a:alpha val="43137"/>
                    </a:srgbClr>
                  </a:outerShdw>
                </a:effectLst>
                <a:latin typeface="Bodoni MT Condensed" pitchFamily="18" charset="0"/>
              </a:rPr>
              <a:t>M</a:t>
            </a:r>
            <a:r>
              <a:rPr lang="es-ES" sz="5400" b="1" dirty="0" smtClean="0">
                <a:solidFill>
                  <a:srgbClr val="FF0000"/>
                </a:solidFill>
                <a:effectLst>
                  <a:outerShdw blurRad="38100" dist="38100" dir="2700000" algn="tl">
                    <a:srgbClr val="000000">
                      <a:alpha val="43137"/>
                    </a:srgbClr>
                  </a:outerShdw>
                </a:effectLst>
                <a:latin typeface="Bodoni MT Condensed" pitchFamily="18" charset="0"/>
              </a:rPr>
              <a:t>ENSAJE  DEL </a:t>
            </a:r>
            <a:r>
              <a:rPr lang="es-ES" sz="8000" b="1" dirty="0" smtClean="0">
                <a:solidFill>
                  <a:srgbClr val="FF0000"/>
                </a:solidFill>
                <a:effectLst>
                  <a:outerShdw blurRad="38100" dist="38100" dir="2700000" algn="tl">
                    <a:srgbClr val="000000">
                      <a:alpha val="43137"/>
                    </a:srgbClr>
                  </a:outerShdw>
                </a:effectLst>
                <a:latin typeface="Bodoni MT Condensed" pitchFamily="18" charset="0"/>
              </a:rPr>
              <a:t>T</a:t>
            </a:r>
            <a:r>
              <a:rPr lang="es-ES" sz="5400" b="1" dirty="0" smtClean="0">
                <a:solidFill>
                  <a:srgbClr val="FF0000"/>
                </a:solidFill>
                <a:effectLst>
                  <a:outerShdw blurRad="38100" dist="38100" dir="2700000" algn="tl">
                    <a:srgbClr val="000000">
                      <a:alpha val="43137"/>
                    </a:srgbClr>
                  </a:outerShdw>
                </a:effectLst>
                <a:latin typeface="Bodoni MT Condensed" pitchFamily="18" charset="0"/>
              </a:rPr>
              <a:t>ERCER  </a:t>
            </a:r>
            <a:r>
              <a:rPr lang="es-ES" sz="8000" b="1" dirty="0" smtClean="0">
                <a:solidFill>
                  <a:srgbClr val="FF0000"/>
                </a:solidFill>
                <a:effectLst>
                  <a:outerShdw blurRad="38100" dist="38100" dir="2700000" algn="tl">
                    <a:srgbClr val="000000">
                      <a:alpha val="43137"/>
                    </a:srgbClr>
                  </a:outerShdw>
                </a:effectLst>
                <a:latin typeface="Bodoni MT Condensed" pitchFamily="18" charset="0"/>
              </a:rPr>
              <a:t>A</a:t>
            </a:r>
            <a:r>
              <a:rPr lang="es-ES" sz="5400" b="1" dirty="0" smtClean="0">
                <a:solidFill>
                  <a:srgbClr val="FF0000"/>
                </a:solidFill>
                <a:effectLst>
                  <a:outerShdw blurRad="38100" dist="38100" dir="2700000" algn="tl">
                    <a:srgbClr val="000000">
                      <a:alpha val="43137"/>
                    </a:srgbClr>
                  </a:outerShdw>
                </a:effectLst>
                <a:latin typeface="Bodoni MT Condensed" pitchFamily="18" charset="0"/>
              </a:rPr>
              <a:t>NGEL</a:t>
            </a:r>
          </a:p>
        </p:txBody>
      </p:sp>
      <p:sp>
        <p:nvSpPr>
          <p:cNvPr id="4" name="3 CuadroTexto"/>
          <p:cNvSpPr txBox="1"/>
          <p:nvPr/>
        </p:nvSpPr>
        <p:spPr>
          <a:xfrm>
            <a:off x="1500166" y="1199654"/>
            <a:ext cx="6357982" cy="1200329"/>
          </a:xfrm>
          <a:prstGeom prst="rect">
            <a:avLst/>
          </a:prstGeom>
          <a:noFill/>
        </p:spPr>
        <p:txBody>
          <a:bodyPr wrap="square" rtlCol="0">
            <a:spAutoFit/>
          </a:bodyPr>
          <a:lstStyle/>
          <a:p>
            <a:pPr algn="ctr">
              <a:defRPr/>
            </a:pPr>
            <a:r>
              <a:rPr lang="es-ES" sz="3600" b="1" kern="0" dirty="0" smtClean="0">
                <a:solidFill>
                  <a:srgbClr val="FFFF00"/>
                </a:solidFill>
                <a:effectLst>
                  <a:outerShdw blurRad="38100" dist="38100" dir="2700000" algn="tl">
                    <a:srgbClr val="000000">
                      <a:alpha val="43137"/>
                    </a:srgbClr>
                  </a:outerShdw>
                </a:effectLst>
                <a:latin typeface="Bodoni MT Condensed" pitchFamily="18" charset="0"/>
              </a:rPr>
              <a:t>E</a:t>
            </a:r>
            <a:r>
              <a:rPr lang="es-ES" sz="3200" b="1" kern="0" dirty="0" smtClean="0">
                <a:solidFill>
                  <a:srgbClr val="FFFF00"/>
                </a:solidFill>
                <a:effectLst>
                  <a:outerShdw blurRad="38100" dist="38100" dir="2700000" algn="tl">
                    <a:srgbClr val="000000">
                      <a:alpha val="43137"/>
                    </a:srgbClr>
                  </a:outerShdw>
                </a:effectLst>
                <a:latin typeface="Bodoni MT Condensed" pitchFamily="18" charset="0"/>
              </a:rPr>
              <a:t>xpedientes </a:t>
            </a:r>
            <a:r>
              <a:rPr lang="es-ES" sz="3600" b="1" kern="0" dirty="0" smtClean="0">
                <a:solidFill>
                  <a:srgbClr val="FFFF00"/>
                </a:solidFill>
                <a:effectLst>
                  <a:outerShdw blurRad="38100" dist="38100" dir="2700000" algn="tl">
                    <a:srgbClr val="000000">
                      <a:alpha val="43137"/>
                    </a:srgbClr>
                  </a:outerShdw>
                </a:effectLst>
                <a:latin typeface="Bodoni MT Condensed" pitchFamily="18" charset="0"/>
              </a:rPr>
              <a:t>D</a:t>
            </a:r>
            <a:r>
              <a:rPr lang="es-ES" sz="3200" b="1" kern="0" dirty="0" smtClean="0">
                <a:solidFill>
                  <a:srgbClr val="FFFF00"/>
                </a:solidFill>
                <a:effectLst>
                  <a:outerShdw blurRad="38100" dist="38100" dir="2700000" algn="tl">
                    <a:srgbClr val="000000">
                      <a:alpha val="43137"/>
                    </a:srgbClr>
                  </a:outerShdw>
                </a:effectLst>
                <a:latin typeface="Bodoni MT Condensed" pitchFamily="18" charset="0"/>
              </a:rPr>
              <a:t>aniel y </a:t>
            </a:r>
            <a:r>
              <a:rPr lang="es-ES" sz="3600" b="1" kern="0" dirty="0" smtClean="0">
                <a:solidFill>
                  <a:srgbClr val="FFFF00"/>
                </a:solidFill>
                <a:effectLst>
                  <a:outerShdw blurRad="38100" dist="38100" dir="2700000" algn="tl">
                    <a:srgbClr val="000000">
                      <a:alpha val="43137"/>
                    </a:srgbClr>
                  </a:outerShdw>
                </a:effectLst>
                <a:latin typeface="Bodoni MT Condensed" pitchFamily="18" charset="0"/>
              </a:rPr>
              <a:t>A</a:t>
            </a:r>
            <a:r>
              <a:rPr lang="es-ES" sz="3200" b="1" kern="0" dirty="0" smtClean="0">
                <a:solidFill>
                  <a:srgbClr val="FFFF00"/>
                </a:solidFill>
                <a:effectLst>
                  <a:outerShdw blurRad="38100" dist="38100" dir="2700000" algn="tl">
                    <a:srgbClr val="000000">
                      <a:alpha val="43137"/>
                    </a:srgbClr>
                  </a:outerShdw>
                </a:effectLst>
                <a:latin typeface="Bodoni MT Condensed" pitchFamily="18" charset="0"/>
              </a:rPr>
              <a:t>pocalipsis</a:t>
            </a:r>
          </a:p>
          <a:p>
            <a:pPr algn="ctr">
              <a:defRPr/>
            </a:pPr>
            <a:r>
              <a:rPr lang="es-ES" sz="2000" b="1" kern="0" dirty="0" smtClean="0">
                <a:solidFill>
                  <a:srgbClr val="FFFF00"/>
                </a:solidFill>
                <a:effectLst>
                  <a:outerShdw blurRad="38100" dist="38100" dir="2700000" algn="tl">
                    <a:srgbClr val="000000">
                      <a:alpha val="43137"/>
                    </a:srgbClr>
                  </a:outerShdw>
                </a:effectLst>
                <a:latin typeface="Arrus Blk BT" pitchFamily="18" charset="0"/>
              </a:rPr>
              <a:t>Estudios e Investigaciones Escatológicas</a:t>
            </a:r>
          </a:p>
          <a:p>
            <a:pPr algn="ctr">
              <a:defRPr/>
            </a:pPr>
            <a:r>
              <a:rPr lang="es-ES" sz="1600" b="1" kern="0" dirty="0" smtClean="0">
                <a:solidFill>
                  <a:srgbClr val="FF0000"/>
                </a:solidFill>
                <a:effectLst>
                  <a:outerShdw blurRad="38100" dist="38100" dir="2700000" algn="tl">
                    <a:srgbClr val="000000">
                      <a:alpha val="43137"/>
                    </a:srgbClr>
                  </a:outerShdw>
                </a:effectLst>
                <a:latin typeface="Arrus Blk BT" pitchFamily="18" charset="0"/>
              </a:rPr>
              <a:t>Fernando Silva Quintana.  Profesor de Religión y estudios en Teología</a:t>
            </a:r>
            <a:endParaRPr lang="es-ES" sz="1600" kern="0" dirty="0">
              <a:solidFill>
                <a:srgbClr val="FF0000"/>
              </a:solidFill>
            </a:endParaRPr>
          </a:p>
        </p:txBody>
      </p:sp>
      <p:pic>
        <p:nvPicPr>
          <p:cNvPr id="5" name="Picture 2" descr="O:\Nueva carpeta\Copia logo.gif"/>
          <p:cNvPicPr>
            <a:picLocks noChangeAspect="1" noChangeArrowheads="1"/>
          </p:cNvPicPr>
          <p:nvPr/>
        </p:nvPicPr>
        <p:blipFill>
          <a:blip r:embed="rId3">
            <a:lum contrast="40000"/>
          </a:blip>
          <a:srcRect/>
          <a:stretch>
            <a:fillRect/>
          </a:stretch>
        </p:blipFill>
        <p:spPr bwMode="auto">
          <a:xfrm>
            <a:off x="3600112" y="2492896"/>
            <a:ext cx="1980000" cy="1980000"/>
          </a:xfrm>
          <a:prstGeom prst="rect">
            <a:avLst/>
          </a:prstGeom>
          <a:noFill/>
        </p:spPr>
      </p:pic>
      <p:sp>
        <p:nvSpPr>
          <p:cNvPr id="6" name="5 Rectángulo"/>
          <p:cNvSpPr/>
          <p:nvPr/>
        </p:nvSpPr>
        <p:spPr>
          <a:xfrm>
            <a:off x="1115616" y="5429264"/>
            <a:ext cx="6742532" cy="707886"/>
          </a:xfrm>
          <a:prstGeom prst="rect">
            <a:avLst/>
          </a:prstGeom>
        </p:spPr>
        <p:txBody>
          <a:bodyPr wrap="square">
            <a:spAutoFit/>
          </a:bodyPr>
          <a:lstStyle/>
          <a:p>
            <a:pPr algn="ctr">
              <a:defRPr/>
            </a:pPr>
            <a:r>
              <a:rPr lang="es-ES" sz="4000" b="1" kern="0" dirty="0" smtClean="0">
                <a:solidFill>
                  <a:srgbClr val="FF0000"/>
                </a:solidFill>
                <a:effectLst>
                  <a:outerShdw blurRad="38100" dist="38100" dir="2700000" algn="tl">
                    <a:srgbClr val="000000">
                      <a:alpha val="43137"/>
                    </a:srgbClr>
                  </a:outerShdw>
                </a:effectLst>
                <a:latin typeface="Agency FB" pitchFamily="34" charset="0"/>
              </a:rPr>
              <a:t>  </a:t>
            </a:r>
            <a:endParaRPr lang="es-ES" kern="0" dirty="0">
              <a:solidFill>
                <a:srgbClr val="FFFF00"/>
              </a:solidFill>
            </a:endParaRPr>
          </a:p>
        </p:txBody>
      </p:sp>
    </p:spTree>
    <p:extLst>
      <p:ext uri="{BB962C8B-B14F-4D97-AF65-F5344CB8AC3E}">
        <p14:creationId xmlns:p14="http://schemas.microsoft.com/office/powerpoint/2010/main" val="31792843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Fernando\Desktop\7 Láminas profeticas\Biblia\Section 11\0611162.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7504" y="0"/>
            <a:ext cx="8976000" cy="6732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51520" y="188640"/>
            <a:ext cx="3600400" cy="4893647"/>
          </a:xfrm>
          <a:prstGeom prst="rect">
            <a:avLst/>
          </a:prstGeom>
        </p:spPr>
        <p:txBody>
          <a:bodyPr wrap="square">
            <a:spAutoFit/>
          </a:bodyPr>
          <a:lstStyle/>
          <a:p>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Con asombro, los ángeles presenciaron la desesperada agonía del Salvador. </a:t>
            </a:r>
            <a:endPar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Las </a:t>
            </a:r>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huestes del cielo velaron sus rostros para no ver ese terrible espectáculo. </a:t>
            </a:r>
            <a:endPar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2 Rectángulo"/>
          <p:cNvSpPr/>
          <p:nvPr/>
        </p:nvSpPr>
        <p:spPr>
          <a:xfrm>
            <a:off x="251520" y="5180999"/>
            <a:ext cx="8280920" cy="1200329"/>
          </a:xfrm>
          <a:prstGeom prst="rect">
            <a:avLst/>
          </a:prstGeom>
        </p:spPr>
        <p:txBody>
          <a:bodyPr wrap="square">
            <a:spAutoFit/>
          </a:bodyPr>
          <a:lstStyle/>
          <a:p>
            <a:pPr lvl="0"/>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La naturaleza inanimada expresó simpatía por su Autor insultado y moribundo. </a:t>
            </a:r>
            <a:b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br>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54289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mmmuruguay.org/uy/wp-content/uploads/2012/08/crucifixion.gif"/>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496" y="44624"/>
            <a:ext cx="9060236" cy="604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5536" y="188640"/>
            <a:ext cx="8280920" cy="1938992"/>
          </a:xfrm>
          <a:prstGeom prst="rect">
            <a:avLst/>
          </a:prstGeom>
        </p:spPr>
        <p:txBody>
          <a:bodyPr wrap="square">
            <a:spAutoFit/>
          </a:bodyPr>
          <a:lstStyle/>
          <a:p>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El sol se negó a mirar la terrible escena Sus rayos brillantes iluminaba la tierra a mediodía, </a:t>
            </a:r>
            <a:r>
              <a:rPr lang="es-ES" sz="2400"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cuando de repente parecieron borrarse. </a:t>
            </a:r>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Como fúnebre mortaja, una obscuridad completa rodeó la cruz. </a:t>
            </a:r>
            <a:endParaRPr lang="es-ES" dirty="0"/>
          </a:p>
        </p:txBody>
      </p:sp>
    </p:spTree>
    <p:extLst>
      <p:ext uri="{BB962C8B-B14F-4D97-AF65-F5344CB8AC3E}">
        <p14:creationId xmlns:p14="http://schemas.microsoft.com/office/powerpoint/2010/main" val="1570425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1.bp.blogspot.com/-4txsu5on5wU/T2jPShMNnEI/AAAAAAAAAdw/6KclXO-lcn4/s1600/oscuridad+total.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495" y="44623"/>
            <a:ext cx="7674912" cy="6804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23528" y="260648"/>
            <a:ext cx="8208912" cy="6370975"/>
          </a:xfrm>
          <a:prstGeom prst="rect">
            <a:avLst/>
          </a:prstGeom>
        </p:spPr>
        <p:txBody>
          <a:bodyPr wrap="square">
            <a:spAutoFit/>
          </a:bodyPr>
          <a:lstStyle/>
          <a:p>
            <a:pPr lvl="0"/>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"Fueron hechas tinieblas sobre toda la tierra hasta la hora de nona." </a:t>
            </a:r>
            <a:endPar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lvl="0"/>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lvl="0"/>
            <a:endPar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lvl="0"/>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lvl="0"/>
            <a:endPar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lvl="0"/>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lvl="0"/>
            <a:endPar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lvl="0"/>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lvl="0"/>
            <a:endPar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lvl="0"/>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lvl="0"/>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Estas </a:t>
            </a:r>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tinieblas, que eran tan profundas como la medianoche sin luna ni estrellas, </a:t>
            </a:r>
            <a:r>
              <a:rPr lang="es-ES" sz="2400"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no se debía a ningún eclipse ni a otra causa natural. Era un testimonio milagroso dado por Dios para confirmar la fe de las generaciones ulteriores</a:t>
            </a:r>
            <a:r>
              <a:rPr lang="es-ES"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t>
            </a:r>
            <a:r>
              <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(DTG. Cap. 78 El Calvario. Pág. 701, 702)</a:t>
            </a:r>
            <a:endParaRPr lang="es-ES" dirty="0">
              <a:solidFill>
                <a:prstClr val="white"/>
              </a:solidFill>
            </a:endParaRPr>
          </a:p>
        </p:txBody>
      </p:sp>
    </p:spTree>
    <p:extLst>
      <p:ext uri="{BB962C8B-B14F-4D97-AF65-F5344CB8AC3E}">
        <p14:creationId xmlns:p14="http://schemas.microsoft.com/office/powerpoint/2010/main" val="3374393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51520" y="232192"/>
            <a:ext cx="7416824" cy="892552"/>
          </a:xfrm>
          <a:prstGeom prst="rect">
            <a:avLst/>
          </a:prstGeom>
          <a:noFill/>
        </p:spPr>
        <p:txBody>
          <a:bodyPr wrap="square" rtlCol="0">
            <a:spAutoFit/>
          </a:bodyPr>
          <a:lstStyle/>
          <a:p>
            <a:r>
              <a:rPr lang="es-ES" sz="28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LA APERTURA DEL SEXTO SELLO </a:t>
            </a:r>
          </a:p>
          <a:p>
            <a:r>
              <a:rPr lang="es-ES" sz="2400" b="1"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y el oscurecimiento del sol</a:t>
            </a:r>
            <a:endParaRPr lang="es-ES" sz="2400"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pic>
        <p:nvPicPr>
          <p:cNvPr id="12290" name="Picture 2" descr="http://viajealcdc.files.wordpress.com/2012/09/amanecer-500x400.png?w=47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6" y="1196752"/>
            <a:ext cx="4403091" cy="352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his2ndcoming.org/images/scroll1.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076056" y="1219913"/>
            <a:ext cx="3879468" cy="42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438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476672"/>
            <a:ext cx="4213225" cy="346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5013176"/>
            <a:ext cx="8736013" cy="14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67" y="548680"/>
            <a:ext cx="4086645" cy="44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5356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g.cdn.mersap.com/astrologia-y-destino/files/2012/11/Eclipse-total-de-So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548680"/>
            <a:ext cx="5562600" cy="401955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5536" y="260648"/>
            <a:ext cx="4572000" cy="4893647"/>
          </a:xfrm>
          <a:prstGeom prst="rect">
            <a:avLst/>
          </a:prstGeom>
        </p:spPr>
        <p:txBody>
          <a:bodyPr>
            <a:spAutoFit/>
          </a:bodyPr>
          <a:lstStyle/>
          <a:p>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Veinticinco años después apareció la segunda señal mencionada en la profecía: el obscurecimiento del sol y de la luna. Lo que hacía esto aun más sorprendente, era la circunstancia de que el tiempo de su cumplimiento había sido indicado de un modo preciso.</a:t>
            </a:r>
          </a:p>
        </p:txBody>
      </p:sp>
    </p:spTree>
    <p:extLst>
      <p:ext uri="{BB962C8B-B14F-4D97-AF65-F5344CB8AC3E}">
        <p14:creationId xmlns:p14="http://schemas.microsoft.com/office/powerpoint/2010/main" val="3096126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dministrador\Escritorio\ddddddNGC197750pct_pugh.jpg"/>
          <p:cNvPicPr>
            <a:picLocks noChangeAspect="1" noChangeArrowheads="1"/>
          </p:cNvPicPr>
          <p:nvPr/>
        </p:nvPicPr>
        <p:blipFill>
          <a:blip r:embed="rId2">
            <a:lum contrast="20000"/>
          </a:blip>
          <a:srcRect/>
          <a:stretch>
            <a:fillRect/>
          </a:stretch>
        </p:blipFill>
        <p:spPr bwMode="auto">
          <a:xfrm>
            <a:off x="-32" y="-24"/>
            <a:ext cx="9130472" cy="6876000"/>
          </a:xfrm>
          <a:prstGeom prst="rect">
            <a:avLst/>
          </a:prstGeom>
          <a:noFill/>
        </p:spPr>
      </p:pic>
      <p:pic>
        <p:nvPicPr>
          <p:cNvPr id="3" name="Picture 2" descr="O:\Nueva carpeta\Copia logo.gif"/>
          <p:cNvPicPr>
            <a:picLocks noChangeAspect="1" noChangeArrowheads="1"/>
          </p:cNvPicPr>
          <p:nvPr/>
        </p:nvPicPr>
        <p:blipFill>
          <a:blip r:embed="rId3">
            <a:lum contrast="40000"/>
          </a:blip>
          <a:srcRect/>
          <a:stretch>
            <a:fillRect/>
          </a:stretch>
        </p:blipFill>
        <p:spPr bwMode="auto">
          <a:xfrm>
            <a:off x="3528104" y="2492896"/>
            <a:ext cx="1980000" cy="1980000"/>
          </a:xfrm>
          <a:prstGeom prst="rect">
            <a:avLst/>
          </a:prstGeom>
          <a:noFill/>
        </p:spPr>
      </p:pic>
    </p:spTree>
    <p:extLst>
      <p:ext uri="{BB962C8B-B14F-4D97-AF65-F5344CB8AC3E}">
        <p14:creationId xmlns:p14="http://schemas.microsoft.com/office/powerpoint/2010/main" val="35515832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infomistico.com/portal/wp-content/uploads/2012/11/eclipse-solar-en-las-nubes.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123728" y="-1"/>
            <a:ext cx="6971585" cy="4356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23528" y="260648"/>
            <a:ext cx="4572000" cy="5816977"/>
          </a:xfrm>
          <a:prstGeom prst="rect">
            <a:avLst/>
          </a:prstGeom>
        </p:spPr>
        <p:txBody>
          <a:bodyPr>
            <a:spAutoFit/>
          </a:bodyPr>
          <a:lstStyle/>
          <a:p>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"Único o casi único en su especie, por lo misterioso del hasta ahora inexplicado fenómeno que en él se verificó, . . . fue el día obscuro del 19 de mayo de 1780, inexplicable obscurecimiento de todo el cielo visible y atmósfera de Nueva Inglaterra." -R. M. Devens, Our First Century, pág. 89. </a:t>
            </a:r>
            <a:r>
              <a:rPr lang="es-ES" dirty="0"/>
              <a:t/>
            </a:r>
            <a:br>
              <a:rPr lang="es-ES" dirty="0"/>
            </a:br>
            <a:r>
              <a:rPr lang="es-ES" dirty="0"/>
              <a:t/>
            </a:r>
            <a:br>
              <a:rPr lang="es-ES" dirty="0"/>
            </a:br>
            <a:endParaRPr lang="es-ES" dirty="0"/>
          </a:p>
        </p:txBody>
      </p:sp>
    </p:spTree>
    <p:extLst>
      <p:ext uri="{BB962C8B-B14F-4D97-AF65-F5344CB8AC3E}">
        <p14:creationId xmlns:p14="http://schemas.microsoft.com/office/powerpoint/2010/main" val="445848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188640"/>
            <a:ext cx="4572000" cy="5632311"/>
          </a:xfrm>
          <a:prstGeom prst="rect">
            <a:avLst/>
          </a:prstGeom>
        </p:spPr>
        <p:txBody>
          <a:bodyPr>
            <a:spAutoFit/>
          </a:bodyPr>
          <a:lstStyle/>
          <a:p>
            <a:r>
              <a:rPr lang="es-ES" sz="2400" b="1" dirty="0">
                <a:solidFill>
                  <a:srgbClr val="FFFF00"/>
                </a:solidFill>
                <a:latin typeface="Verdana" pitchFamily="34" charset="0"/>
                <a:ea typeface="Verdana" pitchFamily="34" charset="0"/>
                <a:cs typeface="Verdana" pitchFamily="34" charset="0"/>
              </a:rPr>
              <a:t>Un testigo ocular que vivía en Massachusetts describe el acontecimiento del modo siguiente: "Por la mañana salió el sol despejado, pero pronto se anubló. Las nubes fueron espesándose y del seno de la obscuridad que ostentaban brillaron relámpagos, se oyeron truenos y descargóse leve aguacero. </a:t>
            </a:r>
            <a:br>
              <a:rPr lang="es-ES" sz="2400" b="1" dirty="0">
                <a:solidFill>
                  <a:srgbClr val="FFFF00"/>
                </a:solidFill>
                <a:latin typeface="Verdana" pitchFamily="34" charset="0"/>
                <a:ea typeface="Verdana" pitchFamily="34" charset="0"/>
                <a:cs typeface="Verdana" pitchFamily="34" charset="0"/>
              </a:rPr>
            </a:br>
            <a:endParaRPr lang="es-ES" sz="2400" b="1" dirty="0">
              <a:solidFill>
                <a:srgbClr val="FFFF00"/>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48563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117693"/>
            <a:ext cx="4572000" cy="6740307"/>
          </a:xfrm>
          <a:prstGeom prst="rect">
            <a:avLst/>
          </a:prstGeom>
        </p:spPr>
        <p:txBody>
          <a:bodyPr>
            <a:spAutoFit/>
          </a:bodyPr>
          <a:lstStyle/>
          <a:p>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A eso de las nueve, las nubes se atenuaron y, revistiendo un tinte cobrizo, demudaron el aspecto del suelo, peñas y árboles al punto que no parecían ser de nuestra tierra. A los pocos minutos, un denso nubarrón negro se extendió por todo el firmamento dejando tan sólo un estrecho borde en el horizonte, y haciendo tan obscuro el día como suele serlo en verano a las nueve de la noche.... </a:t>
            </a:r>
          </a:p>
        </p:txBody>
      </p:sp>
    </p:spTree>
    <p:extLst>
      <p:ext uri="{BB962C8B-B14F-4D97-AF65-F5344CB8AC3E}">
        <p14:creationId xmlns:p14="http://schemas.microsoft.com/office/powerpoint/2010/main" val="3862738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260648"/>
            <a:ext cx="4572000" cy="5262979"/>
          </a:xfrm>
          <a:prstGeom prst="rect">
            <a:avLst/>
          </a:prstGeom>
        </p:spPr>
        <p:txBody>
          <a:bodyPr>
            <a:spAutoFit/>
          </a:bodyPr>
          <a:lstStyle/>
          <a:p>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"Temor, zozobra y terror se apoderaron gradualmente de los ánimos. Desde las puertas de sus casas, las mujeres contemplaban la lóbrega escena; los hombres volvían de las faenas del campo; el carpintero dejaba las herramientas, el herrero la fragua, el comerciante el mostrador. </a:t>
            </a:r>
            <a:b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br>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93794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332656"/>
            <a:ext cx="4572000" cy="5262979"/>
          </a:xfrm>
          <a:prstGeom prst="rect">
            <a:avLst/>
          </a:prstGeom>
        </p:spPr>
        <p:txBody>
          <a:bodyPr>
            <a:spAutoFit/>
          </a:bodyPr>
          <a:lstStyle/>
          <a:p>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Los niños fueron despedidos de las escuelas y huyeron a sus casas llenos de miedo. Los caminantes hacían alto en la primera casa que encontraban. ¿Qué va a pasar? preguntaban todos. No parecía sino que un huracán fuera a desatarse por toda la región, o que el día del juicio estuviera inminente. </a:t>
            </a:r>
            <a:endParaRPr lang="es-ES" sz="2400" dirty="0"/>
          </a:p>
        </p:txBody>
      </p:sp>
    </p:spTree>
    <p:extLst>
      <p:ext uri="{BB962C8B-B14F-4D97-AF65-F5344CB8AC3E}">
        <p14:creationId xmlns:p14="http://schemas.microsoft.com/office/powerpoint/2010/main" val="1462780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116632"/>
            <a:ext cx="4572000" cy="6001643"/>
          </a:xfrm>
          <a:prstGeom prst="rect">
            <a:avLst/>
          </a:prstGeom>
        </p:spPr>
        <p:txBody>
          <a:bodyPr>
            <a:spAutoFit/>
          </a:bodyPr>
          <a:lstStyle/>
          <a:p>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"Hubo que prender velas, y la lumbre del hogar brillaba como en noche de otoño sin luna.... Las aves se recogieron en sus gallineros, el ganado se juntó en sus encierros, las ranas cantaron, los pájaros entonaron sus melodías del anochecer, y los murciélagos se pusieron a revolotear. Sólo el hombre sabía que no había llegado la noche.... </a:t>
            </a:r>
            <a:b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br>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46454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116632"/>
            <a:ext cx="4572000" cy="5262979"/>
          </a:xfrm>
          <a:prstGeom prst="rect">
            <a:avLst/>
          </a:prstGeom>
        </p:spPr>
        <p:txBody>
          <a:bodyPr>
            <a:spAutoFit/>
          </a:bodyPr>
          <a:lstStyle/>
          <a:p>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"En la mayor parte del país fue tanta la obscuridad durante el día, que la gente no podía decir qué hora era ni por reloj de bolsillo ni por reloj de pared. Tampoco pudo comer, ni atender a los quehaceres de casa sin vela prendida.... "La extensión de esta obscuridad fue también muy notable. </a:t>
            </a:r>
            <a:endParaRPr lang="es-ES" sz="2400" dirty="0"/>
          </a:p>
        </p:txBody>
      </p:sp>
    </p:spTree>
    <p:extLst>
      <p:ext uri="{BB962C8B-B14F-4D97-AF65-F5344CB8AC3E}">
        <p14:creationId xmlns:p14="http://schemas.microsoft.com/office/powerpoint/2010/main" val="30248681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188640"/>
            <a:ext cx="4572000" cy="6740307"/>
          </a:xfrm>
          <a:prstGeom prst="rect">
            <a:avLst/>
          </a:prstGeom>
        </p:spPr>
        <p:txBody>
          <a:bodyPr>
            <a:spAutoFit/>
          </a:bodyPr>
          <a:lstStyle/>
          <a:p>
            <a:pPr lvl="0"/>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Se la observó al este hasta Falmouth, y al oeste, hasta la parte más lejana del estado de Connecticut y en la ciudad de Albany; hacia el sur fue observada a lo largo de toda la costa, y por el norte lo fue hasta donde se extendían las colonias americanas." -Guillermo Gordon, History of the Rise, Progress, and Establishment of the Independence of the U.S.A., tomo 3, pág. 57. </a:t>
            </a:r>
            <a:r>
              <a:rPr lang="es-ES" sz="2400" dirty="0">
                <a:solidFill>
                  <a:prstClr val="white"/>
                </a:solidFill>
                <a:latin typeface="Verdana" pitchFamily="34" charset="0"/>
                <a:ea typeface="Verdana" pitchFamily="34" charset="0"/>
                <a:cs typeface="Verdana" pitchFamily="34" charset="0"/>
              </a:rPr>
              <a:t/>
            </a:r>
            <a:br>
              <a:rPr lang="es-ES" sz="2400" dirty="0">
                <a:solidFill>
                  <a:prstClr val="white"/>
                </a:solidFill>
                <a:latin typeface="Verdana" pitchFamily="34" charset="0"/>
                <a:ea typeface="Verdana" pitchFamily="34" charset="0"/>
                <a:cs typeface="Verdana" pitchFamily="34" charset="0"/>
              </a:rPr>
            </a:br>
            <a:endParaRPr lang="es-ES" sz="2400" dirty="0">
              <a:solidFill>
                <a:prstClr val="white"/>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08735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117693"/>
            <a:ext cx="4572000" cy="2862322"/>
          </a:xfrm>
          <a:prstGeom prst="rect">
            <a:avLst/>
          </a:prstGeom>
        </p:spPr>
        <p:txBody>
          <a:bodyPr>
            <a:spAutoFit/>
          </a:bodyPr>
          <a:lstStyle/>
          <a:p>
            <a:r>
              <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La profunda obscuridad del día fue seguida, una o dos horas antes de la caída de la tarde, por un aclaramiento parcial del cielo, pues apareció el sol, aunque obscurecido por una neblina negra y densa. "Después de la puesta del sol, las nubes volvieron a apiñarse y obscureció muy pronto</a:t>
            </a:r>
            <a:r>
              <a:rPr lang="es-ES"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a:t>
            </a:r>
            <a:endPar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3767371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116632"/>
            <a:ext cx="8496944" cy="3785652"/>
          </a:xfrm>
          <a:prstGeom prst="rect">
            <a:avLst/>
          </a:prstGeom>
        </p:spPr>
        <p:txBody>
          <a:bodyPr wrap="square">
            <a:spAutoFit/>
          </a:bodyPr>
          <a:lstStyle/>
          <a:p>
            <a:pPr lvl="0"/>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"La obscuridad de la noche no fue menos extraordinaria y terrorífica que la del día, pues no obstante ser casi tiempo de luna llena, ningún objeto se distinguía sin la ayuda de luz artificial, la cual vista de las casas vecinas u otros lugares distantes parecía pasar por una obscuridad como la de Egipto, casi impenetrable para sus rayos." -Isaías Thomas, Massachusetts </a:t>
            </a:r>
            <a:r>
              <a:rPr lang="es-ES" sz="2400" b="1" dirty="0" err="1">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Spy</a:t>
            </a:r>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t>
            </a:r>
            <a:r>
              <a:rPr lang="es-ES" sz="2400" b="1" dirty="0" err="1">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or</a:t>
            </a:r>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American Oracle of Liberty, tomo 9, No. 472 (25 de mayo, 1780). </a:t>
            </a:r>
          </a:p>
        </p:txBody>
      </p:sp>
    </p:spTree>
    <p:extLst>
      <p:ext uri="{BB962C8B-B14F-4D97-AF65-F5344CB8AC3E}">
        <p14:creationId xmlns:p14="http://schemas.microsoft.com/office/powerpoint/2010/main" val="2467503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Fernando\Desktop\7 Láminas profeticas\4 APOCALIPSIS\B\Reloj.jp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707904" y="44624"/>
            <a:ext cx="5074409" cy="6768000"/>
          </a:xfrm>
          <a:prstGeom prst="rect">
            <a:avLst/>
          </a:prstGeom>
          <a:noFill/>
          <a:extLst>
            <a:ext uri="{909E8E84-426E-40DD-AFC4-6F175D3DCCD1}">
              <a14:hiddenFill xmlns:a14="http://schemas.microsoft.com/office/drawing/2010/main">
                <a:solidFill>
                  <a:srgbClr val="FFFFFF"/>
                </a:solidFill>
              </a14:hiddenFill>
            </a:ext>
          </a:extLst>
        </p:spPr>
      </p:pic>
      <p:sp>
        <p:nvSpPr>
          <p:cNvPr id="4" name="2 Título"/>
          <p:cNvSpPr txBox="1">
            <a:spLocks/>
          </p:cNvSpPr>
          <p:nvPr/>
        </p:nvSpPr>
        <p:spPr>
          <a:xfrm>
            <a:off x="1435600" y="123473"/>
            <a:ext cx="6304752" cy="8572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6600" b="1" dirty="0" smtClean="0">
                <a:solidFill>
                  <a:srgbClr val="FF0000"/>
                </a:solidFill>
                <a:effectLst>
                  <a:outerShdw blurRad="38100" dist="38100" dir="2700000" algn="tl">
                    <a:srgbClr val="000000">
                      <a:alpha val="43137"/>
                    </a:srgbClr>
                  </a:outerShdw>
                </a:effectLst>
                <a:latin typeface="Symbol" pitchFamily="18" charset="2"/>
              </a:rPr>
              <a:t>APOCALIPSIS</a:t>
            </a:r>
            <a:endParaRPr lang="es-ES" sz="6600" b="1" dirty="0">
              <a:solidFill>
                <a:srgbClr val="FF0000"/>
              </a:solidFill>
              <a:effectLst>
                <a:outerShdw blurRad="38100" dist="38100" dir="2700000" algn="tl">
                  <a:srgbClr val="000000">
                    <a:alpha val="43137"/>
                  </a:srgbClr>
                </a:outerShdw>
              </a:effectLst>
              <a:latin typeface="Symbol" pitchFamily="18" charset="2"/>
            </a:endParaRPr>
          </a:p>
        </p:txBody>
      </p:sp>
      <p:pic>
        <p:nvPicPr>
          <p:cNvPr id="5" name="Picture 2" descr="O:\Nueva carpeta\Copia logo.gif"/>
          <p:cNvPicPr>
            <a:picLocks noChangeAspect="1" noChangeArrowheads="1"/>
          </p:cNvPicPr>
          <p:nvPr/>
        </p:nvPicPr>
        <p:blipFill>
          <a:blip r:embed="rId4">
            <a:lum contrast="40000"/>
          </a:blip>
          <a:srcRect/>
          <a:stretch>
            <a:fillRect/>
          </a:stretch>
        </p:blipFill>
        <p:spPr bwMode="auto">
          <a:xfrm>
            <a:off x="143664" y="80784"/>
            <a:ext cx="1404000" cy="1404000"/>
          </a:xfrm>
          <a:prstGeom prst="rect">
            <a:avLst/>
          </a:prstGeom>
          <a:noFill/>
        </p:spPr>
      </p:pic>
      <p:sp>
        <p:nvSpPr>
          <p:cNvPr id="6" name="5 Rectángulo"/>
          <p:cNvSpPr/>
          <p:nvPr/>
        </p:nvSpPr>
        <p:spPr>
          <a:xfrm>
            <a:off x="179512" y="1571612"/>
            <a:ext cx="5184576" cy="923330"/>
          </a:xfrm>
          <a:prstGeom prst="rect">
            <a:avLst/>
          </a:prstGeom>
        </p:spPr>
        <p:txBody>
          <a:bodyPr wrap="square">
            <a:spAutoFit/>
          </a:bodyPr>
          <a:lstStyle/>
          <a:p>
            <a:pPr algn="just"/>
            <a:r>
              <a:rPr lang="es-ES" b="1" dirty="0" smtClean="0">
                <a:effectLst>
                  <a:outerShdw blurRad="38100" dist="38100" dir="2700000" algn="tl">
                    <a:srgbClr val="000000">
                      <a:alpha val="43137"/>
                    </a:srgbClr>
                  </a:outerShdw>
                </a:effectLst>
                <a:latin typeface="Agency FB" pitchFamily="34" charset="0"/>
              </a:rPr>
              <a:t>Bienaventurado el que lee, y los que oyen las palabras de esta profecía, y guardan las cosas en ella escritas; porque el tiempo está cerca. </a:t>
            </a:r>
            <a:r>
              <a:rPr lang="es-ES" sz="1400" b="1" dirty="0" smtClean="0">
                <a:effectLst>
                  <a:outerShdw blurRad="38100" dist="38100" dir="2700000" algn="tl">
                    <a:srgbClr val="000000">
                      <a:alpha val="43137"/>
                    </a:srgbClr>
                  </a:outerShdw>
                </a:effectLst>
                <a:latin typeface="Agency FB" pitchFamily="34" charset="0"/>
              </a:rPr>
              <a:t>(Apoc. 1: 3)</a:t>
            </a:r>
            <a:endParaRPr lang="es-ES" b="1" dirty="0">
              <a:effectLst>
                <a:outerShdw blurRad="38100" dist="38100" dir="2700000" algn="tl">
                  <a:srgbClr val="000000">
                    <a:alpha val="43137"/>
                  </a:srgbClr>
                </a:outerShdw>
              </a:effectLst>
              <a:latin typeface="Agency FB" pitchFamily="34" charset="0"/>
            </a:endParaRPr>
          </a:p>
        </p:txBody>
      </p:sp>
      <p:sp>
        <p:nvSpPr>
          <p:cNvPr id="8" name="7 Rectángulo"/>
          <p:cNvSpPr/>
          <p:nvPr/>
        </p:nvSpPr>
        <p:spPr>
          <a:xfrm>
            <a:off x="180852" y="5445224"/>
            <a:ext cx="4031108" cy="584775"/>
          </a:xfrm>
          <a:prstGeom prst="rect">
            <a:avLst/>
          </a:prstGeom>
        </p:spPr>
        <p:txBody>
          <a:bodyPr wrap="square">
            <a:spAutoFit/>
          </a:bodyPr>
          <a:lstStyle/>
          <a:p>
            <a:r>
              <a:rPr lang="es-ES" sz="3200" b="1" dirty="0" smtClean="0">
                <a:solidFill>
                  <a:srgbClr val="FFFF00"/>
                </a:solidFill>
                <a:effectLst>
                  <a:outerShdw blurRad="38100" dist="38100" dir="2700000" algn="tl">
                    <a:srgbClr val="000000">
                      <a:alpha val="43137"/>
                    </a:srgbClr>
                  </a:outerShdw>
                </a:effectLst>
                <a:latin typeface="Agency FB" pitchFamily="34" charset="0"/>
              </a:rPr>
              <a:t>Por: Fernando Silva Q.</a:t>
            </a:r>
          </a:p>
        </p:txBody>
      </p:sp>
      <p:sp>
        <p:nvSpPr>
          <p:cNvPr id="9" name="8 CuadroTexto"/>
          <p:cNvSpPr txBox="1"/>
          <p:nvPr/>
        </p:nvSpPr>
        <p:spPr>
          <a:xfrm>
            <a:off x="179512" y="5805264"/>
            <a:ext cx="572359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00"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gency FB" pitchFamily="34" charset="0"/>
              </a:rPr>
              <a:t>Profesor de Religión y estudios en Teología</a:t>
            </a:r>
            <a:r>
              <a:rPr kumimoji="0" lang="es-ES" sz="3200"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gency FB" pitchFamily="34" charset="0"/>
              </a:rPr>
              <a:t>.</a:t>
            </a:r>
            <a:endParaRPr kumimoji="0" lang="es-ES" sz="3200" b="0" i="0" u="none" strike="noStrike" kern="0" cap="none" spc="0" normalizeH="0" baseline="0" noProof="0" dirty="0">
              <a:ln>
                <a:noFill/>
              </a:ln>
              <a:solidFill>
                <a:srgbClr val="FF0000"/>
              </a:solidFill>
              <a:effectLst/>
              <a:uLnTx/>
              <a:uFillTx/>
            </a:endParaRPr>
          </a:p>
        </p:txBody>
      </p:sp>
      <p:sp>
        <p:nvSpPr>
          <p:cNvPr id="3" name="2 CuadroTexto"/>
          <p:cNvSpPr txBox="1"/>
          <p:nvPr/>
        </p:nvSpPr>
        <p:spPr>
          <a:xfrm>
            <a:off x="1547664" y="908720"/>
            <a:ext cx="2592288" cy="584775"/>
          </a:xfrm>
          <a:prstGeom prst="rect">
            <a:avLst/>
          </a:prstGeom>
          <a:noFill/>
        </p:spPr>
        <p:txBody>
          <a:bodyPr wrap="square" rtlCol="0">
            <a:spAutoFit/>
          </a:bodyPr>
          <a:lstStyle/>
          <a:p>
            <a:r>
              <a:rPr lang="es-ES" sz="3200" b="1" dirty="0" smtClean="0">
                <a:solidFill>
                  <a:srgbClr val="FFFF00"/>
                </a:solidFill>
                <a:latin typeface="Agency FB" pitchFamily="34" charset="0"/>
              </a:rPr>
              <a:t>REVELACIONES</a:t>
            </a:r>
            <a:endParaRPr lang="es-ES" sz="3200" b="1" dirty="0">
              <a:solidFill>
                <a:srgbClr val="FFFF00"/>
              </a:solidFill>
              <a:latin typeface="Agency FB" pitchFamily="34" charset="0"/>
            </a:endParaRPr>
          </a:p>
        </p:txBody>
      </p:sp>
      <p:sp>
        <p:nvSpPr>
          <p:cNvPr id="10" name="9 CuadroTexto"/>
          <p:cNvSpPr txBox="1"/>
          <p:nvPr/>
        </p:nvSpPr>
        <p:spPr>
          <a:xfrm>
            <a:off x="3708987" y="961564"/>
            <a:ext cx="2519197" cy="523220"/>
          </a:xfrm>
          <a:prstGeom prst="rect">
            <a:avLst/>
          </a:prstGeom>
          <a:noFill/>
        </p:spPr>
        <p:txBody>
          <a:bodyPr wrap="square" rtlCol="0">
            <a:spAutoFit/>
          </a:bodyPr>
          <a:lstStyle/>
          <a:p>
            <a:r>
              <a:rPr lang="es-ES" sz="2800" b="1" dirty="0">
                <a:solidFill>
                  <a:srgbClr val="FF0000"/>
                </a:solidFill>
                <a:effectLst>
                  <a:outerShdw blurRad="38100" dist="38100" dir="2700000" algn="tl">
                    <a:srgbClr val="000000">
                      <a:alpha val="43137"/>
                    </a:srgbClr>
                  </a:outerShdw>
                </a:effectLst>
                <a:latin typeface="Agency FB" pitchFamily="34" charset="0"/>
              </a:rPr>
              <a:t>d</a:t>
            </a:r>
            <a:r>
              <a:rPr lang="es-ES" sz="2800" b="1" dirty="0" smtClean="0">
                <a:solidFill>
                  <a:srgbClr val="FF0000"/>
                </a:solidFill>
                <a:effectLst>
                  <a:outerShdw blurRad="38100" dist="38100" dir="2700000" algn="tl">
                    <a:srgbClr val="000000">
                      <a:alpha val="43137"/>
                    </a:srgbClr>
                  </a:outerShdw>
                </a:effectLst>
                <a:latin typeface="Agency FB" pitchFamily="34" charset="0"/>
              </a:rPr>
              <a:t>el tiempo del fin.</a:t>
            </a:r>
            <a:endParaRPr lang="es-ES" sz="2800" b="1" dirty="0">
              <a:solidFill>
                <a:srgbClr val="FF0000"/>
              </a:solidFill>
              <a:effectLst>
                <a:outerShdw blurRad="38100" dist="38100" dir="2700000" algn="tl">
                  <a:srgbClr val="000000">
                    <a:alpha val="43137"/>
                  </a:srgbClr>
                </a:outerShdw>
              </a:effectLst>
              <a:latin typeface="Agency FB" pitchFamily="34" charset="0"/>
            </a:endParaRPr>
          </a:p>
        </p:txBody>
      </p:sp>
      <p:pic>
        <p:nvPicPr>
          <p:cNvPr id="12" name="Picture 4" descr="C:\Users\Fernando\Desktop\7 Láminas profeticas\4 APOCALIPSIS\D\tora.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5496" y="3645024"/>
            <a:ext cx="3673491" cy="1836072"/>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08520" y="6289575"/>
            <a:ext cx="3816424" cy="307777"/>
          </a:xfrm>
          <a:prstGeom prst="rect">
            <a:avLst/>
          </a:prstGeom>
        </p:spPr>
        <p:txBody>
          <a:bodyPr wrap="square">
            <a:spAutoFit/>
          </a:bodyPr>
          <a:lstStyle/>
          <a:p>
            <a:pPr lvl="0" algn="ctr">
              <a:defRPr/>
            </a:pPr>
            <a:r>
              <a:rPr lang="es-ES" sz="1400" b="1" kern="0" dirty="0">
                <a:effectLst>
                  <a:outerShdw blurRad="38100" dist="38100" dir="2700000" algn="tl">
                    <a:srgbClr val="000000">
                      <a:alpha val="43137"/>
                    </a:srgbClr>
                  </a:outerShdw>
                </a:effectLst>
                <a:latin typeface="Arrus Blk BT" pitchFamily="18" charset="0"/>
              </a:rPr>
              <a:t>tercerangel.silva@gmail.com  </a:t>
            </a:r>
            <a:r>
              <a:rPr lang="es-ES" sz="1050" b="1" kern="0" dirty="0">
                <a:effectLst>
                  <a:outerShdw blurRad="38100" dist="38100" dir="2700000" algn="tl">
                    <a:srgbClr val="000000">
                      <a:alpha val="43137"/>
                    </a:srgbClr>
                  </a:outerShdw>
                </a:effectLst>
                <a:latin typeface="Arrus Blk BT" pitchFamily="18" charset="0"/>
              </a:rPr>
              <a:t> </a:t>
            </a:r>
            <a:r>
              <a:rPr lang="es-ES" sz="1100" b="1" kern="0" dirty="0">
                <a:effectLst>
                  <a:outerShdw blurRad="38100" dist="38100" dir="2700000" algn="tl">
                    <a:srgbClr val="000000">
                      <a:alpha val="43137"/>
                    </a:srgbClr>
                  </a:outerShdw>
                </a:effectLst>
                <a:latin typeface="Arrus Blk BT" pitchFamily="18" charset="0"/>
              </a:rPr>
              <a:t>08 - 2616776</a:t>
            </a:r>
            <a:endParaRPr lang="es-ES" sz="1200" kern="0" dirty="0"/>
          </a:p>
        </p:txBody>
      </p:sp>
    </p:spTree>
    <p:extLst>
      <p:ext uri="{BB962C8B-B14F-4D97-AF65-F5344CB8AC3E}">
        <p14:creationId xmlns:p14="http://schemas.microsoft.com/office/powerpoint/2010/main" val="389300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260648"/>
            <a:ext cx="4572000" cy="3416320"/>
          </a:xfrm>
          <a:prstGeom prst="rect">
            <a:avLst/>
          </a:prstGeom>
        </p:spPr>
        <p:txBody>
          <a:bodyPr>
            <a:spAutoFit/>
          </a:bodyPr>
          <a:lstStyle/>
          <a:p>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El 19 de mayo de 1780 figura en la historia como el "día obscuro." Desde el tiempo de Moisés, no se ha registrado jamás período alguno de obscuridad tan densa y de igual extensión y duración. </a:t>
            </a:r>
          </a:p>
        </p:txBody>
      </p:sp>
    </p:spTree>
    <p:extLst>
      <p:ext uri="{BB962C8B-B14F-4D97-AF65-F5344CB8AC3E}">
        <p14:creationId xmlns:p14="http://schemas.microsoft.com/office/powerpoint/2010/main" val="28580364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188640"/>
            <a:ext cx="4572000" cy="5816977"/>
          </a:xfrm>
          <a:prstGeom prst="rect">
            <a:avLst/>
          </a:prstGeom>
        </p:spPr>
        <p:txBody>
          <a:bodyPr>
            <a:spAutoFit/>
          </a:bodyPr>
          <a:lstStyle/>
          <a:p>
            <a:pPr lvl="0"/>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La descripción de este acontecimiento que han hecho los historiadores no es más que un eco de las palabras del Señor, expresadas por el profeta Joel, dos mil quinientos años antes de su cumplimiento: "El sol se tornará en tinieblas, y la luna en sangre, antes de que venga el día grande y espantoso de Jehová" </a:t>
            </a:r>
            <a:r>
              <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(Joel 2: 31) </a:t>
            </a:r>
            <a:r>
              <a:rPr lang="es-ES"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(CS. </a:t>
            </a:r>
            <a:r>
              <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Cap. 18 Heraldos de una nueva era. Pág. 351-354)</a:t>
            </a:r>
          </a:p>
        </p:txBody>
      </p:sp>
    </p:spTree>
    <p:extLst>
      <p:ext uri="{BB962C8B-B14F-4D97-AF65-F5344CB8AC3E}">
        <p14:creationId xmlns:p14="http://schemas.microsoft.com/office/powerpoint/2010/main" val="26152166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Fernando\Desktop\7 Láminas profeticas\4 APOCALIPSIS\K\061008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07504" y="3645024"/>
            <a:ext cx="4224000" cy="316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1 Tabla"/>
          <p:cNvGraphicFramePr>
            <a:graphicFrameLocks noGrp="1"/>
          </p:cNvGraphicFramePr>
          <p:nvPr>
            <p:extLst>
              <p:ext uri="{D42A27DB-BD31-4B8C-83A1-F6EECF244321}">
                <p14:modId xmlns:p14="http://schemas.microsoft.com/office/powerpoint/2010/main" val="2108568465"/>
              </p:ext>
            </p:extLst>
          </p:nvPr>
        </p:nvGraphicFramePr>
        <p:xfrm>
          <a:off x="107504" y="116632"/>
          <a:ext cx="8856984" cy="3703320"/>
        </p:xfrm>
        <a:graphic>
          <a:graphicData uri="http://schemas.openxmlformats.org/drawingml/2006/table">
            <a:tbl>
              <a:tblPr firstRow="1" bandRow="1">
                <a:tableStyleId>{5C22544A-7EE6-4342-B048-85BDC9FD1C3A}</a:tableStyleId>
              </a:tblPr>
              <a:tblGrid>
                <a:gridCol w="2736304"/>
                <a:gridCol w="3168352"/>
                <a:gridCol w="2952328"/>
              </a:tblGrid>
              <a:tr h="370840">
                <a:tc gridSpan="3">
                  <a:txBody>
                    <a:bodyPr/>
                    <a:lstStyle/>
                    <a:p>
                      <a:r>
                        <a:rPr lang="es-ES"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Cronología de los eventos de oscuridad misteriosa sobre la tierra</a:t>
                      </a:r>
                      <a:endParaRPr lang="es-ES"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txBody>
                  <a:tcPr>
                    <a:solidFill>
                      <a:srgbClr val="C00000"/>
                    </a:solidFill>
                  </a:tcPr>
                </a:tc>
                <a:tc hMerge="1">
                  <a:txBody>
                    <a:bodyPr/>
                    <a:lstStyle/>
                    <a:p>
                      <a:endParaRPr lang="es-ES" dirty="0"/>
                    </a:p>
                  </a:txBody>
                  <a:tcPr>
                    <a:solidFill>
                      <a:srgbClr val="C00000"/>
                    </a:solidFill>
                  </a:tcPr>
                </a:tc>
                <a:tc hMerge="1">
                  <a:txBody>
                    <a:bodyPr/>
                    <a:lstStyle/>
                    <a:p>
                      <a:endParaRPr lang="es-ES" dirty="0"/>
                    </a:p>
                  </a:txBody>
                  <a:tcPr>
                    <a:solidFill>
                      <a:srgbClr val="C00000"/>
                    </a:solidFill>
                  </a:tcPr>
                </a:tc>
              </a:tr>
              <a:tr h="370840">
                <a:tc>
                  <a:txBody>
                    <a:bodyPr/>
                    <a:lstStyle/>
                    <a:p>
                      <a:pPr algn="ctr"/>
                      <a:r>
                        <a:rPr lang="es-ES" b="1" dirty="0" smtClean="0">
                          <a:latin typeface="Verdana" pitchFamily="34" charset="0"/>
                          <a:ea typeface="Verdana" pitchFamily="34" charset="0"/>
                          <a:cs typeface="Verdana" pitchFamily="34" charset="0"/>
                        </a:rPr>
                        <a:t>Plagas en Egipto</a:t>
                      </a:r>
                      <a:endParaRPr lang="es-ES" b="1" dirty="0">
                        <a:latin typeface="Verdana" pitchFamily="34" charset="0"/>
                        <a:ea typeface="Verdana" pitchFamily="34" charset="0"/>
                        <a:cs typeface="Verdana" pitchFamily="34" charset="0"/>
                      </a:endParaRPr>
                    </a:p>
                  </a:txBody>
                  <a:tcPr>
                    <a:solidFill>
                      <a:srgbClr val="FFFF00"/>
                    </a:solidFill>
                  </a:tcPr>
                </a:tc>
                <a:tc>
                  <a:txBody>
                    <a:bodyPr/>
                    <a:lstStyle/>
                    <a:p>
                      <a:pPr algn="ctr"/>
                      <a:r>
                        <a:rPr lang="es-ES" b="1" dirty="0" smtClean="0">
                          <a:latin typeface="Verdana" pitchFamily="34" charset="0"/>
                          <a:ea typeface="Verdana" pitchFamily="34" charset="0"/>
                          <a:cs typeface="Verdana" pitchFamily="34" charset="0"/>
                        </a:rPr>
                        <a:t>En el monte Calvario</a:t>
                      </a:r>
                      <a:endParaRPr lang="es-ES" b="1" dirty="0">
                        <a:latin typeface="Verdana" pitchFamily="34" charset="0"/>
                        <a:ea typeface="Verdana" pitchFamily="34" charset="0"/>
                        <a:cs typeface="Verdana" pitchFamily="34" charset="0"/>
                      </a:endParaRPr>
                    </a:p>
                  </a:txBody>
                  <a:tcPr>
                    <a:solidFill>
                      <a:srgbClr val="FFFF00"/>
                    </a:solidFill>
                  </a:tcPr>
                </a:tc>
                <a:tc>
                  <a:txBody>
                    <a:bodyPr/>
                    <a:lstStyle/>
                    <a:p>
                      <a:pPr algn="ctr"/>
                      <a:r>
                        <a:rPr lang="es-ES" b="1" dirty="0" smtClean="0">
                          <a:latin typeface="Verdana" pitchFamily="34" charset="0"/>
                          <a:ea typeface="Verdana" pitchFamily="34" charset="0"/>
                          <a:cs typeface="Verdana" pitchFamily="34" charset="0"/>
                        </a:rPr>
                        <a:t>En EE.UU.</a:t>
                      </a:r>
                      <a:endParaRPr lang="es-ES" b="1" dirty="0">
                        <a:latin typeface="Verdana" pitchFamily="34" charset="0"/>
                        <a:ea typeface="Verdana" pitchFamily="34" charset="0"/>
                        <a:cs typeface="Verdana" pitchFamily="34" charset="0"/>
                      </a:endParaRPr>
                    </a:p>
                  </a:txBody>
                  <a:tcPr>
                    <a:solidFill>
                      <a:srgbClr val="FFFF00"/>
                    </a:solidFill>
                  </a:tcPr>
                </a:tc>
              </a:tr>
              <a:tr h="370840">
                <a:tc>
                  <a:txBody>
                    <a:bodyPr/>
                    <a:lstStyle/>
                    <a:p>
                      <a:pPr algn="ctr"/>
                      <a:r>
                        <a:rPr lang="es-ES" b="1" dirty="0" smtClean="0"/>
                        <a:t>Año 1445 AC.</a:t>
                      </a:r>
                    </a:p>
                  </a:txBody>
                  <a:tcPr/>
                </a:tc>
                <a:tc>
                  <a:txBody>
                    <a:bodyPr/>
                    <a:lstStyle/>
                    <a:p>
                      <a:pPr algn="ctr"/>
                      <a:r>
                        <a:rPr lang="es-ES" b="1" dirty="0" smtClean="0"/>
                        <a:t>Viernes</a:t>
                      </a:r>
                      <a:r>
                        <a:rPr lang="es-ES" b="1" baseline="0" dirty="0" smtClean="0"/>
                        <a:t> 14 de Abib del año </a:t>
                      </a:r>
                      <a:r>
                        <a:rPr lang="es-ES" b="1" dirty="0" smtClean="0"/>
                        <a:t>31</a:t>
                      </a:r>
                      <a:endParaRPr lang="es-ES" b="1" dirty="0"/>
                    </a:p>
                  </a:txBody>
                  <a:tcPr/>
                </a:tc>
                <a:tc>
                  <a:txBody>
                    <a:bodyPr/>
                    <a:lstStyle/>
                    <a:p>
                      <a:pPr algn="ctr"/>
                      <a:r>
                        <a:rPr lang="es-ES" b="1" baseline="0" dirty="0" smtClean="0"/>
                        <a:t>Viernes 19 de mayo de 1780</a:t>
                      </a:r>
                      <a:endParaRPr lang="es-ES" b="1" dirty="0"/>
                    </a:p>
                  </a:txBody>
                  <a:tcPr/>
                </a:tc>
              </a:tr>
              <a:tr h="370840">
                <a:tc>
                  <a:txBody>
                    <a:bodyPr/>
                    <a:lstStyle/>
                    <a:p>
                      <a:pPr algn="ctr"/>
                      <a:r>
                        <a:rPr lang="es-ES" b="1" dirty="0" smtClean="0"/>
                        <a:t>Tinieblas sobre Egipto </a:t>
                      </a:r>
                    </a:p>
                    <a:p>
                      <a:pPr algn="ctr"/>
                      <a:r>
                        <a:rPr lang="es-ES" sz="1400" b="1" dirty="0" smtClean="0"/>
                        <a:t>(Éx. 10: 21-29)</a:t>
                      </a:r>
                    </a:p>
                  </a:txBody>
                  <a:tcPr>
                    <a:solidFill>
                      <a:srgbClr val="92D050"/>
                    </a:solidFill>
                  </a:tcPr>
                </a:tc>
                <a:tc>
                  <a:txBody>
                    <a:bodyPr/>
                    <a:lstStyle/>
                    <a:p>
                      <a:pPr algn="ctr"/>
                      <a:r>
                        <a:rPr lang="es-ES" b="1" dirty="0" smtClean="0"/>
                        <a:t>Tinieblas sobre la tierra</a:t>
                      </a:r>
                    </a:p>
                    <a:p>
                      <a:pPr algn="ctr"/>
                      <a:r>
                        <a:rPr lang="es-ES" sz="1400" b="1" dirty="0" smtClean="0"/>
                        <a:t>(Mat. 27: 45)</a:t>
                      </a:r>
                      <a:endParaRPr lang="es-ES" sz="1400" b="1" dirty="0"/>
                    </a:p>
                  </a:txBody>
                  <a:tcPr>
                    <a:solidFill>
                      <a:srgbClr val="92D050"/>
                    </a:solidFill>
                  </a:tcPr>
                </a:tc>
                <a:tc>
                  <a:txBody>
                    <a:bodyPr/>
                    <a:lstStyle/>
                    <a:p>
                      <a:pPr algn="ctr"/>
                      <a:r>
                        <a:rPr lang="es-ES" b="1" dirty="0" smtClean="0"/>
                        <a:t>Tinieblas sobre EE.UU.</a:t>
                      </a:r>
                    </a:p>
                    <a:p>
                      <a:pPr algn="ctr"/>
                      <a:r>
                        <a:rPr lang="es-ES" sz="1400" b="1" dirty="0" smtClean="0"/>
                        <a:t>(Apoc. 6: 12-13)</a:t>
                      </a:r>
                      <a:endParaRPr lang="es-ES" sz="1400" b="1" dirty="0"/>
                    </a:p>
                  </a:txBody>
                  <a:tcPr>
                    <a:solidFill>
                      <a:srgbClr val="92D050"/>
                    </a:solidFill>
                  </a:tcPr>
                </a:tc>
              </a:tr>
              <a:tr h="370840">
                <a:tc gridSpan="3">
                  <a:txBody>
                    <a:bodyPr/>
                    <a:lstStyle/>
                    <a:p>
                      <a:pPr marL="285750" indent="-285750">
                        <a:buFont typeface="Wingdings" pitchFamily="2" charset="2"/>
                        <a:buChar char="v"/>
                      </a:pPr>
                      <a:r>
                        <a:rPr lang="es-ES" b="1" dirty="0" smtClean="0"/>
                        <a:t>Los tres acontecimientos , aunque separados por siglos de distancia en el tiempo, tienen un punto en común, son eventos de carácter misteriosos y sobrenaturales, milagrosos obrados por el poder de Dios y revelados en las Sagradas Escrituras.</a:t>
                      </a:r>
                    </a:p>
                    <a:p>
                      <a:pPr marL="0" indent="0">
                        <a:buFont typeface="Wingdings" pitchFamily="2" charset="2"/>
                        <a:buNone/>
                      </a:pPr>
                      <a:endParaRPr lang="es-ES" b="1" dirty="0" smtClean="0"/>
                    </a:p>
                    <a:p>
                      <a:pPr marL="285750" indent="-285750">
                        <a:buFont typeface="Wingdings" pitchFamily="2" charset="2"/>
                        <a:buChar char="v"/>
                      </a:pPr>
                      <a:r>
                        <a:rPr lang="es-ES" b="1" dirty="0" smtClean="0"/>
                        <a:t>También resulta interesante que tanto el Calvario como en 1780,</a:t>
                      </a:r>
                      <a:r>
                        <a:rPr lang="es-ES" b="1" baseline="0" dirty="0" smtClean="0"/>
                        <a:t> ambos eventos fueron en día viernes.</a:t>
                      </a:r>
                      <a:endParaRPr lang="es-ES" b="1" dirty="0" smtClean="0"/>
                    </a:p>
                    <a:p>
                      <a:endParaRPr lang="es-ES" b="1" dirty="0"/>
                    </a:p>
                  </a:txBody>
                  <a:tcPr>
                    <a:solidFill>
                      <a:srgbClr val="FFFF00"/>
                    </a:solidFill>
                  </a:tcPr>
                </a:tc>
                <a:tc hMerge="1">
                  <a:txBody>
                    <a:bodyPr/>
                    <a:lstStyle/>
                    <a:p>
                      <a:endParaRPr lang="es-ES" dirty="0"/>
                    </a:p>
                  </a:txBody>
                  <a:tcPr/>
                </a:tc>
                <a:tc hMerge="1">
                  <a:txBody>
                    <a:bodyPr/>
                    <a:lstStyle/>
                    <a:p>
                      <a:endParaRPr lang="es-ES" dirty="0"/>
                    </a:p>
                  </a:txBody>
                  <a:tcPr/>
                </a:tc>
              </a:tr>
            </a:tbl>
          </a:graphicData>
        </a:graphic>
      </p:graphicFrame>
      <p:pic>
        <p:nvPicPr>
          <p:cNvPr id="13316" name="Picture 4" descr="http://images.wikia.com/doctorwho/es/images/a/a3/La_tierra.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435688" y="3861344"/>
            <a:ext cx="4528800" cy="26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991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Fernando\Desktop\7 Láminas profeticas\4 APOCALIPSIS\K\061008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07504" y="4149080"/>
            <a:ext cx="3408000" cy="2556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1 Tabla"/>
          <p:cNvGraphicFramePr>
            <a:graphicFrameLocks noGrp="1"/>
          </p:cNvGraphicFramePr>
          <p:nvPr>
            <p:extLst>
              <p:ext uri="{D42A27DB-BD31-4B8C-83A1-F6EECF244321}">
                <p14:modId xmlns:p14="http://schemas.microsoft.com/office/powerpoint/2010/main" val="836334861"/>
              </p:ext>
            </p:extLst>
          </p:nvPr>
        </p:nvGraphicFramePr>
        <p:xfrm>
          <a:off x="107504" y="116632"/>
          <a:ext cx="8856984" cy="3977640"/>
        </p:xfrm>
        <a:graphic>
          <a:graphicData uri="http://schemas.openxmlformats.org/drawingml/2006/table">
            <a:tbl>
              <a:tblPr firstRow="1" bandRow="1">
                <a:tableStyleId>{5C22544A-7EE6-4342-B048-85BDC9FD1C3A}</a:tableStyleId>
              </a:tblPr>
              <a:tblGrid>
                <a:gridCol w="2736304"/>
                <a:gridCol w="3168352"/>
                <a:gridCol w="2952328"/>
              </a:tblGrid>
              <a:tr h="370840">
                <a:tc gridSpan="3">
                  <a:txBody>
                    <a:bodyPr/>
                    <a:lstStyle/>
                    <a:p>
                      <a:r>
                        <a:rPr lang="es-ES"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Significado de los eventos de oscuridad misteriosa sobre la tierra</a:t>
                      </a:r>
                      <a:endParaRPr lang="es-ES"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txBody>
                  <a:tcPr>
                    <a:solidFill>
                      <a:srgbClr val="C00000"/>
                    </a:solidFill>
                  </a:tcPr>
                </a:tc>
                <a:tc hMerge="1">
                  <a:txBody>
                    <a:bodyPr/>
                    <a:lstStyle/>
                    <a:p>
                      <a:endParaRPr lang="es-ES" dirty="0"/>
                    </a:p>
                  </a:txBody>
                  <a:tcPr>
                    <a:solidFill>
                      <a:srgbClr val="C00000"/>
                    </a:solidFill>
                  </a:tcPr>
                </a:tc>
                <a:tc hMerge="1">
                  <a:txBody>
                    <a:bodyPr/>
                    <a:lstStyle/>
                    <a:p>
                      <a:endParaRPr lang="es-ES" dirty="0"/>
                    </a:p>
                  </a:txBody>
                  <a:tcPr>
                    <a:solidFill>
                      <a:srgbClr val="C00000"/>
                    </a:solidFill>
                  </a:tcPr>
                </a:tc>
              </a:tr>
              <a:tr h="370840">
                <a:tc>
                  <a:txBody>
                    <a:bodyPr/>
                    <a:lstStyle/>
                    <a:p>
                      <a:pPr algn="ctr"/>
                      <a:r>
                        <a:rPr lang="es-ES" b="1" dirty="0" smtClean="0">
                          <a:latin typeface="Verdana" pitchFamily="34" charset="0"/>
                          <a:ea typeface="Verdana" pitchFamily="34" charset="0"/>
                          <a:cs typeface="Verdana" pitchFamily="34" charset="0"/>
                        </a:rPr>
                        <a:t>Plagas en Egipto</a:t>
                      </a:r>
                      <a:endParaRPr lang="es-ES" b="1" dirty="0">
                        <a:latin typeface="Verdana" pitchFamily="34" charset="0"/>
                        <a:ea typeface="Verdana" pitchFamily="34" charset="0"/>
                        <a:cs typeface="Verdana" pitchFamily="34" charset="0"/>
                      </a:endParaRPr>
                    </a:p>
                  </a:txBody>
                  <a:tcPr>
                    <a:solidFill>
                      <a:srgbClr val="FFFF00"/>
                    </a:solidFill>
                  </a:tcPr>
                </a:tc>
                <a:tc>
                  <a:txBody>
                    <a:bodyPr/>
                    <a:lstStyle/>
                    <a:p>
                      <a:pPr algn="ctr"/>
                      <a:r>
                        <a:rPr lang="es-ES" b="1" dirty="0" smtClean="0">
                          <a:latin typeface="Verdana" pitchFamily="34" charset="0"/>
                          <a:ea typeface="Verdana" pitchFamily="34" charset="0"/>
                          <a:cs typeface="Verdana" pitchFamily="34" charset="0"/>
                        </a:rPr>
                        <a:t>En el monte Calvario</a:t>
                      </a:r>
                      <a:endParaRPr lang="es-ES" b="1" dirty="0">
                        <a:latin typeface="Verdana" pitchFamily="34" charset="0"/>
                        <a:ea typeface="Verdana" pitchFamily="34" charset="0"/>
                        <a:cs typeface="Verdana" pitchFamily="34" charset="0"/>
                      </a:endParaRPr>
                    </a:p>
                  </a:txBody>
                  <a:tcPr>
                    <a:solidFill>
                      <a:srgbClr val="FFFF00"/>
                    </a:solidFill>
                  </a:tcPr>
                </a:tc>
                <a:tc>
                  <a:txBody>
                    <a:bodyPr/>
                    <a:lstStyle/>
                    <a:p>
                      <a:pPr algn="ctr"/>
                      <a:r>
                        <a:rPr lang="es-ES" b="1" dirty="0" smtClean="0">
                          <a:latin typeface="Verdana" pitchFamily="34" charset="0"/>
                          <a:ea typeface="Verdana" pitchFamily="34" charset="0"/>
                          <a:cs typeface="Verdana" pitchFamily="34" charset="0"/>
                        </a:rPr>
                        <a:t>En EE.UU.</a:t>
                      </a:r>
                      <a:endParaRPr lang="es-ES" b="1" dirty="0">
                        <a:latin typeface="Verdana" pitchFamily="34" charset="0"/>
                        <a:ea typeface="Verdana" pitchFamily="34" charset="0"/>
                        <a:cs typeface="Verdana" pitchFamily="34" charset="0"/>
                      </a:endParaRPr>
                    </a:p>
                  </a:txBody>
                  <a:tcPr>
                    <a:solidFill>
                      <a:srgbClr val="FFFF00"/>
                    </a:solidFill>
                  </a:tcPr>
                </a:tc>
              </a:tr>
              <a:tr h="370840">
                <a:tc>
                  <a:txBody>
                    <a:bodyPr/>
                    <a:lstStyle/>
                    <a:p>
                      <a:pPr algn="ctr"/>
                      <a:r>
                        <a:rPr lang="es-ES" b="1" dirty="0" smtClean="0"/>
                        <a:t>Año 1445 AC.</a:t>
                      </a:r>
                    </a:p>
                  </a:txBody>
                  <a:tcPr/>
                </a:tc>
                <a:tc>
                  <a:txBody>
                    <a:bodyPr/>
                    <a:lstStyle/>
                    <a:p>
                      <a:pPr algn="ctr"/>
                      <a:r>
                        <a:rPr lang="es-ES" b="1" dirty="0" smtClean="0"/>
                        <a:t>Viernes</a:t>
                      </a:r>
                      <a:r>
                        <a:rPr lang="es-ES" b="1" baseline="0" dirty="0" smtClean="0"/>
                        <a:t> 14 de Abib del año </a:t>
                      </a:r>
                      <a:r>
                        <a:rPr lang="es-ES" b="1" dirty="0" smtClean="0"/>
                        <a:t>31</a:t>
                      </a:r>
                      <a:endParaRPr lang="es-ES" b="1" dirty="0"/>
                    </a:p>
                  </a:txBody>
                  <a:tcPr/>
                </a:tc>
                <a:tc>
                  <a:txBody>
                    <a:bodyPr/>
                    <a:lstStyle/>
                    <a:p>
                      <a:pPr algn="ctr"/>
                      <a:r>
                        <a:rPr lang="es-ES" b="1" baseline="0" dirty="0" smtClean="0"/>
                        <a:t>Viernes 19 de mayo de 1780</a:t>
                      </a:r>
                      <a:endParaRPr lang="es-ES" b="1" dirty="0"/>
                    </a:p>
                  </a:txBody>
                  <a:tcPr/>
                </a:tc>
              </a:tr>
              <a:tr h="370840">
                <a:tc>
                  <a:txBody>
                    <a:bodyPr/>
                    <a:lstStyle/>
                    <a:p>
                      <a:pPr algn="ctr"/>
                      <a:r>
                        <a:rPr lang="es-ES" b="1" dirty="0" smtClean="0"/>
                        <a:t>Tinieblas sobre Egipto </a:t>
                      </a:r>
                    </a:p>
                    <a:p>
                      <a:pPr algn="ctr"/>
                      <a:r>
                        <a:rPr lang="es-ES" sz="1400" b="1" dirty="0" smtClean="0"/>
                        <a:t>(Éx. 10: 21-29)</a:t>
                      </a:r>
                    </a:p>
                  </a:txBody>
                  <a:tcPr>
                    <a:lnR w="12700" cap="flat" cmpd="sng" algn="ctr">
                      <a:solidFill>
                        <a:schemeClr val="tx1"/>
                      </a:solidFill>
                      <a:prstDash val="solid"/>
                      <a:round/>
                      <a:headEnd type="none" w="med" len="med"/>
                      <a:tailEnd type="none" w="med" len="med"/>
                    </a:lnR>
                    <a:solidFill>
                      <a:srgbClr val="92D050"/>
                    </a:solidFill>
                  </a:tcPr>
                </a:tc>
                <a:tc>
                  <a:txBody>
                    <a:bodyPr/>
                    <a:lstStyle/>
                    <a:p>
                      <a:pPr algn="ctr"/>
                      <a:r>
                        <a:rPr lang="es-ES" b="1" dirty="0" smtClean="0"/>
                        <a:t>Tinieblas sobre la tierra</a:t>
                      </a:r>
                    </a:p>
                    <a:p>
                      <a:pPr algn="ctr"/>
                      <a:r>
                        <a:rPr lang="es-ES" sz="1400" b="1" dirty="0" smtClean="0"/>
                        <a:t>(Mat. 27: 45)</a:t>
                      </a:r>
                      <a:endParaRPr lang="es-E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92D050"/>
                    </a:solidFill>
                  </a:tcPr>
                </a:tc>
                <a:tc>
                  <a:txBody>
                    <a:bodyPr/>
                    <a:lstStyle/>
                    <a:p>
                      <a:pPr algn="ctr"/>
                      <a:r>
                        <a:rPr lang="es-ES" b="1" dirty="0" smtClean="0"/>
                        <a:t>Tinieblas sobre EE.UU.</a:t>
                      </a:r>
                    </a:p>
                    <a:p>
                      <a:pPr algn="ctr"/>
                      <a:r>
                        <a:rPr lang="es-ES" sz="1400" b="1" dirty="0" smtClean="0"/>
                        <a:t>(Mat. 24: 29; Apoc. 6: 12-13)</a:t>
                      </a:r>
                      <a:endParaRPr lang="es-ES" sz="1400" b="1" dirty="0"/>
                    </a:p>
                  </a:txBody>
                  <a:tcPr>
                    <a:lnL w="12700" cap="flat" cmpd="sng" algn="ctr">
                      <a:solidFill>
                        <a:schemeClr val="tx1"/>
                      </a:solidFill>
                      <a:prstDash val="solid"/>
                      <a:round/>
                      <a:headEnd type="none" w="med" len="med"/>
                      <a:tailEnd type="none" w="med" len="med"/>
                    </a:lnL>
                    <a:solidFill>
                      <a:srgbClr val="92D050"/>
                    </a:solidFill>
                  </a:tcPr>
                </a:tc>
              </a:tr>
              <a:tr h="370840">
                <a:tc>
                  <a:txBody>
                    <a:bodyPr/>
                    <a:lstStyle/>
                    <a:p>
                      <a:pPr marL="285750" indent="-285750">
                        <a:buFont typeface="Wingdings" pitchFamily="2" charset="2"/>
                        <a:buChar char="v"/>
                      </a:pPr>
                      <a:r>
                        <a:rPr lang="es-ES" b="1" dirty="0" smtClean="0"/>
                        <a:t>Señalaba la liberación del pueblo de Israel.</a:t>
                      </a:r>
                    </a:p>
                    <a:p>
                      <a:pPr marL="0" indent="0">
                        <a:buFont typeface="Wingdings" pitchFamily="2" charset="2"/>
                        <a:buNone/>
                      </a:pPr>
                      <a:endParaRPr lang="es-ES" b="1" dirty="0" smtClean="0"/>
                    </a:p>
                    <a:p>
                      <a:pPr marL="285750" indent="-285750">
                        <a:buFont typeface="Wingdings" pitchFamily="2" charset="2"/>
                        <a:buChar char="v"/>
                      </a:pPr>
                      <a:r>
                        <a:rPr lang="es-ES" b="1" dirty="0" smtClean="0"/>
                        <a:t>Dios desafiaba al dios sol de los egipcios.</a:t>
                      </a:r>
                    </a:p>
                    <a:p>
                      <a:pPr marL="285750" indent="-285750">
                        <a:buFont typeface="Wingdings" pitchFamily="2" charset="2"/>
                        <a:buChar char="v"/>
                      </a:pPr>
                      <a:r>
                        <a:rPr lang="es-ES" b="1" dirty="0" smtClean="0"/>
                        <a:t>Los egipcios tenían que reconocer que Jehová es el Dios verdadero.</a:t>
                      </a:r>
                      <a:endParaRPr lang="es-ES" b="1" dirty="0"/>
                    </a:p>
                  </a:txBody>
                  <a:tcPr>
                    <a:lnR w="12700" cap="flat" cmpd="sng" algn="ctr">
                      <a:solidFill>
                        <a:schemeClr val="tx1"/>
                      </a:solidFill>
                      <a:prstDash val="solid"/>
                      <a:round/>
                      <a:headEnd type="none" w="med" len="med"/>
                      <a:tailEnd type="none" w="med" len="med"/>
                    </a:lnR>
                    <a:solidFill>
                      <a:srgbClr val="FFFF00"/>
                    </a:solidFill>
                  </a:tcPr>
                </a:tc>
                <a:tc>
                  <a:txBody>
                    <a:bodyPr/>
                    <a:lstStyle/>
                    <a:p>
                      <a:pPr marL="285750" indent="-285750">
                        <a:buFont typeface="Wingdings" pitchFamily="2" charset="2"/>
                        <a:buChar char="v"/>
                      </a:pPr>
                      <a:r>
                        <a:rPr lang="es-ES" b="1" dirty="0" smtClean="0"/>
                        <a:t>La muerte de Cristo , revelaba la liberación del pecado.</a:t>
                      </a:r>
                    </a:p>
                    <a:p>
                      <a:pPr marL="285750" indent="-285750">
                        <a:buFont typeface="Wingdings" pitchFamily="2" charset="2"/>
                        <a:buChar char="v"/>
                      </a:pPr>
                      <a:r>
                        <a:rPr lang="es-ES" b="1" dirty="0" smtClean="0"/>
                        <a:t>La naturaleza se manifestó.</a:t>
                      </a:r>
                    </a:p>
                    <a:p>
                      <a:pPr marL="285750" indent="-285750">
                        <a:buFont typeface="Wingdings" pitchFamily="2" charset="2"/>
                        <a:buChar char="v"/>
                      </a:pPr>
                      <a:r>
                        <a:rPr lang="es-ES" b="1" dirty="0" smtClean="0"/>
                        <a:t>Dios tenía que llamar la atención del pueblo en medio de las burlas a la seriedad y reflexión.</a:t>
                      </a:r>
                      <a:endParaRPr lang="es-E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FFF00"/>
                    </a:solidFill>
                  </a:tcPr>
                </a:tc>
                <a:tc>
                  <a:txBody>
                    <a:bodyPr/>
                    <a:lstStyle/>
                    <a:p>
                      <a:pPr marL="285750" indent="-285750">
                        <a:buFont typeface="Wingdings" pitchFamily="2" charset="2"/>
                        <a:buChar char="v"/>
                      </a:pPr>
                      <a:r>
                        <a:rPr lang="es-ES" b="1" dirty="0" smtClean="0"/>
                        <a:t>Anunciaba</a:t>
                      </a:r>
                      <a:r>
                        <a:rPr lang="es-ES" b="1" baseline="0" dirty="0" smtClean="0"/>
                        <a:t> el día del juicio en el santuario celestial.</a:t>
                      </a:r>
                    </a:p>
                    <a:p>
                      <a:pPr marL="285750" indent="-285750">
                        <a:buFont typeface="Wingdings" pitchFamily="2" charset="2"/>
                        <a:buChar char="v"/>
                      </a:pPr>
                      <a:r>
                        <a:rPr lang="es-ES" b="1" baseline="0" dirty="0" smtClean="0"/>
                        <a:t>Dios tenía que despertar a su iglesia del tiempo del fin.</a:t>
                      </a:r>
                    </a:p>
                    <a:p>
                      <a:pPr marL="285750" indent="-285750">
                        <a:buFont typeface="Wingdings" pitchFamily="2" charset="2"/>
                        <a:buChar char="v"/>
                      </a:pPr>
                      <a:r>
                        <a:rPr lang="es-ES" b="1" baseline="0" dirty="0" smtClean="0"/>
                        <a:t>Las profecías se estaban cumpliendo.</a:t>
                      </a:r>
                      <a:endParaRPr lang="es-ES" b="1" dirty="0"/>
                    </a:p>
                  </a:txBody>
                  <a:tcPr>
                    <a:lnL w="12700" cap="flat" cmpd="sng" algn="ctr">
                      <a:solidFill>
                        <a:schemeClr val="tx1"/>
                      </a:solidFill>
                      <a:prstDash val="solid"/>
                      <a:round/>
                      <a:headEnd type="none" w="med" len="med"/>
                      <a:tailEnd type="none" w="med" len="med"/>
                    </a:lnL>
                    <a:solidFill>
                      <a:srgbClr val="FFFF00"/>
                    </a:solidFill>
                  </a:tcPr>
                </a:tc>
              </a:tr>
            </a:tbl>
          </a:graphicData>
        </a:graphic>
      </p:graphicFrame>
      <p:pic>
        <p:nvPicPr>
          <p:cNvPr id="1536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2" y="4149360"/>
            <a:ext cx="4824538" cy="26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28019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205189"/>
            <a:ext cx="7776864" cy="830997"/>
          </a:xfrm>
          <a:prstGeom prst="rect">
            <a:avLst/>
          </a:prstGeom>
          <a:noFill/>
        </p:spPr>
        <p:txBody>
          <a:bodyPr wrap="square" rtlCol="0">
            <a:spAutoFit/>
          </a:bodyPr>
          <a:lstStyle/>
          <a:p>
            <a:r>
              <a:rPr lang="es-ES" sz="2400" b="1" dirty="0" smtClean="0">
                <a:solidFill>
                  <a:srgbClr val="FFFF00"/>
                </a:solidFill>
                <a:latin typeface="Verdana" pitchFamily="34" charset="0"/>
                <a:ea typeface="Verdana" pitchFamily="34" charset="0"/>
                <a:cs typeface="Verdana" pitchFamily="34" charset="0"/>
              </a:rPr>
              <a:t>Diferencia entre un echo natural y uno de carácter misterioso o sobrenatural</a:t>
            </a:r>
            <a:endParaRPr lang="es-ES" sz="2400" b="1" dirty="0">
              <a:solidFill>
                <a:srgbClr val="FFFF00"/>
              </a:solidFill>
              <a:latin typeface="Verdana" pitchFamily="34" charset="0"/>
              <a:ea typeface="Verdana" pitchFamily="34" charset="0"/>
              <a:cs typeface="Verdana" pitchFamily="34" charset="0"/>
            </a:endParaRPr>
          </a:p>
        </p:txBody>
      </p:sp>
      <p:graphicFrame>
        <p:nvGraphicFramePr>
          <p:cNvPr id="3" name="2 Tabla"/>
          <p:cNvGraphicFramePr>
            <a:graphicFrameLocks noGrp="1"/>
          </p:cNvGraphicFramePr>
          <p:nvPr>
            <p:extLst>
              <p:ext uri="{D42A27DB-BD31-4B8C-83A1-F6EECF244321}">
                <p14:modId xmlns:p14="http://schemas.microsoft.com/office/powerpoint/2010/main" val="4113102992"/>
              </p:ext>
            </p:extLst>
          </p:nvPr>
        </p:nvGraphicFramePr>
        <p:xfrm>
          <a:off x="539552" y="1124744"/>
          <a:ext cx="8352928" cy="4668520"/>
        </p:xfrm>
        <a:graphic>
          <a:graphicData uri="http://schemas.openxmlformats.org/drawingml/2006/table">
            <a:tbl>
              <a:tblPr firstRow="1" bandRow="1">
                <a:tableStyleId>{5C22544A-7EE6-4342-B048-85BDC9FD1C3A}</a:tableStyleId>
              </a:tblPr>
              <a:tblGrid>
                <a:gridCol w="4176464"/>
                <a:gridCol w="4176464"/>
              </a:tblGrid>
              <a:tr h="370840">
                <a:tc>
                  <a:txBody>
                    <a:bodyPr/>
                    <a:lstStyle/>
                    <a:p>
                      <a:pPr algn="ctr"/>
                      <a:r>
                        <a:rPr lang="es-ES" sz="2000" dirty="0" smtClean="0">
                          <a:solidFill>
                            <a:srgbClr val="FFFF00"/>
                          </a:solidFill>
                          <a:latin typeface="Verdana" pitchFamily="34" charset="0"/>
                          <a:ea typeface="Verdana" pitchFamily="34" charset="0"/>
                          <a:cs typeface="Verdana" pitchFamily="34" charset="0"/>
                        </a:rPr>
                        <a:t>Evento natural</a:t>
                      </a:r>
                      <a:endParaRPr lang="es-ES" sz="2000" dirty="0">
                        <a:solidFill>
                          <a:srgbClr val="FFFF00"/>
                        </a:solidFill>
                        <a:latin typeface="Verdana" pitchFamily="34" charset="0"/>
                        <a:ea typeface="Verdana" pitchFamily="34" charset="0"/>
                        <a:cs typeface="Verdana" pitchFamily="34" charset="0"/>
                      </a:endParaRPr>
                    </a:p>
                  </a:txBody>
                  <a:tcPr>
                    <a:solidFill>
                      <a:srgbClr val="C00000"/>
                    </a:solidFill>
                  </a:tcPr>
                </a:tc>
                <a:tc>
                  <a:txBody>
                    <a:bodyPr/>
                    <a:lstStyle/>
                    <a:p>
                      <a:pPr algn="ctr"/>
                      <a:r>
                        <a:rPr lang="es-ES" sz="2000" dirty="0" smtClean="0">
                          <a:solidFill>
                            <a:srgbClr val="FFFF00"/>
                          </a:solidFill>
                          <a:latin typeface="Verdana" pitchFamily="34" charset="0"/>
                          <a:ea typeface="Verdana" pitchFamily="34" charset="0"/>
                          <a:cs typeface="Verdana" pitchFamily="34" charset="0"/>
                        </a:rPr>
                        <a:t>Evento sobrenatural</a:t>
                      </a:r>
                      <a:endParaRPr lang="es-ES" sz="2000" dirty="0">
                        <a:solidFill>
                          <a:srgbClr val="FFFF00"/>
                        </a:solidFill>
                        <a:latin typeface="Verdana" pitchFamily="34" charset="0"/>
                        <a:ea typeface="Verdana" pitchFamily="34" charset="0"/>
                        <a:cs typeface="Verdana" pitchFamily="34" charset="0"/>
                      </a:endParaRPr>
                    </a:p>
                  </a:txBody>
                  <a:tcPr>
                    <a:solidFill>
                      <a:srgbClr val="C00000"/>
                    </a:solidFill>
                  </a:tcPr>
                </a:tc>
              </a:tr>
              <a:tr h="370840">
                <a:tc>
                  <a:txBody>
                    <a:bodyPr/>
                    <a:lstStyle/>
                    <a:p>
                      <a:r>
                        <a:rPr lang="es-ES" b="1" dirty="0" smtClean="0"/>
                        <a:t>Los eventos naturales son aquellos que siguen el curso normal de las leyes físicas</a:t>
                      </a:r>
                      <a:r>
                        <a:rPr lang="es-ES" b="1" baseline="0" dirty="0" smtClean="0"/>
                        <a:t> que Dios estableció para ellos.</a:t>
                      </a:r>
                    </a:p>
                    <a:p>
                      <a:endParaRPr lang="es-ES" b="1" baseline="0" dirty="0" smtClean="0"/>
                    </a:p>
                    <a:p>
                      <a:r>
                        <a:rPr lang="es-ES" b="1" baseline="0" dirty="0" smtClean="0"/>
                        <a:t>Son el resultado normal de las combinaciones de estas leyes y que dan lugar al funcionamiento de la naturaleza sin que de esto se despierte el asombro o el terror.</a:t>
                      </a:r>
                      <a:endParaRPr lang="es-ES" b="1" dirty="0"/>
                    </a:p>
                  </a:txBody>
                  <a:tcPr/>
                </a:tc>
                <a:tc>
                  <a:txBody>
                    <a:bodyPr/>
                    <a:lstStyle/>
                    <a:p>
                      <a:r>
                        <a:rPr lang="es-ES" b="1" dirty="0" smtClean="0"/>
                        <a:t>El milagro es una intervención sobrenatural en el mundo externo, que aporta una revelación singular</a:t>
                      </a:r>
                      <a:r>
                        <a:rPr lang="es-ES" b="1" baseline="0" dirty="0" smtClean="0"/>
                        <a:t> de la presencia y del poder de Dios.  </a:t>
                      </a:r>
                    </a:p>
                    <a:p>
                      <a:endParaRPr lang="es-ES" b="1" baseline="0" dirty="0" smtClean="0"/>
                    </a:p>
                    <a:p>
                      <a:r>
                        <a:rPr lang="es-ES" b="1" baseline="0" dirty="0" smtClean="0"/>
                        <a:t>Se trata, dentro de la acción ordinaria de las fuerzas de la naturaleza, de una interferencia del Autor de la naturaleza.</a:t>
                      </a:r>
                    </a:p>
                    <a:p>
                      <a:endParaRPr lang="es-ES" b="1" baseline="0" dirty="0" smtClean="0"/>
                    </a:p>
                    <a:p>
                      <a:r>
                        <a:rPr lang="es-ES" b="1" baseline="0" dirty="0" smtClean="0"/>
                        <a:t>Se trata de un acontecimiento que no resulta de una simple combinación de las fuerzas físicas, sino que proviene de un acto directo de la voluntad divina. </a:t>
                      </a:r>
                      <a:r>
                        <a:rPr lang="es-ES" sz="1600" b="1" i="1" baseline="0" dirty="0" smtClean="0"/>
                        <a:t>(Nuevo diccionario bíblico ilustrado. Pág. 757)</a:t>
                      </a:r>
                      <a:endParaRPr lang="es-ES" sz="1600" b="1" i="1" dirty="0"/>
                    </a:p>
                  </a:txBody>
                  <a:tcPr/>
                </a:tc>
              </a:tr>
              <a:tr h="370840">
                <a:tc>
                  <a:txBody>
                    <a:bodyPr/>
                    <a:lstStyle/>
                    <a:p>
                      <a:endParaRPr lang="es-ES"/>
                    </a:p>
                  </a:txBody>
                  <a:tcPr/>
                </a:tc>
                <a:tc>
                  <a:txBody>
                    <a:bodyPr/>
                    <a:lstStyle/>
                    <a:p>
                      <a:endParaRPr lang="es-ES" dirty="0"/>
                    </a:p>
                  </a:txBody>
                  <a:tcPr/>
                </a:tc>
              </a:tr>
            </a:tbl>
          </a:graphicData>
        </a:graphic>
      </p:graphicFrame>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6" y="4077072"/>
            <a:ext cx="4162181" cy="24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7056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285805128"/>
              </p:ext>
            </p:extLst>
          </p:nvPr>
        </p:nvGraphicFramePr>
        <p:xfrm>
          <a:off x="107504" y="116632"/>
          <a:ext cx="8928992" cy="2626360"/>
        </p:xfrm>
        <a:graphic>
          <a:graphicData uri="http://schemas.openxmlformats.org/drawingml/2006/table">
            <a:tbl>
              <a:tblPr firstRow="1" bandRow="1">
                <a:tableStyleId>{5C22544A-7EE6-4342-B048-85BDC9FD1C3A}</a:tableStyleId>
              </a:tblPr>
              <a:tblGrid>
                <a:gridCol w="2952328"/>
                <a:gridCol w="5976664"/>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Verdana" pitchFamily="34" charset="0"/>
                          <a:ea typeface="Verdana" pitchFamily="34" charset="0"/>
                          <a:cs typeface="Verdana" pitchFamily="34" charset="0"/>
                        </a:rPr>
                        <a:t>Eventos naturales contemporáneos que han producido oscuridad total en las ciudades</a:t>
                      </a:r>
                    </a:p>
                  </a:txBody>
                  <a:tcPr>
                    <a:solidFill>
                      <a:srgbClr val="C00000"/>
                    </a:solidFill>
                  </a:tcPr>
                </a:tc>
                <a:tc hMerge="1">
                  <a:txBody>
                    <a:bodyPr/>
                    <a:lstStyle/>
                    <a:p>
                      <a:endParaRPr lang="es-ES" dirty="0"/>
                    </a:p>
                  </a:txBody>
                  <a:tcPr/>
                </a:tc>
              </a:tr>
              <a:tr h="370840">
                <a:tc>
                  <a:txBody>
                    <a:bodyPr/>
                    <a:lstStyle/>
                    <a:p>
                      <a:pPr algn="ctr"/>
                      <a:r>
                        <a:rPr lang="es-ES" b="1" dirty="0" smtClean="0">
                          <a:latin typeface="Verdana" pitchFamily="34" charset="0"/>
                          <a:ea typeface="Verdana" pitchFamily="34" charset="0"/>
                          <a:cs typeface="Verdana" pitchFamily="34" charset="0"/>
                        </a:rPr>
                        <a:t>Lugar</a:t>
                      </a:r>
                      <a:endParaRPr lang="es-ES" b="1" dirty="0">
                        <a:latin typeface="Verdana" pitchFamily="34" charset="0"/>
                        <a:ea typeface="Verdana" pitchFamily="34" charset="0"/>
                        <a:cs typeface="Verdana" pitchFamily="34" charset="0"/>
                      </a:endParaRPr>
                    </a:p>
                  </a:txBody>
                  <a:tcPr>
                    <a:solidFill>
                      <a:srgbClr val="92D050"/>
                    </a:solidFill>
                  </a:tcPr>
                </a:tc>
                <a:tc>
                  <a:txBody>
                    <a:bodyPr/>
                    <a:lstStyle/>
                    <a:p>
                      <a:pPr algn="ctr"/>
                      <a:r>
                        <a:rPr lang="es-ES" b="1" dirty="0" smtClean="0">
                          <a:latin typeface="Verdana" pitchFamily="34" charset="0"/>
                          <a:ea typeface="Verdana" pitchFamily="34" charset="0"/>
                          <a:cs typeface="Verdana" pitchFamily="34" charset="0"/>
                        </a:rPr>
                        <a:t>Evento</a:t>
                      </a:r>
                      <a:endParaRPr lang="es-ES" b="1" dirty="0">
                        <a:latin typeface="Verdana" pitchFamily="34" charset="0"/>
                        <a:ea typeface="Verdana" pitchFamily="34" charset="0"/>
                        <a:cs typeface="Verdana" pitchFamily="34" charset="0"/>
                      </a:endParaRPr>
                    </a:p>
                  </a:txBody>
                  <a:tcPr>
                    <a:solidFill>
                      <a:srgbClr val="92D050"/>
                    </a:solidFill>
                  </a:tcPr>
                </a:tc>
              </a:tr>
              <a:tr h="370840">
                <a:tc>
                  <a:txBody>
                    <a:bodyPr/>
                    <a:lstStyle/>
                    <a:p>
                      <a:pPr marL="285750" indent="-285750">
                        <a:buFont typeface="Wingdings" pitchFamily="2" charset="2"/>
                        <a:buChar char="v"/>
                      </a:pPr>
                      <a:r>
                        <a:rPr lang="es-ES" b="1" dirty="0" smtClean="0"/>
                        <a:t>Argentina 12 de</a:t>
                      </a:r>
                      <a:r>
                        <a:rPr lang="es-ES" b="1" baseline="0" dirty="0" smtClean="0"/>
                        <a:t> agosto</a:t>
                      </a:r>
                      <a:r>
                        <a:rPr lang="es-ES" b="1" dirty="0" smtClean="0"/>
                        <a:t> - 2011</a:t>
                      </a:r>
                      <a:endParaRPr lang="es-ES" b="1" dirty="0"/>
                    </a:p>
                  </a:txBody>
                  <a:tcPr/>
                </a:tc>
                <a:tc>
                  <a:txBody>
                    <a:bodyPr/>
                    <a:lstStyle/>
                    <a:p>
                      <a:pPr marL="285750" indent="-285750">
                        <a:buFont typeface="Wingdings" pitchFamily="2" charset="2"/>
                        <a:buChar char="v"/>
                      </a:pPr>
                      <a:r>
                        <a:rPr lang="es-ES" b="1" dirty="0" smtClean="0"/>
                        <a:t>Extraña</a:t>
                      </a:r>
                      <a:r>
                        <a:rPr lang="es-ES" b="1" baseline="0" dirty="0" smtClean="0"/>
                        <a:t> t</a:t>
                      </a:r>
                      <a:r>
                        <a:rPr lang="es-ES" b="1" dirty="0" smtClean="0"/>
                        <a:t>ormenta sumerge</a:t>
                      </a:r>
                      <a:r>
                        <a:rPr lang="es-ES" b="1" baseline="0" dirty="0" smtClean="0"/>
                        <a:t> a</a:t>
                      </a:r>
                      <a:r>
                        <a:rPr lang="es-ES" b="1" dirty="0" smtClean="0"/>
                        <a:t> la ciudad de Buenos</a:t>
                      </a:r>
                      <a:r>
                        <a:rPr lang="es-ES" b="1" baseline="0" dirty="0" smtClean="0"/>
                        <a:t> Aires en la más plena oscuridad al mediodía.</a:t>
                      </a:r>
                      <a:endParaRPr lang="es-ES" b="1" dirty="0"/>
                    </a:p>
                  </a:txBody>
                  <a:tcPr/>
                </a:tc>
              </a:tr>
              <a:tr h="370840">
                <a:tc>
                  <a:txBody>
                    <a:bodyPr/>
                    <a:lstStyle/>
                    <a:p>
                      <a:pPr marL="285750" indent="-285750">
                        <a:buFont typeface="Wingdings" pitchFamily="2" charset="2"/>
                        <a:buChar char="v"/>
                      </a:pPr>
                      <a:endParaRPr lang="es-ES" b="1" dirty="0" smtClean="0"/>
                    </a:p>
                    <a:p>
                      <a:pPr marL="285750" indent="-285750">
                        <a:buFont typeface="Wingdings" pitchFamily="2" charset="2"/>
                        <a:buChar char="v"/>
                      </a:pPr>
                      <a:r>
                        <a:rPr lang="es-ES" b="1" dirty="0" smtClean="0"/>
                        <a:t>Phoenix Arizona 5 de julio - 2011 </a:t>
                      </a:r>
                    </a:p>
                  </a:txBody>
                  <a:tcPr/>
                </a:tc>
                <a:tc>
                  <a:txBody>
                    <a:bodyPr/>
                    <a:lstStyle/>
                    <a:p>
                      <a:pPr marL="285750" indent="-285750">
                        <a:buFont typeface="Wingdings" pitchFamily="2" charset="2"/>
                        <a:buChar char="v"/>
                      </a:pPr>
                      <a:r>
                        <a:rPr lang="es-ES" b="1" dirty="0" smtClean="0"/>
                        <a:t>Tormenta de arena y tierra, una pared de 1km ½ de altura convierte la ciudad en la oscuridad más profunda a plena luz del día. </a:t>
                      </a:r>
                      <a:endParaRPr lang="es-ES" b="1" dirty="0"/>
                    </a:p>
                  </a:txBody>
                  <a:tcPr/>
                </a:tc>
              </a:tr>
            </a:tbl>
          </a:graphicData>
        </a:graphic>
      </p:graphicFrame>
      <p:pic>
        <p:nvPicPr>
          <p:cNvPr id="1028" name="Picture 4" descr="http://4.bp.blogspot.com/_y9SCog8WIE4/TGO251wjoqI/AAAAAAAAA0s/xeA28p09-cM/s1600/tormenta-de-arena-02.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07516" y="2780927"/>
            <a:ext cx="4320468" cy="2844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mg.meteorologiaenred.com/wp-content/uploads/2012/08/tormenta-de-arena-en-arizona.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544276" y="2780928"/>
            <a:ext cx="4492220" cy="2843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7196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meteoprog.es/pictures/uploaded/1NEPOGODA/burya_pesok_feniks/3.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5828" y="32677"/>
            <a:ext cx="9085396" cy="604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23528" y="116632"/>
            <a:ext cx="6304355" cy="584775"/>
          </a:xfrm>
          <a:prstGeom prst="rect">
            <a:avLst/>
          </a:prstGeom>
        </p:spPr>
        <p:txBody>
          <a:bodyPr wrap="none">
            <a:spAutoFit/>
          </a:bodyPr>
          <a:lstStyle/>
          <a:p>
            <a:pPr marL="285750" lvl="0" indent="-285750">
              <a:buFont typeface="Wingdings" pitchFamily="2" charset="2"/>
              <a:buChar char="v"/>
            </a:pPr>
            <a:r>
              <a:rPr lang="es-ES" sz="3200" b="1" dirty="0" smtClean="0">
                <a:solidFill>
                  <a:prstClr val="black"/>
                </a:solidFill>
              </a:rPr>
              <a:t> Phoenix </a:t>
            </a:r>
            <a:r>
              <a:rPr lang="es-ES" sz="3200" b="1" dirty="0">
                <a:solidFill>
                  <a:prstClr val="black"/>
                </a:solidFill>
              </a:rPr>
              <a:t>Arizona 5 de julio - 2011 </a:t>
            </a:r>
          </a:p>
        </p:txBody>
      </p:sp>
    </p:spTree>
    <p:extLst>
      <p:ext uri="{BB962C8B-B14F-4D97-AF65-F5344CB8AC3E}">
        <p14:creationId xmlns:p14="http://schemas.microsoft.com/office/powerpoint/2010/main" val="1238112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miralaonline.net/images/arenaphoen.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79512" y="28210"/>
            <a:ext cx="7843723" cy="67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824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tnylagente.com.ar/data/contenidos/7b/18/4e/7b184ed03bae54f987630554360dd048/contenido.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0496" y="44624"/>
            <a:ext cx="8976000" cy="6732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67544" y="260648"/>
            <a:ext cx="7924092" cy="584775"/>
          </a:xfrm>
          <a:prstGeom prst="rect">
            <a:avLst/>
          </a:prstGeom>
        </p:spPr>
        <p:txBody>
          <a:bodyPr wrap="none">
            <a:spAutoFit/>
          </a:bodyPr>
          <a:lstStyle/>
          <a:p>
            <a:pPr marL="285750" lvl="0" indent="-285750">
              <a:buFont typeface="Wingdings" pitchFamily="2" charset="2"/>
              <a:buChar char="v"/>
            </a:pPr>
            <a:r>
              <a:rPr lang="es-ES" sz="3200" b="1" dirty="0">
                <a:solidFill>
                  <a:srgbClr val="FFFF00"/>
                </a:solidFill>
                <a:effectLst>
                  <a:outerShdw blurRad="38100" dist="38100" dir="2700000" algn="tl">
                    <a:srgbClr val="000000">
                      <a:alpha val="43137"/>
                    </a:srgbClr>
                  </a:outerShdw>
                </a:effectLst>
              </a:rPr>
              <a:t>Argentina </a:t>
            </a:r>
            <a:r>
              <a:rPr lang="es-ES" sz="3200" b="1" dirty="0" smtClean="0">
                <a:solidFill>
                  <a:srgbClr val="FFFF00"/>
                </a:solidFill>
                <a:effectLst>
                  <a:outerShdw blurRad="38100" dist="38100" dir="2700000" algn="tl">
                    <a:srgbClr val="000000">
                      <a:alpha val="43137"/>
                    </a:srgbClr>
                  </a:outerShdw>
                </a:effectLst>
              </a:rPr>
              <a:t>Buenos Aires 12 </a:t>
            </a:r>
            <a:r>
              <a:rPr lang="es-ES" sz="3200" b="1" dirty="0">
                <a:solidFill>
                  <a:srgbClr val="FFFF00"/>
                </a:solidFill>
                <a:effectLst>
                  <a:outerShdw blurRad="38100" dist="38100" dir="2700000" algn="tl">
                    <a:srgbClr val="000000">
                      <a:alpha val="43137"/>
                    </a:srgbClr>
                  </a:outerShdw>
                </a:effectLst>
              </a:rPr>
              <a:t>de agosto - 2011</a:t>
            </a:r>
          </a:p>
        </p:txBody>
      </p:sp>
      <p:sp>
        <p:nvSpPr>
          <p:cNvPr id="3" name="2 CuadroTexto"/>
          <p:cNvSpPr txBox="1"/>
          <p:nvPr/>
        </p:nvSpPr>
        <p:spPr>
          <a:xfrm>
            <a:off x="251520" y="6237312"/>
            <a:ext cx="1152128" cy="307777"/>
          </a:xfrm>
          <a:prstGeom prst="rect">
            <a:avLst/>
          </a:prstGeom>
          <a:noFill/>
        </p:spPr>
        <p:txBody>
          <a:bodyPr wrap="square" rtlCol="0">
            <a:spAutoFit/>
          </a:bodyPr>
          <a:lstStyle/>
          <a:p>
            <a:r>
              <a:rPr lang="es-ES" sz="1400" b="1" dirty="0" smtClean="0">
                <a:effectLst>
                  <a:outerShdw blurRad="38100" dist="38100" dir="2700000" algn="tl">
                    <a:srgbClr val="000000">
                      <a:alpha val="43137"/>
                    </a:srgbClr>
                  </a:outerShdw>
                </a:effectLst>
                <a:latin typeface="Verdana" pitchFamily="34" charset="0"/>
                <a:ea typeface="Verdana" pitchFamily="34" charset="0"/>
                <a:cs typeface="Verdana" pitchFamily="34" charset="0"/>
              </a:rPr>
              <a:t>Ver video</a:t>
            </a:r>
            <a:endParaRPr lang="es-ES" sz="1400" b="1" dirty="0">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177798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1.bp.blogspot.com/_rufY3AjbJYA/S9DKU0u7J8I/AAAAAAAAAHs/oaON1UZ6LGI/s1600/Planeta+Tierra_tit.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5496" y="44623"/>
            <a:ext cx="9045761" cy="5652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51520" y="188640"/>
            <a:ext cx="8712968" cy="1292662"/>
          </a:xfrm>
          <a:prstGeom prst="rect">
            <a:avLst/>
          </a:prstGeom>
          <a:noFill/>
        </p:spPr>
        <p:txBody>
          <a:bodyPr wrap="square" rtlCol="0">
            <a:spAutoFit/>
          </a:bodyPr>
          <a:lstStyle/>
          <a:p>
            <a:r>
              <a:rPr lang="es-ES" sz="28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DÍAS DE OSCURIDAD SOBRE LA TIERRA</a:t>
            </a:r>
          </a:p>
          <a:p>
            <a:r>
              <a:rPr lang="es-ES" b="1"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Eventos escatológicos sobrenaturales revelados en la profecía apocalíptica como señales del fin de los tiempos.</a:t>
            </a:r>
          </a:p>
          <a:p>
            <a:r>
              <a:rPr lang="es-ES" sz="1200" b="1"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__________________________________________________________</a:t>
            </a:r>
            <a:endParaRPr lang="es-ES" sz="1200"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pic>
        <p:nvPicPr>
          <p:cNvPr id="16387" name="Picture 3" descr="C:\Users\Fernando\Desktop\7 Láminas profeticas\4 APOCALIPSIS\D\tora.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79512" y="4797368"/>
            <a:ext cx="4568042"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6218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Documents and Settings\Administrador\Escritorio\Documents\1 MTA\5 Dibujos y láminas\5 Apocalipsis\Ñ\0614184.jpg"/>
          <p:cNvPicPr>
            <a:picLocks noChangeAspect="1" noChangeArrowheads="1"/>
          </p:cNvPicPr>
          <p:nvPr/>
        </p:nvPicPr>
        <p:blipFill>
          <a:blip r:embed="rId2">
            <a:lum contrast="40000"/>
          </a:blip>
          <a:srcRect/>
          <a:stretch>
            <a:fillRect/>
          </a:stretch>
        </p:blipFill>
        <p:spPr bwMode="auto">
          <a:xfrm>
            <a:off x="5857916" y="-71438"/>
            <a:ext cx="3286116" cy="4500570"/>
          </a:xfrm>
          <a:prstGeom prst="rect">
            <a:avLst/>
          </a:prstGeom>
          <a:ln>
            <a:noFill/>
          </a:ln>
          <a:effectLst>
            <a:softEdge rad="112500"/>
          </a:effectLst>
        </p:spPr>
      </p:pic>
      <p:pic>
        <p:nvPicPr>
          <p:cNvPr id="2050" name="Picture 2" descr="C:\Documents and Settings\Administrador\Escritorio\Pictures\prophet.jpg"/>
          <p:cNvPicPr>
            <a:picLocks noChangeAspect="1" noChangeArrowheads="1"/>
          </p:cNvPicPr>
          <p:nvPr/>
        </p:nvPicPr>
        <p:blipFill>
          <a:blip r:embed="rId3">
            <a:lum contrast="40000"/>
          </a:blip>
          <a:srcRect/>
          <a:stretch>
            <a:fillRect/>
          </a:stretch>
        </p:blipFill>
        <p:spPr bwMode="auto">
          <a:xfrm>
            <a:off x="35496" y="81152"/>
            <a:ext cx="5822420" cy="4427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2 Rectángulo"/>
          <p:cNvSpPr/>
          <p:nvPr/>
        </p:nvSpPr>
        <p:spPr>
          <a:xfrm>
            <a:off x="3500430" y="71414"/>
            <a:ext cx="2214578" cy="769441"/>
          </a:xfrm>
          <a:prstGeom prst="rect">
            <a:avLst/>
          </a:prstGeom>
        </p:spPr>
        <p:txBody>
          <a:bodyPr wrap="square">
            <a:spAutoFit/>
          </a:bodyPr>
          <a:lstStyle/>
          <a:p>
            <a:r>
              <a:rPr lang="es-ES" sz="4400" b="1" dirty="0">
                <a:solidFill>
                  <a:srgbClr val="FFFF00"/>
                </a:solidFill>
                <a:effectLst>
                  <a:outerShdw blurRad="38100" dist="38100" dir="2700000" algn="tl">
                    <a:srgbClr val="000000">
                      <a:alpha val="43137"/>
                    </a:srgbClr>
                  </a:outerShdw>
                </a:effectLst>
                <a:latin typeface="Agency FB" pitchFamily="34" charset="0"/>
              </a:rPr>
              <a:t>“Y me dijo:</a:t>
            </a:r>
            <a:endParaRPr lang="es-ES" sz="4400" dirty="0">
              <a:solidFill>
                <a:srgbClr val="FFFF00"/>
              </a:solidFill>
              <a:effectLst>
                <a:outerShdw blurRad="38100" dist="38100" dir="2700000" algn="tl">
                  <a:srgbClr val="000000">
                    <a:alpha val="43137"/>
                  </a:srgbClr>
                </a:outerShdw>
              </a:effectLst>
            </a:endParaRPr>
          </a:p>
        </p:txBody>
      </p:sp>
      <p:sp>
        <p:nvSpPr>
          <p:cNvPr id="4" name="3 Rectángulo"/>
          <p:cNvSpPr/>
          <p:nvPr/>
        </p:nvSpPr>
        <p:spPr>
          <a:xfrm>
            <a:off x="5929322" y="1928802"/>
            <a:ext cx="3071834" cy="1384995"/>
          </a:xfrm>
          <a:prstGeom prst="rect">
            <a:avLst/>
          </a:prstGeom>
        </p:spPr>
        <p:txBody>
          <a:bodyPr wrap="square">
            <a:spAutoFit/>
          </a:bodyPr>
          <a:lstStyle/>
          <a:p>
            <a:r>
              <a:rPr lang="es-ES" sz="2800" b="1" dirty="0">
                <a:solidFill>
                  <a:srgbClr val="FFFF00"/>
                </a:solidFill>
                <a:effectLst>
                  <a:outerShdw blurRad="38100" dist="38100" dir="2700000" algn="tl">
                    <a:srgbClr val="000000">
                      <a:alpha val="43137"/>
                    </a:srgbClr>
                  </a:outerShdw>
                </a:effectLst>
                <a:latin typeface="Agency FB" pitchFamily="34" charset="0"/>
              </a:rPr>
              <a:t>No selles las palabras de la  profecía de este libro</a:t>
            </a:r>
            <a:r>
              <a:rPr lang="es-ES" sz="2400" b="1" dirty="0">
                <a:solidFill>
                  <a:srgbClr val="FFFF00"/>
                </a:solidFill>
                <a:effectLst>
                  <a:outerShdw blurRad="38100" dist="38100" dir="2700000" algn="tl">
                    <a:srgbClr val="000000">
                      <a:alpha val="43137"/>
                    </a:srgbClr>
                  </a:outerShdw>
                </a:effectLst>
                <a:latin typeface="Agency FB" pitchFamily="34" charset="0"/>
              </a:rPr>
              <a:t>, </a:t>
            </a:r>
            <a:endParaRPr lang="es-ES" sz="2400" dirty="0">
              <a:solidFill>
                <a:prstClr val="white"/>
              </a:solidFill>
            </a:endParaRPr>
          </a:p>
        </p:txBody>
      </p:sp>
      <p:pic>
        <p:nvPicPr>
          <p:cNvPr id="14" name="Picture 2" descr="http://2.bp.blogspot.com/_29dnGhL9_wo/THFlDvFsULI/AAAAAAAAAEQ/2cj6TvBpQUc/s1600/PLUMA+Y+TINTERO.gif"/>
          <p:cNvPicPr>
            <a:picLocks noChangeAspect="1" noChangeArrowheads="1"/>
          </p:cNvPicPr>
          <p:nvPr/>
        </p:nvPicPr>
        <p:blipFill>
          <a:blip r:embed="rId4" cstate="print">
            <a:biLevel thresh="25000"/>
            <a:extLst>
              <a:ext uri="{BEBA8EAE-BF5A-486C-A8C5-ECC9F3942E4B}">
                <a14:imgProps xmlns:a14="http://schemas.microsoft.com/office/drawing/2010/main">
                  <a14:imgLayer r:embed="rId5">
                    <a14:imgEffect>
                      <a14:artisticGlowEdges/>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765078" y="5589240"/>
            <a:ext cx="900223" cy="972000"/>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5715008" y="4214818"/>
            <a:ext cx="3000364" cy="2585323"/>
          </a:xfrm>
          <a:prstGeom prst="rect">
            <a:avLst/>
          </a:prstGeom>
        </p:spPr>
        <p:txBody>
          <a:bodyPr wrap="square">
            <a:spAutoFit/>
          </a:bodyPr>
          <a:lstStyle/>
          <a:p>
            <a:r>
              <a:rPr lang="es-ES" sz="4400" b="1" dirty="0">
                <a:solidFill>
                  <a:srgbClr val="FF0000"/>
                </a:solidFill>
                <a:effectLst>
                  <a:outerShdw blurRad="38100" dist="38100" dir="2700000" algn="tl">
                    <a:srgbClr val="000000">
                      <a:alpha val="43137"/>
                    </a:srgbClr>
                  </a:outerShdw>
                </a:effectLst>
                <a:latin typeface="Agency FB" pitchFamily="34" charset="0"/>
              </a:rPr>
              <a:t> </a:t>
            </a:r>
            <a:r>
              <a:rPr lang="es-ES" sz="3600" b="1" dirty="0">
                <a:solidFill>
                  <a:srgbClr val="FF0000"/>
                </a:solidFill>
                <a:effectLst>
                  <a:outerShdw blurRad="38100" dist="38100" dir="2700000" algn="tl">
                    <a:srgbClr val="000000">
                      <a:alpha val="43137"/>
                    </a:srgbClr>
                  </a:outerShdw>
                </a:effectLst>
                <a:latin typeface="Agency FB" pitchFamily="34" charset="0"/>
              </a:rPr>
              <a:t>Porque el tiempo </a:t>
            </a:r>
          </a:p>
          <a:p>
            <a:r>
              <a:rPr lang="es-ES" sz="3600" b="1" dirty="0">
                <a:solidFill>
                  <a:srgbClr val="FF0000"/>
                </a:solidFill>
                <a:effectLst>
                  <a:outerShdw blurRad="38100" dist="38100" dir="2700000" algn="tl">
                    <a:srgbClr val="000000">
                      <a:alpha val="43137"/>
                    </a:srgbClr>
                  </a:outerShdw>
                </a:effectLst>
                <a:latin typeface="Agency FB" pitchFamily="34" charset="0"/>
              </a:rPr>
              <a:t> está cerca</a:t>
            </a:r>
            <a:r>
              <a:rPr lang="es-ES" sz="2000" b="1" dirty="0">
                <a:solidFill>
                  <a:srgbClr val="FF0000"/>
                </a:solidFill>
                <a:effectLst>
                  <a:outerShdw blurRad="38100" dist="38100" dir="2700000" algn="tl">
                    <a:srgbClr val="000000">
                      <a:alpha val="43137"/>
                    </a:srgbClr>
                  </a:outerShdw>
                </a:effectLst>
                <a:latin typeface="Agency FB" pitchFamily="34" charset="0"/>
              </a:rPr>
              <a:t>.”  </a:t>
            </a:r>
          </a:p>
          <a:p>
            <a:r>
              <a:rPr lang="es-ES" sz="2400" b="1" dirty="0">
                <a:solidFill>
                  <a:srgbClr val="FF0000"/>
                </a:solidFill>
                <a:effectLst>
                  <a:outerShdw blurRad="38100" dist="38100" dir="2700000" algn="tl">
                    <a:srgbClr val="000000">
                      <a:alpha val="43137"/>
                    </a:srgbClr>
                  </a:outerShdw>
                </a:effectLst>
                <a:latin typeface="Agency FB" pitchFamily="34" charset="0"/>
              </a:rPr>
              <a:t> </a:t>
            </a:r>
            <a:r>
              <a:rPr lang="es-ES" sz="2400" b="1" dirty="0" smtClean="0">
                <a:solidFill>
                  <a:srgbClr val="FF0000"/>
                </a:solidFill>
                <a:effectLst>
                  <a:outerShdw blurRad="38100" dist="38100" dir="2700000" algn="tl">
                    <a:srgbClr val="000000">
                      <a:alpha val="43137"/>
                    </a:srgbClr>
                  </a:outerShdw>
                </a:effectLst>
                <a:latin typeface="Agency FB" pitchFamily="34" charset="0"/>
              </a:rPr>
              <a:t> </a:t>
            </a:r>
            <a:r>
              <a:rPr lang="es-ES" sz="1600" b="1" dirty="0" smtClean="0">
                <a:solidFill>
                  <a:srgbClr val="FF0000"/>
                </a:solidFill>
                <a:effectLst>
                  <a:outerShdw blurRad="38100" dist="38100" dir="2700000" algn="tl">
                    <a:srgbClr val="000000">
                      <a:alpha val="43137"/>
                    </a:srgbClr>
                  </a:outerShdw>
                </a:effectLst>
                <a:latin typeface="Agency FB" pitchFamily="34" charset="0"/>
              </a:rPr>
              <a:t>(</a:t>
            </a:r>
            <a:r>
              <a:rPr lang="es-ES" sz="1600" b="1" dirty="0">
                <a:solidFill>
                  <a:srgbClr val="FF0000"/>
                </a:solidFill>
                <a:effectLst>
                  <a:outerShdw blurRad="38100" dist="38100" dir="2700000" algn="tl">
                    <a:srgbClr val="000000">
                      <a:alpha val="43137"/>
                    </a:srgbClr>
                  </a:outerShdw>
                </a:effectLst>
                <a:latin typeface="Agency FB" pitchFamily="34" charset="0"/>
              </a:rPr>
              <a:t>Apoc. 22: 10)</a:t>
            </a:r>
            <a:endParaRPr lang="es-ES" sz="3200" b="1" dirty="0">
              <a:solidFill>
                <a:srgbClr val="FF0000"/>
              </a:solidFill>
              <a:effectLst>
                <a:outerShdw blurRad="38100" dist="38100" dir="2700000" algn="tl">
                  <a:srgbClr val="000000">
                    <a:alpha val="43137"/>
                  </a:srgbClr>
                </a:outerShdw>
              </a:effectLst>
              <a:latin typeface="Agency FB" pitchFamily="34" charset="0"/>
            </a:endParaRPr>
          </a:p>
          <a:p>
            <a:endParaRPr lang="es-ES" b="1" dirty="0">
              <a:solidFill>
                <a:srgbClr val="FF0000"/>
              </a:solidFill>
              <a:effectLst>
                <a:outerShdw blurRad="38100" dist="38100" dir="2700000" algn="tl">
                  <a:srgbClr val="000000">
                    <a:alpha val="43137"/>
                  </a:srgbClr>
                </a:outerShdw>
              </a:effectLst>
              <a:latin typeface="Agency FB" pitchFamily="34" charset="0"/>
            </a:endParaRPr>
          </a:p>
          <a:p>
            <a:endParaRPr lang="es-ES" b="1" dirty="0">
              <a:solidFill>
                <a:srgbClr val="FF0000"/>
              </a:solidFill>
              <a:effectLst>
                <a:outerShdw blurRad="38100" dist="38100" dir="2700000" algn="tl">
                  <a:srgbClr val="000000">
                    <a:alpha val="43137"/>
                  </a:srgbClr>
                </a:outerShdw>
              </a:effectLst>
              <a:latin typeface="Agency FB" pitchFamily="34" charset="0"/>
            </a:endParaRPr>
          </a:p>
          <a:p>
            <a:endParaRPr lang="es-ES_tradnl" dirty="0">
              <a:solidFill>
                <a:prstClr val="white"/>
              </a:solidFill>
            </a:endParaRPr>
          </a:p>
        </p:txBody>
      </p:sp>
      <p:pic>
        <p:nvPicPr>
          <p:cNvPr id="7" name="Picture 3" descr="C:\Documents and Settings\Administrador\Escritorio\Logo 8.gif"/>
          <p:cNvPicPr>
            <a:picLocks noChangeAspect="1" noChangeArrowheads="1"/>
          </p:cNvPicPr>
          <p:nvPr/>
        </p:nvPicPr>
        <p:blipFill>
          <a:blip r:embed="rId6">
            <a:lum contrast="40000"/>
          </a:blip>
          <a:srcRect/>
          <a:stretch>
            <a:fillRect/>
          </a:stretch>
        </p:blipFill>
        <p:spPr bwMode="auto">
          <a:xfrm>
            <a:off x="7572396" y="5072074"/>
            <a:ext cx="1368000" cy="1368000"/>
          </a:xfrm>
          <a:prstGeom prst="rect">
            <a:avLst/>
          </a:prstGeom>
          <a:noFill/>
        </p:spPr>
      </p:pic>
      <p:pic>
        <p:nvPicPr>
          <p:cNvPr id="12" name="Picture 2" descr="C:\Documents and Settings\Administrador\Escritorio\Documents\1 MTA\5 Dibujos y láminas\5 Apocalipsis\D\rollos_mar_muerto.jpg"/>
          <p:cNvPicPr>
            <a:picLocks noChangeAspect="1" noChangeArrowheads="1"/>
          </p:cNvPicPr>
          <p:nvPr/>
        </p:nvPicPr>
        <p:blipFill>
          <a:blip r:embed="rId7">
            <a:lum contrast="40000"/>
          </a:blip>
          <a:srcRect/>
          <a:stretch>
            <a:fillRect/>
          </a:stretch>
        </p:blipFill>
        <p:spPr bwMode="auto">
          <a:xfrm>
            <a:off x="35496" y="4257376"/>
            <a:ext cx="5822419" cy="255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12 CuadroTexto"/>
          <p:cNvSpPr txBox="1"/>
          <p:nvPr/>
        </p:nvSpPr>
        <p:spPr>
          <a:xfrm>
            <a:off x="848104" y="3645024"/>
            <a:ext cx="2571768" cy="861774"/>
          </a:xfrm>
          <a:prstGeom prst="rect">
            <a:avLst/>
          </a:prstGeom>
          <a:noFill/>
        </p:spPr>
        <p:txBody>
          <a:bodyPr wrap="square" rtlCol="0">
            <a:spAutoFit/>
          </a:bodyPr>
          <a:lstStyle/>
          <a:p>
            <a:pPr algn="ctr"/>
            <a:r>
              <a:rPr lang="es-ES_tradnl" sz="3600" b="1" dirty="0">
                <a:solidFill>
                  <a:srgbClr val="FFFF00"/>
                </a:solidFill>
                <a:effectLst>
                  <a:outerShdw blurRad="38100" dist="38100" dir="2700000" algn="tl">
                    <a:srgbClr val="000000">
                      <a:alpha val="43137"/>
                    </a:srgbClr>
                  </a:outerShdw>
                </a:effectLst>
                <a:latin typeface="Old English Text MT" pitchFamily="66" charset="0"/>
              </a:rPr>
              <a:t>Apocalipsis</a:t>
            </a:r>
            <a:endParaRPr lang="es-ES_tradnl" sz="3200" b="1" dirty="0">
              <a:solidFill>
                <a:srgbClr val="FFFF00"/>
              </a:solidFill>
              <a:effectLst>
                <a:outerShdw blurRad="38100" dist="38100" dir="2700000" algn="tl">
                  <a:srgbClr val="000000">
                    <a:alpha val="43137"/>
                  </a:srgbClr>
                </a:outerShdw>
              </a:effectLst>
              <a:latin typeface="Old English Text MT" pitchFamily="66" charset="0"/>
            </a:endParaRPr>
          </a:p>
          <a:p>
            <a:pPr algn="ctr"/>
            <a:endParaRPr lang="es-ES_tradnl" sz="1400" b="1" dirty="0">
              <a:solidFill>
                <a:prstClr val="black"/>
              </a:solidFill>
              <a:effectLst>
                <a:outerShdw blurRad="38100" dist="38100" dir="2700000" algn="tl">
                  <a:srgbClr val="000000">
                    <a:alpha val="43137"/>
                  </a:srgbClr>
                </a:outerShdw>
              </a:effectLst>
              <a:latin typeface="Verdana" pitchFamily="34" charset="0"/>
            </a:endParaRPr>
          </a:p>
        </p:txBody>
      </p:sp>
    </p:spTree>
    <p:extLst>
      <p:ext uri="{BB962C8B-B14F-4D97-AF65-F5344CB8AC3E}">
        <p14:creationId xmlns:p14="http://schemas.microsoft.com/office/powerpoint/2010/main" val="3967736839"/>
      </p:ext>
    </p:extLst>
  </p:cSld>
  <p:clrMapOvr>
    <a:masterClrMapping/>
  </p:clrMapOvr>
  <p:transition spd="slow">
    <p:split orient="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3027321663"/>
              </p:ext>
            </p:extLst>
          </p:nvPr>
        </p:nvGraphicFramePr>
        <p:xfrm>
          <a:off x="107504" y="116632"/>
          <a:ext cx="8928992" cy="5156200"/>
        </p:xfrm>
        <a:graphic>
          <a:graphicData uri="http://schemas.openxmlformats.org/drawingml/2006/table">
            <a:tbl>
              <a:tblPr firstRow="1" bandRow="1">
                <a:tableStyleId>{5C22544A-7EE6-4342-B048-85BDC9FD1C3A}</a:tableStyleId>
              </a:tblPr>
              <a:tblGrid>
                <a:gridCol w="2232248"/>
                <a:gridCol w="2232248"/>
                <a:gridCol w="2232248"/>
                <a:gridCol w="2232248"/>
              </a:tblGrid>
              <a:tr h="370840">
                <a:tc gridSpan="4">
                  <a:txBody>
                    <a:bodyPr/>
                    <a:lstStyle/>
                    <a:p>
                      <a:pPr algn="ctr"/>
                      <a:r>
                        <a:rPr lang="es-ES" sz="2000" dirty="0" smtClean="0">
                          <a:solidFill>
                            <a:srgbClr val="FFFF00"/>
                          </a:solidFill>
                          <a:latin typeface="Verdana" pitchFamily="34" charset="0"/>
                          <a:ea typeface="Verdana" pitchFamily="34" charset="0"/>
                          <a:cs typeface="Verdana" pitchFamily="34" charset="0"/>
                        </a:rPr>
                        <a:t>Señales</a:t>
                      </a:r>
                      <a:r>
                        <a:rPr lang="es-ES" sz="2000" baseline="0" dirty="0" smtClean="0">
                          <a:solidFill>
                            <a:srgbClr val="FFFF00"/>
                          </a:solidFill>
                          <a:latin typeface="Verdana" pitchFamily="34" charset="0"/>
                          <a:ea typeface="Verdana" pitchFamily="34" charset="0"/>
                          <a:cs typeface="Verdana" pitchFamily="34" charset="0"/>
                        </a:rPr>
                        <a:t> en los astros antes de la segunda venida del Cristo</a:t>
                      </a:r>
                      <a:endParaRPr lang="es-ES" sz="2000" dirty="0">
                        <a:solidFill>
                          <a:srgbClr val="FFFF00"/>
                        </a:solidFill>
                        <a:latin typeface="Verdana" pitchFamily="34" charset="0"/>
                        <a:ea typeface="Verdana" pitchFamily="34" charset="0"/>
                        <a:cs typeface="Verdana" pitchFamily="34" charset="0"/>
                      </a:endParaRPr>
                    </a:p>
                  </a:txBody>
                  <a:tcPr>
                    <a:solidFill>
                      <a:srgbClr val="C00000"/>
                    </a:solidFill>
                  </a:tcPr>
                </a:tc>
                <a:tc hMerge="1">
                  <a:txBody>
                    <a:bodyPr/>
                    <a:lstStyle/>
                    <a:p>
                      <a:endParaRPr lang="es-ES" dirty="0"/>
                    </a:p>
                  </a:txBody>
                  <a:tcPr/>
                </a:tc>
                <a:tc hMerge="1">
                  <a:txBody>
                    <a:bodyPr/>
                    <a:lstStyle/>
                    <a:p>
                      <a:endParaRPr lang="es-ES" dirty="0"/>
                    </a:p>
                  </a:txBody>
                  <a:tcPr/>
                </a:tc>
                <a:tc hMerge="1">
                  <a:txBody>
                    <a:bodyPr/>
                    <a:lstStyle/>
                    <a:p>
                      <a:endParaRPr lang="es-ES"/>
                    </a:p>
                  </a:txBody>
                  <a:tcPr/>
                </a:tc>
              </a:tr>
              <a:tr h="370840">
                <a:tc>
                  <a:txBody>
                    <a:bodyPr/>
                    <a:lstStyle/>
                    <a:p>
                      <a:pPr algn="ctr"/>
                      <a:r>
                        <a:rPr lang="es-ES" b="1" dirty="0" smtClean="0"/>
                        <a:t>Mateo 24: 29</a:t>
                      </a:r>
                      <a:endParaRPr lang="es-ES" b="1" dirty="0"/>
                    </a:p>
                  </a:txBody>
                  <a:tcPr/>
                </a:tc>
                <a:tc>
                  <a:txBody>
                    <a:bodyPr/>
                    <a:lstStyle/>
                    <a:p>
                      <a:pPr algn="ctr"/>
                      <a:r>
                        <a:rPr lang="es-ES" b="1" dirty="0" smtClean="0"/>
                        <a:t>Marcos 13: 24-25</a:t>
                      </a:r>
                      <a:endParaRPr lang="es-ES" b="1" dirty="0"/>
                    </a:p>
                  </a:txBody>
                  <a:tcPr/>
                </a:tc>
                <a:tc>
                  <a:txBody>
                    <a:bodyPr/>
                    <a:lstStyle/>
                    <a:p>
                      <a:pPr algn="ctr"/>
                      <a:r>
                        <a:rPr lang="es-ES" b="1" dirty="0" smtClean="0"/>
                        <a:t>Lucas 21: 25-26</a:t>
                      </a:r>
                      <a:endParaRPr lang="es-ES"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prstClr val="black"/>
                          </a:solidFill>
                          <a:effectLst/>
                          <a:uLnTx/>
                          <a:uFillTx/>
                          <a:latin typeface="+mn-lt"/>
                          <a:ea typeface="+mn-ea"/>
                          <a:cs typeface="+mn-cs"/>
                        </a:rPr>
                        <a:t>Apocalipsis 6: 12</a:t>
                      </a:r>
                    </a:p>
                  </a:txBody>
                  <a:tcPr/>
                </a:tc>
              </a:tr>
              <a:tr h="370840">
                <a:tc>
                  <a:txBody>
                    <a:bodyPr/>
                    <a:lstStyle/>
                    <a:p>
                      <a:r>
                        <a:rPr lang="es-ES" sz="1200" b="1" dirty="0" smtClean="0">
                          <a:latin typeface="Verdana"/>
                        </a:rPr>
                        <a:t>E inmediatamente después de la tribulación de aquellos días, </a:t>
                      </a:r>
                    </a:p>
                    <a:p>
                      <a:pPr marL="171450" indent="-171450">
                        <a:buFont typeface="Arial" pitchFamily="34" charset="0"/>
                        <a:buChar char="•"/>
                      </a:pPr>
                      <a:r>
                        <a:rPr lang="es-ES" sz="1200" b="1" dirty="0" smtClean="0">
                          <a:solidFill>
                            <a:srgbClr val="FF0000"/>
                          </a:solidFill>
                          <a:latin typeface="Verdana"/>
                        </a:rPr>
                        <a:t>el sol se oscurecerá,</a:t>
                      </a:r>
                    </a:p>
                    <a:p>
                      <a:pPr marL="171450" indent="-171450">
                        <a:buFont typeface="Arial" pitchFamily="34" charset="0"/>
                        <a:buChar char="•"/>
                      </a:pPr>
                      <a:r>
                        <a:rPr lang="es-ES" sz="1200" b="1" dirty="0" smtClean="0">
                          <a:latin typeface="Verdana"/>
                        </a:rPr>
                        <a:t> y la luna no dará su resplandor, </a:t>
                      </a:r>
                    </a:p>
                    <a:p>
                      <a:pPr marL="171450" indent="-171450">
                        <a:buFont typeface="Arial" pitchFamily="34" charset="0"/>
                        <a:buChar char="•"/>
                      </a:pPr>
                      <a:r>
                        <a:rPr lang="es-ES" sz="1200" b="1" dirty="0" smtClean="0">
                          <a:latin typeface="Verdana"/>
                        </a:rPr>
                        <a:t>y las estrellas caerán del cielo, </a:t>
                      </a:r>
                    </a:p>
                    <a:p>
                      <a:pPr marL="0" indent="0">
                        <a:buFont typeface="Arial" pitchFamily="34" charset="0"/>
                        <a:buNone/>
                      </a:pPr>
                      <a:endParaRPr lang="es-ES" sz="1200" b="1" dirty="0" smtClean="0">
                        <a:latin typeface="Verdana"/>
                      </a:endParaRPr>
                    </a:p>
                    <a:p>
                      <a:pPr marL="171450" indent="-171450">
                        <a:buFont typeface="Arial" pitchFamily="34" charset="0"/>
                        <a:buChar char="•"/>
                      </a:pPr>
                      <a:r>
                        <a:rPr lang="es-ES" sz="1200" b="1" dirty="0" smtClean="0">
                          <a:solidFill>
                            <a:srgbClr val="FF0000"/>
                          </a:solidFill>
                          <a:latin typeface="Verdana"/>
                        </a:rPr>
                        <a:t>y las potencias de los cielos serán conmovidas. </a:t>
                      </a:r>
                      <a:endParaRPr lang="es-ES" sz="1200" b="1" dirty="0">
                        <a:solidFill>
                          <a:srgbClr val="FF0000"/>
                        </a:solidFill>
                      </a:endParaRPr>
                    </a:p>
                  </a:txBody>
                  <a:tcPr/>
                </a:tc>
                <a:tc>
                  <a:txBody>
                    <a:bodyPr/>
                    <a:lstStyle/>
                    <a:p>
                      <a:r>
                        <a:rPr lang="es-ES" sz="1200" b="1" dirty="0" smtClean="0">
                          <a:latin typeface="Verdana"/>
                        </a:rPr>
                        <a:t>Pero en aquellos días, después de aquella tribulación, </a:t>
                      </a:r>
                    </a:p>
                    <a:p>
                      <a:pPr marL="171450" indent="-171450">
                        <a:buFont typeface="Arial" pitchFamily="34" charset="0"/>
                        <a:buChar char="•"/>
                      </a:pPr>
                      <a:r>
                        <a:rPr lang="es-ES" sz="1200" b="1" dirty="0" smtClean="0">
                          <a:solidFill>
                            <a:srgbClr val="FF0000"/>
                          </a:solidFill>
                          <a:latin typeface="Verdana"/>
                        </a:rPr>
                        <a:t>el sol se oscurecerá,</a:t>
                      </a:r>
                      <a:r>
                        <a:rPr lang="es-ES" sz="1200" b="1" dirty="0" smtClean="0">
                          <a:latin typeface="Verdana"/>
                        </a:rPr>
                        <a:t> </a:t>
                      </a:r>
                    </a:p>
                    <a:p>
                      <a:pPr marL="171450" indent="-171450">
                        <a:buFont typeface="Arial" pitchFamily="34" charset="0"/>
                        <a:buChar char="•"/>
                      </a:pPr>
                      <a:r>
                        <a:rPr lang="es-ES" sz="1200" b="1" dirty="0" smtClean="0">
                          <a:latin typeface="Verdana"/>
                        </a:rPr>
                        <a:t>y la luna no dará su resplandor,</a:t>
                      </a:r>
                    </a:p>
                    <a:p>
                      <a:pPr marL="171450" indent="-171450">
                        <a:buFont typeface="Arial" pitchFamily="34" charset="0"/>
                        <a:buChar char="•"/>
                      </a:pPr>
                      <a:r>
                        <a:rPr lang="es-ES" sz="1200" b="1" dirty="0" smtClean="0">
                          <a:latin typeface="Verdana"/>
                        </a:rPr>
                        <a:t>y las estrellas caerán del cielo, </a:t>
                      </a:r>
                    </a:p>
                    <a:p>
                      <a:pPr marL="0" indent="0">
                        <a:buFont typeface="Arial" pitchFamily="34" charset="0"/>
                        <a:buNone/>
                      </a:pPr>
                      <a:endParaRPr lang="es-ES" sz="1200" b="1" dirty="0" smtClean="0">
                        <a:latin typeface="Verdana"/>
                      </a:endParaRPr>
                    </a:p>
                    <a:p>
                      <a:pPr marL="0" indent="0">
                        <a:buFont typeface="Arial" pitchFamily="34" charset="0"/>
                        <a:buNone/>
                      </a:pPr>
                      <a:endParaRPr lang="es-ES" sz="1200" b="1" dirty="0" smtClean="0">
                        <a:latin typeface="Verdana"/>
                      </a:endParaRPr>
                    </a:p>
                    <a:p>
                      <a:pPr marL="171450" indent="-171450">
                        <a:buFont typeface="Arial" pitchFamily="34" charset="0"/>
                        <a:buChar char="•"/>
                      </a:pPr>
                      <a:r>
                        <a:rPr lang="es-ES" sz="1200" b="1" dirty="0" smtClean="0">
                          <a:solidFill>
                            <a:srgbClr val="FF0000"/>
                          </a:solidFill>
                          <a:latin typeface="Verdana"/>
                        </a:rPr>
                        <a:t>y las potencias que están en los cielos serán conmovidas.</a:t>
                      </a:r>
                      <a:endParaRPr lang="es-ES" sz="1200" b="1" dirty="0">
                        <a:solidFill>
                          <a:srgbClr val="FF0000"/>
                        </a:solidFill>
                      </a:endParaRPr>
                    </a:p>
                  </a:txBody>
                  <a:tcPr/>
                </a:tc>
                <a:tc>
                  <a:txBody>
                    <a:bodyPr/>
                    <a:lstStyle/>
                    <a:p>
                      <a:r>
                        <a:rPr lang="es-ES" sz="1200" b="1" dirty="0" smtClean="0">
                          <a:solidFill>
                            <a:srgbClr val="FF0000"/>
                          </a:solidFill>
                          <a:latin typeface="Verdana"/>
                        </a:rPr>
                        <a:t>Entonces habrá señales en el sol, </a:t>
                      </a:r>
                      <a:r>
                        <a:rPr lang="es-ES" sz="1200" b="1" dirty="0" smtClean="0">
                          <a:latin typeface="Verdana"/>
                        </a:rPr>
                        <a:t>en la luna y en las estrellas, y en la tierra angustia de las gentes, confundidas a causa del bramido del mar y de las olas; </a:t>
                      </a:r>
                      <a:br>
                        <a:rPr lang="es-ES" sz="1200" b="1" dirty="0" smtClean="0">
                          <a:latin typeface="Verdana"/>
                        </a:rPr>
                      </a:br>
                      <a:r>
                        <a:rPr lang="es-ES" sz="1200" b="1" dirty="0" smtClean="0">
                          <a:latin typeface="Verdana"/>
                        </a:rPr>
                        <a:t>desfalleciendo los hombres por el temor y la expectación de las cosas que sobrevendrán en la tierra; </a:t>
                      </a:r>
                      <a:r>
                        <a:rPr lang="es-ES" sz="1200" b="1" dirty="0" smtClean="0">
                          <a:solidFill>
                            <a:srgbClr val="FF0000"/>
                          </a:solidFill>
                          <a:latin typeface="Verdana"/>
                        </a:rPr>
                        <a:t>porque las potencias de los cielos serán conmovidas.</a:t>
                      </a:r>
                      <a:r>
                        <a:rPr lang="es-ES" dirty="0" smtClean="0">
                          <a:solidFill>
                            <a:srgbClr val="FF0000"/>
                          </a:solidFill>
                          <a:latin typeface="Verdana"/>
                        </a:rPr>
                        <a:t> </a:t>
                      </a:r>
                      <a:endParaRPr lang="es-ES" dirty="0">
                        <a:solidFill>
                          <a:srgbClr val="FF0000"/>
                        </a:solidFill>
                      </a:endParaRPr>
                    </a:p>
                  </a:txBody>
                  <a:tcPr/>
                </a:tc>
                <a:tc>
                  <a:txBody>
                    <a:bodyPr/>
                    <a:lstStyle/>
                    <a:p>
                      <a:r>
                        <a:rPr lang="es-ES" sz="1200" b="1" dirty="0" smtClean="0">
                          <a:latin typeface="Verdana"/>
                        </a:rPr>
                        <a:t>Miré cuando abrió el sexto sello, y he aquí hubo un gran terremoto; </a:t>
                      </a:r>
                      <a:r>
                        <a:rPr lang="es-ES" sz="1200" b="1" dirty="0" smtClean="0">
                          <a:solidFill>
                            <a:srgbClr val="FF0000"/>
                          </a:solidFill>
                          <a:latin typeface="Verdana"/>
                        </a:rPr>
                        <a:t>y el sol se puso negro como tela de cilicio, </a:t>
                      </a:r>
                      <a:r>
                        <a:rPr lang="es-ES" sz="1200" b="1" dirty="0" smtClean="0">
                          <a:latin typeface="Verdana"/>
                        </a:rPr>
                        <a:t>y la luna se volvió toda como sangre; y las estrellas del cielo cayeron sobre la tierra, como la higuera deja caer sus higos cuando es sacudida por un fuerte viento. </a:t>
                      </a:r>
                      <a:endParaRPr lang="es-ES" b="1" dirty="0"/>
                    </a:p>
                  </a:txBody>
                  <a:tcPr/>
                </a:tc>
              </a:tr>
              <a:tr h="370840">
                <a:tc gridSpan="4">
                  <a:txBody>
                    <a:bodyPr/>
                    <a:lstStyle/>
                    <a:p>
                      <a:pPr marL="285750" indent="-285750">
                        <a:buFont typeface="Wingdings" pitchFamily="2" charset="2"/>
                        <a:buChar char="v"/>
                      </a:pPr>
                      <a:r>
                        <a:rPr lang="es-ES" b="1" dirty="0" smtClean="0"/>
                        <a:t>Todos los acontecimientos astronómicos revelados en estas profecías se cumplieron con la apertura del sexto sello y se enmarcaban en el contexto del fin de la profecía de las 2300 tardes y mañanas de Daniel 8: 14 que</a:t>
                      </a:r>
                      <a:r>
                        <a:rPr lang="es-ES" b="1" baseline="0" dirty="0" smtClean="0"/>
                        <a:t> anunciaba</a:t>
                      </a:r>
                      <a:r>
                        <a:rPr lang="es-ES" b="1" dirty="0" smtClean="0"/>
                        <a:t> el comienzo del juicio en el cielo y autentificando</a:t>
                      </a:r>
                      <a:r>
                        <a:rPr lang="es-ES" b="1" baseline="0" dirty="0" smtClean="0"/>
                        <a:t> </a:t>
                      </a:r>
                      <a:r>
                        <a:rPr lang="es-ES" b="1" dirty="0" smtClean="0"/>
                        <a:t>el movimiento millerita en la predicación del mensaje del primer</a:t>
                      </a:r>
                      <a:r>
                        <a:rPr lang="es-ES" b="1" baseline="0" dirty="0" smtClean="0"/>
                        <a:t> ángel como el cumplimiento de la profecía apocalíptica.</a:t>
                      </a:r>
                      <a:endParaRPr lang="es-ES" b="1" dirty="0"/>
                    </a:p>
                  </a:txBody>
                  <a:tcPr/>
                </a:tc>
                <a:tc hMerge="1">
                  <a:txBody>
                    <a:bodyPr/>
                    <a:lstStyle/>
                    <a:p>
                      <a:endParaRPr lang="es-ES" dirty="0"/>
                    </a:p>
                  </a:txBody>
                  <a:tcPr/>
                </a:tc>
                <a:tc hMerge="1">
                  <a:txBody>
                    <a:bodyPr/>
                    <a:lstStyle/>
                    <a:p>
                      <a:endParaRPr lang="es-ES"/>
                    </a:p>
                  </a:txBody>
                  <a:tcPr/>
                </a:tc>
                <a:tc hMerge="1">
                  <a:txBody>
                    <a:bodyPr/>
                    <a:lstStyle/>
                    <a:p>
                      <a:endParaRPr lang="es-ES" dirty="0"/>
                    </a:p>
                  </a:txBody>
                  <a:tcPr/>
                </a:tc>
              </a:tr>
            </a:tbl>
          </a:graphicData>
        </a:graphic>
      </p:graphicFrame>
    </p:spTree>
    <p:extLst>
      <p:ext uri="{BB962C8B-B14F-4D97-AF65-F5344CB8AC3E}">
        <p14:creationId xmlns:p14="http://schemas.microsoft.com/office/powerpoint/2010/main" val="28308792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2150671106"/>
              </p:ext>
            </p:extLst>
          </p:nvPr>
        </p:nvGraphicFramePr>
        <p:xfrm>
          <a:off x="35497" y="116632"/>
          <a:ext cx="9073010" cy="6141720"/>
        </p:xfrm>
        <a:graphic>
          <a:graphicData uri="http://schemas.openxmlformats.org/drawingml/2006/table">
            <a:tbl>
              <a:tblPr firstRow="1" bandRow="1">
                <a:tableStyleId>{5C22544A-7EE6-4342-B048-85BDC9FD1C3A}</a:tableStyleId>
              </a:tblPr>
              <a:tblGrid>
                <a:gridCol w="801991"/>
                <a:gridCol w="854192"/>
                <a:gridCol w="1368152"/>
                <a:gridCol w="597768"/>
                <a:gridCol w="1418456"/>
                <a:gridCol w="1008112"/>
                <a:gridCol w="648072"/>
                <a:gridCol w="1317898"/>
                <a:gridCol w="1058369"/>
              </a:tblGrid>
              <a:tr h="370840">
                <a:tc gridSpan="9">
                  <a:txBody>
                    <a:bodyPr/>
                    <a:lstStyle/>
                    <a:p>
                      <a:r>
                        <a:rPr lang="es-ES"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Cronología</a:t>
                      </a:r>
                      <a:r>
                        <a:rPr lang="es-ES" b="1" baseline="0"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de los acontecimientos astronómicos del tiempo del fin</a:t>
                      </a:r>
                      <a:endPar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txBody>
                  <a:tcPr>
                    <a:solidFill>
                      <a:srgbClr val="C00000"/>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370840">
                <a:tc gridSpan="9">
                  <a:txBody>
                    <a:bodyPr/>
                    <a:lstStyle/>
                    <a:p>
                      <a:endParaRPr lang="es-ES" dirty="0"/>
                    </a:p>
                  </a:txBody>
                  <a:tcPr>
                    <a:lnB w="38100" cap="flat" cmpd="sng" algn="ctr">
                      <a:solidFill>
                        <a:srgbClr val="FF0000"/>
                      </a:solidFill>
                      <a:prstDash val="solid"/>
                      <a:round/>
                      <a:headEnd type="none" w="med" len="med"/>
                      <a:tailEnd type="none" w="med" len="med"/>
                    </a:lnB>
                  </a:tcPr>
                </a:tc>
                <a:tc hMerge="1">
                  <a:txBody>
                    <a:bodyPr/>
                    <a:lstStyle/>
                    <a:p>
                      <a:endParaRPr lang="es-ES"/>
                    </a:p>
                  </a:txBody>
                  <a:tcPr/>
                </a:tc>
                <a:tc hMerge="1">
                  <a:txBody>
                    <a:bodyPr/>
                    <a:lstStyle/>
                    <a:p>
                      <a:endParaRPr lang="es-ES" dirty="0"/>
                    </a:p>
                  </a:txBody>
                  <a:tcPr>
                    <a:lnB w="38100" cap="flat" cmpd="sng" algn="ctr">
                      <a:solidFill>
                        <a:srgbClr val="FF0000"/>
                      </a:solidFill>
                      <a:prstDash val="solid"/>
                      <a:round/>
                      <a:headEnd type="none" w="med" len="med"/>
                      <a:tailEnd type="none" w="med" len="med"/>
                    </a:lnB>
                  </a:tcPr>
                </a:tc>
                <a:tc hMerge="1">
                  <a:txBody>
                    <a:bodyPr/>
                    <a:lstStyle/>
                    <a:p>
                      <a:endParaRPr lang="es-ES" dirty="0"/>
                    </a:p>
                  </a:txBody>
                  <a:tcPr>
                    <a:lnB w="38100" cap="flat" cmpd="sng" algn="ctr">
                      <a:solidFill>
                        <a:srgbClr val="FF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lnB w="38100" cap="flat" cmpd="sng" algn="ctr">
                      <a:solidFill>
                        <a:srgbClr val="FF0000"/>
                      </a:solidFill>
                      <a:prstDash val="solid"/>
                      <a:round/>
                      <a:headEnd type="none" w="med" len="med"/>
                      <a:tailEnd type="none" w="med" len="med"/>
                    </a:lnB>
                  </a:tcPr>
                </a:tc>
                <a:tc hMerge="1">
                  <a:txBody>
                    <a:bodyPr/>
                    <a:lstStyle/>
                    <a:p>
                      <a:endParaRPr lang="es-ES"/>
                    </a:p>
                  </a:txBody>
                  <a:tcPr/>
                </a:tc>
                <a:tc hMerge="1">
                  <a:txBody>
                    <a:bodyPr/>
                    <a:lstStyle/>
                    <a:p>
                      <a:endParaRPr lang="es-ES" dirty="0"/>
                    </a:p>
                  </a:txBody>
                  <a:tcPr>
                    <a:lnB w="38100" cap="flat" cmpd="sng" algn="ctr">
                      <a:solidFill>
                        <a:srgbClr val="FF0000"/>
                      </a:solidFill>
                      <a:prstDash val="solid"/>
                      <a:round/>
                      <a:headEnd type="none" w="med" len="med"/>
                      <a:tailEnd type="none" w="med" len="med"/>
                    </a:lnB>
                  </a:tcPr>
                </a:tc>
                <a:tc hMerge="1">
                  <a:txBody>
                    <a:bodyPr/>
                    <a:lstStyle/>
                    <a:p>
                      <a:endParaRPr lang="es-ES"/>
                    </a:p>
                  </a:txBody>
                  <a:tcPr/>
                </a:tc>
              </a:tr>
              <a:tr h="370840">
                <a:tc gridSpan="8">
                  <a:txBody>
                    <a:bodyPr/>
                    <a:lstStyle/>
                    <a:p>
                      <a:pPr algn="ctr"/>
                      <a:r>
                        <a:rPr lang="es-ES" b="1" dirty="0" smtClean="0"/>
                        <a:t>Las 2300 tardes y mañanas </a:t>
                      </a:r>
                      <a:endParaRPr lang="es-ES" b="1" dirty="0"/>
                    </a:p>
                  </a:txBody>
                  <a:tcPr>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FF00"/>
                    </a:solidFill>
                  </a:tcPr>
                </a:tc>
                <a:tc hMerge="1">
                  <a:txBody>
                    <a:bodyPr/>
                    <a:lstStyle/>
                    <a:p>
                      <a:endParaRPr lang="es-ES"/>
                    </a:p>
                  </a:txBody>
                  <a:tcPr/>
                </a:tc>
                <a:tc hMerge="1">
                  <a:txBody>
                    <a:bodyPr/>
                    <a:lstStyle/>
                    <a:p>
                      <a:endParaRPr lang="es-ES" dirty="0"/>
                    </a:p>
                  </a:txBody>
                  <a:tcPr/>
                </a:tc>
                <a:tc hMerge="1">
                  <a:txBody>
                    <a:bodyPr/>
                    <a:lstStyle/>
                    <a:p>
                      <a:endParaRPr lang="es-ES" dirty="0"/>
                    </a:p>
                  </a:txBody>
                  <a:tcPr/>
                </a:tc>
                <a:tc hMerge="1">
                  <a:txBody>
                    <a:bodyPr/>
                    <a:lstStyle/>
                    <a:p>
                      <a:endParaRPr lang="es-ES"/>
                    </a:p>
                  </a:txBody>
                  <a:tcPr/>
                </a:tc>
                <a:tc hMerge="1">
                  <a:txBody>
                    <a:bodyPr/>
                    <a:lstStyle/>
                    <a:p>
                      <a:endParaRPr lang="es-ES" dirty="0"/>
                    </a:p>
                  </a:txBody>
                  <a:tcPr>
                    <a:lnR w="12700" cap="flat" cmpd="sng" algn="ctr">
                      <a:solidFill>
                        <a:schemeClr val="tx1"/>
                      </a:solidFill>
                      <a:prstDash val="solid"/>
                      <a:round/>
                      <a:headEnd type="none" w="med" len="med"/>
                      <a:tailEnd type="none" w="med" len="med"/>
                    </a:lnR>
                  </a:tcPr>
                </a:tc>
                <a:tc hMerge="1">
                  <a:txBody>
                    <a:bodyPr/>
                    <a:lstStyle/>
                    <a:p>
                      <a:endParaRPr lang="es-ES"/>
                    </a:p>
                  </a:txBody>
                  <a:tcPr/>
                </a:tc>
                <a:tc hMerge="1">
                  <a:txBody>
                    <a:bodyPr/>
                    <a:lstStyle/>
                    <a:p>
                      <a:endParaRPr lang="es-ES" dirty="0"/>
                    </a:p>
                  </a:txBody>
                  <a:tcPr/>
                </a:tc>
                <a:tc>
                  <a:txBody>
                    <a:bodyPr/>
                    <a:lstStyle/>
                    <a:p>
                      <a:pPr algn="ctr"/>
                      <a:endParaRPr lang="es-ES" b="1" dirty="0"/>
                    </a:p>
                  </a:txBody>
                  <a:tcPr>
                    <a:lnL w="38100" cap="flat" cmpd="sng" algn="ctr">
                      <a:solidFill>
                        <a:srgbClr val="FF0000"/>
                      </a:solidFill>
                      <a:prstDash val="solid"/>
                      <a:round/>
                      <a:headEnd type="none" w="med" len="med"/>
                      <a:tailEnd type="none" w="med" len="med"/>
                    </a:lnL>
                    <a:lnT w="635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1">
                        <a:lumMod val="20000"/>
                        <a:lumOff val="80000"/>
                      </a:schemeClr>
                    </a:solidFill>
                  </a:tcPr>
                </a:tc>
              </a:tr>
              <a:tr h="1201224">
                <a:tc gridSpan="4">
                  <a:txBody>
                    <a:bodyPr/>
                    <a:lstStyle/>
                    <a:p>
                      <a:endParaRPr lang="es-ES" dirty="0" smtClean="0"/>
                    </a:p>
                    <a:p>
                      <a:endParaRPr lang="es-ES" dirty="0" smtClean="0"/>
                    </a:p>
                    <a:p>
                      <a:endParaRPr lang="es-ES" dirty="0" smtClean="0"/>
                    </a:p>
                    <a:p>
                      <a:endParaRPr lang="es-ES" dirty="0" smtClean="0"/>
                    </a:p>
                    <a:p>
                      <a:endParaRPr lang="es-ES" dirty="0"/>
                    </a:p>
                  </a:txBody>
                  <a:tcPr>
                    <a:lnR w="635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tc>
                <a:tc hMerge="1">
                  <a:txBody>
                    <a:bodyPr/>
                    <a:lstStyle/>
                    <a:p>
                      <a:endParaRPr lang="es-ES" dirty="0"/>
                    </a:p>
                  </a:txBody>
                  <a:tcP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dirty="0"/>
                    </a:p>
                  </a:txBody>
                  <a:tcPr>
                    <a:lnL w="6350" cap="flat" cmpd="sng" algn="ctr">
                      <a:solidFill>
                        <a:srgbClr val="FF0000"/>
                      </a:solidFill>
                      <a:prstDash val="solid"/>
                      <a:round/>
                      <a:headEnd type="none" w="med" len="med"/>
                      <a:tailEnd type="none" w="med" len="med"/>
                    </a:lnL>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endParaRPr lang="es-ES" dirty="0"/>
                    </a:p>
                  </a:txBody>
                  <a:tcPr>
                    <a:lnL w="6350" cap="flat" cmpd="sng" algn="ctr">
                      <a:solidFill>
                        <a:srgbClr val="FF0000"/>
                      </a:solidFill>
                      <a:prstDash val="solid"/>
                      <a:round/>
                      <a:headEnd type="none" w="med" len="med"/>
                      <a:tailEnd type="none" w="med" len="med"/>
                    </a:lnL>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dirty="0"/>
                    </a:p>
                  </a:txBody>
                  <a:tcP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tc>
                <a:tc hMerge="1">
                  <a:txBody>
                    <a:bodyPr/>
                    <a:lstStyle/>
                    <a:p>
                      <a:endParaRPr lang="es-ES" dirty="0"/>
                    </a:p>
                  </a:txBody>
                  <a:tcP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tc>
              </a:tr>
              <a:tr h="261816">
                <a:tc>
                  <a:txBody>
                    <a:bodyPr/>
                    <a:lstStyle/>
                    <a:p>
                      <a:endParaRPr lang="es-E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r>
                        <a:rPr lang="es-ES" b="1" dirty="0" smtClean="0"/>
                        <a:t>Los 1260 años o días proféticos</a:t>
                      </a:r>
                      <a:endParaRPr lang="es-E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es-ES"/>
                    </a:p>
                  </a:txBody>
                  <a:tcPr/>
                </a:tc>
                <a:tc hMerge="1">
                  <a:txBody>
                    <a:bodyPr/>
                    <a:lstStyle/>
                    <a:p>
                      <a:pPr algn="ctr"/>
                      <a:endParaRPr lang="es-ES" b="1" dirty="0"/>
                    </a:p>
                  </a:txBody>
                  <a:tcPr>
                    <a:lnL w="63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es-ES"/>
                    </a:p>
                  </a:txBody>
                  <a:tcPr/>
                </a:tc>
                <a:tc hMerge="1">
                  <a:txBody>
                    <a:bodyPr/>
                    <a:lstStyle/>
                    <a:p>
                      <a:endParaRPr lang="es-ES"/>
                    </a:p>
                  </a:txBody>
                  <a:tcPr/>
                </a:tc>
                <a:tc>
                  <a:txBody>
                    <a:bodyPr/>
                    <a:lstStyle/>
                    <a:p>
                      <a:pPr algn="ctr"/>
                      <a:endParaRPr lang="es-ES" b="1"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endParaRPr lang="es-E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tc>
              </a:tr>
              <a:tr h="637831">
                <a:tc gridSpan="2">
                  <a:txBody>
                    <a:bodyPr/>
                    <a:lstStyle/>
                    <a:p>
                      <a:endParaRPr lang="es-E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tc>
                <a:tc>
                  <a:txBody>
                    <a:bodyPr/>
                    <a:lstStyle/>
                    <a:p>
                      <a:r>
                        <a:rPr lang="es-ES" sz="1600" b="1" dirty="0" smtClean="0"/>
                        <a:t>Terremoto de Lisboa</a:t>
                      </a:r>
                      <a:endParaRPr lang="es-ES" sz="16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r>
                        <a:rPr lang="es-ES" sz="1600" b="1" dirty="0" smtClean="0"/>
                        <a:t>Oscurecimiento del sol y luna en sangre</a:t>
                      </a:r>
                      <a:endParaRPr lang="es-ES" sz="16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tc>
                <a:tc gridSpan="2">
                  <a:txBody>
                    <a:bodyPr/>
                    <a:lstStyle/>
                    <a:p>
                      <a:r>
                        <a:rPr lang="es-ES" sz="1600" b="1" dirty="0" smtClean="0"/>
                        <a:t>Herida de muerte papal</a:t>
                      </a:r>
                      <a:endParaRPr lang="es-ES" sz="16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tc>
                <a:tc gridSpan="2">
                  <a:txBody>
                    <a:bodyPr/>
                    <a:lstStyle/>
                    <a:p>
                      <a:r>
                        <a:rPr lang="es-ES" sz="1600" b="1" dirty="0" smtClean="0"/>
                        <a:t>Caída de estrellas y el fin de las 2300  tardes y mañanas</a:t>
                      </a:r>
                      <a:endParaRPr lang="es-ES" sz="16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tc>
              </a:tr>
              <a:tr h="637831">
                <a:tc gridSpan="2">
                  <a:txBody>
                    <a:bodyPr/>
                    <a:lstStyle/>
                    <a:p>
                      <a:endParaRPr lang="es-ES"/>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tc>
                <a:tc>
                  <a:txBody>
                    <a:bodyPr/>
                    <a:lstStyle/>
                    <a:p>
                      <a:endParaRPr lang="es-ES" sz="14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s-ES" sz="1400" b="1" dirty="0" smtClean="0"/>
                    </a:p>
                    <a:p>
                      <a:endParaRPr lang="es-ES" sz="1600" b="1" dirty="0" smtClean="0"/>
                    </a:p>
                    <a:p>
                      <a:endParaRPr lang="es-ES" sz="1600" b="1" dirty="0" smtClean="0"/>
                    </a:p>
                    <a:p>
                      <a:endParaRPr lang="es-ES" sz="16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tc>
                <a:tc gridSpan="2">
                  <a:txBody>
                    <a:bodyPr/>
                    <a:lstStyle/>
                    <a:p>
                      <a:endParaRPr lang="es-ES" sz="1600" b="1" dirty="0" smtClean="0"/>
                    </a:p>
                    <a:p>
                      <a:endParaRPr lang="es-ES" sz="1600" b="1" dirty="0" smtClean="0"/>
                    </a:p>
                    <a:p>
                      <a:endParaRPr lang="es-ES" sz="1600" b="1" dirty="0" smtClean="0"/>
                    </a:p>
                    <a:p>
                      <a:endParaRPr lang="es-ES" sz="1600" b="1" dirty="0" smtClean="0"/>
                    </a:p>
                    <a:p>
                      <a:endParaRPr lang="es-ES" sz="1600" b="1" dirty="0" smtClean="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tc>
                <a:tc gridSpan="2">
                  <a:txBody>
                    <a:bodyPr/>
                    <a:lstStyle/>
                    <a:p>
                      <a:endParaRPr lang="es-ES" sz="14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tc>
              </a:tr>
              <a:tr h="637831">
                <a:tc gridSpan="2">
                  <a:txBody>
                    <a:bodyPr/>
                    <a:lstStyle/>
                    <a:p>
                      <a:endParaRPr lang="es-ES"/>
                    </a:p>
                  </a:txBody>
                  <a:tcPr>
                    <a:lnT w="12700" cap="flat" cmpd="sng" algn="ctr">
                      <a:solidFill>
                        <a:schemeClr val="tx1"/>
                      </a:solidFill>
                      <a:prstDash val="solid"/>
                      <a:round/>
                      <a:headEnd type="none" w="med" len="med"/>
                      <a:tailEnd type="none" w="med" len="med"/>
                    </a:lnT>
                  </a:tcPr>
                </a:tc>
                <a:tc hMerge="1">
                  <a:txBody>
                    <a:bodyPr/>
                    <a:lstStyle/>
                    <a:p>
                      <a:endParaRPr lang="es-ES"/>
                    </a:p>
                  </a:txBody>
                  <a:tcPr/>
                </a:tc>
                <a:tc>
                  <a:txBody>
                    <a:bodyPr/>
                    <a:lstStyle/>
                    <a:p>
                      <a:endParaRPr lang="es-ES" sz="1600" b="1" dirty="0"/>
                    </a:p>
                  </a:txBody>
                  <a:tcPr>
                    <a:lnT w="12700" cap="flat" cmpd="sng" algn="ctr">
                      <a:solidFill>
                        <a:schemeClr val="tx1"/>
                      </a:solidFill>
                      <a:prstDash val="solid"/>
                      <a:round/>
                      <a:headEnd type="none" w="med" len="med"/>
                      <a:tailEnd type="none" w="med" len="med"/>
                    </a:lnT>
                  </a:tcPr>
                </a:tc>
                <a:tc gridSpan="2">
                  <a:txBody>
                    <a:bodyPr/>
                    <a:lstStyle/>
                    <a:p>
                      <a:endParaRPr lang="es-ES" sz="1600" b="1" dirty="0" smtClean="0"/>
                    </a:p>
                    <a:p>
                      <a:endParaRPr lang="es-ES" sz="1600" b="1" dirty="0" smtClean="0"/>
                    </a:p>
                    <a:p>
                      <a:endParaRPr lang="es-ES" sz="1600" b="1" dirty="0" smtClean="0"/>
                    </a:p>
                    <a:p>
                      <a:endParaRPr lang="es-ES" sz="1600" b="1" dirty="0"/>
                    </a:p>
                  </a:txBody>
                  <a:tcPr>
                    <a:lnT w="12700" cap="flat" cmpd="sng" algn="ctr">
                      <a:solidFill>
                        <a:schemeClr val="tx1"/>
                      </a:solidFill>
                      <a:prstDash val="solid"/>
                      <a:round/>
                      <a:headEnd type="none" w="med" len="med"/>
                      <a:tailEnd type="none" w="med" len="med"/>
                    </a:lnT>
                  </a:tcPr>
                </a:tc>
                <a:tc hMerge="1">
                  <a:txBody>
                    <a:bodyPr/>
                    <a:lstStyle/>
                    <a:p>
                      <a:endParaRPr lang="es-ES"/>
                    </a:p>
                  </a:txBody>
                  <a:tcPr/>
                </a:tc>
                <a:tc gridSpan="2">
                  <a:txBody>
                    <a:bodyPr/>
                    <a:lstStyle/>
                    <a:p>
                      <a:endParaRPr lang="es-ES" sz="1600" b="1" dirty="0"/>
                    </a:p>
                  </a:txBody>
                  <a:tcPr>
                    <a:lnT w="12700" cap="flat" cmpd="sng" algn="ctr">
                      <a:solidFill>
                        <a:schemeClr val="tx1"/>
                      </a:solidFill>
                      <a:prstDash val="solid"/>
                      <a:round/>
                      <a:headEnd type="none" w="med" len="med"/>
                      <a:tailEnd type="none" w="med" len="med"/>
                    </a:lnT>
                  </a:tcPr>
                </a:tc>
                <a:tc hMerge="1">
                  <a:txBody>
                    <a:bodyPr/>
                    <a:lstStyle/>
                    <a:p>
                      <a:endParaRPr lang="es-ES"/>
                    </a:p>
                  </a:txBody>
                  <a:tcPr/>
                </a:tc>
                <a:tc gridSpan="2">
                  <a:txBody>
                    <a:bodyPr/>
                    <a:lstStyle/>
                    <a:p>
                      <a:endParaRPr lang="es-ES" sz="1600" b="1" dirty="0"/>
                    </a:p>
                  </a:txBody>
                  <a:tcPr>
                    <a:lnT w="12700" cap="flat" cmpd="sng" algn="ctr">
                      <a:solidFill>
                        <a:schemeClr val="tx1"/>
                      </a:solidFill>
                      <a:prstDash val="solid"/>
                      <a:round/>
                      <a:headEnd type="none" w="med" len="med"/>
                      <a:tailEnd type="none" w="med" len="med"/>
                    </a:lnT>
                  </a:tcPr>
                </a:tc>
                <a:tc hMerge="1">
                  <a:txBody>
                    <a:bodyPr/>
                    <a:lstStyle/>
                    <a:p>
                      <a:endParaRPr lang="es-ES"/>
                    </a:p>
                  </a:txBody>
                  <a:tcPr/>
                </a:tc>
              </a:tr>
            </a:tbl>
          </a:graphicData>
        </a:graphic>
      </p:graphicFrame>
      <p:sp>
        <p:nvSpPr>
          <p:cNvPr id="3" name="2 CuadroTexto"/>
          <p:cNvSpPr txBox="1"/>
          <p:nvPr/>
        </p:nvSpPr>
        <p:spPr>
          <a:xfrm>
            <a:off x="539552" y="2010326"/>
            <a:ext cx="864096" cy="338554"/>
          </a:xfrm>
          <a:prstGeom prst="rect">
            <a:avLst/>
          </a:prstGeom>
          <a:noFill/>
        </p:spPr>
        <p:txBody>
          <a:bodyPr wrap="square" rtlCol="0">
            <a:spAutoFit/>
          </a:bodyPr>
          <a:lstStyle/>
          <a:p>
            <a:r>
              <a:rPr lang="es-ES" sz="1600" b="1" dirty="0" smtClean="0">
                <a:solidFill>
                  <a:schemeClr val="bg1"/>
                </a:solidFill>
              </a:rPr>
              <a:t>538 DC.</a:t>
            </a:r>
            <a:endParaRPr lang="es-ES" sz="1600" b="1" dirty="0">
              <a:solidFill>
                <a:schemeClr val="bg1"/>
              </a:solidFill>
            </a:endParaRPr>
          </a:p>
        </p:txBody>
      </p:sp>
      <p:sp>
        <p:nvSpPr>
          <p:cNvPr id="4" name="3 CuadroTexto"/>
          <p:cNvSpPr txBox="1"/>
          <p:nvPr/>
        </p:nvSpPr>
        <p:spPr>
          <a:xfrm>
            <a:off x="5395381" y="1988840"/>
            <a:ext cx="976819" cy="338554"/>
          </a:xfrm>
          <a:prstGeom prst="rect">
            <a:avLst/>
          </a:prstGeom>
          <a:noFill/>
        </p:spPr>
        <p:txBody>
          <a:bodyPr wrap="square" rtlCol="0">
            <a:spAutoFit/>
          </a:bodyPr>
          <a:lstStyle/>
          <a:p>
            <a:r>
              <a:rPr lang="es-ES" sz="1600" b="1" dirty="0" smtClean="0">
                <a:solidFill>
                  <a:schemeClr val="bg1"/>
                </a:solidFill>
              </a:rPr>
              <a:t>1798 DC.</a:t>
            </a:r>
            <a:endParaRPr lang="es-ES" sz="1600" b="1" dirty="0">
              <a:solidFill>
                <a:schemeClr val="bg1"/>
              </a:solidFill>
            </a:endParaRPr>
          </a:p>
        </p:txBody>
      </p:sp>
      <p:sp>
        <p:nvSpPr>
          <p:cNvPr id="5" name="4 CuadroTexto"/>
          <p:cNvSpPr txBox="1"/>
          <p:nvPr/>
        </p:nvSpPr>
        <p:spPr>
          <a:xfrm>
            <a:off x="1907704" y="1979548"/>
            <a:ext cx="904811" cy="369332"/>
          </a:xfrm>
          <a:prstGeom prst="rect">
            <a:avLst/>
          </a:prstGeom>
          <a:noFill/>
        </p:spPr>
        <p:txBody>
          <a:bodyPr wrap="square" rtlCol="0">
            <a:spAutoFit/>
          </a:bodyPr>
          <a:lstStyle/>
          <a:p>
            <a:pPr algn="ctr"/>
            <a:r>
              <a:rPr lang="es-ES" b="1" dirty="0" smtClean="0">
                <a:solidFill>
                  <a:schemeClr val="bg1"/>
                </a:solidFill>
              </a:rPr>
              <a:t>1755</a:t>
            </a:r>
            <a:endParaRPr lang="es-ES" b="1" dirty="0">
              <a:solidFill>
                <a:schemeClr val="bg1"/>
              </a:solidFill>
            </a:endParaRPr>
          </a:p>
        </p:txBody>
      </p:sp>
      <p:sp>
        <p:nvSpPr>
          <p:cNvPr id="6" name="5 CuadroTexto"/>
          <p:cNvSpPr txBox="1"/>
          <p:nvPr/>
        </p:nvSpPr>
        <p:spPr>
          <a:xfrm>
            <a:off x="3707904" y="1988840"/>
            <a:ext cx="832803" cy="369332"/>
          </a:xfrm>
          <a:prstGeom prst="rect">
            <a:avLst/>
          </a:prstGeom>
          <a:noFill/>
        </p:spPr>
        <p:txBody>
          <a:bodyPr wrap="square" rtlCol="0">
            <a:spAutoFit/>
          </a:bodyPr>
          <a:lstStyle/>
          <a:p>
            <a:pPr algn="ctr"/>
            <a:r>
              <a:rPr lang="es-ES" b="1" dirty="0" smtClean="0">
                <a:solidFill>
                  <a:schemeClr val="bg1"/>
                </a:solidFill>
              </a:rPr>
              <a:t>1780</a:t>
            </a:r>
            <a:endParaRPr lang="es-ES" b="1" dirty="0">
              <a:solidFill>
                <a:schemeClr val="bg1"/>
              </a:solidFill>
            </a:endParaRPr>
          </a:p>
        </p:txBody>
      </p:sp>
      <p:sp>
        <p:nvSpPr>
          <p:cNvPr id="7" name="6 CuadroTexto"/>
          <p:cNvSpPr txBox="1"/>
          <p:nvPr/>
        </p:nvSpPr>
        <p:spPr>
          <a:xfrm>
            <a:off x="8028384" y="1988840"/>
            <a:ext cx="976819" cy="338554"/>
          </a:xfrm>
          <a:prstGeom prst="rect">
            <a:avLst/>
          </a:prstGeom>
          <a:noFill/>
        </p:spPr>
        <p:txBody>
          <a:bodyPr wrap="square" rtlCol="0">
            <a:spAutoFit/>
          </a:bodyPr>
          <a:lstStyle/>
          <a:p>
            <a:pPr algn="ctr"/>
            <a:r>
              <a:rPr lang="es-ES" sz="1600" b="1" dirty="0" smtClean="0">
                <a:solidFill>
                  <a:schemeClr val="bg1"/>
                </a:solidFill>
              </a:rPr>
              <a:t>1844 DC.</a:t>
            </a:r>
            <a:endParaRPr lang="es-ES" sz="1600" b="1" dirty="0">
              <a:solidFill>
                <a:schemeClr val="bg1"/>
              </a:solidFill>
            </a:endParaRPr>
          </a:p>
        </p:txBody>
      </p:sp>
      <p:sp>
        <p:nvSpPr>
          <p:cNvPr id="8" name="7 CuadroTexto"/>
          <p:cNvSpPr txBox="1"/>
          <p:nvPr/>
        </p:nvSpPr>
        <p:spPr>
          <a:xfrm>
            <a:off x="7020272" y="1988840"/>
            <a:ext cx="648072" cy="338554"/>
          </a:xfrm>
          <a:prstGeom prst="rect">
            <a:avLst/>
          </a:prstGeom>
          <a:noFill/>
        </p:spPr>
        <p:txBody>
          <a:bodyPr wrap="square" rtlCol="0">
            <a:spAutoFit/>
          </a:bodyPr>
          <a:lstStyle/>
          <a:p>
            <a:pPr algn="ctr"/>
            <a:r>
              <a:rPr lang="es-ES" sz="1600" b="1" dirty="0" smtClean="0">
                <a:solidFill>
                  <a:schemeClr val="bg1"/>
                </a:solidFill>
              </a:rPr>
              <a:t>1833</a:t>
            </a:r>
            <a:endParaRPr lang="es-ES" sz="1600" b="1" dirty="0">
              <a:solidFill>
                <a:schemeClr val="bg1"/>
              </a:solidFill>
            </a:endParaRPr>
          </a:p>
        </p:txBody>
      </p:sp>
      <p:sp>
        <p:nvSpPr>
          <p:cNvPr id="9" name="8 Triángulo isósceles"/>
          <p:cNvSpPr/>
          <p:nvPr/>
        </p:nvSpPr>
        <p:spPr>
          <a:xfrm>
            <a:off x="2123728" y="2420888"/>
            <a:ext cx="396000" cy="2160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0000"/>
              </a:solidFill>
            </a:endParaRPr>
          </a:p>
        </p:txBody>
      </p:sp>
      <p:pic>
        <p:nvPicPr>
          <p:cNvPr id="30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2420888"/>
            <a:ext cx="4143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6621" y="2407520"/>
            <a:ext cx="4143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7139" y="2392413"/>
            <a:ext cx="4143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2400" y="2392412"/>
            <a:ext cx="4143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descr="http://antwrp.gsfc.nasa.gov/apod/image/9908/augeclipse_pasternak_bi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4255" y="3861048"/>
            <a:ext cx="1901801" cy="1224136"/>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1.bp.blogspot.com/_3k9z-RMUM6E/TUv8HDVjAvI/AAAAAAAAAdY/Rctnml8o0SQ/s160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5157192"/>
            <a:ext cx="19018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www.ub.edu/penal/historia/lisbo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1680" y="3861048"/>
            <a:ext cx="1386448" cy="1224136"/>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ttp://3.bp.blogspot.com/-iHMaEXEF4UI/TkKzoDxwUMI/AAAAAAAAAP0/bq5dCHNa1yE/s1600/perseidas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67047" y="3861048"/>
            <a:ext cx="1568857" cy="1044000"/>
          </a:xfrm>
          <a:prstGeom prst="rect">
            <a:avLst/>
          </a:prstGeom>
          <a:noFill/>
          <a:extLst>
            <a:ext uri="{909E8E84-426E-40DD-AFC4-6F175D3DCCD1}">
              <a14:hiddenFill xmlns:a14="http://schemas.microsoft.com/office/drawing/2010/main">
                <a:solidFill>
                  <a:srgbClr val="FFFFFF"/>
                </a:solidFill>
              </a14:hiddenFill>
            </a:ext>
          </a:extLst>
        </p:spPr>
      </p:pic>
      <p:sp>
        <p:nvSpPr>
          <p:cNvPr id="10" name="9 Flecha doblada"/>
          <p:cNvSpPr/>
          <p:nvPr/>
        </p:nvSpPr>
        <p:spPr>
          <a:xfrm rot="5400000">
            <a:off x="7316012" y="855469"/>
            <a:ext cx="1224000" cy="1260000"/>
          </a:xfrm>
          <a:prstGeom prst="ben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1" name="10 CuadroTexto"/>
          <p:cNvSpPr txBox="1"/>
          <p:nvPr/>
        </p:nvSpPr>
        <p:spPr>
          <a:xfrm>
            <a:off x="2987824" y="1988840"/>
            <a:ext cx="688787" cy="369332"/>
          </a:xfrm>
          <a:prstGeom prst="rect">
            <a:avLst/>
          </a:prstGeom>
          <a:noFill/>
        </p:spPr>
        <p:txBody>
          <a:bodyPr wrap="square" rtlCol="0">
            <a:spAutoFit/>
          </a:bodyPr>
          <a:lstStyle/>
          <a:p>
            <a:r>
              <a:rPr lang="es-ES" b="1" dirty="0" smtClean="0">
                <a:solidFill>
                  <a:schemeClr val="bg1"/>
                </a:solidFill>
              </a:rPr>
              <a:t>1776</a:t>
            </a:r>
            <a:endParaRPr lang="es-ES" b="1" dirty="0">
              <a:solidFill>
                <a:schemeClr val="bg1"/>
              </a:solidFill>
            </a:endParaRPr>
          </a:p>
        </p:txBody>
      </p:sp>
      <p:sp>
        <p:nvSpPr>
          <p:cNvPr id="12" name="11 CuadroTexto"/>
          <p:cNvSpPr txBox="1"/>
          <p:nvPr/>
        </p:nvSpPr>
        <p:spPr>
          <a:xfrm>
            <a:off x="636938" y="1362495"/>
            <a:ext cx="1533419" cy="584775"/>
          </a:xfrm>
          <a:prstGeom prst="rect">
            <a:avLst/>
          </a:prstGeom>
          <a:noFill/>
        </p:spPr>
        <p:txBody>
          <a:bodyPr wrap="square" rtlCol="0">
            <a:spAutoFit/>
          </a:bodyPr>
          <a:lstStyle/>
          <a:p>
            <a:r>
              <a:rPr lang="es-ES" sz="1600" b="1" dirty="0" smtClean="0">
                <a:solidFill>
                  <a:schemeClr val="bg1"/>
                </a:solidFill>
              </a:rPr>
              <a:t>Los días fueron acortados</a:t>
            </a:r>
            <a:endParaRPr lang="es-ES" sz="1600" b="1" dirty="0">
              <a:solidFill>
                <a:schemeClr val="bg1"/>
              </a:solidFill>
            </a:endParaRPr>
          </a:p>
        </p:txBody>
      </p:sp>
      <p:pic>
        <p:nvPicPr>
          <p:cNvPr id="3091"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5048" y="2420888"/>
            <a:ext cx="4143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CuadroTexto"/>
          <p:cNvSpPr txBox="1"/>
          <p:nvPr/>
        </p:nvSpPr>
        <p:spPr>
          <a:xfrm>
            <a:off x="3707904" y="1431469"/>
            <a:ext cx="4176464" cy="369332"/>
          </a:xfrm>
          <a:prstGeom prst="rect">
            <a:avLst/>
          </a:prstGeom>
          <a:noFill/>
        </p:spPr>
        <p:txBody>
          <a:bodyPr wrap="square" rtlCol="0">
            <a:spAutoFit/>
          </a:bodyPr>
          <a:lstStyle/>
          <a:p>
            <a:r>
              <a:rPr lang="es-ES" b="1" dirty="0" smtClean="0">
                <a:solidFill>
                  <a:schemeClr val="bg1"/>
                </a:solidFill>
              </a:rPr>
              <a:t>Después de la tribulación de aquellos días</a:t>
            </a:r>
            <a:endParaRPr lang="es-ES" b="1" dirty="0">
              <a:solidFill>
                <a:schemeClr val="bg1"/>
              </a:solidFill>
            </a:endParaRPr>
          </a:p>
        </p:txBody>
      </p:sp>
    </p:spTree>
    <p:extLst>
      <p:ext uri="{BB962C8B-B14F-4D97-AF65-F5344CB8AC3E}">
        <p14:creationId xmlns:p14="http://schemas.microsoft.com/office/powerpoint/2010/main" val="8630482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936684085"/>
              </p:ext>
            </p:extLst>
          </p:nvPr>
        </p:nvGraphicFramePr>
        <p:xfrm>
          <a:off x="107504" y="116632"/>
          <a:ext cx="8928992" cy="6527800"/>
        </p:xfrm>
        <a:graphic>
          <a:graphicData uri="http://schemas.openxmlformats.org/drawingml/2006/table">
            <a:tbl>
              <a:tblPr firstRow="1" bandRow="1">
                <a:tableStyleId>{5C22544A-7EE6-4342-B048-85BDC9FD1C3A}</a:tableStyleId>
              </a:tblPr>
              <a:tblGrid>
                <a:gridCol w="2232248"/>
                <a:gridCol w="2232248"/>
                <a:gridCol w="2232248"/>
                <a:gridCol w="2232248"/>
              </a:tblGrid>
              <a:tr h="370840">
                <a:tc gridSpan="4">
                  <a:txBody>
                    <a:bodyPr/>
                    <a:lstStyle/>
                    <a:p>
                      <a:pPr algn="ctr"/>
                      <a:r>
                        <a:rPr lang="es-ES" sz="2000" dirty="0" smtClean="0">
                          <a:solidFill>
                            <a:srgbClr val="FFFF00"/>
                          </a:solidFill>
                          <a:latin typeface="Verdana" pitchFamily="34" charset="0"/>
                          <a:ea typeface="Verdana" pitchFamily="34" charset="0"/>
                          <a:cs typeface="Verdana" pitchFamily="34" charset="0"/>
                        </a:rPr>
                        <a:t>Señales</a:t>
                      </a:r>
                      <a:r>
                        <a:rPr lang="es-ES" sz="2000" baseline="0" dirty="0" smtClean="0">
                          <a:solidFill>
                            <a:srgbClr val="FFFF00"/>
                          </a:solidFill>
                          <a:latin typeface="Verdana" pitchFamily="34" charset="0"/>
                          <a:ea typeface="Verdana" pitchFamily="34" charset="0"/>
                          <a:cs typeface="Verdana" pitchFamily="34" charset="0"/>
                        </a:rPr>
                        <a:t> en los astros antes de la segunda venida del Cristo</a:t>
                      </a:r>
                      <a:endParaRPr lang="es-ES" sz="2000" dirty="0">
                        <a:solidFill>
                          <a:srgbClr val="FFFF00"/>
                        </a:solidFill>
                        <a:latin typeface="Verdana" pitchFamily="34" charset="0"/>
                        <a:ea typeface="Verdana" pitchFamily="34" charset="0"/>
                        <a:cs typeface="Verdana" pitchFamily="34" charset="0"/>
                      </a:endParaRPr>
                    </a:p>
                  </a:txBody>
                  <a:tcPr>
                    <a:solidFill>
                      <a:srgbClr val="C00000"/>
                    </a:solidFill>
                  </a:tcPr>
                </a:tc>
                <a:tc hMerge="1">
                  <a:txBody>
                    <a:bodyPr/>
                    <a:lstStyle/>
                    <a:p>
                      <a:endParaRPr lang="es-ES" dirty="0"/>
                    </a:p>
                  </a:txBody>
                  <a:tcPr/>
                </a:tc>
                <a:tc hMerge="1">
                  <a:txBody>
                    <a:bodyPr/>
                    <a:lstStyle/>
                    <a:p>
                      <a:endParaRPr lang="es-ES" dirty="0"/>
                    </a:p>
                  </a:txBody>
                  <a:tcPr/>
                </a:tc>
                <a:tc hMerge="1">
                  <a:txBody>
                    <a:bodyPr/>
                    <a:lstStyle/>
                    <a:p>
                      <a:endParaRPr lang="es-ES"/>
                    </a:p>
                  </a:txBody>
                  <a:tcPr/>
                </a:tc>
              </a:tr>
              <a:tr h="370840">
                <a:tc>
                  <a:txBody>
                    <a:bodyPr/>
                    <a:lstStyle/>
                    <a:p>
                      <a:pPr algn="ctr"/>
                      <a:r>
                        <a:rPr lang="es-ES" b="1" dirty="0" smtClean="0"/>
                        <a:t>Mateo 24: 29</a:t>
                      </a:r>
                      <a:endParaRPr lang="es-ES" b="1" dirty="0"/>
                    </a:p>
                  </a:txBody>
                  <a:tcPr/>
                </a:tc>
                <a:tc>
                  <a:txBody>
                    <a:bodyPr/>
                    <a:lstStyle/>
                    <a:p>
                      <a:pPr algn="ctr"/>
                      <a:r>
                        <a:rPr lang="es-ES" b="1" dirty="0" smtClean="0"/>
                        <a:t>Marcos 13: 24-25</a:t>
                      </a:r>
                      <a:endParaRPr lang="es-ES" b="1" dirty="0"/>
                    </a:p>
                  </a:txBody>
                  <a:tcPr/>
                </a:tc>
                <a:tc>
                  <a:txBody>
                    <a:bodyPr/>
                    <a:lstStyle/>
                    <a:p>
                      <a:pPr algn="ctr"/>
                      <a:r>
                        <a:rPr lang="es-ES" b="1" dirty="0" smtClean="0"/>
                        <a:t>Lucas 21: 25-26</a:t>
                      </a:r>
                      <a:endParaRPr lang="es-ES"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prstClr val="black"/>
                          </a:solidFill>
                          <a:effectLst/>
                          <a:uLnTx/>
                          <a:uFillTx/>
                          <a:latin typeface="+mn-lt"/>
                          <a:ea typeface="+mn-ea"/>
                          <a:cs typeface="+mn-cs"/>
                        </a:rPr>
                        <a:t>Apocalipsis 6: 12</a:t>
                      </a:r>
                    </a:p>
                  </a:txBody>
                  <a:tcPr/>
                </a:tc>
              </a:tr>
              <a:tr h="370840">
                <a:tc>
                  <a:txBody>
                    <a:bodyPr/>
                    <a:lstStyle/>
                    <a:p>
                      <a:pPr marL="171450" indent="-171450">
                        <a:buFont typeface="Arial" pitchFamily="34" charset="0"/>
                        <a:buChar char="•"/>
                      </a:pPr>
                      <a:r>
                        <a:rPr lang="es-ES" sz="1200" b="1" dirty="0" smtClean="0">
                          <a:solidFill>
                            <a:srgbClr val="FF0000"/>
                          </a:solidFill>
                          <a:latin typeface="Verdana"/>
                        </a:rPr>
                        <a:t>el sol se oscurecerá,</a:t>
                      </a:r>
                    </a:p>
                    <a:p>
                      <a:pPr marL="0" indent="0">
                        <a:buFont typeface="Arial" pitchFamily="34" charset="0"/>
                        <a:buNone/>
                      </a:pPr>
                      <a:endParaRPr lang="es-ES" sz="1200" b="1" dirty="0" smtClean="0">
                        <a:solidFill>
                          <a:srgbClr val="FF0000"/>
                        </a:solidFill>
                        <a:latin typeface="Verdana"/>
                      </a:endParaRPr>
                    </a:p>
                    <a:p>
                      <a:pPr marL="171450" indent="-171450">
                        <a:buFont typeface="Arial" pitchFamily="34" charset="0"/>
                        <a:buChar char="•"/>
                      </a:pPr>
                      <a:r>
                        <a:rPr lang="es-ES" sz="1200" b="1" dirty="0" smtClean="0">
                          <a:latin typeface="Verdana"/>
                        </a:rPr>
                        <a:t> y la luna no dará su resplandor, </a:t>
                      </a:r>
                    </a:p>
                    <a:p>
                      <a:pPr marL="0" indent="0">
                        <a:buFont typeface="Arial" pitchFamily="34" charset="0"/>
                        <a:buNone/>
                      </a:pPr>
                      <a:endParaRPr lang="es-ES" sz="1200" b="1" dirty="0" smtClean="0">
                        <a:latin typeface="Verdana"/>
                      </a:endParaRPr>
                    </a:p>
                    <a:p>
                      <a:pPr marL="171450" indent="-171450">
                        <a:buFont typeface="Arial" pitchFamily="34" charset="0"/>
                        <a:buChar char="•"/>
                      </a:pPr>
                      <a:r>
                        <a:rPr lang="es-ES" sz="1200" b="1" dirty="0" smtClean="0">
                          <a:latin typeface="Verdana"/>
                        </a:rPr>
                        <a:t>y las estrellas caerán del cielo, </a:t>
                      </a:r>
                    </a:p>
                    <a:p>
                      <a:pPr marL="0" indent="0">
                        <a:buFont typeface="Arial" pitchFamily="34" charset="0"/>
                        <a:buNone/>
                      </a:pPr>
                      <a:endParaRPr lang="es-ES" sz="1200" b="1" dirty="0" smtClean="0">
                        <a:latin typeface="Verdana"/>
                      </a:endParaRPr>
                    </a:p>
                    <a:p>
                      <a:pPr marL="171450" indent="-171450">
                        <a:buFont typeface="Arial" pitchFamily="34" charset="0"/>
                        <a:buChar char="•"/>
                      </a:pPr>
                      <a:r>
                        <a:rPr lang="es-ES" sz="1200" b="1" dirty="0" smtClean="0">
                          <a:solidFill>
                            <a:srgbClr val="FF0000"/>
                          </a:solidFill>
                          <a:latin typeface="Verdana"/>
                        </a:rPr>
                        <a:t>y las potencias de los cielos serán conmovidas. </a:t>
                      </a:r>
                      <a:endParaRPr lang="es-ES" sz="1200" b="1" dirty="0">
                        <a:solidFill>
                          <a:srgbClr val="FF0000"/>
                        </a:solidFill>
                      </a:endParaRPr>
                    </a:p>
                  </a:txBody>
                  <a:tcPr/>
                </a:tc>
                <a:tc>
                  <a:txBody>
                    <a:bodyPr/>
                    <a:lstStyle/>
                    <a:p>
                      <a:pPr marL="171450" indent="-171450">
                        <a:buFont typeface="Arial" pitchFamily="34" charset="0"/>
                        <a:buChar char="•"/>
                      </a:pPr>
                      <a:r>
                        <a:rPr lang="es-ES" sz="1200" b="1" dirty="0" smtClean="0">
                          <a:solidFill>
                            <a:srgbClr val="FF0000"/>
                          </a:solidFill>
                          <a:latin typeface="Verdana"/>
                        </a:rPr>
                        <a:t>el sol se oscurecerá,</a:t>
                      </a:r>
                      <a:r>
                        <a:rPr lang="es-ES" sz="1200" b="1" dirty="0" smtClean="0">
                          <a:latin typeface="Verdana"/>
                        </a:rPr>
                        <a:t> </a:t>
                      </a:r>
                    </a:p>
                    <a:p>
                      <a:pPr marL="0" indent="0">
                        <a:buFont typeface="Arial" pitchFamily="34" charset="0"/>
                        <a:buNone/>
                      </a:pPr>
                      <a:endParaRPr lang="es-ES" sz="1200" b="1" dirty="0" smtClean="0">
                        <a:latin typeface="Verdana"/>
                      </a:endParaRPr>
                    </a:p>
                    <a:p>
                      <a:pPr marL="171450" indent="-171450">
                        <a:buFont typeface="Arial" pitchFamily="34" charset="0"/>
                        <a:buChar char="•"/>
                      </a:pPr>
                      <a:r>
                        <a:rPr lang="es-ES" sz="1200" b="1" dirty="0" smtClean="0">
                          <a:latin typeface="Verdana"/>
                        </a:rPr>
                        <a:t>y la luna no dará su resplandor,</a:t>
                      </a:r>
                    </a:p>
                    <a:p>
                      <a:pPr marL="0" indent="0">
                        <a:buFont typeface="Arial" pitchFamily="34" charset="0"/>
                        <a:buNone/>
                      </a:pPr>
                      <a:endParaRPr lang="es-ES" sz="1200" b="1" dirty="0" smtClean="0">
                        <a:latin typeface="Verdana"/>
                      </a:endParaRPr>
                    </a:p>
                    <a:p>
                      <a:pPr marL="171450" indent="-171450">
                        <a:buFont typeface="Arial" pitchFamily="34" charset="0"/>
                        <a:buChar char="•"/>
                      </a:pPr>
                      <a:r>
                        <a:rPr lang="es-ES" sz="1200" b="1" dirty="0" smtClean="0">
                          <a:latin typeface="Verdana"/>
                        </a:rPr>
                        <a:t>y las estrellas caerán del cielo, </a:t>
                      </a:r>
                    </a:p>
                    <a:p>
                      <a:pPr marL="0" indent="0">
                        <a:buFont typeface="Arial" pitchFamily="34" charset="0"/>
                        <a:buNone/>
                      </a:pPr>
                      <a:endParaRPr lang="es-ES" sz="1200" b="1" dirty="0" smtClean="0">
                        <a:latin typeface="Verdana"/>
                      </a:endParaRPr>
                    </a:p>
                    <a:p>
                      <a:pPr marL="171450" indent="-171450">
                        <a:buFont typeface="Arial" pitchFamily="34" charset="0"/>
                        <a:buChar char="•"/>
                      </a:pPr>
                      <a:r>
                        <a:rPr lang="es-ES" sz="1200" b="1" dirty="0" smtClean="0">
                          <a:solidFill>
                            <a:srgbClr val="FF0000"/>
                          </a:solidFill>
                          <a:latin typeface="Verdana"/>
                        </a:rPr>
                        <a:t>y las potencias que están en los cielos serán conmovidas.</a:t>
                      </a:r>
                      <a:endParaRPr lang="es-ES" sz="1200" b="1" dirty="0">
                        <a:solidFill>
                          <a:srgbClr val="FF0000"/>
                        </a:solidFill>
                      </a:endParaRPr>
                    </a:p>
                  </a:txBody>
                  <a:tcPr/>
                </a:tc>
                <a:tc>
                  <a:txBody>
                    <a:bodyPr/>
                    <a:lstStyle/>
                    <a:p>
                      <a:r>
                        <a:rPr lang="es-ES" sz="1200" b="1" dirty="0" smtClean="0">
                          <a:solidFill>
                            <a:srgbClr val="FF0000"/>
                          </a:solidFill>
                          <a:latin typeface="Verdana"/>
                        </a:rPr>
                        <a:t>Entonces habrá señales en el sol, </a:t>
                      </a:r>
                      <a:r>
                        <a:rPr lang="es-ES" sz="1200" b="1" dirty="0" smtClean="0">
                          <a:latin typeface="Verdana"/>
                        </a:rPr>
                        <a:t>en la luna y en las estrellas, y en la tierra angustia de las gentes, confundidas a causa del bramido del mar y de las olas; </a:t>
                      </a:r>
                      <a:br>
                        <a:rPr lang="es-ES" sz="1200" b="1" dirty="0" smtClean="0">
                          <a:latin typeface="Verdana"/>
                        </a:rPr>
                      </a:br>
                      <a:r>
                        <a:rPr lang="es-ES" sz="1200" b="1" dirty="0" smtClean="0">
                          <a:latin typeface="Verdana"/>
                        </a:rPr>
                        <a:t>desfalleciendo los hombres por el temor y la expectación de las cosas que sobrevendrán en la tierra; </a:t>
                      </a:r>
                      <a:r>
                        <a:rPr lang="es-ES" sz="1200" b="1" dirty="0" smtClean="0">
                          <a:solidFill>
                            <a:srgbClr val="FF0000"/>
                          </a:solidFill>
                          <a:latin typeface="Verdana"/>
                        </a:rPr>
                        <a:t>porque las potencias de los cielos serán conmovidas.</a:t>
                      </a:r>
                      <a:r>
                        <a:rPr lang="es-ES" dirty="0" smtClean="0">
                          <a:solidFill>
                            <a:srgbClr val="FF0000"/>
                          </a:solidFill>
                          <a:latin typeface="Verdana"/>
                        </a:rPr>
                        <a:t> </a:t>
                      </a:r>
                      <a:endParaRPr lang="es-ES" dirty="0">
                        <a:solidFill>
                          <a:srgbClr val="FF0000"/>
                        </a:solidFill>
                      </a:endParaRPr>
                    </a:p>
                  </a:txBody>
                  <a:tcPr/>
                </a:tc>
                <a:tc>
                  <a:txBody>
                    <a:bodyPr/>
                    <a:lstStyle/>
                    <a:p>
                      <a:r>
                        <a:rPr lang="es-ES" sz="1200" b="1" dirty="0" smtClean="0">
                          <a:latin typeface="Verdana"/>
                        </a:rPr>
                        <a:t>Miré cuando abrió el sexto sello, y he aquí hubo un gran terremoto; </a:t>
                      </a:r>
                      <a:r>
                        <a:rPr lang="es-ES" sz="1200" b="1" dirty="0" smtClean="0">
                          <a:solidFill>
                            <a:srgbClr val="FF0000"/>
                          </a:solidFill>
                          <a:latin typeface="Verdana"/>
                        </a:rPr>
                        <a:t>y el sol se puso negro como tela de cilicio, </a:t>
                      </a:r>
                      <a:r>
                        <a:rPr lang="es-ES" sz="1200" b="1" dirty="0" smtClean="0">
                          <a:latin typeface="Verdana"/>
                        </a:rPr>
                        <a:t>y la luna se volvió toda como sangre; y las estrellas del cielo cayeron sobre la tierra, como la higuera deja caer sus higos cuando es sacudida por un fuerte viento. </a:t>
                      </a:r>
                      <a:endParaRPr lang="es-ES" b="1" dirty="0"/>
                    </a:p>
                  </a:txBody>
                  <a:tcPr/>
                </a:tc>
              </a:tr>
              <a:tr h="370840">
                <a:tc gridSpan="4">
                  <a:txBody>
                    <a:bodyPr/>
                    <a:lstStyle/>
                    <a:p>
                      <a:pPr marL="285750" indent="-285750">
                        <a:buFont typeface="Wingdings" pitchFamily="2" charset="2"/>
                        <a:buChar char="v"/>
                      </a:pPr>
                      <a:r>
                        <a:rPr lang="es-ES" b="1" dirty="0" smtClean="0"/>
                        <a:t>Todos los acontecimientos astronómicos revelados en estas profecías se cumplieron con la apertura del sexto sello y se enmarcaban en el contexto del fin de la profecía de las 2300 tardes y mañanas de Daniel 8: 14 que</a:t>
                      </a:r>
                      <a:r>
                        <a:rPr lang="es-ES" b="1" baseline="0" dirty="0" smtClean="0"/>
                        <a:t> anunciaba</a:t>
                      </a:r>
                      <a:r>
                        <a:rPr lang="es-ES" b="1" dirty="0" smtClean="0"/>
                        <a:t> el comienzo del juicio en el cielo y autentificando</a:t>
                      </a:r>
                      <a:r>
                        <a:rPr lang="es-ES" b="1" baseline="0" dirty="0" smtClean="0"/>
                        <a:t> </a:t>
                      </a:r>
                      <a:r>
                        <a:rPr lang="es-ES" b="1" dirty="0" smtClean="0"/>
                        <a:t>el movimiento millerita en la predicación del mensaje del primer</a:t>
                      </a:r>
                      <a:r>
                        <a:rPr lang="es-ES" b="1" baseline="0" dirty="0" smtClean="0"/>
                        <a:t> ángel como el cumplimiento de la profecía apocalíptica.</a:t>
                      </a:r>
                    </a:p>
                    <a:p>
                      <a:pPr marL="0" indent="0">
                        <a:buFont typeface="Wingdings" pitchFamily="2" charset="2"/>
                        <a:buNone/>
                      </a:pPr>
                      <a:endParaRPr lang="es-ES" b="1" baseline="0" dirty="0" smtClean="0"/>
                    </a:p>
                    <a:p>
                      <a:pPr marL="285750" indent="-285750">
                        <a:buFont typeface="Wingdings" pitchFamily="2" charset="2"/>
                        <a:buChar char="v"/>
                      </a:pPr>
                      <a:r>
                        <a:rPr lang="es-ES" b="1" baseline="0" dirty="0" smtClean="0">
                          <a:solidFill>
                            <a:srgbClr val="FF0000"/>
                          </a:solidFill>
                        </a:rPr>
                        <a:t>LAS POTENCIAS DE LOS CIELOS SERÁN CONMOVIDAS</a:t>
                      </a:r>
                    </a:p>
                    <a:p>
                      <a:pPr marL="285750" indent="-285750">
                        <a:buFont typeface="Wingdings" pitchFamily="2" charset="2"/>
                        <a:buChar char="v"/>
                      </a:pPr>
                      <a:r>
                        <a:rPr lang="es-ES" b="1" baseline="0" dirty="0" smtClean="0">
                          <a:solidFill>
                            <a:schemeClr val="bg1"/>
                          </a:solidFill>
                        </a:rPr>
                        <a:t>Este acontecimientos en los astros aun no se cumple, los fenómenos ya mencionados no fueron la profecía señalada aquí, se refiere aun evento cósmico poco antes que Cristo venga </a:t>
                      </a:r>
                      <a:endParaRPr lang="es-ES" b="1" dirty="0">
                        <a:solidFill>
                          <a:schemeClr val="bg1"/>
                        </a:solidFill>
                      </a:endParaRPr>
                    </a:p>
                  </a:txBody>
                  <a:tcPr/>
                </a:tc>
                <a:tc hMerge="1">
                  <a:txBody>
                    <a:bodyPr/>
                    <a:lstStyle/>
                    <a:p>
                      <a:endParaRPr lang="es-ES" dirty="0"/>
                    </a:p>
                  </a:txBody>
                  <a:tcPr/>
                </a:tc>
                <a:tc hMerge="1">
                  <a:txBody>
                    <a:bodyPr/>
                    <a:lstStyle/>
                    <a:p>
                      <a:endParaRPr lang="es-ES"/>
                    </a:p>
                  </a:txBody>
                  <a:tcPr/>
                </a:tc>
                <a:tc hMerge="1">
                  <a:txBody>
                    <a:bodyPr/>
                    <a:lstStyle/>
                    <a:p>
                      <a:endParaRPr lang="es-ES" dirty="0"/>
                    </a:p>
                  </a:txBody>
                  <a:tcPr/>
                </a:tc>
              </a:tr>
            </a:tbl>
          </a:graphicData>
        </a:graphic>
      </p:graphicFrame>
    </p:spTree>
    <p:extLst>
      <p:ext uri="{BB962C8B-B14F-4D97-AF65-F5344CB8AC3E}">
        <p14:creationId xmlns:p14="http://schemas.microsoft.com/office/powerpoint/2010/main" val="977617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Fernando\Desktop\7 Láminas profeticas\4 APOCALIPSIS\Ñ\0614189.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07504" y="179027"/>
            <a:ext cx="4966460" cy="6624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79511" y="188640"/>
            <a:ext cx="6984777" cy="707886"/>
          </a:xfrm>
          <a:prstGeom prst="rect">
            <a:avLst/>
          </a:prstGeom>
          <a:noFill/>
        </p:spPr>
        <p:txBody>
          <a:bodyPr wrap="square" rtlCol="0">
            <a:spAutoFit/>
          </a:bodyPr>
          <a:lstStyle/>
          <a:p>
            <a:r>
              <a:rPr lang="es-ES" sz="20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LA CONMOCIÓN DE LAS POTESTADES DEL CIELO Y LAS SIETE PLAGAS</a:t>
            </a:r>
            <a:endParaRPr lang="es-ES" sz="20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pic>
        <p:nvPicPr>
          <p:cNvPr id="5" name="Picture 4" descr="http://www.kalipedia.com/kalipediamedia/cienciasnaturales/media/201003/23/ecologia/20100323klpcnaecl_1_Ies_SCO.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220072" y="1556792"/>
            <a:ext cx="3794273" cy="28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4595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Fernando\Desktop\7 Láminas profeticas\4 APOCALIPSIS\B\plaga4.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203848" y="116631"/>
            <a:ext cx="5851522" cy="4716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07504" y="1011500"/>
            <a:ext cx="3096344" cy="3785652"/>
          </a:xfrm>
          <a:prstGeom prst="rect">
            <a:avLst/>
          </a:prstGeom>
        </p:spPr>
        <p:txBody>
          <a:bodyPr wrap="square">
            <a:spAutoFit/>
          </a:bodyPr>
          <a:lstStyle/>
          <a:p>
            <a:r>
              <a:rPr lang="es-ES" sz="2400" b="1" dirty="0">
                <a:solidFill>
                  <a:srgbClr val="FF0000"/>
                </a:solidFill>
                <a:effectLst>
                  <a:outerShdw blurRad="38100" dist="38100" dir="2700000" algn="tl">
                    <a:srgbClr val="000000">
                      <a:alpha val="43137"/>
                    </a:srgbClr>
                  </a:outerShdw>
                </a:effectLst>
                <a:latin typeface="Verdana"/>
              </a:rPr>
              <a:t>El cuarto ángel derramó su copa </a:t>
            </a:r>
            <a:r>
              <a:rPr lang="es-ES" sz="2400" b="1" dirty="0" smtClean="0">
                <a:solidFill>
                  <a:srgbClr val="FF0000"/>
                </a:solidFill>
                <a:effectLst>
                  <a:outerShdw blurRad="38100" dist="38100" dir="2700000" algn="tl">
                    <a:srgbClr val="000000">
                      <a:alpha val="43137"/>
                    </a:srgbClr>
                  </a:outerShdw>
                </a:effectLst>
                <a:latin typeface="Verdana"/>
              </a:rPr>
              <a:t>SOBRE EL SOL, </a:t>
            </a:r>
            <a:r>
              <a:rPr lang="es-ES" sz="2400" b="1" dirty="0">
                <a:solidFill>
                  <a:srgbClr val="FFFF00"/>
                </a:solidFill>
                <a:effectLst>
                  <a:outerShdw blurRad="38100" dist="38100" dir="2700000" algn="tl">
                    <a:srgbClr val="000000">
                      <a:alpha val="43137"/>
                    </a:srgbClr>
                  </a:outerShdw>
                </a:effectLst>
                <a:latin typeface="Verdana"/>
              </a:rPr>
              <a:t>al cual fue dado quemar a los hombres con fuego. </a:t>
            </a:r>
            <a:r>
              <a:rPr lang="es-ES" sz="2400" b="1" dirty="0" smtClean="0">
                <a:solidFill>
                  <a:srgbClr val="FFFF00"/>
                </a:solidFill>
                <a:effectLst>
                  <a:outerShdw blurRad="38100" dist="38100" dir="2700000" algn="tl">
                    <a:srgbClr val="000000">
                      <a:alpha val="43137"/>
                    </a:srgbClr>
                  </a:outerShdw>
                </a:effectLst>
                <a:latin typeface="Verdana"/>
              </a:rPr>
              <a:t>Y </a:t>
            </a:r>
            <a:r>
              <a:rPr lang="es-ES" sz="2400" b="1" dirty="0">
                <a:solidFill>
                  <a:srgbClr val="FFFF00"/>
                </a:solidFill>
                <a:effectLst>
                  <a:outerShdw blurRad="38100" dist="38100" dir="2700000" algn="tl">
                    <a:srgbClr val="000000">
                      <a:alpha val="43137"/>
                    </a:srgbClr>
                  </a:outerShdw>
                </a:effectLst>
                <a:latin typeface="Verdana"/>
              </a:rPr>
              <a:t>los hombres se quemaron con el gran calor, </a:t>
            </a:r>
            <a:endParaRPr lang="es-ES" b="1" dirty="0">
              <a:solidFill>
                <a:srgbClr val="FFFF00"/>
              </a:solidFill>
              <a:effectLst>
                <a:outerShdw blurRad="38100" dist="38100" dir="2700000" algn="tl">
                  <a:srgbClr val="000000">
                    <a:alpha val="43137"/>
                  </a:srgbClr>
                </a:outerShdw>
              </a:effectLst>
            </a:endParaRPr>
          </a:p>
        </p:txBody>
      </p:sp>
      <p:sp>
        <p:nvSpPr>
          <p:cNvPr id="4" name="3 Rectángulo"/>
          <p:cNvSpPr/>
          <p:nvPr/>
        </p:nvSpPr>
        <p:spPr>
          <a:xfrm>
            <a:off x="251520" y="5036983"/>
            <a:ext cx="8568952" cy="1200329"/>
          </a:xfrm>
          <a:prstGeom prst="rect">
            <a:avLst/>
          </a:prstGeom>
        </p:spPr>
        <p:txBody>
          <a:bodyPr wrap="square">
            <a:spAutoFit/>
          </a:bodyPr>
          <a:lstStyle/>
          <a:p>
            <a:pPr lvl="0"/>
            <a:r>
              <a:rPr lang="es-ES" sz="2400" b="1" dirty="0">
                <a:solidFill>
                  <a:srgbClr val="FFFF00"/>
                </a:solidFill>
                <a:effectLst>
                  <a:outerShdw blurRad="38100" dist="38100" dir="2700000" algn="tl">
                    <a:srgbClr val="000000">
                      <a:alpha val="43137"/>
                    </a:srgbClr>
                  </a:outerShdw>
                </a:effectLst>
                <a:latin typeface="Verdana"/>
              </a:rPr>
              <a:t>y blasfemaron el nombre de Dios, que tiene poder sobre estas plagas, y no se arrepintieron para darle gloria</a:t>
            </a:r>
            <a:r>
              <a:rPr lang="es-ES" b="1" dirty="0">
                <a:solidFill>
                  <a:srgbClr val="FFFF00"/>
                </a:solidFill>
                <a:effectLst>
                  <a:outerShdw blurRad="38100" dist="38100" dir="2700000" algn="tl">
                    <a:srgbClr val="000000">
                      <a:alpha val="43137"/>
                    </a:srgbClr>
                  </a:outerShdw>
                </a:effectLst>
                <a:latin typeface="Verdana"/>
              </a:rPr>
              <a:t>. (Apoc. 16: 8-9)</a:t>
            </a:r>
            <a:endParaRPr lang="es-ES" b="1" dirty="0">
              <a:solidFill>
                <a:srgbClr val="FFFF00"/>
              </a:solidFill>
              <a:effectLst>
                <a:outerShdw blurRad="38100" dist="38100" dir="2700000" algn="tl">
                  <a:srgbClr val="000000">
                    <a:alpha val="43137"/>
                  </a:srgbClr>
                </a:outerShdw>
              </a:effectLst>
            </a:endParaRPr>
          </a:p>
        </p:txBody>
      </p:sp>
      <p:sp>
        <p:nvSpPr>
          <p:cNvPr id="5" name="4 CuadroTexto"/>
          <p:cNvSpPr txBox="1"/>
          <p:nvPr/>
        </p:nvSpPr>
        <p:spPr>
          <a:xfrm>
            <a:off x="107504" y="180503"/>
            <a:ext cx="3122223" cy="584775"/>
          </a:xfrm>
          <a:prstGeom prst="rect">
            <a:avLst/>
          </a:prstGeom>
          <a:noFill/>
        </p:spPr>
        <p:txBody>
          <a:bodyPr wrap="square" rtlCol="0">
            <a:spAutoFit/>
          </a:bodyPr>
          <a:lstStyle/>
          <a:p>
            <a:r>
              <a:rPr lang="es-ES" sz="32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LA 4ª PLAGA</a:t>
            </a:r>
            <a:endParaRPr lang="es-ES" sz="32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38473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Fernando\Desktop\7 Láminas profeticas\4 APOCALIPSIS\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3573016"/>
            <a:ext cx="4725000" cy="30240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Fernando\Desktop\7 Láminas profeticas\4 APOCALIPSIS\B\lunalle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959" y="116632"/>
            <a:ext cx="4681537" cy="3511550"/>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251520" y="180503"/>
            <a:ext cx="3122223" cy="584775"/>
          </a:xfrm>
          <a:prstGeom prst="rect">
            <a:avLst/>
          </a:prstGeom>
          <a:noFill/>
        </p:spPr>
        <p:txBody>
          <a:bodyPr wrap="square" rtlCol="0">
            <a:spAutoFit/>
          </a:bodyPr>
          <a:lstStyle/>
          <a:p>
            <a:r>
              <a:rPr lang="es-ES" sz="32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LA 5ª PLAGA</a:t>
            </a:r>
            <a:endParaRPr lang="es-ES" sz="32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2" name="1 Rectángulo"/>
          <p:cNvSpPr/>
          <p:nvPr/>
        </p:nvSpPr>
        <p:spPr>
          <a:xfrm>
            <a:off x="251520" y="1091059"/>
            <a:ext cx="4572000" cy="4154984"/>
          </a:xfrm>
          <a:prstGeom prst="rect">
            <a:avLst/>
          </a:prstGeom>
        </p:spPr>
        <p:txBody>
          <a:bodyPr>
            <a:spAutoFit/>
          </a:bodyPr>
          <a:lstStyle/>
          <a:p>
            <a:r>
              <a:rPr lang="es-ES" sz="2400" b="1" dirty="0">
                <a:solidFill>
                  <a:srgbClr val="FFFF00"/>
                </a:solidFill>
                <a:effectLst>
                  <a:outerShdw blurRad="38100" dist="38100" dir="2700000" algn="tl">
                    <a:srgbClr val="000000">
                      <a:alpha val="43137"/>
                    </a:srgbClr>
                  </a:outerShdw>
                </a:effectLst>
                <a:latin typeface="Verdana"/>
              </a:rPr>
              <a:t>El quinto ángel derramó su copa sobre el trono de la bestia; </a:t>
            </a:r>
            <a:r>
              <a:rPr lang="es-ES" sz="2400" b="1" dirty="0">
                <a:solidFill>
                  <a:srgbClr val="FF0000"/>
                </a:solidFill>
                <a:effectLst>
                  <a:outerShdw blurRad="38100" dist="38100" dir="2700000" algn="tl">
                    <a:srgbClr val="000000">
                      <a:alpha val="43137"/>
                    </a:srgbClr>
                  </a:outerShdw>
                </a:effectLst>
                <a:latin typeface="Verdana"/>
              </a:rPr>
              <a:t>y su reino se cubrió de </a:t>
            </a:r>
            <a:r>
              <a:rPr lang="es-ES" sz="2400" b="1" dirty="0" smtClean="0">
                <a:solidFill>
                  <a:srgbClr val="FF0000"/>
                </a:solidFill>
                <a:effectLst>
                  <a:outerShdw blurRad="38100" dist="38100" dir="2700000" algn="tl">
                    <a:srgbClr val="000000">
                      <a:alpha val="43137"/>
                    </a:srgbClr>
                  </a:outerShdw>
                </a:effectLst>
                <a:latin typeface="Verdana"/>
              </a:rPr>
              <a:t>TINIEBLAS, </a:t>
            </a:r>
            <a:r>
              <a:rPr lang="es-ES" sz="2400" b="1" dirty="0">
                <a:solidFill>
                  <a:srgbClr val="FFFF00"/>
                </a:solidFill>
                <a:effectLst>
                  <a:outerShdw blurRad="38100" dist="38100" dir="2700000" algn="tl">
                    <a:srgbClr val="000000">
                      <a:alpha val="43137"/>
                    </a:srgbClr>
                  </a:outerShdw>
                </a:effectLst>
                <a:latin typeface="Verdana"/>
              </a:rPr>
              <a:t>y mordían de dolor sus lenguas, </a:t>
            </a:r>
            <a:r>
              <a:rPr lang="es-ES" sz="2400" b="1" dirty="0" smtClean="0">
                <a:solidFill>
                  <a:srgbClr val="FFFF00"/>
                </a:solidFill>
                <a:effectLst>
                  <a:outerShdw blurRad="38100" dist="38100" dir="2700000" algn="tl">
                    <a:srgbClr val="000000">
                      <a:alpha val="43137"/>
                    </a:srgbClr>
                  </a:outerShdw>
                </a:effectLst>
                <a:latin typeface="Verdana"/>
              </a:rPr>
              <a:t>y </a:t>
            </a:r>
            <a:r>
              <a:rPr lang="es-ES" sz="2400" b="1" dirty="0">
                <a:solidFill>
                  <a:srgbClr val="FFFF00"/>
                </a:solidFill>
                <a:effectLst>
                  <a:outerShdw blurRad="38100" dist="38100" dir="2700000" algn="tl">
                    <a:srgbClr val="000000">
                      <a:alpha val="43137"/>
                    </a:srgbClr>
                  </a:outerShdw>
                </a:effectLst>
                <a:latin typeface="Verdana"/>
              </a:rPr>
              <a:t>blasfemaron contra el Dios del cielo por sus dolores y por sus úlceras, y no se arrepintieron de sus obras. </a:t>
            </a:r>
            <a:r>
              <a:rPr lang="es-ES" b="1" dirty="0" smtClean="0">
                <a:solidFill>
                  <a:srgbClr val="FFFF00"/>
                </a:solidFill>
                <a:effectLst>
                  <a:outerShdw blurRad="38100" dist="38100" dir="2700000" algn="tl">
                    <a:srgbClr val="000000">
                      <a:alpha val="43137"/>
                    </a:srgbClr>
                  </a:outerShdw>
                </a:effectLst>
                <a:latin typeface="Verdana"/>
              </a:rPr>
              <a:t>(Apoc. 16: 10-11)</a:t>
            </a:r>
            <a:endParaRPr lang="es-ES"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702478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1381353026"/>
              </p:ext>
            </p:extLst>
          </p:nvPr>
        </p:nvGraphicFramePr>
        <p:xfrm>
          <a:off x="107504" y="116632"/>
          <a:ext cx="8928993" cy="1681480"/>
        </p:xfrm>
        <a:graphic>
          <a:graphicData uri="http://schemas.openxmlformats.org/drawingml/2006/table">
            <a:tbl>
              <a:tblPr firstRow="1" bandRow="1">
                <a:tableStyleId>{5C22544A-7EE6-4342-B048-85BDC9FD1C3A}</a:tableStyleId>
              </a:tblPr>
              <a:tblGrid>
                <a:gridCol w="2976331"/>
                <a:gridCol w="2640293"/>
                <a:gridCol w="3312369"/>
              </a:tblGrid>
              <a:tr h="370840">
                <a:tc gridSpan="3">
                  <a:txBody>
                    <a:bodyPr/>
                    <a:lstStyle/>
                    <a:p>
                      <a:pPr algn="ctr"/>
                      <a:r>
                        <a:rPr lang="es-ES" sz="2000" dirty="0" smtClean="0">
                          <a:solidFill>
                            <a:srgbClr val="FFFF00"/>
                          </a:solidFill>
                          <a:latin typeface="Verdana" pitchFamily="34" charset="0"/>
                          <a:ea typeface="Verdana" pitchFamily="34" charset="0"/>
                          <a:cs typeface="Verdana" pitchFamily="34" charset="0"/>
                        </a:rPr>
                        <a:t>Breve</a:t>
                      </a:r>
                      <a:r>
                        <a:rPr lang="es-ES" sz="2000" baseline="0" dirty="0" smtClean="0">
                          <a:solidFill>
                            <a:srgbClr val="FFFF00"/>
                          </a:solidFill>
                          <a:latin typeface="Verdana" pitchFamily="34" charset="0"/>
                          <a:ea typeface="Verdana" pitchFamily="34" charset="0"/>
                          <a:cs typeface="Verdana" pitchFamily="34" charset="0"/>
                        </a:rPr>
                        <a:t> c</a:t>
                      </a:r>
                      <a:r>
                        <a:rPr lang="es-ES" sz="2000" dirty="0" smtClean="0">
                          <a:solidFill>
                            <a:srgbClr val="FFFF00"/>
                          </a:solidFill>
                          <a:latin typeface="Verdana" pitchFamily="34" charset="0"/>
                          <a:ea typeface="Verdana" pitchFamily="34" charset="0"/>
                          <a:cs typeface="Verdana" pitchFamily="34" charset="0"/>
                        </a:rPr>
                        <a:t>ronología escatológica del fin</a:t>
                      </a:r>
                      <a:endParaRPr lang="es-ES" sz="2000" dirty="0">
                        <a:solidFill>
                          <a:srgbClr val="FFFF00"/>
                        </a:solidFill>
                        <a:latin typeface="Verdana" pitchFamily="34" charset="0"/>
                        <a:ea typeface="Verdana" pitchFamily="34" charset="0"/>
                        <a:cs typeface="Verdana" pitchFamily="34" charset="0"/>
                      </a:endParaRPr>
                    </a:p>
                  </a:txBody>
                  <a:tcPr>
                    <a:solidFill>
                      <a:srgbClr val="C00000"/>
                    </a:solidFill>
                  </a:tcPr>
                </a:tc>
                <a:tc hMerge="1">
                  <a:txBody>
                    <a:bodyPr/>
                    <a:lstStyle/>
                    <a:p>
                      <a:endParaRPr lang="es-ES" dirty="0"/>
                    </a:p>
                  </a:txBody>
                  <a:tcPr/>
                </a:tc>
                <a:tc hMerge="1">
                  <a:txBody>
                    <a:bodyPr/>
                    <a:lstStyle/>
                    <a:p>
                      <a:endParaRPr lang="es-ES" dirty="0"/>
                    </a:p>
                  </a:txBody>
                  <a:tcPr/>
                </a:tc>
              </a:tr>
              <a:tr h="370840">
                <a:tc>
                  <a:txBody>
                    <a:bodyPr/>
                    <a:lstStyle/>
                    <a:p>
                      <a:pPr algn="ctr"/>
                      <a:r>
                        <a:rPr lang="es-ES" b="1" dirty="0" smtClean="0"/>
                        <a:t>Tiempo de gracia</a:t>
                      </a:r>
                      <a:endParaRPr lang="es-ES" b="1" dirty="0"/>
                    </a:p>
                  </a:txBody>
                  <a:tcPr>
                    <a:solidFill>
                      <a:srgbClr val="92D050"/>
                    </a:solidFill>
                  </a:tcPr>
                </a:tc>
                <a:tc>
                  <a:txBody>
                    <a:bodyPr/>
                    <a:lstStyle/>
                    <a:p>
                      <a:pPr algn="ctr"/>
                      <a:r>
                        <a:rPr lang="es-ES" b="1" dirty="0" smtClean="0"/>
                        <a:t>Fin del tiempo de gracia</a:t>
                      </a:r>
                      <a:endParaRPr lang="es-ES" b="1" dirty="0"/>
                    </a:p>
                  </a:txBody>
                  <a:tcPr>
                    <a:solidFill>
                      <a:srgbClr val="FFFF00"/>
                    </a:solidFill>
                  </a:tcPr>
                </a:tc>
                <a:tc>
                  <a:txBody>
                    <a:bodyPr/>
                    <a:lstStyle/>
                    <a:p>
                      <a:pPr algn="ctr"/>
                      <a:r>
                        <a:rPr lang="es-ES" b="1" dirty="0" smtClean="0"/>
                        <a:t>Tiempo de angustia de Jacob</a:t>
                      </a:r>
                      <a:endParaRPr lang="es-ES" b="1" dirty="0"/>
                    </a:p>
                  </a:txBody>
                  <a:tcPr>
                    <a:solidFill>
                      <a:srgbClr val="FFC000"/>
                    </a:solidFill>
                  </a:tcPr>
                </a:tc>
              </a:tr>
              <a:tr h="370840">
                <a:tc>
                  <a:txBody>
                    <a:bodyPr/>
                    <a:lstStyle/>
                    <a:p>
                      <a:r>
                        <a:rPr lang="es-ES" b="1" dirty="0" smtClean="0"/>
                        <a:t>Cristo en el santuario celestial como sumo sacerdote</a:t>
                      </a:r>
                      <a:endParaRPr lang="es-ES" b="1" dirty="0"/>
                    </a:p>
                  </a:txBody>
                  <a:tcPr/>
                </a:tc>
                <a:tc>
                  <a:txBody>
                    <a:bodyPr/>
                    <a:lstStyle/>
                    <a:p>
                      <a:r>
                        <a:rPr lang="es-ES" b="1" dirty="0" smtClean="0"/>
                        <a:t>Cristo pone fin a su intercesión celestial y sale del lugar santísimo</a:t>
                      </a:r>
                      <a:endParaRPr lang="es-ES" b="1" dirty="0"/>
                    </a:p>
                  </a:txBody>
                  <a:tcPr/>
                </a:tc>
                <a:tc>
                  <a:txBody>
                    <a:bodyPr/>
                    <a:lstStyle/>
                    <a:p>
                      <a:r>
                        <a:rPr lang="es-ES" b="1" dirty="0" smtClean="0"/>
                        <a:t>Comienza el tiempo de angustia</a:t>
                      </a:r>
                      <a:r>
                        <a:rPr lang="es-ES" b="1" baseline="0" dirty="0" smtClean="0"/>
                        <a:t> de Jacob y las siete plagas</a:t>
                      </a:r>
                      <a:endParaRPr lang="es-ES" b="1" dirty="0"/>
                    </a:p>
                  </a:txBody>
                  <a:tcPr/>
                </a:tc>
              </a:tr>
            </a:tbl>
          </a:graphicData>
        </a:graphic>
      </p:graphicFrame>
      <p:pic>
        <p:nvPicPr>
          <p:cNvPr id="10242" name="Picture 2" descr="C:\Users\Fernando\Desktop\7 Láminas profeticas\4 APOCALIPSIS\Ñ\0614142.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131840" y="1814186"/>
            <a:ext cx="2592288"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Fernando\Desktop\7 Láminas profeticas\4 APOCALIPSIS\B\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1814186"/>
            <a:ext cx="3312368"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Fernando\Desktop\7 Láminas profeticas\4 APOCALIPSIS\D\rollos_mar_muerto.jp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79512" y="3614186"/>
            <a:ext cx="8856984" cy="312088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Fernando\Desktop\7 Láminas profeticas\4 APOCALIPSIS\D\0603217.jp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57128" y="1814186"/>
            <a:ext cx="2902703" cy="16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1302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4208648806"/>
              </p:ext>
            </p:extLst>
          </p:nvPr>
        </p:nvGraphicFramePr>
        <p:xfrm>
          <a:off x="107504" y="116633"/>
          <a:ext cx="8856981" cy="4724400"/>
        </p:xfrm>
        <a:graphic>
          <a:graphicData uri="http://schemas.openxmlformats.org/drawingml/2006/table">
            <a:tbl>
              <a:tblPr firstRow="1" bandRow="1">
                <a:tableStyleId>{5C22544A-7EE6-4342-B048-85BDC9FD1C3A}</a:tableStyleId>
              </a:tblPr>
              <a:tblGrid>
                <a:gridCol w="864096"/>
                <a:gridCol w="864096"/>
                <a:gridCol w="1008112"/>
                <a:gridCol w="1512168"/>
                <a:gridCol w="1368152"/>
                <a:gridCol w="1512168"/>
                <a:gridCol w="1728189"/>
              </a:tblGrid>
              <a:tr h="437816">
                <a:tc gridSpan="7">
                  <a:txBody>
                    <a:bodyPr/>
                    <a:lstStyle/>
                    <a:p>
                      <a:pPr algn="ctr"/>
                      <a:r>
                        <a:rPr lang="es-ES" sz="2800" dirty="0" smtClean="0">
                          <a:solidFill>
                            <a:srgbClr val="FFFF00"/>
                          </a:solidFill>
                          <a:latin typeface="Verdana" pitchFamily="34" charset="0"/>
                          <a:ea typeface="Verdana" pitchFamily="34" charset="0"/>
                          <a:cs typeface="Verdana" pitchFamily="34" charset="0"/>
                        </a:rPr>
                        <a:t>LAS SIETE PLAGAS</a:t>
                      </a:r>
                      <a:r>
                        <a:rPr lang="es-ES" sz="2800" baseline="0" dirty="0" smtClean="0">
                          <a:solidFill>
                            <a:srgbClr val="FFFF00"/>
                          </a:solidFill>
                          <a:latin typeface="Verdana" pitchFamily="34" charset="0"/>
                          <a:ea typeface="Verdana" pitchFamily="34" charset="0"/>
                          <a:cs typeface="Verdana" pitchFamily="34" charset="0"/>
                        </a:rPr>
                        <a:t> DEL APOCALIPSIS</a:t>
                      </a:r>
                      <a:endParaRPr lang="es-ES" sz="2800" dirty="0">
                        <a:solidFill>
                          <a:srgbClr val="FFFF00"/>
                        </a:solidFill>
                        <a:latin typeface="Verdana" pitchFamily="34" charset="0"/>
                        <a:ea typeface="Verdana" pitchFamily="34" charset="0"/>
                        <a:cs typeface="Verdana" pitchFamily="34" charset="0"/>
                      </a:endParaRPr>
                    </a:p>
                  </a:txBody>
                  <a:tcPr>
                    <a:solidFill>
                      <a:srgbClr val="C00000"/>
                    </a:solidFill>
                  </a:tcPr>
                </a:tc>
                <a:tc hMerge="1">
                  <a:txBody>
                    <a:bodyPr/>
                    <a:lstStyle/>
                    <a:p>
                      <a:endParaRPr lang="es-ES" dirty="0"/>
                    </a:p>
                  </a:txBody>
                  <a:tcPr/>
                </a:tc>
                <a:tc hMerge="1">
                  <a:txBody>
                    <a:bodyPr/>
                    <a:lstStyle/>
                    <a:p>
                      <a:endParaRPr lang="es-ES"/>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a:p>
                  </a:txBody>
                  <a:tcPr/>
                </a:tc>
              </a:tr>
              <a:tr h="633967">
                <a:tc>
                  <a:txBody>
                    <a:bodyPr/>
                    <a:lstStyle/>
                    <a:p>
                      <a:pPr algn="ctr"/>
                      <a:r>
                        <a:rPr lang="es-ES" b="1" dirty="0" smtClean="0"/>
                        <a:t>I </a:t>
                      </a:r>
                    </a:p>
                    <a:p>
                      <a:pPr algn="ctr"/>
                      <a:r>
                        <a:rPr lang="es-ES" b="1" dirty="0" smtClean="0"/>
                        <a:t> Plaga</a:t>
                      </a:r>
                      <a:endParaRPr lang="es-ES" b="1" dirty="0"/>
                    </a:p>
                  </a:txBody>
                  <a:tcPr>
                    <a:solidFill>
                      <a:srgbClr val="FFC000"/>
                    </a:solidFill>
                  </a:tcPr>
                </a:tc>
                <a:tc>
                  <a:txBody>
                    <a:bodyPr/>
                    <a:lstStyle/>
                    <a:p>
                      <a:pPr algn="ctr"/>
                      <a:r>
                        <a:rPr lang="es-ES" b="1" dirty="0" smtClean="0"/>
                        <a:t>II </a:t>
                      </a:r>
                    </a:p>
                    <a:p>
                      <a:pPr algn="ctr"/>
                      <a:r>
                        <a:rPr lang="es-ES" b="1" dirty="0" smtClean="0"/>
                        <a:t>Plaga</a:t>
                      </a:r>
                      <a:endParaRPr lang="es-ES" b="1" dirty="0"/>
                    </a:p>
                  </a:txBody>
                  <a:tcP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prstClr val="black"/>
                          </a:solidFill>
                          <a:effectLst/>
                          <a:uLnTx/>
                          <a:uFillTx/>
                          <a:latin typeface="+mn-lt"/>
                          <a:ea typeface="+mn-ea"/>
                          <a:cs typeface="+mn-cs"/>
                        </a:rPr>
                        <a:t>III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prstClr val="black"/>
                          </a:solidFill>
                          <a:effectLst/>
                          <a:uLnTx/>
                          <a:uFillTx/>
                          <a:latin typeface="+mn-lt"/>
                          <a:ea typeface="+mn-ea"/>
                          <a:cs typeface="+mn-cs"/>
                        </a:rPr>
                        <a:t> Plaga</a:t>
                      </a:r>
                    </a:p>
                  </a:txBody>
                  <a:tcP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prstClr val="black"/>
                          </a:solidFill>
                          <a:effectLst/>
                          <a:uLnTx/>
                          <a:uFillTx/>
                          <a:latin typeface="+mn-lt"/>
                          <a:ea typeface="+mn-ea"/>
                          <a:cs typeface="+mn-cs"/>
                        </a:rPr>
                        <a:t>IV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prstClr val="black"/>
                          </a:solidFill>
                          <a:effectLst/>
                          <a:uLnTx/>
                          <a:uFillTx/>
                          <a:latin typeface="+mn-lt"/>
                          <a:ea typeface="+mn-ea"/>
                          <a:cs typeface="+mn-cs"/>
                        </a:rPr>
                        <a:t>Plaga</a:t>
                      </a:r>
                    </a:p>
                  </a:txBody>
                  <a:tcP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prstClr val="black"/>
                          </a:solidFill>
                          <a:effectLst/>
                          <a:uLnTx/>
                          <a:uFillTx/>
                          <a:latin typeface="+mn-lt"/>
                          <a:ea typeface="+mn-ea"/>
                          <a:cs typeface="+mn-cs"/>
                        </a:rPr>
                        <a:t>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prstClr val="black"/>
                          </a:solidFill>
                          <a:effectLst/>
                          <a:uLnTx/>
                          <a:uFillTx/>
                          <a:latin typeface="+mn-lt"/>
                          <a:ea typeface="+mn-ea"/>
                          <a:cs typeface="+mn-cs"/>
                        </a:rPr>
                        <a:t>Plaga</a:t>
                      </a:r>
                    </a:p>
                  </a:txBody>
                  <a:tcP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prstClr val="black"/>
                          </a:solidFill>
                          <a:effectLst/>
                          <a:uLnTx/>
                          <a:uFillTx/>
                          <a:latin typeface="+mn-lt"/>
                          <a:ea typeface="+mn-ea"/>
                          <a:cs typeface="+mn-cs"/>
                        </a:rPr>
                        <a:t>VI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prstClr val="black"/>
                          </a:solidFill>
                          <a:effectLst/>
                          <a:uLnTx/>
                          <a:uFillTx/>
                          <a:latin typeface="+mn-lt"/>
                          <a:ea typeface="+mn-ea"/>
                          <a:cs typeface="+mn-cs"/>
                        </a:rPr>
                        <a:t>Plaga</a:t>
                      </a:r>
                    </a:p>
                  </a:txBody>
                  <a:tcP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srgbClr val="FF0000"/>
                          </a:solidFill>
                          <a:effectLst/>
                          <a:uLnTx/>
                          <a:uFillTx/>
                          <a:latin typeface="+mn-lt"/>
                          <a:ea typeface="+mn-ea"/>
                          <a:cs typeface="+mn-cs"/>
                        </a:rPr>
                        <a:t>VII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srgbClr val="FF0000"/>
                          </a:solidFill>
                          <a:effectLst/>
                          <a:uLnTx/>
                          <a:uFillTx/>
                          <a:latin typeface="+mn-lt"/>
                          <a:ea typeface="+mn-ea"/>
                          <a:cs typeface="+mn-cs"/>
                        </a:rPr>
                        <a:t> Plaga</a:t>
                      </a:r>
                    </a:p>
                  </a:txBody>
                  <a:tcPr>
                    <a:solidFill>
                      <a:srgbClr val="FFC000"/>
                    </a:solidFill>
                  </a:tcPr>
                </a:tc>
              </a:tr>
              <a:tr h="313339">
                <a:tc rowSpan="2">
                  <a:txBody>
                    <a:bodyPr/>
                    <a:lstStyle/>
                    <a:p>
                      <a:pPr algn="l"/>
                      <a:endParaRPr lang="es-ES" b="1" dirty="0" smtClean="0"/>
                    </a:p>
                    <a:p>
                      <a:pPr marL="0" indent="0" algn="l">
                        <a:buFont typeface="Arial" pitchFamily="34" charset="0"/>
                        <a:buNone/>
                      </a:pPr>
                      <a:r>
                        <a:rPr lang="es-ES" sz="1800" b="1" dirty="0" smtClean="0"/>
                        <a:t>Úlcera</a:t>
                      </a:r>
                      <a:endParaRPr lang="es-ES" sz="1800" b="1" dirty="0"/>
                    </a:p>
                  </a:txBody>
                  <a:tcPr/>
                </a:tc>
                <a:tc gridSpan="2">
                  <a:txBody>
                    <a:bodyPr/>
                    <a:lstStyle/>
                    <a:p>
                      <a:pPr algn="ctr"/>
                      <a:r>
                        <a:rPr lang="es-ES" b="1" dirty="0" smtClean="0"/>
                        <a:t>Sangre</a:t>
                      </a:r>
                      <a:endParaRPr lang="es-ES" b="1" dirty="0"/>
                    </a:p>
                  </a:txBody>
                  <a:tcPr/>
                </a:tc>
                <a:tc hMerge="1">
                  <a:txBody>
                    <a:bodyPr/>
                    <a:lstStyle/>
                    <a:p>
                      <a:endParaRPr lang="es-ES"/>
                    </a:p>
                  </a:txBody>
                  <a:tcPr/>
                </a:tc>
                <a:tc rowSpan="2">
                  <a:txBody>
                    <a:bodyPr/>
                    <a:lstStyle/>
                    <a:p>
                      <a:pPr algn="l"/>
                      <a:endParaRPr lang="es-ES" b="1" dirty="0" smtClean="0"/>
                    </a:p>
                    <a:p>
                      <a:pPr marL="285750" indent="-285750" algn="l">
                        <a:buFont typeface="Arial" pitchFamily="34" charset="0"/>
                        <a:buChar char="•"/>
                      </a:pPr>
                      <a:r>
                        <a:rPr lang="es-ES" b="1" dirty="0" smtClean="0">
                          <a:solidFill>
                            <a:srgbClr val="FF0000"/>
                          </a:solidFill>
                        </a:rPr>
                        <a:t>Sol</a:t>
                      </a:r>
                      <a:r>
                        <a:rPr lang="es-ES" b="1" dirty="0" smtClean="0"/>
                        <a:t> quema</a:t>
                      </a:r>
                      <a:endParaRPr lang="es-ES" b="1" dirty="0"/>
                    </a:p>
                  </a:txBody>
                  <a:tcPr/>
                </a:tc>
                <a:tc rowSpan="2">
                  <a:txBody>
                    <a:bodyPr/>
                    <a:lstStyle/>
                    <a:p>
                      <a:pPr marL="285750" indent="-285750" algn="l">
                        <a:buFont typeface="Arial" pitchFamily="34" charset="0"/>
                        <a:buChar char="•"/>
                      </a:pPr>
                      <a:endParaRPr lang="es-ES" b="1" dirty="0" smtClean="0"/>
                    </a:p>
                    <a:p>
                      <a:pPr marL="285750" indent="-285750" algn="l">
                        <a:buFont typeface="Arial" pitchFamily="34" charset="0"/>
                        <a:buChar char="•"/>
                      </a:pPr>
                      <a:r>
                        <a:rPr lang="es-ES" b="1" dirty="0" smtClean="0">
                          <a:solidFill>
                            <a:srgbClr val="FF0000"/>
                          </a:solidFill>
                        </a:rPr>
                        <a:t>Sol</a:t>
                      </a:r>
                      <a:r>
                        <a:rPr lang="es-ES" b="1" dirty="0" smtClean="0"/>
                        <a:t> se oscurece</a:t>
                      </a:r>
                      <a:endParaRPr lang="es-ES" b="1" dirty="0"/>
                    </a:p>
                  </a:txBody>
                  <a:tcPr/>
                </a:tc>
                <a:tc rowSpan="2">
                  <a:txBody>
                    <a:bodyPr/>
                    <a:lstStyle/>
                    <a:p>
                      <a:pPr marL="285750" indent="-285750" algn="l">
                        <a:buFont typeface="Arial" pitchFamily="34" charset="0"/>
                        <a:buChar char="•"/>
                      </a:pPr>
                      <a:endParaRPr lang="es-ES" b="1" dirty="0" smtClean="0"/>
                    </a:p>
                    <a:p>
                      <a:pPr marL="285750" indent="-285750" algn="l">
                        <a:buFont typeface="Arial" pitchFamily="34" charset="0"/>
                        <a:buChar char="•"/>
                      </a:pPr>
                      <a:r>
                        <a:rPr lang="es-ES" b="1" dirty="0" smtClean="0"/>
                        <a:t>Río Éufrates</a:t>
                      </a:r>
                      <a:endParaRPr lang="es-ES" b="1" dirty="0"/>
                    </a:p>
                  </a:txBody>
                  <a:tcPr/>
                </a:tc>
                <a:tc rowSpan="2">
                  <a:txBody>
                    <a:bodyPr/>
                    <a:lstStyle/>
                    <a:p>
                      <a:pPr marL="285750" indent="-285750" algn="l">
                        <a:buFont typeface="Arial" pitchFamily="34" charset="0"/>
                        <a:buChar char="•"/>
                      </a:pPr>
                      <a:r>
                        <a:rPr lang="es-ES" b="1" dirty="0" smtClean="0">
                          <a:solidFill>
                            <a:srgbClr val="FF0000"/>
                          </a:solidFill>
                        </a:rPr>
                        <a:t>Voz de Dios</a:t>
                      </a:r>
                    </a:p>
                    <a:p>
                      <a:pPr marL="285750" indent="-285750" algn="l">
                        <a:buFont typeface="Arial" pitchFamily="34" charset="0"/>
                        <a:buChar char="•"/>
                      </a:pPr>
                      <a:r>
                        <a:rPr lang="es-ES" b="1" dirty="0" smtClean="0"/>
                        <a:t>Terremoto</a:t>
                      </a:r>
                    </a:p>
                    <a:p>
                      <a:pPr marL="285750" indent="-285750" algn="l">
                        <a:buFont typeface="Arial" pitchFamily="34" charset="0"/>
                        <a:buChar char="•"/>
                      </a:pPr>
                      <a:r>
                        <a:rPr lang="es-ES" b="1" dirty="0" smtClean="0"/>
                        <a:t>Granizo</a:t>
                      </a:r>
                      <a:endParaRPr lang="es-ES" b="1" dirty="0"/>
                    </a:p>
                  </a:txBody>
                  <a:tcPr/>
                </a:tc>
              </a:tr>
              <a:tr h="459277">
                <a:tc vMerge="1">
                  <a:txBody>
                    <a:bodyPr/>
                    <a:lstStyle/>
                    <a:p>
                      <a:endParaRPr lang="es-ES" dirty="0"/>
                    </a:p>
                  </a:txBody>
                  <a:tcPr/>
                </a:tc>
                <a:tc>
                  <a:txBody>
                    <a:bodyPr/>
                    <a:lstStyle/>
                    <a:p>
                      <a:pPr marL="285750" indent="-285750" algn="l">
                        <a:buFont typeface="Arial" pitchFamily="34" charset="0"/>
                        <a:buChar char="•"/>
                      </a:pPr>
                      <a:r>
                        <a:rPr lang="es-ES" b="1" dirty="0" smtClean="0"/>
                        <a:t>Mar</a:t>
                      </a:r>
                      <a:endParaRPr lang="es-ES" b="1" dirty="0"/>
                    </a:p>
                  </a:txBody>
                  <a:tcPr/>
                </a:tc>
                <a:tc>
                  <a:txBody>
                    <a:bodyPr/>
                    <a:lstStyle/>
                    <a:p>
                      <a:pPr marL="285750" indent="-285750" algn="l">
                        <a:buFont typeface="Arial" pitchFamily="34" charset="0"/>
                        <a:buChar char="•"/>
                      </a:pPr>
                      <a:r>
                        <a:rPr lang="es-ES" b="1" dirty="0" smtClean="0"/>
                        <a:t>Ríos</a:t>
                      </a:r>
                      <a:endParaRPr lang="es-ES" b="1" dirty="0"/>
                    </a:p>
                  </a:txBody>
                  <a:tcPr/>
                </a:tc>
                <a:tc vMerge="1">
                  <a:txBody>
                    <a:bodyPr/>
                    <a:lstStyle/>
                    <a:p>
                      <a:endParaRPr lang="es-ES"/>
                    </a:p>
                  </a:txBody>
                  <a:tcPr/>
                </a:tc>
                <a:tc vMerge="1">
                  <a:txBody>
                    <a:bodyPr/>
                    <a:lstStyle/>
                    <a:p>
                      <a:endParaRPr lang="es-ES"/>
                    </a:p>
                  </a:txBody>
                  <a:tcPr/>
                </a:tc>
                <a:tc vMerge="1">
                  <a:txBody>
                    <a:bodyPr/>
                    <a:lstStyle/>
                    <a:p>
                      <a:endParaRPr lang="es-ES" dirty="0"/>
                    </a:p>
                  </a:txBody>
                  <a:tcPr/>
                </a:tc>
                <a:tc vMerge="1">
                  <a:txBody>
                    <a:bodyPr/>
                    <a:lstStyle/>
                    <a:p>
                      <a:endParaRPr lang="es-ES" dirty="0"/>
                    </a:p>
                  </a:txBody>
                  <a:tcPr/>
                </a:tc>
              </a:tr>
              <a:tr h="309046">
                <a:tc gridSpan="4">
                  <a:txBody>
                    <a:bodyPr/>
                    <a:lstStyle/>
                    <a:p>
                      <a:pPr marL="0" indent="0" algn="ctr">
                        <a:buFont typeface="Arial" pitchFamily="34" charset="0"/>
                        <a:buNone/>
                      </a:pPr>
                      <a:r>
                        <a:rPr lang="es-ES" b="1" dirty="0" smtClean="0"/>
                        <a:t>Tiempo de angustia de Jacob</a:t>
                      </a:r>
                      <a:endParaRPr lang="es-ES" b="1" dirty="0"/>
                    </a:p>
                  </a:txBody>
                  <a:tcPr>
                    <a:lnR w="6350" cap="flat" cmpd="sng" algn="ctr">
                      <a:solidFill>
                        <a:srgbClr val="FF0000"/>
                      </a:solidFill>
                      <a:prstDash val="solid"/>
                      <a:round/>
                      <a:headEnd type="none" w="med" len="med"/>
                      <a:tailEnd type="none" w="med" len="med"/>
                    </a:lnR>
                    <a:lnB w="6350" cap="flat" cmpd="sng" algn="ctr">
                      <a:solidFill>
                        <a:srgbClr val="FF0000"/>
                      </a:solidFill>
                      <a:prstDash val="solid"/>
                      <a:round/>
                      <a:headEnd type="none" w="med" len="med"/>
                      <a:tailEnd type="none" w="med" len="med"/>
                    </a:lnB>
                    <a:solidFill>
                      <a:srgbClr val="FFFF00"/>
                    </a:solidFill>
                  </a:tcPr>
                </a:tc>
                <a:tc hMerge="1">
                  <a:txBody>
                    <a:bodyPr/>
                    <a:lstStyle/>
                    <a:p>
                      <a:pPr marL="285750" indent="-285750" algn="ctr">
                        <a:buFont typeface="Arial" pitchFamily="34" charset="0"/>
                        <a:buChar char="•"/>
                      </a:pPr>
                      <a:endParaRPr lang="es-ES" b="1" dirty="0"/>
                    </a:p>
                  </a:txBody>
                  <a:tcPr>
                    <a:lnR w="6350" cap="flat" cmpd="sng" algn="ctr">
                      <a:solidFill>
                        <a:srgbClr val="FF0000"/>
                      </a:solidFill>
                      <a:prstDash val="solid"/>
                      <a:round/>
                      <a:headEnd type="none" w="med" len="med"/>
                      <a:tailEnd type="none" w="med" len="med"/>
                    </a:lnR>
                    <a:lnB w="6350" cap="flat" cmpd="sng" algn="ctr">
                      <a:solidFill>
                        <a:srgbClr val="FF0000"/>
                      </a:solidFill>
                      <a:prstDash val="solid"/>
                      <a:round/>
                      <a:headEnd type="none" w="med" len="med"/>
                      <a:tailEnd type="none" w="med" len="med"/>
                    </a:lnB>
                  </a:tcPr>
                </a:tc>
                <a:tc hMerge="1">
                  <a:txBody>
                    <a:bodyPr/>
                    <a:lstStyle/>
                    <a:p>
                      <a:pPr marL="0" indent="0" algn="ctr">
                        <a:buFont typeface="Arial" pitchFamily="34" charset="0"/>
                        <a:buNone/>
                      </a:pPr>
                      <a:endParaRPr lang="es-ES" sz="1400" b="1" dirty="0"/>
                    </a:p>
                  </a:txBody>
                  <a:tcPr>
                    <a:lnL w="6350" cap="flat" cmpd="sng" algn="ctr">
                      <a:solidFill>
                        <a:srgbClr val="FF0000"/>
                      </a:solidFill>
                      <a:prstDash val="solid"/>
                      <a:round/>
                      <a:headEnd type="none" w="med" len="med"/>
                      <a:tailEnd type="none" w="med" len="med"/>
                    </a:lnL>
                    <a:lnR w="6350" cap="flat" cmpd="sng" algn="ctr">
                      <a:solidFill>
                        <a:srgbClr val="FF0000"/>
                      </a:solidFill>
                      <a:prstDash val="solid"/>
                      <a:round/>
                      <a:headEnd type="none" w="med" len="med"/>
                      <a:tailEnd type="none" w="med" len="med"/>
                    </a:lnR>
                    <a:lnB w="6350" cap="flat" cmpd="sng" algn="ctr">
                      <a:solidFill>
                        <a:srgbClr val="FF0000"/>
                      </a:solidFill>
                      <a:prstDash val="solid"/>
                      <a:round/>
                      <a:headEnd type="none" w="med" len="med"/>
                      <a:tailEnd type="none" w="med" len="med"/>
                    </a:lnB>
                  </a:tcPr>
                </a:tc>
                <a:tc hMerge="1">
                  <a:txBody>
                    <a:bodyPr/>
                    <a:lstStyle/>
                    <a:p>
                      <a:pPr marL="285750" indent="-285750" algn="ctr">
                        <a:buFont typeface="Arial" pitchFamily="34" charset="0"/>
                        <a:buChar char="•"/>
                      </a:pPr>
                      <a:endParaRPr lang="es-ES" b="1" dirty="0"/>
                    </a:p>
                  </a:txBody>
                  <a:tcPr>
                    <a:lnL w="6350" cap="flat" cmpd="sng" algn="ctr">
                      <a:solidFill>
                        <a:srgbClr val="FF0000"/>
                      </a:solidFill>
                      <a:prstDash val="solid"/>
                      <a:round/>
                      <a:headEnd type="none" w="med" len="med"/>
                      <a:tailEnd type="none" w="med" len="med"/>
                    </a:lnL>
                    <a:lnR w="6350" cap="flat" cmpd="sng" algn="ctr">
                      <a:solidFill>
                        <a:srgbClr val="FF0000"/>
                      </a:solidFill>
                      <a:prstDash val="solid"/>
                      <a:round/>
                      <a:headEnd type="none" w="med" len="med"/>
                      <a:tailEnd type="none" w="med" len="med"/>
                    </a:lnR>
                    <a:lnB w="6350" cap="flat" cmpd="sng" algn="ctr">
                      <a:solidFill>
                        <a:srgbClr val="FF0000"/>
                      </a:solidFill>
                      <a:prstDash val="solid"/>
                      <a:round/>
                      <a:headEnd type="none" w="med" len="med"/>
                      <a:tailEnd type="none" w="med" len="med"/>
                    </a:lnB>
                  </a:tcPr>
                </a:tc>
                <a:tc gridSpan="3">
                  <a:txBody>
                    <a:bodyPr/>
                    <a:lstStyle/>
                    <a:p>
                      <a:pPr marL="0" indent="0" algn="ctr">
                        <a:buFont typeface="Arial" pitchFamily="34" charset="0"/>
                        <a:buNone/>
                      </a:pPr>
                      <a:r>
                        <a:rPr lang="es-ES" b="1" dirty="0" smtClean="0"/>
                        <a:t>Señales de la liberación del pueblo de Dios</a:t>
                      </a:r>
                    </a:p>
                  </a:txBody>
                  <a:tcPr>
                    <a:lnL w="6350" cap="flat" cmpd="sng" algn="ctr">
                      <a:solidFill>
                        <a:srgbClr val="FF0000"/>
                      </a:solidFill>
                      <a:prstDash val="solid"/>
                      <a:round/>
                      <a:headEnd type="none" w="med" len="med"/>
                      <a:tailEnd type="none" w="med" len="med"/>
                    </a:lnL>
                    <a:lnB w="6350" cap="flat" cmpd="sng" algn="ctr">
                      <a:solidFill>
                        <a:srgbClr val="FF0000"/>
                      </a:solidFill>
                      <a:prstDash val="solid"/>
                      <a:round/>
                      <a:headEnd type="none" w="med" len="med"/>
                      <a:tailEnd type="none" w="med" len="med"/>
                    </a:lnB>
                    <a:solidFill>
                      <a:srgbClr val="00B0F0"/>
                    </a:solidFill>
                  </a:tcPr>
                </a:tc>
                <a:tc hMerge="1">
                  <a:txBody>
                    <a:bodyPr/>
                    <a:lstStyle/>
                    <a:p>
                      <a:pPr marL="285750" indent="-285750" algn="ctr">
                        <a:buFont typeface="Arial" pitchFamily="34" charset="0"/>
                        <a:buChar char="•"/>
                      </a:pPr>
                      <a:endParaRPr lang="es-ES" b="1" dirty="0"/>
                    </a:p>
                  </a:txBody>
                  <a:tcPr>
                    <a:lnB w="6350" cap="flat" cmpd="sng" algn="ctr">
                      <a:solidFill>
                        <a:srgbClr val="FF0000"/>
                      </a:solidFill>
                      <a:prstDash val="solid"/>
                      <a:round/>
                      <a:headEnd type="none" w="med" len="med"/>
                      <a:tailEnd type="none" w="med" len="med"/>
                    </a:lnB>
                  </a:tcPr>
                </a:tc>
                <a:tc hMerge="1">
                  <a:txBody>
                    <a:bodyPr/>
                    <a:lstStyle/>
                    <a:p>
                      <a:pPr marL="285750" indent="-285750" algn="ctr">
                        <a:buFont typeface="Arial" pitchFamily="34" charset="0"/>
                        <a:buChar char="•"/>
                      </a:pPr>
                      <a:endParaRPr lang="es-ES" b="1" dirty="0"/>
                    </a:p>
                  </a:txBody>
                  <a:tcPr>
                    <a:lnB w="6350" cap="flat" cmpd="sng" algn="ctr">
                      <a:solidFill>
                        <a:srgbClr val="FF0000"/>
                      </a:solidFill>
                      <a:prstDash val="solid"/>
                      <a:round/>
                      <a:headEnd type="none" w="med" len="med"/>
                      <a:tailEnd type="none" w="med" len="med"/>
                    </a:lnB>
                  </a:tcPr>
                </a:tc>
              </a:tr>
              <a:tr h="247133">
                <a:tc>
                  <a:txBody>
                    <a:bodyPr/>
                    <a:lstStyle/>
                    <a:p>
                      <a:pPr marL="0" indent="0">
                        <a:buFont typeface="Arial" pitchFamily="34" charset="0"/>
                        <a:buNone/>
                      </a:pPr>
                      <a:endParaRPr lang="es-ES" b="1" dirty="0"/>
                    </a:p>
                  </a:txBody>
                  <a:tcPr>
                    <a:lnR w="6350" cap="flat" cmpd="sng" algn="ctr">
                      <a:solidFill>
                        <a:srgbClr val="FF0000"/>
                      </a:solidFill>
                      <a:prstDash val="solid"/>
                      <a:round/>
                      <a:headEnd type="none" w="med" len="med"/>
                      <a:tailEnd type="none" w="med" len="med"/>
                    </a:lnR>
                    <a:lnT w="6350" cap="flat" cmpd="sng" algn="ctr">
                      <a:solidFill>
                        <a:srgbClr val="FF0000"/>
                      </a:solidFill>
                      <a:prstDash val="solid"/>
                      <a:round/>
                      <a:headEnd type="none" w="med" len="med"/>
                      <a:tailEnd type="none" w="med" len="med"/>
                    </a:lnT>
                    <a:lnB w="6350" cap="flat" cmpd="sng" algn="ctr">
                      <a:solidFill>
                        <a:srgbClr val="FF0000"/>
                      </a:solidFill>
                      <a:prstDash val="solid"/>
                      <a:round/>
                      <a:headEnd type="none" w="med" len="med"/>
                      <a:tailEnd type="none" w="med" len="med"/>
                    </a:lnB>
                  </a:tcPr>
                </a:tc>
                <a:tc>
                  <a:txBody>
                    <a:bodyPr/>
                    <a:lstStyle/>
                    <a:p>
                      <a:pPr marL="0" indent="0">
                        <a:buFont typeface="Arial" pitchFamily="34" charset="0"/>
                        <a:buNone/>
                      </a:pPr>
                      <a:endParaRPr lang="es-ES" b="1" dirty="0"/>
                    </a:p>
                  </a:txBody>
                  <a:tcPr>
                    <a:lnL w="6350" cap="flat" cmpd="sng" algn="ctr">
                      <a:solidFill>
                        <a:srgbClr val="FF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FF0000"/>
                      </a:solidFill>
                      <a:prstDash val="solid"/>
                      <a:round/>
                      <a:headEnd type="none" w="med" len="med"/>
                      <a:tailEnd type="none" w="med" len="med"/>
                    </a:lnT>
                    <a:lnB w="635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s-ES" sz="1400" b="1" i="0" u="none" strike="noStrike" kern="1200" cap="none" spc="0" normalizeH="0" baseline="0" noProof="0" dirty="0" smtClean="0">
                          <a:ln>
                            <a:noFill/>
                          </a:ln>
                          <a:solidFill>
                            <a:prstClr val="black"/>
                          </a:solidFill>
                          <a:effectLst/>
                          <a:uLnTx/>
                          <a:uFillTx/>
                          <a:latin typeface="+mn-lt"/>
                          <a:ea typeface="+mn-ea"/>
                          <a:cs typeface="+mn-cs"/>
                        </a:rPr>
                        <a:t>Decreto de muerte</a:t>
                      </a:r>
                    </a:p>
                  </a:txBody>
                  <a:tcPr>
                    <a:lnL w="6350" cap="flat" cmpd="sng" algn="ctr">
                      <a:solidFill>
                        <a:srgbClr val="FF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FF0000"/>
                      </a:solidFill>
                      <a:prstDash val="solid"/>
                      <a:round/>
                      <a:headEnd type="none" w="med" len="med"/>
                      <a:tailEnd type="none" w="med" len="med"/>
                    </a:lnT>
                    <a:lnB w="6350" cap="flat" cmpd="sng" algn="ctr">
                      <a:solidFill>
                        <a:srgbClr val="FF0000"/>
                      </a:solidFill>
                      <a:prstDash val="solid"/>
                      <a:round/>
                      <a:headEnd type="none" w="med" len="med"/>
                      <a:tailEnd type="none" w="med" len="med"/>
                    </a:lnB>
                    <a:solidFill>
                      <a:srgbClr val="FF0000"/>
                    </a:solidFill>
                  </a:tcPr>
                </a:tc>
                <a:tc gridSpan="3">
                  <a:txBody>
                    <a:bodyPr/>
                    <a:lstStyle/>
                    <a:p>
                      <a:pPr marL="0" indent="0">
                        <a:buFont typeface="Arial" pitchFamily="34" charset="0"/>
                        <a:buNone/>
                      </a:pPr>
                      <a:endParaRPr lang="es-ES" b="1" dirty="0"/>
                    </a:p>
                  </a:txBody>
                  <a:tcPr>
                    <a:lnL w="6350" cap="flat" cmpd="sng" algn="ctr">
                      <a:solidFill>
                        <a:srgbClr val="FF0000"/>
                      </a:solidFill>
                      <a:prstDash val="solid"/>
                      <a:round/>
                      <a:headEnd type="none" w="med" len="med"/>
                      <a:tailEnd type="none" w="med" len="med"/>
                    </a:lnL>
                    <a:lnT w="6350" cap="flat" cmpd="sng" algn="ctr">
                      <a:solidFill>
                        <a:srgbClr val="FF0000"/>
                      </a:solidFill>
                      <a:prstDash val="solid"/>
                      <a:round/>
                      <a:headEnd type="none" w="med" len="med"/>
                      <a:tailEnd type="none" w="med" len="med"/>
                    </a:lnT>
                    <a:lnB w="6350" cap="flat" cmpd="sng" algn="ctr">
                      <a:solidFill>
                        <a:srgbClr val="FF0000"/>
                      </a:solidFill>
                      <a:prstDash val="solid"/>
                      <a:round/>
                      <a:headEnd type="none" w="med" len="med"/>
                      <a:tailEnd type="none" w="med" len="med"/>
                    </a:lnB>
                  </a:tcPr>
                </a:tc>
                <a:tc hMerge="1">
                  <a:txBody>
                    <a:bodyPr/>
                    <a:lstStyle/>
                    <a:p>
                      <a:pPr marL="0" indent="0">
                        <a:buFont typeface="Arial" pitchFamily="34" charset="0"/>
                        <a:buNone/>
                      </a:pPr>
                      <a:endParaRPr lang="es-ES" b="1" dirty="0"/>
                    </a:p>
                  </a:txBody>
                  <a:tcPr>
                    <a:lnL w="6350" cap="flat" cmpd="sng" algn="ctr">
                      <a:solidFill>
                        <a:srgbClr val="FF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FF0000"/>
                      </a:solidFill>
                      <a:prstDash val="solid"/>
                      <a:round/>
                      <a:headEnd type="none" w="med" len="med"/>
                      <a:tailEnd type="none" w="med" len="med"/>
                    </a:lnT>
                    <a:lnB w="6350" cap="flat" cmpd="sng" algn="ctr">
                      <a:solidFill>
                        <a:srgbClr val="FF0000"/>
                      </a:solidFill>
                      <a:prstDash val="solid"/>
                      <a:round/>
                      <a:headEnd type="none" w="med" len="med"/>
                      <a:tailEnd type="none" w="med" len="med"/>
                    </a:lnB>
                  </a:tcPr>
                </a:tc>
                <a:tc hMerge="1">
                  <a:txBody>
                    <a:bodyPr/>
                    <a:lstStyle/>
                    <a:p>
                      <a:pPr marL="0" indent="0">
                        <a:buFont typeface="Arial" pitchFamily="34" charset="0"/>
                        <a:buNone/>
                      </a:pPr>
                      <a:endParaRPr lang="es-ES" b="1" dirty="0"/>
                    </a:p>
                  </a:txBody>
                  <a:tcPr>
                    <a:lnL w="6350" cap="flat" cmpd="sng" algn="ctr">
                      <a:solidFill>
                        <a:srgbClr val="FF0000"/>
                      </a:solidFill>
                      <a:prstDash val="solid"/>
                      <a:round/>
                      <a:headEnd type="none" w="med" len="med"/>
                      <a:tailEnd type="none" w="med" len="med"/>
                    </a:lnL>
                    <a:lnT w="6350" cap="flat" cmpd="sng" algn="ctr">
                      <a:solidFill>
                        <a:srgbClr val="FF0000"/>
                      </a:solidFill>
                      <a:prstDash val="solid"/>
                      <a:round/>
                      <a:headEnd type="none" w="med" len="med"/>
                      <a:tailEnd type="none" w="med" len="med"/>
                    </a:lnT>
                    <a:lnB w="6350" cap="flat" cmpd="sng" algn="ctr">
                      <a:solidFill>
                        <a:srgbClr val="FF0000"/>
                      </a:solidFill>
                      <a:prstDash val="solid"/>
                      <a:round/>
                      <a:headEnd type="none" w="med" len="med"/>
                      <a:tailEnd type="none" w="med" len="med"/>
                    </a:lnB>
                  </a:tcPr>
                </a:tc>
                <a:tc rowSpan="2">
                  <a:txBody>
                    <a:bodyPr/>
                    <a:lstStyle/>
                    <a:p>
                      <a:pPr marL="0" indent="0" algn="l">
                        <a:buFont typeface="Arial" pitchFamily="34" charset="0"/>
                        <a:buNone/>
                      </a:pPr>
                      <a:r>
                        <a:rPr lang="es-ES" b="1" dirty="0" smtClean="0"/>
                        <a:t>Conmoción de las potestades del cielo</a:t>
                      </a:r>
                    </a:p>
                    <a:p>
                      <a:pPr marL="0" indent="0" algn="l">
                        <a:buFont typeface="Arial" pitchFamily="34" charset="0"/>
                        <a:buNone/>
                      </a:pPr>
                      <a:endParaRPr lang="es-ES" b="1" dirty="0" smtClean="0"/>
                    </a:p>
                    <a:p>
                      <a:pPr marL="285750" indent="-285750" algn="l">
                        <a:buFont typeface="Arial" pitchFamily="34" charset="0"/>
                        <a:buChar char="•"/>
                      </a:pPr>
                      <a:r>
                        <a:rPr lang="es-ES" b="1" dirty="0" smtClean="0">
                          <a:solidFill>
                            <a:srgbClr val="FF0000"/>
                          </a:solidFill>
                        </a:rPr>
                        <a:t>Sol</a:t>
                      </a:r>
                    </a:p>
                    <a:p>
                      <a:pPr marL="285750" indent="-285750" algn="l">
                        <a:buFont typeface="Arial" pitchFamily="34" charset="0"/>
                        <a:buChar char="•"/>
                      </a:pPr>
                      <a:r>
                        <a:rPr lang="es-ES" b="1" dirty="0" smtClean="0">
                          <a:solidFill>
                            <a:srgbClr val="FF0000"/>
                          </a:solidFill>
                        </a:rPr>
                        <a:t>Luna</a:t>
                      </a:r>
                    </a:p>
                    <a:p>
                      <a:pPr marL="285750" indent="-285750" algn="l">
                        <a:buFont typeface="Arial" pitchFamily="34" charset="0"/>
                        <a:buChar char="•"/>
                      </a:pPr>
                      <a:r>
                        <a:rPr lang="es-ES" b="1" dirty="0" smtClean="0">
                          <a:solidFill>
                            <a:srgbClr val="FF0000"/>
                          </a:solidFill>
                        </a:rPr>
                        <a:t>Estrellas</a:t>
                      </a:r>
                    </a:p>
                    <a:p>
                      <a:pPr marL="285750" indent="-285750" algn="l">
                        <a:buFont typeface="Arial" pitchFamily="34" charset="0"/>
                        <a:buChar char="•"/>
                      </a:pPr>
                      <a:r>
                        <a:rPr lang="es-ES" b="1" dirty="0" smtClean="0">
                          <a:solidFill>
                            <a:srgbClr val="FF0000"/>
                          </a:solidFill>
                        </a:rPr>
                        <a:t>Cielo</a:t>
                      </a:r>
                      <a:endParaRPr lang="es-ES" b="1" dirty="0">
                        <a:solidFill>
                          <a:srgbClr val="FF0000"/>
                        </a:solidFill>
                      </a:endParaRPr>
                    </a:p>
                  </a:txBody>
                  <a:tcPr>
                    <a:lnT w="6350" cap="flat" cmpd="sng" algn="ctr">
                      <a:solidFill>
                        <a:srgbClr val="FF0000"/>
                      </a:solidFill>
                      <a:prstDash val="solid"/>
                      <a:round/>
                      <a:headEnd type="none" w="med" len="med"/>
                      <a:tailEnd type="none" w="med" len="med"/>
                    </a:lnT>
                  </a:tcPr>
                </a:tc>
              </a:tr>
              <a:tr h="667267">
                <a:tc>
                  <a:txBody>
                    <a:bodyPr/>
                    <a:lstStyle/>
                    <a:p>
                      <a:pPr marL="0" indent="0">
                        <a:buFont typeface="Arial" pitchFamily="34" charset="0"/>
                        <a:buNone/>
                      </a:pPr>
                      <a:endParaRPr lang="es-ES" b="1" dirty="0"/>
                    </a:p>
                  </a:txBody>
                  <a:tcPr>
                    <a:lnT w="6350" cap="flat" cmpd="sng" algn="ctr">
                      <a:solidFill>
                        <a:srgbClr val="FF0000"/>
                      </a:solidFill>
                      <a:prstDash val="solid"/>
                      <a:round/>
                      <a:headEnd type="none" w="med" len="med"/>
                      <a:tailEnd type="none" w="med" len="med"/>
                    </a:lnT>
                  </a:tcPr>
                </a:tc>
                <a:tc>
                  <a:txBody>
                    <a:bodyPr/>
                    <a:lstStyle/>
                    <a:p>
                      <a:pPr marL="285750" indent="-285750" algn="ctr">
                        <a:buFont typeface="Arial" pitchFamily="34" charset="0"/>
                        <a:buChar char="•"/>
                      </a:pPr>
                      <a:endParaRPr lang="es-ES" b="1" dirty="0"/>
                    </a:p>
                  </a:txBody>
                  <a:tcPr>
                    <a:lnT w="6350" cap="flat" cmpd="sng" algn="ctr">
                      <a:solidFill>
                        <a:srgbClr val="FF0000"/>
                      </a:solidFill>
                      <a:prstDash val="solid"/>
                      <a:round/>
                      <a:headEnd type="none" w="med" len="med"/>
                      <a:tailEnd type="none" w="med" len="med"/>
                    </a:lnT>
                  </a:tcPr>
                </a:tc>
                <a:tc gridSpan="2">
                  <a:txBody>
                    <a:bodyPr/>
                    <a:lstStyle/>
                    <a:p>
                      <a:pPr marL="0" indent="0" algn="ctr">
                        <a:buFont typeface="Arial" pitchFamily="34" charset="0"/>
                        <a:buNone/>
                      </a:pPr>
                      <a:endParaRPr lang="es-ES" b="1" dirty="0" smtClean="0"/>
                    </a:p>
                    <a:p>
                      <a:pPr marL="0" indent="0" algn="ctr">
                        <a:buFont typeface="Arial" pitchFamily="34" charset="0"/>
                        <a:buNone/>
                      </a:pPr>
                      <a:endParaRPr lang="es-ES" b="1" dirty="0" smtClean="0"/>
                    </a:p>
                    <a:p>
                      <a:pPr marL="0" indent="0" algn="ctr">
                        <a:buFont typeface="Arial" pitchFamily="34" charset="0"/>
                        <a:buNone/>
                      </a:pPr>
                      <a:endParaRPr lang="es-ES" b="1" dirty="0" smtClean="0"/>
                    </a:p>
                    <a:p>
                      <a:pPr marL="0" indent="0" algn="ctr">
                        <a:buFont typeface="Arial" pitchFamily="34" charset="0"/>
                        <a:buNone/>
                      </a:pPr>
                      <a:endParaRPr lang="es-ES" b="1" dirty="0" smtClean="0"/>
                    </a:p>
                    <a:p>
                      <a:pPr marL="0" indent="0" algn="ctr">
                        <a:buFont typeface="Arial" pitchFamily="34" charset="0"/>
                        <a:buNone/>
                      </a:pPr>
                      <a:endParaRPr lang="es-ES" b="1" dirty="0" smtClean="0"/>
                    </a:p>
                  </a:txBody>
                  <a:tcPr>
                    <a:lnT w="6350" cap="flat" cmpd="sng" algn="ctr">
                      <a:solidFill>
                        <a:srgbClr val="FF0000"/>
                      </a:solidFill>
                      <a:prstDash val="solid"/>
                      <a:round/>
                      <a:headEnd type="none" w="med" len="med"/>
                      <a:tailEnd type="none" w="med" len="med"/>
                    </a:lnT>
                  </a:tcPr>
                </a:tc>
                <a:tc hMerge="1">
                  <a:txBody>
                    <a:bodyPr/>
                    <a:lstStyle/>
                    <a:p>
                      <a:pPr marL="285750" indent="-285750" algn="ctr">
                        <a:buFont typeface="Arial" pitchFamily="34" charset="0"/>
                        <a:buChar char="•"/>
                      </a:pPr>
                      <a:endParaRPr lang="es-ES" b="1" dirty="0"/>
                    </a:p>
                  </a:txBody>
                  <a:tcPr>
                    <a:lnL w="6350" cap="flat" cmpd="sng" algn="ctr">
                      <a:solidFill>
                        <a:srgbClr val="FF0000"/>
                      </a:solidFill>
                      <a:prstDash val="solid"/>
                      <a:round/>
                      <a:headEnd type="none" w="med" len="med"/>
                      <a:tailEnd type="none" w="med" len="med"/>
                    </a:lnL>
                    <a:lnT w="6350" cap="flat" cmpd="sng" algn="ctr">
                      <a:solidFill>
                        <a:srgbClr val="FF0000"/>
                      </a:solidFill>
                      <a:prstDash val="solid"/>
                      <a:round/>
                      <a:headEnd type="none" w="med" len="med"/>
                      <a:tailEnd type="none" w="med" len="med"/>
                    </a:lnT>
                  </a:tcPr>
                </a:tc>
                <a:tc>
                  <a:txBody>
                    <a:bodyPr/>
                    <a:lstStyle/>
                    <a:p>
                      <a:pPr marL="0" indent="0" algn="ctr">
                        <a:buFont typeface="Arial" pitchFamily="34" charset="0"/>
                        <a:buNone/>
                      </a:pPr>
                      <a:endParaRPr lang="es-ES" b="1" dirty="0"/>
                    </a:p>
                  </a:txBody>
                  <a:tcPr>
                    <a:lnT w="6350" cap="flat" cmpd="sng" algn="ctr">
                      <a:solidFill>
                        <a:srgbClr val="FF0000"/>
                      </a:solidFill>
                      <a:prstDash val="solid"/>
                      <a:round/>
                      <a:headEnd type="none" w="med" len="med"/>
                      <a:tailEnd type="none" w="med" len="med"/>
                    </a:lnT>
                  </a:tcPr>
                </a:tc>
                <a:tc>
                  <a:txBody>
                    <a:bodyPr/>
                    <a:lstStyle/>
                    <a:p>
                      <a:pPr marL="0" indent="0" algn="ctr">
                        <a:buFont typeface="Arial" pitchFamily="34" charset="0"/>
                        <a:buNone/>
                      </a:pPr>
                      <a:endParaRPr lang="es-ES" b="1" dirty="0"/>
                    </a:p>
                  </a:txBody>
                  <a:tcPr>
                    <a:lnT w="6350" cap="flat" cmpd="sng" algn="ctr">
                      <a:solidFill>
                        <a:srgbClr val="FF0000"/>
                      </a:solidFill>
                      <a:prstDash val="solid"/>
                      <a:round/>
                      <a:headEnd type="none" w="med" len="med"/>
                      <a:tailEnd type="none" w="med" len="med"/>
                    </a:lnT>
                  </a:tcPr>
                </a:tc>
                <a:tc vMerge="1">
                  <a:txBody>
                    <a:bodyPr/>
                    <a:lstStyle/>
                    <a:p>
                      <a:endParaRPr lang="es-ES"/>
                    </a:p>
                  </a:txBody>
                  <a:tcPr/>
                </a:tc>
              </a:tr>
            </a:tbl>
          </a:graphicData>
        </a:graphic>
      </p:graphicFrame>
      <p:pic>
        <p:nvPicPr>
          <p:cNvPr id="3" name="Picture 2" descr="C:\Users\Fernando\Desktop\7 Láminas profeticas\4 APOCALIPSIS\B\plaga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1918" y="3068960"/>
            <a:ext cx="1474058" cy="118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Fernando\Desktop\7 Láminas profeticas\4 APOCALIPSIS\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9764" y="3068960"/>
            <a:ext cx="1364364" cy="1188000"/>
          </a:xfrm>
          <a:prstGeom prst="rect">
            <a:avLst/>
          </a:prstGeom>
          <a:noFill/>
          <a:extLst>
            <a:ext uri="{909E8E84-426E-40DD-AFC4-6F175D3DCCD1}">
              <a14:hiddenFill xmlns:a14="http://schemas.microsoft.com/office/drawing/2010/main">
                <a:solidFill>
                  <a:srgbClr val="FFFFFF"/>
                </a:solidFill>
              </a14:hiddenFill>
            </a:ext>
          </a:extLst>
        </p:spPr>
      </p:pic>
      <p:sp>
        <p:nvSpPr>
          <p:cNvPr id="5" name="4 Flecha derecha"/>
          <p:cNvSpPr/>
          <p:nvPr/>
        </p:nvSpPr>
        <p:spPr>
          <a:xfrm>
            <a:off x="2863272" y="2564904"/>
            <a:ext cx="4356000" cy="468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0000"/>
              </a:solidFill>
            </a:endParaRPr>
          </a:p>
        </p:txBody>
      </p:sp>
      <p:sp>
        <p:nvSpPr>
          <p:cNvPr id="6" name="5 CuadroTexto"/>
          <p:cNvSpPr txBox="1"/>
          <p:nvPr/>
        </p:nvSpPr>
        <p:spPr>
          <a:xfrm>
            <a:off x="5868144" y="3049796"/>
            <a:ext cx="1423136" cy="523220"/>
          </a:xfrm>
          <a:prstGeom prst="rect">
            <a:avLst/>
          </a:prstGeom>
          <a:noFill/>
        </p:spPr>
        <p:txBody>
          <a:bodyPr wrap="square" rtlCol="0">
            <a:spAutoFit/>
          </a:bodyPr>
          <a:lstStyle/>
          <a:p>
            <a:r>
              <a:rPr lang="es-ES" sz="1400" b="1" dirty="0" smtClean="0">
                <a:solidFill>
                  <a:prstClr val="black"/>
                </a:solidFill>
              </a:rPr>
              <a:t>Fin plazo fijado en el decreto</a:t>
            </a:r>
            <a:endParaRPr lang="es-ES" sz="1400" b="1" dirty="0">
              <a:solidFill>
                <a:prstClr val="black"/>
              </a:solidFill>
            </a:endParaRPr>
          </a:p>
        </p:txBody>
      </p:sp>
      <p:sp>
        <p:nvSpPr>
          <p:cNvPr id="7" name="6 Flecha doblada hacia arriba"/>
          <p:cNvSpPr/>
          <p:nvPr/>
        </p:nvSpPr>
        <p:spPr>
          <a:xfrm rot="10800000">
            <a:off x="7020272" y="1412776"/>
            <a:ext cx="504000" cy="792000"/>
          </a:xfrm>
          <a:prstGeom prst="ben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pic>
        <p:nvPicPr>
          <p:cNvPr id="11266" name="Picture 2" descr="C:\Users\Fernando\Desktop\7 Láminas profeticas\4 APOCALIPSIS\D\tor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280" y="4869160"/>
            <a:ext cx="3815695" cy="18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3985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www.kalipedia.com/kalipediamedia/cienciasnaturales/media/201003/23/ecologia/20100323klpcnaecl_1_Ies_SCO.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73602" y="15731"/>
            <a:ext cx="8693231" cy="6516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79512" y="148570"/>
            <a:ext cx="8784976" cy="400110"/>
          </a:xfrm>
          <a:prstGeom prst="rect">
            <a:avLst/>
          </a:prstGeom>
          <a:noFill/>
        </p:spPr>
        <p:txBody>
          <a:bodyPr wrap="square" rtlCol="0">
            <a:spAutoFit/>
          </a:bodyPr>
          <a:lstStyle/>
          <a:p>
            <a:r>
              <a:rPr lang="es-ES" sz="2000" b="1" dirty="0" smtClean="0">
                <a:solidFill>
                  <a:srgbClr val="FFFF00"/>
                </a:solidFill>
                <a:latin typeface="Verdana" pitchFamily="34" charset="0"/>
                <a:ea typeface="Verdana" pitchFamily="34" charset="0"/>
                <a:cs typeface="Verdana" pitchFamily="34" charset="0"/>
              </a:rPr>
              <a:t>¿QUÉ ES LA CONMOCIÓN DE LAS POTESTADES DEL CIELO?</a:t>
            </a:r>
            <a:endParaRPr lang="es-ES" sz="2000" b="1" dirty="0">
              <a:solidFill>
                <a:srgbClr val="FFFF00"/>
              </a:solidFill>
              <a:latin typeface="Verdana" pitchFamily="34" charset="0"/>
              <a:ea typeface="Verdana" pitchFamily="34" charset="0"/>
              <a:cs typeface="Verdana" pitchFamily="34" charset="0"/>
            </a:endParaRPr>
          </a:p>
        </p:txBody>
      </p:sp>
      <p:sp>
        <p:nvSpPr>
          <p:cNvPr id="3" name="2 Rectángulo"/>
          <p:cNvSpPr/>
          <p:nvPr/>
        </p:nvSpPr>
        <p:spPr>
          <a:xfrm>
            <a:off x="210345" y="548680"/>
            <a:ext cx="7061549" cy="707886"/>
          </a:xfrm>
          <a:prstGeom prst="rect">
            <a:avLst/>
          </a:prstGeom>
        </p:spPr>
        <p:txBody>
          <a:bodyPr wrap="none">
            <a:spAutoFit/>
          </a:bodyPr>
          <a:lstStyle/>
          <a:p>
            <a:pPr lvl="0"/>
            <a:r>
              <a:rPr lang="es-ES" sz="2000" b="1" dirty="0">
                <a:solidFill>
                  <a:srgbClr val="FF0000"/>
                </a:solidFill>
                <a:latin typeface="Verdana"/>
              </a:rPr>
              <a:t>y las potencias de los cielos serán conmovidas</a:t>
            </a:r>
            <a:r>
              <a:rPr lang="es-ES" sz="2000" b="1" dirty="0" smtClean="0">
                <a:solidFill>
                  <a:srgbClr val="FF0000"/>
                </a:solidFill>
                <a:latin typeface="Verdana"/>
              </a:rPr>
              <a:t>. </a:t>
            </a:r>
          </a:p>
          <a:p>
            <a:pPr lvl="0"/>
            <a:r>
              <a:rPr lang="es-ES" sz="1600" b="1" dirty="0" smtClean="0">
                <a:solidFill>
                  <a:srgbClr val="FF0000"/>
                </a:solidFill>
                <a:latin typeface="Verdana"/>
              </a:rPr>
              <a:t>(Mat. 24: 29)</a:t>
            </a:r>
            <a:r>
              <a:rPr lang="es-ES" sz="2000" b="1" dirty="0">
                <a:solidFill>
                  <a:srgbClr val="FF0000"/>
                </a:solidFill>
                <a:latin typeface="Verdana"/>
              </a:rPr>
              <a:t> </a:t>
            </a:r>
            <a:endParaRPr lang="es-ES" sz="2000" b="1" dirty="0">
              <a:solidFill>
                <a:srgbClr val="FF0000"/>
              </a:solidFill>
            </a:endParaRPr>
          </a:p>
        </p:txBody>
      </p:sp>
    </p:spTree>
    <p:extLst>
      <p:ext uri="{BB962C8B-B14F-4D97-AF65-F5344CB8AC3E}">
        <p14:creationId xmlns:p14="http://schemas.microsoft.com/office/powerpoint/2010/main" val="32502220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images.wikia.com/doctorwho/es/images/a/a3/La_tierra.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1567" y="1484784"/>
            <a:ext cx="9057600" cy="5328000"/>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395536" y="4073004"/>
            <a:ext cx="8424936" cy="2308324"/>
          </a:xfrm>
          <a:prstGeom prst="rect">
            <a:avLst/>
          </a:prstGeom>
          <a:noFill/>
        </p:spPr>
        <p:txBody>
          <a:bodyPr wrap="square" rtlCol="0">
            <a:spAutoFit/>
          </a:bodyPr>
          <a:lstStyle/>
          <a:p>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Sin embargo, ¿Revela </a:t>
            </a:r>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la profecía apocalíptica </a:t>
            </a:r>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que se pueden esperar nuevas manifestaciones sobrenaturales o milagrosas  de acontecimientos cósmicos poco antes que Cristo regrese a la tierra? Y si esto es así ¿Cuándo? ¿Y En qué punto de la línea profética?</a:t>
            </a:r>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2" name="1 CuadroTexto"/>
          <p:cNvSpPr txBox="1"/>
          <p:nvPr/>
        </p:nvSpPr>
        <p:spPr>
          <a:xfrm>
            <a:off x="323528" y="188640"/>
            <a:ext cx="8280920" cy="1938992"/>
          </a:xfrm>
          <a:prstGeom prst="rect">
            <a:avLst/>
          </a:prstGeom>
          <a:noFill/>
        </p:spPr>
        <p:txBody>
          <a:bodyPr wrap="square" rtlCol="0">
            <a:spAutoFit/>
          </a:bodyPr>
          <a:lstStyle/>
          <a:p>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El oscurecimiento del sol, la luna convertida en sangre y la caída de estrellas ya se cumplieron como parte de la apertura del sexto sello ¿A esto se refería Cristo cuando dijo que las potencias de los cielos serán conmovidas?</a:t>
            </a:r>
            <a:endPar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0963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istrador\Escritorio\Documents\1 MTA\5 Dibujos y láminas\5 Apocalipsis\L\0615070.jp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Effect>
                      <a14:saturation sat="66000"/>
                    </a14:imgEffect>
                    <a14:imgEffect>
                      <a14:brightnessContrast bright="20000" contrast="40000"/>
                    </a14:imgEffect>
                  </a14:imgLayer>
                </a14:imgProps>
              </a:ext>
            </a:extLst>
          </a:blip>
          <a:srcRect/>
          <a:stretch>
            <a:fillRect/>
          </a:stretch>
        </p:blipFill>
        <p:spPr bwMode="auto">
          <a:xfrm>
            <a:off x="571472" y="837376"/>
            <a:ext cx="7968000" cy="5976000"/>
          </a:xfrm>
          <a:prstGeom prst="rect">
            <a:avLst/>
          </a:prstGeom>
          <a:noFill/>
        </p:spPr>
      </p:pic>
      <p:sp>
        <p:nvSpPr>
          <p:cNvPr id="3" name="2 Rectángulo"/>
          <p:cNvSpPr/>
          <p:nvPr/>
        </p:nvSpPr>
        <p:spPr>
          <a:xfrm>
            <a:off x="1331640" y="44624"/>
            <a:ext cx="5040560" cy="584775"/>
          </a:xfrm>
          <a:prstGeom prst="rect">
            <a:avLst/>
          </a:prstGeom>
          <a:effectLst>
            <a:outerShdw blurRad="50800" dist="38100" dir="2700000" algn="tl" rotWithShape="0">
              <a:prstClr val="black">
                <a:alpha val="40000"/>
              </a:prstClr>
            </a:outerShdw>
          </a:effectLst>
        </p:spPr>
        <p:txBody>
          <a:bodyPr wrap="square">
            <a:spAutoFit/>
          </a:bodyPr>
          <a:lstStyle/>
          <a:p>
            <a:r>
              <a:rPr lang="es-ES_tradnl" sz="3200" b="1" dirty="0" smtClean="0">
                <a:effectLst>
                  <a:outerShdw blurRad="38100" dist="38100" dir="2700000" algn="tl">
                    <a:srgbClr val="000000">
                      <a:alpha val="43137"/>
                    </a:srgbClr>
                  </a:outerShdw>
                </a:effectLst>
                <a:latin typeface="Agency FB" pitchFamily="34" charset="0"/>
              </a:rPr>
              <a:t>LA REVELACIÓN DE </a:t>
            </a:r>
            <a:r>
              <a:rPr lang="es-ES_tradnl" sz="3200" b="1" dirty="0" smtClean="0">
                <a:solidFill>
                  <a:srgbClr val="FF0000"/>
                </a:solidFill>
                <a:effectLst>
                  <a:outerShdw blurRad="38100" dist="38100" dir="2700000" algn="tl">
                    <a:srgbClr val="000000">
                      <a:alpha val="43137"/>
                    </a:srgbClr>
                  </a:outerShdw>
                </a:effectLst>
                <a:latin typeface="Agency FB" pitchFamily="34" charset="0"/>
              </a:rPr>
              <a:t>JESUCRISTO, </a:t>
            </a:r>
            <a:endParaRPr lang="es-ES_tradnl" sz="3200" b="1" dirty="0">
              <a:solidFill>
                <a:srgbClr val="FF0000"/>
              </a:solidFill>
              <a:effectLst>
                <a:outerShdw blurRad="38100" dist="38100" dir="2700000" algn="tl">
                  <a:srgbClr val="000000">
                    <a:alpha val="43137"/>
                  </a:srgbClr>
                </a:outerShdw>
              </a:effectLst>
              <a:latin typeface="Agency FB" pitchFamily="34" charset="0"/>
            </a:endParaRPr>
          </a:p>
        </p:txBody>
      </p:sp>
      <p:pic>
        <p:nvPicPr>
          <p:cNvPr id="4" name="Picture 3" descr="O:\Logo volante.gif"/>
          <p:cNvPicPr>
            <a:picLocks noChangeAspect="1" noChangeArrowheads="1"/>
          </p:cNvPicPr>
          <p:nvPr/>
        </p:nvPicPr>
        <p:blipFill>
          <a:blip r:embed="rId4">
            <a:lum contrast="40000"/>
            <a:extLst>
              <a:ext uri="{BEBA8EAE-BF5A-486C-A8C5-ECC9F3942E4B}">
                <a14:imgProps xmlns:a14="http://schemas.microsoft.com/office/drawing/2010/main">
                  <a14:imgLayer r:embed="rId5">
                    <a14:imgEffect>
                      <a14:colorTemperature colorTemp="11200"/>
                    </a14:imgEffect>
                  </a14:imgLayer>
                </a14:imgProps>
              </a:ext>
            </a:extLst>
          </a:blip>
          <a:srcRect/>
          <a:stretch>
            <a:fillRect/>
          </a:stretch>
        </p:blipFill>
        <p:spPr bwMode="auto">
          <a:xfrm>
            <a:off x="1785918" y="5098294"/>
            <a:ext cx="3071834" cy="1643074"/>
          </a:xfrm>
          <a:prstGeom prst="rect">
            <a:avLst/>
          </a:prstGeom>
          <a:noFill/>
        </p:spPr>
      </p:pic>
      <p:sp>
        <p:nvSpPr>
          <p:cNvPr id="5" name="4 CuadroTexto"/>
          <p:cNvSpPr txBox="1"/>
          <p:nvPr/>
        </p:nvSpPr>
        <p:spPr>
          <a:xfrm>
            <a:off x="2500298" y="5241394"/>
            <a:ext cx="1857388"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_tradnl" sz="2400" b="1" dirty="0">
                <a:solidFill>
                  <a:prstClr val="black"/>
                </a:solidFill>
                <a:latin typeface="Old English Text MT" pitchFamily="66" charset="0"/>
              </a:rPr>
              <a:t>Apocalipsis</a:t>
            </a:r>
            <a:endParaRPr lang="es-ES_tradnl" sz="2000" b="1" dirty="0">
              <a:solidFill>
                <a:prstClr val="black"/>
              </a:solidFill>
              <a:latin typeface="Old English Text MT" pitchFamily="66" charset="0"/>
            </a:endParaRPr>
          </a:p>
          <a:p>
            <a:pPr algn="ctr"/>
            <a:endParaRPr lang="es-ES_tradnl" sz="1600" b="1" dirty="0">
              <a:solidFill>
                <a:prstClr val="black"/>
              </a:solidFill>
              <a:effectLst>
                <a:outerShdw blurRad="38100" dist="38100" dir="2700000" algn="tl">
                  <a:srgbClr val="000000">
                    <a:alpha val="43137"/>
                  </a:srgbClr>
                </a:outerShdw>
              </a:effectLst>
              <a:latin typeface="Verdana" pitchFamily="34" charset="0"/>
            </a:endParaRPr>
          </a:p>
        </p:txBody>
      </p:sp>
      <p:pic>
        <p:nvPicPr>
          <p:cNvPr id="6" name="Picture 3" descr="C:\Documents and Settings\Administrador\Escritorio\Logo 8.gif"/>
          <p:cNvPicPr>
            <a:picLocks noChangeAspect="1" noChangeArrowheads="1"/>
          </p:cNvPicPr>
          <p:nvPr/>
        </p:nvPicPr>
        <p:blipFill>
          <a:blip r:embed="rId6">
            <a:lum contrast="40000"/>
          </a:blip>
          <a:srcRect/>
          <a:stretch>
            <a:fillRect/>
          </a:stretch>
        </p:blipFill>
        <p:spPr bwMode="auto">
          <a:xfrm>
            <a:off x="107504" y="188640"/>
            <a:ext cx="1188000" cy="1188000"/>
          </a:xfrm>
          <a:prstGeom prst="rect">
            <a:avLst/>
          </a:prstGeom>
          <a:noFill/>
        </p:spPr>
      </p:pic>
      <p:sp>
        <p:nvSpPr>
          <p:cNvPr id="2" name="1 CuadroTexto"/>
          <p:cNvSpPr txBox="1"/>
          <p:nvPr/>
        </p:nvSpPr>
        <p:spPr>
          <a:xfrm>
            <a:off x="1331640" y="476672"/>
            <a:ext cx="7056783" cy="954107"/>
          </a:xfrm>
          <a:prstGeom prst="rect">
            <a:avLst/>
          </a:prstGeom>
          <a:noFill/>
          <a:effectLst>
            <a:outerShdw blurRad="50800" dist="38100" dir="2700000" algn="tl" rotWithShape="0">
              <a:prstClr val="black">
                <a:alpha val="40000"/>
              </a:prstClr>
            </a:outerShdw>
          </a:effectLst>
        </p:spPr>
        <p:txBody>
          <a:bodyPr wrap="square" rtlCol="0">
            <a:spAutoFit/>
          </a:bodyPr>
          <a:lstStyle/>
          <a:p>
            <a:pPr lvl="0"/>
            <a:r>
              <a:rPr lang="es-ES_tradnl" sz="2800" b="1" dirty="0">
                <a:solidFill>
                  <a:srgbClr val="FFFF00"/>
                </a:solidFill>
                <a:effectLst>
                  <a:outerShdw blurRad="38100" dist="38100" dir="2700000" algn="tl">
                    <a:srgbClr val="000000">
                      <a:alpha val="43137"/>
                    </a:srgbClr>
                  </a:outerShdw>
                </a:effectLst>
                <a:latin typeface="Agency FB" pitchFamily="34" charset="0"/>
              </a:rPr>
              <a:t>que Dios le dio, para manifestar a sus siervos las cosas que deben suceder pronto</a:t>
            </a:r>
            <a:r>
              <a:rPr lang="es-ES_tradnl" sz="2400" b="1" dirty="0">
                <a:solidFill>
                  <a:srgbClr val="FFFF00"/>
                </a:solidFill>
                <a:effectLst>
                  <a:outerShdw blurRad="38100" dist="38100" dir="2700000" algn="tl">
                    <a:srgbClr val="000000">
                      <a:alpha val="43137"/>
                    </a:srgbClr>
                  </a:outerShdw>
                </a:effectLst>
                <a:latin typeface="Agency FB" pitchFamily="34" charset="0"/>
              </a:rPr>
              <a:t>… </a:t>
            </a:r>
          </a:p>
        </p:txBody>
      </p:sp>
    </p:spTree>
    <p:extLst>
      <p:ext uri="{BB962C8B-B14F-4D97-AF65-F5344CB8AC3E}">
        <p14:creationId xmlns:p14="http://schemas.microsoft.com/office/powerpoint/2010/main" val="2999772279"/>
      </p:ext>
    </p:extLst>
  </p:cSld>
  <p:clrMapOvr>
    <a:masterClrMapping/>
  </p:clrMapOvr>
  <p:transition spd="slow">
    <p:zo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188640"/>
            <a:ext cx="8640960" cy="400110"/>
          </a:xfrm>
          <a:prstGeom prst="rect">
            <a:avLst/>
          </a:prstGeom>
          <a:noFill/>
        </p:spPr>
        <p:txBody>
          <a:bodyPr wrap="square" rtlCol="0">
            <a:spAutoFit/>
          </a:bodyPr>
          <a:lstStyle/>
          <a:p>
            <a:r>
              <a:rPr lang="es-ES" sz="2000" b="1"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LAS POTENCIAS DE LOS CIELOS SERÁN CONMOVIDAS</a:t>
            </a:r>
            <a:endParaRPr lang="es-ES" sz="2000"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pic>
        <p:nvPicPr>
          <p:cNvPr id="7170" name="Picture 2" descr="http://sararamos12.files.wordpress.com/2010/01/k341nc.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419872" y="1268759"/>
            <a:ext cx="5714999"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467544" y="1268760"/>
            <a:ext cx="4572000" cy="4893647"/>
          </a:xfrm>
          <a:prstGeom prst="rect">
            <a:avLst/>
          </a:prstGeom>
        </p:spPr>
        <p:txBody>
          <a:bodyPr>
            <a:spAutoFit/>
          </a:bodyPr>
          <a:lstStyle/>
          <a:p>
            <a:r>
              <a:rPr lang="es-ES" sz="2400" b="1" dirty="0">
                <a:solidFill>
                  <a:srgbClr val="FFFF00"/>
                </a:solidFill>
                <a:latin typeface="Verdana" pitchFamily="34" charset="0"/>
                <a:ea typeface="Verdana" pitchFamily="34" charset="0"/>
                <a:cs typeface="Verdana" pitchFamily="34" charset="0"/>
              </a:rPr>
              <a:t>El 16 de diciembre de 1848, el Señor me dio una visión de la conmoción de las potestades del cielo. </a:t>
            </a:r>
            <a:endParaRPr lang="es-ES" sz="2400" b="1" dirty="0" smtClean="0">
              <a:solidFill>
                <a:srgbClr val="FFFF00"/>
              </a:solidFill>
              <a:latin typeface="Verdana" pitchFamily="34" charset="0"/>
              <a:ea typeface="Verdana" pitchFamily="34" charset="0"/>
              <a:cs typeface="Verdana" pitchFamily="34" charset="0"/>
            </a:endParaRPr>
          </a:p>
          <a:p>
            <a:endParaRPr lang="es-ES" sz="2400" b="1" dirty="0">
              <a:solidFill>
                <a:srgbClr val="FFFF00"/>
              </a:solidFill>
              <a:latin typeface="Verdana" pitchFamily="34" charset="0"/>
              <a:ea typeface="Verdana" pitchFamily="34" charset="0"/>
              <a:cs typeface="Verdana" pitchFamily="34" charset="0"/>
            </a:endParaRPr>
          </a:p>
          <a:p>
            <a:r>
              <a:rPr lang="es-ES" sz="2400" b="1" dirty="0" smtClean="0">
                <a:solidFill>
                  <a:srgbClr val="FFFF00"/>
                </a:solidFill>
                <a:latin typeface="Verdana" pitchFamily="34" charset="0"/>
                <a:ea typeface="Verdana" pitchFamily="34" charset="0"/>
                <a:cs typeface="Verdana" pitchFamily="34" charset="0"/>
              </a:rPr>
              <a:t>Vi </a:t>
            </a:r>
            <a:r>
              <a:rPr lang="es-ES" sz="2400" b="1" dirty="0">
                <a:solidFill>
                  <a:srgbClr val="FFFF00"/>
                </a:solidFill>
                <a:latin typeface="Verdana" pitchFamily="34" charset="0"/>
                <a:ea typeface="Verdana" pitchFamily="34" charset="0"/>
                <a:cs typeface="Verdana" pitchFamily="34" charset="0"/>
              </a:rPr>
              <a:t>que cuando el Señor dijo "cielo" al anunciar las señales indicadas por Mateo, Marcos y Lucas, quería decir el cielo, y cuando dijo "tierra" se refería a la tierra. </a:t>
            </a:r>
          </a:p>
        </p:txBody>
      </p:sp>
    </p:spTree>
    <p:extLst>
      <p:ext uri="{BB962C8B-B14F-4D97-AF65-F5344CB8AC3E}">
        <p14:creationId xmlns:p14="http://schemas.microsoft.com/office/powerpoint/2010/main" val="9635045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www.fondos10.net/wp-content/uploads/2008/09/planetas-1280-x-1024.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806065" y="3399"/>
            <a:ext cx="6257525" cy="5004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23528" y="188640"/>
            <a:ext cx="6984776" cy="1938992"/>
          </a:xfrm>
          <a:prstGeom prst="rect">
            <a:avLst/>
          </a:prstGeom>
        </p:spPr>
        <p:txBody>
          <a:bodyPr wrap="square">
            <a:spAutoFit/>
          </a:bodyPr>
          <a:lstStyle/>
          <a:p>
            <a:pPr lvl="0"/>
            <a:r>
              <a:rPr lang="es-ES" sz="2400" b="1" dirty="0">
                <a:solidFill>
                  <a:srgbClr val="FFFF00"/>
                </a:solidFill>
                <a:latin typeface="Verdana" pitchFamily="34" charset="0"/>
                <a:ea typeface="Verdana" pitchFamily="34" charset="0"/>
                <a:cs typeface="Verdana" pitchFamily="34" charset="0"/>
              </a:rPr>
              <a:t>Las potestades del cielo son el sol, la luna y las estrellas. Gobiernan en los cielos. Las potestades terrenas son las que gobiernan en la tierra. </a:t>
            </a:r>
            <a:endParaRPr lang="es-ES" sz="2400" b="1" dirty="0" smtClean="0">
              <a:solidFill>
                <a:srgbClr val="FFFF00"/>
              </a:solidFill>
              <a:latin typeface="Verdana" pitchFamily="34" charset="0"/>
              <a:ea typeface="Verdana" pitchFamily="34" charset="0"/>
              <a:cs typeface="Verdana" pitchFamily="34" charset="0"/>
            </a:endParaRPr>
          </a:p>
          <a:p>
            <a:pPr lvl="0"/>
            <a:endParaRPr lang="es-ES" sz="2400" b="1" dirty="0">
              <a:solidFill>
                <a:srgbClr val="FFFF00"/>
              </a:solidFill>
              <a:latin typeface="Verdana" pitchFamily="34" charset="0"/>
              <a:ea typeface="Verdana" pitchFamily="34" charset="0"/>
              <a:cs typeface="Verdana" pitchFamily="34" charset="0"/>
            </a:endParaRPr>
          </a:p>
        </p:txBody>
      </p:sp>
      <p:sp>
        <p:nvSpPr>
          <p:cNvPr id="3" name="2 Rectángulo"/>
          <p:cNvSpPr/>
          <p:nvPr/>
        </p:nvSpPr>
        <p:spPr>
          <a:xfrm>
            <a:off x="323528" y="4509120"/>
            <a:ext cx="8424936" cy="1938992"/>
          </a:xfrm>
          <a:prstGeom prst="rect">
            <a:avLst/>
          </a:prstGeom>
        </p:spPr>
        <p:txBody>
          <a:bodyPr wrap="square">
            <a:spAutoFit/>
          </a:bodyPr>
          <a:lstStyle/>
          <a:p>
            <a:pPr lvl="0"/>
            <a:r>
              <a:rPr lang="es-ES" sz="2400" b="1" dirty="0">
                <a:solidFill>
                  <a:srgbClr val="FF0000"/>
                </a:solidFill>
                <a:latin typeface="Verdana" pitchFamily="34" charset="0"/>
                <a:ea typeface="Verdana" pitchFamily="34" charset="0"/>
                <a:cs typeface="Verdana" pitchFamily="34" charset="0"/>
              </a:rPr>
              <a:t>Las potestades del cielo se conmoverán a la voz de Dios. </a:t>
            </a:r>
            <a:r>
              <a:rPr lang="es-ES" sz="2400" b="1" dirty="0" smtClean="0">
                <a:solidFill>
                  <a:srgbClr val="FF0000"/>
                </a:solidFill>
                <a:latin typeface="Verdana" pitchFamily="34" charset="0"/>
                <a:ea typeface="Verdana" pitchFamily="34" charset="0"/>
                <a:cs typeface="Verdana" pitchFamily="34" charset="0"/>
              </a:rPr>
              <a:t>ENTONCES EL SOL, LA LUNA Y LAS ESTRELLAS SE DESQUICIARÁN DE SU ASIENTO. </a:t>
            </a:r>
            <a:r>
              <a:rPr lang="es-ES" sz="2400" b="1" dirty="0">
                <a:solidFill>
                  <a:srgbClr val="FFFF00"/>
                </a:solidFill>
                <a:latin typeface="Verdana" pitchFamily="34" charset="0"/>
                <a:ea typeface="Verdana" pitchFamily="34" charset="0"/>
                <a:cs typeface="Verdana" pitchFamily="34" charset="0"/>
              </a:rPr>
              <a:t>No se aniquilarán, sino que se conmoverán </a:t>
            </a:r>
            <a:r>
              <a:rPr lang="es-ES" sz="2400" b="1" u="sng" dirty="0">
                <a:solidFill>
                  <a:srgbClr val="FF0000"/>
                </a:solidFill>
                <a:latin typeface="Verdana" pitchFamily="34" charset="0"/>
                <a:ea typeface="Verdana" pitchFamily="34" charset="0"/>
                <a:cs typeface="Verdana" pitchFamily="34" charset="0"/>
              </a:rPr>
              <a:t>a la voz de Dios</a:t>
            </a:r>
            <a:r>
              <a:rPr lang="es-ES" b="1" u="sng" dirty="0">
                <a:solidFill>
                  <a:srgbClr val="FF0000"/>
                </a:solidFill>
                <a:latin typeface="Verdana" pitchFamily="34" charset="0"/>
                <a:ea typeface="Verdana" pitchFamily="34" charset="0"/>
                <a:cs typeface="Verdana" pitchFamily="34" charset="0"/>
              </a:rPr>
              <a:t>.</a:t>
            </a:r>
            <a:r>
              <a:rPr lang="es-ES" b="1" dirty="0">
                <a:solidFill>
                  <a:srgbClr val="FFFF00"/>
                </a:solidFill>
                <a:latin typeface="Verdana" pitchFamily="34" charset="0"/>
                <a:ea typeface="Verdana" pitchFamily="34" charset="0"/>
                <a:cs typeface="Verdana" pitchFamily="34" charset="0"/>
              </a:rPr>
              <a:t> (PE. Pág. 41)</a:t>
            </a:r>
          </a:p>
        </p:txBody>
      </p:sp>
    </p:spTree>
    <p:extLst>
      <p:ext uri="{BB962C8B-B14F-4D97-AF65-F5344CB8AC3E}">
        <p14:creationId xmlns:p14="http://schemas.microsoft.com/office/powerpoint/2010/main" val="10742879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lareserva.com/home/fimage/nube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6512" y="-27384"/>
            <a:ext cx="9168000" cy="6876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51520" y="4062159"/>
            <a:ext cx="8496944" cy="2677656"/>
          </a:xfrm>
          <a:prstGeom prst="rect">
            <a:avLst/>
          </a:prstGeom>
        </p:spPr>
        <p:txBody>
          <a:bodyPr wrap="square">
            <a:spAutoFit/>
          </a:bodyPr>
          <a:lstStyle/>
          <a:p>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Sobrevinieron sombrías y densas nubes que se entrechocaban unas con otras. </a:t>
            </a:r>
            <a:r>
              <a:rPr lang="es-ES" sz="2400"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La atmósfera se partió, arrollándose hacia atrás, y entonces pudimos ver en Orión un </a:t>
            </a:r>
            <a:r>
              <a:rPr lang="es-ES" sz="2400" b="1"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ESPACIO ABIERTO DE DONDE SALIÓ </a:t>
            </a:r>
            <a:r>
              <a:rPr lang="es-ES" sz="2400" b="1" u="sng"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LA VOZ</a:t>
            </a:r>
            <a:r>
              <a:rPr lang="es-ES" sz="2400" b="1"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DE DIOS. </a:t>
            </a:r>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Por aquel espacio abierto descenderá la santa ciudad de Dios</a:t>
            </a:r>
            <a:r>
              <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t>
            </a:r>
          </a:p>
        </p:txBody>
      </p:sp>
    </p:spTree>
    <p:extLst>
      <p:ext uri="{BB962C8B-B14F-4D97-AF65-F5344CB8AC3E}">
        <p14:creationId xmlns:p14="http://schemas.microsoft.com/office/powerpoint/2010/main" val="4815852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4.bp.blogspot.com/_BeGeaSoNq58/S_zQERQY--I/AAAAAAAADX8/aCAewNacj2I/s1600/cosmos.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426609" y="837128"/>
            <a:ext cx="4681895" cy="3744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79512" y="841936"/>
            <a:ext cx="4572000" cy="1938992"/>
          </a:xfrm>
          <a:prstGeom prst="rect">
            <a:avLst/>
          </a:prstGeom>
        </p:spPr>
        <p:txBody>
          <a:bodyPr>
            <a:spAutoFit/>
          </a:bodyPr>
          <a:lstStyle/>
          <a:p>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Vi que ahora se están conmoviendo las potestades de la tierra, y que los acontecimientos ocurren en orden. </a:t>
            </a:r>
            <a:endParaRPr lang="es-ES" b="1" dirty="0" smtClean="0">
              <a:solidFill>
                <a:srgbClr val="FFFF00"/>
              </a:solidFill>
              <a:latin typeface="Verdana" pitchFamily="34" charset="0"/>
              <a:ea typeface="Verdana" pitchFamily="34" charset="0"/>
              <a:cs typeface="Verdana" pitchFamily="34" charset="0"/>
            </a:endParaRPr>
          </a:p>
        </p:txBody>
      </p:sp>
      <p:sp>
        <p:nvSpPr>
          <p:cNvPr id="3" name="AutoShape 2" descr="http://www.periodistadigital.com/imagenes/2010/11/25/cosmos2.jpg"/>
          <p:cNvSpPr>
            <a:spLocks noChangeAspect="1" noChangeArrowheads="1"/>
          </p:cNvSpPr>
          <p:nvPr/>
        </p:nvSpPr>
        <p:spPr bwMode="auto">
          <a:xfrm>
            <a:off x="155575" y="-1279525"/>
            <a:ext cx="5334000" cy="2667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3 Rectángulo"/>
          <p:cNvSpPr/>
          <p:nvPr/>
        </p:nvSpPr>
        <p:spPr>
          <a:xfrm>
            <a:off x="159848" y="4597385"/>
            <a:ext cx="8804640" cy="2492990"/>
          </a:xfrm>
          <a:prstGeom prst="rect">
            <a:avLst/>
          </a:prstGeom>
        </p:spPr>
        <p:txBody>
          <a:bodyPr wrap="square">
            <a:spAutoFit/>
          </a:bodyPr>
          <a:lstStyle/>
          <a:p>
            <a:pPr lvl="0"/>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Guerras, rumores de guerra, espada, hambre y pestilencia conmueven primero las potestades de la tierra, </a:t>
            </a:r>
            <a:r>
              <a:rPr lang="es-ES" sz="2400"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y después la voz de Dios </a:t>
            </a:r>
            <a:r>
              <a:rPr lang="es-ES" sz="2400" b="1" u="sng"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SACUDIRÁ EL SOL, LA LUNA, LAS ESTRELLAS Y TAMBIÉN LA TIERRA</a:t>
            </a:r>
            <a:r>
              <a:rPr lang="es-ES"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t>
            </a:r>
            <a:r>
              <a:rPr lang="es-ES" b="1" dirty="0">
                <a:solidFill>
                  <a:srgbClr val="FFFF00"/>
                </a:solidFill>
                <a:latin typeface="Verdana" pitchFamily="34" charset="0"/>
                <a:ea typeface="Verdana" pitchFamily="34" charset="0"/>
                <a:cs typeface="Verdana" pitchFamily="34" charset="0"/>
              </a:rPr>
              <a:t>(PE. Pág. 41)</a:t>
            </a:r>
            <a:endParaRPr lang="es-ES" dirty="0">
              <a:solidFill>
                <a:prstClr val="white"/>
              </a:solidFill>
            </a:endParaRPr>
          </a:p>
          <a:p>
            <a:pPr lvl="0"/>
            <a:endParaRPr lang="es-ES"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lvl="0"/>
            <a:endParaRPr lang="es-ES" b="1" dirty="0">
              <a:solidFill>
                <a:srgbClr val="FFFF00"/>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694140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ojocientifico.com/wp-content/universo_04.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5494" y="45344"/>
            <a:ext cx="9081827" cy="6660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23528" y="332656"/>
            <a:ext cx="8208912" cy="1569660"/>
          </a:xfrm>
          <a:prstGeom prst="rect">
            <a:avLst/>
          </a:prstGeom>
          <a:noFill/>
        </p:spPr>
        <p:txBody>
          <a:bodyPr wrap="square" rtlCol="0">
            <a:spAutoFit/>
          </a:bodyPr>
          <a:lstStyle/>
          <a:p>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El texto señala que el sol, la luna y las estrellas serán sacudidos de su lugar a la voz de Dios y estos astros se d</a:t>
            </a:r>
            <a:r>
              <a:rPr lang="es-ES" sz="2400" b="1" dirty="0" smtClean="0">
                <a:solidFill>
                  <a:srgbClr val="FFFF00"/>
                </a:solidFill>
                <a:latin typeface="Verdana" pitchFamily="34" charset="0"/>
                <a:ea typeface="Verdana" pitchFamily="34" charset="0"/>
                <a:cs typeface="Verdana" pitchFamily="34" charset="0"/>
              </a:rPr>
              <a:t>esquiciarán pero no se destruirán.</a:t>
            </a:r>
            <a:endParaRPr lang="es-ES" sz="2400" b="1" dirty="0">
              <a:solidFill>
                <a:srgbClr val="FFFF00"/>
              </a:solidFill>
              <a:latin typeface="Verdana" pitchFamily="34" charset="0"/>
              <a:ea typeface="Verdana" pitchFamily="34" charset="0"/>
              <a:cs typeface="Verdana" pitchFamily="34" charset="0"/>
            </a:endParaRPr>
          </a:p>
        </p:txBody>
      </p:sp>
      <p:sp>
        <p:nvSpPr>
          <p:cNvPr id="3" name="2 CuadroTexto"/>
          <p:cNvSpPr txBox="1"/>
          <p:nvPr/>
        </p:nvSpPr>
        <p:spPr>
          <a:xfrm>
            <a:off x="395536" y="3208908"/>
            <a:ext cx="4536504" cy="2677656"/>
          </a:xfrm>
          <a:prstGeom prst="rect">
            <a:avLst/>
          </a:prstGeom>
          <a:noFill/>
        </p:spPr>
        <p:txBody>
          <a:bodyPr wrap="square" rtlCol="0">
            <a:spAutoFit/>
          </a:bodyPr>
          <a:lstStyle/>
          <a:p>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La voz de Dios sacudirá:</a:t>
            </a:r>
          </a:p>
          <a:p>
            <a:endPar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marL="342900" indent="-342900">
              <a:buFont typeface="Wingdings" pitchFamily="2" charset="2"/>
              <a:buChar char="v"/>
            </a:pPr>
            <a:r>
              <a:rPr lang="es-ES" sz="2400" b="1"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El cielo (universo)</a:t>
            </a:r>
          </a:p>
          <a:p>
            <a:pPr marL="342900" indent="-342900">
              <a:buFont typeface="Wingdings" pitchFamily="2" charset="2"/>
              <a:buChar char="v"/>
            </a:pPr>
            <a:r>
              <a:rPr lang="es-ES" sz="2400" b="1"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El sol</a:t>
            </a:r>
          </a:p>
          <a:p>
            <a:pPr marL="342900" indent="-342900">
              <a:buFont typeface="Wingdings" pitchFamily="2" charset="2"/>
              <a:buChar char="v"/>
            </a:pPr>
            <a:r>
              <a:rPr lang="es-ES" sz="2400" b="1"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La luna </a:t>
            </a:r>
          </a:p>
          <a:p>
            <a:pPr marL="342900" indent="-342900">
              <a:buFont typeface="Wingdings" pitchFamily="2" charset="2"/>
              <a:buChar char="v"/>
            </a:pPr>
            <a:r>
              <a:rPr lang="es-ES" sz="2400" b="1"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Las estrellas y </a:t>
            </a:r>
          </a:p>
          <a:p>
            <a:pPr marL="342900" indent="-342900">
              <a:buFont typeface="Wingdings" pitchFamily="2" charset="2"/>
              <a:buChar char="v"/>
            </a:pPr>
            <a:r>
              <a:rPr lang="es-ES" sz="2400" b="1"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La tierra</a:t>
            </a:r>
            <a:endParaRPr lang="es-ES" sz="2400"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136386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onmiedo.com/wp-content/uploads/2012/01/universo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5496" y="44624"/>
            <a:ext cx="7248000" cy="5436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23528" y="260648"/>
            <a:ext cx="6840760" cy="1200329"/>
          </a:xfrm>
          <a:prstGeom prst="rect">
            <a:avLst/>
          </a:prstGeom>
          <a:noFill/>
        </p:spPr>
        <p:txBody>
          <a:bodyPr wrap="square" rtlCol="0">
            <a:spAutoFit/>
          </a:bodyPr>
          <a:lstStyle/>
          <a:p>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a:t>
            </a:r>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ignifica entonces que estos astros, el cielo y la tierra se moverán de su lugar y se oscurecerán.</a:t>
            </a:r>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812698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ojocientifico.com/wp-content/universo_04.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5494" y="45344"/>
            <a:ext cx="9081827" cy="6660000"/>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323528" y="3284984"/>
            <a:ext cx="7992888" cy="1200329"/>
          </a:xfrm>
          <a:prstGeom prst="rect">
            <a:avLst/>
          </a:prstGeom>
          <a:noFill/>
        </p:spPr>
        <p:txBody>
          <a:bodyPr wrap="square" rtlCol="0">
            <a:spAutoFit/>
          </a:bodyPr>
          <a:lstStyle/>
          <a:p>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Pero ¿En qué momento de la línea profética se escucha la voz de Dios, bajo que eventos y con qué propósito?</a:t>
            </a:r>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290576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51520" y="116632"/>
            <a:ext cx="8568952" cy="830997"/>
          </a:xfrm>
          <a:prstGeom prst="rect">
            <a:avLst/>
          </a:prstGeom>
          <a:noFill/>
        </p:spPr>
        <p:txBody>
          <a:bodyPr wrap="square" rtlCol="0">
            <a:spAutoFit/>
          </a:bodyPr>
          <a:lstStyle/>
          <a:p>
            <a:r>
              <a:rPr lang="es-ES" sz="2400" b="1" dirty="0" smtClean="0">
                <a:solidFill>
                  <a:srgbClr val="FFFF00"/>
                </a:solidFill>
                <a:latin typeface="Verdana" pitchFamily="34" charset="0"/>
                <a:ea typeface="Verdana" pitchFamily="34" charset="0"/>
                <a:cs typeface="Verdana" pitchFamily="34" charset="0"/>
              </a:rPr>
              <a:t>LA CONMOCIÓN DE LAS POTESTADES DEL CIELO</a:t>
            </a:r>
          </a:p>
          <a:p>
            <a:r>
              <a:rPr lang="es-ES" sz="2000" b="1" dirty="0" smtClean="0">
                <a:solidFill>
                  <a:srgbClr val="FF0000"/>
                </a:solidFill>
                <a:latin typeface="Verdana" pitchFamily="34" charset="0"/>
                <a:ea typeface="Verdana" pitchFamily="34" charset="0"/>
                <a:cs typeface="Verdana" pitchFamily="34" charset="0"/>
              </a:rPr>
              <a:t>Según lo presentan las profecías apocalípticas.</a:t>
            </a:r>
            <a:r>
              <a:rPr lang="es-ES" sz="2400" b="1" dirty="0" smtClean="0">
                <a:solidFill>
                  <a:srgbClr val="FF0000"/>
                </a:solidFill>
                <a:latin typeface="Verdana" pitchFamily="34" charset="0"/>
                <a:ea typeface="Verdana" pitchFamily="34" charset="0"/>
                <a:cs typeface="Verdana" pitchFamily="34" charset="0"/>
              </a:rPr>
              <a:t> </a:t>
            </a:r>
            <a:endParaRPr lang="es-ES" sz="2400" b="1" dirty="0">
              <a:solidFill>
                <a:srgbClr val="FF0000"/>
              </a:solidFill>
              <a:latin typeface="Verdana" pitchFamily="34" charset="0"/>
              <a:ea typeface="Verdana" pitchFamily="34" charset="0"/>
              <a:cs typeface="Verdana" pitchFamily="34" charset="0"/>
            </a:endParaRPr>
          </a:p>
        </p:txBody>
      </p:sp>
      <p:pic>
        <p:nvPicPr>
          <p:cNvPr id="15368" name="Picture 8" descr="http://www.erain.es/departamentos/Religion/Trabajos/Biblia/IMAG/isaiah%5b1%5d.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36268" y="1052735"/>
            <a:ext cx="7705287" cy="5796000"/>
          </a:xfrm>
          <a:prstGeom prst="rect">
            <a:avLst/>
          </a:prstGeom>
          <a:noFill/>
          <a:extLst>
            <a:ext uri="{909E8E84-426E-40DD-AFC4-6F175D3DCCD1}">
              <a14:hiddenFill xmlns:a14="http://schemas.microsoft.com/office/drawing/2010/main">
                <a:solidFill>
                  <a:srgbClr val="FFFFFF"/>
                </a:solidFill>
              </a14:hiddenFill>
            </a:ext>
          </a:extLst>
        </p:spPr>
      </p:pic>
      <p:pic>
        <p:nvPicPr>
          <p:cNvPr id="1536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052734"/>
            <a:ext cx="3893375" cy="280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74459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188640"/>
            <a:ext cx="8280920" cy="1200329"/>
          </a:xfrm>
          <a:prstGeom prst="rect">
            <a:avLst/>
          </a:prstGeom>
        </p:spPr>
        <p:txBody>
          <a:bodyPr wrap="square">
            <a:spAutoFit/>
          </a:bodyPr>
          <a:lstStyle/>
          <a:p>
            <a:r>
              <a:rPr lang="es-ES" sz="2400" b="1" dirty="0">
                <a:solidFill>
                  <a:srgbClr val="FFFF00"/>
                </a:solidFill>
                <a:effectLst>
                  <a:outerShdw blurRad="38100" dist="38100" dir="2700000" algn="tl">
                    <a:srgbClr val="000000">
                      <a:alpha val="43137"/>
                    </a:srgbClr>
                  </a:outerShdw>
                </a:effectLst>
                <a:latin typeface="Verdana"/>
              </a:rPr>
              <a:t>Y mirarán a la tierra, </a:t>
            </a:r>
            <a:r>
              <a:rPr lang="es-ES" sz="2400" b="1" dirty="0">
                <a:solidFill>
                  <a:srgbClr val="FF0000"/>
                </a:solidFill>
                <a:effectLst>
                  <a:outerShdw blurRad="38100" dist="38100" dir="2700000" algn="tl">
                    <a:srgbClr val="000000">
                      <a:alpha val="43137"/>
                    </a:srgbClr>
                  </a:outerShdw>
                </a:effectLst>
                <a:latin typeface="Verdana"/>
              </a:rPr>
              <a:t>y he aquí tribulación y tinieblas, oscuridad y angustia; y serán sumidos en las tinieblas</a:t>
            </a:r>
            <a:r>
              <a:rPr lang="es-ES" sz="2400" b="1" dirty="0" smtClean="0">
                <a:solidFill>
                  <a:srgbClr val="FF0000"/>
                </a:solidFill>
                <a:effectLst>
                  <a:outerShdw blurRad="38100" dist="38100" dir="2700000" algn="tl">
                    <a:srgbClr val="000000">
                      <a:alpha val="43137"/>
                    </a:srgbClr>
                  </a:outerShdw>
                </a:effectLst>
                <a:latin typeface="Verdana"/>
              </a:rPr>
              <a:t>. </a:t>
            </a:r>
            <a:r>
              <a:rPr lang="es-ES" b="1" dirty="0" smtClean="0">
                <a:solidFill>
                  <a:srgbClr val="FFFF00"/>
                </a:solidFill>
                <a:effectLst>
                  <a:outerShdw blurRad="38100" dist="38100" dir="2700000" algn="tl">
                    <a:srgbClr val="000000">
                      <a:alpha val="43137"/>
                    </a:srgbClr>
                  </a:outerShdw>
                </a:effectLst>
                <a:latin typeface="Verdana"/>
              </a:rPr>
              <a:t>(Isa. 8: 22)</a:t>
            </a:r>
            <a:endParaRPr lang="es-ES" b="1" dirty="0">
              <a:solidFill>
                <a:srgbClr val="FFFF00"/>
              </a:solidFill>
              <a:effectLst>
                <a:outerShdw blurRad="38100" dist="38100" dir="2700000" algn="tl">
                  <a:srgbClr val="000000">
                    <a:alpha val="43137"/>
                  </a:srgbClr>
                </a:outerShdw>
              </a:effectLst>
            </a:endParaRPr>
          </a:p>
        </p:txBody>
      </p:sp>
      <p:pic>
        <p:nvPicPr>
          <p:cNvPr id="13314" name="Picture 2" descr="http://todofondosdelespacio.com/wp-content/uploads/images/44/la-tierra__400x30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39552" y="1413101"/>
            <a:ext cx="6576000" cy="49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3255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mexico.cnn.com/media/2010/11/02/cosmos-universo.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23528" y="3429000"/>
            <a:ext cx="8712968" cy="3343275"/>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51520" y="116632"/>
            <a:ext cx="8640960" cy="3785652"/>
          </a:xfrm>
          <a:prstGeom prst="rect">
            <a:avLst/>
          </a:prstGeom>
        </p:spPr>
        <p:txBody>
          <a:bodyPr wrap="square">
            <a:spAutoFit/>
          </a:bodyPr>
          <a:lstStyle/>
          <a:p>
            <a:r>
              <a:rPr lang="es-ES" sz="2400" b="1" dirty="0">
                <a:solidFill>
                  <a:srgbClr val="FFFF00"/>
                </a:solidFill>
                <a:effectLst>
                  <a:outerShdw blurRad="38100" dist="38100" dir="2700000" algn="tl">
                    <a:srgbClr val="000000">
                      <a:alpha val="43137"/>
                    </a:srgbClr>
                  </a:outerShdw>
                </a:effectLst>
                <a:latin typeface="Verdana"/>
              </a:rPr>
              <a:t>He aquí el día de Jehová viene, terrible, y de indignación y ardor de ira, para convertir la tierra en soledad, y raer de ella a sus pecadores. </a:t>
            </a:r>
            <a:r>
              <a:rPr lang="es-ES" sz="2400" b="1" dirty="0" smtClean="0">
                <a:solidFill>
                  <a:srgbClr val="FF0000"/>
                </a:solidFill>
                <a:effectLst>
                  <a:outerShdw blurRad="38100" dist="38100" dir="2700000" algn="tl">
                    <a:srgbClr val="000000">
                      <a:alpha val="43137"/>
                    </a:srgbClr>
                  </a:outerShdw>
                </a:effectLst>
                <a:latin typeface="Verdana"/>
              </a:rPr>
              <a:t>Por </a:t>
            </a:r>
            <a:r>
              <a:rPr lang="es-ES" sz="2400" b="1" dirty="0">
                <a:solidFill>
                  <a:srgbClr val="FF0000"/>
                </a:solidFill>
                <a:effectLst>
                  <a:outerShdw blurRad="38100" dist="38100" dir="2700000" algn="tl">
                    <a:srgbClr val="000000">
                      <a:alpha val="43137"/>
                    </a:srgbClr>
                  </a:outerShdw>
                </a:effectLst>
                <a:latin typeface="Verdana"/>
              </a:rPr>
              <a:t>lo cual las estrellas de los cielos y sus luceros no darán su luz; y el sol se oscurecerá al nacer, y la luna no dará su </a:t>
            </a:r>
            <a:r>
              <a:rPr lang="es-ES" sz="2400" b="1" dirty="0" smtClean="0">
                <a:solidFill>
                  <a:srgbClr val="FF0000"/>
                </a:solidFill>
                <a:effectLst>
                  <a:outerShdw blurRad="38100" dist="38100" dir="2700000" algn="tl">
                    <a:srgbClr val="000000">
                      <a:alpha val="43137"/>
                    </a:srgbClr>
                  </a:outerShdw>
                </a:effectLst>
                <a:latin typeface="Verdana"/>
              </a:rPr>
              <a:t>resplandor.</a:t>
            </a:r>
            <a:r>
              <a:rPr lang="es-ES" sz="2400" b="1" dirty="0" smtClean="0">
                <a:solidFill>
                  <a:srgbClr val="FFFF00"/>
                </a:solidFill>
                <a:effectLst>
                  <a:outerShdw blurRad="38100" dist="38100" dir="2700000" algn="tl">
                    <a:srgbClr val="000000">
                      <a:alpha val="43137"/>
                    </a:srgbClr>
                  </a:outerShdw>
                </a:effectLst>
                <a:latin typeface="Verdana"/>
              </a:rPr>
              <a:t> Y </a:t>
            </a:r>
            <a:r>
              <a:rPr lang="es-ES" sz="2400" b="1" dirty="0">
                <a:solidFill>
                  <a:srgbClr val="FFFF00"/>
                </a:solidFill>
                <a:effectLst>
                  <a:outerShdw blurRad="38100" dist="38100" dir="2700000" algn="tl">
                    <a:srgbClr val="000000">
                      <a:alpha val="43137"/>
                    </a:srgbClr>
                  </a:outerShdw>
                </a:effectLst>
                <a:latin typeface="Verdana"/>
              </a:rPr>
              <a:t>castigaré al mundo por su maldad, y a los impíos por su iniquidad; y haré que cese la arrogancia de los soberbios, y abatiré la altivez de los fuertes. </a:t>
            </a:r>
            <a:r>
              <a:rPr lang="es-ES" b="1" dirty="0" smtClean="0">
                <a:solidFill>
                  <a:srgbClr val="FFFF00"/>
                </a:solidFill>
                <a:effectLst>
                  <a:outerShdw blurRad="38100" dist="38100" dir="2700000" algn="tl">
                    <a:srgbClr val="000000">
                      <a:alpha val="43137"/>
                    </a:srgbClr>
                  </a:outerShdw>
                </a:effectLst>
                <a:latin typeface="Verdana"/>
              </a:rPr>
              <a:t>(Is. 13: 9-11)</a:t>
            </a:r>
            <a:endParaRPr lang="es-ES"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71513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190341" y="1476073"/>
            <a:ext cx="2437439" cy="707886"/>
          </a:xfrm>
          <a:prstGeom prst="rect">
            <a:avLst/>
          </a:prstGeom>
          <a:noFill/>
        </p:spPr>
        <p:txBody>
          <a:bodyPr wrap="square" rtlCol="0">
            <a:spAutoFit/>
          </a:bodyPr>
          <a:lstStyle/>
          <a:p>
            <a:r>
              <a:rPr lang="es-ES_tradnl" sz="4000" b="1" dirty="0" smtClean="0">
                <a:latin typeface="Agency FB" pitchFamily="34" charset="0"/>
              </a:rPr>
              <a:t>SERIE  </a:t>
            </a:r>
            <a:r>
              <a:rPr lang="es-ES_tradnl" sz="3200" b="1" dirty="0" smtClean="0">
                <a:latin typeface="Agency FB" pitchFamily="34" charset="0"/>
              </a:rPr>
              <a:t>Nº  -  1</a:t>
            </a:r>
            <a:endParaRPr lang="es-ES_tradnl" sz="3200" b="1" dirty="0">
              <a:latin typeface="Agency FB" pitchFamily="34" charset="0"/>
            </a:endParaRPr>
          </a:p>
        </p:txBody>
      </p:sp>
      <p:pic>
        <p:nvPicPr>
          <p:cNvPr id="1026" name="Picture 2" descr="C:\Documents and Settings\Administrador\Escritorio\Logo 8.gif"/>
          <p:cNvPicPr>
            <a:picLocks noChangeAspect="1" noChangeArrowheads="1"/>
          </p:cNvPicPr>
          <p:nvPr/>
        </p:nvPicPr>
        <p:blipFill>
          <a:blip r:embed="rId2"/>
          <a:srcRect/>
          <a:stretch>
            <a:fillRect/>
          </a:stretch>
        </p:blipFill>
        <p:spPr bwMode="auto">
          <a:xfrm>
            <a:off x="107504" y="116752"/>
            <a:ext cx="1080000" cy="1080000"/>
          </a:xfrm>
          <a:prstGeom prst="rect">
            <a:avLst/>
          </a:prstGeom>
          <a:noFill/>
        </p:spPr>
      </p:pic>
      <p:pic>
        <p:nvPicPr>
          <p:cNvPr id="22530" name="Picture 2" descr="C:\Users\Fernando\Desktop\7 Láminas profeticas\4 APOCALIPSIS\Ñ\0614184.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635896" y="81376"/>
            <a:ext cx="5047411" cy="6732000"/>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197182" y="1980129"/>
            <a:ext cx="3222690" cy="461665"/>
          </a:xfrm>
          <a:prstGeom prst="rect">
            <a:avLst/>
          </a:prstGeom>
          <a:noFill/>
        </p:spPr>
        <p:txBody>
          <a:bodyPr wrap="square" rtlCol="0">
            <a:spAutoFit/>
          </a:bodyPr>
          <a:lstStyle/>
          <a:p>
            <a:r>
              <a:rPr lang="es-ES_tradnl" sz="2400" b="1" dirty="0" smtClean="0">
                <a:effectLst>
                  <a:outerShdw blurRad="38100" dist="38100" dir="2700000" algn="tl">
                    <a:srgbClr val="000000">
                      <a:alpha val="43137"/>
                    </a:srgbClr>
                  </a:outerShdw>
                </a:effectLst>
                <a:latin typeface="Agency FB" pitchFamily="34" charset="0"/>
                <a:cs typeface="Microsoft Sans Serif" pitchFamily="34" charset="0"/>
              </a:rPr>
              <a:t>Periodo Profético:</a:t>
            </a:r>
            <a:endParaRPr lang="es-ES_tradnl" sz="2400" b="1" dirty="0">
              <a:effectLst>
                <a:outerShdw blurRad="38100" dist="38100" dir="2700000" algn="tl">
                  <a:srgbClr val="000000">
                    <a:alpha val="43137"/>
                  </a:srgbClr>
                </a:outerShdw>
              </a:effectLst>
              <a:latin typeface="Agency FB" pitchFamily="34" charset="0"/>
              <a:cs typeface="Microsoft Sans Serif" pitchFamily="34" charset="0"/>
            </a:endParaRPr>
          </a:p>
        </p:txBody>
      </p:sp>
      <p:sp>
        <p:nvSpPr>
          <p:cNvPr id="1028" name="Rectangle 4"/>
          <p:cNvSpPr>
            <a:spLocks noChangeArrowheads="1"/>
          </p:cNvSpPr>
          <p:nvPr/>
        </p:nvSpPr>
        <p:spPr bwMode="auto">
          <a:xfrm>
            <a:off x="179512" y="2349461"/>
            <a:ext cx="338437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tabLst>
                <a:tab pos="1676400" algn="l"/>
                <a:tab pos="3981450" algn="l"/>
              </a:tabLst>
            </a:pPr>
            <a:r>
              <a:rPr lang="es-ES_tradnl" sz="2400" b="1" dirty="0" smtClean="0">
                <a:solidFill>
                  <a:srgbClr val="FF0000"/>
                </a:solidFill>
                <a:effectLst>
                  <a:outerShdw blurRad="38100" dist="38100" dir="2700000" algn="tl">
                    <a:srgbClr val="000000">
                      <a:alpha val="43137"/>
                    </a:srgbClr>
                  </a:outerShdw>
                </a:effectLst>
                <a:latin typeface="Agency FB" pitchFamily="34" charset="0"/>
                <a:ea typeface="Times New Roman" pitchFamily="18" charset="0"/>
              </a:rPr>
              <a:t>Tiempo de gracia y principios de dolores.</a:t>
            </a:r>
            <a:endParaRPr lang="es-ES_tradnl" sz="3600" dirty="0" smtClean="0">
              <a:solidFill>
                <a:srgbClr val="FF0000"/>
              </a:solidFill>
              <a:effectLst>
                <a:outerShdw blurRad="38100" dist="38100" dir="2700000" algn="tl">
                  <a:srgbClr val="000000">
                    <a:alpha val="43137"/>
                  </a:srgbClr>
                </a:outerShdw>
              </a:effectLst>
              <a:latin typeface="Agency FB" pitchFamily="34" charset="0"/>
            </a:endParaRPr>
          </a:p>
        </p:txBody>
      </p:sp>
      <p:sp>
        <p:nvSpPr>
          <p:cNvPr id="14" name="2 Título"/>
          <p:cNvSpPr txBox="1">
            <a:spLocks/>
          </p:cNvSpPr>
          <p:nvPr/>
        </p:nvSpPr>
        <p:spPr>
          <a:xfrm>
            <a:off x="539552" y="-99392"/>
            <a:ext cx="6480720" cy="85725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5400" b="1" dirty="0" smtClean="0">
                <a:solidFill>
                  <a:srgbClr val="FF0000"/>
                </a:solidFill>
                <a:effectLst>
                  <a:outerShdw blurRad="38100" dist="38100" dir="2700000" algn="tl">
                    <a:srgbClr val="000000">
                      <a:alpha val="43137"/>
                    </a:srgbClr>
                  </a:outerShdw>
                </a:effectLst>
                <a:latin typeface="Symbol" pitchFamily="18" charset="2"/>
              </a:rPr>
              <a:t>APOCALIPSIS</a:t>
            </a:r>
            <a:endParaRPr lang="es-ES" sz="5400" b="1" dirty="0">
              <a:solidFill>
                <a:srgbClr val="FF0000"/>
              </a:solidFill>
              <a:effectLst>
                <a:outerShdw blurRad="38100" dist="38100" dir="2700000" algn="tl">
                  <a:srgbClr val="000000">
                    <a:alpha val="43137"/>
                  </a:srgbClr>
                </a:outerShdw>
              </a:effectLst>
              <a:latin typeface="Symbol" pitchFamily="18" charset="2"/>
            </a:endParaRPr>
          </a:p>
        </p:txBody>
      </p:sp>
      <p:sp>
        <p:nvSpPr>
          <p:cNvPr id="2" name="1 CuadroTexto"/>
          <p:cNvSpPr txBox="1"/>
          <p:nvPr/>
        </p:nvSpPr>
        <p:spPr>
          <a:xfrm>
            <a:off x="1259632" y="550421"/>
            <a:ext cx="2520280" cy="646331"/>
          </a:xfrm>
          <a:prstGeom prst="rect">
            <a:avLst/>
          </a:prstGeom>
          <a:noFill/>
        </p:spPr>
        <p:txBody>
          <a:bodyPr wrap="square" rtlCol="0">
            <a:spAutoFit/>
          </a:bodyPr>
          <a:lstStyle/>
          <a:p>
            <a:r>
              <a:rPr lang="es-ES" sz="3600" b="1" dirty="0" smtClean="0">
                <a:solidFill>
                  <a:srgbClr val="FFFF00"/>
                </a:solidFill>
                <a:effectLst>
                  <a:outerShdw blurRad="38100" dist="38100" dir="2700000" algn="tl">
                    <a:srgbClr val="000000">
                      <a:alpha val="43137"/>
                    </a:srgbClr>
                  </a:outerShdw>
                </a:effectLst>
                <a:latin typeface="Agency FB" pitchFamily="34" charset="0"/>
              </a:rPr>
              <a:t>REVELACIONES</a:t>
            </a:r>
            <a:endParaRPr lang="es-ES" sz="3600" b="1" dirty="0">
              <a:solidFill>
                <a:srgbClr val="FF0000"/>
              </a:solidFill>
              <a:effectLst>
                <a:outerShdw blurRad="38100" dist="38100" dir="2700000" algn="tl">
                  <a:srgbClr val="000000">
                    <a:alpha val="43137"/>
                  </a:srgbClr>
                </a:outerShdw>
              </a:effectLst>
              <a:latin typeface="Agency FB" pitchFamily="34" charset="0"/>
            </a:endParaRPr>
          </a:p>
        </p:txBody>
      </p:sp>
      <p:pic>
        <p:nvPicPr>
          <p:cNvPr id="16388" name="Picture 4" descr="C:\Users\Fernando\Desktop\7 Láminas profeticas\4 APOCALIPSIS\D\tora.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3166" y="3465281"/>
            <a:ext cx="3510722" cy="1836072"/>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3635896" y="3284984"/>
            <a:ext cx="2016224" cy="523220"/>
          </a:xfrm>
          <a:prstGeom prst="rect">
            <a:avLst/>
          </a:prstGeom>
          <a:noFill/>
        </p:spPr>
        <p:txBody>
          <a:bodyPr wrap="square" rtlCol="0">
            <a:spAutoFit/>
          </a:bodyPr>
          <a:lstStyle/>
          <a:p>
            <a:r>
              <a:rPr lang="es-ES" sz="2800" b="1" dirty="0" smtClean="0">
                <a:effectLst>
                  <a:outerShdw blurRad="38100" dist="38100" dir="2700000" algn="tl">
                    <a:srgbClr val="000000">
                      <a:alpha val="43137"/>
                    </a:srgbClr>
                  </a:outerShdw>
                </a:effectLst>
                <a:latin typeface="Agency FB" pitchFamily="34" charset="0"/>
              </a:rPr>
              <a:t>Expediente Nº 1</a:t>
            </a:r>
            <a:endParaRPr lang="es-ES" sz="2800" b="1" dirty="0">
              <a:effectLst>
                <a:outerShdw blurRad="38100" dist="38100" dir="2700000" algn="tl">
                  <a:srgbClr val="000000">
                    <a:alpha val="43137"/>
                  </a:srgbClr>
                </a:outerShdw>
              </a:effectLst>
              <a:latin typeface="Agency FB" pitchFamily="34" charset="0"/>
            </a:endParaRPr>
          </a:p>
        </p:txBody>
      </p:sp>
      <p:sp>
        <p:nvSpPr>
          <p:cNvPr id="4" name="AutoShape 4" descr="data:image/jpeg;base64,/9j/4AAQSkZJRgABAQAAAQABAAD/2wCEAAkGBhASERUUEhMWEhAUFRcUFxYXGRccHBQVFRcXFhYUFhQbHiceFxojGRQUHzAhIycrLC0sFR4yNTAqNSgrLCkBCQoKDgwOGg8PGjUlHyU1LCwqLSksKikpLCwpKS4sLCwsKSwqLCwpLCksKSksLCksLiwsLCwsLCwsLCwpLCwsLP/AABEIANQA7gMBIgACEQEDEQH/xAAcAAEAAQUBAQAAAAAAAAAAAAAABQMEBgcIAgH/xABBEAACAQMCAwYDBQUHAwUBAAABAgADBBESIQUxQQYHEyJRYTJxgUJSkaGxCBQjgtEVM2KSweHwQ4OiNERTcsIk/8QAGgEBAQEBAQEBAAAAAAAAAAAAAAMBBAIFBv/EADMRAQACAQIDAwoFBQAAAAAAAAABAgMEEQUhMRNRkRIyQUNhcYHB0eEVQqGx8AYUIiMz/9oADAMBAAIRAxEAPwDRsREBERAREQEREBERAREQEREBESrbVFVgXXWoO65Iz7ZG4gUolVaRd8U0JLHyqMk+wHUzYPZjuRvrjQ90f3KixOzgmscbYWhsckjrjbfB2yGG9m+zdxfXC0LdNdRuv2UUc3dvsqM8/kBkkA7c7yuILwvhScPtmZlr5XxC7ajTp6fFb00ux0aRgBVOxzNg9mOxNtw63ZLdCC+NTPg1KzHyqHYbKuT8C7bn1OdNd/8AcIeJJTRs+DbUkYb+Vizvj0yUemdvUekwaziImhERAREQEREBERAREQEREBERAREQEREBERAREQEy/sV3YX3EgXphaVsuQa1Q4XIxkKObHfoMDG5B2kx3T9263rG6u8rY0SNjkeO/3A33Qcasb7gDqR0KoUBRgKqqNFMABUAxgYGxI29h0HWGTOyC7N9mLbh1NKVpSCh20mu4BrVDpY6y2BhQM4GMb7AZJORUwifCN+pO5PzY7y0quTUHoqk592IH6BvxlaiCSSdlHU/mfl/SYnNt+j1eXqUxrqNppUlas7H7KoDvtv1J/lnIvafjRu7uvcHI8WozgHmFJ8qnHouB9Jsjvt7eCqxsqJOlWDVmDbEqPJRIH3SSzA/bOMeXM1HNUgiIhpERAREQEREBERAREQEREBERAREQEREBESqFTQTqOvUAFxtpwcsWzsc42weZ5Y3ClMv7tu76pxW4K6vDtqWlqz7ZAbOlEHVm0tvyGCT0Bxazs6lWotOmpeo5CqqjJZjyAE6h7J9mqfD7Jbejs4XXXq4AZ6mM6cjPLOnYnCj1OYZM7JOraUqVAUaS6aNFFpU19AuFJydyeYyfc8zL0nzfT9Sf6SPrPmlk9cE/zOZeVHA1E7jIXHqcch89U8o2nd9qVgCBkAn3GwHMyx7X8cFrYXFwOVKnkZGdVRiEpLjqutkyeWPUZlehwymg+AF2OwGQM+nPZQOZ+frNKd83a+sK78PpVALanpNYKAPFrHTUOo77KdAC7YK75ImvVIawrVmdizEszEsSdySTkknqSZ4iJqpERAREQEREBERAREQEREBERAREQEREBERAREz3un7DC+rtWrAG1typZDn+M7fBRHLAJG59NuuwbR7suwtCztqVUoDfVqfiVKucmlTqjK06fRSVxvud23xgTMro4RgNgA35KT/z5ys6kKcnLHdj6sef06D2AnhTlv8AMfz0j8gZiFp3lSoU1KKG+Hw6Z/8A1nPzGZUtzqzUOyD4fl9/HqeQ9vnKXh+K5Qf3a4D/AOIjlTHtvv8AQesju2Xa2jY2r13dQ2GW3TGfGrgHS2kEZRTjJyBzOc6YIjeUF3q9v/7Oo+HTJF/cJ5CMf/z0s/ET984OMdd8+UZ5yqVCxJJJYnJJ3JJ5knqZVvr6rWqNUqu1So27OxJLbY3J35AD6ShNWiNiIiGkREBERAREQEREBERAREQEREBERAREQERECtaWr1XWmg1O7BVA6sxwB+JnV3ZjsxS4fb07algin5nfGDVruMM5GTvpA2zsCvpND9yvBRX4rTdtktla4bnzQYQZH+NlO/MKROjXY4GeZbJ+ZPL/AE+kx5tO0PNU8vmP1EsLjXlUQlajAbj7CgksxH1wPf5S8uaqopZuS7/XoB9ZS4dSxktvWfdgPs+iewA9euYQhUseHMpRA+aeDqXSAce7DcksR895zH3h9pqt5fVmapro06jpRCnKLSVtK+HjbBCqcjnzm5u93t2bK1NKl/6m7VkVgRilRQhXbBySWLOAcDmTny4nOUQ6IjaCIia0iIgIiICIiAiIgIiICIiAiIgIiICIiAiIgIifVEDf3cR2XNGze6f4rtgqD0o0iSTn/E2Rj/CvqcbHqNk/zn9CZ94VaLSo0aSZ0ULelTXO52UAZPrpQdOstr650KxAy5bCD1ZgMfrn6TErqbjxauOdOluf8VToP5Rv8zL8eVcLgE4C49TsD9Of0lra0RTUIPM/M+7HmzHpvIztvxX90sLmsRqZKJA2G9SsfBp7EjyjWSRnOM8zzPNY3lzx3i8cF3xG4qKQaauaVMryNKl/DRs9chdX80xqfTPk1ciIgIiICIiAiIgIiICIiAiIgIiICIiAiIgIiICTnYWkrcTslYBla6oAgjIINRcgjqJBzMO6rhgqcXslY4HieKNJXOaKvUUHnjLUhkHfB6ZBgdPk/GfVz/4gL/pIlCKlVnP93Syi+7n4z9BtLnit4adLC71HqNTpj1dmIz9Of0lbh3BtCqM8hjIG5PU5O4z7YhGY3l9oUuQA0r+Z+nQe5mou/wB7Tp4dKzQgu7/vFXBHlUDTRUjmCQS3TbHPVttnjnGrW0pM9aotGiuzuebHBPhL1dyAdhk4nJ3afjj3l3WuHOWquWG2MLyRQOgCBRzPLmZilY2RcRE16IiICIiAiIgIiICIiAiIgIiICIiAiIgIiICIlxw/h9WvVSlSQ1KtRgqqObE8hAt5Odia92l/QNmCbrXhMIH+IFWJU7Y0M2T0GTkYzMw4X3EXrDVdV6FmgGXDNrdF0k5KqdP4sOsyLsvwThnDBVq2/E6N3f1F8CiQyotLxSFNRl1nIHxEk4wvqYGxLC7R69e5qNmhbGpSpkKcal3ua3pzyo35KZj/AGr77bGhRzbVFuKpIC00LA+7VKhACAD7uSSdsbkYn331a9nQs7W3rYsHosCqk5qujKXeow2ZTrQgZ56s9JpmBL9pu1Nzf1jVrsCcYVVyFpr91FycDOTzJJJJJMiIiAiIgIiICIiAiIgIiICIiAiIgIiICIiAiIgIiICZV3Za/wC0FNME1Vo3D09KLUYVFoVGRkpsQHYEAgZG4mKzZPYSxp8Krfvl9VSlWWk/g2oYGqWqJpDVkAPhppZtiQ2cbeoW9DjpQFituXceck+EX/8AuoAOfYnEu+BGzrOVa2tFUDOUeiT8i1Zgqj33PtIzs9etVFVjuDVJBPoQNsdMAD8ZlPZ61oPWArHCDcDIAYgjYnptmW23Smdkb3uLix4SNKoBTuAFXBAGuljdVUE454GMzV86V7Rdk6dS2NCpTe64cWapb1aB1VbVmDZGnP8AEQFifpv0mi+1HYutZ4cMte1ZtKV05FgMlHQ+ak/PysBnScZAzJTCkSx6IiY0iJVtrV6jBKaM7tsFUFiT6BRuYFPE+TJuH8K43QBFClf0QTkimlwoJ9SFABMheI8Rq1WY1QuskZOhFOV1DGFA+8c+pAzygWcRKvgb+UhvLqONsbZI82MkctvpmBSiIgIiICIiAiIgIlWjau4YqpIRdbY+yuQuT7ZZR9ZSgIiICJ9VSTgbmZ92e7keLXQ1NTFqnrXJVts/9MAvzA5gc+sDAIm77P8AZs+A1b/01qlH/MFqNU9OpX6TILPuA4SnxtXqnOd3VdvTCqJ4m9Y6yNTdh+yVV6FW+BAFFxSo5P8A7ghWDsB9lAc+7EcwCJEXPY+8JLYFUk5JDZJJ6nVgkzo3tbw2hQ4atGhTFOlTemFReQGrcnqSSdyckk7zXVjdAIVCDWTkuCA2nBGjzI+Bk5yultuc6MMVyUmYRvea22ayteAXtNwfAq7HfAfH1Kb/AITJaVxdcjb1mPotFl/Nm/0myLRqeN/4WTR1NoY4phMu6IGJ8zqRluh2BJlVrxNDgagGajsKfmCMVZ0UuMtUwpBI0oAWJx03bbo3ffqhOyvEePrSala26UaRbVrrOmVJA5DfHIH4TJ7szwau91Wo37pcLc0XWsq6wG06MHVkEkasAgDGZKcCuGGFph3Bqvrdw24XDl8nkGJ0jIBJYkDCzxwZ3W+OvOpaVQEk5JJakMsQAMnBOBsOQzjMllvGOtrT6G9zRnGO7TiKXdSjRtLipTFVkpuKVQqy6sK3ilQuMY82w+ky7gn7Ot5UTVc3FO3Y4wgU1COeQ5BVR9nkW59MTdxv56F4TPk/iWOei1azblDW9h+zrYKP49zWqHAzp0INXUjIY49pmvAOzdjw9NFnRVG06Wqnd36nU53O++OXoBtLjiHENC6mDMPRQTj3PoPczzbXiVANLqxZdXlOcjOMjrjOR9Jz5tde8bU5Q6qYIjzl9Sv3HXUPff8AOY9xru/4RdhvGtFSo2T4lLyMGxjVlcA/JgR6iVa/BdOTQIXP/T5IdsZ8u4PX0n234hWUhatNt8LqUat/vMw2wT7DHtI49Tlp5tt/epbHWesNa8b/AGd2L5srumUJ2SuGBUdBrQHWf5RMV4v3I8YoBmFFa6rneiwYkAE5CHDHlyxnJG03+nE6Jziopx6EHrjYddxjbnKtHiKk6VfzDOQM7Y556CddeI2/NVGdP3S5Ovuz93QIFa3rUmIyBUpupI5ZAYDIliyEHBGD6GdkreP96UagpsxLUqTvsSWRSfQZJ36flLxxHFPWJeJwWcd4jE63vuHWFUqta1tqhB2VqaMQT1AxtsOctk7LcKYZHD7TGSP7in02P2d57/v8P8hnY3cohSTgDJPST3D+wPFK+nw7K4IcalY0nVCMagfEYBMEcjnfbHOdOUbG0tVGihbWyg6himiebbzDbJOw5ekUe0finFJK1c+qgIv1c/0lK6jy/MrPx5QzspjrLSHCO4PidRh47UrVDgnU2tt+YFNM5YehI+c2F2a7heHW5D3Ja7YY+P8Ah0wQQc+Gpy3LGGJGCcgzP7e3uW5lKA9E87/V22H4GXdHh1Ndzl2+85LH6Z2X6Ylo8qev6fX7PE7Q0L3i8cuOEcQqUKFKgvD6tEAURQpgPSqJoq02qhBUP8QO2zEDK/Kahm1/2jLpW4hRQfEluM/zO5GD12mqJR5Jk3ZLu8v+IsPApYpczWqZWmBkjZseY5UjCgnbpvNh91HdDTZ3r32lzQq6BQDk6K1M5ZK66dLbGkwAYg5weom6K1cKAAAABgAbAAcgB0Ehmz1xRvIw3sR3T2PDgruBc3YwfFcAhGG/8FD8OD9o5b3HIZnUvQJF1r2Wj3JM/N6njHPaokrrjCJuzBR7nEiq/a6gPtFvkD+sw6+Sp4h15L55+o9vaeqXCa7cqTn6ED8TgS8R5cRa1/Doj2kzO0Qku0faWnWoMgDblTk4AGGHvMR4WBqZmIWmi63LZIABAwFBBdiSFVQdyQJkjdkLmopUqFB6lht74Ej7XumuBU1G7CJnOlVLYPqNWAOfpPraHVYdPimk29O/e3scmSd9layr0yCwRwzFnYBaYwWqDQvxBQFpZGBncHLHaSLVKSup1GqGqtq2fOkEaQFwNiCMtsqhSAGOJUp9n6Vphalw1V25BgiDruzKuQNjy3O8yGlwy22wqHPuTk+2/sfwlbcSwx038Fo01567I7srXqMAoQkEuXbSVGcJpOCTpBJYKm7aRqbB2lWjwyoburUPlTBUH1JYHYfIc5NUaSoMKNI9B/z2lnxjxPDymnA3bUSMj7oI5Z/26z5uq10Z6TiiOU9/V0V00RzsuUoBemT/AM+glnbcaUsVqKaTdNRGG3x5WGx32ilxkAA1VNHl8QONR5DVjfr+BntqtvVUgOjBsAkaT7AH0O+Bn12nzK0ikbbOqIiOi5FyhOnUCxzt1257S2fhm5NNzSzv5APMT1YHY+wGMS3uOE0FU4bws+XJPXG4AbqQBnG5C45T6LersEqqxwGIcHLDfSDg5VemAOhzncT1t3SPdcXQ0gEMoXzEaQzH1CtsMbdep9oqcUqKuTRfOQunmWbqcrkaQM79TPQN1nP8Ig7DdtvfGN+v4D3nkC7JYnQuB5VVju3LLHTnG5OPYTfe0W9oka3VQwOx0nmcHAJAOcAe+QPYSzdrQMyqwpqPjIJ3wR5euBkjJ9sdDi/8G7CbmkigYLuzeuxyQN8fn0lGp2gtaK48RqzDnp5E9fO3TOeU6MemyX82HibQoUBbl1CO4UdMuQ2xbTg7YBBY56gYl6nB6RTWxqBGwxL1GUb+uSOf/PSQF729qcqSLTHr8Tf5jsPwmO3fFK1U5d2Y+5J/D0+k+jj4Xaed7fz3pzk2ZXxW8sFLHU7u3M0yQOQAAZtsbDYA8pZVO2THyof3emBgaF1Njl8bEfliY5SoFjuQvu2f6EyTtuF23N62fYAgfiRmUyW0mljad5n2RNp/aYhCc0d6+ocaslOpkq1n+9Uwfyz+snbXtXVcAUbVtPQsQi/p+kirVrSn8GgH1O5/E7y9Xi1L/wCRfxnw8vFef+vFafbaZ/aPqnN4n0pqhXu3+OpToj0prqb/ADvt/wCMv7expc2LVW9ajFvwX4R9BIChxAHkwPyMvqF7PWHjM77W5Mal7++yF491++U6Re1Wiis64JQqXyXXmFwR5sY95pudpUK4YYO4IwR6g9JpnvE7jKz3Br8NVTTqks9EsqeEx3Jpk4Gg7+X7PIbcv0OHPXLG8MXn7PvH61b99p1GDAutxyUE1KxYVW2xsdCbch7ZmzL4Gc11eLVeG8RW8tVCUqo8ekMZRqVYZejsFyFJamcAYKdCJv3sb24teK0i1LKVU/vKLEFkzybI+JT6/Q4nHxDT2y0/xHqoDKTA422PrJevYyze1M/EZtJkx232asF4vXp/Ei1AOqBlP4YIlwnaSn9unUT5rn9J6NAzxoM6q8QmI2vjj4cvt+i1c1oXFPj9sf8AqAfPI/US5p39JuVRD8mH9ZFPQB5qD8wJQfhtI80X9P0lY4hgnzq2jwn6KxqO+E7XprUUrlSCMcg35HaWtHgVJANGpcejHBIyQxXlnJJ5DnIZuB0umpfkf6ykeB/dquPw/wBp001mln1kx76/SZb29UvcW12gzTreI2+zIu5IOMkEaRnH+8u6YuASW0NgHABI1HoDlfL895jbcJr9K5+usfo08Hh130rA/wAzidEZdJbpmjwmPk3tqsjuKlx4bYpguWwASpwvViNgfQD8TLOhw+qqsxpKaxPl+HC6hhm2x5cbYzvjpmQhsr37+f8AuNKbWV765/7h/rL1jTz66vj9ztap9eHOwAegBjkfFbmQoLFRjkBjn9nA23l5X4da51VCq4xu1QgDAwMLn09BMPbhl2eYH1f/AHn1Oz9webIv5/oJTbSV53zxt7J+8snLVlFftPaUl0pqqYAACjSoA/xHf8pDXXb2typqlP3Ayf8AM39JRpdlk+27N8sD+svKXAaC/Zz8yZ5ni/DsH/OJtPsj5zzRtl3Y3d8UrVTl2Zj7kn9dhKK2zt6n8TMzSypjkij6CVwJy5P6mt6rHt8UZtafSw+nwWqfsN9dv1l3T7P1fRV+v9JksT5mXjepydfn9U5pv1lBp2cPVx9Af9ZcJ2ep9WY/gJKYn3TOK2v1NvzeGzezqsk4RRH2AfmSZcJboOSqPkBKwQz2KJkJvlyedMz8ZeoiIUpUpgyulqZd0LGdGDR5LzyhqpYAyZpcpa21tia27e99w4fefu9GilwqJ/EOsgrVJ2QEAgaVG4O+Wxtp3/baDBbFTmxz4b5zSFInNMNrAIHlJGG0nmAdsjrpX0lThXF69tVWrQqNSqqchlJHUHB9Qcbg7HrLOJ9Qb47G9/lCoEpcRTwqmMGugyjEDYvTG6E/4cjJ5Actn2F9a3K6retTrLsSabq2NQyMgHy59DOOJ7qUypwccgdiDzAPMZ9fpIX09L9YHZFSwlB+HzmfgHejxWzCrSuWakunFOoFqLpU50jUCVByR5SD77DGb8M/aNrgYuLSnUODvTdqeTnbZg4xjafPycLx2G22sZSayMxG1/aA4U7ANTuaQPNmRCF2z9lyx322HXpMos+8Dg9YEpfW4xj43FPn6Cppz9Jw34LWeg9G0M8m2MyBaCN8JDY54OcfPE+GyE5LcFn0NY8aE+eBMgNjPJsJCeDXED4JnzwTJ08Pnw8Pk54PkEH4RjwTJz+z/aP7P9pn4RkEH4Jn3wTJv+zx6T6OHzY4PkEH4E+i3MnRYT0LCUjg1xBC2M9i0MnRZCKtJEUs5CqBkliAAOe5O0vXgs+kQq2RlVLGUbjtxwimpZr61IGPhq03O5A2RCWP0ExfjffxwqiCKAqXT7gaV0LkY5u++Dk7hTynXTgtY6sZolhLinYTRvEP2ir1m/gW9CkuT8euoSNtOSCoB59OvSYVxzvH4pd7Vrqpp3GlMU1wc81pgBtiRvnad+PheOo6S4r2u4baErcXVKm4ySmrUwwMkFFyQdxsRkzXXaL9oemhK2Nv4gA/vK+VGrPSkpyV0jqynfkMb6Nid9NPSnSBml93xcZqtq/eigGrC01VVGoMOQGSQG2JJwQDzGZhjuSSSck7knqfWfIlwiIgIiIFU3LHOTnKhdwCQq6cAEjK40gbdNuRMpREBERAubLiVai2qlUekwIOUYqcqcg5HoZkvBe8fi61kxf3B1MFOt/EGGIB8tTUuffERA6c7MtUNJhVqvXZXI1uKYYjAOD4aKvX0kviImbBpnzERM2DEaYiNoDTPoERG0BiMRE3Ycz96HaziVtxW5pUr66FNGTSBVKgBqaNgKmlQBqxyztvk5JwG84tcViTVq1KpJ1HW7NljnzHJ57nf3iJotMxEQEREBERAREQ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5" name="AutoShape 6" descr="data:image/jpeg;base64,/9j/4AAQSkZJRgABAQAAAQABAAD/2wCEAAkGBhASERUUEhMWEhAUFRcUFxYXGRccHBQVFRcXFhYUFhQbHiceFxojGRQUHzAhIycrLC0sFR4yNTAqNSgrLCkBCQoKDgwOGg8PGjUlHyU1LCwqLSksKikpLCwpKS4sLCwsKSwqLCwpLCksKSksLCksLiwsLCwsLCwsLCwpLCwsLP/AABEIANQA7gMBIgACEQEDEQH/xAAcAAEAAQUBAQAAAAAAAAAAAAAABQMEBgcIAgH/xABBEAACAQMCAwYDBQUHAwUBAAABAgADBBESIQUxQQYHEyJRYTJxgUJSkaGxCBQjgtEVM2KSweHwQ4OiNERTcsIk/8QAGgEBAQEBAQEBAAAAAAAAAAAAAAMBBAIFBv/EADMRAQACAQIDAwoFBQAAAAAAAAABAgMEEQUhMRNRkRIyQUNhcYHB0eEVQqGx8AYUIiMz/9oADAMBAAIRAxEAPwDRsREBERAREQEREBERAREQEREBESrbVFVgXXWoO65Iz7ZG4gUolVaRd8U0JLHyqMk+wHUzYPZjuRvrjQ90f3KixOzgmscbYWhsckjrjbfB2yGG9m+zdxfXC0LdNdRuv2UUc3dvsqM8/kBkkA7c7yuILwvhScPtmZlr5XxC7ajTp6fFb00ux0aRgBVOxzNg9mOxNtw63ZLdCC+NTPg1KzHyqHYbKuT8C7bn1OdNd/8AcIeJJTRs+DbUkYb+Vizvj0yUemdvUekwaziImhERAREQEREBERAREQEREBERAREQEREBERAREQEy/sV3YX3EgXphaVsuQa1Q4XIxkKObHfoMDG5B2kx3T9263rG6u8rY0SNjkeO/3A33Qcasb7gDqR0KoUBRgKqqNFMABUAxgYGxI29h0HWGTOyC7N9mLbh1NKVpSCh20mu4BrVDpY6y2BhQM4GMb7AZJORUwifCN+pO5PzY7y0quTUHoqk592IH6BvxlaiCSSdlHU/mfl/SYnNt+j1eXqUxrqNppUlas7H7KoDvtv1J/lnIvafjRu7uvcHI8WozgHmFJ8qnHouB9Jsjvt7eCqxsqJOlWDVmDbEqPJRIH3SSzA/bOMeXM1HNUgiIhpERAREQEREBERAREQEREBERAREQEREBESqFTQTqOvUAFxtpwcsWzsc42weZ5Y3ClMv7tu76pxW4K6vDtqWlqz7ZAbOlEHVm0tvyGCT0Bxazs6lWotOmpeo5CqqjJZjyAE6h7J9mqfD7Jbejs4XXXq4AZ6mM6cjPLOnYnCj1OYZM7JOraUqVAUaS6aNFFpU19AuFJydyeYyfc8zL0nzfT9Sf6SPrPmlk9cE/zOZeVHA1E7jIXHqcch89U8o2nd9qVgCBkAn3GwHMyx7X8cFrYXFwOVKnkZGdVRiEpLjqutkyeWPUZlehwymg+AF2OwGQM+nPZQOZ+frNKd83a+sK78PpVALanpNYKAPFrHTUOo77KdAC7YK75ImvVIawrVmdizEszEsSdySTkknqSZ4iJqpERAREQEREBERAREQEREBERAREQEREBERAREz3un7DC+rtWrAG1typZDn+M7fBRHLAJG59NuuwbR7suwtCztqVUoDfVqfiVKucmlTqjK06fRSVxvud23xgTMro4RgNgA35KT/z5ys6kKcnLHdj6sef06D2AnhTlv8AMfz0j8gZiFp3lSoU1KKG+Hw6Z/8A1nPzGZUtzqzUOyD4fl9/HqeQ9vnKXh+K5Qf3a4D/AOIjlTHtvv8AQesju2Xa2jY2r13dQ2GW3TGfGrgHS2kEZRTjJyBzOc6YIjeUF3q9v/7Oo+HTJF/cJ5CMf/z0s/ET984OMdd8+UZ5yqVCxJJJYnJJ3JJ5knqZVvr6rWqNUqu1So27OxJLbY3J35AD6ShNWiNiIiGkREBERAREQEREBERAREQEREBERAREQERECtaWr1XWmg1O7BVA6sxwB+JnV3ZjsxS4fb07algin5nfGDVruMM5GTvpA2zsCvpND9yvBRX4rTdtktla4bnzQYQZH+NlO/MKROjXY4GeZbJ+ZPL/AE+kx5tO0PNU8vmP1EsLjXlUQlajAbj7CgksxH1wPf5S8uaqopZuS7/XoB9ZS4dSxktvWfdgPs+iewA9euYQhUseHMpRA+aeDqXSAce7DcksR895zH3h9pqt5fVmapro06jpRCnKLSVtK+HjbBCqcjnzm5u93t2bK1NKl/6m7VkVgRilRQhXbBySWLOAcDmTny4nOUQ6IjaCIia0iIgIiICIiAiIgIiICIiAiIgIiICIiAiIgIifVEDf3cR2XNGze6f4rtgqD0o0iSTn/E2Rj/CvqcbHqNk/zn9CZ94VaLSo0aSZ0ULelTXO52UAZPrpQdOstr650KxAy5bCD1ZgMfrn6TErqbjxauOdOluf8VToP5Rv8zL8eVcLgE4C49TsD9Of0lra0RTUIPM/M+7HmzHpvIztvxX90sLmsRqZKJA2G9SsfBp7EjyjWSRnOM8zzPNY3lzx3i8cF3xG4qKQaauaVMryNKl/DRs9chdX80xqfTPk1ciIgIiICIiAiIgIiICIiAiIgIiICIiAiIgIiICTnYWkrcTslYBla6oAgjIINRcgjqJBzMO6rhgqcXslY4HieKNJXOaKvUUHnjLUhkHfB6ZBgdPk/GfVz/4gL/pIlCKlVnP93Syi+7n4z9BtLnit4adLC71HqNTpj1dmIz9Of0lbh3BtCqM8hjIG5PU5O4z7YhGY3l9oUuQA0r+Z+nQe5mou/wB7Tp4dKzQgu7/vFXBHlUDTRUjmCQS3TbHPVttnjnGrW0pM9aotGiuzuebHBPhL1dyAdhk4nJ3afjj3l3WuHOWquWG2MLyRQOgCBRzPLmZilY2RcRE16IiICIiAiIgIiICIiAiIgIiICIiAiIgIiICIlxw/h9WvVSlSQ1KtRgqqObE8hAt5Odia92l/QNmCbrXhMIH+IFWJU7Y0M2T0GTkYzMw4X3EXrDVdV6FmgGXDNrdF0k5KqdP4sOsyLsvwThnDBVq2/E6N3f1F8CiQyotLxSFNRl1nIHxEk4wvqYGxLC7R69e5qNmhbGpSpkKcal3ua3pzyo35KZj/AGr77bGhRzbVFuKpIC00LA+7VKhACAD7uSSdsbkYn331a9nQs7W3rYsHosCqk5qujKXeow2ZTrQgZ56s9JpmBL9pu1Nzf1jVrsCcYVVyFpr91FycDOTzJJJJJMiIiAiIgIiICIiAiIgIiICIiAiIgIiICIiAiIgIiICZV3Za/wC0FNME1Vo3D09KLUYVFoVGRkpsQHYEAgZG4mKzZPYSxp8Krfvl9VSlWWk/g2oYGqWqJpDVkAPhppZtiQ2cbeoW9DjpQFituXceck+EX/8AuoAOfYnEu+BGzrOVa2tFUDOUeiT8i1Zgqj33PtIzs9etVFVjuDVJBPoQNsdMAD8ZlPZ61oPWArHCDcDIAYgjYnptmW23Smdkb3uLix4SNKoBTuAFXBAGuljdVUE454GMzV86V7Rdk6dS2NCpTe64cWapb1aB1VbVmDZGnP8AEQFifpv0mi+1HYutZ4cMte1ZtKV05FgMlHQ+ak/PysBnScZAzJTCkSx6IiY0iJVtrV6jBKaM7tsFUFiT6BRuYFPE+TJuH8K43QBFClf0QTkimlwoJ9SFABMheI8Rq1WY1QuskZOhFOV1DGFA+8c+pAzygWcRKvgb+UhvLqONsbZI82MkctvpmBSiIgIiICIiAiIgIlWjau4YqpIRdbY+yuQuT7ZZR9ZSgIiICJ9VSTgbmZ92e7keLXQ1NTFqnrXJVts/9MAvzA5gc+sDAIm77P8AZs+A1b/01qlH/MFqNU9OpX6TILPuA4SnxtXqnOd3VdvTCqJ4m9Y6yNTdh+yVV6FW+BAFFxSo5P8A7ghWDsB9lAc+7EcwCJEXPY+8JLYFUk5JDZJJ6nVgkzo3tbw2hQ4atGhTFOlTemFReQGrcnqSSdyckk7zXVjdAIVCDWTkuCA2nBGjzI+Bk5yultuc6MMVyUmYRvea22ayteAXtNwfAq7HfAfH1Kb/AITJaVxdcjb1mPotFl/Nm/0myLRqeN/4WTR1NoY4phMu6IGJ8zqRluh2BJlVrxNDgagGajsKfmCMVZ0UuMtUwpBI0oAWJx03bbo3ffqhOyvEePrSala26UaRbVrrOmVJA5DfHIH4TJ7szwau91Wo37pcLc0XWsq6wG06MHVkEkasAgDGZKcCuGGFph3Bqvrdw24XDl8nkGJ0jIBJYkDCzxwZ3W+OvOpaVQEk5JJakMsQAMnBOBsOQzjMllvGOtrT6G9zRnGO7TiKXdSjRtLipTFVkpuKVQqy6sK3ilQuMY82w+ky7gn7Ot5UTVc3FO3Y4wgU1COeQ5BVR9nkW59MTdxv56F4TPk/iWOei1azblDW9h+zrYKP49zWqHAzp0INXUjIY49pmvAOzdjw9NFnRVG06Wqnd36nU53O++OXoBtLjiHENC6mDMPRQTj3PoPczzbXiVANLqxZdXlOcjOMjrjOR9Jz5tde8bU5Q6qYIjzl9Sv3HXUPff8AOY9xru/4RdhvGtFSo2T4lLyMGxjVlcA/JgR6iVa/BdOTQIXP/T5IdsZ8u4PX0n234hWUhatNt8LqUat/vMw2wT7DHtI49Tlp5tt/epbHWesNa8b/AGd2L5srumUJ2SuGBUdBrQHWf5RMV4v3I8YoBmFFa6rneiwYkAE5CHDHlyxnJG03+nE6Jziopx6EHrjYddxjbnKtHiKk6VfzDOQM7Y556CddeI2/NVGdP3S5Ovuz93QIFa3rUmIyBUpupI5ZAYDIliyEHBGD6GdkreP96UagpsxLUqTvsSWRSfQZJ36flLxxHFPWJeJwWcd4jE63vuHWFUqta1tqhB2VqaMQT1AxtsOctk7LcKYZHD7TGSP7in02P2d57/v8P8hnY3cohSTgDJPST3D+wPFK+nw7K4IcalY0nVCMagfEYBMEcjnfbHOdOUbG0tVGihbWyg6himiebbzDbJOw5ekUe0finFJK1c+qgIv1c/0lK6jy/MrPx5QzspjrLSHCO4PidRh47UrVDgnU2tt+YFNM5YehI+c2F2a7heHW5D3Ja7YY+P8Ah0wQQc+Gpy3LGGJGCcgzP7e3uW5lKA9E87/V22H4GXdHh1Ndzl2+85LH6Z2X6Ylo8qev6fX7PE7Q0L3i8cuOEcQqUKFKgvD6tEAURQpgPSqJoq02qhBUP8QO2zEDK/Kahm1/2jLpW4hRQfEluM/zO5GD12mqJR5Jk3ZLu8v+IsPApYpczWqZWmBkjZseY5UjCgnbpvNh91HdDTZ3r32lzQq6BQDk6K1M5ZK66dLbGkwAYg5weom6K1cKAAAABgAbAAcgB0Ehmz1xRvIw3sR3T2PDgruBc3YwfFcAhGG/8FD8OD9o5b3HIZnUvQJF1r2Wj3JM/N6njHPaokrrjCJuzBR7nEiq/a6gPtFvkD+sw6+Sp4h15L55+o9vaeqXCa7cqTn6ED8TgS8R5cRa1/Doj2kzO0Qku0faWnWoMgDblTk4AGGHvMR4WBqZmIWmi63LZIABAwFBBdiSFVQdyQJkjdkLmopUqFB6lht74Ej7XumuBU1G7CJnOlVLYPqNWAOfpPraHVYdPimk29O/e3scmSd9layr0yCwRwzFnYBaYwWqDQvxBQFpZGBncHLHaSLVKSup1GqGqtq2fOkEaQFwNiCMtsqhSAGOJUp9n6Vphalw1V25BgiDruzKuQNjy3O8yGlwy22wqHPuTk+2/sfwlbcSwx038Fo01567I7srXqMAoQkEuXbSVGcJpOCTpBJYKm7aRqbB2lWjwyoburUPlTBUH1JYHYfIc5NUaSoMKNI9B/z2lnxjxPDymnA3bUSMj7oI5Z/26z5uq10Z6TiiOU9/V0V00RzsuUoBemT/AM+glnbcaUsVqKaTdNRGG3x5WGx32ilxkAA1VNHl8QONR5DVjfr+BntqtvVUgOjBsAkaT7AH0O+Bn12nzK0ikbbOqIiOi5FyhOnUCxzt1257S2fhm5NNzSzv5APMT1YHY+wGMS3uOE0FU4bws+XJPXG4AbqQBnG5C45T6LersEqqxwGIcHLDfSDg5VemAOhzncT1t3SPdcXQ0gEMoXzEaQzH1CtsMbdep9oqcUqKuTRfOQunmWbqcrkaQM79TPQN1nP8Ig7DdtvfGN+v4D3nkC7JYnQuB5VVju3LLHTnG5OPYTfe0W9oka3VQwOx0nmcHAJAOcAe+QPYSzdrQMyqwpqPjIJ3wR5euBkjJ9sdDi/8G7CbmkigYLuzeuxyQN8fn0lGp2gtaK48RqzDnp5E9fO3TOeU6MemyX82HibQoUBbl1CO4UdMuQ2xbTg7YBBY56gYl6nB6RTWxqBGwxL1GUb+uSOf/PSQF729qcqSLTHr8Tf5jsPwmO3fFK1U5d2Y+5J/D0+k+jj4Xaed7fz3pzk2ZXxW8sFLHU7u3M0yQOQAAZtsbDYA8pZVO2THyof3emBgaF1Njl8bEfliY5SoFjuQvu2f6EyTtuF23N62fYAgfiRmUyW0mljad5n2RNp/aYhCc0d6+ocaslOpkq1n+9Uwfyz+snbXtXVcAUbVtPQsQi/p+kirVrSn8GgH1O5/E7y9Xi1L/wCRfxnw8vFef+vFafbaZ/aPqnN4n0pqhXu3+OpToj0prqb/ADvt/wCMv7expc2LVW9ajFvwX4R9BIChxAHkwPyMvqF7PWHjM77W5Mal7++yF491++U6Re1Wiis64JQqXyXXmFwR5sY95pudpUK4YYO4IwR6g9JpnvE7jKz3Br8NVTTqks9EsqeEx3Jpk4Gg7+X7PIbcv0OHPXLG8MXn7PvH61b99p1GDAutxyUE1KxYVW2xsdCbch7ZmzL4Gc11eLVeG8RW8tVCUqo8ekMZRqVYZejsFyFJamcAYKdCJv3sb24teK0i1LKVU/vKLEFkzybI+JT6/Q4nHxDT2y0/xHqoDKTA422PrJevYyze1M/EZtJkx232asF4vXp/Ei1AOqBlP4YIlwnaSn9unUT5rn9J6NAzxoM6q8QmI2vjj4cvt+i1c1oXFPj9sf8AqAfPI/US5p39JuVRD8mH9ZFPQB5qD8wJQfhtI80X9P0lY4hgnzq2jwn6KxqO+E7XprUUrlSCMcg35HaWtHgVJANGpcejHBIyQxXlnJJ5DnIZuB0umpfkf6ykeB/dquPw/wBp001mln1kx76/SZb29UvcW12gzTreI2+zIu5IOMkEaRnH+8u6YuASW0NgHABI1HoDlfL895jbcJr9K5+usfo08Hh130rA/wAzidEZdJbpmjwmPk3tqsjuKlx4bYpguWwASpwvViNgfQD8TLOhw+qqsxpKaxPl+HC6hhm2x5cbYzvjpmQhsr37+f8AuNKbWV765/7h/rL1jTz66vj9ztap9eHOwAegBjkfFbmQoLFRjkBjn9nA23l5X4da51VCq4xu1QgDAwMLn09BMPbhl2eYH1f/AHn1Oz9webIv5/oJTbSV53zxt7J+8snLVlFftPaUl0pqqYAACjSoA/xHf8pDXXb2typqlP3Ayf8AM39JRpdlk+27N8sD+svKXAaC/Zz8yZ5ni/DsH/OJtPsj5zzRtl3Y3d8UrVTl2Zj7kn9dhKK2zt6n8TMzSypjkij6CVwJy5P6mt6rHt8UZtafSw+nwWqfsN9dv1l3T7P1fRV+v9JksT5mXjepydfn9U5pv1lBp2cPVx9Af9ZcJ2ep9WY/gJKYn3TOK2v1NvzeGzezqsk4RRH2AfmSZcJboOSqPkBKwQz2KJkJvlyedMz8ZeoiIUpUpgyulqZd0LGdGDR5LzyhqpYAyZpcpa21tia27e99w4fefu9GilwqJ/EOsgrVJ2QEAgaVG4O+Wxtp3/baDBbFTmxz4b5zSFInNMNrAIHlJGG0nmAdsjrpX0lThXF69tVWrQqNSqqchlJHUHB9Qcbg7HrLOJ9Qb47G9/lCoEpcRTwqmMGugyjEDYvTG6E/4cjJ5Actn2F9a3K6retTrLsSabq2NQyMgHy59DOOJ7qUypwccgdiDzAPMZ9fpIX09L9YHZFSwlB+HzmfgHejxWzCrSuWakunFOoFqLpU50jUCVByR5SD77DGb8M/aNrgYuLSnUODvTdqeTnbZg4xjafPycLx2G22sZSayMxG1/aA4U7ANTuaQPNmRCF2z9lyx322HXpMos+8Dg9YEpfW4xj43FPn6Cppz9Jw34LWeg9G0M8m2MyBaCN8JDY54OcfPE+GyE5LcFn0NY8aE+eBMgNjPJsJCeDXED4JnzwTJ08Pnw8Pk54PkEH4RjwTJz+z/aP7P9pn4RkEH4Jn3wTJv+zx6T6OHzY4PkEH4E+i3MnRYT0LCUjg1xBC2M9i0MnRZCKtJEUs5CqBkliAAOe5O0vXgs+kQq2RlVLGUbjtxwimpZr61IGPhq03O5A2RCWP0ExfjffxwqiCKAqXT7gaV0LkY5u++Dk7hTynXTgtY6sZolhLinYTRvEP2ir1m/gW9CkuT8euoSNtOSCoB59OvSYVxzvH4pd7Vrqpp3GlMU1wc81pgBtiRvnad+PheOo6S4r2u4baErcXVKm4ySmrUwwMkFFyQdxsRkzXXaL9oemhK2Nv4gA/vK+VGrPSkpyV0jqynfkMb6Nid9NPSnSBml93xcZqtq/eigGrC01VVGoMOQGSQG2JJwQDzGZhjuSSSck7knqfWfIlwiIgIiIFU3LHOTnKhdwCQq6cAEjK40gbdNuRMpREBERAubLiVai2qlUekwIOUYqcqcg5HoZkvBe8fi61kxf3B1MFOt/EGGIB8tTUuffERA6c7MtUNJhVqvXZXI1uKYYjAOD4aKvX0kviImbBpnzERM2DEaYiNoDTPoERG0BiMRE3Ycz96HaziVtxW5pUr66FNGTSBVKgBqaNgKmlQBqxyztvk5JwG84tcViTVq1KpJ1HW7NljnzHJ57nf3iJotMxEQEREBERAREQ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AutoShape 8" descr="data:image/jpeg;base64,/9j/4AAQSkZJRgABAQAAAQABAAD/2wCEAAkGBhASERUUEhMWEhAUFRcUFxYXGRccHBQVFRcXFhYUFhQbHiceFxojGRQUHzAhIycrLC0sFR4yNTAqNSgrLCkBCQoKDgwOGg8PGjUlHyU1LCwqLSksKikpLCwpKS4sLCwsKSwqLCwpLCksKSksLCksLiwsLCwsLCwsLCwpLCwsLP/AABEIANQA7gMBIgACEQEDEQH/xAAcAAEAAQUBAQAAAAAAAAAAAAAABQMEBgcIAgH/xABBEAACAQMCAwYDBQUHAwUBAAABAgADBBESIQUxQQYHEyJRYTJxgUJSkaGxCBQjgtEVM2KSweHwQ4OiNERTcsIk/8QAGgEBAQEBAQEBAAAAAAAAAAAAAAMBBAIFBv/EADMRAQACAQIDAwoFBQAAAAAAAAABAgMEEQUhMRNRkRIyQUNhcYHB0eEVQqGx8AYUIiMz/9oADAMBAAIRAxEAPwDRsREBERAREQEREBERAREQEREBESrbVFVgXXWoO65Iz7ZG4gUolVaRd8U0JLHyqMk+wHUzYPZjuRvrjQ90f3KixOzgmscbYWhsckjrjbfB2yGG9m+zdxfXC0LdNdRuv2UUc3dvsqM8/kBkkA7c7yuILwvhScPtmZlr5XxC7ajTp6fFb00ux0aRgBVOxzNg9mOxNtw63ZLdCC+NTPg1KzHyqHYbKuT8C7bn1OdNd/8AcIeJJTRs+DbUkYb+Vizvj0yUemdvUekwaziImhERAREQEREBERAREQEREBERAREQEREBERAREQEy/sV3YX3EgXphaVsuQa1Q4XIxkKObHfoMDG5B2kx3T9263rG6u8rY0SNjkeO/3A33Qcasb7gDqR0KoUBRgKqqNFMABUAxgYGxI29h0HWGTOyC7N9mLbh1NKVpSCh20mu4BrVDpY6y2BhQM4GMb7AZJORUwifCN+pO5PzY7y0quTUHoqk592IH6BvxlaiCSSdlHU/mfl/SYnNt+j1eXqUxrqNppUlas7H7KoDvtv1J/lnIvafjRu7uvcHI8WozgHmFJ8qnHouB9Jsjvt7eCqxsqJOlWDVmDbEqPJRIH3SSzA/bOMeXM1HNUgiIhpERAREQEREBERAREQEREBERAREQEREBESqFTQTqOvUAFxtpwcsWzsc42weZ5Y3ClMv7tu76pxW4K6vDtqWlqz7ZAbOlEHVm0tvyGCT0Bxazs6lWotOmpeo5CqqjJZjyAE6h7J9mqfD7Jbejs4XXXq4AZ6mM6cjPLOnYnCj1OYZM7JOraUqVAUaS6aNFFpU19AuFJydyeYyfc8zL0nzfT9Sf6SPrPmlk9cE/zOZeVHA1E7jIXHqcch89U8o2nd9qVgCBkAn3GwHMyx7X8cFrYXFwOVKnkZGdVRiEpLjqutkyeWPUZlehwymg+AF2OwGQM+nPZQOZ+frNKd83a+sK78PpVALanpNYKAPFrHTUOo77KdAC7YK75ImvVIawrVmdizEszEsSdySTkknqSZ4iJqpERAREQEREBERAREQEREBERAREQEREBERAREz3un7DC+rtWrAG1typZDn+M7fBRHLAJG59NuuwbR7suwtCztqVUoDfVqfiVKucmlTqjK06fRSVxvud23xgTMro4RgNgA35KT/z5ys6kKcnLHdj6sef06D2AnhTlv8AMfz0j8gZiFp3lSoU1KKG+Hw6Z/8A1nPzGZUtzqzUOyD4fl9/HqeQ9vnKXh+K5Qf3a4D/AOIjlTHtvv8AQesju2Xa2jY2r13dQ2GW3TGfGrgHS2kEZRTjJyBzOc6YIjeUF3q9v/7Oo+HTJF/cJ5CMf/z0s/ET984OMdd8+UZ5yqVCxJJJYnJJ3JJ5knqZVvr6rWqNUqu1So27OxJLbY3J35AD6ShNWiNiIiGkREBERAREQEREBERAREQEREBERAREQERECtaWr1XWmg1O7BVA6sxwB+JnV3ZjsxS4fb07algin5nfGDVruMM5GTvpA2zsCvpND9yvBRX4rTdtktla4bnzQYQZH+NlO/MKROjXY4GeZbJ+ZPL/AE+kx5tO0PNU8vmP1EsLjXlUQlajAbj7CgksxH1wPf5S8uaqopZuS7/XoB9ZS4dSxktvWfdgPs+iewA9euYQhUseHMpRA+aeDqXSAce7DcksR895zH3h9pqt5fVmapro06jpRCnKLSVtK+HjbBCqcjnzm5u93t2bK1NKl/6m7VkVgRilRQhXbBySWLOAcDmTny4nOUQ6IjaCIia0iIgIiICIiAiIgIiICIiAiIgIiICIiAiIgIifVEDf3cR2XNGze6f4rtgqD0o0iSTn/E2Rj/CvqcbHqNk/zn9CZ94VaLSo0aSZ0ULelTXO52UAZPrpQdOstr650KxAy5bCD1ZgMfrn6TErqbjxauOdOluf8VToP5Rv8zL8eVcLgE4C49TsD9Of0lra0RTUIPM/M+7HmzHpvIztvxX90sLmsRqZKJA2G9SsfBp7EjyjWSRnOM8zzPNY3lzx3i8cF3xG4qKQaauaVMryNKl/DRs9chdX80xqfTPk1ciIgIiICIiAiIgIiICIiAiIgIiICIiAiIgIiICTnYWkrcTslYBla6oAgjIINRcgjqJBzMO6rhgqcXslY4HieKNJXOaKvUUHnjLUhkHfB6ZBgdPk/GfVz/4gL/pIlCKlVnP93Syi+7n4z9BtLnit4adLC71HqNTpj1dmIz9Of0lbh3BtCqM8hjIG5PU5O4z7YhGY3l9oUuQA0r+Z+nQe5mou/wB7Tp4dKzQgu7/vFXBHlUDTRUjmCQS3TbHPVttnjnGrW0pM9aotGiuzuebHBPhL1dyAdhk4nJ3afjj3l3WuHOWquWG2MLyRQOgCBRzPLmZilY2RcRE16IiICIiAiIgIiICIiAiIgIiICIiAiIgIiICIlxw/h9WvVSlSQ1KtRgqqObE8hAt5Odia92l/QNmCbrXhMIH+IFWJU7Y0M2T0GTkYzMw4X3EXrDVdV6FmgGXDNrdF0k5KqdP4sOsyLsvwThnDBVq2/E6N3f1F8CiQyotLxSFNRl1nIHxEk4wvqYGxLC7R69e5qNmhbGpSpkKcal3ua3pzyo35KZj/AGr77bGhRzbVFuKpIC00LA+7VKhACAD7uSSdsbkYn331a9nQs7W3rYsHosCqk5qujKXeow2ZTrQgZ56s9JpmBL9pu1Nzf1jVrsCcYVVyFpr91FycDOTzJJJJJMiIiAiIgIiICIiAiIgIiICIiAiIgIiICIiAiIgIiICZV3Za/wC0FNME1Vo3D09KLUYVFoVGRkpsQHYEAgZG4mKzZPYSxp8Krfvl9VSlWWk/g2oYGqWqJpDVkAPhppZtiQ2cbeoW9DjpQFituXceck+EX/8AuoAOfYnEu+BGzrOVa2tFUDOUeiT8i1Zgqj33PtIzs9etVFVjuDVJBPoQNsdMAD8ZlPZ61oPWArHCDcDIAYgjYnptmW23Smdkb3uLix4SNKoBTuAFXBAGuljdVUE454GMzV86V7Rdk6dS2NCpTe64cWapb1aB1VbVmDZGnP8AEQFifpv0mi+1HYutZ4cMte1ZtKV05FgMlHQ+ak/PysBnScZAzJTCkSx6IiY0iJVtrV6jBKaM7tsFUFiT6BRuYFPE+TJuH8K43QBFClf0QTkimlwoJ9SFABMheI8Rq1WY1QuskZOhFOV1DGFA+8c+pAzygWcRKvgb+UhvLqONsbZI82MkctvpmBSiIgIiICIiAiIgIlWjau4YqpIRdbY+yuQuT7ZZR9ZSgIiICJ9VSTgbmZ92e7keLXQ1NTFqnrXJVts/9MAvzA5gc+sDAIm77P8AZs+A1b/01qlH/MFqNU9OpX6TILPuA4SnxtXqnOd3VdvTCqJ4m9Y6yNTdh+yVV6FW+BAFFxSo5P8A7ghWDsB9lAc+7EcwCJEXPY+8JLYFUk5JDZJJ6nVgkzo3tbw2hQ4atGhTFOlTemFReQGrcnqSSdyckk7zXVjdAIVCDWTkuCA2nBGjzI+Bk5yultuc6MMVyUmYRvea22ayteAXtNwfAq7HfAfH1Kb/AITJaVxdcjb1mPotFl/Nm/0myLRqeN/4WTR1NoY4phMu6IGJ8zqRluh2BJlVrxNDgagGajsKfmCMVZ0UuMtUwpBI0oAWJx03bbo3ffqhOyvEePrSala26UaRbVrrOmVJA5DfHIH4TJ7szwau91Wo37pcLc0XWsq6wG06MHVkEkasAgDGZKcCuGGFph3Bqvrdw24XDl8nkGJ0jIBJYkDCzxwZ3W+OvOpaVQEk5JJakMsQAMnBOBsOQzjMllvGOtrT6G9zRnGO7TiKXdSjRtLipTFVkpuKVQqy6sK3ilQuMY82w+ky7gn7Ot5UTVc3FO3Y4wgU1COeQ5BVR9nkW59MTdxv56F4TPk/iWOei1azblDW9h+zrYKP49zWqHAzp0INXUjIY49pmvAOzdjw9NFnRVG06Wqnd36nU53O++OXoBtLjiHENC6mDMPRQTj3PoPczzbXiVANLqxZdXlOcjOMjrjOR9Jz5tde8bU5Q6qYIjzl9Sv3HXUPff8AOY9xru/4RdhvGtFSo2T4lLyMGxjVlcA/JgR6iVa/BdOTQIXP/T5IdsZ8u4PX0n234hWUhatNt8LqUat/vMw2wT7DHtI49Tlp5tt/epbHWesNa8b/AGd2L5srumUJ2SuGBUdBrQHWf5RMV4v3I8YoBmFFa6rneiwYkAE5CHDHlyxnJG03+nE6Jziopx6EHrjYddxjbnKtHiKk6VfzDOQM7Y556CddeI2/NVGdP3S5Ovuz93QIFa3rUmIyBUpupI5ZAYDIliyEHBGD6GdkreP96UagpsxLUqTvsSWRSfQZJ36flLxxHFPWJeJwWcd4jE63vuHWFUqta1tqhB2VqaMQT1AxtsOctk7LcKYZHD7TGSP7in02P2d57/v8P8hnY3cohSTgDJPST3D+wPFK+nw7K4IcalY0nVCMagfEYBMEcjnfbHOdOUbG0tVGihbWyg6himiebbzDbJOw5ekUe0finFJK1c+qgIv1c/0lK6jy/MrPx5QzspjrLSHCO4PidRh47UrVDgnU2tt+YFNM5YehI+c2F2a7heHW5D3Ja7YY+P8Ah0wQQc+Gpy3LGGJGCcgzP7e3uW5lKA9E87/V22H4GXdHh1Ndzl2+85LH6Z2X6Ylo8qev6fX7PE7Q0L3i8cuOEcQqUKFKgvD6tEAURQpgPSqJoq02qhBUP8QO2zEDK/Kahm1/2jLpW4hRQfEluM/zO5GD12mqJR5Jk3ZLu8v+IsPApYpczWqZWmBkjZseY5UjCgnbpvNh91HdDTZ3r32lzQq6BQDk6K1M5ZK66dLbGkwAYg5weom6K1cKAAAABgAbAAcgB0Ehmz1xRvIw3sR3T2PDgruBc3YwfFcAhGG/8FD8OD9o5b3HIZnUvQJF1r2Wj3JM/N6njHPaokrrjCJuzBR7nEiq/a6gPtFvkD+sw6+Sp4h15L55+o9vaeqXCa7cqTn6ED8TgS8R5cRa1/Doj2kzO0Qku0faWnWoMgDblTk4AGGHvMR4WBqZmIWmi63LZIABAwFBBdiSFVQdyQJkjdkLmopUqFB6lht74Ej7XumuBU1G7CJnOlVLYPqNWAOfpPraHVYdPimk29O/e3scmSd9layr0yCwRwzFnYBaYwWqDQvxBQFpZGBncHLHaSLVKSup1GqGqtq2fOkEaQFwNiCMtsqhSAGOJUp9n6Vphalw1V25BgiDruzKuQNjy3O8yGlwy22wqHPuTk+2/sfwlbcSwx038Fo01567I7srXqMAoQkEuXbSVGcJpOCTpBJYKm7aRqbB2lWjwyoburUPlTBUH1JYHYfIc5NUaSoMKNI9B/z2lnxjxPDymnA3bUSMj7oI5Z/26z5uq10Z6TiiOU9/V0V00RzsuUoBemT/AM+glnbcaUsVqKaTdNRGG3x5WGx32ilxkAA1VNHl8QONR5DVjfr+BntqtvVUgOjBsAkaT7AH0O+Bn12nzK0ikbbOqIiOi5FyhOnUCxzt1257S2fhm5NNzSzv5APMT1YHY+wGMS3uOE0FU4bws+XJPXG4AbqQBnG5C45T6LersEqqxwGIcHLDfSDg5VemAOhzncT1t3SPdcXQ0gEMoXzEaQzH1CtsMbdep9oqcUqKuTRfOQunmWbqcrkaQM79TPQN1nP8Ig7DdtvfGN+v4D3nkC7JYnQuB5VVju3LLHTnG5OPYTfe0W9oka3VQwOx0nmcHAJAOcAe+QPYSzdrQMyqwpqPjIJ3wR5euBkjJ9sdDi/8G7CbmkigYLuzeuxyQN8fn0lGp2gtaK48RqzDnp5E9fO3TOeU6MemyX82HibQoUBbl1CO4UdMuQ2xbTg7YBBY56gYl6nB6RTWxqBGwxL1GUb+uSOf/PSQF729qcqSLTHr8Tf5jsPwmO3fFK1U5d2Y+5J/D0+k+jj4Xaed7fz3pzk2ZXxW8sFLHU7u3M0yQOQAAZtsbDYA8pZVO2THyof3emBgaF1Njl8bEfliY5SoFjuQvu2f6EyTtuF23N62fYAgfiRmUyW0mljad5n2RNp/aYhCc0d6+ocaslOpkq1n+9Uwfyz+snbXtXVcAUbVtPQsQi/p+kirVrSn8GgH1O5/E7y9Xi1L/wCRfxnw8vFef+vFafbaZ/aPqnN4n0pqhXu3+OpToj0prqb/ADvt/wCMv7expc2LVW9ajFvwX4R9BIChxAHkwPyMvqF7PWHjM77W5Mal7++yF491++U6Re1Wiis64JQqXyXXmFwR5sY95pudpUK4YYO4IwR6g9JpnvE7jKz3Br8NVTTqks9EsqeEx3Jpk4Gg7+X7PIbcv0OHPXLG8MXn7PvH61b99p1GDAutxyUE1KxYVW2xsdCbch7ZmzL4Gc11eLVeG8RW8tVCUqo8ekMZRqVYZejsFyFJamcAYKdCJv3sb24teK0i1LKVU/vKLEFkzybI+JT6/Q4nHxDT2y0/xHqoDKTA422PrJevYyze1M/EZtJkx232asF4vXp/Ei1AOqBlP4YIlwnaSn9unUT5rn9J6NAzxoM6q8QmI2vjj4cvt+i1c1oXFPj9sf8AqAfPI/US5p39JuVRD8mH9ZFPQB5qD8wJQfhtI80X9P0lY4hgnzq2jwn6KxqO+E7XprUUrlSCMcg35HaWtHgVJANGpcejHBIyQxXlnJJ5DnIZuB0umpfkf6ykeB/dquPw/wBp001mln1kx76/SZb29UvcW12gzTreI2+zIu5IOMkEaRnH+8u6YuASW0NgHABI1HoDlfL895jbcJr9K5+usfo08Hh130rA/wAzidEZdJbpmjwmPk3tqsjuKlx4bYpguWwASpwvViNgfQD8TLOhw+qqsxpKaxPl+HC6hhm2x5cbYzvjpmQhsr37+f8AuNKbWV765/7h/rL1jTz66vj9ztap9eHOwAegBjkfFbmQoLFRjkBjn9nA23l5X4da51VCq4xu1QgDAwMLn09BMPbhl2eYH1f/AHn1Oz9webIv5/oJTbSV53zxt7J+8snLVlFftPaUl0pqqYAACjSoA/xHf8pDXXb2typqlP3Ayf8AM39JRpdlk+27N8sD+svKXAaC/Zz8yZ5ni/DsH/OJtPsj5zzRtl3Y3d8UrVTl2Zj7kn9dhKK2zt6n8TMzSypjkij6CVwJy5P6mt6rHt8UZtafSw+nwWqfsN9dv1l3T7P1fRV+v9JksT5mXjepydfn9U5pv1lBp2cPVx9Af9ZcJ2ep9WY/gJKYn3TOK2v1NvzeGzezqsk4RRH2AfmSZcJboOSqPkBKwQz2KJkJvlyedMz8ZeoiIUpUpgyulqZd0LGdGDR5LzyhqpYAyZpcpa21tia27e99w4fefu9GilwqJ/EOsgrVJ2QEAgaVG4O+Wxtp3/baDBbFTmxz4b5zSFInNMNrAIHlJGG0nmAdsjrpX0lThXF69tVWrQqNSqqchlJHUHB9Qcbg7HrLOJ9Qb47G9/lCoEpcRTwqmMGugyjEDYvTG6E/4cjJ5Actn2F9a3K6retTrLsSabq2NQyMgHy59DOOJ7qUypwccgdiDzAPMZ9fpIX09L9YHZFSwlB+HzmfgHejxWzCrSuWakunFOoFqLpU50jUCVByR5SD77DGb8M/aNrgYuLSnUODvTdqeTnbZg4xjafPycLx2G22sZSayMxG1/aA4U7ANTuaQPNmRCF2z9lyx322HXpMos+8Dg9YEpfW4xj43FPn6Cppz9Jw34LWeg9G0M8m2MyBaCN8JDY54OcfPE+GyE5LcFn0NY8aE+eBMgNjPJsJCeDXED4JnzwTJ08Pnw8Pk54PkEH4RjwTJz+z/aP7P9pn4RkEH4Jn3wTJv+zx6T6OHzY4PkEH4E+i3MnRYT0LCUjg1xBC2M9i0MnRZCKtJEUs5CqBkliAAOe5O0vXgs+kQq2RlVLGUbjtxwimpZr61IGPhq03O5A2RCWP0ExfjffxwqiCKAqXT7gaV0LkY5u++Dk7hTynXTgtY6sZolhLinYTRvEP2ir1m/gW9CkuT8euoSNtOSCoB59OvSYVxzvH4pd7Vrqpp3GlMU1wc81pgBtiRvnad+PheOo6S4r2u4baErcXVKm4ySmrUwwMkFFyQdxsRkzXXaL9oemhK2Nv4gA/vK+VGrPSkpyV0jqynfkMb6Nid9NPSnSBml93xcZqtq/eigGrC01VVGoMOQGSQG2JJwQDzGZhjuSSSck7knqfWfIlwiIgIiIFU3LHOTnKhdwCQq6cAEjK40gbdNuRMpREBERAubLiVai2qlUekwIOUYqcqcg5HoZkvBe8fi61kxf3B1MFOt/EGGIB8tTUuffERA6c7MtUNJhVqvXZXI1uKYYjAOD4aKvX0kviImbBpnzERM2DEaYiNoDTPoERG0BiMRE3Ycz96HaziVtxW5pUr66FNGTSBVKgBqaNgKmlQBqxyztvk5JwG84tcViTVq1KpJ1HW7NljnzHJ57nf3iJotMxEQEREBERAREQP//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9" name="8 CuadroTexto"/>
          <p:cNvSpPr txBox="1"/>
          <p:nvPr/>
        </p:nvSpPr>
        <p:spPr>
          <a:xfrm>
            <a:off x="3635896" y="611977"/>
            <a:ext cx="2880320" cy="584775"/>
          </a:xfrm>
          <a:prstGeom prst="rect">
            <a:avLst/>
          </a:prstGeom>
          <a:noFill/>
        </p:spPr>
        <p:txBody>
          <a:bodyPr wrap="square" rtlCol="0">
            <a:spAutoFit/>
          </a:bodyPr>
          <a:lstStyle/>
          <a:p>
            <a:pPr lvl="0"/>
            <a:r>
              <a:rPr lang="es-ES" sz="3200" b="1" dirty="0">
                <a:solidFill>
                  <a:srgbClr val="FF0000"/>
                </a:solidFill>
                <a:effectLst>
                  <a:outerShdw blurRad="38100" dist="38100" dir="2700000" algn="tl">
                    <a:srgbClr val="000000">
                      <a:alpha val="43137"/>
                    </a:srgbClr>
                  </a:outerShdw>
                </a:effectLst>
                <a:latin typeface="Agency FB" pitchFamily="34" charset="0"/>
              </a:rPr>
              <a:t>del tiempo del fin</a:t>
            </a:r>
          </a:p>
        </p:txBody>
      </p:sp>
      <p:sp>
        <p:nvSpPr>
          <p:cNvPr id="10" name="9 Rectángulo"/>
          <p:cNvSpPr/>
          <p:nvPr/>
        </p:nvSpPr>
        <p:spPr>
          <a:xfrm>
            <a:off x="107504" y="6023029"/>
            <a:ext cx="4896544" cy="584775"/>
          </a:xfrm>
          <a:prstGeom prst="rect">
            <a:avLst/>
          </a:prstGeom>
          <a:effectLst>
            <a:outerShdw blurRad="50800" dist="38100" dir="2700000" algn="tl" rotWithShape="0">
              <a:prstClr val="black">
                <a:alpha val="40000"/>
              </a:prstClr>
            </a:outerShdw>
          </a:effectLst>
        </p:spPr>
        <p:txBody>
          <a:bodyPr wrap="square">
            <a:spAutoFit/>
          </a:bodyPr>
          <a:lstStyle/>
          <a:p>
            <a:r>
              <a:rPr lang="es-ES" sz="1600" b="1" dirty="0">
                <a:effectLst>
                  <a:outerShdw blurRad="38100" dist="38100" dir="2700000" algn="tl">
                    <a:srgbClr val="000000">
                      <a:alpha val="43137"/>
                    </a:srgbClr>
                  </a:outerShdw>
                </a:effectLst>
                <a:latin typeface="Agency FB" pitchFamily="34" charset="0"/>
              </a:rPr>
              <a:t>Y me dijo: No selles las palabras de la profecía de este libro, porque el tiempo está cerca. </a:t>
            </a:r>
            <a:r>
              <a:rPr lang="es-ES" sz="1200" b="1" dirty="0" smtClean="0">
                <a:effectLst>
                  <a:outerShdw blurRad="38100" dist="38100" dir="2700000" algn="tl">
                    <a:srgbClr val="000000">
                      <a:alpha val="43137"/>
                    </a:srgbClr>
                  </a:outerShdw>
                </a:effectLst>
                <a:latin typeface="Agency FB" pitchFamily="34" charset="0"/>
              </a:rPr>
              <a:t>(Apoc. 22: 10)</a:t>
            </a:r>
            <a:endParaRPr lang="es-ES" sz="1400" b="1" dirty="0">
              <a:effectLst>
                <a:outerShdw blurRad="38100" dist="38100" dir="2700000" algn="tl">
                  <a:srgbClr val="000000">
                    <a:alpha val="43137"/>
                  </a:srgbClr>
                </a:outerShdw>
              </a:effectLst>
              <a:latin typeface="Agency FB" pitchFamily="34" charset="0"/>
            </a:endParaRPr>
          </a:p>
        </p:txBody>
      </p:sp>
      <p:sp>
        <p:nvSpPr>
          <p:cNvPr id="11" name="10 CuadroTexto"/>
          <p:cNvSpPr txBox="1"/>
          <p:nvPr/>
        </p:nvSpPr>
        <p:spPr>
          <a:xfrm>
            <a:off x="3719364" y="3789040"/>
            <a:ext cx="3516932" cy="1261884"/>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s-ES" sz="3000" b="1" dirty="0" smtClean="0">
                <a:solidFill>
                  <a:srgbClr val="FFFF00"/>
                </a:solidFill>
                <a:effectLst>
                  <a:outerShdw blurRad="38100" dist="38100" dir="2700000" algn="tl">
                    <a:srgbClr val="000000">
                      <a:alpha val="43137"/>
                    </a:srgbClr>
                  </a:outerShdw>
                </a:effectLst>
                <a:latin typeface="Agency FB" pitchFamily="34" charset="0"/>
              </a:rPr>
              <a:t>Tres días de </a:t>
            </a:r>
            <a:r>
              <a:rPr lang="es-ES" sz="3600" b="1" dirty="0" smtClean="0">
                <a:solidFill>
                  <a:srgbClr val="FFFF00"/>
                </a:solidFill>
                <a:effectLst>
                  <a:outerShdw blurRad="38100" dist="38100" dir="2700000" algn="tl">
                    <a:srgbClr val="000000">
                      <a:alpha val="43137"/>
                    </a:srgbClr>
                  </a:outerShdw>
                </a:effectLst>
                <a:latin typeface="Agency FB" pitchFamily="34" charset="0"/>
              </a:rPr>
              <a:t>oscuridad </a:t>
            </a:r>
            <a:r>
              <a:rPr lang="es-ES" sz="3000" b="1" dirty="0" smtClean="0">
                <a:solidFill>
                  <a:srgbClr val="FFFF00"/>
                </a:solidFill>
                <a:effectLst>
                  <a:outerShdw blurRad="38100" dist="38100" dir="2700000" algn="tl">
                    <a:srgbClr val="000000">
                      <a:alpha val="43137"/>
                    </a:srgbClr>
                  </a:outerShdw>
                </a:effectLst>
                <a:latin typeface="Agency FB" pitchFamily="34" charset="0"/>
              </a:rPr>
              <a:t>sobre la tierra </a:t>
            </a:r>
            <a:r>
              <a:rPr lang="es-ES" sz="4000" b="1" dirty="0" smtClean="0">
                <a:solidFill>
                  <a:srgbClr val="FFFF00"/>
                </a:solidFill>
                <a:effectLst>
                  <a:outerShdw blurRad="38100" dist="38100" dir="2700000" algn="tl">
                    <a:srgbClr val="000000">
                      <a:alpha val="43137"/>
                    </a:srgbClr>
                  </a:outerShdw>
                </a:effectLst>
                <a:latin typeface="Agency FB" pitchFamily="34" charset="0"/>
              </a:rPr>
              <a:t>2012</a:t>
            </a:r>
            <a:endParaRPr lang="es-ES" sz="4000" b="1" dirty="0">
              <a:solidFill>
                <a:srgbClr val="FFFF00"/>
              </a:solidFill>
              <a:effectLst>
                <a:outerShdw blurRad="38100" dist="38100" dir="2700000" algn="tl">
                  <a:srgbClr val="000000">
                    <a:alpha val="43137"/>
                  </a:srgbClr>
                </a:outerShdw>
              </a:effectLst>
              <a:latin typeface="Agency FB" pitchFamily="34" charset="0"/>
            </a:endParaRPr>
          </a:p>
        </p:txBody>
      </p:sp>
      <p:pic>
        <p:nvPicPr>
          <p:cNvPr id="18" name="Picture 2" descr="http://2.bp.blogspot.com/_29dnGhL9_wo/THFlDvFsULI/AAAAAAAAAEQ/2cj6TvBpQUc/s1600/PLUMA+Y+TINTERO.gif"/>
          <p:cNvPicPr>
            <a:picLocks noChangeAspect="1" noChangeArrowheads="1"/>
          </p:cNvPicPr>
          <p:nvPr/>
        </p:nvPicPr>
        <p:blipFill>
          <a:blip r:embed="rId7" cstate="print">
            <a:biLevel thresh="25000"/>
            <a:extLst>
              <a:ext uri="{BEBA8EAE-BF5A-486C-A8C5-ECC9F3942E4B}">
                <a14:imgProps xmlns:a14="http://schemas.microsoft.com/office/drawing/2010/main">
                  <a14:imgLayer r:embed="rId8">
                    <a14:imgEffect>
                      <a14:artisticGlowEdges/>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411760" y="1412776"/>
            <a:ext cx="900223" cy="9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050781"/>
      </p:ext>
    </p:extLst>
  </p:cSld>
  <p:clrMapOvr>
    <a:masterClrMapping/>
  </p:clrMapOvr>
  <p:transition spd="slow">
    <p:split orient="ver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116632"/>
            <a:ext cx="8568952" cy="1569660"/>
          </a:xfrm>
          <a:prstGeom prst="rect">
            <a:avLst/>
          </a:prstGeom>
        </p:spPr>
        <p:txBody>
          <a:bodyPr wrap="square">
            <a:spAutoFit/>
          </a:bodyPr>
          <a:lstStyle/>
          <a:p>
            <a:r>
              <a:rPr lang="es-ES" sz="2400" b="1" dirty="0">
                <a:solidFill>
                  <a:srgbClr val="FFFF00"/>
                </a:solidFill>
                <a:latin typeface="Verdana"/>
              </a:rPr>
              <a:t>Porque haré </a:t>
            </a:r>
            <a:r>
              <a:rPr lang="es-ES" sz="2400" b="1" dirty="0" smtClean="0">
                <a:solidFill>
                  <a:srgbClr val="FF0000"/>
                </a:solidFill>
                <a:latin typeface="Verdana"/>
              </a:rPr>
              <a:t>ESTREMECER LOS CIELOS, Y LA TIERRA SE MOVERÁ DE SU LUGAR, </a:t>
            </a:r>
            <a:r>
              <a:rPr lang="es-ES" sz="2400" b="1" dirty="0">
                <a:solidFill>
                  <a:srgbClr val="FFFF00"/>
                </a:solidFill>
                <a:latin typeface="Verdana"/>
              </a:rPr>
              <a:t>en la indignación de Jehová de los ejércitos, y en el día del ardor de su ira</a:t>
            </a:r>
            <a:r>
              <a:rPr lang="es-ES" b="1" dirty="0">
                <a:solidFill>
                  <a:srgbClr val="FFFF00"/>
                </a:solidFill>
                <a:latin typeface="Verdana"/>
              </a:rPr>
              <a:t>. </a:t>
            </a:r>
            <a:r>
              <a:rPr lang="es-ES" b="1" dirty="0" smtClean="0">
                <a:solidFill>
                  <a:srgbClr val="FFFF00"/>
                </a:solidFill>
                <a:latin typeface="Verdana"/>
              </a:rPr>
              <a:t>(Isa. 24: 13)</a:t>
            </a:r>
            <a:endParaRPr lang="es-ES" b="1" dirty="0">
              <a:solidFill>
                <a:srgbClr val="FFFF00"/>
              </a:solidFill>
            </a:endParaRPr>
          </a:p>
        </p:txBody>
      </p:sp>
      <p:pic>
        <p:nvPicPr>
          <p:cNvPr id="10242" name="Picture 2" descr="http://images.wikia.com/doctorwho/es/images/a/a3/La_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067939"/>
            <a:ext cx="8784976" cy="475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7626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i13.photobucket.com/albums/a264/buttmuffin/blog%20crapola/DestroyedCity.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95536" y="1279214"/>
            <a:ext cx="6096000" cy="3667126"/>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79512" y="260648"/>
            <a:ext cx="8663508" cy="1200329"/>
          </a:xfrm>
          <a:prstGeom prst="rect">
            <a:avLst/>
          </a:prstGeom>
        </p:spPr>
        <p:txBody>
          <a:bodyPr wrap="square">
            <a:spAutoFit/>
          </a:bodyPr>
          <a:lstStyle/>
          <a:p>
            <a:pPr algn="just"/>
            <a:r>
              <a:rPr lang="es-ES" sz="2400" b="1" dirty="0">
                <a:solidFill>
                  <a:srgbClr val="FFFF00"/>
                </a:solidFill>
                <a:effectLst>
                  <a:outerShdw blurRad="38100" dist="38100" dir="2700000" algn="tl">
                    <a:srgbClr val="000000">
                      <a:alpha val="43137"/>
                    </a:srgbClr>
                  </a:outerShdw>
                </a:effectLst>
                <a:latin typeface="Verdana"/>
              </a:rPr>
              <a:t>Vino a mí palabra de Jehová, diciendo: </a:t>
            </a:r>
            <a:r>
              <a:rPr lang="es-ES" sz="2400" b="1" dirty="0" smtClean="0">
                <a:solidFill>
                  <a:srgbClr val="FFFF00"/>
                </a:solidFill>
                <a:effectLst>
                  <a:outerShdw blurRad="38100" dist="38100" dir="2700000" algn="tl">
                    <a:srgbClr val="000000">
                      <a:alpha val="43137"/>
                    </a:srgbClr>
                  </a:outerShdw>
                </a:effectLst>
                <a:latin typeface="Verdana"/>
              </a:rPr>
              <a:t>Hijo </a:t>
            </a:r>
            <a:r>
              <a:rPr lang="es-ES" sz="2400" b="1" dirty="0">
                <a:solidFill>
                  <a:srgbClr val="FFFF00"/>
                </a:solidFill>
                <a:effectLst>
                  <a:outerShdw blurRad="38100" dist="38100" dir="2700000" algn="tl">
                    <a:srgbClr val="000000">
                      <a:alpha val="43137"/>
                    </a:srgbClr>
                  </a:outerShdw>
                </a:effectLst>
                <a:latin typeface="Verdana"/>
              </a:rPr>
              <a:t>de hombre, profetiza, y di: Así ha dicho Jehová el Señor</a:t>
            </a:r>
            <a:r>
              <a:rPr lang="es-ES" sz="2400" b="1" dirty="0" smtClean="0">
                <a:solidFill>
                  <a:srgbClr val="FFFF00"/>
                </a:solidFill>
                <a:effectLst>
                  <a:outerShdw blurRad="38100" dist="38100" dir="2700000" algn="tl">
                    <a:srgbClr val="000000">
                      <a:alpha val="43137"/>
                    </a:srgbClr>
                  </a:outerShdw>
                </a:effectLst>
                <a:latin typeface="Verdana"/>
              </a:rPr>
              <a:t>:</a:t>
            </a:r>
            <a:endParaRPr lang="es-ES" sz="2400" b="1" dirty="0">
              <a:solidFill>
                <a:srgbClr val="FFFF00"/>
              </a:solidFill>
              <a:effectLst>
                <a:outerShdw blurRad="38100" dist="38100" dir="2700000" algn="tl">
                  <a:srgbClr val="000000">
                    <a:alpha val="43137"/>
                  </a:srgbClr>
                </a:outerShdw>
              </a:effectLst>
            </a:endParaRPr>
          </a:p>
        </p:txBody>
      </p:sp>
      <p:sp>
        <p:nvSpPr>
          <p:cNvPr id="3" name="2 Rectángulo"/>
          <p:cNvSpPr/>
          <p:nvPr/>
        </p:nvSpPr>
        <p:spPr>
          <a:xfrm>
            <a:off x="251520" y="4976008"/>
            <a:ext cx="8591500" cy="1477328"/>
          </a:xfrm>
          <a:prstGeom prst="rect">
            <a:avLst/>
          </a:prstGeom>
        </p:spPr>
        <p:txBody>
          <a:bodyPr wrap="square">
            <a:spAutoFit/>
          </a:bodyPr>
          <a:lstStyle/>
          <a:p>
            <a:pPr algn="just"/>
            <a:r>
              <a:rPr lang="es-ES" sz="2400" b="1" dirty="0">
                <a:solidFill>
                  <a:srgbClr val="FF0000"/>
                </a:solidFill>
                <a:effectLst>
                  <a:outerShdw blurRad="38100" dist="38100" dir="2700000" algn="tl">
                    <a:srgbClr val="000000">
                      <a:alpha val="43137"/>
                    </a:srgbClr>
                  </a:outerShdw>
                </a:effectLst>
                <a:latin typeface="Verdana"/>
              </a:rPr>
              <a:t>Lamentad: ¡Ay de aquel día!</a:t>
            </a:r>
            <a:r>
              <a:rPr lang="es-ES" sz="2400" b="1" dirty="0">
                <a:solidFill>
                  <a:srgbClr val="FFFF00"/>
                </a:solidFill>
                <a:effectLst>
                  <a:outerShdw blurRad="38100" dist="38100" dir="2700000" algn="tl">
                    <a:srgbClr val="000000">
                      <a:alpha val="43137"/>
                    </a:srgbClr>
                  </a:outerShdw>
                </a:effectLst>
                <a:latin typeface="Verdana"/>
              </a:rPr>
              <a:t> Porque cerca está el día, cerca está el día de Jehová; </a:t>
            </a:r>
            <a:r>
              <a:rPr lang="es-ES" sz="2400" b="1" u="sng" dirty="0">
                <a:solidFill>
                  <a:srgbClr val="FF0000"/>
                </a:solidFill>
                <a:effectLst>
                  <a:outerShdw blurRad="38100" dist="38100" dir="2700000" algn="tl">
                    <a:srgbClr val="000000">
                      <a:alpha val="43137"/>
                    </a:srgbClr>
                  </a:outerShdw>
                </a:effectLst>
                <a:latin typeface="Verdana"/>
              </a:rPr>
              <a:t>día de nublado</a:t>
            </a:r>
            <a:r>
              <a:rPr lang="es-ES" sz="2400" b="1" dirty="0">
                <a:solidFill>
                  <a:srgbClr val="FF0000"/>
                </a:solidFill>
                <a:effectLst>
                  <a:outerShdw blurRad="38100" dist="38100" dir="2700000" algn="tl">
                    <a:srgbClr val="000000">
                      <a:alpha val="43137"/>
                    </a:srgbClr>
                  </a:outerShdw>
                </a:effectLst>
                <a:latin typeface="Verdana"/>
              </a:rPr>
              <a:t>, día de castigo de las naciones será. </a:t>
            </a:r>
          </a:p>
          <a:p>
            <a:pPr algn="just"/>
            <a:r>
              <a:rPr lang="es-ES" b="1" dirty="0">
                <a:solidFill>
                  <a:srgbClr val="FFFF00"/>
                </a:solidFill>
                <a:effectLst>
                  <a:outerShdw blurRad="38100" dist="38100" dir="2700000" algn="tl">
                    <a:srgbClr val="000000">
                      <a:alpha val="43137"/>
                    </a:srgbClr>
                  </a:outerShdw>
                </a:effectLst>
                <a:latin typeface="Verdana"/>
              </a:rPr>
              <a:t>(Ez. 30: 1-3)</a:t>
            </a:r>
            <a:endParaRPr lang="es-ES" sz="24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158565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cielonocturno.com/imagenes/deepsky/M42/m42-50.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435209" y="260648"/>
            <a:ext cx="6457950" cy="4305301"/>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23528" y="260648"/>
            <a:ext cx="4680520" cy="3785652"/>
          </a:xfrm>
          <a:prstGeom prst="rect">
            <a:avLst/>
          </a:prstGeom>
        </p:spPr>
        <p:txBody>
          <a:bodyPr wrap="square">
            <a:spAutoFit/>
          </a:bodyPr>
          <a:lstStyle/>
          <a:p>
            <a:r>
              <a:rPr lang="es-ES" sz="2400" b="1" dirty="0">
                <a:solidFill>
                  <a:srgbClr val="FFFF00"/>
                </a:solidFill>
                <a:effectLst>
                  <a:outerShdw blurRad="38100" dist="38100" dir="2700000" algn="tl">
                    <a:srgbClr val="000000">
                      <a:alpha val="43137"/>
                    </a:srgbClr>
                  </a:outerShdw>
                </a:effectLst>
                <a:latin typeface="Verdana"/>
              </a:rPr>
              <a:t>Y cuando te haya extinguido, </a:t>
            </a:r>
            <a:r>
              <a:rPr lang="es-ES" sz="2400" b="1" dirty="0">
                <a:solidFill>
                  <a:srgbClr val="FF0000"/>
                </a:solidFill>
                <a:effectLst>
                  <a:outerShdw blurRad="38100" dist="38100" dir="2700000" algn="tl">
                    <a:srgbClr val="000000">
                      <a:alpha val="43137"/>
                    </a:srgbClr>
                  </a:outerShdw>
                </a:effectLst>
                <a:latin typeface="Verdana"/>
              </a:rPr>
              <a:t>cubriré los cielos, </a:t>
            </a:r>
            <a:r>
              <a:rPr lang="es-ES" sz="2400" b="1" dirty="0" smtClean="0">
                <a:solidFill>
                  <a:srgbClr val="FF0000"/>
                </a:solidFill>
                <a:effectLst>
                  <a:outerShdw blurRad="38100" dist="38100" dir="2700000" algn="tl">
                    <a:srgbClr val="000000">
                      <a:alpha val="43137"/>
                    </a:srgbClr>
                  </a:outerShdw>
                </a:effectLst>
                <a:latin typeface="Verdana"/>
              </a:rPr>
              <a:t>Y HARÉ ENTENEBRECER SUS ESTRELLAS; </a:t>
            </a:r>
            <a:r>
              <a:rPr lang="es-ES" sz="2400" b="1" u="sng" dirty="0" smtClean="0">
                <a:solidFill>
                  <a:srgbClr val="FF0000"/>
                </a:solidFill>
                <a:effectLst>
                  <a:outerShdw blurRad="38100" dist="38100" dir="2700000" algn="tl">
                    <a:srgbClr val="000000">
                      <a:alpha val="43137"/>
                    </a:srgbClr>
                  </a:outerShdw>
                </a:effectLst>
                <a:latin typeface="Verdana"/>
              </a:rPr>
              <a:t>EL SOL CUBRIRÉ CON NUBLADO</a:t>
            </a:r>
            <a:r>
              <a:rPr lang="es-ES" sz="2400" b="1" dirty="0" smtClean="0">
                <a:solidFill>
                  <a:srgbClr val="FF0000"/>
                </a:solidFill>
                <a:effectLst>
                  <a:outerShdw blurRad="38100" dist="38100" dir="2700000" algn="tl">
                    <a:srgbClr val="000000">
                      <a:alpha val="43137"/>
                    </a:srgbClr>
                  </a:outerShdw>
                </a:effectLst>
                <a:latin typeface="Verdana"/>
              </a:rPr>
              <a:t>, Y LA LUNA NO HARÁ</a:t>
            </a:r>
          </a:p>
          <a:p>
            <a:r>
              <a:rPr lang="es-ES" sz="2400" b="1" dirty="0" smtClean="0">
                <a:solidFill>
                  <a:srgbClr val="FF0000"/>
                </a:solidFill>
                <a:effectLst>
                  <a:outerShdw blurRad="38100" dist="38100" dir="2700000" algn="tl">
                    <a:srgbClr val="000000">
                      <a:alpha val="43137"/>
                    </a:srgbClr>
                  </a:outerShdw>
                </a:effectLst>
                <a:latin typeface="Verdana"/>
              </a:rPr>
              <a:t>RESPLANDECER SU LUZ.</a:t>
            </a:r>
            <a:br>
              <a:rPr lang="es-ES" sz="2400" b="1" dirty="0" smtClean="0">
                <a:solidFill>
                  <a:srgbClr val="FF0000"/>
                </a:solidFill>
                <a:effectLst>
                  <a:outerShdw blurRad="38100" dist="38100" dir="2700000" algn="tl">
                    <a:srgbClr val="000000">
                      <a:alpha val="43137"/>
                    </a:srgbClr>
                  </a:outerShdw>
                </a:effectLst>
                <a:latin typeface="Verdana"/>
              </a:rPr>
            </a:br>
            <a:endParaRPr lang="es-ES" sz="2400" b="1" dirty="0" smtClean="0">
              <a:solidFill>
                <a:srgbClr val="FF0000"/>
              </a:solidFill>
              <a:effectLst>
                <a:outerShdw blurRad="38100" dist="38100" dir="2700000" algn="tl">
                  <a:srgbClr val="000000">
                    <a:alpha val="43137"/>
                  </a:srgbClr>
                </a:outerShdw>
              </a:effectLst>
              <a:latin typeface="Verdana"/>
            </a:endParaRPr>
          </a:p>
          <a:p>
            <a:pPr algn="just"/>
            <a:endParaRPr lang="es-ES" sz="2400" b="1" dirty="0">
              <a:solidFill>
                <a:srgbClr val="FF0000"/>
              </a:solidFill>
              <a:effectLst>
                <a:outerShdw blurRad="38100" dist="38100" dir="2700000" algn="tl">
                  <a:srgbClr val="000000">
                    <a:alpha val="43137"/>
                  </a:srgbClr>
                </a:outerShdw>
              </a:effectLst>
              <a:latin typeface="Verdana"/>
            </a:endParaRPr>
          </a:p>
        </p:txBody>
      </p:sp>
      <p:sp>
        <p:nvSpPr>
          <p:cNvPr id="3" name="2 Rectángulo"/>
          <p:cNvSpPr/>
          <p:nvPr/>
        </p:nvSpPr>
        <p:spPr>
          <a:xfrm>
            <a:off x="107504" y="4725144"/>
            <a:ext cx="8784976" cy="1200329"/>
          </a:xfrm>
          <a:prstGeom prst="rect">
            <a:avLst/>
          </a:prstGeom>
        </p:spPr>
        <p:txBody>
          <a:bodyPr wrap="square">
            <a:spAutoFit/>
          </a:bodyPr>
          <a:lstStyle/>
          <a:p>
            <a:pPr algn="just"/>
            <a:r>
              <a:rPr lang="es-ES" sz="2400" b="1" dirty="0" smtClean="0">
                <a:solidFill>
                  <a:srgbClr val="FF0000"/>
                </a:solidFill>
                <a:effectLst>
                  <a:outerShdw blurRad="38100" dist="38100" dir="2700000" algn="tl">
                    <a:srgbClr val="000000">
                      <a:alpha val="43137"/>
                    </a:srgbClr>
                  </a:outerShdw>
                </a:effectLst>
                <a:latin typeface="Verdana"/>
              </a:rPr>
              <a:t>HARÉ ENTENEBRECER TODOS LOS ASTROS BRILLANTES DEL CIELO</a:t>
            </a:r>
            <a:r>
              <a:rPr lang="es-ES" sz="2400" b="1" dirty="0" smtClean="0">
                <a:solidFill>
                  <a:srgbClr val="FFFF00"/>
                </a:solidFill>
                <a:effectLst>
                  <a:outerShdw blurRad="38100" dist="38100" dir="2700000" algn="tl">
                    <a:srgbClr val="000000">
                      <a:alpha val="43137"/>
                    </a:srgbClr>
                  </a:outerShdw>
                </a:effectLst>
                <a:latin typeface="Verdana"/>
              </a:rPr>
              <a:t> por </a:t>
            </a:r>
            <a:r>
              <a:rPr lang="es-ES" sz="2400" b="1" dirty="0">
                <a:solidFill>
                  <a:srgbClr val="FFFF00"/>
                </a:solidFill>
                <a:effectLst>
                  <a:outerShdw blurRad="38100" dist="38100" dir="2700000" algn="tl">
                    <a:srgbClr val="000000">
                      <a:alpha val="43137"/>
                    </a:srgbClr>
                  </a:outerShdw>
                </a:effectLst>
                <a:latin typeface="Verdana"/>
              </a:rPr>
              <a:t>ti, y pondré tinieblas sobre tu tierra, dice Jehová el Señor. </a:t>
            </a:r>
            <a:r>
              <a:rPr lang="es-ES" b="1" dirty="0">
                <a:solidFill>
                  <a:srgbClr val="FFFF00"/>
                </a:solidFill>
                <a:effectLst>
                  <a:outerShdw blurRad="38100" dist="38100" dir="2700000" algn="tl">
                    <a:srgbClr val="000000">
                      <a:alpha val="43137"/>
                    </a:srgbClr>
                  </a:outerShdw>
                </a:effectLst>
                <a:latin typeface="Verdana"/>
              </a:rPr>
              <a:t>(Ez. 32: 7-8)</a:t>
            </a:r>
            <a:endParaRPr lang="es-ES"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778923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fc08.deviantart.com/fs43/f/2009/112/e/5/9_spaceART_Earth_by_Ixrevivalx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6975" y="1988840"/>
            <a:ext cx="6677025" cy="4171951"/>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5536" y="250770"/>
            <a:ext cx="8352928" cy="1200329"/>
          </a:xfrm>
          <a:prstGeom prst="rect">
            <a:avLst/>
          </a:prstGeom>
        </p:spPr>
        <p:txBody>
          <a:bodyPr wrap="square">
            <a:spAutoFit/>
          </a:bodyPr>
          <a:lstStyle/>
          <a:p>
            <a:pPr lvl="0"/>
            <a:r>
              <a:rPr lang="es-ES" sz="2400" b="1" dirty="0">
                <a:solidFill>
                  <a:srgbClr val="FFFF00"/>
                </a:solidFill>
                <a:latin typeface="Verdana"/>
              </a:rPr>
              <a:t>Cercano está el día grande de Jehová, cercano y muy próximo; es amarga la voz del día de Jehová; gritará allí el valiente. </a:t>
            </a:r>
            <a:endParaRPr lang="es-ES" b="1" dirty="0">
              <a:solidFill>
                <a:srgbClr val="FFFF00"/>
              </a:solidFill>
            </a:endParaRPr>
          </a:p>
        </p:txBody>
      </p:sp>
      <p:sp>
        <p:nvSpPr>
          <p:cNvPr id="3" name="2 Rectángulo"/>
          <p:cNvSpPr/>
          <p:nvPr/>
        </p:nvSpPr>
        <p:spPr>
          <a:xfrm>
            <a:off x="395536" y="1940054"/>
            <a:ext cx="4572000" cy="4801314"/>
          </a:xfrm>
          <a:prstGeom prst="rect">
            <a:avLst/>
          </a:prstGeom>
        </p:spPr>
        <p:txBody>
          <a:bodyPr>
            <a:spAutoFit/>
          </a:bodyPr>
          <a:lstStyle/>
          <a:p>
            <a:pPr lvl="0"/>
            <a:r>
              <a:rPr lang="es-ES" sz="2400" b="1" dirty="0">
                <a:solidFill>
                  <a:srgbClr val="FF0000"/>
                </a:solidFill>
                <a:latin typeface="Verdana"/>
              </a:rPr>
              <a:t>Día de ira aquel día, día de angustia y de aprieto, día de alboroto y de asolamiento, DÍA DE TINIEBLA Y DE OSCURIDAD, DÍA DE NUBLADO Y DE ENTENEBRECIMIENTO,</a:t>
            </a:r>
            <a:r>
              <a:rPr lang="es-ES" sz="2400" b="1" dirty="0">
                <a:solidFill>
                  <a:srgbClr val="FFFF00"/>
                </a:solidFill>
                <a:latin typeface="Verdana"/>
              </a:rPr>
              <a:t> día de trompeta y de algazara sobre las ciudades fortificadas, y sobre las altas torres. </a:t>
            </a:r>
            <a:r>
              <a:rPr lang="es-ES" b="1" dirty="0">
                <a:solidFill>
                  <a:srgbClr val="FFFF00"/>
                </a:solidFill>
                <a:latin typeface="Verdana"/>
              </a:rPr>
              <a:t>(So. 1: 14-18)</a:t>
            </a:r>
            <a:endParaRPr lang="es-ES" b="1" dirty="0">
              <a:solidFill>
                <a:srgbClr val="FFFF00"/>
              </a:solidFill>
            </a:endParaRPr>
          </a:p>
        </p:txBody>
      </p:sp>
    </p:spTree>
    <p:extLst>
      <p:ext uri="{BB962C8B-B14F-4D97-AF65-F5344CB8AC3E}">
        <p14:creationId xmlns:p14="http://schemas.microsoft.com/office/powerpoint/2010/main" val="32086120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img.europapress.net/fotoweb/fotonoticia_20121019174453_50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851916" y="260647"/>
            <a:ext cx="5237283" cy="370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60040" y="260648"/>
            <a:ext cx="4572000" cy="2677656"/>
          </a:xfrm>
          <a:prstGeom prst="rect">
            <a:avLst/>
          </a:prstGeom>
        </p:spPr>
        <p:txBody>
          <a:bodyPr>
            <a:spAutoFit/>
          </a:bodyPr>
          <a:lstStyle/>
          <a:p>
            <a:r>
              <a:rPr lang="es-ES" sz="2400" b="1" dirty="0">
                <a:solidFill>
                  <a:srgbClr val="FFFF00"/>
                </a:solidFill>
                <a:effectLst>
                  <a:outerShdw blurRad="38100" dist="38100" dir="2700000" algn="tl">
                    <a:srgbClr val="000000">
                      <a:alpha val="43137"/>
                    </a:srgbClr>
                  </a:outerShdw>
                </a:effectLst>
                <a:latin typeface="Verdana"/>
              </a:rPr>
              <a:t>Tocad trompeta en Sion, y dad alarma en mi santo monte; tiemblen todos los moradores de la tierra, porque viene el día de Jehová, porque está cercano. </a:t>
            </a:r>
            <a:endParaRPr lang="es-ES" b="1" dirty="0">
              <a:solidFill>
                <a:srgbClr val="FFFF00"/>
              </a:solidFill>
              <a:effectLst>
                <a:outerShdw blurRad="38100" dist="38100" dir="2700000" algn="tl">
                  <a:srgbClr val="000000">
                    <a:alpha val="43137"/>
                  </a:srgbClr>
                </a:outerShdw>
              </a:effectLst>
            </a:endParaRPr>
          </a:p>
        </p:txBody>
      </p:sp>
      <p:sp>
        <p:nvSpPr>
          <p:cNvPr id="3" name="2 Rectángulo"/>
          <p:cNvSpPr/>
          <p:nvPr/>
        </p:nvSpPr>
        <p:spPr>
          <a:xfrm>
            <a:off x="491918" y="3861048"/>
            <a:ext cx="8400561" cy="2308324"/>
          </a:xfrm>
          <a:prstGeom prst="rect">
            <a:avLst/>
          </a:prstGeom>
        </p:spPr>
        <p:txBody>
          <a:bodyPr wrap="square">
            <a:spAutoFit/>
          </a:bodyPr>
          <a:lstStyle/>
          <a:p>
            <a:pPr lvl="0"/>
            <a:r>
              <a:rPr lang="es-ES" sz="2400" b="1" dirty="0">
                <a:solidFill>
                  <a:srgbClr val="FF0000"/>
                </a:solidFill>
                <a:effectLst>
                  <a:outerShdw blurRad="38100" dist="38100" dir="2700000" algn="tl">
                    <a:srgbClr val="000000">
                      <a:alpha val="43137"/>
                    </a:srgbClr>
                  </a:outerShdw>
                </a:effectLst>
                <a:latin typeface="Verdana"/>
              </a:rPr>
              <a:t>Día de tinieblas y de oscuridad, día de nube y de sombra; </a:t>
            </a:r>
            <a:r>
              <a:rPr lang="es-ES" sz="2400" b="1" dirty="0">
                <a:solidFill>
                  <a:srgbClr val="FFFF00"/>
                </a:solidFill>
                <a:effectLst>
                  <a:outerShdw blurRad="38100" dist="38100" dir="2700000" algn="tl">
                    <a:srgbClr val="000000">
                      <a:alpha val="43137"/>
                    </a:srgbClr>
                  </a:outerShdw>
                </a:effectLst>
                <a:latin typeface="Verdana"/>
              </a:rPr>
              <a:t>como sobre los montes se extiende el alba, así vendrá un pueblo grande y fuerte; semejante a él no lo hubo jamás, ni después de él lo habrá en años de muchas generaciones. </a:t>
            </a:r>
            <a:r>
              <a:rPr lang="es-ES" b="1" dirty="0">
                <a:solidFill>
                  <a:srgbClr val="FFFF00"/>
                </a:solidFill>
                <a:effectLst>
                  <a:outerShdw blurRad="38100" dist="38100" dir="2700000" algn="tl">
                    <a:srgbClr val="000000">
                      <a:alpha val="43137"/>
                    </a:srgbClr>
                  </a:outerShdw>
                </a:effectLst>
                <a:latin typeface="Verdana"/>
              </a:rPr>
              <a:t>(Jl. 2: 2)</a:t>
            </a:r>
            <a:endParaRPr lang="es-ES"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894708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2.bp.blogspot.com/-eOYpzJYPRbQ/T9Izh6dhwzI/AAAAAAAAAEk/grVdjuozf8s/s1600/universo.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2627784" y="81168"/>
            <a:ext cx="6480000" cy="4860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51520" y="472604"/>
            <a:ext cx="4572000" cy="2308324"/>
          </a:xfrm>
          <a:prstGeom prst="rect">
            <a:avLst/>
          </a:prstGeom>
        </p:spPr>
        <p:txBody>
          <a:bodyPr>
            <a:spAutoFit/>
          </a:bodyPr>
          <a:lstStyle/>
          <a:p>
            <a:r>
              <a:rPr lang="es-ES" sz="2400" b="1" dirty="0">
                <a:solidFill>
                  <a:srgbClr val="FFFF00"/>
                </a:solidFill>
                <a:effectLst>
                  <a:outerShdw blurRad="38100" dist="38100" dir="2700000" algn="tl">
                    <a:srgbClr val="000000">
                      <a:alpha val="43137"/>
                    </a:srgbClr>
                  </a:outerShdw>
                </a:effectLst>
                <a:latin typeface="Verdana"/>
              </a:rPr>
              <a:t>Delante de él temblará la tierra, </a:t>
            </a:r>
            <a:r>
              <a:rPr lang="es-ES" sz="2400" b="1" dirty="0">
                <a:solidFill>
                  <a:srgbClr val="FF0000"/>
                </a:solidFill>
                <a:effectLst>
                  <a:outerShdw blurRad="38100" dist="38100" dir="2700000" algn="tl">
                    <a:srgbClr val="000000">
                      <a:alpha val="43137"/>
                    </a:srgbClr>
                  </a:outerShdw>
                </a:effectLst>
                <a:latin typeface="Verdana"/>
              </a:rPr>
              <a:t>se estremecerán los cielos; el sol y la luna se oscurecerán, y las estrellas retraerán su resplandor</a:t>
            </a:r>
            <a:r>
              <a:rPr lang="es-ES" b="1" dirty="0" smtClean="0">
                <a:solidFill>
                  <a:srgbClr val="FF0000"/>
                </a:solidFill>
                <a:effectLst>
                  <a:outerShdw blurRad="38100" dist="38100" dir="2700000" algn="tl">
                    <a:srgbClr val="000000">
                      <a:alpha val="43137"/>
                    </a:srgbClr>
                  </a:outerShdw>
                </a:effectLst>
                <a:latin typeface="Verdana"/>
              </a:rPr>
              <a:t>.</a:t>
            </a:r>
            <a:r>
              <a:rPr lang="es-ES" b="1" dirty="0" smtClean="0">
                <a:solidFill>
                  <a:srgbClr val="FFFF00"/>
                </a:solidFill>
                <a:effectLst>
                  <a:outerShdw blurRad="38100" dist="38100" dir="2700000" algn="tl">
                    <a:srgbClr val="000000">
                      <a:alpha val="43137"/>
                    </a:srgbClr>
                  </a:outerShdw>
                </a:effectLst>
                <a:latin typeface="Verdana"/>
              </a:rPr>
              <a:t>(Jl. 2: 10)</a:t>
            </a:r>
            <a:endParaRPr lang="es-ES" b="1" dirty="0">
              <a:solidFill>
                <a:srgbClr val="FFFF00"/>
              </a:solidFill>
              <a:effectLst>
                <a:outerShdw blurRad="38100" dist="38100" dir="2700000" algn="tl">
                  <a:srgbClr val="000000">
                    <a:alpha val="43137"/>
                  </a:srgbClr>
                </a:outerShdw>
              </a:effectLst>
            </a:endParaRPr>
          </a:p>
        </p:txBody>
      </p:sp>
      <p:sp>
        <p:nvSpPr>
          <p:cNvPr id="3" name="2 Rectángulo"/>
          <p:cNvSpPr/>
          <p:nvPr/>
        </p:nvSpPr>
        <p:spPr>
          <a:xfrm>
            <a:off x="251520" y="3068960"/>
            <a:ext cx="4572000" cy="2215991"/>
          </a:xfrm>
          <a:prstGeom prst="rect">
            <a:avLst/>
          </a:prstGeom>
        </p:spPr>
        <p:txBody>
          <a:bodyPr>
            <a:spAutoFit/>
          </a:bodyPr>
          <a:lstStyle/>
          <a:p>
            <a:r>
              <a:rPr lang="es-ES" sz="2400" b="1" dirty="0">
                <a:solidFill>
                  <a:srgbClr val="FF0000"/>
                </a:solidFill>
                <a:effectLst>
                  <a:outerShdw blurRad="38100" dist="38100" dir="2700000" algn="tl">
                    <a:srgbClr val="000000">
                      <a:alpha val="43137"/>
                    </a:srgbClr>
                  </a:outerShdw>
                </a:effectLst>
                <a:latin typeface="Verdana"/>
              </a:rPr>
              <a:t>El sol se convertirá en tinieblas, y la luna en sangre, </a:t>
            </a:r>
            <a:r>
              <a:rPr lang="es-ES" sz="2400" b="1" u="sng" dirty="0">
                <a:solidFill>
                  <a:srgbClr val="FFFF00"/>
                </a:solidFill>
                <a:effectLst>
                  <a:outerShdw blurRad="38100" dist="38100" dir="2700000" algn="tl">
                    <a:srgbClr val="000000">
                      <a:alpha val="43137"/>
                    </a:srgbClr>
                  </a:outerShdw>
                </a:effectLst>
                <a:latin typeface="Verdana"/>
              </a:rPr>
              <a:t>antes que venga el día grande y espantoso de Jehová</a:t>
            </a:r>
            <a:r>
              <a:rPr lang="es-ES" sz="2400" b="1" dirty="0">
                <a:solidFill>
                  <a:srgbClr val="FFFF00"/>
                </a:solidFill>
                <a:effectLst>
                  <a:outerShdw blurRad="38100" dist="38100" dir="2700000" algn="tl">
                    <a:srgbClr val="000000">
                      <a:alpha val="43137"/>
                    </a:srgbClr>
                  </a:outerShdw>
                </a:effectLst>
                <a:latin typeface="Verdana"/>
              </a:rPr>
              <a:t>. </a:t>
            </a:r>
            <a:endParaRPr lang="es-ES" sz="2400" b="1" dirty="0" smtClean="0">
              <a:solidFill>
                <a:srgbClr val="FFFF00"/>
              </a:solidFill>
              <a:effectLst>
                <a:outerShdw blurRad="38100" dist="38100" dir="2700000" algn="tl">
                  <a:srgbClr val="000000">
                    <a:alpha val="43137"/>
                  </a:srgbClr>
                </a:outerShdw>
              </a:effectLst>
              <a:latin typeface="Verdana"/>
            </a:endParaRPr>
          </a:p>
          <a:p>
            <a:r>
              <a:rPr lang="es-ES" b="1" dirty="0" smtClean="0">
                <a:solidFill>
                  <a:srgbClr val="FFFF00"/>
                </a:solidFill>
                <a:effectLst>
                  <a:outerShdw blurRad="38100" dist="38100" dir="2700000" algn="tl">
                    <a:srgbClr val="000000">
                      <a:alpha val="43137"/>
                    </a:srgbClr>
                  </a:outerShdw>
                </a:effectLst>
                <a:latin typeface="Verdana"/>
              </a:rPr>
              <a:t>(Jl. 2: 31)</a:t>
            </a:r>
            <a:endParaRPr lang="es-ES"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88381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ojocientifico.com/wp-content/universo_04.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537498" y="0"/>
            <a:ext cx="6529095" cy="478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51520" y="260648"/>
            <a:ext cx="4572000" cy="4801314"/>
          </a:xfrm>
          <a:prstGeom prst="rect">
            <a:avLst/>
          </a:prstGeom>
        </p:spPr>
        <p:txBody>
          <a:bodyPr>
            <a:spAutoFit/>
          </a:bodyPr>
          <a:lstStyle/>
          <a:p>
            <a:r>
              <a:rPr lang="es-ES" sz="2400" b="1" dirty="0">
                <a:solidFill>
                  <a:srgbClr val="FFFF00"/>
                </a:solidFill>
                <a:effectLst>
                  <a:outerShdw blurRad="38100" dist="38100" dir="2700000" algn="tl">
                    <a:srgbClr val="000000">
                      <a:alpha val="43137"/>
                    </a:srgbClr>
                  </a:outerShdw>
                </a:effectLst>
                <a:latin typeface="Verdana"/>
              </a:rPr>
              <a:t>Echad la hoz, porque la mies está ya madura. Venid, descended, porque el lagar está lleno, rebosan las cubas; porque mucha es la maldad de ellos. </a:t>
            </a:r>
            <a:br>
              <a:rPr lang="es-ES" sz="2400" b="1" dirty="0">
                <a:solidFill>
                  <a:srgbClr val="FFFF00"/>
                </a:solidFill>
                <a:effectLst>
                  <a:outerShdw blurRad="38100" dist="38100" dir="2700000" algn="tl">
                    <a:srgbClr val="000000">
                      <a:alpha val="43137"/>
                    </a:srgbClr>
                  </a:outerShdw>
                </a:effectLst>
                <a:latin typeface="Verdana"/>
              </a:rPr>
            </a:br>
            <a:r>
              <a:rPr lang="es-ES" sz="2400" b="1" dirty="0" smtClean="0">
                <a:solidFill>
                  <a:srgbClr val="FFFF00"/>
                </a:solidFill>
                <a:effectLst>
                  <a:outerShdw blurRad="38100" dist="38100" dir="2700000" algn="tl">
                    <a:srgbClr val="000000">
                      <a:alpha val="43137"/>
                    </a:srgbClr>
                  </a:outerShdw>
                </a:effectLst>
                <a:latin typeface="Verdana"/>
              </a:rPr>
              <a:t>Muchos </a:t>
            </a:r>
            <a:r>
              <a:rPr lang="es-ES" sz="2400" b="1" dirty="0">
                <a:solidFill>
                  <a:srgbClr val="FFFF00"/>
                </a:solidFill>
                <a:effectLst>
                  <a:outerShdw blurRad="38100" dist="38100" dir="2700000" algn="tl">
                    <a:srgbClr val="000000">
                      <a:alpha val="43137"/>
                    </a:srgbClr>
                  </a:outerShdw>
                </a:effectLst>
                <a:latin typeface="Verdana"/>
              </a:rPr>
              <a:t>pueblos en el valle de la decisión; porque cercano está el día de Jehová en el valle de la decisión. </a:t>
            </a:r>
            <a:br>
              <a:rPr lang="es-ES" sz="2400" b="1" dirty="0">
                <a:solidFill>
                  <a:srgbClr val="FFFF00"/>
                </a:solidFill>
                <a:effectLst>
                  <a:outerShdw blurRad="38100" dist="38100" dir="2700000" algn="tl">
                    <a:srgbClr val="000000">
                      <a:alpha val="43137"/>
                    </a:srgbClr>
                  </a:outerShdw>
                </a:effectLst>
                <a:latin typeface="Verdana"/>
              </a:rPr>
            </a:br>
            <a:endParaRPr lang="es-ES" b="1" dirty="0">
              <a:solidFill>
                <a:srgbClr val="FFFF00"/>
              </a:solidFill>
              <a:effectLst>
                <a:outerShdw blurRad="38100" dist="38100" dir="2700000" algn="tl">
                  <a:srgbClr val="000000">
                    <a:alpha val="43137"/>
                  </a:srgbClr>
                </a:outerShdw>
              </a:effectLst>
            </a:endParaRPr>
          </a:p>
        </p:txBody>
      </p:sp>
      <p:sp>
        <p:nvSpPr>
          <p:cNvPr id="3" name="2 Rectángulo"/>
          <p:cNvSpPr/>
          <p:nvPr/>
        </p:nvSpPr>
        <p:spPr>
          <a:xfrm>
            <a:off x="2537498" y="4869160"/>
            <a:ext cx="6210966" cy="1200329"/>
          </a:xfrm>
          <a:prstGeom prst="rect">
            <a:avLst/>
          </a:prstGeom>
        </p:spPr>
        <p:txBody>
          <a:bodyPr wrap="square">
            <a:spAutoFit/>
          </a:bodyPr>
          <a:lstStyle/>
          <a:p>
            <a:pPr lvl="0"/>
            <a:r>
              <a:rPr lang="es-ES" sz="2400" b="1" dirty="0">
                <a:solidFill>
                  <a:srgbClr val="FF0000"/>
                </a:solidFill>
                <a:effectLst>
                  <a:outerShdw blurRad="38100" dist="38100" dir="2700000" algn="tl">
                    <a:srgbClr val="000000">
                      <a:alpha val="43137"/>
                    </a:srgbClr>
                  </a:outerShdw>
                </a:effectLst>
                <a:latin typeface="Verdana"/>
              </a:rPr>
              <a:t>El sol y la luna se oscurecerán, y las estrellas retraerán su resplandor. </a:t>
            </a:r>
            <a:r>
              <a:rPr lang="es-ES" b="1" dirty="0">
                <a:solidFill>
                  <a:srgbClr val="FFFF00"/>
                </a:solidFill>
                <a:effectLst>
                  <a:outerShdw blurRad="38100" dist="38100" dir="2700000" algn="tl">
                    <a:srgbClr val="000000">
                      <a:alpha val="43137"/>
                    </a:srgbClr>
                  </a:outerShdw>
                </a:effectLst>
                <a:latin typeface="Verdana"/>
              </a:rPr>
              <a:t>(Jl. 3: 13-15)</a:t>
            </a:r>
            <a:endParaRPr lang="es-ES"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524183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116632"/>
            <a:ext cx="8568952" cy="4154984"/>
          </a:xfrm>
          <a:prstGeom prst="rect">
            <a:avLst/>
          </a:prstGeom>
        </p:spPr>
        <p:txBody>
          <a:bodyPr wrap="square">
            <a:spAutoFit/>
          </a:bodyPr>
          <a:lstStyle/>
          <a:p>
            <a:r>
              <a:rPr lang="es-ES" sz="2400" b="1" dirty="0">
                <a:solidFill>
                  <a:srgbClr val="FFFF00"/>
                </a:solidFill>
                <a:latin typeface="Verdana"/>
              </a:rPr>
              <a:t>Acontecerá en aquel día, que Jehová </a:t>
            </a:r>
            <a:r>
              <a:rPr lang="es-ES" sz="2400" b="1" dirty="0">
                <a:solidFill>
                  <a:srgbClr val="FF0000"/>
                </a:solidFill>
                <a:latin typeface="Verdana"/>
              </a:rPr>
              <a:t>castigará al ejército de los cielos en lo alto, </a:t>
            </a:r>
            <a:r>
              <a:rPr lang="es-ES" sz="2400" b="1" dirty="0">
                <a:solidFill>
                  <a:srgbClr val="FFFF00"/>
                </a:solidFill>
                <a:latin typeface="Verdana"/>
              </a:rPr>
              <a:t>y a los reyes de la tierra sobre la tierra. </a:t>
            </a:r>
            <a:r>
              <a:rPr lang="es-ES" sz="2400" b="1" dirty="0" smtClean="0">
                <a:solidFill>
                  <a:srgbClr val="FFFF00"/>
                </a:solidFill>
                <a:latin typeface="Verdana"/>
              </a:rPr>
              <a:t>Y </a:t>
            </a:r>
            <a:r>
              <a:rPr lang="es-ES" sz="2400" b="1" dirty="0">
                <a:solidFill>
                  <a:srgbClr val="FFFF00"/>
                </a:solidFill>
                <a:latin typeface="Verdana"/>
              </a:rPr>
              <a:t>serán amontonados como se amontona a los encarcelados en mazmorra, y en prisión quedarán encerrados, y serán castigados después de muchos días. </a:t>
            </a:r>
            <a:endParaRPr lang="es-ES" sz="2400" b="1" dirty="0" smtClean="0">
              <a:solidFill>
                <a:srgbClr val="FFFF00"/>
              </a:solidFill>
              <a:latin typeface="Verdana"/>
            </a:endParaRPr>
          </a:p>
          <a:p>
            <a:endParaRPr lang="es-ES" sz="2400" b="1" dirty="0">
              <a:solidFill>
                <a:srgbClr val="FFFF00"/>
              </a:solidFill>
              <a:latin typeface="Verdana"/>
            </a:endParaRPr>
          </a:p>
          <a:p>
            <a:r>
              <a:rPr lang="es-ES" sz="2400" b="1" dirty="0" smtClean="0">
                <a:solidFill>
                  <a:srgbClr val="FFFF00"/>
                </a:solidFill>
                <a:latin typeface="Verdana"/>
              </a:rPr>
              <a:t>La </a:t>
            </a:r>
            <a:r>
              <a:rPr lang="es-ES" sz="2400" b="1" dirty="0">
                <a:solidFill>
                  <a:srgbClr val="FFFF00"/>
                </a:solidFill>
                <a:latin typeface="Verdana"/>
              </a:rPr>
              <a:t>luna se avergonzará, y el sol se confundirá, </a:t>
            </a:r>
            <a:r>
              <a:rPr lang="es-ES" sz="2400" b="1" dirty="0" smtClean="0">
                <a:solidFill>
                  <a:srgbClr val="FF0000"/>
                </a:solidFill>
                <a:latin typeface="Verdana"/>
              </a:rPr>
              <a:t>CUANDO JEHOVÁ DE LOS EJÉRCITOS REINE EN EL MONTE DE SION </a:t>
            </a:r>
            <a:r>
              <a:rPr lang="es-ES" sz="2400" b="1" dirty="0">
                <a:solidFill>
                  <a:srgbClr val="FF0000"/>
                </a:solidFill>
                <a:latin typeface="Verdana"/>
              </a:rPr>
              <a:t>y en Jerusalén, </a:t>
            </a:r>
            <a:r>
              <a:rPr lang="es-ES" sz="2400" b="1" dirty="0">
                <a:solidFill>
                  <a:srgbClr val="FFFF00"/>
                </a:solidFill>
                <a:latin typeface="Verdana"/>
              </a:rPr>
              <a:t>y delante de sus ancianos sea glorioso</a:t>
            </a:r>
            <a:r>
              <a:rPr lang="es-ES" b="1" dirty="0" smtClean="0">
                <a:solidFill>
                  <a:srgbClr val="FFFF00"/>
                </a:solidFill>
                <a:latin typeface="Verdana"/>
              </a:rPr>
              <a:t>. (Isa. 24: 21-23)</a:t>
            </a:r>
            <a:endParaRPr lang="es-ES" b="1" dirty="0">
              <a:solidFill>
                <a:srgbClr val="FFFF00"/>
              </a:solidFill>
            </a:endParaRPr>
          </a:p>
        </p:txBody>
      </p:sp>
      <p:pic>
        <p:nvPicPr>
          <p:cNvPr id="11266" name="Picture 2" descr="http://www.lointeresante.com/wp-content/uploads/2009/09/tierra.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35012" y="4149080"/>
            <a:ext cx="8729476"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2435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1358949667"/>
              </p:ext>
            </p:extLst>
          </p:nvPr>
        </p:nvGraphicFramePr>
        <p:xfrm>
          <a:off x="107504" y="116633"/>
          <a:ext cx="8856981" cy="5090160"/>
        </p:xfrm>
        <a:graphic>
          <a:graphicData uri="http://schemas.openxmlformats.org/drawingml/2006/table">
            <a:tbl>
              <a:tblPr firstRow="1" bandRow="1">
                <a:tableStyleId>{5C22544A-7EE6-4342-B048-85BDC9FD1C3A}</a:tableStyleId>
              </a:tblPr>
              <a:tblGrid>
                <a:gridCol w="864096"/>
                <a:gridCol w="864096"/>
                <a:gridCol w="1008112"/>
                <a:gridCol w="1512168"/>
                <a:gridCol w="1368152"/>
                <a:gridCol w="1512168"/>
                <a:gridCol w="1728189"/>
              </a:tblGrid>
              <a:tr h="437816">
                <a:tc gridSpan="7">
                  <a:txBody>
                    <a:bodyPr/>
                    <a:lstStyle/>
                    <a:p>
                      <a:pPr algn="ctr"/>
                      <a:r>
                        <a:rPr lang="es-ES" sz="2800" dirty="0" smtClean="0">
                          <a:solidFill>
                            <a:srgbClr val="FFFF00"/>
                          </a:solidFill>
                          <a:latin typeface="Verdana" pitchFamily="34" charset="0"/>
                          <a:ea typeface="Verdana" pitchFamily="34" charset="0"/>
                          <a:cs typeface="Verdana" pitchFamily="34" charset="0"/>
                        </a:rPr>
                        <a:t>LAS SIETE PLAGAS</a:t>
                      </a:r>
                      <a:r>
                        <a:rPr lang="es-ES" sz="2800" baseline="0" dirty="0" smtClean="0">
                          <a:solidFill>
                            <a:srgbClr val="FFFF00"/>
                          </a:solidFill>
                          <a:latin typeface="Verdana" pitchFamily="34" charset="0"/>
                          <a:ea typeface="Verdana" pitchFamily="34" charset="0"/>
                          <a:cs typeface="Verdana" pitchFamily="34" charset="0"/>
                        </a:rPr>
                        <a:t> DEL APOCALIPSIS</a:t>
                      </a:r>
                    </a:p>
                    <a:p>
                      <a:pPr algn="ctr"/>
                      <a:r>
                        <a:rPr lang="es-ES" sz="2400" baseline="0" dirty="0" smtClean="0">
                          <a:solidFill>
                            <a:srgbClr val="FFFF00"/>
                          </a:solidFill>
                          <a:latin typeface="Verdana" pitchFamily="34" charset="0"/>
                          <a:ea typeface="Verdana" pitchFamily="34" charset="0"/>
                          <a:cs typeface="Verdana" pitchFamily="34" charset="0"/>
                        </a:rPr>
                        <a:t>Y la conmoción de las potestades del cielo</a:t>
                      </a:r>
                      <a:endParaRPr lang="es-ES" sz="2400" dirty="0">
                        <a:solidFill>
                          <a:srgbClr val="FFFF00"/>
                        </a:solidFill>
                        <a:latin typeface="Verdana" pitchFamily="34" charset="0"/>
                        <a:ea typeface="Verdana" pitchFamily="34" charset="0"/>
                        <a:cs typeface="Verdana" pitchFamily="34" charset="0"/>
                      </a:endParaRPr>
                    </a:p>
                  </a:txBody>
                  <a:tcPr>
                    <a:solidFill>
                      <a:srgbClr val="C00000"/>
                    </a:solidFill>
                  </a:tcPr>
                </a:tc>
                <a:tc hMerge="1">
                  <a:txBody>
                    <a:bodyPr/>
                    <a:lstStyle/>
                    <a:p>
                      <a:endParaRPr lang="es-ES" dirty="0"/>
                    </a:p>
                  </a:txBody>
                  <a:tcPr/>
                </a:tc>
                <a:tc hMerge="1">
                  <a:txBody>
                    <a:bodyPr/>
                    <a:lstStyle/>
                    <a:p>
                      <a:endParaRPr lang="es-ES"/>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a:p>
                  </a:txBody>
                  <a:tcPr/>
                </a:tc>
              </a:tr>
              <a:tr h="633967">
                <a:tc>
                  <a:txBody>
                    <a:bodyPr/>
                    <a:lstStyle/>
                    <a:p>
                      <a:pPr algn="ctr"/>
                      <a:r>
                        <a:rPr lang="es-ES" b="1" dirty="0" smtClean="0"/>
                        <a:t>I </a:t>
                      </a:r>
                    </a:p>
                    <a:p>
                      <a:pPr algn="ctr"/>
                      <a:r>
                        <a:rPr lang="es-ES" b="1" dirty="0" smtClean="0"/>
                        <a:t> Plaga</a:t>
                      </a:r>
                      <a:endParaRPr lang="es-ES" b="1" dirty="0"/>
                    </a:p>
                  </a:txBody>
                  <a:tcPr>
                    <a:solidFill>
                      <a:srgbClr val="FFC000"/>
                    </a:solidFill>
                  </a:tcPr>
                </a:tc>
                <a:tc>
                  <a:txBody>
                    <a:bodyPr/>
                    <a:lstStyle/>
                    <a:p>
                      <a:pPr algn="ctr"/>
                      <a:r>
                        <a:rPr lang="es-ES" b="1" dirty="0" smtClean="0"/>
                        <a:t>II </a:t>
                      </a:r>
                    </a:p>
                    <a:p>
                      <a:pPr algn="ctr"/>
                      <a:r>
                        <a:rPr lang="es-ES" b="1" dirty="0" smtClean="0"/>
                        <a:t>Plaga</a:t>
                      </a:r>
                      <a:endParaRPr lang="es-ES" b="1" dirty="0"/>
                    </a:p>
                  </a:txBody>
                  <a:tcP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prstClr val="black"/>
                          </a:solidFill>
                          <a:effectLst/>
                          <a:uLnTx/>
                          <a:uFillTx/>
                          <a:latin typeface="+mn-lt"/>
                          <a:ea typeface="+mn-ea"/>
                          <a:cs typeface="+mn-cs"/>
                        </a:rPr>
                        <a:t>III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prstClr val="black"/>
                          </a:solidFill>
                          <a:effectLst/>
                          <a:uLnTx/>
                          <a:uFillTx/>
                          <a:latin typeface="+mn-lt"/>
                          <a:ea typeface="+mn-ea"/>
                          <a:cs typeface="+mn-cs"/>
                        </a:rPr>
                        <a:t> Plaga</a:t>
                      </a:r>
                    </a:p>
                  </a:txBody>
                  <a:tcP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prstClr val="black"/>
                          </a:solidFill>
                          <a:effectLst/>
                          <a:uLnTx/>
                          <a:uFillTx/>
                          <a:latin typeface="+mn-lt"/>
                          <a:ea typeface="+mn-ea"/>
                          <a:cs typeface="+mn-cs"/>
                        </a:rPr>
                        <a:t>IV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prstClr val="black"/>
                          </a:solidFill>
                          <a:effectLst/>
                          <a:uLnTx/>
                          <a:uFillTx/>
                          <a:latin typeface="+mn-lt"/>
                          <a:ea typeface="+mn-ea"/>
                          <a:cs typeface="+mn-cs"/>
                        </a:rPr>
                        <a:t>Plaga</a:t>
                      </a:r>
                    </a:p>
                  </a:txBody>
                  <a:tcP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prstClr val="black"/>
                          </a:solidFill>
                          <a:effectLst/>
                          <a:uLnTx/>
                          <a:uFillTx/>
                          <a:latin typeface="+mn-lt"/>
                          <a:ea typeface="+mn-ea"/>
                          <a:cs typeface="+mn-cs"/>
                        </a:rPr>
                        <a:t>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prstClr val="black"/>
                          </a:solidFill>
                          <a:effectLst/>
                          <a:uLnTx/>
                          <a:uFillTx/>
                          <a:latin typeface="+mn-lt"/>
                          <a:ea typeface="+mn-ea"/>
                          <a:cs typeface="+mn-cs"/>
                        </a:rPr>
                        <a:t>Plaga</a:t>
                      </a:r>
                    </a:p>
                  </a:txBody>
                  <a:tcP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prstClr val="black"/>
                          </a:solidFill>
                          <a:effectLst/>
                          <a:uLnTx/>
                          <a:uFillTx/>
                          <a:latin typeface="+mn-lt"/>
                          <a:ea typeface="+mn-ea"/>
                          <a:cs typeface="+mn-cs"/>
                        </a:rPr>
                        <a:t>VI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prstClr val="black"/>
                          </a:solidFill>
                          <a:effectLst/>
                          <a:uLnTx/>
                          <a:uFillTx/>
                          <a:latin typeface="+mn-lt"/>
                          <a:ea typeface="+mn-ea"/>
                          <a:cs typeface="+mn-cs"/>
                        </a:rPr>
                        <a:t>Plaga</a:t>
                      </a:r>
                    </a:p>
                  </a:txBody>
                  <a:tcP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srgbClr val="FF0000"/>
                          </a:solidFill>
                          <a:effectLst/>
                          <a:uLnTx/>
                          <a:uFillTx/>
                          <a:latin typeface="+mn-lt"/>
                          <a:ea typeface="+mn-ea"/>
                          <a:cs typeface="+mn-cs"/>
                        </a:rPr>
                        <a:t>VII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srgbClr val="FF0000"/>
                          </a:solidFill>
                          <a:effectLst/>
                          <a:uLnTx/>
                          <a:uFillTx/>
                          <a:latin typeface="+mn-lt"/>
                          <a:ea typeface="+mn-ea"/>
                          <a:cs typeface="+mn-cs"/>
                        </a:rPr>
                        <a:t> Plaga</a:t>
                      </a:r>
                    </a:p>
                  </a:txBody>
                  <a:tcPr>
                    <a:solidFill>
                      <a:srgbClr val="FFC000"/>
                    </a:solidFill>
                  </a:tcPr>
                </a:tc>
              </a:tr>
              <a:tr h="313339">
                <a:tc rowSpan="2">
                  <a:txBody>
                    <a:bodyPr/>
                    <a:lstStyle/>
                    <a:p>
                      <a:pPr algn="l"/>
                      <a:endParaRPr lang="es-ES" b="1" dirty="0" smtClean="0"/>
                    </a:p>
                    <a:p>
                      <a:pPr marL="0" indent="0" algn="l">
                        <a:buFont typeface="Arial" pitchFamily="34" charset="0"/>
                        <a:buNone/>
                      </a:pPr>
                      <a:r>
                        <a:rPr lang="es-ES" sz="1800" b="1" dirty="0" smtClean="0"/>
                        <a:t>Úlcera</a:t>
                      </a:r>
                      <a:endParaRPr lang="es-ES" sz="1800" b="1" dirty="0"/>
                    </a:p>
                  </a:txBody>
                  <a:tcPr/>
                </a:tc>
                <a:tc gridSpan="2">
                  <a:txBody>
                    <a:bodyPr/>
                    <a:lstStyle/>
                    <a:p>
                      <a:pPr algn="ctr"/>
                      <a:r>
                        <a:rPr lang="es-ES" b="1" dirty="0" smtClean="0"/>
                        <a:t>Sangre</a:t>
                      </a:r>
                      <a:endParaRPr lang="es-ES" b="1" dirty="0"/>
                    </a:p>
                  </a:txBody>
                  <a:tcPr/>
                </a:tc>
                <a:tc hMerge="1">
                  <a:txBody>
                    <a:bodyPr/>
                    <a:lstStyle/>
                    <a:p>
                      <a:endParaRPr lang="es-ES"/>
                    </a:p>
                  </a:txBody>
                  <a:tcPr/>
                </a:tc>
                <a:tc rowSpan="2">
                  <a:txBody>
                    <a:bodyPr/>
                    <a:lstStyle/>
                    <a:p>
                      <a:pPr algn="l"/>
                      <a:endParaRPr lang="es-ES" b="1" dirty="0" smtClean="0"/>
                    </a:p>
                    <a:p>
                      <a:pPr marL="285750" indent="-285750" algn="l">
                        <a:buFont typeface="Arial" pitchFamily="34" charset="0"/>
                        <a:buChar char="•"/>
                      </a:pPr>
                      <a:r>
                        <a:rPr lang="es-ES" b="1" dirty="0" smtClean="0">
                          <a:solidFill>
                            <a:srgbClr val="FF0000"/>
                          </a:solidFill>
                        </a:rPr>
                        <a:t>Sol</a:t>
                      </a:r>
                      <a:r>
                        <a:rPr lang="es-ES" b="1" dirty="0" smtClean="0"/>
                        <a:t> quema</a:t>
                      </a:r>
                      <a:endParaRPr lang="es-ES" b="1" dirty="0"/>
                    </a:p>
                  </a:txBody>
                  <a:tcPr/>
                </a:tc>
                <a:tc rowSpan="2">
                  <a:txBody>
                    <a:bodyPr/>
                    <a:lstStyle/>
                    <a:p>
                      <a:pPr marL="285750" indent="-285750" algn="l">
                        <a:buFont typeface="Arial" pitchFamily="34" charset="0"/>
                        <a:buChar char="•"/>
                      </a:pPr>
                      <a:endParaRPr lang="es-ES" b="1" dirty="0" smtClean="0"/>
                    </a:p>
                    <a:p>
                      <a:pPr marL="285750" indent="-285750" algn="l">
                        <a:buFont typeface="Arial" pitchFamily="34" charset="0"/>
                        <a:buChar char="•"/>
                      </a:pPr>
                      <a:r>
                        <a:rPr lang="es-ES" b="1" dirty="0" smtClean="0">
                          <a:solidFill>
                            <a:srgbClr val="FF0000"/>
                          </a:solidFill>
                        </a:rPr>
                        <a:t>Sol</a:t>
                      </a:r>
                      <a:r>
                        <a:rPr lang="es-ES" b="1" dirty="0" smtClean="0"/>
                        <a:t> se oscurece</a:t>
                      </a:r>
                      <a:endParaRPr lang="es-ES" b="1" dirty="0"/>
                    </a:p>
                  </a:txBody>
                  <a:tcPr/>
                </a:tc>
                <a:tc rowSpan="2">
                  <a:txBody>
                    <a:bodyPr/>
                    <a:lstStyle/>
                    <a:p>
                      <a:pPr marL="285750" indent="-285750" algn="l">
                        <a:buFont typeface="Arial" pitchFamily="34" charset="0"/>
                        <a:buChar char="•"/>
                      </a:pPr>
                      <a:endParaRPr lang="es-ES" b="1" dirty="0" smtClean="0"/>
                    </a:p>
                    <a:p>
                      <a:pPr marL="285750" indent="-285750" algn="l">
                        <a:buFont typeface="Arial" pitchFamily="34" charset="0"/>
                        <a:buChar char="•"/>
                      </a:pPr>
                      <a:r>
                        <a:rPr lang="es-ES" b="1" dirty="0" smtClean="0"/>
                        <a:t>Río Éufrates</a:t>
                      </a:r>
                      <a:endParaRPr lang="es-ES" b="1" dirty="0"/>
                    </a:p>
                  </a:txBody>
                  <a:tcPr/>
                </a:tc>
                <a:tc rowSpan="2">
                  <a:txBody>
                    <a:bodyPr/>
                    <a:lstStyle/>
                    <a:p>
                      <a:pPr marL="285750" indent="-285750" algn="l">
                        <a:buFont typeface="Arial" pitchFamily="34" charset="0"/>
                        <a:buChar char="•"/>
                      </a:pPr>
                      <a:r>
                        <a:rPr lang="es-ES" b="1" dirty="0" smtClean="0">
                          <a:solidFill>
                            <a:srgbClr val="FF0000"/>
                          </a:solidFill>
                        </a:rPr>
                        <a:t>Voz de Dios</a:t>
                      </a:r>
                    </a:p>
                    <a:p>
                      <a:pPr marL="285750" indent="-285750" algn="l">
                        <a:buFont typeface="Arial" pitchFamily="34" charset="0"/>
                        <a:buChar char="•"/>
                      </a:pPr>
                      <a:r>
                        <a:rPr lang="es-ES" b="1" dirty="0" smtClean="0"/>
                        <a:t>Terremoto</a:t>
                      </a:r>
                    </a:p>
                    <a:p>
                      <a:pPr marL="285750" indent="-285750" algn="l">
                        <a:buFont typeface="Arial" pitchFamily="34" charset="0"/>
                        <a:buChar char="•"/>
                      </a:pPr>
                      <a:r>
                        <a:rPr lang="es-ES" b="1" dirty="0" smtClean="0"/>
                        <a:t>Granizo</a:t>
                      </a:r>
                      <a:endParaRPr lang="es-ES" b="1" dirty="0"/>
                    </a:p>
                  </a:txBody>
                  <a:tcPr/>
                </a:tc>
              </a:tr>
              <a:tr h="459277">
                <a:tc vMerge="1">
                  <a:txBody>
                    <a:bodyPr/>
                    <a:lstStyle/>
                    <a:p>
                      <a:endParaRPr lang="es-ES" dirty="0"/>
                    </a:p>
                  </a:txBody>
                  <a:tcPr/>
                </a:tc>
                <a:tc>
                  <a:txBody>
                    <a:bodyPr/>
                    <a:lstStyle/>
                    <a:p>
                      <a:pPr marL="285750" indent="-285750" algn="l">
                        <a:buFont typeface="Arial" pitchFamily="34" charset="0"/>
                        <a:buChar char="•"/>
                      </a:pPr>
                      <a:r>
                        <a:rPr lang="es-ES" b="1" dirty="0" smtClean="0"/>
                        <a:t>Mar</a:t>
                      </a:r>
                      <a:endParaRPr lang="es-ES" b="1" dirty="0"/>
                    </a:p>
                  </a:txBody>
                  <a:tcPr/>
                </a:tc>
                <a:tc>
                  <a:txBody>
                    <a:bodyPr/>
                    <a:lstStyle/>
                    <a:p>
                      <a:pPr marL="285750" indent="-285750" algn="l">
                        <a:buFont typeface="Arial" pitchFamily="34" charset="0"/>
                        <a:buChar char="•"/>
                      </a:pPr>
                      <a:r>
                        <a:rPr lang="es-ES" b="1" dirty="0" smtClean="0"/>
                        <a:t>Ríos</a:t>
                      </a:r>
                      <a:endParaRPr lang="es-ES" b="1" dirty="0"/>
                    </a:p>
                  </a:txBody>
                  <a:tcPr/>
                </a:tc>
                <a:tc vMerge="1">
                  <a:txBody>
                    <a:bodyPr/>
                    <a:lstStyle/>
                    <a:p>
                      <a:endParaRPr lang="es-ES"/>
                    </a:p>
                  </a:txBody>
                  <a:tcPr/>
                </a:tc>
                <a:tc vMerge="1">
                  <a:txBody>
                    <a:bodyPr/>
                    <a:lstStyle/>
                    <a:p>
                      <a:endParaRPr lang="es-ES"/>
                    </a:p>
                  </a:txBody>
                  <a:tcPr/>
                </a:tc>
                <a:tc vMerge="1">
                  <a:txBody>
                    <a:bodyPr/>
                    <a:lstStyle/>
                    <a:p>
                      <a:endParaRPr lang="es-ES" dirty="0"/>
                    </a:p>
                  </a:txBody>
                  <a:tcPr/>
                </a:tc>
                <a:tc vMerge="1">
                  <a:txBody>
                    <a:bodyPr/>
                    <a:lstStyle/>
                    <a:p>
                      <a:endParaRPr lang="es-ES" dirty="0"/>
                    </a:p>
                  </a:txBody>
                  <a:tcPr/>
                </a:tc>
              </a:tr>
              <a:tr h="309046">
                <a:tc gridSpan="4">
                  <a:txBody>
                    <a:bodyPr/>
                    <a:lstStyle/>
                    <a:p>
                      <a:pPr marL="0" indent="0" algn="ctr">
                        <a:buFont typeface="Arial" pitchFamily="34" charset="0"/>
                        <a:buNone/>
                      </a:pPr>
                      <a:r>
                        <a:rPr lang="es-ES" b="1" dirty="0" smtClean="0"/>
                        <a:t>Tiempo de angustia de Jacob</a:t>
                      </a:r>
                      <a:endParaRPr lang="es-ES" b="1" dirty="0"/>
                    </a:p>
                  </a:txBody>
                  <a:tcPr>
                    <a:lnR w="6350" cap="flat" cmpd="sng" algn="ctr">
                      <a:solidFill>
                        <a:srgbClr val="FF0000"/>
                      </a:solidFill>
                      <a:prstDash val="solid"/>
                      <a:round/>
                      <a:headEnd type="none" w="med" len="med"/>
                      <a:tailEnd type="none" w="med" len="med"/>
                    </a:lnR>
                    <a:lnB w="6350" cap="flat" cmpd="sng" algn="ctr">
                      <a:solidFill>
                        <a:srgbClr val="FF0000"/>
                      </a:solidFill>
                      <a:prstDash val="solid"/>
                      <a:round/>
                      <a:headEnd type="none" w="med" len="med"/>
                      <a:tailEnd type="none" w="med" len="med"/>
                    </a:lnB>
                    <a:solidFill>
                      <a:srgbClr val="FFFF00"/>
                    </a:solidFill>
                  </a:tcPr>
                </a:tc>
                <a:tc hMerge="1">
                  <a:txBody>
                    <a:bodyPr/>
                    <a:lstStyle/>
                    <a:p>
                      <a:pPr marL="285750" indent="-285750" algn="ctr">
                        <a:buFont typeface="Arial" pitchFamily="34" charset="0"/>
                        <a:buChar char="•"/>
                      </a:pPr>
                      <a:endParaRPr lang="es-ES" b="1" dirty="0"/>
                    </a:p>
                  </a:txBody>
                  <a:tcPr>
                    <a:lnR w="6350" cap="flat" cmpd="sng" algn="ctr">
                      <a:solidFill>
                        <a:srgbClr val="FF0000"/>
                      </a:solidFill>
                      <a:prstDash val="solid"/>
                      <a:round/>
                      <a:headEnd type="none" w="med" len="med"/>
                      <a:tailEnd type="none" w="med" len="med"/>
                    </a:lnR>
                    <a:lnB w="6350" cap="flat" cmpd="sng" algn="ctr">
                      <a:solidFill>
                        <a:srgbClr val="FF0000"/>
                      </a:solidFill>
                      <a:prstDash val="solid"/>
                      <a:round/>
                      <a:headEnd type="none" w="med" len="med"/>
                      <a:tailEnd type="none" w="med" len="med"/>
                    </a:lnB>
                  </a:tcPr>
                </a:tc>
                <a:tc hMerge="1">
                  <a:txBody>
                    <a:bodyPr/>
                    <a:lstStyle/>
                    <a:p>
                      <a:pPr marL="0" indent="0" algn="ctr">
                        <a:buFont typeface="Arial" pitchFamily="34" charset="0"/>
                        <a:buNone/>
                      </a:pPr>
                      <a:endParaRPr lang="es-ES" sz="1400" b="1" dirty="0"/>
                    </a:p>
                  </a:txBody>
                  <a:tcPr>
                    <a:lnL w="6350" cap="flat" cmpd="sng" algn="ctr">
                      <a:solidFill>
                        <a:srgbClr val="FF0000"/>
                      </a:solidFill>
                      <a:prstDash val="solid"/>
                      <a:round/>
                      <a:headEnd type="none" w="med" len="med"/>
                      <a:tailEnd type="none" w="med" len="med"/>
                    </a:lnL>
                    <a:lnR w="6350" cap="flat" cmpd="sng" algn="ctr">
                      <a:solidFill>
                        <a:srgbClr val="FF0000"/>
                      </a:solidFill>
                      <a:prstDash val="solid"/>
                      <a:round/>
                      <a:headEnd type="none" w="med" len="med"/>
                      <a:tailEnd type="none" w="med" len="med"/>
                    </a:lnR>
                    <a:lnB w="6350" cap="flat" cmpd="sng" algn="ctr">
                      <a:solidFill>
                        <a:srgbClr val="FF0000"/>
                      </a:solidFill>
                      <a:prstDash val="solid"/>
                      <a:round/>
                      <a:headEnd type="none" w="med" len="med"/>
                      <a:tailEnd type="none" w="med" len="med"/>
                    </a:lnB>
                  </a:tcPr>
                </a:tc>
                <a:tc hMerge="1">
                  <a:txBody>
                    <a:bodyPr/>
                    <a:lstStyle/>
                    <a:p>
                      <a:pPr marL="285750" indent="-285750" algn="ctr">
                        <a:buFont typeface="Arial" pitchFamily="34" charset="0"/>
                        <a:buChar char="•"/>
                      </a:pPr>
                      <a:endParaRPr lang="es-ES" b="1" dirty="0"/>
                    </a:p>
                  </a:txBody>
                  <a:tcPr>
                    <a:lnL w="6350" cap="flat" cmpd="sng" algn="ctr">
                      <a:solidFill>
                        <a:srgbClr val="FF0000"/>
                      </a:solidFill>
                      <a:prstDash val="solid"/>
                      <a:round/>
                      <a:headEnd type="none" w="med" len="med"/>
                      <a:tailEnd type="none" w="med" len="med"/>
                    </a:lnL>
                    <a:lnR w="6350" cap="flat" cmpd="sng" algn="ctr">
                      <a:solidFill>
                        <a:srgbClr val="FF0000"/>
                      </a:solidFill>
                      <a:prstDash val="solid"/>
                      <a:round/>
                      <a:headEnd type="none" w="med" len="med"/>
                      <a:tailEnd type="none" w="med" len="med"/>
                    </a:lnR>
                    <a:lnB w="6350" cap="flat" cmpd="sng" algn="ctr">
                      <a:solidFill>
                        <a:srgbClr val="FF0000"/>
                      </a:solidFill>
                      <a:prstDash val="solid"/>
                      <a:round/>
                      <a:headEnd type="none" w="med" len="med"/>
                      <a:tailEnd type="none" w="med" len="med"/>
                    </a:lnB>
                  </a:tcPr>
                </a:tc>
                <a:tc gridSpan="3">
                  <a:txBody>
                    <a:bodyPr/>
                    <a:lstStyle/>
                    <a:p>
                      <a:pPr marL="0" indent="0" algn="ctr">
                        <a:buFont typeface="Arial" pitchFamily="34" charset="0"/>
                        <a:buNone/>
                      </a:pPr>
                      <a:r>
                        <a:rPr lang="es-ES" b="1" dirty="0" smtClean="0"/>
                        <a:t>Señales de la liberación del pueblo de Dios</a:t>
                      </a:r>
                    </a:p>
                  </a:txBody>
                  <a:tcPr>
                    <a:lnL w="6350" cap="flat" cmpd="sng" algn="ctr">
                      <a:solidFill>
                        <a:srgbClr val="FF0000"/>
                      </a:solidFill>
                      <a:prstDash val="solid"/>
                      <a:round/>
                      <a:headEnd type="none" w="med" len="med"/>
                      <a:tailEnd type="none" w="med" len="med"/>
                    </a:lnL>
                    <a:lnB w="6350" cap="flat" cmpd="sng" algn="ctr">
                      <a:solidFill>
                        <a:srgbClr val="FF0000"/>
                      </a:solidFill>
                      <a:prstDash val="solid"/>
                      <a:round/>
                      <a:headEnd type="none" w="med" len="med"/>
                      <a:tailEnd type="none" w="med" len="med"/>
                    </a:lnB>
                    <a:solidFill>
                      <a:srgbClr val="00B0F0"/>
                    </a:solidFill>
                  </a:tcPr>
                </a:tc>
                <a:tc hMerge="1">
                  <a:txBody>
                    <a:bodyPr/>
                    <a:lstStyle/>
                    <a:p>
                      <a:pPr marL="285750" indent="-285750" algn="ctr">
                        <a:buFont typeface="Arial" pitchFamily="34" charset="0"/>
                        <a:buChar char="•"/>
                      </a:pPr>
                      <a:endParaRPr lang="es-ES" b="1" dirty="0"/>
                    </a:p>
                  </a:txBody>
                  <a:tcPr>
                    <a:lnB w="6350" cap="flat" cmpd="sng" algn="ctr">
                      <a:solidFill>
                        <a:srgbClr val="FF0000"/>
                      </a:solidFill>
                      <a:prstDash val="solid"/>
                      <a:round/>
                      <a:headEnd type="none" w="med" len="med"/>
                      <a:tailEnd type="none" w="med" len="med"/>
                    </a:lnB>
                  </a:tcPr>
                </a:tc>
                <a:tc hMerge="1">
                  <a:txBody>
                    <a:bodyPr/>
                    <a:lstStyle/>
                    <a:p>
                      <a:pPr marL="285750" indent="-285750" algn="ctr">
                        <a:buFont typeface="Arial" pitchFamily="34" charset="0"/>
                        <a:buChar char="•"/>
                      </a:pPr>
                      <a:endParaRPr lang="es-ES" b="1" dirty="0"/>
                    </a:p>
                  </a:txBody>
                  <a:tcPr>
                    <a:lnB w="6350" cap="flat" cmpd="sng" algn="ctr">
                      <a:solidFill>
                        <a:srgbClr val="FF0000"/>
                      </a:solidFill>
                      <a:prstDash val="solid"/>
                      <a:round/>
                      <a:headEnd type="none" w="med" len="med"/>
                      <a:tailEnd type="none" w="med" len="med"/>
                    </a:lnB>
                  </a:tcPr>
                </a:tc>
              </a:tr>
              <a:tr h="247133">
                <a:tc>
                  <a:txBody>
                    <a:bodyPr/>
                    <a:lstStyle/>
                    <a:p>
                      <a:pPr marL="0" indent="0">
                        <a:buFont typeface="Arial" pitchFamily="34" charset="0"/>
                        <a:buNone/>
                      </a:pPr>
                      <a:endParaRPr lang="es-ES" b="1" dirty="0"/>
                    </a:p>
                  </a:txBody>
                  <a:tcPr>
                    <a:lnR w="6350" cap="flat" cmpd="sng" algn="ctr">
                      <a:solidFill>
                        <a:srgbClr val="FF0000"/>
                      </a:solidFill>
                      <a:prstDash val="solid"/>
                      <a:round/>
                      <a:headEnd type="none" w="med" len="med"/>
                      <a:tailEnd type="none" w="med" len="med"/>
                    </a:lnR>
                    <a:lnT w="6350" cap="flat" cmpd="sng" algn="ctr">
                      <a:solidFill>
                        <a:srgbClr val="FF0000"/>
                      </a:solidFill>
                      <a:prstDash val="solid"/>
                      <a:round/>
                      <a:headEnd type="none" w="med" len="med"/>
                      <a:tailEnd type="none" w="med" len="med"/>
                    </a:lnT>
                    <a:lnB w="6350" cap="flat" cmpd="sng" algn="ctr">
                      <a:solidFill>
                        <a:srgbClr val="FF0000"/>
                      </a:solidFill>
                      <a:prstDash val="solid"/>
                      <a:round/>
                      <a:headEnd type="none" w="med" len="med"/>
                      <a:tailEnd type="none" w="med" len="med"/>
                    </a:lnB>
                  </a:tcPr>
                </a:tc>
                <a:tc>
                  <a:txBody>
                    <a:bodyPr/>
                    <a:lstStyle/>
                    <a:p>
                      <a:pPr marL="0" indent="0">
                        <a:buFont typeface="Arial" pitchFamily="34" charset="0"/>
                        <a:buNone/>
                      </a:pPr>
                      <a:endParaRPr lang="es-ES" b="1" dirty="0"/>
                    </a:p>
                  </a:txBody>
                  <a:tcPr>
                    <a:lnL w="6350" cap="flat" cmpd="sng" algn="ctr">
                      <a:solidFill>
                        <a:srgbClr val="FF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FF0000"/>
                      </a:solidFill>
                      <a:prstDash val="solid"/>
                      <a:round/>
                      <a:headEnd type="none" w="med" len="med"/>
                      <a:tailEnd type="none" w="med" len="med"/>
                    </a:lnT>
                    <a:lnB w="635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s-ES" sz="1400" b="1" i="0" u="none" strike="noStrike" kern="1200" cap="none" spc="0" normalizeH="0" baseline="0" noProof="0" dirty="0" smtClean="0">
                          <a:ln>
                            <a:noFill/>
                          </a:ln>
                          <a:solidFill>
                            <a:prstClr val="black"/>
                          </a:solidFill>
                          <a:effectLst/>
                          <a:uLnTx/>
                          <a:uFillTx/>
                          <a:latin typeface="+mn-lt"/>
                          <a:ea typeface="+mn-ea"/>
                          <a:cs typeface="+mn-cs"/>
                        </a:rPr>
                        <a:t>Decreto de muerte</a:t>
                      </a:r>
                    </a:p>
                  </a:txBody>
                  <a:tcPr>
                    <a:lnL w="6350" cap="flat" cmpd="sng" algn="ctr">
                      <a:solidFill>
                        <a:srgbClr val="FF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FF0000"/>
                      </a:solidFill>
                      <a:prstDash val="solid"/>
                      <a:round/>
                      <a:headEnd type="none" w="med" len="med"/>
                      <a:tailEnd type="none" w="med" len="med"/>
                    </a:lnT>
                    <a:lnB w="6350" cap="flat" cmpd="sng" algn="ctr">
                      <a:solidFill>
                        <a:srgbClr val="FF0000"/>
                      </a:solidFill>
                      <a:prstDash val="solid"/>
                      <a:round/>
                      <a:headEnd type="none" w="med" len="med"/>
                      <a:tailEnd type="none" w="med" len="med"/>
                    </a:lnB>
                    <a:solidFill>
                      <a:srgbClr val="FF0000"/>
                    </a:solidFill>
                  </a:tcPr>
                </a:tc>
                <a:tc gridSpan="3">
                  <a:txBody>
                    <a:bodyPr/>
                    <a:lstStyle/>
                    <a:p>
                      <a:pPr marL="0" indent="0">
                        <a:buFont typeface="Arial" pitchFamily="34" charset="0"/>
                        <a:buNone/>
                      </a:pPr>
                      <a:endParaRPr lang="es-ES" b="1" dirty="0"/>
                    </a:p>
                  </a:txBody>
                  <a:tcPr>
                    <a:lnL w="6350" cap="flat" cmpd="sng" algn="ctr">
                      <a:solidFill>
                        <a:srgbClr val="FF0000"/>
                      </a:solidFill>
                      <a:prstDash val="solid"/>
                      <a:round/>
                      <a:headEnd type="none" w="med" len="med"/>
                      <a:tailEnd type="none" w="med" len="med"/>
                    </a:lnL>
                    <a:lnT w="6350" cap="flat" cmpd="sng" algn="ctr">
                      <a:solidFill>
                        <a:srgbClr val="FF0000"/>
                      </a:solidFill>
                      <a:prstDash val="solid"/>
                      <a:round/>
                      <a:headEnd type="none" w="med" len="med"/>
                      <a:tailEnd type="none" w="med" len="med"/>
                    </a:lnT>
                    <a:lnB w="6350" cap="flat" cmpd="sng" algn="ctr">
                      <a:solidFill>
                        <a:srgbClr val="FF0000"/>
                      </a:solidFill>
                      <a:prstDash val="solid"/>
                      <a:round/>
                      <a:headEnd type="none" w="med" len="med"/>
                      <a:tailEnd type="none" w="med" len="med"/>
                    </a:lnB>
                  </a:tcPr>
                </a:tc>
                <a:tc hMerge="1">
                  <a:txBody>
                    <a:bodyPr/>
                    <a:lstStyle/>
                    <a:p>
                      <a:pPr marL="0" indent="0">
                        <a:buFont typeface="Arial" pitchFamily="34" charset="0"/>
                        <a:buNone/>
                      </a:pPr>
                      <a:endParaRPr lang="es-ES" b="1" dirty="0"/>
                    </a:p>
                  </a:txBody>
                  <a:tcPr>
                    <a:lnL w="6350" cap="flat" cmpd="sng" algn="ctr">
                      <a:solidFill>
                        <a:srgbClr val="FF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FF0000"/>
                      </a:solidFill>
                      <a:prstDash val="solid"/>
                      <a:round/>
                      <a:headEnd type="none" w="med" len="med"/>
                      <a:tailEnd type="none" w="med" len="med"/>
                    </a:lnT>
                    <a:lnB w="6350" cap="flat" cmpd="sng" algn="ctr">
                      <a:solidFill>
                        <a:srgbClr val="FF0000"/>
                      </a:solidFill>
                      <a:prstDash val="solid"/>
                      <a:round/>
                      <a:headEnd type="none" w="med" len="med"/>
                      <a:tailEnd type="none" w="med" len="med"/>
                    </a:lnB>
                  </a:tcPr>
                </a:tc>
                <a:tc hMerge="1">
                  <a:txBody>
                    <a:bodyPr/>
                    <a:lstStyle/>
                    <a:p>
                      <a:pPr marL="0" indent="0">
                        <a:buFont typeface="Arial" pitchFamily="34" charset="0"/>
                        <a:buNone/>
                      </a:pPr>
                      <a:endParaRPr lang="es-ES" b="1" dirty="0"/>
                    </a:p>
                  </a:txBody>
                  <a:tcPr>
                    <a:lnL w="6350" cap="flat" cmpd="sng" algn="ctr">
                      <a:solidFill>
                        <a:srgbClr val="FF0000"/>
                      </a:solidFill>
                      <a:prstDash val="solid"/>
                      <a:round/>
                      <a:headEnd type="none" w="med" len="med"/>
                      <a:tailEnd type="none" w="med" len="med"/>
                    </a:lnL>
                    <a:lnT w="6350" cap="flat" cmpd="sng" algn="ctr">
                      <a:solidFill>
                        <a:srgbClr val="FF0000"/>
                      </a:solidFill>
                      <a:prstDash val="solid"/>
                      <a:round/>
                      <a:headEnd type="none" w="med" len="med"/>
                      <a:tailEnd type="none" w="med" len="med"/>
                    </a:lnT>
                    <a:lnB w="6350" cap="flat" cmpd="sng" algn="ctr">
                      <a:solidFill>
                        <a:srgbClr val="FF0000"/>
                      </a:solidFill>
                      <a:prstDash val="solid"/>
                      <a:round/>
                      <a:headEnd type="none" w="med" len="med"/>
                      <a:tailEnd type="none" w="med" len="med"/>
                    </a:lnB>
                  </a:tcPr>
                </a:tc>
                <a:tc rowSpan="2">
                  <a:txBody>
                    <a:bodyPr/>
                    <a:lstStyle/>
                    <a:p>
                      <a:pPr marL="0" indent="0" algn="l">
                        <a:buFont typeface="Arial" pitchFamily="34" charset="0"/>
                        <a:buNone/>
                      </a:pPr>
                      <a:r>
                        <a:rPr lang="es-ES" b="1" dirty="0" smtClean="0"/>
                        <a:t>Conmoción de las potestades del cielo</a:t>
                      </a:r>
                    </a:p>
                    <a:p>
                      <a:pPr marL="0" indent="0" algn="l">
                        <a:buFont typeface="Arial" pitchFamily="34" charset="0"/>
                        <a:buNone/>
                      </a:pPr>
                      <a:endParaRPr lang="es-ES" b="1" dirty="0" smtClean="0"/>
                    </a:p>
                    <a:p>
                      <a:pPr marL="285750" indent="-285750" algn="l">
                        <a:buFont typeface="Arial" pitchFamily="34" charset="0"/>
                        <a:buChar char="•"/>
                      </a:pPr>
                      <a:r>
                        <a:rPr lang="es-ES" b="1" dirty="0" smtClean="0">
                          <a:solidFill>
                            <a:srgbClr val="FF0000"/>
                          </a:solidFill>
                        </a:rPr>
                        <a:t>Sol</a:t>
                      </a:r>
                    </a:p>
                    <a:p>
                      <a:pPr marL="285750" indent="-285750" algn="l">
                        <a:buFont typeface="Arial" pitchFamily="34" charset="0"/>
                        <a:buChar char="•"/>
                      </a:pPr>
                      <a:r>
                        <a:rPr lang="es-ES" b="1" dirty="0" smtClean="0">
                          <a:solidFill>
                            <a:srgbClr val="FF0000"/>
                          </a:solidFill>
                        </a:rPr>
                        <a:t>Luna</a:t>
                      </a:r>
                    </a:p>
                    <a:p>
                      <a:pPr marL="285750" indent="-285750" algn="l">
                        <a:buFont typeface="Arial" pitchFamily="34" charset="0"/>
                        <a:buChar char="•"/>
                      </a:pPr>
                      <a:r>
                        <a:rPr lang="es-ES" b="1" dirty="0" smtClean="0">
                          <a:solidFill>
                            <a:srgbClr val="FF0000"/>
                          </a:solidFill>
                        </a:rPr>
                        <a:t>Estrellas</a:t>
                      </a:r>
                    </a:p>
                    <a:p>
                      <a:pPr marL="285750" indent="-285750" algn="l">
                        <a:buFont typeface="Arial" pitchFamily="34" charset="0"/>
                        <a:buChar char="•"/>
                      </a:pPr>
                      <a:r>
                        <a:rPr lang="es-ES" b="1" dirty="0" smtClean="0">
                          <a:solidFill>
                            <a:srgbClr val="FF0000"/>
                          </a:solidFill>
                        </a:rPr>
                        <a:t>Cielo</a:t>
                      </a:r>
                      <a:endParaRPr lang="es-ES" b="1" dirty="0">
                        <a:solidFill>
                          <a:srgbClr val="FF0000"/>
                        </a:solidFill>
                      </a:endParaRPr>
                    </a:p>
                  </a:txBody>
                  <a:tcPr>
                    <a:lnT w="6350" cap="flat" cmpd="sng" algn="ctr">
                      <a:solidFill>
                        <a:srgbClr val="FF0000"/>
                      </a:solidFill>
                      <a:prstDash val="solid"/>
                      <a:round/>
                      <a:headEnd type="none" w="med" len="med"/>
                      <a:tailEnd type="none" w="med" len="med"/>
                    </a:lnT>
                  </a:tcPr>
                </a:tc>
              </a:tr>
              <a:tr h="667267">
                <a:tc>
                  <a:txBody>
                    <a:bodyPr/>
                    <a:lstStyle/>
                    <a:p>
                      <a:pPr marL="0" indent="0">
                        <a:buFont typeface="Arial" pitchFamily="34" charset="0"/>
                        <a:buNone/>
                      </a:pPr>
                      <a:endParaRPr lang="es-ES" b="1" dirty="0"/>
                    </a:p>
                  </a:txBody>
                  <a:tcPr>
                    <a:lnT w="6350" cap="flat" cmpd="sng" algn="ctr">
                      <a:solidFill>
                        <a:srgbClr val="FF0000"/>
                      </a:solidFill>
                      <a:prstDash val="solid"/>
                      <a:round/>
                      <a:headEnd type="none" w="med" len="med"/>
                      <a:tailEnd type="none" w="med" len="med"/>
                    </a:lnT>
                  </a:tcPr>
                </a:tc>
                <a:tc>
                  <a:txBody>
                    <a:bodyPr/>
                    <a:lstStyle/>
                    <a:p>
                      <a:pPr marL="285750" indent="-285750" algn="ctr">
                        <a:buFont typeface="Arial" pitchFamily="34" charset="0"/>
                        <a:buChar char="•"/>
                      </a:pPr>
                      <a:endParaRPr lang="es-ES" b="1" dirty="0"/>
                    </a:p>
                  </a:txBody>
                  <a:tcPr>
                    <a:lnT w="6350" cap="flat" cmpd="sng" algn="ctr">
                      <a:solidFill>
                        <a:srgbClr val="FF0000"/>
                      </a:solidFill>
                      <a:prstDash val="solid"/>
                      <a:round/>
                      <a:headEnd type="none" w="med" len="med"/>
                      <a:tailEnd type="none" w="med" len="med"/>
                    </a:lnT>
                  </a:tcPr>
                </a:tc>
                <a:tc gridSpan="2">
                  <a:txBody>
                    <a:bodyPr/>
                    <a:lstStyle/>
                    <a:p>
                      <a:pPr marL="0" indent="0" algn="ctr">
                        <a:buFont typeface="Arial" pitchFamily="34" charset="0"/>
                        <a:buNone/>
                      </a:pPr>
                      <a:endParaRPr lang="es-ES" b="1" dirty="0" smtClean="0"/>
                    </a:p>
                    <a:p>
                      <a:pPr marL="0" indent="0" algn="ctr">
                        <a:buFont typeface="Arial" pitchFamily="34" charset="0"/>
                        <a:buNone/>
                      </a:pPr>
                      <a:endParaRPr lang="es-ES" b="1" dirty="0" smtClean="0"/>
                    </a:p>
                    <a:p>
                      <a:pPr marL="0" indent="0" algn="ctr">
                        <a:buFont typeface="Arial" pitchFamily="34" charset="0"/>
                        <a:buNone/>
                      </a:pPr>
                      <a:endParaRPr lang="es-ES" b="1" dirty="0" smtClean="0"/>
                    </a:p>
                    <a:p>
                      <a:pPr marL="0" indent="0" algn="ctr">
                        <a:buFont typeface="Arial" pitchFamily="34" charset="0"/>
                        <a:buNone/>
                      </a:pPr>
                      <a:endParaRPr lang="es-ES" b="1" dirty="0" smtClean="0"/>
                    </a:p>
                    <a:p>
                      <a:pPr marL="0" indent="0" algn="ctr">
                        <a:buFont typeface="Arial" pitchFamily="34" charset="0"/>
                        <a:buNone/>
                      </a:pPr>
                      <a:endParaRPr lang="es-ES" b="1" dirty="0" smtClean="0"/>
                    </a:p>
                  </a:txBody>
                  <a:tcPr>
                    <a:lnT w="6350" cap="flat" cmpd="sng" algn="ctr">
                      <a:solidFill>
                        <a:srgbClr val="FF0000"/>
                      </a:solidFill>
                      <a:prstDash val="solid"/>
                      <a:round/>
                      <a:headEnd type="none" w="med" len="med"/>
                      <a:tailEnd type="none" w="med" len="med"/>
                    </a:lnT>
                  </a:tcPr>
                </a:tc>
                <a:tc hMerge="1">
                  <a:txBody>
                    <a:bodyPr/>
                    <a:lstStyle/>
                    <a:p>
                      <a:pPr marL="285750" indent="-285750" algn="ctr">
                        <a:buFont typeface="Arial" pitchFamily="34" charset="0"/>
                        <a:buChar char="•"/>
                      </a:pPr>
                      <a:endParaRPr lang="es-ES" b="1" dirty="0"/>
                    </a:p>
                  </a:txBody>
                  <a:tcPr>
                    <a:lnL w="6350" cap="flat" cmpd="sng" algn="ctr">
                      <a:solidFill>
                        <a:srgbClr val="FF0000"/>
                      </a:solidFill>
                      <a:prstDash val="solid"/>
                      <a:round/>
                      <a:headEnd type="none" w="med" len="med"/>
                      <a:tailEnd type="none" w="med" len="med"/>
                    </a:lnL>
                    <a:lnT w="6350" cap="flat" cmpd="sng" algn="ctr">
                      <a:solidFill>
                        <a:srgbClr val="FF0000"/>
                      </a:solidFill>
                      <a:prstDash val="solid"/>
                      <a:round/>
                      <a:headEnd type="none" w="med" len="med"/>
                      <a:tailEnd type="none" w="med" len="med"/>
                    </a:lnT>
                  </a:tcPr>
                </a:tc>
                <a:tc>
                  <a:txBody>
                    <a:bodyPr/>
                    <a:lstStyle/>
                    <a:p>
                      <a:pPr marL="0" indent="0" algn="ctr">
                        <a:buFont typeface="Arial" pitchFamily="34" charset="0"/>
                        <a:buNone/>
                      </a:pPr>
                      <a:endParaRPr lang="es-ES" b="1" dirty="0"/>
                    </a:p>
                  </a:txBody>
                  <a:tcPr>
                    <a:lnT w="6350" cap="flat" cmpd="sng" algn="ctr">
                      <a:solidFill>
                        <a:srgbClr val="FF0000"/>
                      </a:solidFill>
                      <a:prstDash val="solid"/>
                      <a:round/>
                      <a:headEnd type="none" w="med" len="med"/>
                      <a:tailEnd type="none" w="med" len="med"/>
                    </a:lnT>
                  </a:tcPr>
                </a:tc>
                <a:tc>
                  <a:txBody>
                    <a:bodyPr/>
                    <a:lstStyle/>
                    <a:p>
                      <a:pPr marL="0" indent="0" algn="ctr">
                        <a:buFont typeface="Arial" pitchFamily="34" charset="0"/>
                        <a:buNone/>
                      </a:pPr>
                      <a:endParaRPr lang="es-ES" b="1" dirty="0"/>
                    </a:p>
                  </a:txBody>
                  <a:tcPr>
                    <a:lnT w="6350" cap="flat" cmpd="sng" algn="ctr">
                      <a:solidFill>
                        <a:srgbClr val="FF0000"/>
                      </a:solidFill>
                      <a:prstDash val="solid"/>
                      <a:round/>
                      <a:headEnd type="none" w="med" len="med"/>
                      <a:tailEnd type="none" w="med" len="med"/>
                    </a:lnT>
                  </a:tcPr>
                </a:tc>
                <a:tc vMerge="1">
                  <a:txBody>
                    <a:bodyPr/>
                    <a:lstStyle/>
                    <a:p>
                      <a:endParaRPr lang="es-ES"/>
                    </a:p>
                  </a:txBody>
                  <a:tcPr/>
                </a:tc>
              </a:tr>
            </a:tbl>
          </a:graphicData>
        </a:graphic>
      </p:graphicFrame>
      <p:pic>
        <p:nvPicPr>
          <p:cNvPr id="3" name="Picture 2" descr="C:\Users\Fernando\Desktop\7 Láminas profeticas\4 APOCALIPSIS\B\plaga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1918" y="3429000"/>
            <a:ext cx="1474058" cy="1800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Fernando\Desktop\7 Láminas profeticas\4 APOCALIPSIS\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9764" y="3465136"/>
            <a:ext cx="1364364" cy="1764064"/>
          </a:xfrm>
          <a:prstGeom prst="rect">
            <a:avLst/>
          </a:prstGeom>
          <a:noFill/>
          <a:extLst>
            <a:ext uri="{909E8E84-426E-40DD-AFC4-6F175D3DCCD1}">
              <a14:hiddenFill xmlns:a14="http://schemas.microsoft.com/office/drawing/2010/main">
                <a:solidFill>
                  <a:srgbClr val="FFFFFF"/>
                </a:solidFill>
              </a14:hiddenFill>
            </a:ext>
          </a:extLst>
        </p:spPr>
      </p:pic>
      <p:sp>
        <p:nvSpPr>
          <p:cNvPr id="5" name="4 Flecha derecha"/>
          <p:cNvSpPr/>
          <p:nvPr/>
        </p:nvSpPr>
        <p:spPr>
          <a:xfrm>
            <a:off x="2863272" y="2888992"/>
            <a:ext cx="4356000" cy="468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0000"/>
              </a:solidFill>
            </a:endParaRPr>
          </a:p>
        </p:txBody>
      </p:sp>
      <p:sp>
        <p:nvSpPr>
          <p:cNvPr id="6" name="5 CuadroTexto"/>
          <p:cNvSpPr txBox="1"/>
          <p:nvPr/>
        </p:nvSpPr>
        <p:spPr>
          <a:xfrm>
            <a:off x="5868144" y="3481844"/>
            <a:ext cx="1423136" cy="523220"/>
          </a:xfrm>
          <a:prstGeom prst="rect">
            <a:avLst/>
          </a:prstGeom>
          <a:noFill/>
        </p:spPr>
        <p:txBody>
          <a:bodyPr wrap="square" rtlCol="0">
            <a:spAutoFit/>
          </a:bodyPr>
          <a:lstStyle/>
          <a:p>
            <a:r>
              <a:rPr lang="es-ES" sz="1400" b="1" dirty="0" smtClean="0">
                <a:solidFill>
                  <a:prstClr val="black"/>
                </a:solidFill>
              </a:rPr>
              <a:t>Fin plazo fijado en el decreto</a:t>
            </a:r>
            <a:endParaRPr lang="es-ES" sz="1400" b="1" dirty="0">
              <a:solidFill>
                <a:prstClr val="black"/>
              </a:solidFill>
            </a:endParaRPr>
          </a:p>
        </p:txBody>
      </p:sp>
      <p:sp>
        <p:nvSpPr>
          <p:cNvPr id="7" name="6 Flecha doblada hacia arriba"/>
          <p:cNvSpPr/>
          <p:nvPr/>
        </p:nvSpPr>
        <p:spPr>
          <a:xfrm rot="10800000">
            <a:off x="7020272" y="1772904"/>
            <a:ext cx="504000" cy="792000"/>
          </a:xfrm>
          <a:prstGeom prst="ben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pic>
        <p:nvPicPr>
          <p:cNvPr id="9" name="Picture 2" descr="http://www.lointeresante.com/wp-content/uploads/2009/09/tierra.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07503" y="5229200"/>
            <a:ext cx="5455323"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Users\Fernando\Desktop\7 Láminas profeticas\4 APOCALIPSIS\D\tor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2583" y="5301679"/>
            <a:ext cx="3081905" cy="151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7756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79470565"/>
              </p:ext>
            </p:extLst>
          </p:nvPr>
        </p:nvGraphicFramePr>
        <p:xfrm>
          <a:off x="179512" y="116632"/>
          <a:ext cx="8712968" cy="5095728"/>
        </p:xfrm>
        <a:graphic>
          <a:graphicData uri="http://schemas.openxmlformats.org/drawingml/2006/table">
            <a:tbl>
              <a:tblPr firstRow="1" bandRow="1">
                <a:tableStyleId>{5C22544A-7EE6-4342-B048-85BDC9FD1C3A}</a:tableStyleId>
              </a:tblPr>
              <a:tblGrid>
                <a:gridCol w="5544616"/>
                <a:gridCol w="3168352"/>
              </a:tblGrid>
              <a:tr h="982942">
                <a:tc gridSpan="2">
                  <a:txBody>
                    <a:bodyPr/>
                    <a:lstStyle/>
                    <a:p>
                      <a:pPr algn="ctr"/>
                      <a:r>
                        <a:rPr lang="es-ES" sz="2800" dirty="0" smtClean="0">
                          <a:solidFill>
                            <a:srgbClr val="FFFF00"/>
                          </a:solidFill>
                          <a:latin typeface="Verdana" pitchFamily="34" charset="0"/>
                          <a:ea typeface="Verdana" pitchFamily="34" charset="0"/>
                          <a:cs typeface="Verdana" pitchFamily="34" charset="0"/>
                        </a:rPr>
                        <a:t>LAS SIETE PLAGAS</a:t>
                      </a:r>
                      <a:r>
                        <a:rPr lang="es-ES" sz="2800" baseline="0" dirty="0" smtClean="0">
                          <a:solidFill>
                            <a:srgbClr val="FFFF00"/>
                          </a:solidFill>
                          <a:latin typeface="Verdana" pitchFamily="34" charset="0"/>
                          <a:ea typeface="Verdana" pitchFamily="34" charset="0"/>
                          <a:cs typeface="Verdana" pitchFamily="34" charset="0"/>
                        </a:rPr>
                        <a:t> DEL APOCALIPSIS</a:t>
                      </a:r>
                    </a:p>
                    <a:p>
                      <a:pPr algn="ctr"/>
                      <a:r>
                        <a:rPr lang="es-ES" sz="2400" baseline="0" dirty="0" smtClean="0">
                          <a:solidFill>
                            <a:srgbClr val="FFFF00"/>
                          </a:solidFill>
                          <a:latin typeface="Verdana" pitchFamily="34" charset="0"/>
                          <a:ea typeface="Verdana" pitchFamily="34" charset="0"/>
                          <a:cs typeface="Verdana" pitchFamily="34" charset="0"/>
                        </a:rPr>
                        <a:t>Y la conmoción de las potestades del cielo</a:t>
                      </a:r>
                      <a:endParaRPr lang="es-ES" sz="2400" dirty="0">
                        <a:solidFill>
                          <a:srgbClr val="FFFF00"/>
                        </a:solidFill>
                        <a:latin typeface="Verdana" pitchFamily="34" charset="0"/>
                        <a:ea typeface="Verdana" pitchFamily="34" charset="0"/>
                        <a:cs typeface="Verdana" pitchFamily="34" charset="0"/>
                      </a:endParaRPr>
                    </a:p>
                  </a:txBody>
                  <a:tcPr>
                    <a:solidFill>
                      <a:srgbClr val="C00000"/>
                    </a:solidFill>
                  </a:tcPr>
                </a:tc>
                <a:tc hMerge="1">
                  <a:txBody>
                    <a:bodyPr/>
                    <a:lstStyle/>
                    <a:p>
                      <a:endParaRPr lang="es-ES"/>
                    </a:p>
                  </a:txBody>
                  <a:tcPr/>
                </a:tc>
              </a:tr>
              <a:tr h="35087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smtClean="0">
                          <a:ln>
                            <a:noFill/>
                          </a:ln>
                          <a:solidFill>
                            <a:schemeClr val="bg1"/>
                          </a:solidFill>
                          <a:effectLst/>
                          <a:uLnTx/>
                          <a:uFillTx/>
                          <a:latin typeface="Verdana" pitchFamily="34" charset="0"/>
                          <a:ea typeface="Verdana" pitchFamily="34" charset="0"/>
                          <a:cs typeface="Verdana" pitchFamily="34" charset="0"/>
                        </a:rPr>
                        <a:t>VII  Plaga</a:t>
                      </a:r>
                    </a:p>
                  </a:txBody>
                  <a:tcPr>
                    <a:solidFill>
                      <a:srgbClr val="FFC000"/>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smtClean="0">
                        <a:ln>
                          <a:noFill/>
                        </a:ln>
                        <a:solidFill>
                          <a:srgbClr val="FF0000"/>
                        </a:solidFill>
                        <a:effectLst/>
                        <a:uLnTx/>
                        <a:uFillTx/>
                        <a:latin typeface="Verdana" pitchFamily="34" charset="0"/>
                        <a:ea typeface="Verdana" pitchFamily="34" charset="0"/>
                        <a:cs typeface="Verdana" pitchFamily="34" charset="0"/>
                      </a:endParaRPr>
                    </a:p>
                  </a:txBody>
                  <a:tcPr>
                    <a:lnL w="12700" cap="flat" cmpd="sng" algn="ctr">
                      <a:solidFill>
                        <a:schemeClr val="tx1"/>
                      </a:solidFill>
                      <a:prstDash val="solid"/>
                      <a:round/>
                      <a:headEnd type="none" w="med" len="med"/>
                      <a:tailEnd type="none" w="med" len="med"/>
                    </a:lnL>
                    <a:solidFill>
                      <a:srgbClr val="FFC000"/>
                    </a:solidFill>
                  </a:tcPr>
                </a:tc>
              </a:tr>
              <a:tr h="877177">
                <a:tc>
                  <a:txBody>
                    <a:bodyPr/>
                    <a:lstStyle/>
                    <a:p>
                      <a:pPr marL="285750" indent="-285750" algn="l">
                        <a:buFont typeface="Arial" pitchFamily="34" charset="0"/>
                        <a:buChar char="•"/>
                      </a:pPr>
                      <a:r>
                        <a:rPr lang="es-ES" b="1" dirty="0" smtClean="0">
                          <a:solidFill>
                            <a:srgbClr val="FF0000"/>
                          </a:solidFill>
                        </a:rPr>
                        <a:t>Cristo es coronado como Rey de Reyes y Señor de Señores</a:t>
                      </a:r>
                    </a:p>
                    <a:p>
                      <a:pPr marL="285750" indent="-285750" algn="l">
                        <a:buFont typeface="Arial" pitchFamily="34" charset="0"/>
                        <a:buChar char="•"/>
                      </a:pPr>
                      <a:r>
                        <a:rPr lang="es-ES" b="1" dirty="0" smtClean="0">
                          <a:solidFill>
                            <a:srgbClr val="FF0000"/>
                          </a:solidFill>
                        </a:rPr>
                        <a:t>Voz de Dios libera a su pueblo</a:t>
                      </a:r>
                    </a:p>
                    <a:p>
                      <a:pPr marL="285750" indent="-285750" algn="l">
                        <a:buFont typeface="Arial" pitchFamily="34" charset="0"/>
                        <a:buChar char="•"/>
                      </a:pPr>
                      <a:r>
                        <a:rPr lang="es-ES" b="1" dirty="0" smtClean="0"/>
                        <a:t>Terremoto</a:t>
                      </a:r>
                    </a:p>
                    <a:p>
                      <a:pPr marL="285750" indent="-285750" algn="l">
                        <a:buFont typeface="Arial" pitchFamily="34" charset="0"/>
                        <a:buChar char="•"/>
                      </a:pPr>
                      <a:r>
                        <a:rPr lang="es-ES" b="1" dirty="0" smtClean="0"/>
                        <a:t>Granizo</a:t>
                      </a:r>
                      <a:endParaRPr lang="es-E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indent="0" algn="ctr">
                        <a:buFont typeface="Arial" pitchFamily="34" charset="0"/>
                        <a:buNone/>
                      </a:pPr>
                      <a:r>
                        <a:rPr lang="es-ES" b="1" dirty="0" smtClean="0">
                          <a:solidFill>
                            <a:srgbClr val="FF0000"/>
                          </a:solidFill>
                        </a:rPr>
                        <a:t>La segunda venida de Cristo</a:t>
                      </a:r>
                      <a:endParaRPr lang="es-ES" b="1" dirty="0">
                        <a:solidFill>
                          <a:srgbClr val="FF0000"/>
                        </a:solidFill>
                      </a:endParaRPr>
                    </a:p>
                  </a:txBody>
                  <a:tcPr>
                    <a:lnL w="12700" cap="flat" cmpd="sng" algn="ctr">
                      <a:solidFill>
                        <a:schemeClr val="tx1"/>
                      </a:solidFill>
                      <a:prstDash val="solid"/>
                      <a:round/>
                      <a:headEnd type="none" w="med" len="med"/>
                      <a:tailEnd type="none" w="med" len="med"/>
                    </a:lnL>
                    <a:solidFill>
                      <a:srgbClr val="FFFF00"/>
                    </a:solidFill>
                  </a:tcPr>
                </a:tc>
              </a:tr>
              <a:tr h="93162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s-ES" sz="1800" b="1" i="0" u="none" strike="noStrike" kern="1200" cap="none" spc="0" normalizeH="0" baseline="0" noProof="0" dirty="0" smtClean="0">
                          <a:ln>
                            <a:noFill/>
                          </a:ln>
                          <a:solidFill>
                            <a:prstClr val="black"/>
                          </a:solidFill>
                          <a:effectLst/>
                          <a:uLnTx/>
                          <a:uFillTx/>
                          <a:latin typeface="+mn-lt"/>
                          <a:ea typeface="+mn-ea"/>
                          <a:cs typeface="+mn-cs"/>
                        </a:rPr>
                        <a:t>La voz de Dios sacude el cielo y la tierra conmoviendo a las potestades del cielo.</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s-ES" sz="1800" b="1" i="0" u="none" strike="noStrike" kern="1200" cap="none" spc="0" normalizeH="0" baseline="0" noProof="0" dirty="0" smtClean="0">
                          <a:ln>
                            <a:noFill/>
                          </a:ln>
                          <a:solidFill>
                            <a:prstClr val="black"/>
                          </a:solidFill>
                          <a:effectLst/>
                          <a:uLnTx/>
                          <a:uFillTx/>
                          <a:latin typeface="+mn-lt"/>
                          <a:ea typeface="+mn-ea"/>
                          <a:cs typeface="+mn-cs"/>
                        </a:rPr>
                        <a:t>Fenómenos insólitos y aterradores en la naturaleza.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6350" cap="flat" cmpd="sng" algn="ctr">
                      <a:solidFill>
                        <a:srgbClr val="FF0000"/>
                      </a:solidFill>
                      <a:prstDash val="solid"/>
                      <a:round/>
                      <a:headEnd type="none" w="med" len="med"/>
                      <a:tailEnd type="none" w="med" len="med"/>
                    </a:lnB>
                    <a:solidFill>
                      <a:srgbClr val="00B0F0"/>
                    </a:solidFill>
                  </a:tcPr>
                </a:tc>
                <a:tc>
                  <a:txBody>
                    <a:bodyPr/>
                    <a:lstStyle/>
                    <a:p>
                      <a:pPr marL="0" indent="0" algn="l">
                        <a:buFont typeface="Arial" pitchFamily="34" charset="0"/>
                        <a:buNone/>
                      </a:pPr>
                      <a:endParaRPr lang="es-ES" b="1" dirty="0" smtClean="0"/>
                    </a:p>
                  </a:txBody>
                  <a:tcPr>
                    <a:lnL w="12700" cap="flat" cmpd="sng" algn="ctr">
                      <a:solidFill>
                        <a:schemeClr val="tx1"/>
                      </a:solidFill>
                      <a:prstDash val="solid"/>
                      <a:round/>
                      <a:headEnd type="none" w="med" len="med"/>
                      <a:tailEnd type="none" w="med" len="med"/>
                    </a:lnL>
                    <a:lnB w="6350" cap="flat" cmpd="sng" algn="ctr">
                      <a:solidFill>
                        <a:srgbClr val="FF0000"/>
                      </a:solidFill>
                      <a:prstDash val="solid"/>
                      <a:round/>
                      <a:headEnd type="none" w="med" len="med"/>
                      <a:tailEnd type="none" w="med" len="med"/>
                    </a:lnB>
                    <a:solidFill>
                      <a:srgbClr val="00B0F0"/>
                    </a:solidFill>
                  </a:tcPr>
                </a:tc>
              </a:tr>
              <a:tr h="1321886">
                <a:tc>
                  <a:txBody>
                    <a:bodyPr/>
                    <a:lstStyle/>
                    <a:p>
                      <a:pPr marL="285750" indent="-285750" algn="l">
                        <a:buFont typeface="Arial" pitchFamily="34" charset="0"/>
                        <a:buChar char="•"/>
                      </a:pPr>
                      <a:r>
                        <a:rPr lang="es-ES" b="1" dirty="0" smtClean="0">
                          <a:solidFill>
                            <a:srgbClr val="FF0000"/>
                          </a:solidFill>
                        </a:rPr>
                        <a:t>Sol</a:t>
                      </a:r>
                    </a:p>
                    <a:p>
                      <a:pPr marL="285750" indent="-285750" algn="l">
                        <a:buFont typeface="Arial" pitchFamily="34" charset="0"/>
                        <a:buChar char="•"/>
                      </a:pPr>
                      <a:r>
                        <a:rPr lang="es-ES" b="1" dirty="0" smtClean="0">
                          <a:solidFill>
                            <a:srgbClr val="FF0000"/>
                          </a:solidFill>
                        </a:rPr>
                        <a:t>Luna</a:t>
                      </a:r>
                    </a:p>
                    <a:p>
                      <a:pPr marL="285750" indent="-285750" algn="l">
                        <a:buFont typeface="Arial" pitchFamily="34" charset="0"/>
                        <a:buChar char="•"/>
                      </a:pPr>
                      <a:r>
                        <a:rPr lang="es-ES" b="1" dirty="0" smtClean="0">
                          <a:solidFill>
                            <a:srgbClr val="FF0000"/>
                          </a:solidFill>
                        </a:rPr>
                        <a:t>Estrellas</a:t>
                      </a:r>
                    </a:p>
                    <a:p>
                      <a:pPr marL="285750" indent="-285750" algn="l">
                        <a:buFont typeface="Arial" pitchFamily="34" charset="0"/>
                        <a:buChar char="•"/>
                      </a:pPr>
                      <a:r>
                        <a:rPr lang="es-ES" b="1" dirty="0" smtClean="0">
                          <a:solidFill>
                            <a:srgbClr val="FF0000"/>
                          </a:solidFill>
                        </a:rPr>
                        <a:t>Cielo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0000"/>
                      </a:solidFill>
                      <a:prstDash val="solid"/>
                      <a:round/>
                      <a:headEnd type="none" w="med" len="med"/>
                      <a:tailEnd type="none" w="med" len="med"/>
                    </a:lnT>
                    <a:lnB w="6350" cap="flat" cmpd="sng" algn="ctr">
                      <a:solidFill>
                        <a:srgbClr val="FF0000"/>
                      </a:solidFill>
                      <a:prstDash val="solid"/>
                      <a:round/>
                      <a:headEnd type="none" w="med" len="med"/>
                      <a:tailEnd type="none" w="med" len="med"/>
                    </a:lnB>
                  </a:tcPr>
                </a:tc>
                <a:tc>
                  <a:txBody>
                    <a:bodyPr/>
                    <a:lstStyle/>
                    <a:p>
                      <a:pPr marL="0" indent="0" algn="l">
                        <a:buFont typeface="Arial" pitchFamily="34" charset="0"/>
                        <a:buNone/>
                      </a:pPr>
                      <a:endParaRPr lang="es-ES" b="1" dirty="0" smtClean="0">
                        <a:solidFill>
                          <a:srgbClr val="FF0000"/>
                        </a:solidFill>
                      </a:endParaRPr>
                    </a:p>
                  </a:txBody>
                  <a:tcPr>
                    <a:lnL w="12700" cap="flat" cmpd="sng" algn="ctr">
                      <a:solidFill>
                        <a:schemeClr val="tx1"/>
                      </a:solidFill>
                      <a:prstDash val="solid"/>
                      <a:round/>
                      <a:headEnd type="none" w="med" len="med"/>
                      <a:tailEnd type="none" w="med" len="med"/>
                    </a:lnL>
                    <a:lnT w="6350" cap="flat" cmpd="sng" algn="ctr">
                      <a:solidFill>
                        <a:srgbClr val="FF0000"/>
                      </a:solidFill>
                      <a:prstDash val="solid"/>
                      <a:round/>
                      <a:headEnd type="none" w="med" len="med"/>
                      <a:tailEnd type="none" w="med" len="med"/>
                    </a:lnT>
                    <a:lnB w="6350" cap="flat" cmpd="sng" algn="ctr">
                      <a:solidFill>
                        <a:srgbClr val="FF0000"/>
                      </a:solidFill>
                      <a:prstDash val="solid"/>
                      <a:round/>
                      <a:headEnd type="none" w="med" len="med"/>
                      <a:tailEnd type="none" w="med" len="med"/>
                    </a:lnB>
                  </a:tcPr>
                </a:tc>
              </a:tr>
            </a:tbl>
          </a:graphicData>
        </a:graphic>
      </p:graphicFrame>
      <p:pic>
        <p:nvPicPr>
          <p:cNvPr id="11" name="Picture 2" descr="C:\Users\Fernando\Desktop\7 Láminas profeticas\4 APOCALIPSIS\Ñ\0614184.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734471" y="1881296"/>
            <a:ext cx="3158009" cy="4212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lointeresante.com/wp-content/uploads/2009/09/tierra.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79511" y="5085184"/>
            <a:ext cx="5554959" cy="1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314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ijamasurf.com/wp-content/uploads/2010/10/3-dias-oscuridad-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496" y="18256"/>
            <a:ext cx="9120000" cy="6840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95536" y="-27384"/>
            <a:ext cx="648072" cy="1015663"/>
          </a:xfrm>
          <a:prstGeom prst="rect">
            <a:avLst/>
          </a:prstGeom>
          <a:noFill/>
        </p:spPr>
        <p:txBody>
          <a:bodyPr wrap="square" rtlCol="0">
            <a:spAutoFit/>
          </a:bodyPr>
          <a:lstStyle/>
          <a:p>
            <a:r>
              <a:rPr lang="es-ES" sz="6000" b="1" dirty="0" smtClean="0">
                <a:solidFill>
                  <a:srgbClr val="FF0000"/>
                </a:solidFill>
                <a:effectLst>
                  <a:outerShdw blurRad="38100" dist="38100" dir="2700000" algn="tl">
                    <a:srgbClr val="000000">
                      <a:alpha val="43137"/>
                    </a:srgbClr>
                  </a:outerShdw>
                </a:effectLst>
                <a:latin typeface="Agency FB" pitchFamily="34" charset="0"/>
              </a:rPr>
              <a:t>3</a:t>
            </a:r>
            <a:endParaRPr lang="es-ES" sz="4000" b="1" dirty="0">
              <a:solidFill>
                <a:srgbClr val="FF0000"/>
              </a:solidFill>
              <a:effectLst>
                <a:outerShdw blurRad="38100" dist="38100" dir="2700000" algn="tl">
                  <a:srgbClr val="000000">
                    <a:alpha val="43137"/>
                  </a:srgbClr>
                </a:outerShdw>
              </a:effectLst>
              <a:latin typeface="Agency FB" pitchFamily="34" charset="0"/>
            </a:endParaRPr>
          </a:p>
        </p:txBody>
      </p:sp>
      <p:sp>
        <p:nvSpPr>
          <p:cNvPr id="3" name="2 CuadroTexto"/>
          <p:cNvSpPr txBox="1"/>
          <p:nvPr/>
        </p:nvSpPr>
        <p:spPr>
          <a:xfrm>
            <a:off x="735219" y="1988840"/>
            <a:ext cx="2180597" cy="523220"/>
          </a:xfrm>
          <a:prstGeom prst="rect">
            <a:avLst/>
          </a:prstGeom>
          <a:noFill/>
        </p:spPr>
        <p:txBody>
          <a:bodyPr wrap="square" rtlCol="0">
            <a:spAutoFit/>
          </a:bodyPr>
          <a:lstStyle/>
          <a:p>
            <a:r>
              <a:rPr lang="es-ES" sz="2800" b="1" dirty="0" smtClean="0">
                <a:solidFill>
                  <a:srgbClr val="FFFF00"/>
                </a:solidFill>
                <a:effectLst>
                  <a:outerShdw blurRad="38100" dist="38100" dir="2700000" algn="tl">
                    <a:srgbClr val="000000">
                      <a:alpha val="43137"/>
                    </a:srgbClr>
                  </a:outerShdw>
                </a:effectLst>
                <a:latin typeface="Agency FB" pitchFamily="34" charset="0"/>
              </a:rPr>
              <a:t>Diciembre del</a:t>
            </a:r>
            <a:endParaRPr lang="es-ES" sz="9600" b="1" dirty="0">
              <a:solidFill>
                <a:srgbClr val="FFFF00"/>
              </a:solidFill>
              <a:effectLst>
                <a:outerShdw blurRad="38100" dist="38100" dir="2700000" algn="tl">
                  <a:srgbClr val="000000">
                    <a:alpha val="43137"/>
                  </a:srgbClr>
                </a:outerShdw>
              </a:effectLst>
              <a:latin typeface="Agency FB" pitchFamily="34" charset="0"/>
            </a:endParaRPr>
          </a:p>
        </p:txBody>
      </p:sp>
      <p:sp>
        <p:nvSpPr>
          <p:cNvPr id="4" name="3 Rectángulo"/>
          <p:cNvSpPr/>
          <p:nvPr/>
        </p:nvSpPr>
        <p:spPr>
          <a:xfrm>
            <a:off x="395536" y="2071008"/>
            <a:ext cx="2520242" cy="1862048"/>
          </a:xfrm>
          <a:prstGeom prst="rect">
            <a:avLst/>
          </a:prstGeom>
        </p:spPr>
        <p:txBody>
          <a:bodyPr wrap="none">
            <a:spAutoFit/>
          </a:bodyPr>
          <a:lstStyle/>
          <a:p>
            <a:pPr lvl="0"/>
            <a:r>
              <a:rPr lang="es-ES" sz="11500" b="1" dirty="0">
                <a:solidFill>
                  <a:srgbClr val="FFFF00"/>
                </a:solidFill>
                <a:effectLst>
                  <a:outerShdw blurRad="38100" dist="38100" dir="2700000" algn="tl">
                    <a:srgbClr val="000000">
                      <a:alpha val="43137"/>
                    </a:srgbClr>
                  </a:outerShdw>
                </a:effectLst>
                <a:latin typeface="Agency FB" pitchFamily="34" charset="0"/>
              </a:rPr>
              <a:t>2012</a:t>
            </a:r>
          </a:p>
        </p:txBody>
      </p:sp>
      <p:pic>
        <p:nvPicPr>
          <p:cNvPr id="1028" name="Picture 4" descr="http://libertadhumana.files.wordpress.com/2012/11/may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036" y="3465376"/>
            <a:ext cx="2890820" cy="334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4 Rectángulo"/>
          <p:cNvSpPr/>
          <p:nvPr/>
        </p:nvSpPr>
        <p:spPr>
          <a:xfrm>
            <a:off x="827584" y="260648"/>
            <a:ext cx="3542958" cy="1200329"/>
          </a:xfrm>
          <a:prstGeom prst="rect">
            <a:avLst/>
          </a:prstGeom>
        </p:spPr>
        <p:txBody>
          <a:bodyPr wrap="none">
            <a:spAutoFit/>
          </a:bodyPr>
          <a:lstStyle/>
          <a:p>
            <a:r>
              <a:rPr lang="es-ES" sz="4000" b="1" dirty="0">
                <a:solidFill>
                  <a:srgbClr val="FFFF00"/>
                </a:solidFill>
                <a:effectLst>
                  <a:outerShdw blurRad="38100" dist="38100" dir="2700000" algn="tl">
                    <a:srgbClr val="000000">
                      <a:alpha val="43137"/>
                    </a:srgbClr>
                  </a:outerShdw>
                </a:effectLst>
                <a:latin typeface="Agency FB" pitchFamily="34" charset="0"/>
              </a:rPr>
              <a:t>días de </a:t>
            </a:r>
            <a:r>
              <a:rPr lang="es-ES" sz="4000" b="1" dirty="0" smtClean="0">
                <a:solidFill>
                  <a:srgbClr val="FF0000"/>
                </a:solidFill>
                <a:effectLst>
                  <a:outerShdw blurRad="38100" dist="38100" dir="2700000" algn="tl">
                    <a:srgbClr val="000000">
                      <a:alpha val="43137"/>
                    </a:srgbClr>
                  </a:outerShdw>
                </a:effectLst>
                <a:latin typeface="Agency FB" pitchFamily="34" charset="0"/>
              </a:rPr>
              <a:t>OSCURIDAD</a:t>
            </a:r>
          </a:p>
          <a:p>
            <a:r>
              <a:rPr lang="es-ES" sz="3200" b="1" dirty="0" smtClean="0">
                <a:solidFill>
                  <a:srgbClr val="FFFF00"/>
                </a:solidFill>
                <a:effectLst>
                  <a:outerShdw blurRad="38100" dist="38100" dir="2700000" algn="tl">
                    <a:srgbClr val="000000">
                      <a:alpha val="43137"/>
                    </a:srgbClr>
                  </a:outerShdw>
                </a:effectLst>
                <a:latin typeface="Agency FB" pitchFamily="34" charset="0"/>
              </a:rPr>
              <a:t>Sobre la tierra.</a:t>
            </a:r>
            <a:endParaRPr lang="es-ES" sz="14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2711010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Fernando\Desktop\7 Láminas profeticas\4 APOCALIPSIS\Ñ\0609204.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007086" y="44624"/>
            <a:ext cx="5101418" cy="6804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611560" y="260648"/>
            <a:ext cx="4572000" cy="3693319"/>
          </a:xfrm>
          <a:prstGeom prst="rect">
            <a:avLst/>
          </a:prstGeom>
        </p:spPr>
        <p:txBody>
          <a:bodyPr>
            <a:spAutoFit/>
          </a:bodyPr>
          <a:lstStyle/>
          <a:p>
            <a:r>
              <a:rPr lang="es-ES" b="1" dirty="0">
                <a:solidFill>
                  <a:srgbClr val="FFFF00"/>
                </a:solidFill>
                <a:latin typeface="Verdana"/>
              </a:rPr>
              <a:t>Y los diez cuernos que has visto, son diez reyes, que aún no han recibido reino; pero por una hora recibirán autoridad como reyes juntamente con la bestia. </a:t>
            </a:r>
            <a:r>
              <a:rPr lang="es-ES" b="1" dirty="0" smtClean="0">
                <a:solidFill>
                  <a:srgbClr val="FFFF00"/>
                </a:solidFill>
                <a:latin typeface="Verdana"/>
              </a:rPr>
              <a:t>Estos </a:t>
            </a:r>
            <a:r>
              <a:rPr lang="es-ES" b="1" dirty="0">
                <a:solidFill>
                  <a:srgbClr val="FFFF00"/>
                </a:solidFill>
                <a:latin typeface="Verdana"/>
              </a:rPr>
              <a:t>tienen un mismo propósito, y entregarán su poder y su autoridad a la bestia. </a:t>
            </a:r>
            <a:r>
              <a:rPr lang="es-ES" b="1" dirty="0" smtClean="0">
                <a:solidFill>
                  <a:srgbClr val="FFFF00"/>
                </a:solidFill>
                <a:latin typeface="Verdana"/>
              </a:rPr>
              <a:t>Pelearán </a:t>
            </a:r>
            <a:r>
              <a:rPr lang="es-ES" b="1" dirty="0">
                <a:solidFill>
                  <a:srgbClr val="FFFF00"/>
                </a:solidFill>
                <a:latin typeface="Verdana"/>
              </a:rPr>
              <a:t>contra el Cordero, y el Cordero los vencerá, porque él es Señor de señores y Rey de reyes; y los que están con él son llamados y elegidos y fieles.</a:t>
            </a:r>
            <a:endParaRPr lang="es-ES" b="1" dirty="0">
              <a:solidFill>
                <a:srgbClr val="FFFF00"/>
              </a:solidFill>
            </a:endParaRPr>
          </a:p>
        </p:txBody>
      </p:sp>
      <p:sp>
        <p:nvSpPr>
          <p:cNvPr id="3" name="2 Rectángulo"/>
          <p:cNvSpPr/>
          <p:nvPr/>
        </p:nvSpPr>
        <p:spPr>
          <a:xfrm>
            <a:off x="605296" y="3982712"/>
            <a:ext cx="5478871" cy="2585323"/>
          </a:xfrm>
          <a:prstGeom prst="rect">
            <a:avLst/>
          </a:prstGeom>
        </p:spPr>
        <p:txBody>
          <a:bodyPr wrap="square">
            <a:spAutoFit/>
          </a:bodyPr>
          <a:lstStyle/>
          <a:p>
            <a:r>
              <a:rPr lang="es-ES" sz="2400" b="1" dirty="0">
                <a:solidFill>
                  <a:srgbClr val="FFFF00"/>
                </a:solidFill>
                <a:effectLst>
                  <a:outerShdw blurRad="38100" dist="38100" dir="2700000" algn="tl">
                    <a:srgbClr val="000000">
                      <a:alpha val="43137"/>
                    </a:srgbClr>
                  </a:outerShdw>
                </a:effectLst>
                <a:latin typeface="Verdana"/>
              </a:rPr>
              <a:t>porque Dios ha puesto en sus corazones el ejecutar lo que él quiso: ponerse de acuerdo, y dar su reino a la bestia, </a:t>
            </a:r>
            <a:r>
              <a:rPr lang="es-ES" sz="2400" b="1" dirty="0" smtClean="0">
                <a:solidFill>
                  <a:srgbClr val="FF0000"/>
                </a:solidFill>
                <a:effectLst>
                  <a:outerShdw blurRad="38100" dist="38100" dir="2700000" algn="tl">
                    <a:srgbClr val="000000">
                      <a:alpha val="43137"/>
                    </a:srgbClr>
                  </a:outerShdw>
                </a:effectLst>
                <a:latin typeface="Verdana"/>
              </a:rPr>
              <a:t>HASTA QUE SE CUMPLAN LAS PALABRAS DE DIOS</a:t>
            </a:r>
            <a:r>
              <a:rPr lang="es-ES" b="1" dirty="0" smtClean="0">
                <a:solidFill>
                  <a:srgbClr val="FF0000"/>
                </a:solidFill>
                <a:effectLst>
                  <a:outerShdw blurRad="38100" dist="38100" dir="2700000" algn="tl">
                    <a:srgbClr val="000000">
                      <a:alpha val="43137"/>
                    </a:srgbClr>
                  </a:outerShdw>
                </a:effectLst>
                <a:latin typeface="Verdana"/>
              </a:rPr>
              <a:t>. </a:t>
            </a:r>
            <a:r>
              <a:rPr lang="es-ES" b="1" dirty="0" smtClean="0">
                <a:solidFill>
                  <a:srgbClr val="FFFF00"/>
                </a:solidFill>
                <a:effectLst>
                  <a:outerShdw blurRad="38100" dist="38100" dir="2700000" algn="tl">
                    <a:srgbClr val="000000">
                      <a:alpha val="43137"/>
                    </a:srgbClr>
                  </a:outerShdw>
                </a:effectLst>
                <a:latin typeface="Verdana"/>
              </a:rPr>
              <a:t>(Apoc. 17: 12-14)</a:t>
            </a:r>
            <a:endParaRPr lang="es-ES"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532892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metropolisanluis.com/wp-content/uploads/2012/09/nibiru-collision.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91578" y="2636912"/>
            <a:ext cx="8619899" cy="4212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23528" y="197346"/>
            <a:ext cx="8496944" cy="4062651"/>
          </a:xfrm>
          <a:prstGeom prst="rect">
            <a:avLst/>
          </a:prstGeom>
        </p:spPr>
        <p:txBody>
          <a:bodyPr wrap="square">
            <a:spAutoFit/>
          </a:bodyPr>
          <a:lstStyle/>
          <a:p>
            <a:r>
              <a:rPr lang="es-ES" sz="2400" b="1" dirty="0">
                <a:solidFill>
                  <a:srgbClr val="FFFF00"/>
                </a:solidFill>
                <a:effectLst>
                  <a:outerShdw blurRad="38100" dist="38100" dir="2700000" algn="tl">
                    <a:srgbClr val="000000">
                      <a:alpha val="43137"/>
                    </a:srgbClr>
                  </a:outerShdw>
                </a:effectLst>
                <a:latin typeface="Verdana"/>
              </a:rPr>
              <a:t>El séptimo ángel derramó su copa por el aire; </a:t>
            </a:r>
            <a:r>
              <a:rPr lang="es-ES" sz="2400" b="1" dirty="0" smtClean="0">
                <a:solidFill>
                  <a:srgbClr val="FF0000"/>
                </a:solidFill>
                <a:effectLst>
                  <a:outerShdw blurRad="38100" dist="38100" dir="2700000" algn="tl">
                    <a:srgbClr val="000000">
                      <a:alpha val="43137"/>
                    </a:srgbClr>
                  </a:outerShdw>
                </a:effectLst>
                <a:latin typeface="Verdana"/>
              </a:rPr>
              <a:t>Y SALIÓ UNA GRAN VOZ DEL TEMPLO DEL CIELO, DEL TRONO, DICIENDO: HECHO ESTÁ. </a:t>
            </a:r>
          </a:p>
          <a:p>
            <a:endParaRPr lang="es-ES" sz="2400" b="1" dirty="0">
              <a:solidFill>
                <a:srgbClr val="FFFF00"/>
              </a:solidFill>
              <a:effectLst>
                <a:outerShdw blurRad="38100" dist="38100" dir="2700000" algn="tl">
                  <a:srgbClr val="000000">
                    <a:alpha val="43137"/>
                  </a:srgbClr>
                </a:outerShdw>
              </a:effectLst>
              <a:latin typeface="Verdana"/>
            </a:endParaRPr>
          </a:p>
          <a:p>
            <a:pPr lvl="0"/>
            <a:r>
              <a:rPr lang="es-ES" sz="2400" b="1" dirty="0" smtClean="0">
                <a:solidFill>
                  <a:srgbClr val="FFFF00"/>
                </a:solidFill>
                <a:effectLst>
                  <a:outerShdw blurRad="38100" dist="38100" dir="2700000" algn="tl">
                    <a:srgbClr val="000000">
                      <a:alpha val="43137"/>
                    </a:srgbClr>
                  </a:outerShdw>
                </a:effectLst>
                <a:latin typeface="Verdana"/>
              </a:rPr>
              <a:t>Entonces </a:t>
            </a:r>
            <a:r>
              <a:rPr lang="es-ES" sz="2400" b="1" dirty="0">
                <a:solidFill>
                  <a:srgbClr val="FFFF00"/>
                </a:solidFill>
                <a:effectLst>
                  <a:outerShdw blurRad="38100" dist="38100" dir="2700000" algn="tl">
                    <a:srgbClr val="000000">
                      <a:alpha val="43137"/>
                    </a:srgbClr>
                  </a:outerShdw>
                </a:effectLst>
                <a:latin typeface="Verdana"/>
              </a:rPr>
              <a:t>hubo relámpagos y voces y truenos, y un gran temblor de tierra, un terremoto tan grande, cual no lo hubo jamás desde que los hombres han estado sobre la </a:t>
            </a:r>
            <a:r>
              <a:rPr lang="es-ES" sz="2400" b="1" dirty="0" smtClean="0">
                <a:solidFill>
                  <a:srgbClr val="FFFF00"/>
                </a:solidFill>
                <a:effectLst>
                  <a:outerShdw blurRad="38100" dist="38100" dir="2700000" algn="tl">
                    <a:srgbClr val="000000">
                      <a:alpha val="43137"/>
                    </a:srgbClr>
                  </a:outerShdw>
                </a:effectLst>
                <a:latin typeface="Verdana"/>
              </a:rPr>
              <a:t>tierra…</a:t>
            </a:r>
            <a:r>
              <a:rPr lang="es-ES" b="1" dirty="0">
                <a:solidFill>
                  <a:srgbClr val="FFFF00"/>
                </a:solidFill>
                <a:effectLst>
                  <a:outerShdw blurRad="38100" dist="38100" dir="2700000" algn="tl">
                    <a:srgbClr val="000000">
                      <a:alpha val="43137"/>
                    </a:srgbClr>
                  </a:outerShdw>
                </a:effectLst>
                <a:latin typeface="Verdana"/>
              </a:rPr>
              <a:t>(Apoc. 16: 17-21)</a:t>
            </a:r>
            <a:endParaRPr lang="es-ES" b="1" dirty="0">
              <a:solidFill>
                <a:srgbClr val="FFFF00"/>
              </a:solidFill>
              <a:effectLst>
                <a:outerShdw blurRad="38100" dist="38100" dir="2700000" algn="tl">
                  <a:srgbClr val="000000">
                    <a:alpha val="43137"/>
                  </a:srgbClr>
                </a:outerShdw>
              </a:effectLst>
            </a:endParaRPr>
          </a:p>
          <a:p>
            <a:endParaRPr lang="es-ES" sz="2400" b="1" dirty="0" smtClean="0">
              <a:solidFill>
                <a:srgbClr val="FFFF00"/>
              </a:solidFill>
              <a:effectLst>
                <a:outerShdw blurRad="38100" dist="38100" dir="2700000" algn="tl">
                  <a:srgbClr val="000000">
                    <a:alpha val="43137"/>
                  </a:srgbClr>
                </a:outerShdw>
              </a:effectLst>
              <a:latin typeface="Verdana"/>
            </a:endParaRPr>
          </a:p>
          <a:p>
            <a:endParaRPr lang="es-ES" sz="2400" b="1" dirty="0">
              <a:solidFill>
                <a:srgbClr val="FFFF00"/>
              </a:solidFill>
              <a:effectLst>
                <a:outerShdw blurRad="38100" dist="38100" dir="2700000" algn="tl">
                  <a:srgbClr val="000000">
                    <a:alpha val="43137"/>
                  </a:srgbClr>
                </a:outerShdw>
              </a:effectLst>
              <a:latin typeface="Verdana"/>
            </a:endParaRPr>
          </a:p>
        </p:txBody>
      </p:sp>
    </p:spTree>
    <p:extLst>
      <p:ext uri="{BB962C8B-B14F-4D97-AF65-F5344CB8AC3E}">
        <p14:creationId xmlns:p14="http://schemas.microsoft.com/office/powerpoint/2010/main" val="5541366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ariochmorningstar.files.wordpress.com/2009/10/sci-fi-post-apocalyptic-36436.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487" y="45248"/>
            <a:ext cx="9067308" cy="6264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23528" y="4293096"/>
            <a:ext cx="8280920" cy="2308324"/>
          </a:xfrm>
          <a:prstGeom prst="rect">
            <a:avLst/>
          </a:prstGeom>
        </p:spPr>
        <p:txBody>
          <a:bodyPr wrap="square">
            <a:spAutoFit/>
          </a:bodyPr>
          <a:lstStyle/>
          <a:p>
            <a:r>
              <a:rPr lang="es-ES" sz="2400" b="1" dirty="0">
                <a:solidFill>
                  <a:srgbClr val="FFFF00"/>
                </a:solidFill>
                <a:latin typeface="Verdana" pitchFamily="34" charset="0"/>
                <a:ea typeface="Verdana" pitchFamily="34" charset="0"/>
                <a:cs typeface="Verdana" pitchFamily="34" charset="0"/>
              </a:rPr>
              <a:t>Multitudes de hombres perversos, profiriendo gritos de triunfo, burlas e imprecaciones, están a punto de arrojarse sobre su presa, </a:t>
            </a:r>
            <a:r>
              <a:rPr lang="es-ES" sz="2400" b="1" dirty="0">
                <a:solidFill>
                  <a:srgbClr val="FF0000"/>
                </a:solidFill>
                <a:latin typeface="Verdana" pitchFamily="34" charset="0"/>
                <a:ea typeface="Verdana" pitchFamily="34" charset="0"/>
                <a:cs typeface="Verdana" pitchFamily="34" charset="0"/>
              </a:rPr>
              <a:t>cuando de pronto densas tinieblas, más sombrías que la obscuridad de la noche caen sobre la tierra. </a:t>
            </a:r>
            <a:endParaRPr lang="es-ES" b="1" dirty="0">
              <a:solidFill>
                <a:srgbClr val="FFFF00"/>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423361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fottus.com/wp-content/uploads/2128%20-%20arcoiris/arco-iris%20%2812%29.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2458" y="44623"/>
            <a:ext cx="9011288" cy="6012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51520" y="5027692"/>
            <a:ext cx="8496944" cy="1200329"/>
          </a:xfrm>
          <a:prstGeom prst="rect">
            <a:avLst/>
          </a:prstGeom>
        </p:spPr>
        <p:txBody>
          <a:bodyPr wrap="square">
            <a:spAutoFit/>
          </a:bodyPr>
          <a:lstStyle/>
          <a:p>
            <a:r>
              <a:rPr lang="es-ES" sz="2400" b="1" dirty="0">
                <a:solidFill>
                  <a:srgbClr val="FFFF00"/>
                </a:solidFill>
                <a:latin typeface="Verdana" pitchFamily="34" charset="0"/>
                <a:ea typeface="Verdana" pitchFamily="34" charset="0"/>
                <a:cs typeface="Verdana" pitchFamily="34" charset="0"/>
              </a:rPr>
              <a:t>Luego un arco iris, que refleja la gloria del trono de Dios, se extiende de un lado a otro del cielo, y parece envolver a todos los grupos en oración</a:t>
            </a:r>
            <a:r>
              <a:rPr lang="es-ES" b="1" dirty="0">
                <a:solidFill>
                  <a:srgbClr val="FFFF00"/>
                </a:solidFill>
                <a:latin typeface="Verdana" pitchFamily="34" charset="0"/>
                <a:ea typeface="Verdana" pitchFamily="34" charset="0"/>
                <a:cs typeface="Verdana" pitchFamily="34" charset="0"/>
              </a:rPr>
              <a:t>. </a:t>
            </a:r>
          </a:p>
        </p:txBody>
      </p:sp>
    </p:spTree>
    <p:extLst>
      <p:ext uri="{BB962C8B-B14F-4D97-AF65-F5344CB8AC3E}">
        <p14:creationId xmlns:p14="http://schemas.microsoft.com/office/powerpoint/2010/main" val="3187918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2.bp.blogspot.com/_pv9JmuoNuVE/SgKxvVCwoDI/AAAAAAAAMrA/l3qAtlWD-JU/s400/paris.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79470" y="44623"/>
            <a:ext cx="8305652" cy="5544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51520" y="4077072"/>
            <a:ext cx="8496944" cy="2677656"/>
          </a:xfrm>
          <a:prstGeom prst="rect">
            <a:avLst/>
          </a:prstGeom>
        </p:spPr>
        <p:txBody>
          <a:bodyPr wrap="square">
            <a:spAutoFit/>
          </a:bodyPr>
          <a:lstStyle/>
          <a:p>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Las multitudes encolerizadas se sienten contenidas en el acto. Sus gritos de burla expiran en sus labios. Olvidan el objeto de su ira sanguinaria. </a:t>
            </a:r>
            <a:r>
              <a:rPr lang="es-ES" sz="2400"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Con terribles presentimientos  contemplan el símbolo de la alianza divina,</a:t>
            </a:r>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y ansían ser amparadas de su deslumbradora claridad</a:t>
            </a:r>
            <a:r>
              <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(CS. Cap. 41 Pág. 693, 694)</a:t>
            </a:r>
          </a:p>
        </p:txBody>
      </p:sp>
    </p:spTree>
    <p:extLst>
      <p:ext uri="{BB962C8B-B14F-4D97-AF65-F5344CB8AC3E}">
        <p14:creationId xmlns:p14="http://schemas.microsoft.com/office/powerpoint/2010/main" val="22959181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fondosdepantalla.com.ni/images/wallpapers/nubes-negras-y-el-reflejos-del-sol-601_1024x76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496" y="44624"/>
            <a:ext cx="8880000" cy="6660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5536" y="404664"/>
            <a:ext cx="4572000" cy="6278642"/>
          </a:xfrm>
          <a:prstGeom prst="rect">
            <a:avLst/>
          </a:prstGeom>
        </p:spPr>
        <p:txBody>
          <a:bodyPr>
            <a:spAutoFit/>
          </a:bodyPr>
          <a:lstStyle/>
          <a:p>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Los hijos de Dios oyen una voz clara y melodiosa que dice: "Enderezaos," y, al levantar la vista al cielo, contemplan el arco de la promesa. </a:t>
            </a:r>
            <a:r>
              <a:rPr lang="es-ES" sz="2400"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Las nubes negras y amenazadoras que cubrían el firmamento se han desvanecido, </a:t>
            </a:r>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y como Esteban, clavan la mirada en el cielo, y ven la gloria de Dios y al Hijo del hombre sentado en su trono. </a:t>
            </a:r>
            <a:r>
              <a:rPr lang="es-ES" b="1" dirty="0">
                <a:solidFill>
                  <a:srgbClr val="FFFF00"/>
                </a:solidFill>
                <a:latin typeface="Verdana" pitchFamily="34" charset="0"/>
                <a:ea typeface="Verdana" pitchFamily="34" charset="0"/>
                <a:cs typeface="Verdana" pitchFamily="34" charset="0"/>
              </a:rPr>
              <a:t>(CS. Cap. 41 Pág. </a:t>
            </a:r>
            <a:r>
              <a:rPr lang="es-ES" b="1" dirty="0" smtClean="0">
                <a:solidFill>
                  <a:srgbClr val="FFFF00"/>
                </a:solidFill>
                <a:latin typeface="Verdana" pitchFamily="34" charset="0"/>
                <a:ea typeface="Verdana" pitchFamily="34" charset="0"/>
                <a:cs typeface="Verdana" pitchFamily="34" charset="0"/>
              </a:rPr>
              <a:t>694</a:t>
            </a:r>
            <a:r>
              <a:rPr lang="es-ES" b="1" dirty="0">
                <a:solidFill>
                  <a:srgbClr val="FFFF00"/>
                </a:solidFill>
                <a:latin typeface="Verdana" pitchFamily="34" charset="0"/>
                <a:ea typeface="Verdana" pitchFamily="34" charset="0"/>
                <a:cs typeface="Verdana" pitchFamily="34" charset="0"/>
              </a:rPr>
              <a:t>)</a:t>
            </a:r>
            <a:endParaRPr lang="es-ES" dirty="0">
              <a:solidFill>
                <a:prstClr val="white"/>
              </a:solidFill>
            </a:endParaRPr>
          </a:p>
        </p:txBody>
      </p:sp>
    </p:spTree>
    <p:extLst>
      <p:ext uri="{BB962C8B-B14F-4D97-AF65-F5344CB8AC3E}">
        <p14:creationId xmlns:p14="http://schemas.microsoft.com/office/powerpoint/2010/main" val="3695946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1.bp.blogspot.com/-_CBkra7NgsQ/TbB69stMrnI/AAAAAAAAAGI/i8f4EmFfNCg/s1600/tormenta.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0464" y="44624"/>
            <a:ext cx="9072000" cy="6804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5536" y="188640"/>
            <a:ext cx="4572000" cy="5262979"/>
          </a:xfrm>
          <a:prstGeom prst="rect">
            <a:avLst/>
          </a:prstGeom>
        </p:spPr>
        <p:txBody>
          <a:bodyPr>
            <a:spAutoFit/>
          </a:bodyPr>
          <a:lstStyle/>
          <a:p>
            <a:pPr algn="just"/>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Es a medianoche cuando Dios manifiesta su poder para librar a su pueblo. Sale el sol en todo su esplendor. </a:t>
            </a:r>
            <a:endPar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algn="just"/>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algn="just"/>
            <a:r>
              <a:rPr lang="es-ES" sz="2400" b="1"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Sucédense </a:t>
            </a:r>
            <a:r>
              <a:rPr lang="es-ES" sz="2400"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señales y prodigios con rapidez. </a:t>
            </a:r>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Los malos miran la escena con terror y asombro, mientras los justos contemplan con gozo las señales de su liberación. </a:t>
            </a:r>
          </a:p>
        </p:txBody>
      </p:sp>
    </p:spTree>
    <p:extLst>
      <p:ext uri="{BB962C8B-B14F-4D97-AF65-F5344CB8AC3E}">
        <p14:creationId xmlns:p14="http://schemas.microsoft.com/office/powerpoint/2010/main" val="41104547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3.bp.blogspot.com/_as8rJQgIsec/S9pSDsvg_SI/AAAAAAAAB0U/uAF_Pobvw3w/s1600/torment.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95536" y="836712"/>
            <a:ext cx="8496944"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51520" y="260648"/>
            <a:ext cx="8136904" cy="1569660"/>
          </a:xfrm>
          <a:prstGeom prst="rect">
            <a:avLst/>
          </a:prstGeom>
        </p:spPr>
        <p:txBody>
          <a:bodyPr wrap="square">
            <a:spAutoFit/>
          </a:bodyPr>
          <a:lstStyle/>
          <a:p>
            <a:r>
              <a:rPr lang="es-ES" sz="2400" b="1"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ESA MISMA VOZ SACUDE LOS CIELOS Y LA TIERRA. </a:t>
            </a:r>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Síguese un gran terremoto, "cual no fue jamás desde que los hombres han estado sobre la tierra." </a:t>
            </a:r>
            <a:r>
              <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(Vers. 18</a:t>
            </a:r>
            <a:r>
              <a:rPr lang="es-ES"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a:t>
            </a:r>
            <a:endParaRPr lang="es-ES" sz="1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2 Rectángulo"/>
          <p:cNvSpPr/>
          <p:nvPr/>
        </p:nvSpPr>
        <p:spPr>
          <a:xfrm>
            <a:off x="251520" y="4289028"/>
            <a:ext cx="8496944" cy="2308324"/>
          </a:xfrm>
          <a:prstGeom prst="rect">
            <a:avLst/>
          </a:prstGeom>
        </p:spPr>
        <p:txBody>
          <a:bodyPr wrap="square">
            <a:spAutoFit/>
          </a:bodyPr>
          <a:lstStyle/>
          <a:p>
            <a:pPr lvl="0"/>
            <a:r>
              <a:rPr lang="es-ES" sz="2400"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EL FIRMAMENTO PARECE ABRIRSE Y CERRARSE.</a:t>
            </a:r>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t>
            </a:r>
            <a:r>
              <a:rPr lang="es-ES" sz="2400"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LA GLORIA DEL TRONO DE DIOS PARECE CRUZAR LA ATMÓSFERA. </a:t>
            </a:r>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Los montes son movidos como una caña al soplo del viento, y las rocas quebrantadas se esparcen por todos lados</a:t>
            </a:r>
            <a:r>
              <a:rPr lang="es-ES" sz="20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t>
            </a:r>
            <a:endPar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50618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188640"/>
            <a:ext cx="8568952" cy="3046988"/>
          </a:xfrm>
          <a:prstGeom prst="rect">
            <a:avLst/>
          </a:prstGeom>
        </p:spPr>
        <p:txBody>
          <a:bodyPr wrap="square">
            <a:spAutoFit/>
          </a:bodyPr>
          <a:lstStyle/>
          <a:p>
            <a:pPr lvl="0"/>
            <a:r>
              <a:rPr lang="es-ES" sz="2400" b="1" dirty="0">
                <a:solidFill>
                  <a:srgbClr val="FFFF00"/>
                </a:solidFill>
                <a:latin typeface="Verdana" pitchFamily="34" charset="0"/>
                <a:ea typeface="Verdana" pitchFamily="34" charset="0"/>
                <a:cs typeface="Verdana" pitchFamily="34" charset="0"/>
              </a:rPr>
              <a:t>Se oye un estruendo como de cercana tempestad. El mar es azotado con furor. Se oye el silbido del huracán, como voz de demonios en misión de destrucción. </a:t>
            </a:r>
            <a:r>
              <a:rPr lang="es-ES" sz="2400" b="1" dirty="0">
                <a:solidFill>
                  <a:srgbClr val="FF0000"/>
                </a:solidFill>
                <a:latin typeface="Verdana" pitchFamily="34" charset="0"/>
                <a:ea typeface="Verdana" pitchFamily="34" charset="0"/>
                <a:cs typeface="Verdana" pitchFamily="34" charset="0"/>
              </a:rPr>
              <a:t>Toda la tierra se alborota e hincha como las olas del mar. Su superficie se raja. Sus mismos fundamentos parecen ceder. Se hunden cordilleras. Desaparecen islas habitadas. </a:t>
            </a:r>
            <a:endParaRPr lang="es-ES" b="1" dirty="0">
              <a:solidFill>
                <a:srgbClr val="FFFF00"/>
              </a:solidFill>
              <a:latin typeface="Verdana" pitchFamily="34" charset="0"/>
              <a:ea typeface="Verdana" pitchFamily="34" charset="0"/>
              <a:cs typeface="Verdana" pitchFamily="34" charset="0"/>
            </a:endParaRPr>
          </a:p>
        </p:txBody>
      </p:sp>
      <p:pic>
        <p:nvPicPr>
          <p:cNvPr id="22530" name="Picture 2" descr="http://aulastic.com/blogs/tallerderadio/files/2011/03/tsunami-wallpapers-300x225.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23528" y="3212976"/>
            <a:ext cx="3936000" cy="2952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4376352" y="3212976"/>
            <a:ext cx="3868056" cy="2954655"/>
          </a:xfrm>
          <a:prstGeom prst="rect">
            <a:avLst/>
          </a:prstGeom>
        </p:spPr>
        <p:txBody>
          <a:bodyPr wrap="square">
            <a:spAutoFit/>
          </a:bodyPr>
          <a:lstStyle/>
          <a:p>
            <a:pPr lvl="0"/>
            <a:r>
              <a:rPr lang="es-ES" sz="2400" b="1" dirty="0">
                <a:solidFill>
                  <a:srgbClr val="FFFF00"/>
                </a:solidFill>
                <a:latin typeface="Verdana" pitchFamily="34" charset="0"/>
                <a:ea typeface="Verdana" pitchFamily="34" charset="0"/>
                <a:cs typeface="Verdana" pitchFamily="34" charset="0"/>
              </a:rPr>
              <a:t>Los puertos marítimos que se volvieron como Sodoma por su corrupción, son tragados por las enfurecidas olas</a:t>
            </a:r>
            <a:r>
              <a:rPr lang="es-ES" b="1" dirty="0">
                <a:solidFill>
                  <a:srgbClr val="FFFF00"/>
                </a:solidFill>
                <a:latin typeface="Verdana" pitchFamily="34" charset="0"/>
                <a:ea typeface="Verdana" pitchFamily="34" charset="0"/>
                <a:cs typeface="Verdana" pitchFamily="34" charset="0"/>
              </a:rPr>
              <a:t>. (CS. Cap. 41 Pág. 694, 695)</a:t>
            </a:r>
          </a:p>
        </p:txBody>
      </p:sp>
    </p:spTree>
    <p:extLst>
      <p:ext uri="{BB962C8B-B14F-4D97-AF65-F5344CB8AC3E}">
        <p14:creationId xmlns:p14="http://schemas.microsoft.com/office/powerpoint/2010/main" val="9512260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fc06.deviantart.com/fs13/f/2007/084/f/1/Storm_front_approaches_by_IcePike.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91" y="0"/>
            <a:ext cx="9153675" cy="6876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51520" y="332656"/>
            <a:ext cx="4572000" cy="5262979"/>
          </a:xfrm>
          <a:prstGeom prst="rect">
            <a:avLst/>
          </a:prstGeom>
        </p:spPr>
        <p:txBody>
          <a:bodyPr>
            <a:spAutoFit/>
          </a:bodyPr>
          <a:lstStyle/>
          <a:p>
            <a:r>
              <a:rPr lang="es-ES" sz="2400"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La naturaleza entera parece trastornada. </a:t>
            </a:r>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Los ríos dejan de correr. </a:t>
            </a:r>
            <a:r>
              <a:rPr lang="es-ES" sz="2400"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Nubes negras y pesadas se levantan y chocan unas con otras.</a:t>
            </a:r>
            <a:r>
              <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En medio de los cielos conmovidos hay un claro de gloria indescriptible, de donde baja la voz de Dios semejante al ruido de muchas aguas, diciendo: "Hecho es." </a:t>
            </a:r>
            <a:r>
              <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(Apocalipsis 16: 17.) (CS. Cap. 41 Pág. 694)</a:t>
            </a:r>
            <a:endParaRPr lang="es-ES" dirty="0">
              <a:solidFill>
                <a:prstClr val="white"/>
              </a:solidFill>
            </a:endParaRPr>
          </a:p>
        </p:txBody>
      </p:sp>
    </p:spTree>
    <p:extLst>
      <p:ext uri="{BB962C8B-B14F-4D97-AF65-F5344CB8AC3E}">
        <p14:creationId xmlns:p14="http://schemas.microsoft.com/office/powerpoint/2010/main" val="1973894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d105ey68mno0r.cloudfront.net/cdn/farfuture/dJXNzUmqlQTyeGo6ywwSEpAkokre6tkSML3VXobKs_o/mtime:1352995025/sites/default/files/imagecache/600x400/images/gal104034.jpe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496" y="1340768"/>
            <a:ext cx="9073008" cy="5472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79512" y="198113"/>
            <a:ext cx="8640960" cy="1423467"/>
          </a:xfrm>
          <a:prstGeom prst="rect">
            <a:avLst/>
          </a:prstGeom>
          <a:noFill/>
        </p:spPr>
        <p:txBody>
          <a:bodyPr wrap="square" rtlCol="0">
            <a:spAutoFit/>
          </a:bodyPr>
          <a:lstStyle/>
          <a:p>
            <a:r>
              <a:rPr lang="es-ES" sz="28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DÍAS DE OSCURIDAD SOBRE LA TIERRA </a:t>
            </a:r>
          </a:p>
          <a:p>
            <a:r>
              <a:rPr lang="es-ES" sz="2400" b="1"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Eventos ancestrales de acontecimientos bíblicos sobrenaturales.</a:t>
            </a:r>
          </a:p>
          <a:p>
            <a:r>
              <a:rPr lang="es-ES" sz="1050" b="1"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________________________________________________________________________________________</a:t>
            </a:r>
            <a:endParaRPr lang="es-ES" sz="1000"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pic>
        <p:nvPicPr>
          <p:cNvPr id="8" name="Picture 4" descr="C:\Users\Fernando\Desktop\7 Láminas profeticas\4 APOCALIPSIS\D\tora.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516213" y="4977280"/>
            <a:ext cx="2592959" cy="12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60227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9512" y="221739"/>
            <a:ext cx="8784976" cy="1200329"/>
          </a:xfrm>
          <a:prstGeom prst="rect">
            <a:avLst/>
          </a:prstGeom>
          <a:noFill/>
        </p:spPr>
        <p:txBody>
          <a:bodyPr wrap="square" rtlCol="0">
            <a:spAutoFit/>
          </a:bodyPr>
          <a:lstStyle/>
          <a:p>
            <a:r>
              <a:rPr lang="es-ES" sz="2400" b="1"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LA TIERRA Y LOS ASTROS DURANTE EL MILENIO</a:t>
            </a:r>
          </a:p>
          <a:p>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Condiciones en las cuales quedará la tierra después de las plagas</a:t>
            </a:r>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pic>
        <p:nvPicPr>
          <p:cNvPr id="4102" name="Picture 6" descr="http://ariochmorningstar.files.wordpress.com/2009/10/sci-fi-post-apocalyptic-36436.jpg"/>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12311" y="1031905"/>
            <a:ext cx="8078877" cy="55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4180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fondosypantallas.com/wp-content/uploads/2008/06/1161541947737xz3.jpg"/>
          <p:cNvPicPr>
            <a:picLocks noChangeAspect="1" noChangeArrowheads="1"/>
          </p:cNvPicPr>
          <p:nvPr/>
        </p:nvPicPr>
        <p:blipFill>
          <a:blip r:embed="rId2">
            <a:duotone>
              <a:prstClr val="black"/>
              <a:schemeClr val="bg1">
                <a:tint val="45000"/>
                <a:satMod val="400000"/>
              </a:schemeClr>
            </a:duotone>
            <a:extLst>
              <a:ext uri="{BEBA8EAE-BF5A-486C-A8C5-ECC9F3942E4B}">
                <a14:imgProps xmlns:a14="http://schemas.microsoft.com/office/drawing/2010/main">
                  <a14:imgLayer r:embed="rId3">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07504" y="1700808"/>
            <a:ext cx="8974841" cy="5040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51520" y="116632"/>
            <a:ext cx="8568952" cy="4154984"/>
          </a:xfrm>
          <a:prstGeom prst="rect">
            <a:avLst/>
          </a:prstGeom>
        </p:spPr>
        <p:txBody>
          <a:bodyPr wrap="square">
            <a:spAutoFit/>
          </a:bodyPr>
          <a:lstStyle/>
          <a:p>
            <a:r>
              <a:rPr lang="es-ES" sz="2400" b="1" dirty="0">
                <a:solidFill>
                  <a:srgbClr val="FFFF00"/>
                </a:solidFill>
                <a:effectLst>
                  <a:outerShdw blurRad="38100" dist="38100" dir="2700000" algn="tl">
                    <a:srgbClr val="000000">
                      <a:alpha val="43137"/>
                    </a:srgbClr>
                  </a:outerShdw>
                </a:effectLst>
                <a:latin typeface="Verdana"/>
              </a:rPr>
              <a:t>Acontecerá en aquel día, que Jehová </a:t>
            </a:r>
            <a:r>
              <a:rPr lang="es-ES" sz="2400" b="1" dirty="0">
                <a:solidFill>
                  <a:srgbClr val="FF0000"/>
                </a:solidFill>
                <a:effectLst>
                  <a:outerShdw blurRad="38100" dist="38100" dir="2700000" algn="tl">
                    <a:srgbClr val="000000">
                      <a:alpha val="43137"/>
                    </a:srgbClr>
                  </a:outerShdw>
                </a:effectLst>
                <a:latin typeface="Verdana"/>
              </a:rPr>
              <a:t>castigará al ejército de los cielos en lo alto, </a:t>
            </a:r>
            <a:r>
              <a:rPr lang="es-ES" sz="2400" b="1" dirty="0">
                <a:solidFill>
                  <a:srgbClr val="FFFF00"/>
                </a:solidFill>
                <a:effectLst>
                  <a:outerShdw blurRad="38100" dist="38100" dir="2700000" algn="tl">
                    <a:srgbClr val="000000">
                      <a:alpha val="43137"/>
                    </a:srgbClr>
                  </a:outerShdw>
                </a:effectLst>
                <a:latin typeface="Verdana"/>
              </a:rPr>
              <a:t>y a los reyes de la tierra sobre la tierra. </a:t>
            </a:r>
            <a:r>
              <a:rPr lang="es-ES" sz="2400" b="1" dirty="0" smtClean="0">
                <a:solidFill>
                  <a:srgbClr val="FFFF00"/>
                </a:solidFill>
                <a:effectLst>
                  <a:outerShdw blurRad="38100" dist="38100" dir="2700000" algn="tl">
                    <a:srgbClr val="000000">
                      <a:alpha val="43137"/>
                    </a:srgbClr>
                  </a:outerShdw>
                </a:effectLst>
                <a:latin typeface="Verdana"/>
              </a:rPr>
              <a:t>Y </a:t>
            </a:r>
            <a:r>
              <a:rPr lang="es-ES" sz="2400" b="1" dirty="0">
                <a:solidFill>
                  <a:srgbClr val="FFFF00"/>
                </a:solidFill>
                <a:effectLst>
                  <a:outerShdw blurRad="38100" dist="38100" dir="2700000" algn="tl">
                    <a:srgbClr val="000000">
                      <a:alpha val="43137"/>
                    </a:srgbClr>
                  </a:outerShdw>
                </a:effectLst>
                <a:latin typeface="Verdana"/>
              </a:rPr>
              <a:t>serán amontonados como se amontona a los encarcelados en mazmorra, y en prisión quedarán encerrados, y serán castigados después de muchos días. </a:t>
            </a:r>
            <a:endParaRPr lang="es-ES" sz="2400" b="1" dirty="0" smtClean="0">
              <a:solidFill>
                <a:srgbClr val="FFFF00"/>
              </a:solidFill>
              <a:effectLst>
                <a:outerShdw blurRad="38100" dist="38100" dir="2700000" algn="tl">
                  <a:srgbClr val="000000">
                    <a:alpha val="43137"/>
                  </a:srgbClr>
                </a:outerShdw>
              </a:effectLst>
              <a:latin typeface="Verdana"/>
            </a:endParaRPr>
          </a:p>
          <a:p>
            <a:endParaRPr lang="es-ES" sz="2400" b="1" dirty="0">
              <a:solidFill>
                <a:srgbClr val="FFFF00"/>
              </a:solidFill>
              <a:effectLst>
                <a:outerShdw blurRad="38100" dist="38100" dir="2700000" algn="tl">
                  <a:srgbClr val="000000">
                    <a:alpha val="43137"/>
                  </a:srgbClr>
                </a:outerShdw>
              </a:effectLst>
              <a:latin typeface="Verdana"/>
            </a:endParaRPr>
          </a:p>
          <a:p>
            <a:r>
              <a:rPr lang="es-ES" sz="2400" b="1" dirty="0" smtClean="0">
                <a:solidFill>
                  <a:srgbClr val="FFFF00"/>
                </a:solidFill>
                <a:effectLst>
                  <a:outerShdw blurRad="38100" dist="38100" dir="2700000" algn="tl">
                    <a:srgbClr val="000000">
                      <a:alpha val="43137"/>
                    </a:srgbClr>
                  </a:outerShdw>
                </a:effectLst>
                <a:latin typeface="Verdana"/>
              </a:rPr>
              <a:t>La </a:t>
            </a:r>
            <a:r>
              <a:rPr lang="es-ES" sz="2400" b="1" dirty="0">
                <a:solidFill>
                  <a:srgbClr val="FFFF00"/>
                </a:solidFill>
                <a:effectLst>
                  <a:outerShdw blurRad="38100" dist="38100" dir="2700000" algn="tl">
                    <a:srgbClr val="000000">
                      <a:alpha val="43137"/>
                    </a:srgbClr>
                  </a:outerShdw>
                </a:effectLst>
                <a:latin typeface="Verdana"/>
              </a:rPr>
              <a:t>luna se avergonzará, y el sol se confundirá, </a:t>
            </a:r>
            <a:r>
              <a:rPr lang="es-ES" sz="2400" b="1" dirty="0" smtClean="0">
                <a:solidFill>
                  <a:srgbClr val="FF0000"/>
                </a:solidFill>
                <a:effectLst>
                  <a:outerShdw blurRad="38100" dist="38100" dir="2700000" algn="tl">
                    <a:srgbClr val="000000">
                      <a:alpha val="43137"/>
                    </a:srgbClr>
                  </a:outerShdw>
                </a:effectLst>
                <a:latin typeface="Verdana"/>
              </a:rPr>
              <a:t>CUANDO JEHOVÁ DE LOS EJÉRCITOS REINE EN EL MONTE DE SION </a:t>
            </a:r>
            <a:r>
              <a:rPr lang="es-ES" sz="2400" b="1" dirty="0">
                <a:solidFill>
                  <a:srgbClr val="FF0000"/>
                </a:solidFill>
                <a:effectLst>
                  <a:outerShdw blurRad="38100" dist="38100" dir="2700000" algn="tl">
                    <a:srgbClr val="000000">
                      <a:alpha val="43137"/>
                    </a:srgbClr>
                  </a:outerShdw>
                </a:effectLst>
                <a:latin typeface="Verdana"/>
              </a:rPr>
              <a:t>y en Jerusalén, </a:t>
            </a:r>
            <a:r>
              <a:rPr lang="es-ES" sz="2400" b="1" dirty="0">
                <a:solidFill>
                  <a:srgbClr val="FFFF00"/>
                </a:solidFill>
                <a:effectLst>
                  <a:outerShdw blurRad="38100" dist="38100" dir="2700000" algn="tl">
                    <a:srgbClr val="000000">
                      <a:alpha val="43137"/>
                    </a:srgbClr>
                  </a:outerShdw>
                </a:effectLst>
                <a:latin typeface="Verdana"/>
              </a:rPr>
              <a:t>y delante de sus ancianos sea glorioso</a:t>
            </a:r>
            <a:r>
              <a:rPr lang="es-ES" b="1" dirty="0" smtClean="0">
                <a:solidFill>
                  <a:srgbClr val="FFFF00"/>
                </a:solidFill>
                <a:effectLst>
                  <a:outerShdw blurRad="38100" dist="38100" dir="2700000" algn="tl">
                    <a:srgbClr val="000000">
                      <a:alpha val="43137"/>
                    </a:srgbClr>
                  </a:outerShdw>
                </a:effectLst>
                <a:latin typeface="Verdana"/>
              </a:rPr>
              <a:t>. (Isa. 24: 21-23)</a:t>
            </a:r>
            <a:endParaRPr lang="es-ES"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855366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116632"/>
            <a:ext cx="8424936" cy="5632311"/>
          </a:xfrm>
          <a:prstGeom prst="rect">
            <a:avLst/>
          </a:prstGeom>
        </p:spPr>
        <p:txBody>
          <a:bodyPr wrap="square">
            <a:spAutoFit/>
          </a:bodyPr>
          <a:lstStyle/>
          <a:p>
            <a:r>
              <a:rPr lang="es-ES" sz="2400" b="1" dirty="0">
                <a:solidFill>
                  <a:srgbClr val="FFFF00"/>
                </a:solidFill>
                <a:latin typeface="Verdana"/>
              </a:rPr>
              <a:t>Miré a la tierra, y he aquí que estaba asolada y vacía; </a:t>
            </a:r>
            <a:r>
              <a:rPr lang="es-ES" sz="2400" b="1" dirty="0" smtClean="0">
                <a:solidFill>
                  <a:srgbClr val="FF0000"/>
                </a:solidFill>
                <a:latin typeface="Verdana"/>
              </a:rPr>
              <a:t>Y A LOS CIELOS, Y NO HABÍA EN ELLOS LUZ.</a:t>
            </a:r>
            <a:r>
              <a:rPr lang="es-ES" sz="2400" b="1" dirty="0">
                <a:solidFill>
                  <a:srgbClr val="FFFF00"/>
                </a:solidFill>
                <a:latin typeface="Verdana"/>
              </a:rPr>
              <a:t> </a:t>
            </a:r>
            <a:r>
              <a:rPr lang="es-ES" sz="2400" b="1" dirty="0" smtClean="0">
                <a:solidFill>
                  <a:srgbClr val="FFFF00"/>
                </a:solidFill>
                <a:latin typeface="Verdana"/>
              </a:rPr>
              <a:t>Miré </a:t>
            </a:r>
            <a:r>
              <a:rPr lang="es-ES" sz="2400" b="1" dirty="0">
                <a:solidFill>
                  <a:srgbClr val="FFFF00"/>
                </a:solidFill>
                <a:latin typeface="Verdana"/>
              </a:rPr>
              <a:t>a los montes, y he aquí que temblaban, y todos los collados fueron destruidos. </a:t>
            </a:r>
            <a:r>
              <a:rPr lang="es-ES" sz="2400" b="1" dirty="0" smtClean="0">
                <a:solidFill>
                  <a:srgbClr val="FFFF00"/>
                </a:solidFill>
                <a:latin typeface="Verdana"/>
              </a:rPr>
              <a:t>Miré</a:t>
            </a:r>
            <a:r>
              <a:rPr lang="es-ES" sz="2400" b="1" dirty="0">
                <a:solidFill>
                  <a:srgbClr val="FFFF00"/>
                </a:solidFill>
                <a:latin typeface="Verdana"/>
              </a:rPr>
              <a:t>, y no había hombre, y todas las aves del cielo se habían ido. </a:t>
            </a:r>
            <a:endParaRPr lang="es-ES" sz="2400" b="1" dirty="0" smtClean="0">
              <a:solidFill>
                <a:srgbClr val="FFFF00"/>
              </a:solidFill>
              <a:latin typeface="Verdana"/>
            </a:endParaRPr>
          </a:p>
          <a:p>
            <a:endParaRPr lang="es-ES" sz="2400" b="1" dirty="0">
              <a:solidFill>
                <a:srgbClr val="FFFF00"/>
              </a:solidFill>
              <a:latin typeface="Verdana"/>
            </a:endParaRPr>
          </a:p>
          <a:p>
            <a:r>
              <a:rPr lang="es-ES" sz="2400" b="1" dirty="0" smtClean="0">
                <a:solidFill>
                  <a:srgbClr val="FFFF00"/>
                </a:solidFill>
                <a:latin typeface="Verdana"/>
              </a:rPr>
              <a:t>Miré</a:t>
            </a:r>
            <a:r>
              <a:rPr lang="es-ES" sz="2400" b="1" dirty="0">
                <a:solidFill>
                  <a:srgbClr val="FFFF00"/>
                </a:solidFill>
                <a:latin typeface="Verdana"/>
              </a:rPr>
              <a:t>, y he aquí el campo fértil era un desierto, y todas sus ciudades eran asoladas delante de Jehová, delante del ardor de su ira. </a:t>
            </a:r>
            <a:r>
              <a:rPr lang="es-ES" sz="2400" b="1" dirty="0" smtClean="0">
                <a:solidFill>
                  <a:srgbClr val="FFFF00"/>
                </a:solidFill>
                <a:latin typeface="Verdana"/>
              </a:rPr>
              <a:t>Porque </a:t>
            </a:r>
            <a:r>
              <a:rPr lang="es-ES" sz="2400" b="1" dirty="0">
                <a:solidFill>
                  <a:srgbClr val="FFFF00"/>
                </a:solidFill>
                <a:latin typeface="Verdana"/>
              </a:rPr>
              <a:t>así dijo Jehová: Toda la tierra será asolada; pero no la destruiré del todo. </a:t>
            </a:r>
            <a:r>
              <a:rPr lang="es-ES" sz="2400" b="1" dirty="0" smtClean="0">
                <a:solidFill>
                  <a:srgbClr val="FFFF00"/>
                </a:solidFill>
                <a:latin typeface="Verdana"/>
              </a:rPr>
              <a:t>Por </a:t>
            </a:r>
            <a:r>
              <a:rPr lang="es-ES" sz="2400" b="1" dirty="0">
                <a:solidFill>
                  <a:srgbClr val="FFFF00"/>
                </a:solidFill>
                <a:latin typeface="Verdana"/>
              </a:rPr>
              <a:t>esto se enlutará la tierra, </a:t>
            </a:r>
            <a:r>
              <a:rPr lang="es-ES" sz="2400" b="1" dirty="0" smtClean="0">
                <a:solidFill>
                  <a:srgbClr val="FF0000"/>
                </a:solidFill>
                <a:latin typeface="Verdana"/>
              </a:rPr>
              <a:t>Y LOS CIELOS ARRIBA SE OSCURECERÁN, </a:t>
            </a:r>
            <a:r>
              <a:rPr lang="es-ES" sz="2400" b="1" dirty="0" smtClean="0">
                <a:solidFill>
                  <a:srgbClr val="FFFF00"/>
                </a:solidFill>
                <a:latin typeface="Verdana"/>
              </a:rPr>
              <a:t>porque </a:t>
            </a:r>
            <a:r>
              <a:rPr lang="es-ES" sz="2400" b="1" dirty="0">
                <a:solidFill>
                  <a:srgbClr val="FFFF00"/>
                </a:solidFill>
                <a:latin typeface="Verdana"/>
              </a:rPr>
              <a:t>hablé, lo pensé, y no me arrepentí, ni desistiré de ello. </a:t>
            </a:r>
            <a:r>
              <a:rPr lang="es-ES" b="1" dirty="0" smtClean="0">
                <a:solidFill>
                  <a:srgbClr val="FFFF00"/>
                </a:solidFill>
                <a:latin typeface="Verdana"/>
              </a:rPr>
              <a:t>(Jer. 4: 23-28)</a:t>
            </a:r>
            <a:endParaRPr lang="es-ES" b="1" dirty="0">
              <a:solidFill>
                <a:srgbClr val="FFFF00"/>
              </a:solidFill>
            </a:endParaRPr>
          </a:p>
        </p:txBody>
      </p:sp>
    </p:spTree>
    <p:extLst>
      <p:ext uri="{BB962C8B-B14F-4D97-AF65-F5344CB8AC3E}">
        <p14:creationId xmlns:p14="http://schemas.microsoft.com/office/powerpoint/2010/main" val="11107522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51520" y="188640"/>
            <a:ext cx="8784976" cy="830997"/>
          </a:xfrm>
          <a:prstGeom prst="rect">
            <a:avLst/>
          </a:prstGeom>
          <a:noFill/>
        </p:spPr>
        <p:txBody>
          <a:bodyPr wrap="square" rtlCol="0">
            <a:spAutoFit/>
          </a:bodyPr>
          <a:lstStyle/>
          <a:p>
            <a:r>
              <a:rPr lang="es-ES" sz="2400" b="1"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LA TIERRA Y SUS ASTROS DESPUÉS DEL MILENIO</a:t>
            </a:r>
          </a:p>
          <a:p>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Condiciones que se darán en la tierra nueva.</a:t>
            </a:r>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pic>
        <p:nvPicPr>
          <p:cNvPr id="7171" name="Picture 3" descr="C:\Users\Fernando\Desktop\7 Láminas profeticas\4 APOCALIPSIS\M\061311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95536" y="1019637"/>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9922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Fernando\Desktop\7 Láminas profeticas\4 APOCALIPSIS\J\0609152.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923928" y="448140"/>
            <a:ext cx="5040000" cy="3780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5536" y="260648"/>
            <a:ext cx="4392488" cy="4154984"/>
          </a:xfrm>
          <a:prstGeom prst="rect">
            <a:avLst/>
          </a:prstGeom>
        </p:spPr>
        <p:txBody>
          <a:bodyPr wrap="square">
            <a:spAutoFit/>
          </a:bodyPr>
          <a:lstStyle/>
          <a:p>
            <a:r>
              <a:rPr lang="es-ES" sz="2400" b="1" dirty="0">
                <a:solidFill>
                  <a:srgbClr val="FFFF00"/>
                </a:solidFill>
                <a:effectLst>
                  <a:outerShdw blurRad="38100" dist="38100" dir="2700000" algn="tl">
                    <a:srgbClr val="000000">
                      <a:alpha val="43137"/>
                    </a:srgbClr>
                  </a:outerShdw>
                </a:effectLst>
                <a:latin typeface="Verdana"/>
              </a:rPr>
              <a:t>Y no vi en ella templo; porque el Señor Dios Todopoderoso es el templo de ella, y el Cordero. </a:t>
            </a:r>
            <a:r>
              <a:rPr lang="es-ES" sz="2400" b="1" dirty="0" smtClean="0">
                <a:solidFill>
                  <a:srgbClr val="FF0000"/>
                </a:solidFill>
                <a:effectLst>
                  <a:outerShdw blurRad="38100" dist="38100" dir="2700000" algn="tl">
                    <a:srgbClr val="000000">
                      <a:alpha val="43137"/>
                    </a:srgbClr>
                  </a:outerShdw>
                </a:effectLst>
                <a:latin typeface="Verdana"/>
              </a:rPr>
              <a:t>La </a:t>
            </a:r>
            <a:r>
              <a:rPr lang="es-ES" sz="2400" b="1" dirty="0">
                <a:solidFill>
                  <a:srgbClr val="FF0000"/>
                </a:solidFill>
                <a:effectLst>
                  <a:outerShdw blurRad="38100" dist="38100" dir="2700000" algn="tl">
                    <a:srgbClr val="000000">
                      <a:alpha val="43137"/>
                    </a:srgbClr>
                  </a:outerShdw>
                </a:effectLst>
                <a:latin typeface="Verdana"/>
              </a:rPr>
              <a:t>ciudad no tiene necesidad de sol ni de luna que brillen en ella; porque la gloria de Dios la ilumina, y el Cordero es su lumbrera. </a:t>
            </a:r>
            <a:endParaRPr lang="es-ES" b="1" dirty="0">
              <a:solidFill>
                <a:srgbClr val="FFFF00"/>
              </a:solidFill>
              <a:effectLst>
                <a:outerShdw blurRad="38100" dist="38100" dir="2700000" algn="tl">
                  <a:srgbClr val="000000">
                    <a:alpha val="43137"/>
                  </a:srgbClr>
                </a:outerShdw>
              </a:effectLst>
            </a:endParaRPr>
          </a:p>
        </p:txBody>
      </p:sp>
      <p:sp>
        <p:nvSpPr>
          <p:cNvPr id="3" name="2 Rectángulo"/>
          <p:cNvSpPr/>
          <p:nvPr/>
        </p:nvSpPr>
        <p:spPr>
          <a:xfrm>
            <a:off x="251520" y="4750693"/>
            <a:ext cx="8568952" cy="1846659"/>
          </a:xfrm>
          <a:prstGeom prst="rect">
            <a:avLst/>
          </a:prstGeom>
        </p:spPr>
        <p:txBody>
          <a:bodyPr wrap="square">
            <a:spAutoFit/>
          </a:bodyPr>
          <a:lstStyle/>
          <a:p>
            <a:pPr lvl="0"/>
            <a:r>
              <a:rPr lang="es-ES" sz="2400" b="1" dirty="0">
                <a:solidFill>
                  <a:srgbClr val="FFFF00"/>
                </a:solidFill>
                <a:effectLst>
                  <a:outerShdw blurRad="38100" dist="38100" dir="2700000" algn="tl">
                    <a:srgbClr val="000000">
                      <a:alpha val="43137"/>
                    </a:srgbClr>
                  </a:outerShdw>
                </a:effectLst>
                <a:latin typeface="Verdana"/>
              </a:rPr>
              <a:t>Y las naciones que hubieren sido salvas andarán a la luz de ella; y los reyes de la tierra traerán su gloria y honor a ella. </a:t>
            </a:r>
            <a:r>
              <a:rPr lang="es-ES" sz="2400" b="1" dirty="0">
                <a:solidFill>
                  <a:srgbClr val="FF0000"/>
                </a:solidFill>
                <a:effectLst>
                  <a:outerShdw blurRad="38100" dist="38100" dir="2700000" algn="tl">
                    <a:srgbClr val="000000">
                      <a:alpha val="43137"/>
                    </a:srgbClr>
                  </a:outerShdw>
                </a:effectLst>
                <a:latin typeface="Verdana"/>
              </a:rPr>
              <a:t>Sus puertas nunca serán cerradas de día, pues allí no habrá noche.</a:t>
            </a:r>
            <a:r>
              <a:rPr lang="es-ES" sz="2400" b="1" dirty="0">
                <a:solidFill>
                  <a:srgbClr val="FFFF00"/>
                </a:solidFill>
                <a:effectLst>
                  <a:outerShdw blurRad="38100" dist="38100" dir="2700000" algn="tl">
                    <a:srgbClr val="000000">
                      <a:alpha val="43137"/>
                    </a:srgbClr>
                  </a:outerShdw>
                </a:effectLst>
                <a:latin typeface="Verdana"/>
              </a:rPr>
              <a:t> </a:t>
            </a:r>
            <a:r>
              <a:rPr lang="es-ES" b="1" dirty="0">
                <a:solidFill>
                  <a:srgbClr val="FFFF00"/>
                </a:solidFill>
                <a:effectLst>
                  <a:outerShdw blurRad="38100" dist="38100" dir="2700000" algn="tl">
                    <a:srgbClr val="000000">
                      <a:alpha val="43137"/>
                    </a:srgbClr>
                  </a:outerShdw>
                </a:effectLst>
                <a:latin typeface="Verdana"/>
              </a:rPr>
              <a:t>(Apoc. 21: 23-25)</a:t>
            </a:r>
            <a:endParaRPr lang="es-ES"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273127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Fernando\Desktop\7 Láminas profeticas\4 APOCALIPSIS\J\0609153.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034096" y="44624"/>
            <a:ext cx="5074408" cy="676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51520" y="476672"/>
            <a:ext cx="3456384" cy="4154984"/>
          </a:xfrm>
          <a:prstGeom prst="rect">
            <a:avLst/>
          </a:prstGeom>
        </p:spPr>
        <p:txBody>
          <a:bodyPr wrap="square">
            <a:spAutoFit/>
          </a:bodyPr>
          <a:lstStyle/>
          <a:p>
            <a:r>
              <a:rPr lang="es-ES" sz="2400" b="1" dirty="0">
                <a:solidFill>
                  <a:srgbClr val="FFFF00"/>
                </a:solidFill>
                <a:effectLst>
                  <a:outerShdw blurRad="38100" dist="38100" dir="2700000" algn="tl">
                    <a:srgbClr val="000000">
                      <a:alpha val="43137"/>
                    </a:srgbClr>
                  </a:outerShdw>
                </a:effectLst>
                <a:latin typeface="Verdana"/>
              </a:rPr>
              <a:t>No habrá allí más noche; </a:t>
            </a:r>
            <a:r>
              <a:rPr lang="es-ES" sz="2400" b="1" dirty="0">
                <a:solidFill>
                  <a:srgbClr val="FF0000"/>
                </a:solidFill>
                <a:effectLst>
                  <a:outerShdw blurRad="38100" dist="38100" dir="2700000" algn="tl">
                    <a:srgbClr val="000000">
                      <a:alpha val="43137"/>
                    </a:srgbClr>
                  </a:outerShdw>
                </a:effectLst>
                <a:latin typeface="Verdana"/>
              </a:rPr>
              <a:t>y no tienen necesidad de luz de lámpara, ni de luz del sol, </a:t>
            </a:r>
            <a:r>
              <a:rPr lang="es-ES" sz="2400" b="1" dirty="0" smtClean="0">
                <a:solidFill>
                  <a:srgbClr val="FFFF00"/>
                </a:solidFill>
                <a:effectLst>
                  <a:outerShdw blurRad="38100" dist="38100" dir="2700000" algn="tl">
                    <a:srgbClr val="000000">
                      <a:alpha val="43137"/>
                    </a:srgbClr>
                  </a:outerShdw>
                </a:effectLst>
                <a:latin typeface="Verdana"/>
              </a:rPr>
              <a:t>PORQUE DIOS EL SEÑOR LOS ILUMINARÁ; y </a:t>
            </a:r>
            <a:r>
              <a:rPr lang="es-ES" sz="2400" b="1" dirty="0">
                <a:solidFill>
                  <a:srgbClr val="FFFF00"/>
                </a:solidFill>
                <a:effectLst>
                  <a:outerShdw blurRad="38100" dist="38100" dir="2700000" algn="tl">
                    <a:srgbClr val="000000">
                      <a:alpha val="43137"/>
                    </a:srgbClr>
                  </a:outerShdw>
                </a:effectLst>
                <a:latin typeface="Verdana"/>
              </a:rPr>
              <a:t>reinarán por los siglos de los siglos</a:t>
            </a:r>
            <a:r>
              <a:rPr lang="es-ES" sz="2400" b="1" dirty="0" smtClean="0">
                <a:solidFill>
                  <a:srgbClr val="FFFF00"/>
                </a:solidFill>
                <a:effectLst>
                  <a:outerShdw blurRad="38100" dist="38100" dir="2700000" algn="tl">
                    <a:srgbClr val="000000">
                      <a:alpha val="43137"/>
                    </a:srgbClr>
                  </a:outerShdw>
                </a:effectLst>
                <a:latin typeface="Verdana"/>
              </a:rPr>
              <a:t>. </a:t>
            </a:r>
            <a:r>
              <a:rPr lang="es-ES" b="1" dirty="0" smtClean="0">
                <a:solidFill>
                  <a:srgbClr val="FFFF00"/>
                </a:solidFill>
                <a:effectLst>
                  <a:outerShdw blurRad="38100" dist="38100" dir="2700000" algn="tl">
                    <a:srgbClr val="000000">
                      <a:alpha val="43137"/>
                    </a:srgbClr>
                  </a:outerShdw>
                </a:effectLst>
                <a:latin typeface="Verdana"/>
              </a:rPr>
              <a:t>(Apoc. 22: 5)</a:t>
            </a:r>
            <a:endParaRPr lang="es-ES"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644069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3883994888"/>
              </p:ext>
            </p:extLst>
          </p:nvPr>
        </p:nvGraphicFramePr>
        <p:xfrm>
          <a:off x="107504" y="116632"/>
          <a:ext cx="8928992" cy="2529840"/>
        </p:xfrm>
        <a:graphic>
          <a:graphicData uri="http://schemas.openxmlformats.org/drawingml/2006/table">
            <a:tbl>
              <a:tblPr firstRow="1" bandRow="1">
                <a:tableStyleId>{5C22544A-7EE6-4342-B048-85BDC9FD1C3A}</a:tableStyleId>
              </a:tblPr>
              <a:tblGrid>
                <a:gridCol w="2160240"/>
                <a:gridCol w="1440160"/>
                <a:gridCol w="2304256"/>
                <a:gridCol w="3024336"/>
              </a:tblGrid>
              <a:tr h="370840">
                <a:tc gridSpan="4">
                  <a:txBody>
                    <a:bodyPr/>
                    <a:lstStyle/>
                    <a:p>
                      <a:pPr algn="ctr"/>
                      <a:r>
                        <a:rPr lang="es-ES" sz="2000" dirty="0" smtClean="0">
                          <a:solidFill>
                            <a:srgbClr val="FFFF00"/>
                          </a:solidFill>
                          <a:latin typeface="Verdana" pitchFamily="34" charset="0"/>
                          <a:ea typeface="Verdana" pitchFamily="34" charset="0"/>
                          <a:cs typeface="Verdana" pitchFamily="34" charset="0"/>
                        </a:rPr>
                        <a:t>CUADRO RESUMEN</a:t>
                      </a:r>
                    </a:p>
                    <a:p>
                      <a:pPr algn="ctr"/>
                      <a:r>
                        <a:rPr lang="es-ES" sz="2000" dirty="0" smtClean="0">
                          <a:solidFill>
                            <a:srgbClr val="FFFF00"/>
                          </a:solidFill>
                          <a:latin typeface="Verdana" pitchFamily="34" charset="0"/>
                          <a:ea typeface="Verdana" pitchFamily="34" charset="0"/>
                          <a:cs typeface="Verdana" pitchFamily="34" charset="0"/>
                        </a:rPr>
                        <a:t>De los eventos de</a:t>
                      </a:r>
                      <a:r>
                        <a:rPr lang="es-ES" sz="2000" baseline="0" dirty="0" smtClean="0">
                          <a:solidFill>
                            <a:srgbClr val="FFFF00"/>
                          </a:solidFill>
                          <a:latin typeface="Verdana" pitchFamily="34" charset="0"/>
                          <a:ea typeface="Verdana" pitchFamily="34" charset="0"/>
                          <a:cs typeface="Verdana" pitchFamily="34" charset="0"/>
                        </a:rPr>
                        <a:t> oscuridad sobre la tierra</a:t>
                      </a:r>
                      <a:endParaRPr lang="es-ES" sz="2000" dirty="0">
                        <a:solidFill>
                          <a:srgbClr val="FFFF00"/>
                        </a:solidFill>
                        <a:latin typeface="Verdana" pitchFamily="34" charset="0"/>
                        <a:ea typeface="Verdana" pitchFamily="34" charset="0"/>
                        <a:cs typeface="Verdana" pitchFamily="34" charset="0"/>
                      </a:endParaRPr>
                    </a:p>
                  </a:txBody>
                  <a:tcPr>
                    <a:solidFill>
                      <a:srgbClr val="C00000"/>
                    </a:solidFill>
                  </a:tcPr>
                </a:tc>
                <a:tc hMerge="1">
                  <a:txBody>
                    <a:bodyPr/>
                    <a:lstStyle/>
                    <a:p>
                      <a:endParaRPr lang="es-ES"/>
                    </a:p>
                  </a:txBody>
                  <a:tcPr/>
                </a:tc>
                <a:tc hMerge="1">
                  <a:txBody>
                    <a:bodyPr/>
                    <a:lstStyle/>
                    <a:p>
                      <a:endParaRPr lang="es-ES"/>
                    </a:p>
                  </a:txBody>
                  <a:tcPr/>
                </a:tc>
                <a:tc hMerge="1">
                  <a:txBody>
                    <a:bodyPr/>
                    <a:lstStyle/>
                    <a:p>
                      <a:endParaRPr lang="es-ES" dirty="0"/>
                    </a:p>
                  </a:txBody>
                  <a:tcPr/>
                </a:tc>
              </a:tr>
              <a:tr h="259098">
                <a:tc>
                  <a:txBody>
                    <a:bodyPr/>
                    <a:lstStyle/>
                    <a:p>
                      <a:pPr algn="ctr"/>
                      <a:r>
                        <a:rPr lang="es-ES" b="1" dirty="0" smtClean="0"/>
                        <a:t>Eventos ancestrales</a:t>
                      </a:r>
                      <a:endParaRPr lang="es-ES" b="1"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F00"/>
                    </a:solidFill>
                  </a:tcPr>
                </a:tc>
                <a:tc>
                  <a:txBody>
                    <a:bodyPr/>
                    <a:lstStyle/>
                    <a:p>
                      <a:pPr algn="ctr"/>
                      <a:r>
                        <a:rPr lang="es-ES" b="1" dirty="0" smtClean="0"/>
                        <a:t>Plagas</a:t>
                      </a:r>
                      <a:endParaRPr lang="es-E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F00"/>
                    </a:solidFill>
                  </a:tcPr>
                </a:tc>
                <a:tc>
                  <a:txBody>
                    <a:bodyPr/>
                    <a:lstStyle/>
                    <a:p>
                      <a:pPr algn="ctr"/>
                      <a:r>
                        <a:rPr lang="es-ES" b="1" dirty="0" smtClean="0"/>
                        <a:t>Milenio</a:t>
                      </a:r>
                      <a:endParaRPr lang="es-ES" b="1"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FFF00"/>
                    </a:solidFill>
                  </a:tcPr>
                </a:tc>
                <a:tc>
                  <a:txBody>
                    <a:bodyPr/>
                    <a:lstStyle/>
                    <a:p>
                      <a:pPr algn="ctr"/>
                      <a:r>
                        <a:rPr lang="es-ES" b="1" dirty="0" smtClean="0"/>
                        <a:t>La tierra nueva</a:t>
                      </a:r>
                    </a:p>
                  </a:txBody>
                  <a:tcPr>
                    <a:lnB w="12700" cap="flat" cmpd="sng" algn="ctr">
                      <a:solidFill>
                        <a:schemeClr val="tx1"/>
                      </a:solidFill>
                      <a:prstDash val="solid"/>
                      <a:round/>
                      <a:headEnd type="none" w="med" len="med"/>
                      <a:tailEnd type="none" w="med" len="med"/>
                    </a:lnB>
                    <a:solidFill>
                      <a:srgbClr val="FFFF00"/>
                    </a:solidFill>
                  </a:tcPr>
                </a:tc>
              </a:tr>
              <a:tr h="1203942">
                <a:tc>
                  <a:txBody>
                    <a:bodyPr/>
                    <a:lstStyle/>
                    <a:p>
                      <a:pPr marL="285750" indent="-285750">
                        <a:buFont typeface="Wingdings" pitchFamily="2" charset="2"/>
                        <a:buChar char="v"/>
                      </a:pPr>
                      <a:r>
                        <a:rPr lang="es-ES" b="1" dirty="0" smtClean="0"/>
                        <a:t>Plagas en Egipto.</a:t>
                      </a:r>
                    </a:p>
                    <a:p>
                      <a:pPr marL="0" indent="0">
                        <a:buFont typeface="Wingdings" pitchFamily="2" charset="2"/>
                        <a:buNone/>
                      </a:pPr>
                      <a:endParaRPr lang="es-ES" b="1" dirty="0" smtClean="0"/>
                    </a:p>
                    <a:p>
                      <a:pPr marL="285750" indent="-285750">
                        <a:buFont typeface="Wingdings" pitchFamily="2" charset="2"/>
                        <a:buChar char="v"/>
                      </a:pPr>
                      <a:r>
                        <a:rPr lang="es-ES" b="1" dirty="0" smtClean="0"/>
                        <a:t>Calvario</a:t>
                      </a:r>
                    </a:p>
                    <a:p>
                      <a:pPr marL="0" indent="0">
                        <a:buFont typeface="Wingdings" pitchFamily="2" charset="2"/>
                        <a:buNone/>
                      </a:pPr>
                      <a:endParaRPr lang="es-ES" b="1" dirty="0" smtClean="0"/>
                    </a:p>
                    <a:p>
                      <a:pPr marL="285750" indent="-285750">
                        <a:buFont typeface="Wingdings" pitchFamily="2" charset="2"/>
                        <a:buChar char="v"/>
                      </a:pPr>
                      <a:r>
                        <a:rPr lang="es-ES" b="1" dirty="0" smtClean="0"/>
                        <a:t>Sexto sello</a:t>
                      </a:r>
                      <a:endParaRPr lang="es-ES" b="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B0F0"/>
                    </a:solidFill>
                  </a:tcPr>
                </a:tc>
                <a:tc>
                  <a:txBody>
                    <a:bodyPr/>
                    <a:lstStyle/>
                    <a:p>
                      <a:pPr marL="285750" indent="-285750">
                        <a:buFont typeface="Wingdings" pitchFamily="2" charset="2"/>
                        <a:buChar char="v"/>
                      </a:pPr>
                      <a:r>
                        <a:rPr lang="es-ES" b="1" dirty="0" smtClean="0"/>
                        <a:t>5ª</a:t>
                      </a:r>
                      <a:r>
                        <a:rPr lang="es-ES" b="1" baseline="0" dirty="0" smtClean="0"/>
                        <a:t> Plaga</a:t>
                      </a:r>
                    </a:p>
                    <a:p>
                      <a:pPr marL="0" indent="0">
                        <a:buFont typeface="Wingdings" pitchFamily="2" charset="2"/>
                        <a:buNone/>
                      </a:pPr>
                      <a:endParaRPr lang="es-ES" b="1" baseline="0" dirty="0" smtClean="0"/>
                    </a:p>
                    <a:p>
                      <a:pPr marL="285750" indent="-285750">
                        <a:buFont typeface="Wingdings" pitchFamily="2" charset="2"/>
                        <a:buChar char="v"/>
                      </a:pPr>
                      <a:r>
                        <a:rPr lang="es-ES" b="1" baseline="0" dirty="0" smtClean="0"/>
                        <a:t>7ª Plaga</a:t>
                      </a:r>
                      <a:endParaRPr lang="es-E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B0F0"/>
                    </a:solidFill>
                  </a:tcPr>
                </a:tc>
                <a:tc>
                  <a:txBody>
                    <a:bodyPr/>
                    <a:lstStyle/>
                    <a:p>
                      <a:pPr marL="285750" indent="-285750">
                        <a:buFont typeface="Wingdings" pitchFamily="2" charset="2"/>
                        <a:buChar char="v"/>
                      </a:pPr>
                      <a:r>
                        <a:rPr lang="es-ES" b="1" dirty="0" smtClean="0"/>
                        <a:t>Los astros y</a:t>
                      </a:r>
                      <a:r>
                        <a:rPr lang="es-ES" b="1" baseline="0" dirty="0" smtClean="0"/>
                        <a:t> la tierra permanecen en oscuridad</a:t>
                      </a:r>
                      <a:endParaRPr lang="es-ES" b="1"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B0F0"/>
                    </a:solidFill>
                  </a:tcPr>
                </a:tc>
                <a:tc>
                  <a:txBody>
                    <a:bodyPr/>
                    <a:lstStyle/>
                    <a:p>
                      <a:pPr marL="285750" indent="-285750">
                        <a:buFont typeface="Wingdings" pitchFamily="2" charset="2"/>
                        <a:buChar char="v"/>
                      </a:pPr>
                      <a:r>
                        <a:rPr lang="es-ES" b="1" dirty="0" smtClean="0"/>
                        <a:t>El sol y la luna ya no cumplen una función importante. ¿Desaparecerán?</a:t>
                      </a:r>
                      <a:endParaRPr lang="es-ES" b="1" dirty="0"/>
                    </a:p>
                  </a:txBody>
                  <a:tcPr>
                    <a:lnT w="12700" cap="flat" cmpd="sng" algn="ctr">
                      <a:solidFill>
                        <a:schemeClr val="tx1"/>
                      </a:solidFill>
                      <a:prstDash val="solid"/>
                      <a:round/>
                      <a:headEnd type="none" w="med" len="med"/>
                      <a:tailEnd type="none" w="med" len="med"/>
                    </a:lnT>
                    <a:solidFill>
                      <a:srgbClr val="00B0F0"/>
                    </a:solidFill>
                  </a:tcPr>
                </a:tc>
              </a:tr>
            </a:tbl>
          </a:graphicData>
        </a:graphic>
      </p:graphicFrame>
      <p:pic>
        <p:nvPicPr>
          <p:cNvPr id="6146" name="Picture 2" descr="http://img.europapress.net/fotoweb/fotonoticia_20121019174453_50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07496" y="2853376"/>
            <a:ext cx="5593212" cy="396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Fernando\Desktop\7 Láminas profeticas\4 APOCALIPSIS\D\tor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00" y="5301679"/>
            <a:ext cx="2592288"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8017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23528" y="404664"/>
            <a:ext cx="6881475" cy="2308324"/>
          </a:xfrm>
          <a:prstGeom prst="rect">
            <a:avLst/>
          </a:prstGeom>
          <a:noFill/>
        </p:spPr>
        <p:txBody>
          <a:bodyPr wrap="square" rtlCol="0">
            <a:spAutoFit/>
          </a:bodyPr>
          <a:lstStyle/>
          <a:p>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Por lo tanto, las señales astronómicas que anuncian la segunda venida de Cristo se cumplirán en torno a la séptima plaga, donde el sol, la luna, las estrellas, el cielo y la tierra serán trastornados a la voz de Dios.</a:t>
            </a:r>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2 CuadroTexto"/>
          <p:cNvSpPr txBox="1"/>
          <p:nvPr/>
        </p:nvSpPr>
        <p:spPr>
          <a:xfrm>
            <a:off x="395536" y="3140968"/>
            <a:ext cx="6809467" cy="1938992"/>
          </a:xfrm>
          <a:prstGeom prst="rect">
            <a:avLst/>
          </a:prstGeom>
          <a:noFill/>
        </p:spPr>
        <p:txBody>
          <a:bodyPr wrap="square" rtlCol="0">
            <a:spAutoFit/>
          </a:bodyPr>
          <a:lstStyle/>
          <a:p>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Sin embargo, ¿Se podrían esperar eventos astronómicos  globales antes que Jesús salga del santuario?, es decir ¿Antes que termine el tiempo de gracia?</a:t>
            </a:r>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917678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europapress.net/fotoweb/fotonoticia_20121019174453_50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5496" y="44904"/>
            <a:ext cx="3864413" cy="273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Fernando\Desktop\7 Láminas profeticas\4 APOCALIPSIS\B\Reloj.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007104" y="22578"/>
            <a:ext cx="5101400" cy="6804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51520" y="2182212"/>
            <a:ext cx="4937259" cy="4154984"/>
          </a:xfrm>
          <a:prstGeom prst="rect">
            <a:avLst/>
          </a:prstGeom>
          <a:noFill/>
        </p:spPr>
        <p:txBody>
          <a:bodyPr wrap="square" rtlCol="0">
            <a:spAutoFit/>
          </a:bodyPr>
          <a:lstStyle/>
          <a:p>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La respuesta sería </a:t>
            </a:r>
            <a:r>
              <a:rPr lang="es-ES" sz="2400" b="1"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NO,</a:t>
            </a:r>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porque la cronología apocalíptica de los eventos finales no lo menciona y no los ordena de esa manera.  Dios tiene el control de los eventos en su debido orden</a:t>
            </a:r>
            <a:r>
              <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t>
            </a:r>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y estos acontecimientos se producirán en el orden que Dios estableció que se cumplan.</a:t>
            </a:r>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236189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4572000" y="214291"/>
            <a:ext cx="4357718" cy="6124754"/>
          </a:xfrm>
          <a:prstGeom prst="rect">
            <a:avLst/>
          </a:prstGeom>
        </p:spPr>
        <p:txBody>
          <a:bodyPr wrap="square">
            <a:spAutoFit/>
          </a:bodyPr>
          <a:lstStyle/>
          <a:p>
            <a:r>
              <a:rPr lang="es-ES_tradnl" sz="2800" b="1" u="sng" dirty="0" smtClean="0">
                <a:solidFill>
                  <a:srgbClr val="FFFF00"/>
                </a:solidFill>
                <a:ea typeface="Times New Roman" pitchFamily="18" charset="0"/>
                <a:cs typeface="Courier New" pitchFamily="49" charset="0"/>
              </a:rPr>
              <a:t>Todo lo que la profecía predijo como habiendo de acontecer hasta el momento actual, </a:t>
            </a:r>
            <a:r>
              <a:rPr lang="es-ES_tradnl" sz="2800" b="1" dirty="0" smtClean="0">
                <a:solidFill>
                  <a:srgbClr val="FF0000"/>
                </a:solidFill>
                <a:ea typeface="Times New Roman" pitchFamily="18" charset="0"/>
                <a:cs typeface="Courier New" pitchFamily="49" charset="0"/>
              </a:rPr>
              <a:t>SE LEE CUMPLIDO EN LAS PÁGINAS DE LA HISTORIA,</a:t>
            </a:r>
          </a:p>
          <a:p>
            <a:endParaRPr lang="es-ES_tradnl" sz="2800" b="1" u="sng" dirty="0" smtClean="0">
              <a:solidFill>
                <a:srgbClr val="FFFF00"/>
              </a:solidFill>
              <a:ea typeface="Times New Roman" pitchFamily="18" charset="0"/>
              <a:cs typeface="Courier New" pitchFamily="49" charset="0"/>
            </a:endParaRPr>
          </a:p>
          <a:p>
            <a:r>
              <a:rPr lang="es-ES_tradnl" sz="2800" b="1" dirty="0" smtClean="0">
                <a:solidFill>
                  <a:srgbClr val="FF0000"/>
                </a:solidFill>
                <a:ea typeface="Times New Roman" pitchFamily="18" charset="0"/>
                <a:cs typeface="Courier New" pitchFamily="49" charset="0"/>
              </a:rPr>
              <a:t>Y PODEMOS TENER LA SEGURIDAD DE QUE TODO LO QUE FALTA POR </a:t>
            </a:r>
            <a:r>
              <a:rPr lang="es-ES_tradnl" sz="2800" b="1" u="sng" dirty="0" smtClean="0">
                <a:solidFill>
                  <a:srgbClr val="FF0000"/>
                </a:solidFill>
                <a:ea typeface="Times New Roman" pitchFamily="18" charset="0"/>
                <a:cs typeface="Courier New" pitchFamily="49" charset="0"/>
              </a:rPr>
              <a:t>CUMPLIRSE  SE REALIZARÁ EN SU ORDEN</a:t>
            </a:r>
            <a:r>
              <a:rPr lang="es-ES_tradnl" sz="2800" b="1" dirty="0" smtClean="0">
                <a:solidFill>
                  <a:srgbClr val="FF0000"/>
                </a:solidFill>
                <a:ea typeface="Times New Roman" pitchFamily="18" charset="0"/>
                <a:cs typeface="Courier New" pitchFamily="49" charset="0"/>
              </a:rPr>
              <a:t>. </a:t>
            </a:r>
            <a:r>
              <a:rPr lang="es-ES_tradnl" b="1" dirty="0" smtClean="0">
                <a:solidFill>
                  <a:srgbClr val="FF0000"/>
                </a:solidFill>
                <a:ea typeface="Times New Roman" pitchFamily="18" charset="0"/>
                <a:cs typeface="Courier New" pitchFamily="49" charset="0"/>
              </a:rPr>
              <a:t>(EUD.)</a:t>
            </a:r>
            <a:endParaRPr lang="es-ES" dirty="0">
              <a:solidFill>
                <a:prstClr val="white"/>
              </a:solidFill>
            </a:endParaRPr>
          </a:p>
        </p:txBody>
      </p:sp>
      <p:pic>
        <p:nvPicPr>
          <p:cNvPr id="6" name="Picture 3" descr="C:\Users\Fernando\Pictures\Selecta\tora.jpg"/>
          <p:cNvPicPr>
            <a:picLocks noChangeAspect="1" noChangeArrowheads="1"/>
          </p:cNvPicPr>
          <p:nvPr/>
        </p:nvPicPr>
        <p:blipFill>
          <a:blip r:embed="rId2" cstate="print">
            <a:lum contrast="40000"/>
          </a:blip>
          <a:srcRect/>
          <a:stretch>
            <a:fillRect/>
          </a:stretch>
        </p:blipFill>
        <p:spPr bwMode="auto">
          <a:xfrm>
            <a:off x="214281" y="214290"/>
            <a:ext cx="3929091" cy="3143272"/>
          </a:xfrm>
          <a:prstGeom prst="rect">
            <a:avLst/>
          </a:prstGeom>
          <a:noFill/>
        </p:spPr>
      </p:pic>
      <p:pic>
        <p:nvPicPr>
          <p:cNvPr id="2050" name="Picture 2"/>
          <p:cNvPicPr>
            <a:picLocks noChangeAspect="1" noChangeArrowheads="1"/>
          </p:cNvPicPr>
          <p:nvPr/>
        </p:nvPicPr>
        <p:blipFill>
          <a:blip r:embed="rId3">
            <a:lum contrast="40000"/>
          </a:blip>
          <a:srcRect/>
          <a:stretch>
            <a:fillRect/>
          </a:stretch>
        </p:blipFill>
        <p:spPr bwMode="auto">
          <a:xfrm>
            <a:off x="-32" y="3618586"/>
            <a:ext cx="4357718" cy="3168000"/>
          </a:xfrm>
          <a:prstGeom prst="rect">
            <a:avLst/>
          </a:prstGeom>
          <a:noFill/>
          <a:ln w="9525">
            <a:noFill/>
            <a:miter lim="800000"/>
            <a:headEnd/>
            <a:tailEnd/>
          </a:ln>
          <a:effectLst/>
        </p:spPr>
      </p:pic>
    </p:spTree>
    <p:extLst>
      <p:ext uri="{BB962C8B-B14F-4D97-AF65-F5344CB8AC3E}">
        <p14:creationId xmlns:p14="http://schemas.microsoft.com/office/powerpoint/2010/main" val="11613786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1.bp.blogspot.com/-PZj6KrvlyP4/TdEquxzvEnI/AAAAAAAAAAU/VGyvD-Axsh4/s1600/giza5.jpg"/>
          <p:cNvPicPr>
            <a:picLocks noChangeAspect="1" noChangeArrowheads="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079" y="44624"/>
            <a:ext cx="9060425" cy="5472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51520" y="116632"/>
            <a:ext cx="6264696" cy="954107"/>
          </a:xfrm>
          <a:prstGeom prst="rect">
            <a:avLst/>
          </a:prstGeom>
          <a:noFill/>
        </p:spPr>
        <p:txBody>
          <a:bodyPr wrap="square" rtlCol="0">
            <a:spAutoFit/>
          </a:bodyPr>
          <a:lstStyle/>
          <a:p>
            <a:r>
              <a:rPr lang="es-ES" sz="32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LA NOVENA PLAGA </a:t>
            </a:r>
          </a:p>
          <a:p>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tinieblas sobre la tierra de Egipto</a:t>
            </a:r>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AutoShape 2" descr="http://1.bp.blogspot.com/-PZj6KrvlyP4/TdEquxzvEnI/AAAAAAAAAAU/VGyvD-Axsh4/s1600/giza5.jpg"/>
          <p:cNvSpPr>
            <a:spLocks noChangeAspect="1" noChangeArrowheads="1"/>
          </p:cNvSpPr>
          <p:nvPr/>
        </p:nvSpPr>
        <p:spPr bwMode="auto">
          <a:xfrm>
            <a:off x="155575" y="-1676400"/>
            <a:ext cx="5400675" cy="3505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3078" name="Picture 6" descr="http://g.cdn.mersap.com/astrologia-y-destino/files/2012/11/Eclipse-total-de-So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980728"/>
            <a:ext cx="1843329" cy="1332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4243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23528" y="260648"/>
            <a:ext cx="8568952" cy="3046988"/>
          </a:xfrm>
          <a:prstGeom prst="rect">
            <a:avLst/>
          </a:prstGeom>
          <a:noFill/>
        </p:spPr>
        <p:txBody>
          <a:bodyPr wrap="square" rtlCol="0">
            <a:spAutoFit/>
          </a:bodyPr>
          <a:lstStyle/>
          <a:p>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Este orden en los acontecimientos que revela la profecía resulta en la seguridad para el pueblo de Dios al estar atento a las señales de los tiempos, si Dios decidiera cumplir un evento alterando el orden cronológico ¿Qué seguridad tendríamos entonces en la profecía y en sus eventos al momento de cumplirse e identificarlos sobre una línea cronológica?</a:t>
            </a:r>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pic>
        <p:nvPicPr>
          <p:cNvPr id="4" name="Picture 3" descr="C:\Users\Fernando\Pictures\Selecta\tora.jpg"/>
          <p:cNvPicPr>
            <a:picLocks noChangeAspect="1" noChangeArrowheads="1"/>
          </p:cNvPicPr>
          <p:nvPr/>
        </p:nvPicPr>
        <p:blipFill>
          <a:blip r:embed="rId2" cstate="print">
            <a:lum contrast="40000"/>
          </a:blip>
          <a:srcRect/>
          <a:stretch>
            <a:fillRect/>
          </a:stretch>
        </p:blipFill>
        <p:spPr bwMode="auto">
          <a:xfrm>
            <a:off x="683568" y="3454080"/>
            <a:ext cx="7488832" cy="3143272"/>
          </a:xfrm>
          <a:prstGeom prst="rect">
            <a:avLst/>
          </a:prstGeom>
          <a:noFill/>
        </p:spPr>
      </p:pic>
    </p:spTree>
    <p:extLst>
      <p:ext uri="{BB962C8B-B14F-4D97-AF65-F5344CB8AC3E}">
        <p14:creationId xmlns:p14="http://schemas.microsoft.com/office/powerpoint/2010/main" val="30429135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23528" y="332656"/>
            <a:ext cx="8352928" cy="1938992"/>
          </a:xfrm>
          <a:prstGeom prst="rect">
            <a:avLst/>
          </a:prstGeom>
          <a:noFill/>
        </p:spPr>
        <p:txBody>
          <a:bodyPr wrap="square" rtlCol="0">
            <a:spAutoFit/>
          </a:bodyPr>
          <a:lstStyle/>
          <a:p>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Entonces ¿Por qué en estos días se habla de acontecimientos astronómicos a escala global como tres días de oscuridad sobre la tierra que ocurrirán muy pronto y es más, calendarizados con días y fechas? </a:t>
            </a:r>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5" name="4 CuadroTexto"/>
          <p:cNvSpPr txBox="1"/>
          <p:nvPr/>
        </p:nvSpPr>
        <p:spPr>
          <a:xfrm>
            <a:off x="323528" y="2780928"/>
            <a:ext cx="5729347" cy="2677656"/>
          </a:xfrm>
          <a:prstGeom prst="rect">
            <a:avLst/>
          </a:prstGeom>
          <a:noFill/>
        </p:spPr>
        <p:txBody>
          <a:bodyPr wrap="square" rtlCol="0">
            <a:spAutoFit/>
          </a:bodyPr>
          <a:lstStyle/>
          <a:p>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Es esto ¿Bíblico? ¿Pero a pesar que la Biblia señala acontecimientos cósmicos globales aun así, ¿Es posible que se realicen a escala global? ¿Estará Dios detrás de todo esto?</a:t>
            </a:r>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073773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9512" y="260648"/>
            <a:ext cx="3816424" cy="6001643"/>
          </a:xfrm>
          <a:prstGeom prst="rect">
            <a:avLst/>
          </a:prstGeom>
          <a:noFill/>
        </p:spPr>
        <p:txBody>
          <a:bodyPr wrap="square" rtlCol="0">
            <a:spAutoFit/>
          </a:bodyPr>
          <a:lstStyle/>
          <a:p>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Y por otro lado, ¿Por qué profecías como la de los pueblos Mayas, indios hopi, los mensajes de la virgen de Fátima, Nostredamus, como tantos otros pueblos, culturas, sus supuestos profetas y sus escritos han recibido tanta relevancia por sobre las Escrituras en estos últimos días?</a:t>
            </a:r>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pic>
        <p:nvPicPr>
          <p:cNvPr id="3074" name="Picture 2" descr="http://mejorvendedor.files.wordpress.com/2011/04/los-mayas.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911602" y="3707946"/>
            <a:ext cx="5124894" cy="31242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3.bp.blogspot.com/--dx3vp2w7dY/Tyv1-qZbf_I/AAAAAAAAALU/M2GFVtHn2Jc/s1600/NOSTRADAMUS-Propheties.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911602" y="45008"/>
            <a:ext cx="2604614" cy="3600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christianismus.files.wordpress.com/2010/05/virgen-de-fatima-1.jpg?w=490"/>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579496" y="44624"/>
            <a:ext cx="2457000" cy="36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8485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ernando\Desktop\7 Láminas profeticas\4 APOCALIPSIS\L\061507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061093" y="44624"/>
            <a:ext cx="5047411" cy="6732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51520" y="116632"/>
            <a:ext cx="4824535" cy="6370975"/>
          </a:xfrm>
          <a:prstGeom prst="rect">
            <a:avLst/>
          </a:prstGeom>
          <a:noFill/>
        </p:spPr>
        <p:txBody>
          <a:bodyPr wrap="square" rtlCol="0">
            <a:spAutoFit/>
          </a:bodyPr>
          <a:lstStyle/>
          <a:p>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¿Quién o qué está detrás de los Mensajes de los pueblos y culturas ancestrales como los Mayas, indios hopi y los mensajes de la virgen de Fátima, Michel de Nostredamus, que anuncian acontecimientos catastróficos sobre la tierra y el llamado a realizar grandes cambios sobre la tierra y entre los hombres? </a:t>
            </a:r>
            <a:r>
              <a:rPr lang="es-ES" sz="2400" b="1"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¿Con qué finalidad? ¿Qué siniestro propósito y entidad se ocultan detrás?</a:t>
            </a:r>
            <a:endParaRPr lang="es-ES" sz="2400"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314942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Fernando\Desktop\7 Láminas profeticas\4 APOCALIPSIS\E\060414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908108" y="0"/>
            <a:ext cx="5128388" cy="6840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79512" y="116632"/>
            <a:ext cx="8568952" cy="55399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s-ES" sz="30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SATANÁS Y EL ÚLTIMO GRAN ENGAÑO</a:t>
            </a:r>
            <a:endParaRPr lang="es-ES" sz="30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2 CuadroTexto"/>
          <p:cNvSpPr txBox="1"/>
          <p:nvPr/>
        </p:nvSpPr>
        <p:spPr>
          <a:xfrm>
            <a:off x="179512" y="622429"/>
            <a:ext cx="5472608" cy="646331"/>
          </a:xfrm>
          <a:prstGeom prst="rect">
            <a:avLst/>
          </a:prstGeom>
          <a:noFill/>
          <a:effectLst>
            <a:outerShdw blurRad="50800" dist="38100" dir="2700000" algn="tl" rotWithShape="0">
              <a:prstClr val="black">
                <a:alpha val="40000"/>
              </a:prstClr>
            </a:outerShdw>
          </a:effectLst>
        </p:spPr>
        <p:txBody>
          <a:bodyPr wrap="square" rtlCol="0">
            <a:spAutoFit/>
          </a:bodyPr>
          <a:lstStyle/>
          <a:p>
            <a:r>
              <a:rPr lang="es-ES" b="1"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Profecías satánicas en el cumplimiento de los planes de Lucifer.</a:t>
            </a:r>
            <a:endParaRPr lang="es-ES"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pic>
        <p:nvPicPr>
          <p:cNvPr id="7" name="Picture 4" descr="http://libertadhumana.files.wordpress.com/2012/11/may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2420888"/>
            <a:ext cx="3667920" cy="424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3 Rectángulo"/>
          <p:cNvSpPr/>
          <p:nvPr/>
        </p:nvSpPr>
        <p:spPr>
          <a:xfrm>
            <a:off x="209229" y="1556792"/>
            <a:ext cx="3570684" cy="1754326"/>
          </a:xfrm>
          <a:prstGeom prst="rect">
            <a:avLst/>
          </a:prstGeom>
        </p:spPr>
        <p:txBody>
          <a:bodyPr wrap="square">
            <a:spAutoFit/>
          </a:bodyPr>
          <a:lstStyle/>
          <a:p>
            <a:r>
              <a:rPr lang="es-ES" b="1" dirty="0">
                <a:solidFill>
                  <a:srgbClr val="FFFF00"/>
                </a:solidFill>
                <a:effectLst>
                  <a:outerShdw blurRad="38100" dist="38100" dir="2700000" algn="tl">
                    <a:srgbClr val="000000">
                      <a:alpha val="43137"/>
                    </a:srgbClr>
                  </a:outerShdw>
                </a:effectLst>
                <a:latin typeface="Verdana"/>
              </a:rPr>
              <a:t>¡Ay de los moradores de la tierra y del mar! porque el diablo ha descendido a vosotros con gran ira, sabiendo que tiene poco tiempo. </a:t>
            </a:r>
            <a:r>
              <a:rPr lang="es-ES" b="1" dirty="0" smtClean="0">
                <a:solidFill>
                  <a:srgbClr val="FFFF00"/>
                </a:solidFill>
                <a:effectLst>
                  <a:outerShdw blurRad="38100" dist="38100" dir="2700000" algn="tl">
                    <a:srgbClr val="000000">
                      <a:alpha val="43137"/>
                    </a:srgbClr>
                  </a:outerShdw>
                </a:effectLst>
                <a:latin typeface="Verdana"/>
              </a:rPr>
              <a:t>(Apoc. 12: 12)</a:t>
            </a:r>
            <a:endParaRPr lang="es-ES"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240555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Fernando\Desktop\7 Láminas profeticas\4 APOCALIPSIS\B\lucifer_paradise_lost.jpe"/>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634409" y="44624"/>
            <a:ext cx="5474095" cy="676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51520" y="116632"/>
            <a:ext cx="5975920" cy="1200329"/>
          </a:xfrm>
          <a:prstGeom prst="rect">
            <a:avLst/>
          </a:prstGeom>
          <a:noFill/>
        </p:spPr>
        <p:txBody>
          <a:bodyPr wrap="square" rtlCol="0">
            <a:spAutoFit/>
          </a:bodyPr>
          <a:lstStyle/>
          <a:p>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La profecía apocalíptica nos hace una solemne advertencia a todos los moradores de la tierra:</a:t>
            </a:r>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2 Rectángulo"/>
          <p:cNvSpPr/>
          <p:nvPr/>
        </p:nvSpPr>
        <p:spPr>
          <a:xfrm>
            <a:off x="323528" y="1772816"/>
            <a:ext cx="4572000" cy="3416320"/>
          </a:xfrm>
          <a:prstGeom prst="rect">
            <a:avLst/>
          </a:prstGeom>
        </p:spPr>
        <p:txBody>
          <a:bodyPr>
            <a:spAutoFit/>
          </a:bodyPr>
          <a:lstStyle/>
          <a:p>
            <a:r>
              <a:rPr lang="es-ES" sz="2400" b="1" dirty="0">
                <a:solidFill>
                  <a:srgbClr val="FFFF00"/>
                </a:solidFill>
                <a:effectLst>
                  <a:outerShdw blurRad="38100" dist="38100" dir="2700000" algn="tl">
                    <a:srgbClr val="000000">
                      <a:alpha val="43137"/>
                    </a:srgbClr>
                  </a:outerShdw>
                </a:effectLst>
                <a:latin typeface="Verdana"/>
              </a:rPr>
              <a:t>Por lo cual alegraos, cielos, y los que moráis en ellos. </a:t>
            </a:r>
            <a:r>
              <a:rPr lang="es-ES" sz="2400" b="1" dirty="0">
                <a:solidFill>
                  <a:srgbClr val="FF0000"/>
                </a:solidFill>
                <a:effectLst>
                  <a:outerShdw blurRad="38100" dist="38100" dir="2700000" algn="tl">
                    <a:srgbClr val="000000">
                      <a:alpha val="43137"/>
                    </a:srgbClr>
                  </a:outerShdw>
                </a:effectLst>
                <a:latin typeface="Verdana"/>
              </a:rPr>
              <a:t>¡Ay de los moradores de la tierra y del mar! porque el diablo ha descendido a vosotros con gran ira, sabiendo que tiene poco tiempo.</a:t>
            </a:r>
            <a:r>
              <a:rPr lang="es-ES" sz="2400" b="1" dirty="0">
                <a:solidFill>
                  <a:srgbClr val="FFFF00"/>
                </a:solidFill>
                <a:effectLst>
                  <a:outerShdw blurRad="38100" dist="38100" dir="2700000" algn="tl">
                    <a:srgbClr val="000000">
                      <a:alpha val="43137"/>
                    </a:srgbClr>
                  </a:outerShdw>
                </a:effectLst>
                <a:latin typeface="Verdana"/>
              </a:rPr>
              <a:t> </a:t>
            </a:r>
            <a:r>
              <a:rPr lang="es-ES" b="1" dirty="0" smtClean="0">
                <a:solidFill>
                  <a:srgbClr val="FFFF00"/>
                </a:solidFill>
                <a:effectLst>
                  <a:outerShdw blurRad="38100" dist="38100" dir="2700000" algn="tl">
                    <a:srgbClr val="000000">
                      <a:alpha val="43137"/>
                    </a:srgbClr>
                  </a:outerShdw>
                </a:effectLst>
                <a:latin typeface="Verdana"/>
              </a:rPr>
              <a:t>(Apoc. 12: 12)</a:t>
            </a:r>
            <a:endParaRPr lang="es-ES" b="1" dirty="0">
              <a:solidFill>
                <a:srgbClr val="FFFF00"/>
              </a:solidFill>
              <a:effectLst>
                <a:outerShdw blurRad="38100" dist="38100" dir="2700000" algn="tl">
                  <a:srgbClr val="000000">
                    <a:alpha val="43137"/>
                  </a:srgbClr>
                </a:outerShdw>
              </a:effectLst>
            </a:endParaRPr>
          </a:p>
        </p:txBody>
      </p:sp>
      <p:pic>
        <p:nvPicPr>
          <p:cNvPr id="5" name="Picture 2" descr="C:\Users\Fernando\Desktop\7 Láminas profeticas\4 APOCALIPSIS\D\tor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5201468"/>
            <a:ext cx="3528392"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8259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ernando\Desktop\7 Láminas profeticas\4 APOCALIPSIS\E\060414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499" y="45384"/>
            <a:ext cx="4723513" cy="630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1 Tabla"/>
          <p:cNvGraphicFramePr>
            <a:graphicFrameLocks noGrp="1"/>
          </p:cNvGraphicFramePr>
          <p:nvPr>
            <p:extLst>
              <p:ext uri="{D42A27DB-BD31-4B8C-83A1-F6EECF244321}">
                <p14:modId xmlns:p14="http://schemas.microsoft.com/office/powerpoint/2010/main" val="1834514280"/>
              </p:ext>
            </p:extLst>
          </p:nvPr>
        </p:nvGraphicFramePr>
        <p:xfrm>
          <a:off x="3059832" y="3717032"/>
          <a:ext cx="5616624" cy="2895600"/>
        </p:xfrm>
        <a:graphic>
          <a:graphicData uri="http://schemas.openxmlformats.org/drawingml/2006/table">
            <a:tbl>
              <a:tblPr firstRow="1" bandRow="1">
                <a:tableStyleId>{5C22544A-7EE6-4342-B048-85BDC9FD1C3A}</a:tableStyleId>
              </a:tblPr>
              <a:tblGrid>
                <a:gridCol w="5616624"/>
              </a:tblGrid>
              <a:tr h="370840">
                <a:tc>
                  <a:txBody>
                    <a:bodyPr/>
                    <a:lstStyle/>
                    <a:p>
                      <a:pPr algn="ctr"/>
                      <a:r>
                        <a:rPr lang="es-ES" sz="2000" dirty="0" smtClean="0">
                          <a:solidFill>
                            <a:srgbClr val="FFFF00"/>
                          </a:solidFill>
                          <a:latin typeface="Verdana" pitchFamily="34" charset="0"/>
                          <a:ea typeface="Verdana" pitchFamily="34" charset="0"/>
                          <a:cs typeface="Verdana" pitchFamily="34" charset="0"/>
                        </a:rPr>
                        <a:t>Durante el tiempo de gracia</a:t>
                      </a:r>
                      <a:endParaRPr lang="es-ES" sz="2000" dirty="0">
                        <a:solidFill>
                          <a:srgbClr val="FFFF00"/>
                        </a:solidFill>
                        <a:latin typeface="Verdana" pitchFamily="34" charset="0"/>
                        <a:ea typeface="Verdana" pitchFamily="34" charset="0"/>
                        <a:cs typeface="Verdana" pitchFamily="34" charset="0"/>
                      </a:endParaRPr>
                    </a:p>
                  </a:txBody>
                  <a:tcPr>
                    <a:solidFill>
                      <a:srgbClr val="C00000"/>
                    </a:solidFill>
                  </a:tcPr>
                </a:tc>
              </a:tr>
              <a:tr h="370840">
                <a:tc>
                  <a:txBody>
                    <a:bodyPr/>
                    <a:lstStyle/>
                    <a:p>
                      <a:pPr marL="285750" indent="-285750">
                        <a:buFont typeface="Wingdings" pitchFamily="2" charset="2"/>
                        <a:buChar char="v"/>
                      </a:pPr>
                      <a:r>
                        <a:rPr lang="es-ES" b="1" dirty="0" smtClean="0"/>
                        <a:t>Impedir que el mundo conozca el mensaje del tercer ángel,</a:t>
                      </a:r>
                      <a:r>
                        <a:rPr lang="es-ES" b="1" baseline="0" dirty="0" smtClean="0"/>
                        <a:t> </a:t>
                      </a:r>
                      <a:r>
                        <a:rPr lang="es-ES" b="1" dirty="0" smtClean="0"/>
                        <a:t>oponerse a Dios y a su pueblo por medio de un nuevo orden mundial llevando a todos a la perdición. </a:t>
                      </a:r>
                      <a:endParaRPr lang="es-ES" b="1" dirty="0"/>
                    </a:p>
                  </a:txBody>
                  <a:tcPr/>
                </a:tc>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smtClean="0">
                          <a:ln>
                            <a:noFill/>
                          </a:ln>
                          <a:solidFill>
                            <a:srgbClr val="FFFF00"/>
                          </a:solidFill>
                          <a:effectLst/>
                          <a:uLnTx/>
                          <a:uFillTx/>
                          <a:latin typeface="Verdana" pitchFamily="34" charset="0"/>
                          <a:ea typeface="Verdana" pitchFamily="34" charset="0"/>
                          <a:cs typeface="Verdana" pitchFamily="34" charset="0"/>
                        </a:rPr>
                        <a:t>Después del tiempo de gracia</a:t>
                      </a:r>
                    </a:p>
                  </a:txBody>
                  <a:tcPr>
                    <a:solidFill>
                      <a:srgbClr val="C00000"/>
                    </a:solidFill>
                  </a:tcPr>
                </a:tc>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s-ES" sz="1800" b="1" i="0" u="none" strike="noStrike" kern="1200" cap="none" spc="0" normalizeH="0" baseline="0" noProof="0" dirty="0" smtClean="0">
                          <a:ln>
                            <a:noFill/>
                          </a:ln>
                          <a:solidFill>
                            <a:prstClr val="black"/>
                          </a:solidFill>
                          <a:effectLst/>
                          <a:uLnTx/>
                          <a:uFillTx/>
                          <a:latin typeface="+mn-lt"/>
                          <a:ea typeface="+mn-ea"/>
                          <a:cs typeface="+mn-cs"/>
                        </a:rPr>
                        <a:t>El exterminio completo del pueblo de Dios por medio de un decreto de muerte y organizar a las fuerzas del mal para la gran batalla del Armagedón.</a:t>
                      </a:r>
                    </a:p>
                    <a:p>
                      <a:endParaRPr lang="es-ES" b="1" dirty="0"/>
                    </a:p>
                  </a:txBody>
                  <a:tcPr/>
                </a:tc>
              </a:tr>
            </a:tbl>
          </a:graphicData>
        </a:graphic>
      </p:graphicFrame>
      <p:sp>
        <p:nvSpPr>
          <p:cNvPr id="3" name="2 CuadroTexto"/>
          <p:cNvSpPr txBox="1"/>
          <p:nvPr/>
        </p:nvSpPr>
        <p:spPr>
          <a:xfrm>
            <a:off x="2397255" y="220791"/>
            <a:ext cx="6351209" cy="707886"/>
          </a:xfrm>
          <a:prstGeom prst="rect">
            <a:avLst/>
          </a:prstGeom>
          <a:noFill/>
        </p:spPr>
        <p:txBody>
          <a:bodyPr wrap="square" rtlCol="0">
            <a:spAutoFit/>
          </a:bodyPr>
          <a:lstStyle/>
          <a:p>
            <a:pPr algn="ctr"/>
            <a:r>
              <a:rPr lang="es-ES" sz="20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LA ESTRATEGIA MAESTRA DE SATANÁS POR ETAPAS</a:t>
            </a:r>
            <a:endParaRPr lang="es-ES" sz="20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5" name="4 Rectángulo"/>
          <p:cNvSpPr/>
          <p:nvPr/>
        </p:nvSpPr>
        <p:spPr>
          <a:xfrm>
            <a:off x="3347864" y="1196752"/>
            <a:ext cx="5392879" cy="1200329"/>
          </a:xfrm>
          <a:prstGeom prst="rect">
            <a:avLst/>
          </a:prstGeom>
        </p:spPr>
        <p:txBody>
          <a:bodyPr wrap="square">
            <a:spAutoFit/>
          </a:bodyPr>
          <a:lstStyle/>
          <a:p>
            <a:r>
              <a:rPr lang="es-ES" b="1" dirty="0">
                <a:solidFill>
                  <a:srgbClr val="FFFF00"/>
                </a:solidFill>
                <a:effectLst>
                  <a:outerShdw blurRad="38100" dist="38100" dir="2700000" algn="tl">
                    <a:srgbClr val="000000">
                      <a:alpha val="43137"/>
                    </a:srgbClr>
                  </a:outerShdw>
                </a:effectLst>
              </a:rPr>
              <a:t>Y fue lanzado fuera el gran dragón, la serpiente antigua, que se llama diablo y Satanás, el cual engaña al mundo entero; fue arrojado a la tierra, y sus ángeles fueron arrojados con él. </a:t>
            </a:r>
            <a:r>
              <a:rPr lang="es-ES" b="1" dirty="0" smtClean="0">
                <a:solidFill>
                  <a:srgbClr val="FFFF00"/>
                </a:solidFill>
                <a:effectLst>
                  <a:outerShdw blurRad="38100" dist="38100" dir="2700000" algn="tl">
                    <a:srgbClr val="000000">
                      <a:alpha val="43137"/>
                    </a:srgbClr>
                  </a:outerShdw>
                </a:effectLst>
              </a:rPr>
              <a:t>(Apoc. 12: 9)</a:t>
            </a:r>
            <a:endParaRPr lang="es-ES"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406503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ernando\Desktop\7 Láminas profeticas\4 APOCALIPSIS\E\060414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499" y="45384"/>
            <a:ext cx="4723513" cy="630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1 Tabla"/>
          <p:cNvGraphicFramePr>
            <a:graphicFrameLocks noGrp="1"/>
          </p:cNvGraphicFramePr>
          <p:nvPr>
            <p:extLst>
              <p:ext uri="{D42A27DB-BD31-4B8C-83A1-F6EECF244321}">
                <p14:modId xmlns:p14="http://schemas.microsoft.com/office/powerpoint/2010/main" val="2967815949"/>
              </p:ext>
            </p:extLst>
          </p:nvPr>
        </p:nvGraphicFramePr>
        <p:xfrm>
          <a:off x="4831020" y="116632"/>
          <a:ext cx="4205476" cy="3600400"/>
        </p:xfrm>
        <a:graphic>
          <a:graphicData uri="http://schemas.openxmlformats.org/drawingml/2006/table">
            <a:tbl>
              <a:tblPr firstRow="1" bandRow="1">
                <a:tableStyleId>{5C22544A-7EE6-4342-B048-85BDC9FD1C3A}</a:tableStyleId>
              </a:tblPr>
              <a:tblGrid>
                <a:gridCol w="4205476"/>
              </a:tblGrid>
              <a:tr h="450050">
                <a:tc>
                  <a:txBody>
                    <a:bodyPr/>
                    <a:lstStyle/>
                    <a:p>
                      <a:pPr algn="ctr"/>
                      <a:r>
                        <a:rPr lang="es-ES" sz="2000" dirty="0" smtClean="0">
                          <a:solidFill>
                            <a:srgbClr val="FFFF00"/>
                          </a:solidFill>
                          <a:latin typeface="Verdana" pitchFamily="34" charset="0"/>
                          <a:ea typeface="Verdana" pitchFamily="34" charset="0"/>
                          <a:cs typeface="Verdana" pitchFamily="34" charset="0"/>
                        </a:rPr>
                        <a:t>Durante el tiempo de gracia</a:t>
                      </a:r>
                      <a:endParaRPr lang="es-ES" sz="2000" dirty="0">
                        <a:solidFill>
                          <a:srgbClr val="FFFF00"/>
                        </a:solidFill>
                        <a:latin typeface="Verdana" pitchFamily="34" charset="0"/>
                        <a:ea typeface="Verdana" pitchFamily="34" charset="0"/>
                        <a:cs typeface="Verdana" pitchFamily="34" charset="0"/>
                      </a:endParaRPr>
                    </a:p>
                  </a:txBody>
                  <a:tcPr>
                    <a:solidFill>
                      <a:srgbClr val="C00000"/>
                    </a:solidFill>
                  </a:tcPr>
                </a:tc>
              </a:tr>
              <a:tr h="1661723">
                <a:tc>
                  <a:txBody>
                    <a:bodyPr/>
                    <a:lstStyle/>
                    <a:p>
                      <a:pPr marL="285750" indent="-285750">
                        <a:buFont typeface="Wingdings" pitchFamily="2" charset="2"/>
                        <a:buChar char="v"/>
                      </a:pPr>
                      <a:r>
                        <a:rPr lang="es-ES" b="1" dirty="0" smtClean="0"/>
                        <a:t>Impedir que el mundo conozca el mensaje del tercer ángel,</a:t>
                      </a:r>
                      <a:r>
                        <a:rPr lang="es-ES" b="1" baseline="0" dirty="0" smtClean="0"/>
                        <a:t> </a:t>
                      </a:r>
                      <a:r>
                        <a:rPr lang="es-ES" b="1" dirty="0" smtClean="0"/>
                        <a:t>oponerse a Dios y a su pueblo por medio de un nuevo orden mundial llevando a todos a la perdición. </a:t>
                      </a:r>
                      <a:endParaRPr lang="es-ES" b="1" dirty="0"/>
                    </a:p>
                  </a:txBody>
                  <a:tcPr/>
                </a:tc>
              </a:tr>
              <a:tr h="1488627">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s-ES"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Verdana" pitchFamily="34" charset="0"/>
                          <a:ea typeface="Verdana" pitchFamily="34" charset="0"/>
                          <a:cs typeface="Verdana" pitchFamily="34" charset="0"/>
                        </a:rPr>
                        <a:t>Señales y milagros</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s-ES" sz="2000" b="1" i="0" u="none" strike="noStrike" kern="1200" cap="none" spc="0" normalizeH="0" baseline="0" noProof="0" dirty="0" smtClean="0">
                          <a:ln>
                            <a:noFill/>
                          </a:ln>
                          <a:solidFill>
                            <a:schemeClr val="bg1"/>
                          </a:solidFill>
                          <a:effectLst/>
                          <a:uLnTx/>
                          <a:uFillTx/>
                          <a:latin typeface="Verdana" pitchFamily="34" charset="0"/>
                          <a:ea typeface="Verdana" pitchFamily="34" charset="0"/>
                          <a:cs typeface="Verdana" pitchFamily="34" charset="0"/>
                        </a:rPr>
                        <a:t>La imagen de la bestia</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s-ES" sz="2000" b="1" i="0" u="none" strike="noStrike" kern="1200" cap="none" spc="0" normalizeH="0" baseline="0" noProof="0" dirty="0" smtClean="0">
                          <a:ln>
                            <a:noFill/>
                          </a:ln>
                          <a:solidFill>
                            <a:schemeClr val="bg1"/>
                          </a:solidFill>
                          <a:effectLst/>
                          <a:uLnTx/>
                          <a:uFillTx/>
                          <a:latin typeface="Verdana" pitchFamily="34" charset="0"/>
                          <a:ea typeface="Verdana" pitchFamily="34" charset="0"/>
                          <a:cs typeface="Verdana" pitchFamily="34" charset="0"/>
                        </a:rPr>
                        <a:t>La marca de la bestia</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s-ES" sz="2000" b="1" i="0" u="none" strike="noStrike" kern="1200" cap="none" spc="0" normalizeH="0" baseline="0" noProof="0" dirty="0" smtClean="0">
                          <a:ln>
                            <a:noFill/>
                          </a:ln>
                          <a:solidFill>
                            <a:schemeClr val="bg1"/>
                          </a:solidFill>
                          <a:effectLst/>
                          <a:uLnTx/>
                          <a:uFillTx/>
                          <a:latin typeface="Verdana" pitchFamily="34" charset="0"/>
                          <a:ea typeface="Verdana" pitchFamily="34" charset="0"/>
                          <a:cs typeface="Verdana" pitchFamily="34" charset="0"/>
                        </a:rPr>
                        <a:t>La adoración de la bestia</a:t>
                      </a:r>
                    </a:p>
                  </a:txBody>
                  <a:tcPr>
                    <a:solidFill>
                      <a:srgbClr val="FFFF00"/>
                    </a:solidFill>
                  </a:tcPr>
                </a:tc>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1943092523"/>
              </p:ext>
            </p:extLst>
          </p:nvPr>
        </p:nvGraphicFramePr>
        <p:xfrm>
          <a:off x="2987824" y="4566240"/>
          <a:ext cx="5976664" cy="2103120"/>
        </p:xfrm>
        <a:graphic>
          <a:graphicData uri="http://schemas.openxmlformats.org/drawingml/2006/table">
            <a:tbl>
              <a:tblPr firstRow="1" bandRow="1">
                <a:tableStyleId>{5C22544A-7EE6-4342-B048-85BDC9FD1C3A}</a:tableStyleId>
              </a:tblPr>
              <a:tblGrid>
                <a:gridCol w="5976664"/>
              </a:tblGrid>
              <a:tr h="370840">
                <a:tc>
                  <a:txBody>
                    <a:bodyPr/>
                    <a:lstStyle/>
                    <a:p>
                      <a:pPr algn="ctr"/>
                      <a:r>
                        <a:rPr lang="es-ES" sz="2800"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El engaño final</a:t>
                      </a:r>
                      <a:endParaRPr lang="es-ES" sz="2800"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txBody>
                  <a:tcPr>
                    <a:solidFill>
                      <a:srgbClr val="C00000"/>
                    </a:solidFill>
                  </a:tcPr>
                </a:tc>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s-ES" sz="20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Verdana" pitchFamily="34" charset="0"/>
                          <a:ea typeface="Verdana" pitchFamily="34" charset="0"/>
                          <a:cs typeface="Verdana" pitchFamily="34" charset="0"/>
                        </a:rPr>
                        <a:t>La ley dominical</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kumimoji="0" lang="es-ES" sz="20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Verdana" pitchFamily="34" charset="0"/>
                        <a:ea typeface="Verdana" pitchFamily="34" charset="0"/>
                        <a:cs typeface="Verdana"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s-ES" sz="20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Verdana" pitchFamily="34" charset="0"/>
                          <a:ea typeface="Verdana" pitchFamily="34" charset="0"/>
                          <a:cs typeface="Verdana" pitchFamily="34" charset="0"/>
                        </a:rPr>
                        <a:t>La aparición de Satanás imitando a Cristo en su segunda venida</a:t>
                      </a:r>
                    </a:p>
                    <a:p>
                      <a:endParaRPr lang="es-ES" dirty="0"/>
                    </a:p>
                  </a:txBody>
                  <a:tcPr>
                    <a:solidFill>
                      <a:srgbClr val="FF0000"/>
                    </a:solidFill>
                  </a:tcPr>
                </a:tc>
              </a:tr>
            </a:tbl>
          </a:graphicData>
        </a:graphic>
      </p:graphicFrame>
      <p:sp>
        <p:nvSpPr>
          <p:cNvPr id="7" name="6 Flecha abajo"/>
          <p:cNvSpPr/>
          <p:nvPr/>
        </p:nvSpPr>
        <p:spPr>
          <a:xfrm>
            <a:off x="6516216" y="3753120"/>
            <a:ext cx="828000" cy="756000"/>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Tree>
    <p:extLst>
      <p:ext uri="{BB962C8B-B14F-4D97-AF65-F5344CB8AC3E}">
        <p14:creationId xmlns:p14="http://schemas.microsoft.com/office/powerpoint/2010/main" val="7206533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ernando\Desktop\7 Láminas profeticas\4 APOCALIPSIS\E\060414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496" y="44624"/>
            <a:ext cx="4723513" cy="6300000"/>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319734" y="447055"/>
            <a:ext cx="4324274" cy="461665"/>
          </a:xfrm>
          <a:prstGeom prst="rect">
            <a:avLst/>
          </a:prstGeom>
          <a:solidFill>
            <a:srgbClr val="FFFF00"/>
          </a:solidFill>
          <a:effectLst>
            <a:innerShdw blurRad="63500" dist="50800" dir="18900000">
              <a:prstClr val="black">
                <a:alpha val="50000"/>
              </a:prstClr>
            </a:innerShdw>
          </a:effectLst>
        </p:spPr>
        <p:txBody>
          <a:bodyPr wrap="square" rtlCol="0">
            <a:spAutoFit/>
          </a:bodyPr>
          <a:lstStyle/>
          <a:p>
            <a:r>
              <a:rPr lang="es-ES" sz="2400" b="1"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SEÑALES O MILAGROS</a:t>
            </a:r>
            <a:endParaRPr lang="es-ES" sz="2400"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5" name="4 Flecha derecha"/>
          <p:cNvSpPr/>
          <p:nvPr/>
        </p:nvSpPr>
        <p:spPr>
          <a:xfrm>
            <a:off x="4673712" y="424088"/>
            <a:ext cx="936000" cy="484632"/>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8" name="7 CuadroTexto"/>
          <p:cNvSpPr txBox="1"/>
          <p:nvPr/>
        </p:nvSpPr>
        <p:spPr>
          <a:xfrm>
            <a:off x="5652120" y="476672"/>
            <a:ext cx="3312368" cy="461665"/>
          </a:xfrm>
          <a:prstGeom prst="rect">
            <a:avLst/>
          </a:prstGeom>
          <a:solidFill>
            <a:srgbClr val="0000E6"/>
          </a:solidFill>
          <a:scene3d>
            <a:camera prst="orthographicFront"/>
            <a:lightRig rig="threePt" dir="t"/>
          </a:scene3d>
          <a:sp3d>
            <a:bevelT/>
          </a:sp3d>
        </p:spPr>
        <p:txBody>
          <a:bodyPr wrap="square" rtlCol="0">
            <a:spAutoFit/>
          </a:bodyPr>
          <a:lstStyle/>
          <a:p>
            <a:r>
              <a:rPr lang="es-ES" sz="2400" b="1" dirty="0" smtClean="0">
                <a:solidFill>
                  <a:srgbClr val="FFFF00"/>
                </a:solidFill>
                <a:effectLst>
                  <a:outerShdw blurRad="38100" dist="38100" dir="2700000" algn="tl">
                    <a:srgbClr val="000000">
                      <a:alpha val="43137"/>
                    </a:srgbClr>
                  </a:outerShdw>
                </a:effectLst>
              </a:rPr>
              <a:t>Engañar a los hombres</a:t>
            </a:r>
            <a:endParaRPr lang="es-ES" sz="2400" b="1" dirty="0">
              <a:solidFill>
                <a:srgbClr val="FFFF00"/>
              </a:solidFill>
              <a:effectLst>
                <a:outerShdw blurRad="38100" dist="38100" dir="2700000" algn="tl">
                  <a:srgbClr val="000000">
                    <a:alpha val="43137"/>
                  </a:srgbClr>
                </a:outerShdw>
              </a:effectLst>
            </a:endParaRPr>
          </a:p>
        </p:txBody>
      </p:sp>
      <p:sp>
        <p:nvSpPr>
          <p:cNvPr id="9" name="8 Flecha abajo"/>
          <p:cNvSpPr/>
          <p:nvPr/>
        </p:nvSpPr>
        <p:spPr>
          <a:xfrm>
            <a:off x="6895680" y="980728"/>
            <a:ext cx="576000" cy="360000"/>
          </a:xfrm>
          <a:prstGeom prst="downArrow">
            <a:avLst/>
          </a:prstGeom>
          <a:solidFill>
            <a:srgbClr val="0000E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10" name="9 CuadroTexto"/>
          <p:cNvSpPr txBox="1"/>
          <p:nvPr/>
        </p:nvSpPr>
        <p:spPr>
          <a:xfrm>
            <a:off x="5539397" y="1412776"/>
            <a:ext cx="3497099" cy="830997"/>
          </a:xfrm>
          <a:prstGeom prst="rect">
            <a:avLst/>
          </a:prstGeom>
          <a:solidFill>
            <a:srgbClr val="0000E6"/>
          </a:solidFill>
          <a:scene3d>
            <a:camera prst="orthographicFront"/>
            <a:lightRig rig="threePt" dir="t"/>
          </a:scene3d>
          <a:sp3d>
            <a:bevelT/>
          </a:sp3d>
        </p:spPr>
        <p:txBody>
          <a:bodyPr wrap="square" rtlCol="0">
            <a:spAutoFit/>
          </a:bodyPr>
          <a:lstStyle/>
          <a:p>
            <a:pPr algn="ctr"/>
            <a:r>
              <a:rPr lang="es-ES" sz="2400" b="1" dirty="0" smtClean="0">
                <a:solidFill>
                  <a:srgbClr val="FFFF00"/>
                </a:solidFill>
                <a:effectLst>
                  <a:outerShdw blurRad="38100" dist="38100" dir="2700000" algn="tl">
                    <a:srgbClr val="000000">
                      <a:alpha val="43137"/>
                    </a:srgbClr>
                  </a:outerShdw>
                </a:effectLst>
              </a:rPr>
              <a:t>Hacer la imagen de la bestia</a:t>
            </a:r>
            <a:endParaRPr lang="es-ES" sz="2400" b="1" dirty="0">
              <a:solidFill>
                <a:srgbClr val="FFFF00"/>
              </a:solidFill>
              <a:effectLst>
                <a:outerShdw blurRad="38100" dist="38100" dir="2700000" algn="tl">
                  <a:srgbClr val="000000">
                    <a:alpha val="43137"/>
                  </a:srgbClr>
                </a:outerShdw>
              </a:effectLst>
            </a:endParaRPr>
          </a:p>
        </p:txBody>
      </p:sp>
      <p:sp>
        <p:nvSpPr>
          <p:cNvPr id="11" name="10 Flecha abajo"/>
          <p:cNvSpPr/>
          <p:nvPr/>
        </p:nvSpPr>
        <p:spPr>
          <a:xfrm>
            <a:off x="6941065" y="2276936"/>
            <a:ext cx="576000" cy="504000"/>
          </a:xfrm>
          <a:prstGeom prst="downArrow">
            <a:avLst/>
          </a:prstGeom>
          <a:solidFill>
            <a:srgbClr val="0000E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12" name="11 CuadroTexto"/>
          <p:cNvSpPr txBox="1"/>
          <p:nvPr/>
        </p:nvSpPr>
        <p:spPr>
          <a:xfrm>
            <a:off x="5559754" y="4182179"/>
            <a:ext cx="3497099" cy="830997"/>
          </a:xfrm>
          <a:prstGeom prst="rect">
            <a:avLst/>
          </a:prstGeom>
          <a:solidFill>
            <a:srgbClr val="FFFF00"/>
          </a:solidFill>
          <a:scene3d>
            <a:camera prst="orthographicFront"/>
            <a:lightRig rig="threePt" dir="t"/>
          </a:scene3d>
          <a:sp3d>
            <a:bevelT/>
          </a:sp3d>
        </p:spPr>
        <p:txBody>
          <a:bodyPr wrap="square" rtlCol="0">
            <a:spAutoFit/>
          </a:bodyPr>
          <a:lstStyle/>
          <a:p>
            <a:pPr algn="ctr"/>
            <a:r>
              <a:rPr lang="es-ES" sz="2400" b="1" dirty="0" smtClean="0">
                <a:solidFill>
                  <a:srgbClr val="FF0000"/>
                </a:solidFill>
                <a:effectLst>
                  <a:outerShdw blurRad="38100" dist="38100" dir="2700000" algn="tl">
                    <a:srgbClr val="000000">
                      <a:alpha val="43137"/>
                    </a:srgbClr>
                  </a:outerShdw>
                </a:effectLst>
              </a:rPr>
              <a:t>La marca de la bestia o ley dominical</a:t>
            </a:r>
            <a:endParaRPr lang="es-ES" sz="2400" b="1" dirty="0">
              <a:solidFill>
                <a:srgbClr val="FF0000"/>
              </a:solidFill>
              <a:effectLst>
                <a:outerShdw blurRad="38100" dist="38100" dir="2700000" algn="tl">
                  <a:srgbClr val="000000">
                    <a:alpha val="43137"/>
                  </a:srgbClr>
                </a:outerShdw>
              </a:effectLst>
            </a:endParaRPr>
          </a:p>
        </p:txBody>
      </p:sp>
      <p:sp>
        <p:nvSpPr>
          <p:cNvPr id="13" name="12 Flecha abajo"/>
          <p:cNvSpPr/>
          <p:nvPr/>
        </p:nvSpPr>
        <p:spPr>
          <a:xfrm>
            <a:off x="6948264" y="3717096"/>
            <a:ext cx="576000" cy="432000"/>
          </a:xfrm>
          <a:prstGeom prst="downArrow">
            <a:avLst/>
          </a:prstGeom>
          <a:solidFill>
            <a:srgbClr val="0000E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14" name="13 CuadroTexto"/>
          <p:cNvSpPr txBox="1"/>
          <p:nvPr/>
        </p:nvSpPr>
        <p:spPr>
          <a:xfrm>
            <a:off x="5543347" y="2814027"/>
            <a:ext cx="3497099" cy="830997"/>
          </a:xfrm>
          <a:prstGeom prst="rect">
            <a:avLst/>
          </a:prstGeom>
          <a:solidFill>
            <a:srgbClr val="0000E6"/>
          </a:solidFill>
          <a:scene3d>
            <a:camera prst="orthographicFront"/>
            <a:lightRig rig="threePt" dir="t"/>
          </a:scene3d>
          <a:sp3d>
            <a:bevelT/>
          </a:sp3d>
        </p:spPr>
        <p:txBody>
          <a:bodyPr wrap="square" rtlCol="0">
            <a:spAutoFit/>
          </a:bodyPr>
          <a:lstStyle/>
          <a:p>
            <a:pPr algn="ctr"/>
            <a:r>
              <a:rPr lang="es-ES" sz="2400" b="1" dirty="0" smtClean="0">
                <a:solidFill>
                  <a:srgbClr val="FFFF00"/>
                </a:solidFill>
                <a:effectLst>
                  <a:outerShdw blurRad="38100" dist="38100" dir="2700000" algn="tl">
                    <a:srgbClr val="000000">
                      <a:alpha val="43137"/>
                    </a:srgbClr>
                  </a:outerShdw>
                </a:effectLst>
              </a:rPr>
              <a:t>La adoración de la imagen de la bestia</a:t>
            </a:r>
            <a:endParaRPr lang="es-ES" sz="2400" b="1" dirty="0">
              <a:solidFill>
                <a:srgbClr val="FFFF00"/>
              </a:solidFill>
              <a:effectLst>
                <a:outerShdw blurRad="38100" dist="38100" dir="2700000" algn="tl">
                  <a:srgbClr val="000000">
                    <a:alpha val="43137"/>
                  </a:srgbClr>
                </a:outerShdw>
              </a:effectLst>
            </a:endParaRPr>
          </a:p>
        </p:txBody>
      </p:sp>
      <p:sp>
        <p:nvSpPr>
          <p:cNvPr id="15" name="14 CuadroTexto"/>
          <p:cNvSpPr txBox="1"/>
          <p:nvPr/>
        </p:nvSpPr>
        <p:spPr>
          <a:xfrm>
            <a:off x="5580112" y="5838363"/>
            <a:ext cx="3497099" cy="830997"/>
          </a:xfrm>
          <a:prstGeom prst="rect">
            <a:avLst/>
          </a:prstGeom>
          <a:solidFill>
            <a:srgbClr val="FFFF00"/>
          </a:solidFill>
          <a:scene3d>
            <a:camera prst="orthographicFront"/>
            <a:lightRig rig="threePt" dir="t"/>
          </a:scene3d>
          <a:sp3d>
            <a:bevelT/>
          </a:sp3d>
        </p:spPr>
        <p:txBody>
          <a:bodyPr wrap="square" rtlCol="0">
            <a:spAutoFit/>
          </a:bodyPr>
          <a:lstStyle/>
          <a:p>
            <a:pPr algn="ctr"/>
            <a:r>
              <a:rPr lang="es-ES" sz="2400" b="1" dirty="0" smtClean="0">
                <a:solidFill>
                  <a:srgbClr val="FF0000"/>
                </a:solidFill>
                <a:effectLst>
                  <a:outerShdw blurRad="38100" dist="38100" dir="2700000" algn="tl">
                    <a:srgbClr val="000000">
                      <a:alpha val="43137"/>
                    </a:srgbClr>
                  </a:outerShdw>
                </a:effectLst>
              </a:rPr>
              <a:t>La aparición de Satanás imitando a Cristo</a:t>
            </a:r>
            <a:endParaRPr lang="es-ES" sz="2400" b="1" dirty="0">
              <a:solidFill>
                <a:srgbClr val="FF0000"/>
              </a:solidFill>
              <a:effectLst>
                <a:outerShdw blurRad="38100" dist="38100" dir="2700000" algn="tl">
                  <a:srgbClr val="000000">
                    <a:alpha val="43137"/>
                  </a:srgbClr>
                </a:outerShdw>
              </a:effectLst>
            </a:endParaRPr>
          </a:p>
        </p:txBody>
      </p:sp>
      <p:sp>
        <p:nvSpPr>
          <p:cNvPr id="16" name="15 Flecha abajo"/>
          <p:cNvSpPr/>
          <p:nvPr/>
        </p:nvSpPr>
        <p:spPr>
          <a:xfrm>
            <a:off x="6948264" y="5085240"/>
            <a:ext cx="576000" cy="720000"/>
          </a:xfrm>
          <a:prstGeom prst="downArrow">
            <a:avLst/>
          </a:prstGeom>
          <a:solidFill>
            <a:srgbClr val="0000E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18" name="17 CuadroTexto"/>
          <p:cNvSpPr txBox="1"/>
          <p:nvPr/>
        </p:nvSpPr>
        <p:spPr>
          <a:xfrm>
            <a:off x="683568" y="5229200"/>
            <a:ext cx="4248472" cy="523220"/>
          </a:xfrm>
          <a:prstGeom prst="rect">
            <a:avLst/>
          </a:prstGeom>
          <a:solidFill>
            <a:srgbClr val="FF0000"/>
          </a:solidFill>
          <a:scene3d>
            <a:camera prst="orthographicFront"/>
            <a:lightRig rig="threePt" dir="t"/>
          </a:scene3d>
          <a:sp3d>
            <a:bevelT/>
          </a:sp3d>
        </p:spPr>
        <p:txBody>
          <a:bodyPr wrap="square" rtlCol="0">
            <a:spAutoFit/>
          </a:bodyPr>
          <a:lstStyle/>
          <a:p>
            <a:pPr algn="ctr"/>
            <a:r>
              <a:rPr lang="es-ES" sz="2800" b="1" dirty="0" smtClean="0">
                <a:solidFill>
                  <a:srgbClr val="FFFF00"/>
                </a:solidFill>
                <a:effectLst>
                  <a:outerShdw blurRad="38100" dist="38100" dir="2700000" algn="tl">
                    <a:srgbClr val="000000">
                      <a:alpha val="43137"/>
                    </a:srgbClr>
                  </a:outerShdw>
                </a:effectLst>
              </a:rPr>
              <a:t>“El último acto del drama”</a:t>
            </a:r>
            <a:endParaRPr lang="es-ES" sz="2800" b="1" dirty="0">
              <a:solidFill>
                <a:srgbClr val="FFFF00"/>
              </a:solidFill>
              <a:effectLst>
                <a:outerShdw blurRad="38100" dist="38100" dir="2700000" algn="tl">
                  <a:srgbClr val="000000">
                    <a:alpha val="43137"/>
                  </a:srgbClr>
                </a:outerShdw>
              </a:effectLst>
            </a:endParaRPr>
          </a:p>
        </p:txBody>
      </p:sp>
      <p:sp>
        <p:nvSpPr>
          <p:cNvPr id="19" name="18 Flecha doblada hacia arriba"/>
          <p:cNvSpPr/>
          <p:nvPr/>
        </p:nvSpPr>
        <p:spPr>
          <a:xfrm rot="10800000">
            <a:off x="2448104" y="4437191"/>
            <a:ext cx="3060000" cy="720000"/>
          </a:xfrm>
          <a:prstGeom prst="ben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21" name="20 Flecha doblada hacia arriba"/>
          <p:cNvSpPr/>
          <p:nvPr/>
        </p:nvSpPr>
        <p:spPr>
          <a:xfrm rot="10800000" flipV="1">
            <a:off x="2448104" y="5805264"/>
            <a:ext cx="3060000" cy="648000"/>
          </a:xfrm>
          <a:prstGeom prst="ben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22" name="21 Rectángulo"/>
          <p:cNvSpPr/>
          <p:nvPr/>
        </p:nvSpPr>
        <p:spPr>
          <a:xfrm>
            <a:off x="323528" y="2690336"/>
            <a:ext cx="4572000" cy="1323439"/>
          </a:xfrm>
          <a:prstGeom prst="rect">
            <a:avLst/>
          </a:prstGeom>
        </p:spPr>
        <p:txBody>
          <a:bodyPr>
            <a:spAutoFit/>
          </a:bodyPr>
          <a:lstStyle/>
          <a:p>
            <a:r>
              <a:rPr lang="es-ES" sz="2000" b="1" dirty="0">
                <a:solidFill>
                  <a:srgbClr val="FFFF00"/>
                </a:solidFill>
                <a:effectLst>
                  <a:outerShdw blurRad="38100" dist="38100" dir="2700000" algn="tl">
                    <a:srgbClr val="000000">
                      <a:alpha val="43137"/>
                    </a:srgbClr>
                  </a:outerShdw>
                </a:effectLst>
              </a:rPr>
              <a:t>Nadie os engañe en ninguna manera; porque no vendrá sin que antes venga la apostasía, y se manifieste el hombre de pecado, el hijo de perdición,</a:t>
            </a:r>
            <a:r>
              <a:rPr lang="es-ES" dirty="0">
                <a:solidFill>
                  <a:prstClr val="white"/>
                </a:solidFill>
                <a:latin typeface="Verdana"/>
              </a:rPr>
              <a:t> </a:t>
            </a:r>
            <a:endParaRPr lang="es-ES" dirty="0">
              <a:solidFill>
                <a:prstClr val="white"/>
              </a:solidFill>
            </a:endParaRPr>
          </a:p>
        </p:txBody>
      </p:sp>
      <p:sp>
        <p:nvSpPr>
          <p:cNvPr id="23" name="22 CuadroTexto"/>
          <p:cNvSpPr txBox="1"/>
          <p:nvPr/>
        </p:nvSpPr>
        <p:spPr>
          <a:xfrm>
            <a:off x="1650965" y="44624"/>
            <a:ext cx="6521435" cy="369332"/>
          </a:xfrm>
          <a:prstGeom prst="rect">
            <a:avLst/>
          </a:prstGeom>
          <a:noFill/>
        </p:spPr>
        <p:txBody>
          <a:bodyPr wrap="square" rtlCol="0">
            <a:spAutoFit/>
          </a:bodyPr>
          <a:lstStyle/>
          <a:p>
            <a:r>
              <a:rPr lang="es-ES"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EVENTOS DURANTE EL TIEMPO DE GRACIA</a:t>
            </a:r>
            <a:endParaRPr lang="es-ES"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348753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ernando\Desktop\7 Láminas profeticas\4 APOCALIPSIS\E\060414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499" y="45384"/>
            <a:ext cx="4723513" cy="6300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4211960" y="116632"/>
            <a:ext cx="4896544" cy="1938992"/>
          </a:xfrm>
          <a:prstGeom prst="rect">
            <a:avLst/>
          </a:prstGeom>
          <a:solidFill>
            <a:srgbClr val="0000FF"/>
          </a:solidFill>
        </p:spPr>
        <p:txBody>
          <a:bodyPr wrap="square" rtlCol="0">
            <a:spAutoFit/>
          </a:bodyPr>
          <a:lstStyle/>
          <a:p>
            <a:pPr marL="342900" indent="-342900">
              <a:buFont typeface="Wingdings" pitchFamily="2" charset="2"/>
              <a:buChar char="v"/>
            </a:pPr>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¿De qué manera Satanás preparará su último gran engaño el cual consiste en imitar la segunda venida de Cristo?</a:t>
            </a:r>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2 CuadroTexto"/>
          <p:cNvSpPr txBox="1"/>
          <p:nvPr/>
        </p:nvSpPr>
        <p:spPr>
          <a:xfrm>
            <a:off x="3995936" y="2276872"/>
            <a:ext cx="5040560" cy="4154984"/>
          </a:xfrm>
          <a:prstGeom prst="rect">
            <a:avLst/>
          </a:prstGeom>
          <a:solidFill>
            <a:srgbClr val="0000FF"/>
          </a:solidFill>
        </p:spPr>
        <p:txBody>
          <a:bodyPr wrap="square" rtlCol="0">
            <a:spAutoFit/>
          </a:bodyPr>
          <a:lstStyle/>
          <a:p>
            <a:pPr marL="342900" indent="-342900">
              <a:buFont typeface="Wingdings" pitchFamily="2" charset="2"/>
              <a:buChar char="v"/>
            </a:pPr>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¿Satanás se preparará de un día para otro? </a:t>
            </a:r>
          </a:p>
          <a:p>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marL="342900" indent="-342900">
              <a:buFont typeface="Wingdings" pitchFamily="2" charset="2"/>
              <a:buChar char="v"/>
            </a:pPr>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¿Desde cuándo se ha estado preparando? </a:t>
            </a:r>
          </a:p>
          <a:p>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marL="342900" indent="-342900">
              <a:buFont typeface="Wingdings" pitchFamily="2" charset="2"/>
              <a:buChar char="v"/>
            </a:pPr>
            <a:r>
              <a:rPr lang="es-ES" sz="24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¿Qué y a quiénes utilizará para preparar su aparición con maestría diabólica consumada y gran éxito?</a:t>
            </a:r>
            <a:endParaRPr lang="es-ES" sz="24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3323652"/>
      </p:ext>
    </p:extLst>
  </p:cSld>
  <p:clrMapOvr>
    <a:masterClrMapping/>
  </p:clrMapOvr>
</p:sld>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Brío">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e Office">
  <a:themeElements>
    <a:clrScheme name="Brío">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Tema de Office">
  <a:themeElements>
    <a:clrScheme name="Brío">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ódulo">
  <a:themeElements>
    <a:clrScheme name="Vértice">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Módulo">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ódul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6.xml><?xml version="1.0" encoding="utf-8"?>
<a:theme xmlns:a="http://schemas.openxmlformats.org/drawingml/2006/main" name="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1372</TotalTime>
  <Words>7839</Words>
  <Application>Microsoft Office PowerPoint</Application>
  <PresentationFormat>Presentación en pantalla (4:3)</PresentationFormat>
  <Paragraphs>531</Paragraphs>
  <Slides>133</Slides>
  <Notes>0</Notes>
  <HiddenSlides>0</HiddenSlides>
  <MMClips>0</MMClips>
  <ScaleCrop>false</ScaleCrop>
  <HeadingPairs>
    <vt:vector size="4" baseType="variant">
      <vt:variant>
        <vt:lpstr>Tema</vt:lpstr>
      </vt:variant>
      <vt:variant>
        <vt:i4>13</vt:i4>
      </vt:variant>
      <vt:variant>
        <vt:lpstr>Títulos de diapositiva</vt:lpstr>
      </vt:variant>
      <vt:variant>
        <vt:i4>133</vt:i4>
      </vt:variant>
    </vt:vector>
  </HeadingPairs>
  <TitlesOfParts>
    <vt:vector size="146" baseType="lpstr">
      <vt:lpstr>Tema de Office</vt:lpstr>
      <vt:lpstr>1_Tema de Office</vt:lpstr>
      <vt:lpstr>2_Tema de Office</vt:lpstr>
      <vt:lpstr>4_Tema de Office</vt:lpstr>
      <vt:lpstr>Módulo</vt:lpstr>
      <vt:lpstr>3_Tema de Office</vt:lpstr>
      <vt:lpstr>5_Tema de Office</vt:lpstr>
      <vt:lpstr>7_Tema de Office</vt:lpstr>
      <vt:lpstr>8_Tema de Office</vt:lpstr>
      <vt:lpstr>9_Tema de Office</vt:lpstr>
      <vt:lpstr>10_Tema de Office</vt:lpstr>
      <vt:lpstr>6_Tema de Office</vt:lpstr>
      <vt:lpstr>11_Tema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Fernando</dc:creator>
  <cp:lastModifiedBy>Admin</cp:lastModifiedBy>
  <cp:revision>441</cp:revision>
  <dcterms:created xsi:type="dcterms:W3CDTF">2011-12-02T22:47:04Z</dcterms:created>
  <dcterms:modified xsi:type="dcterms:W3CDTF">2013-11-29T15:56:58Z</dcterms:modified>
</cp:coreProperties>
</file>