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7" r:id="rId2"/>
    <p:sldId id="259" r:id="rId3"/>
    <p:sldId id="363" r:id="rId4"/>
    <p:sldId id="332" r:id="rId5"/>
    <p:sldId id="258" r:id="rId6"/>
    <p:sldId id="415" r:id="rId7"/>
    <p:sldId id="416" r:id="rId8"/>
    <p:sldId id="365" r:id="rId9"/>
    <p:sldId id="312" r:id="rId10"/>
    <p:sldId id="307" r:id="rId11"/>
    <p:sldId id="417" r:id="rId12"/>
    <p:sldId id="403" r:id="rId13"/>
    <p:sldId id="308" r:id="rId14"/>
    <p:sldId id="418" r:id="rId15"/>
    <p:sldId id="420" r:id="rId16"/>
    <p:sldId id="428" r:id="rId17"/>
    <p:sldId id="419" r:id="rId18"/>
    <p:sldId id="361" r:id="rId19"/>
    <p:sldId id="377" r:id="rId20"/>
    <p:sldId id="310" r:id="rId21"/>
    <p:sldId id="402" r:id="rId22"/>
    <p:sldId id="421" r:id="rId23"/>
    <p:sldId id="422" r:id="rId24"/>
    <p:sldId id="314" r:id="rId25"/>
    <p:sldId id="407" r:id="rId26"/>
    <p:sldId id="423" r:id="rId27"/>
    <p:sldId id="378" r:id="rId28"/>
    <p:sldId id="366" r:id="rId29"/>
    <p:sldId id="316" r:id="rId30"/>
    <p:sldId id="424" r:id="rId31"/>
    <p:sldId id="405" r:id="rId32"/>
    <p:sldId id="425" r:id="rId33"/>
    <p:sldId id="320" r:id="rId34"/>
    <p:sldId id="321" r:id="rId35"/>
    <p:sldId id="379" r:id="rId36"/>
    <p:sldId id="323" r:id="rId37"/>
    <p:sldId id="409" r:id="rId38"/>
    <p:sldId id="380" r:id="rId39"/>
    <p:sldId id="410" r:id="rId40"/>
    <p:sldId id="339" r:id="rId41"/>
    <p:sldId id="325" r:id="rId42"/>
    <p:sldId id="411" r:id="rId43"/>
    <p:sldId id="426" r:id="rId44"/>
    <p:sldId id="427" r:id="rId45"/>
    <p:sldId id="381" r:id="rId46"/>
    <p:sldId id="412" r:id="rId47"/>
    <p:sldId id="359" r:id="rId48"/>
    <p:sldId id="41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7F4"/>
    <a:srgbClr val="551315"/>
    <a:srgbClr val="865610"/>
    <a:srgbClr val="341902"/>
    <a:srgbClr val="083A34"/>
    <a:srgbClr val="A46A14"/>
    <a:srgbClr val="0E333A"/>
    <a:srgbClr val="442002"/>
    <a:srgbClr val="C68018"/>
    <a:srgbClr val="AF84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83" autoAdjust="0"/>
  </p:normalViewPr>
  <p:slideViewPr>
    <p:cSldViewPr snapToGrid="0">
      <p:cViewPr varScale="1">
        <p:scale>
          <a:sx n="64" d="100"/>
          <a:sy n="64" d="100"/>
        </p:scale>
        <p:origin x="9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9C5302-A280-4FB7-90A2-901602793296}" type="datetimeFigureOut">
              <a:rPr lang="es-DO" smtClean="0"/>
              <a:t>4/9/2021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47451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9C5302-A280-4FB7-90A2-901602793296}" type="datetimeFigureOut">
              <a:rPr lang="es-DO" smtClean="0"/>
              <a:t>4/9/2021</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66193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9C5302-A280-4FB7-90A2-901602793296}" type="datetimeFigureOut">
              <a:rPr lang="es-DO" smtClean="0"/>
              <a:t>4/9/2021</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87832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9C5302-A280-4FB7-90A2-901602793296}" type="datetimeFigureOut">
              <a:rPr lang="es-DO" smtClean="0"/>
              <a:t>4/9/2021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410389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49C5302-A280-4FB7-90A2-901602793296}" type="datetimeFigureOut">
              <a:rPr lang="es-DO" smtClean="0"/>
              <a:t>4/9/2021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35592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49C5302-A280-4FB7-90A2-901602793296}" type="datetimeFigureOut">
              <a:rPr lang="es-DO" smtClean="0"/>
              <a:t>4/9/2021</a:t>
            </a:fld>
            <a:endParaRPr lang="es-DO"/>
          </a:p>
        </p:txBody>
      </p:sp>
      <p:sp>
        <p:nvSpPr>
          <p:cNvPr id="9" name="Footer Placeholder 8"/>
          <p:cNvSpPr>
            <a:spLocks noGrp="1"/>
          </p:cNvSpPr>
          <p:nvPr>
            <p:ph type="ftr" sz="quarter" idx="11"/>
          </p:nvPr>
        </p:nvSpPr>
        <p:spPr/>
        <p:txBody>
          <a:bodyPr/>
          <a:lstStyle/>
          <a:p>
            <a:endParaRPr lang="es-DO"/>
          </a:p>
        </p:txBody>
      </p:sp>
      <p:sp>
        <p:nvSpPr>
          <p:cNvPr id="10" name="Slide Number Placeholder 9"/>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56140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49C5302-A280-4FB7-90A2-901602793296}" type="datetimeFigureOut">
              <a:rPr lang="es-DO" smtClean="0"/>
              <a:t>4/9/2021</a:t>
            </a:fld>
            <a:endParaRPr lang="es-DO"/>
          </a:p>
        </p:txBody>
      </p:sp>
      <p:sp>
        <p:nvSpPr>
          <p:cNvPr id="11" name="Footer Placeholder 10"/>
          <p:cNvSpPr>
            <a:spLocks noGrp="1"/>
          </p:cNvSpPr>
          <p:nvPr>
            <p:ph type="ftr" sz="quarter" idx="11"/>
          </p:nvPr>
        </p:nvSpPr>
        <p:spPr/>
        <p:txBody>
          <a:bodyPr/>
          <a:lstStyle/>
          <a:p>
            <a:endParaRPr lang="es-DO"/>
          </a:p>
        </p:txBody>
      </p:sp>
      <p:sp>
        <p:nvSpPr>
          <p:cNvPr id="12" name="Slide Number Placeholder 11"/>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87315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49C5302-A280-4FB7-90A2-901602793296}" type="datetimeFigureOut">
              <a:rPr lang="es-DO" smtClean="0"/>
              <a:t>4/9/2021</a:t>
            </a:fld>
            <a:endParaRPr lang="es-DO"/>
          </a:p>
        </p:txBody>
      </p:sp>
      <p:sp>
        <p:nvSpPr>
          <p:cNvPr id="7" name="Footer Placeholder 6"/>
          <p:cNvSpPr>
            <a:spLocks noGrp="1"/>
          </p:cNvSpPr>
          <p:nvPr>
            <p:ph type="ftr" sz="quarter" idx="11"/>
          </p:nvPr>
        </p:nvSpPr>
        <p:spPr/>
        <p:txBody>
          <a:bodyPr/>
          <a:lstStyle/>
          <a:p>
            <a:endParaRPr lang="es-DO"/>
          </a:p>
        </p:txBody>
      </p:sp>
      <p:sp>
        <p:nvSpPr>
          <p:cNvPr id="8" name="Slide Number Placeholder 7"/>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416977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9C5302-A280-4FB7-90A2-901602793296}" type="datetimeFigureOut">
              <a:rPr lang="es-DO" smtClean="0"/>
              <a:t>4/9/2021</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39865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49C5302-A280-4FB7-90A2-901602793296}" type="datetimeFigureOut">
              <a:rPr lang="es-DO" smtClean="0"/>
              <a:t>4/9/2021</a:t>
            </a:fld>
            <a:endParaRPr lang="es-DO"/>
          </a:p>
        </p:txBody>
      </p:sp>
      <p:sp>
        <p:nvSpPr>
          <p:cNvPr id="9" name="Footer Placeholder 8"/>
          <p:cNvSpPr>
            <a:spLocks noGrp="1"/>
          </p:cNvSpPr>
          <p:nvPr>
            <p:ph type="ftr" sz="quarter" idx="11"/>
          </p:nvPr>
        </p:nvSpPr>
        <p:spPr/>
        <p:txBody>
          <a:bodyPr/>
          <a:lstStyle/>
          <a:p>
            <a:endParaRPr lang="es-DO"/>
          </a:p>
        </p:txBody>
      </p:sp>
      <p:sp>
        <p:nvSpPr>
          <p:cNvPr id="10" name="Slide Number Placeholder 9"/>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27911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49C5302-A280-4FB7-90A2-901602793296}" type="datetimeFigureOut">
              <a:rPr lang="es-DO" smtClean="0"/>
              <a:t>4/9/2021</a:t>
            </a:fld>
            <a:endParaRPr lang="es-DO"/>
          </a:p>
        </p:txBody>
      </p:sp>
      <p:sp>
        <p:nvSpPr>
          <p:cNvPr id="9" name="Footer Placeholder 8"/>
          <p:cNvSpPr>
            <a:spLocks noGrp="1"/>
          </p:cNvSpPr>
          <p:nvPr>
            <p:ph type="ftr" sz="quarter" idx="11"/>
          </p:nvPr>
        </p:nvSpPr>
        <p:spPr>
          <a:xfrm>
            <a:off x="3499101" y="6356350"/>
            <a:ext cx="5911517" cy="365125"/>
          </a:xfrm>
        </p:spPr>
        <p:txBody>
          <a:bodyPr/>
          <a:lstStyle/>
          <a:p>
            <a:endParaRPr lang="es-DO"/>
          </a:p>
        </p:txBody>
      </p:sp>
      <p:sp>
        <p:nvSpPr>
          <p:cNvPr id="10" name="Slide Number Placeholder 9"/>
          <p:cNvSpPr>
            <a:spLocks noGrp="1"/>
          </p:cNvSpPr>
          <p:nvPr>
            <p:ph type="sldNum" sz="quarter" idx="12"/>
          </p:nvPr>
        </p:nvSpPr>
        <p:spPr/>
        <p:txBody>
          <a:bodyPr/>
          <a:lstStyle/>
          <a:p>
            <a:fld id="{AFBE5505-8EDE-47D9-92E9-C15678D24652}" type="slidenum">
              <a:rPr lang="es-DO" smtClean="0"/>
              <a:t>‹Nº›</a:t>
            </a:fld>
            <a:endParaRPr lang="es-DO"/>
          </a:p>
        </p:txBody>
      </p:sp>
    </p:spTree>
    <p:extLst>
      <p:ext uri="{BB962C8B-B14F-4D97-AF65-F5344CB8AC3E}">
        <p14:creationId xmlns:p14="http://schemas.microsoft.com/office/powerpoint/2010/main" val="194219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49C5302-A280-4FB7-90A2-901602793296}" type="datetimeFigureOut">
              <a:rPr lang="es-DO" smtClean="0"/>
              <a:t>4/9/2021</a:t>
            </a:fld>
            <a:endParaRPr lang="es-DO"/>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s-DO"/>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FBE5505-8EDE-47D9-92E9-C15678D24652}" type="slidenum">
              <a:rPr lang="es-DO" smtClean="0"/>
              <a:t>‹Nº›</a:t>
            </a:fld>
            <a:endParaRPr lang="es-DO"/>
          </a:p>
        </p:txBody>
      </p:sp>
    </p:spTree>
    <p:extLst>
      <p:ext uri="{BB962C8B-B14F-4D97-AF65-F5344CB8AC3E}">
        <p14:creationId xmlns:p14="http://schemas.microsoft.com/office/powerpoint/2010/main" val="13865320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05C367E-17B1-4CAE-A55D-3F1651503034}"/>
              </a:ext>
            </a:extLst>
          </p:cNvPr>
          <p:cNvSpPr/>
          <p:nvPr/>
        </p:nvSpPr>
        <p:spPr>
          <a:xfrm>
            <a:off x="-34052" y="0"/>
            <a:ext cx="3063631" cy="6869097"/>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3631" h="6869097">
                <a:moveTo>
                  <a:pt x="34053" y="0"/>
                </a:moveTo>
                <a:lnTo>
                  <a:pt x="2884435" y="10049"/>
                </a:lnTo>
                <a:lnTo>
                  <a:pt x="3063631" y="652027"/>
                </a:lnTo>
                <a:lnTo>
                  <a:pt x="2390949" y="2680119"/>
                </a:lnTo>
                <a:lnTo>
                  <a:pt x="1941007" y="4079629"/>
                </a:lnTo>
                <a:lnTo>
                  <a:pt x="1447520" y="5556111"/>
                </a:lnTo>
                <a:lnTo>
                  <a:pt x="0" y="6869097"/>
                </a:lnTo>
                <a:lnTo>
                  <a:pt x="34053" y="0"/>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sp>
        <p:nvSpPr>
          <p:cNvPr id="7" name="CuadroTexto 6">
            <a:extLst>
              <a:ext uri="{FF2B5EF4-FFF2-40B4-BE49-F238E27FC236}">
                <a16:creationId xmlns:a16="http://schemas.microsoft.com/office/drawing/2014/main" id="{0186E4ED-BF47-4B75-8420-0D78C739ADAC}"/>
              </a:ext>
            </a:extLst>
          </p:cNvPr>
          <p:cNvSpPr txBox="1"/>
          <p:nvPr/>
        </p:nvSpPr>
        <p:spPr>
          <a:xfrm>
            <a:off x="4633286" y="1126152"/>
            <a:ext cx="5623091" cy="1446550"/>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1282700"/>
          </a:sp3d>
        </p:spPr>
        <p:txBody>
          <a:bodyPr wrap="square" rtlCol="0">
            <a:spAutoFit/>
          </a:bodyPr>
          <a:lstStyle/>
          <a:p>
            <a:pPr algn="ctr"/>
            <a:r>
              <a:rPr lang="es-ES" sz="4400" dirty="0">
                <a:solidFill>
                  <a:schemeClr val="bg1"/>
                </a:solidFill>
                <a:latin typeface="Bahnschrift SemiBold" panose="020B0502040204020203" pitchFamily="34" charset="0"/>
              </a:rPr>
              <a:t>CONFIANZA EN MEDIO DE LA CRISIS</a:t>
            </a:r>
            <a:endParaRPr lang="es-DO" sz="4400" dirty="0">
              <a:solidFill>
                <a:schemeClr val="bg1"/>
              </a:solidFill>
              <a:latin typeface="Bahnschrift SemiBold" panose="020B0502040204020203" pitchFamily="34" charset="0"/>
            </a:endParaRPr>
          </a:p>
        </p:txBody>
      </p:sp>
      <p:sp>
        <p:nvSpPr>
          <p:cNvPr id="14" name="CuadroTexto 13">
            <a:extLst>
              <a:ext uri="{FF2B5EF4-FFF2-40B4-BE49-F238E27FC236}">
                <a16:creationId xmlns:a16="http://schemas.microsoft.com/office/drawing/2014/main" id="{23C94E7D-7AB5-4521-915D-863C27209662}"/>
              </a:ext>
            </a:extLst>
          </p:cNvPr>
          <p:cNvSpPr txBox="1"/>
          <p:nvPr/>
        </p:nvSpPr>
        <p:spPr>
          <a:xfrm>
            <a:off x="-70427" y="431802"/>
            <a:ext cx="2942609" cy="3477875"/>
          </a:xfrm>
          <a:prstGeom prst="rect">
            <a:avLst/>
          </a:prstGeom>
          <a:noFill/>
          <a:effectLst>
            <a:outerShdw blurRad="50800" dist="50800" dir="5400000" algn="ctr" rotWithShape="0">
              <a:srgbClr val="000000">
                <a:alpha val="99000"/>
              </a:srgbClr>
            </a:outerShdw>
          </a:effectLst>
          <a:scene3d>
            <a:camera prst="perspectiveHeroicExtremeRightFacing"/>
            <a:lightRig rig="threePt" dir="t"/>
          </a:scene3d>
          <a:sp3d>
            <a:bevelT w="1136650"/>
          </a:sp3d>
        </p:spPr>
        <p:txBody>
          <a:bodyPr wrap="square" rtlCol="0">
            <a:spAutoFit/>
          </a:bodyPr>
          <a:lstStyle/>
          <a:p>
            <a:pPr algn="ctr"/>
            <a:r>
              <a:rPr lang="es-US" sz="4400" b="1" dirty="0">
                <a:solidFill>
                  <a:schemeClr val="accent2"/>
                </a:solidFill>
                <a:latin typeface="Calibri" panose="020F0502020204030204" pitchFamily="34" charset="0"/>
                <a:cs typeface="Calibri" panose="020F0502020204030204" pitchFamily="34" charset="0"/>
              </a:rPr>
              <a:t>Develando los misterios de </a:t>
            </a:r>
            <a:r>
              <a:rPr lang="es-US" sz="4400" b="1" dirty="0" smtClean="0">
                <a:solidFill>
                  <a:schemeClr val="accent2"/>
                </a:solidFill>
                <a:latin typeface="Calibri" panose="020F0502020204030204" pitchFamily="34" charset="0"/>
                <a:cs typeface="Calibri" panose="020F0502020204030204" pitchFamily="34" charset="0"/>
              </a:rPr>
              <a:t>Daniel</a:t>
            </a:r>
          </a:p>
          <a:p>
            <a:pPr algn="ctr"/>
            <a:endParaRPr lang="es-DO" sz="4400" b="1" dirty="0">
              <a:solidFill>
                <a:schemeClr val="accent2"/>
              </a:solidFill>
              <a:latin typeface="Calibri" panose="020F0502020204030204" pitchFamily="34" charset="0"/>
              <a:cs typeface="Calibri" panose="020F0502020204030204" pitchFamily="34" charset="0"/>
            </a:endParaRPr>
          </a:p>
        </p:txBody>
      </p:sp>
      <p:sp>
        <p:nvSpPr>
          <p:cNvPr id="31" name="Forma libre: forma 30">
            <a:extLst>
              <a:ext uri="{FF2B5EF4-FFF2-40B4-BE49-F238E27FC236}">
                <a16:creationId xmlns:a16="http://schemas.microsoft.com/office/drawing/2014/main" id="{398C7394-323C-48C9-B7C5-01C566893450}"/>
              </a:ext>
            </a:extLst>
          </p:cNvPr>
          <p:cNvSpPr/>
          <p:nvPr/>
        </p:nvSpPr>
        <p:spPr>
          <a:xfrm rot="20281858">
            <a:off x="3459182" y="-1791555"/>
            <a:ext cx="8643068"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1090174">
            <a:off x="2016654" y="-175701"/>
            <a:ext cx="1114273" cy="5986300"/>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418" h="6007254">
                <a:moveTo>
                  <a:pt x="0" y="253148"/>
                </a:moveTo>
                <a:lnTo>
                  <a:pt x="920407" y="0"/>
                </a:lnTo>
                <a:lnTo>
                  <a:pt x="1379228" y="529058"/>
                </a:lnTo>
                <a:lnTo>
                  <a:pt x="1410418" y="5692182"/>
                </a:lnTo>
                <a:lnTo>
                  <a:pt x="444283" y="6007254"/>
                </a:lnTo>
                <a:cubicBezTo>
                  <a:pt x="441636" y="4149533"/>
                  <a:pt x="454612" y="2645782"/>
                  <a:pt x="451965" y="788061"/>
                </a:cubicBezTo>
                <a:lnTo>
                  <a:pt x="0" y="253148"/>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9" name="Rectángulo 8">
            <a:extLst>
              <a:ext uri="{FF2B5EF4-FFF2-40B4-BE49-F238E27FC236}">
                <a16:creationId xmlns:a16="http://schemas.microsoft.com/office/drawing/2014/main" id="{AB40DB7F-2397-49BB-935D-FFBDC5B152C6}"/>
              </a:ext>
            </a:extLst>
          </p:cNvPr>
          <p:cNvSpPr/>
          <p:nvPr/>
        </p:nvSpPr>
        <p:spPr>
          <a:xfrm>
            <a:off x="0" y="4461721"/>
            <a:ext cx="12206514" cy="2396278"/>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17" name="Rectángulo: esquinas redondeadas 16">
            <a:extLst>
              <a:ext uri="{FF2B5EF4-FFF2-40B4-BE49-F238E27FC236}">
                <a16:creationId xmlns:a16="http://schemas.microsoft.com/office/drawing/2014/main" id="{168ABA72-B97D-4295-8389-4C5DB2BCC3A8}"/>
              </a:ext>
            </a:extLst>
          </p:cNvPr>
          <p:cNvSpPr/>
          <p:nvPr/>
        </p:nvSpPr>
        <p:spPr>
          <a:xfrm>
            <a:off x="10121658" y="6263213"/>
            <a:ext cx="1623573" cy="322206"/>
          </a:xfrm>
          <a:prstGeom prst="roundRect">
            <a:avLst/>
          </a:prstGeom>
          <a:noFill/>
          <a:ln w="38100" cap="flat" cmpd="sng" algn="ctr">
            <a:solidFill>
              <a:schemeClr val="bg1"/>
            </a:solidFill>
            <a:prstDash val="solid"/>
            <a:miter lim="800000"/>
          </a:ln>
          <a:effectLst>
            <a:outerShdw blurRad="50800" dist="50800" dir="5400000" algn="ctr" rotWithShape="0">
              <a:srgbClr val="000000">
                <a:alpha val="99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DO" b="0" i="0" u="none" strike="noStrike" kern="0" cap="none" spc="0" normalizeH="0" baseline="0" noProof="0" dirty="0">
                <a:ln>
                  <a:noFill/>
                </a:ln>
                <a:solidFill>
                  <a:schemeClr val="bg1"/>
                </a:solidFill>
                <a:effectLst/>
                <a:uLnTx/>
                <a:uFillTx/>
                <a:latin typeface="Calibri" panose="020F0502020204030204"/>
                <a:ea typeface="+mn-ea"/>
                <a:cs typeface="+mn-cs"/>
              </a:rPr>
              <a:t>Cristoweb.com</a:t>
            </a:r>
          </a:p>
        </p:txBody>
      </p:sp>
      <p:sp>
        <p:nvSpPr>
          <p:cNvPr id="35" name="Elipse 34">
            <a:extLst>
              <a:ext uri="{FF2B5EF4-FFF2-40B4-BE49-F238E27FC236}">
                <a16:creationId xmlns:a16="http://schemas.microsoft.com/office/drawing/2014/main" id="{BFA9AF1C-B6D8-4FC6-8DCA-867DB63E09C9}"/>
              </a:ext>
            </a:extLst>
          </p:cNvPr>
          <p:cNvSpPr/>
          <p:nvPr/>
        </p:nvSpPr>
        <p:spPr>
          <a:xfrm>
            <a:off x="1454707" y="4934062"/>
            <a:ext cx="997787" cy="1002135"/>
          </a:xfrm>
          <a:prstGeom prst="ellipse">
            <a:avLst/>
          </a:prstGeom>
          <a:solidFill>
            <a:schemeClr val="bg1"/>
          </a:solidFill>
          <a:ln w="38100">
            <a:solidFill>
              <a:schemeClr val="bg1"/>
            </a:solidFill>
          </a:ln>
          <a:scene3d>
            <a:camera prst="orthographicFront"/>
            <a:lightRig rig="threePt" dir="t"/>
          </a:scene3d>
          <a:sp3d>
            <a:bevelT w="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8800" dirty="0">
              <a:solidFill>
                <a:srgbClr val="002060"/>
              </a:solidFill>
            </a:endParaRPr>
          </a:p>
        </p:txBody>
      </p:sp>
      <p:sp>
        <p:nvSpPr>
          <p:cNvPr id="8" name="CuadroTexto 7">
            <a:extLst>
              <a:ext uri="{FF2B5EF4-FFF2-40B4-BE49-F238E27FC236}">
                <a16:creationId xmlns:a16="http://schemas.microsoft.com/office/drawing/2014/main" id="{B9B4E481-CFB4-477A-96EE-0E75C36FC804}"/>
              </a:ext>
            </a:extLst>
          </p:cNvPr>
          <p:cNvSpPr txBox="1"/>
          <p:nvPr/>
        </p:nvSpPr>
        <p:spPr>
          <a:xfrm>
            <a:off x="1497763" y="4733504"/>
            <a:ext cx="704850" cy="1446550"/>
          </a:xfrm>
          <a:prstGeom prst="rect">
            <a:avLst/>
          </a:prstGeom>
          <a:noFill/>
        </p:spPr>
        <p:txBody>
          <a:bodyPr wrap="square" rtlCol="0">
            <a:spAutoFit/>
          </a:bodyPr>
          <a:lstStyle/>
          <a:p>
            <a:r>
              <a:rPr lang="es-US" sz="8800" b="1" dirty="0">
                <a:solidFill>
                  <a:srgbClr val="002060"/>
                </a:solidFill>
              </a:rPr>
              <a:t>6</a:t>
            </a:r>
            <a:endParaRPr lang="es-DO" sz="8800" b="1" dirty="0">
              <a:solidFill>
                <a:srgbClr val="002060"/>
              </a:solidFill>
            </a:endParaRPr>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72537" y="5118204"/>
            <a:ext cx="1175450" cy="1056517"/>
          </a:xfrm>
          <a:prstGeom prst="rect">
            <a:avLst/>
          </a:prstGeom>
          <a:effectLst>
            <a:outerShdw blurRad="50800" dist="50800" dir="5400000" algn="ctr" rotWithShape="0">
              <a:srgbClr val="000000">
                <a:alpha val="99000"/>
              </a:srgbClr>
            </a:outerShdw>
          </a:effectLst>
        </p:spPr>
      </p:pic>
      <p:sp>
        <p:nvSpPr>
          <p:cNvPr id="4" name="CuadroTexto 3"/>
          <p:cNvSpPr txBox="1"/>
          <p:nvPr/>
        </p:nvSpPr>
        <p:spPr>
          <a:xfrm>
            <a:off x="1758598" y="6202940"/>
            <a:ext cx="7920044" cy="646331"/>
          </a:xfrm>
          <a:prstGeom prst="rect">
            <a:avLst/>
          </a:prstGeom>
          <a:noFill/>
        </p:spPr>
        <p:txBody>
          <a:bodyPr wrap="square" rtlCol="0">
            <a:spAutoFit/>
          </a:bodyPr>
          <a:lstStyle/>
          <a:p>
            <a:r>
              <a:rPr lang="es-DO" sz="3600" b="1" dirty="0" smtClean="0">
                <a:solidFill>
                  <a:schemeClr val="accent2"/>
                </a:solidFill>
              </a:rPr>
              <a:t>Aventurándonos en la profecía Bíblica</a:t>
            </a:r>
            <a:endParaRPr lang="en-US" sz="3600" b="1" dirty="0">
              <a:solidFill>
                <a:schemeClr val="accent2"/>
              </a:solidFill>
            </a:endParaRPr>
          </a:p>
        </p:txBody>
      </p:sp>
      <p:pic>
        <p:nvPicPr>
          <p:cNvPr id="5" name="Imagen 4"/>
          <p:cNvPicPr>
            <a:picLocks noChangeAspect="1"/>
          </p:cNvPicPr>
          <p:nvPr/>
        </p:nvPicPr>
        <p:blipFill>
          <a:blip r:embed="rId3"/>
          <a:stretch>
            <a:fillRect/>
          </a:stretch>
        </p:blipFill>
        <p:spPr>
          <a:xfrm>
            <a:off x="3707185" y="3224836"/>
            <a:ext cx="7506929" cy="1294298"/>
          </a:xfrm>
          <a:prstGeom prst="rect">
            <a:avLst/>
          </a:prstGeom>
        </p:spPr>
      </p:pic>
    </p:spTree>
    <p:extLst>
      <p:ext uri="{BB962C8B-B14F-4D97-AF65-F5344CB8AC3E}">
        <p14:creationId xmlns:p14="http://schemas.microsoft.com/office/powerpoint/2010/main" val="78363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1754326"/>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2. </a:t>
            </a:r>
            <a:r>
              <a:rPr lang="es-ES" sz="3600" b="1" dirty="0">
                <a:solidFill>
                  <a:srgbClr val="FFFF00"/>
                </a:solidFill>
                <a:latin typeface="Calibri" panose="020F0502020204030204" pitchFamily="34" charset="0"/>
                <a:cs typeface="Calibri" panose="020F0502020204030204" pitchFamily="34" charset="0"/>
              </a:rPr>
              <a:t>¿Cuál era el único asunto en la vida de Daniel que los malvados </a:t>
            </a:r>
            <a:r>
              <a:rPr lang="es-ES" sz="3600" b="1" dirty="0" smtClean="0">
                <a:solidFill>
                  <a:srgbClr val="FFFF00"/>
                </a:solidFill>
                <a:latin typeface="Calibri" panose="020F0502020204030204" pitchFamily="34" charset="0"/>
                <a:cs typeface="Calibri" panose="020F0502020204030204" pitchFamily="34" charset="0"/>
              </a:rPr>
              <a:t>conspiradores supusieron </a:t>
            </a:r>
            <a:r>
              <a:rPr lang="es-ES" sz="3600" b="1" dirty="0">
                <a:solidFill>
                  <a:srgbClr val="FFFF00"/>
                </a:solidFill>
                <a:latin typeface="Calibri" panose="020F0502020204030204" pitchFamily="34" charset="0"/>
                <a:cs typeface="Calibri" panose="020F0502020204030204" pitchFamily="34" charset="0"/>
              </a:rPr>
              <a:t>que podrían usar para entramparlo? Daniel 6:5</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10" y="1842649"/>
            <a:ext cx="11198580" cy="470898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6000" b="1" dirty="0">
                <a:solidFill>
                  <a:schemeClr val="bg1"/>
                </a:solidFill>
                <a:latin typeface="Calibri" panose="020F0502020204030204" pitchFamily="34" charset="0"/>
                <a:cs typeface="Calibri" panose="020F0502020204030204" pitchFamily="34" charset="0"/>
              </a:rPr>
              <a:t>Entonces dijeron aquellos hombres: No hallaremos contra este Daniel ninguna ocasión para acusarle, si no la hallamos contra él en relación con la </a:t>
            </a:r>
            <a:r>
              <a:rPr lang="es-ES" sz="6000" b="1" dirty="0" smtClean="0">
                <a:solidFill>
                  <a:schemeClr val="bg1"/>
                </a:solidFill>
                <a:latin typeface="Calibri" panose="020F0502020204030204" pitchFamily="34" charset="0"/>
                <a:cs typeface="Calibri" panose="020F0502020204030204" pitchFamily="34" charset="0"/>
              </a:rPr>
              <a:t>___________.</a:t>
            </a:r>
            <a:endParaRPr lang="es-ES" sz="6000" b="1" dirty="0">
              <a:solidFill>
                <a:schemeClr val="bg1"/>
              </a:solidFill>
              <a:latin typeface="Calibri" panose="020F0502020204030204" pitchFamily="34" charset="0"/>
              <a:cs typeface="Calibri" panose="020F0502020204030204" pitchFamily="34" charset="0"/>
            </a:endParaRPr>
          </a:p>
        </p:txBody>
      </p:sp>
      <p:sp>
        <p:nvSpPr>
          <p:cNvPr id="4" name="CuadroTexto 3"/>
          <p:cNvSpPr txBox="1"/>
          <p:nvPr/>
        </p:nvSpPr>
        <p:spPr>
          <a:xfrm>
            <a:off x="7002708" y="5568340"/>
            <a:ext cx="4329855" cy="923330"/>
          </a:xfrm>
          <a:prstGeom prst="rect">
            <a:avLst/>
          </a:prstGeom>
          <a:noFill/>
        </p:spPr>
        <p:txBody>
          <a:bodyPr wrap="square" rtlCol="0">
            <a:spAutoFit/>
          </a:bodyPr>
          <a:lstStyle/>
          <a:p>
            <a:r>
              <a:rPr lang="es-DO" sz="5400" b="1" dirty="0">
                <a:solidFill>
                  <a:srgbClr val="FFFF00"/>
                </a:solidFill>
              </a:rPr>
              <a:t>l</a:t>
            </a:r>
            <a:r>
              <a:rPr lang="es-DO" sz="5400" b="1" dirty="0" smtClean="0">
                <a:solidFill>
                  <a:srgbClr val="FFFF00"/>
                </a:solidFill>
              </a:rPr>
              <a:t>ey de su Dios</a:t>
            </a:r>
            <a:endParaRPr lang="en-US" sz="5400" b="1" dirty="0">
              <a:solidFill>
                <a:srgbClr val="FFFF00"/>
              </a:solidFill>
            </a:endParaRPr>
          </a:p>
        </p:txBody>
      </p:sp>
    </p:spTree>
    <p:extLst>
      <p:ext uri="{BB962C8B-B14F-4D97-AF65-F5344CB8AC3E}">
        <p14:creationId xmlns:p14="http://schemas.microsoft.com/office/powerpoint/2010/main" val="79671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515302" y="433727"/>
            <a:ext cx="9266967"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3600" b="1" dirty="0">
                <a:solidFill>
                  <a:srgbClr val="FFFF00"/>
                </a:solidFill>
              </a:rPr>
              <a:t>La ley de su Dios. </a:t>
            </a:r>
            <a:r>
              <a:rPr lang="es-ES" sz="3600" b="1" dirty="0" smtClean="0">
                <a:solidFill>
                  <a:schemeClr val="bg1"/>
                </a:solidFill>
              </a:rPr>
              <a:t>Los </a:t>
            </a:r>
            <a:r>
              <a:rPr lang="es-ES" sz="3600" b="1" dirty="0">
                <a:solidFill>
                  <a:schemeClr val="bg1"/>
                </a:solidFill>
              </a:rPr>
              <a:t>enemigos de Daniel sabían que nunca se </a:t>
            </a:r>
            <a:r>
              <a:rPr lang="es-ES" sz="3600" b="1" dirty="0" smtClean="0">
                <a:solidFill>
                  <a:schemeClr val="bg1"/>
                </a:solidFill>
              </a:rPr>
              <a:t>le </a:t>
            </a:r>
            <a:r>
              <a:rPr lang="es-ES" sz="3600" b="1" dirty="0">
                <a:solidFill>
                  <a:schemeClr val="bg1"/>
                </a:solidFill>
              </a:rPr>
              <a:t>encontraba rindiendo culto a ninguno de los templos de Babilonia, ni tomaba </a:t>
            </a:r>
            <a:r>
              <a:rPr lang="es-ES" sz="3600" b="1" dirty="0" smtClean="0">
                <a:solidFill>
                  <a:schemeClr val="bg1"/>
                </a:solidFill>
              </a:rPr>
              <a:t>parte </a:t>
            </a:r>
            <a:r>
              <a:rPr lang="es-ES" sz="3600" b="1" dirty="0">
                <a:solidFill>
                  <a:schemeClr val="bg1"/>
                </a:solidFill>
              </a:rPr>
              <a:t>en las ceremonias religiosas paganas. Sin duda habían notado que faltaba a su oficina todos los sábados, el día de descanso semanal prescrito en "La ley de su Dios". Sin duda razonaron que sus horas fijas de oración interferían con el cumplimiento de sus deberes oficiales. </a:t>
            </a:r>
            <a:r>
              <a:rPr lang="es-ES" sz="2800" b="1" i="1" dirty="0">
                <a:solidFill>
                  <a:schemeClr val="accent4">
                    <a:lumMod val="20000"/>
                    <a:lumOff val="80000"/>
                  </a:schemeClr>
                </a:solidFill>
              </a:rPr>
              <a:t>Comentario bíblico adventista Daniel 6: 5</a:t>
            </a:r>
            <a:endParaRPr lang="es-ES" sz="3600" b="1" i="1" dirty="0">
              <a:solidFill>
                <a:schemeClr val="accent4">
                  <a:lumMod val="20000"/>
                  <a:lumOff val="80000"/>
                </a:schemeClr>
              </a:solidFill>
            </a:endParaRPr>
          </a:p>
        </p:txBody>
      </p:sp>
    </p:spTree>
    <p:extLst>
      <p:ext uri="{BB962C8B-B14F-4D97-AF65-F5344CB8AC3E}">
        <p14:creationId xmlns:p14="http://schemas.microsoft.com/office/powerpoint/2010/main" val="183111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618393"/>
            <a:ext cx="9042115" cy="5509200"/>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a:solidFill>
                  <a:schemeClr val="bg1"/>
                </a:solidFill>
              </a:rPr>
              <a:t>Aquellos estadistas medo persas, celosos del lugar que ocupaba Daniel, recurrieron a </a:t>
            </a:r>
            <a:r>
              <a:rPr lang="es-ES" sz="4400" b="1" dirty="0" smtClean="0">
                <a:solidFill>
                  <a:schemeClr val="bg1"/>
                </a:solidFill>
              </a:rPr>
              <a:t>una conspiración </a:t>
            </a:r>
            <a:r>
              <a:rPr lang="es-ES" sz="4400" b="1" dirty="0">
                <a:solidFill>
                  <a:schemeClr val="bg1"/>
                </a:solidFill>
              </a:rPr>
              <a:t>mentirosa. Su codicia los llevó a querer la muerte de Daniel. Cuando se lo </a:t>
            </a:r>
            <a:r>
              <a:rPr lang="es-ES" sz="4400" b="1" dirty="0" smtClean="0">
                <a:solidFill>
                  <a:schemeClr val="bg1"/>
                </a:solidFill>
              </a:rPr>
              <a:t>fomenta en </a:t>
            </a:r>
            <a:r>
              <a:rPr lang="es-ES" sz="4400" b="1" dirty="0">
                <a:solidFill>
                  <a:schemeClr val="bg1"/>
                </a:solidFill>
              </a:rPr>
              <a:t>el corazón, el pecado echa sus raíces y produce frutos desagradables.</a:t>
            </a:r>
            <a:endParaRPr lang="es-DO" sz="4400" b="1" dirty="0">
              <a:solidFill>
                <a:schemeClr val="bg1"/>
              </a:solidFill>
            </a:endParaRPr>
          </a:p>
        </p:txBody>
      </p:sp>
    </p:spTree>
    <p:extLst>
      <p:ext uri="{BB962C8B-B14F-4D97-AF65-F5344CB8AC3E}">
        <p14:creationId xmlns:p14="http://schemas.microsoft.com/office/powerpoint/2010/main" val="3005379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392436" y="141680"/>
            <a:ext cx="11374841" cy="646331"/>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3. </a:t>
            </a:r>
            <a:r>
              <a:rPr lang="es-ES" sz="3600" b="1" dirty="0">
                <a:solidFill>
                  <a:srgbClr val="FFFF00"/>
                </a:solidFill>
                <a:latin typeface="Calibri" panose="020F0502020204030204" pitchFamily="34" charset="0"/>
                <a:cs typeface="Calibri" panose="020F0502020204030204" pitchFamily="34" charset="0"/>
              </a:rPr>
              <a:t>¿En qué consistió la prueba final de Daniel? Daniel </a:t>
            </a:r>
            <a:r>
              <a:rPr lang="es-ES" sz="3600" b="1" dirty="0" smtClean="0">
                <a:solidFill>
                  <a:srgbClr val="FFFF00"/>
                </a:solidFill>
                <a:latin typeface="Calibri" panose="020F0502020204030204" pitchFamily="34" charset="0"/>
                <a:cs typeface="Calibri" panose="020F0502020204030204" pitchFamily="34" charset="0"/>
              </a:rPr>
              <a:t>6:6-9</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83530" y="733232"/>
            <a:ext cx="11224939" cy="6247864"/>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chemeClr val="bg1"/>
                </a:solidFill>
                <a:latin typeface="Calibri" panose="020F0502020204030204" pitchFamily="34" charset="0"/>
                <a:cs typeface="Calibri" panose="020F0502020204030204" pitchFamily="34" charset="0"/>
              </a:rPr>
              <a:t>Entonces estos ministros y sátrapas vinieron apresuradamente a la presencia del rey, y le dijeron así: ¡Rey </a:t>
            </a:r>
            <a:r>
              <a:rPr lang="es-ES" sz="4000" b="1" dirty="0" smtClean="0">
                <a:solidFill>
                  <a:schemeClr val="bg1"/>
                </a:solidFill>
                <a:latin typeface="Calibri" panose="020F0502020204030204" pitchFamily="34" charset="0"/>
                <a:cs typeface="Calibri" panose="020F0502020204030204" pitchFamily="34" charset="0"/>
              </a:rPr>
              <a:t>Darío [de Media], </a:t>
            </a:r>
            <a:r>
              <a:rPr lang="es-ES" sz="4000" b="1" dirty="0">
                <a:solidFill>
                  <a:schemeClr val="bg1"/>
                </a:solidFill>
                <a:latin typeface="Calibri" panose="020F0502020204030204" pitchFamily="34" charset="0"/>
                <a:cs typeface="Calibri" panose="020F0502020204030204" pitchFamily="34" charset="0"/>
              </a:rPr>
              <a:t>vive para </a:t>
            </a:r>
            <a:r>
              <a:rPr lang="es-ES" sz="4000" b="1" dirty="0" smtClean="0">
                <a:solidFill>
                  <a:schemeClr val="bg1"/>
                </a:solidFill>
                <a:latin typeface="Calibri" panose="020F0502020204030204" pitchFamily="34" charset="0"/>
                <a:cs typeface="Calibri" panose="020F0502020204030204" pitchFamily="34" charset="0"/>
              </a:rPr>
              <a:t>siempre! Todos </a:t>
            </a:r>
            <a:r>
              <a:rPr lang="es-ES" sz="4000" b="1" dirty="0">
                <a:solidFill>
                  <a:schemeClr val="bg1"/>
                </a:solidFill>
                <a:latin typeface="Calibri" panose="020F0502020204030204" pitchFamily="34" charset="0"/>
                <a:cs typeface="Calibri" panose="020F0502020204030204" pitchFamily="34" charset="0"/>
              </a:rPr>
              <a:t>los ministros del </a:t>
            </a:r>
            <a:r>
              <a:rPr lang="es-ES" sz="4000" b="1" dirty="0" smtClean="0">
                <a:solidFill>
                  <a:schemeClr val="bg1"/>
                </a:solidFill>
                <a:latin typeface="Calibri" panose="020F0502020204030204" pitchFamily="34" charset="0"/>
                <a:cs typeface="Calibri" panose="020F0502020204030204" pitchFamily="34" charset="0"/>
              </a:rPr>
              <a:t>reino</a:t>
            </a:r>
            <a:r>
              <a:rPr lang="es-ES" sz="4000" b="1" dirty="0">
                <a:solidFill>
                  <a:schemeClr val="bg1"/>
                </a:solidFill>
                <a:latin typeface="Calibri" panose="020F0502020204030204" pitchFamily="34" charset="0"/>
                <a:cs typeface="Calibri" panose="020F0502020204030204" pitchFamily="34" charset="0"/>
              </a:rPr>
              <a:t>, prefectos, sátrapas, consejeros y gobernadores han acordado en consejo que promulgues un </a:t>
            </a:r>
            <a:r>
              <a:rPr lang="es-ES" sz="4000" b="1" dirty="0" smtClean="0">
                <a:solidFill>
                  <a:schemeClr val="bg1"/>
                </a:solidFill>
                <a:latin typeface="Calibri" panose="020F0502020204030204" pitchFamily="34" charset="0"/>
                <a:cs typeface="Calibri" panose="020F0502020204030204" pitchFamily="34" charset="0"/>
              </a:rPr>
              <a:t>_______ </a:t>
            </a:r>
            <a:r>
              <a:rPr lang="es-ES" sz="4000" b="1" dirty="0">
                <a:solidFill>
                  <a:schemeClr val="bg1"/>
                </a:solidFill>
                <a:latin typeface="Calibri" panose="020F0502020204030204" pitchFamily="34" charset="0"/>
                <a:cs typeface="Calibri" panose="020F0502020204030204" pitchFamily="34" charset="0"/>
              </a:rPr>
              <a:t>real y lo confirmes, </a:t>
            </a:r>
            <a:r>
              <a:rPr lang="es-ES" sz="4000" b="1" dirty="0" smtClean="0">
                <a:solidFill>
                  <a:schemeClr val="bg1"/>
                </a:solidFill>
                <a:latin typeface="Calibri" panose="020F0502020204030204" pitchFamily="34" charset="0"/>
                <a:cs typeface="Calibri" panose="020F0502020204030204" pitchFamily="34" charset="0"/>
              </a:rPr>
              <a:t>mandando </a:t>
            </a:r>
            <a:r>
              <a:rPr lang="es-ES" sz="4000" b="1" dirty="0">
                <a:solidFill>
                  <a:schemeClr val="bg1"/>
                </a:solidFill>
                <a:latin typeface="Calibri" panose="020F0502020204030204" pitchFamily="34" charset="0"/>
                <a:cs typeface="Calibri" panose="020F0502020204030204" pitchFamily="34" charset="0"/>
              </a:rPr>
              <a:t>que cualquiera que en el espacio de treinta días haga </a:t>
            </a:r>
            <a:r>
              <a:rPr lang="es-ES" sz="4000" b="1" dirty="0" smtClean="0">
                <a:solidFill>
                  <a:schemeClr val="bg1"/>
                </a:solidFill>
                <a:latin typeface="Calibri" panose="020F0502020204030204" pitchFamily="34" charset="0"/>
                <a:cs typeface="Calibri" panose="020F0502020204030204" pitchFamily="34" charset="0"/>
              </a:rPr>
              <a:t>_________ </a:t>
            </a:r>
            <a:r>
              <a:rPr lang="es-ES" sz="4000" b="1" dirty="0">
                <a:solidFill>
                  <a:schemeClr val="bg1"/>
                </a:solidFill>
                <a:latin typeface="Calibri" panose="020F0502020204030204" pitchFamily="34" charset="0"/>
                <a:cs typeface="Calibri" panose="020F0502020204030204" pitchFamily="34" charset="0"/>
              </a:rPr>
              <a:t>a cualquier </a:t>
            </a:r>
            <a:r>
              <a:rPr lang="es-ES" sz="4000" b="1" dirty="0" smtClean="0">
                <a:solidFill>
                  <a:schemeClr val="bg1"/>
                </a:solidFill>
                <a:latin typeface="Calibri" panose="020F0502020204030204" pitchFamily="34" charset="0"/>
                <a:cs typeface="Calibri" panose="020F0502020204030204" pitchFamily="34" charset="0"/>
              </a:rPr>
              <a:t>_____ </a:t>
            </a:r>
            <a:r>
              <a:rPr lang="es-ES" sz="4000" b="1" dirty="0">
                <a:solidFill>
                  <a:schemeClr val="bg1"/>
                </a:solidFill>
                <a:latin typeface="Calibri" panose="020F0502020204030204" pitchFamily="34" charset="0"/>
                <a:cs typeface="Calibri" panose="020F0502020204030204" pitchFamily="34" charset="0"/>
              </a:rPr>
              <a:t>u hombre </a:t>
            </a:r>
            <a:r>
              <a:rPr lang="es-ES" sz="4000" b="1" dirty="0" smtClean="0">
                <a:solidFill>
                  <a:schemeClr val="bg1"/>
                </a:solidFill>
                <a:latin typeface="Calibri" panose="020F0502020204030204" pitchFamily="34" charset="0"/>
                <a:cs typeface="Calibri" panose="020F0502020204030204" pitchFamily="34" charset="0"/>
              </a:rPr>
              <a:t>__________, </a:t>
            </a:r>
            <a:r>
              <a:rPr lang="es-ES" sz="4000" b="1" dirty="0">
                <a:solidFill>
                  <a:schemeClr val="bg1"/>
                </a:solidFill>
                <a:latin typeface="Calibri" panose="020F0502020204030204" pitchFamily="34" charset="0"/>
                <a:cs typeface="Calibri" panose="020F0502020204030204" pitchFamily="34" charset="0"/>
              </a:rPr>
              <a:t>oh rey, sea echado en el </a:t>
            </a:r>
            <a:r>
              <a:rPr lang="es-ES" sz="4000" b="1" dirty="0" smtClean="0">
                <a:solidFill>
                  <a:schemeClr val="bg1"/>
                </a:solidFill>
                <a:latin typeface="Calibri" panose="020F0502020204030204" pitchFamily="34" charset="0"/>
                <a:cs typeface="Calibri" panose="020F0502020204030204" pitchFamily="34" charset="0"/>
              </a:rPr>
              <a:t>____ </a:t>
            </a:r>
            <a:r>
              <a:rPr lang="es-ES" sz="4000" b="1" dirty="0">
                <a:solidFill>
                  <a:schemeClr val="bg1"/>
                </a:solidFill>
                <a:latin typeface="Calibri" panose="020F0502020204030204" pitchFamily="34" charset="0"/>
                <a:cs typeface="Calibri" panose="020F0502020204030204" pitchFamily="34" charset="0"/>
              </a:rPr>
              <a:t>de los leones</a:t>
            </a:r>
            <a:r>
              <a:rPr lang="es-ES" sz="4000" b="1" dirty="0" smtClean="0">
                <a:solidFill>
                  <a:schemeClr val="bg1"/>
                </a:solidFill>
                <a:latin typeface="Calibri" panose="020F0502020204030204" pitchFamily="34" charset="0"/>
                <a:cs typeface="Calibri" panose="020F0502020204030204" pitchFamily="34" charset="0"/>
              </a:rPr>
              <a:t>.</a:t>
            </a:r>
            <a:endParaRPr lang="es-DO" sz="4000" b="1" dirty="0">
              <a:solidFill>
                <a:schemeClr val="bg1"/>
              </a:solidFill>
              <a:latin typeface="Calibri" panose="020F0502020204030204" pitchFamily="34" charset="0"/>
              <a:cs typeface="Calibri" panose="020F0502020204030204" pitchFamily="34" charset="0"/>
            </a:endParaRPr>
          </a:p>
        </p:txBody>
      </p:sp>
      <p:sp>
        <p:nvSpPr>
          <p:cNvPr id="5" name="CuadroTexto 4"/>
          <p:cNvSpPr txBox="1"/>
          <p:nvPr/>
        </p:nvSpPr>
        <p:spPr>
          <a:xfrm>
            <a:off x="4819374" y="3770959"/>
            <a:ext cx="1638266" cy="707886"/>
          </a:xfrm>
          <a:prstGeom prst="rect">
            <a:avLst/>
          </a:prstGeom>
          <a:noFill/>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edicto</a:t>
            </a:r>
            <a:endParaRPr lang="en-US" sz="4000" dirty="0">
              <a:solidFill>
                <a:srgbClr val="FFFF00"/>
              </a:solidFill>
            </a:endParaRPr>
          </a:p>
        </p:txBody>
      </p:sp>
      <p:sp>
        <p:nvSpPr>
          <p:cNvPr id="9" name="CuadroTexto 8"/>
          <p:cNvSpPr txBox="1"/>
          <p:nvPr/>
        </p:nvSpPr>
        <p:spPr>
          <a:xfrm>
            <a:off x="4407164" y="4966085"/>
            <a:ext cx="2050476" cy="707886"/>
          </a:xfrm>
          <a:prstGeom prst="rect">
            <a:avLst/>
          </a:prstGeom>
          <a:noFill/>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petición</a:t>
            </a:r>
            <a:endParaRPr lang="en-US" sz="4000" dirty="0">
              <a:solidFill>
                <a:srgbClr val="FFFF00"/>
              </a:solidFill>
            </a:endParaRPr>
          </a:p>
        </p:txBody>
      </p:sp>
      <p:sp>
        <p:nvSpPr>
          <p:cNvPr id="7" name="CuadroTexto 6"/>
          <p:cNvSpPr txBox="1"/>
          <p:nvPr/>
        </p:nvSpPr>
        <p:spPr>
          <a:xfrm>
            <a:off x="9125843" y="4966085"/>
            <a:ext cx="1167414" cy="707886"/>
          </a:xfrm>
          <a:prstGeom prst="rect">
            <a:avLst/>
          </a:prstGeom>
          <a:noFill/>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dios</a:t>
            </a:r>
            <a:endParaRPr lang="en-US" sz="4000" dirty="0">
              <a:solidFill>
                <a:srgbClr val="FFFF00"/>
              </a:solidFill>
            </a:endParaRPr>
          </a:p>
        </p:txBody>
      </p:sp>
      <p:sp>
        <p:nvSpPr>
          <p:cNvPr id="8" name="CuadroTexto 7"/>
          <p:cNvSpPr txBox="1"/>
          <p:nvPr/>
        </p:nvSpPr>
        <p:spPr>
          <a:xfrm>
            <a:off x="2345171" y="5590169"/>
            <a:ext cx="2397047" cy="707886"/>
          </a:xfrm>
          <a:prstGeom prst="rect">
            <a:avLst/>
          </a:prstGeom>
          <a:noFill/>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fuera de ti</a:t>
            </a:r>
            <a:endParaRPr lang="en-US" sz="4000" dirty="0">
              <a:solidFill>
                <a:srgbClr val="FFFF00"/>
              </a:solidFill>
            </a:endParaRPr>
          </a:p>
        </p:txBody>
      </p:sp>
      <p:sp>
        <p:nvSpPr>
          <p:cNvPr id="10" name="CuadroTexto 9"/>
          <p:cNvSpPr txBox="1"/>
          <p:nvPr/>
        </p:nvSpPr>
        <p:spPr>
          <a:xfrm>
            <a:off x="10248287" y="5614011"/>
            <a:ext cx="1196613" cy="707886"/>
          </a:xfrm>
          <a:prstGeom prst="rect">
            <a:avLst/>
          </a:prstGeom>
          <a:noFill/>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foso</a:t>
            </a:r>
            <a:endParaRPr lang="en-US" sz="4000" dirty="0">
              <a:solidFill>
                <a:srgbClr val="FFFF00"/>
              </a:solidFill>
            </a:endParaRPr>
          </a:p>
        </p:txBody>
      </p:sp>
    </p:spTree>
    <p:extLst>
      <p:ext uri="{BB962C8B-B14F-4D97-AF65-F5344CB8AC3E}">
        <p14:creationId xmlns:p14="http://schemas.microsoft.com/office/powerpoint/2010/main" val="17937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483530" y="733232"/>
            <a:ext cx="11224939" cy="317009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chemeClr val="bg1"/>
                </a:solidFill>
                <a:latin typeface="Calibri" panose="020F0502020204030204" pitchFamily="34" charset="0"/>
                <a:cs typeface="Calibri" panose="020F0502020204030204" pitchFamily="34" charset="0"/>
              </a:rPr>
              <a:t>Ahora, pues, oh rey, confirma el edicto y fírmalo, para que no pueda ser revocado, conforme a la ley de Media y de Persia, la cual no puede ser </a:t>
            </a:r>
            <a:r>
              <a:rPr lang="es-ES" sz="4000" b="1" dirty="0" smtClean="0">
                <a:solidFill>
                  <a:schemeClr val="bg1"/>
                </a:solidFill>
                <a:latin typeface="Calibri" panose="020F0502020204030204" pitchFamily="34" charset="0"/>
                <a:cs typeface="Calibri" panose="020F0502020204030204" pitchFamily="34" charset="0"/>
              </a:rPr>
              <a:t>abrogada. _______, </a:t>
            </a:r>
            <a:r>
              <a:rPr lang="es-ES" sz="4000" b="1" dirty="0">
                <a:solidFill>
                  <a:schemeClr val="bg1"/>
                </a:solidFill>
                <a:latin typeface="Calibri" panose="020F0502020204030204" pitchFamily="34" charset="0"/>
                <a:cs typeface="Calibri" panose="020F0502020204030204" pitchFamily="34" charset="0"/>
              </a:rPr>
              <a:t>pues, el rey Darío el edicto y la prohibición.</a:t>
            </a:r>
            <a:endParaRPr lang="es-DO" sz="4000" b="1" dirty="0">
              <a:solidFill>
                <a:schemeClr val="bg1"/>
              </a:solidFill>
              <a:latin typeface="Calibri" panose="020F0502020204030204" pitchFamily="34" charset="0"/>
              <a:cs typeface="Calibri" panose="020F0502020204030204" pitchFamily="34" charset="0"/>
            </a:endParaRPr>
          </a:p>
        </p:txBody>
      </p:sp>
      <p:sp>
        <p:nvSpPr>
          <p:cNvPr id="5" name="CuadroTexto 4"/>
          <p:cNvSpPr txBox="1"/>
          <p:nvPr/>
        </p:nvSpPr>
        <p:spPr>
          <a:xfrm>
            <a:off x="2888764" y="2526776"/>
            <a:ext cx="1638266" cy="707886"/>
          </a:xfrm>
          <a:prstGeom prst="rect">
            <a:avLst/>
          </a:prstGeom>
          <a:noFill/>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Firmó</a:t>
            </a:r>
            <a:endParaRPr lang="en-US" sz="4000" dirty="0">
              <a:solidFill>
                <a:srgbClr val="FFFF00"/>
              </a:solidFill>
            </a:endParaRPr>
          </a:p>
        </p:txBody>
      </p:sp>
    </p:spTree>
    <p:extLst>
      <p:ext uri="{BB962C8B-B14F-4D97-AF65-F5344CB8AC3E}">
        <p14:creationId xmlns:p14="http://schemas.microsoft.com/office/powerpoint/2010/main" val="31714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4" y="128790"/>
            <a:ext cx="9117066" cy="6740307"/>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smtClean="0">
                <a:solidFill>
                  <a:srgbClr val="FFFF00"/>
                </a:solidFill>
              </a:rPr>
              <a:t>Darío de Media</a:t>
            </a:r>
            <a:r>
              <a:rPr lang="es-ES" sz="4000" b="1" dirty="0">
                <a:solidFill>
                  <a:schemeClr val="bg1"/>
                </a:solidFill>
              </a:rPr>
              <a:t>. después de la caída de </a:t>
            </a:r>
            <a:r>
              <a:rPr lang="es-ES" sz="4000" b="1" dirty="0" smtClean="0">
                <a:solidFill>
                  <a:schemeClr val="bg1"/>
                </a:solidFill>
              </a:rPr>
              <a:t>Babilonia, el </a:t>
            </a:r>
            <a:r>
              <a:rPr lang="es-ES" sz="4000" b="1" dirty="0">
                <a:solidFill>
                  <a:schemeClr val="bg1"/>
                </a:solidFill>
              </a:rPr>
              <a:t>Imperio Babilónico fue gobernado por Darío, quizá durante la primera </a:t>
            </a:r>
            <a:r>
              <a:rPr lang="es-ES" sz="4000" b="1" dirty="0" smtClean="0">
                <a:solidFill>
                  <a:schemeClr val="bg1"/>
                </a:solidFill>
              </a:rPr>
              <a:t>parte del </a:t>
            </a:r>
            <a:r>
              <a:rPr lang="es-ES" sz="4000" b="1" dirty="0">
                <a:solidFill>
                  <a:schemeClr val="bg1"/>
                </a:solidFill>
              </a:rPr>
              <a:t>reinado de Ciro, según el cómputo de Babilonia. Darío, hijo de </a:t>
            </a:r>
            <a:r>
              <a:rPr lang="es-ES" sz="4000" b="1" dirty="0" err="1">
                <a:solidFill>
                  <a:schemeClr val="bg1"/>
                </a:solidFill>
              </a:rPr>
              <a:t>Asuero</a:t>
            </a:r>
            <a:r>
              <a:rPr lang="es-ES" sz="4000" b="1" dirty="0">
                <a:solidFill>
                  <a:schemeClr val="bg1"/>
                </a:solidFill>
              </a:rPr>
              <a:t> (</a:t>
            </a:r>
            <a:r>
              <a:rPr lang="es-ES" sz="4000" b="1" dirty="0" smtClean="0">
                <a:solidFill>
                  <a:schemeClr val="bg1"/>
                </a:solidFill>
              </a:rPr>
              <a:t>en griego</a:t>
            </a:r>
            <a:r>
              <a:rPr lang="es-ES" sz="4000" b="1" dirty="0">
                <a:solidFill>
                  <a:schemeClr val="bg1"/>
                </a:solidFill>
              </a:rPr>
              <a:t>, </a:t>
            </a:r>
            <a:r>
              <a:rPr lang="es-ES" sz="4000" b="1" dirty="0" err="1">
                <a:solidFill>
                  <a:schemeClr val="bg1"/>
                </a:solidFill>
              </a:rPr>
              <a:t>Jerjes</a:t>
            </a:r>
            <a:r>
              <a:rPr lang="es-ES" sz="4000" b="1" dirty="0">
                <a:solidFill>
                  <a:schemeClr val="bg1"/>
                </a:solidFill>
              </a:rPr>
              <a:t>), es llamado de Media en contraste con Ciro, que es </a:t>
            </a:r>
            <a:r>
              <a:rPr lang="es-ES" sz="4000" b="1" dirty="0" smtClean="0">
                <a:solidFill>
                  <a:schemeClr val="bg1"/>
                </a:solidFill>
              </a:rPr>
              <a:t>llamado persa (</a:t>
            </a:r>
            <a:r>
              <a:rPr lang="es-ES" sz="4000" b="1" dirty="0" err="1" smtClean="0">
                <a:solidFill>
                  <a:schemeClr val="bg1"/>
                </a:solidFill>
              </a:rPr>
              <a:t>Dn</a:t>
            </a:r>
            <a:r>
              <a:rPr lang="es-ES" sz="4000" b="1" dirty="0" smtClean="0">
                <a:solidFill>
                  <a:schemeClr val="bg1"/>
                </a:solidFill>
              </a:rPr>
              <a:t>. </a:t>
            </a:r>
            <a:r>
              <a:rPr lang="es-ES" sz="4000" b="1" dirty="0">
                <a:solidFill>
                  <a:schemeClr val="bg1"/>
                </a:solidFill>
              </a:rPr>
              <a:t>6: 28). Tenía ya 62 años cuando fue conquistada Babilonia, y </a:t>
            </a:r>
            <a:r>
              <a:rPr lang="es-ES" sz="4000" b="1" dirty="0" smtClean="0">
                <a:solidFill>
                  <a:schemeClr val="bg1"/>
                </a:solidFill>
              </a:rPr>
              <a:t>quizá murió </a:t>
            </a:r>
            <a:r>
              <a:rPr lang="es-ES" sz="4000" b="1" dirty="0">
                <a:solidFill>
                  <a:schemeClr val="bg1"/>
                </a:solidFill>
              </a:rPr>
              <a:t>poco después</a:t>
            </a:r>
            <a:r>
              <a:rPr lang="es-ES" sz="4000" b="1" dirty="0" smtClean="0">
                <a:solidFill>
                  <a:schemeClr val="bg1"/>
                </a:solidFill>
              </a:rPr>
              <a:t>. </a:t>
            </a:r>
            <a:r>
              <a:rPr lang="es-ES" sz="2800" b="1" i="1" dirty="0" smtClean="0">
                <a:solidFill>
                  <a:schemeClr val="accent6">
                    <a:lumMod val="20000"/>
                    <a:lumOff val="80000"/>
                  </a:schemeClr>
                </a:solidFill>
              </a:rPr>
              <a:t>Comentario bíblico adventista Daniel 6: 7</a:t>
            </a:r>
            <a:endParaRPr lang="es-ES" sz="3600" b="1" i="1" dirty="0">
              <a:solidFill>
                <a:schemeClr val="accent6">
                  <a:lumMod val="20000"/>
                  <a:lumOff val="80000"/>
                </a:schemeClr>
              </a:solidFill>
            </a:endParaRPr>
          </a:p>
        </p:txBody>
      </p:sp>
    </p:spTree>
    <p:extLst>
      <p:ext uri="{BB962C8B-B14F-4D97-AF65-F5344CB8AC3E}">
        <p14:creationId xmlns:p14="http://schemas.microsoft.com/office/powerpoint/2010/main" val="123900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500312" y="148913"/>
            <a:ext cx="9266967" cy="6494085"/>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3200" b="1" dirty="0">
                <a:solidFill>
                  <a:srgbClr val="FFFF00"/>
                </a:solidFill>
              </a:rPr>
              <a:t>Cualquiera que. . . haga petición</a:t>
            </a:r>
            <a:r>
              <a:rPr lang="es-ES" sz="3200" b="1" dirty="0">
                <a:solidFill>
                  <a:schemeClr val="bg1"/>
                </a:solidFill>
              </a:rPr>
              <a:t>. Un decreto de esta naturaleza hubiera sido completamente extraño para los persas, quienes se ganaron la reputación de </a:t>
            </a:r>
            <a:r>
              <a:rPr lang="es-ES" sz="3200" b="1" dirty="0" smtClean="0">
                <a:solidFill>
                  <a:schemeClr val="bg1"/>
                </a:solidFill>
              </a:rPr>
              <a:t>tolerantes con la religión. </a:t>
            </a:r>
            <a:r>
              <a:rPr lang="es-ES" sz="3200" b="1" dirty="0">
                <a:solidFill>
                  <a:schemeClr val="bg1"/>
                </a:solidFill>
              </a:rPr>
              <a:t>Es inconcebible que un hombre como Ciro [de Persia] hubiera firmado tal decreto. Sin embargo, indudablemente Darío de Media tenía otra formación. Sabemos poco acerca de la manera de pensar de los medos en cuanto a tolerancia religiosa. Ciro, el rey de persa, reconstruyó templos de naciones destruidas por los babilonios, y así demostró su espíritu de tolerancia para con los sentimientos y prácticas religiosas de otros pueblos. </a:t>
            </a:r>
            <a:r>
              <a:rPr lang="es-ES" sz="2800" b="1" dirty="0">
                <a:solidFill>
                  <a:schemeClr val="accent6">
                    <a:lumMod val="20000"/>
                    <a:lumOff val="80000"/>
                  </a:schemeClr>
                </a:solidFill>
              </a:rPr>
              <a:t>Comentario bíblico adventista Daniel 6: 7</a:t>
            </a:r>
            <a:endParaRPr lang="es-ES" sz="2800" b="1" i="1" dirty="0">
              <a:solidFill>
                <a:schemeClr val="accent6">
                  <a:lumMod val="20000"/>
                  <a:lumOff val="80000"/>
                </a:schemeClr>
              </a:solidFill>
            </a:endParaRPr>
          </a:p>
        </p:txBody>
      </p:sp>
    </p:spTree>
    <p:extLst>
      <p:ext uri="{BB962C8B-B14F-4D97-AF65-F5344CB8AC3E}">
        <p14:creationId xmlns:p14="http://schemas.microsoft.com/office/powerpoint/2010/main" val="2663715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483481"/>
            <a:ext cx="9042115" cy="5632311"/>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6000" b="1" dirty="0">
                <a:solidFill>
                  <a:schemeClr val="bg1"/>
                </a:solidFill>
              </a:rPr>
              <a:t>La prueba final de Daniel estaba relacionada con la cuestión de la adoración verdadera y </a:t>
            </a:r>
            <a:r>
              <a:rPr lang="es-ES" sz="6000" b="1" dirty="0" smtClean="0">
                <a:solidFill>
                  <a:schemeClr val="bg1"/>
                </a:solidFill>
              </a:rPr>
              <a:t>falsa. Se </a:t>
            </a:r>
            <a:r>
              <a:rPr lang="es-ES" sz="6000" b="1" dirty="0">
                <a:solidFill>
                  <a:schemeClr val="bg1"/>
                </a:solidFill>
              </a:rPr>
              <a:t>centraba en lo falso versus lo genuino.</a:t>
            </a:r>
            <a:endParaRPr lang="es-DO" sz="6000" b="1" dirty="0">
              <a:solidFill>
                <a:schemeClr val="bg1"/>
              </a:solidFill>
            </a:endParaRPr>
          </a:p>
        </p:txBody>
      </p:sp>
    </p:spTree>
    <p:extLst>
      <p:ext uri="{BB962C8B-B14F-4D97-AF65-F5344CB8AC3E}">
        <p14:creationId xmlns:p14="http://schemas.microsoft.com/office/powerpoint/2010/main" val="794581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945407" y="1269978"/>
            <a:ext cx="3511496" cy="584775"/>
          </a:xfrm>
          <a:prstGeom prst="rect">
            <a:avLst/>
          </a:prstGeom>
          <a:noFill/>
        </p:spPr>
        <p:txBody>
          <a:bodyPr wrap="square" rtlCol="0">
            <a:spAutoFit/>
          </a:bodyPr>
          <a:lstStyle/>
          <a:p>
            <a:pPr lvl="0">
              <a:defRPr/>
            </a:pPr>
            <a:r>
              <a:rPr lang="es-ES" sz="3200" dirty="0">
                <a:solidFill>
                  <a:srgbClr val="DF6613"/>
                </a:solidFill>
              </a:rPr>
              <a:t>Sátrapa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945407" y="133248"/>
            <a:ext cx="4197824" cy="584775"/>
          </a:xfrm>
          <a:prstGeom prst="rect">
            <a:avLst/>
          </a:prstGeom>
          <a:noFill/>
        </p:spPr>
        <p:txBody>
          <a:bodyPr wrap="square" rtlCol="0">
            <a:spAutoFit/>
          </a:bodyPr>
          <a:lstStyle/>
          <a:p>
            <a:pPr lvl="0">
              <a:defRPr/>
            </a:pPr>
            <a:r>
              <a:rPr lang="es-ES" sz="3200" dirty="0">
                <a:solidFill>
                  <a:srgbClr val="DF6613"/>
                </a:solidFill>
              </a:rPr>
              <a:t>Puesto de Daniel</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844678" y="4200000"/>
            <a:ext cx="3712954" cy="584775"/>
          </a:xfrm>
          <a:prstGeom prst="rect">
            <a:avLst/>
          </a:prstGeom>
          <a:noFill/>
        </p:spPr>
        <p:txBody>
          <a:bodyPr wrap="square" rtlCol="0">
            <a:spAutoFit/>
          </a:bodyPr>
          <a:lstStyle/>
          <a:p>
            <a:pPr lvl="0">
              <a:defRPr/>
            </a:pPr>
            <a:r>
              <a:rPr lang="es-ES" sz="3200" dirty="0" smtClean="0">
                <a:solidFill>
                  <a:srgbClr val="DF6613"/>
                </a:solidFill>
              </a:rPr>
              <a:t>Edicto de Darío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945405" y="5243811"/>
            <a:ext cx="3892383" cy="584775"/>
          </a:xfrm>
          <a:prstGeom prst="rect">
            <a:avLst/>
          </a:prstGeom>
          <a:noFill/>
        </p:spPr>
        <p:txBody>
          <a:bodyPr wrap="square" rtlCol="0">
            <a:spAutoFit/>
          </a:bodyPr>
          <a:lstStyle/>
          <a:p>
            <a:pPr lvl="0">
              <a:defRPr/>
            </a:pPr>
            <a:r>
              <a:rPr lang="es-ES" sz="3200" dirty="0">
                <a:solidFill>
                  <a:srgbClr val="DF6613"/>
                </a:solidFill>
              </a:rPr>
              <a:t>Darío y Ciro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811573" y="2320568"/>
            <a:ext cx="3779164" cy="1077218"/>
          </a:xfrm>
          <a:prstGeom prst="rect">
            <a:avLst/>
          </a:prstGeom>
          <a:noFill/>
        </p:spPr>
        <p:txBody>
          <a:bodyPr wrap="square" rtlCol="0">
            <a:spAutoFit/>
          </a:bodyPr>
          <a:lstStyle/>
          <a:p>
            <a:pPr lvl="0">
              <a:defRPr/>
            </a:pPr>
            <a:r>
              <a:rPr lang="es-ES" sz="3200" dirty="0">
                <a:solidFill>
                  <a:srgbClr val="DF6613"/>
                </a:solidFill>
              </a:rPr>
              <a:t>Daniel guardaba la Ley de su Dios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9400" y="3999945"/>
            <a:ext cx="4723164" cy="1569660"/>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Funcionario persa a cargo de un sector importante</a:t>
            </a:r>
            <a:endParaRPr lang="es-ES"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6609400" y="3201272"/>
            <a:ext cx="5042041" cy="584775"/>
          </a:xfrm>
          <a:prstGeom prst="rect">
            <a:avLst/>
          </a:prstGeom>
          <a:noFill/>
        </p:spPr>
        <p:txBody>
          <a:bodyPr wrap="square" rtlCol="0">
            <a:spAutoFit/>
          </a:bodyPr>
          <a:lstStyle/>
          <a:p>
            <a:r>
              <a:rPr lang="es-DO" sz="3200" dirty="0">
                <a:solidFill>
                  <a:srgbClr val="C00000"/>
                </a:solidFill>
              </a:rPr>
              <a:t>D</a:t>
            </a:r>
            <a:r>
              <a:rPr lang="es-DO" sz="3200" dirty="0" smtClean="0">
                <a:solidFill>
                  <a:srgbClr val="C00000"/>
                </a:solidFill>
              </a:rPr>
              <a:t>. </a:t>
            </a:r>
            <a:r>
              <a:rPr lang="es-ES" sz="3200" dirty="0"/>
              <a:t>Primer ministro</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6609400" y="1007171"/>
            <a:ext cx="4497764" cy="1077218"/>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No se podían hacer peticiones a dioses</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6609400" y="2390011"/>
            <a:ext cx="4294053" cy="584775"/>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Media y Persia.</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9400" y="5713970"/>
            <a:ext cx="5110590" cy="1077218"/>
          </a:xfrm>
          <a:prstGeom prst="rect">
            <a:avLst/>
          </a:prstGeom>
          <a:noFill/>
        </p:spPr>
        <p:txBody>
          <a:bodyPr wrap="square" rtlCol="0">
            <a:spAutoFit/>
          </a:bodyPr>
          <a:lstStyle/>
          <a:p>
            <a:r>
              <a:rPr lang="es-DO" sz="3200" dirty="0">
                <a:solidFill>
                  <a:srgbClr val="C00000"/>
                </a:solidFill>
              </a:rPr>
              <a:t>F</a:t>
            </a:r>
            <a:r>
              <a:rPr lang="es-DO" sz="3200" dirty="0" smtClean="0">
                <a:solidFill>
                  <a:srgbClr val="C00000"/>
                </a:solidFill>
              </a:rPr>
              <a:t>. </a:t>
            </a:r>
            <a:r>
              <a:rPr lang="es-ES" sz="3200" dirty="0"/>
              <a:t>Base para poner a Daniel contra el Rey</a:t>
            </a:r>
            <a:endParaRPr lang="es-DO"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6609400" y="133248"/>
            <a:ext cx="3817709" cy="553998"/>
          </a:xfrm>
          <a:prstGeom prst="rect">
            <a:avLst/>
          </a:prstGeom>
          <a:noFill/>
        </p:spPr>
        <p:txBody>
          <a:bodyPr wrap="square" rtlCol="0">
            <a:spAutoFit/>
          </a:bodyPr>
          <a:lstStyle/>
          <a:p>
            <a:r>
              <a:rPr lang="es-DO" sz="3000" dirty="0">
                <a:solidFill>
                  <a:srgbClr val="C00000"/>
                </a:solidFill>
              </a:rPr>
              <a:t>A</a:t>
            </a:r>
            <a:r>
              <a:rPr lang="es-DO" sz="3000" dirty="0" smtClean="0">
                <a:solidFill>
                  <a:srgbClr val="C00000"/>
                </a:solidFill>
              </a:rPr>
              <a:t>. </a:t>
            </a:r>
            <a:r>
              <a:rPr lang="es-DO" sz="3000" dirty="0" smtClean="0"/>
              <a:t>Persia y Media</a:t>
            </a:r>
            <a:endParaRPr lang="es-DO"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872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1" name="Forma libre: forma 30">
            <a:extLst>
              <a:ext uri="{FF2B5EF4-FFF2-40B4-BE49-F238E27FC236}">
                <a16:creationId xmlns:a16="http://schemas.microsoft.com/office/drawing/2014/main" id="{398C7394-323C-48C9-B7C5-01C566893450}"/>
              </a:ext>
            </a:extLst>
          </p:cNvPr>
          <p:cNvSpPr/>
          <p:nvPr/>
        </p:nvSpPr>
        <p:spPr>
          <a:xfrm rot="20281858">
            <a:off x="3478903" y="-1795383"/>
            <a:ext cx="8622603"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894461">
            <a:off x="2076246" y="-180464"/>
            <a:ext cx="1170569" cy="7234092"/>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 name="connsiteX0" fmla="*/ 0 w 1428863"/>
              <a:gd name="connsiteY0" fmla="*/ 253148 h 6007254"/>
              <a:gd name="connsiteX1" fmla="*/ 920407 w 1428863"/>
              <a:gd name="connsiteY1" fmla="*/ 0 h 6007254"/>
              <a:gd name="connsiteX2" fmla="*/ 1379228 w 1428863"/>
              <a:gd name="connsiteY2" fmla="*/ 529058 h 6007254"/>
              <a:gd name="connsiteX3" fmla="*/ 1428863 w 1428863"/>
              <a:gd name="connsiteY3" fmla="*/ 5778814 h 6007254"/>
              <a:gd name="connsiteX4" fmla="*/ 444283 w 1428863"/>
              <a:gd name="connsiteY4" fmla="*/ 6007254 h 6007254"/>
              <a:gd name="connsiteX5" fmla="*/ 451965 w 1428863"/>
              <a:gd name="connsiteY5" fmla="*/ 788061 h 6007254"/>
              <a:gd name="connsiteX6" fmla="*/ 0 w 1428863"/>
              <a:gd name="connsiteY6" fmla="*/ 253148 h 6007254"/>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51598"/>
              <a:gd name="connsiteY0" fmla="*/ 253148 h 5999822"/>
              <a:gd name="connsiteX1" fmla="*/ 920407 w 1451598"/>
              <a:gd name="connsiteY1" fmla="*/ 0 h 5999822"/>
              <a:gd name="connsiteX2" fmla="*/ 1379228 w 1451598"/>
              <a:gd name="connsiteY2" fmla="*/ 529058 h 5999822"/>
              <a:gd name="connsiteX3" fmla="*/ 1451598 w 1451598"/>
              <a:gd name="connsiteY3" fmla="*/ 5798671 h 5999822"/>
              <a:gd name="connsiteX4" fmla="*/ 440523 w 1451598"/>
              <a:gd name="connsiteY4" fmla="*/ 5999822 h 5999822"/>
              <a:gd name="connsiteX5" fmla="*/ 451965 w 1451598"/>
              <a:gd name="connsiteY5" fmla="*/ 788061 h 5999822"/>
              <a:gd name="connsiteX6" fmla="*/ 0 w 1451598"/>
              <a:gd name="connsiteY6" fmla="*/ 253148 h 5999822"/>
              <a:gd name="connsiteX0" fmla="*/ 0 w 1436383"/>
              <a:gd name="connsiteY0" fmla="*/ 253148 h 5999822"/>
              <a:gd name="connsiteX1" fmla="*/ 920407 w 1436383"/>
              <a:gd name="connsiteY1" fmla="*/ 0 h 5999822"/>
              <a:gd name="connsiteX2" fmla="*/ 1379228 w 1436383"/>
              <a:gd name="connsiteY2" fmla="*/ 529058 h 5999822"/>
              <a:gd name="connsiteX3" fmla="*/ 1436384 w 1436383"/>
              <a:gd name="connsiteY3" fmla="*/ 5793678 h 5999822"/>
              <a:gd name="connsiteX4" fmla="*/ 440523 w 1436383"/>
              <a:gd name="connsiteY4" fmla="*/ 5999822 h 5999822"/>
              <a:gd name="connsiteX5" fmla="*/ 451965 w 1436383"/>
              <a:gd name="connsiteY5" fmla="*/ 788061 h 5999822"/>
              <a:gd name="connsiteX6" fmla="*/ 0 w 1436383"/>
              <a:gd name="connsiteY6" fmla="*/ 253148 h 5999822"/>
              <a:gd name="connsiteX0" fmla="*/ 0 w 1436384"/>
              <a:gd name="connsiteY0" fmla="*/ 253148 h 5999822"/>
              <a:gd name="connsiteX1" fmla="*/ 920407 w 1436384"/>
              <a:gd name="connsiteY1" fmla="*/ 0 h 5999822"/>
              <a:gd name="connsiteX2" fmla="*/ 1379228 w 1436384"/>
              <a:gd name="connsiteY2" fmla="*/ 529058 h 5999822"/>
              <a:gd name="connsiteX3" fmla="*/ 1436384 w 1436384"/>
              <a:gd name="connsiteY3" fmla="*/ 5793678 h 5999822"/>
              <a:gd name="connsiteX4" fmla="*/ 440523 w 1436384"/>
              <a:gd name="connsiteY4" fmla="*/ 5999822 h 5999822"/>
              <a:gd name="connsiteX5" fmla="*/ 451965 w 1436384"/>
              <a:gd name="connsiteY5" fmla="*/ 788061 h 5999822"/>
              <a:gd name="connsiteX6" fmla="*/ 0 w 1436384"/>
              <a:gd name="connsiteY6" fmla="*/ 253148 h 5999822"/>
              <a:gd name="connsiteX0" fmla="*/ 0 w 1436384"/>
              <a:gd name="connsiteY0" fmla="*/ 253148 h 5992505"/>
              <a:gd name="connsiteX1" fmla="*/ 920407 w 1436384"/>
              <a:gd name="connsiteY1" fmla="*/ 0 h 5992505"/>
              <a:gd name="connsiteX2" fmla="*/ 1379228 w 1436384"/>
              <a:gd name="connsiteY2" fmla="*/ 529058 h 5992505"/>
              <a:gd name="connsiteX3" fmla="*/ 1436384 w 1436384"/>
              <a:gd name="connsiteY3" fmla="*/ 5793678 h 5992505"/>
              <a:gd name="connsiteX4" fmla="*/ 474890 w 1436384"/>
              <a:gd name="connsiteY4" fmla="*/ 5992505 h 5992505"/>
              <a:gd name="connsiteX5" fmla="*/ 451965 w 1436384"/>
              <a:gd name="connsiteY5" fmla="*/ 788061 h 5992505"/>
              <a:gd name="connsiteX6" fmla="*/ 0 w 1436384"/>
              <a:gd name="connsiteY6" fmla="*/ 253148 h 5992505"/>
              <a:gd name="connsiteX0" fmla="*/ 0 w 1436384"/>
              <a:gd name="connsiteY0" fmla="*/ 253148 h 5999823"/>
              <a:gd name="connsiteX1" fmla="*/ 920407 w 1436384"/>
              <a:gd name="connsiteY1" fmla="*/ 0 h 5999823"/>
              <a:gd name="connsiteX2" fmla="*/ 1379228 w 1436384"/>
              <a:gd name="connsiteY2" fmla="*/ 529058 h 5999823"/>
              <a:gd name="connsiteX3" fmla="*/ 1436384 w 1436384"/>
              <a:gd name="connsiteY3" fmla="*/ 5793678 h 5999823"/>
              <a:gd name="connsiteX4" fmla="*/ 440525 w 1436384"/>
              <a:gd name="connsiteY4" fmla="*/ 5999823 h 5999823"/>
              <a:gd name="connsiteX5" fmla="*/ 451965 w 1436384"/>
              <a:gd name="connsiteY5" fmla="*/ 788061 h 5999823"/>
              <a:gd name="connsiteX6" fmla="*/ 0 w 1436384"/>
              <a:gd name="connsiteY6" fmla="*/ 253148 h 5999823"/>
              <a:gd name="connsiteX0" fmla="*/ 0 w 1481676"/>
              <a:gd name="connsiteY0" fmla="*/ 188697 h 5999823"/>
              <a:gd name="connsiteX1" fmla="*/ 965699 w 1481676"/>
              <a:gd name="connsiteY1" fmla="*/ 0 h 5999823"/>
              <a:gd name="connsiteX2" fmla="*/ 1424520 w 1481676"/>
              <a:gd name="connsiteY2" fmla="*/ 529058 h 5999823"/>
              <a:gd name="connsiteX3" fmla="*/ 1481676 w 1481676"/>
              <a:gd name="connsiteY3" fmla="*/ 5793678 h 5999823"/>
              <a:gd name="connsiteX4" fmla="*/ 485817 w 1481676"/>
              <a:gd name="connsiteY4" fmla="*/ 5999823 h 5999823"/>
              <a:gd name="connsiteX5" fmla="*/ 497257 w 1481676"/>
              <a:gd name="connsiteY5" fmla="*/ 788061 h 5999823"/>
              <a:gd name="connsiteX6" fmla="*/ 0 w 1481676"/>
              <a:gd name="connsiteY6" fmla="*/ 188697 h 59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676" h="5999823">
                <a:moveTo>
                  <a:pt x="0" y="188697"/>
                </a:moveTo>
                <a:lnTo>
                  <a:pt x="965699" y="0"/>
                </a:lnTo>
                <a:lnTo>
                  <a:pt x="1424520" y="529058"/>
                </a:lnTo>
                <a:lnTo>
                  <a:pt x="1481676" y="5793678"/>
                </a:lnTo>
                <a:cubicBezTo>
                  <a:pt x="1137075" y="5854109"/>
                  <a:pt x="1025161" y="5897926"/>
                  <a:pt x="485817" y="5999823"/>
                </a:cubicBezTo>
                <a:cubicBezTo>
                  <a:pt x="483170" y="4142102"/>
                  <a:pt x="499904" y="2645782"/>
                  <a:pt x="497257" y="788061"/>
                </a:cubicBezTo>
                <a:lnTo>
                  <a:pt x="0" y="188697"/>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Rectángulo 5">
            <a:extLst>
              <a:ext uri="{FF2B5EF4-FFF2-40B4-BE49-F238E27FC236}">
                <a16:creationId xmlns:a16="http://schemas.microsoft.com/office/drawing/2014/main" id="{205C367E-17B1-4CAE-A55D-3F1651503034}"/>
              </a:ext>
            </a:extLst>
          </p:cNvPr>
          <p:cNvSpPr/>
          <p:nvPr/>
        </p:nvSpPr>
        <p:spPr>
          <a:xfrm>
            <a:off x="-34050" y="-23515"/>
            <a:ext cx="3130176" cy="6894076"/>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4045578"/>
              <a:gd name="connsiteY0" fmla="*/ 4465 h 6873562"/>
              <a:gd name="connsiteX1" fmla="*/ 4045578 w 4045578"/>
              <a:gd name="connsiteY1" fmla="*/ 0 h 6873562"/>
              <a:gd name="connsiteX2" fmla="*/ 3063631 w 4045578"/>
              <a:gd name="connsiteY2" fmla="*/ 656492 h 6873562"/>
              <a:gd name="connsiteX3" fmla="*/ 2390949 w 4045578"/>
              <a:gd name="connsiteY3" fmla="*/ 2684584 h 6873562"/>
              <a:gd name="connsiteX4" fmla="*/ 1941007 w 4045578"/>
              <a:gd name="connsiteY4" fmla="*/ 4084094 h 6873562"/>
              <a:gd name="connsiteX5" fmla="*/ 1447520 w 4045578"/>
              <a:gd name="connsiteY5" fmla="*/ 5560576 h 6873562"/>
              <a:gd name="connsiteX6" fmla="*/ 0 w 4045578"/>
              <a:gd name="connsiteY6" fmla="*/ 6873562 h 6873562"/>
              <a:gd name="connsiteX7" fmla="*/ 34053 w 4045578"/>
              <a:gd name="connsiteY7" fmla="*/ 4465 h 6873562"/>
              <a:gd name="connsiteX0" fmla="*/ 34053 w 4130431"/>
              <a:gd name="connsiteY0" fmla="*/ 4465 h 6873562"/>
              <a:gd name="connsiteX1" fmla="*/ 4045578 w 4130431"/>
              <a:gd name="connsiteY1" fmla="*/ 0 h 6873562"/>
              <a:gd name="connsiteX2" fmla="*/ 4130431 w 4130431"/>
              <a:gd name="connsiteY2" fmla="*/ 799367 h 6873562"/>
              <a:gd name="connsiteX3" fmla="*/ 2390949 w 4130431"/>
              <a:gd name="connsiteY3" fmla="*/ 2684584 h 6873562"/>
              <a:gd name="connsiteX4" fmla="*/ 1941007 w 4130431"/>
              <a:gd name="connsiteY4" fmla="*/ 4084094 h 6873562"/>
              <a:gd name="connsiteX5" fmla="*/ 1447520 w 4130431"/>
              <a:gd name="connsiteY5" fmla="*/ 5560576 h 6873562"/>
              <a:gd name="connsiteX6" fmla="*/ 0 w 4130431"/>
              <a:gd name="connsiteY6" fmla="*/ 6873562 h 6873562"/>
              <a:gd name="connsiteX7" fmla="*/ 34053 w 4130431"/>
              <a:gd name="connsiteY7" fmla="*/ 4465 h 6873562"/>
              <a:gd name="connsiteX0" fmla="*/ 34053 w 4130431"/>
              <a:gd name="connsiteY0" fmla="*/ 23515 h 6892612"/>
              <a:gd name="connsiteX1" fmla="*/ 4007478 w 4130431"/>
              <a:gd name="connsiteY1" fmla="*/ 0 h 6892612"/>
              <a:gd name="connsiteX2" fmla="*/ 4130431 w 4130431"/>
              <a:gd name="connsiteY2" fmla="*/ 818417 h 6892612"/>
              <a:gd name="connsiteX3" fmla="*/ 2390949 w 4130431"/>
              <a:gd name="connsiteY3" fmla="*/ 270363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286299 w 4130431"/>
              <a:gd name="connsiteY3" fmla="*/ 3456109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42845 w 4130431"/>
              <a:gd name="connsiteY5" fmla="*/ 6894076 h 6894076"/>
              <a:gd name="connsiteX6" fmla="*/ 0 w 4130431"/>
              <a:gd name="connsiteY6" fmla="*/ 6892612 h 6894076"/>
              <a:gd name="connsiteX7" fmla="*/ 34053 w 4130431"/>
              <a:gd name="connsiteY7" fmla="*/ 23515 h 6894076"/>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52370 w 4130431"/>
              <a:gd name="connsiteY5" fmla="*/ 6894076 h 6894076"/>
              <a:gd name="connsiteX6" fmla="*/ 0 w 4130431"/>
              <a:gd name="connsiteY6" fmla="*/ 6892612 h 6894076"/>
              <a:gd name="connsiteX7" fmla="*/ 34053 w 4130431"/>
              <a:gd name="connsiteY7" fmla="*/ 23515 h 689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31" h="6894076">
                <a:moveTo>
                  <a:pt x="34053" y="23515"/>
                </a:moveTo>
                <a:lnTo>
                  <a:pt x="4007478" y="0"/>
                </a:lnTo>
                <a:lnTo>
                  <a:pt x="4130431" y="818417"/>
                </a:lnTo>
                <a:lnTo>
                  <a:pt x="3286299" y="3456109"/>
                </a:lnTo>
                <a:lnTo>
                  <a:pt x="2674432" y="5246144"/>
                </a:lnTo>
                <a:lnTo>
                  <a:pt x="2152370" y="6894076"/>
                </a:lnTo>
                <a:lnTo>
                  <a:pt x="0" y="6892612"/>
                </a:lnTo>
                <a:lnTo>
                  <a:pt x="34053" y="23515"/>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153" y="5213730"/>
            <a:ext cx="1627544" cy="1462868"/>
          </a:xfrm>
          <a:prstGeom prst="rect">
            <a:avLst/>
          </a:prstGeom>
          <a:effectLst>
            <a:outerShdw blurRad="50800" dist="50800" dir="5400000" algn="ctr" rotWithShape="0">
              <a:srgbClr val="000000">
                <a:alpha val="99000"/>
              </a:srgbClr>
            </a:outerShdw>
          </a:effectLst>
          <a:scene3d>
            <a:camera prst="orthographicFront"/>
            <a:lightRig rig="threePt" dir="t"/>
          </a:scene3d>
          <a:sp3d>
            <a:bevelT w="0" h="0"/>
          </a:sp3d>
        </p:spPr>
      </p:pic>
      <p:sp>
        <p:nvSpPr>
          <p:cNvPr id="3" name="Rectángulo 2"/>
          <p:cNvSpPr/>
          <p:nvPr/>
        </p:nvSpPr>
        <p:spPr>
          <a:xfrm>
            <a:off x="4091388" y="274333"/>
            <a:ext cx="6288349" cy="1938992"/>
          </a:xfrm>
          <a:prstGeom prst="rect">
            <a:avLst/>
          </a:prstGeom>
        </p:spPr>
        <p:txBody>
          <a:bodyPr wrap="square">
            <a:spAutoFit/>
          </a:bodyPr>
          <a:lstStyle/>
          <a:p>
            <a:pPr algn="ctr"/>
            <a:r>
              <a:rPr lang="fr-FR" sz="6000" b="1" dirty="0">
                <a:solidFill>
                  <a:schemeClr val="bg1"/>
                </a:solidFill>
                <a:latin typeface="Calibri" panose="020F0502020204030204" pitchFamily="34" charset="0"/>
                <a:cs typeface="Calibri" panose="020F0502020204030204" pitchFamily="34" charset="0"/>
              </a:rPr>
              <a:t>La fe inclaudicable de Daniel</a:t>
            </a:r>
            <a:endParaRPr lang="es-ES" sz="6000" b="1" dirty="0" smtClean="0">
              <a:solidFill>
                <a:schemeClr val="bg1"/>
              </a:solidFill>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3"/>
          <a:stretch>
            <a:fillRect/>
          </a:stretch>
        </p:blipFill>
        <p:spPr>
          <a:xfrm>
            <a:off x="4295591" y="2493834"/>
            <a:ext cx="6340271" cy="4318917"/>
          </a:xfrm>
          <a:prstGeom prst="rect">
            <a:avLst/>
          </a:prstGeom>
        </p:spPr>
      </p:pic>
    </p:spTree>
    <p:extLst>
      <p:ext uri="{BB962C8B-B14F-4D97-AF65-F5344CB8AC3E}">
        <p14:creationId xmlns:p14="http://schemas.microsoft.com/office/powerpoint/2010/main" val="1528979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CuadroTexto 6">
            <a:extLst>
              <a:ext uri="{FF2B5EF4-FFF2-40B4-BE49-F238E27FC236}">
                <a16:creationId xmlns:a16="http://schemas.microsoft.com/office/drawing/2014/main" id="{1BBDF06D-B11B-42C8-AE11-6D6E4C177720}"/>
              </a:ext>
            </a:extLst>
          </p:cNvPr>
          <p:cNvSpPr txBox="1"/>
          <p:nvPr/>
        </p:nvSpPr>
        <p:spPr>
          <a:xfrm>
            <a:off x="1452716" y="925079"/>
            <a:ext cx="10486103" cy="5509200"/>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a:solidFill>
                  <a:schemeClr val="bg1"/>
                </a:solidFill>
                <a:latin typeface="Calibri" panose="020F0502020204030204" pitchFamily="34" charset="0"/>
                <a:cs typeface="Calibri" panose="020F0502020204030204" pitchFamily="34" charset="0"/>
              </a:rPr>
              <a:t>Cuando nuestra voluntad entra en pugna con la voluntad de Dios, y elegimos hacer su </a:t>
            </a:r>
            <a:r>
              <a:rPr lang="es-ES" sz="4400" b="1" dirty="0" smtClean="0">
                <a:solidFill>
                  <a:schemeClr val="bg1"/>
                </a:solidFill>
                <a:latin typeface="Calibri" panose="020F0502020204030204" pitchFamily="34" charset="0"/>
                <a:cs typeface="Calibri" panose="020F0502020204030204" pitchFamily="34" charset="0"/>
              </a:rPr>
              <a:t>voluntad en </a:t>
            </a:r>
            <a:r>
              <a:rPr lang="es-ES" sz="4400" b="1" dirty="0">
                <a:solidFill>
                  <a:schemeClr val="bg1"/>
                </a:solidFill>
                <a:latin typeface="Calibri" panose="020F0502020204030204" pitchFamily="34" charset="0"/>
                <a:cs typeface="Calibri" panose="020F0502020204030204" pitchFamily="34" charset="0"/>
              </a:rPr>
              <a:t>vez de la nuestra, nuestro compromiso con él se profundiza. El carácter del cristiano </a:t>
            </a:r>
            <a:r>
              <a:rPr lang="es-ES" sz="4400" b="1" dirty="0" smtClean="0">
                <a:solidFill>
                  <a:schemeClr val="bg1"/>
                </a:solidFill>
                <a:latin typeface="Calibri" panose="020F0502020204030204" pitchFamily="34" charset="0"/>
                <a:cs typeface="Calibri" panose="020F0502020204030204" pitchFamily="34" charset="0"/>
              </a:rPr>
              <a:t>se desarrolla </a:t>
            </a:r>
            <a:r>
              <a:rPr lang="es-ES" sz="4400" b="1" dirty="0">
                <a:solidFill>
                  <a:schemeClr val="bg1"/>
                </a:solidFill>
                <a:latin typeface="Calibri" panose="020F0502020204030204" pitchFamily="34" charset="0"/>
                <a:cs typeface="Calibri" panose="020F0502020204030204" pitchFamily="34" charset="0"/>
              </a:rPr>
              <a:t>cuando su fe se pone a prueba. Dios permite a menudo que seamos tentados para</a:t>
            </a:r>
          </a:p>
          <a:p>
            <a:r>
              <a:rPr lang="es-ES" sz="4400" b="1" dirty="0">
                <a:solidFill>
                  <a:schemeClr val="bg1"/>
                </a:solidFill>
                <a:latin typeface="Calibri" panose="020F0502020204030204" pitchFamily="34" charset="0"/>
                <a:cs typeface="Calibri" panose="020F0502020204030204" pitchFamily="34" charset="0"/>
              </a:rPr>
              <a:t>ayudarnos a crecer.</a:t>
            </a:r>
            <a:endParaRPr lang="es-DO" sz="4400" b="1" dirty="0">
              <a:solidFill>
                <a:schemeClr val="bg1"/>
              </a:solidFill>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AB40DB7F-2397-49BB-935D-FFBDC5B152C6}"/>
              </a:ext>
            </a:extLst>
          </p:cNvPr>
          <p:cNvSpPr/>
          <p:nvPr/>
        </p:nvSpPr>
        <p:spPr>
          <a:xfrm rot="10800000">
            <a:off x="0" y="7953"/>
            <a:ext cx="12206514" cy="1597950"/>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 name="CuadroTexto 1"/>
          <p:cNvSpPr txBox="1"/>
          <p:nvPr/>
        </p:nvSpPr>
        <p:spPr>
          <a:xfrm>
            <a:off x="-1002890" y="99042"/>
            <a:ext cx="4911213" cy="707886"/>
          </a:xfrm>
          <a:prstGeom prst="rect">
            <a:avLst/>
          </a:prstGeom>
          <a:noFill/>
        </p:spPr>
        <p:txBody>
          <a:bodyPr wrap="square" rtlCol="0">
            <a:spAutoFit/>
          </a:bodyPr>
          <a:lstStyle/>
          <a:p>
            <a:pPr algn="ctr"/>
            <a:r>
              <a:rPr lang="es-DO" sz="4000" b="1" dirty="0" smtClean="0">
                <a:solidFill>
                  <a:schemeClr val="accent2"/>
                </a:solidFill>
                <a:latin typeface="Calibri" panose="020F0502020204030204" pitchFamily="34" charset="0"/>
                <a:cs typeface="Calibri" panose="020F0502020204030204" pitchFamily="34" charset="0"/>
              </a:rPr>
              <a:t>Introducción</a:t>
            </a:r>
            <a:endParaRPr lang="en-US" sz="40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763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4. </a:t>
            </a:r>
            <a:r>
              <a:rPr lang="es-ES" sz="3600" b="1" dirty="0">
                <a:solidFill>
                  <a:srgbClr val="FFFF00"/>
                </a:solidFill>
                <a:latin typeface="Calibri" panose="020F0502020204030204" pitchFamily="34" charset="0"/>
                <a:cs typeface="Calibri" panose="020F0502020204030204" pitchFamily="34" charset="0"/>
              </a:rPr>
              <a:t>Aunque Daniel sabía que el decreto había sido firmado, ¿cómo reaccionó? Daniel 6:10</a:t>
            </a:r>
            <a:endParaRPr lang="es-ES"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745171" y="1210853"/>
            <a:ext cx="10643017" cy="526297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a:solidFill>
                  <a:schemeClr val="bg1"/>
                </a:solidFill>
                <a:latin typeface="Calibri" panose="020F0502020204030204" pitchFamily="34" charset="0"/>
                <a:cs typeface="Calibri" panose="020F0502020204030204" pitchFamily="34" charset="0"/>
              </a:rPr>
              <a:t>Cuando supo Daniel que el edicto había sido firmado, entró en su casa, y </a:t>
            </a:r>
            <a:r>
              <a:rPr lang="es-ES" sz="4800" b="1" dirty="0" smtClean="0">
                <a:solidFill>
                  <a:schemeClr val="bg1"/>
                </a:solidFill>
                <a:latin typeface="Calibri" panose="020F0502020204030204" pitchFamily="34" charset="0"/>
                <a:cs typeface="Calibri" panose="020F0502020204030204" pitchFamily="34" charset="0"/>
              </a:rPr>
              <a:t>________ </a:t>
            </a:r>
            <a:r>
              <a:rPr lang="es-ES" sz="4800" b="1" dirty="0">
                <a:solidFill>
                  <a:schemeClr val="bg1"/>
                </a:solidFill>
                <a:latin typeface="Calibri" panose="020F0502020204030204" pitchFamily="34" charset="0"/>
                <a:cs typeface="Calibri" panose="020F0502020204030204" pitchFamily="34" charset="0"/>
              </a:rPr>
              <a:t>las ventanas de su cámara que daban hacia Jerusalén, se </a:t>
            </a:r>
            <a:r>
              <a:rPr lang="es-ES" sz="4800" b="1" dirty="0" smtClean="0">
                <a:solidFill>
                  <a:schemeClr val="bg1"/>
                </a:solidFill>
                <a:latin typeface="Calibri" panose="020F0502020204030204" pitchFamily="34" charset="0"/>
                <a:cs typeface="Calibri" panose="020F0502020204030204" pitchFamily="34" charset="0"/>
              </a:rPr>
              <a:t>_________ </a:t>
            </a:r>
            <a:r>
              <a:rPr lang="es-ES" sz="4800" b="1" dirty="0">
                <a:solidFill>
                  <a:schemeClr val="bg1"/>
                </a:solidFill>
                <a:latin typeface="Calibri" panose="020F0502020204030204" pitchFamily="34" charset="0"/>
                <a:cs typeface="Calibri" panose="020F0502020204030204" pitchFamily="34" charset="0"/>
              </a:rPr>
              <a:t>tres veces al día, y </a:t>
            </a:r>
            <a:r>
              <a:rPr lang="es-ES" sz="4800" b="1" dirty="0" smtClean="0">
                <a:solidFill>
                  <a:schemeClr val="bg1"/>
                </a:solidFill>
                <a:latin typeface="Calibri" panose="020F0502020204030204" pitchFamily="34" charset="0"/>
                <a:cs typeface="Calibri" panose="020F0502020204030204" pitchFamily="34" charset="0"/>
              </a:rPr>
              <a:t>______ </a:t>
            </a:r>
            <a:r>
              <a:rPr lang="es-ES" sz="4800" b="1" dirty="0">
                <a:solidFill>
                  <a:schemeClr val="bg1"/>
                </a:solidFill>
                <a:latin typeface="Calibri" panose="020F0502020204030204" pitchFamily="34" charset="0"/>
                <a:cs typeface="Calibri" panose="020F0502020204030204" pitchFamily="34" charset="0"/>
              </a:rPr>
              <a:t>y daba gracias delante de su Dios, como lo solía hacer </a:t>
            </a:r>
            <a:r>
              <a:rPr lang="es-ES" sz="4800" b="1" dirty="0" smtClean="0">
                <a:solidFill>
                  <a:schemeClr val="bg1"/>
                </a:solidFill>
                <a:latin typeface="Calibri" panose="020F0502020204030204" pitchFamily="34" charset="0"/>
                <a:cs typeface="Calibri" panose="020F0502020204030204" pitchFamily="34" charset="0"/>
              </a:rPr>
              <a:t>______.</a:t>
            </a:r>
            <a:endParaRPr lang="es-DO" sz="4800" b="1" dirty="0">
              <a:solidFill>
                <a:schemeClr val="bg1"/>
              </a:solidFill>
              <a:latin typeface="Calibri" panose="020F0502020204030204" pitchFamily="34" charset="0"/>
              <a:cs typeface="Calibri" panose="020F0502020204030204" pitchFamily="34" charset="0"/>
            </a:endParaRPr>
          </a:p>
        </p:txBody>
      </p:sp>
      <p:sp>
        <p:nvSpPr>
          <p:cNvPr id="6" name="CuadroTexto 5"/>
          <p:cNvSpPr txBox="1"/>
          <p:nvPr/>
        </p:nvSpPr>
        <p:spPr>
          <a:xfrm>
            <a:off x="999097" y="2634746"/>
            <a:ext cx="2548326" cy="830997"/>
          </a:xfrm>
          <a:prstGeom prst="rect">
            <a:avLst/>
          </a:prstGeom>
          <a:noFill/>
        </p:spPr>
        <p:txBody>
          <a:bodyPr wrap="square" rtlCol="0">
            <a:spAutoFit/>
          </a:bodyPr>
          <a:lstStyle/>
          <a:p>
            <a:r>
              <a:rPr lang="es-ES" sz="4800" b="1" dirty="0">
                <a:solidFill>
                  <a:srgbClr val="FFFF00"/>
                </a:solidFill>
                <a:latin typeface="Calibri" panose="020F0502020204030204" pitchFamily="34" charset="0"/>
                <a:cs typeface="Calibri" panose="020F0502020204030204" pitchFamily="34" charset="0"/>
              </a:rPr>
              <a:t>abiertas</a:t>
            </a:r>
            <a:endParaRPr lang="en-US" sz="4800" dirty="0">
              <a:solidFill>
                <a:srgbClr val="FFFF00"/>
              </a:solidFill>
            </a:endParaRPr>
          </a:p>
        </p:txBody>
      </p:sp>
      <p:sp>
        <p:nvSpPr>
          <p:cNvPr id="7" name="CuadroTexto 6"/>
          <p:cNvSpPr txBox="1"/>
          <p:nvPr/>
        </p:nvSpPr>
        <p:spPr>
          <a:xfrm>
            <a:off x="7259436" y="3396863"/>
            <a:ext cx="3020439" cy="830997"/>
          </a:xfrm>
          <a:prstGeom prst="rect">
            <a:avLst/>
          </a:prstGeom>
          <a:noFill/>
        </p:spPr>
        <p:txBody>
          <a:bodyPr wrap="square" rtlCol="0">
            <a:spAutoFit/>
          </a:bodyPr>
          <a:lstStyle/>
          <a:p>
            <a:r>
              <a:rPr lang="es-ES" sz="4800" b="1" dirty="0">
                <a:solidFill>
                  <a:srgbClr val="FFFF00"/>
                </a:solidFill>
                <a:latin typeface="Calibri" panose="020F0502020204030204" pitchFamily="34" charset="0"/>
                <a:cs typeface="Calibri" panose="020F0502020204030204" pitchFamily="34" charset="0"/>
              </a:rPr>
              <a:t>arrodillaba</a:t>
            </a:r>
            <a:endParaRPr lang="en-US" sz="4800" dirty="0">
              <a:solidFill>
                <a:srgbClr val="FFFF00"/>
              </a:solidFill>
            </a:endParaRPr>
          </a:p>
        </p:txBody>
      </p:sp>
      <p:sp>
        <p:nvSpPr>
          <p:cNvPr id="8" name="CuadroTexto 7"/>
          <p:cNvSpPr txBox="1"/>
          <p:nvPr/>
        </p:nvSpPr>
        <p:spPr>
          <a:xfrm>
            <a:off x="4526999" y="4107628"/>
            <a:ext cx="1752861" cy="830997"/>
          </a:xfrm>
          <a:prstGeom prst="rect">
            <a:avLst/>
          </a:prstGeom>
          <a:noFill/>
        </p:spPr>
        <p:txBody>
          <a:bodyPr wrap="square" rtlCol="0">
            <a:spAutoFit/>
          </a:bodyPr>
          <a:lstStyle/>
          <a:p>
            <a:r>
              <a:rPr lang="es-ES" sz="4800" b="1" dirty="0">
                <a:solidFill>
                  <a:srgbClr val="FFFF00"/>
                </a:solidFill>
                <a:latin typeface="Calibri" panose="020F0502020204030204" pitchFamily="34" charset="0"/>
                <a:cs typeface="Calibri" panose="020F0502020204030204" pitchFamily="34" charset="0"/>
              </a:rPr>
              <a:t>oraba</a:t>
            </a:r>
            <a:endParaRPr lang="en-US" sz="4800" dirty="0">
              <a:solidFill>
                <a:srgbClr val="FFFF00"/>
              </a:solidFill>
            </a:endParaRPr>
          </a:p>
        </p:txBody>
      </p:sp>
      <p:sp>
        <p:nvSpPr>
          <p:cNvPr id="9" name="CuadroTexto 8"/>
          <p:cNvSpPr txBox="1"/>
          <p:nvPr/>
        </p:nvSpPr>
        <p:spPr>
          <a:xfrm>
            <a:off x="969117" y="5612855"/>
            <a:ext cx="1631711" cy="830997"/>
          </a:xfrm>
          <a:prstGeom prst="rect">
            <a:avLst/>
          </a:prstGeom>
          <a:noFill/>
        </p:spPr>
        <p:txBody>
          <a:bodyPr wrap="square" rtlCol="0">
            <a:spAutoFit/>
          </a:bodyPr>
          <a:lstStyle/>
          <a:p>
            <a:r>
              <a:rPr lang="es-ES" sz="4800" b="1" dirty="0">
                <a:solidFill>
                  <a:srgbClr val="FFFF00"/>
                </a:solidFill>
                <a:latin typeface="Calibri" panose="020F0502020204030204" pitchFamily="34" charset="0"/>
                <a:cs typeface="Calibri" panose="020F0502020204030204" pitchFamily="34" charset="0"/>
              </a:rPr>
              <a:t>antes</a:t>
            </a:r>
            <a:endParaRPr lang="en-US" sz="4800" dirty="0">
              <a:solidFill>
                <a:srgbClr val="FFFF00"/>
              </a:solidFill>
            </a:endParaRPr>
          </a:p>
        </p:txBody>
      </p:sp>
    </p:spTree>
    <p:extLst>
      <p:ext uri="{BB962C8B-B14F-4D97-AF65-F5344CB8AC3E}">
        <p14:creationId xmlns:p14="http://schemas.microsoft.com/office/powerpoint/2010/main" val="17865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433727"/>
            <a:ext cx="9003635" cy="5909310"/>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5400" b="1" dirty="0">
                <a:solidFill>
                  <a:schemeClr val="bg1"/>
                </a:solidFill>
              </a:rPr>
              <a:t>La oración era la constante fuente de fortaleza de Daniel ya que le permitía mantener una </a:t>
            </a:r>
            <a:r>
              <a:rPr lang="es-ES" sz="5400" b="1" dirty="0" smtClean="0">
                <a:solidFill>
                  <a:schemeClr val="bg1"/>
                </a:solidFill>
              </a:rPr>
              <a:t>íntima relación </a:t>
            </a:r>
            <a:r>
              <a:rPr lang="es-ES" sz="5400" b="1" dirty="0">
                <a:solidFill>
                  <a:schemeClr val="bg1"/>
                </a:solidFill>
              </a:rPr>
              <a:t>con Dios. Era vital. La oración es la línea vital entre los cristianos y el Cielo.</a:t>
            </a:r>
            <a:endParaRPr lang="es-DO" sz="5400" b="1" dirty="0">
              <a:solidFill>
                <a:schemeClr val="bg1"/>
              </a:solidFill>
            </a:endParaRPr>
          </a:p>
        </p:txBody>
      </p:sp>
    </p:spTree>
    <p:extLst>
      <p:ext uri="{BB962C8B-B14F-4D97-AF65-F5344CB8AC3E}">
        <p14:creationId xmlns:p14="http://schemas.microsoft.com/office/powerpoint/2010/main" val="4090767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774491" y="296453"/>
            <a:ext cx="10643017" cy="6494085"/>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3600" b="1" dirty="0" err="1" smtClean="0">
                <a:solidFill>
                  <a:srgbClr val="FFFF00"/>
                </a:solidFill>
                <a:latin typeface="Calibri" panose="020F0502020204030204" pitchFamily="34" charset="0"/>
                <a:cs typeface="Calibri" panose="020F0502020204030204" pitchFamily="34" charset="0"/>
              </a:rPr>
              <a:t>Dn</a:t>
            </a:r>
            <a:r>
              <a:rPr lang="es-ES" sz="3600" b="1" dirty="0" smtClean="0">
                <a:solidFill>
                  <a:srgbClr val="FFFF00"/>
                </a:solidFill>
                <a:latin typeface="Calibri" panose="020F0502020204030204" pitchFamily="34" charset="0"/>
                <a:cs typeface="Calibri" panose="020F0502020204030204" pitchFamily="34" charset="0"/>
              </a:rPr>
              <a:t>. 6: 11-13</a:t>
            </a:r>
          </a:p>
          <a:p>
            <a:r>
              <a:rPr lang="es-ES" sz="3600" b="1" dirty="0" smtClean="0">
                <a:solidFill>
                  <a:srgbClr val="FFFF00"/>
                </a:solidFill>
                <a:latin typeface="Calibri" panose="020F0502020204030204" pitchFamily="34" charset="0"/>
                <a:cs typeface="Calibri" panose="020F0502020204030204" pitchFamily="34" charset="0"/>
              </a:rPr>
              <a:t>11</a:t>
            </a:r>
            <a:r>
              <a:rPr lang="es-ES" sz="3600" b="1" dirty="0" smtClean="0">
                <a:solidFill>
                  <a:schemeClr val="bg1"/>
                </a:solidFill>
                <a:latin typeface="Calibri" panose="020F0502020204030204" pitchFamily="34" charset="0"/>
                <a:cs typeface="Calibri" panose="020F0502020204030204" pitchFamily="34" charset="0"/>
              </a:rPr>
              <a:t> </a:t>
            </a:r>
            <a:r>
              <a:rPr lang="es-ES" sz="3600" b="1" dirty="0">
                <a:solidFill>
                  <a:schemeClr val="bg1"/>
                </a:solidFill>
                <a:latin typeface="Calibri" panose="020F0502020204030204" pitchFamily="34" charset="0"/>
                <a:cs typeface="Calibri" panose="020F0502020204030204" pitchFamily="34" charset="0"/>
              </a:rPr>
              <a:t>Entonces se juntaron apresuradamente aquellos hombres, y hallaron a Daniel </a:t>
            </a:r>
            <a:r>
              <a:rPr lang="es-ES" sz="3600" b="1" dirty="0">
                <a:solidFill>
                  <a:srgbClr val="FFFF00"/>
                </a:solidFill>
                <a:latin typeface="Calibri" panose="020F0502020204030204" pitchFamily="34" charset="0"/>
                <a:cs typeface="Calibri" panose="020F0502020204030204" pitchFamily="34" charset="0"/>
              </a:rPr>
              <a:t>orando</a:t>
            </a:r>
            <a:r>
              <a:rPr lang="es-ES" sz="3600" b="1" dirty="0">
                <a:solidFill>
                  <a:schemeClr val="bg1"/>
                </a:solidFill>
                <a:latin typeface="Calibri" panose="020F0502020204030204" pitchFamily="34" charset="0"/>
                <a:cs typeface="Calibri" panose="020F0502020204030204" pitchFamily="34" charset="0"/>
              </a:rPr>
              <a:t> y </a:t>
            </a:r>
            <a:r>
              <a:rPr lang="es-ES" sz="3600" b="1" dirty="0">
                <a:solidFill>
                  <a:srgbClr val="FFFF00"/>
                </a:solidFill>
                <a:latin typeface="Calibri" panose="020F0502020204030204" pitchFamily="34" charset="0"/>
                <a:cs typeface="Calibri" panose="020F0502020204030204" pitchFamily="34" charset="0"/>
              </a:rPr>
              <a:t>rogando</a:t>
            </a:r>
            <a:r>
              <a:rPr lang="es-ES" sz="3600" b="1" dirty="0">
                <a:solidFill>
                  <a:schemeClr val="bg1"/>
                </a:solidFill>
                <a:latin typeface="Calibri" panose="020F0502020204030204" pitchFamily="34" charset="0"/>
                <a:cs typeface="Calibri" panose="020F0502020204030204" pitchFamily="34" charset="0"/>
              </a:rPr>
              <a:t> a su Dios.</a:t>
            </a:r>
          </a:p>
          <a:p>
            <a:endParaRPr lang="es-ES" sz="800" b="1" dirty="0">
              <a:solidFill>
                <a:schemeClr val="bg1"/>
              </a:solidFill>
              <a:latin typeface="Calibri" panose="020F0502020204030204" pitchFamily="34" charset="0"/>
              <a:cs typeface="Calibri" panose="020F0502020204030204" pitchFamily="34" charset="0"/>
            </a:endParaRPr>
          </a:p>
          <a:p>
            <a:r>
              <a:rPr lang="es-ES" sz="3600" b="1" dirty="0">
                <a:solidFill>
                  <a:srgbClr val="FFFF00"/>
                </a:solidFill>
                <a:latin typeface="Calibri" panose="020F0502020204030204" pitchFamily="34" charset="0"/>
                <a:cs typeface="Calibri" panose="020F0502020204030204" pitchFamily="34" charset="0"/>
              </a:rPr>
              <a:t>12 </a:t>
            </a:r>
            <a:r>
              <a:rPr lang="es-ES" sz="3600" b="1" dirty="0">
                <a:solidFill>
                  <a:schemeClr val="bg1"/>
                </a:solidFill>
                <a:latin typeface="Calibri" panose="020F0502020204030204" pitchFamily="34" charset="0"/>
                <a:cs typeface="Calibri" panose="020F0502020204030204" pitchFamily="34" charset="0"/>
              </a:rPr>
              <a:t>Fueron luego ante el rey y le hablaron del edicto real: ¿No has confirmado un edicto mandando que cualquiera que en el espacio de treinta días haga alguna petición a cualquier dios u hombre fuera de ti, oh rey, sea echado en el foso de los leones? Respondió el rey diciendo: Así es, conforme a la ley de Media y de Persia, la cual no puede ser abrogada</a:t>
            </a:r>
            <a:r>
              <a:rPr lang="es-ES" sz="3600" b="1" dirty="0" smtClean="0">
                <a:solidFill>
                  <a:schemeClr val="bg1"/>
                </a:solidFill>
                <a:latin typeface="Calibri" panose="020F0502020204030204" pitchFamily="34" charset="0"/>
                <a:cs typeface="Calibri" panose="020F0502020204030204" pitchFamily="34" charset="0"/>
              </a:rPr>
              <a:t>.</a:t>
            </a:r>
            <a:endParaRPr lang="es-ES"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9783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640240" y="176532"/>
            <a:ext cx="11112049" cy="655564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3600" b="1" dirty="0" smtClean="0">
                <a:solidFill>
                  <a:srgbClr val="FFFF00"/>
                </a:solidFill>
                <a:latin typeface="Calibri" panose="020F0502020204030204" pitchFamily="34" charset="0"/>
                <a:cs typeface="Calibri" panose="020F0502020204030204" pitchFamily="34" charset="0"/>
              </a:rPr>
              <a:t>13 </a:t>
            </a:r>
            <a:r>
              <a:rPr lang="es-ES" sz="3600" b="1" dirty="0">
                <a:solidFill>
                  <a:schemeClr val="bg1"/>
                </a:solidFill>
                <a:latin typeface="Calibri" panose="020F0502020204030204" pitchFamily="34" charset="0"/>
                <a:cs typeface="Calibri" panose="020F0502020204030204" pitchFamily="34" charset="0"/>
              </a:rPr>
              <a:t>Entonces respondieron y dijeron en presencia del rey: Daniel, que es de los hijos de los cautivos de Judá, no te respeta a ti, oh rey, ni acata el edicto que confirmaste, sino que tres veces al día hace su oración.</a:t>
            </a:r>
          </a:p>
          <a:p>
            <a:endParaRPr lang="es-ES" sz="1200" b="1" dirty="0">
              <a:solidFill>
                <a:schemeClr val="bg1"/>
              </a:solidFill>
              <a:latin typeface="Calibri" panose="020F0502020204030204" pitchFamily="34" charset="0"/>
              <a:cs typeface="Calibri" panose="020F0502020204030204" pitchFamily="34" charset="0"/>
            </a:endParaRPr>
          </a:p>
          <a:p>
            <a:r>
              <a:rPr lang="es-ES" sz="3600" b="1" dirty="0">
                <a:solidFill>
                  <a:srgbClr val="FFFF00"/>
                </a:solidFill>
                <a:latin typeface="Calibri" panose="020F0502020204030204" pitchFamily="34" charset="0"/>
                <a:cs typeface="Calibri" panose="020F0502020204030204" pitchFamily="34" charset="0"/>
              </a:rPr>
              <a:t>14</a:t>
            </a:r>
            <a:r>
              <a:rPr lang="es-ES" sz="3600" b="1" dirty="0">
                <a:solidFill>
                  <a:schemeClr val="bg1"/>
                </a:solidFill>
                <a:latin typeface="Calibri" panose="020F0502020204030204" pitchFamily="34" charset="0"/>
                <a:cs typeface="Calibri" panose="020F0502020204030204" pitchFamily="34" charset="0"/>
              </a:rPr>
              <a:t> Cuando el rey oyó el asunto, le pesó en gran manera, y resolvió librar a Daniel; y hasta la puesta del sol estuvo haciendo esfuerzos por librarle.</a:t>
            </a:r>
          </a:p>
          <a:p>
            <a:endParaRPr lang="es-ES" sz="1200" b="1" dirty="0">
              <a:solidFill>
                <a:schemeClr val="bg1"/>
              </a:solidFill>
              <a:latin typeface="Calibri" panose="020F0502020204030204" pitchFamily="34" charset="0"/>
              <a:cs typeface="Calibri" panose="020F0502020204030204" pitchFamily="34" charset="0"/>
            </a:endParaRPr>
          </a:p>
          <a:p>
            <a:r>
              <a:rPr lang="es-ES" sz="3600" b="1" dirty="0">
                <a:solidFill>
                  <a:srgbClr val="FFFF00"/>
                </a:solidFill>
                <a:latin typeface="Calibri" panose="020F0502020204030204" pitchFamily="34" charset="0"/>
                <a:cs typeface="Calibri" panose="020F0502020204030204" pitchFamily="34" charset="0"/>
              </a:rPr>
              <a:t>15</a:t>
            </a:r>
            <a:r>
              <a:rPr lang="es-ES" sz="3600" b="1" dirty="0">
                <a:solidFill>
                  <a:schemeClr val="bg1"/>
                </a:solidFill>
                <a:latin typeface="Calibri" panose="020F0502020204030204" pitchFamily="34" charset="0"/>
                <a:cs typeface="Calibri" panose="020F0502020204030204" pitchFamily="34" charset="0"/>
              </a:rPr>
              <a:t> Pero aquellos hombres se reunieron apresuradamente ante el rey y le dijeron: Ya sabes, oh rey, que según la ley de Media y de Persia, ningún edicto u ordenanza que el rey confirme puede ser abrogado.</a:t>
            </a:r>
            <a:endParaRPr lang="es-DO"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4525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344774" y="69372"/>
            <a:ext cx="11542426" cy="1754326"/>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5. </a:t>
            </a:r>
            <a:r>
              <a:rPr lang="es-ES" sz="3600" b="1" dirty="0">
                <a:solidFill>
                  <a:srgbClr val="FFFF00"/>
                </a:solidFill>
                <a:latin typeface="Calibri" panose="020F0502020204030204" pitchFamily="34" charset="0"/>
                <a:cs typeface="Calibri" panose="020F0502020204030204" pitchFamily="34" charset="0"/>
              </a:rPr>
              <a:t>Cuando Daniel fue arrojado en el foso de los leones, ¿qué declaró Darío, indicando </a:t>
            </a:r>
            <a:r>
              <a:rPr lang="es-ES" sz="3600" b="1" dirty="0" smtClean="0">
                <a:solidFill>
                  <a:srgbClr val="FFFF00"/>
                </a:solidFill>
                <a:latin typeface="Calibri" panose="020F0502020204030204" pitchFamily="34" charset="0"/>
                <a:cs typeface="Calibri" panose="020F0502020204030204" pitchFamily="34" charset="0"/>
              </a:rPr>
              <a:t>que también </a:t>
            </a:r>
            <a:r>
              <a:rPr lang="es-ES" sz="3600" b="1" dirty="0">
                <a:solidFill>
                  <a:srgbClr val="FFFF00"/>
                </a:solidFill>
                <a:latin typeface="Calibri" panose="020F0502020204030204" pitchFamily="34" charset="0"/>
                <a:cs typeface="Calibri" panose="020F0502020204030204" pitchFamily="34" charset="0"/>
              </a:rPr>
              <a:t>él confiaba en el Dios de Daniel? Daniel 6:16</a:t>
            </a:r>
            <a:endParaRPr lang="es-DO" sz="32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06081" y="1823698"/>
            <a:ext cx="11419812" cy="470898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6000" b="1" dirty="0" smtClean="0">
                <a:solidFill>
                  <a:schemeClr val="bg1"/>
                </a:solidFill>
                <a:latin typeface="Calibri" panose="020F0502020204030204" pitchFamily="34" charset="0"/>
                <a:cs typeface="Calibri" panose="020F0502020204030204" pitchFamily="34" charset="0"/>
              </a:rPr>
              <a:t>Entonces </a:t>
            </a:r>
            <a:r>
              <a:rPr lang="es-ES" sz="6000" b="1" dirty="0">
                <a:solidFill>
                  <a:schemeClr val="bg1"/>
                </a:solidFill>
                <a:latin typeface="Calibri" panose="020F0502020204030204" pitchFamily="34" charset="0"/>
                <a:cs typeface="Calibri" panose="020F0502020204030204" pitchFamily="34" charset="0"/>
              </a:rPr>
              <a:t>el rey mandó que trajeran a Daniel, y le echaran en el foso de los leones. Y el rey dijo a Daniel: Tu </a:t>
            </a:r>
            <a:r>
              <a:rPr lang="es-ES" sz="6000" b="1" dirty="0" smtClean="0">
                <a:solidFill>
                  <a:schemeClr val="bg1"/>
                </a:solidFill>
                <a:latin typeface="Calibri" panose="020F0502020204030204" pitchFamily="34" charset="0"/>
                <a:cs typeface="Calibri" panose="020F0502020204030204" pitchFamily="34" charset="0"/>
              </a:rPr>
              <a:t>_____, </a:t>
            </a:r>
            <a:r>
              <a:rPr lang="es-ES" sz="6000" b="1" dirty="0">
                <a:solidFill>
                  <a:schemeClr val="bg1"/>
                </a:solidFill>
                <a:latin typeface="Calibri" panose="020F0502020204030204" pitchFamily="34" charset="0"/>
                <a:cs typeface="Calibri" panose="020F0502020204030204" pitchFamily="34" charset="0"/>
              </a:rPr>
              <a:t>a quien tú sirves con perseverancia, él te </a:t>
            </a:r>
            <a:r>
              <a:rPr lang="es-ES" sz="6000" b="1" dirty="0" smtClean="0">
                <a:solidFill>
                  <a:schemeClr val="bg1"/>
                </a:solidFill>
                <a:latin typeface="Calibri" panose="020F0502020204030204" pitchFamily="34" charset="0"/>
                <a:cs typeface="Calibri" panose="020F0502020204030204" pitchFamily="34" charset="0"/>
              </a:rPr>
              <a:t>_____.</a:t>
            </a:r>
            <a:endParaRPr lang="es-DO" sz="6000" b="1" dirty="0">
              <a:solidFill>
                <a:schemeClr val="bg1"/>
              </a:solidFill>
              <a:latin typeface="Calibri" panose="020F0502020204030204" pitchFamily="34" charset="0"/>
              <a:cs typeface="Calibri" panose="020F0502020204030204" pitchFamily="34" charset="0"/>
            </a:endParaRPr>
          </a:p>
        </p:txBody>
      </p:sp>
      <p:sp>
        <p:nvSpPr>
          <p:cNvPr id="5" name="CuadroTexto 4"/>
          <p:cNvSpPr txBox="1"/>
          <p:nvPr/>
        </p:nvSpPr>
        <p:spPr>
          <a:xfrm>
            <a:off x="725760" y="4594137"/>
            <a:ext cx="1717637" cy="923330"/>
          </a:xfrm>
          <a:prstGeom prst="rect">
            <a:avLst/>
          </a:prstGeom>
          <a:noFill/>
        </p:spPr>
        <p:txBody>
          <a:bodyPr wrap="square" rtlCol="0">
            <a:spAutoFit/>
          </a:bodyPr>
          <a:lstStyle/>
          <a:p>
            <a:r>
              <a:rPr lang="es-ES" sz="5400" b="1" dirty="0">
                <a:solidFill>
                  <a:srgbClr val="FFFF00"/>
                </a:solidFill>
                <a:latin typeface="Calibri" panose="020F0502020204030204" pitchFamily="34" charset="0"/>
                <a:cs typeface="Calibri" panose="020F0502020204030204" pitchFamily="34" charset="0"/>
              </a:rPr>
              <a:t>Dios</a:t>
            </a:r>
            <a:endParaRPr lang="en-US" sz="5400" dirty="0">
              <a:solidFill>
                <a:srgbClr val="FFFF00"/>
              </a:solidFill>
            </a:endParaRPr>
          </a:p>
        </p:txBody>
      </p:sp>
      <p:sp>
        <p:nvSpPr>
          <p:cNvPr id="9" name="CuadroTexto 8"/>
          <p:cNvSpPr txBox="1"/>
          <p:nvPr/>
        </p:nvSpPr>
        <p:spPr>
          <a:xfrm>
            <a:off x="6804161" y="5517467"/>
            <a:ext cx="1695264" cy="1015663"/>
          </a:xfrm>
          <a:prstGeom prst="rect">
            <a:avLst/>
          </a:prstGeom>
          <a:noFill/>
        </p:spPr>
        <p:txBody>
          <a:bodyPr wrap="square" rtlCol="0">
            <a:spAutoFit/>
          </a:bodyPr>
          <a:lstStyle/>
          <a:p>
            <a:r>
              <a:rPr lang="es-ES" sz="6000" b="1" dirty="0">
                <a:solidFill>
                  <a:srgbClr val="FFFF00"/>
                </a:solidFill>
                <a:latin typeface="Calibri" panose="020F0502020204030204" pitchFamily="34" charset="0"/>
                <a:cs typeface="Calibri" panose="020F0502020204030204" pitchFamily="34" charset="0"/>
              </a:rPr>
              <a:t>libre</a:t>
            </a:r>
            <a:endParaRPr lang="en-US" sz="6000" dirty="0">
              <a:solidFill>
                <a:srgbClr val="FFFF00"/>
              </a:solidFill>
            </a:endParaRPr>
          </a:p>
        </p:txBody>
      </p:sp>
    </p:spTree>
    <p:extLst>
      <p:ext uri="{BB962C8B-B14F-4D97-AF65-F5344CB8AC3E}">
        <p14:creationId xmlns:p14="http://schemas.microsoft.com/office/powerpoint/2010/main" val="364597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386094" y="1"/>
            <a:ext cx="11419812" cy="6594113"/>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err="1" smtClean="0">
                <a:solidFill>
                  <a:srgbClr val="FFFF00"/>
                </a:solidFill>
                <a:latin typeface="Calibri" panose="020F0502020204030204" pitchFamily="34" charset="0"/>
                <a:cs typeface="Calibri" panose="020F0502020204030204" pitchFamily="34" charset="0"/>
              </a:rPr>
              <a:t>Dn</a:t>
            </a:r>
            <a:r>
              <a:rPr lang="es-ES" sz="4000" b="1" dirty="0" smtClean="0">
                <a:solidFill>
                  <a:srgbClr val="FFFF00"/>
                </a:solidFill>
                <a:latin typeface="Calibri" panose="020F0502020204030204" pitchFamily="34" charset="0"/>
                <a:cs typeface="Calibri" panose="020F0502020204030204" pitchFamily="34" charset="0"/>
              </a:rPr>
              <a:t>. 6: 17-21</a:t>
            </a:r>
          </a:p>
          <a:p>
            <a:r>
              <a:rPr lang="es-ES" sz="4000" b="1" dirty="0" smtClean="0">
                <a:solidFill>
                  <a:srgbClr val="FFFF00"/>
                </a:solidFill>
                <a:latin typeface="Calibri" panose="020F0502020204030204" pitchFamily="34" charset="0"/>
                <a:cs typeface="Calibri" panose="020F0502020204030204" pitchFamily="34" charset="0"/>
              </a:rPr>
              <a:t>17</a:t>
            </a:r>
            <a:r>
              <a:rPr lang="es-ES" sz="4000" b="1" dirty="0" smtClean="0">
                <a:solidFill>
                  <a:schemeClr val="bg1"/>
                </a:solidFill>
                <a:latin typeface="Calibri" panose="020F0502020204030204" pitchFamily="34" charset="0"/>
                <a:cs typeface="Calibri" panose="020F0502020204030204" pitchFamily="34" charset="0"/>
              </a:rPr>
              <a:t> </a:t>
            </a:r>
            <a:r>
              <a:rPr lang="es-ES" sz="4000" b="1" dirty="0">
                <a:solidFill>
                  <a:schemeClr val="bg1"/>
                </a:solidFill>
                <a:latin typeface="Calibri" panose="020F0502020204030204" pitchFamily="34" charset="0"/>
                <a:cs typeface="Calibri" panose="020F0502020204030204" pitchFamily="34" charset="0"/>
              </a:rPr>
              <a:t>Y fue traída una piedra y puesta sobre la boca del foso, y el rey la selló con su anillo y con el anillo de sus dignatarios, para que la situación de Daniel no se pudiese alterar.</a:t>
            </a:r>
          </a:p>
          <a:p>
            <a:endParaRPr lang="es-ES" sz="1050" b="1" dirty="0">
              <a:solidFill>
                <a:schemeClr val="bg1"/>
              </a:solidFill>
              <a:latin typeface="Calibri" panose="020F0502020204030204" pitchFamily="34" charset="0"/>
              <a:cs typeface="Calibri" panose="020F0502020204030204" pitchFamily="34" charset="0"/>
            </a:endParaRPr>
          </a:p>
          <a:p>
            <a:r>
              <a:rPr lang="es-ES" sz="4000" b="1" dirty="0">
                <a:solidFill>
                  <a:srgbClr val="FFFF00"/>
                </a:solidFill>
                <a:latin typeface="Calibri" panose="020F0502020204030204" pitchFamily="34" charset="0"/>
                <a:cs typeface="Calibri" panose="020F0502020204030204" pitchFamily="34" charset="0"/>
              </a:rPr>
              <a:t>18</a:t>
            </a:r>
            <a:r>
              <a:rPr lang="es-ES" sz="4000" b="1" dirty="0">
                <a:solidFill>
                  <a:schemeClr val="bg1"/>
                </a:solidFill>
                <a:latin typeface="Calibri" panose="020F0502020204030204" pitchFamily="34" charset="0"/>
                <a:cs typeface="Calibri" panose="020F0502020204030204" pitchFamily="34" charset="0"/>
              </a:rPr>
              <a:t> Luego el rey se fue a su palacio, y se acostó en ayunas; no dejó que le trajeran concubinas, y se le fue el sueño.</a:t>
            </a:r>
          </a:p>
          <a:p>
            <a:endParaRPr lang="es-ES" sz="1200" b="1" dirty="0">
              <a:solidFill>
                <a:schemeClr val="bg1"/>
              </a:solidFill>
              <a:latin typeface="Calibri" panose="020F0502020204030204" pitchFamily="34" charset="0"/>
              <a:cs typeface="Calibri" panose="020F0502020204030204" pitchFamily="34" charset="0"/>
            </a:endParaRPr>
          </a:p>
          <a:p>
            <a:r>
              <a:rPr lang="es-ES" sz="4000" b="1" dirty="0">
                <a:solidFill>
                  <a:srgbClr val="FFFF00"/>
                </a:solidFill>
                <a:latin typeface="Calibri" panose="020F0502020204030204" pitchFamily="34" charset="0"/>
                <a:cs typeface="Calibri" panose="020F0502020204030204" pitchFamily="34" charset="0"/>
              </a:rPr>
              <a:t>19</a:t>
            </a:r>
            <a:r>
              <a:rPr lang="es-ES" sz="4000" b="1" dirty="0">
                <a:solidFill>
                  <a:schemeClr val="bg1"/>
                </a:solidFill>
                <a:latin typeface="Calibri" panose="020F0502020204030204" pitchFamily="34" charset="0"/>
                <a:cs typeface="Calibri" panose="020F0502020204030204" pitchFamily="34" charset="0"/>
              </a:rPr>
              <a:t> El rey, pues, se levantó muy de mañana, y fue apresuradamente al foso de los leones</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2703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497368" y="321543"/>
            <a:ext cx="11419812" cy="6001643"/>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smtClean="0">
                <a:solidFill>
                  <a:srgbClr val="FFFF00"/>
                </a:solidFill>
                <a:latin typeface="Calibri" panose="020F0502020204030204" pitchFamily="34" charset="0"/>
                <a:cs typeface="Calibri" panose="020F0502020204030204" pitchFamily="34" charset="0"/>
              </a:rPr>
              <a:t>20</a:t>
            </a:r>
            <a:r>
              <a:rPr lang="es-ES" sz="4800" b="1" dirty="0" smtClean="0">
                <a:solidFill>
                  <a:schemeClr val="bg1"/>
                </a:solidFill>
                <a:latin typeface="Calibri" panose="020F0502020204030204" pitchFamily="34" charset="0"/>
                <a:cs typeface="Calibri" panose="020F0502020204030204" pitchFamily="34" charset="0"/>
              </a:rPr>
              <a:t> </a:t>
            </a:r>
            <a:r>
              <a:rPr lang="es-ES" sz="4800" b="1" dirty="0">
                <a:solidFill>
                  <a:schemeClr val="bg1"/>
                </a:solidFill>
                <a:latin typeface="Calibri" panose="020F0502020204030204" pitchFamily="34" charset="0"/>
                <a:cs typeface="Calibri" panose="020F0502020204030204" pitchFamily="34" charset="0"/>
              </a:rPr>
              <a:t>Y acercándose al foso, llamó a voces a Daniel con voz triste, y le dijo: Daniel, siervo del Dios viviente, el Dios tuyo, a quien tú con tanta perseverancia sirves, ¿te ha podido librar de los leones?</a:t>
            </a:r>
          </a:p>
          <a:p>
            <a:endParaRPr lang="es-ES" sz="4800" b="1" dirty="0">
              <a:solidFill>
                <a:schemeClr val="bg1"/>
              </a:solidFill>
              <a:latin typeface="Calibri" panose="020F0502020204030204" pitchFamily="34" charset="0"/>
              <a:cs typeface="Calibri" panose="020F0502020204030204" pitchFamily="34" charset="0"/>
            </a:endParaRPr>
          </a:p>
          <a:p>
            <a:r>
              <a:rPr lang="es-ES" sz="4800" b="1" dirty="0">
                <a:solidFill>
                  <a:srgbClr val="FFFF00"/>
                </a:solidFill>
                <a:latin typeface="Calibri" panose="020F0502020204030204" pitchFamily="34" charset="0"/>
                <a:cs typeface="Calibri" panose="020F0502020204030204" pitchFamily="34" charset="0"/>
              </a:rPr>
              <a:t>21</a:t>
            </a:r>
            <a:r>
              <a:rPr lang="es-ES" sz="4800" b="1" dirty="0">
                <a:solidFill>
                  <a:schemeClr val="bg1"/>
                </a:solidFill>
                <a:latin typeface="Calibri" panose="020F0502020204030204" pitchFamily="34" charset="0"/>
                <a:cs typeface="Calibri" panose="020F0502020204030204" pitchFamily="34" charset="0"/>
              </a:rPr>
              <a:t> Entonces Daniel respondió al rey: Oh rey, vive para siempre.</a:t>
            </a:r>
            <a:endParaRPr lang="es-DO"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4529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241998"/>
            <a:ext cx="8617555"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3600" b="1" dirty="0">
                <a:solidFill>
                  <a:schemeClr val="bg1"/>
                </a:solidFill>
              </a:rPr>
              <a:t>Darío violó su propia conciencia; sabía que estaba condenando a un hombre inocente. </a:t>
            </a:r>
            <a:r>
              <a:rPr lang="es-ES" sz="3600" b="1" dirty="0" smtClean="0">
                <a:solidFill>
                  <a:schemeClr val="bg1"/>
                </a:solidFill>
              </a:rPr>
              <a:t>Cargado de </a:t>
            </a:r>
            <a:r>
              <a:rPr lang="es-ES" sz="3600" b="1" dirty="0">
                <a:solidFill>
                  <a:schemeClr val="bg1"/>
                </a:solidFill>
              </a:rPr>
              <a:t>culpa, pasó la noche en el palacio angustiado y sin poder dormir. La culpa que no se </a:t>
            </a:r>
            <a:r>
              <a:rPr lang="es-ES" sz="3600" b="1" dirty="0" smtClean="0">
                <a:solidFill>
                  <a:schemeClr val="bg1"/>
                </a:solidFill>
              </a:rPr>
              <a:t>resuelve genera </a:t>
            </a:r>
            <a:r>
              <a:rPr lang="es-ES" sz="3600" b="1" dirty="0">
                <a:solidFill>
                  <a:schemeClr val="bg1"/>
                </a:solidFill>
              </a:rPr>
              <a:t>ansiedad </a:t>
            </a:r>
            <a:r>
              <a:rPr lang="es-ES" sz="3600" b="1" dirty="0" smtClean="0">
                <a:solidFill>
                  <a:schemeClr val="bg1"/>
                </a:solidFill>
              </a:rPr>
              <a:t>y enfermedad</a:t>
            </a:r>
            <a:r>
              <a:rPr lang="es-ES" sz="3600" b="1" dirty="0">
                <a:solidFill>
                  <a:schemeClr val="bg1"/>
                </a:solidFill>
              </a:rPr>
              <a:t>. La conciencia de quien obra el bien produce un sentimiento </a:t>
            </a:r>
            <a:r>
              <a:rPr lang="es-ES" sz="3600" b="1" dirty="0" smtClean="0">
                <a:solidFill>
                  <a:schemeClr val="bg1"/>
                </a:solidFill>
              </a:rPr>
              <a:t>de calma </a:t>
            </a:r>
            <a:r>
              <a:rPr lang="es-ES" sz="3600" b="1" dirty="0">
                <a:solidFill>
                  <a:schemeClr val="bg1"/>
                </a:solidFill>
              </a:rPr>
              <a:t>en medio de las tormentas de la vida. Daniel estaba en paz en el foso de los </a:t>
            </a:r>
            <a:r>
              <a:rPr lang="es-ES" sz="3600" b="1" dirty="0" smtClean="0">
                <a:solidFill>
                  <a:schemeClr val="bg1"/>
                </a:solidFill>
              </a:rPr>
              <a:t>leones, mientras </a:t>
            </a:r>
            <a:r>
              <a:rPr lang="es-ES" sz="3600" b="1" dirty="0">
                <a:solidFill>
                  <a:schemeClr val="bg1"/>
                </a:solidFill>
              </a:rPr>
              <a:t>que Darío estaba lleno de estrés en su palacio.</a:t>
            </a:r>
            <a:endParaRPr lang="es-DO" sz="3600" b="1" dirty="0">
              <a:solidFill>
                <a:srgbClr val="FFFF00"/>
              </a:solidFill>
            </a:endParaRPr>
          </a:p>
        </p:txBody>
      </p:sp>
    </p:spTree>
    <p:extLst>
      <p:ext uri="{BB962C8B-B14F-4D97-AF65-F5344CB8AC3E}">
        <p14:creationId xmlns:p14="http://schemas.microsoft.com/office/powerpoint/2010/main" val="3135585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795075" y="464904"/>
            <a:ext cx="8777332" cy="5632311"/>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6000" b="1" dirty="0">
                <a:solidFill>
                  <a:schemeClr val="bg1"/>
                </a:solidFill>
              </a:rPr>
              <a:t>Al llegar al foso de los leones en las horas tempranas de la mañana, el rey descubrió que </a:t>
            </a:r>
            <a:r>
              <a:rPr lang="es-ES" sz="6000" b="1" dirty="0" smtClean="0">
                <a:solidFill>
                  <a:schemeClr val="bg1"/>
                </a:solidFill>
              </a:rPr>
              <a:t>Daniel había </a:t>
            </a:r>
            <a:r>
              <a:rPr lang="es-ES" sz="6000" b="1" dirty="0">
                <a:solidFill>
                  <a:schemeClr val="bg1"/>
                </a:solidFill>
              </a:rPr>
              <a:t>sido librado milagrosamente.</a:t>
            </a:r>
            <a:endParaRPr lang="es-ES" sz="6000" b="1" dirty="0">
              <a:solidFill>
                <a:schemeClr val="bg1"/>
              </a:solidFill>
            </a:endParaRPr>
          </a:p>
        </p:txBody>
      </p:sp>
    </p:spTree>
    <p:extLst>
      <p:ext uri="{BB962C8B-B14F-4D97-AF65-F5344CB8AC3E}">
        <p14:creationId xmlns:p14="http://schemas.microsoft.com/office/powerpoint/2010/main" val="2587858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8" y="139216"/>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6. </a:t>
            </a:r>
            <a:r>
              <a:rPr lang="es-ES" sz="3600" b="1" dirty="0">
                <a:solidFill>
                  <a:srgbClr val="FFFF00"/>
                </a:solidFill>
                <a:latin typeface="Calibri" panose="020F0502020204030204" pitchFamily="34" charset="0"/>
                <a:cs typeface="Calibri" panose="020F0502020204030204" pitchFamily="34" charset="0"/>
              </a:rPr>
              <a:t>¿A quién adjudicó Daniel el mérito de su liberación? Daniel 6:22</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8" y="1473494"/>
            <a:ext cx="11198581" cy="4247317"/>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5400" b="1" dirty="0" smtClean="0">
                <a:solidFill>
                  <a:srgbClr val="FFFF00"/>
                </a:solidFill>
                <a:latin typeface="Calibri" panose="020F0502020204030204" pitchFamily="34" charset="0"/>
                <a:cs typeface="Calibri" panose="020F0502020204030204" pitchFamily="34" charset="0"/>
              </a:rPr>
              <a:t>Mi </a:t>
            </a:r>
            <a:r>
              <a:rPr lang="es-ES" sz="5400" b="1" dirty="0">
                <a:solidFill>
                  <a:srgbClr val="FFFF00"/>
                </a:solidFill>
                <a:latin typeface="Calibri" panose="020F0502020204030204" pitchFamily="34" charset="0"/>
                <a:cs typeface="Calibri" panose="020F0502020204030204" pitchFamily="34" charset="0"/>
              </a:rPr>
              <a:t>Dios </a:t>
            </a:r>
            <a:r>
              <a:rPr lang="es-ES" sz="5400" b="1" dirty="0">
                <a:solidFill>
                  <a:schemeClr val="bg1"/>
                </a:solidFill>
                <a:latin typeface="Calibri" panose="020F0502020204030204" pitchFamily="34" charset="0"/>
                <a:cs typeface="Calibri" panose="020F0502020204030204" pitchFamily="34" charset="0"/>
              </a:rPr>
              <a:t>envió a su ángel, el cual </a:t>
            </a:r>
            <a:r>
              <a:rPr lang="es-ES" sz="5400" b="1" u="sng" dirty="0">
                <a:solidFill>
                  <a:schemeClr val="bg1"/>
                </a:solidFill>
                <a:latin typeface="Calibri" panose="020F0502020204030204" pitchFamily="34" charset="0"/>
                <a:cs typeface="Calibri" panose="020F0502020204030204" pitchFamily="34" charset="0"/>
              </a:rPr>
              <a:t>cerró la boca de los leones</a:t>
            </a:r>
            <a:r>
              <a:rPr lang="es-ES" sz="5400" b="1" dirty="0">
                <a:solidFill>
                  <a:schemeClr val="bg1"/>
                </a:solidFill>
                <a:latin typeface="Calibri" panose="020F0502020204030204" pitchFamily="34" charset="0"/>
                <a:cs typeface="Calibri" panose="020F0502020204030204" pitchFamily="34" charset="0"/>
              </a:rPr>
              <a:t>, para que no me hiciesen daño, porque ante él </a:t>
            </a:r>
            <a:r>
              <a:rPr lang="es-ES" sz="5400" b="1" u="sng" dirty="0">
                <a:solidFill>
                  <a:schemeClr val="bg1"/>
                </a:solidFill>
                <a:latin typeface="Calibri" panose="020F0502020204030204" pitchFamily="34" charset="0"/>
                <a:cs typeface="Calibri" panose="020F0502020204030204" pitchFamily="34" charset="0"/>
              </a:rPr>
              <a:t>fui hallado inocente</a:t>
            </a:r>
            <a:r>
              <a:rPr lang="es-ES" sz="5400" b="1" dirty="0">
                <a:solidFill>
                  <a:schemeClr val="bg1"/>
                </a:solidFill>
                <a:latin typeface="Calibri" panose="020F0502020204030204" pitchFamily="34" charset="0"/>
                <a:cs typeface="Calibri" panose="020F0502020204030204" pitchFamily="34" charset="0"/>
              </a:rPr>
              <a:t>; y aun delante de ti, oh rey, yo no he hecho nada malo.</a:t>
            </a:r>
            <a:endParaRPr lang="es-DO" sz="5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1296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CuadroTexto 6">
            <a:extLst>
              <a:ext uri="{FF2B5EF4-FFF2-40B4-BE49-F238E27FC236}">
                <a16:creationId xmlns:a16="http://schemas.microsoft.com/office/drawing/2014/main" id="{1BBDF06D-B11B-42C8-AE11-6D6E4C177720}"/>
              </a:ext>
            </a:extLst>
          </p:cNvPr>
          <p:cNvSpPr txBox="1"/>
          <p:nvPr/>
        </p:nvSpPr>
        <p:spPr>
          <a:xfrm>
            <a:off x="1267876" y="1276690"/>
            <a:ext cx="10618840" cy="4832092"/>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a:solidFill>
                  <a:schemeClr val="bg1"/>
                </a:solidFill>
                <a:latin typeface="Calibri" panose="020F0502020204030204" pitchFamily="34" charset="0"/>
                <a:cs typeface="Calibri" panose="020F0502020204030204" pitchFamily="34" charset="0"/>
              </a:rPr>
              <a:t>A lo largo de su vida, Daniel se enfrentó a tentaciones muy significativas. Al enfrentarlas con </a:t>
            </a:r>
            <a:r>
              <a:rPr lang="es-ES" sz="4400" b="1" dirty="0" smtClean="0">
                <a:solidFill>
                  <a:schemeClr val="bg1"/>
                </a:solidFill>
                <a:latin typeface="Calibri" panose="020F0502020204030204" pitchFamily="34" charset="0"/>
                <a:cs typeface="Calibri" panose="020F0502020204030204" pitchFamily="34" charset="0"/>
              </a:rPr>
              <a:t>el poder </a:t>
            </a:r>
            <a:r>
              <a:rPr lang="es-ES" sz="4400" b="1" dirty="0">
                <a:solidFill>
                  <a:schemeClr val="bg1"/>
                </a:solidFill>
                <a:latin typeface="Calibri" panose="020F0502020204030204" pitchFamily="34" charset="0"/>
                <a:cs typeface="Calibri" panose="020F0502020204030204" pitchFamily="34" charset="0"/>
              </a:rPr>
              <a:t>de Dios, su fe creció. La historia de Daniel en el foso de los leones es una de las </a:t>
            </a:r>
            <a:r>
              <a:rPr lang="es-ES" sz="4400" b="1" dirty="0" smtClean="0">
                <a:solidFill>
                  <a:schemeClr val="bg1"/>
                </a:solidFill>
                <a:latin typeface="Calibri" panose="020F0502020204030204" pitchFamily="34" charset="0"/>
                <a:cs typeface="Calibri" panose="020F0502020204030204" pitchFamily="34" charset="0"/>
              </a:rPr>
              <a:t>más familiares</a:t>
            </a:r>
            <a:r>
              <a:rPr lang="es-ES" sz="4400" b="1" dirty="0">
                <a:solidFill>
                  <a:schemeClr val="bg1"/>
                </a:solidFill>
                <a:latin typeface="Calibri" panose="020F0502020204030204" pitchFamily="34" charset="0"/>
                <a:cs typeface="Calibri" panose="020F0502020204030204" pitchFamily="34" charset="0"/>
              </a:rPr>
              <a:t>, pero contiene lecciones vitales de valentía para los cristianos del tiempo del fin.</a:t>
            </a:r>
            <a:endParaRPr lang="es-DO" sz="4400" b="1" dirty="0">
              <a:solidFill>
                <a:schemeClr val="bg1"/>
              </a:solidFill>
              <a:latin typeface="Calibri" panose="020F0502020204030204" pitchFamily="34" charset="0"/>
              <a:cs typeface="Calibri" panose="020F0502020204030204" pitchFamily="34" charset="0"/>
            </a:endParaRPr>
          </a:p>
        </p:txBody>
      </p:sp>
      <p:sp>
        <p:nvSpPr>
          <p:cNvPr id="9" name="Rectángulo 8">
            <a:extLst>
              <a:ext uri="{FF2B5EF4-FFF2-40B4-BE49-F238E27FC236}">
                <a16:creationId xmlns:a16="http://schemas.microsoft.com/office/drawing/2014/main" id="{AB40DB7F-2397-49BB-935D-FFBDC5B152C6}"/>
              </a:ext>
            </a:extLst>
          </p:cNvPr>
          <p:cNvSpPr/>
          <p:nvPr/>
        </p:nvSpPr>
        <p:spPr>
          <a:xfrm rot="10800000">
            <a:off x="0" y="7953"/>
            <a:ext cx="12206514" cy="1597950"/>
          </a:xfrm>
          <a:custGeom>
            <a:avLst/>
            <a:gdLst>
              <a:gd name="connsiteX0" fmla="*/ 0 w 12192000"/>
              <a:gd name="connsiteY0" fmla="*/ 0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0 w 12192000"/>
              <a:gd name="connsiteY4" fmla="*/ 0 h 1303362"/>
              <a:gd name="connsiteX0" fmla="*/ 1219200 w 12192000"/>
              <a:gd name="connsiteY0" fmla="*/ 14514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219200 w 12192000"/>
              <a:gd name="connsiteY4" fmla="*/ 14514 h 1303362"/>
              <a:gd name="connsiteX0" fmla="*/ 1436914 w 12192000"/>
              <a:gd name="connsiteY0" fmla="*/ 29028 h 1303362"/>
              <a:gd name="connsiteX1" fmla="*/ 12192000 w 12192000"/>
              <a:gd name="connsiteY1" fmla="*/ 0 h 1303362"/>
              <a:gd name="connsiteX2" fmla="*/ 12192000 w 12192000"/>
              <a:gd name="connsiteY2" fmla="*/ 1303362 h 1303362"/>
              <a:gd name="connsiteX3" fmla="*/ 0 w 12192000"/>
              <a:gd name="connsiteY3" fmla="*/ 1303362 h 1303362"/>
              <a:gd name="connsiteX4" fmla="*/ 1436914 w 12192000"/>
              <a:gd name="connsiteY4" fmla="*/ 29028 h 1303362"/>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3266 h 2387600"/>
              <a:gd name="connsiteX1" fmla="*/ 12206514 w 12206514"/>
              <a:gd name="connsiteY1" fmla="*/ 0 h 2387600"/>
              <a:gd name="connsiteX2" fmla="*/ 12192000 w 12206514"/>
              <a:gd name="connsiteY2" fmla="*/ 1084238 h 2387600"/>
              <a:gd name="connsiteX3" fmla="*/ 12192000 w 12206514"/>
              <a:gd name="connsiteY3" fmla="*/ 2387600 h 2387600"/>
              <a:gd name="connsiteX4" fmla="*/ 0 w 12206514"/>
              <a:gd name="connsiteY4" fmla="*/ 2387600 h 2387600"/>
              <a:gd name="connsiteX5" fmla="*/ 1436914 w 12206514"/>
              <a:gd name="connsiteY5" fmla="*/ 1113266 h 2387600"/>
              <a:gd name="connsiteX0" fmla="*/ 1436914 w 12206514"/>
              <a:gd name="connsiteY0" fmla="*/ 1117519 h 2391853"/>
              <a:gd name="connsiteX1" fmla="*/ 7489371 w 12206514"/>
              <a:gd name="connsiteY1" fmla="*/ 1223453 h 2391853"/>
              <a:gd name="connsiteX2" fmla="*/ 12206514 w 12206514"/>
              <a:gd name="connsiteY2" fmla="*/ 4253 h 2391853"/>
              <a:gd name="connsiteX3" fmla="*/ 12192000 w 12206514"/>
              <a:gd name="connsiteY3" fmla="*/ 1088491 h 2391853"/>
              <a:gd name="connsiteX4" fmla="*/ 12192000 w 12206514"/>
              <a:gd name="connsiteY4" fmla="*/ 2391853 h 2391853"/>
              <a:gd name="connsiteX5" fmla="*/ 0 w 12206514"/>
              <a:gd name="connsiteY5" fmla="*/ 2391853 h 2391853"/>
              <a:gd name="connsiteX6" fmla="*/ 1436914 w 12206514"/>
              <a:gd name="connsiteY6" fmla="*/ 1117519 h 2391853"/>
              <a:gd name="connsiteX0" fmla="*/ 1436914 w 12206514"/>
              <a:gd name="connsiteY0" fmla="*/ 1121779 h 2396113"/>
              <a:gd name="connsiteX1" fmla="*/ 7489371 w 12206514"/>
              <a:gd name="connsiteY1" fmla="*/ 1227713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21779 h 2396113"/>
              <a:gd name="connsiteX1" fmla="*/ 7518400 w 12206514"/>
              <a:gd name="connsiteY1" fmla="*/ 1663142 h 2396113"/>
              <a:gd name="connsiteX2" fmla="*/ 10116457 w 12206514"/>
              <a:gd name="connsiteY2" fmla="*/ 719714 h 2396113"/>
              <a:gd name="connsiteX3" fmla="*/ 12206514 w 12206514"/>
              <a:gd name="connsiteY3" fmla="*/ 8513 h 2396113"/>
              <a:gd name="connsiteX4" fmla="*/ 12192000 w 12206514"/>
              <a:gd name="connsiteY4" fmla="*/ 1092751 h 2396113"/>
              <a:gd name="connsiteX5" fmla="*/ 12192000 w 12206514"/>
              <a:gd name="connsiteY5" fmla="*/ 2396113 h 2396113"/>
              <a:gd name="connsiteX6" fmla="*/ 0 w 12206514"/>
              <a:gd name="connsiteY6" fmla="*/ 2396113 h 2396113"/>
              <a:gd name="connsiteX7" fmla="*/ 1436914 w 12206514"/>
              <a:gd name="connsiteY7" fmla="*/ 1121779 h 2396113"/>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498 h 2391832"/>
              <a:gd name="connsiteX1" fmla="*/ 7518400 w 12206514"/>
              <a:gd name="connsiteY1" fmla="*/ 1658861 h 2391832"/>
              <a:gd name="connsiteX2" fmla="*/ 9114971 w 12206514"/>
              <a:gd name="connsiteY2" fmla="*/ 1383090 h 2391832"/>
              <a:gd name="connsiteX3" fmla="*/ 12206514 w 12206514"/>
              <a:gd name="connsiteY3" fmla="*/ 4232 h 2391832"/>
              <a:gd name="connsiteX4" fmla="*/ 12192000 w 12206514"/>
              <a:gd name="connsiteY4" fmla="*/ 1088470 h 2391832"/>
              <a:gd name="connsiteX5" fmla="*/ 12192000 w 12206514"/>
              <a:gd name="connsiteY5" fmla="*/ 2391832 h 2391832"/>
              <a:gd name="connsiteX6" fmla="*/ 0 w 12206514"/>
              <a:gd name="connsiteY6" fmla="*/ 2391832 h 2391832"/>
              <a:gd name="connsiteX7" fmla="*/ 1436914 w 12206514"/>
              <a:gd name="connsiteY7" fmla="*/ 1117498 h 2391832"/>
              <a:gd name="connsiteX0" fmla="*/ 1436914 w 12206514"/>
              <a:gd name="connsiteY0" fmla="*/ 1117691 h 2392025"/>
              <a:gd name="connsiteX1" fmla="*/ 7518400 w 12206514"/>
              <a:gd name="connsiteY1" fmla="*/ 1659054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691 h 2392025"/>
              <a:gd name="connsiteX1" fmla="*/ 7692572 w 12206514"/>
              <a:gd name="connsiteY1" fmla="*/ 1688082 h 2392025"/>
              <a:gd name="connsiteX2" fmla="*/ 9579428 w 12206514"/>
              <a:gd name="connsiteY2" fmla="*/ 1325225 h 2392025"/>
              <a:gd name="connsiteX3" fmla="*/ 12206514 w 12206514"/>
              <a:gd name="connsiteY3" fmla="*/ 4425 h 2392025"/>
              <a:gd name="connsiteX4" fmla="*/ 12192000 w 12206514"/>
              <a:gd name="connsiteY4" fmla="*/ 1088663 h 2392025"/>
              <a:gd name="connsiteX5" fmla="*/ 12192000 w 12206514"/>
              <a:gd name="connsiteY5" fmla="*/ 2392025 h 2392025"/>
              <a:gd name="connsiteX6" fmla="*/ 0 w 12206514"/>
              <a:gd name="connsiteY6" fmla="*/ 2392025 h 2392025"/>
              <a:gd name="connsiteX7" fmla="*/ 1436914 w 12206514"/>
              <a:gd name="connsiteY7" fmla="*/ 1117691 h 2392025"/>
              <a:gd name="connsiteX0" fmla="*/ 1436914 w 12206514"/>
              <a:gd name="connsiteY0" fmla="*/ 1117593 h 2391927"/>
              <a:gd name="connsiteX1" fmla="*/ 7692572 w 12206514"/>
              <a:gd name="connsiteY1" fmla="*/ 1687984 h 2391927"/>
              <a:gd name="connsiteX2" fmla="*/ 9593943 w 12206514"/>
              <a:gd name="connsiteY2" fmla="*/ 1354156 h 2391927"/>
              <a:gd name="connsiteX3" fmla="*/ 12206514 w 12206514"/>
              <a:gd name="connsiteY3" fmla="*/ 4327 h 2391927"/>
              <a:gd name="connsiteX4" fmla="*/ 12192000 w 12206514"/>
              <a:gd name="connsiteY4" fmla="*/ 1088565 h 2391927"/>
              <a:gd name="connsiteX5" fmla="*/ 12192000 w 12206514"/>
              <a:gd name="connsiteY5" fmla="*/ 2391927 h 2391927"/>
              <a:gd name="connsiteX6" fmla="*/ 0 w 12206514"/>
              <a:gd name="connsiteY6" fmla="*/ 2391927 h 2391927"/>
              <a:gd name="connsiteX7" fmla="*/ 1436914 w 12206514"/>
              <a:gd name="connsiteY7" fmla="*/ 1117593 h 2391927"/>
              <a:gd name="connsiteX0" fmla="*/ 1436914 w 12206514"/>
              <a:gd name="connsiteY0" fmla="*/ 1117792 h 2392126"/>
              <a:gd name="connsiteX1" fmla="*/ 7692572 w 12206514"/>
              <a:gd name="connsiteY1" fmla="*/ 1688183 h 2392126"/>
              <a:gd name="connsiteX2" fmla="*/ 9593943 w 12206514"/>
              <a:gd name="connsiteY2" fmla="*/ 1354355 h 2392126"/>
              <a:gd name="connsiteX3" fmla="*/ 12206514 w 12206514"/>
              <a:gd name="connsiteY3" fmla="*/ 4526 h 2392126"/>
              <a:gd name="connsiteX4" fmla="*/ 12192000 w 12206514"/>
              <a:gd name="connsiteY4" fmla="*/ 1088764 h 2392126"/>
              <a:gd name="connsiteX5" fmla="*/ 12192000 w 12206514"/>
              <a:gd name="connsiteY5" fmla="*/ 2392126 h 2392126"/>
              <a:gd name="connsiteX6" fmla="*/ 0 w 12206514"/>
              <a:gd name="connsiteY6" fmla="*/ 2392126 h 2392126"/>
              <a:gd name="connsiteX7" fmla="*/ 1436914 w 12206514"/>
              <a:gd name="connsiteY7" fmla="*/ 1117792 h 2392126"/>
              <a:gd name="connsiteX0" fmla="*/ 1436914 w 12206514"/>
              <a:gd name="connsiteY0" fmla="*/ 1118190 h 2392524"/>
              <a:gd name="connsiteX1" fmla="*/ 7692572 w 12206514"/>
              <a:gd name="connsiteY1" fmla="*/ 1688581 h 2392524"/>
              <a:gd name="connsiteX2" fmla="*/ 9593943 w 12206514"/>
              <a:gd name="connsiteY2" fmla="*/ 1354753 h 2392524"/>
              <a:gd name="connsiteX3" fmla="*/ 12206514 w 12206514"/>
              <a:gd name="connsiteY3" fmla="*/ 4924 h 2392524"/>
              <a:gd name="connsiteX4" fmla="*/ 12192000 w 12206514"/>
              <a:gd name="connsiteY4" fmla="*/ 1089162 h 2392524"/>
              <a:gd name="connsiteX5" fmla="*/ 12192000 w 12206514"/>
              <a:gd name="connsiteY5" fmla="*/ 2392524 h 2392524"/>
              <a:gd name="connsiteX6" fmla="*/ 0 w 12206514"/>
              <a:gd name="connsiteY6" fmla="*/ 2392524 h 2392524"/>
              <a:gd name="connsiteX7" fmla="*/ 1436914 w 12206514"/>
              <a:gd name="connsiteY7" fmla="*/ 1118190 h 2392524"/>
              <a:gd name="connsiteX0" fmla="*/ 1436914 w 12206514"/>
              <a:gd name="connsiteY0" fmla="*/ 1121944 h 2396278"/>
              <a:gd name="connsiteX1" fmla="*/ 7692572 w 12206514"/>
              <a:gd name="connsiteY1" fmla="*/ 1692335 h 2396278"/>
              <a:gd name="connsiteX2" fmla="*/ 95939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 name="connsiteX0" fmla="*/ 1436914 w 12206514"/>
              <a:gd name="connsiteY0" fmla="*/ 1120138 h 2394472"/>
              <a:gd name="connsiteX1" fmla="*/ 7692572 w 12206514"/>
              <a:gd name="connsiteY1" fmla="*/ 1690529 h 2394472"/>
              <a:gd name="connsiteX2" fmla="*/ 9651093 w 12206514"/>
              <a:gd name="connsiteY2" fmla="*/ 1032851 h 2394472"/>
              <a:gd name="connsiteX3" fmla="*/ 12206514 w 12206514"/>
              <a:gd name="connsiteY3" fmla="*/ 6872 h 2394472"/>
              <a:gd name="connsiteX4" fmla="*/ 12192000 w 12206514"/>
              <a:gd name="connsiteY4" fmla="*/ 1091110 h 2394472"/>
              <a:gd name="connsiteX5" fmla="*/ 12192000 w 12206514"/>
              <a:gd name="connsiteY5" fmla="*/ 2394472 h 2394472"/>
              <a:gd name="connsiteX6" fmla="*/ 0 w 12206514"/>
              <a:gd name="connsiteY6" fmla="*/ 2394472 h 2394472"/>
              <a:gd name="connsiteX7" fmla="*/ 1436914 w 12206514"/>
              <a:gd name="connsiteY7" fmla="*/ 1120138 h 2394472"/>
              <a:gd name="connsiteX0" fmla="*/ 1436914 w 12206514"/>
              <a:gd name="connsiteY0" fmla="*/ 1121944 h 2396278"/>
              <a:gd name="connsiteX1" fmla="*/ 7692572 w 12206514"/>
              <a:gd name="connsiteY1" fmla="*/ 1692335 h 2396278"/>
              <a:gd name="connsiteX2" fmla="*/ 10470243 w 12206514"/>
              <a:gd name="connsiteY2" fmla="*/ 863207 h 2396278"/>
              <a:gd name="connsiteX3" fmla="*/ 12206514 w 12206514"/>
              <a:gd name="connsiteY3" fmla="*/ 8678 h 2396278"/>
              <a:gd name="connsiteX4" fmla="*/ 12192000 w 12206514"/>
              <a:gd name="connsiteY4" fmla="*/ 1092916 h 2396278"/>
              <a:gd name="connsiteX5" fmla="*/ 12192000 w 12206514"/>
              <a:gd name="connsiteY5" fmla="*/ 2396278 h 2396278"/>
              <a:gd name="connsiteX6" fmla="*/ 0 w 12206514"/>
              <a:gd name="connsiteY6" fmla="*/ 2396278 h 2396278"/>
              <a:gd name="connsiteX7" fmla="*/ 1436914 w 12206514"/>
              <a:gd name="connsiteY7" fmla="*/ 1121944 h 239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514" h="2396278">
                <a:moveTo>
                  <a:pt x="1436914" y="1121944"/>
                </a:moveTo>
                <a:cubicBezTo>
                  <a:pt x="2644019" y="823192"/>
                  <a:pt x="5897639" y="1877879"/>
                  <a:pt x="7692572" y="1692335"/>
                </a:cubicBezTo>
                <a:cubicBezTo>
                  <a:pt x="9131905" y="1601134"/>
                  <a:pt x="10163024" y="979322"/>
                  <a:pt x="10470243" y="863207"/>
                </a:cubicBezTo>
                <a:cubicBezTo>
                  <a:pt x="11270947" y="500350"/>
                  <a:pt x="11853333" y="-77685"/>
                  <a:pt x="12206514" y="8678"/>
                </a:cubicBezTo>
                <a:lnTo>
                  <a:pt x="12192000" y="1092916"/>
                </a:lnTo>
                <a:lnTo>
                  <a:pt x="12192000" y="2396278"/>
                </a:lnTo>
                <a:lnTo>
                  <a:pt x="0" y="2396278"/>
                </a:lnTo>
                <a:lnTo>
                  <a:pt x="1436914" y="1121944"/>
                </a:lnTo>
                <a:close/>
              </a:path>
            </a:pathLst>
          </a:custGeom>
          <a:solidFill>
            <a:schemeClr val="accent5">
              <a:lumMod val="50000"/>
            </a:schemeClr>
          </a:solidFill>
          <a:ln w="57150">
            <a:solidFill>
              <a:schemeClr val="bg1"/>
            </a:solid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 name="CuadroTexto 1"/>
          <p:cNvSpPr txBox="1"/>
          <p:nvPr/>
        </p:nvSpPr>
        <p:spPr>
          <a:xfrm>
            <a:off x="-1002890" y="99042"/>
            <a:ext cx="4911213" cy="707886"/>
          </a:xfrm>
          <a:prstGeom prst="rect">
            <a:avLst/>
          </a:prstGeom>
          <a:noFill/>
        </p:spPr>
        <p:txBody>
          <a:bodyPr wrap="square" rtlCol="0">
            <a:spAutoFit/>
          </a:bodyPr>
          <a:lstStyle/>
          <a:p>
            <a:pPr algn="ctr"/>
            <a:r>
              <a:rPr lang="es-DO" sz="4000" b="1" dirty="0" smtClean="0">
                <a:solidFill>
                  <a:schemeClr val="accent2"/>
                </a:solidFill>
                <a:latin typeface="Calibri" panose="020F0502020204030204" pitchFamily="34" charset="0"/>
                <a:cs typeface="Calibri" panose="020F0502020204030204" pitchFamily="34" charset="0"/>
              </a:rPr>
              <a:t>Introducción</a:t>
            </a:r>
            <a:endParaRPr lang="en-US" sz="40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2619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497368" y="321543"/>
            <a:ext cx="11419812" cy="618630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3600" b="1" dirty="0" smtClean="0">
                <a:solidFill>
                  <a:schemeClr val="bg1"/>
                </a:solidFill>
                <a:latin typeface="Calibri" panose="020F0502020204030204" pitchFamily="34" charset="0"/>
                <a:cs typeface="Calibri" panose="020F0502020204030204" pitchFamily="34" charset="0"/>
              </a:rPr>
              <a:t> </a:t>
            </a:r>
            <a:r>
              <a:rPr lang="es-ES" sz="3600" b="1" dirty="0" err="1" smtClean="0">
                <a:solidFill>
                  <a:srgbClr val="FFFF00"/>
                </a:solidFill>
                <a:latin typeface="Calibri" panose="020F0502020204030204" pitchFamily="34" charset="0"/>
                <a:cs typeface="Calibri" panose="020F0502020204030204" pitchFamily="34" charset="0"/>
              </a:rPr>
              <a:t>Dn</a:t>
            </a:r>
            <a:r>
              <a:rPr lang="es-ES" sz="3600" b="1" dirty="0" smtClean="0">
                <a:solidFill>
                  <a:srgbClr val="FFFF00"/>
                </a:solidFill>
                <a:latin typeface="Calibri" panose="020F0502020204030204" pitchFamily="34" charset="0"/>
                <a:cs typeface="Calibri" panose="020F0502020204030204" pitchFamily="34" charset="0"/>
              </a:rPr>
              <a:t>. 6: 23-24</a:t>
            </a:r>
          </a:p>
          <a:p>
            <a:r>
              <a:rPr lang="es-ES" sz="3600" b="1" dirty="0" smtClean="0">
                <a:solidFill>
                  <a:srgbClr val="FFFF00"/>
                </a:solidFill>
                <a:latin typeface="Calibri" panose="020F0502020204030204" pitchFamily="34" charset="0"/>
                <a:cs typeface="Calibri" panose="020F0502020204030204" pitchFamily="34" charset="0"/>
              </a:rPr>
              <a:t>23</a:t>
            </a:r>
            <a:r>
              <a:rPr lang="es-ES" sz="3600" b="1" dirty="0" smtClean="0">
                <a:solidFill>
                  <a:schemeClr val="bg1"/>
                </a:solidFill>
                <a:latin typeface="Calibri" panose="020F0502020204030204" pitchFamily="34" charset="0"/>
                <a:cs typeface="Calibri" panose="020F0502020204030204" pitchFamily="34" charset="0"/>
              </a:rPr>
              <a:t> </a:t>
            </a:r>
            <a:r>
              <a:rPr lang="es-ES" sz="3600" b="1" dirty="0">
                <a:solidFill>
                  <a:schemeClr val="bg1"/>
                </a:solidFill>
                <a:latin typeface="Calibri" panose="020F0502020204030204" pitchFamily="34" charset="0"/>
                <a:cs typeface="Calibri" panose="020F0502020204030204" pitchFamily="34" charset="0"/>
              </a:rPr>
              <a:t>Entonces se alegró el rey en gran manera, y mandó sacar a Daniel del foso; y fue Daniel sacado del foso, y ninguna lesión se halló en él, porque había confiado en su Dios.</a:t>
            </a:r>
          </a:p>
          <a:p>
            <a:endParaRPr lang="es-ES" sz="3600" b="1" dirty="0">
              <a:solidFill>
                <a:schemeClr val="bg1"/>
              </a:solidFill>
              <a:latin typeface="Calibri" panose="020F0502020204030204" pitchFamily="34" charset="0"/>
              <a:cs typeface="Calibri" panose="020F0502020204030204" pitchFamily="34" charset="0"/>
            </a:endParaRPr>
          </a:p>
          <a:p>
            <a:r>
              <a:rPr lang="es-ES" sz="3600" b="1" dirty="0">
                <a:solidFill>
                  <a:srgbClr val="FFFF00"/>
                </a:solidFill>
                <a:latin typeface="Calibri" panose="020F0502020204030204" pitchFamily="34" charset="0"/>
                <a:cs typeface="Calibri" panose="020F0502020204030204" pitchFamily="34" charset="0"/>
              </a:rPr>
              <a:t>24</a:t>
            </a:r>
            <a:r>
              <a:rPr lang="es-ES" sz="3600" b="1" dirty="0">
                <a:solidFill>
                  <a:schemeClr val="bg1"/>
                </a:solidFill>
                <a:latin typeface="Calibri" panose="020F0502020204030204" pitchFamily="34" charset="0"/>
                <a:cs typeface="Calibri" panose="020F0502020204030204" pitchFamily="34" charset="0"/>
              </a:rPr>
              <a:t> Y dio orden el rey de que fueran traídos aquellos hombres que habían acusado a Daniel, y fueran echados en el foso de los leones ellos, sus hijos y sus mujeres; y aún no habían llegado al fondo del foso, cuando los leones se apoderaron de ellos y quebraron todos sus huesos.</a:t>
            </a:r>
            <a:endParaRPr lang="es-DO"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15323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962621" y="479894"/>
            <a:ext cx="8916971" cy="5909310"/>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5400" b="1" dirty="0">
                <a:solidFill>
                  <a:srgbClr val="FFFF00"/>
                </a:solidFill>
              </a:rPr>
              <a:t>Cerró la boca de los leones</a:t>
            </a:r>
            <a:r>
              <a:rPr lang="es-ES" sz="5400" b="1" dirty="0">
                <a:solidFill>
                  <a:schemeClr val="bg1"/>
                </a:solidFill>
              </a:rPr>
              <a:t>. El autor de la epístola a los Hebreos se refiere a esto que le pasó a Daniel y atribuye la liberación del profeta al </a:t>
            </a:r>
            <a:r>
              <a:rPr lang="es-ES" sz="5400" b="1" u="sng" dirty="0">
                <a:solidFill>
                  <a:schemeClr val="bg1"/>
                </a:solidFill>
              </a:rPr>
              <a:t>poder de la fe </a:t>
            </a:r>
            <a:r>
              <a:rPr lang="es-ES" sz="5400" b="1" dirty="0">
                <a:solidFill>
                  <a:schemeClr val="bg1"/>
                </a:solidFill>
              </a:rPr>
              <a:t>(</a:t>
            </a:r>
            <a:r>
              <a:rPr lang="es-ES" sz="5400" b="1" dirty="0" err="1">
                <a:solidFill>
                  <a:schemeClr val="bg1"/>
                </a:solidFill>
              </a:rPr>
              <a:t>Heb</a:t>
            </a:r>
            <a:r>
              <a:rPr lang="es-ES" sz="5400" b="1" dirty="0">
                <a:solidFill>
                  <a:schemeClr val="bg1"/>
                </a:solidFill>
              </a:rPr>
              <a:t>. 11: 33).</a:t>
            </a:r>
          </a:p>
          <a:p>
            <a:endParaRPr lang="es-ES" sz="5400" b="1" dirty="0">
              <a:solidFill>
                <a:srgbClr val="FFFF00"/>
              </a:solidFill>
            </a:endParaRPr>
          </a:p>
        </p:txBody>
      </p:sp>
    </p:spTree>
    <p:extLst>
      <p:ext uri="{BB962C8B-B14F-4D97-AF65-F5344CB8AC3E}">
        <p14:creationId xmlns:p14="http://schemas.microsoft.com/office/powerpoint/2010/main" val="1426869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962621" y="310617"/>
            <a:ext cx="8916971"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smtClean="0">
                <a:solidFill>
                  <a:srgbClr val="FFFF00"/>
                </a:solidFill>
              </a:rPr>
              <a:t>Fui </a:t>
            </a:r>
            <a:r>
              <a:rPr lang="es-ES" sz="4000" b="1" dirty="0">
                <a:solidFill>
                  <a:srgbClr val="FFFF00"/>
                </a:solidFill>
              </a:rPr>
              <a:t>hallado inocente. </a:t>
            </a:r>
            <a:r>
              <a:rPr lang="es-ES" sz="4000" b="1" dirty="0">
                <a:solidFill>
                  <a:schemeClr val="bg1"/>
                </a:solidFill>
              </a:rPr>
              <a:t>Es de suponer que Daniel no había tratado de disculparse antes de ser echado a los leones. Cualquier palabra pronunciada entonces podría haber sido interpretada por sus enemigos como una señal de debilidad o de temor. Sin embargo, después de que Dios había creído conveniente salvarle la vida, Daniel quiso declarar su inocencia</a:t>
            </a:r>
            <a:r>
              <a:rPr lang="es-ES" sz="4000" b="1" dirty="0" smtClean="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1249056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0" y="88323"/>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7. </a:t>
            </a:r>
            <a:r>
              <a:rPr lang="es-ES" sz="3600" b="1" dirty="0">
                <a:solidFill>
                  <a:srgbClr val="FFFF00"/>
                </a:solidFill>
                <a:latin typeface="Calibri" panose="020F0502020204030204" pitchFamily="34" charset="0"/>
                <a:cs typeface="Calibri" panose="020F0502020204030204" pitchFamily="34" charset="0"/>
              </a:rPr>
              <a:t>¿Qué provisión hace Dios para nosotros en nuestros momentos de mayor tentación? </a:t>
            </a:r>
            <a:r>
              <a:rPr lang="es-ES" sz="3600" b="1" dirty="0" smtClean="0">
                <a:solidFill>
                  <a:srgbClr val="FFFF00"/>
                </a:solidFill>
                <a:latin typeface="Calibri" panose="020F0502020204030204" pitchFamily="34" charset="0"/>
                <a:cs typeface="Calibri" panose="020F0502020204030204" pitchFamily="34" charset="0"/>
              </a:rPr>
              <a:t>1 Corintios </a:t>
            </a:r>
            <a:r>
              <a:rPr lang="es-ES" sz="3600" b="1" dirty="0">
                <a:solidFill>
                  <a:srgbClr val="FFFF00"/>
                </a:solidFill>
                <a:latin typeface="Calibri" panose="020F0502020204030204" pitchFamily="34" charset="0"/>
                <a:cs typeface="Calibri" panose="020F0502020204030204" pitchFamily="34" charset="0"/>
              </a:rPr>
              <a:t>10:13</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67390" y="1376974"/>
            <a:ext cx="10865174" cy="4524315"/>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smtClean="0">
                <a:solidFill>
                  <a:schemeClr val="bg1"/>
                </a:solidFill>
                <a:latin typeface="Calibri" panose="020F0502020204030204" pitchFamily="34" charset="0"/>
                <a:cs typeface="Calibri" panose="020F0502020204030204" pitchFamily="34" charset="0"/>
              </a:rPr>
              <a:t>No </a:t>
            </a:r>
            <a:r>
              <a:rPr lang="es-ES" sz="4800" b="1" dirty="0">
                <a:solidFill>
                  <a:schemeClr val="bg1"/>
                </a:solidFill>
                <a:latin typeface="Calibri" panose="020F0502020204030204" pitchFamily="34" charset="0"/>
                <a:cs typeface="Calibri" panose="020F0502020204030204" pitchFamily="34" charset="0"/>
              </a:rPr>
              <a:t>os ha sobrevenido ninguna tentación que no sea humana; pero </a:t>
            </a:r>
            <a:r>
              <a:rPr lang="es-ES" sz="4800" b="1" u="sng" dirty="0">
                <a:solidFill>
                  <a:schemeClr val="bg1"/>
                </a:solidFill>
                <a:latin typeface="Calibri" panose="020F0502020204030204" pitchFamily="34" charset="0"/>
                <a:cs typeface="Calibri" panose="020F0502020204030204" pitchFamily="34" charset="0"/>
              </a:rPr>
              <a:t>fiel es Dios</a:t>
            </a:r>
            <a:r>
              <a:rPr lang="es-ES" sz="4800" b="1" dirty="0">
                <a:solidFill>
                  <a:schemeClr val="bg1"/>
                </a:solidFill>
                <a:latin typeface="Calibri" panose="020F0502020204030204" pitchFamily="34" charset="0"/>
                <a:cs typeface="Calibri" panose="020F0502020204030204" pitchFamily="34" charset="0"/>
              </a:rPr>
              <a:t>, que no permitirá que seáis tentados más de lo que podéis resistir, sino que proveerá también juntamente con la tentación la vía de </a:t>
            </a:r>
            <a:r>
              <a:rPr lang="es-ES" sz="4800" b="1" dirty="0" smtClean="0">
                <a:solidFill>
                  <a:schemeClr val="bg1"/>
                </a:solidFill>
                <a:latin typeface="Calibri" panose="020F0502020204030204" pitchFamily="34" charset="0"/>
                <a:cs typeface="Calibri" panose="020F0502020204030204" pitchFamily="34" charset="0"/>
              </a:rPr>
              <a:t>_______, </a:t>
            </a:r>
            <a:r>
              <a:rPr lang="es-ES" sz="4800" b="1" dirty="0">
                <a:solidFill>
                  <a:schemeClr val="bg1"/>
                </a:solidFill>
                <a:latin typeface="Calibri" panose="020F0502020204030204" pitchFamily="34" charset="0"/>
                <a:cs typeface="Calibri" panose="020F0502020204030204" pitchFamily="34" charset="0"/>
              </a:rPr>
              <a:t>para que podáis </a:t>
            </a:r>
            <a:r>
              <a:rPr lang="es-ES" sz="4800" b="1" dirty="0" smtClean="0">
                <a:solidFill>
                  <a:schemeClr val="bg1"/>
                </a:solidFill>
                <a:latin typeface="Calibri" panose="020F0502020204030204" pitchFamily="34" charset="0"/>
                <a:cs typeface="Calibri" panose="020F0502020204030204" pitchFamily="34" charset="0"/>
              </a:rPr>
              <a:t>_______.</a:t>
            </a:r>
            <a:endParaRPr lang="es-ES" sz="4800" b="1" dirty="0">
              <a:solidFill>
                <a:schemeClr val="bg1"/>
              </a:solidFill>
              <a:latin typeface="Calibri" panose="020F0502020204030204" pitchFamily="34" charset="0"/>
              <a:cs typeface="Calibri" panose="020F0502020204030204" pitchFamily="34" charset="0"/>
            </a:endParaRPr>
          </a:p>
        </p:txBody>
      </p:sp>
      <p:sp>
        <p:nvSpPr>
          <p:cNvPr id="5" name="CuadroTexto 4"/>
          <p:cNvSpPr txBox="1"/>
          <p:nvPr/>
        </p:nvSpPr>
        <p:spPr>
          <a:xfrm>
            <a:off x="2236230" y="5019853"/>
            <a:ext cx="2050957" cy="830997"/>
          </a:xfrm>
          <a:prstGeom prst="rect">
            <a:avLst/>
          </a:prstGeom>
          <a:noFill/>
        </p:spPr>
        <p:txBody>
          <a:bodyPr wrap="square" rtlCol="0">
            <a:spAutoFit/>
          </a:bodyPr>
          <a:lstStyle/>
          <a:p>
            <a:r>
              <a:rPr lang="es-ES" sz="4800" b="1" dirty="0">
                <a:solidFill>
                  <a:srgbClr val="FFFF00"/>
                </a:solidFill>
                <a:latin typeface="Calibri" panose="020F0502020204030204" pitchFamily="34" charset="0"/>
                <a:cs typeface="Calibri" panose="020F0502020204030204" pitchFamily="34" charset="0"/>
              </a:rPr>
              <a:t>escape</a:t>
            </a:r>
            <a:endParaRPr lang="en-US" sz="4800" dirty="0">
              <a:solidFill>
                <a:srgbClr val="FFFF00"/>
              </a:solidFill>
            </a:endParaRPr>
          </a:p>
        </p:txBody>
      </p:sp>
      <p:sp>
        <p:nvSpPr>
          <p:cNvPr id="6" name="CuadroTexto 5"/>
          <p:cNvSpPr txBox="1"/>
          <p:nvPr/>
        </p:nvSpPr>
        <p:spPr>
          <a:xfrm>
            <a:off x="8698340" y="5019854"/>
            <a:ext cx="2394382" cy="830997"/>
          </a:xfrm>
          <a:prstGeom prst="rect">
            <a:avLst/>
          </a:prstGeom>
          <a:noFill/>
        </p:spPr>
        <p:txBody>
          <a:bodyPr wrap="square" rtlCol="0">
            <a:spAutoFit/>
          </a:bodyPr>
          <a:lstStyle/>
          <a:p>
            <a:r>
              <a:rPr lang="es-ES" sz="4800" b="1" dirty="0">
                <a:solidFill>
                  <a:srgbClr val="FFFF00"/>
                </a:solidFill>
                <a:latin typeface="Calibri" panose="020F0502020204030204" pitchFamily="34" charset="0"/>
                <a:cs typeface="Calibri" panose="020F0502020204030204" pitchFamily="34" charset="0"/>
              </a:rPr>
              <a:t>soportar</a:t>
            </a:r>
            <a:endParaRPr lang="en-US" sz="4800" dirty="0">
              <a:solidFill>
                <a:srgbClr val="FFFF00"/>
              </a:solidFill>
            </a:endParaRPr>
          </a:p>
        </p:txBody>
      </p:sp>
    </p:spTree>
    <p:extLst>
      <p:ext uri="{BB962C8B-B14F-4D97-AF65-F5344CB8AC3E}">
        <p14:creationId xmlns:p14="http://schemas.microsoft.com/office/powerpoint/2010/main" val="30014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10" y="290658"/>
            <a:ext cx="11360510" cy="1754326"/>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8. </a:t>
            </a:r>
            <a:r>
              <a:rPr lang="es-ES" sz="3600" b="1" dirty="0">
                <a:solidFill>
                  <a:srgbClr val="FFFF00"/>
                </a:solidFill>
                <a:latin typeface="Calibri" panose="020F0502020204030204" pitchFamily="34" charset="0"/>
                <a:cs typeface="Calibri" panose="020F0502020204030204" pitchFamily="34" charset="0"/>
              </a:rPr>
              <a:t>¿Qué testimonio da Pablo del poder de Dios para mantenerlo fiel mientras </a:t>
            </a:r>
            <a:r>
              <a:rPr lang="es-ES" sz="3600" b="1" dirty="0" smtClean="0">
                <a:solidFill>
                  <a:srgbClr val="FFFF00"/>
                </a:solidFill>
                <a:latin typeface="Calibri" panose="020F0502020204030204" pitchFamily="34" charset="0"/>
                <a:cs typeface="Calibri" panose="020F0502020204030204" pitchFamily="34" charset="0"/>
              </a:rPr>
              <a:t>estaba prisionero </a:t>
            </a:r>
            <a:r>
              <a:rPr lang="es-ES" sz="3600" b="1" dirty="0">
                <a:solidFill>
                  <a:srgbClr val="FFFF00"/>
                </a:solidFill>
                <a:latin typeface="Calibri" panose="020F0502020204030204" pitchFamily="34" charset="0"/>
                <a:cs typeface="Calibri" panose="020F0502020204030204" pitchFamily="34" charset="0"/>
              </a:rPr>
              <a:t>en Roma? Filipenses 4:13</a:t>
            </a:r>
            <a:endParaRPr lang="es-DO" sz="28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598633" y="2142996"/>
            <a:ext cx="10994733" cy="2554545"/>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8000" b="1" dirty="0" smtClean="0">
                <a:solidFill>
                  <a:schemeClr val="bg1"/>
                </a:solidFill>
                <a:latin typeface="Calibri" panose="020F0502020204030204" pitchFamily="34" charset="0"/>
                <a:cs typeface="Calibri" panose="020F0502020204030204" pitchFamily="34" charset="0"/>
              </a:rPr>
              <a:t>Todo </a:t>
            </a:r>
            <a:r>
              <a:rPr lang="es-ES" sz="8000" b="1" dirty="0">
                <a:solidFill>
                  <a:schemeClr val="bg1"/>
                </a:solidFill>
                <a:latin typeface="Calibri" panose="020F0502020204030204" pitchFamily="34" charset="0"/>
                <a:cs typeface="Calibri" panose="020F0502020204030204" pitchFamily="34" charset="0"/>
              </a:rPr>
              <a:t>lo puedo en Cristo que me </a:t>
            </a:r>
            <a:r>
              <a:rPr lang="es-ES" sz="8000" b="1" dirty="0" smtClean="0">
                <a:solidFill>
                  <a:schemeClr val="bg1"/>
                </a:solidFill>
                <a:latin typeface="Calibri" panose="020F0502020204030204" pitchFamily="34" charset="0"/>
                <a:cs typeface="Calibri" panose="020F0502020204030204" pitchFamily="34" charset="0"/>
              </a:rPr>
              <a:t>_________.</a:t>
            </a:r>
            <a:endParaRPr lang="es-ES" sz="8000" b="1" dirty="0">
              <a:solidFill>
                <a:schemeClr val="bg1"/>
              </a:solidFill>
              <a:latin typeface="Calibri" panose="020F0502020204030204" pitchFamily="34" charset="0"/>
              <a:cs typeface="Calibri" panose="020F0502020204030204" pitchFamily="34" charset="0"/>
            </a:endParaRPr>
          </a:p>
        </p:txBody>
      </p:sp>
      <p:sp>
        <p:nvSpPr>
          <p:cNvPr id="5" name="CuadroTexto 4"/>
          <p:cNvSpPr txBox="1"/>
          <p:nvPr/>
        </p:nvSpPr>
        <p:spPr>
          <a:xfrm>
            <a:off x="4287187" y="3434549"/>
            <a:ext cx="4092315" cy="1323439"/>
          </a:xfrm>
          <a:prstGeom prst="rect">
            <a:avLst/>
          </a:prstGeom>
          <a:noFill/>
        </p:spPr>
        <p:txBody>
          <a:bodyPr wrap="square" rtlCol="0">
            <a:spAutoFit/>
          </a:bodyPr>
          <a:lstStyle/>
          <a:p>
            <a:r>
              <a:rPr lang="es-ES" sz="8000" b="1" dirty="0">
                <a:solidFill>
                  <a:srgbClr val="FFFF00"/>
                </a:solidFill>
                <a:latin typeface="Calibri" panose="020F0502020204030204" pitchFamily="34" charset="0"/>
                <a:cs typeface="Calibri" panose="020F0502020204030204" pitchFamily="34" charset="0"/>
              </a:rPr>
              <a:t>fortalece</a:t>
            </a:r>
            <a:endParaRPr lang="en-US" sz="4800" dirty="0">
              <a:solidFill>
                <a:srgbClr val="FFFF00"/>
              </a:solidFill>
            </a:endParaRPr>
          </a:p>
        </p:txBody>
      </p:sp>
    </p:spTree>
    <p:extLst>
      <p:ext uri="{BB962C8B-B14F-4D97-AF65-F5344CB8AC3E}">
        <p14:creationId xmlns:p14="http://schemas.microsoft.com/office/powerpoint/2010/main" val="33636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650213" y="503885"/>
            <a:ext cx="9073787" cy="4524315"/>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800" b="1" dirty="0">
                <a:solidFill>
                  <a:schemeClr val="bg1"/>
                </a:solidFill>
              </a:rPr>
              <a:t>El poder del mal para atraparnos es mayor que nuestra capacidad de resistencia. Si </a:t>
            </a:r>
            <a:r>
              <a:rPr lang="es-ES" sz="4800" b="1" dirty="0" smtClean="0">
                <a:solidFill>
                  <a:schemeClr val="bg1"/>
                </a:solidFill>
              </a:rPr>
              <a:t>quedamos solos</a:t>
            </a:r>
            <a:r>
              <a:rPr lang="es-ES" sz="4800" b="1" dirty="0">
                <a:solidFill>
                  <a:schemeClr val="bg1"/>
                </a:solidFill>
              </a:rPr>
              <a:t>, no tenemos poder. Pero con la fortaleza del poder de Dios, seremos vencedores.</a:t>
            </a:r>
            <a:endParaRPr lang="es-DO" sz="4800" b="1" dirty="0">
              <a:solidFill>
                <a:schemeClr val="bg1"/>
              </a:solidFill>
            </a:endParaRPr>
          </a:p>
        </p:txBody>
      </p:sp>
    </p:spTree>
    <p:extLst>
      <p:ext uri="{BB962C8B-B14F-4D97-AF65-F5344CB8AC3E}">
        <p14:creationId xmlns:p14="http://schemas.microsoft.com/office/powerpoint/2010/main" val="1575561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8" y="257600"/>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a:solidFill>
                  <a:srgbClr val="FFFF00"/>
                </a:solidFill>
                <a:latin typeface="Calibri" panose="020F0502020204030204" pitchFamily="34" charset="0"/>
                <a:cs typeface="Calibri" panose="020F0502020204030204" pitchFamily="34" charset="0"/>
              </a:rPr>
              <a:t>9</a:t>
            </a:r>
            <a:r>
              <a:rPr lang="es-DO" sz="3600" b="1" dirty="0" smtClean="0">
                <a:solidFill>
                  <a:srgbClr val="FFFF00"/>
                </a:solidFill>
                <a:latin typeface="Calibri" panose="020F0502020204030204" pitchFamily="34" charset="0"/>
                <a:cs typeface="Calibri" panose="020F0502020204030204" pitchFamily="34" charset="0"/>
              </a:rPr>
              <a:t>. </a:t>
            </a:r>
            <a:r>
              <a:rPr lang="es-ES" sz="3600" b="1" dirty="0">
                <a:solidFill>
                  <a:srgbClr val="FFFF00"/>
                </a:solidFill>
                <a:latin typeface="Calibri" panose="020F0502020204030204" pitchFamily="34" charset="0"/>
                <a:cs typeface="Calibri" panose="020F0502020204030204" pitchFamily="34" charset="0"/>
              </a:rPr>
              <a:t>¿Qué homenaje hizo Darío, el rey pagano, al Dios de Daniel? Daniel </a:t>
            </a:r>
            <a:r>
              <a:rPr lang="es-ES" sz="3600" b="1" dirty="0" smtClean="0">
                <a:solidFill>
                  <a:srgbClr val="FFFF00"/>
                </a:solidFill>
                <a:latin typeface="Calibri" panose="020F0502020204030204" pitchFamily="34" charset="0"/>
                <a:cs typeface="Calibri" panose="020F0502020204030204" pitchFamily="34" charset="0"/>
              </a:rPr>
              <a:t>6:25-28</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8" y="1624356"/>
            <a:ext cx="11087364" cy="5078313"/>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3600" b="1" dirty="0">
                <a:solidFill>
                  <a:srgbClr val="FFFF00"/>
                </a:solidFill>
                <a:latin typeface="Calibri" panose="020F0502020204030204" pitchFamily="34" charset="0"/>
                <a:cs typeface="Calibri" panose="020F0502020204030204" pitchFamily="34" charset="0"/>
              </a:rPr>
              <a:t>25</a:t>
            </a:r>
            <a:r>
              <a:rPr lang="es-ES" sz="3600" b="1" dirty="0">
                <a:solidFill>
                  <a:schemeClr val="bg1"/>
                </a:solidFill>
                <a:latin typeface="Calibri" panose="020F0502020204030204" pitchFamily="34" charset="0"/>
                <a:cs typeface="Calibri" panose="020F0502020204030204" pitchFamily="34" charset="0"/>
              </a:rPr>
              <a:t> Entonces el rey Darío escribió a todos los pueblos, naciones y lenguas que habitan en toda la tierra: ¡Paz abundante a vosotros!</a:t>
            </a:r>
          </a:p>
          <a:p>
            <a:endParaRPr lang="es-ES" sz="3600" b="1" dirty="0">
              <a:solidFill>
                <a:schemeClr val="bg1"/>
              </a:solidFill>
              <a:latin typeface="Calibri" panose="020F0502020204030204" pitchFamily="34" charset="0"/>
              <a:cs typeface="Calibri" panose="020F0502020204030204" pitchFamily="34" charset="0"/>
            </a:endParaRPr>
          </a:p>
          <a:p>
            <a:r>
              <a:rPr lang="es-ES" sz="3600" b="1" dirty="0">
                <a:solidFill>
                  <a:srgbClr val="FFFF00"/>
                </a:solidFill>
                <a:latin typeface="Calibri" panose="020F0502020204030204" pitchFamily="34" charset="0"/>
                <a:cs typeface="Calibri" panose="020F0502020204030204" pitchFamily="34" charset="0"/>
              </a:rPr>
              <a:t>26</a:t>
            </a:r>
            <a:r>
              <a:rPr lang="es-ES" sz="3600" b="1" dirty="0">
                <a:solidFill>
                  <a:schemeClr val="bg1"/>
                </a:solidFill>
                <a:latin typeface="Calibri" panose="020F0502020204030204" pitchFamily="34" charset="0"/>
                <a:cs typeface="Calibri" panose="020F0502020204030204" pitchFamily="34" charset="0"/>
              </a:rPr>
              <a:t> Doy orden de que en todos los dominios de mi reino todos teman y tiemblen ante la presencia del Dios de Daniel; </a:t>
            </a:r>
            <a:r>
              <a:rPr lang="es-ES" sz="3600" b="1" u="sng" dirty="0">
                <a:solidFill>
                  <a:schemeClr val="bg1"/>
                </a:solidFill>
                <a:latin typeface="Calibri" panose="020F0502020204030204" pitchFamily="34" charset="0"/>
                <a:cs typeface="Calibri" panose="020F0502020204030204" pitchFamily="34" charset="0"/>
              </a:rPr>
              <a:t>porque él es el Dios viviente y permanece por todos los siglos, y su reino no será jamás destruido, y su dominio perdurará hasta el fin</a:t>
            </a:r>
            <a:r>
              <a:rPr lang="es-ES" sz="3600" b="1" dirty="0" smtClean="0">
                <a:solidFill>
                  <a:schemeClr val="bg1"/>
                </a:solidFill>
                <a:latin typeface="Calibri" panose="020F0502020204030204" pitchFamily="34" charset="0"/>
                <a:cs typeface="Calibri" panose="020F0502020204030204" pitchFamily="34" charset="0"/>
              </a:rPr>
              <a:t>.</a:t>
            </a:r>
            <a:endParaRPr lang="es-ES"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255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528170" y="803059"/>
            <a:ext cx="11135659" cy="526297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800" b="1" dirty="0">
                <a:solidFill>
                  <a:srgbClr val="FFFF00"/>
                </a:solidFill>
                <a:latin typeface="Calibri" panose="020F0502020204030204" pitchFamily="34" charset="0"/>
                <a:cs typeface="Calibri" panose="020F0502020204030204" pitchFamily="34" charset="0"/>
              </a:rPr>
              <a:t>27 </a:t>
            </a:r>
            <a:r>
              <a:rPr lang="es-ES" sz="4800" b="1" u="sng" dirty="0">
                <a:solidFill>
                  <a:schemeClr val="bg1"/>
                </a:solidFill>
                <a:latin typeface="Calibri" panose="020F0502020204030204" pitchFamily="34" charset="0"/>
                <a:cs typeface="Calibri" panose="020F0502020204030204" pitchFamily="34" charset="0"/>
              </a:rPr>
              <a:t>Él salva y libra, y hace señales y portentos en el cielo y en la tierra</a:t>
            </a:r>
            <a:r>
              <a:rPr lang="es-ES" sz="4800" b="1" dirty="0">
                <a:solidFill>
                  <a:schemeClr val="bg1"/>
                </a:solidFill>
                <a:latin typeface="Calibri" panose="020F0502020204030204" pitchFamily="34" charset="0"/>
                <a:cs typeface="Calibri" panose="020F0502020204030204" pitchFamily="34" charset="0"/>
              </a:rPr>
              <a:t>; él ha librado a Daniel del poder de los leones.</a:t>
            </a:r>
          </a:p>
          <a:p>
            <a:endParaRPr lang="es-ES" sz="4800" b="1" dirty="0">
              <a:solidFill>
                <a:schemeClr val="bg1"/>
              </a:solidFill>
              <a:latin typeface="Calibri" panose="020F0502020204030204" pitchFamily="34" charset="0"/>
              <a:cs typeface="Calibri" panose="020F0502020204030204" pitchFamily="34" charset="0"/>
            </a:endParaRPr>
          </a:p>
          <a:p>
            <a:r>
              <a:rPr lang="es-ES" sz="4800" b="1" dirty="0">
                <a:solidFill>
                  <a:srgbClr val="FFFF00"/>
                </a:solidFill>
                <a:latin typeface="Calibri" panose="020F0502020204030204" pitchFamily="34" charset="0"/>
                <a:cs typeface="Calibri" panose="020F0502020204030204" pitchFamily="34" charset="0"/>
              </a:rPr>
              <a:t>28 </a:t>
            </a:r>
            <a:r>
              <a:rPr lang="es-ES" sz="4800" b="1" dirty="0">
                <a:solidFill>
                  <a:schemeClr val="bg1"/>
                </a:solidFill>
                <a:latin typeface="Calibri" panose="020F0502020204030204" pitchFamily="34" charset="0"/>
                <a:cs typeface="Calibri" panose="020F0502020204030204" pitchFamily="34" charset="0"/>
              </a:rPr>
              <a:t>Y este mismo Daniel prosperó durante el reinado de </a:t>
            </a:r>
            <a:r>
              <a:rPr lang="es-ES" sz="4800" b="1" dirty="0" smtClean="0">
                <a:solidFill>
                  <a:schemeClr val="bg1"/>
                </a:solidFill>
                <a:latin typeface="Calibri" panose="020F0502020204030204" pitchFamily="34" charset="0"/>
                <a:cs typeface="Calibri" panose="020F0502020204030204" pitchFamily="34" charset="0"/>
              </a:rPr>
              <a:t>Darío [el medo] </a:t>
            </a:r>
            <a:r>
              <a:rPr lang="es-ES" sz="4800" b="1" dirty="0">
                <a:solidFill>
                  <a:schemeClr val="bg1"/>
                </a:solidFill>
                <a:latin typeface="Calibri" panose="020F0502020204030204" pitchFamily="34" charset="0"/>
                <a:cs typeface="Calibri" panose="020F0502020204030204" pitchFamily="34" charset="0"/>
              </a:rPr>
              <a:t>y durante el reinado de Ciro, el persa.</a:t>
            </a:r>
            <a:endParaRPr lang="es-DO" sz="4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9967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795075" y="21180"/>
            <a:ext cx="8897253" cy="6863417"/>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400" b="1" dirty="0">
                <a:solidFill>
                  <a:schemeClr val="bg1"/>
                </a:solidFill>
              </a:rPr>
              <a:t>La palabra “</a:t>
            </a:r>
            <a:r>
              <a:rPr lang="es-ES" sz="4400" b="1" dirty="0" smtClean="0">
                <a:solidFill>
                  <a:schemeClr val="bg1"/>
                </a:solidFill>
              </a:rPr>
              <a:t>permanente” </a:t>
            </a:r>
            <a:r>
              <a:rPr lang="es-ES" sz="4400" b="1" dirty="0">
                <a:solidFill>
                  <a:schemeClr val="bg1"/>
                </a:solidFill>
              </a:rPr>
              <a:t>tiene también el significado </a:t>
            </a:r>
            <a:r>
              <a:rPr lang="es-ES" sz="4400" b="1" dirty="0" smtClean="0">
                <a:solidFill>
                  <a:schemeClr val="bg1"/>
                </a:solidFill>
              </a:rPr>
              <a:t>de “confiable</a:t>
            </a:r>
            <a:r>
              <a:rPr lang="es-ES" sz="4400" b="1" dirty="0">
                <a:solidFill>
                  <a:schemeClr val="bg1"/>
                </a:solidFill>
              </a:rPr>
              <a:t>”, “alguien con quien </a:t>
            </a:r>
            <a:r>
              <a:rPr lang="es-ES" sz="4400" b="1" dirty="0" smtClean="0">
                <a:solidFill>
                  <a:schemeClr val="bg1"/>
                </a:solidFill>
              </a:rPr>
              <a:t>se puede </a:t>
            </a:r>
            <a:r>
              <a:rPr lang="es-ES" sz="4400" b="1" dirty="0">
                <a:solidFill>
                  <a:schemeClr val="bg1"/>
                </a:solidFill>
              </a:rPr>
              <a:t>contar”. Dios nunca nos abandona. Cuando los leones de la tentación rugen en </a:t>
            </a:r>
            <a:r>
              <a:rPr lang="es-ES" sz="4400" b="1" dirty="0" smtClean="0">
                <a:solidFill>
                  <a:schemeClr val="bg1"/>
                </a:solidFill>
              </a:rPr>
              <a:t>nuestros oídos</a:t>
            </a:r>
            <a:r>
              <a:rPr lang="es-ES" sz="4400" b="1" dirty="0">
                <a:solidFill>
                  <a:schemeClr val="bg1"/>
                </a:solidFill>
              </a:rPr>
              <a:t>, él está presente para cerrarles las bocas. Cuando el maligno trata de destruirnos, él </a:t>
            </a:r>
            <a:r>
              <a:rPr lang="es-ES" sz="4400" b="1" dirty="0" smtClean="0">
                <a:solidFill>
                  <a:schemeClr val="bg1"/>
                </a:solidFill>
              </a:rPr>
              <a:t>está presente </a:t>
            </a:r>
            <a:r>
              <a:rPr lang="es-ES" sz="4400" b="1" dirty="0">
                <a:solidFill>
                  <a:schemeClr val="bg1"/>
                </a:solidFill>
              </a:rPr>
              <a:t>para librarnos.</a:t>
            </a:r>
            <a:endParaRPr lang="es-ES" sz="4400" b="1" dirty="0">
              <a:solidFill>
                <a:schemeClr val="bg1"/>
              </a:solidFill>
            </a:endParaRPr>
          </a:p>
        </p:txBody>
      </p:sp>
    </p:spTree>
    <p:extLst>
      <p:ext uri="{BB962C8B-B14F-4D97-AF65-F5344CB8AC3E}">
        <p14:creationId xmlns:p14="http://schemas.microsoft.com/office/powerpoint/2010/main" val="2767463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3086290" y="1012520"/>
            <a:ext cx="8669633" cy="4524315"/>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7200" b="1" dirty="0">
                <a:solidFill>
                  <a:schemeClr val="bg1"/>
                </a:solidFill>
              </a:rPr>
              <a:t>La liberación final y definitiva sucederá en la Segunda Venida de Cristo.</a:t>
            </a:r>
            <a:endParaRPr lang="es-ES" sz="7200" b="1" dirty="0">
              <a:solidFill>
                <a:schemeClr val="bg1"/>
              </a:solidFill>
            </a:endParaRPr>
          </a:p>
        </p:txBody>
      </p:sp>
    </p:spTree>
    <p:extLst>
      <p:ext uri="{BB962C8B-B14F-4D97-AF65-F5344CB8AC3E}">
        <p14:creationId xmlns:p14="http://schemas.microsoft.com/office/powerpoint/2010/main" val="2082782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1" name="Forma libre: forma 30">
            <a:extLst>
              <a:ext uri="{FF2B5EF4-FFF2-40B4-BE49-F238E27FC236}">
                <a16:creationId xmlns:a16="http://schemas.microsoft.com/office/drawing/2014/main" id="{398C7394-323C-48C9-B7C5-01C566893450}"/>
              </a:ext>
            </a:extLst>
          </p:cNvPr>
          <p:cNvSpPr/>
          <p:nvPr/>
        </p:nvSpPr>
        <p:spPr>
          <a:xfrm rot="20281858">
            <a:off x="3478903" y="-1795383"/>
            <a:ext cx="8622603" cy="4815761"/>
          </a:xfrm>
          <a:custGeom>
            <a:avLst/>
            <a:gdLst>
              <a:gd name="connsiteX0" fmla="*/ 0 w 8643068"/>
              <a:gd name="connsiteY0" fmla="*/ 0 h 4815761"/>
              <a:gd name="connsiteX1" fmla="*/ 8643068 w 8643068"/>
              <a:gd name="connsiteY1" fmla="*/ 3486594 h 4815761"/>
              <a:gd name="connsiteX2" fmla="*/ 8106885 w 8643068"/>
              <a:gd name="connsiteY2" fmla="*/ 4815761 h 4815761"/>
              <a:gd name="connsiteX3" fmla="*/ 8087749 w 8643068"/>
              <a:gd name="connsiteY3" fmla="*/ 4774961 h 4815761"/>
              <a:gd name="connsiteX4" fmla="*/ 2953648 w 8643068"/>
              <a:gd name="connsiteY4" fmla="*/ 1265075 h 4815761"/>
              <a:gd name="connsiteX5" fmla="*/ 174663 w 8643068"/>
              <a:gd name="connsiteY5" fmla="*/ 377905 h 4815761"/>
              <a:gd name="connsiteX6" fmla="*/ 0 w 8643068"/>
              <a:gd name="connsiteY6" fmla="*/ 340447 h 4815761"/>
              <a:gd name="connsiteX7" fmla="*/ 0 w 8643068"/>
              <a:gd name="connsiteY7" fmla="*/ 0 h 481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3068" h="4815761">
                <a:moveTo>
                  <a:pt x="0" y="0"/>
                </a:moveTo>
                <a:lnTo>
                  <a:pt x="8643068" y="3486594"/>
                </a:lnTo>
                <a:lnTo>
                  <a:pt x="8106885" y="4815761"/>
                </a:lnTo>
                <a:lnTo>
                  <a:pt x="8087749" y="4774961"/>
                </a:lnTo>
                <a:cubicBezTo>
                  <a:pt x="7538239" y="3713685"/>
                  <a:pt x="5541269" y="2308915"/>
                  <a:pt x="2953648" y="1265075"/>
                </a:cubicBezTo>
                <a:cubicBezTo>
                  <a:pt x="1983290" y="873635"/>
                  <a:pt x="1037525" y="576377"/>
                  <a:pt x="174663" y="377905"/>
                </a:cubicBezTo>
                <a:lnTo>
                  <a:pt x="0" y="340447"/>
                </a:lnTo>
                <a:lnTo>
                  <a:pt x="0" y="0"/>
                </a:lnTo>
                <a:close/>
              </a:path>
            </a:pathLst>
          </a:custGeom>
          <a:solidFill>
            <a:srgbClr val="C68018"/>
          </a:solidFill>
          <a:ln>
            <a:solidFill>
              <a:srgbClr val="C68018"/>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10" name="Rectángulo 9">
            <a:extLst>
              <a:ext uri="{FF2B5EF4-FFF2-40B4-BE49-F238E27FC236}">
                <a16:creationId xmlns:a16="http://schemas.microsoft.com/office/drawing/2014/main" id="{2A19C5A1-68BF-46FF-B747-E81E58D3A2DD}"/>
              </a:ext>
            </a:extLst>
          </p:cNvPr>
          <p:cNvSpPr/>
          <p:nvPr/>
        </p:nvSpPr>
        <p:spPr>
          <a:xfrm rot="894461">
            <a:off x="2076246" y="-180464"/>
            <a:ext cx="1170569" cy="7234092"/>
          </a:xfrm>
          <a:custGeom>
            <a:avLst/>
            <a:gdLst>
              <a:gd name="connsiteX0" fmla="*/ 0 w 968991"/>
              <a:gd name="connsiteY0" fmla="*/ 0 h 6632480"/>
              <a:gd name="connsiteX1" fmla="*/ 968991 w 968991"/>
              <a:gd name="connsiteY1" fmla="*/ 0 h 6632480"/>
              <a:gd name="connsiteX2" fmla="*/ 968991 w 968991"/>
              <a:gd name="connsiteY2" fmla="*/ 6632480 h 6632480"/>
              <a:gd name="connsiteX3" fmla="*/ 0 w 968991"/>
              <a:gd name="connsiteY3" fmla="*/ 6632480 h 6632480"/>
              <a:gd name="connsiteX4" fmla="*/ 0 w 968991"/>
              <a:gd name="connsiteY4" fmla="*/ 0 h 6632480"/>
              <a:gd name="connsiteX0" fmla="*/ 0 w 968991"/>
              <a:gd name="connsiteY0" fmla="*/ 0 h 6632480"/>
              <a:gd name="connsiteX1" fmla="*/ 968991 w 968991"/>
              <a:gd name="connsiteY1" fmla="*/ 0 h 6632480"/>
              <a:gd name="connsiteX2" fmla="*/ 937668 w 968991"/>
              <a:gd name="connsiteY2" fmla="*/ 964432 h 6632480"/>
              <a:gd name="connsiteX3" fmla="*/ 968991 w 968991"/>
              <a:gd name="connsiteY3" fmla="*/ 6632480 h 6632480"/>
              <a:gd name="connsiteX4" fmla="*/ 0 w 968991"/>
              <a:gd name="connsiteY4" fmla="*/ 6632480 h 6632480"/>
              <a:gd name="connsiteX5" fmla="*/ 0 w 968991"/>
              <a:gd name="connsiteY5" fmla="*/ 0 h 6632480"/>
              <a:gd name="connsiteX0" fmla="*/ 438 w 969429"/>
              <a:gd name="connsiteY0" fmla="*/ 0 h 6632480"/>
              <a:gd name="connsiteX1" fmla="*/ 969429 w 969429"/>
              <a:gd name="connsiteY1" fmla="*/ 0 h 6632480"/>
              <a:gd name="connsiteX2" fmla="*/ 938106 w 969429"/>
              <a:gd name="connsiteY2" fmla="*/ 964432 h 6632480"/>
              <a:gd name="connsiteX3" fmla="*/ 969429 w 969429"/>
              <a:gd name="connsiteY3" fmla="*/ 6632480 h 6632480"/>
              <a:gd name="connsiteX4" fmla="*/ 438 w 969429"/>
              <a:gd name="connsiteY4" fmla="*/ 6632480 h 6632480"/>
              <a:gd name="connsiteX5" fmla="*/ 5463 w 969429"/>
              <a:gd name="connsiteY5" fmla="*/ 1055060 h 6632480"/>
              <a:gd name="connsiteX6" fmla="*/ 438 w 969429"/>
              <a:gd name="connsiteY6" fmla="*/ 0 h 6632480"/>
              <a:gd name="connsiteX0" fmla="*/ 0 w 1553116"/>
              <a:gd name="connsiteY0" fmla="*/ 320983 h 6632480"/>
              <a:gd name="connsiteX1" fmla="*/ 1553116 w 1553116"/>
              <a:gd name="connsiteY1" fmla="*/ 0 h 6632480"/>
              <a:gd name="connsiteX2" fmla="*/ 1521793 w 1553116"/>
              <a:gd name="connsiteY2" fmla="*/ 964432 h 6632480"/>
              <a:gd name="connsiteX3" fmla="*/ 1553116 w 1553116"/>
              <a:gd name="connsiteY3" fmla="*/ 6632480 h 6632480"/>
              <a:gd name="connsiteX4" fmla="*/ 584125 w 1553116"/>
              <a:gd name="connsiteY4" fmla="*/ 6632480 h 6632480"/>
              <a:gd name="connsiteX5" fmla="*/ 589150 w 1553116"/>
              <a:gd name="connsiteY5" fmla="*/ 1055060 h 6632480"/>
              <a:gd name="connsiteX6" fmla="*/ 0 w 1553116"/>
              <a:gd name="connsiteY6" fmla="*/ 320983 h 6632480"/>
              <a:gd name="connsiteX0" fmla="*/ 0 w 1553116"/>
              <a:gd name="connsiteY0" fmla="*/ 120762 h 6432259"/>
              <a:gd name="connsiteX1" fmla="*/ 986813 w 1553116"/>
              <a:gd name="connsiteY1" fmla="*/ 0 h 6432259"/>
              <a:gd name="connsiteX2" fmla="*/ 1521793 w 1553116"/>
              <a:gd name="connsiteY2" fmla="*/ 764211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96859 w 1553116"/>
              <a:gd name="connsiteY2" fmla="*/ 556935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553116"/>
              <a:gd name="connsiteY0" fmla="*/ 120762 h 6432259"/>
              <a:gd name="connsiteX1" fmla="*/ 986813 w 1553116"/>
              <a:gd name="connsiteY1" fmla="*/ 0 h 6432259"/>
              <a:gd name="connsiteX2" fmla="*/ 1484091 w 1553116"/>
              <a:gd name="connsiteY2" fmla="*/ 518032 h 6432259"/>
              <a:gd name="connsiteX3" fmla="*/ 1553116 w 1553116"/>
              <a:gd name="connsiteY3" fmla="*/ 6432259 h 6432259"/>
              <a:gd name="connsiteX4" fmla="*/ 584125 w 1553116"/>
              <a:gd name="connsiteY4" fmla="*/ 6432259 h 6432259"/>
              <a:gd name="connsiteX5" fmla="*/ 589150 w 1553116"/>
              <a:gd name="connsiteY5" fmla="*/ 854839 h 6432259"/>
              <a:gd name="connsiteX6" fmla="*/ 0 w 1553116"/>
              <a:gd name="connsiteY6" fmla="*/ 120762 h 6432259"/>
              <a:gd name="connsiteX0" fmla="*/ 0 w 1424443"/>
              <a:gd name="connsiteY0" fmla="*/ 293991 h 6432259"/>
              <a:gd name="connsiteX1" fmla="*/ 858140 w 1424443"/>
              <a:gd name="connsiteY1" fmla="*/ 0 h 6432259"/>
              <a:gd name="connsiteX2" fmla="*/ 1355418 w 1424443"/>
              <a:gd name="connsiteY2" fmla="*/ 518032 h 6432259"/>
              <a:gd name="connsiteX3" fmla="*/ 1424443 w 1424443"/>
              <a:gd name="connsiteY3" fmla="*/ 6432259 h 6432259"/>
              <a:gd name="connsiteX4" fmla="*/ 455452 w 1424443"/>
              <a:gd name="connsiteY4" fmla="*/ 6432259 h 6432259"/>
              <a:gd name="connsiteX5" fmla="*/ 460477 w 1424443"/>
              <a:gd name="connsiteY5" fmla="*/ 854839 h 6432259"/>
              <a:gd name="connsiteX6" fmla="*/ 0 w 1424443"/>
              <a:gd name="connsiteY6" fmla="*/ 293991 h 6432259"/>
              <a:gd name="connsiteX0" fmla="*/ 0 w 1426442"/>
              <a:gd name="connsiteY0" fmla="*/ 293991 h 6432259"/>
              <a:gd name="connsiteX1" fmla="*/ 858140 w 1426442"/>
              <a:gd name="connsiteY1" fmla="*/ 0 h 6432259"/>
              <a:gd name="connsiteX2" fmla="*/ 1355418 w 1426442"/>
              <a:gd name="connsiteY2" fmla="*/ 518032 h 6432259"/>
              <a:gd name="connsiteX3" fmla="*/ 1426442 w 1426442"/>
              <a:gd name="connsiteY3" fmla="*/ 6000683 h 6432259"/>
              <a:gd name="connsiteX4" fmla="*/ 455452 w 1426442"/>
              <a:gd name="connsiteY4" fmla="*/ 6432259 h 6432259"/>
              <a:gd name="connsiteX5" fmla="*/ 460477 w 1426442"/>
              <a:gd name="connsiteY5" fmla="*/ 854839 h 6432259"/>
              <a:gd name="connsiteX6" fmla="*/ 0 w 1426442"/>
              <a:gd name="connsiteY6" fmla="*/ 293991 h 6432259"/>
              <a:gd name="connsiteX0" fmla="*/ 0 w 1426442"/>
              <a:gd name="connsiteY0" fmla="*/ 293991 h 6074032"/>
              <a:gd name="connsiteX1" fmla="*/ 858140 w 1426442"/>
              <a:gd name="connsiteY1" fmla="*/ 0 h 6074032"/>
              <a:gd name="connsiteX2" fmla="*/ 1355418 w 1426442"/>
              <a:gd name="connsiteY2" fmla="*/ 518032 h 6074032"/>
              <a:gd name="connsiteX3" fmla="*/ 1426442 w 1426442"/>
              <a:gd name="connsiteY3" fmla="*/ 6000683 h 6074032"/>
              <a:gd name="connsiteX4" fmla="*/ 452795 w 1426442"/>
              <a:gd name="connsiteY4" fmla="*/ 6074032 h 6074032"/>
              <a:gd name="connsiteX5" fmla="*/ 460477 w 1426442"/>
              <a:gd name="connsiteY5" fmla="*/ 854839 h 6074032"/>
              <a:gd name="connsiteX6" fmla="*/ 0 w 1426442"/>
              <a:gd name="connsiteY6" fmla="*/ 293991 h 6074032"/>
              <a:gd name="connsiteX0" fmla="*/ 0 w 1418930"/>
              <a:gd name="connsiteY0" fmla="*/ 293991 h 6074032"/>
              <a:gd name="connsiteX1" fmla="*/ 858140 w 1418930"/>
              <a:gd name="connsiteY1" fmla="*/ 0 h 6074032"/>
              <a:gd name="connsiteX2" fmla="*/ 1355418 w 1418930"/>
              <a:gd name="connsiteY2" fmla="*/ 518032 h 6074032"/>
              <a:gd name="connsiteX3" fmla="*/ 1418930 w 1418930"/>
              <a:gd name="connsiteY3" fmla="*/ 5758960 h 6074032"/>
              <a:gd name="connsiteX4" fmla="*/ 452795 w 1418930"/>
              <a:gd name="connsiteY4" fmla="*/ 6074032 h 6074032"/>
              <a:gd name="connsiteX5" fmla="*/ 460477 w 1418930"/>
              <a:gd name="connsiteY5" fmla="*/ 854839 h 6074032"/>
              <a:gd name="connsiteX6" fmla="*/ 0 w 1418930"/>
              <a:gd name="connsiteY6" fmla="*/ 293991 h 6074032"/>
              <a:gd name="connsiteX0" fmla="*/ 0 w 1418930"/>
              <a:gd name="connsiteY0" fmla="*/ 289736 h 6069777"/>
              <a:gd name="connsiteX1" fmla="*/ 845173 w 1418930"/>
              <a:gd name="connsiteY1" fmla="*/ 0 h 6069777"/>
              <a:gd name="connsiteX2" fmla="*/ 1355418 w 1418930"/>
              <a:gd name="connsiteY2" fmla="*/ 513777 h 6069777"/>
              <a:gd name="connsiteX3" fmla="*/ 1418930 w 1418930"/>
              <a:gd name="connsiteY3" fmla="*/ 5754705 h 6069777"/>
              <a:gd name="connsiteX4" fmla="*/ 452795 w 1418930"/>
              <a:gd name="connsiteY4" fmla="*/ 6069777 h 6069777"/>
              <a:gd name="connsiteX5" fmla="*/ 460477 w 1418930"/>
              <a:gd name="connsiteY5" fmla="*/ 850584 h 6069777"/>
              <a:gd name="connsiteX6" fmla="*/ 0 w 1418930"/>
              <a:gd name="connsiteY6" fmla="*/ 289736 h 6069777"/>
              <a:gd name="connsiteX0" fmla="*/ 0 w 1410418"/>
              <a:gd name="connsiteY0" fmla="*/ 315671 h 6069777"/>
              <a:gd name="connsiteX1" fmla="*/ 836661 w 1410418"/>
              <a:gd name="connsiteY1" fmla="*/ 0 h 6069777"/>
              <a:gd name="connsiteX2" fmla="*/ 1346906 w 1410418"/>
              <a:gd name="connsiteY2" fmla="*/ 513777 h 6069777"/>
              <a:gd name="connsiteX3" fmla="*/ 1410418 w 1410418"/>
              <a:gd name="connsiteY3" fmla="*/ 5754705 h 6069777"/>
              <a:gd name="connsiteX4" fmla="*/ 444283 w 1410418"/>
              <a:gd name="connsiteY4" fmla="*/ 6069777 h 6069777"/>
              <a:gd name="connsiteX5" fmla="*/ 451965 w 1410418"/>
              <a:gd name="connsiteY5" fmla="*/ 850584 h 6069777"/>
              <a:gd name="connsiteX6" fmla="*/ 0 w 1410418"/>
              <a:gd name="connsiteY6" fmla="*/ 315671 h 6069777"/>
              <a:gd name="connsiteX0" fmla="*/ 0 w 1410418"/>
              <a:gd name="connsiteY0" fmla="*/ 319727 h 6073833"/>
              <a:gd name="connsiteX1" fmla="*/ 892786 w 1410418"/>
              <a:gd name="connsiteY1" fmla="*/ 0 h 6073833"/>
              <a:gd name="connsiteX2" fmla="*/ 1346906 w 1410418"/>
              <a:gd name="connsiteY2" fmla="*/ 517833 h 6073833"/>
              <a:gd name="connsiteX3" fmla="*/ 1410418 w 1410418"/>
              <a:gd name="connsiteY3" fmla="*/ 5758761 h 6073833"/>
              <a:gd name="connsiteX4" fmla="*/ 444283 w 1410418"/>
              <a:gd name="connsiteY4" fmla="*/ 6073833 h 6073833"/>
              <a:gd name="connsiteX5" fmla="*/ 451965 w 1410418"/>
              <a:gd name="connsiteY5" fmla="*/ 854640 h 6073833"/>
              <a:gd name="connsiteX6" fmla="*/ 0 w 1410418"/>
              <a:gd name="connsiteY6" fmla="*/ 319727 h 6073833"/>
              <a:gd name="connsiteX0" fmla="*/ 0 w 1410418"/>
              <a:gd name="connsiteY0" fmla="*/ 280825 h 6034931"/>
              <a:gd name="connsiteX1" fmla="*/ 908948 w 1410418"/>
              <a:gd name="connsiteY1" fmla="*/ 0 h 6034931"/>
              <a:gd name="connsiteX2" fmla="*/ 1346906 w 1410418"/>
              <a:gd name="connsiteY2" fmla="*/ 478931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80825 h 6034931"/>
              <a:gd name="connsiteX1" fmla="*/ 908948 w 1410418"/>
              <a:gd name="connsiteY1" fmla="*/ 0 h 6034931"/>
              <a:gd name="connsiteX2" fmla="*/ 1379228 w 1410418"/>
              <a:gd name="connsiteY2" fmla="*/ 556735 h 6034931"/>
              <a:gd name="connsiteX3" fmla="*/ 1410418 w 1410418"/>
              <a:gd name="connsiteY3" fmla="*/ 5719859 h 6034931"/>
              <a:gd name="connsiteX4" fmla="*/ 444283 w 1410418"/>
              <a:gd name="connsiteY4" fmla="*/ 6034931 h 6034931"/>
              <a:gd name="connsiteX5" fmla="*/ 451965 w 1410418"/>
              <a:gd name="connsiteY5" fmla="*/ 815738 h 6034931"/>
              <a:gd name="connsiteX6" fmla="*/ 0 w 1410418"/>
              <a:gd name="connsiteY6" fmla="*/ 280825 h 6034931"/>
              <a:gd name="connsiteX0" fmla="*/ 0 w 1410418"/>
              <a:gd name="connsiteY0" fmla="*/ 266986 h 6021092"/>
              <a:gd name="connsiteX1" fmla="*/ 914677 w 1410418"/>
              <a:gd name="connsiteY1" fmla="*/ 0 h 6021092"/>
              <a:gd name="connsiteX2" fmla="*/ 1379228 w 1410418"/>
              <a:gd name="connsiteY2" fmla="*/ 542896 h 6021092"/>
              <a:gd name="connsiteX3" fmla="*/ 1410418 w 1410418"/>
              <a:gd name="connsiteY3" fmla="*/ 5706020 h 6021092"/>
              <a:gd name="connsiteX4" fmla="*/ 444283 w 1410418"/>
              <a:gd name="connsiteY4" fmla="*/ 6021092 h 6021092"/>
              <a:gd name="connsiteX5" fmla="*/ 451965 w 1410418"/>
              <a:gd name="connsiteY5" fmla="*/ 801899 h 6021092"/>
              <a:gd name="connsiteX6" fmla="*/ 0 w 1410418"/>
              <a:gd name="connsiteY6" fmla="*/ 266986 h 6021092"/>
              <a:gd name="connsiteX0" fmla="*/ 0 w 1410418"/>
              <a:gd name="connsiteY0" fmla="*/ 253148 h 6007254"/>
              <a:gd name="connsiteX1" fmla="*/ 920407 w 1410418"/>
              <a:gd name="connsiteY1" fmla="*/ 0 h 6007254"/>
              <a:gd name="connsiteX2" fmla="*/ 1379228 w 1410418"/>
              <a:gd name="connsiteY2" fmla="*/ 529058 h 6007254"/>
              <a:gd name="connsiteX3" fmla="*/ 1410418 w 1410418"/>
              <a:gd name="connsiteY3" fmla="*/ 5692182 h 6007254"/>
              <a:gd name="connsiteX4" fmla="*/ 444283 w 1410418"/>
              <a:gd name="connsiteY4" fmla="*/ 6007254 h 6007254"/>
              <a:gd name="connsiteX5" fmla="*/ 451965 w 1410418"/>
              <a:gd name="connsiteY5" fmla="*/ 788061 h 6007254"/>
              <a:gd name="connsiteX6" fmla="*/ 0 w 1410418"/>
              <a:gd name="connsiteY6" fmla="*/ 253148 h 6007254"/>
              <a:gd name="connsiteX0" fmla="*/ 0 w 1428863"/>
              <a:gd name="connsiteY0" fmla="*/ 253148 h 6007254"/>
              <a:gd name="connsiteX1" fmla="*/ 920407 w 1428863"/>
              <a:gd name="connsiteY1" fmla="*/ 0 h 6007254"/>
              <a:gd name="connsiteX2" fmla="*/ 1379228 w 1428863"/>
              <a:gd name="connsiteY2" fmla="*/ 529058 h 6007254"/>
              <a:gd name="connsiteX3" fmla="*/ 1428863 w 1428863"/>
              <a:gd name="connsiteY3" fmla="*/ 5778814 h 6007254"/>
              <a:gd name="connsiteX4" fmla="*/ 444283 w 1428863"/>
              <a:gd name="connsiteY4" fmla="*/ 6007254 h 6007254"/>
              <a:gd name="connsiteX5" fmla="*/ 451965 w 1428863"/>
              <a:gd name="connsiteY5" fmla="*/ 788061 h 6007254"/>
              <a:gd name="connsiteX6" fmla="*/ 0 w 1428863"/>
              <a:gd name="connsiteY6" fmla="*/ 253148 h 6007254"/>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28863"/>
              <a:gd name="connsiteY0" fmla="*/ 253148 h 5999822"/>
              <a:gd name="connsiteX1" fmla="*/ 920407 w 1428863"/>
              <a:gd name="connsiteY1" fmla="*/ 0 h 5999822"/>
              <a:gd name="connsiteX2" fmla="*/ 1379228 w 1428863"/>
              <a:gd name="connsiteY2" fmla="*/ 529058 h 5999822"/>
              <a:gd name="connsiteX3" fmla="*/ 1428863 w 1428863"/>
              <a:gd name="connsiteY3" fmla="*/ 5778814 h 5999822"/>
              <a:gd name="connsiteX4" fmla="*/ 440523 w 1428863"/>
              <a:gd name="connsiteY4" fmla="*/ 5999822 h 5999822"/>
              <a:gd name="connsiteX5" fmla="*/ 451965 w 1428863"/>
              <a:gd name="connsiteY5" fmla="*/ 788061 h 5999822"/>
              <a:gd name="connsiteX6" fmla="*/ 0 w 1428863"/>
              <a:gd name="connsiteY6" fmla="*/ 253148 h 5999822"/>
              <a:gd name="connsiteX0" fmla="*/ 0 w 1451598"/>
              <a:gd name="connsiteY0" fmla="*/ 253148 h 5999822"/>
              <a:gd name="connsiteX1" fmla="*/ 920407 w 1451598"/>
              <a:gd name="connsiteY1" fmla="*/ 0 h 5999822"/>
              <a:gd name="connsiteX2" fmla="*/ 1379228 w 1451598"/>
              <a:gd name="connsiteY2" fmla="*/ 529058 h 5999822"/>
              <a:gd name="connsiteX3" fmla="*/ 1451598 w 1451598"/>
              <a:gd name="connsiteY3" fmla="*/ 5798671 h 5999822"/>
              <a:gd name="connsiteX4" fmla="*/ 440523 w 1451598"/>
              <a:gd name="connsiteY4" fmla="*/ 5999822 h 5999822"/>
              <a:gd name="connsiteX5" fmla="*/ 451965 w 1451598"/>
              <a:gd name="connsiteY5" fmla="*/ 788061 h 5999822"/>
              <a:gd name="connsiteX6" fmla="*/ 0 w 1451598"/>
              <a:gd name="connsiteY6" fmla="*/ 253148 h 5999822"/>
              <a:gd name="connsiteX0" fmla="*/ 0 w 1436383"/>
              <a:gd name="connsiteY0" fmla="*/ 253148 h 5999822"/>
              <a:gd name="connsiteX1" fmla="*/ 920407 w 1436383"/>
              <a:gd name="connsiteY1" fmla="*/ 0 h 5999822"/>
              <a:gd name="connsiteX2" fmla="*/ 1379228 w 1436383"/>
              <a:gd name="connsiteY2" fmla="*/ 529058 h 5999822"/>
              <a:gd name="connsiteX3" fmla="*/ 1436384 w 1436383"/>
              <a:gd name="connsiteY3" fmla="*/ 5793678 h 5999822"/>
              <a:gd name="connsiteX4" fmla="*/ 440523 w 1436383"/>
              <a:gd name="connsiteY4" fmla="*/ 5999822 h 5999822"/>
              <a:gd name="connsiteX5" fmla="*/ 451965 w 1436383"/>
              <a:gd name="connsiteY5" fmla="*/ 788061 h 5999822"/>
              <a:gd name="connsiteX6" fmla="*/ 0 w 1436383"/>
              <a:gd name="connsiteY6" fmla="*/ 253148 h 5999822"/>
              <a:gd name="connsiteX0" fmla="*/ 0 w 1436384"/>
              <a:gd name="connsiteY0" fmla="*/ 253148 h 5999822"/>
              <a:gd name="connsiteX1" fmla="*/ 920407 w 1436384"/>
              <a:gd name="connsiteY1" fmla="*/ 0 h 5999822"/>
              <a:gd name="connsiteX2" fmla="*/ 1379228 w 1436384"/>
              <a:gd name="connsiteY2" fmla="*/ 529058 h 5999822"/>
              <a:gd name="connsiteX3" fmla="*/ 1436384 w 1436384"/>
              <a:gd name="connsiteY3" fmla="*/ 5793678 h 5999822"/>
              <a:gd name="connsiteX4" fmla="*/ 440523 w 1436384"/>
              <a:gd name="connsiteY4" fmla="*/ 5999822 h 5999822"/>
              <a:gd name="connsiteX5" fmla="*/ 451965 w 1436384"/>
              <a:gd name="connsiteY5" fmla="*/ 788061 h 5999822"/>
              <a:gd name="connsiteX6" fmla="*/ 0 w 1436384"/>
              <a:gd name="connsiteY6" fmla="*/ 253148 h 5999822"/>
              <a:gd name="connsiteX0" fmla="*/ 0 w 1436384"/>
              <a:gd name="connsiteY0" fmla="*/ 253148 h 5992505"/>
              <a:gd name="connsiteX1" fmla="*/ 920407 w 1436384"/>
              <a:gd name="connsiteY1" fmla="*/ 0 h 5992505"/>
              <a:gd name="connsiteX2" fmla="*/ 1379228 w 1436384"/>
              <a:gd name="connsiteY2" fmla="*/ 529058 h 5992505"/>
              <a:gd name="connsiteX3" fmla="*/ 1436384 w 1436384"/>
              <a:gd name="connsiteY3" fmla="*/ 5793678 h 5992505"/>
              <a:gd name="connsiteX4" fmla="*/ 474890 w 1436384"/>
              <a:gd name="connsiteY4" fmla="*/ 5992505 h 5992505"/>
              <a:gd name="connsiteX5" fmla="*/ 451965 w 1436384"/>
              <a:gd name="connsiteY5" fmla="*/ 788061 h 5992505"/>
              <a:gd name="connsiteX6" fmla="*/ 0 w 1436384"/>
              <a:gd name="connsiteY6" fmla="*/ 253148 h 5992505"/>
              <a:gd name="connsiteX0" fmla="*/ 0 w 1436384"/>
              <a:gd name="connsiteY0" fmla="*/ 253148 h 5999823"/>
              <a:gd name="connsiteX1" fmla="*/ 920407 w 1436384"/>
              <a:gd name="connsiteY1" fmla="*/ 0 h 5999823"/>
              <a:gd name="connsiteX2" fmla="*/ 1379228 w 1436384"/>
              <a:gd name="connsiteY2" fmla="*/ 529058 h 5999823"/>
              <a:gd name="connsiteX3" fmla="*/ 1436384 w 1436384"/>
              <a:gd name="connsiteY3" fmla="*/ 5793678 h 5999823"/>
              <a:gd name="connsiteX4" fmla="*/ 440525 w 1436384"/>
              <a:gd name="connsiteY4" fmla="*/ 5999823 h 5999823"/>
              <a:gd name="connsiteX5" fmla="*/ 451965 w 1436384"/>
              <a:gd name="connsiteY5" fmla="*/ 788061 h 5999823"/>
              <a:gd name="connsiteX6" fmla="*/ 0 w 1436384"/>
              <a:gd name="connsiteY6" fmla="*/ 253148 h 5999823"/>
              <a:gd name="connsiteX0" fmla="*/ 0 w 1481676"/>
              <a:gd name="connsiteY0" fmla="*/ 188697 h 5999823"/>
              <a:gd name="connsiteX1" fmla="*/ 965699 w 1481676"/>
              <a:gd name="connsiteY1" fmla="*/ 0 h 5999823"/>
              <a:gd name="connsiteX2" fmla="*/ 1424520 w 1481676"/>
              <a:gd name="connsiteY2" fmla="*/ 529058 h 5999823"/>
              <a:gd name="connsiteX3" fmla="*/ 1481676 w 1481676"/>
              <a:gd name="connsiteY3" fmla="*/ 5793678 h 5999823"/>
              <a:gd name="connsiteX4" fmla="*/ 485817 w 1481676"/>
              <a:gd name="connsiteY4" fmla="*/ 5999823 h 5999823"/>
              <a:gd name="connsiteX5" fmla="*/ 497257 w 1481676"/>
              <a:gd name="connsiteY5" fmla="*/ 788061 h 5999823"/>
              <a:gd name="connsiteX6" fmla="*/ 0 w 1481676"/>
              <a:gd name="connsiteY6" fmla="*/ 188697 h 59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676" h="5999823">
                <a:moveTo>
                  <a:pt x="0" y="188697"/>
                </a:moveTo>
                <a:lnTo>
                  <a:pt x="965699" y="0"/>
                </a:lnTo>
                <a:lnTo>
                  <a:pt x="1424520" y="529058"/>
                </a:lnTo>
                <a:lnTo>
                  <a:pt x="1481676" y="5793678"/>
                </a:lnTo>
                <a:cubicBezTo>
                  <a:pt x="1137075" y="5854109"/>
                  <a:pt x="1025161" y="5897926"/>
                  <a:pt x="485817" y="5999823"/>
                </a:cubicBezTo>
                <a:cubicBezTo>
                  <a:pt x="483170" y="4142102"/>
                  <a:pt x="499904" y="2645782"/>
                  <a:pt x="497257" y="788061"/>
                </a:cubicBezTo>
                <a:lnTo>
                  <a:pt x="0" y="188697"/>
                </a:lnTo>
                <a:close/>
              </a:path>
            </a:pathLst>
          </a:custGeom>
          <a:gradFill>
            <a:gsLst>
              <a:gs pos="0">
                <a:srgbClr val="C68018"/>
              </a:gs>
              <a:gs pos="30000">
                <a:schemeClr val="accent5">
                  <a:lumMod val="20000"/>
                  <a:lumOff val="80000"/>
                </a:schemeClr>
              </a:gs>
              <a:gs pos="53000">
                <a:schemeClr val="accent5">
                  <a:lumMod val="75000"/>
                </a:schemeClr>
              </a:gs>
              <a:gs pos="100000">
                <a:schemeClr val="accent5">
                  <a:lumMod val="50000"/>
                </a:schemeClr>
              </a:gs>
            </a:gsLst>
            <a:lin ang="5400000" scaled="1"/>
          </a:gradFill>
          <a:ln w="76200">
            <a:solidFill>
              <a:schemeClr val="bg1"/>
            </a:solidFill>
          </a:ln>
          <a:scene3d>
            <a:camera prst="orthographicFront"/>
            <a:lightRig rig="threePt" dir="t"/>
          </a:scene3d>
          <a:sp3d>
            <a:bevelT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Rectángulo 5">
            <a:extLst>
              <a:ext uri="{FF2B5EF4-FFF2-40B4-BE49-F238E27FC236}">
                <a16:creationId xmlns:a16="http://schemas.microsoft.com/office/drawing/2014/main" id="{205C367E-17B1-4CAE-A55D-3F1651503034}"/>
              </a:ext>
            </a:extLst>
          </p:cNvPr>
          <p:cNvSpPr/>
          <p:nvPr/>
        </p:nvSpPr>
        <p:spPr>
          <a:xfrm>
            <a:off x="-34050" y="-23515"/>
            <a:ext cx="3130176" cy="6894076"/>
          </a:xfrm>
          <a:custGeom>
            <a:avLst/>
            <a:gdLst>
              <a:gd name="connsiteX0" fmla="*/ 0 w 1465943"/>
              <a:gd name="connsiteY0" fmla="*/ 0 h 5116218"/>
              <a:gd name="connsiteX1" fmla="*/ 1465943 w 1465943"/>
              <a:gd name="connsiteY1" fmla="*/ 0 h 5116218"/>
              <a:gd name="connsiteX2" fmla="*/ 1465943 w 1465943"/>
              <a:gd name="connsiteY2" fmla="*/ 5116218 h 5116218"/>
              <a:gd name="connsiteX3" fmla="*/ 0 w 1465943"/>
              <a:gd name="connsiteY3" fmla="*/ 5116218 h 5116218"/>
              <a:gd name="connsiteX4" fmla="*/ 0 w 1465943"/>
              <a:gd name="connsiteY4" fmla="*/ 0 h 5116218"/>
              <a:gd name="connsiteX0" fmla="*/ 0 w 1465943"/>
              <a:gd name="connsiteY0" fmla="*/ 0 h 5116218"/>
              <a:gd name="connsiteX1" fmla="*/ 1465943 w 1465943"/>
              <a:gd name="connsiteY1" fmla="*/ 0 h 5116218"/>
              <a:gd name="connsiteX2" fmla="*/ 1465943 w 1465943"/>
              <a:gd name="connsiteY2" fmla="*/ 2191657 h 5116218"/>
              <a:gd name="connsiteX3" fmla="*/ 1465943 w 1465943"/>
              <a:gd name="connsiteY3" fmla="*/ 5116218 h 5116218"/>
              <a:gd name="connsiteX4" fmla="*/ 0 w 1465943"/>
              <a:gd name="connsiteY4" fmla="*/ 5116218 h 5116218"/>
              <a:gd name="connsiteX5" fmla="*/ 0 w 1465943"/>
              <a:gd name="connsiteY5"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65943 w 1465943"/>
              <a:gd name="connsiteY4" fmla="*/ 5116218 h 5116218"/>
              <a:gd name="connsiteX5" fmla="*/ 0 w 1465943"/>
              <a:gd name="connsiteY5" fmla="*/ 5116218 h 5116218"/>
              <a:gd name="connsiteX6" fmla="*/ 0 w 1465943"/>
              <a:gd name="connsiteY6" fmla="*/ 0 h 5116218"/>
              <a:gd name="connsiteX0" fmla="*/ 0 w 1465943"/>
              <a:gd name="connsiteY0" fmla="*/ 0 h 5116218"/>
              <a:gd name="connsiteX1" fmla="*/ 1465943 w 1465943"/>
              <a:gd name="connsiteY1" fmla="*/ 0 h 5116218"/>
              <a:gd name="connsiteX2" fmla="*/ 1451429 w 1465943"/>
              <a:gd name="connsiteY2" fmla="*/ 972457 h 5116218"/>
              <a:gd name="connsiteX3" fmla="*/ 1465943 w 1465943"/>
              <a:gd name="connsiteY3" fmla="*/ 2191657 h 5116218"/>
              <a:gd name="connsiteX4" fmla="*/ 1451429 w 1465943"/>
              <a:gd name="connsiteY4" fmla="*/ 3526971 h 5116218"/>
              <a:gd name="connsiteX5" fmla="*/ 1465943 w 1465943"/>
              <a:gd name="connsiteY5" fmla="*/ 5116218 h 5116218"/>
              <a:gd name="connsiteX6" fmla="*/ 0 w 1465943"/>
              <a:gd name="connsiteY6" fmla="*/ 5116218 h 5116218"/>
              <a:gd name="connsiteX7" fmla="*/ 0 w 1465943"/>
              <a:gd name="connsiteY7" fmla="*/ 0 h 5116218"/>
              <a:gd name="connsiteX0" fmla="*/ 29029 w 1494972"/>
              <a:gd name="connsiteY0" fmla="*/ 0 h 6828904"/>
              <a:gd name="connsiteX1" fmla="*/ 1494972 w 1494972"/>
              <a:gd name="connsiteY1" fmla="*/ 0 h 6828904"/>
              <a:gd name="connsiteX2" fmla="*/ 1480458 w 1494972"/>
              <a:gd name="connsiteY2" fmla="*/ 972457 h 6828904"/>
              <a:gd name="connsiteX3" fmla="*/ 1494972 w 1494972"/>
              <a:gd name="connsiteY3" fmla="*/ 2191657 h 6828904"/>
              <a:gd name="connsiteX4" fmla="*/ 1480458 w 1494972"/>
              <a:gd name="connsiteY4" fmla="*/ 3526971 h 6828904"/>
              <a:gd name="connsiteX5" fmla="*/ 1494972 w 1494972"/>
              <a:gd name="connsiteY5" fmla="*/ 5116218 h 6828904"/>
              <a:gd name="connsiteX6" fmla="*/ 0 w 1494972"/>
              <a:gd name="connsiteY6" fmla="*/ 6828904 h 6828904"/>
              <a:gd name="connsiteX7" fmla="*/ 29029 w 1494972"/>
              <a:gd name="connsiteY7" fmla="*/ 0 h 6828904"/>
              <a:gd name="connsiteX0" fmla="*/ 29029 w 1567543"/>
              <a:gd name="connsiteY0" fmla="*/ 0 h 6828904"/>
              <a:gd name="connsiteX1" fmla="*/ 1494972 w 1567543"/>
              <a:gd name="connsiteY1" fmla="*/ 0 h 6828904"/>
              <a:gd name="connsiteX2" fmla="*/ 1480458 w 1567543"/>
              <a:gd name="connsiteY2" fmla="*/ 972457 h 6828904"/>
              <a:gd name="connsiteX3" fmla="*/ 1494972 w 1567543"/>
              <a:gd name="connsiteY3" fmla="*/ 2191657 h 6828904"/>
              <a:gd name="connsiteX4" fmla="*/ 1480458 w 1567543"/>
              <a:gd name="connsiteY4" fmla="*/ 3526971 h 6828904"/>
              <a:gd name="connsiteX5" fmla="*/ 1567543 w 1567543"/>
              <a:gd name="connsiteY5" fmla="*/ 5435532 h 6828904"/>
              <a:gd name="connsiteX6" fmla="*/ 0 w 1567543"/>
              <a:gd name="connsiteY6" fmla="*/ 6828904 h 6828904"/>
              <a:gd name="connsiteX7" fmla="*/ 29029 w 1567543"/>
              <a:gd name="connsiteY7" fmla="*/ 0 h 6828904"/>
              <a:gd name="connsiteX0" fmla="*/ 29029 w 2888343"/>
              <a:gd name="connsiteY0" fmla="*/ 0 h 6828904"/>
              <a:gd name="connsiteX1" fmla="*/ 2888343 w 2888343"/>
              <a:gd name="connsiteY1" fmla="*/ 0 h 6828904"/>
              <a:gd name="connsiteX2" fmla="*/ 1480458 w 2888343"/>
              <a:gd name="connsiteY2" fmla="*/ 972457 h 6828904"/>
              <a:gd name="connsiteX3" fmla="*/ 1494972 w 2888343"/>
              <a:gd name="connsiteY3" fmla="*/ 2191657 h 6828904"/>
              <a:gd name="connsiteX4" fmla="*/ 1480458 w 2888343"/>
              <a:gd name="connsiteY4" fmla="*/ 3526971 h 6828904"/>
              <a:gd name="connsiteX5" fmla="*/ 1567543 w 2888343"/>
              <a:gd name="connsiteY5" fmla="*/ 5435532 h 6828904"/>
              <a:gd name="connsiteX6" fmla="*/ 0 w 2888343"/>
              <a:gd name="connsiteY6" fmla="*/ 6828904 h 6828904"/>
              <a:gd name="connsiteX7" fmla="*/ 29029 w 2888343"/>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1494972 w 3018972"/>
              <a:gd name="connsiteY3" fmla="*/ 2191657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480458 w 3018972"/>
              <a:gd name="connsiteY4" fmla="*/ 3526971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567543 w 3018972"/>
              <a:gd name="connsiteY5" fmla="*/ 5435532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65943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07886 w 3018972"/>
              <a:gd name="connsiteY5" fmla="*/ 5493589 h 6828904"/>
              <a:gd name="connsiteX6" fmla="*/ 0 w 3018972"/>
              <a:gd name="connsiteY6" fmla="*/ 6828904 h 6828904"/>
              <a:gd name="connsiteX7" fmla="*/ 29029 w 3018972"/>
              <a:gd name="connsiteY7" fmla="*/ 0 h 6828904"/>
              <a:gd name="connsiteX0" fmla="*/ 29029 w 3018972"/>
              <a:gd name="connsiteY0" fmla="*/ 0 h 6828904"/>
              <a:gd name="connsiteX1" fmla="*/ 2888343 w 3018972"/>
              <a:gd name="connsiteY1" fmla="*/ 0 h 6828904"/>
              <a:gd name="connsiteX2" fmla="*/ 3018972 w 3018972"/>
              <a:gd name="connsiteY2" fmla="*/ 638629 h 6828904"/>
              <a:gd name="connsiteX3" fmla="*/ 2365829 w 3018972"/>
              <a:gd name="connsiteY3" fmla="*/ 2685143 h 6828904"/>
              <a:gd name="connsiteX4" fmla="*/ 1915886 w 3018972"/>
              <a:gd name="connsiteY4" fmla="*/ 4049485 h 6828904"/>
              <a:gd name="connsiteX5" fmla="*/ 1422400 w 3018972"/>
              <a:gd name="connsiteY5" fmla="*/ 5566160 h 6828904"/>
              <a:gd name="connsiteX6" fmla="*/ 0 w 3018972"/>
              <a:gd name="connsiteY6" fmla="*/ 6828904 h 6828904"/>
              <a:gd name="connsiteX7" fmla="*/ 29029 w 3018972"/>
              <a:gd name="connsiteY7" fmla="*/ 0 h 6828904"/>
              <a:gd name="connsiteX0" fmla="*/ 29029 w 3033486"/>
              <a:gd name="connsiteY0" fmla="*/ 0 h 6828904"/>
              <a:gd name="connsiteX1" fmla="*/ 2888343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725715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62514"/>
              <a:gd name="connsiteY0" fmla="*/ 0 h 6828904"/>
              <a:gd name="connsiteX1" fmla="*/ 2859314 w 3062514"/>
              <a:gd name="connsiteY1" fmla="*/ 0 h 6828904"/>
              <a:gd name="connsiteX2" fmla="*/ 3062514 w 3062514"/>
              <a:gd name="connsiteY2" fmla="*/ 682172 h 6828904"/>
              <a:gd name="connsiteX3" fmla="*/ 2365829 w 3062514"/>
              <a:gd name="connsiteY3" fmla="*/ 2685143 h 6828904"/>
              <a:gd name="connsiteX4" fmla="*/ 1915886 w 3062514"/>
              <a:gd name="connsiteY4" fmla="*/ 4049485 h 6828904"/>
              <a:gd name="connsiteX5" fmla="*/ 1422400 w 3062514"/>
              <a:gd name="connsiteY5" fmla="*/ 5566160 h 6828904"/>
              <a:gd name="connsiteX6" fmla="*/ 0 w 3062514"/>
              <a:gd name="connsiteY6" fmla="*/ 6828904 h 6828904"/>
              <a:gd name="connsiteX7" fmla="*/ 29029 w 3062514"/>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65829 w 3033486"/>
              <a:gd name="connsiteY3" fmla="*/ 2685143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15886 w 3033486"/>
              <a:gd name="connsiteY4" fmla="*/ 4049485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22400 w 3033486"/>
              <a:gd name="connsiteY5" fmla="*/ 5566160 h 6828904"/>
              <a:gd name="connsiteX6" fmla="*/ 0 w 3033486"/>
              <a:gd name="connsiteY6" fmla="*/ 6828904 h 6828904"/>
              <a:gd name="connsiteX7" fmla="*/ 29029 w 3033486"/>
              <a:gd name="connsiteY7" fmla="*/ 0 h 6828904"/>
              <a:gd name="connsiteX0" fmla="*/ 29029 w 3033486"/>
              <a:gd name="connsiteY0" fmla="*/ 0 h 6828904"/>
              <a:gd name="connsiteX1" fmla="*/ 2859314 w 3033486"/>
              <a:gd name="connsiteY1" fmla="*/ 0 h 6828904"/>
              <a:gd name="connsiteX2" fmla="*/ 3033486 w 3033486"/>
              <a:gd name="connsiteY2" fmla="*/ 682172 h 6828904"/>
              <a:gd name="connsiteX3" fmla="*/ 2380901 w 3033486"/>
              <a:gd name="connsiteY3" fmla="*/ 2695191 h 6828904"/>
              <a:gd name="connsiteX4" fmla="*/ 1925934 w 3033486"/>
              <a:gd name="connsiteY4" fmla="*/ 4069581 h 6828904"/>
              <a:gd name="connsiteX5" fmla="*/ 1432448 w 3033486"/>
              <a:gd name="connsiteY5" fmla="*/ 5561136 h 6828904"/>
              <a:gd name="connsiteX6" fmla="*/ 0 w 3033486"/>
              <a:gd name="connsiteY6" fmla="*/ 6828904 h 6828904"/>
              <a:gd name="connsiteX7" fmla="*/ 29029 w 3033486"/>
              <a:gd name="connsiteY7" fmla="*/ 0 h 6828904"/>
              <a:gd name="connsiteX0" fmla="*/ 34053 w 3038510"/>
              <a:gd name="connsiteY0" fmla="*/ 0 h 6869097"/>
              <a:gd name="connsiteX1" fmla="*/ 2864338 w 3038510"/>
              <a:gd name="connsiteY1" fmla="*/ 0 h 6869097"/>
              <a:gd name="connsiteX2" fmla="*/ 3038510 w 3038510"/>
              <a:gd name="connsiteY2" fmla="*/ 682172 h 6869097"/>
              <a:gd name="connsiteX3" fmla="*/ 2385925 w 3038510"/>
              <a:gd name="connsiteY3" fmla="*/ 2695191 h 6869097"/>
              <a:gd name="connsiteX4" fmla="*/ 1930958 w 3038510"/>
              <a:gd name="connsiteY4" fmla="*/ 4069581 h 6869097"/>
              <a:gd name="connsiteX5" fmla="*/ 1437472 w 3038510"/>
              <a:gd name="connsiteY5" fmla="*/ 5561136 h 6869097"/>
              <a:gd name="connsiteX6" fmla="*/ 0 w 3038510"/>
              <a:gd name="connsiteY6" fmla="*/ 6869097 h 6869097"/>
              <a:gd name="connsiteX7" fmla="*/ 34053 w 3038510"/>
              <a:gd name="connsiteY7" fmla="*/ 0 h 6869097"/>
              <a:gd name="connsiteX0" fmla="*/ 34053 w 3063631"/>
              <a:gd name="connsiteY0" fmla="*/ 0 h 6869097"/>
              <a:gd name="connsiteX1" fmla="*/ 2864338 w 3063631"/>
              <a:gd name="connsiteY1" fmla="*/ 0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30958 w 3063631"/>
              <a:gd name="connsiteY4" fmla="*/ 4069581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37472 w 3063631"/>
              <a:gd name="connsiteY5" fmla="*/ 5561136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85925 w 3063631"/>
              <a:gd name="connsiteY3" fmla="*/ 2695191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3063631"/>
              <a:gd name="connsiteY0" fmla="*/ 0 h 6869097"/>
              <a:gd name="connsiteX1" fmla="*/ 2884435 w 3063631"/>
              <a:gd name="connsiteY1" fmla="*/ 10049 h 6869097"/>
              <a:gd name="connsiteX2" fmla="*/ 3063631 w 3063631"/>
              <a:gd name="connsiteY2" fmla="*/ 652027 h 6869097"/>
              <a:gd name="connsiteX3" fmla="*/ 2390949 w 3063631"/>
              <a:gd name="connsiteY3" fmla="*/ 2680119 h 6869097"/>
              <a:gd name="connsiteX4" fmla="*/ 1941007 w 3063631"/>
              <a:gd name="connsiteY4" fmla="*/ 4079629 h 6869097"/>
              <a:gd name="connsiteX5" fmla="*/ 1447520 w 3063631"/>
              <a:gd name="connsiteY5" fmla="*/ 5556111 h 6869097"/>
              <a:gd name="connsiteX6" fmla="*/ 0 w 3063631"/>
              <a:gd name="connsiteY6" fmla="*/ 6869097 h 6869097"/>
              <a:gd name="connsiteX7" fmla="*/ 34053 w 3063631"/>
              <a:gd name="connsiteY7" fmla="*/ 0 h 6869097"/>
              <a:gd name="connsiteX0" fmla="*/ 34053 w 4045578"/>
              <a:gd name="connsiteY0" fmla="*/ 4465 h 6873562"/>
              <a:gd name="connsiteX1" fmla="*/ 4045578 w 4045578"/>
              <a:gd name="connsiteY1" fmla="*/ 0 h 6873562"/>
              <a:gd name="connsiteX2" fmla="*/ 3063631 w 4045578"/>
              <a:gd name="connsiteY2" fmla="*/ 656492 h 6873562"/>
              <a:gd name="connsiteX3" fmla="*/ 2390949 w 4045578"/>
              <a:gd name="connsiteY3" fmla="*/ 2684584 h 6873562"/>
              <a:gd name="connsiteX4" fmla="*/ 1941007 w 4045578"/>
              <a:gd name="connsiteY4" fmla="*/ 4084094 h 6873562"/>
              <a:gd name="connsiteX5" fmla="*/ 1447520 w 4045578"/>
              <a:gd name="connsiteY5" fmla="*/ 5560576 h 6873562"/>
              <a:gd name="connsiteX6" fmla="*/ 0 w 4045578"/>
              <a:gd name="connsiteY6" fmla="*/ 6873562 h 6873562"/>
              <a:gd name="connsiteX7" fmla="*/ 34053 w 4045578"/>
              <a:gd name="connsiteY7" fmla="*/ 4465 h 6873562"/>
              <a:gd name="connsiteX0" fmla="*/ 34053 w 4130431"/>
              <a:gd name="connsiteY0" fmla="*/ 4465 h 6873562"/>
              <a:gd name="connsiteX1" fmla="*/ 4045578 w 4130431"/>
              <a:gd name="connsiteY1" fmla="*/ 0 h 6873562"/>
              <a:gd name="connsiteX2" fmla="*/ 4130431 w 4130431"/>
              <a:gd name="connsiteY2" fmla="*/ 799367 h 6873562"/>
              <a:gd name="connsiteX3" fmla="*/ 2390949 w 4130431"/>
              <a:gd name="connsiteY3" fmla="*/ 2684584 h 6873562"/>
              <a:gd name="connsiteX4" fmla="*/ 1941007 w 4130431"/>
              <a:gd name="connsiteY4" fmla="*/ 4084094 h 6873562"/>
              <a:gd name="connsiteX5" fmla="*/ 1447520 w 4130431"/>
              <a:gd name="connsiteY5" fmla="*/ 5560576 h 6873562"/>
              <a:gd name="connsiteX6" fmla="*/ 0 w 4130431"/>
              <a:gd name="connsiteY6" fmla="*/ 6873562 h 6873562"/>
              <a:gd name="connsiteX7" fmla="*/ 34053 w 4130431"/>
              <a:gd name="connsiteY7" fmla="*/ 4465 h 6873562"/>
              <a:gd name="connsiteX0" fmla="*/ 34053 w 4130431"/>
              <a:gd name="connsiteY0" fmla="*/ 23515 h 6892612"/>
              <a:gd name="connsiteX1" fmla="*/ 4007478 w 4130431"/>
              <a:gd name="connsiteY1" fmla="*/ 0 h 6892612"/>
              <a:gd name="connsiteX2" fmla="*/ 4130431 w 4130431"/>
              <a:gd name="connsiteY2" fmla="*/ 818417 h 6892612"/>
              <a:gd name="connsiteX3" fmla="*/ 2390949 w 4130431"/>
              <a:gd name="connsiteY3" fmla="*/ 270363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1941007 w 4130431"/>
              <a:gd name="connsiteY4" fmla="*/ 4103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305349 w 4130431"/>
              <a:gd name="connsiteY3" fmla="*/ 3446584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2612"/>
              <a:gd name="connsiteX1" fmla="*/ 4007478 w 4130431"/>
              <a:gd name="connsiteY1" fmla="*/ 0 h 6892612"/>
              <a:gd name="connsiteX2" fmla="*/ 4130431 w 4130431"/>
              <a:gd name="connsiteY2" fmla="*/ 818417 h 6892612"/>
              <a:gd name="connsiteX3" fmla="*/ 3286299 w 4130431"/>
              <a:gd name="connsiteY3" fmla="*/ 3456109 h 6892612"/>
              <a:gd name="connsiteX4" fmla="*/ 2674432 w 4130431"/>
              <a:gd name="connsiteY4" fmla="*/ 5246144 h 6892612"/>
              <a:gd name="connsiteX5" fmla="*/ 1447520 w 4130431"/>
              <a:gd name="connsiteY5" fmla="*/ 5579626 h 6892612"/>
              <a:gd name="connsiteX6" fmla="*/ 0 w 4130431"/>
              <a:gd name="connsiteY6" fmla="*/ 6892612 h 6892612"/>
              <a:gd name="connsiteX7" fmla="*/ 34053 w 4130431"/>
              <a:gd name="connsiteY7" fmla="*/ 23515 h 6892612"/>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42845 w 4130431"/>
              <a:gd name="connsiteY5" fmla="*/ 6894076 h 6894076"/>
              <a:gd name="connsiteX6" fmla="*/ 0 w 4130431"/>
              <a:gd name="connsiteY6" fmla="*/ 6892612 h 6894076"/>
              <a:gd name="connsiteX7" fmla="*/ 34053 w 4130431"/>
              <a:gd name="connsiteY7" fmla="*/ 23515 h 6894076"/>
              <a:gd name="connsiteX0" fmla="*/ 34053 w 4130431"/>
              <a:gd name="connsiteY0" fmla="*/ 23515 h 6894076"/>
              <a:gd name="connsiteX1" fmla="*/ 4007478 w 4130431"/>
              <a:gd name="connsiteY1" fmla="*/ 0 h 6894076"/>
              <a:gd name="connsiteX2" fmla="*/ 4130431 w 4130431"/>
              <a:gd name="connsiteY2" fmla="*/ 818417 h 6894076"/>
              <a:gd name="connsiteX3" fmla="*/ 3286299 w 4130431"/>
              <a:gd name="connsiteY3" fmla="*/ 3456109 h 6894076"/>
              <a:gd name="connsiteX4" fmla="*/ 2674432 w 4130431"/>
              <a:gd name="connsiteY4" fmla="*/ 5246144 h 6894076"/>
              <a:gd name="connsiteX5" fmla="*/ 2152370 w 4130431"/>
              <a:gd name="connsiteY5" fmla="*/ 6894076 h 6894076"/>
              <a:gd name="connsiteX6" fmla="*/ 0 w 4130431"/>
              <a:gd name="connsiteY6" fmla="*/ 6892612 h 6894076"/>
              <a:gd name="connsiteX7" fmla="*/ 34053 w 4130431"/>
              <a:gd name="connsiteY7" fmla="*/ 23515 h 689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0431" h="6894076">
                <a:moveTo>
                  <a:pt x="34053" y="23515"/>
                </a:moveTo>
                <a:lnTo>
                  <a:pt x="4007478" y="0"/>
                </a:lnTo>
                <a:lnTo>
                  <a:pt x="4130431" y="818417"/>
                </a:lnTo>
                <a:lnTo>
                  <a:pt x="3286299" y="3456109"/>
                </a:lnTo>
                <a:lnTo>
                  <a:pt x="2674432" y="5246144"/>
                </a:lnTo>
                <a:lnTo>
                  <a:pt x="2152370" y="6894076"/>
                </a:lnTo>
                <a:lnTo>
                  <a:pt x="0" y="6892612"/>
                </a:lnTo>
                <a:lnTo>
                  <a:pt x="34053" y="23515"/>
                </a:lnTo>
                <a:close/>
              </a:path>
            </a:pathLst>
          </a:custGeom>
          <a:solidFill>
            <a:srgbClr val="0E333A"/>
          </a:solidFill>
          <a:ln>
            <a:noFill/>
          </a:ln>
          <a:scene3d>
            <a:camera prst="orthographicFront"/>
            <a:lightRig rig="threePt" dir="t"/>
          </a:scene3d>
          <a:sp3d extrusionH="76200" contourW="12700">
            <a:bevelT w="190500" h="19050"/>
            <a:extrusionClr>
              <a:schemeClr val="bg1"/>
            </a:extrusionClr>
            <a:contourClr>
              <a:schemeClr val="bg1"/>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s-DO" dirty="0"/>
          </a:p>
        </p:txBody>
      </p:sp>
      <p:pic>
        <p:nvPicPr>
          <p:cNvPr id="16" name="Imagen 15">
            <a:extLst>
              <a:ext uri="{FF2B5EF4-FFF2-40B4-BE49-F238E27FC236}">
                <a16:creationId xmlns:a16="http://schemas.microsoft.com/office/drawing/2014/main" id="{69B14A84-141A-4FA4-B05C-C82930255E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153" y="5213730"/>
            <a:ext cx="1627544" cy="1462868"/>
          </a:xfrm>
          <a:prstGeom prst="rect">
            <a:avLst/>
          </a:prstGeom>
          <a:effectLst>
            <a:outerShdw blurRad="50800" dist="50800" dir="5400000" algn="ctr" rotWithShape="0">
              <a:srgbClr val="000000">
                <a:alpha val="99000"/>
              </a:srgbClr>
            </a:outerShdw>
          </a:effectLst>
          <a:scene3d>
            <a:camera prst="orthographicFront"/>
            <a:lightRig rig="threePt" dir="t"/>
          </a:scene3d>
          <a:sp3d>
            <a:bevelT w="0" h="0"/>
          </a:sp3d>
        </p:spPr>
      </p:pic>
      <p:sp>
        <p:nvSpPr>
          <p:cNvPr id="3" name="Rectángulo 2"/>
          <p:cNvSpPr/>
          <p:nvPr/>
        </p:nvSpPr>
        <p:spPr>
          <a:xfrm>
            <a:off x="4295591" y="94963"/>
            <a:ext cx="6206855" cy="1938992"/>
          </a:xfrm>
          <a:prstGeom prst="rect">
            <a:avLst/>
          </a:prstGeom>
        </p:spPr>
        <p:txBody>
          <a:bodyPr wrap="square">
            <a:spAutoFit/>
          </a:bodyPr>
          <a:lstStyle/>
          <a:p>
            <a:pPr algn="ctr"/>
            <a:r>
              <a:rPr lang="es-ES" sz="6000" b="1" dirty="0">
                <a:solidFill>
                  <a:schemeClr val="bg1"/>
                </a:solidFill>
                <a:latin typeface="Calibri" panose="020F0502020204030204" pitchFamily="34" charset="0"/>
                <a:cs typeface="Calibri" panose="020F0502020204030204" pitchFamily="34" charset="0"/>
              </a:rPr>
              <a:t>Intriga en el palacio</a:t>
            </a:r>
            <a:endParaRPr lang="en-US" sz="6000" dirty="0">
              <a:solidFill>
                <a:schemeClr val="bg1"/>
              </a:solidFill>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3"/>
          <a:stretch>
            <a:fillRect/>
          </a:stretch>
        </p:blipFill>
        <p:spPr>
          <a:xfrm>
            <a:off x="4295591" y="1935403"/>
            <a:ext cx="6542823" cy="4935158"/>
          </a:xfrm>
          <a:prstGeom prst="rect">
            <a:avLst/>
          </a:prstGeom>
        </p:spPr>
      </p:pic>
    </p:spTree>
    <p:extLst>
      <p:ext uri="{BB962C8B-B14F-4D97-AF65-F5344CB8AC3E}">
        <p14:creationId xmlns:p14="http://schemas.microsoft.com/office/powerpoint/2010/main" val="3503605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tx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2"/>
          <a:stretch>
            <a:fillRect/>
          </a:stretch>
        </p:blipFill>
        <p:spPr>
          <a:xfrm>
            <a:off x="292880" y="5840986"/>
            <a:ext cx="1066763" cy="960086"/>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1870564" y="1484281"/>
            <a:ext cx="3511496" cy="1077218"/>
          </a:xfrm>
          <a:prstGeom prst="rect">
            <a:avLst/>
          </a:prstGeom>
          <a:noFill/>
        </p:spPr>
        <p:txBody>
          <a:bodyPr wrap="square" rtlCol="0">
            <a:spAutoFit/>
          </a:bodyPr>
          <a:lstStyle/>
          <a:p>
            <a:pPr lvl="0">
              <a:defRPr/>
            </a:pPr>
            <a:r>
              <a:rPr lang="es-ES" sz="3200" dirty="0">
                <a:solidFill>
                  <a:srgbClr val="DF6613"/>
                </a:solidFill>
              </a:rPr>
              <a:t>Cuando Daniel fue arrojado al foso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870564" y="234210"/>
            <a:ext cx="4197824" cy="1077218"/>
          </a:xfrm>
          <a:prstGeom prst="rect">
            <a:avLst/>
          </a:prstGeom>
          <a:noFill/>
        </p:spPr>
        <p:txBody>
          <a:bodyPr wrap="square" rtlCol="0">
            <a:spAutoFit/>
          </a:bodyPr>
          <a:lstStyle/>
          <a:p>
            <a:pPr lvl="0">
              <a:defRPr/>
            </a:pPr>
            <a:r>
              <a:rPr lang="es-ES" sz="3200" dirty="0">
                <a:solidFill>
                  <a:srgbClr val="DF6613"/>
                </a:solidFill>
              </a:rPr>
              <a:t>Luego de la firma del edicto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870564" y="4126990"/>
            <a:ext cx="4011750" cy="584775"/>
          </a:xfrm>
          <a:prstGeom prst="rect">
            <a:avLst/>
          </a:prstGeom>
          <a:noFill/>
        </p:spPr>
        <p:txBody>
          <a:bodyPr wrap="square" rtlCol="0">
            <a:spAutoFit/>
          </a:bodyPr>
          <a:lstStyle/>
          <a:p>
            <a:pPr lvl="0">
              <a:defRPr/>
            </a:pPr>
            <a:r>
              <a:rPr lang="es-ES" sz="3200" dirty="0">
                <a:solidFill>
                  <a:srgbClr val="DF6613"/>
                </a:solidFill>
              </a:rPr>
              <a:t>Ante la tentación</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870564" y="5327651"/>
            <a:ext cx="3892383" cy="1077218"/>
          </a:xfrm>
          <a:prstGeom prst="rect">
            <a:avLst/>
          </a:prstGeom>
          <a:noFill/>
        </p:spPr>
        <p:txBody>
          <a:bodyPr wrap="square" rtlCol="0">
            <a:spAutoFit/>
          </a:bodyPr>
          <a:lstStyle/>
          <a:p>
            <a:pPr lvl="0">
              <a:defRPr/>
            </a:pPr>
            <a:r>
              <a:rPr lang="es-ES" sz="3200" dirty="0">
                <a:solidFill>
                  <a:srgbClr val="DF6613"/>
                </a:solidFill>
              </a:rPr>
              <a:t>Homenaje de Darío al Dios de Daniel</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870564" y="2841195"/>
            <a:ext cx="3779164" cy="1077218"/>
          </a:xfrm>
          <a:prstGeom prst="rect">
            <a:avLst/>
          </a:prstGeom>
          <a:noFill/>
        </p:spPr>
        <p:txBody>
          <a:bodyPr wrap="square" rtlCol="0">
            <a:spAutoFit/>
          </a:bodyPr>
          <a:lstStyle/>
          <a:p>
            <a:pPr lvl="0">
              <a:defRPr/>
            </a:pPr>
            <a:r>
              <a:rPr lang="es-ES" sz="3200" dirty="0">
                <a:solidFill>
                  <a:srgbClr val="DF6613"/>
                </a:solidFill>
              </a:rPr>
              <a:t>Razón para Daniel ser liberado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9399" y="4515475"/>
            <a:ext cx="5110591" cy="1077218"/>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ES" sz="3200" dirty="0"/>
              <a:t>Darío recomendó a Daniel protección del Dios de Daniel</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609400" y="234210"/>
            <a:ext cx="4573262" cy="1077218"/>
          </a:xfrm>
          <a:prstGeom prst="rect">
            <a:avLst/>
          </a:prstGeom>
          <a:noFill/>
        </p:spPr>
        <p:txBody>
          <a:bodyPr wrap="square" rtlCol="0">
            <a:spAutoFit/>
          </a:bodyPr>
          <a:lstStyle/>
          <a:p>
            <a:r>
              <a:rPr lang="es-DO" sz="3200" dirty="0">
                <a:solidFill>
                  <a:srgbClr val="C00000"/>
                </a:solidFill>
              </a:rPr>
              <a:t>A</a:t>
            </a:r>
            <a:r>
              <a:rPr lang="es-DO" sz="3200" dirty="0" smtClean="0">
                <a:solidFill>
                  <a:srgbClr val="C00000"/>
                </a:solidFill>
              </a:rPr>
              <a:t>. </a:t>
            </a:r>
            <a:r>
              <a:rPr lang="es-ES" sz="3200" dirty="0"/>
              <a:t>Daniel oraba a Dios públicamente</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6609399" y="1557137"/>
            <a:ext cx="4137725" cy="1077218"/>
          </a:xfrm>
          <a:prstGeom prst="rect">
            <a:avLst/>
          </a:prstGeom>
          <a:noFill/>
        </p:spPr>
        <p:txBody>
          <a:bodyPr wrap="square" rtlCol="0">
            <a:spAutoFit/>
          </a:bodyPr>
          <a:lstStyle/>
          <a:p>
            <a:r>
              <a:rPr lang="es-DO" sz="3200" dirty="0">
                <a:solidFill>
                  <a:srgbClr val="C00000"/>
                </a:solidFill>
              </a:rPr>
              <a:t>B</a:t>
            </a:r>
            <a:r>
              <a:rPr lang="es-DO" sz="3200" dirty="0" smtClean="0">
                <a:solidFill>
                  <a:srgbClr val="C00000"/>
                </a:solidFill>
              </a:rPr>
              <a:t>. </a:t>
            </a:r>
            <a:r>
              <a:rPr lang="es-ES" sz="3200" dirty="0"/>
              <a:t>Dios siempre da vía de escape al fiel</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6609399" y="2920699"/>
            <a:ext cx="5505444" cy="584775"/>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El Dios de Daniel es confiable</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9400" y="5723854"/>
            <a:ext cx="5110590" cy="1077218"/>
          </a:xfrm>
          <a:prstGeom prst="rect">
            <a:avLst/>
          </a:prstGeom>
          <a:noFill/>
        </p:spPr>
        <p:txBody>
          <a:bodyPr wrap="square" rtlCol="0">
            <a:spAutoFit/>
          </a:bodyPr>
          <a:lstStyle/>
          <a:p>
            <a:r>
              <a:rPr lang="es-DO" sz="3200" dirty="0" smtClean="0">
                <a:solidFill>
                  <a:srgbClr val="C00000"/>
                </a:solidFill>
              </a:rPr>
              <a:t>F. </a:t>
            </a:r>
            <a:r>
              <a:rPr lang="es-ES" sz="3200" dirty="0"/>
              <a:t>La fe de Daniel según Hebreos</a:t>
            </a:r>
            <a:endParaRPr lang="es-DO"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6609399" y="3687689"/>
            <a:ext cx="3817709" cy="553998"/>
          </a:xfrm>
          <a:prstGeom prst="rect">
            <a:avLst/>
          </a:prstGeom>
          <a:noFill/>
        </p:spPr>
        <p:txBody>
          <a:bodyPr wrap="square" rtlCol="0">
            <a:spAutoFit/>
          </a:bodyPr>
          <a:lstStyle/>
          <a:p>
            <a:r>
              <a:rPr lang="es-DO" sz="3000" dirty="0">
                <a:solidFill>
                  <a:srgbClr val="C00000"/>
                </a:solidFill>
              </a:rPr>
              <a:t>D</a:t>
            </a:r>
            <a:r>
              <a:rPr lang="es-DO" sz="3000" dirty="0" smtClean="0">
                <a:solidFill>
                  <a:srgbClr val="C00000"/>
                </a:solidFill>
              </a:rPr>
              <a:t>. </a:t>
            </a:r>
            <a:r>
              <a:rPr lang="es-ES" sz="3000" dirty="0" smtClean="0"/>
              <a:t>Daniel se escondía</a:t>
            </a:r>
            <a:endParaRPr lang="es-ES" sz="3000" dirty="0"/>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cap="none" spc="0" dirty="0" smtClean="0">
                <a:ln/>
                <a:solidFill>
                  <a:schemeClr val="accent4"/>
                </a:solidFill>
                <a:effectLst/>
              </a:rPr>
              <a:t>Asocie</a:t>
            </a:r>
            <a:endParaRPr lang="es-ES" sz="4000" b="1" cap="none" spc="0" dirty="0">
              <a:ln/>
              <a:solidFill>
                <a:schemeClr val="accent4"/>
              </a:solidFill>
              <a:effectLst/>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531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96709" y="163485"/>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10. </a:t>
            </a:r>
            <a:r>
              <a:rPr lang="es-ES" sz="3600" b="1" dirty="0">
                <a:solidFill>
                  <a:srgbClr val="FFFF00"/>
                </a:solidFill>
                <a:latin typeface="Calibri" panose="020F0502020204030204" pitchFamily="34" charset="0"/>
                <a:cs typeface="Calibri" panose="020F0502020204030204" pitchFamily="34" charset="0"/>
              </a:rPr>
              <a:t>¿Cómo describe el apóstol Juan a la liberación final? Apocalipsis 19:11-19</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96709" y="1704397"/>
            <a:ext cx="11198581" cy="4401205"/>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11 </a:t>
            </a:r>
            <a:r>
              <a:rPr lang="es-ES" sz="4000" b="1" dirty="0">
                <a:solidFill>
                  <a:schemeClr val="bg1"/>
                </a:solidFill>
                <a:latin typeface="Calibri" panose="020F0502020204030204" pitchFamily="34" charset="0"/>
                <a:cs typeface="Calibri" panose="020F0502020204030204" pitchFamily="34" charset="0"/>
              </a:rPr>
              <a:t>Entonces vi el cielo abierto; y he aquí un caballo blanco, y el que lo montaba se llama </a:t>
            </a:r>
            <a:r>
              <a:rPr lang="es-ES" sz="4000" b="1" dirty="0">
                <a:solidFill>
                  <a:srgbClr val="FFFF00"/>
                </a:solidFill>
                <a:latin typeface="Calibri" panose="020F0502020204030204" pitchFamily="34" charset="0"/>
                <a:cs typeface="Calibri" panose="020F0502020204030204" pitchFamily="34" charset="0"/>
              </a:rPr>
              <a:t>Fiel y Verdadero</a:t>
            </a:r>
            <a:r>
              <a:rPr lang="es-ES" sz="4000" b="1" dirty="0">
                <a:solidFill>
                  <a:schemeClr val="bg1"/>
                </a:solidFill>
                <a:latin typeface="Calibri" panose="020F0502020204030204" pitchFamily="34" charset="0"/>
                <a:cs typeface="Calibri" panose="020F0502020204030204" pitchFamily="34" charset="0"/>
              </a:rPr>
              <a:t>, el cual con justicia juzga y pelea.</a:t>
            </a:r>
          </a:p>
          <a:p>
            <a:endParaRPr lang="es-ES" sz="4000" b="1" dirty="0">
              <a:solidFill>
                <a:schemeClr val="bg1"/>
              </a:solidFill>
              <a:latin typeface="Calibri" panose="020F0502020204030204" pitchFamily="34" charset="0"/>
              <a:cs typeface="Calibri" panose="020F0502020204030204" pitchFamily="34" charset="0"/>
            </a:endParaRPr>
          </a:p>
          <a:p>
            <a:r>
              <a:rPr lang="es-ES" sz="4000" b="1" dirty="0">
                <a:solidFill>
                  <a:srgbClr val="FFFF00"/>
                </a:solidFill>
                <a:latin typeface="Calibri" panose="020F0502020204030204" pitchFamily="34" charset="0"/>
                <a:cs typeface="Calibri" panose="020F0502020204030204" pitchFamily="34" charset="0"/>
              </a:rPr>
              <a:t>12 </a:t>
            </a:r>
            <a:r>
              <a:rPr lang="es-ES" sz="4000" b="1" dirty="0">
                <a:solidFill>
                  <a:schemeClr val="bg1"/>
                </a:solidFill>
                <a:latin typeface="Calibri" panose="020F0502020204030204" pitchFamily="34" charset="0"/>
                <a:cs typeface="Calibri" panose="020F0502020204030204" pitchFamily="34" charset="0"/>
              </a:rPr>
              <a:t>Sus ojos son como llama de fuego, y sobre su cabeza hay muchas diademas; y tiene un nombre escrito que ninguno conoce sino él mismo</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4367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631622" y="618393"/>
            <a:ext cx="11198581" cy="563231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a:solidFill>
                  <a:srgbClr val="FFFF00"/>
                </a:solidFill>
                <a:latin typeface="Calibri" panose="020F0502020204030204" pitchFamily="34" charset="0"/>
                <a:cs typeface="Calibri" panose="020F0502020204030204" pitchFamily="34" charset="0"/>
              </a:rPr>
              <a:t>13</a:t>
            </a:r>
            <a:r>
              <a:rPr lang="es-ES" sz="4000" b="1" dirty="0">
                <a:solidFill>
                  <a:schemeClr val="bg1"/>
                </a:solidFill>
                <a:latin typeface="Calibri" panose="020F0502020204030204" pitchFamily="34" charset="0"/>
                <a:cs typeface="Calibri" panose="020F0502020204030204" pitchFamily="34" charset="0"/>
              </a:rPr>
              <a:t> Está vestido de una ropa teñida en sangre; y su nombre es: </a:t>
            </a:r>
            <a:r>
              <a:rPr lang="es-ES" sz="4000" b="1" dirty="0">
                <a:solidFill>
                  <a:srgbClr val="FFFF00"/>
                </a:solidFill>
                <a:latin typeface="Calibri" panose="020F0502020204030204" pitchFamily="34" charset="0"/>
                <a:cs typeface="Calibri" panose="020F0502020204030204" pitchFamily="34" charset="0"/>
              </a:rPr>
              <a:t>EL VERBO DE DIOS</a:t>
            </a:r>
            <a:r>
              <a:rPr lang="es-ES" sz="4000" b="1" dirty="0">
                <a:solidFill>
                  <a:schemeClr val="bg1"/>
                </a:solidFill>
                <a:latin typeface="Calibri" panose="020F0502020204030204" pitchFamily="34" charset="0"/>
                <a:cs typeface="Calibri" panose="020F0502020204030204" pitchFamily="34" charset="0"/>
              </a:rPr>
              <a:t>.</a:t>
            </a:r>
          </a:p>
          <a:p>
            <a:r>
              <a:rPr lang="es-ES" sz="4000" b="1" dirty="0" smtClean="0">
                <a:solidFill>
                  <a:srgbClr val="FFFF00"/>
                </a:solidFill>
                <a:latin typeface="Calibri" panose="020F0502020204030204" pitchFamily="34" charset="0"/>
                <a:cs typeface="Calibri" panose="020F0502020204030204" pitchFamily="34" charset="0"/>
              </a:rPr>
              <a:t>14 </a:t>
            </a:r>
            <a:r>
              <a:rPr lang="es-ES" sz="4000" b="1" dirty="0">
                <a:solidFill>
                  <a:schemeClr val="bg1"/>
                </a:solidFill>
                <a:latin typeface="Calibri" panose="020F0502020204030204" pitchFamily="34" charset="0"/>
                <a:cs typeface="Calibri" panose="020F0502020204030204" pitchFamily="34" charset="0"/>
              </a:rPr>
              <a:t>Y los ejércitos celestiales, vestidos de lino finísimo, blanco y limpio, le seguían en caballos blancos.</a:t>
            </a:r>
          </a:p>
          <a:p>
            <a:r>
              <a:rPr lang="es-ES" sz="4000" b="1" dirty="0" smtClean="0">
                <a:solidFill>
                  <a:srgbClr val="FFFF00"/>
                </a:solidFill>
                <a:latin typeface="Calibri" panose="020F0502020204030204" pitchFamily="34" charset="0"/>
                <a:cs typeface="Calibri" panose="020F0502020204030204" pitchFamily="34" charset="0"/>
              </a:rPr>
              <a:t>15 </a:t>
            </a:r>
            <a:r>
              <a:rPr lang="es-ES" sz="4000" b="1" dirty="0">
                <a:solidFill>
                  <a:schemeClr val="bg1"/>
                </a:solidFill>
                <a:latin typeface="Calibri" panose="020F0502020204030204" pitchFamily="34" charset="0"/>
                <a:cs typeface="Calibri" panose="020F0502020204030204" pitchFamily="34" charset="0"/>
              </a:rPr>
              <a:t>De su boca sale una espada aguda, para herir con ella a las naciones, y él las pastoreará con vara de hierro; y él pisa el lagar del vino del furor y de la ira del Dios Todopoderoso</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4859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631621" y="265805"/>
            <a:ext cx="11198581" cy="6247864"/>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000" b="1" dirty="0" smtClean="0">
                <a:solidFill>
                  <a:srgbClr val="FFFF00"/>
                </a:solidFill>
                <a:latin typeface="Calibri" panose="020F0502020204030204" pitchFamily="34" charset="0"/>
                <a:cs typeface="Calibri" panose="020F0502020204030204" pitchFamily="34" charset="0"/>
              </a:rPr>
              <a:t>16</a:t>
            </a:r>
            <a:r>
              <a:rPr lang="es-ES" sz="4000" b="1" dirty="0" smtClean="0">
                <a:solidFill>
                  <a:schemeClr val="bg1"/>
                </a:solidFill>
                <a:latin typeface="Calibri" panose="020F0502020204030204" pitchFamily="34" charset="0"/>
                <a:cs typeface="Calibri" panose="020F0502020204030204" pitchFamily="34" charset="0"/>
              </a:rPr>
              <a:t> </a:t>
            </a:r>
            <a:r>
              <a:rPr lang="es-ES" sz="4000" b="1" dirty="0">
                <a:solidFill>
                  <a:schemeClr val="bg1"/>
                </a:solidFill>
                <a:latin typeface="Calibri" panose="020F0502020204030204" pitchFamily="34" charset="0"/>
                <a:cs typeface="Calibri" panose="020F0502020204030204" pitchFamily="34" charset="0"/>
              </a:rPr>
              <a:t>Y en su vestidura y en su muslo tiene escrito este nombre: </a:t>
            </a:r>
            <a:r>
              <a:rPr lang="es-ES" sz="4000" b="1" dirty="0">
                <a:solidFill>
                  <a:srgbClr val="FFFF00"/>
                </a:solidFill>
                <a:latin typeface="Calibri" panose="020F0502020204030204" pitchFamily="34" charset="0"/>
                <a:cs typeface="Calibri" panose="020F0502020204030204" pitchFamily="34" charset="0"/>
              </a:rPr>
              <a:t>REY DE REYES Y SEÑOR DE SEÑORES</a:t>
            </a:r>
            <a:r>
              <a:rPr lang="es-ES" sz="4000" b="1" dirty="0">
                <a:solidFill>
                  <a:schemeClr val="bg1"/>
                </a:solidFill>
                <a:latin typeface="Calibri" panose="020F0502020204030204" pitchFamily="34" charset="0"/>
                <a:cs typeface="Calibri" panose="020F0502020204030204" pitchFamily="34" charset="0"/>
              </a:rPr>
              <a:t>.</a:t>
            </a:r>
          </a:p>
          <a:p>
            <a:r>
              <a:rPr lang="es-ES" sz="4000" b="1" dirty="0" smtClean="0">
                <a:solidFill>
                  <a:srgbClr val="FFFF00"/>
                </a:solidFill>
                <a:latin typeface="Calibri" panose="020F0502020204030204" pitchFamily="34" charset="0"/>
                <a:cs typeface="Calibri" panose="020F0502020204030204" pitchFamily="34" charset="0"/>
              </a:rPr>
              <a:t>17</a:t>
            </a:r>
            <a:r>
              <a:rPr lang="es-ES" sz="4000" b="1" dirty="0" smtClean="0">
                <a:solidFill>
                  <a:schemeClr val="bg1"/>
                </a:solidFill>
                <a:latin typeface="Calibri" panose="020F0502020204030204" pitchFamily="34" charset="0"/>
                <a:cs typeface="Calibri" panose="020F0502020204030204" pitchFamily="34" charset="0"/>
              </a:rPr>
              <a:t> </a:t>
            </a:r>
            <a:r>
              <a:rPr lang="es-ES" sz="4000" b="1" dirty="0">
                <a:solidFill>
                  <a:schemeClr val="bg1"/>
                </a:solidFill>
                <a:latin typeface="Calibri" panose="020F0502020204030204" pitchFamily="34" charset="0"/>
                <a:cs typeface="Calibri" panose="020F0502020204030204" pitchFamily="34" charset="0"/>
              </a:rPr>
              <a:t>Y vi a un ángel que estaba de pie en el sol, y gritó a gran voz, diciendo a todas las aves que vuelan en medio del cielo: Venid, y congregaos para la gran cena de Dios,</a:t>
            </a:r>
          </a:p>
          <a:p>
            <a:r>
              <a:rPr lang="es-ES" sz="4000" b="1" dirty="0" smtClean="0">
                <a:solidFill>
                  <a:srgbClr val="FFFF00"/>
                </a:solidFill>
                <a:latin typeface="Calibri" panose="020F0502020204030204" pitchFamily="34" charset="0"/>
                <a:cs typeface="Calibri" panose="020F0502020204030204" pitchFamily="34" charset="0"/>
              </a:rPr>
              <a:t>18</a:t>
            </a:r>
            <a:r>
              <a:rPr lang="es-ES" sz="4000" b="1" dirty="0" smtClean="0">
                <a:solidFill>
                  <a:schemeClr val="bg1"/>
                </a:solidFill>
                <a:latin typeface="Calibri" panose="020F0502020204030204" pitchFamily="34" charset="0"/>
                <a:cs typeface="Calibri" panose="020F0502020204030204" pitchFamily="34" charset="0"/>
              </a:rPr>
              <a:t> </a:t>
            </a:r>
            <a:r>
              <a:rPr lang="es-ES" sz="4000" b="1" dirty="0">
                <a:solidFill>
                  <a:schemeClr val="bg1"/>
                </a:solidFill>
                <a:latin typeface="Calibri" panose="020F0502020204030204" pitchFamily="34" charset="0"/>
                <a:cs typeface="Calibri" panose="020F0502020204030204" pitchFamily="34" charset="0"/>
              </a:rPr>
              <a:t>para que comáis carnes de reyes y carnes de tribunos, y carnes de valientes, carnes de caballos y de sus jinetes, y carnes de todos, libres y esclavos, pequeños y grandes</a:t>
            </a:r>
            <a:r>
              <a:rPr lang="es-ES" sz="4000" b="1" dirty="0" smtClean="0">
                <a:solidFill>
                  <a:schemeClr val="bg1"/>
                </a:solidFill>
                <a:latin typeface="Calibri" panose="020F0502020204030204" pitchFamily="34" charset="0"/>
                <a:cs typeface="Calibri" panose="020F0502020204030204" pitchFamily="34" charset="0"/>
              </a:rPr>
              <a:t>.</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5800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721562" y="1080058"/>
            <a:ext cx="11198581" cy="4708981"/>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6000" b="1" dirty="0" smtClean="0">
                <a:solidFill>
                  <a:srgbClr val="FFFF00"/>
                </a:solidFill>
                <a:latin typeface="Calibri" panose="020F0502020204030204" pitchFamily="34" charset="0"/>
                <a:cs typeface="Calibri" panose="020F0502020204030204" pitchFamily="34" charset="0"/>
              </a:rPr>
              <a:t>19</a:t>
            </a:r>
            <a:r>
              <a:rPr lang="es-ES" sz="6000" b="1" dirty="0" smtClean="0">
                <a:solidFill>
                  <a:schemeClr val="bg1"/>
                </a:solidFill>
                <a:latin typeface="Calibri" panose="020F0502020204030204" pitchFamily="34" charset="0"/>
                <a:cs typeface="Calibri" panose="020F0502020204030204" pitchFamily="34" charset="0"/>
              </a:rPr>
              <a:t> </a:t>
            </a:r>
            <a:r>
              <a:rPr lang="es-ES" sz="6000" b="1" dirty="0">
                <a:solidFill>
                  <a:schemeClr val="bg1"/>
                </a:solidFill>
                <a:latin typeface="Calibri" panose="020F0502020204030204" pitchFamily="34" charset="0"/>
                <a:cs typeface="Calibri" panose="020F0502020204030204" pitchFamily="34" charset="0"/>
              </a:rPr>
              <a:t>Y vi a la bestia, a los reyes de la tierra y a sus ejércitos, reunidos para guerrear contra el que montaba el caballo, y contra su ejército.</a:t>
            </a:r>
            <a:endParaRPr lang="es-DO" sz="6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99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795075" y="303600"/>
            <a:ext cx="8717371" cy="6186309"/>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3600" b="1" dirty="0">
                <a:solidFill>
                  <a:schemeClr val="bg1"/>
                </a:solidFill>
              </a:rPr>
              <a:t>Jesús se revela como nuestro Gran Libertador, a quien se describe como un </a:t>
            </a:r>
            <a:r>
              <a:rPr lang="es-ES" sz="3600" b="1" dirty="0" smtClean="0">
                <a:solidFill>
                  <a:schemeClr val="bg1"/>
                </a:solidFill>
              </a:rPr>
              <a:t>poderoso conquistador </a:t>
            </a:r>
            <a:r>
              <a:rPr lang="es-ES" sz="3600" b="1" dirty="0">
                <a:solidFill>
                  <a:schemeClr val="bg1"/>
                </a:solidFill>
              </a:rPr>
              <a:t>que atraviesa las galerías del cielo, y como un general que conduce los </a:t>
            </a:r>
            <a:r>
              <a:rPr lang="es-ES" sz="3600" b="1" dirty="0" smtClean="0">
                <a:solidFill>
                  <a:schemeClr val="bg1"/>
                </a:solidFill>
              </a:rPr>
              <a:t>ejércitos celestiales</a:t>
            </a:r>
            <a:r>
              <a:rPr lang="es-ES" sz="3600" b="1" dirty="0">
                <a:solidFill>
                  <a:schemeClr val="bg1"/>
                </a:solidFill>
              </a:rPr>
              <a:t>. El es “fiel y verdadero”. Cumple su palabra. En los últimos instantes de la </a:t>
            </a:r>
            <a:r>
              <a:rPr lang="es-ES" sz="3600" b="1" dirty="0" smtClean="0">
                <a:solidFill>
                  <a:schemeClr val="bg1"/>
                </a:solidFill>
              </a:rPr>
              <a:t>historia, libera </a:t>
            </a:r>
            <a:r>
              <a:rPr lang="es-ES" sz="3600" b="1" dirty="0">
                <a:solidFill>
                  <a:schemeClr val="bg1"/>
                </a:solidFill>
              </a:rPr>
              <a:t>a sus hijos. Daniel anhelaba esa liberación final. Tuvo una visión anticipada de ese día en</a:t>
            </a:r>
          </a:p>
          <a:p>
            <a:r>
              <a:rPr lang="es-ES" sz="3600" b="1" dirty="0">
                <a:solidFill>
                  <a:schemeClr val="bg1"/>
                </a:solidFill>
              </a:rPr>
              <a:t>el que el mal será finalmente destruido y el reino de Dios se instaurará para siempre.</a:t>
            </a:r>
            <a:endParaRPr lang="es-ES" sz="3600" b="1" dirty="0">
              <a:solidFill>
                <a:schemeClr val="bg1"/>
              </a:solidFill>
            </a:endParaRPr>
          </a:p>
        </p:txBody>
      </p:sp>
    </p:spTree>
    <p:extLst>
      <p:ext uri="{BB962C8B-B14F-4D97-AF65-F5344CB8AC3E}">
        <p14:creationId xmlns:p14="http://schemas.microsoft.com/office/powerpoint/2010/main" val="33226882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900725" y="433727"/>
            <a:ext cx="9040762"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chemeClr val="bg1"/>
                </a:solidFill>
              </a:rPr>
              <a:t>Dios se especializa en lo imposible. Se deleita en la liberación. El mismo Dios que nos </a:t>
            </a:r>
            <a:r>
              <a:rPr lang="es-ES" sz="4000" b="1" dirty="0" smtClean="0">
                <a:solidFill>
                  <a:schemeClr val="bg1"/>
                </a:solidFill>
              </a:rPr>
              <a:t>promete liberar </a:t>
            </a:r>
            <a:r>
              <a:rPr lang="es-ES" sz="4000" b="1" dirty="0">
                <a:solidFill>
                  <a:schemeClr val="bg1"/>
                </a:solidFill>
              </a:rPr>
              <a:t>a este planeta del dominio del mal, promete liberarte hoy de las iglesias de Satanás. El</a:t>
            </a:r>
          </a:p>
          <a:p>
            <a:r>
              <a:rPr lang="es-ES" sz="4000" b="1" dirty="0">
                <a:solidFill>
                  <a:schemeClr val="bg1"/>
                </a:solidFill>
              </a:rPr>
              <a:t>mismo Dios que devolverá a este planeta a su propósito original, quiere restaurar hoy tu </a:t>
            </a:r>
            <a:r>
              <a:rPr lang="es-ES" sz="4000" b="1" dirty="0" smtClean="0">
                <a:solidFill>
                  <a:schemeClr val="bg1"/>
                </a:solidFill>
              </a:rPr>
              <a:t>vida. Puedes </a:t>
            </a:r>
            <a:r>
              <a:rPr lang="es-ES" sz="4000" b="1" dirty="0">
                <a:solidFill>
                  <a:schemeClr val="bg1"/>
                </a:solidFill>
              </a:rPr>
              <a:t>alabar hoy mismo a Dios como tu poderoso Libertador.</a:t>
            </a:r>
            <a:endParaRPr lang="es-DO" sz="4000" b="1" dirty="0">
              <a:solidFill>
                <a:schemeClr val="bg1"/>
              </a:solidFill>
            </a:endParaRPr>
          </a:p>
        </p:txBody>
      </p:sp>
    </p:spTree>
    <p:extLst>
      <p:ext uri="{BB962C8B-B14F-4D97-AF65-F5344CB8AC3E}">
        <p14:creationId xmlns:p14="http://schemas.microsoft.com/office/powerpoint/2010/main" val="3190623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94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249AB7-8669-43F5-A233-69921FC6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09708" cy="6858000"/>
          </a:xfrm>
          <a:prstGeom prst="rect">
            <a:avLst/>
          </a:prstGeom>
        </p:spPr>
      </p:pic>
      <p:sp>
        <p:nvSpPr>
          <p:cNvPr id="4" name="CuadroTexto 3">
            <a:extLst>
              <a:ext uri="{FF2B5EF4-FFF2-40B4-BE49-F238E27FC236}">
                <a16:creationId xmlns:a16="http://schemas.microsoft.com/office/drawing/2014/main" id="{29766930-DDD3-4474-A139-FC6B1654B62E}"/>
              </a:ext>
            </a:extLst>
          </p:cNvPr>
          <p:cNvSpPr txBox="1"/>
          <p:nvPr/>
        </p:nvSpPr>
        <p:spPr>
          <a:xfrm>
            <a:off x="1642820" y="1627323"/>
            <a:ext cx="6059837" cy="707886"/>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7956550"/>
          </a:sp3d>
        </p:spPr>
        <p:txBody>
          <a:bodyPr wrap="square" rtlCol="0">
            <a:spAutoFit/>
          </a:bodyPr>
          <a:lstStyle/>
          <a:p>
            <a:r>
              <a:rPr lang="es-US" sz="4000" b="1" dirty="0" smtClean="0">
                <a:solidFill>
                  <a:schemeClr val="accent2"/>
                </a:solidFill>
              </a:rPr>
              <a:t>MI DECISIÓN</a:t>
            </a:r>
            <a:endParaRPr lang="es-US" sz="4000" b="1" dirty="0">
              <a:solidFill>
                <a:schemeClr val="accent2"/>
              </a:solidFill>
            </a:endParaRPr>
          </a:p>
        </p:txBody>
      </p:sp>
      <p:sp>
        <p:nvSpPr>
          <p:cNvPr id="5" name="CuadroTexto 4">
            <a:extLst>
              <a:ext uri="{FF2B5EF4-FFF2-40B4-BE49-F238E27FC236}">
                <a16:creationId xmlns:a16="http://schemas.microsoft.com/office/drawing/2014/main" id="{4CFB634D-72CB-45B3-96DF-E5D038C86841}"/>
              </a:ext>
            </a:extLst>
          </p:cNvPr>
          <p:cNvSpPr txBox="1"/>
          <p:nvPr/>
        </p:nvSpPr>
        <p:spPr>
          <a:xfrm>
            <a:off x="2734741" y="2971800"/>
            <a:ext cx="7853939" cy="1938992"/>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2139950"/>
          </a:sp3d>
        </p:spPr>
        <p:txBody>
          <a:bodyPr wrap="square" rtlCol="0">
            <a:spAutoFit/>
          </a:bodyPr>
          <a:lstStyle/>
          <a:p>
            <a:r>
              <a:rPr lang="es-ES" sz="6000" dirty="0">
                <a:solidFill>
                  <a:srgbClr val="551315"/>
                </a:solidFill>
              </a:rPr>
              <a:t>Quiero </a:t>
            </a:r>
            <a:r>
              <a:rPr lang="es-ES" sz="6000" dirty="0" smtClean="0">
                <a:solidFill>
                  <a:srgbClr val="551315"/>
                </a:solidFill>
              </a:rPr>
              <a:t>que Cristo me libere del foso del mal.</a:t>
            </a:r>
            <a:endParaRPr lang="es-DO" sz="6000" dirty="0">
              <a:solidFill>
                <a:srgbClr val="551315"/>
              </a:solidFill>
            </a:endParaRPr>
          </a:p>
        </p:txBody>
      </p:sp>
    </p:spTree>
    <p:extLst>
      <p:ext uri="{BB962C8B-B14F-4D97-AF65-F5344CB8AC3E}">
        <p14:creationId xmlns:p14="http://schemas.microsoft.com/office/powerpoint/2010/main" val="797953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94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8249AB7-8669-43F5-A233-69921FC6B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09708" cy="6858000"/>
          </a:xfrm>
          <a:prstGeom prst="rect">
            <a:avLst/>
          </a:prstGeom>
        </p:spPr>
      </p:pic>
      <p:sp>
        <p:nvSpPr>
          <p:cNvPr id="4" name="CuadroTexto 3">
            <a:extLst>
              <a:ext uri="{FF2B5EF4-FFF2-40B4-BE49-F238E27FC236}">
                <a16:creationId xmlns:a16="http://schemas.microsoft.com/office/drawing/2014/main" id="{29766930-DDD3-4474-A139-FC6B1654B62E}"/>
              </a:ext>
            </a:extLst>
          </p:cNvPr>
          <p:cNvSpPr txBox="1"/>
          <p:nvPr/>
        </p:nvSpPr>
        <p:spPr>
          <a:xfrm>
            <a:off x="1642820" y="1627323"/>
            <a:ext cx="6059837" cy="707886"/>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7956550"/>
          </a:sp3d>
        </p:spPr>
        <p:txBody>
          <a:bodyPr wrap="square" rtlCol="0">
            <a:spAutoFit/>
          </a:bodyPr>
          <a:lstStyle/>
          <a:p>
            <a:r>
              <a:rPr lang="es-US" sz="4000" b="1" dirty="0" smtClean="0">
                <a:solidFill>
                  <a:schemeClr val="accent2"/>
                </a:solidFill>
              </a:rPr>
              <a:t>MI DECISIÓN</a:t>
            </a:r>
            <a:endParaRPr lang="es-US" sz="4000" b="1" dirty="0">
              <a:solidFill>
                <a:schemeClr val="accent2"/>
              </a:solidFill>
            </a:endParaRPr>
          </a:p>
        </p:txBody>
      </p:sp>
      <p:sp>
        <p:nvSpPr>
          <p:cNvPr id="5" name="CuadroTexto 4">
            <a:extLst>
              <a:ext uri="{FF2B5EF4-FFF2-40B4-BE49-F238E27FC236}">
                <a16:creationId xmlns:a16="http://schemas.microsoft.com/office/drawing/2014/main" id="{4CFB634D-72CB-45B3-96DF-E5D038C86841}"/>
              </a:ext>
            </a:extLst>
          </p:cNvPr>
          <p:cNvSpPr txBox="1"/>
          <p:nvPr/>
        </p:nvSpPr>
        <p:spPr>
          <a:xfrm>
            <a:off x="2734741" y="2971800"/>
            <a:ext cx="7853939" cy="2862322"/>
          </a:xfrm>
          <a:prstGeom prst="rect">
            <a:avLst/>
          </a:prstGeom>
          <a:noFill/>
          <a:effectLst>
            <a:outerShdw blurRad="50800" dist="50800" dir="5400000" algn="ctr" rotWithShape="0">
              <a:srgbClr val="000000">
                <a:alpha val="99000"/>
              </a:srgbClr>
            </a:outerShdw>
          </a:effectLst>
          <a:scene3d>
            <a:camera prst="orthographicFront"/>
            <a:lightRig rig="threePt" dir="t"/>
          </a:scene3d>
          <a:sp3d>
            <a:bevelT w="2139950"/>
          </a:sp3d>
        </p:spPr>
        <p:txBody>
          <a:bodyPr wrap="square" rtlCol="0">
            <a:spAutoFit/>
          </a:bodyPr>
          <a:lstStyle/>
          <a:p>
            <a:r>
              <a:rPr lang="es-ES" sz="6000" dirty="0">
                <a:solidFill>
                  <a:srgbClr val="551315"/>
                </a:solidFill>
              </a:rPr>
              <a:t>Quiero </a:t>
            </a:r>
            <a:r>
              <a:rPr lang="es-ES" sz="6000" dirty="0" smtClean="0">
                <a:solidFill>
                  <a:srgbClr val="551315"/>
                </a:solidFill>
              </a:rPr>
              <a:t>alabar a Dios como mi poderoso Libertador.</a:t>
            </a:r>
            <a:endParaRPr lang="es-DO" sz="6000" dirty="0">
              <a:solidFill>
                <a:srgbClr val="551315"/>
              </a:solidFill>
            </a:endParaRPr>
          </a:p>
        </p:txBody>
      </p:sp>
    </p:spTree>
    <p:extLst>
      <p:ext uri="{BB962C8B-B14F-4D97-AF65-F5344CB8AC3E}">
        <p14:creationId xmlns:p14="http://schemas.microsoft.com/office/powerpoint/2010/main" val="975778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a:off x="467392" y="442452"/>
            <a:ext cx="11198581" cy="1200329"/>
          </a:xfrm>
          <a:prstGeom prst="rect">
            <a:avLst/>
          </a:prstGeom>
          <a:noFill/>
          <a:effectLst>
            <a:outerShdw blurRad="50800" dist="50800" dir="5400000" algn="ctr" rotWithShape="0">
              <a:srgbClr val="000000">
                <a:alpha val="99000"/>
              </a:srgbClr>
            </a:outerShdw>
          </a:effectLst>
        </p:spPr>
        <p:txBody>
          <a:bodyPr wrap="square" rtlCol="0">
            <a:spAutoFit/>
          </a:bodyPr>
          <a:lstStyle/>
          <a:p>
            <a:r>
              <a:rPr lang="es-DO" sz="3600" b="1" dirty="0" smtClean="0">
                <a:solidFill>
                  <a:srgbClr val="FFFF00"/>
                </a:solidFill>
                <a:latin typeface="Calibri" panose="020F0502020204030204" pitchFamily="34" charset="0"/>
                <a:cs typeface="Calibri" panose="020F0502020204030204" pitchFamily="34" charset="0"/>
              </a:rPr>
              <a:t>1. </a:t>
            </a:r>
            <a:r>
              <a:rPr lang="es-ES" sz="3600" b="1" dirty="0">
                <a:solidFill>
                  <a:srgbClr val="FFFF00"/>
                </a:solidFill>
                <a:latin typeface="Calibri" panose="020F0502020204030204" pitchFamily="34" charset="0"/>
                <a:cs typeface="Calibri" panose="020F0502020204030204" pitchFamily="34" charset="0"/>
              </a:rPr>
              <a:t>¿Qué posición de influencia tenía Daniel en el Imperio Medo Persa? Daniel </a:t>
            </a:r>
            <a:r>
              <a:rPr lang="es-ES" sz="3600" b="1" dirty="0" smtClean="0">
                <a:solidFill>
                  <a:srgbClr val="FFFF00"/>
                </a:solidFill>
                <a:latin typeface="Calibri" panose="020F0502020204030204" pitchFamily="34" charset="0"/>
                <a:cs typeface="Calibri" panose="020F0502020204030204" pitchFamily="34" charset="0"/>
              </a:rPr>
              <a:t>6:1-4</a:t>
            </a:r>
            <a:endParaRPr lang="es-DO" sz="3600" b="1" dirty="0">
              <a:solidFill>
                <a:srgbClr val="FFFF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1A16D62-B7C9-4E85-BD15-FA714C634E05}"/>
              </a:ext>
            </a:extLst>
          </p:cNvPr>
          <p:cNvSpPr txBox="1"/>
          <p:nvPr/>
        </p:nvSpPr>
        <p:spPr>
          <a:xfrm>
            <a:off x="467392" y="1895666"/>
            <a:ext cx="10741382" cy="4154984"/>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a:solidFill>
                  <a:schemeClr val="bg1"/>
                </a:solidFill>
                <a:latin typeface="Calibri" panose="020F0502020204030204" pitchFamily="34" charset="0"/>
                <a:cs typeface="Calibri" panose="020F0502020204030204" pitchFamily="34" charset="0"/>
              </a:rPr>
              <a:t>Pareció bien a </a:t>
            </a:r>
            <a:r>
              <a:rPr lang="es-ES" sz="4400" b="1" dirty="0" smtClean="0">
                <a:solidFill>
                  <a:schemeClr val="bg1"/>
                </a:solidFill>
                <a:latin typeface="Calibri" panose="020F0502020204030204" pitchFamily="34" charset="0"/>
                <a:cs typeface="Calibri" panose="020F0502020204030204" pitchFamily="34" charset="0"/>
              </a:rPr>
              <a:t>Darío [de Media] </a:t>
            </a:r>
            <a:r>
              <a:rPr lang="es-ES" sz="4400" b="1" dirty="0">
                <a:solidFill>
                  <a:schemeClr val="bg1"/>
                </a:solidFill>
                <a:latin typeface="Calibri" panose="020F0502020204030204" pitchFamily="34" charset="0"/>
                <a:cs typeface="Calibri" panose="020F0502020204030204" pitchFamily="34" charset="0"/>
              </a:rPr>
              <a:t>constituir sobre el reino ciento veinte sátrapas, que gobernasen en todo el </a:t>
            </a:r>
            <a:r>
              <a:rPr lang="es-ES" sz="4400" b="1" dirty="0" smtClean="0">
                <a:solidFill>
                  <a:schemeClr val="bg1"/>
                </a:solidFill>
                <a:latin typeface="Calibri" panose="020F0502020204030204" pitchFamily="34" charset="0"/>
                <a:cs typeface="Calibri" panose="020F0502020204030204" pitchFamily="34" charset="0"/>
              </a:rPr>
              <a:t>reino. Y </a:t>
            </a:r>
            <a:r>
              <a:rPr lang="es-ES" sz="4400" b="1" dirty="0">
                <a:solidFill>
                  <a:schemeClr val="bg1"/>
                </a:solidFill>
                <a:latin typeface="Calibri" panose="020F0502020204030204" pitchFamily="34" charset="0"/>
                <a:cs typeface="Calibri" panose="020F0502020204030204" pitchFamily="34" charset="0"/>
              </a:rPr>
              <a:t>sobre ellos tres </a:t>
            </a:r>
            <a:r>
              <a:rPr lang="es-ES" sz="4400" b="1" dirty="0" smtClean="0">
                <a:solidFill>
                  <a:schemeClr val="bg1"/>
                </a:solidFill>
                <a:latin typeface="Calibri" panose="020F0502020204030204" pitchFamily="34" charset="0"/>
                <a:cs typeface="Calibri" panose="020F0502020204030204" pitchFamily="34" charset="0"/>
              </a:rPr>
              <a:t>_________, </a:t>
            </a:r>
            <a:r>
              <a:rPr lang="es-ES" sz="4400" b="1" dirty="0">
                <a:solidFill>
                  <a:schemeClr val="bg1"/>
                </a:solidFill>
                <a:latin typeface="Calibri" panose="020F0502020204030204" pitchFamily="34" charset="0"/>
                <a:cs typeface="Calibri" panose="020F0502020204030204" pitchFamily="34" charset="0"/>
              </a:rPr>
              <a:t>de los cuales Daniel era uno, a quienes estos sátrapas diesen cuenta, para que el rey no fuese perjudicado.</a:t>
            </a:r>
            <a:endParaRPr lang="es-DO" sz="4400" b="1" dirty="0">
              <a:solidFill>
                <a:schemeClr val="bg1"/>
              </a:solidFill>
              <a:latin typeface="Calibri" panose="020F0502020204030204" pitchFamily="34" charset="0"/>
              <a:cs typeface="Calibri" panose="020F0502020204030204" pitchFamily="34" charset="0"/>
            </a:endParaRPr>
          </a:p>
        </p:txBody>
      </p:sp>
      <p:sp>
        <p:nvSpPr>
          <p:cNvPr id="5" name="CuadroTexto 4"/>
          <p:cNvSpPr txBox="1"/>
          <p:nvPr/>
        </p:nvSpPr>
        <p:spPr>
          <a:xfrm>
            <a:off x="1658144" y="3871218"/>
            <a:ext cx="2464151" cy="769441"/>
          </a:xfrm>
          <a:prstGeom prst="rect">
            <a:avLst/>
          </a:prstGeom>
          <a:noFill/>
        </p:spPr>
        <p:txBody>
          <a:bodyPr wrap="square" rtlCol="0">
            <a:spAutoFit/>
          </a:bodyPr>
          <a:lstStyle/>
          <a:p>
            <a:r>
              <a:rPr lang="es-ES" sz="4400" b="1" dirty="0">
                <a:solidFill>
                  <a:srgbClr val="FFFF00"/>
                </a:solidFill>
                <a:latin typeface="Calibri" panose="020F0502020204030204" pitchFamily="34" charset="0"/>
                <a:cs typeface="Calibri" panose="020F0502020204030204" pitchFamily="34" charset="0"/>
              </a:rPr>
              <a:t>ministros</a:t>
            </a:r>
            <a:endParaRPr lang="en-US" sz="4400" dirty="0">
              <a:solidFill>
                <a:srgbClr val="FFFF00"/>
              </a:solidFill>
            </a:endParaRPr>
          </a:p>
        </p:txBody>
      </p:sp>
    </p:spTree>
    <p:extLst>
      <p:ext uri="{BB962C8B-B14F-4D97-AF65-F5344CB8AC3E}">
        <p14:creationId xmlns:p14="http://schemas.microsoft.com/office/powerpoint/2010/main" val="38757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E333A"/>
          </a:solidFill>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CuadroTexto 2">
            <a:extLst>
              <a:ext uri="{FF2B5EF4-FFF2-40B4-BE49-F238E27FC236}">
                <a16:creationId xmlns:a16="http://schemas.microsoft.com/office/drawing/2014/main" id="{01A16D62-B7C9-4E85-BD15-FA714C634E05}"/>
              </a:ext>
            </a:extLst>
          </p:cNvPr>
          <p:cNvSpPr txBox="1"/>
          <p:nvPr/>
        </p:nvSpPr>
        <p:spPr>
          <a:xfrm>
            <a:off x="610948" y="341394"/>
            <a:ext cx="10970103" cy="6186309"/>
          </a:xfrm>
          <a:prstGeom prst="rect">
            <a:avLst/>
          </a:prstGeom>
          <a:noFill/>
          <a:effectLst>
            <a:outerShdw blurRad="50800" dist="38100" dir="5400000" algn="ctr" rotWithShape="0">
              <a:srgbClr val="000000">
                <a:alpha val="99000"/>
              </a:srgbClr>
            </a:outerShdw>
          </a:effectLst>
          <a:scene3d>
            <a:camera prst="orthographicFront"/>
            <a:lightRig rig="threePt" dir="t"/>
          </a:scene3d>
          <a:sp3d>
            <a:bevelT w="5092700"/>
          </a:sp3d>
        </p:spPr>
        <p:txBody>
          <a:bodyPr wrap="square" rtlCol="0">
            <a:spAutoFit/>
          </a:bodyPr>
          <a:lstStyle/>
          <a:p>
            <a:r>
              <a:rPr lang="es-ES" sz="4400" b="1" dirty="0" smtClean="0">
                <a:solidFill>
                  <a:schemeClr val="bg1"/>
                </a:solidFill>
                <a:latin typeface="Calibri" panose="020F0502020204030204" pitchFamily="34" charset="0"/>
                <a:cs typeface="Calibri" panose="020F0502020204030204" pitchFamily="34" charset="0"/>
              </a:rPr>
              <a:t>Pero </a:t>
            </a:r>
            <a:r>
              <a:rPr lang="es-ES" sz="4400" b="1" dirty="0">
                <a:solidFill>
                  <a:schemeClr val="bg1"/>
                </a:solidFill>
                <a:latin typeface="Calibri" panose="020F0502020204030204" pitchFamily="34" charset="0"/>
                <a:cs typeface="Calibri" panose="020F0502020204030204" pitchFamily="34" charset="0"/>
              </a:rPr>
              <a:t>Daniel mismo era superior a estos sátrapas y ministros, porque había en él un espíritu superior; y el rey pensó en ponerlo </a:t>
            </a:r>
            <a:r>
              <a:rPr lang="es-ES" sz="4400" b="1" dirty="0" smtClean="0">
                <a:solidFill>
                  <a:schemeClr val="bg1"/>
                </a:solidFill>
                <a:latin typeface="Calibri" panose="020F0502020204030204" pitchFamily="34" charset="0"/>
                <a:cs typeface="Calibri" panose="020F0502020204030204" pitchFamily="34" charset="0"/>
              </a:rPr>
              <a:t>________________. Entonces </a:t>
            </a:r>
            <a:r>
              <a:rPr lang="es-ES" sz="4400" b="1" dirty="0">
                <a:solidFill>
                  <a:schemeClr val="bg1"/>
                </a:solidFill>
                <a:latin typeface="Calibri" panose="020F0502020204030204" pitchFamily="34" charset="0"/>
                <a:cs typeface="Calibri" panose="020F0502020204030204" pitchFamily="34" charset="0"/>
              </a:rPr>
              <a:t>los ministros y los sátrapas buscaban ocasión para </a:t>
            </a:r>
            <a:r>
              <a:rPr lang="es-ES" sz="4400" b="1" dirty="0">
                <a:solidFill>
                  <a:srgbClr val="FFFF00"/>
                </a:solidFill>
                <a:latin typeface="Calibri" panose="020F0502020204030204" pitchFamily="34" charset="0"/>
                <a:cs typeface="Calibri" panose="020F0502020204030204" pitchFamily="34" charset="0"/>
              </a:rPr>
              <a:t>acusar a Daniel</a:t>
            </a:r>
            <a:r>
              <a:rPr lang="es-ES" sz="4400" b="1" dirty="0">
                <a:solidFill>
                  <a:schemeClr val="bg1"/>
                </a:solidFill>
                <a:latin typeface="Calibri" panose="020F0502020204030204" pitchFamily="34" charset="0"/>
                <a:cs typeface="Calibri" panose="020F0502020204030204" pitchFamily="34" charset="0"/>
              </a:rPr>
              <a:t> en lo tocante a la administración del reino; mas no podían hallar ningún motivo de acusación ni falta alguna, porque él era fiel, y ninguna negligencia ni falta fue hallada en él.</a:t>
            </a:r>
            <a:endParaRPr lang="es-DO" sz="4400" b="1" dirty="0">
              <a:solidFill>
                <a:schemeClr val="bg1"/>
              </a:solidFill>
              <a:latin typeface="Calibri" panose="020F0502020204030204" pitchFamily="34" charset="0"/>
              <a:cs typeface="Calibri" panose="020F0502020204030204" pitchFamily="34" charset="0"/>
            </a:endParaRPr>
          </a:p>
        </p:txBody>
      </p:sp>
      <p:sp>
        <p:nvSpPr>
          <p:cNvPr id="5" name="CuadroTexto 4"/>
          <p:cNvSpPr txBox="1"/>
          <p:nvPr/>
        </p:nvSpPr>
        <p:spPr>
          <a:xfrm>
            <a:off x="610948" y="2319297"/>
            <a:ext cx="4601979" cy="769441"/>
          </a:xfrm>
          <a:prstGeom prst="rect">
            <a:avLst/>
          </a:prstGeom>
          <a:noFill/>
        </p:spPr>
        <p:txBody>
          <a:bodyPr wrap="square" rtlCol="0">
            <a:spAutoFit/>
          </a:bodyPr>
          <a:lstStyle/>
          <a:p>
            <a:r>
              <a:rPr lang="es-ES" sz="4400" b="1" dirty="0">
                <a:solidFill>
                  <a:srgbClr val="FFFF00"/>
                </a:solidFill>
                <a:latin typeface="Calibri" panose="020F0502020204030204" pitchFamily="34" charset="0"/>
                <a:cs typeface="Calibri" panose="020F0502020204030204" pitchFamily="34" charset="0"/>
              </a:rPr>
              <a:t>sobre todo el reino</a:t>
            </a:r>
            <a:endParaRPr lang="en-US" sz="4400" dirty="0">
              <a:solidFill>
                <a:srgbClr val="FFFF00"/>
              </a:solidFill>
            </a:endParaRPr>
          </a:p>
        </p:txBody>
      </p:sp>
    </p:spTree>
    <p:extLst>
      <p:ext uri="{BB962C8B-B14F-4D97-AF65-F5344CB8AC3E}">
        <p14:creationId xmlns:p14="http://schemas.microsoft.com/office/powerpoint/2010/main" val="363360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908092" y="433727"/>
            <a:ext cx="8745756" cy="6247864"/>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000" b="1" dirty="0">
                <a:solidFill>
                  <a:srgbClr val="FFFF00"/>
                </a:solidFill>
              </a:rPr>
              <a:t>Sátrapa</a:t>
            </a:r>
            <a:r>
              <a:rPr lang="es-ES" sz="4000" b="1" dirty="0">
                <a:solidFill>
                  <a:schemeClr val="bg1"/>
                </a:solidFill>
              </a:rPr>
              <a:t>. Funcionario persa de más elevada jerarquía a cargo de un sector importante, o "satrapía", del Imperio Persa. El sátrapa era siempre un persa de origen noble y, en muchos casos, pariente cercano del rey. Ejercía las funciones de un virrey, ya que en su territorio no estaba subordinado a nadie, salvo al monarca. </a:t>
            </a:r>
            <a:r>
              <a:rPr lang="es-ES" sz="4000" b="1" i="1" dirty="0">
                <a:solidFill>
                  <a:srgbClr val="FFC000"/>
                </a:solidFill>
              </a:rPr>
              <a:t>Diccionario bíblico adventista.</a:t>
            </a:r>
            <a:endParaRPr lang="es-DO" sz="4000" b="1" i="1" dirty="0">
              <a:solidFill>
                <a:srgbClr val="FFC000"/>
              </a:solidFill>
            </a:endParaRPr>
          </a:p>
        </p:txBody>
      </p:sp>
    </p:spTree>
    <p:extLst>
      <p:ext uri="{BB962C8B-B14F-4D97-AF65-F5344CB8AC3E}">
        <p14:creationId xmlns:p14="http://schemas.microsoft.com/office/powerpoint/2010/main" val="55428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rgbClr val="A46A14"/>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427438" y="2186811"/>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dirty="0" smtClean="0">
                <a:solidFill>
                  <a:schemeClr val="bg1"/>
                </a:solidFill>
                <a:latin typeface="Bodoni MT Black" panose="02070A03080606020203" pitchFamily="18" charset="0"/>
                <a:cs typeface="Aharoni" panose="02010803020104030203" pitchFamily="2" charset="-79"/>
              </a:rPr>
              <a:t>Considera</a:t>
            </a:r>
            <a:endParaRPr lang="es-DO" sz="4400" dirty="0">
              <a:solidFill>
                <a:schemeClr val="bg1"/>
              </a:solidFill>
              <a:latin typeface="Bodoni MT Black" panose="02070A03080606020203" pitchFamily="18" charset="0"/>
              <a:cs typeface="Aharoni" panose="02010803020104030203" pitchFamily="2" charset="-79"/>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515302" y="433727"/>
            <a:ext cx="9266967" cy="6001643"/>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4800" b="1" dirty="0">
                <a:solidFill>
                  <a:schemeClr val="bg1"/>
                </a:solidFill>
              </a:rPr>
              <a:t>Dios bendijo ricamente la fidelidad de Daniel. Su servicio en el cuerpo diplomático duró </a:t>
            </a:r>
            <a:r>
              <a:rPr lang="es-ES" sz="4800" b="1" dirty="0" smtClean="0">
                <a:solidFill>
                  <a:schemeClr val="bg1"/>
                </a:solidFill>
              </a:rPr>
              <a:t>unos setenta </a:t>
            </a:r>
            <a:r>
              <a:rPr lang="es-ES" sz="4800" b="1" dirty="0">
                <a:solidFill>
                  <a:schemeClr val="bg1"/>
                </a:solidFill>
              </a:rPr>
              <a:t>años. Se mantuvo bajo varios reyes en dos imperios diferentes. La vida de Daniel </a:t>
            </a:r>
            <a:r>
              <a:rPr lang="es-ES" sz="4800" b="1" dirty="0" smtClean="0">
                <a:solidFill>
                  <a:schemeClr val="bg1"/>
                </a:solidFill>
              </a:rPr>
              <a:t>ilustra el </a:t>
            </a:r>
            <a:r>
              <a:rPr lang="es-ES" sz="4800" b="1" dirty="0">
                <a:solidFill>
                  <a:schemeClr val="bg1"/>
                </a:solidFill>
              </a:rPr>
              <a:t>principio bíblico: “Yo honraré a los que me honran” (1 Samuel 2:30).</a:t>
            </a:r>
            <a:endParaRPr lang="es-ES" sz="4800" b="1" dirty="0">
              <a:solidFill>
                <a:schemeClr val="bg1"/>
              </a:solidFill>
            </a:endParaRPr>
          </a:p>
        </p:txBody>
      </p:sp>
    </p:spTree>
    <p:extLst>
      <p:ext uri="{BB962C8B-B14F-4D97-AF65-F5344CB8AC3E}">
        <p14:creationId xmlns:p14="http://schemas.microsoft.com/office/powerpoint/2010/main" val="1973274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F5154C-3033-449C-B06C-B7E259E9F6C8}"/>
              </a:ext>
            </a:extLst>
          </p:cNvPr>
          <p:cNvSpPr/>
          <p:nvPr/>
        </p:nvSpPr>
        <p:spPr>
          <a:xfrm>
            <a:off x="0" y="1"/>
            <a:ext cx="12192000" cy="6869096"/>
          </a:xfrm>
          <a:prstGeom prst="rect">
            <a:avLst/>
          </a:prstGeom>
          <a:solidFill>
            <a:srgbClr val="083A34"/>
          </a:solidFill>
          <a:ln>
            <a:solidFill>
              <a:schemeClr val="accent5">
                <a:lumMod val="50000"/>
              </a:schemeClr>
            </a:solidFill>
          </a:ln>
          <a:scene3d>
            <a:camera prst="orthographicFront"/>
            <a:lightRig rig="threePt" dir="t"/>
          </a:scene3d>
          <a:sp3d>
            <a:bevelT w="1587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Forma libre: forma 11">
            <a:extLst>
              <a:ext uri="{FF2B5EF4-FFF2-40B4-BE49-F238E27FC236}">
                <a16:creationId xmlns:a16="http://schemas.microsoft.com/office/drawing/2014/main" id="{CA343354-4228-439C-8A79-193A873D37DA}"/>
              </a:ext>
            </a:extLst>
          </p:cNvPr>
          <p:cNvSpPr/>
          <p:nvPr/>
        </p:nvSpPr>
        <p:spPr>
          <a:xfrm>
            <a:off x="-1" y="-15499"/>
            <a:ext cx="2650214" cy="4525506"/>
          </a:xfrm>
          <a:custGeom>
            <a:avLst/>
            <a:gdLst>
              <a:gd name="connsiteX0" fmla="*/ 317719 w 2650214"/>
              <a:gd name="connsiteY0" fmla="*/ 0 h 4525506"/>
              <a:gd name="connsiteX1" fmla="*/ 2650214 w 2650214"/>
              <a:gd name="connsiteY1" fmla="*/ 2262753 h 4525506"/>
              <a:gd name="connsiteX2" fmla="*/ 317719 w 2650214"/>
              <a:gd name="connsiteY2" fmla="*/ 4525506 h 4525506"/>
              <a:gd name="connsiteX3" fmla="*/ 79235 w 2650214"/>
              <a:gd name="connsiteY3" fmla="*/ 4513824 h 4525506"/>
              <a:gd name="connsiteX4" fmla="*/ 0 w 2650214"/>
              <a:gd name="connsiteY4" fmla="*/ 4502093 h 4525506"/>
              <a:gd name="connsiteX5" fmla="*/ 0 w 2650214"/>
              <a:gd name="connsiteY5" fmla="*/ 23413 h 4525506"/>
              <a:gd name="connsiteX6" fmla="*/ 79235 w 2650214"/>
              <a:gd name="connsiteY6" fmla="*/ 11682 h 4525506"/>
              <a:gd name="connsiteX7" fmla="*/ 317719 w 2650214"/>
              <a:gd name="connsiteY7" fmla="*/ 0 h 452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0214" h="4525506">
                <a:moveTo>
                  <a:pt x="317719" y="0"/>
                </a:moveTo>
                <a:cubicBezTo>
                  <a:pt x="1605920" y="0"/>
                  <a:pt x="2650214" y="1013069"/>
                  <a:pt x="2650214" y="2262753"/>
                </a:cubicBezTo>
                <a:cubicBezTo>
                  <a:pt x="2650214" y="3512437"/>
                  <a:pt x="1605920" y="4525506"/>
                  <a:pt x="317719" y="4525506"/>
                </a:cubicBezTo>
                <a:cubicBezTo>
                  <a:pt x="237206" y="4525506"/>
                  <a:pt x="157647" y="4521549"/>
                  <a:pt x="79235" y="4513824"/>
                </a:cubicBezTo>
                <a:lnTo>
                  <a:pt x="0" y="4502093"/>
                </a:lnTo>
                <a:lnTo>
                  <a:pt x="0" y="23413"/>
                </a:lnTo>
                <a:lnTo>
                  <a:pt x="79235" y="11682"/>
                </a:lnTo>
                <a:cubicBezTo>
                  <a:pt x="157647" y="3957"/>
                  <a:pt x="237206" y="0"/>
                  <a:pt x="317719" y="0"/>
                </a:cubicBezTo>
                <a:close/>
              </a:path>
            </a:pathLst>
          </a:custGeom>
          <a:solidFill>
            <a:schemeClr val="accent3"/>
          </a:solidFill>
          <a:ln>
            <a:solidFill>
              <a:srgbClr val="A46A14"/>
            </a:solidFill>
          </a:ln>
          <a:effectLst>
            <a:outerShdw blurRad="50800" dist="50800" dir="600000" algn="ctr" rotWithShape="0">
              <a:srgbClr val="000000">
                <a:alpha val="43137"/>
              </a:srgbClr>
            </a:outerShdw>
          </a:effectLst>
          <a:scene3d>
            <a:camera prst="orthographicFront"/>
            <a:lightRig rig="threePt" dir="t"/>
          </a:scene3d>
          <a:sp3d>
            <a:bevelT w="44450"/>
          </a:sp3d>
        </p:spPr>
        <p:style>
          <a:lnRef idx="1">
            <a:schemeClr val="accent4"/>
          </a:lnRef>
          <a:fillRef idx="3">
            <a:schemeClr val="accent4"/>
          </a:fillRef>
          <a:effectRef idx="2">
            <a:schemeClr val="accent4"/>
          </a:effectRef>
          <a:fontRef idx="minor">
            <a:schemeClr val="lt1"/>
          </a:fontRef>
        </p:style>
        <p:txBody>
          <a:bodyPr wrap="square" rtlCol="0" anchor="ctr">
            <a:noAutofit/>
          </a:bodyPr>
          <a:lstStyle/>
          <a:p>
            <a:pPr algn="ctr"/>
            <a:endParaRPr lang="es-DO"/>
          </a:p>
        </p:txBody>
      </p:sp>
      <p:sp>
        <p:nvSpPr>
          <p:cNvPr id="14" name="CuadroTexto 13">
            <a:extLst>
              <a:ext uri="{FF2B5EF4-FFF2-40B4-BE49-F238E27FC236}">
                <a16:creationId xmlns:a16="http://schemas.microsoft.com/office/drawing/2014/main" id="{23C94E7D-7AB5-4521-915D-863C27209662}"/>
              </a:ext>
            </a:extLst>
          </p:cNvPr>
          <p:cNvSpPr txBox="1"/>
          <p:nvPr/>
        </p:nvSpPr>
        <p:spPr>
          <a:xfrm rot="17598730">
            <a:off x="-572301" y="1862532"/>
            <a:ext cx="3063630" cy="769441"/>
          </a:xfrm>
          <a:prstGeom prst="rect">
            <a:avLst/>
          </a:prstGeom>
          <a:noFill/>
          <a:effectLst>
            <a:outerShdw blurRad="76200" dist="50800" dir="5400000" algn="ctr" rotWithShape="0">
              <a:srgbClr val="000000">
                <a:alpha val="99000"/>
              </a:srgbClr>
            </a:outerShdw>
          </a:effectLst>
          <a:scene3d>
            <a:camera prst="orthographicFront"/>
            <a:lightRig rig="threePt" dir="t"/>
          </a:scene3d>
          <a:sp3d>
            <a:bevelT w="1739900"/>
          </a:sp3d>
        </p:spPr>
        <p:txBody>
          <a:bodyPr wrap="square" rtlCol="0">
            <a:spAutoFit/>
          </a:bodyPr>
          <a:lstStyle/>
          <a:p>
            <a:pPr algn="ctr"/>
            <a:r>
              <a:rPr lang="es-US" sz="4400" b="1" dirty="0" smtClean="0">
                <a:solidFill>
                  <a:schemeClr val="bg1"/>
                </a:solidFill>
                <a:latin typeface="Arial" panose="020B0604020202020204" pitchFamily="34" charset="0"/>
                <a:cs typeface="Arial" panose="020B0604020202020204" pitchFamily="34" charset="0"/>
              </a:rPr>
              <a:t>Considera</a:t>
            </a:r>
            <a:endParaRPr lang="es-DO" sz="44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BBDF06D-B11B-42C8-AE11-6D6E4C177720}"/>
              </a:ext>
            </a:extLst>
          </p:cNvPr>
          <p:cNvSpPr txBox="1"/>
          <p:nvPr/>
        </p:nvSpPr>
        <p:spPr>
          <a:xfrm>
            <a:off x="2908092" y="433727"/>
            <a:ext cx="8745756" cy="5632311"/>
          </a:xfrm>
          <a:prstGeom prst="rect">
            <a:avLst/>
          </a:prstGeom>
          <a:noFill/>
          <a:effectLst>
            <a:outerShdw blurRad="50800" dist="38100" dir="5400000" algn="ctr" rotWithShape="0">
              <a:srgbClr val="000000">
                <a:alpha val="99000"/>
              </a:srgbClr>
            </a:outerShdw>
          </a:effectLst>
          <a:scene3d>
            <a:camera prst="orthographicFront"/>
            <a:lightRig rig="sunset" dir="t">
              <a:rot lat="0" lon="0" rev="21594000"/>
            </a:lightRig>
          </a:scene3d>
          <a:sp3d extrusionH="139700" prstMaterial="flat">
            <a:bevelT w="1162050"/>
            <a:bevelB w="825500" h="279400"/>
          </a:sp3d>
        </p:spPr>
        <p:txBody>
          <a:bodyPr wrap="square" rtlCol="0">
            <a:spAutoFit/>
          </a:bodyPr>
          <a:lstStyle/>
          <a:p>
            <a:r>
              <a:rPr lang="es-ES" sz="6000" b="1" dirty="0">
                <a:solidFill>
                  <a:schemeClr val="bg1"/>
                </a:solidFill>
              </a:rPr>
              <a:t>Los colegas de Daniel ambicionaban su cargo. Los celos los llevaron a mentir, y la mentira </a:t>
            </a:r>
            <a:r>
              <a:rPr lang="es-ES" sz="6000" b="1" dirty="0" smtClean="0">
                <a:solidFill>
                  <a:schemeClr val="bg1"/>
                </a:solidFill>
              </a:rPr>
              <a:t>los condujo </a:t>
            </a:r>
            <a:r>
              <a:rPr lang="es-ES" sz="6000" b="1" dirty="0">
                <a:solidFill>
                  <a:schemeClr val="bg1"/>
                </a:solidFill>
              </a:rPr>
              <a:t>al deseo de matar a Daniel.</a:t>
            </a:r>
            <a:endParaRPr lang="es-DO" sz="6000" b="1" dirty="0">
              <a:solidFill>
                <a:schemeClr val="bg1"/>
              </a:solidFill>
            </a:endParaRPr>
          </a:p>
        </p:txBody>
      </p:sp>
    </p:spTree>
    <p:extLst>
      <p:ext uri="{BB962C8B-B14F-4D97-AF65-F5344CB8AC3E}">
        <p14:creationId xmlns:p14="http://schemas.microsoft.com/office/powerpoint/2010/main" val="2362401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3626</TotalTime>
  <Words>2943</Words>
  <Application>Microsoft Office PowerPoint</Application>
  <PresentationFormat>Panorámica</PresentationFormat>
  <Paragraphs>154</Paragraphs>
  <Slides>48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48</vt:i4>
      </vt:variant>
    </vt:vector>
  </HeadingPairs>
  <TitlesOfParts>
    <vt:vector size="56" baseType="lpstr">
      <vt:lpstr>Aharoni</vt:lpstr>
      <vt:lpstr>Arial</vt:lpstr>
      <vt:lpstr>Bahnschrift SemiBold</vt:lpstr>
      <vt:lpstr>Bodoni MT Black</vt:lpstr>
      <vt:lpstr>Calibri</vt:lpstr>
      <vt:lpstr>Corbel</vt:lpstr>
      <vt:lpstr>Wingdings 2</vt:lpstr>
      <vt:lpstr>Marco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Jacquilove.music</dc:creator>
  <cp:lastModifiedBy>Ulises Aguero Arroyo</cp:lastModifiedBy>
  <cp:revision>338</cp:revision>
  <dcterms:created xsi:type="dcterms:W3CDTF">2021-06-19T11:36:48Z</dcterms:created>
  <dcterms:modified xsi:type="dcterms:W3CDTF">2021-09-05T02:44:52Z</dcterms:modified>
</cp:coreProperties>
</file>