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4" r:id="rId1"/>
  </p:sldMasterIdLst>
  <p:sldIdLst>
    <p:sldId id="257" r:id="rId2"/>
    <p:sldId id="259" r:id="rId3"/>
    <p:sldId id="363" r:id="rId4"/>
    <p:sldId id="332" r:id="rId5"/>
    <p:sldId id="258" r:id="rId6"/>
    <p:sldId id="365" r:id="rId7"/>
    <p:sldId id="399" r:id="rId8"/>
    <p:sldId id="400" r:id="rId9"/>
    <p:sldId id="401" r:id="rId10"/>
    <p:sldId id="307" r:id="rId11"/>
    <p:sldId id="308" r:id="rId12"/>
    <p:sldId id="310" r:id="rId13"/>
    <p:sldId id="312" r:id="rId14"/>
    <p:sldId id="403" r:id="rId15"/>
    <p:sldId id="402" r:id="rId16"/>
    <p:sldId id="361" r:id="rId17"/>
    <p:sldId id="377" r:id="rId18"/>
    <p:sldId id="314" r:id="rId19"/>
    <p:sldId id="407" r:id="rId20"/>
    <p:sldId id="378" r:id="rId21"/>
    <p:sldId id="404" r:id="rId22"/>
    <p:sldId id="366" r:id="rId23"/>
    <p:sldId id="316" r:id="rId24"/>
    <p:sldId id="405" r:id="rId25"/>
    <p:sldId id="369" r:id="rId26"/>
    <p:sldId id="320" r:id="rId27"/>
    <p:sldId id="406" r:id="rId28"/>
    <p:sldId id="371" r:id="rId29"/>
    <p:sldId id="321" r:id="rId30"/>
    <p:sldId id="408" r:id="rId31"/>
    <p:sldId id="379" r:id="rId32"/>
    <p:sldId id="323" r:id="rId33"/>
    <p:sldId id="409" r:id="rId34"/>
    <p:sldId id="380" r:id="rId35"/>
    <p:sldId id="410" r:id="rId36"/>
    <p:sldId id="313" r:id="rId37"/>
    <p:sldId id="325" r:id="rId38"/>
    <p:sldId id="411" r:id="rId39"/>
    <p:sldId id="381" r:id="rId40"/>
    <p:sldId id="339" r:id="rId41"/>
    <p:sldId id="348" r:id="rId42"/>
    <p:sldId id="382" r:id="rId43"/>
    <p:sldId id="412" r:id="rId44"/>
    <p:sldId id="351" r:id="rId45"/>
    <p:sldId id="385" r:id="rId46"/>
    <p:sldId id="414" r:id="rId47"/>
    <p:sldId id="395" r:id="rId48"/>
    <p:sldId id="345" r:id="rId49"/>
    <p:sldId id="375" r:id="rId50"/>
    <p:sldId id="359" r:id="rId51"/>
    <p:sldId id="413" r:id="rId5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D7F4"/>
    <a:srgbClr val="551315"/>
    <a:srgbClr val="865610"/>
    <a:srgbClr val="341902"/>
    <a:srgbClr val="083A34"/>
    <a:srgbClr val="A46A14"/>
    <a:srgbClr val="0E333A"/>
    <a:srgbClr val="442002"/>
    <a:srgbClr val="C68018"/>
    <a:srgbClr val="AF84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706" autoAdjust="0"/>
    <p:restoredTop sz="92883" autoAdjust="0"/>
  </p:normalViewPr>
  <p:slideViewPr>
    <p:cSldViewPr snapToGrid="0">
      <p:cViewPr varScale="1">
        <p:scale>
          <a:sx n="64" d="100"/>
          <a:sy n="64" d="100"/>
        </p:scale>
        <p:origin x="91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474512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6619318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878322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03895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559271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5614026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8731562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41697763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39865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279111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s-DO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942191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49C5302-A280-4FB7-90A2-901602793296}" type="datetimeFigureOut">
              <a:rPr lang="es-DO" smtClean="0"/>
              <a:t>28/8/2021</a:t>
            </a:fld>
            <a:endParaRPr lang="es-D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s-D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AFBE5505-8EDE-47D9-92E9-C15678D24652}" type="slidenum">
              <a:rPr lang="es-DO" smtClean="0"/>
              <a:t>‹Nº›</a:t>
            </a:fld>
            <a:endParaRPr lang="es-DO"/>
          </a:p>
        </p:txBody>
      </p:sp>
    </p:spTree>
    <p:extLst>
      <p:ext uri="{BB962C8B-B14F-4D97-AF65-F5344CB8AC3E}">
        <p14:creationId xmlns:p14="http://schemas.microsoft.com/office/powerpoint/2010/main" val="1386532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2" y="0"/>
            <a:ext cx="3063631" cy="6869097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063631" h="6869097">
                <a:moveTo>
                  <a:pt x="34053" y="0"/>
                </a:moveTo>
                <a:lnTo>
                  <a:pt x="2884435" y="10049"/>
                </a:lnTo>
                <a:lnTo>
                  <a:pt x="3063631" y="652027"/>
                </a:lnTo>
                <a:lnTo>
                  <a:pt x="2390949" y="2680119"/>
                </a:lnTo>
                <a:lnTo>
                  <a:pt x="1941007" y="4079629"/>
                </a:lnTo>
                <a:lnTo>
                  <a:pt x="1447520" y="5556111"/>
                </a:lnTo>
                <a:lnTo>
                  <a:pt x="0" y="6869097"/>
                </a:lnTo>
                <a:lnTo>
                  <a:pt x="34053" y="0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0186E4ED-BF47-4B75-8420-0D78C739ADAC}"/>
              </a:ext>
            </a:extLst>
          </p:cNvPr>
          <p:cNvSpPr txBox="1"/>
          <p:nvPr/>
        </p:nvSpPr>
        <p:spPr>
          <a:xfrm>
            <a:off x="4633286" y="1126152"/>
            <a:ext cx="5623091" cy="1446550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282700"/>
          </a:sp3d>
        </p:spPr>
        <p:txBody>
          <a:bodyPr wrap="square" rtlCol="0">
            <a:spAutoFit/>
          </a:bodyPr>
          <a:lstStyle/>
          <a:p>
            <a:pPr algn="ctr"/>
            <a:r>
              <a:rPr lang="es-ES" sz="4400" dirty="0">
                <a:solidFill>
                  <a:schemeClr val="bg1"/>
                </a:solidFill>
                <a:latin typeface="Bahnschrift SemiBold" panose="020B0502040204020203" pitchFamily="34" charset="0"/>
              </a:rPr>
              <a:t>EL MAYOR ERROR DE LA VIDA</a:t>
            </a:r>
            <a:endParaRPr lang="es-DO" sz="4400" dirty="0">
              <a:solidFill>
                <a:schemeClr val="bg1"/>
              </a:solidFill>
              <a:latin typeface="Bahnschrift SemiBold" panose="020B0502040204020203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-70427" y="431802"/>
            <a:ext cx="2942609" cy="3477875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perspectiveHeroicExtremeRightFacing"/>
            <a:lightRig rig="threePt" dir="t"/>
          </a:scene3d>
          <a:sp3d>
            <a:bevelT w="113665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Develando los misterios de </a:t>
            </a:r>
            <a:r>
              <a:rPr lang="es-US" sz="44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</a:p>
          <a:p>
            <a:pPr algn="ctr"/>
            <a:endParaRPr lang="es-DO" sz="44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59182" y="-1791555"/>
            <a:ext cx="8643068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1090174">
            <a:off x="2016654" y="-175701"/>
            <a:ext cx="1114273" cy="5986300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10418" h="6007254">
                <a:moveTo>
                  <a:pt x="0" y="253148"/>
                </a:moveTo>
                <a:lnTo>
                  <a:pt x="920407" y="0"/>
                </a:lnTo>
                <a:lnTo>
                  <a:pt x="1379228" y="529058"/>
                </a:lnTo>
                <a:lnTo>
                  <a:pt x="1410418" y="5692182"/>
                </a:lnTo>
                <a:lnTo>
                  <a:pt x="444283" y="6007254"/>
                </a:lnTo>
                <a:cubicBezTo>
                  <a:pt x="441636" y="4149533"/>
                  <a:pt x="454612" y="2645782"/>
                  <a:pt x="451965" y="788061"/>
                </a:cubicBezTo>
                <a:lnTo>
                  <a:pt x="0" y="253148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>
            <a:off x="0" y="4461721"/>
            <a:ext cx="12206514" cy="2396278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17" name="Rectángulo: esquinas redondeadas 16">
            <a:extLst>
              <a:ext uri="{FF2B5EF4-FFF2-40B4-BE49-F238E27FC236}">
                <a16:creationId xmlns:a16="http://schemas.microsoft.com/office/drawing/2014/main" id="{168ABA72-B97D-4295-8389-4C5DB2BCC3A8}"/>
              </a:ext>
            </a:extLst>
          </p:cNvPr>
          <p:cNvSpPr/>
          <p:nvPr/>
        </p:nvSpPr>
        <p:spPr>
          <a:xfrm>
            <a:off x="10121658" y="6263213"/>
            <a:ext cx="1623573" cy="322206"/>
          </a:xfrm>
          <a:prstGeom prst="roundRect">
            <a:avLst/>
          </a:prstGeom>
          <a:noFill/>
          <a:ln w="38100" cap="flat" cmpd="sng" algn="ctr">
            <a:solidFill>
              <a:schemeClr val="bg1"/>
            </a:solidFill>
            <a:prstDash val="solid"/>
            <a:miter lim="800000"/>
          </a:ln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DO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Cristoweb.com</a:t>
            </a:r>
          </a:p>
        </p:txBody>
      </p:sp>
      <p:sp>
        <p:nvSpPr>
          <p:cNvPr id="35" name="Elipse 34">
            <a:extLst>
              <a:ext uri="{FF2B5EF4-FFF2-40B4-BE49-F238E27FC236}">
                <a16:creationId xmlns:a16="http://schemas.microsoft.com/office/drawing/2014/main" id="{BFA9AF1C-B6D8-4FC6-8DCA-867DB63E09C9}"/>
              </a:ext>
            </a:extLst>
          </p:cNvPr>
          <p:cNvSpPr/>
          <p:nvPr/>
        </p:nvSpPr>
        <p:spPr>
          <a:xfrm>
            <a:off x="1454707" y="4934062"/>
            <a:ext cx="997787" cy="100213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524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sz="8800" dirty="0">
              <a:solidFill>
                <a:srgbClr val="002060"/>
              </a:solidFill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9B4E481-CFB4-477A-96EE-0E75C36FC804}"/>
              </a:ext>
            </a:extLst>
          </p:cNvPr>
          <p:cNvSpPr txBox="1"/>
          <p:nvPr/>
        </p:nvSpPr>
        <p:spPr>
          <a:xfrm>
            <a:off x="1527200" y="4506363"/>
            <a:ext cx="70485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US" sz="8800" b="1" dirty="0" smtClean="0">
                <a:solidFill>
                  <a:srgbClr val="002060"/>
                </a:solidFill>
              </a:rPr>
              <a:t>5</a:t>
            </a:r>
            <a:endParaRPr lang="es-DO" sz="8800" b="1" dirty="0">
              <a:solidFill>
                <a:srgbClr val="002060"/>
              </a:solidFill>
            </a:endParaRPr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2537" y="5118204"/>
            <a:ext cx="1175450" cy="1056517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</p:pic>
      <p:sp>
        <p:nvSpPr>
          <p:cNvPr id="4" name="CuadroTexto 3"/>
          <p:cNvSpPr txBox="1"/>
          <p:nvPr/>
        </p:nvSpPr>
        <p:spPr>
          <a:xfrm>
            <a:off x="1758598" y="6202940"/>
            <a:ext cx="7920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chemeClr val="accent2"/>
                </a:solidFill>
              </a:rPr>
              <a:t>Aventurándonos en la profecía Bíblica</a:t>
            </a:r>
            <a:endParaRPr lang="en-US" sz="3600" b="1" dirty="0">
              <a:solidFill>
                <a:schemeClr val="accent2"/>
              </a:solidFill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07185" y="3224836"/>
            <a:ext cx="7506929" cy="1294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634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describe el apóstol Santiago los últimos días de la tierra? Santiago 5:5.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1" y="1288652"/>
            <a:ext cx="11198580" cy="5170646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Habéis </a:t>
            </a:r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vivido en </a:t>
            </a:r>
            <a:r>
              <a:rPr lang="es-E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deleites</a:t>
            </a:r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sobre la tierra, y sido </a:t>
            </a:r>
            <a:r>
              <a:rPr lang="es-ES" sz="6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disolutos [depravados]; </a:t>
            </a:r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habéis </a:t>
            </a:r>
            <a:r>
              <a:rPr lang="es-ES" sz="6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engordado</a:t>
            </a:r>
            <a:r>
              <a:rPr lang="es-ES" sz="6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vuestros </a:t>
            </a:r>
            <a:r>
              <a:rPr lang="es-ES" sz="6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corazones</a:t>
            </a:r>
            <a:r>
              <a:rPr lang="es-ES" sz="6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como en día de matanza.</a:t>
            </a:r>
            <a:endParaRPr lang="es-ES" sz="6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671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89" y="283359"/>
            <a:ext cx="1137484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describe Jesús a nuestro tiempo? Lucas 21:34-36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8" y="929690"/>
            <a:ext cx="11224939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Estad _______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vosotros mismos, no sea que vuestros corazones se carguen de libertinaje y embriaguez y de las preocupaciones de esta vida, y venga de repente sobre vosotros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________.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Porque como un lazo vendrá sobre todos los que habitan sobre la faz de toda la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tierra. _______,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pues, en todo tiempo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seáis tenidos por dignos de escapar de todas estas cosas que vendrán, y de estar en pie delante del Hijo del Hombre.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004344" y="929690"/>
            <a:ext cx="1443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alerta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7453288" y="2726663"/>
            <a:ext cx="23453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aquel día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732402" y="3965325"/>
            <a:ext cx="14417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Velad</a:t>
            </a:r>
            <a:endParaRPr lang="en-US" sz="4000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2296095" y="4590844"/>
            <a:ext cx="18363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orando</a:t>
            </a:r>
            <a:endParaRPr lang="en-US" sz="4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771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7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acto de abierta rebelión atrajo finalmente el castigo de Dios sobre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Babilonia? Daniel 5:2-4</a:t>
            </a:r>
            <a:endParaRPr lang="es-ES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45171" y="1210853"/>
            <a:ext cx="10643017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animado por el vino, mandó que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los vasos de oro y de plata que Nabucodonosor su padre había traído del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Jerusalén, para que bebiesen en ellos el rey, sus magnates, sus mujeres y sus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concubinas.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Fueron traídos, pues, los vasos de oro que habían robado del templo de la casa de Dios en Jerusalén, y bebieron en ellos el rey, sus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magnates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sus mujeres y sus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concubinas. _________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vino, y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los dioses de oro, de plata, de bronce, de hierro, de madera y de piedra.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8872006" y="1154985"/>
            <a:ext cx="1770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trajesen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194171" y="2291321"/>
            <a:ext cx="1745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templo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5967073" y="5022029"/>
            <a:ext cx="194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Bebieron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887906" y="5544952"/>
            <a:ext cx="19442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alabaron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590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433727"/>
            <a:ext cx="9003635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Posiblemente </a:t>
            </a:r>
            <a:r>
              <a:rPr lang="es-ES" sz="4800" b="1" dirty="0" err="1">
                <a:solidFill>
                  <a:schemeClr val="bg1"/>
                </a:solidFill>
              </a:rPr>
              <a:t>Belsasar</a:t>
            </a:r>
            <a:r>
              <a:rPr lang="es-ES" sz="4800" b="1" dirty="0">
                <a:solidFill>
                  <a:schemeClr val="bg1"/>
                </a:solidFill>
              </a:rPr>
              <a:t> era </a:t>
            </a:r>
            <a:r>
              <a:rPr lang="es-ES" sz="4800" b="1" dirty="0">
                <a:solidFill>
                  <a:srgbClr val="FFFF00"/>
                </a:solidFill>
              </a:rPr>
              <a:t>nieto</a:t>
            </a:r>
            <a:r>
              <a:rPr lang="es-ES" sz="4800" b="1" dirty="0">
                <a:solidFill>
                  <a:schemeClr val="bg1"/>
                </a:solidFill>
              </a:rPr>
              <a:t> del gran </a:t>
            </a:r>
            <a:r>
              <a:rPr lang="es-ES" sz="4800" b="1" dirty="0" smtClean="0">
                <a:solidFill>
                  <a:schemeClr val="bg1"/>
                </a:solidFill>
              </a:rPr>
              <a:t>rey  [Nabucodonosor]. </a:t>
            </a:r>
            <a:r>
              <a:rPr lang="es-ES" sz="4800" b="1" dirty="0">
                <a:solidFill>
                  <a:schemeClr val="bg1"/>
                </a:solidFill>
              </a:rPr>
              <a:t>La </a:t>
            </a:r>
            <a:r>
              <a:rPr lang="es-ES" sz="4800" b="1" dirty="0" smtClean="0">
                <a:solidFill>
                  <a:schemeClr val="bg1"/>
                </a:solidFill>
              </a:rPr>
              <a:t>palabra "padre</a:t>
            </a:r>
            <a:r>
              <a:rPr lang="es-ES" sz="4800" b="1" dirty="0">
                <a:solidFill>
                  <a:schemeClr val="bg1"/>
                </a:solidFill>
              </a:rPr>
              <a:t>" debe interpretarse como "abuelo" o "antepasado", como en muchos </a:t>
            </a:r>
            <a:r>
              <a:rPr lang="es-ES" sz="4800" b="1" dirty="0" smtClean="0">
                <a:solidFill>
                  <a:schemeClr val="bg1"/>
                </a:solidFill>
              </a:rPr>
              <a:t>otros pasajes </a:t>
            </a:r>
            <a:r>
              <a:rPr lang="es-ES" sz="4800" b="1" dirty="0">
                <a:solidFill>
                  <a:schemeClr val="bg1"/>
                </a:solidFill>
              </a:rPr>
              <a:t>de la Biblia (ver </a:t>
            </a:r>
            <a:r>
              <a:rPr lang="es-ES" sz="4800" b="1" dirty="0" smtClean="0">
                <a:solidFill>
                  <a:schemeClr val="bg1"/>
                </a:solidFill>
              </a:rPr>
              <a:t>1 </a:t>
            </a:r>
            <a:r>
              <a:rPr lang="es-ES" sz="4800" b="1" dirty="0" err="1">
                <a:solidFill>
                  <a:schemeClr val="bg1"/>
                </a:solidFill>
              </a:rPr>
              <a:t>Crón</a:t>
            </a:r>
            <a:r>
              <a:rPr lang="es-ES" sz="4800" b="1" dirty="0">
                <a:solidFill>
                  <a:schemeClr val="bg1"/>
                </a:solidFill>
              </a:rPr>
              <a:t>. 2:7</a:t>
            </a:r>
            <a:r>
              <a:rPr lang="es-ES" sz="4800" b="1" dirty="0" smtClean="0">
                <a:solidFill>
                  <a:schemeClr val="bg1"/>
                </a:solidFill>
              </a:rPr>
              <a:t>) </a:t>
            </a:r>
            <a:r>
              <a:rPr lang="es-ES" sz="4800" b="1" dirty="0" smtClean="0">
                <a:solidFill>
                  <a:srgbClr val="FFFF00"/>
                </a:solidFill>
              </a:rPr>
              <a:t>CBA</a:t>
            </a:r>
            <a:r>
              <a:rPr lang="es-ES" sz="4800" b="1" dirty="0" smtClean="0">
                <a:solidFill>
                  <a:schemeClr val="bg1"/>
                </a:solidFill>
              </a:rPr>
              <a:t>.</a:t>
            </a:r>
            <a:endParaRPr lang="es-D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401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618393"/>
            <a:ext cx="9042115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Los </a:t>
            </a:r>
            <a:r>
              <a:rPr lang="es-ES" sz="3600" b="1" u="sng" dirty="0">
                <a:solidFill>
                  <a:schemeClr val="bg1"/>
                </a:solidFill>
              </a:rPr>
              <a:t>vasos</a:t>
            </a:r>
            <a:r>
              <a:rPr lang="es-ES" sz="3600" b="1" dirty="0">
                <a:solidFill>
                  <a:schemeClr val="bg1"/>
                </a:solidFill>
              </a:rPr>
              <a:t> del templo habían sido sacados de Jerusalén en tres ocasiones: (</a:t>
            </a:r>
            <a:r>
              <a:rPr lang="es-ES" sz="3600" b="1" dirty="0" smtClean="0">
                <a:solidFill>
                  <a:srgbClr val="FFFF00"/>
                </a:solidFill>
              </a:rPr>
              <a:t>1</a:t>
            </a:r>
            <a:r>
              <a:rPr lang="es-ES" sz="3600" b="1" dirty="0" smtClean="0">
                <a:solidFill>
                  <a:schemeClr val="bg1"/>
                </a:solidFill>
              </a:rPr>
              <a:t>) Una </a:t>
            </a:r>
            <a:r>
              <a:rPr lang="es-ES" sz="3600" b="1" dirty="0">
                <a:solidFill>
                  <a:schemeClr val="bg1"/>
                </a:solidFill>
              </a:rPr>
              <a:t>parte de ellos cuando Nabucodonosor llevó cautivos de Jerusalén en </a:t>
            </a:r>
            <a:r>
              <a:rPr lang="es-ES" sz="3600" b="1" dirty="0">
                <a:solidFill>
                  <a:srgbClr val="FFC000"/>
                </a:solidFill>
              </a:rPr>
              <a:t>605 </a:t>
            </a:r>
            <a:r>
              <a:rPr lang="es-ES" sz="3600" b="1" dirty="0" smtClean="0">
                <a:solidFill>
                  <a:srgbClr val="FFC000"/>
                </a:solidFill>
              </a:rPr>
              <a:t>a.C</a:t>
            </a:r>
            <a:r>
              <a:rPr lang="es-ES" sz="3600" b="1" dirty="0">
                <a:solidFill>
                  <a:schemeClr val="bg1"/>
                </a:solidFill>
              </a:rPr>
              <a:t>. (Dan. 1: 1-2); (</a:t>
            </a:r>
            <a:r>
              <a:rPr lang="es-ES" sz="3600" b="1" dirty="0">
                <a:solidFill>
                  <a:srgbClr val="FFFF00"/>
                </a:solidFill>
              </a:rPr>
              <a:t>2</a:t>
            </a:r>
            <a:r>
              <a:rPr lang="es-ES" sz="3600" b="1" dirty="0">
                <a:solidFill>
                  <a:schemeClr val="bg1"/>
                </a:solidFill>
              </a:rPr>
              <a:t>) la mayor parte de los vasos restantes de metal </a:t>
            </a:r>
            <a:r>
              <a:rPr lang="es-ES" sz="3600" b="1" dirty="0" smtClean="0">
                <a:solidFill>
                  <a:schemeClr val="bg1"/>
                </a:solidFill>
              </a:rPr>
              <a:t>precioso cuando </a:t>
            </a:r>
            <a:r>
              <a:rPr lang="es-ES" sz="3600" b="1" dirty="0">
                <a:solidFill>
                  <a:schemeClr val="bg1"/>
                </a:solidFill>
              </a:rPr>
              <a:t>el rey Joaquín fue llevado cautivo en </a:t>
            </a:r>
            <a:r>
              <a:rPr lang="es-ES" sz="3600" b="1" dirty="0">
                <a:solidFill>
                  <a:srgbClr val="FFC000"/>
                </a:solidFill>
              </a:rPr>
              <a:t>597 a. C. </a:t>
            </a:r>
            <a:r>
              <a:rPr lang="es-ES" sz="3600" b="1" dirty="0">
                <a:solidFill>
                  <a:schemeClr val="bg1"/>
                </a:solidFill>
              </a:rPr>
              <a:t>(2 Rey. 24: 12-13); </a:t>
            </a:r>
            <a:r>
              <a:rPr lang="es-ES" sz="3600" b="1" dirty="0" smtClean="0">
                <a:solidFill>
                  <a:schemeClr val="bg1"/>
                </a:solidFill>
              </a:rPr>
              <a:t>y (</a:t>
            </a:r>
            <a:r>
              <a:rPr lang="es-ES" sz="3600" b="1" dirty="0" smtClean="0">
                <a:solidFill>
                  <a:srgbClr val="FFFF00"/>
                </a:solidFill>
              </a:rPr>
              <a:t>3</a:t>
            </a:r>
            <a:r>
              <a:rPr lang="es-ES" sz="3600" b="1" dirty="0">
                <a:solidFill>
                  <a:schemeClr val="bg1"/>
                </a:solidFill>
              </a:rPr>
              <a:t>) el resto de los objetos de metal, mayormente de bronce, cuando el </a:t>
            </a:r>
            <a:r>
              <a:rPr lang="es-ES" sz="3600" b="1" dirty="0" err="1" smtClean="0">
                <a:solidFill>
                  <a:schemeClr val="bg1"/>
                </a:solidFill>
              </a:rPr>
              <a:t>templofue</a:t>
            </a:r>
            <a:r>
              <a:rPr lang="es-ES" sz="3600" b="1" dirty="0" smtClean="0">
                <a:solidFill>
                  <a:schemeClr val="bg1"/>
                </a:solidFill>
              </a:rPr>
              <a:t> </a:t>
            </a:r>
            <a:r>
              <a:rPr lang="es-ES" sz="3600" b="1" dirty="0">
                <a:solidFill>
                  <a:schemeClr val="bg1"/>
                </a:solidFill>
              </a:rPr>
              <a:t>destruido en </a:t>
            </a:r>
            <a:r>
              <a:rPr lang="es-ES" sz="3600" b="1" dirty="0">
                <a:solidFill>
                  <a:srgbClr val="FFC000"/>
                </a:solidFill>
              </a:rPr>
              <a:t>586 a. C. </a:t>
            </a:r>
            <a:r>
              <a:rPr lang="es-ES" sz="3600" b="1" dirty="0">
                <a:solidFill>
                  <a:schemeClr val="bg1"/>
                </a:solidFill>
              </a:rPr>
              <a:t>(2 Rey. 25: 13-17).</a:t>
            </a:r>
            <a:endParaRPr lang="es-DO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37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433727"/>
            <a:ext cx="9003635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Los vasos sagrados del templo de Jerusalén fueron dedicados para su uso en los servicios </a:t>
            </a:r>
            <a:r>
              <a:rPr lang="es-ES" sz="4000" b="1" dirty="0" smtClean="0">
                <a:solidFill>
                  <a:schemeClr val="bg1"/>
                </a:solidFill>
              </a:rPr>
              <a:t>de adoración </a:t>
            </a:r>
            <a:r>
              <a:rPr lang="es-ES" sz="4000" b="1" dirty="0">
                <a:solidFill>
                  <a:schemeClr val="bg1"/>
                </a:solidFill>
              </a:rPr>
              <a:t>al Dios verdadero en Israel. Era considerado un acto blasfemo contaminar estos vasos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sagrados llenándolos con el vino </a:t>
            </a:r>
            <a:r>
              <a:rPr lang="es-ES" sz="4000" b="1" dirty="0" err="1">
                <a:solidFill>
                  <a:schemeClr val="bg1"/>
                </a:solidFill>
              </a:rPr>
              <a:t>intoxicante</a:t>
            </a:r>
            <a:r>
              <a:rPr lang="es-ES" sz="4000" b="1" dirty="0">
                <a:solidFill>
                  <a:schemeClr val="bg1"/>
                </a:solidFill>
              </a:rPr>
              <a:t> de una orgía babilónica. El rey cruzó la línea de </a:t>
            </a:r>
            <a:r>
              <a:rPr lang="es-ES" sz="4000" b="1" dirty="0" smtClean="0">
                <a:solidFill>
                  <a:schemeClr val="bg1"/>
                </a:solidFill>
              </a:rPr>
              <a:t>los límites </a:t>
            </a:r>
            <a:r>
              <a:rPr lang="es-ES" sz="4000" b="1" dirty="0">
                <a:solidFill>
                  <a:schemeClr val="bg1"/>
                </a:solidFill>
              </a:rPr>
              <a:t>divinos. El castigo estaba a punto de llegar.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076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945407" y="1269978"/>
            <a:ext cx="351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Fiesta de </a:t>
            </a:r>
            <a:r>
              <a:rPr lang="es-ES" sz="3200" dirty="0" err="1">
                <a:solidFill>
                  <a:srgbClr val="DF6613"/>
                </a:solidFill>
              </a:rPr>
              <a:t>Belsasar</a:t>
            </a:r>
            <a:r>
              <a:rPr lang="es-ES" sz="3200" dirty="0">
                <a:solidFill>
                  <a:srgbClr val="DF6613"/>
                </a:solidFill>
              </a:rPr>
              <a:t> con 1000 invitados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945407" y="133248"/>
            <a:ext cx="4197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Rey </a:t>
            </a:r>
            <a:r>
              <a:rPr lang="es-ES" sz="3200" dirty="0" err="1">
                <a:solidFill>
                  <a:srgbClr val="DF6613"/>
                </a:solidFill>
              </a:rPr>
              <a:t>Nabonido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2002016" y="4188700"/>
            <a:ext cx="37129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Nabucodonosor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945405" y="5243811"/>
            <a:ext cx="389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Sacaron vasos del templo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968911" y="2652122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Interpretación de "padre"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0" y="4498486"/>
            <a:ext cx="41377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Ocurrió la noche que cayó Babilonia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400" y="3067231"/>
            <a:ext cx="504204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D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Puso el reino a cargo de </a:t>
            </a:r>
            <a:r>
              <a:rPr lang="es-ES" sz="3200" dirty="0" err="1"/>
              <a:t>Belsasar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2556" y="935244"/>
            <a:ext cx="4497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Abuelo de </a:t>
            </a:r>
            <a:r>
              <a:rPr lang="es-ES" sz="3200" dirty="0" err="1"/>
              <a:t>Belsasar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400" y="2076672"/>
            <a:ext cx="42940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605 a.C.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2556" y="5917545"/>
            <a:ext cx="51105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"abuelo" o "antepasado"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400" y="133248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A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DO" sz="3000" dirty="0" smtClean="0"/>
              <a:t>205 </a:t>
            </a:r>
            <a:r>
              <a:rPr lang="es-DO" sz="3000" dirty="0" err="1" smtClean="0"/>
              <a:t>a.C</a:t>
            </a:r>
            <a:endParaRPr lang="es-DO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725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699441" y="274333"/>
            <a:ext cx="532497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interrupción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divina</a:t>
            </a: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577" y="2068643"/>
            <a:ext cx="6548715" cy="455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979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344774" y="69372"/>
            <a:ext cx="11542426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acción divina interrumpió la fiesta del rey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s-ES" sz="32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2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5:5-6</a:t>
            </a:r>
            <a:endParaRPr lang="es-DO" sz="32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8" y="981110"/>
            <a:ext cx="11419812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5.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pronto aparecieron los dedos de una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hombre, que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delante del candelero sobre el encalado de la pared del palacio real; y el rey veía el extremo de la mano que escribía.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3199137" y="1895297"/>
            <a:ext cx="2077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mano</a:t>
            </a:r>
            <a:endParaRPr lang="en-US" sz="60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913025" y="2809484"/>
            <a:ext cx="2654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escribía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976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88" y="981110"/>
            <a:ext cx="11419812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Entonces el rey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_________,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sus pensamientos lo turbaron, se debilitaron sus lomos, y sus rodillas daban la una contra la otra.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6177294" y="981110"/>
            <a:ext cx="324663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palideció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703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061884" y="1089834"/>
            <a:ext cx="10486103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es la </a:t>
            </a:r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mayor equivocación de la vida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¿Cuál es la decisión más tonta? El mayor error de la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vida no es cometer errores, sino </a:t>
            </a:r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aprender de los errores cometidos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decisión mas necia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 ignorar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 advertencias de Dios. Es violar nuestra conciencia vez tras vez, rechazando el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consejo divino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darle la espalda a sus instrucciones. Es alejarnos de las oportunidades que Dios 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nos presenta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763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241998"/>
            <a:ext cx="8617555" cy="600164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Si la gran sala del </a:t>
            </a:r>
            <a:r>
              <a:rPr lang="es-ES" sz="4800" b="1" dirty="0" smtClean="0">
                <a:solidFill>
                  <a:schemeClr val="bg1"/>
                </a:solidFill>
              </a:rPr>
              <a:t>trono, </a:t>
            </a:r>
            <a:r>
              <a:rPr lang="es-ES" sz="4800" b="1" dirty="0">
                <a:solidFill>
                  <a:schemeClr val="bg1"/>
                </a:solidFill>
              </a:rPr>
              <a:t>desenterrada por </a:t>
            </a:r>
            <a:r>
              <a:rPr lang="es-ES" sz="4800" b="1" dirty="0" err="1">
                <a:solidFill>
                  <a:schemeClr val="bg1"/>
                </a:solidFill>
              </a:rPr>
              <a:t>Koldewey</a:t>
            </a:r>
            <a:r>
              <a:rPr lang="es-ES" sz="4800" b="1" dirty="0">
                <a:solidFill>
                  <a:schemeClr val="bg1"/>
                </a:solidFill>
              </a:rPr>
              <a:t> en el Palacio del Sur </a:t>
            </a:r>
            <a:r>
              <a:rPr lang="es-ES" sz="4800" b="1" dirty="0" smtClean="0">
                <a:solidFill>
                  <a:schemeClr val="bg1"/>
                </a:solidFill>
              </a:rPr>
              <a:t>de la </a:t>
            </a:r>
            <a:r>
              <a:rPr lang="es-ES" sz="4800" b="1" dirty="0">
                <a:solidFill>
                  <a:schemeClr val="bg1"/>
                </a:solidFill>
              </a:rPr>
              <a:t>Babilonia de </a:t>
            </a:r>
            <a:r>
              <a:rPr lang="es-ES" sz="4800" b="1" dirty="0" smtClean="0">
                <a:solidFill>
                  <a:schemeClr val="bg1"/>
                </a:solidFill>
              </a:rPr>
              <a:t>Nabucodonosor,  </a:t>
            </a:r>
            <a:r>
              <a:rPr lang="es-ES" sz="4800" b="1" dirty="0">
                <a:solidFill>
                  <a:schemeClr val="bg1"/>
                </a:solidFill>
              </a:rPr>
              <a:t>fue el escenario de esta Fiesta, </a:t>
            </a:r>
            <a:r>
              <a:rPr lang="es-ES" sz="4800" b="1" dirty="0" smtClean="0">
                <a:solidFill>
                  <a:schemeClr val="bg1"/>
                </a:solidFill>
              </a:rPr>
              <a:t>no es </a:t>
            </a:r>
            <a:r>
              <a:rPr lang="es-ES" sz="4800" b="1" dirty="0">
                <a:solidFill>
                  <a:schemeClr val="bg1"/>
                </a:solidFill>
              </a:rPr>
              <a:t>difícil tener una vívida imagen de lo ocurrido en ese momento fatal que </a:t>
            </a:r>
            <a:r>
              <a:rPr lang="es-ES" sz="4800" b="1" dirty="0" smtClean="0">
                <a:solidFill>
                  <a:schemeClr val="bg1"/>
                </a:solidFill>
              </a:rPr>
              <a:t>se describe </a:t>
            </a:r>
            <a:r>
              <a:rPr lang="es-ES" sz="4800" b="1" dirty="0">
                <a:solidFill>
                  <a:schemeClr val="bg1"/>
                </a:solidFill>
              </a:rPr>
              <a:t>aquí</a:t>
            </a:r>
            <a:r>
              <a:rPr lang="es-ES" sz="4800" b="1" dirty="0" smtClean="0">
                <a:solidFill>
                  <a:schemeClr val="bg1"/>
                </a:solidFill>
              </a:rPr>
              <a:t>. </a:t>
            </a:r>
            <a:r>
              <a:rPr lang="es-ES" sz="4800" b="1" dirty="0" smtClean="0">
                <a:solidFill>
                  <a:srgbClr val="FFFF00"/>
                </a:solidFill>
              </a:rPr>
              <a:t>CBA</a:t>
            </a:r>
            <a:endParaRPr lang="es-DO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5585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241998"/>
            <a:ext cx="9177026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La sala tenía 52 m de largo y 17 de ancho. En el centro de </a:t>
            </a:r>
            <a:r>
              <a:rPr lang="es-ES" sz="3600" b="1" dirty="0" smtClean="0">
                <a:solidFill>
                  <a:schemeClr val="bg1"/>
                </a:solidFill>
              </a:rPr>
              <a:t>uno de </a:t>
            </a:r>
            <a:r>
              <a:rPr lang="es-ES" sz="3600" b="1" dirty="0">
                <a:solidFill>
                  <a:schemeClr val="bg1"/>
                </a:solidFill>
              </a:rPr>
              <a:t>los lados largos, frente a la entrada, había una concavidad, donde </a:t>
            </a:r>
            <a:r>
              <a:rPr lang="es-ES" sz="3600" b="1" dirty="0" smtClean="0">
                <a:solidFill>
                  <a:schemeClr val="bg1"/>
                </a:solidFill>
              </a:rPr>
              <a:t>puede haber </a:t>
            </a:r>
            <a:r>
              <a:rPr lang="es-ES" sz="3600" b="1" dirty="0">
                <a:solidFill>
                  <a:schemeClr val="bg1"/>
                </a:solidFill>
              </a:rPr>
              <a:t>estado el trono. Las paredes estaban revocadas de blanco con yeso </a:t>
            </a:r>
            <a:r>
              <a:rPr lang="es-ES" sz="3600" b="1" dirty="0" smtClean="0">
                <a:solidFill>
                  <a:schemeClr val="bg1"/>
                </a:solidFill>
              </a:rPr>
              <a:t>fino. En </a:t>
            </a:r>
            <a:r>
              <a:rPr lang="es-ES" sz="3600" b="1" dirty="0">
                <a:solidFill>
                  <a:schemeClr val="bg1"/>
                </a:solidFill>
              </a:rPr>
              <a:t>ese tiempo se usaban candeleros con numerosas lámparas de </a:t>
            </a:r>
            <a:r>
              <a:rPr lang="es-ES" sz="3600" b="1" dirty="0" smtClean="0">
                <a:solidFill>
                  <a:schemeClr val="bg1"/>
                </a:solidFill>
              </a:rPr>
              <a:t>aceite. Frente </a:t>
            </a:r>
            <a:r>
              <a:rPr lang="es-ES" sz="3600" b="1" dirty="0">
                <a:solidFill>
                  <a:schemeClr val="bg1"/>
                </a:solidFill>
              </a:rPr>
              <a:t>al candelero, al otro lado del salón, apareció la mano misteriosa </a:t>
            </a:r>
            <a:r>
              <a:rPr lang="es-ES" sz="3600" b="1" dirty="0" smtClean="0">
                <a:solidFill>
                  <a:schemeClr val="bg1"/>
                </a:solidFill>
              </a:rPr>
              <a:t>que escribió </a:t>
            </a:r>
            <a:r>
              <a:rPr lang="es-ES" sz="3600" b="1" dirty="0">
                <a:solidFill>
                  <a:schemeClr val="bg1"/>
                </a:solidFill>
              </a:rPr>
              <a:t>sobre el yeso de modo que </a:t>
            </a:r>
            <a:r>
              <a:rPr lang="es-ES" sz="3600" b="1" dirty="0" err="1">
                <a:solidFill>
                  <a:schemeClr val="bg1"/>
                </a:solidFill>
              </a:rPr>
              <a:t>Belsasar</a:t>
            </a:r>
            <a:r>
              <a:rPr lang="es-ES" sz="3600" b="1" dirty="0">
                <a:solidFill>
                  <a:schemeClr val="bg1"/>
                </a:solidFill>
              </a:rPr>
              <a:t> pudiera ver lo que allí </a:t>
            </a:r>
            <a:r>
              <a:rPr lang="es-ES" sz="3600" b="1" dirty="0" smtClean="0">
                <a:solidFill>
                  <a:schemeClr val="bg1"/>
                </a:solidFill>
              </a:rPr>
              <a:t>se estampaba. </a:t>
            </a:r>
            <a:r>
              <a:rPr lang="es-ES" sz="3600" b="1" dirty="0" smtClean="0">
                <a:solidFill>
                  <a:srgbClr val="FFFF00"/>
                </a:solidFill>
              </a:rPr>
              <a:t>CBA</a:t>
            </a:r>
            <a:endParaRPr lang="es-DO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412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50111"/>
            <a:ext cx="8777332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El rey fue sobresaltado. Su semblante se demudó. Los músculos de su estómago se </a:t>
            </a:r>
            <a:r>
              <a:rPr lang="es-ES" sz="4000" b="1" dirty="0" smtClean="0">
                <a:solidFill>
                  <a:schemeClr val="bg1"/>
                </a:solidFill>
              </a:rPr>
              <a:t>contrajeron. El </a:t>
            </a:r>
            <a:r>
              <a:rPr lang="es-ES" sz="4000" b="1" dirty="0">
                <a:solidFill>
                  <a:schemeClr val="bg1"/>
                </a:solidFill>
              </a:rPr>
              <a:t>terror lo invadió. Todo su cuerpo se </a:t>
            </a:r>
            <a:r>
              <a:rPr lang="es-ES" sz="4000" b="1" dirty="0" smtClean="0">
                <a:solidFill>
                  <a:schemeClr val="bg1"/>
                </a:solidFill>
              </a:rPr>
              <a:t>estremeció </a:t>
            </a:r>
            <a:r>
              <a:rPr lang="es-ES" sz="4000" b="1" dirty="0">
                <a:solidFill>
                  <a:schemeClr val="bg1"/>
                </a:solidFill>
              </a:rPr>
              <a:t>nerviosamente. Sus pensamientos se </a:t>
            </a:r>
            <a:r>
              <a:rPr lang="es-ES" sz="4000" b="1" dirty="0" smtClean="0">
                <a:solidFill>
                  <a:schemeClr val="bg1"/>
                </a:solidFill>
              </a:rPr>
              <a:t>llenaron de </a:t>
            </a:r>
            <a:r>
              <a:rPr lang="es-ES" sz="4000" b="1" dirty="0">
                <a:solidFill>
                  <a:schemeClr val="bg1"/>
                </a:solidFill>
              </a:rPr>
              <a:t>temor. Sabía que algo terriblemente malo estaba pasando, pero no sabía qué era exactamente.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“¿Qué terrible acontecimiento —se preguntaba— preanuncia la escritura de la pared?”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858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139216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¿A quienes recurrió el rey para leer la misteriosa escritura en la pared? Daniel 5:7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473494"/>
            <a:ext cx="11198581" cy="48320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rey gritó en alta voz que hiciesen venir magos, caldeos y adivinos; tomó la palabra el rey y dijo a los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Babilonia: Cualquiera que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esta escritura y me muestre su interpretación, será vestido de púrpura, se le pondrá al cuello un collar de oro, y será el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 en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reino.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4174477" y="2758238"/>
            <a:ext cx="176162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sabios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4485036" y="3449421"/>
            <a:ext cx="11329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lea</a:t>
            </a:r>
            <a:endParaRPr lang="en-US" sz="4400" dirty="0">
              <a:solidFill>
                <a:srgbClr val="FFFF00"/>
              </a:solidFill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2599037" y="5453053"/>
            <a:ext cx="301894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tercer señor </a:t>
            </a:r>
            <a:endParaRPr lang="en-US" sz="4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296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962621" y="144290"/>
            <a:ext cx="8916971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 smtClean="0">
                <a:solidFill>
                  <a:schemeClr val="bg1"/>
                </a:solidFill>
              </a:rPr>
              <a:t>Se </a:t>
            </a:r>
            <a:r>
              <a:rPr lang="es-ES" sz="4800" b="1" dirty="0">
                <a:solidFill>
                  <a:schemeClr val="bg1"/>
                </a:solidFill>
              </a:rPr>
              <a:t>pensaba que </a:t>
            </a:r>
            <a:r>
              <a:rPr lang="es-ES" sz="4800" b="1" dirty="0" err="1">
                <a:solidFill>
                  <a:schemeClr val="bg1"/>
                </a:solidFill>
              </a:rPr>
              <a:t>Belsasar</a:t>
            </a:r>
            <a:r>
              <a:rPr lang="es-ES" sz="4800" b="1" dirty="0">
                <a:solidFill>
                  <a:schemeClr val="bg1"/>
                </a:solidFill>
              </a:rPr>
              <a:t> era el primero en el reino. Ahora que </a:t>
            </a:r>
            <a:r>
              <a:rPr lang="es-ES" sz="4800" b="1" dirty="0" smtClean="0">
                <a:solidFill>
                  <a:schemeClr val="bg1"/>
                </a:solidFill>
              </a:rPr>
              <a:t>se sabe </a:t>
            </a:r>
            <a:r>
              <a:rPr lang="es-ES" sz="4800" b="1" dirty="0">
                <a:solidFill>
                  <a:schemeClr val="bg1"/>
                </a:solidFill>
              </a:rPr>
              <a:t>que </a:t>
            </a:r>
            <a:r>
              <a:rPr lang="es-ES" sz="4800" b="1" dirty="0" err="1">
                <a:solidFill>
                  <a:schemeClr val="bg1"/>
                </a:solidFill>
              </a:rPr>
              <a:t>Belsasar</a:t>
            </a:r>
            <a:r>
              <a:rPr lang="es-ES" sz="4800" b="1" dirty="0">
                <a:solidFill>
                  <a:schemeClr val="bg1"/>
                </a:solidFill>
              </a:rPr>
              <a:t> sólo </a:t>
            </a:r>
            <a:r>
              <a:rPr lang="es-ES" sz="4800" b="1" dirty="0" smtClean="0">
                <a:solidFill>
                  <a:schemeClr val="bg1"/>
                </a:solidFill>
              </a:rPr>
              <a:t>era </a:t>
            </a:r>
            <a:r>
              <a:rPr lang="es-ES" sz="4800" b="1" dirty="0" smtClean="0">
                <a:solidFill>
                  <a:srgbClr val="FFFF00"/>
                </a:solidFill>
              </a:rPr>
              <a:t>corregente</a:t>
            </a:r>
            <a:r>
              <a:rPr lang="es-ES" sz="4800" b="1" dirty="0" smtClean="0">
                <a:solidFill>
                  <a:schemeClr val="bg1"/>
                </a:solidFill>
              </a:rPr>
              <a:t> </a:t>
            </a:r>
            <a:r>
              <a:rPr lang="es-ES" sz="4800" b="1" dirty="0">
                <a:solidFill>
                  <a:schemeClr val="bg1"/>
                </a:solidFill>
              </a:rPr>
              <a:t>con su padre y por consiguiente </a:t>
            </a:r>
            <a:r>
              <a:rPr lang="es-ES" sz="4800" b="1" dirty="0" smtClean="0">
                <a:solidFill>
                  <a:srgbClr val="FFFF00"/>
                </a:solidFill>
              </a:rPr>
              <a:t>segundo en </a:t>
            </a:r>
            <a:r>
              <a:rPr lang="es-ES" sz="4800" b="1" dirty="0">
                <a:solidFill>
                  <a:srgbClr val="FFFF00"/>
                </a:solidFill>
              </a:rPr>
              <a:t>el reino</a:t>
            </a:r>
            <a:r>
              <a:rPr lang="es-ES" sz="4800" b="1" dirty="0">
                <a:solidFill>
                  <a:schemeClr val="bg1"/>
                </a:solidFill>
              </a:rPr>
              <a:t>, resulta claro por qué no podía dar ningún puesto en el reino </a:t>
            </a:r>
            <a:r>
              <a:rPr lang="es-ES" sz="4800" b="1" dirty="0" smtClean="0">
                <a:solidFill>
                  <a:schemeClr val="bg1"/>
                </a:solidFill>
              </a:rPr>
              <a:t>más encumbrado </a:t>
            </a:r>
            <a:r>
              <a:rPr lang="es-ES" sz="4800" b="1" dirty="0">
                <a:solidFill>
                  <a:schemeClr val="bg1"/>
                </a:solidFill>
              </a:rPr>
              <a:t>que el "tercero</a:t>
            </a:r>
            <a:r>
              <a:rPr lang="es-ES" sz="4800" b="1" dirty="0" smtClean="0">
                <a:solidFill>
                  <a:schemeClr val="bg1"/>
                </a:solidFill>
              </a:rPr>
              <a:t>". </a:t>
            </a:r>
            <a:r>
              <a:rPr lang="es-ES" sz="4800" b="1" dirty="0" smtClean="0">
                <a:solidFill>
                  <a:srgbClr val="FFFF00"/>
                </a:solidFill>
              </a:rPr>
              <a:t>CBA</a:t>
            </a:r>
            <a:r>
              <a:rPr lang="es-ES" sz="4800" b="1" dirty="0" smtClean="0">
                <a:solidFill>
                  <a:schemeClr val="bg1"/>
                </a:solidFill>
              </a:rPr>
              <a:t>.</a:t>
            </a:r>
            <a:endParaRPr lang="es-ES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869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962621" y="492447"/>
            <a:ext cx="891697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6000" b="1" dirty="0" err="1">
                <a:solidFill>
                  <a:schemeClr val="bg1"/>
                </a:solidFill>
              </a:rPr>
              <a:t>Belsasar</a:t>
            </a:r>
            <a:r>
              <a:rPr lang="es-ES" sz="6000" b="1" dirty="0">
                <a:solidFill>
                  <a:schemeClr val="bg1"/>
                </a:solidFill>
              </a:rPr>
              <a:t> no aprendió la lección del pasado. Los llamados “</a:t>
            </a:r>
            <a:r>
              <a:rPr lang="es-ES" sz="6000" b="1" dirty="0">
                <a:solidFill>
                  <a:srgbClr val="FFFF00"/>
                </a:solidFill>
              </a:rPr>
              <a:t>sabios</a:t>
            </a:r>
            <a:r>
              <a:rPr lang="es-ES" sz="6000" b="1" dirty="0">
                <a:solidFill>
                  <a:schemeClr val="bg1"/>
                </a:solidFill>
              </a:rPr>
              <a:t>” de Babilonia le habían </a:t>
            </a:r>
            <a:r>
              <a:rPr lang="es-ES" sz="6000" b="1" dirty="0" smtClean="0">
                <a:solidFill>
                  <a:schemeClr val="bg1"/>
                </a:solidFill>
              </a:rPr>
              <a:t>fallado a </a:t>
            </a:r>
            <a:r>
              <a:rPr lang="es-ES" sz="6000" b="1" dirty="0">
                <a:solidFill>
                  <a:schemeClr val="bg1"/>
                </a:solidFill>
              </a:rPr>
              <a:t>Nabucodonosor, y le fallarían a él también.</a:t>
            </a:r>
            <a:endParaRPr lang="es-ES" sz="60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57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¿Finalmente, quién le sugirió al rey que llamara a Daniel?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5:10-12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0" y="1376974"/>
            <a:ext cx="10865174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La ______, 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enterada por las palabras del rey y de sus magnates, entró en la sala del banquete, y dijo: Rey, vive para siempre; no te turben tus pensamientos, ni palidezca tu rostro.</a:t>
            </a:r>
            <a:endParaRPr lang="es-E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91063" y="1374853"/>
            <a:ext cx="18710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reina</a:t>
            </a:r>
            <a:endParaRPr lang="en-US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14738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663413" y="341394"/>
            <a:ext cx="10865174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Hay en tu reino un hombre en el cual mora el espíritu de los dioses santos; ya en los días de tu padre se halló en él luz, inteligencia y sabiduría, semejante a la sabiduría de los dioses; al que el rey Nabucodonosor, tu padre, oh rey, constituyó jefe sobre todos los magos, astrólogos, caldeos y adivinos,</a:t>
            </a:r>
          </a:p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por cuanto fue hallado en él un espíritu superior, ciencia y entendimiento, para interpretar sueños, descifrar enigmas y resolver dudas; éste es Daniel, al cual el rey puso por nombre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Beltsasar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Llámese, pues, ahora 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________,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él te dará la interpretación.</a:t>
            </a:r>
            <a:endParaRPr lang="es-E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2461084" y="5803854"/>
            <a:ext cx="1526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Daniel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6123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341394"/>
            <a:ext cx="9148497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Algunas traducciones dicen: “Reina Madre”. Evidentemente no se trataba de la esposa </a:t>
            </a:r>
            <a:r>
              <a:rPr lang="es-ES" sz="4000" b="1" dirty="0" smtClean="0">
                <a:solidFill>
                  <a:schemeClr val="bg1"/>
                </a:solidFill>
              </a:rPr>
              <a:t>de </a:t>
            </a:r>
            <a:r>
              <a:rPr lang="es-ES" sz="4000" b="1" dirty="0" err="1" smtClean="0">
                <a:solidFill>
                  <a:schemeClr val="bg1"/>
                </a:solidFill>
              </a:rPr>
              <a:t>Belsasar</a:t>
            </a:r>
            <a:r>
              <a:rPr lang="es-ES" sz="4000" b="1" dirty="0">
                <a:solidFill>
                  <a:schemeClr val="bg1"/>
                </a:solidFill>
              </a:rPr>
              <a:t>. Era una mujer mayor, una figura materna en el imperio. Probablemente era la esposa </a:t>
            </a:r>
            <a:r>
              <a:rPr lang="es-ES" sz="4000" b="1" dirty="0" smtClean="0">
                <a:solidFill>
                  <a:schemeClr val="bg1"/>
                </a:solidFill>
              </a:rPr>
              <a:t>de Nabucodonosor</a:t>
            </a:r>
            <a:r>
              <a:rPr lang="es-ES" sz="4000" b="1" dirty="0">
                <a:solidFill>
                  <a:schemeClr val="bg1"/>
                </a:solidFill>
              </a:rPr>
              <a:t>. Ella conocía por experiencia propia el poder </a:t>
            </a:r>
            <a:r>
              <a:rPr lang="es-ES" sz="4000" b="1" dirty="0" err="1">
                <a:solidFill>
                  <a:schemeClr val="bg1"/>
                </a:solidFill>
              </a:rPr>
              <a:t>vitalizador</a:t>
            </a:r>
            <a:r>
              <a:rPr lang="es-ES" sz="4000" b="1" dirty="0">
                <a:solidFill>
                  <a:schemeClr val="bg1"/>
                </a:solidFill>
              </a:rPr>
              <a:t> de Dios. También </a:t>
            </a:r>
            <a:r>
              <a:rPr lang="es-ES" sz="4000" b="1" dirty="0" smtClean="0">
                <a:solidFill>
                  <a:schemeClr val="bg1"/>
                </a:solidFill>
              </a:rPr>
              <a:t>sabía que </a:t>
            </a:r>
            <a:r>
              <a:rPr lang="es-ES" sz="4000" b="1" dirty="0">
                <a:solidFill>
                  <a:schemeClr val="bg1"/>
                </a:solidFill>
              </a:rPr>
              <a:t>en el pasado Dios había utilizado a Daniel, y que podría usarlo nuevamente.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0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10" y="290658"/>
            <a:ext cx="11360510" cy="1077218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exigente pregunta le hizo </a:t>
            </a:r>
            <a:r>
              <a:rPr lang="es-ES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 Daniel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r>
              <a:rPr lang="es-E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28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28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5:13-16</a:t>
            </a:r>
            <a:endParaRPr lang="es-DO" sz="28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598633" y="1367876"/>
            <a:ext cx="10994733" cy="501675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Entonces fue traído Daniel a la presencia del rey. Y tomando el rey la palabra, dijo a Daniel: </a:t>
            </a:r>
            <a:r>
              <a:rPr lang="es-ES" sz="4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¿Eres tú Daniel de los hijos de la cautividad de Judá, que mi padre trajo de Judea</a:t>
            </a:r>
            <a:r>
              <a:rPr lang="es-ES" sz="4000" b="1" u="sng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endParaRPr lang="es-ES" sz="40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14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 han dicho de ti que el espíritu de los dioses santos está en ti, y que en ti se han hallado una luz, un entendimiento y una sabiduría extraordinarios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360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1297856" y="1021857"/>
            <a:ext cx="10618840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el nieto de Nabucodonosor, tuvo muchas oportunidades de servir a Dios. Su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propio abuelo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 había entregado su vida al Dios verdadero. El profeta Daniel había vivido en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Babilonia durante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70 años testificando en favor de la verdad. La luz de la verdad había brillado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sobre </a:t>
            </a:r>
            <a:r>
              <a:rPr lang="es-ES" sz="3600" b="1" dirty="0" err="1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pero él la rechazó con </a:t>
            </a:r>
            <a:r>
              <a:rPr lang="es-E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necedad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Un día de </a:t>
            </a:r>
            <a:r>
              <a:rPr lang="es-ES" sz="36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juicio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se acercaba más rápido de lo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imaginaba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aprendió, como deberíamos hacerlo nosotros, que ciertamente habrá un día</a:t>
            </a:r>
          </a:p>
          <a:p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 juicio para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todos.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AB40DB7F-2397-49BB-935D-FFBDC5B152C6}"/>
              </a:ext>
            </a:extLst>
          </p:cNvPr>
          <p:cNvSpPr/>
          <p:nvPr/>
        </p:nvSpPr>
        <p:spPr>
          <a:xfrm rot="10800000">
            <a:off x="0" y="7953"/>
            <a:ext cx="12206514" cy="1597950"/>
          </a:xfrm>
          <a:custGeom>
            <a:avLst/>
            <a:gdLst>
              <a:gd name="connsiteX0" fmla="*/ 0 w 12192000"/>
              <a:gd name="connsiteY0" fmla="*/ 0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0 w 12192000"/>
              <a:gd name="connsiteY4" fmla="*/ 0 h 1303362"/>
              <a:gd name="connsiteX0" fmla="*/ 1219200 w 12192000"/>
              <a:gd name="connsiteY0" fmla="*/ 14514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219200 w 12192000"/>
              <a:gd name="connsiteY4" fmla="*/ 14514 h 1303362"/>
              <a:gd name="connsiteX0" fmla="*/ 1436914 w 12192000"/>
              <a:gd name="connsiteY0" fmla="*/ 29028 h 1303362"/>
              <a:gd name="connsiteX1" fmla="*/ 12192000 w 12192000"/>
              <a:gd name="connsiteY1" fmla="*/ 0 h 1303362"/>
              <a:gd name="connsiteX2" fmla="*/ 12192000 w 12192000"/>
              <a:gd name="connsiteY2" fmla="*/ 1303362 h 1303362"/>
              <a:gd name="connsiteX3" fmla="*/ 0 w 12192000"/>
              <a:gd name="connsiteY3" fmla="*/ 1303362 h 1303362"/>
              <a:gd name="connsiteX4" fmla="*/ 1436914 w 12192000"/>
              <a:gd name="connsiteY4" fmla="*/ 29028 h 1303362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3266 h 2387600"/>
              <a:gd name="connsiteX1" fmla="*/ 12206514 w 12206514"/>
              <a:gd name="connsiteY1" fmla="*/ 0 h 2387600"/>
              <a:gd name="connsiteX2" fmla="*/ 12192000 w 12206514"/>
              <a:gd name="connsiteY2" fmla="*/ 1084238 h 2387600"/>
              <a:gd name="connsiteX3" fmla="*/ 12192000 w 12206514"/>
              <a:gd name="connsiteY3" fmla="*/ 2387600 h 2387600"/>
              <a:gd name="connsiteX4" fmla="*/ 0 w 12206514"/>
              <a:gd name="connsiteY4" fmla="*/ 2387600 h 2387600"/>
              <a:gd name="connsiteX5" fmla="*/ 1436914 w 12206514"/>
              <a:gd name="connsiteY5" fmla="*/ 1113266 h 2387600"/>
              <a:gd name="connsiteX0" fmla="*/ 1436914 w 12206514"/>
              <a:gd name="connsiteY0" fmla="*/ 1117519 h 2391853"/>
              <a:gd name="connsiteX1" fmla="*/ 7489371 w 12206514"/>
              <a:gd name="connsiteY1" fmla="*/ 1223453 h 2391853"/>
              <a:gd name="connsiteX2" fmla="*/ 12206514 w 12206514"/>
              <a:gd name="connsiteY2" fmla="*/ 4253 h 2391853"/>
              <a:gd name="connsiteX3" fmla="*/ 12192000 w 12206514"/>
              <a:gd name="connsiteY3" fmla="*/ 1088491 h 2391853"/>
              <a:gd name="connsiteX4" fmla="*/ 12192000 w 12206514"/>
              <a:gd name="connsiteY4" fmla="*/ 2391853 h 2391853"/>
              <a:gd name="connsiteX5" fmla="*/ 0 w 12206514"/>
              <a:gd name="connsiteY5" fmla="*/ 2391853 h 2391853"/>
              <a:gd name="connsiteX6" fmla="*/ 1436914 w 12206514"/>
              <a:gd name="connsiteY6" fmla="*/ 1117519 h 2391853"/>
              <a:gd name="connsiteX0" fmla="*/ 1436914 w 12206514"/>
              <a:gd name="connsiteY0" fmla="*/ 1121779 h 2396113"/>
              <a:gd name="connsiteX1" fmla="*/ 7489371 w 12206514"/>
              <a:gd name="connsiteY1" fmla="*/ 1227713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21779 h 2396113"/>
              <a:gd name="connsiteX1" fmla="*/ 7518400 w 12206514"/>
              <a:gd name="connsiteY1" fmla="*/ 1663142 h 2396113"/>
              <a:gd name="connsiteX2" fmla="*/ 10116457 w 12206514"/>
              <a:gd name="connsiteY2" fmla="*/ 719714 h 2396113"/>
              <a:gd name="connsiteX3" fmla="*/ 12206514 w 12206514"/>
              <a:gd name="connsiteY3" fmla="*/ 8513 h 2396113"/>
              <a:gd name="connsiteX4" fmla="*/ 12192000 w 12206514"/>
              <a:gd name="connsiteY4" fmla="*/ 1092751 h 2396113"/>
              <a:gd name="connsiteX5" fmla="*/ 12192000 w 12206514"/>
              <a:gd name="connsiteY5" fmla="*/ 2396113 h 2396113"/>
              <a:gd name="connsiteX6" fmla="*/ 0 w 12206514"/>
              <a:gd name="connsiteY6" fmla="*/ 2396113 h 2396113"/>
              <a:gd name="connsiteX7" fmla="*/ 1436914 w 12206514"/>
              <a:gd name="connsiteY7" fmla="*/ 1121779 h 2396113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498 h 2391832"/>
              <a:gd name="connsiteX1" fmla="*/ 7518400 w 12206514"/>
              <a:gd name="connsiteY1" fmla="*/ 1658861 h 2391832"/>
              <a:gd name="connsiteX2" fmla="*/ 9114971 w 12206514"/>
              <a:gd name="connsiteY2" fmla="*/ 1383090 h 2391832"/>
              <a:gd name="connsiteX3" fmla="*/ 12206514 w 12206514"/>
              <a:gd name="connsiteY3" fmla="*/ 4232 h 2391832"/>
              <a:gd name="connsiteX4" fmla="*/ 12192000 w 12206514"/>
              <a:gd name="connsiteY4" fmla="*/ 1088470 h 2391832"/>
              <a:gd name="connsiteX5" fmla="*/ 12192000 w 12206514"/>
              <a:gd name="connsiteY5" fmla="*/ 2391832 h 2391832"/>
              <a:gd name="connsiteX6" fmla="*/ 0 w 12206514"/>
              <a:gd name="connsiteY6" fmla="*/ 2391832 h 2391832"/>
              <a:gd name="connsiteX7" fmla="*/ 1436914 w 12206514"/>
              <a:gd name="connsiteY7" fmla="*/ 1117498 h 2391832"/>
              <a:gd name="connsiteX0" fmla="*/ 1436914 w 12206514"/>
              <a:gd name="connsiteY0" fmla="*/ 1117691 h 2392025"/>
              <a:gd name="connsiteX1" fmla="*/ 7518400 w 12206514"/>
              <a:gd name="connsiteY1" fmla="*/ 1659054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691 h 2392025"/>
              <a:gd name="connsiteX1" fmla="*/ 7692572 w 12206514"/>
              <a:gd name="connsiteY1" fmla="*/ 1688082 h 2392025"/>
              <a:gd name="connsiteX2" fmla="*/ 9579428 w 12206514"/>
              <a:gd name="connsiteY2" fmla="*/ 1325225 h 2392025"/>
              <a:gd name="connsiteX3" fmla="*/ 12206514 w 12206514"/>
              <a:gd name="connsiteY3" fmla="*/ 4425 h 2392025"/>
              <a:gd name="connsiteX4" fmla="*/ 12192000 w 12206514"/>
              <a:gd name="connsiteY4" fmla="*/ 1088663 h 2392025"/>
              <a:gd name="connsiteX5" fmla="*/ 12192000 w 12206514"/>
              <a:gd name="connsiteY5" fmla="*/ 2392025 h 2392025"/>
              <a:gd name="connsiteX6" fmla="*/ 0 w 12206514"/>
              <a:gd name="connsiteY6" fmla="*/ 2392025 h 2392025"/>
              <a:gd name="connsiteX7" fmla="*/ 1436914 w 12206514"/>
              <a:gd name="connsiteY7" fmla="*/ 1117691 h 2392025"/>
              <a:gd name="connsiteX0" fmla="*/ 1436914 w 12206514"/>
              <a:gd name="connsiteY0" fmla="*/ 1117593 h 2391927"/>
              <a:gd name="connsiteX1" fmla="*/ 7692572 w 12206514"/>
              <a:gd name="connsiteY1" fmla="*/ 1687984 h 2391927"/>
              <a:gd name="connsiteX2" fmla="*/ 9593943 w 12206514"/>
              <a:gd name="connsiteY2" fmla="*/ 1354156 h 2391927"/>
              <a:gd name="connsiteX3" fmla="*/ 12206514 w 12206514"/>
              <a:gd name="connsiteY3" fmla="*/ 4327 h 2391927"/>
              <a:gd name="connsiteX4" fmla="*/ 12192000 w 12206514"/>
              <a:gd name="connsiteY4" fmla="*/ 1088565 h 2391927"/>
              <a:gd name="connsiteX5" fmla="*/ 12192000 w 12206514"/>
              <a:gd name="connsiteY5" fmla="*/ 2391927 h 2391927"/>
              <a:gd name="connsiteX6" fmla="*/ 0 w 12206514"/>
              <a:gd name="connsiteY6" fmla="*/ 2391927 h 2391927"/>
              <a:gd name="connsiteX7" fmla="*/ 1436914 w 12206514"/>
              <a:gd name="connsiteY7" fmla="*/ 1117593 h 2391927"/>
              <a:gd name="connsiteX0" fmla="*/ 1436914 w 12206514"/>
              <a:gd name="connsiteY0" fmla="*/ 1117792 h 2392126"/>
              <a:gd name="connsiteX1" fmla="*/ 7692572 w 12206514"/>
              <a:gd name="connsiteY1" fmla="*/ 1688183 h 2392126"/>
              <a:gd name="connsiteX2" fmla="*/ 9593943 w 12206514"/>
              <a:gd name="connsiteY2" fmla="*/ 1354355 h 2392126"/>
              <a:gd name="connsiteX3" fmla="*/ 12206514 w 12206514"/>
              <a:gd name="connsiteY3" fmla="*/ 4526 h 2392126"/>
              <a:gd name="connsiteX4" fmla="*/ 12192000 w 12206514"/>
              <a:gd name="connsiteY4" fmla="*/ 1088764 h 2392126"/>
              <a:gd name="connsiteX5" fmla="*/ 12192000 w 12206514"/>
              <a:gd name="connsiteY5" fmla="*/ 2392126 h 2392126"/>
              <a:gd name="connsiteX6" fmla="*/ 0 w 12206514"/>
              <a:gd name="connsiteY6" fmla="*/ 2392126 h 2392126"/>
              <a:gd name="connsiteX7" fmla="*/ 1436914 w 12206514"/>
              <a:gd name="connsiteY7" fmla="*/ 1117792 h 2392126"/>
              <a:gd name="connsiteX0" fmla="*/ 1436914 w 12206514"/>
              <a:gd name="connsiteY0" fmla="*/ 1118190 h 2392524"/>
              <a:gd name="connsiteX1" fmla="*/ 7692572 w 12206514"/>
              <a:gd name="connsiteY1" fmla="*/ 1688581 h 2392524"/>
              <a:gd name="connsiteX2" fmla="*/ 9593943 w 12206514"/>
              <a:gd name="connsiteY2" fmla="*/ 1354753 h 2392524"/>
              <a:gd name="connsiteX3" fmla="*/ 12206514 w 12206514"/>
              <a:gd name="connsiteY3" fmla="*/ 4924 h 2392524"/>
              <a:gd name="connsiteX4" fmla="*/ 12192000 w 12206514"/>
              <a:gd name="connsiteY4" fmla="*/ 1089162 h 2392524"/>
              <a:gd name="connsiteX5" fmla="*/ 12192000 w 12206514"/>
              <a:gd name="connsiteY5" fmla="*/ 2392524 h 2392524"/>
              <a:gd name="connsiteX6" fmla="*/ 0 w 12206514"/>
              <a:gd name="connsiteY6" fmla="*/ 2392524 h 2392524"/>
              <a:gd name="connsiteX7" fmla="*/ 1436914 w 12206514"/>
              <a:gd name="connsiteY7" fmla="*/ 1118190 h 2392524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95939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  <a:gd name="connsiteX0" fmla="*/ 1436914 w 12206514"/>
              <a:gd name="connsiteY0" fmla="*/ 1120138 h 2394472"/>
              <a:gd name="connsiteX1" fmla="*/ 7692572 w 12206514"/>
              <a:gd name="connsiteY1" fmla="*/ 1690529 h 2394472"/>
              <a:gd name="connsiteX2" fmla="*/ 9651093 w 12206514"/>
              <a:gd name="connsiteY2" fmla="*/ 1032851 h 2394472"/>
              <a:gd name="connsiteX3" fmla="*/ 12206514 w 12206514"/>
              <a:gd name="connsiteY3" fmla="*/ 6872 h 2394472"/>
              <a:gd name="connsiteX4" fmla="*/ 12192000 w 12206514"/>
              <a:gd name="connsiteY4" fmla="*/ 1091110 h 2394472"/>
              <a:gd name="connsiteX5" fmla="*/ 12192000 w 12206514"/>
              <a:gd name="connsiteY5" fmla="*/ 2394472 h 2394472"/>
              <a:gd name="connsiteX6" fmla="*/ 0 w 12206514"/>
              <a:gd name="connsiteY6" fmla="*/ 2394472 h 2394472"/>
              <a:gd name="connsiteX7" fmla="*/ 1436914 w 12206514"/>
              <a:gd name="connsiteY7" fmla="*/ 1120138 h 2394472"/>
              <a:gd name="connsiteX0" fmla="*/ 1436914 w 12206514"/>
              <a:gd name="connsiteY0" fmla="*/ 1121944 h 2396278"/>
              <a:gd name="connsiteX1" fmla="*/ 7692572 w 12206514"/>
              <a:gd name="connsiteY1" fmla="*/ 1692335 h 2396278"/>
              <a:gd name="connsiteX2" fmla="*/ 10470243 w 12206514"/>
              <a:gd name="connsiteY2" fmla="*/ 863207 h 2396278"/>
              <a:gd name="connsiteX3" fmla="*/ 12206514 w 12206514"/>
              <a:gd name="connsiteY3" fmla="*/ 8678 h 2396278"/>
              <a:gd name="connsiteX4" fmla="*/ 12192000 w 12206514"/>
              <a:gd name="connsiteY4" fmla="*/ 1092916 h 2396278"/>
              <a:gd name="connsiteX5" fmla="*/ 12192000 w 12206514"/>
              <a:gd name="connsiteY5" fmla="*/ 2396278 h 2396278"/>
              <a:gd name="connsiteX6" fmla="*/ 0 w 12206514"/>
              <a:gd name="connsiteY6" fmla="*/ 2396278 h 2396278"/>
              <a:gd name="connsiteX7" fmla="*/ 1436914 w 12206514"/>
              <a:gd name="connsiteY7" fmla="*/ 1121944 h 2396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206514" h="2396278">
                <a:moveTo>
                  <a:pt x="1436914" y="1121944"/>
                </a:moveTo>
                <a:cubicBezTo>
                  <a:pt x="2644019" y="823192"/>
                  <a:pt x="5897639" y="1877879"/>
                  <a:pt x="7692572" y="1692335"/>
                </a:cubicBezTo>
                <a:cubicBezTo>
                  <a:pt x="9131905" y="1601134"/>
                  <a:pt x="10163024" y="979322"/>
                  <a:pt x="10470243" y="863207"/>
                </a:cubicBezTo>
                <a:cubicBezTo>
                  <a:pt x="11270947" y="500350"/>
                  <a:pt x="11853333" y="-77685"/>
                  <a:pt x="12206514" y="8678"/>
                </a:cubicBezTo>
                <a:lnTo>
                  <a:pt x="12192000" y="1092916"/>
                </a:lnTo>
                <a:lnTo>
                  <a:pt x="12192000" y="2396278"/>
                </a:lnTo>
                <a:lnTo>
                  <a:pt x="0" y="2396278"/>
                </a:lnTo>
                <a:lnTo>
                  <a:pt x="1436914" y="1121944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 w="5715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952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sp>
        <p:nvSpPr>
          <p:cNvPr id="2" name="CuadroTexto 1"/>
          <p:cNvSpPr txBox="1"/>
          <p:nvPr/>
        </p:nvSpPr>
        <p:spPr>
          <a:xfrm>
            <a:off x="-1002890" y="99042"/>
            <a:ext cx="49112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DO" sz="4000" b="1" dirty="0" smtClean="0">
                <a:solidFill>
                  <a:schemeClr val="accent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Introducción</a:t>
            </a:r>
            <a:endParaRPr lang="en-US" sz="4000" b="1" dirty="0">
              <a:solidFill>
                <a:schemeClr val="accent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619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48535" y="427324"/>
            <a:ext cx="10694929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ahora acaban de traer a mi presencia sabios y astrólogos para que lean esta escritura y me den su interpretación; pero ninguno ha podido mostrarme la interpretación del asunto.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Yo, pues, he oído decir de ti que puedes dar interpretaciones y resolver dificultades. Si eres, pues, capaz de leer esta escritura y darme su interpretación, serás vestido de púrpura, llevarás en tu cuello un collar de oro y mandarás como tercero en el reino.</a:t>
            </a:r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6583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503885"/>
            <a:ext cx="9073787" cy="618630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Daniel había trabajado como estadista de Babilonia durante setenta años. Su genuina </a:t>
            </a:r>
            <a:r>
              <a:rPr lang="es-ES" sz="3600" b="1" dirty="0" smtClean="0">
                <a:solidFill>
                  <a:schemeClr val="bg1"/>
                </a:solidFill>
              </a:rPr>
              <a:t>reputación era </a:t>
            </a:r>
            <a:r>
              <a:rPr lang="es-ES" sz="3600" b="1" dirty="0">
                <a:solidFill>
                  <a:schemeClr val="bg1"/>
                </a:solidFill>
              </a:rPr>
              <a:t>bien conocida</a:t>
            </a:r>
            <a:r>
              <a:rPr lang="es-ES" sz="3600" b="1" dirty="0" smtClean="0">
                <a:solidFill>
                  <a:schemeClr val="bg1"/>
                </a:solidFill>
              </a:rPr>
              <a:t>. </a:t>
            </a:r>
            <a:r>
              <a:rPr lang="es-ES" sz="3600" b="1" dirty="0">
                <a:solidFill>
                  <a:schemeClr val="bg1"/>
                </a:solidFill>
              </a:rPr>
              <a:t>En vista de todo ello, </a:t>
            </a:r>
            <a:r>
              <a:rPr lang="es-ES" sz="3600" b="1" dirty="0" err="1">
                <a:solidFill>
                  <a:schemeClr val="bg1"/>
                </a:solidFill>
              </a:rPr>
              <a:t>Belsasar</a:t>
            </a:r>
            <a:r>
              <a:rPr lang="es-ES" sz="3600" b="1" dirty="0">
                <a:solidFill>
                  <a:schemeClr val="bg1"/>
                </a:solidFill>
              </a:rPr>
              <a:t>, con el </a:t>
            </a:r>
            <a:r>
              <a:rPr lang="es-ES" sz="3600" b="1" dirty="0" smtClean="0">
                <a:solidFill>
                  <a:schemeClr val="bg1"/>
                </a:solidFill>
              </a:rPr>
              <a:t>efecto </a:t>
            </a:r>
            <a:r>
              <a:rPr lang="es-ES" sz="3600" b="1" dirty="0">
                <a:solidFill>
                  <a:schemeClr val="bg1"/>
                </a:solidFill>
              </a:rPr>
              <a:t>de la bebida, trató de desmerecer </a:t>
            </a:r>
            <a:r>
              <a:rPr lang="es-ES" sz="3600" b="1" dirty="0" smtClean="0">
                <a:solidFill>
                  <a:schemeClr val="bg1"/>
                </a:solidFill>
              </a:rPr>
              <a:t>a Daniel </a:t>
            </a:r>
            <a:r>
              <a:rPr lang="es-ES" sz="3600" b="1" dirty="0">
                <a:solidFill>
                  <a:schemeClr val="bg1"/>
                </a:solidFill>
              </a:rPr>
              <a:t>implicando que no era más que un israelita cautivo. En un intento desesperado </a:t>
            </a:r>
            <a:r>
              <a:rPr lang="es-ES" sz="3600" b="1" dirty="0" smtClean="0">
                <a:solidFill>
                  <a:schemeClr val="bg1"/>
                </a:solidFill>
              </a:rPr>
              <a:t>por comprender </a:t>
            </a:r>
            <a:r>
              <a:rPr lang="es-ES" sz="3600" b="1" dirty="0">
                <a:solidFill>
                  <a:schemeClr val="bg1"/>
                </a:solidFill>
              </a:rPr>
              <a:t>la escritura misteriosa, </a:t>
            </a:r>
            <a:r>
              <a:rPr lang="es-ES" sz="3600" b="1" dirty="0" err="1">
                <a:solidFill>
                  <a:schemeClr val="bg1"/>
                </a:solidFill>
              </a:rPr>
              <a:t>Belsasar</a:t>
            </a:r>
            <a:r>
              <a:rPr lang="es-ES" sz="3600" b="1" dirty="0">
                <a:solidFill>
                  <a:schemeClr val="bg1"/>
                </a:solidFill>
              </a:rPr>
              <a:t> le ofreció a Daniel pródigas recompensas si </a:t>
            </a:r>
            <a:r>
              <a:rPr lang="es-ES" sz="3600" b="1" dirty="0" smtClean="0">
                <a:solidFill>
                  <a:schemeClr val="bg1"/>
                </a:solidFill>
              </a:rPr>
              <a:t>podía explicarle </a:t>
            </a:r>
            <a:r>
              <a:rPr lang="es-ES" sz="3600" b="1" dirty="0">
                <a:solidFill>
                  <a:schemeClr val="bg1"/>
                </a:solidFill>
              </a:rPr>
              <a:t>el significado de esas </a:t>
            </a:r>
            <a:r>
              <a:rPr lang="es-ES" sz="3600" b="1" dirty="0" smtClean="0">
                <a:solidFill>
                  <a:schemeClr val="bg1"/>
                </a:solidFill>
              </a:rPr>
              <a:t>extrañas </a:t>
            </a:r>
            <a:r>
              <a:rPr lang="es-ES" sz="3600" b="1" dirty="0">
                <a:solidFill>
                  <a:schemeClr val="bg1"/>
                </a:solidFill>
              </a:rPr>
              <a:t>palabras.</a:t>
            </a:r>
            <a:endParaRPr lang="es-DO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5561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8" y="257600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le respondió Daniel?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5:17-21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131914"/>
            <a:ext cx="11087364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17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Entonces Daniel respondió y dijo delante del rey: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Tus dones sean para ti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 tus recompensas a otros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Leeré la escritura al rey, y le daré la interpretación.</a:t>
            </a:r>
          </a:p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18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Altísimo Dios, oh rey, dio a Nabucodonosor, tu padre, el reino y la grandeza, la gloria y la majestad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19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por la grandeza que le dio, todos los pueblos, naciones y lenguas temblaban de miedo delante de él. A quien quería mataba, y a quien quería dejaba con vida; engrandecía a quien quería, y a quien quería humillaba.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7255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76786" y="232504"/>
            <a:ext cx="11135659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Mas cuando su corazón se ensoberbeció, y su espíritu se endureció en su orgullo, fue depuesto del trono de su reino, y despojado de su gloria.</a:t>
            </a:r>
          </a:p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 fue echado de entre los hijos de los hombres, y su mente se hizo semejante a la de las bestias, y con los asnos monteses fue su morada. Le hicieron comer hierba como a buey, y su cuerpo fue mojado con el rocío del cielo, hasta que reconoció que el Altísimo Dios tiene dominio sobre la realeza de los hombres, y la da a quien quiere.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996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3067665" y="341394"/>
            <a:ext cx="8450825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Daniel no podía ser comprado. Sus servicios no estaban a la venta. Su única motivación </a:t>
            </a:r>
            <a:r>
              <a:rPr lang="es-ES" sz="4000" b="1" dirty="0" smtClean="0">
                <a:solidFill>
                  <a:schemeClr val="bg1"/>
                </a:solidFill>
              </a:rPr>
              <a:t>era servir </a:t>
            </a:r>
            <a:r>
              <a:rPr lang="es-ES" sz="4000" b="1" dirty="0">
                <a:solidFill>
                  <a:schemeClr val="bg1"/>
                </a:solidFill>
              </a:rPr>
              <a:t>a Dios. Su única ambición era recibir el honor del reino de Dios. Daniel aprovechó </a:t>
            </a:r>
            <a:r>
              <a:rPr lang="es-ES" sz="4000" b="1" dirty="0" smtClean="0">
                <a:solidFill>
                  <a:schemeClr val="bg1"/>
                </a:solidFill>
              </a:rPr>
              <a:t>esta oportunidad </a:t>
            </a:r>
            <a:r>
              <a:rPr lang="es-ES" sz="4000" b="1" dirty="0">
                <a:solidFill>
                  <a:schemeClr val="bg1"/>
                </a:solidFill>
              </a:rPr>
              <a:t>para repasar los intentos divinos por salvar a Babilonia. A lo largo de la historia </a:t>
            </a:r>
            <a:r>
              <a:rPr lang="es-ES" sz="4000" b="1" dirty="0" smtClean="0">
                <a:solidFill>
                  <a:schemeClr val="bg1"/>
                </a:solidFill>
              </a:rPr>
              <a:t>de babilonia</a:t>
            </a:r>
            <a:r>
              <a:rPr lang="es-ES" sz="4000" b="1" dirty="0">
                <a:solidFill>
                  <a:schemeClr val="bg1"/>
                </a:solidFill>
              </a:rPr>
              <a:t>, Dios le dio muchas oportunidades de conocer su voluntad.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7463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3067665" y="341394"/>
            <a:ext cx="8669633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De muy diversas </a:t>
            </a:r>
            <a:r>
              <a:rPr lang="es-ES" sz="4000" b="1" dirty="0" smtClean="0">
                <a:solidFill>
                  <a:schemeClr val="bg1"/>
                </a:solidFill>
              </a:rPr>
              <a:t>maneras, Dios </a:t>
            </a:r>
            <a:r>
              <a:rPr lang="es-ES" sz="4000" b="1" dirty="0">
                <a:solidFill>
                  <a:schemeClr val="bg1"/>
                </a:solidFill>
              </a:rPr>
              <a:t>había </a:t>
            </a:r>
            <a:r>
              <a:rPr lang="es-ES" sz="4000" b="1" dirty="0" smtClean="0">
                <a:solidFill>
                  <a:schemeClr val="bg1"/>
                </a:solidFill>
              </a:rPr>
              <a:t>llamado </a:t>
            </a:r>
            <a:r>
              <a:rPr lang="es-ES" sz="4000" b="1" dirty="0">
                <a:solidFill>
                  <a:schemeClr val="bg1"/>
                </a:solidFill>
              </a:rPr>
              <a:t>a las puertas de Babilonia. Esas oportunidades estaban llegando </a:t>
            </a:r>
            <a:r>
              <a:rPr lang="es-ES" sz="4000" b="1" dirty="0" smtClean="0">
                <a:solidFill>
                  <a:schemeClr val="bg1"/>
                </a:solidFill>
              </a:rPr>
              <a:t>velozmente al final; la puerta de la misericordia, que había estado abierta durante setenta años, estaba a punto de </a:t>
            </a:r>
            <a:r>
              <a:rPr lang="es-ES" sz="4000" b="1" dirty="0">
                <a:solidFill>
                  <a:schemeClr val="bg1"/>
                </a:solidFill>
              </a:rPr>
              <a:t>cerrarse. Los babilónicos habían endurecido sus corazones, y Dios no podía hacer más </a:t>
            </a:r>
            <a:r>
              <a:rPr lang="es-ES" sz="4000" b="1" dirty="0" smtClean="0">
                <a:solidFill>
                  <a:schemeClr val="bg1"/>
                </a:solidFill>
              </a:rPr>
              <a:t>que dejarlos </a:t>
            </a:r>
            <a:r>
              <a:rPr lang="es-ES" sz="4000" b="1" dirty="0">
                <a:solidFill>
                  <a:schemeClr val="bg1"/>
                </a:solidFill>
              </a:rPr>
              <a:t>librados a sus propios deseos </a:t>
            </a:r>
            <a:r>
              <a:rPr lang="es-ES" sz="4000" b="1" dirty="0" smtClean="0">
                <a:solidFill>
                  <a:schemeClr val="bg1"/>
                </a:solidFill>
              </a:rPr>
              <a:t>egoístas. 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78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821872" y="1497590"/>
            <a:ext cx="54724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mayor error de la vida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9851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96709" y="163485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fue el error de </a:t>
            </a:r>
            <a:r>
              <a:rPr lang="es-ES" sz="3600" b="1" dirty="0" err="1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¿Por qué era tan grande su culpa? Daniel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5:22-25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270029"/>
            <a:ext cx="1119858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tú, su hijo </a:t>
            </a:r>
            <a:r>
              <a:rPr lang="es-ES" sz="36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tu corazón, 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_______________________;</a:t>
            </a:r>
            <a:endParaRPr lang="es-ES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</a:t>
            </a:r>
            <a:r>
              <a:rPr lang="es-ES" sz="36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36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sino que te has ensoberbecido contra el Señor del cielo, e hiciste traer a tu presencia los vasos de su casa, y tú y tus magnates, tus mujeres y tus concubinas, bebisteis vino en ellos; además de esto, diste alabanza a dioses de plata y oro, de bronce, de hierro, de madera y de piedra, que ni ven, ni oyen, ni saben; y no has dado gloria al Dios en cuya mano está tu vida, y en cuya mano están todos tus caminos.</a:t>
            </a:r>
            <a:endParaRPr lang="es-DO" sz="36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5425293" y="1273662"/>
            <a:ext cx="3507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 has humillado</a:t>
            </a:r>
            <a:endParaRPr lang="en-US" sz="3600" dirty="0">
              <a:solidFill>
                <a:srgbClr val="FFFF00"/>
              </a:solidFill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617918" y="1798664"/>
            <a:ext cx="52688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pesar de saber todo esto</a:t>
            </a:r>
            <a:endParaRPr lang="en-US" sz="36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367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796513" y="895392"/>
            <a:ext cx="11198581" cy="5078313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24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Entonces de su presencia fue enviada la mano que trazó esta escritura.</a:t>
            </a:r>
          </a:p>
          <a:p>
            <a:endParaRPr lang="es-ES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5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25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 la escritura que trazó </a:t>
            </a:r>
            <a:r>
              <a:rPr lang="es-ES" sz="5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es: MENÉ</a:t>
            </a:r>
            <a:r>
              <a:rPr lang="es-ES" sz="5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MENÉ, TEKEL y PARSÍN.</a:t>
            </a:r>
            <a:endParaRPr lang="es-DO" sz="5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485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618393"/>
            <a:ext cx="8717371" cy="563231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6000" b="1" dirty="0" err="1">
                <a:solidFill>
                  <a:schemeClr val="bg1"/>
                </a:solidFill>
              </a:rPr>
              <a:t>Belsasar</a:t>
            </a:r>
            <a:r>
              <a:rPr lang="es-ES" sz="6000" b="1" dirty="0">
                <a:solidFill>
                  <a:schemeClr val="bg1"/>
                </a:solidFill>
              </a:rPr>
              <a:t> sabía qué era lo bueno, pero no lo hizo. Le dio la espalda a la luz que Dios le </a:t>
            </a:r>
            <a:r>
              <a:rPr lang="es-ES" sz="6000" b="1" dirty="0" smtClean="0">
                <a:solidFill>
                  <a:schemeClr val="bg1"/>
                </a:solidFill>
              </a:rPr>
              <a:t>había entregado</a:t>
            </a:r>
            <a:r>
              <a:rPr lang="es-ES" sz="6000" b="1" dirty="0">
                <a:solidFill>
                  <a:schemeClr val="bg1"/>
                </a:solidFill>
              </a:rPr>
              <a:t>. Eligió las tinieblas en vez de la luz.</a:t>
            </a:r>
            <a:endParaRPr lang="es-ES" sz="6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26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rma libre: forma 30">
            <a:extLst>
              <a:ext uri="{FF2B5EF4-FFF2-40B4-BE49-F238E27FC236}">
                <a16:creationId xmlns:a16="http://schemas.microsoft.com/office/drawing/2014/main" id="{398C7394-323C-48C9-B7C5-01C566893450}"/>
              </a:ext>
            </a:extLst>
          </p:cNvPr>
          <p:cNvSpPr/>
          <p:nvPr/>
        </p:nvSpPr>
        <p:spPr>
          <a:xfrm rot="20281858">
            <a:off x="3478903" y="-1795383"/>
            <a:ext cx="8622603" cy="4815761"/>
          </a:xfrm>
          <a:custGeom>
            <a:avLst/>
            <a:gdLst>
              <a:gd name="connsiteX0" fmla="*/ 0 w 8643068"/>
              <a:gd name="connsiteY0" fmla="*/ 0 h 4815761"/>
              <a:gd name="connsiteX1" fmla="*/ 8643068 w 8643068"/>
              <a:gd name="connsiteY1" fmla="*/ 3486594 h 4815761"/>
              <a:gd name="connsiteX2" fmla="*/ 8106885 w 8643068"/>
              <a:gd name="connsiteY2" fmla="*/ 4815761 h 4815761"/>
              <a:gd name="connsiteX3" fmla="*/ 8087749 w 8643068"/>
              <a:gd name="connsiteY3" fmla="*/ 4774961 h 4815761"/>
              <a:gd name="connsiteX4" fmla="*/ 2953648 w 8643068"/>
              <a:gd name="connsiteY4" fmla="*/ 1265075 h 4815761"/>
              <a:gd name="connsiteX5" fmla="*/ 174663 w 8643068"/>
              <a:gd name="connsiteY5" fmla="*/ 377905 h 4815761"/>
              <a:gd name="connsiteX6" fmla="*/ 0 w 8643068"/>
              <a:gd name="connsiteY6" fmla="*/ 340447 h 4815761"/>
              <a:gd name="connsiteX7" fmla="*/ 0 w 8643068"/>
              <a:gd name="connsiteY7" fmla="*/ 0 h 4815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43068" h="4815761">
                <a:moveTo>
                  <a:pt x="0" y="0"/>
                </a:moveTo>
                <a:lnTo>
                  <a:pt x="8643068" y="3486594"/>
                </a:lnTo>
                <a:lnTo>
                  <a:pt x="8106885" y="4815761"/>
                </a:lnTo>
                <a:lnTo>
                  <a:pt x="8087749" y="4774961"/>
                </a:lnTo>
                <a:cubicBezTo>
                  <a:pt x="7538239" y="3713685"/>
                  <a:pt x="5541269" y="2308915"/>
                  <a:pt x="2953648" y="1265075"/>
                </a:cubicBezTo>
                <a:cubicBezTo>
                  <a:pt x="1983290" y="873635"/>
                  <a:pt x="1037525" y="576377"/>
                  <a:pt x="174663" y="377905"/>
                </a:cubicBezTo>
                <a:lnTo>
                  <a:pt x="0" y="340447"/>
                </a:lnTo>
                <a:lnTo>
                  <a:pt x="0" y="0"/>
                </a:lnTo>
                <a:close/>
              </a:path>
            </a:pathLst>
          </a:custGeom>
          <a:solidFill>
            <a:srgbClr val="C68018"/>
          </a:solidFill>
          <a:ln>
            <a:solidFill>
              <a:srgbClr val="C68018"/>
            </a:solidFill>
          </a:ln>
          <a:scene3d>
            <a:camera prst="orthographicFront"/>
            <a:lightRig rig="threePt" dir="t"/>
          </a:scene3d>
          <a:sp3d>
            <a:bevelT w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2A19C5A1-68BF-46FF-B747-E81E58D3A2DD}"/>
              </a:ext>
            </a:extLst>
          </p:cNvPr>
          <p:cNvSpPr/>
          <p:nvPr/>
        </p:nvSpPr>
        <p:spPr>
          <a:xfrm rot="894461">
            <a:off x="2076246" y="-180464"/>
            <a:ext cx="1170569" cy="7234092"/>
          </a:xfrm>
          <a:custGeom>
            <a:avLst/>
            <a:gdLst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68991 w 968991"/>
              <a:gd name="connsiteY2" fmla="*/ 6632480 h 6632480"/>
              <a:gd name="connsiteX3" fmla="*/ 0 w 968991"/>
              <a:gd name="connsiteY3" fmla="*/ 6632480 h 6632480"/>
              <a:gd name="connsiteX4" fmla="*/ 0 w 968991"/>
              <a:gd name="connsiteY4" fmla="*/ 0 h 6632480"/>
              <a:gd name="connsiteX0" fmla="*/ 0 w 968991"/>
              <a:gd name="connsiteY0" fmla="*/ 0 h 6632480"/>
              <a:gd name="connsiteX1" fmla="*/ 968991 w 968991"/>
              <a:gd name="connsiteY1" fmla="*/ 0 h 6632480"/>
              <a:gd name="connsiteX2" fmla="*/ 937668 w 968991"/>
              <a:gd name="connsiteY2" fmla="*/ 964432 h 6632480"/>
              <a:gd name="connsiteX3" fmla="*/ 968991 w 968991"/>
              <a:gd name="connsiteY3" fmla="*/ 6632480 h 6632480"/>
              <a:gd name="connsiteX4" fmla="*/ 0 w 968991"/>
              <a:gd name="connsiteY4" fmla="*/ 6632480 h 6632480"/>
              <a:gd name="connsiteX5" fmla="*/ 0 w 968991"/>
              <a:gd name="connsiteY5" fmla="*/ 0 h 6632480"/>
              <a:gd name="connsiteX0" fmla="*/ 438 w 969429"/>
              <a:gd name="connsiteY0" fmla="*/ 0 h 6632480"/>
              <a:gd name="connsiteX1" fmla="*/ 969429 w 969429"/>
              <a:gd name="connsiteY1" fmla="*/ 0 h 6632480"/>
              <a:gd name="connsiteX2" fmla="*/ 938106 w 969429"/>
              <a:gd name="connsiteY2" fmla="*/ 964432 h 6632480"/>
              <a:gd name="connsiteX3" fmla="*/ 969429 w 969429"/>
              <a:gd name="connsiteY3" fmla="*/ 6632480 h 6632480"/>
              <a:gd name="connsiteX4" fmla="*/ 438 w 969429"/>
              <a:gd name="connsiteY4" fmla="*/ 6632480 h 6632480"/>
              <a:gd name="connsiteX5" fmla="*/ 5463 w 969429"/>
              <a:gd name="connsiteY5" fmla="*/ 1055060 h 6632480"/>
              <a:gd name="connsiteX6" fmla="*/ 438 w 969429"/>
              <a:gd name="connsiteY6" fmla="*/ 0 h 6632480"/>
              <a:gd name="connsiteX0" fmla="*/ 0 w 1553116"/>
              <a:gd name="connsiteY0" fmla="*/ 320983 h 6632480"/>
              <a:gd name="connsiteX1" fmla="*/ 1553116 w 1553116"/>
              <a:gd name="connsiteY1" fmla="*/ 0 h 6632480"/>
              <a:gd name="connsiteX2" fmla="*/ 1521793 w 1553116"/>
              <a:gd name="connsiteY2" fmla="*/ 964432 h 6632480"/>
              <a:gd name="connsiteX3" fmla="*/ 1553116 w 1553116"/>
              <a:gd name="connsiteY3" fmla="*/ 6632480 h 6632480"/>
              <a:gd name="connsiteX4" fmla="*/ 584125 w 1553116"/>
              <a:gd name="connsiteY4" fmla="*/ 6632480 h 6632480"/>
              <a:gd name="connsiteX5" fmla="*/ 589150 w 1553116"/>
              <a:gd name="connsiteY5" fmla="*/ 1055060 h 6632480"/>
              <a:gd name="connsiteX6" fmla="*/ 0 w 1553116"/>
              <a:gd name="connsiteY6" fmla="*/ 320983 h 6632480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521793 w 1553116"/>
              <a:gd name="connsiteY2" fmla="*/ 764211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96859 w 1553116"/>
              <a:gd name="connsiteY2" fmla="*/ 556935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553116"/>
              <a:gd name="connsiteY0" fmla="*/ 120762 h 6432259"/>
              <a:gd name="connsiteX1" fmla="*/ 986813 w 1553116"/>
              <a:gd name="connsiteY1" fmla="*/ 0 h 6432259"/>
              <a:gd name="connsiteX2" fmla="*/ 1484091 w 1553116"/>
              <a:gd name="connsiteY2" fmla="*/ 518032 h 6432259"/>
              <a:gd name="connsiteX3" fmla="*/ 1553116 w 1553116"/>
              <a:gd name="connsiteY3" fmla="*/ 6432259 h 6432259"/>
              <a:gd name="connsiteX4" fmla="*/ 584125 w 1553116"/>
              <a:gd name="connsiteY4" fmla="*/ 6432259 h 6432259"/>
              <a:gd name="connsiteX5" fmla="*/ 589150 w 1553116"/>
              <a:gd name="connsiteY5" fmla="*/ 854839 h 6432259"/>
              <a:gd name="connsiteX6" fmla="*/ 0 w 1553116"/>
              <a:gd name="connsiteY6" fmla="*/ 120762 h 6432259"/>
              <a:gd name="connsiteX0" fmla="*/ 0 w 1424443"/>
              <a:gd name="connsiteY0" fmla="*/ 293991 h 6432259"/>
              <a:gd name="connsiteX1" fmla="*/ 858140 w 1424443"/>
              <a:gd name="connsiteY1" fmla="*/ 0 h 6432259"/>
              <a:gd name="connsiteX2" fmla="*/ 1355418 w 1424443"/>
              <a:gd name="connsiteY2" fmla="*/ 518032 h 6432259"/>
              <a:gd name="connsiteX3" fmla="*/ 1424443 w 1424443"/>
              <a:gd name="connsiteY3" fmla="*/ 6432259 h 6432259"/>
              <a:gd name="connsiteX4" fmla="*/ 455452 w 1424443"/>
              <a:gd name="connsiteY4" fmla="*/ 6432259 h 6432259"/>
              <a:gd name="connsiteX5" fmla="*/ 460477 w 1424443"/>
              <a:gd name="connsiteY5" fmla="*/ 854839 h 6432259"/>
              <a:gd name="connsiteX6" fmla="*/ 0 w 1424443"/>
              <a:gd name="connsiteY6" fmla="*/ 293991 h 6432259"/>
              <a:gd name="connsiteX0" fmla="*/ 0 w 1426442"/>
              <a:gd name="connsiteY0" fmla="*/ 293991 h 6432259"/>
              <a:gd name="connsiteX1" fmla="*/ 858140 w 1426442"/>
              <a:gd name="connsiteY1" fmla="*/ 0 h 6432259"/>
              <a:gd name="connsiteX2" fmla="*/ 1355418 w 1426442"/>
              <a:gd name="connsiteY2" fmla="*/ 518032 h 6432259"/>
              <a:gd name="connsiteX3" fmla="*/ 1426442 w 1426442"/>
              <a:gd name="connsiteY3" fmla="*/ 6000683 h 6432259"/>
              <a:gd name="connsiteX4" fmla="*/ 455452 w 1426442"/>
              <a:gd name="connsiteY4" fmla="*/ 6432259 h 6432259"/>
              <a:gd name="connsiteX5" fmla="*/ 460477 w 1426442"/>
              <a:gd name="connsiteY5" fmla="*/ 854839 h 6432259"/>
              <a:gd name="connsiteX6" fmla="*/ 0 w 1426442"/>
              <a:gd name="connsiteY6" fmla="*/ 293991 h 6432259"/>
              <a:gd name="connsiteX0" fmla="*/ 0 w 1426442"/>
              <a:gd name="connsiteY0" fmla="*/ 293991 h 6074032"/>
              <a:gd name="connsiteX1" fmla="*/ 858140 w 1426442"/>
              <a:gd name="connsiteY1" fmla="*/ 0 h 6074032"/>
              <a:gd name="connsiteX2" fmla="*/ 1355418 w 1426442"/>
              <a:gd name="connsiteY2" fmla="*/ 518032 h 6074032"/>
              <a:gd name="connsiteX3" fmla="*/ 1426442 w 1426442"/>
              <a:gd name="connsiteY3" fmla="*/ 6000683 h 6074032"/>
              <a:gd name="connsiteX4" fmla="*/ 452795 w 1426442"/>
              <a:gd name="connsiteY4" fmla="*/ 6074032 h 6074032"/>
              <a:gd name="connsiteX5" fmla="*/ 460477 w 1426442"/>
              <a:gd name="connsiteY5" fmla="*/ 854839 h 6074032"/>
              <a:gd name="connsiteX6" fmla="*/ 0 w 1426442"/>
              <a:gd name="connsiteY6" fmla="*/ 293991 h 6074032"/>
              <a:gd name="connsiteX0" fmla="*/ 0 w 1418930"/>
              <a:gd name="connsiteY0" fmla="*/ 293991 h 6074032"/>
              <a:gd name="connsiteX1" fmla="*/ 858140 w 1418930"/>
              <a:gd name="connsiteY1" fmla="*/ 0 h 6074032"/>
              <a:gd name="connsiteX2" fmla="*/ 1355418 w 1418930"/>
              <a:gd name="connsiteY2" fmla="*/ 518032 h 6074032"/>
              <a:gd name="connsiteX3" fmla="*/ 1418930 w 1418930"/>
              <a:gd name="connsiteY3" fmla="*/ 5758960 h 6074032"/>
              <a:gd name="connsiteX4" fmla="*/ 452795 w 1418930"/>
              <a:gd name="connsiteY4" fmla="*/ 6074032 h 6074032"/>
              <a:gd name="connsiteX5" fmla="*/ 460477 w 1418930"/>
              <a:gd name="connsiteY5" fmla="*/ 854839 h 6074032"/>
              <a:gd name="connsiteX6" fmla="*/ 0 w 1418930"/>
              <a:gd name="connsiteY6" fmla="*/ 293991 h 6074032"/>
              <a:gd name="connsiteX0" fmla="*/ 0 w 1418930"/>
              <a:gd name="connsiteY0" fmla="*/ 289736 h 6069777"/>
              <a:gd name="connsiteX1" fmla="*/ 845173 w 1418930"/>
              <a:gd name="connsiteY1" fmla="*/ 0 h 6069777"/>
              <a:gd name="connsiteX2" fmla="*/ 1355418 w 1418930"/>
              <a:gd name="connsiteY2" fmla="*/ 513777 h 6069777"/>
              <a:gd name="connsiteX3" fmla="*/ 1418930 w 1418930"/>
              <a:gd name="connsiteY3" fmla="*/ 5754705 h 6069777"/>
              <a:gd name="connsiteX4" fmla="*/ 452795 w 1418930"/>
              <a:gd name="connsiteY4" fmla="*/ 6069777 h 6069777"/>
              <a:gd name="connsiteX5" fmla="*/ 460477 w 1418930"/>
              <a:gd name="connsiteY5" fmla="*/ 850584 h 6069777"/>
              <a:gd name="connsiteX6" fmla="*/ 0 w 1418930"/>
              <a:gd name="connsiteY6" fmla="*/ 289736 h 6069777"/>
              <a:gd name="connsiteX0" fmla="*/ 0 w 1410418"/>
              <a:gd name="connsiteY0" fmla="*/ 315671 h 6069777"/>
              <a:gd name="connsiteX1" fmla="*/ 836661 w 1410418"/>
              <a:gd name="connsiteY1" fmla="*/ 0 h 6069777"/>
              <a:gd name="connsiteX2" fmla="*/ 1346906 w 1410418"/>
              <a:gd name="connsiteY2" fmla="*/ 513777 h 6069777"/>
              <a:gd name="connsiteX3" fmla="*/ 1410418 w 1410418"/>
              <a:gd name="connsiteY3" fmla="*/ 5754705 h 6069777"/>
              <a:gd name="connsiteX4" fmla="*/ 444283 w 1410418"/>
              <a:gd name="connsiteY4" fmla="*/ 6069777 h 6069777"/>
              <a:gd name="connsiteX5" fmla="*/ 451965 w 1410418"/>
              <a:gd name="connsiteY5" fmla="*/ 850584 h 6069777"/>
              <a:gd name="connsiteX6" fmla="*/ 0 w 1410418"/>
              <a:gd name="connsiteY6" fmla="*/ 315671 h 6069777"/>
              <a:gd name="connsiteX0" fmla="*/ 0 w 1410418"/>
              <a:gd name="connsiteY0" fmla="*/ 319727 h 6073833"/>
              <a:gd name="connsiteX1" fmla="*/ 892786 w 1410418"/>
              <a:gd name="connsiteY1" fmla="*/ 0 h 6073833"/>
              <a:gd name="connsiteX2" fmla="*/ 1346906 w 1410418"/>
              <a:gd name="connsiteY2" fmla="*/ 517833 h 6073833"/>
              <a:gd name="connsiteX3" fmla="*/ 1410418 w 1410418"/>
              <a:gd name="connsiteY3" fmla="*/ 5758761 h 6073833"/>
              <a:gd name="connsiteX4" fmla="*/ 444283 w 1410418"/>
              <a:gd name="connsiteY4" fmla="*/ 6073833 h 6073833"/>
              <a:gd name="connsiteX5" fmla="*/ 451965 w 1410418"/>
              <a:gd name="connsiteY5" fmla="*/ 854640 h 6073833"/>
              <a:gd name="connsiteX6" fmla="*/ 0 w 1410418"/>
              <a:gd name="connsiteY6" fmla="*/ 319727 h 6073833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46906 w 1410418"/>
              <a:gd name="connsiteY2" fmla="*/ 478931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80825 h 6034931"/>
              <a:gd name="connsiteX1" fmla="*/ 908948 w 1410418"/>
              <a:gd name="connsiteY1" fmla="*/ 0 h 6034931"/>
              <a:gd name="connsiteX2" fmla="*/ 1379228 w 1410418"/>
              <a:gd name="connsiteY2" fmla="*/ 556735 h 6034931"/>
              <a:gd name="connsiteX3" fmla="*/ 1410418 w 1410418"/>
              <a:gd name="connsiteY3" fmla="*/ 5719859 h 6034931"/>
              <a:gd name="connsiteX4" fmla="*/ 444283 w 1410418"/>
              <a:gd name="connsiteY4" fmla="*/ 6034931 h 6034931"/>
              <a:gd name="connsiteX5" fmla="*/ 451965 w 1410418"/>
              <a:gd name="connsiteY5" fmla="*/ 815738 h 6034931"/>
              <a:gd name="connsiteX6" fmla="*/ 0 w 1410418"/>
              <a:gd name="connsiteY6" fmla="*/ 280825 h 6034931"/>
              <a:gd name="connsiteX0" fmla="*/ 0 w 1410418"/>
              <a:gd name="connsiteY0" fmla="*/ 266986 h 6021092"/>
              <a:gd name="connsiteX1" fmla="*/ 914677 w 1410418"/>
              <a:gd name="connsiteY1" fmla="*/ 0 h 6021092"/>
              <a:gd name="connsiteX2" fmla="*/ 1379228 w 1410418"/>
              <a:gd name="connsiteY2" fmla="*/ 542896 h 6021092"/>
              <a:gd name="connsiteX3" fmla="*/ 1410418 w 1410418"/>
              <a:gd name="connsiteY3" fmla="*/ 5706020 h 6021092"/>
              <a:gd name="connsiteX4" fmla="*/ 444283 w 1410418"/>
              <a:gd name="connsiteY4" fmla="*/ 6021092 h 6021092"/>
              <a:gd name="connsiteX5" fmla="*/ 451965 w 1410418"/>
              <a:gd name="connsiteY5" fmla="*/ 801899 h 6021092"/>
              <a:gd name="connsiteX6" fmla="*/ 0 w 1410418"/>
              <a:gd name="connsiteY6" fmla="*/ 266986 h 6021092"/>
              <a:gd name="connsiteX0" fmla="*/ 0 w 1410418"/>
              <a:gd name="connsiteY0" fmla="*/ 253148 h 6007254"/>
              <a:gd name="connsiteX1" fmla="*/ 920407 w 1410418"/>
              <a:gd name="connsiteY1" fmla="*/ 0 h 6007254"/>
              <a:gd name="connsiteX2" fmla="*/ 1379228 w 1410418"/>
              <a:gd name="connsiteY2" fmla="*/ 529058 h 6007254"/>
              <a:gd name="connsiteX3" fmla="*/ 1410418 w 1410418"/>
              <a:gd name="connsiteY3" fmla="*/ 5692182 h 6007254"/>
              <a:gd name="connsiteX4" fmla="*/ 444283 w 1410418"/>
              <a:gd name="connsiteY4" fmla="*/ 6007254 h 6007254"/>
              <a:gd name="connsiteX5" fmla="*/ 451965 w 1410418"/>
              <a:gd name="connsiteY5" fmla="*/ 788061 h 6007254"/>
              <a:gd name="connsiteX6" fmla="*/ 0 w 1410418"/>
              <a:gd name="connsiteY6" fmla="*/ 253148 h 6007254"/>
              <a:gd name="connsiteX0" fmla="*/ 0 w 1428863"/>
              <a:gd name="connsiteY0" fmla="*/ 253148 h 6007254"/>
              <a:gd name="connsiteX1" fmla="*/ 920407 w 1428863"/>
              <a:gd name="connsiteY1" fmla="*/ 0 h 6007254"/>
              <a:gd name="connsiteX2" fmla="*/ 1379228 w 1428863"/>
              <a:gd name="connsiteY2" fmla="*/ 529058 h 6007254"/>
              <a:gd name="connsiteX3" fmla="*/ 1428863 w 1428863"/>
              <a:gd name="connsiteY3" fmla="*/ 5778814 h 6007254"/>
              <a:gd name="connsiteX4" fmla="*/ 444283 w 1428863"/>
              <a:gd name="connsiteY4" fmla="*/ 6007254 h 6007254"/>
              <a:gd name="connsiteX5" fmla="*/ 451965 w 1428863"/>
              <a:gd name="connsiteY5" fmla="*/ 788061 h 6007254"/>
              <a:gd name="connsiteX6" fmla="*/ 0 w 1428863"/>
              <a:gd name="connsiteY6" fmla="*/ 253148 h 6007254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28863"/>
              <a:gd name="connsiteY0" fmla="*/ 253148 h 5999822"/>
              <a:gd name="connsiteX1" fmla="*/ 920407 w 1428863"/>
              <a:gd name="connsiteY1" fmla="*/ 0 h 5999822"/>
              <a:gd name="connsiteX2" fmla="*/ 1379228 w 1428863"/>
              <a:gd name="connsiteY2" fmla="*/ 529058 h 5999822"/>
              <a:gd name="connsiteX3" fmla="*/ 1428863 w 1428863"/>
              <a:gd name="connsiteY3" fmla="*/ 5778814 h 5999822"/>
              <a:gd name="connsiteX4" fmla="*/ 440523 w 1428863"/>
              <a:gd name="connsiteY4" fmla="*/ 5999822 h 5999822"/>
              <a:gd name="connsiteX5" fmla="*/ 451965 w 1428863"/>
              <a:gd name="connsiteY5" fmla="*/ 788061 h 5999822"/>
              <a:gd name="connsiteX6" fmla="*/ 0 w 1428863"/>
              <a:gd name="connsiteY6" fmla="*/ 253148 h 5999822"/>
              <a:gd name="connsiteX0" fmla="*/ 0 w 1451598"/>
              <a:gd name="connsiteY0" fmla="*/ 253148 h 5999822"/>
              <a:gd name="connsiteX1" fmla="*/ 920407 w 1451598"/>
              <a:gd name="connsiteY1" fmla="*/ 0 h 5999822"/>
              <a:gd name="connsiteX2" fmla="*/ 1379228 w 1451598"/>
              <a:gd name="connsiteY2" fmla="*/ 529058 h 5999822"/>
              <a:gd name="connsiteX3" fmla="*/ 1451598 w 1451598"/>
              <a:gd name="connsiteY3" fmla="*/ 5798671 h 5999822"/>
              <a:gd name="connsiteX4" fmla="*/ 440523 w 1451598"/>
              <a:gd name="connsiteY4" fmla="*/ 5999822 h 5999822"/>
              <a:gd name="connsiteX5" fmla="*/ 451965 w 1451598"/>
              <a:gd name="connsiteY5" fmla="*/ 788061 h 5999822"/>
              <a:gd name="connsiteX6" fmla="*/ 0 w 1451598"/>
              <a:gd name="connsiteY6" fmla="*/ 253148 h 5999822"/>
              <a:gd name="connsiteX0" fmla="*/ 0 w 1436383"/>
              <a:gd name="connsiteY0" fmla="*/ 253148 h 5999822"/>
              <a:gd name="connsiteX1" fmla="*/ 920407 w 1436383"/>
              <a:gd name="connsiteY1" fmla="*/ 0 h 5999822"/>
              <a:gd name="connsiteX2" fmla="*/ 1379228 w 1436383"/>
              <a:gd name="connsiteY2" fmla="*/ 529058 h 5999822"/>
              <a:gd name="connsiteX3" fmla="*/ 1436384 w 1436383"/>
              <a:gd name="connsiteY3" fmla="*/ 5793678 h 5999822"/>
              <a:gd name="connsiteX4" fmla="*/ 440523 w 1436383"/>
              <a:gd name="connsiteY4" fmla="*/ 5999822 h 5999822"/>
              <a:gd name="connsiteX5" fmla="*/ 451965 w 1436383"/>
              <a:gd name="connsiteY5" fmla="*/ 788061 h 5999822"/>
              <a:gd name="connsiteX6" fmla="*/ 0 w 1436383"/>
              <a:gd name="connsiteY6" fmla="*/ 253148 h 5999822"/>
              <a:gd name="connsiteX0" fmla="*/ 0 w 1436384"/>
              <a:gd name="connsiteY0" fmla="*/ 253148 h 5999822"/>
              <a:gd name="connsiteX1" fmla="*/ 920407 w 1436384"/>
              <a:gd name="connsiteY1" fmla="*/ 0 h 5999822"/>
              <a:gd name="connsiteX2" fmla="*/ 1379228 w 1436384"/>
              <a:gd name="connsiteY2" fmla="*/ 529058 h 5999822"/>
              <a:gd name="connsiteX3" fmla="*/ 1436384 w 1436384"/>
              <a:gd name="connsiteY3" fmla="*/ 5793678 h 5999822"/>
              <a:gd name="connsiteX4" fmla="*/ 440523 w 1436384"/>
              <a:gd name="connsiteY4" fmla="*/ 5999822 h 5999822"/>
              <a:gd name="connsiteX5" fmla="*/ 451965 w 1436384"/>
              <a:gd name="connsiteY5" fmla="*/ 788061 h 5999822"/>
              <a:gd name="connsiteX6" fmla="*/ 0 w 1436384"/>
              <a:gd name="connsiteY6" fmla="*/ 253148 h 5999822"/>
              <a:gd name="connsiteX0" fmla="*/ 0 w 1436384"/>
              <a:gd name="connsiteY0" fmla="*/ 253148 h 5992505"/>
              <a:gd name="connsiteX1" fmla="*/ 920407 w 1436384"/>
              <a:gd name="connsiteY1" fmla="*/ 0 h 5992505"/>
              <a:gd name="connsiteX2" fmla="*/ 1379228 w 1436384"/>
              <a:gd name="connsiteY2" fmla="*/ 529058 h 5992505"/>
              <a:gd name="connsiteX3" fmla="*/ 1436384 w 1436384"/>
              <a:gd name="connsiteY3" fmla="*/ 5793678 h 5992505"/>
              <a:gd name="connsiteX4" fmla="*/ 474890 w 1436384"/>
              <a:gd name="connsiteY4" fmla="*/ 5992505 h 5992505"/>
              <a:gd name="connsiteX5" fmla="*/ 451965 w 1436384"/>
              <a:gd name="connsiteY5" fmla="*/ 788061 h 5992505"/>
              <a:gd name="connsiteX6" fmla="*/ 0 w 1436384"/>
              <a:gd name="connsiteY6" fmla="*/ 253148 h 5992505"/>
              <a:gd name="connsiteX0" fmla="*/ 0 w 1436384"/>
              <a:gd name="connsiteY0" fmla="*/ 253148 h 5999823"/>
              <a:gd name="connsiteX1" fmla="*/ 920407 w 1436384"/>
              <a:gd name="connsiteY1" fmla="*/ 0 h 5999823"/>
              <a:gd name="connsiteX2" fmla="*/ 1379228 w 1436384"/>
              <a:gd name="connsiteY2" fmla="*/ 529058 h 5999823"/>
              <a:gd name="connsiteX3" fmla="*/ 1436384 w 1436384"/>
              <a:gd name="connsiteY3" fmla="*/ 5793678 h 5999823"/>
              <a:gd name="connsiteX4" fmla="*/ 440525 w 1436384"/>
              <a:gd name="connsiteY4" fmla="*/ 5999823 h 5999823"/>
              <a:gd name="connsiteX5" fmla="*/ 451965 w 1436384"/>
              <a:gd name="connsiteY5" fmla="*/ 788061 h 5999823"/>
              <a:gd name="connsiteX6" fmla="*/ 0 w 1436384"/>
              <a:gd name="connsiteY6" fmla="*/ 253148 h 5999823"/>
              <a:gd name="connsiteX0" fmla="*/ 0 w 1481676"/>
              <a:gd name="connsiteY0" fmla="*/ 188697 h 5999823"/>
              <a:gd name="connsiteX1" fmla="*/ 965699 w 1481676"/>
              <a:gd name="connsiteY1" fmla="*/ 0 h 5999823"/>
              <a:gd name="connsiteX2" fmla="*/ 1424520 w 1481676"/>
              <a:gd name="connsiteY2" fmla="*/ 529058 h 5999823"/>
              <a:gd name="connsiteX3" fmla="*/ 1481676 w 1481676"/>
              <a:gd name="connsiteY3" fmla="*/ 5793678 h 5999823"/>
              <a:gd name="connsiteX4" fmla="*/ 485817 w 1481676"/>
              <a:gd name="connsiteY4" fmla="*/ 5999823 h 5999823"/>
              <a:gd name="connsiteX5" fmla="*/ 497257 w 1481676"/>
              <a:gd name="connsiteY5" fmla="*/ 788061 h 5999823"/>
              <a:gd name="connsiteX6" fmla="*/ 0 w 1481676"/>
              <a:gd name="connsiteY6" fmla="*/ 188697 h 59998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81676" h="5999823">
                <a:moveTo>
                  <a:pt x="0" y="188697"/>
                </a:moveTo>
                <a:lnTo>
                  <a:pt x="965699" y="0"/>
                </a:lnTo>
                <a:lnTo>
                  <a:pt x="1424520" y="529058"/>
                </a:lnTo>
                <a:lnTo>
                  <a:pt x="1481676" y="5793678"/>
                </a:lnTo>
                <a:cubicBezTo>
                  <a:pt x="1137075" y="5854109"/>
                  <a:pt x="1025161" y="5897926"/>
                  <a:pt x="485817" y="5999823"/>
                </a:cubicBezTo>
                <a:cubicBezTo>
                  <a:pt x="483170" y="4142102"/>
                  <a:pt x="499904" y="2645782"/>
                  <a:pt x="497257" y="788061"/>
                </a:cubicBezTo>
                <a:lnTo>
                  <a:pt x="0" y="188697"/>
                </a:lnTo>
                <a:close/>
              </a:path>
            </a:pathLst>
          </a:custGeom>
          <a:gradFill>
            <a:gsLst>
              <a:gs pos="0">
                <a:srgbClr val="C68018"/>
              </a:gs>
              <a:gs pos="30000">
                <a:schemeClr val="accent5">
                  <a:lumMod val="20000"/>
                  <a:lumOff val="80000"/>
                </a:schemeClr>
              </a:gs>
              <a:gs pos="53000">
                <a:schemeClr val="accent5">
                  <a:lumMod val="75000"/>
                </a:schemeClr>
              </a:gs>
              <a:gs pos="100000">
                <a:schemeClr val="accent5">
                  <a:lumMod val="50000"/>
                </a:schemeClr>
              </a:gs>
            </a:gsLst>
            <a:lin ang="5400000" scaled="1"/>
          </a:gradFill>
          <a:ln w="76200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 w="171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205C367E-17B1-4CAE-A55D-3F1651503034}"/>
              </a:ext>
            </a:extLst>
          </p:cNvPr>
          <p:cNvSpPr/>
          <p:nvPr/>
        </p:nvSpPr>
        <p:spPr>
          <a:xfrm>
            <a:off x="-34050" y="-23515"/>
            <a:ext cx="3130176" cy="6894076"/>
          </a:xfrm>
          <a:custGeom>
            <a:avLst/>
            <a:gdLst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5116218 h 5116218"/>
              <a:gd name="connsiteX3" fmla="*/ 0 w 1465943"/>
              <a:gd name="connsiteY3" fmla="*/ 5116218 h 5116218"/>
              <a:gd name="connsiteX4" fmla="*/ 0 w 1465943"/>
              <a:gd name="connsiteY4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65943 w 1465943"/>
              <a:gd name="connsiteY2" fmla="*/ 2191657 h 5116218"/>
              <a:gd name="connsiteX3" fmla="*/ 1465943 w 1465943"/>
              <a:gd name="connsiteY3" fmla="*/ 5116218 h 5116218"/>
              <a:gd name="connsiteX4" fmla="*/ 0 w 1465943"/>
              <a:gd name="connsiteY4" fmla="*/ 5116218 h 5116218"/>
              <a:gd name="connsiteX5" fmla="*/ 0 w 1465943"/>
              <a:gd name="connsiteY5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65943 w 1465943"/>
              <a:gd name="connsiteY4" fmla="*/ 5116218 h 5116218"/>
              <a:gd name="connsiteX5" fmla="*/ 0 w 1465943"/>
              <a:gd name="connsiteY5" fmla="*/ 5116218 h 5116218"/>
              <a:gd name="connsiteX6" fmla="*/ 0 w 1465943"/>
              <a:gd name="connsiteY6" fmla="*/ 0 h 5116218"/>
              <a:gd name="connsiteX0" fmla="*/ 0 w 1465943"/>
              <a:gd name="connsiteY0" fmla="*/ 0 h 5116218"/>
              <a:gd name="connsiteX1" fmla="*/ 1465943 w 1465943"/>
              <a:gd name="connsiteY1" fmla="*/ 0 h 5116218"/>
              <a:gd name="connsiteX2" fmla="*/ 1451429 w 1465943"/>
              <a:gd name="connsiteY2" fmla="*/ 972457 h 5116218"/>
              <a:gd name="connsiteX3" fmla="*/ 1465943 w 1465943"/>
              <a:gd name="connsiteY3" fmla="*/ 2191657 h 5116218"/>
              <a:gd name="connsiteX4" fmla="*/ 1451429 w 1465943"/>
              <a:gd name="connsiteY4" fmla="*/ 3526971 h 5116218"/>
              <a:gd name="connsiteX5" fmla="*/ 1465943 w 1465943"/>
              <a:gd name="connsiteY5" fmla="*/ 5116218 h 5116218"/>
              <a:gd name="connsiteX6" fmla="*/ 0 w 1465943"/>
              <a:gd name="connsiteY6" fmla="*/ 5116218 h 5116218"/>
              <a:gd name="connsiteX7" fmla="*/ 0 w 1465943"/>
              <a:gd name="connsiteY7" fmla="*/ 0 h 5116218"/>
              <a:gd name="connsiteX0" fmla="*/ 29029 w 1494972"/>
              <a:gd name="connsiteY0" fmla="*/ 0 h 6828904"/>
              <a:gd name="connsiteX1" fmla="*/ 1494972 w 1494972"/>
              <a:gd name="connsiteY1" fmla="*/ 0 h 6828904"/>
              <a:gd name="connsiteX2" fmla="*/ 1480458 w 1494972"/>
              <a:gd name="connsiteY2" fmla="*/ 972457 h 6828904"/>
              <a:gd name="connsiteX3" fmla="*/ 1494972 w 1494972"/>
              <a:gd name="connsiteY3" fmla="*/ 2191657 h 6828904"/>
              <a:gd name="connsiteX4" fmla="*/ 1480458 w 1494972"/>
              <a:gd name="connsiteY4" fmla="*/ 3526971 h 6828904"/>
              <a:gd name="connsiteX5" fmla="*/ 1494972 w 1494972"/>
              <a:gd name="connsiteY5" fmla="*/ 5116218 h 6828904"/>
              <a:gd name="connsiteX6" fmla="*/ 0 w 1494972"/>
              <a:gd name="connsiteY6" fmla="*/ 6828904 h 6828904"/>
              <a:gd name="connsiteX7" fmla="*/ 29029 w 1494972"/>
              <a:gd name="connsiteY7" fmla="*/ 0 h 6828904"/>
              <a:gd name="connsiteX0" fmla="*/ 29029 w 1567543"/>
              <a:gd name="connsiteY0" fmla="*/ 0 h 6828904"/>
              <a:gd name="connsiteX1" fmla="*/ 1494972 w 1567543"/>
              <a:gd name="connsiteY1" fmla="*/ 0 h 6828904"/>
              <a:gd name="connsiteX2" fmla="*/ 1480458 w 1567543"/>
              <a:gd name="connsiteY2" fmla="*/ 972457 h 6828904"/>
              <a:gd name="connsiteX3" fmla="*/ 1494972 w 1567543"/>
              <a:gd name="connsiteY3" fmla="*/ 2191657 h 6828904"/>
              <a:gd name="connsiteX4" fmla="*/ 1480458 w 1567543"/>
              <a:gd name="connsiteY4" fmla="*/ 3526971 h 6828904"/>
              <a:gd name="connsiteX5" fmla="*/ 1567543 w 1567543"/>
              <a:gd name="connsiteY5" fmla="*/ 5435532 h 6828904"/>
              <a:gd name="connsiteX6" fmla="*/ 0 w 1567543"/>
              <a:gd name="connsiteY6" fmla="*/ 6828904 h 6828904"/>
              <a:gd name="connsiteX7" fmla="*/ 29029 w 1567543"/>
              <a:gd name="connsiteY7" fmla="*/ 0 h 6828904"/>
              <a:gd name="connsiteX0" fmla="*/ 29029 w 2888343"/>
              <a:gd name="connsiteY0" fmla="*/ 0 h 6828904"/>
              <a:gd name="connsiteX1" fmla="*/ 2888343 w 2888343"/>
              <a:gd name="connsiteY1" fmla="*/ 0 h 6828904"/>
              <a:gd name="connsiteX2" fmla="*/ 1480458 w 2888343"/>
              <a:gd name="connsiteY2" fmla="*/ 972457 h 6828904"/>
              <a:gd name="connsiteX3" fmla="*/ 1494972 w 2888343"/>
              <a:gd name="connsiteY3" fmla="*/ 2191657 h 6828904"/>
              <a:gd name="connsiteX4" fmla="*/ 1480458 w 2888343"/>
              <a:gd name="connsiteY4" fmla="*/ 3526971 h 6828904"/>
              <a:gd name="connsiteX5" fmla="*/ 1567543 w 2888343"/>
              <a:gd name="connsiteY5" fmla="*/ 5435532 h 6828904"/>
              <a:gd name="connsiteX6" fmla="*/ 0 w 2888343"/>
              <a:gd name="connsiteY6" fmla="*/ 6828904 h 6828904"/>
              <a:gd name="connsiteX7" fmla="*/ 29029 w 2888343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1494972 w 3018972"/>
              <a:gd name="connsiteY3" fmla="*/ 2191657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480458 w 3018972"/>
              <a:gd name="connsiteY4" fmla="*/ 3526971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567543 w 3018972"/>
              <a:gd name="connsiteY5" fmla="*/ 5435532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65943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07886 w 3018972"/>
              <a:gd name="connsiteY5" fmla="*/ 5493589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18972"/>
              <a:gd name="connsiteY0" fmla="*/ 0 h 6828904"/>
              <a:gd name="connsiteX1" fmla="*/ 2888343 w 3018972"/>
              <a:gd name="connsiteY1" fmla="*/ 0 h 6828904"/>
              <a:gd name="connsiteX2" fmla="*/ 3018972 w 3018972"/>
              <a:gd name="connsiteY2" fmla="*/ 638629 h 6828904"/>
              <a:gd name="connsiteX3" fmla="*/ 2365829 w 3018972"/>
              <a:gd name="connsiteY3" fmla="*/ 2685143 h 6828904"/>
              <a:gd name="connsiteX4" fmla="*/ 1915886 w 3018972"/>
              <a:gd name="connsiteY4" fmla="*/ 4049485 h 6828904"/>
              <a:gd name="connsiteX5" fmla="*/ 1422400 w 3018972"/>
              <a:gd name="connsiteY5" fmla="*/ 5566160 h 6828904"/>
              <a:gd name="connsiteX6" fmla="*/ 0 w 3018972"/>
              <a:gd name="connsiteY6" fmla="*/ 6828904 h 6828904"/>
              <a:gd name="connsiteX7" fmla="*/ 29029 w 3018972"/>
              <a:gd name="connsiteY7" fmla="*/ 0 h 6828904"/>
              <a:gd name="connsiteX0" fmla="*/ 29029 w 3033486"/>
              <a:gd name="connsiteY0" fmla="*/ 0 h 6828904"/>
              <a:gd name="connsiteX1" fmla="*/ 2888343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725715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62514"/>
              <a:gd name="connsiteY0" fmla="*/ 0 h 6828904"/>
              <a:gd name="connsiteX1" fmla="*/ 2859314 w 3062514"/>
              <a:gd name="connsiteY1" fmla="*/ 0 h 6828904"/>
              <a:gd name="connsiteX2" fmla="*/ 3062514 w 3062514"/>
              <a:gd name="connsiteY2" fmla="*/ 682172 h 6828904"/>
              <a:gd name="connsiteX3" fmla="*/ 2365829 w 3062514"/>
              <a:gd name="connsiteY3" fmla="*/ 2685143 h 6828904"/>
              <a:gd name="connsiteX4" fmla="*/ 1915886 w 3062514"/>
              <a:gd name="connsiteY4" fmla="*/ 4049485 h 6828904"/>
              <a:gd name="connsiteX5" fmla="*/ 1422400 w 3062514"/>
              <a:gd name="connsiteY5" fmla="*/ 5566160 h 6828904"/>
              <a:gd name="connsiteX6" fmla="*/ 0 w 3062514"/>
              <a:gd name="connsiteY6" fmla="*/ 6828904 h 6828904"/>
              <a:gd name="connsiteX7" fmla="*/ 29029 w 3062514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65829 w 3033486"/>
              <a:gd name="connsiteY3" fmla="*/ 2685143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15886 w 3033486"/>
              <a:gd name="connsiteY4" fmla="*/ 4049485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22400 w 3033486"/>
              <a:gd name="connsiteY5" fmla="*/ 5566160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29029 w 3033486"/>
              <a:gd name="connsiteY0" fmla="*/ 0 h 6828904"/>
              <a:gd name="connsiteX1" fmla="*/ 2859314 w 3033486"/>
              <a:gd name="connsiteY1" fmla="*/ 0 h 6828904"/>
              <a:gd name="connsiteX2" fmla="*/ 3033486 w 3033486"/>
              <a:gd name="connsiteY2" fmla="*/ 682172 h 6828904"/>
              <a:gd name="connsiteX3" fmla="*/ 2380901 w 3033486"/>
              <a:gd name="connsiteY3" fmla="*/ 2695191 h 6828904"/>
              <a:gd name="connsiteX4" fmla="*/ 1925934 w 3033486"/>
              <a:gd name="connsiteY4" fmla="*/ 4069581 h 6828904"/>
              <a:gd name="connsiteX5" fmla="*/ 1432448 w 3033486"/>
              <a:gd name="connsiteY5" fmla="*/ 5561136 h 6828904"/>
              <a:gd name="connsiteX6" fmla="*/ 0 w 3033486"/>
              <a:gd name="connsiteY6" fmla="*/ 6828904 h 6828904"/>
              <a:gd name="connsiteX7" fmla="*/ 29029 w 3033486"/>
              <a:gd name="connsiteY7" fmla="*/ 0 h 6828904"/>
              <a:gd name="connsiteX0" fmla="*/ 34053 w 3038510"/>
              <a:gd name="connsiteY0" fmla="*/ 0 h 6869097"/>
              <a:gd name="connsiteX1" fmla="*/ 2864338 w 3038510"/>
              <a:gd name="connsiteY1" fmla="*/ 0 h 6869097"/>
              <a:gd name="connsiteX2" fmla="*/ 3038510 w 3038510"/>
              <a:gd name="connsiteY2" fmla="*/ 682172 h 6869097"/>
              <a:gd name="connsiteX3" fmla="*/ 2385925 w 3038510"/>
              <a:gd name="connsiteY3" fmla="*/ 2695191 h 6869097"/>
              <a:gd name="connsiteX4" fmla="*/ 1930958 w 3038510"/>
              <a:gd name="connsiteY4" fmla="*/ 4069581 h 6869097"/>
              <a:gd name="connsiteX5" fmla="*/ 1437472 w 3038510"/>
              <a:gd name="connsiteY5" fmla="*/ 5561136 h 6869097"/>
              <a:gd name="connsiteX6" fmla="*/ 0 w 3038510"/>
              <a:gd name="connsiteY6" fmla="*/ 6869097 h 6869097"/>
              <a:gd name="connsiteX7" fmla="*/ 34053 w 3038510"/>
              <a:gd name="connsiteY7" fmla="*/ 0 h 6869097"/>
              <a:gd name="connsiteX0" fmla="*/ 34053 w 3063631"/>
              <a:gd name="connsiteY0" fmla="*/ 0 h 6869097"/>
              <a:gd name="connsiteX1" fmla="*/ 2864338 w 3063631"/>
              <a:gd name="connsiteY1" fmla="*/ 0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30958 w 3063631"/>
              <a:gd name="connsiteY4" fmla="*/ 4069581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37472 w 3063631"/>
              <a:gd name="connsiteY5" fmla="*/ 5561136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85925 w 3063631"/>
              <a:gd name="connsiteY3" fmla="*/ 2695191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3063631"/>
              <a:gd name="connsiteY0" fmla="*/ 0 h 6869097"/>
              <a:gd name="connsiteX1" fmla="*/ 2884435 w 3063631"/>
              <a:gd name="connsiteY1" fmla="*/ 10049 h 6869097"/>
              <a:gd name="connsiteX2" fmla="*/ 3063631 w 3063631"/>
              <a:gd name="connsiteY2" fmla="*/ 652027 h 6869097"/>
              <a:gd name="connsiteX3" fmla="*/ 2390949 w 3063631"/>
              <a:gd name="connsiteY3" fmla="*/ 2680119 h 6869097"/>
              <a:gd name="connsiteX4" fmla="*/ 1941007 w 3063631"/>
              <a:gd name="connsiteY4" fmla="*/ 4079629 h 6869097"/>
              <a:gd name="connsiteX5" fmla="*/ 1447520 w 3063631"/>
              <a:gd name="connsiteY5" fmla="*/ 5556111 h 6869097"/>
              <a:gd name="connsiteX6" fmla="*/ 0 w 3063631"/>
              <a:gd name="connsiteY6" fmla="*/ 6869097 h 6869097"/>
              <a:gd name="connsiteX7" fmla="*/ 34053 w 3063631"/>
              <a:gd name="connsiteY7" fmla="*/ 0 h 6869097"/>
              <a:gd name="connsiteX0" fmla="*/ 34053 w 4045578"/>
              <a:gd name="connsiteY0" fmla="*/ 4465 h 6873562"/>
              <a:gd name="connsiteX1" fmla="*/ 4045578 w 4045578"/>
              <a:gd name="connsiteY1" fmla="*/ 0 h 6873562"/>
              <a:gd name="connsiteX2" fmla="*/ 3063631 w 4045578"/>
              <a:gd name="connsiteY2" fmla="*/ 656492 h 6873562"/>
              <a:gd name="connsiteX3" fmla="*/ 2390949 w 4045578"/>
              <a:gd name="connsiteY3" fmla="*/ 2684584 h 6873562"/>
              <a:gd name="connsiteX4" fmla="*/ 1941007 w 4045578"/>
              <a:gd name="connsiteY4" fmla="*/ 4084094 h 6873562"/>
              <a:gd name="connsiteX5" fmla="*/ 1447520 w 4045578"/>
              <a:gd name="connsiteY5" fmla="*/ 5560576 h 6873562"/>
              <a:gd name="connsiteX6" fmla="*/ 0 w 4045578"/>
              <a:gd name="connsiteY6" fmla="*/ 6873562 h 6873562"/>
              <a:gd name="connsiteX7" fmla="*/ 34053 w 4045578"/>
              <a:gd name="connsiteY7" fmla="*/ 4465 h 6873562"/>
              <a:gd name="connsiteX0" fmla="*/ 34053 w 4130431"/>
              <a:gd name="connsiteY0" fmla="*/ 4465 h 6873562"/>
              <a:gd name="connsiteX1" fmla="*/ 4045578 w 4130431"/>
              <a:gd name="connsiteY1" fmla="*/ 0 h 6873562"/>
              <a:gd name="connsiteX2" fmla="*/ 4130431 w 4130431"/>
              <a:gd name="connsiteY2" fmla="*/ 799367 h 6873562"/>
              <a:gd name="connsiteX3" fmla="*/ 2390949 w 4130431"/>
              <a:gd name="connsiteY3" fmla="*/ 2684584 h 6873562"/>
              <a:gd name="connsiteX4" fmla="*/ 1941007 w 4130431"/>
              <a:gd name="connsiteY4" fmla="*/ 4084094 h 6873562"/>
              <a:gd name="connsiteX5" fmla="*/ 1447520 w 4130431"/>
              <a:gd name="connsiteY5" fmla="*/ 5560576 h 6873562"/>
              <a:gd name="connsiteX6" fmla="*/ 0 w 4130431"/>
              <a:gd name="connsiteY6" fmla="*/ 6873562 h 6873562"/>
              <a:gd name="connsiteX7" fmla="*/ 34053 w 4130431"/>
              <a:gd name="connsiteY7" fmla="*/ 4465 h 687356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2390949 w 4130431"/>
              <a:gd name="connsiteY3" fmla="*/ 270363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1941007 w 4130431"/>
              <a:gd name="connsiteY4" fmla="*/ 4103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305349 w 4130431"/>
              <a:gd name="connsiteY3" fmla="*/ 3446584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2612"/>
              <a:gd name="connsiteX1" fmla="*/ 4007478 w 4130431"/>
              <a:gd name="connsiteY1" fmla="*/ 0 h 6892612"/>
              <a:gd name="connsiteX2" fmla="*/ 4130431 w 4130431"/>
              <a:gd name="connsiteY2" fmla="*/ 818417 h 6892612"/>
              <a:gd name="connsiteX3" fmla="*/ 3286299 w 4130431"/>
              <a:gd name="connsiteY3" fmla="*/ 3456109 h 6892612"/>
              <a:gd name="connsiteX4" fmla="*/ 2674432 w 4130431"/>
              <a:gd name="connsiteY4" fmla="*/ 5246144 h 6892612"/>
              <a:gd name="connsiteX5" fmla="*/ 1447520 w 4130431"/>
              <a:gd name="connsiteY5" fmla="*/ 5579626 h 6892612"/>
              <a:gd name="connsiteX6" fmla="*/ 0 w 4130431"/>
              <a:gd name="connsiteY6" fmla="*/ 6892612 h 6892612"/>
              <a:gd name="connsiteX7" fmla="*/ 34053 w 4130431"/>
              <a:gd name="connsiteY7" fmla="*/ 23515 h 6892612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42845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  <a:gd name="connsiteX0" fmla="*/ 34053 w 4130431"/>
              <a:gd name="connsiteY0" fmla="*/ 23515 h 6894076"/>
              <a:gd name="connsiteX1" fmla="*/ 4007478 w 4130431"/>
              <a:gd name="connsiteY1" fmla="*/ 0 h 6894076"/>
              <a:gd name="connsiteX2" fmla="*/ 4130431 w 4130431"/>
              <a:gd name="connsiteY2" fmla="*/ 818417 h 6894076"/>
              <a:gd name="connsiteX3" fmla="*/ 3286299 w 4130431"/>
              <a:gd name="connsiteY3" fmla="*/ 3456109 h 6894076"/>
              <a:gd name="connsiteX4" fmla="*/ 2674432 w 4130431"/>
              <a:gd name="connsiteY4" fmla="*/ 5246144 h 6894076"/>
              <a:gd name="connsiteX5" fmla="*/ 2152370 w 4130431"/>
              <a:gd name="connsiteY5" fmla="*/ 6894076 h 6894076"/>
              <a:gd name="connsiteX6" fmla="*/ 0 w 4130431"/>
              <a:gd name="connsiteY6" fmla="*/ 6892612 h 6894076"/>
              <a:gd name="connsiteX7" fmla="*/ 34053 w 4130431"/>
              <a:gd name="connsiteY7" fmla="*/ 23515 h 6894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130431" h="6894076">
                <a:moveTo>
                  <a:pt x="34053" y="23515"/>
                </a:moveTo>
                <a:lnTo>
                  <a:pt x="4007478" y="0"/>
                </a:lnTo>
                <a:lnTo>
                  <a:pt x="4130431" y="818417"/>
                </a:lnTo>
                <a:lnTo>
                  <a:pt x="3286299" y="3456109"/>
                </a:lnTo>
                <a:lnTo>
                  <a:pt x="2674432" y="5246144"/>
                </a:lnTo>
                <a:lnTo>
                  <a:pt x="2152370" y="6894076"/>
                </a:lnTo>
                <a:lnTo>
                  <a:pt x="0" y="6892612"/>
                </a:lnTo>
                <a:lnTo>
                  <a:pt x="34053" y="23515"/>
                </a:lnTo>
                <a:close/>
              </a:path>
            </a:pathLst>
          </a:custGeom>
          <a:solidFill>
            <a:srgbClr val="0E333A"/>
          </a:solidFill>
          <a:ln>
            <a:noFill/>
          </a:ln>
          <a:scene3d>
            <a:camera prst="orthographicFront"/>
            <a:lightRig rig="threePt" dir="t"/>
          </a:scene3d>
          <a:sp3d extrusionH="76200" contourW="12700">
            <a:bevelT w="190500" h="19050"/>
            <a:extrusionClr>
              <a:schemeClr val="bg1"/>
            </a:extrusionClr>
            <a:contourClr>
              <a:schemeClr val="bg1"/>
            </a:contourClr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 dirty="0"/>
          </a:p>
        </p:txBody>
      </p:sp>
      <p:pic>
        <p:nvPicPr>
          <p:cNvPr id="16" name="Imagen 15">
            <a:extLst>
              <a:ext uri="{FF2B5EF4-FFF2-40B4-BE49-F238E27FC236}">
                <a16:creationId xmlns:a16="http://schemas.microsoft.com/office/drawing/2014/main" id="{69B14A84-141A-4FA4-B05C-C82930255E1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53" y="5213730"/>
            <a:ext cx="1627544" cy="1462868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0" h="0"/>
          </a:sp3d>
        </p:spPr>
      </p:pic>
      <p:sp>
        <p:nvSpPr>
          <p:cNvPr id="3" name="Rectángulo 2"/>
          <p:cNvSpPr/>
          <p:nvPr/>
        </p:nvSpPr>
        <p:spPr>
          <a:xfrm>
            <a:off x="4157646" y="259265"/>
            <a:ext cx="709996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 noche de placeres de </a:t>
            </a:r>
            <a:r>
              <a:rPr lang="es-E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endParaRPr lang="en-US" sz="60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1962" y="2198257"/>
            <a:ext cx="6041036" cy="4520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360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1484281"/>
            <a:ext cx="351149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Posición de </a:t>
            </a:r>
            <a:r>
              <a:rPr lang="es-ES" sz="3200" dirty="0" err="1">
                <a:solidFill>
                  <a:srgbClr val="DF6613"/>
                </a:solidFill>
              </a:rPr>
              <a:t>Belsasar</a:t>
            </a:r>
            <a:r>
              <a:rPr lang="es-ES" sz="3200" dirty="0">
                <a:solidFill>
                  <a:srgbClr val="DF6613"/>
                </a:solidFill>
              </a:rPr>
              <a:t> en el reino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341039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Cuando vio la mano que escribía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70564" y="4126990"/>
            <a:ext cx="40117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Daniel aceptó la recompensa al rey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70564" y="5327651"/>
            <a:ext cx="38923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Sabía qué era lo bueno </a:t>
            </a:r>
            <a:r>
              <a:rPr lang="es-ES" sz="3200" dirty="0" smtClean="0">
                <a:solidFill>
                  <a:srgbClr val="DF6613"/>
                </a:solidFill>
              </a:rPr>
              <a:t>pero </a:t>
            </a:r>
            <a:r>
              <a:rPr lang="es-ES" sz="3200" dirty="0">
                <a:solidFill>
                  <a:srgbClr val="DF6613"/>
                </a:solidFill>
              </a:rPr>
              <a:t>no lo hizo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70564" y="2841195"/>
            <a:ext cx="37791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Sugirió que llamaran a Daniel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0" y="4461432"/>
            <a:ext cx="41377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Segundo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400" y="234210"/>
            <a:ext cx="320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El rey palideció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400" y="1418257"/>
            <a:ext cx="17251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Falso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546648" y="2494699"/>
            <a:ext cx="3575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Error de </a:t>
            </a:r>
            <a:r>
              <a:rPr lang="es-ES" sz="3200" dirty="0" err="1"/>
              <a:t>Belsasar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400" y="5327651"/>
            <a:ext cx="5110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No fue la esposa de </a:t>
            </a:r>
            <a:r>
              <a:rPr lang="es-ES" sz="3200" dirty="0" err="1"/>
              <a:t>Belsasar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400" y="3514286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Verdadero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1722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0" y="88323"/>
            <a:ext cx="10077707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¿Cuáles son nuestros más grandes pecados? Santiago 4:17; Juan 9:41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9" y="1556838"/>
            <a:ext cx="11198581" cy="193899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St. 4: 17</a:t>
            </a:r>
          </a:p>
          <a:p>
            <a:r>
              <a:rPr lang="es-ES" sz="4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pecado está, pues, en aquel que sabe hacer lo bueno y no lo hace.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3764016"/>
            <a:ext cx="11198581" cy="2554545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Jn</a:t>
            </a:r>
            <a:r>
              <a:rPr lang="es-ES" sz="40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9: 41</a:t>
            </a:r>
          </a:p>
          <a:p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Jesús les respondió: Si fuerais ciegos, no tendríais pecado; mas ahora decís: Vemos; por eso, vuestro pecado permanece.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6539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1"/>
            <a:ext cx="9291275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rgbClr val="FFFF00"/>
                </a:solidFill>
              </a:rPr>
              <a:t>Si fuerais ciegos.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Es decir, si no hubiera habido oportunidad de recibir la luz. Dios juzga a </a:t>
            </a:r>
            <a:r>
              <a:rPr lang="es-ES" sz="3600" b="1" dirty="0" smtClean="0">
                <a:solidFill>
                  <a:schemeClr val="bg1"/>
                </a:solidFill>
              </a:rPr>
              <a:t>los hombres </a:t>
            </a:r>
            <a:r>
              <a:rPr lang="es-ES" sz="3600" b="1" dirty="0">
                <a:solidFill>
                  <a:schemeClr val="bg1"/>
                </a:solidFill>
              </a:rPr>
              <a:t>por la luz que han recibido o que podrían haber recibido si se </a:t>
            </a:r>
            <a:r>
              <a:rPr lang="es-ES" sz="3600" b="1" dirty="0" smtClean="0">
                <a:solidFill>
                  <a:schemeClr val="bg1"/>
                </a:solidFill>
              </a:rPr>
              <a:t>hubiesen esforzado </a:t>
            </a:r>
            <a:r>
              <a:rPr lang="es-ES" sz="3600" b="1" dirty="0">
                <a:solidFill>
                  <a:schemeClr val="bg1"/>
                </a:solidFill>
              </a:rPr>
              <a:t>por recibirla. </a:t>
            </a:r>
            <a:endParaRPr lang="es-ES" sz="3600" b="1" dirty="0" smtClean="0">
              <a:solidFill>
                <a:schemeClr val="bg1"/>
              </a:solidFill>
            </a:endParaRPr>
          </a:p>
          <a:p>
            <a:r>
              <a:rPr lang="es-ES" sz="3600" b="1" dirty="0" smtClean="0">
                <a:solidFill>
                  <a:srgbClr val="FFFF00"/>
                </a:solidFill>
              </a:rPr>
              <a:t>Vemos</a:t>
            </a:r>
            <a:r>
              <a:rPr lang="es-ES" sz="3600" b="1" dirty="0">
                <a:solidFill>
                  <a:srgbClr val="FFFF00"/>
                </a:solidFill>
              </a:rPr>
              <a:t>.</a:t>
            </a:r>
          </a:p>
          <a:p>
            <a:r>
              <a:rPr lang="es-ES" sz="3600" b="1" dirty="0">
                <a:solidFill>
                  <a:schemeClr val="bg1"/>
                </a:solidFill>
              </a:rPr>
              <a:t>El engreimiento que experimentaban por su conocimiento hacía imposible que </a:t>
            </a:r>
            <a:r>
              <a:rPr lang="es-ES" sz="3600" b="1" dirty="0" smtClean="0">
                <a:solidFill>
                  <a:schemeClr val="bg1"/>
                </a:solidFill>
              </a:rPr>
              <a:t>Dios les </a:t>
            </a:r>
            <a:r>
              <a:rPr lang="es-ES" sz="3600" b="1" dirty="0">
                <a:solidFill>
                  <a:schemeClr val="bg1"/>
                </a:solidFill>
              </a:rPr>
              <a:t>impartiera más conocimiento. Al rechazar a Jesús, los judíos rechazaron </a:t>
            </a:r>
            <a:r>
              <a:rPr lang="es-ES" sz="3600" b="1" dirty="0" smtClean="0">
                <a:solidFill>
                  <a:schemeClr val="bg1"/>
                </a:solidFill>
              </a:rPr>
              <a:t>el vehículo </a:t>
            </a:r>
            <a:r>
              <a:rPr lang="es-ES" sz="3600" b="1" dirty="0">
                <a:solidFill>
                  <a:schemeClr val="bg1"/>
                </a:solidFill>
              </a:rPr>
              <a:t>mediante el cual el cielo procuraba impartirles luz</a:t>
            </a:r>
            <a:r>
              <a:rPr lang="es-ES" sz="3600" b="1" dirty="0" smtClean="0">
                <a:solidFill>
                  <a:schemeClr val="bg1"/>
                </a:solidFill>
              </a:rPr>
              <a:t>. </a:t>
            </a:r>
            <a:r>
              <a:rPr lang="es-ES" sz="3600" b="1" dirty="0" smtClean="0">
                <a:solidFill>
                  <a:srgbClr val="FFFF00"/>
                </a:solidFill>
              </a:rPr>
              <a:t>CBA</a:t>
            </a:r>
            <a:endParaRPr lang="es-DO" sz="36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6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900725" y="433727"/>
            <a:ext cx="9040762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El pecado de Babilonia era tan grande porque los babilonios se rebelaron abiertamente contra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Dios cuando mejor lo conocían. Nuestro mundo está siguiendo el mismo camino en la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actualidad.</a:t>
            </a:r>
            <a:endParaRPr lang="es-DO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0623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263015" y="71830"/>
            <a:ext cx="11665969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¿Cuál era el significado de la misteriosa escritura de la pared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s-ES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5: 26-28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96708" y="1343988"/>
            <a:ext cx="11198581" cy="501675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26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Esta es la interpretación del asunto: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MENÉ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Contó Dios tu reino, y le ha puesto fin.</a:t>
            </a:r>
          </a:p>
          <a:p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27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TEKEL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Has sido pesado en balanza, y fuiste hallado falto de peso.</a:t>
            </a:r>
          </a:p>
          <a:p>
            <a:endParaRPr lang="es-ES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4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PERES</a:t>
            </a:r>
            <a:r>
              <a:rPr lang="es-ES" sz="4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Tu reino ha sido roto, y dado a los medos y a los persas.</a:t>
            </a:r>
            <a:endParaRPr lang="es-DO" sz="4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056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44290"/>
            <a:ext cx="8822302" cy="674030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u="sng" dirty="0">
                <a:solidFill>
                  <a:schemeClr val="bg1"/>
                </a:solidFill>
              </a:rPr>
              <a:t>Todo y todos </a:t>
            </a:r>
            <a:r>
              <a:rPr lang="es-ES" sz="3600" b="1" u="sng" dirty="0" smtClean="0">
                <a:solidFill>
                  <a:schemeClr val="bg1"/>
                </a:solidFill>
              </a:rPr>
              <a:t>tendremos la </a:t>
            </a:r>
            <a:r>
              <a:rPr lang="es-ES" sz="3600" b="1" u="sng" dirty="0">
                <a:solidFill>
                  <a:schemeClr val="bg1"/>
                </a:solidFill>
              </a:rPr>
              <a:t>última noche en la tierra</a:t>
            </a:r>
            <a:r>
              <a:rPr lang="es-ES" sz="3600" b="1" dirty="0">
                <a:solidFill>
                  <a:schemeClr val="bg1"/>
                </a:solidFill>
              </a:rPr>
              <a:t>. Hay una línea invisible que no podemos </a:t>
            </a:r>
            <a:r>
              <a:rPr lang="es-ES" sz="3600" b="1" dirty="0" smtClean="0">
                <a:solidFill>
                  <a:schemeClr val="bg1"/>
                </a:solidFill>
              </a:rPr>
              <a:t>cruzar sin </a:t>
            </a:r>
            <a:r>
              <a:rPr lang="es-ES" sz="3600" b="1" dirty="0">
                <a:solidFill>
                  <a:schemeClr val="bg1"/>
                </a:solidFill>
              </a:rPr>
              <a:t>sufrir </a:t>
            </a:r>
            <a:r>
              <a:rPr lang="es-ES" sz="3600" b="1" dirty="0" smtClean="0">
                <a:solidFill>
                  <a:schemeClr val="bg1"/>
                </a:solidFill>
              </a:rPr>
              <a:t>las consecuencias</a:t>
            </a:r>
            <a:r>
              <a:rPr lang="es-ES" sz="3600" b="1" dirty="0">
                <a:solidFill>
                  <a:schemeClr val="bg1"/>
                </a:solidFill>
              </a:rPr>
              <a:t>. El castigo caerá una vez más sobre nuestra sociedad. Cuando </a:t>
            </a:r>
            <a:r>
              <a:rPr lang="es-ES" sz="3600" b="1" dirty="0" smtClean="0">
                <a:solidFill>
                  <a:schemeClr val="bg1"/>
                </a:solidFill>
              </a:rPr>
              <a:t>los niveles </a:t>
            </a:r>
            <a:r>
              <a:rPr lang="es-ES" sz="3600" b="1" dirty="0">
                <a:solidFill>
                  <a:schemeClr val="bg1"/>
                </a:solidFill>
              </a:rPr>
              <a:t>de pecado alcancen una cifra determinada, Dios dirá: “Ya basta”. En los días de Noé, </a:t>
            </a:r>
            <a:r>
              <a:rPr lang="es-ES" sz="3600" b="1" dirty="0" smtClean="0">
                <a:solidFill>
                  <a:schemeClr val="bg1"/>
                </a:solidFill>
              </a:rPr>
              <a:t>los impíos </a:t>
            </a:r>
            <a:r>
              <a:rPr lang="es-ES" sz="3600" b="1" dirty="0">
                <a:solidFill>
                  <a:schemeClr val="bg1"/>
                </a:solidFill>
              </a:rPr>
              <a:t>sellaron su destino. En los tiempos de Sodoma y Gomorra, el resultado acumulado </a:t>
            </a:r>
            <a:r>
              <a:rPr lang="es-ES" sz="3600" b="1" dirty="0" smtClean="0">
                <a:solidFill>
                  <a:schemeClr val="bg1"/>
                </a:solidFill>
              </a:rPr>
              <a:t>del pecado </a:t>
            </a:r>
            <a:r>
              <a:rPr lang="es-ES" sz="3600" b="1" dirty="0">
                <a:solidFill>
                  <a:schemeClr val="bg1"/>
                </a:solidFill>
              </a:rPr>
              <a:t>selló la suerte de esas ciudades, y un feroz castigo bajó del cielo. Lo mismo sucederá </a:t>
            </a:r>
            <a:r>
              <a:rPr lang="es-ES" sz="3600" b="1" dirty="0" smtClean="0">
                <a:solidFill>
                  <a:schemeClr val="bg1"/>
                </a:solidFill>
              </a:rPr>
              <a:t>en los </a:t>
            </a:r>
            <a:r>
              <a:rPr lang="es-ES" sz="3600" b="1" dirty="0">
                <a:solidFill>
                  <a:schemeClr val="bg1"/>
                </a:solidFill>
              </a:rPr>
              <a:t>días finales.</a:t>
            </a:r>
            <a:endParaRPr lang="es-E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06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ángulo 18"/>
          <p:cNvSpPr/>
          <p:nvPr/>
        </p:nvSpPr>
        <p:spPr>
          <a:xfrm>
            <a:off x="0" y="0"/>
            <a:ext cx="1652525" cy="6858000"/>
          </a:xfrm>
          <a:prstGeom prst="rect">
            <a:avLst/>
          </a:prstGeom>
          <a:solidFill>
            <a:schemeClr val="tx1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A92322D2-0383-4B6C-88B5-80854FB1A7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880" y="5840986"/>
            <a:ext cx="1066763" cy="960086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7F75417-8BC0-431B-9DD0-3952FEF3CE45}"/>
              </a:ext>
            </a:extLst>
          </p:cNvPr>
          <p:cNvSpPr txBox="1"/>
          <p:nvPr/>
        </p:nvSpPr>
        <p:spPr>
          <a:xfrm>
            <a:off x="1870564" y="2204273"/>
            <a:ext cx="3511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El orgullo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2B80B65F-4774-4B34-B211-5F7CCD9DB0D1}"/>
              </a:ext>
            </a:extLst>
          </p:cNvPr>
          <p:cNvSpPr txBox="1"/>
          <p:nvPr/>
        </p:nvSpPr>
        <p:spPr>
          <a:xfrm>
            <a:off x="1870564" y="599389"/>
            <a:ext cx="41978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Sabe hacer lo bueno y no lo hace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C95100F-E8B5-4CF3-9E17-D707427B80EE}"/>
              </a:ext>
            </a:extLst>
          </p:cNvPr>
          <p:cNvSpPr txBox="1"/>
          <p:nvPr/>
        </p:nvSpPr>
        <p:spPr>
          <a:xfrm>
            <a:off x="1891888" y="4393932"/>
            <a:ext cx="4011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err="1">
                <a:solidFill>
                  <a:srgbClr val="DF6613"/>
                </a:solidFill>
              </a:rPr>
              <a:t>Tekel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484CE96C-CBE3-40DD-869A-7E653E50D465}"/>
              </a:ext>
            </a:extLst>
          </p:cNvPr>
          <p:cNvSpPr txBox="1"/>
          <p:nvPr/>
        </p:nvSpPr>
        <p:spPr>
          <a:xfrm>
            <a:off x="1891888" y="5573872"/>
            <a:ext cx="38923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 err="1">
                <a:solidFill>
                  <a:srgbClr val="DF6613"/>
                </a:solidFill>
              </a:rPr>
              <a:t>Peres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ADEAE86-D7E0-4E67-860F-EC436B06AF60}"/>
              </a:ext>
            </a:extLst>
          </p:cNvPr>
          <p:cNvSpPr txBox="1"/>
          <p:nvPr/>
        </p:nvSpPr>
        <p:spPr>
          <a:xfrm>
            <a:off x="1891888" y="3158358"/>
            <a:ext cx="3779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s-ES" sz="3200" dirty="0">
                <a:solidFill>
                  <a:srgbClr val="DF6613"/>
                </a:solidFill>
              </a:rPr>
              <a:t>Mené</a:t>
            </a:r>
            <a:endParaRPr kumimoji="0" lang="es-ES" sz="3200" b="0" i="0" u="none" strike="noStrike" kern="1200" cap="none" spc="0" normalizeH="0" baseline="0" noProof="0" dirty="0">
              <a:ln>
                <a:noFill/>
              </a:ln>
              <a:solidFill>
                <a:srgbClr val="DF6613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B4BBA2C-AD84-4635-BFED-A54A24D56E2B}"/>
              </a:ext>
            </a:extLst>
          </p:cNvPr>
          <p:cNvSpPr txBox="1"/>
          <p:nvPr/>
        </p:nvSpPr>
        <p:spPr>
          <a:xfrm>
            <a:off x="6609400" y="4147711"/>
            <a:ext cx="484308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E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Impide que Dios nos dé sabiduría</a:t>
            </a:r>
            <a:endParaRPr lang="es-ES" sz="3200" dirty="0"/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8F3B8264-4C31-43B4-BA54-43EE83420FE7}"/>
              </a:ext>
            </a:extLst>
          </p:cNvPr>
          <p:cNvSpPr txBox="1"/>
          <p:nvPr/>
        </p:nvSpPr>
        <p:spPr>
          <a:xfrm>
            <a:off x="6609400" y="234210"/>
            <a:ext cx="320915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A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El pecador</a:t>
            </a:r>
            <a:endParaRPr lang="es-ES" sz="3200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707CBC07-791E-485A-931D-932FDFAF0D6C}"/>
              </a:ext>
            </a:extLst>
          </p:cNvPr>
          <p:cNvSpPr txBox="1"/>
          <p:nvPr/>
        </p:nvSpPr>
        <p:spPr>
          <a:xfrm>
            <a:off x="6609400" y="1024333"/>
            <a:ext cx="4423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B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Fuiste hallado falto de peso</a:t>
            </a:r>
            <a:endParaRPr lang="es-ES" sz="3200" dirty="0"/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4D4C28EC-9574-47D6-8D4C-A2D48F991BF0}"/>
              </a:ext>
            </a:extLst>
          </p:cNvPr>
          <p:cNvSpPr txBox="1"/>
          <p:nvPr/>
        </p:nvSpPr>
        <p:spPr>
          <a:xfrm>
            <a:off x="6609400" y="2204273"/>
            <a:ext cx="442336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C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Tu reino dado a medos y persas</a:t>
            </a:r>
            <a:endParaRPr lang="es-DO" sz="3200" dirty="0"/>
          </a:p>
        </p:txBody>
      </p:sp>
      <p:sp>
        <p:nvSpPr>
          <p:cNvPr id="23" name="CuadroTexto 22">
            <a:extLst>
              <a:ext uri="{FF2B5EF4-FFF2-40B4-BE49-F238E27FC236}">
                <a16:creationId xmlns:a16="http://schemas.microsoft.com/office/drawing/2014/main" id="{570408FA-21B6-4E50-A2CA-A06FB9771535}"/>
              </a:ext>
            </a:extLst>
          </p:cNvPr>
          <p:cNvSpPr txBox="1"/>
          <p:nvPr/>
        </p:nvSpPr>
        <p:spPr>
          <a:xfrm>
            <a:off x="6609400" y="5327651"/>
            <a:ext cx="511059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200" dirty="0">
                <a:solidFill>
                  <a:srgbClr val="C00000"/>
                </a:solidFill>
              </a:rPr>
              <a:t>F</a:t>
            </a:r>
            <a:r>
              <a:rPr lang="es-DO" sz="3200" dirty="0" smtClean="0">
                <a:solidFill>
                  <a:srgbClr val="C00000"/>
                </a:solidFill>
              </a:rPr>
              <a:t>. </a:t>
            </a:r>
            <a:r>
              <a:rPr lang="es-ES" sz="3200" dirty="0"/>
              <a:t>Contó Dios tu reino y le ha puesto fin</a:t>
            </a:r>
            <a:endParaRPr lang="es-DO" sz="3200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52AD20F-C77A-4B88-B6A1-2718AE27E03B}"/>
              </a:ext>
            </a:extLst>
          </p:cNvPr>
          <p:cNvSpPr txBox="1"/>
          <p:nvPr/>
        </p:nvSpPr>
        <p:spPr>
          <a:xfrm>
            <a:off x="6609400" y="3514286"/>
            <a:ext cx="381770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DO" sz="3000" dirty="0">
                <a:solidFill>
                  <a:srgbClr val="C00000"/>
                </a:solidFill>
              </a:rPr>
              <a:t>D</a:t>
            </a:r>
            <a:r>
              <a:rPr lang="es-DO" sz="3000" dirty="0" smtClean="0">
                <a:solidFill>
                  <a:srgbClr val="C00000"/>
                </a:solidFill>
              </a:rPr>
              <a:t>. </a:t>
            </a:r>
            <a:r>
              <a:rPr lang="es-ES" sz="3000" dirty="0" smtClean="0"/>
              <a:t>Nos hace prosperar</a:t>
            </a:r>
            <a:endParaRPr lang="es-ES" sz="3000" dirty="0"/>
          </a:p>
        </p:txBody>
      </p:sp>
      <p:sp>
        <p:nvSpPr>
          <p:cNvPr id="6" name="Rectángulo 5"/>
          <p:cNvSpPr/>
          <p:nvPr/>
        </p:nvSpPr>
        <p:spPr>
          <a:xfrm>
            <a:off x="0" y="5158374"/>
            <a:ext cx="1652525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4000" b="1" cap="none" spc="0" dirty="0" smtClean="0">
                <a:ln/>
                <a:solidFill>
                  <a:schemeClr val="accent4"/>
                </a:solidFill>
                <a:effectLst/>
              </a:rPr>
              <a:t>Asocie</a:t>
            </a:r>
            <a:endParaRPr lang="es-ES" sz="40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cxnSp>
        <p:nvCxnSpPr>
          <p:cNvPr id="11" name="Conector recto 10"/>
          <p:cNvCxnSpPr/>
          <p:nvPr/>
        </p:nvCxnSpPr>
        <p:spPr>
          <a:xfrm>
            <a:off x="1652525" y="30409"/>
            <a:ext cx="0" cy="682759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8419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4" grpId="0"/>
      <p:bldP spid="15" grpId="0"/>
      <p:bldP spid="16" grpId="0"/>
      <p:bldP spid="8" grpId="0"/>
      <p:bldP spid="20" grpId="0"/>
      <p:bldP spid="21" grpId="0"/>
      <p:bldP spid="22" grpId="0"/>
      <p:bldP spid="2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263015" y="71830"/>
            <a:ext cx="11665969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13.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¿Cómo describe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Apocalipsis la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decisión final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 irrevocable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toda la raza humana tomará en un día cercano? Apocalipsis </a:t>
            </a:r>
            <a:r>
              <a:rPr lang="es-ES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22:11-12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391777" y="1940311"/>
            <a:ext cx="11198581" cy="415498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que es injusto, sea injusto todavía; y el que es inmundo, sea inmundo todavía; y el que es justo, practique la justicia todavía; y el que es santo, santifíquese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todavía. Mira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que yo vengo </a:t>
            </a:r>
            <a:r>
              <a:rPr lang="es-ES" sz="44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pronto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y mi galardón conmigo, para </a:t>
            </a:r>
            <a:r>
              <a:rPr lang="es-ES" sz="44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recompensar </a:t>
            </a:r>
            <a:r>
              <a:rPr lang="es-ES" sz="4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cada uno según sea su obra.</a:t>
            </a:r>
            <a:endParaRPr lang="es-DO" sz="4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1817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2" y="187506"/>
            <a:ext cx="8942019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Nuestro Señor nos invita a acudir a él </a:t>
            </a:r>
            <a:r>
              <a:rPr lang="es-ES" sz="4000" b="1" dirty="0">
                <a:solidFill>
                  <a:srgbClr val="FFFF00"/>
                </a:solidFill>
              </a:rPr>
              <a:t>ahora</a:t>
            </a:r>
            <a:r>
              <a:rPr lang="es-ES" sz="4000" b="1" dirty="0">
                <a:solidFill>
                  <a:schemeClr val="bg1"/>
                </a:solidFill>
              </a:rPr>
              <a:t>. Los estimulantes “placeres” del pecado no valen </a:t>
            </a:r>
            <a:r>
              <a:rPr lang="es-ES" sz="4000" b="1" dirty="0" smtClean="0">
                <a:solidFill>
                  <a:schemeClr val="bg1"/>
                </a:solidFill>
              </a:rPr>
              <a:t>la pena</a:t>
            </a:r>
            <a:r>
              <a:rPr lang="es-ES" sz="4000" b="1" dirty="0">
                <a:solidFill>
                  <a:schemeClr val="bg1"/>
                </a:solidFill>
              </a:rPr>
              <a:t>. Sus brazos están abiertos </a:t>
            </a:r>
            <a:r>
              <a:rPr lang="es-ES" sz="4000" b="1" dirty="0">
                <a:solidFill>
                  <a:srgbClr val="FFFF00"/>
                </a:solidFill>
              </a:rPr>
              <a:t>ahora</a:t>
            </a:r>
            <a:r>
              <a:rPr lang="es-ES" sz="4000" b="1" dirty="0">
                <a:solidFill>
                  <a:schemeClr val="bg1"/>
                </a:solidFill>
              </a:rPr>
              <a:t>. Su misericordia está disponible </a:t>
            </a:r>
            <a:r>
              <a:rPr lang="es-ES" sz="4000" b="1" dirty="0">
                <a:solidFill>
                  <a:srgbClr val="FFFF00"/>
                </a:solidFill>
              </a:rPr>
              <a:t>ahora</a:t>
            </a:r>
            <a:r>
              <a:rPr lang="es-ES" sz="4000" b="1" dirty="0">
                <a:solidFill>
                  <a:schemeClr val="bg1"/>
                </a:solidFill>
              </a:rPr>
              <a:t>. Su gracia nos</a:t>
            </a:r>
          </a:p>
          <a:p>
            <a:r>
              <a:rPr lang="es-ES" sz="4000" b="1" dirty="0">
                <a:solidFill>
                  <a:schemeClr val="bg1"/>
                </a:solidFill>
              </a:rPr>
              <a:t>alcanza </a:t>
            </a:r>
            <a:r>
              <a:rPr lang="es-ES" sz="4000" b="1" dirty="0">
                <a:solidFill>
                  <a:srgbClr val="FFFF00"/>
                </a:solidFill>
              </a:rPr>
              <a:t>ahora</a:t>
            </a:r>
            <a:r>
              <a:rPr lang="es-ES" sz="4000" b="1" dirty="0">
                <a:solidFill>
                  <a:schemeClr val="bg1"/>
                </a:solidFill>
              </a:rPr>
              <a:t>. Su Espíritu está actuando en ti </a:t>
            </a:r>
            <a:r>
              <a:rPr lang="es-ES" sz="4000" b="1" dirty="0">
                <a:solidFill>
                  <a:srgbClr val="FFFF00"/>
                </a:solidFill>
              </a:rPr>
              <a:t>ahora</a:t>
            </a:r>
            <a:r>
              <a:rPr lang="es-ES" sz="4000" b="1" dirty="0">
                <a:solidFill>
                  <a:schemeClr val="bg1"/>
                </a:solidFill>
              </a:rPr>
              <a:t>. ¿Por qué no acudir a él </a:t>
            </a:r>
            <a:r>
              <a:rPr lang="es-ES" sz="4000" b="1" dirty="0">
                <a:solidFill>
                  <a:srgbClr val="FFFF00"/>
                </a:solidFill>
              </a:rPr>
              <a:t>ahora</a:t>
            </a:r>
            <a:r>
              <a:rPr lang="es-ES" sz="4000" b="1" dirty="0">
                <a:solidFill>
                  <a:schemeClr val="bg1"/>
                </a:solidFill>
              </a:rPr>
              <a:t>? ¿Por </a:t>
            </a:r>
            <a:r>
              <a:rPr lang="es-ES" sz="4000" b="1" dirty="0" smtClean="0">
                <a:solidFill>
                  <a:schemeClr val="bg1"/>
                </a:solidFill>
              </a:rPr>
              <a:t>qué cometer </a:t>
            </a:r>
            <a:r>
              <a:rPr lang="es-ES" sz="4000" b="1" dirty="0">
                <a:solidFill>
                  <a:schemeClr val="bg1"/>
                </a:solidFill>
              </a:rPr>
              <a:t>el mismo error trágico de </a:t>
            </a:r>
            <a:r>
              <a:rPr lang="es-ES" sz="4000" b="1" dirty="0" err="1">
                <a:solidFill>
                  <a:schemeClr val="bg1"/>
                </a:solidFill>
              </a:rPr>
              <a:t>Belsasar</a:t>
            </a:r>
            <a:r>
              <a:rPr lang="es-ES" sz="4000" b="1" dirty="0">
                <a:solidFill>
                  <a:schemeClr val="bg1"/>
                </a:solidFill>
              </a:rPr>
              <a:t>? No demores. Entrégale tu vida </a:t>
            </a:r>
            <a:r>
              <a:rPr lang="es-ES" sz="4000" b="1" dirty="0">
                <a:solidFill>
                  <a:srgbClr val="FFFF00"/>
                </a:solidFill>
              </a:rPr>
              <a:t>hoy</a:t>
            </a:r>
            <a:r>
              <a:rPr lang="es-ES" sz="4000" b="1" dirty="0">
                <a:solidFill>
                  <a:schemeClr val="bg1"/>
                </a:solidFill>
              </a:rPr>
              <a:t>.</a:t>
            </a:r>
            <a:endParaRPr lang="es-DO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76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chemeClr val="accent3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572301" y="1862532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Considera</a:t>
            </a:r>
            <a:endParaRPr lang="es-DO" sz="4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800116" y="803059"/>
            <a:ext cx="9030510" cy="5262979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800" b="1" dirty="0">
                <a:solidFill>
                  <a:schemeClr val="bg1"/>
                </a:solidFill>
              </a:rPr>
              <a:t>Muy pronto habrá un día de ajuste de cuentas, de juicio final para la tierra. Muy pronto </a:t>
            </a:r>
            <a:r>
              <a:rPr lang="es-ES" sz="4800" b="1" dirty="0" smtClean="0">
                <a:solidFill>
                  <a:schemeClr val="bg1"/>
                </a:solidFill>
              </a:rPr>
              <a:t>las personas </a:t>
            </a:r>
            <a:r>
              <a:rPr lang="es-ES" sz="4800" b="1" dirty="0">
                <a:solidFill>
                  <a:schemeClr val="bg1"/>
                </a:solidFill>
              </a:rPr>
              <a:t>tomarán sus decisiones finales en forma individual. Lo que tú elijas </a:t>
            </a:r>
            <a:r>
              <a:rPr lang="es-ES" sz="4800" b="1" dirty="0">
                <a:solidFill>
                  <a:srgbClr val="FFFF00"/>
                </a:solidFill>
              </a:rPr>
              <a:t>hoy</a:t>
            </a:r>
            <a:r>
              <a:rPr lang="es-ES" sz="4800" b="1" dirty="0">
                <a:solidFill>
                  <a:schemeClr val="bg1"/>
                </a:solidFill>
              </a:rPr>
              <a:t> determinará tu</a:t>
            </a:r>
          </a:p>
          <a:p>
            <a:r>
              <a:rPr lang="es-ES" sz="4800" b="1" dirty="0">
                <a:solidFill>
                  <a:schemeClr val="bg1"/>
                </a:solidFill>
              </a:rPr>
              <a:t>destino eterno.</a:t>
            </a:r>
            <a:endParaRPr lang="es-DO" sz="4800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187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2" y="442452"/>
            <a:ext cx="11198581" cy="1200329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1. </a:t>
            </a:r>
            <a:r>
              <a:rPr lang="es-ES" sz="36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¿Qué escena describe Daniel en la última noche de Babilonia? Daniel 5:1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2" y="1895666"/>
            <a:ext cx="10741382" cy="3785652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 rey </a:t>
            </a:r>
            <a:r>
              <a:rPr lang="es-E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dio un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____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banquete a mil de sus magnates, y en presencia de los mil bebía 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vino.</a:t>
            </a:r>
            <a:endParaRPr lang="es-DO" sz="60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7384386" y="1895666"/>
            <a:ext cx="181860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gran</a:t>
            </a:r>
            <a:endParaRPr lang="en-US" sz="60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793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734741" y="2971800"/>
            <a:ext cx="7853939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551315"/>
                </a:solidFill>
              </a:rPr>
              <a:t>Quiero </a:t>
            </a:r>
            <a:r>
              <a:rPr lang="es-ES" sz="6000" dirty="0" smtClean="0">
                <a:solidFill>
                  <a:srgbClr val="551315"/>
                </a:solidFill>
              </a:rPr>
              <a:t>acudir a Cristo ahora.</a:t>
            </a:r>
            <a:endParaRPr lang="es-DO" sz="60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95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50000"/>
            <a:alpha val="94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28249AB7-8669-43F5-A233-69921FC6B9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1809708" cy="6858000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29766930-DDD3-4474-A139-FC6B1654B62E}"/>
              </a:ext>
            </a:extLst>
          </p:cNvPr>
          <p:cNvSpPr txBox="1"/>
          <p:nvPr/>
        </p:nvSpPr>
        <p:spPr>
          <a:xfrm>
            <a:off x="1642820" y="1627323"/>
            <a:ext cx="6059837" cy="707886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7956550"/>
          </a:sp3d>
        </p:spPr>
        <p:txBody>
          <a:bodyPr wrap="square" rtlCol="0">
            <a:spAutoFit/>
          </a:bodyPr>
          <a:lstStyle/>
          <a:p>
            <a:r>
              <a:rPr lang="es-US" sz="4000" b="1" dirty="0" smtClean="0">
                <a:solidFill>
                  <a:schemeClr val="accent2"/>
                </a:solidFill>
              </a:rPr>
              <a:t>MI DECISIÓN</a:t>
            </a:r>
            <a:endParaRPr lang="es-US" sz="4000" b="1" dirty="0">
              <a:solidFill>
                <a:schemeClr val="accent2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CFB634D-72CB-45B3-96DF-E5D038C86841}"/>
              </a:ext>
            </a:extLst>
          </p:cNvPr>
          <p:cNvSpPr txBox="1"/>
          <p:nvPr/>
        </p:nvSpPr>
        <p:spPr>
          <a:xfrm>
            <a:off x="2734741" y="2971800"/>
            <a:ext cx="7853939" cy="193899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2139950"/>
          </a:sp3d>
        </p:spPr>
        <p:txBody>
          <a:bodyPr wrap="square" rtlCol="0">
            <a:spAutoFit/>
          </a:bodyPr>
          <a:lstStyle/>
          <a:p>
            <a:r>
              <a:rPr lang="es-ES" sz="6000" dirty="0">
                <a:solidFill>
                  <a:srgbClr val="551315"/>
                </a:solidFill>
              </a:rPr>
              <a:t>Quiero </a:t>
            </a:r>
            <a:r>
              <a:rPr lang="es-ES" sz="6000" dirty="0" smtClean="0">
                <a:solidFill>
                  <a:srgbClr val="551315"/>
                </a:solidFill>
              </a:rPr>
              <a:t>seguir a Cristo ahora.</a:t>
            </a:r>
            <a:endParaRPr lang="es-DO" sz="6000" dirty="0">
              <a:solidFill>
                <a:srgbClr val="55131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778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650213" y="241998"/>
            <a:ext cx="8942019" cy="6247864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 err="1" smtClean="0">
                <a:solidFill>
                  <a:srgbClr val="FFFF00"/>
                </a:solidFill>
              </a:rPr>
              <a:t>Belsasar</a:t>
            </a:r>
            <a:r>
              <a:rPr lang="es-ES" sz="4000" b="1" dirty="0" smtClean="0">
                <a:solidFill>
                  <a:schemeClr val="bg1"/>
                </a:solidFill>
              </a:rPr>
              <a:t>. El nombre babilónico </a:t>
            </a:r>
            <a:r>
              <a:rPr lang="es-ES" sz="4000" b="1" u="sng" dirty="0" smtClean="0">
                <a:solidFill>
                  <a:schemeClr val="bg1"/>
                </a:solidFill>
              </a:rPr>
              <a:t>Bel-</a:t>
            </a:r>
            <a:r>
              <a:rPr lang="es-ES" sz="4000" b="1" u="sng" dirty="0" err="1" smtClean="0">
                <a:solidFill>
                  <a:schemeClr val="bg1"/>
                </a:solidFill>
              </a:rPr>
              <a:t>sharutsur</a:t>
            </a:r>
            <a:r>
              <a:rPr lang="es-ES" sz="4000" b="1" u="sng" dirty="0">
                <a:solidFill>
                  <a:schemeClr val="bg1"/>
                </a:solidFill>
              </a:rPr>
              <a:t> </a:t>
            </a:r>
            <a:r>
              <a:rPr lang="es-ES" sz="4000" b="1" dirty="0">
                <a:solidFill>
                  <a:schemeClr val="bg1"/>
                </a:solidFill>
              </a:rPr>
              <a:t>significa "Bel, ¡protege al rey!" </a:t>
            </a:r>
            <a:r>
              <a:rPr lang="es-ES" sz="4000" b="1" dirty="0" err="1">
                <a:solidFill>
                  <a:schemeClr val="bg1"/>
                </a:solidFill>
              </a:rPr>
              <a:t>Belsasar</a:t>
            </a:r>
            <a:r>
              <a:rPr lang="es-ES" sz="4000" b="1" dirty="0">
                <a:solidFill>
                  <a:schemeClr val="bg1"/>
                </a:solidFill>
              </a:rPr>
              <a:t> fue el primogénito </a:t>
            </a:r>
            <a:r>
              <a:rPr lang="es-ES" sz="4000" b="1" dirty="0" smtClean="0">
                <a:solidFill>
                  <a:schemeClr val="bg1"/>
                </a:solidFill>
              </a:rPr>
              <a:t>de </a:t>
            </a:r>
            <a:r>
              <a:rPr lang="es-ES" sz="4000" b="1" dirty="0" err="1" smtClean="0">
                <a:solidFill>
                  <a:schemeClr val="bg1"/>
                </a:solidFill>
              </a:rPr>
              <a:t>Nabonido</a:t>
            </a:r>
            <a:r>
              <a:rPr lang="es-ES" sz="4000" b="1" dirty="0">
                <a:solidFill>
                  <a:schemeClr val="bg1"/>
                </a:solidFill>
              </a:rPr>
              <a:t>, último rey del Imperio </a:t>
            </a:r>
            <a:r>
              <a:rPr lang="es-ES" sz="4000" b="1" dirty="0" err="1">
                <a:solidFill>
                  <a:schemeClr val="bg1"/>
                </a:solidFill>
              </a:rPr>
              <a:t>Neobabilónico</a:t>
            </a:r>
            <a:r>
              <a:rPr lang="es-ES" sz="4000" b="1" dirty="0">
                <a:solidFill>
                  <a:schemeClr val="bg1"/>
                </a:solidFill>
              </a:rPr>
              <a:t>. Cuando </a:t>
            </a:r>
            <a:r>
              <a:rPr lang="es-ES" sz="4000" b="1" dirty="0" err="1">
                <a:solidFill>
                  <a:schemeClr val="bg1"/>
                </a:solidFill>
              </a:rPr>
              <a:t>Nabonido</a:t>
            </a:r>
            <a:r>
              <a:rPr lang="es-ES" sz="4000" b="1" dirty="0">
                <a:solidFill>
                  <a:schemeClr val="bg1"/>
                </a:solidFill>
              </a:rPr>
              <a:t> estaba en el Líbano convaleciendo de una enfermedad, poco </a:t>
            </a:r>
            <a:r>
              <a:rPr lang="es-ES" sz="4000" b="1" dirty="0" smtClean="0">
                <a:solidFill>
                  <a:schemeClr val="bg1"/>
                </a:solidFill>
              </a:rPr>
              <a:t>antes de </a:t>
            </a:r>
            <a:r>
              <a:rPr lang="es-ES" sz="4000" b="1" dirty="0">
                <a:solidFill>
                  <a:schemeClr val="bg1"/>
                </a:solidFill>
              </a:rPr>
              <a:t>iniciar una campaña en contra de Tema en el occidente de Arabia, llamó a </a:t>
            </a:r>
            <a:r>
              <a:rPr lang="es-ES" sz="4000" b="1" dirty="0" smtClean="0">
                <a:solidFill>
                  <a:schemeClr val="bg1"/>
                </a:solidFill>
              </a:rPr>
              <a:t>su hijo </a:t>
            </a:r>
            <a:r>
              <a:rPr lang="es-ES" sz="4000" b="1" dirty="0">
                <a:solidFill>
                  <a:schemeClr val="bg1"/>
                </a:solidFill>
              </a:rPr>
              <a:t>mayor (</a:t>
            </a:r>
            <a:r>
              <a:rPr lang="es-ES" sz="4000" b="1" dirty="0" err="1">
                <a:solidFill>
                  <a:schemeClr val="bg1"/>
                </a:solidFill>
              </a:rPr>
              <a:t>Belsasar</a:t>
            </a:r>
            <a:r>
              <a:rPr lang="es-ES" sz="4000" b="1" dirty="0">
                <a:solidFill>
                  <a:schemeClr val="bg1"/>
                </a:solidFill>
              </a:rPr>
              <a:t>) y "le confió el </a:t>
            </a:r>
            <a:r>
              <a:rPr lang="es-ES" sz="4000" b="1" dirty="0" smtClean="0">
                <a:solidFill>
                  <a:schemeClr val="bg1"/>
                </a:solidFill>
              </a:rPr>
              <a:t>reino“.</a:t>
            </a:r>
            <a:endParaRPr lang="es-E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27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E333A"/>
          </a:solidFill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>
            <a:off x="467392" y="442452"/>
            <a:ext cx="11198581" cy="646331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99000"/>
              </a:srgbClr>
            </a:outerShdw>
          </a:effectLst>
        </p:spPr>
        <p:txBody>
          <a:bodyPr wrap="square" rtlCol="0">
            <a:spAutoFit/>
          </a:bodyPr>
          <a:lstStyle/>
          <a:p>
            <a:r>
              <a:rPr lang="es-DO" sz="3600" b="1" dirty="0" err="1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Dn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s-DO" sz="3600" b="1" dirty="0" smtClean="0">
                <a:solidFill>
                  <a:srgbClr val="FFFF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28, 30-31</a:t>
            </a:r>
            <a:endParaRPr lang="es-DO" sz="3600" b="1" dirty="0">
              <a:solidFill>
                <a:srgbClr val="FFFF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1A16D62-B7C9-4E85-BD15-FA714C634E05}"/>
              </a:ext>
            </a:extLst>
          </p:cNvPr>
          <p:cNvSpPr txBox="1"/>
          <p:nvPr/>
        </p:nvSpPr>
        <p:spPr>
          <a:xfrm>
            <a:off x="467392" y="1088783"/>
            <a:ext cx="10741382" cy="4708981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5092700"/>
          </a:sp3d>
        </p:spPr>
        <p:txBody>
          <a:bodyPr wrap="square" rtlCol="0">
            <a:spAutoFit/>
          </a:bodyPr>
          <a:lstStyle/>
          <a:p>
            <a:r>
              <a:rPr lang="es-ES" sz="60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 </a:t>
            </a:r>
            <a:r>
              <a:rPr lang="es-ES" sz="6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PERES: Tu reino ha sido roto, y dado a los medos y a los persas</a:t>
            </a:r>
            <a:endParaRPr lang="es-DO" sz="6000" b="1" u="sng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" sz="6000" b="1" dirty="0" smtClean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" sz="6000" b="1" u="sng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Aquella misma noche 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fue muerto </a:t>
            </a:r>
            <a:r>
              <a:rPr lang="es-ES" sz="60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Belsasar</a:t>
            </a:r>
            <a:r>
              <a:rPr lang="es-ES" sz="60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rey de los caldeos</a:t>
            </a:r>
            <a:r>
              <a:rPr lang="es-ES" sz="6000" b="1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542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137792"/>
            <a:ext cx="8709284" cy="6863417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4000" b="1" dirty="0">
                <a:solidFill>
                  <a:schemeClr val="bg1"/>
                </a:solidFill>
              </a:rPr>
              <a:t>Por el contenido de </a:t>
            </a:r>
            <a:r>
              <a:rPr lang="es-ES" sz="4000" b="1" dirty="0" err="1" smtClean="0">
                <a:solidFill>
                  <a:schemeClr val="bg1"/>
                </a:solidFill>
              </a:rPr>
              <a:t>Dn</a:t>
            </a:r>
            <a:r>
              <a:rPr lang="es-ES" sz="4000" b="1" dirty="0" smtClean="0">
                <a:solidFill>
                  <a:schemeClr val="bg1"/>
                </a:solidFill>
              </a:rPr>
              <a:t>. 28, 30 </a:t>
            </a:r>
            <a:r>
              <a:rPr lang="es-ES" sz="4000" b="1" dirty="0">
                <a:solidFill>
                  <a:schemeClr val="bg1"/>
                </a:solidFill>
              </a:rPr>
              <a:t>se puede deducir que la fiesta se </a:t>
            </a:r>
            <a:r>
              <a:rPr lang="es-ES" sz="4000" b="1" dirty="0" smtClean="0">
                <a:solidFill>
                  <a:schemeClr val="bg1"/>
                </a:solidFill>
              </a:rPr>
              <a:t>realizó durante </a:t>
            </a:r>
            <a:r>
              <a:rPr lang="es-ES" sz="4000" b="1" dirty="0">
                <a:solidFill>
                  <a:schemeClr val="bg1"/>
                </a:solidFill>
              </a:rPr>
              <a:t>la noche en que Babilonia cayó ante los ejércitos de </a:t>
            </a:r>
            <a:r>
              <a:rPr lang="es-ES" sz="4000" b="1" dirty="0" smtClean="0">
                <a:solidFill>
                  <a:schemeClr val="bg1"/>
                </a:solidFill>
              </a:rPr>
              <a:t>Ciro [de Persia]. Jenofonte [historiador] preservó </a:t>
            </a:r>
            <a:r>
              <a:rPr lang="es-ES" sz="4000" b="1" dirty="0">
                <a:solidFill>
                  <a:schemeClr val="bg1"/>
                </a:solidFill>
              </a:rPr>
              <a:t>la tradición de que </a:t>
            </a:r>
            <a:r>
              <a:rPr lang="es-ES" sz="4000" b="1" u="sng" dirty="0">
                <a:solidFill>
                  <a:schemeClr val="bg1"/>
                </a:solidFill>
              </a:rPr>
              <a:t>cuando cayó Babilonia</a:t>
            </a:r>
            <a:r>
              <a:rPr lang="es-ES" sz="4000" b="1" dirty="0">
                <a:solidFill>
                  <a:schemeClr val="bg1"/>
                </a:solidFill>
              </a:rPr>
              <a:t>, "</a:t>
            </a:r>
            <a:r>
              <a:rPr lang="es-ES" sz="4000" b="1" i="1" dirty="0">
                <a:solidFill>
                  <a:schemeClr val="bg1"/>
                </a:solidFill>
              </a:rPr>
              <a:t>había acontecido </a:t>
            </a:r>
            <a:r>
              <a:rPr lang="es-ES" sz="4000" b="1" i="1" dirty="0" smtClean="0">
                <a:solidFill>
                  <a:schemeClr val="bg1"/>
                </a:solidFill>
              </a:rPr>
              <a:t>cierta fiesta </a:t>
            </a:r>
            <a:r>
              <a:rPr lang="es-ES" sz="4000" b="1" i="1" dirty="0">
                <a:solidFill>
                  <a:schemeClr val="bg1"/>
                </a:solidFill>
              </a:rPr>
              <a:t>en Babilonia, durante la cual toda Babilonia solía beber y </a:t>
            </a:r>
            <a:r>
              <a:rPr lang="es-ES" sz="4000" b="1" i="1" dirty="0" smtClean="0">
                <a:solidFill>
                  <a:schemeClr val="bg1"/>
                </a:solidFill>
              </a:rPr>
              <a:t>hacer algazara </a:t>
            </a:r>
            <a:r>
              <a:rPr lang="es-ES" sz="4000" b="1" i="1" dirty="0">
                <a:solidFill>
                  <a:schemeClr val="bg1"/>
                </a:solidFill>
              </a:rPr>
              <a:t>toda la noche</a:t>
            </a:r>
            <a:r>
              <a:rPr lang="es-ES" sz="4000" b="1" dirty="0">
                <a:solidFill>
                  <a:schemeClr val="bg1"/>
                </a:solidFill>
              </a:rPr>
              <a:t>" (</a:t>
            </a:r>
            <a:r>
              <a:rPr lang="es-ES" sz="2800" b="1" dirty="0" err="1">
                <a:solidFill>
                  <a:schemeClr val="bg1"/>
                </a:solidFill>
              </a:rPr>
              <a:t>Ciropedia</a:t>
            </a:r>
            <a:r>
              <a:rPr lang="es-ES" sz="2800" b="1" dirty="0">
                <a:solidFill>
                  <a:schemeClr val="bg1"/>
                </a:solidFill>
              </a:rPr>
              <a:t> vii. 5. 15</a:t>
            </a:r>
            <a:r>
              <a:rPr lang="es-ES" sz="4000" b="1" dirty="0" smtClean="0">
                <a:solidFill>
                  <a:schemeClr val="bg1"/>
                </a:solidFill>
              </a:rPr>
              <a:t>). </a:t>
            </a:r>
            <a:r>
              <a:rPr lang="es-ES" sz="2800" b="1" i="1" dirty="0" smtClean="0">
                <a:solidFill>
                  <a:srgbClr val="FFFF00"/>
                </a:solidFill>
              </a:rPr>
              <a:t>Comentario bíblico adventista, </a:t>
            </a:r>
            <a:r>
              <a:rPr lang="es-ES" sz="2800" b="1" i="1" dirty="0" err="1" smtClean="0">
                <a:solidFill>
                  <a:srgbClr val="FFFF00"/>
                </a:solidFill>
              </a:rPr>
              <a:t>Dn</a:t>
            </a:r>
            <a:r>
              <a:rPr lang="es-ES" sz="2800" b="1" i="1" dirty="0" smtClean="0">
                <a:solidFill>
                  <a:srgbClr val="FFFF00"/>
                </a:solidFill>
              </a:rPr>
              <a:t>. 5: 1</a:t>
            </a:r>
            <a:endParaRPr lang="es-ES" sz="2800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4105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C9F5154C-3033-449C-B06C-B7E259E9F6C8}"/>
              </a:ext>
            </a:extLst>
          </p:cNvPr>
          <p:cNvSpPr/>
          <p:nvPr/>
        </p:nvSpPr>
        <p:spPr>
          <a:xfrm>
            <a:off x="0" y="1"/>
            <a:ext cx="12192000" cy="6869096"/>
          </a:xfrm>
          <a:prstGeom prst="rect">
            <a:avLst/>
          </a:prstGeom>
          <a:solidFill>
            <a:srgbClr val="083A34"/>
          </a:solidFill>
          <a:ln>
            <a:solidFill>
              <a:schemeClr val="accent5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58750" h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DO"/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CA343354-4228-439C-8A79-193A873D37DA}"/>
              </a:ext>
            </a:extLst>
          </p:cNvPr>
          <p:cNvSpPr/>
          <p:nvPr/>
        </p:nvSpPr>
        <p:spPr>
          <a:xfrm>
            <a:off x="-1" y="-15499"/>
            <a:ext cx="2650214" cy="4525506"/>
          </a:xfrm>
          <a:custGeom>
            <a:avLst/>
            <a:gdLst>
              <a:gd name="connsiteX0" fmla="*/ 317719 w 2650214"/>
              <a:gd name="connsiteY0" fmla="*/ 0 h 4525506"/>
              <a:gd name="connsiteX1" fmla="*/ 2650214 w 2650214"/>
              <a:gd name="connsiteY1" fmla="*/ 2262753 h 4525506"/>
              <a:gd name="connsiteX2" fmla="*/ 317719 w 2650214"/>
              <a:gd name="connsiteY2" fmla="*/ 4525506 h 4525506"/>
              <a:gd name="connsiteX3" fmla="*/ 79235 w 2650214"/>
              <a:gd name="connsiteY3" fmla="*/ 4513824 h 4525506"/>
              <a:gd name="connsiteX4" fmla="*/ 0 w 2650214"/>
              <a:gd name="connsiteY4" fmla="*/ 4502093 h 4525506"/>
              <a:gd name="connsiteX5" fmla="*/ 0 w 2650214"/>
              <a:gd name="connsiteY5" fmla="*/ 23413 h 4525506"/>
              <a:gd name="connsiteX6" fmla="*/ 79235 w 2650214"/>
              <a:gd name="connsiteY6" fmla="*/ 11682 h 4525506"/>
              <a:gd name="connsiteX7" fmla="*/ 317719 w 2650214"/>
              <a:gd name="connsiteY7" fmla="*/ 0 h 45255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650214" h="4525506">
                <a:moveTo>
                  <a:pt x="317719" y="0"/>
                </a:moveTo>
                <a:cubicBezTo>
                  <a:pt x="1605920" y="0"/>
                  <a:pt x="2650214" y="1013069"/>
                  <a:pt x="2650214" y="2262753"/>
                </a:cubicBezTo>
                <a:cubicBezTo>
                  <a:pt x="2650214" y="3512437"/>
                  <a:pt x="1605920" y="4525506"/>
                  <a:pt x="317719" y="4525506"/>
                </a:cubicBezTo>
                <a:cubicBezTo>
                  <a:pt x="237206" y="4525506"/>
                  <a:pt x="157647" y="4521549"/>
                  <a:pt x="79235" y="4513824"/>
                </a:cubicBezTo>
                <a:lnTo>
                  <a:pt x="0" y="4502093"/>
                </a:lnTo>
                <a:lnTo>
                  <a:pt x="0" y="23413"/>
                </a:lnTo>
                <a:lnTo>
                  <a:pt x="79235" y="11682"/>
                </a:lnTo>
                <a:cubicBezTo>
                  <a:pt x="157647" y="3957"/>
                  <a:pt x="237206" y="0"/>
                  <a:pt x="317719" y="0"/>
                </a:cubicBezTo>
                <a:close/>
              </a:path>
            </a:pathLst>
          </a:custGeom>
          <a:solidFill>
            <a:srgbClr val="A46A14"/>
          </a:solidFill>
          <a:ln>
            <a:solidFill>
              <a:srgbClr val="A46A14"/>
            </a:solidFill>
          </a:ln>
          <a:effectLst>
            <a:outerShdw blurRad="50800" dist="50800" dir="600000" algn="ctr" rotWithShape="0">
              <a:srgbClr val="000000">
                <a:alpha val="43137"/>
              </a:srgbClr>
            </a:outerShdw>
          </a:effectLst>
          <a:scene3d>
            <a:camera prst="orthographicFront"/>
            <a:lightRig rig="threePt" dir="t"/>
          </a:scene3d>
          <a:sp3d>
            <a:bevelT w="44450"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s-DO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3C94E7D-7AB5-4521-915D-863C27209662}"/>
              </a:ext>
            </a:extLst>
          </p:cNvPr>
          <p:cNvSpPr txBox="1"/>
          <p:nvPr/>
        </p:nvSpPr>
        <p:spPr>
          <a:xfrm rot="17598730">
            <a:off x="-427438" y="2186811"/>
            <a:ext cx="3063630" cy="769441"/>
          </a:xfrm>
          <a:prstGeom prst="rect">
            <a:avLst/>
          </a:prstGeom>
          <a:noFill/>
          <a:effectLst>
            <a:outerShdw blurRad="76200" dist="508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threePt" dir="t"/>
          </a:scene3d>
          <a:sp3d>
            <a:bevelT w="1739900"/>
          </a:sp3d>
        </p:spPr>
        <p:txBody>
          <a:bodyPr wrap="square" rtlCol="0">
            <a:spAutoFit/>
          </a:bodyPr>
          <a:lstStyle/>
          <a:p>
            <a:pPr algn="ctr"/>
            <a:r>
              <a:rPr lang="es-US" sz="4400" dirty="0" smtClean="0">
                <a:solidFill>
                  <a:schemeClr val="bg1"/>
                </a:solidFill>
                <a:latin typeface="Bodoni MT Black" panose="02070A03080606020203" pitchFamily="18" charset="0"/>
                <a:cs typeface="Aharoni" panose="02010803020104030203" pitchFamily="2" charset="-79"/>
              </a:rPr>
              <a:t>Considera</a:t>
            </a:r>
            <a:endParaRPr lang="es-DO" sz="4400" dirty="0">
              <a:solidFill>
                <a:schemeClr val="bg1"/>
              </a:solidFill>
              <a:latin typeface="Bodoni MT Black" panose="02070A03080606020203" pitchFamily="18" charset="0"/>
              <a:cs typeface="Aharoni" panose="02010803020104030203" pitchFamily="2" charset="-79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BBDF06D-B11B-42C8-AE11-6D6E4C177720}"/>
              </a:ext>
            </a:extLst>
          </p:cNvPr>
          <p:cNvSpPr txBox="1"/>
          <p:nvPr/>
        </p:nvSpPr>
        <p:spPr>
          <a:xfrm>
            <a:off x="2795075" y="2524848"/>
            <a:ext cx="8927233" cy="3970318"/>
          </a:xfrm>
          <a:prstGeom prst="rect">
            <a:avLst/>
          </a:prstGeom>
          <a:noFill/>
          <a:effectLst>
            <a:outerShdw blurRad="50800" dist="38100" dir="5400000" algn="ctr" rotWithShape="0">
              <a:srgbClr val="000000">
                <a:alpha val="99000"/>
              </a:srgbClr>
            </a:outerShdw>
          </a:effectLst>
          <a:scene3d>
            <a:camera prst="orthographicFront"/>
            <a:lightRig rig="sunset" dir="t">
              <a:rot lat="0" lon="0" rev="21594000"/>
            </a:lightRig>
          </a:scene3d>
          <a:sp3d extrusionH="139700" prstMaterial="flat">
            <a:bevelT w="1162050"/>
            <a:bevelB w="825500" h="279400"/>
          </a:sp3d>
        </p:spPr>
        <p:txBody>
          <a:bodyPr wrap="square" rtlCol="0">
            <a:spAutoFit/>
          </a:bodyPr>
          <a:lstStyle/>
          <a:p>
            <a:r>
              <a:rPr lang="es-ES" sz="3600" b="1" dirty="0">
                <a:solidFill>
                  <a:schemeClr val="bg1"/>
                </a:solidFill>
              </a:rPr>
              <a:t>Es un hecho bien conocido que era común que los antiguos monarcas </a:t>
            </a:r>
            <a:r>
              <a:rPr lang="es-ES" sz="3600" b="1" dirty="0" smtClean="0">
                <a:solidFill>
                  <a:schemeClr val="bg1"/>
                </a:solidFill>
              </a:rPr>
              <a:t>celebraran fiestas </a:t>
            </a:r>
            <a:r>
              <a:rPr lang="es-ES" sz="3600" b="1" dirty="0">
                <a:solidFill>
                  <a:schemeClr val="bg1"/>
                </a:solidFill>
              </a:rPr>
              <a:t>para sus cortesanos</a:t>
            </a:r>
            <a:r>
              <a:rPr lang="es-ES" sz="3600" b="1" dirty="0" smtClean="0">
                <a:solidFill>
                  <a:schemeClr val="bg1"/>
                </a:solidFill>
              </a:rPr>
              <a:t>. </a:t>
            </a:r>
            <a:r>
              <a:rPr lang="es-ES" sz="3600" b="1" dirty="0">
                <a:solidFill>
                  <a:schemeClr val="bg1"/>
                </a:solidFill>
              </a:rPr>
              <a:t>El historiador griego </a:t>
            </a:r>
            <a:r>
              <a:rPr lang="es-ES" sz="3600" b="1" dirty="0" err="1" smtClean="0">
                <a:solidFill>
                  <a:schemeClr val="bg1"/>
                </a:solidFill>
              </a:rPr>
              <a:t>Ctesias</a:t>
            </a:r>
            <a:r>
              <a:rPr lang="es-ES" sz="3600" b="1" dirty="0" smtClean="0">
                <a:solidFill>
                  <a:schemeClr val="bg1"/>
                </a:solidFill>
              </a:rPr>
              <a:t> dice </a:t>
            </a:r>
            <a:r>
              <a:rPr lang="es-ES" sz="3600" b="1" dirty="0">
                <a:solidFill>
                  <a:schemeClr val="bg1"/>
                </a:solidFill>
              </a:rPr>
              <a:t>que los reyes persas alimentaban a 15.000 personas cada día y </a:t>
            </a:r>
            <a:r>
              <a:rPr lang="es-ES" sz="3600" b="1" dirty="0" smtClean="0">
                <a:solidFill>
                  <a:schemeClr val="bg1"/>
                </a:solidFill>
              </a:rPr>
              <a:t>que Alejandro </a:t>
            </a:r>
            <a:r>
              <a:rPr lang="es-ES" sz="3600" b="1" dirty="0">
                <a:solidFill>
                  <a:schemeClr val="bg1"/>
                </a:solidFill>
              </a:rPr>
              <a:t>Magno tuvo 10.000 invitados en su fiesta de bodas</a:t>
            </a:r>
            <a:r>
              <a:rPr lang="es-ES" sz="3600" b="1" dirty="0" smtClean="0">
                <a:solidFill>
                  <a:schemeClr val="bg1"/>
                </a:solidFill>
              </a:rPr>
              <a:t>. </a:t>
            </a:r>
            <a:r>
              <a:rPr lang="es-ES" sz="3600" b="1" i="1" dirty="0" smtClean="0">
                <a:solidFill>
                  <a:srgbClr val="FFFF00"/>
                </a:solidFill>
              </a:rPr>
              <a:t>CBA, </a:t>
            </a:r>
            <a:r>
              <a:rPr lang="es-ES" sz="3600" b="1" i="1" dirty="0" err="1" smtClean="0">
                <a:solidFill>
                  <a:srgbClr val="FFFF00"/>
                </a:solidFill>
              </a:rPr>
              <a:t>Dn</a:t>
            </a:r>
            <a:r>
              <a:rPr lang="es-ES" sz="3600" b="1" i="1" dirty="0" smtClean="0">
                <a:solidFill>
                  <a:srgbClr val="FFFF00"/>
                </a:solidFill>
              </a:rPr>
              <a:t>. 5:1 </a:t>
            </a:r>
            <a:endParaRPr lang="es-ES" sz="3600" b="1" i="1" dirty="0">
              <a:solidFill>
                <a:srgbClr val="FFFF00"/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8080" y="243805"/>
            <a:ext cx="4676930" cy="2366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956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rco">
  <a:themeElements>
    <a:clrScheme name="Marco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Marco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arco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TM03457475[[fn=Marco]]</Template>
  <TotalTime>3168</TotalTime>
  <Words>3251</Words>
  <Application>Microsoft Office PowerPoint</Application>
  <PresentationFormat>Panorámica</PresentationFormat>
  <Paragraphs>176</Paragraphs>
  <Slides>51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51</vt:i4>
      </vt:variant>
    </vt:vector>
  </HeadingPairs>
  <TitlesOfParts>
    <vt:vector size="59" baseType="lpstr">
      <vt:lpstr>Aharoni</vt:lpstr>
      <vt:lpstr>Arial</vt:lpstr>
      <vt:lpstr>Bahnschrift SemiBold</vt:lpstr>
      <vt:lpstr>Bodoni MT Black</vt:lpstr>
      <vt:lpstr>Calibri</vt:lpstr>
      <vt:lpstr>Corbel</vt:lpstr>
      <vt:lpstr>Wingdings 2</vt:lpstr>
      <vt:lpstr>Marco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Jacquilove.music</dc:creator>
  <cp:lastModifiedBy>Ulises Aguero Arroyo</cp:lastModifiedBy>
  <cp:revision>309</cp:revision>
  <dcterms:created xsi:type="dcterms:W3CDTF">2021-06-19T11:36:48Z</dcterms:created>
  <dcterms:modified xsi:type="dcterms:W3CDTF">2021-08-29T02:16:20Z</dcterms:modified>
</cp:coreProperties>
</file>