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7" r:id="rId2"/>
    <p:sldId id="259" r:id="rId3"/>
    <p:sldId id="363" r:id="rId4"/>
    <p:sldId id="332" r:id="rId5"/>
    <p:sldId id="258" r:id="rId6"/>
    <p:sldId id="307" r:id="rId7"/>
    <p:sldId id="365" r:id="rId8"/>
    <p:sldId id="308" r:id="rId9"/>
    <p:sldId id="312" r:id="rId10"/>
    <p:sldId id="377" r:id="rId11"/>
    <p:sldId id="310" r:id="rId12"/>
    <p:sldId id="366" r:id="rId13"/>
    <p:sldId id="378" r:id="rId14"/>
    <p:sldId id="314" r:id="rId15"/>
    <p:sldId id="391" r:id="rId16"/>
    <p:sldId id="369" r:id="rId17"/>
    <p:sldId id="316" r:id="rId18"/>
    <p:sldId id="371" r:id="rId19"/>
    <p:sldId id="379" r:id="rId20"/>
    <p:sldId id="380" r:id="rId21"/>
    <p:sldId id="386" r:id="rId22"/>
    <p:sldId id="339" r:id="rId23"/>
    <p:sldId id="320" r:id="rId24"/>
    <p:sldId id="381" r:id="rId25"/>
    <p:sldId id="382" r:id="rId26"/>
    <p:sldId id="383" r:id="rId27"/>
    <p:sldId id="313" r:id="rId28"/>
    <p:sldId id="321" r:id="rId29"/>
    <p:sldId id="384" r:id="rId30"/>
    <p:sldId id="385" r:id="rId31"/>
    <p:sldId id="323" r:id="rId32"/>
    <p:sldId id="387" r:id="rId33"/>
    <p:sldId id="345" r:id="rId34"/>
    <p:sldId id="375" r:id="rId35"/>
    <p:sldId id="361" r:id="rId36"/>
    <p:sldId id="374" r:id="rId37"/>
    <p:sldId id="325" r:id="rId38"/>
    <p:sldId id="389" r:id="rId39"/>
    <p:sldId id="388" r:id="rId40"/>
    <p:sldId id="390" r:id="rId41"/>
    <p:sldId id="348" r:id="rId42"/>
    <p:sldId id="393" r:id="rId43"/>
    <p:sldId id="392" r:id="rId44"/>
    <p:sldId id="394" r:id="rId45"/>
    <p:sldId id="351" r:id="rId46"/>
    <p:sldId id="352" r:id="rId47"/>
    <p:sldId id="395" r:id="rId48"/>
    <p:sldId id="396" r:id="rId49"/>
    <p:sldId id="397" r:id="rId50"/>
    <p:sldId id="398" r:id="rId51"/>
    <p:sldId id="359"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D7F4"/>
    <a:srgbClr val="551315"/>
    <a:srgbClr val="865610"/>
    <a:srgbClr val="341902"/>
    <a:srgbClr val="083A34"/>
    <a:srgbClr val="A46A14"/>
    <a:srgbClr val="0E333A"/>
    <a:srgbClr val="442002"/>
    <a:srgbClr val="C68018"/>
    <a:srgbClr val="AF84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4343" autoAdjust="0"/>
  </p:normalViewPr>
  <p:slideViewPr>
    <p:cSldViewPr snapToGrid="0">
      <p:cViewPr varScale="1">
        <p:scale>
          <a:sx n="65" d="100"/>
          <a:sy n="65" d="100"/>
        </p:scale>
        <p:origin x="87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49C5302-A280-4FB7-90A2-901602793296}" type="datetimeFigureOut">
              <a:rPr lang="es-DO" smtClean="0"/>
              <a:t>21/8/2021</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1474512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49C5302-A280-4FB7-90A2-901602793296}" type="datetimeFigureOut">
              <a:rPr lang="es-DO" smtClean="0"/>
              <a:t>21/8/2021</a:t>
            </a:fld>
            <a:endParaRPr lang="es-DO"/>
          </a:p>
        </p:txBody>
      </p:sp>
      <p:sp>
        <p:nvSpPr>
          <p:cNvPr id="8" name="Footer Placeholder 7"/>
          <p:cNvSpPr>
            <a:spLocks noGrp="1"/>
          </p:cNvSpPr>
          <p:nvPr>
            <p:ph type="ftr" sz="quarter" idx="11"/>
          </p:nvPr>
        </p:nvSpPr>
        <p:spPr/>
        <p:txBody>
          <a:bodyPr/>
          <a:lstStyle/>
          <a:p>
            <a:endParaRPr lang="es-DO"/>
          </a:p>
        </p:txBody>
      </p:sp>
      <p:sp>
        <p:nvSpPr>
          <p:cNvPr id="9" name="Slide Number Placeholder 8"/>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66193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49C5302-A280-4FB7-90A2-901602793296}" type="datetimeFigureOut">
              <a:rPr lang="es-DO" smtClean="0"/>
              <a:t>21/8/2021</a:t>
            </a:fld>
            <a:endParaRPr lang="es-DO"/>
          </a:p>
        </p:txBody>
      </p:sp>
      <p:sp>
        <p:nvSpPr>
          <p:cNvPr id="8" name="Footer Placeholder 7"/>
          <p:cNvSpPr>
            <a:spLocks noGrp="1"/>
          </p:cNvSpPr>
          <p:nvPr>
            <p:ph type="ftr" sz="quarter" idx="11"/>
          </p:nvPr>
        </p:nvSpPr>
        <p:spPr/>
        <p:txBody>
          <a:bodyPr/>
          <a:lstStyle/>
          <a:p>
            <a:endParaRPr lang="es-DO"/>
          </a:p>
        </p:txBody>
      </p:sp>
      <p:sp>
        <p:nvSpPr>
          <p:cNvPr id="9" name="Slide Number Placeholder 8"/>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878322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9C5302-A280-4FB7-90A2-901602793296}" type="datetimeFigureOut">
              <a:rPr lang="es-DO" smtClean="0"/>
              <a:t>21/8/2021</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4103895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49C5302-A280-4FB7-90A2-901602793296}" type="datetimeFigureOut">
              <a:rPr lang="es-DO" smtClean="0"/>
              <a:t>21/8/2021</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355927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49C5302-A280-4FB7-90A2-901602793296}" type="datetimeFigureOut">
              <a:rPr lang="es-DO" smtClean="0"/>
              <a:t>21/8/2021</a:t>
            </a:fld>
            <a:endParaRPr lang="es-DO"/>
          </a:p>
        </p:txBody>
      </p:sp>
      <p:sp>
        <p:nvSpPr>
          <p:cNvPr id="9" name="Footer Placeholder 8"/>
          <p:cNvSpPr>
            <a:spLocks noGrp="1"/>
          </p:cNvSpPr>
          <p:nvPr>
            <p:ph type="ftr" sz="quarter" idx="11"/>
          </p:nvPr>
        </p:nvSpPr>
        <p:spPr/>
        <p:txBody>
          <a:bodyPr/>
          <a:lstStyle/>
          <a:p>
            <a:endParaRPr lang="es-DO"/>
          </a:p>
        </p:txBody>
      </p:sp>
      <p:sp>
        <p:nvSpPr>
          <p:cNvPr id="10" name="Slide Number Placeholder 9"/>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1561402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49C5302-A280-4FB7-90A2-901602793296}" type="datetimeFigureOut">
              <a:rPr lang="es-DO" smtClean="0"/>
              <a:t>21/8/2021</a:t>
            </a:fld>
            <a:endParaRPr lang="es-DO"/>
          </a:p>
        </p:txBody>
      </p:sp>
      <p:sp>
        <p:nvSpPr>
          <p:cNvPr id="11" name="Footer Placeholder 10"/>
          <p:cNvSpPr>
            <a:spLocks noGrp="1"/>
          </p:cNvSpPr>
          <p:nvPr>
            <p:ph type="ftr" sz="quarter" idx="11"/>
          </p:nvPr>
        </p:nvSpPr>
        <p:spPr/>
        <p:txBody>
          <a:bodyPr/>
          <a:lstStyle/>
          <a:p>
            <a:endParaRPr lang="es-DO"/>
          </a:p>
        </p:txBody>
      </p:sp>
      <p:sp>
        <p:nvSpPr>
          <p:cNvPr id="12" name="Slide Number Placeholder 11"/>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1873156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49C5302-A280-4FB7-90A2-901602793296}" type="datetimeFigureOut">
              <a:rPr lang="es-DO" smtClean="0"/>
              <a:t>21/8/2021</a:t>
            </a:fld>
            <a:endParaRPr lang="es-DO"/>
          </a:p>
        </p:txBody>
      </p:sp>
      <p:sp>
        <p:nvSpPr>
          <p:cNvPr id="7" name="Footer Placeholder 6"/>
          <p:cNvSpPr>
            <a:spLocks noGrp="1"/>
          </p:cNvSpPr>
          <p:nvPr>
            <p:ph type="ftr" sz="quarter" idx="11"/>
          </p:nvPr>
        </p:nvSpPr>
        <p:spPr/>
        <p:txBody>
          <a:bodyPr/>
          <a:lstStyle/>
          <a:p>
            <a:endParaRPr lang="es-DO"/>
          </a:p>
        </p:txBody>
      </p:sp>
      <p:sp>
        <p:nvSpPr>
          <p:cNvPr id="8" name="Slide Number Placeholder 7"/>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4169776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49C5302-A280-4FB7-90A2-901602793296}" type="datetimeFigureOut">
              <a:rPr lang="es-DO" smtClean="0"/>
              <a:t>21/8/2021</a:t>
            </a:fld>
            <a:endParaRPr lang="es-DO"/>
          </a:p>
        </p:txBody>
      </p:sp>
      <p:sp>
        <p:nvSpPr>
          <p:cNvPr id="6" name="Footer Placeholder 5"/>
          <p:cNvSpPr>
            <a:spLocks noGrp="1"/>
          </p:cNvSpPr>
          <p:nvPr>
            <p:ph type="ftr" sz="quarter" idx="11"/>
          </p:nvPr>
        </p:nvSpPr>
        <p:spPr/>
        <p:txBody>
          <a:bodyPr/>
          <a:lstStyle/>
          <a:p>
            <a:endParaRPr lang="es-DO"/>
          </a:p>
        </p:txBody>
      </p:sp>
      <p:sp>
        <p:nvSpPr>
          <p:cNvPr id="7" name="Slide Number Placeholder 6"/>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398655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49C5302-A280-4FB7-90A2-901602793296}" type="datetimeFigureOut">
              <a:rPr lang="es-DO" smtClean="0"/>
              <a:t>21/8/2021</a:t>
            </a:fld>
            <a:endParaRPr lang="es-DO"/>
          </a:p>
        </p:txBody>
      </p:sp>
      <p:sp>
        <p:nvSpPr>
          <p:cNvPr id="9" name="Footer Placeholder 8"/>
          <p:cNvSpPr>
            <a:spLocks noGrp="1"/>
          </p:cNvSpPr>
          <p:nvPr>
            <p:ph type="ftr" sz="quarter" idx="11"/>
          </p:nvPr>
        </p:nvSpPr>
        <p:spPr/>
        <p:txBody>
          <a:bodyPr/>
          <a:lstStyle/>
          <a:p>
            <a:endParaRPr lang="es-DO"/>
          </a:p>
        </p:txBody>
      </p:sp>
      <p:sp>
        <p:nvSpPr>
          <p:cNvPr id="10" name="Slide Number Placeholder 9"/>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279111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49C5302-A280-4FB7-90A2-901602793296}" type="datetimeFigureOut">
              <a:rPr lang="es-DO" smtClean="0"/>
              <a:t>21/8/2021</a:t>
            </a:fld>
            <a:endParaRPr lang="es-DO"/>
          </a:p>
        </p:txBody>
      </p:sp>
      <p:sp>
        <p:nvSpPr>
          <p:cNvPr id="9" name="Footer Placeholder 8"/>
          <p:cNvSpPr>
            <a:spLocks noGrp="1"/>
          </p:cNvSpPr>
          <p:nvPr>
            <p:ph type="ftr" sz="quarter" idx="11"/>
          </p:nvPr>
        </p:nvSpPr>
        <p:spPr>
          <a:xfrm>
            <a:off x="3499101" y="6356350"/>
            <a:ext cx="5911517" cy="365125"/>
          </a:xfrm>
        </p:spPr>
        <p:txBody>
          <a:bodyPr/>
          <a:lstStyle/>
          <a:p>
            <a:endParaRPr lang="es-DO"/>
          </a:p>
        </p:txBody>
      </p:sp>
      <p:sp>
        <p:nvSpPr>
          <p:cNvPr id="10" name="Slide Number Placeholder 9"/>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1942191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49C5302-A280-4FB7-90A2-901602793296}" type="datetimeFigureOut">
              <a:rPr lang="es-DO" smtClean="0"/>
              <a:t>21/8/2021</a:t>
            </a:fld>
            <a:endParaRPr lang="es-DO"/>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s-DO"/>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AFBE5505-8EDE-47D9-92E9-C15678D24652}" type="slidenum">
              <a:rPr lang="es-DO" smtClean="0"/>
              <a:t>‹Nº›</a:t>
            </a:fld>
            <a:endParaRPr lang="es-DO"/>
          </a:p>
        </p:txBody>
      </p:sp>
    </p:spTree>
    <p:extLst>
      <p:ext uri="{BB962C8B-B14F-4D97-AF65-F5344CB8AC3E}">
        <p14:creationId xmlns:p14="http://schemas.microsoft.com/office/powerpoint/2010/main" val="1386532064"/>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05C367E-17B1-4CAE-A55D-3F1651503034}"/>
              </a:ext>
            </a:extLst>
          </p:cNvPr>
          <p:cNvSpPr/>
          <p:nvPr/>
        </p:nvSpPr>
        <p:spPr>
          <a:xfrm>
            <a:off x="-34052" y="0"/>
            <a:ext cx="3063631" cy="6869097"/>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63631" h="6869097">
                <a:moveTo>
                  <a:pt x="34053" y="0"/>
                </a:moveTo>
                <a:lnTo>
                  <a:pt x="2884435" y="10049"/>
                </a:lnTo>
                <a:lnTo>
                  <a:pt x="3063631" y="652027"/>
                </a:lnTo>
                <a:lnTo>
                  <a:pt x="2390949" y="2680119"/>
                </a:lnTo>
                <a:lnTo>
                  <a:pt x="1941007" y="4079629"/>
                </a:lnTo>
                <a:lnTo>
                  <a:pt x="1447520" y="5556111"/>
                </a:lnTo>
                <a:lnTo>
                  <a:pt x="0" y="6869097"/>
                </a:lnTo>
                <a:lnTo>
                  <a:pt x="34053" y="0"/>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sp>
        <p:nvSpPr>
          <p:cNvPr id="7" name="CuadroTexto 6">
            <a:extLst>
              <a:ext uri="{FF2B5EF4-FFF2-40B4-BE49-F238E27FC236}">
                <a16:creationId xmlns:a16="http://schemas.microsoft.com/office/drawing/2014/main" id="{0186E4ED-BF47-4B75-8420-0D78C739ADAC}"/>
              </a:ext>
            </a:extLst>
          </p:cNvPr>
          <p:cNvSpPr txBox="1"/>
          <p:nvPr/>
        </p:nvSpPr>
        <p:spPr>
          <a:xfrm>
            <a:off x="4633286" y="1126152"/>
            <a:ext cx="5623091" cy="1446550"/>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1282700"/>
          </a:sp3d>
        </p:spPr>
        <p:txBody>
          <a:bodyPr wrap="square" rtlCol="0">
            <a:spAutoFit/>
          </a:bodyPr>
          <a:lstStyle/>
          <a:p>
            <a:pPr algn="ctr"/>
            <a:r>
              <a:rPr lang="es-ES" sz="4400" dirty="0">
                <a:solidFill>
                  <a:schemeClr val="bg1"/>
                </a:solidFill>
                <a:latin typeface="Bahnschrift SemiBold" panose="020B0502040204020203" pitchFamily="34" charset="0"/>
              </a:rPr>
              <a:t>LA LIBERACIÓN IMPOSIBLE</a:t>
            </a:r>
            <a:endParaRPr lang="es-DO" sz="4400" dirty="0">
              <a:solidFill>
                <a:schemeClr val="bg1"/>
              </a:solidFill>
              <a:latin typeface="Bahnschrift SemiBold" panose="020B0502040204020203" pitchFamily="34" charset="0"/>
            </a:endParaRPr>
          </a:p>
        </p:txBody>
      </p:sp>
      <p:sp>
        <p:nvSpPr>
          <p:cNvPr id="14" name="CuadroTexto 13">
            <a:extLst>
              <a:ext uri="{FF2B5EF4-FFF2-40B4-BE49-F238E27FC236}">
                <a16:creationId xmlns:a16="http://schemas.microsoft.com/office/drawing/2014/main" id="{23C94E7D-7AB5-4521-915D-863C27209662}"/>
              </a:ext>
            </a:extLst>
          </p:cNvPr>
          <p:cNvSpPr txBox="1"/>
          <p:nvPr/>
        </p:nvSpPr>
        <p:spPr>
          <a:xfrm>
            <a:off x="-70427" y="431802"/>
            <a:ext cx="2942609" cy="3477875"/>
          </a:xfrm>
          <a:prstGeom prst="rect">
            <a:avLst/>
          </a:prstGeom>
          <a:noFill/>
          <a:effectLst>
            <a:outerShdw blurRad="50800" dist="50800" dir="5400000" algn="ctr" rotWithShape="0">
              <a:srgbClr val="000000">
                <a:alpha val="99000"/>
              </a:srgbClr>
            </a:outerShdw>
          </a:effectLst>
          <a:scene3d>
            <a:camera prst="perspectiveHeroicExtremeRightFacing"/>
            <a:lightRig rig="threePt" dir="t"/>
          </a:scene3d>
          <a:sp3d>
            <a:bevelT w="1136650"/>
          </a:sp3d>
        </p:spPr>
        <p:txBody>
          <a:bodyPr wrap="square" rtlCol="0">
            <a:spAutoFit/>
          </a:bodyPr>
          <a:lstStyle/>
          <a:p>
            <a:pPr algn="ctr"/>
            <a:r>
              <a:rPr lang="es-US" sz="4400" b="1" dirty="0">
                <a:solidFill>
                  <a:schemeClr val="accent2"/>
                </a:solidFill>
                <a:latin typeface="Calibri" panose="020F0502020204030204" pitchFamily="34" charset="0"/>
                <a:cs typeface="Calibri" panose="020F0502020204030204" pitchFamily="34" charset="0"/>
              </a:rPr>
              <a:t>Develando los misterios de </a:t>
            </a:r>
            <a:r>
              <a:rPr lang="es-US" sz="4400" b="1" dirty="0" smtClean="0">
                <a:solidFill>
                  <a:schemeClr val="accent2"/>
                </a:solidFill>
                <a:latin typeface="Calibri" panose="020F0502020204030204" pitchFamily="34" charset="0"/>
                <a:cs typeface="Calibri" panose="020F0502020204030204" pitchFamily="34" charset="0"/>
              </a:rPr>
              <a:t>Daniel</a:t>
            </a:r>
          </a:p>
          <a:p>
            <a:pPr algn="ctr"/>
            <a:endParaRPr lang="es-DO" sz="4400" b="1" dirty="0">
              <a:solidFill>
                <a:schemeClr val="accent2"/>
              </a:solidFill>
              <a:latin typeface="Calibri" panose="020F0502020204030204" pitchFamily="34" charset="0"/>
              <a:cs typeface="Calibri" panose="020F0502020204030204" pitchFamily="34" charset="0"/>
            </a:endParaRPr>
          </a:p>
        </p:txBody>
      </p:sp>
      <p:sp>
        <p:nvSpPr>
          <p:cNvPr id="31" name="Forma libre: forma 30">
            <a:extLst>
              <a:ext uri="{FF2B5EF4-FFF2-40B4-BE49-F238E27FC236}">
                <a16:creationId xmlns:a16="http://schemas.microsoft.com/office/drawing/2014/main" id="{398C7394-323C-48C9-B7C5-01C566893450}"/>
              </a:ext>
            </a:extLst>
          </p:cNvPr>
          <p:cNvSpPr/>
          <p:nvPr/>
        </p:nvSpPr>
        <p:spPr>
          <a:xfrm rot="20281858">
            <a:off x="3459182" y="-1791555"/>
            <a:ext cx="8643068"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1090174">
            <a:off x="2016654" y="-175701"/>
            <a:ext cx="1114273" cy="5986300"/>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10418" h="6007254">
                <a:moveTo>
                  <a:pt x="0" y="253148"/>
                </a:moveTo>
                <a:lnTo>
                  <a:pt x="920407" y="0"/>
                </a:lnTo>
                <a:lnTo>
                  <a:pt x="1379228" y="529058"/>
                </a:lnTo>
                <a:lnTo>
                  <a:pt x="1410418" y="5692182"/>
                </a:lnTo>
                <a:lnTo>
                  <a:pt x="444283" y="6007254"/>
                </a:lnTo>
                <a:cubicBezTo>
                  <a:pt x="441636" y="4149533"/>
                  <a:pt x="454612" y="2645782"/>
                  <a:pt x="451965" y="788061"/>
                </a:cubicBezTo>
                <a:lnTo>
                  <a:pt x="0" y="253148"/>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9" name="Rectángulo 8">
            <a:extLst>
              <a:ext uri="{FF2B5EF4-FFF2-40B4-BE49-F238E27FC236}">
                <a16:creationId xmlns:a16="http://schemas.microsoft.com/office/drawing/2014/main" id="{AB40DB7F-2397-49BB-935D-FFBDC5B152C6}"/>
              </a:ext>
            </a:extLst>
          </p:cNvPr>
          <p:cNvSpPr/>
          <p:nvPr/>
        </p:nvSpPr>
        <p:spPr>
          <a:xfrm>
            <a:off x="0" y="4461721"/>
            <a:ext cx="12206514" cy="2396278"/>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17" name="Rectángulo: esquinas redondeadas 16">
            <a:extLst>
              <a:ext uri="{FF2B5EF4-FFF2-40B4-BE49-F238E27FC236}">
                <a16:creationId xmlns:a16="http://schemas.microsoft.com/office/drawing/2014/main" id="{168ABA72-B97D-4295-8389-4C5DB2BCC3A8}"/>
              </a:ext>
            </a:extLst>
          </p:cNvPr>
          <p:cNvSpPr/>
          <p:nvPr/>
        </p:nvSpPr>
        <p:spPr>
          <a:xfrm>
            <a:off x="10121658" y="6263213"/>
            <a:ext cx="1623573" cy="322206"/>
          </a:xfrm>
          <a:prstGeom prst="roundRect">
            <a:avLst/>
          </a:prstGeom>
          <a:noFill/>
          <a:ln w="38100" cap="flat" cmpd="sng" algn="ctr">
            <a:solidFill>
              <a:schemeClr val="bg1"/>
            </a:solidFill>
            <a:prstDash val="solid"/>
            <a:miter lim="800000"/>
          </a:ln>
          <a:effectLst>
            <a:outerShdw blurRad="50800" dist="50800" dir="5400000" algn="ctr" rotWithShape="0">
              <a:srgbClr val="000000">
                <a:alpha val="99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DO" b="0" i="0" u="none" strike="noStrike" kern="0" cap="none" spc="0" normalizeH="0" baseline="0" noProof="0" dirty="0">
                <a:ln>
                  <a:noFill/>
                </a:ln>
                <a:solidFill>
                  <a:schemeClr val="bg1"/>
                </a:solidFill>
                <a:effectLst/>
                <a:uLnTx/>
                <a:uFillTx/>
                <a:latin typeface="Calibri" panose="020F0502020204030204"/>
                <a:ea typeface="+mn-ea"/>
                <a:cs typeface="+mn-cs"/>
              </a:rPr>
              <a:t>Cristoweb.com</a:t>
            </a:r>
          </a:p>
        </p:txBody>
      </p:sp>
      <p:sp>
        <p:nvSpPr>
          <p:cNvPr id="35" name="Elipse 34">
            <a:extLst>
              <a:ext uri="{FF2B5EF4-FFF2-40B4-BE49-F238E27FC236}">
                <a16:creationId xmlns:a16="http://schemas.microsoft.com/office/drawing/2014/main" id="{BFA9AF1C-B6D8-4FC6-8DCA-867DB63E09C9}"/>
              </a:ext>
            </a:extLst>
          </p:cNvPr>
          <p:cNvSpPr/>
          <p:nvPr/>
        </p:nvSpPr>
        <p:spPr>
          <a:xfrm>
            <a:off x="1454707" y="4934062"/>
            <a:ext cx="997787" cy="1002135"/>
          </a:xfrm>
          <a:prstGeom prst="ellipse">
            <a:avLst/>
          </a:prstGeom>
          <a:solidFill>
            <a:schemeClr val="bg1"/>
          </a:solidFill>
          <a:ln w="38100">
            <a:solidFill>
              <a:schemeClr val="bg1"/>
            </a:solidFill>
          </a:ln>
          <a:scene3d>
            <a:camera prst="orthographicFront"/>
            <a:lightRig rig="threePt" dir="t"/>
          </a:scene3d>
          <a:sp3d>
            <a:bevelT w="152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sz="8800" dirty="0">
              <a:solidFill>
                <a:srgbClr val="002060"/>
              </a:solidFill>
            </a:endParaRPr>
          </a:p>
        </p:txBody>
      </p:sp>
      <p:sp>
        <p:nvSpPr>
          <p:cNvPr id="8" name="CuadroTexto 7">
            <a:extLst>
              <a:ext uri="{FF2B5EF4-FFF2-40B4-BE49-F238E27FC236}">
                <a16:creationId xmlns:a16="http://schemas.microsoft.com/office/drawing/2014/main" id="{B9B4E481-CFB4-477A-96EE-0E75C36FC804}"/>
              </a:ext>
            </a:extLst>
          </p:cNvPr>
          <p:cNvSpPr txBox="1"/>
          <p:nvPr/>
        </p:nvSpPr>
        <p:spPr>
          <a:xfrm>
            <a:off x="1527200" y="4506363"/>
            <a:ext cx="704850" cy="1446550"/>
          </a:xfrm>
          <a:prstGeom prst="rect">
            <a:avLst/>
          </a:prstGeom>
          <a:noFill/>
        </p:spPr>
        <p:txBody>
          <a:bodyPr wrap="square" rtlCol="0">
            <a:spAutoFit/>
          </a:bodyPr>
          <a:lstStyle/>
          <a:p>
            <a:r>
              <a:rPr lang="es-US" sz="8800" b="1" dirty="0" smtClean="0">
                <a:solidFill>
                  <a:srgbClr val="002060"/>
                </a:solidFill>
              </a:rPr>
              <a:t>4</a:t>
            </a:r>
            <a:endParaRPr lang="es-DO" sz="8800" b="1" dirty="0">
              <a:solidFill>
                <a:srgbClr val="002060"/>
              </a:solidFill>
            </a:endParaRPr>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372537" y="5118204"/>
            <a:ext cx="1175450" cy="1056517"/>
          </a:xfrm>
          <a:prstGeom prst="rect">
            <a:avLst/>
          </a:prstGeom>
          <a:effectLst>
            <a:outerShdw blurRad="50800" dist="50800" dir="5400000" algn="ctr" rotWithShape="0">
              <a:srgbClr val="000000">
                <a:alpha val="99000"/>
              </a:srgbClr>
            </a:outerShdw>
          </a:effectLst>
        </p:spPr>
      </p:pic>
      <p:sp>
        <p:nvSpPr>
          <p:cNvPr id="4" name="CuadroTexto 3"/>
          <p:cNvSpPr txBox="1"/>
          <p:nvPr/>
        </p:nvSpPr>
        <p:spPr>
          <a:xfrm>
            <a:off x="1758598" y="6202940"/>
            <a:ext cx="7920044" cy="646331"/>
          </a:xfrm>
          <a:prstGeom prst="rect">
            <a:avLst/>
          </a:prstGeom>
          <a:noFill/>
        </p:spPr>
        <p:txBody>
          <a:bodyPr wrap="square" rtlCol="0">
            <a:spAutoFit/>
          </a:bodyPr>
          <a:lstStyle/>
          <a:p>
            <a:r>
              <a:rPr lang="es-DO" sz="3600" b="1" dirty="0" smtClean="0">
                <a:solidFill>
                  <a:schemeClr val="accent2"/>
                </a:solidFill>
              </a:rPr>
              <a:t>Aventurándonos en la profecía Bíblica</a:t>
            </a:r>
            <a:endParaRPr lang="en-US" sz="3600" b="1" dirty="0">
              <a:solidFill>
                <a:schemeClr val="accent2"/>
              </a:solidFill>
            </a:endParaRPr>
          </a:p>
        </p:txBody>
      </p:sp>
      <p:pic>
        <p:nvPicPr>
          <p:cNvPr id="5" name="Imagen 4"/>
          <p:cNvPicPr>
            <a:picLocks noChangeAspect="1"/>
          </p:cNvPicPr>
          <p:nvPr/>
        </p:nvPicPr>
        <p:blipFill>
          <a:blip r:embed="rId3"/>
          <a:stretch>
            <a:fillRect/>
          </a:stretch>
        </p:blipFill>
        <p:spPr>
          <a:xfrm>
            <a:off x="3707185" y="3224836"/>
            <a:ext cx="7506929" cy="1294298"/>
          </a:xfrm>
          <a:prstGeom prst="rect">
            <a:avLst/>
          </a:prstGeom>
        </p:spPr>
      </p:pic>
    </p:spTree>
    <p:extLst>
      <p:ext uri="{BB962C8B-B14F-4D97-AF65-F5344CB8AC3E}">
        <p14:creationId xmlns:p14="http://schemas.microsoft.com/office/powerpoint/2010/main" val="783634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1" name="Forma libre: forma 30">
            <a:extLst>
              <a:ext uri="{FF2B5EF4-FFF2-40B4-BE49-F238E27FC236}">
                <a16:creationId xmlns:a16="http://schemas.microsoft.com/office/drawing/2014/main" id="{398C7394-323C-48C9-B7C5-01C566893450}"/>
              </a:ext>
            </a:extLst>
          </p:cNvPr>
          <p:cNvSpPr/>
          <p:nvPr/>
        </p:nvSpPr>
        <p:spPr>
          <a:xfrm rot="20281858">
            <a:off x="3478903" y="-1795383"/>
            <a:ext cx="8622603"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894461">
            <a:off x="2076246" y="-180464"/>
            <a:ext cx="1170569" cy="7234092"/>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 name="connsiteX0" fmla="*/ 0 w 1428863"/>
              <a:gd name="connsiteY0" fmla="*/ 253148 h 6007254"/>
              <a:gd name="connsiteX1" fmla="*/ 920407 w 1428863"/>
              <a:gd name="connsiteY1" fmla="*/ 0 h 6007254"/>
              <a:gd name="connsiteX2" fmla="*/ 1379228 w 1428863"/>
              <a:gd name="connsiteY2" fmla="*/ 529058 h 6007254"/>
              <a:gd name="connsiteX3" fmla="*/ 1428863 w 1428863"/>
              <a:gd name="connsiteY3" fmla="*/ 5778814 h 6007254"/>
              <a:gd name="connsiteX4" fmla="*/ 444283 w 1428863"/>
              <a:gd name="connsiteY4" fmla="*/ 6007254 h 6007254"/>
              <a:gd name="connsiteX5" fmla="*/ 451965 w 1428863"/>
              <a:gd name="connsiteY5" fmla="*/ 788061 h 6007254"/>
              <a:gd name="connsiteX6" fmla="*/ 0 w 1428863"/>
              <a:gd name="connsiteY6" fmla="*/ 253148 h 6007254"/>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51598"/>
              <a:gd name="connsiteY0" fmla="*/ 253148 h 5999822"/>
              <a:gd name="connsiteX1" fmla="*/ 920407 w 1451598"/>
              <a:gd name="connsiteY1" fmla="*/ 0 h 5999822"/>
              <a:gd name="connsiteX2" fmla="*/ 1379228 w 1451598"/>
              <a:gd name="connsiteY2" fmla="*/ 529058 h 5999822"/>
              <a:gd name="connsiteX3" fmla="*/ 1451598 w 1451598"/>
              <a:gd name="connsiteY3" fmla="*/ 5798671 h 5999822"/>
              <a:gd name="connsiteX4" fmla="*/ 440523 w 1451598"/>
              <a:gd name="connsiteY4" fmla="*/ 5999822 h 5999822"/>
              <a:gd name="connsiteX5" fmla="*/ 451965 w 1451598"/>
              <a:gd name="connsiteY5" fmla="*/ 788061 h 5999822"/>
              <a:gd name="connsiteX6" fmla="*/ 0 w 1451598"/>
              <a:gd name="connsiteY6" fmla="*/ 253148 h 5999822"/>
              <a:gd name="connsiteX0" fmla="*/ 0 w 1436383"/>
              <a:gd name="connsiteY0" fmla="*/ 253148 h 5999822"/>
              <a:gd name="connsiteX1" fmla="*/ 920407 w 1436383"/>
              <a:gd name="connsiteY1" fmla="*/ 0 h 5999822"/>
              <a:gd name="connsiteX2" fmla="*/ 1379228 w 1436383"/>
              <a:gd name="connsiteY2" fmla="*/ 529058 h 5999822"/>
              <a:gd name="connsiteX3" fmla="*/ 1436384 w 1436383"/>
              <a:gd name="connsiteY3" fmla="*/ 5793678 h 5999822"/>
              <a:gd name="connsiteX4" fmla="*/ 440523 w 1436383"/>
              <a:gd name="connsiteY4" fmla="*/ 5999822 h 5999822"/>
              <a:gd name="connsiteX5" fmla="*/ 451965 w 1436383"/>
              <a:gd name="connsiteY5" fmla="*/ 788061 h 5999822"/>
              <a:gd name="connsiteX6" fmla="*/ 0 w 1436383"/>
              <a:gd name="connsiteY6" fmla="*/ 253148 h 5999822"/>
              <a:gd name="connsiteX0" fmla="*/ 0 w 1436384"/>
              <a:gd name="connsiteY0" fmla="*/ 253148 h 5999822"/>
              <a:gd name="connsiteX1" fmla="*/ 920407 w 1436384"/>
              <a:gd name="connsiteY1" fmla="*/ 0 h 5999822"/>
              <a:gd name="connsiteX2" fmla="*/ 1379228 w 1436384"/>
              <a:gd name="connsiteY2" fmla="*/ 529058 h 5999822"/>
              <a:gd name="connsiteX3" fmla="*/ 1436384 w 1436384"/>
              <a:gd name="connsiteY3" fmla="*/ 5793678 h 5999822"/>
              <a:gd name="connsiteX4" fmla="*/ 440523 w 1436384"/>
              <a:gd name="connsiteY4" fmla="*/ 5999822 h 5999822"/>
              <a:gd name="connsiteX5" fmla="*/ 451965 w 1436384"/>
              <a:gd name="connsiteY5" fmla="*/ 788061 h 5999822"/>
              <a:gd name="connsiteX6" fmla="*/ 0 w 1436384"/>
              <a:gd name="connsiteY6" fmla="*/ 253148 h 5999822"/>
              <a:gd name="connsiteX0" fmla="*/ 0 w 1436384"/>
              <a:gd name="connsiteY0" fmla="*/ 253148 h 5992505"/>
              <a:gd name="connsiteX1" fmla="*/ 920407 w 1436384"/>
              <a:gd name="connsiteY1" fmla="*/ 0 h 5992505"/>
              <a:gd name="connsiteX2" fmla="*/ 1379228 w 1436384"/>
              <a:gd name="connsiteY2" fmla="*/ 529058 h 5992505"/>
              <a:gd name="connsiteX3" fmla="*/ 1436384 w 1436384"/>
              <a:gd name="connsiteY3" fmla="*/ 5793678 h 5992505"/>
              <a:gd name="connsiteX4" fmla="*/ 474890 w 1436384"/>
              <a:gd name="connsiteY4" fmla="*/ 5992505 h 5992505"/>
              <a:gd name="connsiteX5" fmla="*/ 451965 w 1436384"/>
              <a:gd name="connsiteY5" fmla="*/ 788061 h 5992505"/>
              <a:gd name="connsiteX6" fmla="*/ 0 w 1436384"/>
              <a:gd name="connsiteY6" fmla="*/ 253148 h 5992505"/>
              <a:gd name="connsiteX0" fmla="*/ 0 w 1436384"/>
              <a:gd name="connsiteY0" fmla="*/ 253148 h 5999823"/>
              <a:gd name="connsiteX1" fmla="*/ 920407 w 1436384"/>
              <a:gd name="connsiteY1" fmla="*/ 0 h 5999823"/>
              <a:gd name="connsiteX2" fmla="*/ 1379228 w 1436384"/>
              <a:gd name="connsiteY2" fmla="*/ 529058 h 5999823"/>
              <a:gd name="connsiteX3" fmla="*/ 1436384 w 1436384"/>
              <a:gd name="connsiteY3" fmla="*/ 5793678 h 5999823"/>
              <a:gd name="connsiteX4" fmla="*/ 440525 w 1436384"/>
              <a:gd name="connsiteY4" fmla="*/ 5999823 h 5999823"/>
              <a:gd name="connsiteX5" fmla="*/ 451965 w 1436384"/>
              <a:gd name="connsiteY5" fmla="*/ 788061 h 5999823"/>
              <a:gd name="connsiteX6" fmla="*/ 0 w 1436384"/>
              <a:gd name="connsiteY6" fmla="*/ 253148 h 5999823"/>
              <a:gd name="connsiteX0" fmla="*/ 0 w 1481676"/>
              <a:gd name="connsiteY0" fmla="*/ 188697 h 5999823"/>
              <a:gd name="connsiteX1" fmla="*/ 965699 w 1481676"/>
              <a:gd name="connsiteY1" fmla="*/ 0 h 5999823"/>
              <a:gd name="connsiteX2" fmla="*/ 1424520 w 1481676"/>
              <a:gd name="connsiteY2" fmla="*/ 529058 h 5999823"/>
              <a:gd name="connsiteX3" fmla="*/ 1481676 w 1481676"/>
              <a:gd name="connsiteY3" fmla="*/ 5793678 h 5999823"/>
              <a:gd name="connsiteX4" fmla="*/ 485817 w 1481676"/>
              <a:gd name="connsiteY4" fmla="*/ 5999823 h 5999823"/>
              <a:gd name="connsiteX5" fmla="*/ 497257 w 1481676"/>
              <a:gd name="connsiteY5" fmla="*/ 788061 h 5999823"/>
              <a:gd name="connsiteX6" fmla="*/ 0 w 1481676"/>
              <a:gd name="connsiteY6" fmla="*/ 188697 h 599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76" h="5999823">
                <a:moveTo>
                  <a:pt x="0" y="188697"/>
                </a:moveTo>
                <a:lnTo>
                  <a:pt x="965699" y="0"/>
                </a:lnTo>
                <a:lnTo>
                  <a:pt x="1424520" y="529058"/>
                </a:lnTo>
                <a:lnTo>
                  <a:pt x="1481676" y="5793678"/>
                </a:lnTo>
                <a:cubicBezTo>
                  <a:pt x="1137075" y="5854109"/>
                  <a:pt x="1025161" y="5897926"/>
                  <a:pt x="485817" y="5999823"/>
                </a:cubicBezTo>
                <a:cubicBezTo>
                  <a:pt x="483170" y="4142102"/>
                  <a:pt x="499904" y="2645782"/>
                  <a:pt x="497257" y="788061"/>
                </a:cubicBezTo>
                <a:lnTo>
                  <a:pt x="0" y="188697"/>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Rectángulo 5">
            <a:extLst>
              <a:ext uri="{FF2B5EF4-FFF2-40B4-BE49-F238E27FC236}">
                <a16:creationId xmlns:a16="http://schemas.microsoft.com/office/drawing/2014/main" id="{205C367E-17B1-4CAE-A55D-3F1651503034}"/>
              </a:ext>
            </a:extLst>
          </p:cNvPr>
          <p:cNvSpPr/>
          <p:nvPr/>
        </p:nvSpPr>
        <p:spPr>
          <a:xfrm>
            <a:off x="-34050" y="-23515"/>
            <a:ext cx="3130176" cy="6894076"/>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4045578"/>
              <a:gd name="connsiteY0" fmla="*/ 4465 h 6873562"/>
              <a:gd name="connsiteX1" fmla="*/ 4045578 w 4045578"/>
              <a:gd name="connsiteY1" fmla="*/ 0 h 6873562"/>
              <a:gd name="connsiteX2" fmla="*/ 3063631 w 4045578"/>
              <a:gd name="connsiteY2" fmla="*/ 656492 h 6873562"/>
              <a:gd name="connsiteX3" fmla="*/ 2390949 w 4045578"/>
              <a:gd name="connsiteY3" fmla="*/ 2684584 h 6873562"/>
              <a:gd name="connsiteX4" fmla="*/ 1941007 w 4045578"/>
              <a:gd name="connsiteY4" fmla="*/ 4084094 h 6873562"/>
              <a:gd name="connsiteX5" fmla="*/ 1447520 w 4045578"/>
              <a:gd name="connsiteY5" fmla="*/ 5560576 h 6873562"/>
              <a:gd name="connsiteX6" fmla="*/ 0 w 4045578"/>
              <a:gd name="connsiteY6" fmla="*/ 6873562 h 6873562"/>
              <a:gd name="connsiteX7" fmla="*/ 34053 w 4045578"/>
              <a:gd name="connsiteY7" fmla="*/ 4465 h 6873562"/>
              <a:gd name="connsiteX0" fmla="*/ 34053 w 4130431"/>
              <a:gd name="connsiteY0" fmla="*/ 4465 h 6873562"/>
              <a:gd name="connsiteX1" fmla="*/ 4045578 w 4130431"/>
              <a:gd name="connsiteY1" fmla="*/ 0 h 6873562"/>
              <a:gd name="connsiteX2" fmla="*/ 4130431 w 4130431"/>
              <a:gd name="connsiteY2" fmla="*/ 799367 h 6873562"/>
              <a:gd name="connsiteX3" fmla="*/ 2390949 w 4130431"/>
              <a:gd name="connsiteY3" fmla="*/ 2684584 h 6873562"/>
              <a:gd name="connsiteX4" fmla="*/ 1941007 w 4130431"/>
              <a:gd name="connsiteY4" fmla="*/ 4084094 h 6873562"/>
              <a:gd name="connsiteX5" fmla="*/ 1447520 w 4130431"/>
              <a:gd name="connsiteY5" fmla="*/ 5560576 h 6873562"/>
              <a:gd name="connsiteX6" fmla="*/ 0 w 4130431"/>
              <a:gd name="connsiteY6" fmla="*/ 6873562 h 6873562"/>
              <a:gd name="connsiteX7" fmla="*/ 34053 w 4130431"/>
              <a:gd name="connsiteY7" fmla="*/ 4465 h 6873562"/>
              <a:gd name="connsiteX0" fmla="*/ 34053 w 4130431"/>
              <a:gd name="connsiteY0" fmla="*/ 23515 h 6892612"/>
              <a:gd name="connsiteX1" fmla="*/ 4007478 w 4130431"/>
              <a:gd name="connsiteY1" fmla="*/ 0 h 6892612"/>
              <a:gd name="connsiteX2" fmla="*/ 4130431 w 4130431"/>
              <a:gd name="connsiteY2" fmla="*/ 818417 h 6892612"/>
              <a:gd name="connsiteX3" fmla="*/ 2390949 w 4130431"/>
              <a:gd name="connsiteY3" fmla="*/ 270363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286299 w 4130431"/>
              <a:gd name="connsiteY3" fmla="*/ 3456109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42845 w 4130431"/>
              <a:gd name="connsiteY5" fmla="*/ 6894076 h 6894076"/>
              <a:gd name="connsiteX6" fmla="*/ 0 w 4130431"/>
              <a:gd name="connsiteY6" fmla="*/ 6892612 h 6894076"/>
              <a:gd name="connsiteX7" fmla="*/ 34053 w 4130431"/>
              <a:gd name="connsiteY7" fmla="*/ 23515 h 6894076"/>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52370 w 4130431"/>
              <a:gd name="connsiteY5" fmla="*/ 6894076 h 6894076"/>
              <a:gd name="connsiteX6" fmla="*/ 0 w 4130431"/>
              <a:gd name="connsiteY6" fmla="*/ 6892612 h 6894076"/>
              <a:gd name="connsiteX7" fmla="*/ 34053 w 4130431"/>
              <a:gd name="connsiteY7" fmla="*/ 23515 h 689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0431" h="6894076">
                <a:moveTo>
                  <a:pt x="34053" y="23515"/>
                </a:moveTo>
                <a:lnTo>
                  <a:pt x="4007478" y="0"/>
                </a:lnTo>
                <a:lnTo>
                  <a:pt x="4130431" y="818417"/>
                </a:lnTo>
                <a:lnTo>
                  <a:pt x="3286299" y="3456109"/>
                </a:lnTo>
                <a:lnTo>
                  <a:pt x="2674432" y="5246144"/>
                </a:lnTo>
                <a:lnTo>
                  <a:pt x="2152370" y="6894076"/>
                </a:lnTo>
                <a:lnTo>
                  <a:pt x="0" y="6892612"/>
                </a:lnTo>
                <a:lnTo>
                  <a:pt x="34053" y="23515"/>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0153" y="5213730"/>
            <a:ext cx="1627544" cy="1462868"/>
          </a:xfrm>
          <a:prstGeom prst="rect">
            <a:avLst/>
          </a:prstGeom>
          <a:effectLst>
            <a:outerShdw blurRad="50800" dist="50800" dir="5400000" algn="ctr" rotWithShape="0">
              <a:srgbClr val="000000">
                <a:alpha val="99000"/>
              </a:srgbClr>
            </a:outerShdw>
          </a:effectLst>
          <a:scene3d>
            <a:camera prst="orthographicFront"/>
            <a:lightRig rig="threePt" dir="t"/>
          </a:scene3d>
          <a:sp3d>
            <a:bevelT w="0" h="0"/>
          </a:sp3d>
        </p:spPr>
      </p:pic>
      <p:sp>
        <p:nvSpPr>
          <p:cNvPr id="3" name="Rectángulo 2"/>
          <p:cNvSpPr/>
          <p:nvPr/>
        </p:nvSpPr>
        <p:spPr>
          <a:xfrm>
            <a:off x="4571196" y="2071868"/>
            <a:ext cx="5324972" cy="2862322"/>
          </a:xfrm>
          <a:prstGeom prst="rect">
            <a:avLst/>
          </a:prstGeom>
        </p:spPr>
        <p:txBody>
          <a:bodyPr wrap="square">
            <a:spAutoFit/>
          </a:bodyPr>
          <a:lstStyle/>
          <a:p>
            <a:pPr algn="ctr"/>
            <a:r>
              <a:rPr lang="es-ES" sz="6000" b="1" dirty="0">
                <a:solidFill>
                  <a:schemeClr val="bg1"/>
                </a:solidFill>
                <a:latin typeface="Calibri" panose="020F0502020204030204" pitchFamily="34" charset="0"/>
                <a:cs typeface="Calibri" panose="020F0502020204030204" pitchFamily="34" charset="0"/>
              </a:rPr>
              <a:t>Se predice la tragedia de Nabucodonosor</a:t>
            </a:r>
            <a:endParaRPr lang="en-US" sz="6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28979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4. </a:t>
            </a:r>
            <a:r>
              <a:rPr lang="es-ES" sz="3600" b="1" dirty="0">
                <a:solidFill>
                  <a:srgbClr val="FFFF00"/>
                </a:solidFill>
                <a:latin typeface="Calibri" panose="020F0502020204030204" pitchFamily="34" charset="0"/>
                <a:cs typeface="Calibri" panose="020F0502020204030204" pitchFamily="34" charset="0"/>
              </a:rPr>
              <a:t>¿Cómo describe Nabucodonosor su vida antes de conocer a Dios? Daniel 4:4</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988141" y="1898709"/>
            <a:ext cx="9114503" cy="2862322"/>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6000" b="1" dirty="0">
                <a:solidFill>
                  <a:schemeClr val="bg1"/>
                </a:solidFill>
                <a:latin typeface="Calibri" panose="020F0502020204030204" pitchFamily="34" charset="0"/>
                <a:cs typeface="Calibri" panose="020F0502020204030204" pitchFamily="34" charset="0"/>
              </a:rPr>
              <a:t>Yo Nabucodonosor estaba </a:t>
            </a:r>
            <a:r>
              <a:rPr lang="es-ES" sz="6000" b="1" dirty="0" smtClean="0">
                <a:solidFill>
                  <a:schemeClr val="bg1"/>
                </a:solidFill>
                <a:latin typeface="Calibri" panose="020F0502020204030204" pitchFamily="34" charset="0"/>
                <a:cs typeface="Calibri" panose="020F0502020204030204" pitchFamily="34" charset="0"/>
              </a:rPr>
              <a:t>________ </a:t>
            </a:r>
            <a:r>
              <a:rPr lang="es-ES" sz="6000" b="1" dirty="0">
                <a:solidFill>
                  <a:schemeClr val="bg1"/>
                </a:solidFill>
                <a:latin typeface="Calibri" panose="020F0502020204030204" pitchFamily="34" charset="0"/>
                <a:cs typeface="Calibri" panose="020F0502020204030204" pitchFamily="34" charset="0"/>
              </a:rPr>
              <a:t>en mi casa, y </a:t>
            </a:r>
            <a:r>
              <a:rPr lang="es-ES" sz="6000" b="1" dirty="0" smtClean="0">
                <a:solidFill>
                  <a:schemeClr val="bg1"/>
                </a:solidFill>
                <a:latin typeface="Calibri" panose="020F0502020204030204" pitchFamily="34" charset="0"/>
                <a:cs typeface="Calibri" panose="020F0502020204030204" pitchFamily="34" charset="0"/>
              </a:rPr>
              <a:t>__________ </a:t>
            </a:r>
            <a:r>
              <a:rPr lang="es-ES" sz="6000" b="1" dirty="0">
                <a:solidFill>
                  <a:schemeClr val="bg1"/>
                </a:solidFill>
                <a:latin typeface="Calibri" panose="020F0502020204030204" pitchFamily="34" charset="0"/>
                <a:cs typeface="Calibri" panose="020F0502020204030204" pitchFamily="34" charset="0"/>
              </a:rPr>
              <a:t>en mi palacio.</a:t>
            </a:r>
            <a:endParaRPr lang="es-DO" sz="6000" b="1" dirty="0">
              <a:solidFill>
                <a:schemeClr val="bg1"/>
              </a:solidFill>
              <a:latin typeface="Calibri" panose="020F0502020204030204" pitchFamily="34" charset="0"/>
              <a:cs typeface="Calibri" panose="020F0502020204030204" pitchFamily="34" charset="0"/>
            </a:endParaRPr>
          </a:p>
        </p:txBody>
      </p:sp>
      <p:sp>
        <p:nvSpPr>
          <p:cNvPr id="6" name="CuadroTexto 5"/>
          <p:cNvSpPr txBox="1"/>
          <p:nvPr/>
        </p:nvSpPr>
        <p:spPr>
          <a:xfrm>
            <a:off x="988141" y="2822038"/>
            <a:ext cx="3294879" cy="1015663"/>
          </a:xfrm>
          <a:prstGeom prst="rect">
            <a:avLst/>
          </a:prstGeom>
          <a:noFill/>
        </p:spPr>
        <p:txBody>
          <a:bodyPr wrap="square" rtlCol="0">
            <a:spAutoFit/>
          </a:bodyPr>
          <a:lstStyle/>
          <a:p>
            <a:r>
              <a:rPr lang="es-ES" sz="6000" b="1" dirty="0">
                <a:solidFill>
                  <a:srgbClr val="FFFF00"/>
                </a:solidFill>
                <a:latin typeface="Calibri" panose="020F0502020204030204" pitchFamily="34" charset="0"/>
                <a:cs typeface="Calibri" panose="020F0502020204030204" pitchFamily="34" charset="0"/>
              </a:rPr>
              <a:t>tranquilo</a:t>
            </a:r>
            <a:endParaRPr lang="en-US" sz="6000" dirty="0">
              <a:solidFill>
                <a:srgbClr val="FFFF00"/>
              </a:solidFill>
            </a:endParaRPr>
          </a:p>
        </p:txBody>
      </p:sp>
      <p:sp>
        <p:nvSpPr>
          <p:cNvPr id="7" name="CuadroTexto 6"/>
          <p:cNvSpPr txBox="1"/>
          <p:nvPr/>
        </p:nvSpPr>
        <p:spPr>
          <a:xfrm>
            <a:off x="1118106" y="3745367"/>
            <a:ext cx="3778358" cy="1015663"/>
          </a:xfrm>
          <a:prstGeom prst="rect">
            <a:avLst/>
          </a:prstGeom>
          <a:noFill/>
        </p:spPr>
        <p:txBody>
          <a:bodyPr wrap="square" rtlCol="0">
            <a:spAutoFit/>
          </a:bodyPr>
          <a:lstStyle/>
          <a:p>
            <a:r>
              <a:rPr lang="es-ES" sz="6000" b="1" dirty="0">
                <a:solidFill>
                  <a:srgbClr val="FFFF00"/>
                </a:solidFill>
                <a:latin typeface="Calibri" panose="020F0502020204030204" pitchFamily="34" charset="0"/>
                <a:cs typeface="Calibri" panose="020F0502020204030204" pitchFamily="34" charset="0"/>
              </a:rPr>
              <a:t>floreciente</a:t>
            </a:r>
            <a:endParaRPr lang="en-US" sz="6000" dirty="0">
              <a:solidFill>
                <a:srgbClr val="FFFF00"/>
              </a:solidFill>
            </a:endParaRPr>
          </a:p>
        </p:txBody>
      </p:sp>
    </p:spTree>
    <p:extLst>
      <p:ext uri="{BB962C8B-B14F-4D97-AF65-F5344CB8AC3E}">
        <p14:creationId xmlns:p14="http://schemas.microsoft.com/office/powerpoint/2010/main" val="1786590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945182" y="479894"/>
            <a:ext cx="8425826" cy="5909310"/>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5400" b="1" dirty="0">
                <a:solidFill>
                  <a:schemeClr val="bg1"/>
                </a:solidFill>
              </a:rPr>
              <a:t>Con demasiada facilidad nos volvemos presuntuosos cuando las cosas marchan bien en </a:t>
            </a:r>
            <a:r>
              <a:rPr lang="es-ES" sz="5400" b="1" dirty="0" smtClean="0">
                <a:solidFill>
                  <a:schemeClr val="bg1"/>
                </a:solidFill>
              </a:rPr>
              <a:t>nuestra vida</a:t>
            </a:r>
            <a:r>
              <a:rPr lang="es-ES" sz="5400" b="1" dirty="0">
                <a:solidFill>
                  <a:schemeClr val="bg1"/>
                </a:solidFill>
              </a:rPr>
              <a:t>. A veces, Dios permite las dificultades y la adversidad </a:t>
            </a:r>
            <a:r>
              <a:rPr lang="es-ES" sz="5400" b="1" dirty="0" smtClean="0">
                <a:solidFill>
                  <a:schemeClr val="bg1"/>
                </a:solidFill>
              </a:rPr>
              <a:t>para conducirnos </a:t>
            </a:r>
            <a:r>
              <a:rPr lang="es-ES" sz="5400" b="1" dirty="0">
                <a:solidFill>
                  <a:schemeClr val="bg1"/>
                </a:solidFill>
              </a:rPr>
              <a:t>a él.</a:t>
            </a:r>
            <a:endParaRPr lang="es-ES" sz="5400" b="1" dirty="0">
              <a:solidFill>
                <a:schemeClr val="bg1"/>
              </a:solidFill>
            </a:endParaRPr>
          </a:p>
        </p:txBody>
      </p:sp>
    </p:spTree>
    <p:extLst>
      <p:ext uri="{BB962C8B-B14F-4D97-AF65-F5344CB8AC3E}">
        <p14:creationId xmlns:p14="http://schemas.microsoft.com/office/powerpoint/2010/main" val="2587858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650213" y="241998"/>
            <a:ext cx="8617555" cy="6740307"/>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600" b="1" dirty="0" smtClean="0">
                <a:solidFill>
                  <a:srgbClr val="FFFF00"/>
                </a:solidFill>
              </a:rPr>
              <a:t>Tranquilo</a:t>
            </a:r>
            <a:r>
              <a:rPr lang="es-ES" sz="3600" b="1" dirty="0" smtClean="0">
                <a:solidFill>
                  <a:schemeClr val="bg1"/>
                </a:solidFill>
              </a:rPr>
              <a:t>. Esta </a:t>
            </a:r>
            <a:r>
              <a:rPr lang="es-ES" sz="3600" b="1" dirty="0">
                <a:solidFill>
                  <a:schemeClr val="bg1"/>
                </a:solidFill>
              </a:rPr>
              <a:t>frase indica que el rey gobernaba tranquilamente su reino. Por lo </a:t>
            </a:r>
            <a:r>
              <a:rPr lang="es-ES" sz="3600" b="1" dirty="0" smtClean="0">
                <a:solidFill>
                  <a:schemeClr val="bg1"/>
                </a:solidFill>
              </a:rPr>
              <a:t>tanto, los </a:t>
            </a:r>
            <a:r>
              <a:rPr lang="es-ES" sz="3600" b="1" dirty="0">
                <a:solidFill>
                  <a:schemeClr val="bg1"/>
                </a:solidFill>
              </a:rPr>
              <a:t>acontecimientos de este capítulo pertenecen a la segunda mitad de </a:t>
            </a:r>
            <a:r>
              <a:rPr lang="es-ES" sz="3600" b="1" dirty="0" smtClean="0">
                <a:solidFill>
                  <a:schemeClr val="bg1"/>
                </a:solidFill>
              </a:rPr>
              <a:t>su reinado </a:t>
            </a:r>
            <a:r>
              <a:rPr lang="es-ES" sz="3600" b="1" dirty="0">
                <a:solidFill>
                  <a:schemeClr val="bg1"/>
                </a:solidFill>
              </a:rPr>
              <a:t>de 43 años. El rey estaba </a:t>
            </a:r>
            <a:r>
              <a:rPr lang="es-ES" sz="3600" b="1" dirty="0" smtClean="0">
                <a:solidFill>
                  <a:schemeClr val="bg1"/>
                </a:solidFill>
              </a:rPr>
              <a:t> "</a:t>
            </a:r>
            <a:r>
              <a:rPr lang="es-ES" sz="3600" b="1" dirty="0">
                <a:solidFill>
                  <a:schemeClr val="bg1"/>
                </a:solidFill>
              </a:rPr>
              <a:t>floreciente" en su palacio en </a:t>
            </a:r>
            <a:r>
              <a:rPr lang="es-ES" sz="3600" b="1" dirty="0" smtClean="0">
                <a:solidFill>
                  <a:schemeClr val="bg1"/>
                </a:solidFill>
              </a:rPr>
              <a:t>Babilonia y </a:t>
            </a:r>
            <a:r>
              <a:rPr lang="es-ES" sz="3600" b="1" dirty="0">
                <a:solidFill>
                  <a:schemeClr val="bg1"/>
                </a:solidFill>
              </a:rPr>
              <a:t>como el rico insensato de </a:t>
            </a:r>
            <a:r>
              <a:rPr lang="es-ES" sz="3600" b="1" dirty="0" smtClean="0">
                <a:solidFill>
                  <a:schemeClr val="bg1"/>
                </a:solidFill>
              </a:rPr>
              <a:t>la parábola</a:t>
            </a:r>
            <a:r>
              <a:rPr lang="es-ES" sz="3600" b="1" dirty="0">
                <a:solidFill>
                  <a:schemeClr val="bg1"/>
                </a:solidFill>
              </a:rPr>
              <a:t>, cuyos campos habían producido abundantemente (</a:t>
            </a:r>
            <a:r>
              <a:rPr lang="es-ES" sz="3600" b="1" dirty="0" err="1">
                <a:solidFill>
                  <a:schemeClr val="bg1"/>
                </a:solidFill>
              </a:rPr>
              <a:t>Luc</a:t>
            </a:r>
            <a:r>
              <a:rPr lang="es-ES" sz="3600" b="1" dirty="0">
                <a:solidFill>
                  <a:schemeClr val="bg1"/>
                </a:solidFill>
              </a:rPr>
              <a:t>. 12: 16-21), </a:t>
            </a:r>
            <a:r>
              <a:rPr lang="es-ES" sz="3600" b="1" dirty="0" smtClean="0">
                <a:solidFill>
                  <a:schemeClr val="bg1"/>
                </a:solidFill>
              </a:rPr>
              <a:t>olvidó su </a:t>
            </a:r>
            <a:r>
              <a:rPr lang="es-ES" sz="3600" b="1" dirty="0">
                <a:solidFill>
                  <a:schemeClr val="bg1"/>
                </a:solidFill>
              </a:rPr>
              <a:t>responsabilidad para con Aquel a quien debía su </a:t>
            </a:r>
            <a:r>
              <a:rPr lang="es-ES" sz="3600" b="1" dirty="0" smtClean="0">
                <a:solidFill>
                  <a:schemeClr val="bg1"/>
                </a:solidFill>
              </a:rPr>
              <a:t>grandeza. </a:t>
            </a:r>
            <a:r>
              <a:rPr lang="es-ES" sz="3200" b="1" dirty="0" smtClean="0">
                <a:solidFill>
                  <a:srgbClr val="FFFF00"/>
                </a:solidFill>
              </a:rPr>
              <a:t>Comentario bíblico adventista.</a:t>
            </a:r>
            <a:endParaRPr lang="es-DO" sz="3200" b="1" dirty="0">
              <a:solidFill>
                <a:srgbClr val="FFFF00"/>
              </a:solidFill>
            </a:endParaRPr>
          </a:p>
        </p:txBody>
      </p:sp>
    </p:spTree>
    <p:extLst>
      <p:ext uri="{BB962C8B-B14F-4D97-AF65-F5344CB8AC3E}">
        <p14:creationId xmlns:p14="http://schemas.microsoft.com/office/powerpoint/2010/main" val="3135585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88" y="69372"/>
            <a:ext cx="11198581" cy="646331"/>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5. </a:t>
            </a:r>
            <a:r>
              <a:rPr lang="es-ES" sz="3600" b="1" dirty="0">
                <a:solidFill>
                  <a:srgbClr val="FFFF00"/>
                </a:solidFill>
                <a:latin typeface="Calibri" panose="020F0502020204030204" pitchFamily="34" charset="0"/>
                <a:cs typeface="Calibri" panose="020F0502020204030204" pitchFamily="34" charset="0"/>
              </a:rPr>
              <a:t>¿Qué vio Nabucodonosor en su sueño? Daniel 4:10-12</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67388" y="621233"/>
            <a:ext cx="11582044" cy="6247864"/>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smtClean="0">
                <a:solidFill>
                  <a:schemeClr val="bg1"/>
                </a:solidFill>
                <a:latin typeface="Calibri" panose="020F0502020204030204" pitchFamily="34" charset="0"/>
                <a:cs typeface="Calibri" panose="020F0502020204030204" pitchFamily="34" charset="0"/>
              </a:rPr>
              <a:t>Estas </a:t>
            </a:r>
            <a:r>
              <a:rPr lang="es-ES" sz="4000" b="1" dirty="0">
                <a:solidFill>
                  <a:schemeClr val="bg1"/>
                </a:solidFill>
                <a:latin typeface="Calibri" panose="020F0502020204030204" pitchFamily="34" charset="0"/>
                <a:cs typeface="Calibri" panose="020F0502020204030204" pitchFamily="34" charset="0"/>
              </a:rPr>
              <a:t>fueron las visiones de mi cabeza mientras estaba en mi cama: Me parecía ver en medio de la tierra un </a:t>
            </a:r>
            <a:r>
              <a:rPr lang="es-ES" sz="4000" b="1" dirty="0" smtClean="0">
                <a:solidFill>
                  <a:schemeClr val="bg1"/>
                </a:solidFill>
                <a:latin typeface="Calibri" panose="020F0502020204030204" pitchFamily="34" charset="0"/>
                <a:cs typeface="Calibri" panose="020F0502020204030204" pitchFamily="34" charset="0"/>
              </a:rPr>
              <a:t>______, </a:t>
            </a:r>
            <a:r>
              <a:rPr lang="es-ES" sz="4000" b="1" dirty="0">
                <a:solidFill>
                  <a:schemeClr val="bg1"/>
                </a:solidFill>
                <a:latin typeface="Calibri" panose="020F0502020204030204" pitchFamily="34" charset="0"/>
                <a:cs typeface="Calibri" panose="020F0502020204030204" pitchFamily="34" charset="0"/>
              </a:rPr>
              <a:t>cuya altura era </a:t>
            </a:r>
            <a:r>
              <a:rPr lang="es-ES" sz="4000" b="1" dirty="0" smtClean="0">
                <a:solidFill>
                  <a:schemeClr val="bg1"/>
                </a:solidFill>
                <a:latin typeface="Calibri" panose="020F0502020204030204" pitchFamily="34" charset="0"/>
                <a:cs typeface="Calibri" panose="020F0502020204030204" pitchFamily="34" charset="0"/>
              </a:rPr>
              <a:t>grande. Crecía </a:t>
            </a:r>
            <a:r>
              <a:rPr lang="es-ES" sz="4000" b="1" dirty="0">
                <a:solidFill>
                  <a:schemeClr val="bg1"/>
                </a:solidFill>
                <a:latin typeface="Calibri" panose="020F0502020204030204" pitchFamily="34" charset="0"/>
                <a:cs typeface="Calibri" panose="020F0502020204030204" pitchFamily="34" charset="0"/>
              </a:rPr>
              <a:t>este árbol, y se hacía fuerte, y su copa llegaba hasta el cielo, y se le alcanzaba a ver desde todos los confines de la </a:t>
            </a:r>
            <a:r>
              <a:rPr lang="es-ES" sz="4000" b="1" dirty="0" smtClean="0">
                <a:solidFill>
                  <a:schemeClr val="bg1"/>
                </a:solidFill>
                <a:latin typeface="Calibri" panose="020F0502020204030204" pitchFamily="34" charset="0"/>
                <a:cs typeface="Calibri" panose="020F0502020204030204" pitchFamily="34" charset="0"/>
              </a:rPr>
              <a:t>tierra. Su </a:t>
            </a:r>
            <a:r>
              <a:rPr lang="es-ES" sz="4000" b="1" dirty="0">
                <a:solidFill>
                  <a:schemeClr val="bg1"/>
                </a:solidFill>
                <a:latin typeface="Calibri" panose="020F0502020204030204" pitchFamily="34" charset="0"/>
                <a:cs typeface="Calibri" panose="020F0502020204030204" pitchFamily="34" charset="0"/>
              </a:rPr>
              <a:t>follaje era hermoso y su fruto abundante, y había en él </a:t>
            </a:r>
            <a:r>
              <a:rPr lang="es-ES" sz="4000" b="1" dirty="0" smtClean="0">
                <a:solidFill>
                  <a:schemeClr val="bg1"/>
                </a:solidFill>
                <a:latin typeface="Calibri" panose="020F0502020204030204" pitchFamily="34" charset="0"/>
                <a:cs typeface="Calibri" panose="020F0502020204030204" pitchFamily="34" charset="0"/>
              </a:rPr>
              <a:t>_________ </a:t>
            </a:r>
            <a:r>
              <a:rPr lang="es-ES" sz="4000" b="1" dirty="0">
                <a:solidFill>
                  <a:schemeClr val="bg1"/>
                </a:solidFill>
                <a:latin typeface="Calibri" panose="020F0502020204030204" pitchFamily="34" charset="0"/>
                <a:cs typeface="Calibri" panose="020F0502020204030204" pitchFamily="34" charset="0"/>
              </a:rPr>
              <a:t>para todos. Debajo de él se ponían a la sombra las bestias del campo, y en sus ramas hacían morada las aves del cielo, y se mantenía de él toda carne.</a:t>
            </a:r>
            <a:endParaRPr lang="es-DO" sz="40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2554561" y="1835336"/>
            <a:ext cx="1383258" cy="707886"/>
          </a:xfrm>
          <a:prstGeom prst="rect">
            <a:avLst/>
          </a:prstGeom>
          <a:noFill/>
        </p:spPr>
        <p:txBody>
          <a:bodyPr wrap="square" rtlCol="0">
            <a:spAutoFit/>
          </a:bodyPr>
          <a:lstStyle/>
          <a:p>
            <a:r>
              <a:rPr lang="es-ES" sz="4000" b="1" dirty="0">
                <a:solidFill>
                  <a:srgbClr val="FFFF00"/>
                </a:solidFill>
                <a:latin typeface="Calibri" panose="020F0502020204030204" pitchFamily="34" charset="0"/>
                <a:cs typeface="Calibri" panose="020F0502020204030204" pitchFamily="34" charset="0"/>
              </a:rPr>
              <a:t>árbol</a:t>
            </a:r>
            <a:endParaRPr lang="en-US" sz="4000" dirty="0">
              <a:solidFill>
                <a:srgbClr val="FFFF00"/>
              </a:solidFill>
            </a:endParaRPr>
          </a:p>
        </p:txBody>
      </p:sp>
      <p:sp>
        <p:nvSpPr>
          <p:cNvPr id="9" name="CuadroTexto 8"/>
          <p:cNvSpPr txBox="1"/>
          <p:nvPr/>
        </p:nvSpPr>
        <p:spPr>
          <a:xfrm>
            <a:off x="5919741" y="4261743"/>
            <a:ext cx="2191872" cy="707886"/>
          </a:xfrm>
          <a:prstGeom prst="rect">
            <a:avLst/>
          </a:prstGeom>
          <a:noFill/>
        </p:spPr>
        <p:txBody>
          <a:bodyPr wrap="square" rtlCol="0">
            <a:spAutoFit/>
          </a:bodyPr>
          <a:lstStyle/>
          <a:p>
            <a:r>
              <a:rPr lang="es-ES" sz="4000" b="1" dirty="0">
                <a:solidFill>
                  <a:srgbClr val="FFFF00"/>
                </a:solidFill>
                <a:latin typeface="Calibri" panose="020F0502020204030204" pitchFamily="34" charset="0"/>
                <a:cs typeface="Calibri" panose="020F0502020204030204" pitchFamily="34" charset="0"/>
              </a:rPr>
              <a:t>alimento</a:t>
            </a:r>
            <a:endParaRPr lang="en-US" sz="4000" dirty="0">
              <a:solidFill>
                <a:srgbClr val="FFFF00"/>
              </a:solidFill>
            </a:endParaRPr>
          </a:p>
        </p:txBody>
      </p:sp>
    </p:spTree>
    <p:extLst>
      <p:ext uri="{BB962C8B-B14F-4D97-AF65-F5344CB8AC3E}">
        <p14:creationId xmlns:p14="http://schemas.microsoft.com/office/powerpoint/2010/main" val="364597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650213" y="241998"/>
            <a:ext cx="8617555" cy="584775"/>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endParaRPr lang="es-DO" sz="3200" b="1" dirty="0">
              <a:solidFill>
                <a:srgbClr val="FFFF00"/>
              </a:solidFill>
            </a:endParaRPr>
          </a:p>
        </p:txBody>
      </p:sp>
      <p:pic>
        <p:nvPicPr>
          <p:cNvPr id="2" name="Imagen 1"/>
          <p:cNvPicPr>
            <a:picLocks noChangeAspect="1"/>
          </p:cNvPicPr>
          <p:nvPr/>
        </p:nvPicPr>
        <p:blipFill>
          <a:blip r:embed="rId2"/>
          <a:stretch>
            <a:fillRect/>
          </a:stretch>
        </p:blipFill>
        <p:spPr>
          <a:xfrm>
            <a:off x="4291402" y="18086"/>
            <a:ext cx="5221308" cy="6839914"/>
          </a:xfrm>
          <a:prstGeom prst="rect">
            <a:avLst/>
          </a:prstGeom>
        </p:spPr>
      </p:pic>
    </p:spTree>
    <p:extLst>
      <p:ext uri="{BB962C8B-B14F-4D97-AF65-F5344CB8AC3E}">
        <p14:creationId xmlns:p14="http://schemas.microsoft.com/office/powerpoint/2010/main" val="13803292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521974" y="117693"/>
            <a:ext cx="9497961" cy="6740307"/>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600" b="1" dirty="0">
                <a:solidFill>
                  <a:schemeClr val="bg1"/>
                </a:solidFill>
              </a:rPr>
              <a:t>La sabiduría divina a menudo usa parábolas y figuras como medios para la transmisión de la verdad. Este método impresiona. Los </a:t>
            </a:r>
            <a:r>
              <a:rPr lang="es-ES" sz="3600" b="1" dirty="0">
                <a:solidFill>
                  <a:srgbClr val="FFFF00"/>
                </a:solidFill>
              </a:rPr>
              <a:t>símbolos</a:t>
            </a:r>
            <a:r>
              <a:rPr lang="es-ES" sz="3600" b="1" dirty="0">
                <a:solidFill>
                  <a:schemeClr val="bg1"/>
                </a:solidFill>
              </a:rPr>
              <a:t> ayudan a la persona a recordar tanto el </a:t>
            </a:r>
            <a:r>
              <a:rPr lang="es-ES" sz="3600" b="1" dirty="0">
                <a:solidFill>
                  <a:srgbClr val="FFFF00"/>
                </a:solidFill>
              </a:rPr>
              <a:t>mensaje</a:t>
            </a:r>
            <a:r>
              <a:rPr lang="es-ES" sz="3600" b="1" dirty="0">
                <a:solidFill>
                  <a:schemeClr val="bg1"/>
                </a:solidFill>
              </a:rPr>
              <a:t> como su </a:t>
            </a:r>
            <a:r>
              <a:rPr lang="es-ES" sz="3600" b="1" dirty="0">
                <a:solidFill>
                  <a:srgbClr val="FFFF00"/>
                </a:solidFill>
              </a:rPr>
              <a:t>importancia</a:t>
            </a:r>
            <a:r>
              <a:rPr lang="es-ES" sz="3600" b="1" dirty="0">
                <a:solidFill>
                  <a:schemeClr val="bg1"/>
                </a:solidFill>
              </a:rPr>
              <a:t>, durante más tiempo que si el mensaje hubiese sido comunicado de otra manera. Los antiguos acostumbraban a ver un significado en todo sueño extraordinario.  Quizá por esta razón Dios empleó un sueño en este caso como un instrumento para exponer sus designios. </a:t>
            </a:r>
            <a:r>
              <a:rPr lang="es-ES" sz="2800" b="1" dirty="0">
                <a:solidFill>
                  <a:srgbClr val="FFFF00"/>
                </a:solidFill>
              </a:rPr>
              <a:t>Comentario bíblico </a:t>
            </a:r>
            <a:r>
              <a:rPr lang="es-ES" sz="2800" b="1" dirty="0" smtClean="0">
                <a:solidFill>
                  <a:srgbClr val="FFFF00"/>
                </a:solidFill>
              </a:rPr>
              <a:t>adventista (CBA), </a:t>
            </a:r>
            <a:r>
              <a:rPr lang="es-ES" sz="2800" b="1" dirty="0" err="1">
                <a:solidFill>
                  <a:srgbClr val="FFFF00"/>
                </a:solidFill>
              </a:rPr>
              <a:t>Dn</a:t>
            </a:r>
            <a:r>
              <a:rPr lang="es-ES" sz="2800" b="1" dirty="0">
                <a:solidFill>
                  <a:srgbClr val="FFFF00"/>
                </a:solidFill>
              </a:rPr>
              <a:t>. 4: 10.</a:t>
            </a:r>
            <a:endParaRPr lang="es-ES" sz="2800" b="1" dirty="0">
              <a:solidFill>
                <a:srgbClr val="FFFF00"/>
              </a:solidFill>
            </a:endParaRPr>
          </a:p>
        </p:txBody>
      </p:sp>
    </p:spTree>
    <p:extLst>
      <p:ext uri="{BB962C8B-B14F-4D97-AF65-F5344CB8AC3E}">
        <p14:creationId xmlns:p14="http://schemas.microsoft.com/office/powerpoint/2010/main" val="20495726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96708" y="139216"/>
            <a:ext cx="11198581" cy="646331"/>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6 </a:t>
            </a:r>
            <a:r>
              <a:rPr lang="es-ES" sz="3600" b="1" dirty="0">
                <a:solidFill>
                  <a:srgbClr val="FFFF00"/>
                </a:solidFill>
                <a:latin typeface="Calibri" panose="020F0502020204030204" pitchFamily="34" charset="0"/>
                <a:cs typeface="Calibri" panose="020F0502020204030204" pitchFamily="34" charset="0"/>
              </a:rPr>
              <a:t>¿Qué le sucedió al árbol? Daniel 4:13-16</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08" y="751664"/>
            <a:ext cx="11198581" cy="6186309"/>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3600" b="1" dirty="0" smtClean="0">
                <a:solidFill>
                  <a:schemeClr val="bg1"/>
                </a:solidFill>
                <a:latin typeface="Calibri" panose="020F0502020204030204" pitchFamily="34" charset="0"/>
                <a:cs typeface="Calibri" panose="020F0502020204030204" pitchFamily="34" charset="0"/>
              </a:rPr>
              <a:t>Vi </a:t>
            </a:r>
            <a:r>
              <a:rPr lang="es-ES" sz="3600" b="1" dirty="0">
                <a:solidFill>
                  <a:schemeClr val="bg1"/>
                </a:solidFill>
                <a:latin typeface="Calibri" panose="020F0502020204030204" pitchFamily="34" charset="0"/>
                <a:cs typeface="Calibri" panose="020F0502020204030204" pitchFamily="34" charset="0"/>
              </a:rPr>
              <a:t>en las visiones de mi cabeza mientras estaba en mi cama, que he aquí un </a:t>
            </a:r>
            <a:r>
              <a:rPr lang="es-ES" sz="3600" b="1" dirty="0" smtClean="0">
                <a:solidFill>
                  <a:schemeClr val="bg1"/>
                </a:solidFill>
                <a:latin typeface="Calibri" panose="020F0502020204030204" pitchFamily="34" charset="0"/>
                <a:cs typeface="Calibri" panose="020F0502020204030204" pitchFamily="34" charset="0"/>
              </a:rPr>
              <a:t>_________ </a:t>
            </a:r>
            <a:r>
              <a:rPr lang="es-ES" sz="3600" b="1" dirty="0">
                <a:solidFill>
                  <a:schemeClr val="bg1"/>
                </a:solidFill>
                <a:latin typeface="Calibri" panose="020F0502020204030204" pitchFamily="34" charset="0"/>
                <a:cs typeface="Calibri" panose="020F0502020204030204" pitchFamily="34" charset="0"/>
              </a:rPr>
              <a:t>y santo descendía del </a:t>
            </a:r>
            <a:r>
              <a:rPr lang="es-ES" sz="3600" b="1" dirty="0" smtClean="0">
                <a:solidFill>
                  <a:schemeClr val="bg1"/>
                </a:solidFill>
                <a:latin typeface="Calibri" panose="020F0502020204030204" pitchFamily="34" charset="0"/>
                <a:cs typeface="Calibri" panose="020F0502020204030204" pitchFamily="34" charset="0"/>
              </a:rPr>
              <a:t>cielo. Y </a:t>
            </a:r>
            <a:r>
              <a:rPr lang="es-ES" sz="3600" b="1" dirty="0">
                <a:solidFill>
                  <a:schemeClr val="bg1"/>
                </a:solidFill>
                <a:latin typeface="Calibri" panose="020F0502020204030204" pitchFamily="34" charset="0"/>
                <a:cs typeface="Calibri" panose="020F0502020204030204" pitchFamily="34" charset="0"/>
              </a:rPr>
              <a:t>clamaba fuertemente y decía así: </a:t>
            </a:r>
            <a:r>
              <a:rPr lang="es-ES" sz="3600" b="1" dirty="0" smtClean="0">
                <a:solidFill>
                  <a:schemeClr val="bg1"/>
                </a:solidFill>
                <a:latin typeface="Calibri" panose="020F0502020204030204" pitchFamily="34" charset="0"/>
                <a:cs typeface="Calibri" panose="020F0502020204030204" pitchFamily="34" charset="0"/>
              </a:rPr>
              <a:t>________ </a:t>
            </a:r>
            <a:r>
              <a:rPr lang="es-ES" sz="3600" b="1" dirty="0">
                <a:solidFill>
                  <a:schemeClr val="bg1"/>
                </a:solidFill>
                <a:latin typeface="Calibri" panose="020F0502020204030204" pitchFamily="34" charset="0"/>
                <a:cs typeface="Calibri" panose="020F0502020204030204" pitchFamily="34" charset="0"/>
              </a:rPr>
              <a:t>el árbol, y cortad sus ramas, quitadle el follaje, y </a:t>
            </a:r>
            <a:r>
              <a:rPr lang="es-ES" sz="3600" b="1" dirty="0" smtClean="0">
                <a:solidFill>
                  <a:schemeClr val="bg1"/>
                </a:solidFill>
                <a:latin typeface="Calibri" panose="020F0502020204030204" pitchFamily="34" charset="0"/>
                <a:cs typeface="Calibri" panose="020F0502020204030204" pitchFamily="34" charset="0"/>
              </a:rPr>
              <a:t>_________ </a:t>
            </a:r>
            <a:r>
              <a:rPr lang="es-ES" sz="3600" b="1" dirty="0">
                <a:solidFill>
                  <a:schemeClr val="bg1"/>
                </a:solidFill>
                <a:latin typeface="Calibri" panose="020F0502020204030204" pitchFamily="34" charset="0"/>
                <a:cs typeface="Calibri" panose="020F0502020204030204" pitchFamily="34" charset="0"/>
              </a:rPr>
              <a:t>su fruto; váyanse las bestias que </a:t>
            </a:r>
            <a:r>
              <a:rPr lang="es-ES" sz="3600" b="1" dirty="0" smtClean="0">
                <a:solidFill>
                  <a:schemeClr val="bg1"/>
                </a:solidFill>
                <a:latin typeface="Calibri" panose="020F0502020204030204" pitchFamily="34" charset="0"/>
                <a:cs typeface="Calibri" panose="020F0502020204030204" pitchFamily="34" charset="0"/>
              </a:rPr>
              <a:t>están </a:t>
            </a:r>
            <a:r>
              <a:rPr lang="es-ES" sz="3600" b="1" dirty="0">
                <a:solidFill>
                  <a:schemeClr val="bg1"/>
                </a:solidFill>
                <a:latin typeface="Calibri" panose="020F0502020204030204" pitchFamily="34" charset="0"/>
                <a:cs typeface="Calibri" panose="020F0502020204030204" pitchFamily="34" charset="0"/>
              </a:rPr>
              <a:t>debajo de él, y las aves de sus </a:t>
            </a:r>
            <a:r>
              <a:rPr lang="es-ES" sz="3600" b="1" dirty="0" smtClean="0">
                <a:solidFill>
                  <a:schemeClr val="bg1"/>
                </a:solidFill>
                <a:latin typeface="Calibri" panose="020F0502020204030204" pitchFamily="34" charset="0"/>
                <a:cs typeface="Calibri" panose="020F0502020204030204" pitchFamily="34" charset="0"/>
              </a:rPr>
              <a:t>ramas. Mas </a:t>
            </a:r>
            <a:r>
              <a:rPr lang="es-ES" sz="3600" b="1" dirty="0">
                <a:solidFill>
                  <a:schemeClr val="bg1"/>
                </a:solidFill>
                <a:latin typeface="Calibri" panose="020F0502020204030204" pitchFamily="34" charset="0"/>
                <a:cs typeface="Calibri" panose="020F0502020204030204" pitchFamily="34" charset="0"/>
              </a:rPr>
              <a:t>la cepa de sus </a:t>
            </a:r>
            <a:r>
              <a:rPr lang="es-ES" sz="3600" b="1" dirty="0" smtClean="0">
                <a:solidFill>
                  <a:schemeClr val="bg1"/>
                </a:solidFill>
                <a:latin typeface="Calibri" panose="020F0502020204030204" pitchFamily="34" charset="0"/>
                <a:cs typeface="Calibri" panose="020F0502020204030204" pitchFamily="34" charset="0"/>
              </a:rPr>
              <a:t>______ </a:t>
            </a:r>
            <a:r>
              <a:rPr lang="es-ES" sz="3600" b="1" dirty="0">
                <a:solidFill>
                  <a:schemeClr val="bg1"/>
                </a:solidFill>
                <a:latin typeface="Calibri" panose="020F0502020204030204" pitchFamily="34" charset="0"/>
                <a:cs typeface="Calibri" panose="020F0502020204030204" pitchFamily="34" charset="0"/>
              </a:rPr>
              <a:t>dejaréis en la tierra, con atadura de hierro y de bronce entre la hierba del campo; sea mojado con el rocío del cielo, y con las bestias sea su parte entre la hierba de la </a:t>
            </a:r>
            <a:r>
              <a:rPr lang="es-ES" sz="3600" b="1" dirty="0" smtClean="0">
                <a:solidFill>
                  <a:schemeClr val="bg1"/>
                </a:solidFill>
                <a:latin typeface="Calibri" panose="020F0502020204030204" pitchFamily="34" charset="0"/>
                <a:cs typeface="Calibri" panose="020F0502020204030204" pitchFamily="34" charset="0"/>
              </a:rPr>
              <a:t>tierra. Su ________________sea </a:t>
            </a:r>
            <a:r>
              <a:rPr lang="es-ES" sz="3600" b="1" dirty="0">
                <a:solidFill>
                  <a:schemeClr val="bg1"/>
                </a:solidFill>
                <a:latin typeface="Calibri" panose="020F0502020204030204" pitchFamily="34" charset="0"/>
                <a:cs typeface="Calibri" panose="020F0502020204030204" pitchFamily="34" charset="0"/>
              </a:rPr>
              <a:t>cambiado, y le sea dado </a:t>
            </a:r>
            <a:r>
              <a:rPr lang="es-ES" sz="3600" b="1" dirty="0" smtClean="0">
                <a:solidFill>
                  <a:schemeClr val="bg1"/>
                </a:solidFill>
                <a:latin typeface="Calibri" panose="020F0502020204030204" pitchFamily="34" charset="0"/>
                <a:cs typeface="Calibri" panose="020F0502020204030204" pitchFamily="34" charset="0"/>
              </a:rPr>
              <a:t>______________, </a:t>
            </a:r>
            <a:r>
              <a:rPr lang="es-ES" sz="3600" b="1" dirty="0">
                <a:solidFill>
                  <a:schemeClr val="bg1"/>
                </a:solidFill>
                <a:latin typeface="Calibri" panose="020F0502020204030204" pitchFamily="34" charset="0"/>
                <a:cs typeface="Calibri" panose="020F0502020204030204" pitchFamily="34" charset="0"/>
              </a:rPr>
              <a:t>y pasen sobre él </a:t>
            </a:r>
            <a:r>
              <a:rPr lang="es-ES" sz="3600" b="1" dirty="0" smtClean="0">
                <a:solidFill>
                  <a:schemeClr val="bg1"/>
                </a:solidFill>
                <a:latin typeface="Calibri" panose="020F0502020204030204" pitchFamily="34" charset="0"/>
                <a:cs typeface="Calibri" panose="020F0502020204030204" pitchFamily="34" charset="0"/>
              </a:rPr>
              <a:t>_______ </a:t>
            </a:r>
            <a:r>
              <a:rPr lang="es-ES" sz="3600" b="1" dirty="0">
                <a:solidFill>
                  <a:schemeClr val="bg1"/>
                </a:solidFill>
                <a:latin typeface="Calibri" panose="020F0502020204030204" pitchFamily="34" charset="0"/>
                <a:cs typeface="Calibri" panose="020F0502020204030204" pitchFamily="34" charset="0"/>
              </a:rPr>
              <a:t>tiempos</a:t>
            </a:r>
            <a:r>
              <a:rPr lang="es-ES" sz="3600" b="1" dirty="0" smtClean="0">
                <a:solidFill>
                  <a:schemeClr val="bg1"/>
                </a:solidFill>
                <a:latin typeface="Calibri" panose="020F0502020204030204" pitchFamily="34" charset="0"/>
                <a:cs typeface="Calibri" panose="020F0502020204030204" pitchFamily="34" charset="0"/>
              </a:rPr>
              <a:t>.</a:t>
            </a:r>
            <a:endParaRPr lang="es-DO" sz="36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8354625" y="1814202"/>
            <a:ext cx="1895504" cy="646331"/>
          </a:xfrm>
          <a:prstGeom prst="rect">
            <a:avLst/>
          </a:prstGeom>
          <a:noFill/>
        </p:spPr>
        <p:txBody>
          <a:bodyPr wrap="square" rtlCol="0">
            <a:spAutoFit/>
          </a:bodyPr>
          <a:lstStyle/>
          <a:p>
            <a:r>
              <a:rPr lang="es-ES" sz="3600" b="1" dirty="0">
                <a:solidFill>
                  <a:srgbClr val="FFFF00"/>
                </a:solidFill>
                <a:latin typeface="Calibri" panose="020F0502020204030204" pitchFamily="34" charset="0"/>
                <a:cs typeface="Calibri" panose="020F0502020204030204" pitchFamily="34" charset="0"/>
              </a:rPr>
              <a:t>Derribad</a:t>
            </a:r>
            <a:endParaRPr lang="en-US" sz="3600" dirty="0">
              <a:solidFill>
                <a:srgbClr val="FFFF00"/>
              </a:solidFill>
            </a:endParaRPr>
          </a:p>
        </p:txBody>
      </p:sp>
      <p:sp>
        <p:nvSpPr>
          <p:cNvPr id="6" name="CuadroTexto 5"/>
          <p:cNvSpPr txBox="1"/>
          <p:nvPr/>
        </p:nvSpPr>
        <p:spPr>
          <a:xfrm>
            <a:off x="9406676" y="2386793"/>
            <a:ext cx="2288613" cy="646331"/>
          </a:xfrm>
          <a:prstGeom prst="rect">
            <a:avLst/>
          </a:prstGeom>
          <a:noFill/>
        </p:spPr>
        <p:txBody>
          <a:bodyPr wrap="square" rtlCol="0">
            <a:spAutoFit/>
          </a:bodyPr>
          <a:lstStyle/>
          <a:p>
            <a:r>
              <a:rPr lang="es-ES" sz="3600" b="1" dirty="0">
                <a:solidFill>
                  <a:srgbClr val="FFFF00"/>
                </a:solidFill>
                <a:latin typeface="Calibri" panose="020F0502020204030204" pitchFamily="34" charset="0"/>
                <a:cs typeface="Calibri" panose="020F0502020204030204" pitchFamily="34" charset="0"/>
              </a:rPr>
              <a:t>dispersad</a:t>
            </a:r>
            <a:endParaRPr lang="en-US" sz="3600" dirty="0">
              <a:solidFill>
                <a:srgbClr val="FFFF00"/>
              </a:solidFill>
            </a:endParaRPr>
          </a:p>
        </p:txBody>
      </p:sp>
      <p:sp>
        <p:nvSpPr>
          <p:cNvPr id="7" name="CuadroTexto 6"/>
          <p:cNvSpPr txBox="1"/>
          <p:nvPr/>
        </p:nvSpPr>
        <p:spPr>
          <a:xfrm>
            <a:off x="7898486" y="3492156"/>
            <a:ext cx="1359647" cy="646331"/>
          </a:xfrm>
          <a:prstGeom prst="rect">
            <a:avLst/>
          </a:prstGeom>
          <a:noFill/>
        </p:spPr>
        <p:txBody>
          <a:bodyPr wrap="square" rtlCol="0">
            <a:spAutoFit/>
          </a:bodyPr>
          <a:lstStyle/>
          <a:p>
            <a:r>
              <a:rPr lang="es-ES" sz="3600" b="1" dirty="0">
                <a:solidFill>
                  <a:srgbClr val="FFFF00"/>
                </a:solidFill>
                <a:latin typeface="Calibri" panose="020F0502020204030204" pitchFamily="34" charset="0"/>
                <a:cs typeface="Calibri" panose="020F0502020204030204" pitchFamily="34" charset="0"/>
              </a:rPr>
              <a:t>raíces</a:t>
            </a:r>
            <a:endParaRPr lang="en-US" sz="3600" dirty="0">
              <a:solidFill>
                <a:srgbClr val="FFFF00"/>
              </a:solidFill>
            </a:endParaRPr>
          </a:p>
        </p:txBody>
      </p:sp>
      <p:sp>
        <p:nvSpPr>
          <p:cNvPr id="8" name="CuadroTexto 7"/>
          <p:cNvSpPr txBox="1"/>
          <p:nvPr/>
        </p:nvSpPr>
        <p:spPr>
          <a:xfrm>
            <a:off x="366976" y="5679833"/>
            <a:ext cx="4146030" cy="646331"/>
          </a:xfrm>
          <a:prstGeom prst="rect">
            <a:avLst/>
          </a:prstGeom>
          <a:noFill/>
        </p:spPr>
        <p:txBody>
          <a:bodyPr wrap="square" rtlCol="0">
            <a:spAutoFit/>
          </a:bodyPr>
          <a:lstStyle/>
          <a:p>
            <a:r>
              <a:rPr lang="es-ES" sz="3600" b="1" dirty="0">
                <a:solidFill>
                  <a:srgbClr val="FFFF00"/>
                </a:solidFill>
                <a:latin typeface="Calibri" panose="020F0502020204030204" pitchFamily="34" charset="0"/>
                <a:cs typeface="Calibri" panose="020F0502020204030204" pitchFamily="34" charset="0"/>
              </a:rPr>
              <a:t>corazón de hombre </a:t>
            </a:r>
            <a:endParaRPr lang="en-US" sz="3600" dirty="0">
              <a:solidFill>
                <a:srgbClr val="FFFF00"/>
              </a:solidFill>
            </a:endParaRPr>
          </a:p>
        </p:txBody>
      </p:sp>
      <p:sp>
        <p:nvSpPr>
          <p:cNvPr id="9" name="CuadroTexto 8"/>
          <p:cNvSpPr txBox="1"/>
          <p:nvPr/>
        </p:nvSpPr>
        <p:spPr>
          <a:xfrm>
            <a:off x="366976" y="6222766"/>
            <a:ext cx="3624921" cy="646331"/>
          </a:xfrm>
          <a:prstGeom prst="rect">
            <a:avLst/>
          </a:prstGeom>
          <a:noFill/>
        </p:spPr>
        <p:txBody>
          <a:bodyPr wrap="square" rtlCol="0">
            <a:spAutoFit/>
          </a:bodyPr>
          <a:lstStyle/>
          <a:p>
            <a:r>
              <a:rPr lang="es-ES" sz="3600" b="1" dirty="0">
                <a:solidFill>
                  <a:srgbClr val="FFFF00"/>
                </a:solidFill>
                <a:latin typeface="Calibri" panose="020F0502020204030204" pitchFamily="34" charset="0"/>
                <a:cs typeface="Calibri" panose="020F0502020204030204" pitchFamily="34" charset="0"/>
              </a:rPr>
              <a:t>corazón de bestia</a:t>
            </a:r>
            <a:endParaRPr lang="en-US" sz="3600" dirty="0">
              <a:solidFill>
                <a:srgbClr val="FFFF00"/>
              </a:solidFill>
            </a:endParaRPr>
          </a:p>
        </p:txBody>
      </p:sp>
      <p:sp>
        <p:nvSpPr>
          <p:cNvPr id="10" name="CuadroTexto 9"/>
          <p:cNvSpPr txBox="1"/>
          <p:nvPr/>
        </p:nvSpPr>
        <p:spPr>
          <a:xfrm>
            <a:off x="7395889" y="6222766"/>
            <a:ext cx="1290911" cy="646331"/>
          </a:xfrm>
          <a:prstGeom prst="rect">
            <a:avLst/>
          </a:prstGeom>
          <a:noFill/>
        </p:spPr>
        <p:txBody>
          <a:bodyPr wrap="square" rtlCol="0">
            <a:spAutoFit/>
          </a:bodyPr>
          <a:lstStyle/>
          <a:p>
            <a:r>
              <a:rPr lang="es-ES" sz="3600" b="1" dirty="0">
                <a:solidFill>
                  <a:srgbClr val="FFFF00"/>
                </a:solidFill>
                <a:latin typeface="Calibri" panose="020F0502020204030204" pitchFamily="34" charset="0"/>
                <a:cs typeface="Calibri" panose="020F0502020204030204" pitchFamily="34" charset="0"/>
              </a:rPr>
              <a:t>siete</a:t>
            </a:r>
            <a:endParaRPr lang="en-US" sz="3600" dirty="0">
              <a:solidFill>
                <a:srgbClr val="FFFF00"/>
              </a:solidFill>
            </a:endParaRPr>
          </a:p>
        </p:txBody>
      </p:sp>
      <p:sp>
        <p:nvSpPr>
          <p:cNvPr id="12" name="CuadroTexto 11"/>
          <p:cNvSpPr txBox="1"/>
          <p:nvPr/>
        </p:nvSpPr>
        <p:spPr>
          <a:xfrm>
            <a:off x="4878921" y="1263004"/>
            <a:ext cx="1895504" cy="646331"/>
          </a:xfrm>
          <a:prstGeom prst="rect">
            <a:avLst/>
          </a:prstGeom>
          <a:noFill/>
        </p:spPr>
        <p:txBody>
          <a:bodyPr wrap="square" rtlCol="0">
            <a:spAutoFit/>
          </a:bodyPr>
          <a:lstStyle/>
          <a:p>
            <a:r>
              <a:rPr lang="es-ES" sz="3600" b="1" dirty="0">
                <a:solidFill>
                  <a:srgbClr val="FFFF00"/>
                </a:solidFill>
                <a:latin typeface="Calibri" panose="020F0502020204030204" pitchFamily="34" charset="0"/>
                <a:cs typeface="Calibri" panose="020F0502020204030204" pitchFamily="34" charset="0"/>
              </a:rPr>
              <a:t>vigilante</a:t>
            </a:r>
            <a:endParaRPr lang="en-US" sz="3600" dirty="0">
              <a:solidFill>
                <a:srgbClr val="FFFF00"/>
              </a:solidFill>
            </a:endParaRPr>
          </a:p>
        </p:txBody>
      </p:sp>
    </p:spTree>
    <p:extLst>
      <p:ext uri="{BB962C8B-B14F-4D97-AF65-F5344CB8AC3E}">
        <p14:creationId xmlns:p14="http://schemas.microsoft.com/office/powerpoint/2010/main" val="174129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650213" y="341394"/>
            <a:ext cx="9148497" cy="6186309"/>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600" b="1" dirty="0">
                <a:solidFill>
                  <a:schemeClr val="bg1"/>
                </a:solidFill>
              </a:rPr>
              <a:t>Aplicado a </a:t>
            </a:r>
            <a:r>
              <a:rPr lang="es-ES" sz="3600" b="1" dirty="0">
                <a:solidFill>
                  <a:srgbClr val="FFFF00"/>
                </a:solidFill>
              </a:rPr>
              <a:t>ángeles</a:t>
            </a:r>
            <a:r>
              <a:rPr lang="es-ES" sz="3600" b="1" dirty="0">
                <a:solidFill>
                  <a:schemeClr val="bg1"/>
                </a:solidFill>
              </a:rPr>
              <a:t>, el </a:t>
            </a:r>
            <a:r>
              <a:rPr lang="es-ES" sz="3600" b="1" dirty="0" smtClean="0">
                <a:solidFill>
                  <a:schemeClr val="bg1"/>
                </a:solidFill>
              </a:rPr>
              <a:t>término "</a:t>
            </a:r>
            <a:r>
              <a:rPr lang="es-ES" sz="3600" b="1" dirty="0" smtClean="0">
                <a:solidFill>
                  <a:srgbClr val="FFFF00"/>
                </a:solidFill>
              </a:rPr>
              <a:t>vigilante</a:t>
            </a:r>
            <a:r>
              <a:rPr lang="es-ES" sz="3600" b="1" dirty="0">
                <a:solidFill>
                  <a:schemeClr val="bg1"/>
                </a:solidFill>
              </a:rPr>
              <a:t>" aparece exclusivamente en este pasaje del AT. Se ha sugerido </a:t>
            </a:r>
            <a:r>
              <a:rPr lang="es-ES" sz="3600" b="1" dirty="0" smtClean="0">
                <a:solidFill>
                  <a:schemeClr val="bg1"/>
                </a:solidFill>
              </a:rPr>
              <a:t>que los </a:t>
            </a:r>
            <a:r>
              <a:rPr lang="es-ES" sz="3600" b="1" dirty="0">
                <a:solidFill>
                  <a:schemeClr val="bg1"/>
                </a:solidFill>
              </a:rPr>
              <a:t>caldeos pudieron haber conocido a los ángeles con este nombre, aunque no </a:t>
            </a:r>
            <a:r>
              <a:rPr lang="es-ES" sz="3600" b="1" dirty="0" smtClean="0">
                <a:solidFill>
                  <a:schemeClr val="bg1"/>
                </a:solidFill>
              </a:rPr>
              <a:t>se ha </a:t>
            </a:r>
            <a:r>
              <a:rPr lang="es-ES" sz="3600" b="1" dirty="0">
                <a:solidFill>
                  <a:schemeClr val="bg1"/>
                </a:solidFill>
              </a:rPr>
              <a:t>encontrado aún evidencia de esto. Las expresiones "santo" y "descendía </a:t>
            </a:r>
            <a:r>
              <a:rPr lang="es-ES" sz="3600" b="1" dirty="0" smtClean="0">
                <a:solidFill>
                  <a:schemeClr val="bg1"/>
                </a:solidFill>
              </a:rPr>
              <a:t>del cielo</a:t>
            </a:r>
            <a:r>
              <a:rPr lang="es-ES" sz="3600" b="1" dirty="0">
                <a:solidFill>
                  <a:schemeClr val="bg1"/>
                </a:solidFill>
              </a:rPr>
              <a:t>" muestran que el vigilante es un mensajero celestial. Es evidente que </a:t>
            </a:r>
            <a:r>
              <a:rPr lang="es-ES" sz="3600" b="1" dirty="0" smtClean="0">
                <a:solidFill>
                  <a:schemeClr val="bg1"/>
                </a:solidFill>
              </a:rPr>
              <a:t>se reconocía </a:t>
            </a:r>
            <a:r>
              <a:rPr lang="es-ES" sz="3600" b="1" dirty="0">
                <a:solidFill>
                  <a:schemeClr val="bg1"/>
                </a:solidFill>
              </a:rPr>
              <a:t>al vigilante como portador de las credenciales del Dios del </a:t>
            </a:r>
            <a:r>
              <a:rPr lang="es-ES" sz="3600" b="1" dirty="0" smtClean="0">
                <a:solidFill>
                  <a:schemeClr val="bg1"/>
                </a:solidFill>
              </a:rPr>
              <a:t>ciclo, </a:t>
            </a:r>
            <a:r>
              <a:rPr lang="es-ES" sz="3600" b="1" dirty="0">
                <a:solidFill>
                  <a:schemeClr val="bg1"/>
                </a:solidFill>
              </a:rPr>
              <a:t>cuyas decisiones son inapelables</a:t>
            </a:r>
            <a:r>
              <a:rPr lang="es-ES" sz="3600" b="1" dirty="0" smtClean="0">
                <a:solidFill>
                  <a:schemeClr val="bg1"/>
                </a:solidFill>
              </a:rPr>
              <a:t>. </a:t>
            </a:r>
            <a:r>
              <a:rPr lang="es-ES" sz="3600" b="1" dirty="0" smtClean="0">
                <a:solidFill>
                  <a:srgbClr val="FFFF00"/>
                </a:solidFill>
              </a:rPr>
              <a:t>CBA</a:t>
            </a:r>
            <a:r>
              <a:rPr lang="es-ES" sz="3600" b="1" dirty="0" smtClean="0">
                <a:solidFill>
                  <a:schemeClr val="bg1"/>
                </a:solidFill>
              </a:rPr>
              <a:t>.</a:t>
            </a:r>
            <a:endParaRPr lang="es-ES" sz="3600" b="1" dirty="0">
              <a:solidFill>
                <a:schemeClr val="bg1"/>
              </a:solidFill>
            </a:endParaRPr>
          </a:p>
        </p:txBody>
      </p:sp>
    </p:spTree>
    <p:extLst>
      <p:ext uri="{BB962C8B-B14F-4D97-AF65-F5344CB8AC3E}">
        <p14:creationId xmlns:p14="http://schemas.microsoft.com/office/powerpoint/2010/main" val="25561091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53452" y="310617"/>
            <a:ext cx="8617555" cy="5632311"/>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000" b="1" dirty="0">
                <a:solidFill>
                  <a:srgbClr val="FFFF00"/>
                </a:solidFill>
              </a:rPr>
              <a:t>La cepa de sus raíces dejaréis. </a:t>
            </a:r>
            <a:r>
              <a:rPr lang="es-ES" sz="4000" b="1" dirty="0">
                <a:solidFill>
                  <a:schemeClr val="bg1"/>
                </a:solidFill>
              </a:rPr>
              <a:t>Los futuros retoños de esta raíz (ver </a:t>
            </a:r>
            <a:r>
              <a:rPr lang="es-ES" sz="4000" b="1" dirty="0" smtClean="0">
                <a:solidFill>
                  <a:schemeClr val="bg1"/>
                </a:solidFill>
              </a:rPr>
              <a:t>Job 14</a:t>
            </a:r>
            <a:r>
              <a:rPr lang="es-ES" sz="4000" b="1" dirty="0">
                <a:solidFill>
                  <a:schemeClr val="bg1"/>
                </a:solidFill>
              </a:rPr>
              <a:t>: 7-9) </a:t>
            </a:r>
            <a:r>
              <a:rPr lang="es-ES" sz="4000" b="1" dirty="0" smtClean="0">
                <a:solidFill>
                  <a:schemeClr val="bg1"/>
                </a:solidFill>
              </a:rPr>
              <a:t>representaban la </a:t>
            </a:r>
            <a:r>
              <a:rPr lang="es-ES" sz="4000" b="1" dirty="0" smtClean="0">
                <a:solidFill>
                  <a:srgbClr val="FFFF00"/>
                </a:solidFill>
              </a:rPr>
              <a:t>restauración </a:t>
            </a:r>
            <a:r>
              <a:rPr lang="es-ES" sz="4000" b="1" dirty="0">
                <a:solidFill>
                  <a:srgbClr val="FFFF00"/>
                </a:solidFill>
              </a:rPr>
              <a:t>de Nabucodonosor de su </a:t>
            </a:r>
            <a:r>
              <a:rPr lang="es-ES" sz="4000" b="1" dirty="0" smtClean="0">
                <a:solidFill>
                  <a:srgbClr val="FFFF00"/>
                </a:solidFill>
              </a:rPr>
              <a:t>enfermedad </a:t>
            </a:r>
            <a:r>
              <a:rPr lang="es-ES" sz="4000" b="1" dirty="0" smtClean="0">
                <a:solidFill>
                  <a:schemeClr val="bg1"/>
                </a:solidFill>
              </a:rPr>
              <a:t>(</a:t>
            </a:r>
            <a:r>
              <a:rPr lang="es-ES" sz="4000" b="1" dirty="0" err="1">
                <a:solidFill>
                  <a:schemeClr val="bg1"/>
                </a:solidFill>
              </a:rPr>
              <a:t>Dn</a:t>
            </a:r>
            <a:r>
              <a:rPr lang="es-ES" sz="4000" b="1" dirty="0">
                <a:solidFill>
                  <a:schemeClr val="bg1"/>
                </a:solidFill>
              </a:rPr>
              <a:t>. 4: 26, 36</a:t>
            </a:r>
            <a:r>
              <a:rPr lang="es-ES" sz="4000" b="1" dirty="0" smtClean="0">
                <a:solidFill>
                  <a:schemeClr val="bg1"/>
                </a:solidFill>
              </a:rPr>
              <a:t>), </a:t>
            </a:r>
            <a:r>
              <a:rPr lang="es-ES" sz="4000" b="1" dirty="0">
                <a:solidFill>
                  <a:schemeClr val="bg1"/>
                </a:solidFill>
              </a:rPr>
              <a:t>y no la continuación de </a:t>
            </a:r>
            <a:r>
              <a:rPr lang="es-ES" sz="4000" b="1" dirty="0" smtClean="0">
                <a:solidFill>
                  <a:schemeClr val="bg1"/>
                </a:solidFill>
              </a:rPr>
              <a:t>la supremacía </a:t>
            </a:r>
            <a:r>
              <a:rPr lang="es-ES" sz="4000" b="1" dirty="0">
                <a:solidFill>
                  <a:schemeClr val="bg1"/>
                </a:solidFill>
              </a:rPr>
              <a:t>de su dinastía, como algunos comentadores han explicado. Es </a:t>
            </a:r>
            <a:r>
              <a:rPr lang="es-ES" sz="4000" b="1" dirty="0" smtClean="0">
                <a:solidFill>
                  <a:schemeClr val="bg1"/>
                </a:solidFill>
              </a:rPr>
              <a:t>obvio que </a:t>
            </a:r>
            <a:r>
              <a:rPr lang="es-ES" sz="4000" b="1" dirty="0">
                <a:solidFill>
                  <a:schemeClr val="bg1"/>
                </a:solidFill>
              </a:rPr>
              <a:t>todo el pasaje se refiere a un individuo y no a una nación</a:t>
            </a:r>
            <a:r>
              <a:rPr lang="es-ES" sz="4000" b="1" dirty="0" smtClean="0">
                <a:solidFill>
                  <a:schemeClr val="bg1"/>
                </a:solidFill>
              </a:rPr>
              <a:t>. CBA</a:t>
            </a:r>
            <a:endParaRPr lang="es-DO" sz="4000" b="1" dirty="0">
              <a:solidFill>
                <a:schemeClr val="bg1"/>
              </a:solidFill>
            </a:endParaRPr>
          </a:p>
        </p:txBody>
      </p:sp>
    </p:spTree>
    <p:extLst>
      <p:ext uri="{BB962C8B-B14F-4D97-AF65-F5344CB8AC3E}">
        <p14:creationId xmlns:p14="http://schemas.microsoft.com/office/powerpoint/2010/main" val="1575561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1725562" y="883357"/>
            <a:ext cx="9851922" cy="5909310"/>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5400" b="1" dirty="0">
                <a:solidFill>
                  <a:schemeClr val="bg1"/>
                </a:solidFill>
                <a:latin typeface="Calibri" panose="020F0502020204030204" pitchFamily="34" charset="0"/>
                <a:cs typeface="Calibri" panose="020F0502020204030204" pitchFamily="34" charset="0"/>
              </a:rPr>
              <a:t>Dios se nos revela a menudo de maneras sorprendentes. A veces nos da palmaditas en el </a:t>
            </a:r>
            <a:r>
              <a:rPr lang="es-ES" sz="5400" b="1" dirty="0" smtClean="0">
                <a:solidFill>
                  <a:schemeClr val="bg1"/>
                </a:solidFill>
                <a:latin typeface="Calibri" panose="020F0502020204030204" pitchFamily="34" charset="0"/>
                <a:cs typeface="Calibri" panose="020F0502020204030204" pitchFamily="34" charset="0"/>
              </a:rPr>
              <a:t>hombro. Una </a:t>
            </a:r>
            <a:r>
              <a:rPr lang="es-ES" sz="5400" b="1" dirty="0">
                <a:solidFill>
                  <a:schemeClr val="bg1"/>
                </a:solidFill>
                <a:latin typeface="Calibri" panose="020F0502020204030204" pitchFamily="34" charset="0"/>
                <a:cs typeface="Calibri" panose="020F0502020204030204" pitchFamily="34" charset="0"/>
              </a:rPr>
              <a:t>vocecita suave en nuestro interior nos guía al bien. La </a:t>
            </a:r>
            <a:r>
              <a:rPr lang="es-ES" sz="5400" b="1" dirty="0" smtClean="0">
                <a:solidFill>
                  <a:schemeClr val="bg1"/>
                </a:solidFill>
                <a:latin typeface="Calibri" panose="020F0502020204030204" pitchFamily="34" charset="0"/>
                <a:cs typeface="Calibri" panose="020F0502020204030204" pitchFamily="34" charset="0"/>
              </a:rPr>
              <a:t>conciencia persistente </a:t>
            </a:r>
            <a:r>
              <a:rPr lang="es-ES" sz="5400" b="1" dirty="0">
                <a:solidFill>
                  <a:schemeClr val="bg1"/>
                </a:solidFill>
                <a:latin typeface="Calibri" panose="020F0502020204030204" pitchFamily="34" charset="0"/>
                <a:cs typeface="Calibri" panose="020F0502020204030204" pitchFamily="34" charset="0"/>
              </a:rPr>
              <a:t>nos </a:t>
            </a:r>
            <a:r>
              <a:rPr lang="es-ES" sz="5400" b="1" dirty="0" smtClean="0">
                <a:solidFill>
                  <a:schemeClr val="bg1"/>
                </a:solidFill>
                <a:latin typeface="Calibri" panose="020F0502020204030204" pitchFamily="34" charset="0"/>
                <a:cs typeface="Calibri" panose="020F0502020204030204" pitchFamily="34" charset="0"/>
              </a:rPr>
              <a:t>convence de </a:t>
            </a:r>
            <a:r>
              <a:rPr lang="es-ES" sz="5400" b="1" dirty="0">
                <a:solidFill>
                  <a:schemeClr val="bg1"/>
                </a:solidFill>
                <a:latin typeface="Calibri" panose="020F0502020204030204" pitchFamily="34" charset="0"/>
                <a:cs typeface="Calibri" panose="020F0502020204030204" pitchFamily="34" charset="0"/>
              </a:rPr>
              <a:t>pecado.</a:t>
            </a:r>
            <a:endParaRPr lang="es-DO" sz="5400" b="1" dirty="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5763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3067665" y="341394"/>
            <a:ext cx="8450825" cy="6186309"/>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600" b="1" dirty="0">
                <a:solidFill>
                  <a:srgbClr val="FFFF00"/>
                </a:solidFill>
              </a:rPr>
              <a:t>Su </a:t>
            </a:r>
            <a:r>
              <a:rPr lang="es-ES" sz="3600" b="1" dirty="0" smtClean="0">
                <a:solidFill>
                  <a:srgbClr val="FFFF00"/>
                </a:solidFill>
              </a:rPr>
              <a:t>corazón</a:t>
            </a:r>
            <a:r>
              <a:rPr lang="es-ES" sz="3600" b="1" dirty="0" smtClean="0">
                <a:solidFill>
                  <a:schemeClr val="bg1"/>
                </a:solidFill>
              </a:rPr>
              <a:t>. La </a:t>
            </a:r>
            <a:r>
              <a:rPr lang="es-ES" sz="3600" b="1" dirty="0">
                <a:solidFill>
                  <a:schemeClr val="bg1"/>
                </a:solidFill>
              </a:rPr>
              <a:t>transición de la figura del árbol al </a:t>
            </a:r>
            <a:r>
              <a:rPr lang="es-ES" sz="3600" b="1" dirty="0" smtClean="0">
                <a:solidFill>
                  <a:schemeClr val="bg1"/>
                </a:solidFill>
              </a:rPr>
              <a:t>objeto [hombre] </a:t>
            </a:r>
            <a:r>
              <a:rPr lang="es-ES" sz="3600" b="1" dirty="0">
                <a:solidFill>
                  <a:schemeClr val="bg1"/>
                </a:solidFill>
              </a:rPr>
              <a:t>que se simboliza ya se </a:t>
            </a:r>
            <a:r>
              <a:rPr lang="es-ES" sz="3600" b="1" dirty="0" smtClean="0">
                <a:solidFill>
                  <a:schemeClr val="bg1"/>
                </a:solidFill>
              </a:rPr>
              <a:t>ha realizado claramente. El </a:t>
            </a:r>
            <a:r>
              <a:rPr lang="es-ES" sz="3600" b="1" dirty="0">
                <a:solidFill>
                  <a:schemeClr val="bg1"/>
                </a:solidFill>
              </a:rPr>
              <a:t>término "corazón" aquí </a:t>
            </a:r>
            <a:r>
              <a:rPr lang="es-ES" sz="3600" b="1" dirty="0" smtClean="0">
                <a:solidFill>
                  <a:schemeClr val="bg1"/>
                </a:solidFill>
              </a:rPr>
              <a:t>parece indicar </a:t>
            </a:r>
            <a:r>
              <a:rPr lang="es-ES" sz="3600" b="1" dirty="0">
                <a:solidFill>
                  <a:srgbClr val="FFFF00"/>
                </a:solidFill>
              </a:rPr>
              <a:t>naturaleza</a:t>
            </a:r>
            <a:r>
              <a:rPr lang="es-ES" sz="3600" b="1" dirty="0">
                <a:solidFill>
                  <a:schemeClr val="bg1"/>
                </a:solidFill>
              </a:rPr>
              <a:t>. El </a:t>
            </a:r>
            <a:r>
              <a:rPr lang="es-ES" sz="3600" b="1" dirty="0">
                <a:solidFill>
                  <a:srgbClr val="FFFF00"/>
                </a:solidFill>
              </a:rPr>
              <a:t>rey</a:t>
            </a:r>
            <a:r>
              <a:rPr lang="es-ES" sz="3600" b="1" dirty="0">
                <a:solidFill>
                  <a:schemeClr val="bg1"/>
                </a:solidFill>
              </a:rPr>
              <a:t> tomaría la naturaleza de una </a:t>
            </a:r>
            <a:r>
              <a:rPr lang="es-ES" sz="3600" b="1" dirty="0">
                <a:solidFill>
                  <a:srgbClr val="FFFF00"/>
                </a:solidFill>
              </a:rPr>
              <a:t>bestia</a:t>
            </a:r>
            <a:r>
              <a:rPr lang="es-ES" sz="3600" b="1" dirty="0">
                <a:solidFill>
                  <a:schemeClr val="bg1"/>
                </a:solidFill>
              </a:rPr>
              <a:t>.</a:t>
            </a:r>
          </a:p>
          <a:p>
            <a:endParaRPr lang="es-ES" sz="3600" b="1" dirty="0" smtClean="0">
              <a:solidFill>
                <a:srgbClr val="FFFF00"/>
              </a:solidFill>
            </a:endParaRPr>
          </a:p>
          <a:p>
            <a:r>
              <a:rPr lang="es-ES" sz="3600" b="1" dirty="0" smtClean="0">
                <a:solidFill>
                  <a:srgbClr val="FFFF00"/>
                </a:solidFill>
              </a:rPr>
              <a:t>Siete </a:t>
            </a:r>
            <a:r>
              <a:rPr lang="es-ES" sz="3600" b="1" dirty="0">
                <a:solidFill>
                  <a:srgbClr val="FFFF00"/>
                </a:solidFill>
              </a:rPr>
              <a:t>tiempos</a:t>
            </a:r>
            <a:r>
              <a:rPr lang="es-ES" sz="3600" b="1" dirty="0" smtClean="0">
                <a:solidFill>
                  <a:schemeClr val="bg1"/>
                </a:solidFill>
              </a:rPr>
              <a:t>. La </a:t>
            </a:r>
            <a:r>
              <a:rPr lang="es-ES" sz="3600" b="1" dirty="0">
                <a:solidFill>
                  <a:schemeClr val="bg1"/>
                </a:solidFill>
              </a:rPr>
              <a:t>mayoría de los </a:t>
            </a:r>
            <a:r>
              <a:rPr lang="es-ES" sz="3600" b="1" dirty="0" smtClean="0">
                <a:solidFill>
                  <a:schemeClr val="bg1"/>
                </a:solidFill>
              </a:rPr>
              <a:t>intérpretes</a:t>
            </a:r>
            <a:r>
              <a:rPr lang="es-ES" sz="3600" b="1" dirty="0">
                <a:solidFill>
                  <a:schemeClr val="bg1"/>
                </a:solidFill>
              </a:rPr>
              <a:t>, tanto antiguos como modernos, explican que </a:t>
            </a:r>
            <a:r>
              <a:rPr lang="es-ES" sz="3600" b="1" dirty="0" smtClean="0">
                <a:solidFill>
                  <a:schemeClr val="bg1"/>
                </a:solidFill>
              </a:rPr>
              <a:t>la palabra </a:t>
            </a:r>
            <a:r>
              <a:rPr lang="es-ES" sz="3600" b="1" dirty="0">
                <a:solidFill>
                  <a:schemeClr val="bg1"/>
                </a:solidFill>
              </a:rPr>
              <a:t>aramea '</a:t>
            </a:r>
            <a:r>
              <a:rPr lang="es-ES" sz="3600" b="1" dirty="0" err="1">
                <a:solidFill>
                  <a:schemeClr val="bg1"/>
                </a:solidFill>
              </a:rPr>
              <a:t>iddan</a:t>
            </a:r>
            <a:r>
              <a:rPr lang="es-ES" sz="3600" b="1" dirty="0">
                <a:solidFill>
                  <a:schemeClr val="bg1"/>
                </a:solidFill>
              </a:rPr>
              <a:t>, "tiempo", aquí </a:t>
            </a:r>
            <a:r>
              <a:rPr lang="es-ES" sz="3600" b="1" dirty="0" smtClean="0">
                <a:solidFill>
                  <a:schemeClr val="bg1"/>
                </a:solidFill>
              </a:rPr>
              <a:t>significa </a:t>
            </a:r>
            <a:r>
              <a:rPr lang="es-ES" sz="3600" b="1" dirty="0">
                <a:solidFill>
                  <a:schemeClr val="bg1"/>
                </a:solidFill>
              </a:rPr>
              <a:t>"</a:t>
            </a:r>
            <a:r>
              <a:rPr lang="es-ES" sz="3600" b="1" dirty="0">
                <a:solidFill>
                  <a:srgbClr val="FFFF00"/>
                </a:solidFill>
              </a:rPr>
              <a:t>año</a:t>
            </a:r>
            <a:r>
              <a:rPr lang="es-ES" sz="3600" b="1" dirty="0" smtClean="0">
                <a:solidFill>
                  <a:schemeClr val="bg1"/>
                </a:solidFill>
              </a:rPr>
              <a:t>". </a:t>
            </a:r>
            <a:r>
              <a:rPr lang="es-ES" sz="3600" b="1" dirty="0" smtClean="0">
                <a:solidFill>
                  <a:srgbClr val="FFFF00"/>
                </a:solidFill>
              </a:rPr>
              <a:t>CBA</a:t>
            </a:r>
            <a:r>
              <a:rPr lang="es-ES" sz="3600" b="1" dirty="0" smtClean="0">
                <a:solidFill>
                  <a:schemeClr val="bg1"/>
                </a:solidFill>
              </a:rPr>
              <a:t>.</a:t>
            </a:r>
            <a:endParaRPr lang="es-ES" sz="3600" b="1" dirty="0">
              <a:solidFill>
                <a:schemeClr val="bg1"/>
              </a:solidFill>
            </a:endParaRPr>
          </a:p>
        </p:txBody>
      </p:sp>
    </p:spTree>
    <p:extLst>
      <p:ext uri="{BB962C8B-B14F-4D97-AF65-F5344CB8AC3E}">
        <p14:creationId xmlns:p14="http://schemas.microsoft.com/office/powerpoint/2010/main" val="2767463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640856" y="15359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4350774" y="341394"/>
            <a:ext cx="7521678" cy="6247864"/>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000" b="1" dirty="0" smtClean="0">
                <a:solidFill>
                  <a:srgbClr val="FFFF00"/>
                </a:solidFill>
              </a:rPr>
              <a:t>Corazón </a:t>
            </a:r>
            <a:r>
              <a:rPr lang="es-ES" sz="4000" b="1" dirty="0">
                <a:solidFill>
                  <a:srgbClr val="FFFF00"/>
                </a:solidFill>
              </a:rPr>
              <a:t>de </a:t>
            </a:r>
            <a:r>
              <a:rPr lang="es-ES" sz="4000" b="1" dirty="0" smtClean="0">
                <a:solidFill>
                  <a:srgbClr val="FFFF00"/>
                </a:solidFill>
              </a:rPr>
              <a:t>bestia</a:t>
            </a:r>
            <a:r>
              <a:rPr lang="es-ES" sz="4000" b="1" dirty="0">
                <a:solidFill>
                  <a:srgbClr val="FFFF00"/>
                </a:solidFill>
              </a:rPr>
              <a:t>. </a:t>
            </a:r>
            <a:r>
              <a:rPr lang="es-ES" sz="4000" b="1" dirty="0">
                <a:solidFill>
                  <a:schemeClr val="bg1"/>
                </a:solidFill>
              </a:rPr>
              <a:t>Alguna forma de la enfermedad llamada </a:t>
            </a:r>
            <a:r>
              <a:rPr lang="es-ES" sz="4000" b="1" i="1" dirty="0">
                <a:solidFill>
                  <a:schemeClr val="bg1"/>
                </a:solidFill>
              </a:rPr>
              <a:t>licantropía</a:t>
            </a:r>
            <a:r>
              <a:rPr lang="es-ES" sz="4000" b="1" dirty="0">
                <a:solidFill>
                  <a:schemeClr val="bg1"/>
                </a:solidFill>
              </a:rPr>
              <a:t>, en la que una persona piensa que es un </a:t>
            </a:r>
            <a:r>
              <a:rPr lang="es-ES" sz="4000" b="1" dirty="0" smtClean="0">
                <a:solidFill>
                  <a:schemeClr val="bg1"/>
                </a:solidFill>
              </a:rPr>
              <a:t>animal [lobo] </a:t>
            </a:r>
            <a:r>
              <a:rPr lang="es-ES" sz="4000" b="1" dirty="0">
                <a:solidFill>
                  <a:schemeClr val="bg1"/>
                </a:solidFill>
              </a:rPr>
              <a:t>y vive salvajemente, hizo que comiera pasto, tuviera uñas gruesas y descuidadas, cabello desgreñado y se </a:t>
            </a:r>
            <a:r>
              <a:rPr lang="es-ES" sz="4000" b="1" dirty="0" smtClean="0">
                <a:solidFill>
                  <a:schemeClr val="bg1"/>
                </a:solidFill>
              </a:rPr>
              <a:t>comportara </a:t>
            </a:r>
            <a:r>
              <a:rPr lang="es-ES" sz="4000" b="1" dirty="0">
                <a:solidFill>
                  <a:schemeClr val="bg1"/>
                </a:solidFill>
              </a:rPr>
              <a:t>de manera </a:t>
            </a:r>
            <a:r>
              <a:rPr lang="es-ES" sz="4000" b="1" dirty="0" smtClean="0">
                <a:solidFill>
                  <a:schemeClr val="bg1"/>
                </a:solidFill>
              </a:rPr>
              <a:t>inhumana (</a:t>
            </a:r>
            <a:r>
              <a:rPr lang="es-ES" sz="4000" b="1" dirty="0" err="1" smtClean="0">
                <a:solidFill>
                  <a:schemeClr val="bg1"/>
                </a:solidFill>
              </a:rPr>
              <a:t>Dn</a:t>
            </a:r>
            <a:r>
              <a:rPr lang="es-ES" sz="4000" b="1" dirty="0" smtClean="0">
                <a:solidFill>
                  <a:schemeClr val="bg1"/>
                </a:solidFill>
              </a:rPr>
              <a:t>. 4: 33) </a:t>
            </a:r>
            <a:r>
              <a:rPr lang="es-ES" sz="4000" b="1" dirty="0" smtClean="0">
                <a:solidFill>
                  <a:srgbClr val="FFFF00"/>
                </a:solidFill>
              </a:rPr>
              <a:t>NKJV </a:t>
            </a:r>
            <a:r>
              <a:rPr lang="es-ES" sz="4000" b="1" dirty="0">
                <a:solidFill>
                  <a:srgbClr val="FFFF00"/>
                </a:solidFill>
              </a:rPr>
              <a:t>MacArthur </a:t>
            </a:r>
            <a:r>
              <a:rPr lang="es-ES" sz="4000" b="1" dirty="0" err="1">
                <a:solidFill>
                  <a:srgbClr val="FFFF00"/>
                </a:solidFill>
              </a:rPr>
              <a:t>Study</a:t>
            </a:r>
            <a:r>
              <a:rPr lang="es-ES" sz="4000" b="1" dirty="0">
                <a:solidFill>
                  <a:srgbClr val="FFFF00"/>
                </a:solidFill>
              </a:rPr>
              <a:t> </a:t>
            </a:r>
            <a:r>
              <a:rPr lang="es-ES" sz="4000" b="1" dirty="0" err="1">
                <a:solidFill>
                  <a:srgbClr val="FFFF00"/>
                </a:solidFill>
              </a:rPr>
              <a:t>Bible</a:t>
            </a:r>
            <a:endParaRPr lang="es-ES" sz="4000" b="1" dirty="0">
              <a:solidFill>
                <a:srgbClr val="FFFF00"/>
              </a:solidFill>
            </a:endParaRPr>
          </a:p>
        </p:txBody>
      </p:sp>
      <p:pic>
        <p:nvPicPr>
          <p:cNvPr id="2" name="Imagen 1"/>
          <p:cNvPicPr>
            <a:picLocks noChangeAspect="1"/>
          </p:cNvPicPr>
          <p:nvPr/>
        </p:nvPicPr>
        <p:blipFill>
          <a:blip r:embed="rId2"/>
          <a:stretch>
            <a:fillRect/>
          </a:stretch>
        </p:blipFill>
        <p:spPr>
          <a:xfrm>
            <a:off x="1091381" y="2037867"/>
            <a:ext cx="3051659" cy="3890865"/>
          </a:xfrm>
          <a:prstGeom prst="rect">
            <a:avLst/>
          </a:prstGeom>
        </p:spPr>
      </p:pic>
    </p:spTree>
    <p:extLst>
      <p:ext uri="{BB962C8B-B14F-4D97-AF65-F5344CB8AC3E}">
        <p14:creationId xmlns:p14="http://schemas.microsoft.com/office/powerpoint/2010/main" val="21661086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p:cNvSpPr/>
          <p:nvPr/>
        </p:nvSpPr>
        <p:spPr>
          <a:xfrm>
            <a:off x="0" y="0"/>
            <a:ext cx="1652525" cy="6858000"/>
          </a:xfrm>
          <a:prstGeom prst="rect">
            <a:avLst/>
          </a:prstGeom>
          <a:solidFill>
            <a:schemeClr val="tx1"/>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A92322D2-0383-4B6C-88B5-80854FB1A7E0}"/>
              </a:ext>
            </a:extLst>
          </p:cNvPr>
          <p:cNvPicPr>
            <a:picLocks noChangeAspect="1"/>
          </p:cNvPicPr>
          <p:nvPr/>
        </p:nvPicPr>
        <p:blipFill>
          <a:blip r:embed="rId2"/>
          <a:stretch>
            <a:fillRect/>
          </a:stretch>
        </p:blipFill>
        <p:spPr>
          <a:xfrm>
            <a:off x="292880" y="5840986"/>
            <a:ext cx="1066763" cy="960086"/>
          </a:xfrm>
          <a:prstGeom prst="rect">
            <a:avLst/>
          </a:prstGeom>
        </p:spPr>
      </p:pic>
      <p:sp>
        <p:nvSpPr>
          <p:cNvPr id="3" name="CuadroTexto 2">
            <a:extLst>
              <a:ext uri="{FF2B5EF4-FFF2-40B4-BE49-F238E27FC236}">
                <a16:creationId xmlns:a16="http://schemas.microsoft.com/office/drawing/2014/main" id="{B7F75417-8BC0-431B-9DD0-3952FEF3CE45}"/>
              </a:ext>
            </a:extLst>
          </p:cNvPr>
          <p:cNvSpPr txBox="1"/>
          <p:nvPr/>
        </p:nvSpPr>
        <p:spPr>
          <a:xfrm>
            <a:off x="1870564" y="1134221"/>
            <a:ext cx="3511496" cy="1569660"/>
          </a:xfrm>
          <a:prstGeom prst="rect">
            <a:avLst/>
          </a:prstGeom>
          <a:noFill/>
        </p:spPr>
        <p:txBody>
          <a:bodyPr wrap="square" rtlCol="0">
            <a:spAutoFit/>
          </a:bodyPr>
          <a:lstStyle/>
          <a:p>
            <a:pPr lvl="0">
              <a:defRPr/>
            </a:pPr>
            <a:r>
              <a:rPr lang="es-ES" sz="3200" dirty="0">
                <a:solidFill>
                  <a:srgbClr val="DF6613"/>
                </a:solidFill>
              </a:rPr>
              <a:t>Lo que vio Nabucodonosor en su sueño</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id="{2B80B65F-4774-4B34-B211-5F7CCD9DB0D1}"/>
              </a:ext>
            </a:extLst>
          </p:cNvPr>
          <p:cNvSpPr txBox="1"/>
          <p:nvPr/>
        </p:nvSpPr>
        <p:spPr>
          <a:xfrm>
            <a:off x="1870564" y="341039"/>
            <a:ext cx="4197824" cy="584775"/>
          </a:xfrm>
          <a:prstGeom prst="rect">
            <a:avLst/>
          </a:prstGeom>
          <a:noFill/>
        </p:spPr>
        <p:txBody>
          <a:bodyPr wrap="square" rtlCol="0">
            <a:spAutoFit/>
          </a:bodyPr>
          <a:lstStyle/>
          <a:p>
            <a:pPr lvl="0">
              <a:defRPr/>
            </a:pPr>
            <a:r>
              <a:rPr lang="es-ES" sz="3200" dirty="0">
                <a:solidFill>
                  <a:srgbClr val="DF6613"/>
                </a:solidFill>
              </a:rPr>
              <a:t>Autor de </a:t>
            </a:r>
            <a:r>
              <a:rPr lang="es-ES" sz="3200" dirty="0" smtClean="0">
                <a:solidFill>
                  <a:srgbClr val="DF6613"/>
                </a:solidFill>
              </a:rPr>
              <a:t>Daniel. </a:t>
            </a:r>
            <a:r>
              <a:rPr lang="es-ES" sz="3200" dirty="0">
                <a:solidFill>
                  <a:srgbClr val="DF6613"/>
                </a:solidFill>
              </a:rPr>
              <a:t>4</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4" name="CuadroTexto 13">
            <a:extLst>
              <a:ext uri="{FF2B5EF4-FFF2-40B4-BE49-F238E27FC236}">
                <a16:creationId xmlns:a16="http://schemas.microsoft.com/office/drawing/2014/main" id="{3C95100F-E8B5-4CF3-9E17-D707427B80EE}"/>
              </a:ext>
            </a:extLst>
          </p:cNvPr>
          <p:cNvSpPr txBox="1"/>
          <p:nvPr/>
        </p:nvSpPr>
        <p:spPr>
          <a:xfrm>
            <a:off x="1870564" y="3978981"/>
            <a:ext cx="4011750" cy="1077218"/>
          </a:xfrm>
          <a:prstGeom prst="rect">
            <a:avLst/>
          </a:prstGeom>
          <a:noFill/>
        </p:spPr>
        <p:txBody>
          <a:bodyPr wrap="square" rtlCol="0">
            <a:spAutoFit/>
          </a:bodyPr>
          <a:lstStyle/>
          <a:p>
            <a:pPr lvl="0">
              <a:defRPr/>
            </a:pPr>
            <a:r>
              <a:rPr lang="es-ES" sz="3200" dirty="0">
                <a:solidFill>
                  <a:srgbClr val="DF6613"/>
                </a:solidFill>
              </a:rPr>
              <a:t>"La cepa de sus raíces dejaréis"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5" name="CuadroTexto 14">
            <a:extLst>
              <a:ext uri="{FF2B5EF4-FFF2-40B4-BE49-F238E27FC236}">
                <a16:creationId xmlns:a16="http://schemas.microsoft.com/office/drawing/2014/main" id="{484CE96C-CBE3-40DD-869A-7E653E50D465}"/>
              </a:ext>
            </a:extLst>
          </p:cNvPr>
          <p:cNvSpPr txBox="1"/>
          <p:nvPr/>
        </p:nvSpPr>
        <p:spPr>
          <a:xfrm>
            <a:off x="1930248" y="5679871"/>
            <a:ext cx="3892383" cy="584775"/>
          </a:xfrm>
          <a:prstGeom prst="rect">
            <a:avLst/>
          </a:prstGeom>
          <a:noFill/>
        </p:spPr>
        <p:txBody>
          <a:bodyPr wrap="square" rtlCol="0">
            <a:spAutoFit/>
          </a:bodyPr>
          <a:lstStyle/>
          <a:p>
            <a:pPr lvl="0">
              <a:defRPr/>
            </a:pPr>
            <a:r>
              <a:rPr lang="es-ES" sz="3200" dirty="0">
                <a:solidFill>
                  <a:srgbClr val="DF6613"/>
                </a:solidFill>
              </a:rPr>
              <a:t>Siete tiempos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ADEAE86-D7E0-4E67-860F-EC436B06AF60}"/>
              </a:ext>
            </a:extLst>
          </p:cNvPr>
          <p:cNvSpPr txBox="1"/>
          <p:nvPr/>
        </p:nvSpPr>
        <p:spPr>
          <a:xfrm>
            <a:off x="1873392" y="3062921"/>
            <a:ext cx="3779164" cy="584775"/>
          </a:xfrm>
          <a:prstGeom prst="rect">
            <a:avLst/>
          </a:prstGeom>
          <a:noFill/>
        </p:spPr>
        <p:txBody>
          <a:bodyPr wrap="square" rtlCol="0">
            <a:spAutoFit/>
          </a:bodyPr>
          <a:lstStyle/>
          <a:p>
            <a:pPr lvl="0">
              <a:defRPr/>
            </a:pPr>
            <a:r>
              <a:rPr lang="es-ES" sz="3200" dirty="0">
                <a:solidFill>
                  <a:srgbClr val="DF6613"/>
                </a:solidFill>
              </a:rPr>
              <a:t>Vigilante</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DB4BBA2C-AD84-4635-BFED-A54A24D56E2B}"/>
              </a:ext>
            </a:extLst>
          </p:cNvPr>
          <p:cNvSpPr txBox="1"/>
          <p:nvPr/>
        </p:nvSpPr>
        <p:spPr>
          <a:xfrm>
            <a:off x="6609400" y="4789042"/>
            <a:ext cx="4137725" cy="584775"/>
          </a:xfrm>
          <a:prstGeom prst="rect">
            <a:avLst/>
          </a:prstGeom>
          <a:noFill/>
        </p:spPr>
        <p:txBody>
          <a:bodyPr wrap="square" rtlCol="0">
            <a:spAutoFit/>
          </a:bodyPr>
          <a:lstStyle/>
          <a:p>
            <a:r>
              <a:rPr lang="es-DO" sz="3200" dirty="0">
                <a:solidFill>
                  <a:srgbClr val="C00000"/>
                </a:solidFill>
              </a:rPr>
              <a:t>E</a:t>
            </a:r>
            <a:r>
              <a:rPr lang="es-DO" sz="3200" dirty="0" smtClean="0">
                <a:solidFill>
                  <a:srgbClr val="C00000"/>
                </a:solidFill>
              </a:rPr>
              <a:t>. </a:t>
            </a:r>
            <a:r>
              <a:rPr lang="es-ES" sz="3200" dirty="0"/>
              <a:t>Un gran árbol</a:t>
            </a:r>
            <a:endParaRPr lang="es-ES" sz="3200" dirty="0"/>
          </a:p>
        </p:txBody>
      </p:sp>
      <p:sp>
        <p:nvSpPr>
          <p:cNvPr id="20" name="CuadroTexto 19">
            <a:extLst>
              <a:ext uri="{FF2B5EF4-FFF2-40B4-BE49-F238E27FC236}">
                <a16:creationId xmlns:a16="http://schemas.microsoft.com/office/drawing/2014/main" id="{8F3B8264-4C31-43B4-BA54-43EE83420FE7}"/>
              </a:ext>
            </a:extLst>
          </p:cNvPr>
          <p:cNvSpPr txBox="1"/>
          <p:nvPr/>
        </p:nvSpPr>
        <p:spPr>
          <a:xfrm>
            <a:off x="6609400" y="53823"/>
            <a:ext cx="5042041" cy="584775"/>
          </a:xfrm>
          <a:prstGeom prst="rect">
            <a:avLst/>
          </a:prstGeom>
          <a:noFill/>
        </p:spPr>
        <p:txBody>
          <a:bodyPr wrap="square" rtlCol="0">
            <a:spAutoFit/>
          </a:bodyPr>
          <a:lstStyle/>
          <a:p>
            <a:r>
              <a:rPr lang="es-DO" sz="3200" dirty="0">
                <a:solidFill>
                  <a:srgbClr val="C00000"/>
                </a:solidFill>
              </a:rPr>
              <a:t>A</a:t>
            </a:r>
            <a:r>
              <a:rPr lang="es-DO" sz="3200" dirty="0" smtClean="0">
                <a:solidFill>
                  <a:srgbClr val="C00000"/>
                </a:solidFill>
              </a:rPr>
              <a:t>. </a:t>
            </a:r>
            <a:r>
              <a:rPr lang="es-ES" sz="3200" dirty="0"/>
              <a:t>Nabucodonosor</a:t>
            </a:r>
            <a:endParaRPr lang="es-ES" sz="3200" dirty="0"/>
          </a:p>
        </p:txBody>
      </p:sp>
      <p:sp>
        <p:nvSpPr>
          <p:cNvPr id="21" name="CuadroTexto 20">
            <a:extLst>
              <a:ext uri="{FF2B5EF4-FFF2-40B4-BE49-F238E27FC236}">
                <a16:creationId xmlns:a16="http://schemas.microsoft.com/office/drawing/2014/main" id="{707CBC07-791E-485A-931D-932FDFAF0D6C}"/>
              </a:ext>
            </a:extLst>
          </p:cNvPr>
          <p:cNvSpPr txBox="1"/>
          <p:nvPr/>
        </p:nvSpPr>
        <p:spPr>
          <a:xfrm>
            <a:off x="6609400" y="1214716"/>
            <a:ext cx="5103746" cy="1077218"/>
          </a:xfrm>
          <a:prstGeom prst="rect">
            <a:avLst/>
          </a:prstGeom>
          <a:noFill/>
        </p:spPr>
        <p:txBody>
          <a:bodyPr wrap="square" rtlCol="0">
            <a:spAutoFit/>
          </a:bodyPr>
          <a:lstStyle/>
          <a:p>
            <a:r>
              <a:rPr lang="es-DO" sz="3200" dirty="0">
                <a:solidFill>
                  <a:srgbClr val="C00000"/>
                </a:solidFill>
              </a:rPr>
              <a:t>B</a:t>
            </a:r>
            <a:r>
              <a:rPr lang="es-DO" sz="3200" dirty="0" smtClean="0">
                <a:solidFill>
                  <a:srgbClr val="C00000"/>
                </a:solidFill>
              </a:rPr>
              <a:t>. </a:t>
            </a:r>
            <a:r>
              <a:rPr lang="es-ES" sz="3200" dirty="0" smtClean="0"/>
              <a:t>L</a:t>
            </a:r>
            <a:r>
              <a:rPr lang="es-ES" sz="3200" dirty="0" smtClean="0"/>
              <a:t>a </a:t>
            </a:r>
            <a:r>
              <a:rPr lang="es-ES" sz="3200" dirty="0"/>
              <a:t>salud de Nabucodonosor </a:t>
            </a:r>
            <a:r>
              <a:rPr lang="es-ES" sz="3200" dirty="0" smtClean="0"/>
              <a:t>restaurada</a:t>
            </a:r>
            <a:endParaRPr lang="es-ES" sz="3200" dirty="0"/>
          </a:p>
        </p:txBody>
      </p:sp>
      <p:sp>
        <p:nvSpPr>
          <p:cNvPr id="22" name="CuadroTexto 21">
            <a:extLst>
              <a:ext uri="{FF2B5EF4-FFF2-40B4-BE49-F238E27FC236}">
                <a16:creationId xmlns:a16="http://schemas.microsoft.com/office/drawing/2014/main" id="{4D4C28EC-9574-47D6-8D4C-A2D48F991BF0}"/>
              </a:ext>
            </a:extLst>
          </p:cNvPr>
          <p:cNvSpPr txBox="1"/>
          <p:nvPr/>
        </p:nvSpPr>
        <p:spPr>
          <a:xfrm>
            <a:off x="6602556" y="2748270"/>
            <a:ext cx="4294053" cy="584775"/>
          </a:xfrm>
          <a:prstGeom prst="rect">
            <a:avLst/>
          </a:prstGeom>
          <a:noFill/>
        </p:spPr>
        <p:txBody>
          <a:bodyPr wrap="square" rtlCol="0">
            <a:spAutoFit/>
          </a:bodyPr>
          <a:lstStyle/>
          <a:p>
            <a:r>
              <a:rPr lang="es-DO" sz="3200" dirty="0">
                <a:solidFill>
                  <a:srgbClr val="C00000"/>
                </a:solidFill>
              </a:rPr>
              <a:t>C</a:t>
            </a:r>
            <a:r>
              <a:rPr lang="es-DO" sz="3200" dirty="0" smtClean="0">
                <a:solidFill>
                  <a:srgbClr val="C00000"/>
                </a:solidFill>
              </a:rPr>
              <a:t>. </a:t>
            </a:r>
            <a:r>
              <a:rPr lang="es-ES" sz="3200" dirty="0"/>
              <a:t>Siete años</a:t>
            </a:r>
            <a:endParaRPr lang="es-DO" sz="3200" dirty="0"/>
          </a:p>
        </p:txBody>
      </p:sp>
      <p:sp>
        <p:nvSpPr>
          <p:cNvPr id="23" name="CuadroTexto 22">
            <a:extLst>
              <a:ext uri="{FF2B5EF4-FFF2-40B4-BE49-F238E27FC236}">
                <a16:creationId xmlns:a16="http://schemas.microsoft.com/office/drawing/2014/main" id="{570408FA-21B6-4E50-A2CA-A06FB9771535}"/>
              </a:ext>
            </a:extLst>
          </p:cNvPr>
          <p:cNvSpPr txBox="1"/>
          <p:nvPr/>
        </p:nvSpPr>
        <p:spPr>
          <a:xfrm>
            <a:off x="6602556" y="6052321"/>
            <a:ext cx="5110590" cy="584775"/>
          </a:xfrm>
          <a:prstGeom prst="rect">
            <a:avLst/>
          </a:prstGeom>
          <a:noFill/>
        </p:spPr>
        <p:txBody>
          <a:bodyPr wrap="square" rtlCol="0">
            <a:spAutoFit/>
          </a:bodyPr>
          <a:lstStyle/>
          <a:p>
            <a:r>
              <a:rPr lang="es-DO" sz="3200" dirty="0">
                <a:solidFill>
                  <a:srgbClr val="C00000"/>
                </a:solidFill>
              </a:rPr>
              <a:t>F</a:t>
            </a:r>
            <a:r>
              <a:rPr lang="es-DO" sz="3200" dirty="0" smtClean="0">
                <a:solidFill>
                  <a:srgbClr val="C00000"/>
                </a:solidFill>
              </a:rPr>
              <a:t>. </a:t>
            </a:r>
            <a:r>
              <a:rPr lang="es-ES" sz="3200" dirty="0"/>
              <a:t>Un ángel</a:t>
            </a:r>
            <a:endParaRPr lang="es-DO" sz="3200" dirty="0"/>
          </a:p>
        </p:txBody>
      </p:sp>
      <p:sp>
        <p:nvSpPr>
          <p:cNvPr id="9" name="CuadroTexto 8">
            <a:extLst>
              <a:ext uri="{FF2B5EF4-FFF2-40B4-BE49-F238E27FC236}">
                <a16:creationId xmlns:a16="http://schemas.microsoft.com/office/drawing/2014/main" id="{D52AD20F-C77A-4B88-B6A1-2718AE27E03B}"/>
              </a:ext>
            </a:extLst>
          </p:cNvPr>
          <p:cNvSpPr txBox="1"/>
          <p:nvPr/>
        </p:nvSpPr>
        <p:spPr>
          <a:xfrm>
            <a:off x="6609400" y="3728776"/>
            <a:ext cx="3817709" cy="553998"/>
          </a:xfrm>
          <a:prstGeom prst="rect">
            <a:avLst/>
          </a:prstGeom>
          <a:noFill/>
        </p:spPr>
        <p:txBody>
          <a:bodyPr wrap="square" rtlCol="0">
            <a:spAutoFit/>
          </a:bodyPr>
          <a:lstStyle/>
          <a:p>
            <a:r>
              <a:rPr lang="es-DO" sz="3000" dirty="0">
                <a:solidFill>
                  <a:srgbClr val="C00000"/>
                </a:solidFill>
              </a:rPr>
              <a:t>D</a:t>
            </a:r>
            <a:r>
              <a:rPr lang="es-DO" sz="3000" dirty="0" smtClean="0">
                <a:solidFill>
                  <a:srgbClr val="C00000"/>
                </a:solidFill>
              </a:rPr>
              <a:t>. </a:t>
            </a:r>
            <a:r>
              <a:rPr lang="es-ES" sz="3000" dirty="0" smtClean="0"/>
              <a:t>Daniel</a:t>
            </a:r>
            <a:endParaRPr lang="es-ES" sz="3000" dirty="0"/>
          </a:p>
        </p:txBody>
      </p:sp>
      <p:sp>
        <p:nvSpPr>
          <p:cNvPr id="6" name="Rectángulo 5"/>
          <p:cNvSpPr/>
          <p:nvPr/>
        </p:nvSpPr>
        <p:spPr>
          <a:xfrm>
            <a:off x="0" y="5158374"/>
            <a:ext cx="1652525" cy="70788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4000" b="1" cap="none" spc="0" dirty="0" smtClean="0">
                <a:ln/>
                <a:solidFill>
                  <a:schemeClr val="accent4"/>
                </a:solidFill>
                <a:effectLst/>
              </a:rPr>
              <a:t>Asocie</a:t>
            </a:r>
            <a:endParaRPr lang="es-ES" sz="4000" b="1" cap="none" spc="0" dirty="0">
              <a:ln/>
              <a:solidFill>
                <a:schemeClr val="accent4"/>
              </a:solidFill>
              <a:effectLst/>
            </a:endParaRPr>
          </a:p>
        </p:txBody>
      </p:sp>
      <p:cxnSp>
        <p:nvCxnSpPr>
          <p:cNvPr id="11" name="Conector recto 10"/>
          <p:cNvCxnSpPr/>
          <p:nvPr/>
        </p:nvCxnSpPr>
        <p:spPr>
          <a:xfrm>
            <a:off x="1652525" y="30409"/>
            <a:ext cx="0" cy="682759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453172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20"/>
                                        </p:tgtEl>
                                        <p:attrNameLst>
                                          <p:attrName>style.color</p:attrName>
                                        </p:attrNameLst>
                                      </p:cBhvr>
                                      <p:by>
                                        <p:hsl h="7200000" s="0" l="0"/>
                                      </p:by>
                                    </p:animClr>
                                    <p:animClr clrSpc="hsl" dir="cw">
                                      <p:cBhvr>
                                        <p:cTn id="11" dur="500" fill="hold"/>
                                        <p:tgtEl>
                                          <p:spTgt spid="20"/>
                                        </p:tgtEl>
                                        <p:attrNameLst>
                                          <p:attrName>fillcolor</p:attrName>
                                        </p:attrNameLst>
                                      </p:cBhvr>
                                      <p:by>
                                        <p:hsl h="7200000" s="0" l="0"/>
                                      </p:by>
                                    </p:animClr>
                                    <p:animClr clrSpc="hsl" dir="cw">
                                      <p:cBhvr>
                                        <p:cTn id="12" dur="500" fill="hold"/>
                                        <p:tgtEl>
                                          <p:spTgt spid="20"/>
                                        </p:tgtEl>
                                        <p:attrNameLst>
                                          <p:attrName>stroke.color</p:attrName>
                                        </p:attrNameLst>
                                      </p:cBhvr>
                                      <p:by>
                                        <p:hsl h="7200000" s="0" l="0"/>
                                      </p:by>
                                    </p:animClr>
                                    <p:set>
                                      <p:cBhvr>
                                        <p:cTn id="13" dur="500" fill="hold"/>
                                        <p:tgtEl>
                                          <p:spTgt spid="2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8"/>
                                        </p:tgtEl>
                                        <p:attrNameLst>
                                          <p:attrName>style.color</p:attrName>
                                        </p:attrNameLst>
                                      </p:cBhvr>
                                      <p:by>
                                        <p:hsl h="7200000" s="0" l="0"/>
                                      </p:by>
                                    </p:animClr>
                                    <p:animClr clrSpc="hsl" dir="cw">
                                      <p:cBhvr>
                                        <p:cTn id="22" dur="500" fill="hold"/>
                                        <p:tgtEl>
                                          <p:spTgt spid="8"/>
                                        </p:tgtEl>
                                        <p:attrNameLst>
                                          <p:attrName>fillcolor</p:attrName>
                                        </p:attrNameLst>
                                      </p:cBhvr>
                                      <p:by>
                                        <p:hsl h="7200000" s="0" l="0"/>
                                      </p:by>
                                    </p:animClr>
                                    <p:animClr clrSpc="hsl" dir="cw">
                                      <p:cBhvr>
                                        <p:cTn id="23" dur="500" fill="hold"/>
                                        <p:tgtEl>
                                          <p:spTgt spid="8"/>
                                        </p:tgtEl>
                                        <p:attrNameLst>
                                          <p:attrName>stroke.color</p:attrName>
                                        </p:attrNameLst>
                                      </p:cBhvr>
                                      <p:by>
                                        <p:hsl h="7200000" s="0" l="0"/>
                                      </p:by>
                                    </p:animClr>
                                    <p:set>
                                      <p:cBhvr>
                                        <p:cTn id="24" dur="500" fill="hold"/>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23"/>
                                        </p:tgtEl>
                                        <p:attrNameLst>
                                          <p:attrName>style.color</p:attrName>
                                        </p:attrNameLst>
                                      </p:cBhvr>
                                      <p:by>
                                        <p:hsl h="7200000" s="0" l="0"/>
                                      </p:by>
                                    </p:animClr>
                                    <p:animClr clrSpc="hsl" dir="cw">
                                      <p:cBhvr>
                                        <p:cTn id="33" dur="500" fill="hold"/>
                                        <p:tgtEl>
                                          <p:spTgt spid="23"/>
                                        </p:tgtEl>
                                        <p:attrNameLst>
                                          <p:attrName>fillcolor</p:attrName>
                                        </p:attrNameLst>
                                      </p:cBhvr>
                                      <p:by>
                                        <p:hsl h="7200000" s="0" l="0"/>
                                      </p:by>
                                    </p:animClr>
                                    <p:animClr clrSpc="hsl" dir="cw">
                                      <p:cBhvr>
                                        <p:cTn id="34" dur="500" fill="hold"/>
                                        <p:tgtEl>
                                          <p:spTgt spid="23"/>
                                        </p:tgtEl>
                                        <p:attrNameLst>
                                          <p:attrName>stroke.color</p:attrName>
                                        </p:attrNameLst>
                                      </p:cBhvr>
                                      <p:by>
                                        <p:hsl h="7200000" s="0" l="0"/>
                                      </p:by>
                                    </p:animClr>
                                    <p:set>
                                      <p:cBhvr>
                                        <p:cTn id="35" dur="500" fill="hold"/>
                                        <p:tgtEl>
                                          <p:spTgt spid="2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21"/>
                                        </p:tgtEl>
                                        <p:attrNameLst>
                                          <p:attrName>style.color</p:attrName>
                                        </p:attrNameLst>
                                      </p:cBhvr>
                                      <p:by>
                                        <p:hsl h="7200000" s="0" l="0"/>
                                      </p:by>
                                    </p:animClr>
                                    <p:animClr clrSpc="hsl" dir="cw">
                                      <p:cBhvr>
                                        <p:cTn id="44" dur="500" fill="hold"/>
                                        <p:tgtEl>
                                          <p:spTgt spid="21"/>
                                        </p:tgtEl>
                                        <p:attrNameLst>
                                          <p:attrName>fillcolor</p:attrName>
                                        </p:attrNameLst>
                                      </p:cBhvr>
                                      <p:by>
                                        <p:hsl h="7200000" s="0" l="0"/>
                                      </p:by>
                                    </p:animClr>
                                    <p:animClr clrSpc="hsl" dir="cw">
                                      <p:cBhvr>
                                        <p:cTn id="45" dur="500" fill="hold"/>
                                        <p:tgtEl>
                                          <p:spTgt spid="21"/>
                                        </p:tgtEl>
                                        <p:attrNameLst>
                                          <p:attrName>stroke.color</p:attrName>
                                        </p:attrNameLst>
                                      </p:cBhvr>
                                      <p:by>
                                        <p:hsl h="7200000" s="0" l="0"/>
                                      </p:by>
                                    </p:animClr>
                                    <p:set>
                                      <p:cBhvr>
                                        <p:cTn id="46" dur="500" fill="hold"/>
                                        <p:tgtEl>
                                          <p:spTgt spid="2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22"/>
                                        </p:tgtEl>
                                        <p:attrNameLst>
                                          <p:attrName>style.color</p:attrName>
                                        </p:attrNameLst>
                                      </p:cBhvr>
                                      <p:by>
                                        <p:hsl h="7200000" s="0" l="0"/>
                                      </p:by>
                                    </p:animClr>
                                    <p:animClr clrSpc="hsl" dir="cw">
                                      <p:cBhvr>
                                        <p:cTn id="55" dur="500" fill="hold"/>
                                        <p:tgtEl>
                                          <p:spTgt spid="22"/>
                                        </p:tgtEl>
                                        <p:attrNameLst>
                                          <p:attrName>fillcolor</p:attrName>
                                        </p:attrNameLst>
                                      </p:cBhvr>
                                      <p:by>
                                        <p:hsl h="7200000" s="0" l="0"/>
                                      </p:by>
                                    </p:animClr>
                                    <p:animClr clrSpc="hsl" dir="cw">
                                      <p:cBhvr>
                                        <p:cTn id="56" dur="500" fill="hold"/>
                                        <p:tgtEl>
                                          <p:spTgt spid="22"/>
                                        </p:tgtEl>
                                        <p:attrNameLst>
                                          <p:attrName>stroke.color</p:attrName>
                                        </p:attrNameLst>
                                      </p:cBhvr>
                                      <p:by>
                                        <p:hsl h="7200000" s="0" l="0"/>
                                      </p:by>
                                    </p:animClr>
                                    <p:set>
                                      <p:cBhvr>
                                        <p:cTn id="57" dur="500" fill="hold"/>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P spid="16" grpId="0"/>
      <p:bldP spid="8" grpId="0"/>
      <p:bldP spid="20" grpId="0"/>
      <p:bldP spid="21" grpId="0"/>
      <p:bldP spid="22" grpId="0"/>
      <p:bldP spid="23"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7. </a:t>
            </a:r>
            <a:r>
              <a:rPr lang="es-ES" sz="3600" b="1" dirty="0">
                <a:solidFill>
                  <a:srgbClr val="FFFF00"/>
                </a:solidFill>
                <a:latin typeface="Calibri" panose="020F0502020204030204" pitchFamily="34" charset="0"/>
                <a:cs typeface="Calibri" panose="020F0502020204030204" pitchFamily="34" charset="0"/>
              </a:rPr>
              <a:t>¿Por qué Dios le dio ese sueño a Nabucodonosor? </a:t>
            </a:r>
            <a:r>
              <a:rPr lang="es-ES" sz="3600" b="1" dirty="0" err="1" smtClean="0">
                <a:solidFill>
                  <a:srgbClr val="FFFF00"/>
                </a:solidFill>
                <a:latin typeface="Calibri" panose="020F0502020204030204" pitchFamily="34" charset="0"/>
                <a:cs typeface="Calibri" panose="020F0502020204030204" pitchFamily="34" charset="0"/>
              </a:rPr>
              <a:t>Dn</a:t>
            </a:r>
            <a:r>
              <a:rPr lang="es-ES" sz="3600" b="1" dirty="0" smtClean="0">
                <a:solidFill>
                  <a:srgbClr val="FFFF00"/>
                </a:solidFill>
                <a:latin typeface="Calibri" panose="020F0502020204030204" pitchFamily="34" charset="0"/>
                <a:cs typeface="Calibri" panose="020F0502020204030204" pitchFamily="34" charset="0"/>
              </a:rPr>
              <a:t>. </a:t>
            </a:r>
            <a:r>
              <a:rPr lang="es-ES" sz="3600" b="1" dirty="0">
                <a:solidFill>
                  <a:srgbClr val="FFFF00"/>
                </a:solidFill>
                <a:latin typeface="Calibri" panose="020F0502020204030204" pitchFamily="34" charset="0"/>
                <a:cs typeface="Calibri" panose="020F0502020204030204" pitchFamily="34" charset="0"/>
              </a:rPr>
              <a:t>4:17</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67390" y="1376974"/>
            <a:ext cx="11454652" cy="4154984"/>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a:solidFill>
                  <a:schemeClr val="bg1"/>
                </a:solidFill>
                <a:latin typeface="Calibri" panose="020F0502020204030204" pitchFamily="34" charset="0"/>
                <a:cs typeface="Calibri" panose="020F0502020204030204" pitchFamily="34" charset="0"/>
              </a:rPr>
              <a:t>La sentencia es por decreto de los vigilantes, y por dicho de los santos la resolución, para que </a:t>
            </a:r>
            <a:r>
              <a:rPr lang="es-ES" sz="4400" b="1" dirty="0" smtClean="0">
                <a:solidFill>
                  <a:schemeClr val="bg1"/>
                </a:solidFill>
                <a:latin typeface="Calibri" panose="020F0502020204030204" pitchFamily="34" charset="0"/>
                <a:cs typeface="Calibri" panose="020F0502020204030204" pitchFamily="34" charset="0"/>
              </a:rPr>
              <a:t>____________________que </a:t>
            </a:r>
            <a:r>
              <a:rPr lang="es-ES" sz="4400" b="1" dirty="0">
                <a:solidFill>
                  <a:schemeClr val="bg1"/>
                </a:solidFill>
                <a:latin typeface="Calibri" panose="020F0502020204030204" pitchFamily="34" charset="0"/>
                <a:cs typeface="Calibri" panose="020F0502020204030204" pitchFamily="34" charset="0"/>
              </a:rPr>
              <a:t>el </a:t>
            </a:r>
            <a:r>
              <a:rPr lang="es-ES" sz="4400" b="1" dirty="0" smtClean="0">
                <a:solidFill>
                  <a:schemeClr val="bg1"/>
                </a:solidFill>
                <a:latin typeface="Calibri" panose="020F0502020204030204" pitchFamily="34" charset="0"/>
                <a:cs typeface="Calibri" panose="020F0502020204030204" pitchFamily="34" charset="0"/>
              </a:rPr>
              <a:t>_______________el </a:t>
            </a:r>
            <a:r>
              <a:rPr lang="es-ES" sz="4400" b="1" dirty="0">
                <a:solidFill>
                  <a:schemeClr val="bg1"/>
                </a:solidFill>
                <a:latin typeface="Calibri" panose="020F0502020204030204" pitchFamily="34" charset="0"/>
                <a:cs typeface="Calibri" panose="020F0502020204030204" pitchFamily="34" charset="0"/>
              </a:rPr>
              <a:t>reino de los hombres, y que a quien él quiere lo da, y constituye sobre él al más bajo de los hombres.</a:t>
            </a:r>
            <a:endParaRPr lang="es-ES" sz="44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467390" y="2685025"/>
            <a:ext cx="5422562"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conozcan los vivientes </a:t>
            </a:r>
            <a:endParaRPr lang="en-US" sz="4400" dirty="0">
              <a:solidFill>
                <a:srgbClr val="FFFF00"/>
              </a:solidFill>
            </a:endParaRPr>
          </a:p>
        </p:txBody>
      </p:sp>
      <p:sp>
        <p:nvSpPr>
          <p:cNvPr id="8" name="CuadroTexto 7"/>
          <p:cNvSpPr txBox="1"/>
          <p:nvPr/>
        </p:nvSpPr>
        <p:spPr>
          <a:xfrm>
            <a:off x="467390" y="3353594"/>
            <a:ext cx="4320920"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Altísimo gobierna </a:t>
            </a:r>
            <a:endParaRPr lang="en-US" sz="4400" dirty="0">
              <a:solidFill>
                <a:srgbClr val="FFFF00"/>
              </a:solidFill>
            </a:endParaRPr>
          </a:p>
        </p:txBody>
      </p:sp>
    </p:spTree>
    <p:extLst>
      <p:ext uri="{BB962C8B-B14F-4D97-AF65-F5344CB8AC3E}">
        <p14:creationId xmlns:p14="http://schemas.microsoft.com/office/powerpoint/2010/main" val="300147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3052917" y="724852"/>
            <a:ext cx="8450825" cy="5016758"/>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000" b="1" dirty="0">
                <a:solidFill>
                  <a:srgbClr val="FFFF00"/>
                </a:solidFill>
              </a:rPr>
              <a:t>Para que conozcan los vivientes.</a:t>
            </a:r>
          </a:p>
          <a:p>
            <a:r>
              <a:rPr lang="es-ES" sz="4000" b="1" dirty="0">
                <a:solidFill>
                  <a:schemeClr val="bg1"/>
                </a:solidFill>
              </a:rPr>
              <a:t>Esta expresión revela el </a:t>
            </a:r>
            <a:r>
              <a:rPr lang="es-ES" sz="4000" b="1" dirty="0">
                <a:solidFill>
                  <a:srgbClr val="FFFF00"/>
                </a:solidFill>
              </a:rPr>
              <a:t>propósito</a:t>
            </a:r>
            <a:r>
              <a:rPr lang="es-ES" sz="4000" b="1" dirty="0">
                <a:solidFill>
                  <a:schemeClr val="bg1"/>
                </a:solidFill>
              </a:rPr>
              <a:t> divino de ejecutar la orden. El trato </a:t>
            </a:r>
            <a:r>
              <a:rPr lang="es-ES" sz="4000" b="1" dirty="0" smtClean="0">
                <a:solidFill>
                  <a:schemeClr val="bg1"/>
                </a:solidFill>
              </a:rPr>
              <a:t>de Dios </a:t>
            </a:r>
            <a:r>
              <a:rPr lang="es-ES" sz="4000" b="1" dirty="0">
                <a:solidFill>
                  <a:schemeClr val="bg1"/>
                </a:solidFill>
              </a:rPr>
              <a:t>con Babilonia y su rey había de ser una ilustración para las otras</a:t>
            </a:r>
          </a:p>
          <a:p>
            <a:r>
              <a:rPr lang="es-ES" sz="4000" b="1" dirty="0">
                <a:solidFill>
                  <a:schemeClr val="bg1"/>
                </a:solidFill>
              </a:rPr>
              <a:t>naciones y sus reyes de los resultados de aceptar o rechazar el plan divino</a:t>
            </a:r>
          </a:p>
          <a:p>
            <a:r>
              <a:rPr lang="es-ES" sz="4000" b="1" dirty="0">
                <a:solidFill>
                  <a:schemeClr val="bg1"/>
                </a:solidFill>
              </a:rPr>
              <a:t>para con las naciones.</a:t>
            </a:r>
            <a:r>
              <a:rPr lang="es-ES" sz="4000" b="1" dirty="0" smtClean="0">
                <a:solidFill>
                  <a:schemeClr val="bg1"/>
                </a:solidFill>
              </a:rPr>
              <a:t> </a:t>
            </a:r>
            <a:r>
              <a:rPr lang="es-ES" sz="4000" b="1" dirty="0" smtClean="0">
                <a:solidFill>
                  <a:srgbClr val="FFFF00"/>
                </a:solidFill>
              </a:rPr>
              <a:t>CBA</a:t>
            </a:r>
            <a:r>
              <a:rPr lang="es-ES" sz="4000" b="1" dirty="0" smtClean="0">
                <a:solidFill>
                  <a:schemeClr val="bg1"/>
                </a:solidFill>
              </a:rPr>
              <a:t>.</a:t>
            </a:r>
            <a:endParaRPr lang="es-ES" sz="4000" b="1" dirty="0">
              <a:solidFill>
                <a:schemeClr val="bg1"/>
              </a:solidFill>
            </a:endParaRPr>
          </a:p>
        </p:txBody>
      </p:sp>
    </p:spTree>
    <p:extLst>
      <p:ext uri="{BB962C8B-B14F-4D97-AF65-F5344CB8AC3E}">
        <p14:creationId xmlns:p14="http://schemas.microsoft.com/office/powerpoint/2010/main" val="33226882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900725" y="433727"/>
            <a:ext cx="9040762" cy="6001643"/>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200" b="1" dirty="0">
                <a:solidFill>
                  <a:srgbClr val="FFFF00"/>
                </a:solidFill>
              </a:rPr>
              <a:t>El Altísimo </a:t>
            </a:r>
            <a:r>
              <a:rPr lang="es-ES" sz="3200" b="1" dirty="0" smtClean="0">
                <a:solidFill>
                  <a:srgbClr val="FFFF00"/>
                </a:solidFill>
              </a:rPr>
              <a:t>gobierna. </a:t>
            </a:r>
            <a:r>
              <a:rPr lang="es-ES" sz="3200" b="1" dirty="0" smtClean="0">
                <a:solidFill>
                  <a:schemeClr val="bg1"/>
                </a:solidFill>
              </a:rPr>
              <a:t>Algunas veces, como </a:t>
            </a:r>
            <a:r>
              <a:rPr lang="es-ES" sz="3200" b="1" dirty="0">
                <a:solidFill>
                  <a:schemeClr val="bg1"/>
                </a:solidFill>
              </a:rPr>
              <a:t>en ocasión del llamamiento de Abrahán, </a:t>
            </a:r>
            <a:r>
              <a:rPr lang="es-ES" sz="3200" b="1" dirty="0" smtClean="0">
                <a:solidFill>
                  <a:schemeClr val="bg1"/>
                </a:solidFill>
              </a:rPr>
              <a:t>Dios ordena </a:t>
            </a:r>
            <a:r>
              <a:rPr lang="es-ES" sz="3200" b="1" dirty="0">
                <a:solidFill>
                  <a:schemeClr val="bg1"/>
                </a:solidFill>
              </a:rPr>
              <a:t>una serie de </a:t>
            </a:r>
            <a:r>
              <a:rPr lang="es-ES" sz="3200" b="1" dirty="0" smtClean="0">
                <a:solidFill>
                  <a:schemeClr val="bg1"/>
                </a:solidFill>
              </a:rPr>
              <a:t>acontecimientos destinados </a:t>
            </a:r>
            <a:r>
              <a:rPr lang="es-ES" sz="3200" b="1" dirty="0">
                <a:solidFill>
                  <a:schemeClr val="bg1"/>
                </a:solidFill>
              </a:rPr>
              <a:t>a demostrar la sabiduría de sus caminos. Otras veces, como en </a:t>
            </a:r>
            <a:r>
              <a:rPr lang="es-ES" sz="3200" b="1" dirty="0" smtClean="0">
                <a:solidFill>
                  <a:schemeClr val="bg1"/>
                </a:solidFill>
              </a:rPr>
              <a:t>el caso </a:t>
            </a:r>
            <a:r>
              <a:rPr lang="es-ES" sz="3200" b="1" dirty="0">
                <a:solidFill>
                  <a:schemeClr val="bg1"/>
                </a:solidFill>
              </a:rPr>
              <a:t>del mundo </a:t>
            </a:r>
            <a:r>
              <a:rPr lang="es-ES" sz="3200" b="1" dirty="0" smtClean="0">
                <a:solidFill>
                  <a:schemeClr val="bg1"/>
                </a:solidFill>
              </a:rPr>
              <a:t>antediluviano</a:t>
            </a:r>
            <a:r>
              <a:rPr lang="es-ES" sz="3200" b="1" dirty="0">
                <a:solidFill>
                  <a:schemeClr val="bg1"/>
                </a:solidFill>
              </a:rPr>
              <a:t>, permite que el mal siga su curso y dé así </a:t>
            </a:r>
            <a:r>
              <a:rPr lang="es-ES" sz="3200" b="1" dirty="0" smtClean="0">
                <a:solidFill>
                  <a:schemeClr val="bg1"/>
                </a:solidFill>
              </a:rPr>
              <a:t>un ejemplo </a:t>
            </a:r>
            <a:r>
              <a:rPr lang="es-ES" sz="3200" b="1" dirty="0">
                <a:solidFill>
                  <a:schemeClr val="bg1"/>
                </a:solidFill>
              </a:rPr>
              <a:t>de la locura que significa oponerse a los principios correctos. </a:t>
            </a:r>
            <a:r>
              <a:rPr lang="es-ES" sz="3200" b="1" dirty="0" smtClean="0">
                <a:solidFill>
                  <a:schemeClr val="bg1"/>
                </a:solidFill>
              </a:rPr>
              <a:t>Pero finalmente</a:t>
            </a:r>
            <a:r>
              <a:rPr lang="es-ES" sz="3200" b="1" dirty="0">
                <a:solidFill>
                  <a:schemeClr val="bg1"/>
                </a:solidFill>
              </a:rPr>
              <a:t>, como en la liberación de los hebreos de Egipto, interviene para </a:t>
            </a:r>
            <a:r>
              <a:rPr lang="es-ES" sz="3200" b="1" dirty="0" smtClean="0">
                <a:solidFill>
                  <a:schemeClr val="bg1"/>
                </a:solidFill>
              </a:rPr>
              <a:t>que las </a:t>
            </a:r>
            <a:r>
              <a:rPr lang="es-ES" sz="3200" b="1" dirty="0">
                <a:solidFill>
                  <a:schemeClr val="bg1"/>
                </a:solidFill>
              </a:rPr>
              <a:t>fuerzas del mal no venzan a los instrumentos que él ha dispuesto para </a:t>
            </a:r>
            <a:r>
              <a:rPr lang="es-ES" sz="3200" b="1" dirty="0" smtClean="0">
                <a:solidFill>
                  <a:schemeClr val="bg1"/>
                </a:solidFill>
              </a:rPr>
              <a:t>la salvación </a:t>
            </a:r>
            <a:r>
              <a:rPr lang="es-ES" sz="3200" b="1" dirty="0">
                <a:solidFill>
                  <a:schemeClr val="bg1"/>
                </a:solidFill>
              </a:rPr>
              <a:t>del mundo</a:t>
            </a:r>
            <a:r>
              <a:rPr lang="es-ES" sz="3200" b="1" dirty="0" smtClean="0">
                <a:solidFill>
                  <a:schemeClr val="bg1"/>
                </a:solidFill>
              </a:rPr>
              <a:t>. </a:t>
            </a:r>
            <a:r>
              <a:rPr lang="es-ES" sz="3200" b="1" dirty="0" smtClean="0">
                <a:solidFill>
                  <a:srgbClr val="FFFF00"/>
                </a:solidFill>
              </a:rPr>
              <a:t>CBA </a:t>
            </a:r>
            <a:endParaRPr lang="es-DO" sz="3200" b="1" dirty="0">
              <a:solidFill>
                <a:srgbClr val="FFFF00"/>
              </a:solidFill>
            </a:endParaRPr>
          </a:p>
        </p:txBody>
      </p:sp>
    </p:spTree>
    <p:extLst>
      <p:ext uri="{BB962C8B-B14F-4D97-AF65-F5344CB8AC3E}">
        <p14:creationId xmlns:p14="http://schemas.microsoft.com/office/powerpoint/2010/main" val="30076402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53452" y="524300"/>
            <a:ext cx="8765038" cy="6001643"/>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200" b="1" dirty="0">
                <a:solidFill>
                  <a:schemeClr val="bg1"/>
                </a:solidFill>
              </a:rPr>
              <a:t>Una nación es </a:t>
            </a:r>
            <a:r>
              <a:rPr lang="es-ES" sz="3200" b="1" dirty="0">
                <a:solidFill>
                  <a:srgbClr val="FFFF00"/>
                </a:solidFill>
              </a:rPr>
              <a:t>fuerte</a:t>
            </a:r>
            <a:r>
              <a:rPr lang="es-ES" sz="3200" b="1" dirty="0">
                <a:solidFill>
                  <a:schemeClr val="bg1"/>
                </a:solidFill>
              </a:rPr>
              <a:t> en proporción con la </a:t>
            </a:r>
            <a:r>
              <a:rPr lang="es-ES" sz="3200" b="1" dirty="0">
                <a:solidFill>
                  <a:srgbClr val="FFFF00"/>
                </a:solidFill>
              </a:rPr>
              <a:t>fidelidad</a:t>
            </a:r>
            <a:r>
              <a:rPr lang="es-ES" sz="3200" b="1" dirty="0">
                <a:solidFill>
                  <a:schemeClr val="bg1"/>
                </a:solidFill>
              </a:rPr>
              <a:t> con que cumple el </a:t>
            </a:r>
            <a:r>
              <a:rPr lang="es-ES" sz="3200" b="1" dirty="0" smtClean="0">
                <a:solidFill>
                  <a:srgbClr val="FFFF00"/>
                </a:solidFill>
              </a:rPr>
              <a:t>propósito de </a:t>
            </a:r>
            <a:r>
              <a:rPr lang="es-ES" sz="3200" b="1" dirty="0">
                <a:solidFill>
                  <a:srgbClr val="FFFF00"/>
                </a:solidFill>
              </a:rPr>
              <a:t>Dios </a:t>
            </a:r>
            <a:r>
              <a:rPr lang="es-ES" sz="3200" b="1" dirty="0">
                <a:solidFill>
                  <a:schemeClr val="bg1"/>
                </a:solidFill>
              </a:rPr>
              <a:t>para ella; su éxito depende del uso </a:t>
            </a:r>
            <a:r>
              <a:rPr lang="es-ES" sz="3200" b="1" dirty="0" smtClean="0">
                <a:solidFill>
                  <a:schemeClr val="bg1"/>
                </a:solidFill>
              </a:rPr>
              <a:t>que </a:t>
            </a:r>
            <a:r>
              <a:rPr lang="es-ES" sz="3200" b="1" dirty="0">
                <a:solidFill>
                  <a:schemeClr val="bg1"/>
                </a:solidFill>
              </a:rPr>
              <a:t>hace del poder que se </a:t>
            </a:r>
            <a:r>
              <a:rPr lang="es-ES" sz="3200" b="1" dirty="0" smtClean="0">
                <a:solidFill>
                  <a:schemeClr val="bg1"/>
                </a:solidFill>
              </a:rPr>
              <a:t>le encomienda</a:t>
            </a:r>
            <a:r>
              <a:rPr lang="es-ES" sz="3200" b="1" dirty="0">
                <a:solidFill>
                  <a:schemeClr val="bg1"/>
                </a:solidFill>
              </a:rPr>
              <a:t>; su cumplimiento de los principios divinos es siempre la medida de</a:t>
            </a:r>
          </a:p>
          <a:p>
            <a:r>
              <a:rPr lang="es-ES" sz="3200" b="1" dirty="0">
                <a:solidFill>
                  <a:schemeClr val="bg1"/>
                </a:solidFill>
              </a:rPr>
              <a:t>su prosperidad; y su destino está determinado por la actitud que sus </a:t>
            </a:r>
            <a:r>
              <a:rPr lang="es-ES" sz="3200" b="1" dirty="0" smtClean="0">
                <a:solidFill>
                  <a:schemeClr val="bg1"/>
                </a:solidFill>
              </a:rPr>
              <a:t>dirigentes y </a:t>
            </a:r>
            <a:r>
              <a:rPr lang="es-ES" sz="3200" b="1" dirty="0">
                <a:solidFill>
                  <a:schemeClr val="bg1"/>
                </a:solidFill>
              </a:rPr>
              <a:t>pueblo tienen hacia esos </a:t>
            </a:r>
            <a:r>
              <a:rPr lang="es-ES" sz="3200" b="1" dirty="0" smtClean="0">
                <a:solidFill>
                  <a:schemeClr val="bg1"/>
                </a:solidFill>
              </a:rPr>
              <a:t>principios. Dios imparte </a:t>
            </a:r>
            <a:r>
              <a:rPr lang="es-ES" sz="3200" b="1" dirty="0">
                <a:solidFill>
                  <a:schemeClr val="bg1"/>
                </a:solidFill>
              </a:rPr>
              <a:t>sabiduría y poder que mantendrán fuertes a las naciones que </a:t>
            </a:r>
            <a:r>
              <a:rPr lang="es-ES" sz="3200" b="1" dirty="0" smtClean="0">
                <a:solidFill>
                  <a:schemeClr val="bg1"/>
                </a:solidFill>
              </a:rPr>
              <a:t>le permanezcan </a:t>
            </a:r>
            <a:r>
              <a:rPr lang="es-ES" sz="3200" b="1" dirty="0">
                <a:solidFill>
                  <a:schemeClr val="bg1"/>
                </a:solidFill>
              </a:rPr>
              <a:t>fieles, pero abandona a las que atribuyen su gloria a </a:t>
            </a:r>
            <a:r>
              <a:rPr lang="es-ES" sz="3200" b="1" dirty="0" smtClean="0">
                <a:solidFill>
                  <a:schemeClr val="bg1"/>
                </a:solidFill>
              </a:rPr>
              <a:t>las realizaciones </a:t>
            </a:r>
            <a:r>
              <a:rPr lang="es-ES" sz="3200" b="1" dirty="0">
                <a:solidFill>
                  <a:schemeClr val="bg1"/>
                </a:solidFill>
              </a:rPr>
              <a:t>humanas y actúan independientemente de </a:t>
            </a:r>
            <a:r>
              <a:rPr lang="es-ES" sz="3200" b="1" dirty="0" smtClean="0">
                <a:solidFill>
                  <a:schemeClr val="bg1"/>
                </a:solidFill>
              </a:rPr>
              <a:t>él. </a:t>
            </a:r>
            <a:r>
              <a:rPr lang="es-ES" sz="3200" b="1" dirty="0" smtClean="0">
                <a:solidFill>
                  <a:srgbClr val="FFFF00"/>
                </a:solidFill>
              </a:rPr>
              <a:t>CBA</a:t>
            </a:r>
            <a:endParaRPr lang="es-DO" sz="3200" b="1" dirty="0">
              <a:solidFill>
                <a:srgbClr val="FFFF00"/>
              </a:solidFill>
            </a:endParaRPr>
          </a:p>
        </p:txBody>
      </p:sp>
    </p:spTree>
    <p:extLst>
      <p:ext uri="{BB962C8B-B14F-4D97-AF65-F5344CB8AC3E}">
        <p14:creationId xmlns:p14="http://schemas.microsoft.com/office/powerpoint/2010/main" val="23251318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1" name="Forma libre: forma 30">
            <a:extLst>
              <a:ext uri="{FF2B5EF4-FFF2-40B4-BE49-F238E27FC236}">
                <a16:creationId xmlns:a16="http://schemas.microsoft.com/office/drawing/2014/main" id="{398C7394-323C-48C9-B7C5-01C566893450}"/>
              </a:ext>
            </a:extLst>
          </p:cNvPr>
          <p:cNvSpPr/>
          <p:nvPr/>
        </p:nvSpPr>
        <p:spPr>
          <a:xfrm rot="20281858">
            <a:off x="3478903" y="-1795383"/>
            <a:ext cx="8622603"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894461">
            <a:off x="2076246" y="-180464"/>
            <a:ext cx="1170569" cy="7234092"/>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 name="connsiteX0" fmla="*/ 0 w 1428863"/>
              <a:gd name="connsiteY0" fmla="*/ 253148 h 6007254"/>
              <a:gd name="connsiteX1" fmla="*/ 920407 w 1428863"/>
              <a:gd name="connsiteY1" fmla="*/ 0 h 6007254"/>
              <a:gd name="connsiteX2" fmla="*/ 1379228 w 1428863"/>
              <a:gd name="connsiteY2" fmla="*/ 529058 h 6007254"/>
              <a:gd name="connsiteX3" fmla="*/ 1428863 w 1428863"/>
              <a:gd name="connsiteY3" fmla="*/ 5778814 h 6007254"/>
              <a:gd name="connsiteX4" fmla="*/ 444283 w 1428863"/>
              <a:gd name="connsiteY4" fmla="*/ 6007254 h 6007254"/>
              <a:gd name="connsiteX5" fmla="*/ 451965 w 1428863"/>
              <a:gd name="connsiteY5" fmla="*/ 788061 h 6007254"/>
              <a:gd name="connsiteX6" fmla="*/ 0 w 1428863"/>
              <a:gd name="connsiteY6" fmla="*/ 253148 h 6007254"/>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51598"/>
              <a:gd name="connsiteY0" fmla="*/ 253148 h 5999822"/>
              <a:gd name="connsiteX1" fmla="*/ 920407 w 1451598"/>
              <a:gd name="connsiteY1" fmla="*/ 0 h 5999822"/>
              <a:gd name="connsiteX2" fmla="*/ 1379228 w 1451598"/>
              <a:gd name="connsiteY2" fmla="*/ 529058 h 5999822"/>
              <a:gd name="connsiteX3" fmla="*/ 1451598 w 1451598"/>
              <a:gd name="connsiteY3" fmla="*/ 5798671 h 5999822"/>
              <a:gd name="connsiteX4" fmla="*/ 440523 w 1451598"/>
              <a:gd name="connsiteY4" fmla="*/ 5999822 h 5999822"/>
              <a:gd name="connsiteX5" fmla="*/ 451965 w 1451598"/>
              <a:gd name="connsiteY5" fmla="*/ 788061 h 5999822"/>
              <a:gd name="connsiteX6" fmla="*/ 0 w 1451598"/>
              <a:gd name="connsiteY6" fmla="*/ 253148 h 5999822"/>
              <a:gd name="connsiteX0" fmla="*/ 0 w 1436383"/>
              <a:gd name="connsiteY0" fmla="*/ 253148 h 5999822"/>
              <a:gd name="connsiteX1" fmla="*/ 920407 w 1436383"/>
              <a:gd name="connsiteY1" fmla="*/ 0 h 5999822"/>
              <a:gd name="connsiteX2" fmla="*/ 1379228 w 1436383"/>
              <a:gd name="connsiteY2" fmla="*/ 529058 h 5999822"/>
              <a:gd name="connsiteX3" fmla="*/ 1436384 w 1436383"/>
              <a:gd name="connsiteY3" fmla="*/ 5793678 h 5999822"/>
              <a:gd name="connsiteX4" fmla="*/ 440523 w 1436383"/>
              <a:gd name="connsiteY4" fmla="*/ 5999822 h 5999822"/>
              <a:gd name="connsiteX5" fmla="*/ 451965 w 1436383"/>
              <a:gd name="connsiteY5" fmla="*/ 788061 h 5999822"/>
              <a:gd name="connsiteX6" fmla="*/ 0 w 1436383"/>
              <a:gd name="connsiteY6" fmla="*/ 253148 h 5999822"/>
              <a:gd name="connsiteX0" fmla="*/ 0 w 1436384"/>
              <a:gd name="connsiteY0" fmla="*/ 253148 h 5999822"/>
              <a:gd name="connsiteX1" fmla="*/ 920407 w 1436384"/>
              <a:gd name="connsiteY1" fmla="*/ 0 h 5999822"/>
              <a:gd name="connsiteX2" fmla="*/ 1379228 w 1436384"/>
              <a:gd name="connsiteY2" fmla="*/ 529058 h 5999822"/>
              <a:gd name="connsiteX3" fmla="*/ 1436384 w 1436384"/>
              <a:gd name="connsiteY3" fmla="*/ 5793678 h 5999822"/>
              <a:gd name="connsiteX4" fmla="*/ 440523 w 1436384"/>
              <a:gd name="connsiteY4" fmla="*/ 5999822 h 5999822"/>
              <a:gd name="connsiteX5" fmla="*/ 451965 w 1436384"/>
              <a:gd name="connsiteY5" fmla="*/ 788061 h 5999822"/>
              <a:gd name="connsiteX6" fmla="*/ 0 w 1436384"/>
              <a:gd name="connsiteY6" fmla="*/ 253148 h 5999822"/>
              <a:gd name="connsiteX0" fmla="*/ 0 w 1436384"/>
              <a:gd name="connsiteY0" fmla="*/ 253148 h 5992505"/>
              <a:gd name="connsiteX1" fmla="*/ 920407 w 1436384"/>
              <a:gd name="connsiteY1" fmla="*/ 0 h 5992505"/>
              <a:gd name="connsiteX2" fmla="*/ 1379228 w 1436384"/>
              <a:gd name="connsiteY2" fmla="*/ 529058 h 5992505"/>
              <a:gd name="connsiteX3" fmla="*/ 1436384 w 1436384"/>
              <a:gd name="connsiteY3" fmla="*/ 5793678 h 5992505"/>
              <a:gd name="connsiteX4" fmla="*/ 474890 w 1436384"/>
              <a:gd name="connsiteY4" fmla="*/ 5992505 h 5992505"/>
              <a:gd name="connsiteX5" fmla="*/ 451965 w 1436384"/>
              <a:gd name="connsiteY5" fmla="*/ 788061 h 5992505"/>
              <a:gd name="connsiteX6" fmla="*/ 0 w 1436384"/>
              <a:gd name="connsiteY6" fmla="*/ 253148 h 5992505"/>
              <a:gd name="connsiteX0" fmla="*/ 0 w 1436384"/>
              <a:gd name="connsiteY0" fmla="*/ 253148 h 5999823"/>
              <a:gd name="connsiteX1" fmla="*/ 920407 w 1436384"/>
              <a:gd name="connsiteY1" fmla="*/ 0 h 5999823"/>
              <a:gd name="connsiteX2" fmla="*/ 1379228 w 1436384"/>
              <a:gd name="connsiteY2" fmla="*/ 529058 h 5999823"/>
              <a:gd name="connsiteX3" fmla="*/ 1436384 w 1436384"/>
              <a:gd name="connsiteY3" fmla="*/ 5793678 h 5999823"/>
              <a:gd name="connsiteX4" fmla="*/ 440525 w 1436384"/>
              <a:gd name="connsiteY4" fmla="*/ 5999823 h 5999823"/>
              <a:gd name="connsiteX5" fmla="*/ 451965 w 1436384"/>
              <a:gd name="connsiteY5" fmla="*/ 788061 h 5999823"/>
              <a:gd name="connsiteX6" fmla="*/ 0 w 1436384"/>
              <a:gd name="connsiteY6" fmla="*/ 253148 h 5999823"/>
              <a:gd name="connsiteX0" fmla="*/ 0 w 1481676"/>
              <a:gd name="connsiteY0" fmla="*/ 188697 h 5999823"/>
              <a:gd name="connsiteX1" fmla="*/ 965699 w 1481676"/>
              <a:gd name="connsiteY1" fmla="*/ 0 h 5999823"/>
              <a:gd name="connsiteX2" fmla="*/ 1424520 w 1481676"/>
              <a:gd name="connsiteY2" fmla="*/ 529058 h 5999823"/>
              <a:gd name="connsiteX3" fmla="*/ 1481676 w 1481676"/>
              <a:gd name="connsiteY3" fmla="*/ 5793678 h 5999823"/>
              <a:gd name="connsiteX4" fmla="*/ 485817 w 1481676"/>
              <a:gd name="connsiteY4" fmla="*/ 5999823 h 5999823"/>
              <a:gd name="connsiteX5" fmla="*/ 497257 w 1481676"/>
              <a:gd name="connsiteY5" fmla="*/ 788061 h 5999823"/>
              <a:gd name="connsiteX6" fmla="*/ 0 w 1481676"/>
              <a:gd name="connsiteY6" fmla="*/ 188697 h 599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76" h="5999823">
                <a:moveTo>
                  <a:pt x="0" y="188697"/>
                </a:moveTo>
                <a:lnTo>
                  <a:pt x="965699" y="0"/>
                </a:lnTo>
                <a:lnTo>
                  <a:pt x="1424520" y="529058"/>
                </a:lnTo>
                <a:lnTo>
                  <a:pt x="1481676" y="5793678"/>
                </a:lnTo>
                <a:cubicBezTo>
                  <a:pt x="1137075" y="5854109"/>
                  <a:pt x="1025161" y="5897926"/>
                  <a:pt x="485817" y="5999823"/>
                </a:cubicBezTo>
                <a:cubicBezTo>
                  <a:pt x="483170" y="4142102"/>
                  <a:pt x="499904" y="2645782"/>
                  <a:pt x="497257" y="788061"/>
                </a:cubicBezTo>
                <a:lnTo>
                  <a:pt x="0" y="188697"/>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Rectángulo 5">
            <a:extLst>
              <a:ext uri="{FF2B5EF4-FFF2-40B4-BE49-F238E27FC236}">
                <a16:creationId xmlns:a16="http://schemas.microsoft.com/office/drawing/2014/main" id="{205C367E-17B1-4CAE-A55D-3F1651503034}"/>
              </a:ext>
            </a:extLst>
          </p:cNvPr>
          <p:cNvSpPr/>
          <p:nvPr/>
        </p:nvSpPr>
        <p:spPr>
          <a:xfrm>
            <a:off x="-34050" y="-23515"/>
            <a:ext cx="3130176" cy="6894076"/>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4045578"/>
              <a:gd name="connsiteY0" fmla="*/ 4465 h 6873562"/>
              <a:gd name="connsiteX1" fmla="*/ 4045578 w 4045578"/>
              <a:gd name="connsiteY1" fmla="*/ 0 h 6873562"/>
              <a:gd name="connsiteX2" fmla="*/ 3063631 w 4045578"/>
              <a:gd name="connsiteY2" fmla="*/ 656492 h 6873562"/>
              <a:gd name="connsiteX3" fmla="*/ 2390949 w 4045578"/>
              <a:gd name="connsiteY3" fmla="*/ 2684584 h 6873562"/>
              <a:gd name="connsiteX4" fmla="*/ 1941007 w 4045578"/>
              <a:gd name="connsiteY4" fmla="*/ 4084094 h 6873562"/>
              <a:gd name="connsiteX5" fmla="*/ 1447520 w 4045578"/>
              <a:gd name="connsiteY5" fmla="*/ 5560576 h 6873562"/>
              <a:gd name="connsiteX6" fmla="*/ 0 w 4045578"/>
              <a:gd name="connsiteY6" fmla="*/ 6873562 h 6873562"/>
              <a:gd name="connsiteX7" fmla="*/ 34053 w 4045578"/>
              <a:gd name="connsiteY7" fmla="*/ 4465 h 6873562"/>
              <a:gd name="connsiteX0" fmla="*/ 34053 w 4130431"/>
              <a:gd name="connsiteY0" fmla="*/ 4465 h 6873562"/>
              <a:gd name="connsiteX1" fmla="*/ 4045578 w 4130431"/>
              <a:gd name="connsiteY1" fmla="*/ 0 h 6873562"/>
              <a:gd name="connsiteX2" fmla="*/ 4130431 w 4130431"/>
              <a:gd name="connsiteY2" fmla="*/ 799367 h 6873562"/>
              <a:gd name="connsiteX3" fmla="*/ 2390949 w 4130431"/>
              <a:gd name="connsiteY3" fmla="*/ 2684584 h 6873562"/>
              <a:gd name="connsiteX4" fmla="*/ 1941007 w 4130431"/>
              <a:gd name="connsiteY4" fmla="*/ 4084094 h 6873562"/>
              <a:gd name="connsiteX5" fmla="*/ 1447520 w 4130431"/>
              <a:gd name="connsiteY5" fmla="*/ 5560576 h 6873562"/>
              <a:gd name="connsiteX6" fmla="*/ 0 w 4130431"/>
              <a:gd name="connsiteY6" fmla="*/ 6873562 h 6873562"/>
              <a:gd name="connsiteX7" fmla="*/ 34053 w 4130431"/>
              <a:gd name="connsiteY7" fmla="*/ 4465 h 6873562"/>
              <a:gd name="connsiteX0" fmla="*/ 34053 w 4130431"/>
              <a:gd name="connsiteY0" fmla="*/ 23515 h 6892612"/>
              <a:gd name="connsiteX1" fmla="*/ 4007478 w 4130431"/>
              <a:gd name="connsiteY1" fmla="*/ 0 h 6892612"/>
              <a:gd name="connsiteX2" fmla="*/ 4130431 w 4130431"/>
              <a:gd name="connsiteY2" fmla="*/ 818417 h 6892612"/>
              <a:gd name="connsiteX3" fmla="*/ 2390949 w 4130431"/>
              <a:gd name="connsiteY3" fmla="*/ 270363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286299 w 4130431"/>
              <a:gd name="connsiteY3" fmla="*/ 3456109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42845 w 4130431"/>
              <a:gd name="connsiteY5" fmla="*/ 6894076 h 6894076"/>
              <a:gd name="connsiteX6" fmla="*/ 0 w 4130431"/>
              <a:gd name="connsiteY6" fmla="*/ 6892612 h 6894076"/>
              <a:gd name="connsiteX7" fmla="*/ 34053 w 4130431"/>
              <a:gd name="connsiteY7" fmla="*/ 23515 h 6894076"/>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52370 w 4130431"/>
              <a:gd name="connsiteY5" fmla="*/ 6894076 h 6894076"/>
              <a:gd name="connsiteX6" fmla="*/ 0 w 4130431"/>
              <a:gd name="connsiteY6" fmla="*/ 6892612 h 6894076"/>
              <a:gd name="connsiteX7" fmla="*/ 34053 w 4130431"/>
              <a:gd name="connsiteY7" fmla="*/ 23515 h 689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0431" h="6894076">
                <a:moveTo>
                  <a:pt x="34053" y="23515"/>
                </a:moveTo>
                <a:lnTo>
                  <a:pt x="4007478" y="0"/>
                </a:lnTo>
                <a:lnTo>
                  <a:pt x="4130431" y="818417"/>
                </a:lnTo>
                <a:lnTo>
                  <a:pt x="3286299" y="3456109"/>
                </a:lnTo>
                <a:lnTo>
                  <a:pt x="2674432" y="5246144"/>
                </a:lnTo>
                <a:lnTo>
                  <a:pt x="2152370" y="6894076"/>
                </a:lnTo>
                <a:lnTo>
                  <a:pt x="0" y="6892612"/>
                </a:lnTo>
                <a:lnTo>
                  <a:pt x="34053" y="23515"/>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0153" y="5213730"/>
            <a:ext cx="1627544" cy="1462868"/>
          </a:xfrm>
          <a:prstGeom prst="rect">
            <a:avLst/>
          </a:prstGeom>
          <a:effectLst>
            <a:outerShdw blurRad="50800" dist="50800" dir="5400000" algn="ctr" rotWithShape="0">
              <a:srgbClr val="000000">
                <a:alpha val="99000"/>
              </a:srgbClr>
            </a:outerShdw>
          </a:effectLst>
          <a:scene3d>
            <a:camera prst="orthographicFront"/>
            <a:lightRig rig="threePt" dir="t"/>
          </a:scene3d>
          <a:sp3d>
            <a:bevelT w="0" h="0"/>
          </a:sp3d>
        </p:spPr>
      </p:pic>
      <p:sp>
        <p:nvSpPr>
          <p:cNvPr id="3" name="Rectángulo 2"/>
          <p:cNvSpPr/>
          <p:nvPr/>
        </p:nvSpPr>
        <p:spPr>
          <a:xfrm>
            <a:off x="4821872" y="2175107"/>
            <a:ext cx="5472456" cy="1938992"/>
          </a:xfrm>
          <a:prstGeom prst="rect">
            <a:avLst/>
          </a:prstGeom>
        </p:spPr>
        <p:txBody>
          <a:bodyPr wrap="square">
            <a:spAutoFit/>
          </a:bodyPr>
          <a:lstStyle/>
          <a:p>
            <a:pPr algn="ctr"/>
            <a:r>
              <a:rPr lang="es-ES" sz="6000" b="1" dirty="0">
                <a:solidFill>
                  <a:schemeClr val="bg1"/>
                </a:solidFill>
                <a:latin typeface="Calibri" panose="020F0502020204030204" pitchFamily="34" charset="0"/>
                <a:cs typeface="Calibri" panose="020F0502020204030204" pitchFamily="34" charset="0"/>
              </a:rPr>
              <a:t>Nabucodonosor vivencia el juicio</a:t>
            </a:r>
            <a:endParaRPr lang="en-US" sz="6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598511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96709" y="290658"/>
            <a:ext cx="11198581" cy="646331"/>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8. </a:t>
            </a:r>
            <a:r>
              <a:rPr lang="es-ES" sz="3600" b="1" dirty="0">
                <a:solidFill>
                  <a:srgbClr val="FFFF00"/>
                </a:solidFill>
                <a:latin typeface="Calibri" panose="020F0502020204030204" pitchFamily="34" charset="0"/>
                <a:cs typeface="Calibri" panose="020F0502020204030204" pitchFamily="34" charset="0"/>
              </a:rPr>
              <a:t>¿Qué representaba el árbol? Daniel 4:19-22</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08" y="1118760"/>
            <a:ext cx="11198581" cy="4832092"/>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19</a:t>
            </a:r>
            <a:r>
              <a:rPr lang="es-ES" sz="4400" b="1" dirty="0">
                <a:solidFill>
                  <a:schemeClr val="bg1"/>
                </a:solidFill>
                <a:latin typeface="Calibri" panose="020F0502020204030204" pitchFamily="34" charset="0"/>
                <a:cs typeface="Calibri" panose="020F0502020204030204" pitchFamily="34" charset="0"/>
              </a:rPr>
              <a:t> Entonces Daniel, cuyo nombre era </a:t>
            </a:r>
            <a:r>
              <a:rPr lang="es-ES" sz="4400" b="1" dirty="0" err="1">
                <a:solidFill>
                  <a:schemeClr val="bg1"/>
                </a:solidFill>
                <a:latin typeface="Calibri" panose="020F0502020204030204" pitchFamily="34" charset="0"/>
                <a:cs typeface="Calibri" panose="020F0502020204030204" pitchFamily="34" charset="0"/>
              </a:rPr>
              <a:t>Beltsasar</a:t>
            </a:r>
            <a:r>
              <a:rPr lang="es-ES" sz="4400" b="1" dirty="0">
                <a:solidFill>
                  <a:schemeClr val="bg1"/>
                </a:solidFill>
                <a:latin typeface="Calibri" panose="020F0502020204030204" pitchFamily="34" charset="0"/>
                <a:cs typeface="Calibri" panose="020F0502020204030204" pitchFamily="34" charset="0"/>
              </a:rPr>
              <a:t>, quedó atónito casi una hora, y sus pensamientos lo turbaban. El rey habló y dijo: </a:t>
            </a:r>
            <a:r>
              <a:rPr lang="es-ES" sz="4400" b="1" dirty="0" err="1">
                <a:solidFill>
                  <a:schemeClr val="bg1"/>
                </a:solidFill>
                <a:latin typeface="Calibri" panose="020F0502020204030204" pitchFamily="34" charset="0"/>
                <a:cs typeface="Calibri" panose="020F0502020204030204" pitchFamily="34" charset="0"/>
              </a:rPr>
              <a:t>Beltsasar</a:t>
            </a:r>
            <a:r>
              <a:rPr lang="es-ES" sz="4400" b="1" dirty="0">
                <a:solidFill>
                  <a:schemeClr val="bg1"/>
                </a:solidFill>
                <a:latin typeface="Calibri" panose="020F0502020204030204" pitchFamily="34" charset="0"/>
                <a:cs typeface="Calibri" panose="020F0502020204030204" pitchFamily="34" charset="0"/>
              </a:rPr>
              <a:t>, no te turben ni el sueño ni su interpretación. </a:t>
            </a:r>
            <a:r>
              <a:rPr lang="es-ES" sz="4400" b="1" dirty="0" err="1">
                <a:solidFill>
                  <a:schemeClr val="bg1"/>
                </a:solidFill>
                <a:latin typeface="Calibri" panose="020F0502020204030204" pitchFamily="34" charset="0"/>
                <a:cs typeface="Calibri" panose="020F0502020204030204" pitchFamily="34" charset="0"/>
              </a:rPr>
              <a:t>Beltsasar</a:t>
            </a:r>
            <a:r>
              <a:rPr lang="es-ES" sz="4400" b="1" dirty="0">
                <a:solidFill>
                  <a:schemeClr val="bg1"/>
                </a:solidFill>
                <a:latin typeface="Calibri" panose="020F0502020204030204" pitchFamily="34" charset="0"/>
                <a:cs typeface="Calibri" panose="020F0502020204030204" pitchFamily="34" charset="0"/>
              </a:rPr>
              <a:t> respondió y dijo: Señor mío, el sueño sea para tus enemigos, y su interpretación para los que mal te quieren</a:t>
            </a:r>
            <a:r>
              <a:rPr lang="es-ES" sz="4400" b="1" dirty="0" smtClean="0">
                <a:solidFill>
                  <a:schemeClr val="bg1"/>
                </a:solidFill>
                <a:latin typeface="Calibri" panose="020F0502020204030204" pitchFamily="34" charset="0"/>
                <a:cs typeface="Calibri" panose="020F0502020204030204" pitchFamily="34" charset="0"/>
              </a:rPr>
              <a:t>.</a:t>
            </a:r>
            <a:endParaRPr lang="es-ES" sz="4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3608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709466" y="130618"/>
            <a:ext cx="11198581" cy="6863417"/>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smtClean="0">
                <a:solidFill>
                  <a:srgbClr val="FFFF00"/>
                </a:solidFill>
                <a:latin typeface="Calibri" panose="020F0502020204030204" pitchFamily="34" charset="0"/>
                <a:cs typeface="Calibri" panose="020F0502020204030204" pitchFamily="34" charset="0"/>
              </a:rPr>
              <a:t>20</a:t>
            </a:r>
            <a:r>
              <a:rPr lang="es-ES" sz="4000" b="1" dirty="0" smtClean="0">
                <a:solidFill>
                  <a:schemeClr val="bg1"/>
                </a:solidFill>
                <a:latin typeface="Calibri" panose="020F0502020204030204" pitchFamily="34" charset="0"/>
                <a:cs typeface="Calibri" panose="020F0502020204030204" pitchFamily="34" charset="0"/>
              </a:rPr>
              <a:t> </a:t>
            </a:r>
            <a:r>
              <a:rPr lang="es-ES" sz="4000" b="1" dirty="0">
                <a:solidFill>
                  <a:schemeClr val="bg1"/>
                </a:solidFill>
                <a:latin typeface="Calibri" panose="020F0502020204030204" pitchFamily="34" charset="0"/>
                <a:cs typeface="Calibri" panose="020F0502020204030204" pitchFamily="34" charset="0"/>
              </a:rPr>
              <a:t>El árbol que viste, que crecía y se hacía fuerte, y cuya copa llegaba hasta el cielo, y que se veía desde todos los confines de la tierra,</a:t>
            </a:r>
          </a:p>
          <a:p>
            <a:r>
              <a:rPr lang="es-ES" sz="4000" b="1" dirty="0" smtClean="0">
                <a:solidFill>
                  <a:srgbClr val="FFFF00"/>
                </a:solidFill>
                <a:latin typeface="Calibri" panose="020F0502020204030204" pitchFamily="34" charset="0"/>
                <a:cs typeface="Calibri" panose="020F0502020204030204" pitchFamily="34" charset="0"/>
              </a:rPr>
              <a:t>21</a:t>
            </a:r>
            <a:r>
              <a:rPr lang="es-ES" sz="4000" b="1" dirty="0" smtClean="0">
                <a:solidFill>
                  <a:schemeClr val="bg1"/>
                </a:solidFill>
                <a:latin typeface="Calibri" panose="020F0502020204030204" pitchFamily="34" charset="0"/>
                <a:cs typeface="Calibri" panose="020F0502020204030204" pitchFamily="34" charset="0"/>
              </a:rPr>
              <a:t> </a:t>
            </a:r>
            <a:r>
              <a:rPr lang="es-ES" sz="4000" b="1" dirty="0">
                <a:solidFill>
                  <a:schemeClr val="bg1"/>
                </a:solidFill>
                <a:latin typeface="Calibri" panose="020F0502020204030204" pitchFamily="34" charset="0"/>
                <a:cs typeface="Calibri" panose="020F0502020204030204" pitchFamily="34" charset="0"/>
              </a:rPr>
              <a:t>cuyo follaje era hermoso, y su fruto abundante, y en que había alimento para todos, debajo del cual moraban las bestias del campo, y en cuyas ramas anidaban las aves del cielo,</a:t>
            </a:r>
          </a:p>
          <a:p>
            <a:r>
              <a:rPr lang="es-ES" sz="4000" b="1" dirty="0" smtClean="0">
                <a:solidFill>
                  <a:srgbClr val="FFFF00"/>
                </a:solidFill>
                <a:latin typeface="Calibri" panose="020F0502020204030204" pitchFamily="34" charset="0"/>
                <a:cs typeface="Calibri" panose="020F0502020204030204" pitchFamily="34" charset="0"/>
              </a:rPr>
              <a:t>22</a:t>
            </a:r>
            <a:r>
              <a:rPr lang="es-ES" sz="4000" b="1" dirty="0" smtClean="0">
                <a:solidFill>
                  <a:schemeClr val="bg1"/>
                </a:solidFill>
                <a:latin typeface="Calibri" panose="020F0502020204030204" pitchFamily="34" charset="0"/>
                <a:cs typeface="Calibri" panose="020F0502020204030204" pitchFamily="34" charset="0"/>
              </a:rPr>
              <a:t> _______________, </a:t>
            </a:r>
            <a:r>
              <a:rPr lang="es-ES" sz="4000" b="1" dirty="0">
                <a:solidFill>
                  <a:schemeClr val="bg1"/>
                </a:solidFill>
                <a:latin typeface="Calibri" panose="020F0502020204030204" pitchFamily="34" charset="0"/>
                <a:cs typeface="Calibri" panose="020F0502020204030204" pitchFamily="34" charset="0"/>
              </a:rPr>
              <a:t>oh rey, que creciste y te hiciste fuerte, pues creció tu grandeza y ha llegado hasta el cielo, y tu dominio hasta los confines de la tierra.</a:t>
            </a:r>
            <a:endParaRPr lang="es-DO" sz="4000" b="1" dirty="0">
              <a:solidFill>
                <a:schemeClr val="bg1"/>
              </a:solidFill>
              <a:latin typeface="Calibri" panose="020F0502020204030204" pitchFamily="34" charset="0"/>
              <a:cs typeface="Calibri" panose="020F0502020204030204" pitchFamily="34" charset="0"/>
            </a:endParaRPr>
          </a:p>
        </p:txBody>
      </p:sp>
      <p:sp>
        <p:nvSpPr>
          <p:cNvPr id="18" name="CuadroTexto 17"/>
          <p:cNvSpPr txBox="1"/>
          <p:nvPr/>
        </p:nvSpPr>
        <p:spPr>
          <a:xfrm>
            <a:off x="1486034" y="4353346"/>
            <a:ext cx="3543166"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tú mismo eres</a:t>
            </a:r>
            <a:endParaRPr lang="en-US" sz="4400" dirty="0">
              <a:solidFill>
                <a:srgbClr val="FFFF00"/>
              </a:solidFill>
            </a:endParaRPr>
          </a:p>
        </p:txBody>
      </p:sp>
    </p:spTree>
    <p:extLst>
      <p:ext uri="{BB962C8B-B14F-4D97-AF65-F5344CB8AC3E}">
        <p14:creationId xmlns:p14="http://schemas.microsoft.com/office/powerpoint/2010/main" val="112630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1297856" y="1021857"/>
            <a:ext cx="10618840" cy="5632311"/>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600" b="1" dirty="0">
                <a:solidFill>
                  <a:schemeClr val="bg1"/>
                </a:solidFill>
                <a:latin typeface="Calibri" panose="020F0502020204030204" pitchFamily="34" charset="0"/>
                <a:cs typeface="Calibri" panose="020F0502020204030204" pitchFamily="34" charset="0"/>
              </a:rPr>
              <a:t>Pero otras veces la voz de Dios es fuerte. Nos sacude. Interrumpe la rutina de nuestras vidas. </a:t>
            </a:r>
            <a:r>
              <a:rPr lang="es-ES" sz="3600" b="1" dirty="0" smtClean="0">
                <a:solidFill>
                  <a:schemeClr val="bg1"/>
                </a:solidFill>
                <a:latin typeface="Calibri" panose="020F0502020204030204" pitchFamily="34" charset="0"/>
                <a:cs typeface="Calibri" panose="020F0502020204030204" pitchFamily="34" charset="0"/>
              </a:rPr>
              <a:t>Nos detiene </a:t>
            </a:r>
            <a:r>
              <a:rPr lang="es-ES" sz="3600" b="1" dirty="0">
                <a:solidFill>
                  <a:schemeClr val="bg1"/>
                </a:solidFill>
                <a:latin typeface="Calibri" panose="020F0502020204030204" pitchFamily="34" charset="0"/>
                <a:cs typeface="Calibri" panose="020F0502020204030204" pitchFamily="34" charset="0"/>
              </a:rPr>
              <a:t>en nuestras rutinas. Nos sacude. Nuestras vidas parecen derrumbarse. Todo parece </a:t>
            </a:r>
            <a:r>
              <a:rPr lang="es-ES" sz="3600" b="1" dirty="0" smtClean="0">
                <a:solidFill>
                  <a:schemeClr val="bg1"/>
                </a:solidFill>
                <a:latin typeface="Calibri" panose="020F0502020204030204" pitchFamily="34" charset="0"/>
                <a:cs typeface="Calibri" panose="020F0502020204030204" pitchFamily="34" charset="0"/>
              </a:rPr>
              <a:t>estar patas </a:t>
            </a:r>
            <a:r>
              <a:rPr lang="es-ES" sz="3600" b="1" dirty="0">
                <a:solidFill>
                  <a:schemeClr val="bg1"/>
                </a:solidFill>
                <a:latin typeface="Calibri" panose="020F0502020204030204" pitchFamily="34" charset="0"/>
                <a:cs typeface="Calibri" panose="020F0502020204030204" pitchFamily="34" charset="0"/>
              </a:rPr>
              <a:t>para arriba. Incluso parecería que estamos en peligro de perder aquellas cosas por </a:t>
            </a:r>
            <a:r>
              <a:rPr lang="es-ES" sz="3600" b="1" dirty="0" smtClean="0">
                <a:solidFill>
                  <a:schemeClr val="bg1"/>
                </a:solidFill>
                <a:latin typeface="Calibri" panose="020F0502020204030204" pitchFamily="34" charset="0"/>
                <a:cs typeface="Calibri" panose="020F0502020204030204" pitchFamily="34" charset="0"/>
              </a:rPr>
              <a:t>las cuales </a:t>
            </a:r>
            <a:r>
              <a:rPr lang="es-ES" sz="3600" b="1" dirty="0">
                <a:solidFill>
                  <a:schemeClr val="bg1"/>
                </a:solidFill>
                <a:latin typeface="Calibri" panose="020F0502020204030204" pitchFamily="34" charset="0"/>
                <a:cs typeface="Calibri" panose="020F0502020204030204" pitchFamily="34" charset="0"/>
              </a:rPr>
              <a:t>hemos vivido todas nuestras vidas. De pronto, Dios nos sorprende. Irrumpe en </a:t>
            </a:r>
            <a:r>
              <a:rPr lang="es-ES" sz="3600" b="1" dirty="0" smtClean="0">
                <a:solidFill>
                  <a:schemeClr val="bg1"/>
                </a:solidFill>
                <a:latin typeface="Calibri" panose="020F0502020204030204" pitchFamily="34" charset="0"/>
                <a:cs typeface="Calibri" panose="020F0502020204030204" pitchFamily="34" charset="0"/>
              </a:rPr>
              <a:t>nuestras vidas </a:t>
            </a:r>
            <a:r>
              <a:rPr lang="es-ES" sz="3600" b="1" dirty="0">
                <a:solidFill>
                  <a:schemeClr val="bg1"/>
                </a:solidFill>
                <a:latin typeface="Calibri" panose="020F0502020204030204" pitchFamily="34" charset="0"/>
                <a:cs typeface="Calibri" panose="020F0502020204030204" pitchFamily="34" charset="0"/>
              </a:rPr>
              <a:t>de una manera destacada. Eso le sucedió al rey Nabucodonosor, y puede sucederte </a:t>
            </a:r>
            <a:r>
              <a:rPr lang="es-ES" sz="3600" b="1" dirty="0" smtClean="0">
                <a:solidFill>
                  <a:schemeClr val="bg1"/>
                </a:solidFill>
                <a:latin typeface="Calibri" panose="020F0502020204030204" pitchFamily="34" charset="0"/>
                <a:cs typeface="Calibri" panose="020F0502020204030204" pitchFamily="34" charset="0"/>
              </a:rPr>
              <a:t>también a </a:t>
            </a:r>
            <a:r>
              <a:rPr lang="es-ES" sz="3600" b="1" dirty="0">
                <a:solidFill>
                  <a:schemeClr val="bg1"/>
                </a:solidFill>
                <a:latin typeface="Calibri" panose="020F0502020204030204" pitchFamily="34" charset="0"/>
                <a:cs typeface="Calibri" panose="020F0502020204030204" pitchFamily="34" charset="0"/>
              </a:rPr>
              <a:t>ti..</a:t>
            </a:r>
            <a:endParaRPr lang="es-DO" sz="3600" b="1" dirty="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26195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95075" y="310617"/>
            <a:ext cx="8450825" cy="5632311"/>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000" b="1" dirty="0">
                <a:solidFill>
                  <a:schemeClr val="bg1"/>
                </a:solidFill>
              </a:rPr>
              <a:t>En la visión del árbol, Nabucodonosor contempló el </a:t>
            </a:r>
            <a:r>
              <a:rPr lang="es-ES" sz="4000" b="1" dirty="0">
                <a:solidFill>
                  <a:srgbClr val="FFFF00"/>
                </a:solidFill>
              </a:rPr>
              <a:t>colapso</a:t>
            </a:r>
            <a:r>
              <a:rPr lang="es-ES" sz="4000" b="1" dirty="0">
                <a:solidFill>
                  <a:schemeClr val="bg1"/>
                </a:solidFill>
              </a:rPr>
              <a:t> de su propio </a:t>
            </a:r>
            <a:r>
              <a:rPr lang="es-ES" sz="4000" b="1" dirty="0">
                <a:solidFill>
                  <a:srgbClr val="FFFF00"/>
                </a:solidFill>
              </a:rPr>
              <a:t>reino</a:t>
            </a:r>
            <a:r>
              <a:rPr lang="es-ES" sz="4000" b="1" dirty="0">
                <a:solidFill>
                  <a:schemeClr val="bg1"/>
                </a:solidFill>
              </a:rPr>
              <a:t>. La </a:t>
            </a:r>
            <a:r>
              <a:rPr lang="es-ES" sz="4000" b="1" dirty="0">
                <a:solidFill>
                  <a:srgbClr val="FFFF00"/>
                </a:solidFill>
              </a:rPr>
              <a:t>tala del </a:t>
            </a:r>
            <a:r>
              <a:rPr lang="es-ES" sz="4000" b="1" dirty="0" smtClean="0">
                <a:solidFill>
                  <a:srgbClr val="FFFF00"/>
                </a:solidFill>
              </a:rPr>
              <a:t>árbol </a:t>
            </a:r>
            <a:r>
              <a:rPr lang="es-ES" sz="4000" b="1" dirty="0" smtClean="0">
                <a:solidFill>
                  <a:schemeClr val="bg1"/>
                </a:solidFill>
              </a:rPr>
              <a:t>representaba </a:t>
            </a:r>
            <a:r>
              <a:rPr lang="es-ES" sz="4000" b="1" dirty="0">
                <a:solidFill>
                  <a:schemeClr val="bg1"/>
                </a:solidFill>
              </a:rPr>
              <a:t>la caída de Nabucodonosor del favor divino y la pérdida de su reino. Durante </a:t>
            </a:r>
            <a:r>
              <a:rPr lang="es-ES" sz="4000" b="1" dirty="0" smtClean="0">
                <a:solidFill>
                  <a:schemeClr val="bg1"/>
                </a:solidFill>
              </a:rPr>
              <a:t>siete años </a:t>
            </a:r>
            <a:r>
              <a:rPr lang="es-ES" sz="4000" b="1" dirty="0">
                <a:solidFill>
                  <a:schemeClr val="bg1"/>
                </a:solidFill>
              </a:rPr>
              <a:t>(siete tiempos) el rey padecería una </a:t>
            </a:r>
            <a:r>
              <a:rPr lang="es-ES" sz="4000" b="1" dirty="0">
                <a:solidFill>
                  <a:srgbClr val="FFFF00"/>
                </a:solidFill>
              </a:rPr>
              <a:t>enfermedad</a:t>
            </a:r>
            <a:r>
              <a:rPr lang="es-ES" sz="4000" b="1" dirty="0">
                <a:solidFill>
                  <a:schemeClr val="bg1"/>
                </a:solidFill>
              </a:rPr>
              <a:t> que lo haría pensar y actuar como una</a:t>
            </a:r>
          </a:p>
          <a:p>
            <a:r>
              <a:rPr lang="es-ES" sz="4000" b="1" dirty="0">
                <a:solidFill>
                  <a:schemeClr val="bg1"/>
                </a:solidFill>
              </a:rPr>
              <a:t>bestia </a:t>
            </a:r>
            <a:r>
              <a:rPr lang="es-ES" sz="4000" b="1" dirty="0" smtClean="0">
                <a:solidFill>
                  <a:schemeClr val="bg1"/>
                </a:solidFill>
              </a:rPr>
              <a:t>salvaje.</a:t>
            </a:r>
            <a:endParaRPr lang="es-ES" sz="4000" b="1" dirty="0">
              <a:solidFill>
                <a:schemeClr val="bg1"/>
              </a:solidFill>
            </a:endParaRPr>
          </a:p>
        </p:txBody>
      </p:sp>
    </p:spTree>
    <p:extLst>
      <p:ext uri="{BB962C8B-B14F-4D97-AF65-F5344CB8AC3E}">
        <p14:creationId xmlns:p14="http://schemas.microsoft.com/office/powerpoint/2010/main" val="42810626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96708" y="257600"/>
            <a:ext cx="11198581" cy="646331"/>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a:solidFill>
                  <a:srgbClr val="FFFF00"/>
                </a:solidFill>
                <a:latin typeface="Calibri" panose="020F0502020204030204" pitchFamily="34" charset="0"/>
                <a:cs typeface="Calibri" panose="020F0502020204030204" pitchFamily="34" charset="0"/>
              </a:rPr>
              <a:t>9</a:t>
            </a:r>
            <a:r>
              <a:rPr lang="es-DO" sz="3600" b="1" dirty="0" smtClean="0">
                <a:solidFill>
                  <a:srgbClr val="FFFF00"/>
                </a:solidFill>
                <a:latin typeface="Calibri" panose="020F0502020204030204" pitchFamily="34" charset="0"/>
                <a:cs typeface="Calibri" panose="020F0502020204030204" pitchFamily="34" charset="0"/>
              </a:rPr>
              <a:t>. </a:t>
            </a:r>
            <a:r>
              <a:rPr lang="es-ES" sz="3600" b="1" dirty="0">
                <a:solidFill>
                  <a:srgbClr val="FFFF00"/>
                </a:solidFill>
                <a:latin typeface="Calibri" panose="020F0502020204030204" pitchFamily="34" charset="0"/>
                <a:cs typeface="Calibri" panose="020F0502020204030204" pitchFamily="34" charset="0"/>
              </a:rPr>
              <a:t>¿Donde viviría el rey durante ese tiempo? </a:t>
            </a:r>
            <a:r>
              <a:rPr lang="es-ES" sz="3600" b="1" dirty="0" err="1" smtClean="0">
                <a:solidFill>
                  <a:srgbClr val="FFFF00"/>
                </a:solidFill>
                <a:latin typeface="Calibri" panose="020F0502020204030204" pitchFamily="34" charset="0"/>
                <a:cs typeface="Calibri" panose="020F0502020204030204" pitchFamily="34" charset="0"/>
              </a:rPr>
              <a:t>Dn</a:t>
            </a:r>
            <a:r>
              <a:rPr lang="es-ES" sz="3600" b="1" dirty="0" smtClean="0">
                <a:solidFill>
                  <a:srgbClr val="FFFF00"/>
                </a:solidFill>
                <a:latin typeface="Calibri" panose="020F0502020204030204" pitchFamily="34" charset="0"/>
                <a:cs typeface="Calibri" panose="020F0502020204030204" pitchFamily="34" charset="0"/>
              </a:rPr>
              <a:t> </a:t>
            </a:r>
            <a:r>
              <a:rPr lang="es-ES" sz="3600" b="1" dirty="0">
                <a:solidFill>
                  <a:srgbClr val="FFFF00"/>
                </a:solidFill>
                <a:latin typeface="Calibri" panose="020F0502020204030204" pitchFamily="34" charset="0"/>
                <a:cs typeface="Calibri" panose="020F0502020204030204" pitchFamily="34" charset="0"/>
              </a:rPr>
              <a:t>4:25, 33</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08" y="1131914"/>
            <a:ext cx="11087364" cy="5509200"/>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smtClean="0">
                <a:solidFill>
                  <a:srgbClr val="FFFF00"/>
                </a:solidFill>
                <a:latin typeface="Calibri" panose="020F0502020204030204" pitchFamily="34" charset="0"/>
                <a:cs typeface="Calibri" panose="020F0502020204030204" pitchFamily="34" charset="0"/>
              </a:rPr>
              <a:t>25. </a:t>
            </a:r>
            <a:r>
              <a:rPr lang="es-ES" sz="4400" b="1" dirty="0" smtClean="0">
                <a:solidFill>
                  <a:schemeClr val="bg1"/>
                </a:solidFill>
                <a:latin typeface="Calibri" panose="020F0502020204030204" pitchFamily="34" charset="0"/>
                <a:cs typeface="Calibri" panose="020F0502020204030204" pitchFamily="34" charset="0"/>
              </a:rPr>
              <a:t>Que </a:t>
            </a:r>
            <a:r>
              <a:rPr lang="es-ES" sz="4400" b="1" dirty="0">
                <a:solidFill>
                  <a:schemeClr val="bg1"/>
                </a:solidFill>
                <a:latin typeface="Calibri" panose="020F0502020204030204" pitchFamily="34" charset="0"/>
                <a:cs typeface="Calibri" panose="020F0502020204030204" pitchFamily="34" charset="0"/>
              </a:rPr>
              <a:t>te echarán de entre los hombres, y con las </a:t>
            </a:r>
            <a:r>
              <a:rPr lang="es-ES" sz="4400" b="1" dirty="0" smtClean="0">
                <a:solidFill>
                  <a:schemeClr val="bg1"/>
                </a:solidFill>
                <a:latin typeface="Calibri" panose="020F0502020204030204" pitchFamily="34" charset="0"/>
                <a:cs typeface="Calibri" panose="020F0502020204030204" pitchFamily="34" charset="0"/>
              </a:rPr>
              <a:t>_______ </a:t>
            </a:r>
            <a:r>
              <a:rPr lang="es-ES" sz="4400" b="1" dirty="0">
                <a:solidFill>
                  <a:schemeClr val="bg1"/>
                </a:solidFill>
                <a:latin typeface="Calibri" panose="020F0502020204030204" pitchFamily="34" charset="0"/>
                <a:cs typeface="Calibri" panose="020F0502020204030204" pitchFamily="34" charset="0"/>
              </a:rPr>
              <a:t>del campo será tu </a:t>
            </a:r>
            <a:r>
              <a:rPr lang="es-ES" sz="4400" b="1" dirty="0" smtClean="0">
                <a:solidFill>
                  <a:schemeClr val="bg1"/>
                </a:solidFill>
                <a:latin typeface="Calibri" panose="020F0502020204030204" pitchFamily="34" charset="0"/>
                <a:cs typeface="Calibri" panose="020F0502020204030204" pitchFamily="34" charset="0"/>
              </a:rPr>
              <a:t>________, </a:t>
            </a:r>
            <a:r>
              <a:rPr lang="es-ES" sz="4400" b="1" dirty="0">
                <a:solidFill>
                  <a:schemeClr val="bg1"/>
                </a:solidFill>
                <a:latin typeface="Calibri" panose="020F0502020204030204" pitchFamily="34" charset="0"/>
                <a:cs typeface="Calibri" panose="020F0502020204030204" pitchFamily="34" charset="0"/>
              </a:rPr>
              <a:t>y con hierba del campo te apacentarán como a los bueyes, y con el rocío del cielo serás bañado; y siete tiempos pasarán sobre ti, hasta que conozcas que el Altísimo tiene dominio en el reino de los hombres, y que lo da a quien él quiere.</a:t>
            </a:r>
            <a:endParaRPr lang="es-DO" sz="44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8567118" y="1767930"/>
            <a:ext cx="2093105"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morada</a:t>
            </a:r>
            <a:endParaRPr lang="en-US" sz="4400" dirty="0">
              <a:solidFill>
                <a:srgbClr val="FFFF00"/>
              </a:solidFill>
            </a:endParaRPr>
          </a:p>
        </p:txBody>
      </p:sp>
      <p:sp>
        <p:nvSpPr>
          <p:cNvPr id="10" name="CuadroTexto 9"/>
          <p:cNvSpPr txBox="1"/>
          <p:nvPr/>
        </p:nvSpPr>
        <p:spPr>
          <a:xfrm>
            <a:off x="2390205" y="1767931"/>
            <a:ext cx="1928616"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bestias </a:t>
            </a:r>
            <a:endParaRPr lang="en-US" sz="4400" dirty="0">
              <a:solidFill>
                <a:srgbClr val="FFFF00"/>
              </a:solidFill>
            </a:endParaRPr>
          </a:p>
        </p:txBody>
      </p:sp>
    </p:spTree>
    <p:extLst>
      <p:ext uri="{BB962C8B-B14F-4D97-AF65-F5344CB8AC3E}">
        <p14:creationId xmlns:p14="http://schemas.microsoft.com/office/powerpoint/2010/main" val="1037255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552316" y="580765"/>
            <a:ext cx="7102097" cy="5632311"/>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smtClean="0">
                <a:solidFill>
                  <a:srgbClr val="FFFF00"/>
                </a:solidFill>
                <a:latin typeface="Calibri" panose="020F0502020204030204" pitchFamily="34" charset="0"/>
                <a:cs typeface="Calibri" panose="020F0502020204030204" pitchFamily="34" charset="0"/>
              </a:rPr>
              <a:t>33</a:t>
            </a:r>
            <a:r>
              <a:rPr lang="es-ES" sz="4000" b="1" dirty="0" smtClean="0">
                <a:solidFill>
                  <a:schemeClr val="bg1"/>
                </a:solidFill>
                <a:latin typeface="Calibri" panose="020F0502020204030204" pitchFamily="34" charset="0"/>
                <a:cs typeface="Calibri" panose="020F0502020204030204" pitchFamily="34" charset="0"/>
              </a:rPr>
              <a:t> </a:t>
            </a:r>
            <a:r>
              <a:rPr lang="es-ES" sz="4000" b="1" dirty="0">
                <a:solidFill>
                  <a:schemeClr val="bg1"/>
                </a:solidFill>
                <a:latin typeface="Calibri" panose="020F0502020204030204" pitchFamily="34" charset="0"/>
                <a:cs typeface="Calibri" panose="020F0502020204030204" pitchFamily="34" charset="0"/>
              </a:rPr>
              <a:t>En la misma hora se cumplió la palabra sobre Nabucodonosor, y fue echado de entre los hombres; y comía hierba como los bueyes, y su cuerpo se mojaba con el rocío del cielo, hasta que su pelo creció como plumas de águila, y sus uñas como las de las aves.</a:t>
            </a:r>
            <a:endParaRPr lang="es-DO" sz="4000" b="1" dirty="0">
              <a:solidFill>
                <a:schemeClr val="bg1"/>
              </a:solidFill>
              <a:latin typeface="Calibri" panose="020F0502020204030204" pitchFamily="34" charset="0"/>
              <a:cs typeface="Calibri" panose="020F0502020204030204" pitchFamily="34" charset="0"/>
            </a:endParaRPr>
          </a:p>
        </p:txBody>
      </p:sp>
      <p:pic>
        <p:nvPicPr>
          <p:cNvPr id="2" name="Imagen 1"/>
          <p:cNvPicPr>
            <a:picLocks noChangeAspect="1"/>
          </p:cNvPicPr>
          <p:nvPr/>
        </p:nvPicPr>
        <p:blipFill>
          <a:blip r:embed="rId2"/>
          <a:stretch>
            <a:fillRect/>
          </a:stretch>
        </p:blipFill>
        <p:spPr>
          <a:xfrm>
            <a:off x="7654413" y="631153"/>
            <a:ext cx="4338458" cy="5531534"/>
          </a:xfrm>
          <a:prstGeom prst="rect">
            <a:avLst/>
          </a:prstGeom>
        </p:spPr>
      </p:pic>
    </p:spTree>
    <p:extLst>
      <p:ext uri="{BB962C8B-B14F-4D97-AF65-F5344CB8AC3E}">
        <p14:creationId xmlns:p14="http://schemas.microsoft.com/office/powerpoint/2010/main" val="28398835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650212" y="187506"/>
            <a:ext cx="8942019" cy="6740307"/>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800" b="1" dirty="0">
                <a:solidFill>
                  <a:schemeClr val="bg1"/>
                </a:solidFill>
              </a:rPr>
              <a:t>Es difícil imaginar al popular y brillante rey de Babilonia vagando sin destino como una </a:t>
            </a:r>
            <a:r>
              <a:rPr lang="es-ES" sz="4800" b="1" dirty="0" smtClean="0">
                <a:solidFill>
                  <a:schemeClr val="bg1"/>
                </a:solidFill>
              </a:rPr>
              <a:t>bestia salvaje</a:t>
            </a:r>
            <a:r>
              <a:rPr lang="es-ES" sz="4800" b="1" dirty="0">
                <a:solidFill>
                  <a:schemeClr val="bg1"/>
                </a:solidFill>
              </a:rPr>
              <a:t>. Afligido por una enfermedad mental </a:t>
            </a:r>
            <a:r>
              <a:rPr lang="es-ES" sz="4800" b="1" dirty="0" smtClean="0">
                <a:solidFill>
                  <a:schemeClr val="bg1"/>
                </a:solidFill>
              </a:rPr>
              <a:t>temporaria</a:t>
            </a:r>
            <a:r>
              <a:rPr lang="es-ES" sz="4800" b="1" dirty="0">
                <a:solidFill>
                  <a:schemeClr val="bg1"/>
                </a:solidFill>
              </a:rPr>
              <a:t>, se dejó crecer las uñas y el cabello. </a:t>
            </a:r>
            <a:r>
              <a:rPr lang="es-ES" sz="4800" b="1" dirty="0" smtClean="0">
                <a:solidFill>
                  <a:schemeClr val="bg1"/>
                </a:solidFill>
              </a:rPr>
              <a:t>No se </a:t>
            </a:r>
            <a:r>
              <a:rPr lang="es-ES" sz="4800" b="1" dirty="0">
                <a:solidFill>
                  <a:schemeClr val="bg1"/>
                </a:solidFill>
              </a:rPr>
              <a:t>bañaba. Se sentía más cómodo con los animales que en la corte real.</a:t>
            </a:r>
            <a:endParaRPr lang="es-DO" sz="4800" b="1" dirty="0">
              <a:solidFill>
                <a:schemeClr val="bg1"/>
              </a:solidFill>
            </a:endParaRPr>
          </a:p>
        </p:txBody>
      </p:sp>
    </p:spTree>
    <p:extLst>
      <p:ext uri="{BB962C8B-B14F-4D97-AF65-F5344CB8AC3E}">
        <p14:creationId xmlns:p14="http://schemas.microsoft.com/office/powerpoint/2010/main" val="842764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650214" y="173860"/>
            <a:ext cx="9030510" cy="6740307"/>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5400" b="1" dirty="0">
                <a:solidFill>
                  <a:schemeClr val="bg1"/>
                </a:solidFill>
              </a:rPr>
              <a:t>¡Qué contraste con su vida en el palacio! El rey tocó fondo. Su vida era un desastre total; </a:t>
            </a:r>
            <a:r>
              <a:rPr lang="es-ES" sz="5400" b="1" dirty="0" smtClean="0">
                <a:solidFill>
                  <a:schemeClr val="bg1"/>
                </a:solidFill>
              </a:rPr>
              <a:t>estaba completamente </a:t>
            </a:r>
            <a:r>
              <a:rPr lang="es-ES" sz="5400" b="1" dirty="0">
                <a:solidFill>
                  <a:schemeClr val="bg1"/>
                </a:solidFill>
              </a:rPr>
              <a:t>en ruinas. No había más opción que mirar hacia arriba. No podía recurrir a </a:t>
            </a:r>
            <a:r>
              <a:rPr lang="es-ES" sz="5400" b="1" dirty="0" smtClean="0">
                <a:solidFill>
                  <a:schemeClr val="bg1"/>
                </a:solidFill>
              </a:rPr>
              <a:t>nadie más </a:t>
            </a:r>
            <a:r>
              <a:rPr lang="es-ES" sz="5400" b="1" dirty="0">
                <a:solidFill>
                  <a:schemeClr val="bg1"/>
                </a:solidFill>
              </a:rPr>
              <a:t>que a Dios.</a:t>
            </a:r>
            <a:endParaRPr lang="es-DO" sz="5400" b="1" dirty="0">
              <a:solidFill>
                <a:srgbClr val="FFFF00"/>
              </a:solidFill>
            </a:endParaRPr>
          </a:p>
        </p:txBody>
      </p:sp>
    </p:spTree>
    <p:extLst>
      <p:ext uri="{BB962C8B-B14F-4D97-AF65-F5344CB8AC3E}">
        <p14:creationId xmlns:p14="http://schemas.microsoft.com/office/powerpoint/2010/main" val="29281872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p:cNvSpPr/>
          <p:nvPr/>
        </p:nvSpPr>
        <p:spPr>
          <a:xfrm>
            <a:off x="0" y="0"/>
            <a:ext cx="1652525" cy="6858000"/>
          </a:xfrm>
          <a:prstGeom prst="rect">
            <a:avLst/>
          </a:prstGeom>
          <a:solidFill>
            <a:schemeClr val="tx1"/>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A92322D2-0383-4B6C-88B5-80854FB1A7E0}"/>
              </a:ext>
            </a:extLst>
          </p:cNvPr>
          <p:cNvPicPr>
            <a:picLocks noChangeAspect="1"/>
          </p:cNvPicPr>
          <p:nvPr/>
        </p:nvPicPr>
        <p:blipFill>
          <a:blip r:embed="rId2"/>
          <a:stretch>
            <a:fillRect/>
          </a:stretch>
        </p:blipFill>
        <p:spPr>
          <a:xfrm>
            <a:off x="292880" y="5840986"/>
            <a:ext cx="1066763" cy="960086"/>
          </a:xfrm>
          <a:prstGeom prst="rect">
            <a:avLst/>
          </a:prstGeom>
        </p:spPr>
      </p:pic>
      <p:sp>
        <p:nvSpPr>
          <p:cNvPr id="3" name="CuadroTexto 2">
            <a:extLst>
              <a:ext uri="{FF2B5EF4-FFF2-40B4-BE49-F238E27FC236}">
                <a16:creationId xmlns:a16="http://schemas.microsoft.com/office/drawing/2014/main" id="{B7F75417-8BC0-431B-9DD0-3952FEF3CE45}"/>
              </a:ext>
            </a:extLst>
          </p:cNvPr>
          <p:cNvSpPr txBox="1"/>
          <p:nvPr/>
        </p:nvSpPr>
        <p:spPr>
          <a:xfrm>
            <a:off x="1912302" y="1607809"/>
            <a:ext cx="3511496" cy="584775"/>
          </a:xfrm>
          <a:prstGeom prst="rect">
            <a:avLst/>
          </a:prstGeom>
          <a:noFill/>
        </p:spPr>
        <p:txBody>
          <a:bodyPr wrap="square" rtlCol="0">
            <a:spAutoFit/>
          </a:bodyPr>
          <a:lstStyle/>
          <a:p>
            <a:pPr lvl="0">
              <a:defRPr/>
            </a:pPr>
            <a:r>
              <a:rPr lang="es-ES" sz="3200" dirty="0">
                <a:solidFill>
                  <a:srgbClr val="DF6613"/>
                </a:solidFill>
              </a:rPr>
              <a:t>Naciones fuertes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id="{2B80B65F-4774-4B34-B211-5F7CCD9DB0D1}"/>
              </a:ext>
            </a:extLst>
          </p:cNvPr>
          <p:cNvSpPr txBox="1"/>
          <p:nvPr/>
        </p:nvSpPr>
        <p:spPr>
          <a:xfrm>
            <a:off x="1945407" y="133248"/>
            <a:ext cx="4197824" cy="1077218"/>
          </a:xfrm>
          <a:prstGeom prst="rect">
            <a:avLst/>
          </a:prstGeom>
          <a:noFill/>
        </p:spPr>
        <p:txBody>
          <a:bodyPr wrap="square" rtlCol="0">
            <a:spAutoFit/>
          </a:bodyPr>
          <a:lstStyle/>
          <a:p>
            <a:pPr lvl="0">
              <a:defRPr/>
            </a:pPr>
            <a:r>
              <a:rPr lang="es-ES" sz="3200" dirty="0">
                <a:solidFill>
                  <a:srgbClr val="DF6613"/>
                </a:solidFill>
              </a:rPr>
              <a:t>Para que conozcan los vivientes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4" name="CuadroTexto 13">
            <a:extLst>
              <a:ext uri="{FF2B5EF4-FFF2-40B4-BE49-F238E27FC236}">
                <a16:creationId xmlns:a16="http://schemas.microsoft.com/office/drawing/2014/main" id="{3C95100F-E8B5-4CF3-9E17-D707427B80EE}"/>
              </a:ext>
            </a:extLst>
          </p:cNvPr>
          <p:cNvSpPr txBox="1"/>
          <p:nvPr/>
        </p:nvSpPr>
        <p:spPr>
          <a:xfrm>
            <a:off x="2002016" y="3757043"/>
            <a:ext cx="3712954" cy="584775"/>
          </a:xfrm>
          <a:prstGeom prst="rect">
            <a:avLst/>
          </a:prstGeom>
          <a:noFill/>
        </p:spPr>
        <p:txBody>
          <a:bodyPr wrap="square" rtlCol="0">
            <a:spAutoFit/>
          </a:bodyPr>
          <a:lstStyle/>
          <a:p>
            <a:pPr lvl="0">
              <a:defRPr/>
            </a:pPr>
            <a:r>
              <a:rPr lang="es-ES" sz="3200" dirty="0">
                <a:solidFill>
                  <a:srgbClr val="DF6613"/>
                </a:solidFill>
              </a:rPr>
              <a:t>La </a:t>
            </a:r>
            <a:r>
              <a:rPr lang="es-ES" sz="3200" dirty="0" smtClean="0">
                <a:solidFill>
                  <a:srgbClr val="DF6613"/>
                </a:solidFill>
              </a:rPr>
              <a:t>tala </a:t>
            </a:r>
            <a:r>
              <a:rPr lang="es-ES" sz="3200" dirty="0">
                <a:solidFill>
                  <a:srgbClr val="DF6613"/>
                </a:solidFill>
              </a:rPr>
              <a:t>del árbol</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5" name="CuadroTexto 14">
            <a:extLst>
              <a:ext uri="{FF2B5EF4-FFF2-40B4-BE49-F238E27FC236}">
                <a16:creationId xmlns:a16="http://schemas.microsoft.com/office/drawing/2014/main" id="{484CE96C-CBE3-40DD-869A-7E653E50D465}"/>
              </a:ext>
            </a:extLst>
          </p:cNvPr>
          <p:cNvSpPr txBox="1"/>
          <p:nvPr/>
        </p:nvSpPr>
        <p:spPr>
          <a:xfrm>
            <a:off x="1968911" y="4866070"/>
            <a:ext cx="3892383" cy="1077218"/>
          </a:xfrm>
          <a:prstGeom prst="rect">
            <a:avLst/>
          </a:prstGeom>
          <a:noFill/>
        </p:spPr>
        <p:txBody>
          <a:bodyPr wrap="square" rtlCol="0">
            <a:spAutoFit/>
          </a:bodyPr>
          <a:lstStyle/>
          <a:p>
            <a:pPr lvl="0">
              <a:defRPr/>
            </a:pPr>
            <a:r>
              <a:rPr lang="es-ES" sz="3200" dirty="0">
                <a:solidFill>
                  <a:srgbClr val="DF6613"/>
                </a:solidFill>
              </a:rPr>
              <a:t>Morada del rey durante los siete años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ADEAE86-D7E0-4E67-860F-EC436B06AF60}"/>
              </a:ext>
            </a:extLst>
          </p:cNvPr>
          <p:cNvSpPr txBox="1"/>
          <p:nvPr/>
        </p:nvSpPr>
        <p:spPr>
          <a:xfrm>
            <a:off x="1968911" y="2652122"/>
            <a:ext cx="3779164" cy="584775"/>
          </a:xfrm>
          <a:prstGeom prst="rect">
            <a:avLst/>
          </a:prstGeom>
          <a:noFill/>
        </p:spPr>
        <p:txBody>
          <a:bodyPr wrap="square" rtlCol="0">
            <a:spAutoFit/>
          </a:bodyPr>
          <a:lstStyle/>
          <a:p>
            <a:pPr lvl="0">
              <a:defRPr/>
            </a:pPr>
            <a:r>
              <a:rPr lang="es-ES" sz="3200" dirty="0">
                <a:solidFill>
                  <a:srgbClr val="DF6613"/>
                </a:solidFill>
              </a:rPr>
              <a:t>Identidad del árbol</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DB4BBA2C-AD84-4635-BFED-A54A24D56E2B}"/>
              </a:ext>
            </a:extLst>
          </p:cNvPr>
          <p:cNvSpPr txBox="1"/>
          <p:nvPr/>
        </p:nvSpPr>
        <p:spPr>
          <a:xfrm>
            <a:off x="6609400" y="4619765"/>
            <a:ext cx="4137725" cy="1077218"/>
          </a:xfrm>
          <a:prstGeom prst="rect">
            <a:avLst/>
          </a:prstGeom>
          <a:noFill/>
        </p:spPr>
        <p:txBody>
          <a:bodyPr wrap="square" rtlCol="0">
            <a:spAutoFit/>
          </a:bodyPr>
          <a:lstStyle/>
          <a:p>
            <a:r>
              <a:rPr lang="es-DO" sz="3200" dirty="0">
                <a:solidFill>
                  <a:srgbClr val="C00000"/>
                </a:solidFill>
              </a:rPr>
              <a:t>E</a:t>
            </a:r>
            <a:r>
              <a:rPr lang="es-DO" sz="3200" dirty="0" smtClean="0">
                <a:solidFill>
                  <a:srgbClr val="C00000"/>
                </a:solidFill>
              </a:rPr>
              <a:t>. </a:t>
            </a:r>
            <a:r>
              <a:rPr lang="es-ES" sz="3200" dirty="0"/>
              <a:t>Fieles al propósito de Dios</a:t>
            </a:r>
            <a:endParaRPr lang="es-ES" sz="3200" dirty="0"/>
          </a:p>
        </p:txBody>
      </p:sp>
      <p:sp>
        <p:nvSpPr>
          <p:cNvPr id="20" name="CuadroTexto 19">
            <a:extLst>
              <a:ext uri="{FF2B5EF4-FFF2-40B4-BE49-F238E27FC236}">
                <a16:creationId xmlns:a16="http://schemas.microsoft.com/office/drawing/2014/main" id="{8F3B8264-4C31-43B4-BA54-43EE83420FE7}"/>
              </a:ext>
            </a:extLst>
          </p:cNvPr>
          <p:cNvSpPr txBox="1"/>
          <p:nvPr/>
        </p:nvSpPr>
        <p:spPr>
          <a:xfrm>
            <a:off x="6636830" y="3218434"/>
            <a:ext cx="5042041" cy="1077218"/>
          </a:xfrm>
          <a:prstGeom prst="rect">
            <a:avLst/>
          </a:prstGeom>
          <a:noFill/>
        </p:spPr>
        <p:txBody>
          <a:bodyPr wrap="square" rtlCol="0">
            <a:spAutoFit/>
          </a:bodyPr>
          <a:lstStyle/>
          <a:p>
            <a:r>
              <a:rPr lang="es-DO" sz="3200" dirty="0">
                <a:solidFill>
                  <a:srgbClr val="C00000"/>
                </a:solidFill>
              </a:rPr>
              <a:t>D</a:t>
            </a:r>
            <a:r>
              <a:rPr lang="es-DO" sz="3200" dirty="0" smtClean="0">
                <a:solidFill>
                  <a:srgbClr val="C00000"/>
                </a:solidFill>
              </a:rPr>
              <a:t>. </a:t>
            </a:r>
            <a:r>
              <a:rPr lang="es-ES" sz="3200" dirty="0"/>
              <a:t>Propósito divino de ejecutar la orden</a:t>
            </a:r>
            <a:endParaRPr lang="es-ES" sz="3200" dirty="0"/>
          </a:p>
        </p:txBody>
      </p:sp>
      <p:sp>
        <p:nvSpPr>
          <p:cNvPr id="21" name="CuadroTexto 20">
            <a:extLst>
              <a:ext uri="{FF2B5EF4-FFF2-40B4-BE49-F238E27FC236}">
                <a16:creationId xmlns:a16="http://schemas.microsoft.com/office/drawing/2014/main" id="{707CBC07-791E-485A-931D-932FDFAF0D6C}"/>
              </a:ext>
            </a:extLst>
          </p:cNvPr>
          <p:cNvSpPr txBox="1"/>
          <p:nvPr/>
        </p:nvSpPr>
        <p:spPr>
          <a:xfrm>
            <a:off x="6602556" y="935244"/>
            <a:ext cx="4497764" cy="1077218"/>
          </a:xfrm>
          <a:prstGeom prst="rect">
            <a:avLst/>
          </a:prstGeom>
          <a:noFill/>
        </p:spPr>
        <p:txBody>
          <a:bodyPr wrap="square" rtlCol="0">
            <a:spAutoFit/>
          </a:bodyPr>
          <a:lstStyle/>
          <a:p>
            <a:r>
              <a:rPr lang="es-DO" sz="3200" dirty="0">
                <a:solidFill>
                  <a:srgbClr val="C00000"/>
                </a:solidFill>
              </a:rPr>
              <a:t>B</a:t>
            </a:r>
            <a:r>
              <a:rPr lang="es-DO" sz="3200" dirty="0" smtClean="0">
                <a:solidFill>
                  <a:srgbClr val="C00000"/>
                </a:solidFill>
              </a:rPr>
              <a:t>. </a:t>
            </a:r>
            <a:r>
              <a:rPr lang="es-ES" sz="3200" dirty="0"/>
              <a:t>Caída de Nabucodonosor</a:t>
            </a:r>
            <a:endParaRPr lang="es-ES" sz="3200" dirty="0"/>
          </a:p>
        </p:txBody>
      </p:sp>
      <p:sp>
        <p:nvSpPr>
          <p:cNvPr id="22" name="CuadroTexto 21">
            <a:extLst>
              <a:ext uri="{FF2B5EF4-FFF2-40B4-BE49-F238E27FC236}">
                <a16:creationId xmlns:a16="http://schemas.microsoft.com/office/drawing/2014/main" id="{4D4C28EC-9574-47D6-8D4C-A2D48F991BF0}"/>
              </a:ext>
            </a:extLst>
          </p:cNvPr>
          <p:cNvSpPr txBox="1"/>
          <p:nvPr/>
        </p:nvSpPr>
        <p:spPr>
          <a:xfrm>
            <a:off x="6609400" y="2076672"/>
            <a:ext cx="4294053" cy="1077218"/>
          </a:xfrm>
          <a:prstGeom prst="rect">
            <a:avLst/>
          </a:prstGeom>
          <a:noFill/>
        </p:spPr>
        <p:txBody>
          <a:bodyPr wrap="square" rtlCol="0">
            <a:spAutoFit/>
          </a:bodyPr>
          <a:lstStyle/>
          <a:p>
            <a:r>
              <a:rPr lang="es-DO" sz="3200" dirty="0">
                <a:solidFill>
                  <a:srgbClr val="C00000"/>
                </a:solidFill>
              </a:rPr>
              <a:t>C</a:t>
            </a:r>
            <a:r>
              <a:rPr lang="es-DO" sz="3200" dirty="0" smtClean="0">
                <a:solidFill>
                  <a:srgbClr val="C00000"/>
                </a:solidFill>
              </a:rPr>
              <a:t>. </a:t>
            </a:r>
            <a:r>
              <a:rPr lang="es-ES" sz="3200" dirty="0"/>
              <a:t>Con las bestias, como bestia</a:t>
            </a:r>
            <a:endParaRPr lang="es-DO" sz="3200" dirty="0"/>
          </a:p>
        </p:txBody>
      </p:sp>
      <p:sp>
        <p:nvSpPr>
          <p:cNvPr id="23" name="CuadroTexto 22">
            <a:extLst>
              <a:ext uri="{FF2B5EF4-FFF2-40B4-BE49-F238E27FC236}">
                <a16:creationId xmlns:a16="http://schemas.microsoft.com/office/drawing/2014/main" id="{570408FA-21B6-4E50-A2CA-A06FB9771535}"/>
              </a:ext>
            </a:extLst>
          </p:cNvPr>
          <p:cNvSpPr txBox="1"/>
          <p:nvPr/>
        </p:nvSpPr>
        <p:spPr>
          <a:xfrm>
            <a:off x="6602556" y="5917545"/>
            <a:ext cx="5110590" cy="584775"/>
          </a:xfrm>
          <a:prstGeom prst="rect">
            <a:avLst/>
          </a:prstGeom>
          <a:noFill/>
        </p:spPr>
        <p:txBody>
          <a:bodyPr wrap="square" rtlCol="0">
            <a:spAutoFit/>
          </a:bodyPr>
          <a:lstStyle/>
          <a:p>
            <a:r>
              <a:rPr lang="es-DO" sz="3200" dirty="0">
                <a:solidFill>
                  <a:srgbClr val="C00000"/>
                </a:solidFill>
              </a:rPr>
              <a:t>F</a:t>
            </a:r>
            <a:r>
              <a:rPr lang="es-DO" sz="3200" dirty="0" smtClean="0">
                <a:solidFill>
                  <a:srgbClr val="C00000"/>
                </a:solidFill>
              </a:rPr>
              <a:t>. </a:t>
            </a:r>
            <a:r>
              <a:rPr lang="es-ES" sz="3200" dirty="0"/>
              <a:t>Nabucodonosor mismo</a:t>
            </a:r>
            <a:endParaRPr lang="es-DO" sz="3200" dirty="0"/>
          </a:p>
        </p:txBody>
      </p:sp>
      <p:sp>
        <p:nvSpPr>
          <p:cNvPr id="9" name="CuadroTexto 8">
            <a:extLst>
              <a:ext uri="{FF2B5EF4-FFF2-40B4-BE49-F238E27FC236}">
                <a16:creationId xmlns:a16="http://schemas.microsoft.com/office/drawing/2014/main" id="{D52AD20F-C77A-4B88-B6A1-2718AE27E03B}"/>
              </a:ext>
            </a:extLst>
          </p:cNvPr>
          <p:cNvSpPr txBox="1"/>
          <p:nvPr/>
        </p:nvSpPr>
        <p:spPr>
          <a:xfrm>
            <a:off x="6609400" y="133248"/>
            <a:ext cx="3817709" cy="553998"/>
          </a:xfrm>
          <a:prstGeom prst="rect">
            <a:avLst/>
          </a:prstGeom>
          <a:noFill/>
        </p:spPr>
        <p:txBody>
          <a:bodyPr wrap="square" rtlCol="0">
            <a:spAutoFit/>
          </a:bodyPr>
          <a:lstStyle/>
          <a:p>
            <a:r>
              <a:rPr lang="es-DO" sz="3000" dirty="0">
                <a:solidFill>
                  <a:srgbClr val="C00000"/>
                </a:solidFill>
              </a:rPr>
              <a:t>A</a:t>
            </a:r>
            <a:r>
              <a:rPr lang="es-DO" sz="3000" dirty="0" smtClean="0">
                <a:solidFill>
                  <a:srgbClr val="C00000"/>
                </a:solidFill>
              </a:rPr>
              <a:t>. </a:t>
            </a:r>
            <a:r>
              <a:rPr lang="es-DO" sz="3000" dirty="0" smtClean="0"/>
              <a:t>Caída de Babilonia</a:t>
            </a:r>
            <a:endParaRPr lang="es-DO" sz="3000" dirty="0"/>
          </a:p>
        </p:txBody>
      </p:sp>
      <p:sp>
        <p:nvSpPr>
          <p:cNvPr id="6" name="Rectángulo 5"/>
          <p:cNvSpPr/>
          <p:nvPr/>
        </p:nvSpPr>
        <p:spPr>
          <a:xfrm>
            <a:off x="0" y="5158374"/>
            <a:ext cx="1652525" cy="70788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4000" b="1" cap="none" spc="0" dirty="0" smtClean="0">
                <a:ln/>
                <a:solidFill>
                  <a:schemeClr val="accent4"/>
                </a:solidFill>
                <a:effectLst/>
              </a:rPr>
              <a:t>Asocie</a:t>
            </a:r>
            <a:endParaRPr lang="es-ES" sz="4000" b="1" cap="none" spc="0" dirty="0">
              <a:ln/>
              <a:solidFill>
                <a:schemeClr val="accent4"/>
              </a:solidFill>
              <a:effectLst/>
            </a:endParaRPr>
          </a:p>
        </p:txBody>
      </p:sp>
      <p:cxnSp>
        <p:nvCxnSpPr>
          <p:cNvPr id="11" name="Conector recto 10"/>
          <p:cNvCxnSpPr/>
          <p:nvPr/>
        </p:nvCxnSpPr>
        <p:spPr>
          <a:xfrm>
            <a:off x="1652525" y="30409"/>
            <a:ext cx="0" cy="682759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48725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20"/>
                                        </p:tgtEl>
                                        <p:attrNameLst>
                                          <p:attrName>style.color</p:attrName>
                                        </p:attrNameLst>
                                      </p:cBhvr>
                                      <p:by>
                                        <p:hsl h="7200000" s="0" l="0"/>
                                      </p:by>
                                    </p:animClr>
                                    <p:animClr clrSpc="hsl" dir="cw">
                                      <p:cBhvr>
                                        <p:cTn id="11" dur="500" fill="hold"/>
                                        <p:tgtEl>
                                          <p:spTgt spid="20"/>
                                        </p:tgtEl>
                                        <p:attrNameLst>
                                          <p:attrName>fillcolor</p:attrName>
                                        </p:attrNameLst>
                                      </p:cBhvr>
                                      <p:by>
                                        <p:hsl h="7200000" s="0" l="0"/>
                                      </p:by>
                                    </p:animClr>
                                    <p:animClr clrSpc="hsl" dir="cw">
                                      <p:cBhvr>
                                        <p:cTn id="12" dur="500" fill="hold"/>
                                        <p:tgtEl>
                                          <p:spTgt spid="20"/>
                                        </p:tgtEl>
                                        <p:attrNameLst>
                                          <p:attrName>stroke.color</p:attrName>
                                        </p:attrNameLst>
                                      </p:cBhvr>
                                      <p:by>
                                        <p:hsl h="7200000" s="0" l="0"/>
                                      </p:by>
                                    </p:animClr>
                                    <p:set>
                                      <p:cBhvr>
                                        <p:cTn id="13" dur="500" fill="hold"/>
                                        <p:tgtEl>
                                          <p:spTgt spid="2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8"/>
                                        </p:tgtEl>
                                        <p:attrNameLst>
                                          <p:attrName>style.color</p:attrName>
                                        </p:attrNameLst>
                                      </p:cBhvr>
                                      <p:by>
                                        <p:hsl h="7200000" s="0" l="0"/>
                                      </p:by>
                                    </p:animClr>
                                    <p:animClr clrSpc="hsl" dir="cw">
                                      <p:cBhvr>
                                        <p:cTn id="22" dur="500" fill="hold"/>
                                        <p:tgtEl>
                                          <p:spTgt spid="8"/>
                                        </p:tgtEl>
                                        <p:attrNameLst>
                                          <p:attrName>fillcolor</p:attrName>
                                        </p:attrNameLst>
                                      </p:cBhvr>
                                      <p:by>
                                        <p:hsl h="7200000" s="0" l="0"/>
                                      </p:by>
                                    </p:animClr>
                                    <p:animClr clrSpc="hsl" dir="cw">
                                      <p:cBhvr>
                                        <p:cTn id="23" dur="500" fill="hold"/>
                                        <p:tgtEl>
                                          <p:spTgt spid="8"/>
                                        </p:tgtEl>
                                        <p:attrNameLst>
                                          <p:attrName>stroke.color</p:attrName>
                                        </p:attrNameLst>
                                      </p:cBhvr>
                                      <p:by>
                                        <p:hsl h="7200000" s="0" l="0"/>
                                      </p:by>
                                    </p:animClr>
                                    <p:set>
                                      <p:cBhvr>
                                        <p:cTn id="24" dur="500" fill="hold"/>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23"/>
                                        </p:tgtEl>
                                        <p:attrNameLst>
                                          <p:attrName>style.color</p:attrName>
                                        </p:attrNameLst>
                                      </p:cBhvr>
                                      <p:by>
                                        <p:hsl h="7200000" s="0" l="0"/>
                                      </p:by>
                                    </p:animClr>
                                    <p:animClr clrSpc="hsl" dir="cw">
                                      <p:cBhvr>
                                        <p:cTn id="33" dur="500" fill="hold"/>
                                        <p:tgtEl>
                                          <p:spTgt spid="23"/>
                                        </p:tgtEl>
                                        <p:attrNameLst>
                                          <p:attrName>fillcolor</p:attrName>
                                        </p:attrNameLst>
                                      </p:cBhvr>
                                      <p:by>
                                        <p:hsl h="7200000" s="0" l="0"/>
                                      </p:by>
                                    </p:animClr>
                                    <p:animClr clrSpc="hsl" dir="cw">
                                      <p:cBhvr>
                                        <p:cTn id="34" dur="500" fill="hold"/>
                                        <p:tgtEl>
                                          <p:spTgt spid="23"/>
                                        </p:tgtEl>
                                        <p:attrNameLst>
                                          <p:attrName>stroke.color</p:attrName>
                                        </p:attrNameLst>
                                      </p:cBhvr>
                                      <p:by>
                                        <p:hsl h="7200000" s="0" l="0"/>
                                      </p:by>
                                    </p:animClr>
                                    <p:set>
                                      <p:cBhvr>
                                        <p:cTn id="35" dur="500" fill="hold"/>
                                        <p:tgtEl>
                                          <p:spTgt spid="2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21"/>
                                        </p:tgtEl>
                                        <p:attrNameLst>
                                          <p:attrName>style.color</p:attrName>
                                        </p:attrNameLst>
                                      </p:cBhvr>
                                      <p:by>
                                        <p:hsl h="7200000" s="0" l="0"/>
                                      </p:by>
                                    </p:animClr>
                                    <p:animClr clrSpc="hsl" dir="cw">
                                      <p:cBhvr>
                                        <p:cTn id="44" dur="500" fill="hold"/>
                                        <p:tgtEl>
                                          <p:spTgt spid="21"/>
                                        </p:tgtEl>
                                        <p:attrNameLst>
                                          <p:attrName>fillcolor</p:attrName>
                                        </p:attrNameLst>
                                      </p:cBhvr>
                                      <p:by>
                                        <p:hsl h="7200000" s="0" l="0"/>
                                      </p:by>
                                    </p:animClr>
                                    <p:animClr clrSpc="hsl" dir="cw">
                                      <p:cBhvr>
                                        <p:cTn id="45" dur="500" fill="hold"/>
                                        <p:tgtEl>
                                          <p:spTgt spid="21"/>
                                        </p:tgtEl>
                                        <p:attrNameLst>
                                          <p:attrName>stroke.color</p:attrName>
                                        </p:attrNameLst>
                                      </p:cBhvr>
                                      <p:by>
                                        <p:hsl h="7200000" s="0" l="0"/>
                                      </p:by>
                                    </p:animClr>
                                    <p:set>
                                      <p:cBhvr>
                                        <p:cTn id="46" dur="500" fill="hold"/>
                                        <p:tgtEl>
                                          <p:spTgt spid="2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22"/>
                                        </p:tgtEl>
                                        <p:attrNameLst>
                                          <p:attrName>style.color</p:attrName>
                                        </p:attrNameLst>
                                      </p:cBhvr>
                                      <p:by>
                                        <p:hsl h="7200000" s="0" l="0"/>
                                      </p:by>
                                    </p:animClr>
                                    <p:animClr clrSpc="hsl" dir="cw">
                                      <p:cBhvr>
                                        <p:cTn id="55" dur="500" fill="hold"/>
                                        <p:tgtEl>
                                          <p:spTgt spid="22"/>
                                        </p:tgtEl>
                                        <p:attrNameLst>
                                          <p:attrName>fillcolor</p:attrName>
                                        </p:attrNameLst>
                                      </p:cBhvr>
                                      <p:by>
                                        <p:hsl h="7200000" s="0" l="0"/>
                                      </p:by>
                                    </p:animClr>
                                    <p:animClr clrSpc="hsl" dir="cw">
                                      <p:cBhvr>
                                        <p:cTn id="56" dur="500" fill="hold"/>
                                        <p:tgtEl>
                                          <p:spTgt spid="22"/>
                                        </p:tgtEl>
                                        <p:attrNameLst>
                                          <p:attrName>stroke.color</p:attrName>
                                        </p:attrNameLst>
                                      </p:cBhvr>
                                      <p:by>
                                        <p:hsl h="7200000" s="0" l="0"/>
                                      </p:by>
                                    </p:animClr>
                                    <p:set>
                                      <p:cBhvr>
                                        <p:cTn id="57" dur="500" fill="hold"/>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P spid="16" grpId="0"/>
      <p:bldP spid="8" grpId="0"/>
      <p:bldP spid="20" grpId="0"/>
      <p:bldP spid="21" grpId="0"/>
      <p:bldP spid="22" grpId="0"/>
      <p:bldP spid="23"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1" name="Forma libre: forma 30">
            <a:extLst>
              <a:ext uri="{FF2B5EF4-FFF2-40B4-BE49-F238E27FC236}">
                <a16:creationId xmlns:a16="http://schemas.microsoft.com/office/drawing/2014/main" id="{398C7394-323C-48C9-B7C5-01C566893450}"/>
              </a:ext>
            </a:extLst>
          </p:cNvPr>
          <p:cNvSpPr/>
          <p:nvPr/>
        </p:nvSpPr>
        <p:spPr>
          <a:xfrm rot="20281858">
            <a:off x="3478903" y="-1795383"/>
            <a:ext cx="8622603"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894461">
            <a:off x="2076246" y="-180464"/>
            <a:ext cx="1170569" cy="7234092"/>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 name="connsiteX0" fmla="*/ 0 w 1428863"/>
              <a:gd name="connsiteY0" fmla="*/ 253148 h 6007254"/>
              <a:gd name="connsiteX1" fmla="*/ 920407 w 1428863"/>
              <a:gd name="connsiteY1" fmla="*/ 0 h 6007254"/>
              <a:gd name="connsiteX2" fmla="*/ 1379228 w 1428863"/>
              <a:gd name="connsiteY2" fmla="*/ 529058 h 6007254"/>
              <a:gd name="connsiteX3" fmla="*/ 1428863 w 1428863"/>
              <a:gd name="connsiteY3" fmla="*/ 5778814 h 6007254"/>
              <a:gd name="connsiteX4" fmla="*/ 444283 w 1428863"/>
              <a:gd name="connsiteY4" fmla="*/ 6007254 h 6007254"/>
              <a:gd name="connsiteX5" fmla="*/ 451965 w 1428863"/>
              <a:gd name="connsiteY5" fmla="*/ 788061 h 6007254"/>
              <a:gd name="connsiteX6" fmla="*/ 0 w 1428863"/>
              <a:gd name="connsiteY6" fmla="*/ 253148 h 6007254"/>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51598"/>
              <a:gd name="connsiteY0" fmla="*/ 253148 h 5999822"/>
              <a:gd name="connsiteX1" fmla="*/ 920407 w 1451598"/>
              <a:gd name="connsiteY1" fmla="*/ 0 h 5999822"/>
              <a:gd name="connsiteX2" fmla="*/ 1379228 w 1451598"/>
              <a:gd name="connsiteY2" fmla="*/ 529058 h 5999822"/>
              <a:gd name="connsiteX3" fmla="*/ 1451598 w 1451598"/>
              <a:gd name="connsiteY3" fmla="*/ 5798671 h 5999822"/>
              <a:gd name="connsiteX4" fmla="*/ 440523 w 1451598"/>
              <a:gd name="connsiteY4" fmla="*/ 5999822 h 5999822"/>
              <a:gd name="connsiteX5" fmla="*/ 451965 w 1451598"/>
              <a:gd name="connsiteY5" fmla="*/ 788061 h 5999822"/>
              <a:gd name="connsiteX6" fmla="*/ 0 w 1451598"/>
              <a:gd name="connsiteY6" fmla="*/ 253148 h 5999822"/>
              <a:gd name="connsiteX0" fmla="*/ 0 w 1436383"/>
              <a:gd name="connsiteY0" fmla="*/ 253148 h 5999822"/>
              <a:gd name="connsiteX1" fmla="*/ 920407 w 1436383"/>
              <a:gd name="connsiteY1" fmla="*/ 0 h 5999822"/>
              <a:gd name="connsiteX2" fmla="*/ 1379228 w 1436383"/>
              <a:gd name="connsiteY2" fmla="*/ 529058 h 5999822"/>
              <a:gd name="connsiteX3" fmla="*/ 1436384 w 1436383"/>
              <a:gd name="connsiteY3" fmla="*/ 5793678 h 5999822"/>
              <a:gd name="connsiteX4" fmla="*/ 440523 w 1436383"/>
              <a:gd name="connsiteY4" fmla="*/ 5999822 h 5999822"/>
              <a:gd name="connsiteX5" fmla="*/ 451965 w 1436383"/>
              <a:gd name="connsiteY5" fmla="*/ 788061 h 5999822"/>
              <a:gd name="connsiteX6" fmla="*/ 0 w 1436383"/>
              <a:gd name="connsiteY6" fmla="*/ 253148 h 5999822"/>
              <a:gd name="connsiteX0" fmla="*/ 0 w 1436384"/>
              <a:gd name="connsiteY0" fmla="*/ 253148 h 5999822"/>
              <a:gd name="connsiteX1" fmla="*/ 920407 w 1436384"/>
              <a:gd name="connsiteY1" fmla="*/ 0 h 5999822"/>
              <a:gd name="connsiteX2" fmla="*/ 1379228 w 1436384"/>
              <a:gd name="connsiteY2" fmla="*/ 529058 h 5999822"/>
              <a:gd name="connsiteX3" fmla="*/ 1436384 w 1436384"/>
              <a:gd name="connsiteY3" fmla="*/ 5793678 h 5999822"/>
              <a:gd name="connsiteX4" fmla="*/ 440523 w 1436384"/>
              <a:gd name="connsiteY4" fmla="*/ 5999822 h 5999822"/>
              <a:gd name="connsiteX5" fmla="*/ 451965 w 1436384"/>
              <a:gd name="connsiteY5" fmla="*/ 788061 h 5999822"/>
              <a:gd name="connsiteX6" fmla="*/ 0 w 1436384"/>
              <a:gd name="connsiteY6" fmla="*/ 253148 h 5999822"/>
              <a:gd name="connsiteX0" fmla="*/ 0 w 1436384"/>
              <a:gd name="connsiteY0" fmla="*/ 253148 h 5992505"/>
              <a:gd name="connsiteX1" fmla="*/ 920407 w 1436384"/>
              <a:gd name="connsiteY1" fmla="*/ 0 h 5992505"/>
              <a:gd name="connsiteX2" fmla="*/ 1379228 w 1436384"/>
              <a:gd name="connsiteY2" fmla="*/ 529058 h 5992505"/>
              <a:gd name="connsiteX3" fmla="*/ 1436384 w 1436384"/>
              <a:gd name="connsiteY3" fmla="*/ 5793678 h 5992505"/>
              <a:gd name="connsiteX4" fmla="*/ 474890 w 1436384"/>
              <a:gd name="connsiteY4" fmla="*/ 5992505 h 5992505"/>
              <a:gd name="connsiteX5" fmla="*/ 451965 w 1436384"/>
              <a:gd name="connsiteY5" fmla="*/ 788061 h 5992505"/>
              <a:gd name="connsiteX6" fmla="*/ 0 w 1436384"/>
              <a:gd name="connsiteY6" fmla="*/ 253148 h 5992505"/>
              <a:gd name="connsiteX0" fmla="*/ 0 w 1436384"/>
              <a:gd name="connsiteY0" fmla="*/ 253148 h 5999823"/>
              <a:gd name="connsiteX1" fmla="*/ 920407 w 1436384"/>
              <a:gd name="connsiteY1" fmla="*/ 0 h 5999823"/>
              <a:gd name="connsiteX2" fmla="*/ 1379228 w 1436384"/>
              <a:gd name="connsiteY2" fmla="*/ 529058 h 5999823"/>
              <a:gd name="connsiteX3" fmla="*/ 1436384 w 1436384"/>
              <a:gd name="connsiteY3" fmla="*/ 5793678 h 5999823"/>
              <a:gd name="connsiteX4" fmla="*/ 440525 w 1436384"/>
              <a:gd name="connsiteY4" fmla="*/ 5999823 h 5999823"/>
              <a:gd name="connsiteX5" fmla="*/ 451965 w 1436384"/>
              <a:gd name="connsiteY5" fmla="*/ 788061 h 5999823"/>
              <a:gd name="connsiteX6" fmla="*/ 0 w 1436384"/>
              <a:gd name="connsiteY6" fmla="*/ 253148 h 5999823"/>
              <a:gd name="connsiteX0" fmla="*/ 0 w 1481676"/>
              <a:gd name="connsiteY0" fmla="*/ 188697 h 5999823"/>
              <a:gd name="connsiteX1" fmla="*/ 965699 w 1481676"/>
              <a:gd name="connsiteY1" fmla="*/ 0 h 5999823"/>
              <a:gd name="connsiteX2" fmla="*/ 1424520 w 1481676"/>
              <a:gd name="connsiteY2" fmla="*/ 529058 h 5999823"/>
              <a:gd name="connsiteX3" fmla="*/ 1481676 w 1481676"/>
              <a:gd name="connsiteY3" fmla="*/ 5793678 h 5999823"/>
              <a:gd name="connsiteX4" fmla="*/ 485817 w 1481676"/>
              <a:gd name="connsiteY4" fmla="*/ 5999823 h 5999823"/>
              <a:gd name="connsiteX5" fmla="*/ 497257 w 1481676"/>
              <a:gd name="connsiteY5" fmla="*/ 788061 h 5999823"/>
              <a:gd name="connsiteX6" fmla="*/ 0 w 1481676"/>
              <a:gd name="connsiteY6" fmla="*/ 188697 h 599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76" h="5999823">
                <a:moveTo>
                  <a:pt x="0" y="188697"/>
                </a:moveTo>
                <a:lnTo>
                  <a:pt x="965699" y="0"/>
                </a:lnTo>
                <a:lnTo>
                  <a:pt x="1424520" y="529058"/>
                </a:lnTo>
                <a:lnTo>
                  <a:pt x="1481676" y="5793678"/>
                </a:lnTo>
                <a:cubicBezTo>
                  <a:pt x="1137075" y="5854109"/>
                  <a:pt x="1025161" y="5897926"/>
                  <a:pt x="485817" y="5999823"/>
                </a:cubicBezTo>
                <a:cubicBezTo>
                  <a:pt x="483170" y="4142102"/>
                  <a:pt x="499904" y="2645782"/>
                  <a:pt x="497257" y="788061"/>
                </a:cubicBezTo>
                <a:lnTo>
                  <a:pt x="0" y="188697"/>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Rectángulo 5">
            <a:extLst>
              <a:ext uri="{FF2B5EF4-FFF2-40B4-BE49-F238E27FC236}">
                <a16:creationId xmlns:a16="http://schemas.microsoft.com/office/drawing/2014/main" id="{205C367E-17B1-4CAE-A55D-3F1651503034}"/>
              </a:ext>
            </a:extLst>
          </p:cNvPr>
          <p:cNvSpPr/>
          <p:nvPr/>
        </p:nvSpPr>
        <p:spPr>
          <a:xfrm>
            <a:off x="-34050" y="-23515"/>
            <a:ext cx="3130176" cy="6894076"/>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4045578"/>
              <a:gd name="connsiteY0" fmla="*/ 4465 h 6873562"/>
              <a:gd name="connsiteX1" fmla="*/ 4045578 w 4045578"/>
              <a:gd name="connsiteY1" fmla="*/ 0 h 6873562"/>
              <a:gd name="connsiteX2" fmla="*/ 3063631 w 4045578"/>
              <a:gd name="connsiteY2" fmla="*/ 656492 h 6873562"/>
              <a:gd name="connsiteX3" fmla="*/ 2390949 w 4045578"/>
              <a:gd name="connsiteY3" fmla="*/ 2684584 h 6873562"/>
              <a:gd name="connsiteX4" fmla="*/ 1941007 w 4045578"/>
              <a:gd name="connsiteY4" fmla="*/ 4084094 h 6873562"/>
              <a:gd name="connsiteX5" fmla="*/ 1447520 w 4045578"/>
              <a:gd name="connsiteY5" fmla="*/ 5560576 h 6873562"/>
              <a:gd name="connsiteX6" fmla="*/ 0 w 4045578"/>
              <a:gd name="connsiteY6" fmla="*/ 6873562 h 6873562"/>
              <a:gd name="connsiteX7" fmla="*/ 34053 w 4045578"/>
              <a:gd name="connsiteY7" fmla="*/ 4465 h 6873562"/>
              <a:gd name="connsiteX0" fmla="*/ 34053 w 4130431"/>
              <a:gd name="connsiteY0" fmla="*/ 4465 h 6873562"/>
              <a:gd name="connsiteX1" fmla="*/ 4045578 w 4130431"/>
              <a:gd name="connsiteY1" fmla="*/ 0 h 6873562"/>
              <a:gd name="connsiteX2" fmla="*/ 4130431 w 4130431"/>
              <a:gd name="connsiteY2" fmla="*/ 799367 h 6873562"/>
              <a:gd name="connsiteX3" fmla="*/ 2390949 w 4130431"/>
              <a:gd name="connsiteY3" fmla="*/ 2684584 h 6873562"/>
              <a:gd name="connsiteX4" fmla="*/ 1941007 w 4130431"/>
              <a:gd name="connsiteY4" fmla="*/ 4084094 h 6873562"/>
              <a:gd name="connsiteX5" fmla="*/ 1447520 w 4130431"/>
              <a:gd name="connsiteY5" fmla="*/ 5560576 h 6873562"/>
              <a:gd name="connsiteX6" fmla="*/ 0 w 4130431"/>
              <a:gd name="connsiteY6" fmla="*/ 6873562 h 6873562"/>
              <a:gd name="connsiteX7" fmla="*/ 34053 w 4130431"/>
              <a:gd name="connsiteY7" fmla="*/ 4465 h 6873562"/>
              <a:gd name="connsiteX0" fmla="*/ 34053 w 4130431"/>
              <a:gd name="connsiteY0" fmla="*/ 23515 h 6892612"/>
              <a:gd name="connsiteX1" fmla="*/ 4007478 w 4130431"/>
              <a:gd name="connsiteY1" fmla="*/ 0 h 6892612"/>
              <a:gd name="connsiteX2" fmla="*/ 4130431 w 4130431"/>
              <a:gd name="connsiteY2" fmla="*/ 818417 h 6892612"/>
              <a:gd name="connsiteX3" fmla="*/ 2390949 w 4130431"/>
              <a:gd name="connsiteY3" fmla="*/ 270363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286299 w 4130431"/>
              <a:gd name="connsiteY3" fmla="*/ 3456109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42845 w 4130431"/>
              <a:gd name="connsiteY5" fmla="*/ 6894076 h 6894076"/>
              <a:gd name="connsiteX6" fmla="*/ 0 w 4130431"/>
              <a:gd name="connsiteY6" fmla="*/ 6892612 h 6894076"/>
              <a:gd name="connsiteX7" fmla="*/ 34053 w 4130431"/>
              <a:gd name="connsiteY7" fmla="*/ 23515 h 6894076"/>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52370 w 4130431"/>
              <a:gd name="connsiteY5" fmla="*/ 6894076 h 6894076"/>
              <a:gd name="connsiteX6" fmla="*/ 0 w 4130431"/>
              <a:gd name="connsiteY6" fmla="*/ 6892612 h 6894076"/>
              <a:gd name="connsiteX7" fmla="*/ 34053 w 4130431"/>
              <a:gd name="connsiteY7" fmla="*/ 23515 h 689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0431" h="6894076">
                <a:moveTo>
                  <a:pt x="34053" y="23515"/>
                </a:moveTo>
                <a:lnTo>
                  <a:pt x="4007478" y="0"/>
                </a:lnTo>
                <a:lnTo>
                  <a:pt x="4130431" y="818417"/>
                </a:lnTo>
                <a:lnTo>
                  <a:pt x="3286299" y="3456109"/>
                </a:lnTo>
                <a:lnTo>
                  <a:pt x="2674432" y="5246144"/>
                </a:lnTo>
                <a:lnTo>
                  <a:pt x="2152370" y="6894076"/>
                </a:lnTo>
                <a:lnTo>
                  <a:pt x="0" y="6892612"/>
                </a:lnTo>
                <a:lnTo>
                  <a:pt x="34053" y="23515"/>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0153" y="5213730"/>
            <a:ext cx="1627544" cy="1462868"/>
          </a:xfrm>
          <a:prstGeom prst="rect">
            <a:avLst/>
          </a:prstGeom>
          <a:effectLst>
            <a:outerShdw blurRad="50800" dist="50800" dir="5400000" algn="ctr" rotWithShape="0">
              <a:srgbClr val="000000">
                <a:alpha val="99000"/>
              </a:srgbClr>
            </a:outerShdw>
          </a:effectLst>
          <a:scene3d>
            <a:camera prst="orthographicFront"/>
            <a:lightRig rig="threePt" dir="t"/>
          </a:scene3d>
          <a:sp3d>
            <a:bevelT w="0" h="0"/>
          </a:sp3d>
        </p:spPr>
      </p:pic>
      <p:sp>
        <p:nvSpPr>
          <p:cNvPr id="3" name="Rectángulo 2"/>
          <p:cNvSpPr/>
          <p:nvPr/>
        </p:nvSpPr>
        <p:spPr>
          <a:xfrm>
            <a:off x="4998898" y="2130861"/>
            <a:ext cx="5605191" cy="2862322"/>
          </a:xfrm>
          <a:prstGeom prst="rect">
            <a:avLst/>
          </a:prstGeom>
        </p:spPr>
        <p:txBody>
          <a:bodyPr wrap="square">
            <a:spAutoFit/>
          </a:bodyPr>
          <a:lstStyle/>
          <a:p>
            <a:pPr algn="ctr"/>
            <a:r>
              <a:rPr lang="es-ES" sz="6000" b="1" dirty="0">
                <a:solidFill>
                  <a:schemeClr val="bg1"/>
                </a:solidFill>
                <a:latin typeface="Calibri" panose="020F0502020204030204" pitchFamily="34" charset="0"/>
                <a:cs typeface="Calibri" panose="020F0502020204030204" pitchFamily="34" charset="0"/>
              </a:rPr>
              <a:t>El llamado divino al arrepentimiento</a:t>
            </a:r>
            <a:endParaRPr lang="en-US" sz="6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82102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10. </a:t>
            </a:r>
            <a:r>
              <a:rPr lang="es-ES" sz="3600" b="1" dirty="0">
                <a:solidFill>
                  <a:srgbClr val="FFFF00"/>
                </a:solidFill>
                <a:latin typeface="Calibri" panose="020F0502020204030204" pitchFamily="34" charset="0"/>
                <a:cs typeface="Calibri" panose="020F0502020204030204" pitchFamily="34" charset="0"/>
              </a:rPr>
              <a:t>¿Qué consejo le dio Dios al rey por medio de Daniel? Daniel 4:27</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600126" y="1376974"/>
            <a:ext cx="11198581" cy="5078313"/>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5400" b="1" dirty="0">
                <a:solidFill>
                  <a:schemeClr val="bg1"/>
                </a:solidFill>
                <a:latin typeface="Calibri" panose="020F0502020204030204" pitchFamily="34" charset="0"/>
                <a:cs typeface="Calibri" panose="020F0502020204030204" pitchFamily="34" charset="0"/>
              </a:rPr>
              <a:t>Por tanto, oh rey, acepta mi consejo: tus pecados </a:t>
            </a:r>
            <a:r>
              <a:rPr lang="es-ES" sz="5400" b="1" dirty="0" smtClean="0">
                <a:solidFill>
                  <a:schemeClr val="bg1"/>
                </a:solidFill>
                <a:latin typeface="Calibri" panose="020F0502020204030204" pitchFamily="34" charset="0"/>
                <a:cs typeface="Calibri" panose="020F0502020204030204" pitchFamily="34" charset="0"/>
              </a:rPr>
              <a:t>_______con _______, </a:t>
            </a:r>
            <a:r>
              <a:rPr lang="es-ES" sz="5400" b="1" dirty="0">
                <a:solidFill>
                  <a:schemeClr val="bg1"/>
                </a:solidFill>
                <a:latin typeface="Calibri" panose="020F0502020204030204" pitchFamily="34" charset="0"/>
                <a:cs typeface="Calibri" panose="020F0502020204030204" pitchFamily="34" charset="0"/>
              </a:rPr>
              <a:t>y tus iniquidades haciendo </a:t>
            </a:r>
            <a:r>
              <a:rPr lang="es-ES" sz="5400" b="1" dirty="0" smtClean="0">
                <a:solidFill>
                  <a:schemeClr val="bg1"/>
                </a:solidFill>
                <a:latin typeface="Calibri" panose="020F0502020204030204" pitchFamily="34" charset="0"/>
                <a:cs typeface="Calibri" panose="020F0502020204030204" pitchFamily="34" charset="0"/>
              </a:rPr>
              <a:t>____________ </a:t>
            </a:r>
            <a:r>
              <a:rPr lang="es-ES" sz="5400" b="1" dirty="0">
                <a:solidFill>
                  <a:schemeClr val="bg1"/>
                </a:solidFill>
                <a:latin typeface="Calibri" panose="020F0502020204030204" pitchFamily="34" charset="0"/>
                <a:cs typeface="Calibri" panose="020F0502020204030204" pitchFamily="34" charset="0"/>
              </a:rPr>
              <a:t>para con los oprimidos, pues tal vez será eso una prolongación de tu tranquilidad.</a:t>
            </a:r>
            <a:endParaRPr lang="es-DO" sz="5400" b="1" dirty="0">
              <a:solidFill>
                <a:schemeClr val="bg1"/>
              </a:solidFill>
              <a:latin typeface="Calibri" panose="020F0502020204030204" pitchFamily="34" charset="0"/>
              <a:cs typeface="Calibri" panose="020F0502020204030204" pitchFamily="34" charset="0"/>
            </a:endParaRPr>
          </a:p>
        </p:txBody>
      </p:sp>
      <p:sp>
        <p:nvSpPr>
          <p:cNvPr id="10" name="CuadroTexto 9"/>
          <p:cNvSpPr txBox="1"/>
          <p:nvPr/>
        </p:nvSpPr>
        <p:spPr>
          <a:xfrm>
            <a:off x="4297862" y="2203960"/>
            <a:ext cx="2250424" cy="923330"/>
          </a:xfrm>
          <a:prstGeom prst="rect">
            <a:avLst/>
          </a:prstGeom>
          <a:noFill/>
        </p:spPr>
        <p:txBody>
          <a:bodyPr wrap="square" rtlCol="0">
            <a:spAutoFit/>
          </a:bodyPr>
          <a:lstStyle/>
          <a:p>
            <a:r>
              <a:rPr lang="es-ES" sz="5400" b="1" dirty="0">
                <a:solidFill>
                  <a:srgbClr val="FFFF00"/>
                </a:solidFill>
                <a:latin typeface="Calibri" panose="020F0502020204030204" pitchFamily="34" charset="0"/>
                <a:cs typeface="Calibri" panose="020F0502020204030204" pitchFamily="34" charset="0"/>
              </a:rPr>
              <a:t>redime</a:t>
            </a:r>
            <a:endParaRPr lang="en-US" sz="5400" dirty="0">
              <a:solidFill>
                <a:srgbClr val="FFFF00"/>
              </a:solidFill>
            </a:endParaRPr>
          </a:p>
        </p:txBody>
      </p:sp>
      <p:sp>
        <p:nvSpPr>
          <p:cNvPr id="6" name="CuadroTexto 5"/>
          <p:cNvSpPr txBox="1"/>
          <p:nvPr/>
        </p:nvSpPr>
        <p:spPr>
          <a:xfrm>
            <a:off x="7827643" y="2187386"/>
            <a:ext cx="2250424" cy="923330"/>
          </a:xfrm>
          <a:prstGeom prst="rect">
            <a:avLst/>
          </a:prstGeom>
          <a:noFill/>
        </p:spPr>
        <p:txBody>
          <a:bodyPr wrap="square" rtlCol="0">
            <a:spAutoFit/>
          </a:bodyPr>
          <a:lstStyle/>
          <a:p>
            <a:r>
              <a:rPr lang="es-ES" sz="5400" b="1" dirty="0">
                <a:solidFill>
                  <a:srgbClr val="FFFF00"/>
                </a:solidFill>
                <a:latin typeface="Calibri" panose="020F0502020204030204" pitchFamily="34" charset="0"/>
                <a:cs typeface="Calibri" panose="020F0502020204030204" pitchFamily="34" charset="0"/>
              </a:rPr>
              <a:t>justicia</a:t>
            </a:r>
            <a:endParaRPr lang="en-US" sz="5400" dirty="0">
              <a:solidFill>
                <a:srgbClr val="FFFF00"/>
              </a:solidFill>
            </a:endParaRPr>
          </a:p>
        </p:txBody>
      </p:sp>
      <p:sp>
        <p:nvSpPr>
          <p:cNvPr id="7" name="CuadroTexto 6"/>
          <p:cNvSpPr txBox="1"/>
          <p:nvPr/>
        </p:nvSpPr>
        <p:spPr>
          <a:xfrm>
            <a:off x="704171" y="3867958"/>
            <a:ext cx="4133299" cy="923330"/>
          </a:xfrm>
          <a:prstGeom prst="rect">
            <a:avLst/>
          </a:prstGeom>
          <a:noFill/>
        </p:spPr>
        <p:txBody>
          <a:bodyPr wrap="square" rtlCol="0">
            <a:spAutoFit/>
          </a:bodyPr>
          <a:lstStyle/>
          <a:p>
            <a:r>
              <a:rPr lang="es-ES" sz="5400" b="1" dirty="0">
                <a:solidFill>
                  <a:srgbClr val="FFFF00"/>
                </a:solidFill>
                <a:latin typeface="Calibri" panose="020F0502020204030204" pitchFamily="34" charset="0"/>
                <a:cs typeface="Calibri" panose="020F0502020204030204" pitchFamily="34" charset="0"/>
              </a:rPr>
              <a:t>misericordias</a:t>
            </a:r>
            <a:endParaRPr lang="en-US" sz="5400" dirty="0">
              <a:solidFill>
                <a:srgbClr val="FFFF00"/>
              </a:solidFill>
            </a:endParaRPr>
          </a:p>
        </p:txBody>
      </p:sp>
    </p:spTree>
    <p:extLst>
      <p:ext uri="{BB962C8B-B14F-4D97-AF65-F5344CB8AC3E}">
        <p14:creationId xmlns:p14="http://schemas.microsoft.com/office/powerpoint/2010/main" val="1244367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650212" y="187506"/>
            <a:ext cx="8942019" cy="6186309"/>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600" b="1" dirty="0">
                <a:solidFill>
                  <a:srgbClr val="FFFF00"/>
                </a:solidFill>
              </a:rPr>
              <a:t>Tus pecados redime</a:t>
            </a:r>
            <a:r>
              <a:rPr lang="es-ES" sz="3600" b="1" dirty="0">
                <a:solidFill>
                  <a:schemeClr val="bg1"/>
                </a:solidFill>
              </a:rPr>
              <a:t>. Aquí se le comunica al orgulloso monarca un principio divino. Los juicios de Dios contra los hombres pueden evitarse por el arrepentimiento y la conversión. Por esa razón Dios anunció el inminente castigo de Nabucodonosor, pero le dio un año entero para que se arrepintiera y así evitara la calamidad anunciada (Dan. 4: 29). Sin embargo, el rey no cambió su manera de vivir, y en consecuencia atrajo sobre sí la ejecución del castigo. </a:t>
            </a:r>
            <a:r>
              <a:rPr lang="es-ES" sz="3600" b="1" dirty="0">
                <a:solidFill>
                  <a:srgbClr val="FFFF00"/>
                </a:solidFill>
              </a:rPr>
              <a:t>CBA</a:t>
            </a:r>
            <a:r>
              <a:rPr lang="es-ES" sz="3600" b="1" dirty="0">
                <a:solidFill>
                  <a:schemeClr val="bg1"/>
                </a:solidFill>
              </a:rPr>
              <a:t>.</a:t>
            </a:r>
            <a:endParaRPr lang="es-DO" sz="3600" b="1" dirty="0">
              <a:solidFill>
                <a:schemeClr val="bg1"/>
              </a:solidFill>
            </a:endParaRPr>
          </a:p>
        </p:txBody>
      </p:sp>
    </p:spTree>
    <p:extLst>
      <p:ext uri="{BB962C8B-B14F-4D97-AF65-F5344CB8AC3E}">
        <p14:creationId xmlns:p14="http://schemas.microsoft.com/office/powerpoint/2010/main" val="11076551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650214" y="173860"/>
            <a:ext cx="9030510" cy="6740307"/>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5400" b="1" dirty="0">
                <a:solidFill>
                  <a:schemeClr val="bg1"/>
                </a:solidFill>
              </a:rPr>
              <a:t>¡Podemos evitar los castigos divinos si nos arrepentimos. Es muy peligroso permanecer en </a:t>
            </a:r>
            <a:r>
              <a:rPr lang="es-ES" sz="5400" b="1" dirty="0" smtClean="0">
                <a:solidFill>
                  <a:schemeClr val="bg1"/>
                </a:solidFill>
              </a:rPr>
              <a:t>la desobediencia </a:t>
            </a:r>
            <a:r>
              <a:rPr lang="es-ES" sz="5400" b="1" dirty="0">
                <a:solidFill>
                  <a:schemeClr val="bg1"/>
                </a:solidFill>
              </a:rPr>
              <a:t>voluntaria a Dios. Cuando quedamos sin sus </a:t>
            </a:r>
            <a:r>
              <a:rPr lang="es-ES" sz="5400" b="1" dirty="0" smtClean="0">
                <a:solidFill>
                  <a:schemeClr val="bg1"/>
                </a:solidFill>
              </a:rPr>
              <a:t>bendiciones </a:t>
            </a:r>
            <a:r>
              <a:rPr lang="es-ES" sz="5400" b="1" dirty="0">
                <a:solidFill>
                  <a:schemeClr val="bg1"/>
                </a:solidFill>
              </a:rPr>
              <a:t>nuestras vidas se</a:t>
            </a:r>
          </a:p>
          <a:p>
            <a:r>
              <a:rPr lang="es-ES" sz="5400" b="1" dirty="0">
                <a:solidFill>
                  <a:schemeClr val="bg1"/>
                </a:solidFill>
              </a:rPr>
              <a:t>exponen al desastre.</a:t>
            </a:r>
            <a:endParaRPr lang="es-DO" sz="5400" b="1" dirty="0">
              <a:solidFill>
                <a:srgbClr val="FFFF00"/>
              </a:solidFill>
            </a:endParaRPr>
          </a:p>
        </p:txBody>
      </p:sp>
    </p:spTree>
    <p:extLst>
      <p:ext uri="{BB962C8B-B14F-4D97-AF65-F5344CB8AC3E}">
        <p14:creationId xmlns:p14="http://schemas.microsoft.com/office/powerpoint/2010/main" val="2672414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1" name="Forma libre: forma 30">
            <a:extLst>
              <a:ext uri="{FF2B5EF4-FFF2-40B4-BE49-F238E27FC236}">
                <a16:creationId xmlns:a16="http://schemas.microsoft.com/office/drawing/2014/main" id="{398C7394-323C-48C9-B7C5-01C566893450}"/>
              </a:ext>
            </a:extLst>
          </p:cNvPr>
          <p:cNvSpPr/>
          <p:nvPr/>
        </p:nvSpPr>
        <p:spPr>
          <a:xfrm rot="20281858">
            <a:off x="3478903" y="-1795383"/>
            <a:ext cx="8622603"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894461">
            <a:off x="2076246" y="-180464"/>
            <a:ext cx="1170569" cy="7234092"/>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 name="connsiteX0" fmla="*/ 0 w 1428863"/>
              <a:gd name="connsiteY0" fmla="*/ 253148 h 6007254"/>
              <a:gd name="connsiteX1" fmla="*/ 920407 w 1428863"/>
              <a:gd name="connsiteY1" fmla="*/ 0 h 6007254"/>
              <a:gd name="connsiteX2" fmla="*/ 1379228 w 1428863"/>
              <a:gd name="connsiteY2" fmla="*/ 529058 h 6007254"/>
              <a:gd name="connsiteX3" fmla="*/ 1428863 w 1428863"/>
              <a:gd name="connsiteY3" fmla="*/ 5778814 h 6007254"/>
              <a:gd name="connsiteX4" fmla="*/ 444283 w 1428863"/>
              <a:gd name="connsiteY4" fmla="*/ 6007254 h 6007254"/>
              <a:gd name="connsiteX5" fmla="*/ 451965 w 1428863"/>
              <a:gd name="connsiteY5" fmla="*/ 788061 h 6007254"/>
              <a:gd name="connsiteX6" fmla="*/ 0 w 1428863"/>
              <a:gd name="connsiteY6" fmla="*/ 253148 h 6007254"/>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51598"/>
              <a:gd name="connsiteY0" fmla="*/ 253148 h 5999822"/>
              <a:gd name="connsiteX1" fmla="*/ 920407 w 1451598"/>
              <a:gd name="connsiteY1" fmla="*/ 0 h 5999822"/>
              <a:gd name="connsiteX2" fmla="*/ 1379228 w 1451598"/>
              <a:gd name="connsiteY2" fmla="*/ 529058 h 5999822"/>
              <a:gd name="connsiteX3" fmla="*/ 1451598 w 1451598"/>
              <a:gd name="connsiteY3" fmla="*/ 5798671 h 5999822"/>
              <a:gd name="connsiteX4" fmla="*/ 440523 w 1451598"/>
              <a:gd name="connsiteY4" fmla="*/ 5999822 h 5999822"/>
              <a:gd name="connsiteX5" fmla="*/ 451965 w 1451598"/>
              <a:gd name="connsiteY5" fmla="*/ 788061 h 5999822"/>
              <a:gd name="connsiteX6" fmla="*/ 0 w 1451598"/>
              <a:gd name="connsiteY6" fmla="*/ 253148 h 5999822"/>
              <a:gd name="connsiteX0" fmla="*/ 0 w 1436383"/>
              <a:gd name="connsiteY0" fmla="*/ 253148 h 5999822"/>
              <a:gd name="connsiteX1" fmla="*/ 920407 w 1436383"/>
              <a:gd name="connsiteY1" fmla="*/ 0 h 5999822"/>
              <a:gd name="connsiteX2" fmla="*/ 1379228 w 1436383"/>
              <a:gd name="connsiteY2" fmla="*/ 529058 h 5999822"/>
              <a:gd name="connsiteX3" fmla="*/ 1436384 w 1436383"/>
              <a:gd name="connsiteY3" fmla="*/ 5793678 h 5999822"/>
              <a:gd name="connsiteX4" fmla="*/ 440523 w 1436383"/>
              <a:gd name="connsiteY4" fmla="*/ 5999822 h 5999822"/>
              <a:gd name="connsiteX5" fmla="*/ 451965 w 1436383"/>
              <a:gd name="connsiteY5" fmla="*/ 788061 h 5999822"/>
              <a:gd name="connsiteX6" fmla="*/ 0 w 1436383"/>
              <a:gd name="connsiteY6" fmla="*/ 253148 h 5999822"/>
              <a:gd name="connsiteX0" fmla="*/ 0 w 1436384"/>
              <a:gd name="connsiteY0" fmla="*/ 253148 h 5999822"/>
              <a:gd name="connsiteX1" fmla="*/ 920407 w 1436384"/>
              <a:gd name="connsiteY1" fmla="*/ 0 h 5999822"/>
              <a:gd name="connsiteX2" fmla="*/ 1379228 w 1436384"/>
              <a:gd name="connsiteY2" fmla="*/ 529058 h 5999822"/>
              <a:gd name="connsiteX3" fmla="*/ 1436384 w 1436384"/>
              <a:gd name="connsiteY3" fmla="*/ 5793678 h 5999822"/>
              <a:gd name="connsiteX4" fmla="*/ 440523 w 1436384"/>
              <a:gd name="connsiteY4" fmla="*/ 5999822 h 5999822"/>
              <a:gd name="connsiteX5" fmla="*/ 451965 w 1436384"/>
              <a:gd name="connsiteY5" fmla="*/ 788061 h 5999822"/>
              <a:gd name="connsiteX6" fmla="*/ 0 w 1436384"/>
              <a:gd name="connsiteY6" fmla="*/ 253148 h 5999822"/>
              <a:gd name="connsiteX0" fmla="*/ 0 w 1436384"/>
              <a:gd name="connsiteY0" fmla="*/ 253148 h 5992505"/>
              <a:gd name="connsiteX1" fmla="*/ 920407 w 1436384"/>
              <a:gd name="connsiteY1" fmla="*/ 0 h 5992505"/>
              <a:gd name="connsiteX2" fmla="*/ 1379228 w 1436384"/>
              <a:gd name="connsiteY2" fmla="*/ 529058 h 5992505"/>
              <a:gd name="connsiteX3" fmla="*/ 1436384 w 1436384"/>
              <a:gd name="connsiteY3" fmla="*/ 5793678 h 5992505"/>
              <a:gd name="connsiteX4" fmla="*/ 474890 w 1436384"/>
              <a:gd name="connsiteY4" fmla="*/ 5992505 h 5992505"/>
              <a:gd name="connsiteX5" fmla="*/ 451965 w 1436384"/>
              <a:gd name="connsiteY5" fmla="*/ 788061 h 5992505"/>
              <a:gd name="connsiteX6" fmla="*/ 0 w 1436384"/>
              <a:gd name="connsiteY6" fmla="*/ 253148 h 5992505"/>
              <a:gd name="connsiteX0" fmla="*/ 0 w 1436384"/>
              <a:gd name="connsiteY0" fmla="*/ 253148 h 5999823"/>
              <a:gd name="connsiteX1" fmla="*/ 920407 w 1436384"/>
              <a:gd name="connsiteY1" fmla="*/ 0 h 5999823"/>
              <a:gd name="connsiteX2" fmla="*/ 1379228 w 1436384"/>
              <a:gd name="connsiteY2" fmla="*/ 529058 h 5999823"/>
              <a:gd name="connsiteX3" fmla="*/ 1436384 w 1436384"/>
              <a:gd name="connsiteY3" fmla="*/ 5793678 h 5999823"/>
              <a:gd name="connsiteX4" fmla="*/ 440525 w 1436384"/>
              <a:gd name="connsiteY4" fmla="*/ 5999823 h 5999823"/>
              <a:gd name="connsiteX5" fmla="*/ 451965 w 1436384"/>
              <a:gd name="connsiteY5" fmla="*/ 788061 h 5999823"/>
              <a:gd name="connsiteX6" fmla="*/ 0 w 1436384"/>
              <a:gd name="connsiteY6" fmla="*/ 253148 h 5999823"/>
              <a:gd name="connsiteX0" fmla="*/ 0 w 1481676"/>
              <a:gd name="connsiteY0" fmla="*/ 188697 h 5999823"/>
              <a:gd name="connsiteX1" fmla="*/ 965699 w 1481676"/>
              <a:gd name="connsiteY1" fmla="*/ 0 h 5999823"/>
              <a:gd name="connsiteX2" fmla="*/ 1424520 w 1481676"/>
              <a:gd name="connsiteY2" fmla="*/ 529058 h 5999823"/>
              <a:gd name="connsiteX3" fmla="*/ 1481676 w 1481676"/>
              <a:gd name="connsiteY3" fmla="*/ 5793678 h 5999823"/>
              <a:gd name="connsiteX4" fmla="*/ 485817 w 1481676"/>
              <a:gd name="connsiteY4" fmla="*/ 5999823 h 5999823"/>
              <a:gd name="connsiteX5" fmla="*/ 497257 w 1481676"/>
              <a:gd name="connsiteY5" fmla="*/ 788061 h 5999823"/>
              <a:gd name="connsiteX6" fmla="*/ 0 w 1481676"/>
              <a:gd name="connsiteY6" fmla="*/ 188697 h 599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76" h="5999823">
                <a:moveTo>
                  <a:pt x="0" y="188697"/>
                </a:moveTo>
                <a:lnTo>
                  <a:pt x="965699" y="0"/>
                </a:lnTo>
                <a:lnTo>
                  <a:pt x="1424520" y="529058"/>
                </a:lnTo>
                <a:lnTo>
                  <a:pt x="1481676" y="5793678"/>
                </a:lnTo>
                <a:cubicBezTo>
                  <a:pt x="1137075" y="5854109"/>
                  <a:pt x="1025161" y="5897926"/>
                  <a:pt x="485817" y="5999823"/>
                </a:cubicBezTo>
                <a:cubicBezTo>
                  <a:pt x="483170" y="4142102"/>
                  <a:pt x="499904" y="2645782"/>
                  <a:pt x="497257" y="788061"/>
                </a:cubicBezTo>
                <a:lnTo>
                  <a:pt x="0" y="188697"/>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Rectángulo 5">
            <a:extLst>
              <a:ext uri="{FF2B5EF4-FFF2-40B4-BE49-F238E27FC236}">
                <a16:creationId xmlns:a16="http://schemas.microsoft.com/office/drawing/2014/main" id="{205C367E-17B1-4CAE-A55D-3F1651503034}"/>
              </a:ext>
            </a:extLst>
          </p:cNvPr>
          <p:cNvSpPr/>
          <p:nvPr/>
        </p:nvSpPr>
        <p:spPr>
          <a:xfrm>
            <a:off x="-34050" y="-23515"/>
            <a:ext cx="3130176" cy="6894076"/>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4045578"/>
              <a:gd name="connsiteY0" fmla="*/ 4465 h 6873562"/>
              <a:gd name="connsiteX1" fmla="*/ 4045578 w 4045578"/>
              <a:gd name="connsiteY1" fmla="*/ 0 h 6873562"/>
              <a:gd name="connsiteX2" fmla="*/ 3063631 w 4045578"/>
              <a:gd name="connsiteY2" fmla="*/ 656492 h 6873562"/>
              <a:gd name="connsiteX3" fmla="*/ 2390949 w 4045578"/>
              <a:gd name="connsiteY3" fmla="*/ 2684584 h 6873562"/>
              <a:gd name="connsiteX4" fmla="*/ 1941007 w 4045578"/>
              <a:gd name="connsiteY4" fmla="*/ 4084094 h 6873562"/>
              <a:gd name="connsiteX5" fmla="*/ 1447520 w 4045578"/>
              <a:gd name="connsiteY5" fmla="*/ 5560576 h 6873562"/>
              <a:gd name="connsiteX6" fmla="*/ 0 w 4045578"/>
              <a:gd name="connsiteY6" fmla="*/ 6873562 h 6873562"/>
              <a:gd name="connsiteX7" fmla="*/ 34053 w 4045578"/>
              <a:gd name="connsiteY7" fmla="*/ 4465 h 6873562"/>
              <a:gd name="connsiteX0" fmla="*/ 34053 w 4130431"/>
              <a:gd name="connsiteY0" fmla="*/ 4465 h 6873562"/>
              <a:gd name="connsiteX1" fmla="*/ 4045578 w 4130431"/>
              <a:gd name="connsiteY1" fmla="*/ 0 h 6873562"/>
              <a:gd name="connsiteX2" fmla="*/ 4130431 w 4130431"/>
              <a:gd name="connsiteY2" fmla="*/ 799367 h 6873562"/>
              <a:gd name="connsiteX3" fmla="*/ 2390949 w 4130431"/>
              <a:gd name="connsiteY3" fmla="*/ 2684584 h 6873562"/>
              <a:gd name="connsiteX4" fmla="*/ 1941007 w 4130431"/>
              <a:gd name="connsiteY4" fmla="*/ 4084094 h 6873562"/>
              <a:gd name="connsiteX5" fmla="*/ 1447520 w 4130431"/>
              <a:gd name="connsiteY5" fmla="*/ 5560576 h 6873562"/>
              <a:gd name="connsiteX6" fmla="*/ 0 w 4130431"/>
              <a:gd name="connsiteY6" fmla="*/ 6873562 h 6873562"/>
              <a:gd name="connsiteX7" fmla="*/ 34053 w 4130431"/>
              <a:gd name="connsiteY7" fmla="*/ 4465 h 6873562"/>
              <a:gd name="connsiteX0" fmla="*/ 34053 w 4130431"/>
              <a:gd name="connsiteY0" fmla="*/ 23515 h 6892612"/>
              <a:gd name="connsiteX1" fmla="*/ 4007478 w 4130431"/>
              <a:gd name="connsiteY1" fmla="*/ 0 h 6892612"/>
              <a:gd name="connsiteX2" fmla="*/ 4130431 w 4130431"/>
              <a:gd name="connsiteY2" fmla="*/ 818417 h 6892612"/>
              <a:gd name="connsiteX3" fmla="*/ 2390949 w 4130431"/>
              <a:gd name="connsiteY3" fmla="*/ 270363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286299 w 4130431"/>
              <a:gd name="connsiteY3" fmla="*/ 3456109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42845 w 4130431"/>
              <a:gd name="connsiteY5" fmla="*/ 6894076 h 6894076"/>
              <a:gd name="connsiteX6" fmla="*/ 0 w 4130431"/>
              <a:gd name="connsiteY6" fmla="*/ 6892612 h 6894076"/>
              <a:gd name="connsiteX7" fmla="*/ 34053 w 4130431"/>
              <a:gd name="connsiteY7" fmla="*/ 23515 h 6894076"/>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52370 w 4130431"/>
              <a:gd name="connsiteY5" fmla="*/ 6894076 h 6894076"/>
              <a:gd name="connsiteX6" fmla="*/ 0 w 4130431"/>
              <a:gd name="connsiteY6" fmla="*/ 6892612 h 6894076"/>
              <a:gd name="connsiteX7" fmla="*/ 34053 w 4130431"/>
              <a:gd name="connsiteY7" fmla="*/ 23515 h 689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0431" h="6894076">
                <a:moveTo>
                  <a:pt x="34053" y="23515"/>
                </a:moveTo>
                <a:lnTo>
                  <a:pt x="4007478" y="0"/>
                </a:lnTo>
                <a:lnTo>
                  <a:pt x="4130431" y="818417"/>
                </a:lnTo>
                <a:lnTo>
                  <a:pt x="3286299" y="3456109"/>
                </a:lnTo>
                <a:lnTo>
                  <a:pt x="2674432" y="5246144"/>
                </a:lnTo>
                <a:lnTo>
                  <a:pt x="2152370" y="6894076"/>
                </a:lnTo>
                <a:lnTo>
                  <a:pt x="0" y="6892612"/>
                </a:lnTo>
                <a:lnTo>
                  <a:pt x="34053" y="23515"/>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0153" y="5213730"/>
            <a:ext cx="1627544" cy="1462868"/>
          </a:xfrm>
          <a:prstGeom prst="rect">
            <a:avLst/>
          </a:prstGeom>
          <a:effectLst>
            <a:outerShdw blurRad="50800" dist="50800" dir="5400000" algn="ctr" rotWithShape="0">
              <a:srgbClr val="000000">
                <a:alpha val="99000"/>
              </a:srgbClr>
            </a:outerShdw>
          </a:effectLst>
          <a:scene3d>
            <a:camera prst="orthographicFront"/>
            <a:lightRig rig="threePt" dir="t"/>
          </a:scene3d>
          <a:sp3d>
            <a:bevelT w="0" h="0"/>
          </a:sp3d>
        </p:spPr>
      </p:pic>
      <p:sp>
        <p:nvSpPr>
          <p:cNvPr id="3" name="Rectángulo 2"/>
          <p:cNvSpPr/>
          <p:nvPr/>
        </p:nvSpPr>
        <p:spPr>
          <a:xfrm>
            <a:off x="4571196" y="2071868"/>
            <a:ext cx="5324972" cy="1938992"/>
          </a:xfrm>
          <a:prstGeom prst="rect">
            <a:avLst/>
          </a:prstGeom>
        </p:spPr>
        <p:txBody>
          <a:bodyPr wrap="square">
            <a:spAutoFit/>
          </a:bodyPr>
          <a:lstStyle/>
          <a:p>
            <a:pPr algn="ctr"/>
            <a:r>
              <a:rPr lang="es-ES" sz="6000" b="1" dirty="0">
                <a:solidFill>
                  <a:schemeClr val="bg1"/>
                </a:solidFill>
                <a:latin typeface="Calibri" panose="020F0502020204030204" pitchFamily="34" charset="0"/>
                <a:cs typeface="Calibri" panose="020F0502020204030204" pitchFamily="34" charset="0"/>
              </a:rPr>
              <a:t>El testimonio de Nabucodonosor</a:t>
            </a:r>
            <a:endParaRPr lang="en-US" sz="6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036058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650213" y="21180"/>
            <a:ext cx="9030510" cy="6863417"/>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400" b="1" dirty="0">
                <a:solidFill>
                  <a:schemeClr val="bg1"/>
                </a:solidFill>
              </a:rPr>
              <a:t>Dios previene a pueblos y</a:t>
            </a:r>
          </a:p>
          <a:p>
            <a:r>
              <a:rPr lang="es-ES" sz="4400" b="1" dirty="0">
                <a:solidFill>
                  <a:schemeClr val="bg1"/>
                </a:solidFill>
              </a:rPr>
              <a:t>naciones de su inminente castigo. Envía un mensaje al mundo hoy </a:t>
            </a:r>
            <a:r>
              <a:rPr lang="es-ES" sz="4400" b="1" dirty="0" smtClean="0">
                <a:solidFill>
                  <a:schemeClr val="bg1"/>
                </a:solidFill>
              </a:rPr>
              <a:t>para advertirle </a:t>
            </a:r>
            <a:r>
              <a:rPr lang="es-ES" sz="4400" b="1" dirty="0">
                <a:solidFill>
                  <a:schemeClr val="bg1"/>
                </a:solidFill>
              </a:rPr>
              <a:t>que su fin se acerca velozmente. Puede ser que pocos acepten </a:t>
            </a:r>
            <a:r>
              <a:rPr lang="es-ES" sz="4400" b="1" dirty="0" smtClean="0">
                <a:solidFill>
                  <a:schemeClr val="bg1"/>
                </a:solidFill>
              </a:rPr>
              <a:t>tales advertencias</a:t>
            </a:r>
            <a:r>
              <a:rPr lang="es-ES" sz="4400" b="1" dirty="0">
                <a:solidFill>
                  <a:schemeClr val="bg1"/>
                </a:solidFill>
              </a:rPr>
              <a:t>, pero siendo que han recibido una adecuada amonestación, </a:t>
            </a:r>
            <a:r>
              <a:rPr lang="es-ES" sz="4400" b="1" dirty="0" smtClean="0">
                <a:solidFill>
                  <a:schemeClr val="bg1"/>
                </a:solidFill>
              </a:rPr>
              <a:t>los hombres </a:t>
            </a:r>
            <a:r>
              <a:rPr lang="es-ES" sz="4400" b="1" dirty="0">
                <a:solidFill>
                  <a:schemeClr val="bg1"/>
                </a:solidFill>
              </a:rPr>
              <a:t>no tendrán excusa en el día de la desgracia.</a:t>
            </a:r>
            <a:r>
              <a:rPr lang="es-ES" sz="4400" b="1" dirty="0" smtClean="0">
                <a:solidFill>
                  <a:schemeClr val="bg1"/>
                </a:solidFill>
              </a:rPr>
              <a:t> </a:t>
            </a:r>
            <a:r>
              <a:rPr lang="es-ES" sz="4400" b="1" dirty="0" smtClean="0">
                <a:solidFill>
                  <a:srgbClr val="FFFF00"/>
                </a:solidFill>
              </a:rPr>
              <a:t>CBA</a:t>
            </a:r>
            <a:r>
              <a:rPr lang="es-ES" sz="4400" b="1" dirty="0" smtClean="0">
                <a:solidFill>
                  <a:schemeClr val="bg1"/>
                </a:solidFill>
              </a:rPr>
              <a:t>.</a:t>
            </a:r>
            <a:endParaRPr lang="es-DO" sz="4400" b="1" dirty="0">
              <a:solidFill>
                <a:schemeClr val="bg1"/>
              </a:solidFill>
            </a:endParaRPr>
          </a:p>
        </p:txBody>
      </p:sp>
    </p:spTree>
    <p:extLst>
      <p:ext uri="{BB962C8B-B14F-4D97-AF65-F5344CB8AC3E}">
        <p14:creationId xmlns:p14="http://schemas.microsoft.com/office/powerpoint/2010/main" val="7435211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0077707"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11. </a:t>
            </a:r>
            <a:r>
              <a:rPr lang="es-ES" sz="3600" b="1" dirty="0">
                <a:solidFill>
                  <a:srgbClr val="FFFF00"/>
                </a:solidFill>
                <a:latin typeface="Calibri" panose="020F0502020204030204" pitchFamily="34" charset="0"/>
                <a:cs typeface="Calibri" panose="020F0502020204030204" pitchFamily="34" charset="0"/>
              </a:rPr>
              <a:t>¿Cuándo cayó el castigo de Dios sobre el rey? </a:t>
            </a:r>
            <a:r>
              <a:rPr lang="es-ES" sz="3600" b="1" dirty="0" err="1" smtClean="0">
                <a:solidFill>
                  <a:srgbClr val="FFFF00"/>
                </a:solidFill>
                <a:latin typeface="Calibri" panose="020F0502020204030204" pitchFamily="34" charset="0"/>
                <a:cs typeface="Calibri" panose="020F0502020204030204" pitchFamily="34" charset="0"/>
              </a:rPr>
              <a:t>Dn</a:t>
            </a:r>
            <a:r>
              <a:rPr lang="es-ES" sz="3600" b="1" dirty="0" smtClean="0">
                <a:solidFill>
                  <a:srgbClr val="FFFF00"/>
                </a:solidFill>
                <a:latin typeface="Calibri" panose="020F0502020204030204" pitchFamily="34" charset="0"/>
                <a:cs typeface="Calibri" panose="020F0502020204030204" pitchFamily="34" charset="0"/>
              </a:rPr>
              <a:t>. 4: 29-31</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67390" y="1587888"/>
            <a:ext cx="11198581" cy="4401205"/>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smtClean="0">
                <a:solidFill>
                  <a:schemeClr val="bg1"/>
                </a:solidFill>
                <a:latin typeface="Calibri" panose="020F0502020204030204" pitchFamily="34" charset="0"/>
                <a:cs typeface="Calibri" panose="020F0502020204030204" pitchFamily="34" charset="0"/>
              </a:rPr>
              <a:t>Al </a:t>
            </a:r>
            <a:r>
              <a:rPr lang="es-ES" sz="4000" b="1" dirty="0">
                <a:solidFill>
                  <a:schemeClr val="bg1"/>
                </a:solidFill>
                <a:latin typeface="Calibri" panose="020F0502020204030204" pitchFamily="34" charset="0"/>
                <a:cs typeface="Calibri" panose="020F0502020204030204" pitchFamily="34" charset="0"/>
              </a:rPr>
              <a:t>cabo de doce meses, paseando en el palacio real de </a:t>
            </a:r>
            <a:r>
              <a:rPr lang="es-ES" sz="4000" b="1" dirty="0" smtClean="0">
                <a:solidFill>
                  <a:schemeClr val="bg1"/>
                </a:solidFill>
                <a:latin typeface="Calibri" panose="020F0502020204030204" pitchFamily="34" charset="0"/>
                <a:cs typeface="Calibri" panose="020F0502020204030204" pitchFamily="34" charset="0"/>
              </a:rPr>
              <a:t>Babilonia, habló </a:t>
            </a:r>
            <a:r>
              <a:rPr lang="es-ES" sz="4000" b="1" dirty="0">
                <a:solidFill>
                  <a:schemeClr val="bg1"/>
                </a:solidFill>
                <a:latin typeface="Calibri" panose="020F0502020204030204" pitchFamily="34" charset="0"/>
                <a:cs typeface="Calibri" panose="020F0502020204030204" pitchFamily="34" charset="0"/>
              </a:rPr>
              <a:t>el rey y dijo: ¿No es ésta la gran Babilonia que yo edifiqué para casa real con la fuerza de </a:t>
            </a:r>
            <a:r>
              <a:rPr lang="es-ES" sz="4000" b="1" dirty="0" smtClean="0">
                <a:solidFill>
                  <a:schemeClr val="bg1"/>
                </a:solidFill>
                <a:latin typeface="Calibri" panose="020F0502020204030204" pitchFamily="34" charset="0"/>
                <a:cs typeface="Calibri" panose="020F0502020204030204" pitchFamily="34" charset="0"/>
              </a:rPr>
              <a:t>________, </a:t>
            </a:r>
            <a:r>
              <a:rPr lang="es-ES" sz="4000" b="1" dirty="0">
                <a:solidFill>
                  <a:schemeClr val="bg1"/>
                </a:solidFill>
                <a:latin typeface="Calibri" panose="020F0502020204030204" pitchFamily="34" charset="0"/>
                <a:cs typeface="Calibri" panose="020F0502020204030204" pitchFamily="34" charset="0"/>
              </a:rPr>
              <a:t>y para gloria de mi </a:t>
            </a:r>
            <a:r>
              <a:rPr lang="es-ES" sz="4000" b="1" dirty="0" smtClean="0">
                <a:solidFill>
                  <a:schemeClr val="bg1"/>
                </a:solidFill>
                <a:latin typeface="Calibri" panose="020F0502020204030204" pitchFamily="34" charset="0"/>
                <a:cs typeface="Calibri" panose="020F0502020204030204" pitchFamily="34" charset="0"/>
              </a:rPr>
              <a:t>majestad? Aún </a:t>
            </a:r>
            <a:r>
              <a:rPr lang="es-ES" sz="4000" b="1" dirty="0">
                <a:solidFill>
                  <a:schemeClr val="bg1"/>
                </a:solidFill>
                <a:latin typeface="Calibri" panose="020F0502020204030204" pitchFamily="34" charset="0"/>
                <a:cs typeface="Calibri" panose="020F0502020204030204" pitchFamily="34" charset="0"/>
              </a:rPr>
              <a:t>estaba la palabra en la boca del rey, cuando vino una voz del cielo: A ti se te dice, rey Nabucodonosor: El reino ha sido </a:t>
            </a:r>
            <a:r>
              <a:rPr lang="es-ES" sz="4000" b="1" dirty="0" smtClean="0">
                <a:solidFill>
                  <a:schemeClr val="bg1"/>
                </a:solidFill>
                <a:latin typeface="Calibri" panose="020F0502020204030204" pitchFamily="34" charset="0"/>
                <a:cs typeface="Calibri" panose="020F0502020204030204" pitchFamily="34" charset="0"/>
              </a:rPr>
              <a:t>________de </a:t>
            </a:r>
            <a:r>
              <a:rPr lang="es-ES" sz="4000" b="1" dirty="0">
                <a:solidFill>
                  <a:schemeClr val="bg1"/>
                </a:solidFill>
                <a:latin typeface="Calibri" panose="020F0502020204030204" pitchFamily="34" charset="0"/>
                <a:cs typeface="Calibri" panose="020F0502020204030204" pitchFamily="34" charset="0"/>
              </a:rPr>
              <a:t>ti;</a:t>
            </a:r>
            <a:endParaRPr lang="es-DO" sz="4000" b="1" dirty="0">
              <a:solidFill>
                <a:schemeClr val="bg1"/>
              </a:solidFill>
              <a:latin typeface="Calibri" panose="020F0502020204030204" pitchFamily="34" charset="0"/>
              <a:cs typeface="Calibri" panose="020F0502020204030204" pitchFamily="34" charset="0"/>
            </a:endParaRPr>
          </a:p>
        </p:txBody>
      </p:sp>
      <p:sp>
        <p:nvSpPr>
          <p:cNvPr id="10" name="CuadroTexto 9"/>
          <p:cNvSpPr txBox="1"/>
          <p:nvPr/>
        </p:nvSpPr>
        <p:spPr>
          <a:xfrm>
            <a:off x="2631291" y="3434547"/>
            <a:ext cx="2109021" cy="707886"/>
          </a:xfrm>
          <a:prstGeom prst="rect">
            <a:avLst/>
          </a:prstGeom>
          <a:noFill/>
        </p:spPr>
        <p:txBody>
          <a:bodyPr wrap="square" rtlCol="0">
            <a:spAutoFit/>
          </a:bodyPr>
          <a:lstStyle/>
          <a:p>
            <a:r>
              <a:rPr lang="es-ES" sz="4000" b="1" dirty="0">
                <a:solidFill>
                  <a:srgbClr val="FFFF00"/>
                </a:solidFill>
                <a:latin typeface="Calibri" panose="020F0502020204030204" pitchFamily="34" charset="0"/>
                <a:cs typeface="Calibri" panose="020F0502020204030204" pitchFamily="34" charset="0"/>
              </a:rPr>
              <a:t>mi poder</a:t>
            </a:r>
            <a:endParaRPr lang="en-US" sz="4000" dirty="0">
              <a:solidFill>
                <a:srgbClr val="FFFF00"/>
              </a:solidFill>
            </a:endParaRPr>
          </a:p>
        </p:txBody>
      </p:sp>
      <p:sp>
        <p:nvSpPr>
          <p:cNvPr id="7" name="CuadroTexto 6"/>
          <p:cNvSpPr txBox="1"/>
          <p:nvPr/>
        </p:nvSpPr>
        <p:spPr>
          <a:xfrm>
            <a:off x="7601500" y="5281207"/>
            <a:ext cx="1911210" cy="707886"/>
          </a:xfrm>
          <a:prstGeom prst="rect">
            <a:avLst/>
          </a:prstGeom>
          <a:noFill/>
        </p:spPr>
        <p:txBody>
          <a:bodyPr wrap="square" rtlCol="0">
            <a:spAutoFit/>
          </a:bodyPr>
          <a:lstStyle/>
          <a:p>
            <a:r>
              <a:rPr lang="es-ES" sz="4000" b="1" dirty="0">
                <a:solidFill>
                  <a:srgbClr val="FFFF00"/>
                </a:solidFill>
                <a:latin typeface="Calibri" panose="020F0502020204030204" pitchFamily="34" charset="0"/>
                <a:cs typeface="Calibri" panose="020F0502020204030204" pitchFamily="34" charset="0"/>
              </a:rPr>
              <a:t>quitado</a:t>
            </a:r>
            <a:endParaRPr lang="en-US" sz="4000" dirty="0">
              <a:solidFill>
                <a:srgbClr val="FFFF00"/>
              </a:solidFill>
            </a:endParaRPr>
          </a:p>
        </p:txBody>
      </p:sp>
    </p:spTree>
    <p:extLst>
      <p:ext uri="{BB962C8B-B14F-4D97-AF65-F5344CB8AC3E}">
        <p14:creationId xmlns:p14="http://schemas.microsoft.com/office/powerpoint/2010/main" val="1456539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3003964" y="341394"/>
            <a:ext cx="8834285" cy="6186309"/>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600" b="1" dirty="0">
                <a:solidFill>
                  <a:srgbClr val="FFFF00"/>
                </a:solidFill>
              </a:rPr>
              <a:t>Que yo </a:t>
            </a:r>
            <a:r>
              <a:rPr lang="es-ES" sz="3600" b="1" dirty="0" smtClean="0">
                <a:solidFill>
                  <a:srgbClr val="FFFF00"/>
                </a:solidFill>
              </a:rPr>
              <a:t>edifiqué</a:t>
            </a:r>
            <a:r>
              <a:rPr lang="es-ES" sz="3600" b="1" dirty="0" smtClean="0">
                <a:solidFill>
                  <a:schemeClr val="bg1"/>
                </a:solidFill>
              </a:rPr>
              <a:t>. Los </a:t>
            </a:r>
            <a:r>
              <a:rPr lang="es-ES" sz="3600" b="1" dirty="0">
                <a:solidFill>
                  <a:schemeClr val="bg1"/>
                </a:solidFill>
              </a:rPr>
              <a:t>estudiantes de la historia </a:t>
            </a:r>
            <a:r>
              <a:rPr lang="es-ES" sz="3600" b="1" dirty="0" smtClean="0">
                <a:solidFill>
                  <a:schemeClr val="bg1"/>
                </a:solidFill>
              </a:rPr>
              <a:t>babilónica </a:t>
            </a:r>
            <a:r>
              <a:rPr lang="es-ES" sz="3600" b="1" dirty="0">
                <a:solidFill>
                  <a:schemeClr val="bg1"/>
                </a:solidFill>
              </a:rPr>
              <a:t>antigua recuerdan estas </a:t>
            </a:r>
            <a:r>
              <a:rPr lang="es-ES" sz="3600" b="1" dirty="0" smtClean="0">
                <a:solidFill>
                  <a:schemeClr val="bg1"/>
                </a:solidFill>
              </a:rPr>
              <a:t>arrogantes palabras </a:t>
            </a:r>
            <a:r>
              <a:rPr lang="es-ES" sz="3600" b="1" dirty="0">
                <a:solidFill>
                  <a:schemeClr val="bg1"/>
                </a:solidFill>
              </a:rPr>
              <a:t>al leer las pretensiones del rey en las inscripciones que han </a:t>
            </a:r>
            <a:r>
              <a:rPr lang="es-ES" sz="3600" b="1" dirty="0" smtClean="0">
                <a:solidFill>
                  <a:schemeClr val="bg1"/>
                </a:solidFill>
              </a:rPr>
              <a:t>sido conservadas </a:t>
            </a:r>
            <a:r>
              <a:rPr lang="es-ES" sz="3600" b="1" dirty="0">
                <a:solidFill>
                  <a:schemeClr val="bg1"/>
                </a:solidFill>
              </a:rPr>
              <a:t>en medio del polvo y los escombros de las ruinas de Babilonia. </a:t>
            </a:r>
            <a:r>
              <a:rPr lang="es-ES" sz="3600" b="1" dirty="0" smtClean="0">
                <a:solidFill>
                  <a:schemeClr val="bg1"/>
                </a:solidFill>
              </a:rPr>
              <a:t>En una </a:t>
            </a:r>
            <a:r>
              <a:rPr lang="es-ES" sz="3600" b="1" dirty="0">
                <a:solidFill>
                  <a:schemeClr val="bg1"/>
                </a:solidFill>
              </a:rPr>
              <a:t>de esas inscripciones el orgulloso rey proclama: "Entonces construí yo el</a:t>
            </a:r>
          </a:p>
          <a:p>
            <a:r>
              <a:rPr lang="es-ES" sz="3600" b="1" dirty="0">
                <a:solidFill>
                  <a:schemeClr val="bg1"/>
                </a:solidFill>
              </a:rPr>
              <a:t>palacio, el asiento de mi realeza, el vínculo de la raza de los hombres, </a:t>
            </a:r>
            <a:r>
              <a:rPr lang="es-ES" sz="3600" b="1" dirty="0" smtClean="0">
                <a:solidFill>
                  <a:schemeClr val="bg1"/>
                </a:solidFill>
              </a:rPr>
              <a:t>la morada </a:t>
            </a:r>
            <a:r>
              <a:rPr lang="es-ES" sz="3600" b="1" dirty="0">
                <a:solidFill>
                  <a:schemeClr val="bg1"/>
                </a:solidFill>
              </a:rPr>
              <a:t>del triunfo y el regocijo" </a:t>
            </a:r>
            <a:r>
              <a:rPr lang="es-ES" sz="3600" b="1" dirty="0" smtClean="0">
                <a:solidFill>
                  <a:schemeClr val="bg1"/>
                </a:solidFill>
              </a:rPr>
              <a:t> </a:t>
            </a:r>
            <a:r>
              <a:rPr lang="es-ES" sz="3600" b="1" dirty="0" smtClean="0">
                <a:solidFill>
                  <a:srgbClr val="FFFF00"/>
                </a:solidFill>
              </a:rPr>
              <a:t>CBA</a:t>
            </a:r>
            <a:endParaRPr lang="es-DO" sz="3600" b="1" dirty="0">
              <a:solidFill>
                <a:srgbClr val="FFFF00"/>
              </a:solidFill>
            </a:endParaRPr>
          </a:p>
        </p:txBody>
      </p:sp>
    </p:spTree>
    <p:extLst>
      <p:ext uri="{BB962C8B-B14F-4D97-AF65-F5344CB8AC3E}">
        <p14:creationId xmlns:p14="http://schemas.microsoft.com/office/powerpoint/2010/main" val="3062688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95075" y="275996"/>
            <a:ext cx="8870899" cy="6740307"/>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5400" b="1" dirty="0">
                <a:solidFill>
                  <a:schemeClr val="bg1"/>
                </a:solidFill>
              </a:rPr>
              <a:t>Lleno de orgullo, y en la cima de su poder, Nabucodonosor cayó. ¡Qué grande lección </a:t>
            </a:r>
            <a:r>
              <a:rPr lang="es-ES" sz="5400" b="1" dirty="0" smtClean="0">
                <a:solidFill>
                  <a:schemeClr val="bg1"/>
                </a:solidFill>
              </a:rPr>
              <a:t>para nosotros</a:t>
            </a:r>
            <a:r>
              <a:rPr lang="es-ES" sz="5400" b="1" dirty="0">
                <a:solidFill>
                  <a:schemeClr val="bg1"/>
                </a:solidFill>
              </a:rPr>
              <a:t>! Cuando fallamos en reconocer a Dios en nuestras vidas, nos exponemos </a:t>
            </a:r>
            <a:r>
              <a:rPr lang="es-ES" sz="5400" b="1" dirty="0" smtClean="0">
                <a:solidFill>
                  <a:schemeClr val="bg1"/>
                </a:solidFill>
              </a:rPr>
              <a:t>abiertamente al </a:t>
            </a:r>
            <a:r>
              <a:rPr lang="es-ES" sz="5400" b="1" dirty="0">
                <a:solidFill>
                  <a:schemeClr val="bg1"/>
                </a:solidFill>
              </a:rPr>
              <a:t>desastre.</a:t>
            </a:r>
            <a:endParaRPr lang="es-DO" sz="5400" b="1" dirty="0">
              <a:solidFill>
                <a:schemeClr val="bg1"/>
              </a:solidFill>
            </a:endParaRPr>
          </a:p>
        </p:txBody>
      </p:sp>
    </p:spTree>
    <p:extLst>
      <p:ext uri="{BB962C8B-B14F-4D97-AF65-F5344CB8AC3E}">
        <p14:creationId xmlns:p14="http://schemas.microsoft.com/office/powerpoint/2010/main" val="41926477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1" name="Forma libre: forma 30">
            <a:extLst>
              <a:ext uri="{FF2B5EF4-FFF2-40B4-BE49-F238E27FC236}">
                <a16:creationId xmlns:a16="http://schemas.microsoft.com/office/drawing/2014/main" id="{398C7394-323C-48C9-B7C5-01C566893450}"/>
              </a:ext>
            </a:extLst>
          </p:cNvPr>
          <p:cNvSpPr/>
          <p:nvPr/>
        </p:nvSpPr>
        <p:spPr>
          <a:xfrm rot="20281858">
            <a:off x="3478903" y="-1795383"/>
            <a:ext cx="8622603"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894461">
            <a:off x="2076246" y="-180464"/>
            <a:ext cx="1170569" cy="7234092"/>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 name="connsiteX0" fmla="*/ 0 w 1428863"/>
              <a:gd name="connsiteY0" fmla="*/ 253148 h 6007254"/>
              <a:gd name="connsiteX1" fmla="*/ 920407 w 1428863"/>
              <a:gd name="connsiteY1" fmla="*/ 0 h 6007254"/>
              <a:gd name="connsiteX2" fmla="*/ 1379228 w 1428863"/>
              <a:gd name="connsiteY2" fmla="*/ 529058 h 6007254"/>
              <a:gd name="connsiteX3" fmla="*/ 1428863 w 1428863"/>
              <a:gd name="connsiteY3" fmla="*/ 5778814 h 6007254"/>
              <a:gd name="connsiteX4" fmla="*/ 444283 w 1428863"/>
              <a:gd name="connsiteY4" fmla="*/ 6007254 h 6007254"/>
              <a:gd name="connsiteX5" fmla="*/ 451965 w 1428863"/>
              <a:gd name="connsiteY5" fmla="*/ 788061 h 6007254"/>
              <a:gd name="connsiteX6" fmla="*/ 0 w 1428863"/>
              <a:gd name="connsiteY6" fmla="*/ 253148 h 6007254"/>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51598"/>
              <a:gd name="connsiteY0" fmla="*/ 253148 h 5999822"/>
              <a:gd name="connsiteX1" fmla="*/ 920407 w 1451598"/>
              <a:gd name="connsiteY1" fmla="*/ 0 h 5999822"/>
              <a:gd name="connsiteX2" fmla="*/ 1379228 w 1451598"/>
              <a:gd name="connsiteY2" fmla="*/ 529058 h 5999822"/>
              <a:gd name="connsiteX3" fmla="*/ 1451598 w 1451598"/>
              <a:gd name="connsiteY3" fmla="*/ 5798671 h 5999822"/>
              <a:gd name="connsiteX4" fmla="*/ 440523 w 1451598"/>
              <a:gd name="connsiteY4" fmla="*/ 5999822 h 5999822"/>
              <a:gd name="connsiteX5" fmla="*/ 451965 w 1451598"/>
              <a:gd name="connsiteY5" fmla="*/ 788061 h 5999822"/>
              <a:gd name="connsiteX6" fmla="*/ 0 w 1451598"/>
              <a:gd name="connsiteY6" fmla="*/ 253148 h 5999822"/>
              <a:gd name="connsiteX0" fmla="*/ 0 w 1436383"/>
              <a:gd name="connsiteY0" fmla="*/ 253148 h 5999822"/>
              <a:gd name="connsiteX1" fmla="*/ 920407 w 1436383"/>
              <a:gd name="connsiteY1" fmla="*/ 0 h 5999822"/>
              <a:gd name="connsiteX2" fmla="*/ 1379228 w 1436383"/>
              <a:gd name="connsiteY2" fmla="*/ 529058 h 5999822"/>
              <a:gd name="connsiteX3" fmla="*/ 1436384 w 1436383"/>
              <a:gd name="connsiteY3" fmla="*/ 5793678 h 5999822"/>
              <a:gd name="connsiteX4" fmla="*/ 440523 w 1436383"/>
              <a:gd name="connsiteY4" fmla="*/ 5999822 h 5999822"/>
              <a:gd name="connsiteX5" fmla="*/ 451965 w 1436383"/>
              <a:gd name="connsiteY5" fmla="*/ 788061 h 5999822"/>
              <a:gd name="connsiteX6" fmla="*/ 0 w 1436383"/>
              <a:gd name="connsiteY6" fmla="*/ 253148 h 5999822"/>
              <a:gd name="connsiteX0" fmla="*/ 0 w 1436384"/>
              <a:gd name="connsiteY0" fmla="*/ 253148 h 5999822"/>
              <a:gd name="connsiteX1" fmla="*/ 920407 w 1436384"/>
              <a:gd name="connsiteY1" fmla="*/ 0 h 5999822"/>
              <a:gd name="connsiteX2" fmla="*/ 1379228 w 1436384"/>
              <a:gd name="connsiteY2" fmla="*/ 529058 h 5999822"/>
              <a:gd name="connsiteX3" fmla="*/ 1436384 w 1436384"/>
              <a:gd name="connsiteY3" fmla="*/ 5793678 h 5999822"/>
              <a:gd name="connsiteX4" fmla="*/ 440523 w 1436384"/>
              <a:gd name="connsiteY4" fmla="*/ 5999822 h 5999822"/>
              <a:gd name="connsiteX5" fmla="*/ 451965 w 1436384"/>
              <a:gd name="connsiteY5" fmla="*/ 788061 h 5999822"/>
              <a:gd name="connsiteX6" fmla="*/ 0 w 1436384"/>
              <a:gd name="connsiteY6" fmla="*/ 253148 h 5999822"/>
              <a:gd name="connsiteX0" fmla="*/ 0 w 1436384"/>
              <a:gd name="connsiteY0" fmla="*/ 253148 h 5992505"/>
              <a:gd name="connsiteX1" fmla="*/ 920407 w 1436384"/>
              <a:gd name="connsiteY1" fmla="*/ 0 h 5992505"/>
              <a:gd name="connsiteX2" fmla="*/ 1379228 w 1436384"/>
              <a:gd name="connsiteY2" fmla="*/ 529058 h 5992505"/>
              <a:gd name="connsiteX3" fmla="*/ 1436384 w 1436384"/>
              <a:gd name="connsiteY3" fmla="*/ 5793678 h 5992505"/>
              <a:gd name="connsiteX4" fmla="*/ 474890 w 1436384"/>
              <a:gd name="connsiteY4" fmla="*/ 5992505 h 5992505"/>
              <a:gd name="connsiteX5" fmla="*/ 451965 w 1436384"/>
              <a:gd name="connsiteY5" fmla="*/ 788061 h 5992505"/>
              <a:gd name="connsiteX6" fmla="*/ 0 w 1436384"/>
              <a:gd name="connsiteY6" fmla="*/ 253148 h 5992505"/>
              <a:gd name="connsiteX0" fmla="*/ 0 w 1436384"/>
              <a:gd name="connsiteY0" fmla="*/ 253148 h 5999823"/>
              <a:gd name="connsiteX1" fmla="*/ 920407 w 1436384"/>
              <a:gd name="connsiteY1" fmla="*/ 0 h 5999823"/>
              <a:gd name="connsiteX2" fmla="*/ 1379228 w 1436384"/>
              <a:gd name="connsiteY2" fmla="*/ 529058 h 5999823"/>
              <a:gd name="connsiteX3" fmla="*/ 1436384 w 1436384"/>
              <a:gd name="connsiteY3" fmla="*/ 5793678 h 5999823"/>
              <a:gd name="connsiteX4" fmla="*/ 440525 w 1436384"/>
              <a:gd name="connsiteY4" fmla="*/ 5999823 h 5999823"/>
              <a:gd name="connsiteX5" fmla="*/ 451965 w 1436384"/>
              <a:gd name="connsiteY5" fmla="*/ 788061 h 5999823"/>
              <a:gd name="connsiteX6" fmla="*/ 0 w 1436384"/>
              <a:gd name="connsiteY6" fmla="*/ 253148 h 5999823"/>
              <a:gd name="connsiteX0" fmla="*/ 0 w 1481676"/>
              <a:gd name="connsiteY0" fmla="*/ 188697 h 5999823"/>
              <a:gd name="connsiteX1" fmla="*/ 965699 w 1481676"/>
              <a:gd name="connsiteY1" fmla="*/ 0 h 5999823"/>
              <a:gd name="connsiteX2" fmla="*/ 1424520 w 1481676"/>
              <a:gd name="connsiteY2" fmla="*/ 529058 h 5999823"/>
              <a:gd name="connsiteX3" fmla="*/ 1481676 w 1481676"/>
              <a:gd name="connsiteY3" fmla="*/ 5793678 h 5999823"/>
              <a:gd name="connsiteX4" fmla="*/ 485817 w 1481676"/>
              <a:gd name="connsiteY4" fmla="*/ 5999823 h 5999823"/>
              <a:gd name="connsiteX5" fmla="*/ 497257 w 1481676"/>
              <a:gd name="connsiteY5" fmla="*/ 788061 h 5999823"/>
              <a:gd name="connsiteX6" fmla="*/ 0 w 1481676"/>
              <a:gd name="connsiteY6" fmla="*/ 188697 h 599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76" h="5999823">
                <a:moveTo>
                  <a:pt x="0" y="188697"/>
                </a:moveTo>
                <a:lnTo>
                  <a:pt x="965699" y="0"/>
                </a:lnTo>
                <a:lnTo>
                  <a:pt x="1424520" y="529058"/>
                </a:lnTo>
                <a:lnTo>
                  <a:pt x="1481676" y="5793678"/>
                </a:lnTo>
                <a:cubicBezTo>
                  <a:pt x="1137075" y="5854109"/>
                  <a:pt x="1025161" y="5897926"/>
                  <a:pt x="485817" y="5999823"/>
                </a:cubicBezTo>
                <a:cubicBezTo>
                  <a:pt x="483170" y="4142102"/>
                  <a:pt x="499904" y="2645782"/>
                  <a:pt x="497257" y="788061"/>
                </a:cubicBezTo>
                <a:lnTo>
                  <a:pt x="0" y="188697"/>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Rectángulo 5">
            <a:extLst>
              <a:ext uri="{FF2B5EF4-FFF2-40B4-BE49-F238E27FC236}">
                <a16:creationId xmlns:a16="http://schemas.microsoft.com/office/drawing/2014/main" id="{205C367E-17B1-4CAE-A55D-3F1651503034}"/>
              </a:ext>
            </a:extLst>
          </p:cNvPr>
          <p:cNvSpPr/>
          <p:nvPr/>
        </p:nvSpPr>
        <p:spPr>
          <a:xfrm>
            <a:off x="-34050" y="-23515"/>
            <a:ext cx="3130176" cy="6894076"/>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4045578"/>
              <a:gd name="connsiteY0" fmla="*/ 4465 h 6873562"/>
              <a:gd name="connsiteX1" fmla="*/ 4045578 w 4045578"/>
              <a:gd name="connsiteY1" fmla="*/ 0 h 6873562"/>
              <a:gd name="connsiteX2" fmla="*/ 3063631 w 4045578"/>
              <a:gd name="connsiteY2" fmla="*/ 656492 h 6873562"/>
              <a:gd name="connsiteX3" fmla="*/ 2390949 w 4045578"/>
              <a:gd name="connsiteY3" fmla="*/ 2684584 h 6873562"/>
              <a:gd name="connsiteX4" fmla="*/ 1941007 w 4045578"/>
              <a:gd name="connsiteY4" fmla="*/ 4084094 h 6873562"/>
              <a:gd name="connsiteX5" fmla="*/ 1447520 w 4045578"/>
              <a:gd name="connsiteY5" fmla="*/ 5560576 h 6873562"/>
              <a:gd name="connsiteX6" fmla="*/ 0 w 4045578"/>
              <a:gd name="connsiteY6" fmla="*/ 6873562 h 6873562"/>
              <a:gd name="connsiteX7" fmla="*/ 34053 w 4045578"/>
              <a:gd name="connsiteY7" fmla="*/ 4465 h 6873562"/>
              <a:gd name="connsiteX0" fmla="*/ 34053 w 4130431"/>
              <a:gd name="connsiteY0" fmla="*/ 4465 h 6873562"/>
              <a:gd name="connsiteX1" fmla="*/ 4045578 w 4130431"/>
              <a:gd name="connsiteY1" fmla="*/ 0 h 6873562"/>
              <a:gd name="connsiteX2" fmla="*/ 4130431 w 4130431"/>
              <a:gd name="connsiteY2" fmla="*/ 799367 h 6873562"/>
              <a:gd name="connsiteX3" fmla="*/ 2390949 w 4130431"/>
              <a:gd name="connsiteY3" fmla="*/ 2684584 h 6873562"/>
              <a:gd name="connsiteX4" fmla="*/ 1941007 w 4130431"/>
              <a:gd name="connsiteY4" fmla="*/ 4084094 h 6873562"/>
              <a:gd name="connsiteX5" fmla="*/ 1447520 w 4130431"/>
              <a:gd name="connsiteY5" fmla="*/ 5560576 h 6873562"/>
              <a:gd name="connsiteX6" fmla="*/ 0 w 4130431"/>
              <a:gd name="connsiteY6" fmla="*/ 6873562 h 6873562"/>
              <a:gd name="connsiteX7" fmla="*/ 34053 w 4130431"/>
              <a:gd name="connsiteY7" fmla="*/ 4465 h 6873562"/>
              <a:gd name="connsiteX0" fmla="*/ 34053 w 4130431"/>
              <a:gd name="connsiteY0" fmla="*/ 23515 h 6892612"/>
              <a:gd name="connsiteX1" fmla="*/ 4007478 w 4130431"/>
              <a:gd name="connsiteY1" fmla="*/ 0 h 6892612"/>
              <a:gd name="connsiteX2" fmla="*/ 4130431 w 4130431"/>
              <a:gd name="connsiteY2" fmla="*/ 818417 h 6892612"/>
              <a:gd name="connsiteX3" fmla="*/ 2390949 w 4130431"/>
              <a:gd name="connsiteY3" fmla="*/ 270363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286299 w 4130431"/>
              <a:gd name="connsiteY3" fmla="*/ 3456109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42845 w 4130431"/>
              <a:gd name="connsiteY5" fmla="*/ 6894076 h 6894076"/>
              <a:gd name="connsiteX6" fmla="*/ 0 w 4130431"/>
              <a:gd name="connsiteY6" fmla="*/ 6892612 h 6894076"/>
              <a:gd name="connsiteX7" fmla="*/ 34053 w 4130431"/>
              <a:gd name="connsiteY7" fmla="*/ 23515 h 6894076"/>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52370 w 4130431"/>
              <a:gd name="connsiteY5" fmla="*/ 6894076 h 6894076"/>
              <a:gd name="connsiteX6" fmla="*/ 0 w 4130431"/>
              <a:gd name="connsiteY6" fmla="*/ 6892612 h 6894076"/>
              <a:gd name="connsiteX7" fmla="*/ 34053 w 4130431"/>
              <a:gd name="connsiteY7" fmla="*/ 23515 h 689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0431" h="6894076">
                <a:moveTo>
                  <a:pt x="34053" y="23515"/>
                </a:moveTo>
                <a:lnTo>
                  <a:pt x="4007478" y="0"/>
                </a:lnTo>
                <a:lnTo>
                  <a:pt x="4130431" y="818417"/>
                </a:lnTo>
                <a:lnTo>
                  <a:pt x="3286299" y="3456109"/>
                </a:lnTo>
                <a:lnTo>
                  <a:pt x="2674432" y="5246144"/>
                </a:lnTo>
                <a:lnTo>
                  <a:pt x="2152370" y="6894076"/>
                </a:lnTo>
                <a:lnTo>
                  <a:pt x="0" y="6892612"/>
                </a:lnTo>
                <a:lnTo>
                  <a:pt x="34053" y="23515"/>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0153" y="5213730"/>
            <a:ext cx="1627544" cy="1462868"/>
          </a:xfrm>
          <a:prstGeom prst="rect">
            <a:avLst/>
          </a:prstGeom>
          <a:effectLst>
            <a:outerShdw blurRad="50800" dist="50800" dir="5400000" algn="ctr" rotWithShape="0">
              <a:srgbClr val="000000">
                <a:alpha val="99000"/>
              </a:srgbClr>
            </a:outerShdw>
          </a:effectLst>
          <a:scene3d>
            <a:camera prst="orthographicFront"/>
            <a:lightRig rig="threePt" dir="t"/>
          </a:scene3d>
          <a:sp3d>
            <a:bevelT w="0" h="0"/>
          </a:sp3d>
        </p:spPr>
      </p:pic>
      <p:sp>
        <p:nvSpPr>
          <p:cNvPr id="3" name="Rectángulo 2"/>
          <p:cNvSpPr/>
          <p:nvPr/>
        </p:nvSpPr>
        <p:spPr>
          <a:xfrm>
            <a:off x="4998898" y="2130861"/>
            <a:ext cx="5605191" cy="2862322"/>
          </a:xfrm>
          <a:prstGeom prst="rect">
            <a:avLst/>
          </a:prstGeom>
        </p:spPr>
        <p:txBody>
          <a:bodyPr wrap="square">
            <a:spAutoFit/>
          </a:bodyPr>
          <a:lstStyle/>
          <a:p>
            <a:pPr algn="ctr"/>
            <a:r>
              <a:rPr lang="es-ES" sz="6000" b="1" dirty="0">
                <a:solidFill>
                  <a:schemeClr val="bg1"/>
                </a:solidFill>
                <a:latin typeface="Calibri" panose="020F0502020204030204" pitchFamily="34" charset="0"/>
                <a:cs typeface="Calibri" panose="020F0502020204030204" pitchFamily="34" charset="0"/>
              </a:rPr>
              <a:t>El triunfo de Nabucodonosor se concreta</a:t>
            </a:r>
            <a:endParaRPr lang="en-US" sz="6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360083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263015" y="71830"/>
            <a:ext cx="11665969"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12. </a:t>
            </a:r>
            <a:r>
              <a:rPr lang="es-ES" sz="3600" b="1" dirty="0">
                <a:solidFill>
                  <a:srgbClr val="FFFF00"/>
                </a:solidFill>
                <a:latin typeface="Calibri" panose="020F0502020204030204" pitchFamily="34" charset="0"/>
                <a:cs typeface="Calibri" panose="020F0502020204030204" pitchFamily="34" charset="0"/>
              </a:rPr>
              <a:t>¿Cuándo le regresó el entendimiento </a:t>
            </a:r>
            <a:r>
              <a:rPr lang="es-ES" sz="3600" b="1" dirty="0" smtClean="0">
                <a:solidFill>
                  <a:srgbClr val="FFFF00"/>
                </a:solidFill>
                <a:latin typeface="Calibri" panose="020F0502020204030204" pitchFamily="34" charset="0"/>
                <a:cs typeface="Calibri" panose="020F0502020204030204" pitchFamily="34" charset="0"/>
              </a:rPr>
              <a:t>a Nabucodonosor</a:t>
            </a:r>
            <a:r>
              <a:rPr lang="es-ES" sz="3600" b="1" dirty="0">
                <a:solidFill>
                  <a:srgbClr val="FFFF00"/>
                </a:solidFill>
                <a:latin typeface="Calibri" panose="020F0502020204030204" pitchFamily="34" charset="0"/>
                <a:cs typeface="Calibri" panose="020F0502020204030204" pitchFamily="34" charset="0"/>
              </a:rPr>
              <a:t>? Daniel 4:34, 35</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67389" y="1205966"/>
            <a:ext cx="11198581" cy="5632311"/>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a:solidFill>
                  <a:schemeClr val="bg1"/>
                </a:solidFill>
                <a:latin typeface="Calibri" panose="020F0502020204030204" pitchFamily="34" charset="0"/>
                <a:cs typeface="Calibri" panose="020F0502020204030204" pitchFamily="34" charset="0"/>
              </a:rPr>
              <a:t>Mas al fin del tiempo yo Nabucodonosor </a:t>
            </a:r>
            <a:r>
              <a:rPr lang="es-ES" sz="4000" b="1" dirty="0" smtClean="0">
                <a:solidFill>
                  <a:schemeClr val="bg1"/>
                </a:solidFill>
                <a:latin typeface="Calibri" panose="020F0502020204030204" pitchFamily="34" charset="0"/>
                <a:cs typeface="Calibri" panose="020F0502020204030204" pitchFamily="34" charset="0"/>
              </a:rPr>
              <a:t>_____ </a:t>
            </a:r>
            <a:r>
              <a:rPr lang="es-ES" sz="4000" b="1" dirty="0">
                <a:solidFill>
                  <a:schemeClr val="bg1"/>
                </a:solidFill>
                <a:latin typeface="Calibri" panose="020F0502020204030204" pitchFamily="34" charset="0"/>
                <a:cs typeface="Calibri" panose="020F0502020204030204" pitchFamily="34" charset="0"/>
              </a:rPr>
              <a:t>mis ojos al cielo, y mi razón me fue devuelta; y </a:t>
            </a:r>
            <a:r>
              <a:rPr lang="es-ES" sz="4000" b="1" dirty="0" smtClean="0">
                <a:solidFill>
                  <a:schemeClr val="bg1"/>
                </a:solidFill>
                <a:latin typeface="Calibri" panose="020F0502020204030204" pitchFamily="34" charset="0"/>
                <a:cs typeface="Calibri" panose="020F0502020204030204" pitchFamily="34" charset="0"/>
              </a:rPr>
              <a:t>_______ </a:t>
            </a:r>
            <a:r>
              <a:rPr lang="es-ES" sz="4000" b="1" dirty="0">
                <a:solidFill>
                  <a:schemeClr val="bg1"/>
                </a:solidFill>
                <a:latin typeface="Calibri" panose="020F0502020204030204" pitchFamily="34" charset="0"/>
                <a:cs typeface="Calibri" panose="020F0502020204030204" pitchFamily="34" charset="0"/>
              </a:rPr>
              <a:t>al Altísimo, y </a:t>
            </a:r>
            <a:r>
              <a:rPr lang="es-ES" sz="4000" b="1" dirty="0" smtClean="0">
                <a:solidFill>
                  <a:schemeClr val="bg1"/>
                </a:solidFill>
                <a:latin typeface="Calibri" panose="020F0502020204030204" pitchFamily="34" charset="0"/>
                <a:cs typeface="Calibri" panose="020F0502020204030204" pitchFamily="34" charset="0"/>
              </a:rPr>
              <a:t>_______ </a:t>
            </a:r>
            <a:r>
              <a:rPr lang="es-ES" sz="4000" b="1" dirty="0">
                <a:solidFill>
                  <a:schemeClr val="bg1"/>
                </a:solidFill>
                <a:latin typeface="Calibri" panose="020F0502020204030204" pitchFamily="34" charset="0"/>
                <a:cs typeface="Calibri" panose="020F0502020204030204" pitchFamily="34" charset="0"/>
              </a:rPr>
              <a:t>y </a:t>
            </a:r>
            <a:r>
              <a:rPr lang="es-ES" sz="4000" b="1" dirty="0" smtClean="0">
                <a:solidFill>
                  <a:schemeClr val="bg1"/>
                </a:solidFill>
                <a:latin typeface="Calibri" panose="020F0502020204030204" pitchFamily="34" charset="0"/>
                <a:cs typeface="Calibri" panose="020F0502020204030204" pitchFamily="34" charset="0"/>
              </a:rPr>
              <a:t>_________ </a:t>
            </a:r>
            <a:r>
              <a:rPr lang="es-ES" sz="4000" b="1" dirty="0">
                <a:solidFill>
                  <a:schemeClr val="bg1"/>
                </a:solidFill>
                <a:latin typeface="Calibri" panose="020F0502020204030204" pitchFamily="34" charset="0"/>
                <a:cs typeface="Calibri" panose="020F0502020204030204" pitchFamily="34" charset="0"/>
              </a:rPr>
              <a:t>al que vive para siempre, cuyo dominio es sempiterno, y su reino por todas las </a:t>
            </a:r>
            <a:r>
              <a:rPr lang="es-ES" sz="4000" b="1" dirty="0" smtClean="0">
                <a:solidFill>
                  <a:schemeClr val="bg1"/>
                </a:solidFill>
                <a:latin typeface="Calibri" panose="020F0502020204030204" pitchFamily="34" charset="0"/>
                <a:cs typeface="Calibri" panose="020F0502020204030204" pitchFamily="34" charset="0"/>
              </a:rPr>
              <a:t>edades. Todos </a:t>
            </a:r>
            <a:r>
              <a:rPr lang="es-ES" sz="4000" b="1" dirty="0">
                <a:solidFill>
                  <a:schemeClr val="bg1"/>
                </a:solidFill>
                <a:latin typeface="Calibri" panose="020F0502020204030204" pitchFamily="34" charset="0"/>
                <a:cs typeface="Calibri" panose="020F0502020204030204" pitchFamily="34" charset="0"/>
              </a:rPr>
              <a:t>los habitantes de la tierra son considerados como nada; y él hace según su voluntad en el ejército del cielo, y en los habitantes de la tierra, y no hay quien detenga su mano, y le diga: ¿Qué haces?.</a:t>
            </a:r>
            <a:endParaRPr lang="es-DO" sz="4000" b="1" dirty="0">
              <a:solidFill>
                <a:schemeClr val="bg1"/>
              </a:solidFill>
              <a:latin typeface="Calibri" panose="020F0502020204030204" pitchFamily="34" charset="0"/>
              <a:cs typeface="Calibri" panose="020F0502020204030204" pitchFamily="34" charset="0"/>
            </a:endParaRPr>
          </a:p>
        </p:txBody>
      </p:sp>
      <p:sp>
        <p:nvSpPr>
          <p:cNvPr id="10" name="CuadroTexto 9"/>
          <p:cNvSpPr txBox="1"/>
          <p:nvPr/>
        </p:nvSpPr>
        <p:spPr>
          <a:xfrm>
            <a:off x="9325896" y="1280676"/>
            <a:ext cx="983227" cy="646331"/>
          </a:xfrm>
          <a:prstGeom prst="rect">
            <a:avLst/>
          </a:prstGeom>
          <a:noFill/>
        </p:spPr>
        <p:txBody>
          <a:bodyPr wrap="square" rtlCol="0">
            <a:spAutoFit/>
          </a:bodyPr>
          <a:lstStyle/>
          <a:p>
            <a:r>
              <a:rPr lang="es-ES" sz="3600" b="1" dirty="0">
                <a:solidFill>
                  <a:srgbClr val="FFFF00"/>
                </a:solidFill>
                <a:latin typeface="Calibri" panose="020F0502020204030204" pitchFamily="34" charset="0"/>
                <a:cs typeface="Calibri" panose="020F0502020204030204" pitchFamily="34" charset="0"/>
              </a:rPr>
              <a:t>alcé</a:t>
            </a:r>
            <a:endParaRPr lang="en-US" sz="3600" dirty="0">
              <a:solidFill>
                <a:srgbClr val="FFFF00"/>
              </a:solidFill>
            </a:endParaRPr>
          </a:p>
        </p:txBody>
      </p:sp>
      <p:sp>
        <p:nvSpPr>
          <p:cNvPr id="6" name="CuadroTexto 5"/>
          <p:cNvSpPr txBox="1"/>
          <p:nvPr/>
        </p:nvSpPr>
        <p:spPr>
          <a:xfrm>
            <a:off x="9631859" y="1868015"/>
            <a:ext cx="1617542" cy="646331"/>
          </a:xfrm>
          <a:prstGeom prst="rect">
            <a:avLst/>
          </a:prstGeom>
          <a:noFill/>
        </p:spPr>
        <p:txBody>
          <a:bodyPr wrap="square" rtlCol="0">
            <a:spAutoFit/>
          </a:bodyPr>
          <a:lstStyle/>
          <a:p>
            <a:r>
              <a:rPr lang="es-ES" sz="3600" b="1" dirty="0">
                <a:solidFill>
                  <a:srgbClr val="FFFF00"/>
                </a:solidFill>
                <a:latin typeface="Calibri" panose="020F0502020204030204" pitchFamily="34" charset="0"/>
                <a:cs typeface="Calibri" panose="020F0502020204030204" pitchFamily="34" charset="0"/>
              </a:rPr>
              <a:t>bendije</a:t>
            </a:r>
            <a:endParaRPr lang="en-US" sz="3600" dirty="0">
              <a:solidFill>
                <a:srgbClr val="FFFF00"/>
              </a:solidFill>
            </a:endParaRPr>
          </a:p>
        </p:txBody>
      </p:sp>
      <p:sp>
        <p:nvSpPr>
          <p:cNvPr id="7" name="CuadroTexto 6"/>
          <p:cNvSpPr txBox="1"/>
          <p:nvPr/>
        </p:nvSpPr>
        <p:spPr>
          <a:xfrm>
            <a:off x="3618445" y="2484850"/>
            <a:ext cx="1312428" cy="646331"/>
          </a:xfrm>
          <a:prstGeom prst="rect">
            <a:avLst/>
          </a:prstGeom>
          <a:noFill/>
        </p:spPr>
        <p:txBody>
          <a:bodyPr wrap="square" rtlCol="0">
            <a:spAutoFit/>
          </a:bodyPr>
          <a:lstStyle/>
          <a:p>
            <a:r>
              <a:rPr lang="es-ES" sz="3600" b="1" dirty="0">
                <a:solidFill>
                  <a:srgbClr val="FFFF00"/>
                </a:solidFill>
                <a:latin typeface="Calibri" panose="020F0502020204030204" pitchFamily="34" charset="0"/>
                <a:cs typeface="Calibri" panose="020F0502020204030204" pitchFamily="34" charset="0"/>
              </a:rPr>
              <a:t>alabé</a:t>
            </a:r>
            <a:endParaRPr lang="en-US" sz="3600" dirty="0">
              <a:solidFill>
                <a:srgbClr val="FFFF00"/>
              </a:solidFill>
            </a:endParaRPr>
          </a:p>
        </p:txBody>
      </p:sp>
      <p:sp>
        <p:nvSpPr>
          <p:cNvPr id="8" name="CuadroTexto 7"/>
          <p:cNvSpPr txBox="1"/>
          <p:nvPr/>
        </p:nvSpPr>
        <p:spPr>
          <a:xfrm>
            <a:off x="5717633" y="2515627"/>
            <a:ext cx="2069512" cy="584775"/>
          </a:xfrm>
          <a:prstGeom prst="rect">
            <a:avLst/>
          </a:prstGeom>
          <a:noFill/>
        </p:spPr>
        <p:txBody>
          <a:bodyPr wrap="square" rtlCol="0">
            <a:spAutoFit/>
          </a:bodyPr>
          <a:lstStyle/>
          <a:p>
            <a:r>
              <a:rPr lang="es-ES" sz="3200" b="1" dirty="0">
                <a:solidFill>
                  <a:srgbClr val="FFFF00"/>
                </a:solidFill>
                <a:latin typeface="Calibri" panose="020F0502020204030204" pitchFamily="34" charset="0"/>
                <a:cs typeface="Calibri" panose="020F0502020204030204" pitchFamily="34" charset="0"/>
              </a:rPr>
              <a:t>glorifiqué</a:t>
            </a:r>
            <a:endParaRPr lang="en-US" sz="3200" dirty="0">
              <a:solidFill>
                <a:srgbClr val="FFFF00"/>
              </a:solidFill>
            </a:endParaRPr>
          </a:p>
        </p:txBody>
      </p:sp>
    </p:spTree>
    <p:extLst>
      <p:ext uri="{BB962C8B-B14F-4D97-AF65-F5344CB8AC3E}">
        <p14:creationId xmlns:p14="http://schemas.microsoft.com/office/powerpoint/2010/main" val="52205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p:bldP spid="7"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650213" y="193252"/>
            <a:ext cx="9222239" cy="6494085"/>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200" b="1" dirty="0">
                <a:solidFill>
                  <a:srgbClr val="FFFF00"/>
                </a:solidFill>
              </a:rPr>
              <a:t>Alcé mis ojos. </a:t>
            </a:r>
            <a:r>
              <a:rPr lang="es-ES" sz="3200" b="1" dirty="0">
                <a:solidFill>
                  <a:schemeClr val="bg1"/>
                </a:solidFill>
              </a:rPr>
              <a:t>Es significativo notar que se nos dice que el rey recuperó la razón cuando reconoció al verdadero Dios. Cuando el humillado rey levantó la vista al cielo en oración, fue elevado de la condición de una bestia bruta a la de un ser que lleva la imagen de Dios. El que durante años había yacido por tierra, impotente y humillado, fue una vez más exaltado a la dignidad humana que Dios ha concedido a sus criaturas, formadas a su semejanza. Lo fundamental del milagro que ocurrió en el caso de Nabucodonosor se repite todavía, aunque en forma menos espectacular, en la conversión de cada pecador. </a:t>
            </a:r>
            <a:r>
              <a:rPr lang="es-ES" sz="3200" b="1" dirty="0">
                <a:solidFill>
                  <a:srgbClr val="FFFF00"/>
                </a:solidFill>
              </a:rPr>
              <a:t>CBA</a:t>
            </a:r>
            <a:endParaRPr lang="es-DO" sz="3200" b="1" dirty="0">
              <a:solidFill>
                <a:srgbClr val="FFFF00"/>
              </a:solidFill>
            </a:endParaRPr>
          </a:p>
        </p:txBody>
      </p:sp>
    </p:spTree>
    <p:extLst>
      <p:ext uri="{BB962C8B-B14F-4D97-AF65-F5344CB8AC3E}">
        <p14:creationId xmlns:p14="http://schemas.microsoft.com/office/powerpoint/2010/main" val="33307456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263015" y="71830"/>
            <a:ext cx="11665969" cy="646331"/>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13. </a:t>
            </a:r>
            <a:r>
              <a:rPr lang="es-ES" sz="3600" b="1" dirty="0">
                <a:solidFill>
                  <a:srgbClr val="FFFF00"/>
                </a:solidFill>
                <a:latin typeface="Calibri" panose="020F0502020204030204" pitchFamily="34" charset="0"/>
                <a:cs typeface="Calibri" panose="020F0502020204030204" pitchFamily="34" charset="0"/>
              </a:rPr>
              <a:t>¿Qué invitación nos hace Dios? Isaías 45:22</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67389" y="1205966"/>
            <a:ext cx="11198581" cy="4154984"/>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6600" b="1" dirty="0" smtClean="0">
                <a:solidFill>
                  <a:schemeClr val="bg1"/>
                </a:solidFill>
                <a:latin typeface="Calibri" panose="020F0502020204030204" pitchFamily="34" charset="0"/>
                <a:cs typeface="Calibri" panose="020F0502020204030204" pitchFamily="34" charset="0"/>
              </a:rPr>
              <a:t>_________ </a:t>
            </a:r>
            <a:r>
              <a:rPr lang="es-ES" sz="6600" b="1" dirty="0">
                <a:solidFill>
                  <a:schemeClr val="bg1"/>
                </a:solidFill>
                <a:latin typeface="Calibri" panose="020F0502020204030204" pitchFamily="34" charset="0"/>
                <a:cs typeface="Calibri" panose="020F0502020204030204" pitchFamily="34" charset="0"/>
              </a:rPr>
              <a:t>a mí, y </a:t>
            </a:r>
            <a:r>
              <a:rPr lang="es-ES" sz="6600" b="1" dirty="0" smtClean="0">
                <a:solidFill>
                  <a:schemeClr val="bg1"/>
                </a:solidFill>
                <a:latin typeface="Calibri" panose="020F0502020204030204" pitchFamily="34" charset="0"/>
                <a:cs typeface="Calibri" panose="020F0502020204030204" pitchFamily="34" charset="0"/>
              </a:rPr>
              <a:t>_________, </a:t>
            </a:r>
            <a:r>
              <a:rPr lang="es-ES" sz="6600" b="1" dirty="0">
                <a:solidFill>
                  <a:schemeClr val="bg1"/>
                </a:solidFill>
                <a:latin typeface="Calibri" panose="020F0502020204030204" pitchFamily="34" charset="0"/>
                <a:cs typeface="Calibri" panose="020F0502020204030204" pitchFamily="34" charset="0"/>
              </a:rPr>
              <a:t>todos los confines de la tierra, porque yo soy Dios, y no hay más.</a:t>
            </a:r>
            <a:endParaRPr lang="es-DO" sz="6600" b="1" dirty="0">
              <a:solidFill>
                <a:schemeClr val="bg1"/>
              </a:solidFill>
              <a:latin typeface="Calibri" panose="020F0502020204030204" pitchFamily="34" charset="0"/>
              <a:cs typeface="Calibri" panose="020F0502020204030204" pitchFamily="34" charset="0"/>
            </a:endParaRPr>
          </a:p>
        </p:txBody>
      </p:sp>
      <p:sp>
        <p:nvSpPr>
          <p:cNvPr id="10" name="CuadroTexto 9"/>
          <p:cNvSpPr txBox="1"/>
          <p:nvPr/>
        </p:nvSpPr>
        <p:spPr>
          <a:xfrm>
            <a:off x="884006" y="1244560"/>
            <a:ext cx="3303639" cy="1015663"/>
          </a:xfrm>
          <a:prstGeom prst="rect">
            <a:avLst/>
          </a:prstGeom>
          <a:noFill/>
        </p:spPr>
        <p:txBody>
          <a:bodyPr wrap="square" rtlCol="0">
            <a:spAutoFit/>
          </a:bodyPr>
          <a:lstStyle/>
          <a:p>
            <a:r>
              <a:rPr lang="es-ES" sz="6000" b="1" dirty="0">
                <a:solidFill>
                  <a:srgbClr val="FFFF00"/>
                </a:solidFill>
                <a:latin typeface="Calibri" panose="020F0502020204030204" pitchFamily="34" charset="0"/>
                <a:cs typeface="Calibri" panose="020F0502020204030204" pitchFamily="34" charset="0"/>
              </a:rPr>
              <a:t>Miradme</a:t>
            </a:r>
            <a:endParaRPr lang="en-US" sz="6000" dirty="0">
              <a:solidFill>
                <a:srgbClr val="FFFF00"/>
              </a:solidFill>
            </a:endParaRPr>
          </a:p>
        </p:txBody>
      </p:sp>
      <p:sp>
        <p:nvSpPr>
          <p:cNvPr id="6" name="CuadroTexto 5"/>
          <p:cNvSpPr txBox="1"/>
          <p:nvPr/>
        </p:nvSpPr>
        <p:spPr>
          <a:xfrm>
            <a:off x="7189841" y="1244560"/>
            <a:ext cx="3510116" cy="1015663"/>
          </a:xfrm>
          <a:prstGeom prst="rect">
            <a:avLst/>
          </a:prstGeom>
          <a:noFill/>
        </p:spPr>
        <p:txBody>
          <a:bodyPr wrap="square" rtlCol="0">
            <a:spAutoFit/>
          </a:bodyPr>
          <a:lstStyle/>
          <a:p>
            <a:r>
              <a:rPr lang="es-ES" sz="6000" b="1" dirty="0">
                <a:solidFill>
                  <a:srgbClr val="FFFF00"/>
                </a:solidFill>
                <a:latin typeface="Calibri" panose="020F0502020204030204" pitchFamily="34" charset="0"/>
                <a:cs typeface="Calibri" panose="020F0502020204030204" pitchFamily="34" charset="0"/>
              </a:rPr>
              <a:t>sed salvos</a:t>
            </a:r>
            <a:endParaRPr lang="en-US" sz="6000" dirty="0">
              <a:solidFill>
                <a:srgbClr val="FFFF00"/>
              </a:solidFill>
            </a:endParaRPr>
          </a:p>
        </p:txBody>
      </p:sp>
    </p:spTree>
    <p:extLst>
      <p:ext uri="{BB962C8B-B14F-4D97-AF65-F5344CB8AC3E}">
        <p14:creationId xmlns:p14="http://schemas.microsoft.com/office/powerpoint/2010/main" val="781817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650213" y="193252"/>
            <a:ext cx="9222239" cy="6247864"/>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000" b="1" dirty="0">
                <a:solidFill>
                  <a:schemeClr val="bg1"/>
                </a:solidFill>
              </a:rPr>
              <a:t>Dios nos invita a llegar a él. En él encontraremos la seguridad que anhelamos. La vida es </a:t>
            </a:r>
            <a:r>
              <a:rPr lang="es-ES" sz="4000" b="1" dirty="0" smtClean="0">
                <a:solidFill>
                  <a:schemeClr val="bg1"/>
                </a:solidFill>
              </a:rPr>
              <a:t>tan frágil</a:t>
            </a:r>
            <a:r>
              <a:rPr lang="es-ES" sz="4000" b="1" dirty="0">
                <a:solidFill>
                  <a:schemeClr val="bg1"/>
                </a:solidFill>
              </a:rPr>
              <a:t>. Nuestros empleos, nuestros hogares, nuestros matrimonios, nuestra salud, no </a:t>
            </a:r>
            <a:r>
              <a:rPr lang="es-ES" sz="4000" b="1" dirty="0" smtClean="0">
                <a:solidFill>
                  <a:schemeClr val="bg1"/>
                </a:solidFill>
              </a:rPr>
              <a:t>nos proporcionan </a:t>
            </a:r>
            <a:r>
              <a:rPr lang="es-ES" sz="4000" b="1" dirty="0">
                <a:solidFill>
                  <a:schemeClr val="bg1"/>
                </a:solidFill>
              </a:rPr>
              <a:t>seguridad. Podemos perderlos a todos en un instante. </a:t>
            </a:r>
            <a:r>
              <a:rPr lang="es-ES" sz="4000" b="1" u="sng" dirty="0">
                <a:solidFill>
                  <a:schemeClr val="bg1"/>
                </a:solidFill>
              </a:rPr>
              <a:t>En Dios, y sólo en </a:t>
            </a:r>
            <a:r>
              <a:rPr lang="es-ES" sz="4000" b="1" u="sng" dirty="0" smtClean="0">
                <a:solidFill>
                  <a:schemeClr val="bg1"/>
                </a:solidFill>
              </a:rPr>
              <a:t>él, podemos </a:t>
            </a:r>
            <a:r>
              <a:rPr lang="es-ES" sz="4000" b="1" u="sng" dirty="0">
                <a:solidFill>
                  <a:schemeClr val="bg1"/>
                </a:solidFill>
              </a:rPr>
              <a:t>encontrar fortaleza, significado y propósito para nuestras vidas.</a:t>
            </a:r>
            <a:endParaRPr lang="es-DO" sz="4000" b="1" u="sng" dirty="0">
              <a:solidFill>
                <a:schemeClr val="bg1"/>
              </a:solidFill>
            </a:endParaRPr>
          </a:p>
        </p:txBody>
      </p:sp>
    </p:spTree>
    <p:extLst>
      <p:ext uri="{BB962C8B-B14F-4D97-AF65-F5344CB8AC3E}">
        <p14:creationId xmlns:p14="http://schemas.microsoft.com/office/powerpoint/2010/main" val="40130741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263015" y="71830"/>
            <a:ext cx="11665969"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14. </a:t>
            </a:r>
            <a:r>
              <a:rPr lang="es-ES" sz="3600" b="1" dirty="0">
                <a:solidFill>
                  <a:srgbClr val="FFFF00"/>
                </a:solidFill>
                <a:latin typeface="Calibri" panose="020F0502020204030204" pitchFamily="34" charset="0"/>
                <a:cs typeface="Calibri" panose="020F0502020204030204" pitchFamily="34" charset="0"/>
              </a:rPr>
              <a:t>¿Qué promesa le hace el Salvador a los que llegan a él por la fe? Juan 6:37</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1337364" y="1436276"/>
            <a:ext cx="9517269" cy="4154984"/>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6600" b="1" dirty="0">
                <a:solidFill>
                  <a:schemeClr val="bg1"/>
                </a:solidFill>
                <a:latin typeface="Calibri" panose="020F0502020204030204" pitchFamily="34" charset="0"/>
                <a:cs typeface="Calibri" panose="020F0502020204030204" pitchFamily="34" charset="0"/>
              </a:rPr>
              <a:t>Todo lo que el Padre me da, vendrá a mí; y al que a mí viene, </a:t>
            </a:r>
            <a:r>
              <a:rPr lang="es-ES" sz="6600" b="1" dirty="0">
                <a:solidFill>
                  <a:srgbClr val="FFFF00"/>
                </a:solidFill>
                <a:latin typeface="Calibri" panose="020F0502020204030204" pitchFamily="34" charset="0"/>
                <a:cs typeface="Calibri" panose="020F0502020204030204" pitchFamily="34" charset="0"/>
              </a:rPr>
              <a:t>de ningún modo le echaré fuera</a:t>
            </a:r>
            <a:r>
              <a:rPr lang="es-ES" sz="6600" b="1" dirty="0">
                <a:solidFill>
                  <a:schemeClr val="bg1"/>
                </a:solidFill>
                <a:latin typeface="Calibri" panose="020F0502020204030204" pitchFamily="34" charset="0"/>
                <a:cs typeface="Calibri" panose="020F0502020204030204" pitchFamily="34" charset="0"/>
              </a:rPr>
              <a:t>.</a:t>
            </a:r>
            <a:endParaRPr lang="es-DO" sz="6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54441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2" y="442452"/>
            <a:ext cx="11198581" cy="646331"/>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1. </a:t>
            </a:r>
            <a:r>
              <a:rPr lang="es-ES" sz="3600" b="1" dirty="0">
                <a:solidFill>
                  <a:srgbClr val="FFFF00"/>
                </a:solidFill>
                <a:latin typeface="Calibri" panose="020F0502020204030204" pitchFamily="34" charset="0"/>
                <a:cs typeface="Calibri" panose="020F0502020204030204" pitchFamily="34" charset="0"/>
              </a:rPr>
              <a:t>¿Quién es el autor del capítulo 4 de Daniel? </a:t>
            </a:r>
            <a:r>
              <a:rPr lang="es-ES" sz="3600" b="1" dirty="0" err="1" smtClean="0">
                <a:solidFill>
                  <a:srgbClr val="FFFF00"/>
                </a:solidFill>
                <a:latin typeface="Calibri" panose="020F0502020204030204" pitchFamily="34" charset="0"/>
                <a:cs typeface="Calibri" panose="020F0502020204030204" pitchFamily="34" charset="0"/>
              </a:rPr>
              <a:t>Dn</a:t>
            </a:r>
            <a:r>
              <a:rPr lang="es-ES" sz="3600" b="1" dirty="0" smtClean="0">
                <a:solidFill>
                  <a:srgbClr val="FFFF00"/>
                </a:solidFill>
                <a:latin typeface="Calibri" panose="020F0502020204030204" pitchFamily="34" charset="0"/>
                <a:cs typeface="Calibri" panose="020F0502020204030204" pitchFamily="34" charset="0"/>
              </a:rPr>
              <a:t>. 4:1a.</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67392" y="1895666"/>
            <a:ext cx="10741382" cy="2862322"/>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6000" b="1" dirty="0" smtClean="0">
                <a:solidFill>
                  <a:schemeClr val="bg1"/>
                </a:solidFill>
                <a:latin typeface="Calibri" panose="020F0502020204030204" pitchFamily="34" charset="0"/>
                <a:cs typeface="Calibri" panose="020F0502020204030204" pitchFamily="34" charset="0"/>
              </a:rPr>
              <a:t>______________rey</a:t>
            </a:r>
            <a:r>
              <a:rPr lang="es-ES" sz="6000" b="1" dirty="0">
                <a:solidFill>
                  <a:schemeClr val="bg1"/>
                </a:solidFill>
                <a:latin typeface="Calibri" panose="020F0502020204030204" pitchFamily="34" charset="0"/>
                <a:cs typeface="Calibri" panose="020F0502020204030204" pitchFamily="34" charset="0"/>
              </a:rPr>
              <a:t>, a todos los pueblos, naciones y lenguas que moran en toda la tierra:</a:t>
            </a:r>
            <a:endParaRPr lang="es-DO" sz="60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467392" y="1895666"/>
            <a:ext cx="5407564" cy="1015663"/>
          </a:xfrm>
          <a:prstGeom prst="rect">
            <a:avLst/>
          </a:prstGeom>
          <a:noFill/>
        </p:spPr>
        <p:txBody>
          <a:bodyPr wrap="square" rtlCol="0">
            <a:spAutoFit/>
          </a:bodyPr>
          <a:lstStyle/>
          <a:p>
            <a:r>
              <a:rPr lang="es-ES" sz="6000" b="1" dirty="0">
                <a:solidFill>
                  <a:srgbClr val="FFFF00"/>
                </a:solidFill>
                <a:latin typeface="Calibri" panose="020F0502020204030204" pitchFamily="34" charset="0"/>
                <a:cs typeface="Calibri" panose="020F0502020204030204" pitchFamily="34" charset="0"/>
              </a:rPr>
              <a:t>Nabucodonosor</a:t>
            </a:r>
            <a:endParaRPr lang="en-US" sz="6000" dirty="0">
              <a:solidFill>
                <a:srgbClr val="FFFF00"/>
              </a:solidFill>
            </a:endParaRPr>
          </a:p>
        </p:txBody>
      </p:sp>
    </p:spTree>
    <p:extLst>
      <p:ext uri="{BB962C8B-B14F-4D97-AF65-F5344CB8AC3E}">
        <p14:creationId xmlns:p14="http://schemas.microsoft.com/office/powerpoint/2010/main" val="387579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3111910" y="193252"/>
            <a:ext cx="8760542" cy="6740307"/>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5400" b="1" dirty="0">
                <a:solidFill>
                  <a:schemeClr val="bg1"/>
                </a:solidFill>
              </a:rPr>
              <a:t>¿</a:t>
            </a:r>
            <a:r>
              <a:rPr lang="es-ES" sz="5400" b="1" dirty="0">
                <a:solidFill>
                  <a:srgbClr val="FFFF00"/>
                </a:solidFill>
              </a:rPr>
              <a:t>Quieres entregarte </a:t>
            </a:r>
            <a:r>
              <a:rPr lang="es-ES" sz="5400" b="1" dirty="0">
                <a:solidFill>
                  <a:schemeClr val="bg1"/>
                </a:solidFill>
              </a:rPr>
              <a:t>en </a:t>
            </a:r>
            <a:r>
              <a:rPr lang="es-ES" sz="5400" b="1" dirty="0" smtClean="0">
                <a:solidFill>
                  <a:schemeClr val="bg1"/>
                </a:solidFill>
              </a:rPr>
              <a:t>los </a:t>
            </a:r>
            <a:r>
              <a:rPr lang="es-ES" sz="5400" b="1" dirty="0">
                <a:solidFill>
                  <a:schemeClr val="bg1"/>
                </a:solidFill>
              </a:rPr>
              <a:t>brazos amorosos </a:t>
            </a:r>
            <a:r>
              <a:rPr lang="es-ES" sz="5400" b="1" dirty="0" smtClean="0">
                <a:solidFill>
                  <a:schemeClr val="bg1"/>
                </a:solidFill>
              </a:rPr>
              <a:t>de Dios hoy </a:t>
            </a:r>
            <a:r>
              <a:rPr lang="es-ES" sz="5400" b="1" dirty="0">
                <a:solidFill>
                  <a:schemeClr val="bg1"/>
                </a:solidFill>
              </a:rPr>
              <a:t>mismo</a:t>
            </a:r>
            <a:r>
              <a:rPr lang="es-ES" sz="5400" b="1" dirty="0" smtClean="0">
                <a:solidFill>
                  <a:schemeClr val="bg1"/>
                </a:solidFill>
              </a:rPr>
              <a:t>?</a:t>
            </a:r>
          </a:p>
          <a:p>
            <a:r>
              <a:rPr lang="es-ES" sz="5400" b="1" dirty="0" smtClean="0">
                <a:solidFill>
                  <a:schemeClr val="bg1"/>
                </a:solidFill>
              </a:rPr>
              <a:t>¿</a:t>
            </a:r>
            <a:r>
              <a:rPr lang="es-ES" sz="5400" b="1" dirty="0">
                <a:solidFill>
                  <a:srgbClr val="FFFF00"/>
                </a:solidFill>
              </a:rPr>
              <a:t>Te gustaría sentir </a:t>
            </a:r>
            <a:r>
              <a:rPr lang="es-ES" sz="5400" b="1" dirty="0">
                <a:solidFill>
                  <a:schemeClr val="bg1"/>
                </a:solidFill>
              </a:rPr>
              <a:t>su cálido abrazo </a:t>
            </a:r>
            <a:r>
              <a:rPr lang="es-ES" sz="5400" b="1" dirty="0" smtClean="0">
                <a:solidFill>
                  <a:schemeClr val="bg1"/>
                </a:solidFill>
              </a:rPr>
              <a:t>y escuchar </a:t>
            </a:r>
            <a:r>
              <a:rPr lang="es-ES" sz="5400" b="1" dirty="0">
                <a:solidFill>
                  <a:schemeClr val="bg1"/>
                </a:solidFill>
              </a:rPr>
              <a:t>su tranquilizadora voz diciendo: “Eres mío. Nunca </a:t>
            </a:r>
            <a:r>
              <a:rPr lang="es-ES" sz="5400" b="1" dirty="0" smtClean="0">
                <a:solidFill>
                  <a:schemeClr val="bg1"/>
                </a:solidFill>
              </a:rPr>
              <a:t>te abandonaré</a:t>
            </a:r>
            <a:r>
              <a:rPr lang="es-ES" sz="5400" b="1" dirty="0">
                <a:solidFill>
                  <a:schemeClr val="bg1"/>
                </a:solidFill>
              </a:rPr>
              <a:t>”?</a:t>
            </a:r>
            <a:endParaRPr lang="es-DO" sz="5400" b="1" u="sng" dirty="0">
              <a:solidFill>
                <a:schemeClr val="bg1"/>
              </a:solidFill>
            </a:endParaRPr>
          </a:p>
        </p:txBody>
      </p:sp>
    </p:spTree>
    <p:extLst>
      <p:ext uri="{BB962C8B-B14F-4D97-AF65-F5344CB8AC3E}">
        <p14:creationId xmlns:p14="http://schemas.microsoft.com/office/powerpoint/2010/main" val="89871189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accent5">
            <a:lumMod val="50000"/>
            <a:alpha val="94000"/>
          </a:schemeClr>
        </a:solid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28249AB7-8669-43F5-A233-69921FC6B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809708" cy="6858000"/>
          </a:xfrm>
          <a:prstGeom prst="rect">
            <a:avLst/>
          </a:prstGeom>
        </p:spPr>
      </p:pic>
      <p:sp>
        <p:nvSpPr>
          <p:cNvPr id="4" name="CuadroTexto 3">
            <a:extLst>
              <a:ext uri="{FF2B5EF4-FFF2-40B4-BE49-F238E27FC236}">
                <a16:creationId xmlns:a16="http://schemas.microsoft.com/office/drawing/2014/main" id="{29766930-DDD3-4474-A139-FC6B1654B62E}"/>
              </a:ext>
            </a:extLst>
          </p:cNvPr>
          <p:cNvSpPr txBox="1"/>
          <p:nvPr/>
        </p:nvSpPr>
        <p:spPr>
          <a:xfrm>
            <a:off x="1642820" y="1627323"/>
            <a:ext cx="6059837" cy="707886"/>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7956550"/>
          </a:sp3d>
        </p:spPr>
        <p:txBody>
          <a:bodyPr wrap="square" rtlCol="0">
            <a:spAutoFit/>
          </a:bodyPr>
          <a:lstStyle/>
          <a:p>
            <a:r>
              <a:rPr lang="es-US" sz="4000" b="1" dirty="0" smtClean="0">
                <a:solidFill>
                  <a:schemeClr val="accent2"/>
                </a:solidFill>
              </a:rPr>
              <a:t>MI DECISIÓN</a:t>
            </a:r>
            <a:endParaRPr lang="es-US" sz="4000" b="1" dirty="0">
              <a:solidFill>
                <a:schemeClr val="accent2"/>
              </a:solidFill>
            </a:endParaRPr>
          </a:p>
        </p:txBody>
      </p:sp>
      <p:sp>
        <p:nvSpPr>
          <p:cNvPr id="5" name="CuadroTexto 4">
            <a:extLst>
              <a:ext uri="{FF2B5EF4-FFF2-40B4-BE49-F238E27FC236}">
                <a16:creationId xmlns:a16="http://schemas.microsoft.com/office/drawing/2014/main" id="{4CFB634D-72CB-45B3-96DF-E5D038C86841}"/>
              </a:ext>
            </a:extLst>
          </p:cNvPr>
          <p:cNvSpPr txBox="1"/>
          <p:nvPr/>
        </p:nvSpPr>
        <p:spPr>
          <a:xfrm>
            <a:off x="2734741" y="2971800"/>
            <a:ext cx="7853939" cy="2862322"/>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2139950"/>
          </a:sp3d>
        </p:spPr>
        <p:txBody>
          <a:bodyPr wrap="square" rtlCol="0">
            <a:spAutoFit/>
          </a:bodyPr>
          <a:lstStyle/>
          <a:p>
            <a:r>
              <a:rPr lang="es-ES" sz="6000" dirty="0">
                <a:solidFill>
                  <a:srgbClr val="551315"/>
                </a:solidFill>
              </a:rPr>
              <a:t>Quiero recibir la fortaleza que sólo </a:t>
            </a:r>
            <a:r>
              <a:rPr lang="es-ES" sz="6000" dirty="0" smtClean="0">
                <a:solidFill>
                  <a:srgbClr val="551315"/>
                </a:solidFill>
              </a:rPr>
              <a:t>Dios </a:t>
            </a:r>
            <a:r>
              <a:rPr lang="es-ES" sz="6000" dirty="0">
                <a:solidFill>
                  <a:srgbClr val="551315"/>
                </a:solidFill>
              </a:rPr>
              <a:t>puede dar.</a:t>
            </a:r>
            <a:endParaRPr lang="es-DO" sz="6000" dirty="0">
              <a:solidFill>
                <a:srgbClr val="551315"/>
              </a:solidFill>
            </a:endParaRPr>
          </a:p>
        </p:txBody>
      </p:sp>
    </p:spTree>
    <p:extLst>
      <p:ext uri="{BB962C8B-B14F-4D97-AF65-F5344CB8AC3E}">
        <p14:creationId xmlns:p14="http://schemas.microsoft.com/office/powerpoint/2010/main" val="797953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2. </a:t>
            </a:r>
            <a:r>
              <a:rPr lang="es-ES" sz="3600" b="1" dirty="0">
                <a:solidFill>
                  <a:srgbClr val="FFFF00"/>
                </a:solidFill>
                <a:latin typeface="Calibri" panose="020F0502020204030204" pitchFamily="34" charset="0"/>
                <a:cs typeface="Calibri" panose="020F0502020204030204" pitchFamily="34" charset="0"/>
              </a:rPr>
              <a:t>¿Qué extraordinaria virtud nos ofrece este rey que había sido pagano? Daniel </a:t>
            </a:r>
            <a:r>
              <a:rPr lang="es-ES" sz="3600" b="1" dirty="0" smtClean="0">
                <a:solidFill>
                  <a:srgbClr val="FFFF00"/>
                </a:solidFill>
                <a:latin typeface="Calibri" panose="020F0502020204030204" pitchFamily="34" charset="0"/>
                <a:cs typeface="Calibri" panose="020F0502020204030204" pitchFamily="34" charset="0"/>
              </a:rPr>
              <a:t>4:1</a:t>
            </a:r>
            <a:r>
              <a:rPr lang="es-ES" sz="3600" b="1" dirty="0">
                <a:solidFill>
                  <a:srgbClr val="FFFF00"/>
                </a:solidFill>
                <a:latin typeface="Calibri" panose="020F0502020204030204" pitchFamily="34" charset="0"/>
                <a:cs typeface="Calibri" panose="020F0502020204030204" pitchFamily="34" charset="0"/>
              </a:rPr>
              <a:t>b</a:t>
            </a:r>
            <a:r>
              <a:rPr lang="es-ES" sz="3600" b="1" dirty="0" smtClean="0">
                <a:solidFill>
                  <a:srgbClr val="FFFF00"/>
                </a:solidFill>
                <a:latin typeface="Calibri" panose="020F0502020204030204" pitchFamily="34" charset="0"/>
                <a:cs typeface="Calibri" panose="020F0502020204030204" pitchFamily="34" charset="0"/>
              </a:rPr>
              <a:t>.</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1797021" y="2293374"/>
            <a:ext cx="8539317" cy="1107996"/>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6600" b="1" dirty="0" smtClean="0">
                <a:solidFill>
                  <a:schemeClr val="bg1"/>
                </a:solidFill>
                <a:latin typeface="Calibri" panose="020F0502020204030204" pitchFamily="34" charset="0"/>
                <a:cs typeface="Calibri" panose="020F0502020204030204" pitchFamily="34" charset="0"/>
              </a:rPr>
              <a:t>___ </a:t>
            </a:r>
            <a:r>
              <a:rPr lang="es-ES" sz="6600" b="1" dirty="0">
                <a:solidFill>
                  <a:schemeClr val="bg1"/>
                </a:solidFill>
                <a:latin typeface="Calibri" panose="020F0502020204030204" pitchFamily="34" charset="0"/>
                <a:cs typeface="Calibri" panose="020F0502020204030204" pitchFamily="34" charset="0"/>
              </a:rPr>
              <a:t>os sea multiplicada</a:t>
            </a:r>
            <a:r>
              <a:rPr lang="es-ES" sz="6600" b="1" dirty="0" smtClean="0">
                <a:solidFill>
                  <a:schemeClr val="bg1"/>
                </a:solidFill>
                <a:latin typeface="Calibri" panose="020F0502020204030204" pitchFamily="34" charset="0"/>
                <a:cs typeface="Calibri" panose="020F0502020204030204" pitchFamily="34" charset="0"/>
              </a:rPr>
              <a:t>.</a:t>
            </a:r>
            <a:endParaRPr lang="es-ES" sz="6600" b="1" dirty="0">
              <a:solidFill>
                <a:schemeClr val="bg1"/>
              </a:solidFill>
              <a:latin typeface="Calibri" panose="020F0502020204030204" pitchFamily="34" charset="0"/>
              <a:cs typeface="Calibri" panose="020F0502020204030204" pitchFamily="34" charset="0"/>
            </a:endParaRPr>
          </a:p>
        </p:txBody>
      </p:sp>
      <p:sp>
        <p:nvSpPr>
          <p:cNvPr id="9" name="CuadroTexto 8"/>
          <p:cNvSpPr txBox="1"/>
          <p:nvPr/>
        </p:nvSpPr>
        <p:spPr>
          <a:xfrm>
            <a:off x="1797021" y="2271251"/>
            <a:ext cx="1543486" cy="1107996"/>
          </a:xfrm>
          <a:prstGeom prst="rect">
            <a:avLst/>
          </a:prstGeom>
          <a:noFill/>
        </p:spPr>
        <p:txBody>
          <a:bodyPr wrap="square" rtlCol="0">
            <a:spAutoFit/>
          </a:bodyPr>
          <a:lstStyle/>
          <a:p>
            <a:r>
              <a:rPr lang="es-ES" sz="6600" b="1" dirty="0">
                <a:solidFill>
                  <a:srgbClr val="FFFF00"/>
                </a:solidFill>
                <a:latin typeface="Calibri" panose="020F0502020204030204" pitchFamily="34" charset="0"/>
                <a:cs typeface="Calibri" panose="020F0502020204030204" pitchFamily="34" charset="0"/>
              </a:rPr>
              <a:t>Paz</a:t>
            </a:r>
            <a:endParaRPr lang="en-US" sz="6600" dirty="0">
              <a:solidFill>
                <a:srgbClr val="FFFF00"/>
              </a:solidFill>
            </a:endParaRPr>
          </a:p>
        </p:txBody>
      </p:sp>
    </p:spTree>
    <p:extLst>
      <p:ext uri="{BB962C8B-B14F-4D97-AF65-F5344CB8AC3E}">
        <p14:creationId xmlns:p14="http://schemas.microsoft.com/office/powerpoint/2010/main" val="79671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95074" y="433727"/>
            <a:ext cx="8708667" cy="6001643"/>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800" b="1" dirty="0">
                <a:solidFill>
                  <a:schemeClr val="bg1"/>
                </a:solidFill>
              </a:rPr>
              <a:t>Nabucodonosor encontró la fuente de la paz interior. Descubrió a Aquel que provee </a:t>
            </a:r>
            <a:r>
              <a:rPr lang="es-ES" sz="4800" b="1" dirty="0" smtClean="0">
                <a:solidFill>
                  <a:schemeClr val="bg1"/>
                </a:solidFill>
              </a:rPr>
              <a:t>la estabilidad </a:t>
            </a:r>
            <a:r>
              <a:rPr lang="es-ES" sz="4800" b="1" dirty="0">
                <a:solidFill>
                  <a:schemeClr val="bg1"/>
                </a:solidFill>
              </a:rPr>
              <a:t>interna y la </a:t>
            </a:r>
            <a:r>
              <a:rPr lang="es-ES" sz="4800" b="1" dirty="0" smtClean="0">
                <a:solidFill>
                  <a:schemeClr val="bg1"/>
                </a:solidFill>
              </a:rPr>
              <a:t>tranquilidad. </a:t>
            </a:r>
            <a:r>
              <a:rPr lang="es-ES" sz="4800" b="1" dirty="0">
                <a:solidFill>
                  <a:schemeClr val="bg1"/>
                </a:solidFill>
              </a:rPr>
              <a:t>Parecía estar desbordado de gratitud a Dios. </a:t>
            </a:r>
            <a:r>
              <a:rPr lang="es-ES" sz="4800" b="1" dirty="0" smtClean="0">
                <a:solidFill>
                  <a:schemeClr val="bg1"/>
                </a:solidFill>
              </a:rPr>
              <a:t>La vida </a:t>
            </a:r>
            <a:r>
              <a:rPr lang="es-ES" sz="4800" b="1" dirty="0">
                <a:solidFill>
                  <a:schemeClr val="bg1"/>
                </a:solidFill>
              </a:rPr>
              <a:t>del rey pagano había </a:t>
            </a:r>
            <a:r>
              <a:rPr lang="es-ES" sz="4800" b="1" dirty="0" smtClean="0">
                <a:solidFill>
                  <a:schemeClr val="bg1"/>
                </a:solidFill>
              </a:rPr>
              <a:t>sido cambiada. Pero no fue fácil.</a:t>
            </a:r>
            <a:endParaRPr lang="es-ES" sz="4800" b="1" dirty="0">
              <a:solidFill>
                <a:schemeClr val="bg1"/>
              </a:solidFill>
            </a:endParaRPr>
          </a:p>
        </p:txBody>
      </p:sp>
    </p:spTree>
    <p:extLst>
      <p:ext uri="{BB962C8B-B14F-4D97-AF65-F5344CB8AC3E}">
        <p14:creationId xmlns:p14="http://schemas.microsoft.com/office/powerpoint/2010/main" val="1973274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89" y="283359"/>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3. </a:t>
            </a:r>
            <a:r>
              <a:rPr lang="es-ES" sz="3600" b="1" dirty="0">
                <a:solidFill>
                  <a:srgbClr val="FFFF00"/>
                </a:solidFill>
                <a:latin typeface="Calibri" panose="020F0502020204030204" pitchFamily="34" charset="0"/>
                <a:cs typeface="Calibri" panose="020F0502020204030204" pitchFamily="34" charset="0"/>
              </a:rPr>
              <a:t>¿Por qué Nabucodonosor escribió ese capítulo? ¿Qué quería decirnos? Daniel 4:2</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10" y="1977607"/>
            <a:ext cx="10697316" cy="2862322"/>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6000" b="1" dirty="0">
                <a:solidFill>
                  <a:schemeClr val="bg1"/>
                </a:solidFill>
                <a:latin typeface="Calibri" panose="020F0502020204030204" pitchFamily="34" charset="0"/>
                <a:cs typeface="Calibri" panose="020F0502020204030204" pitchFamily="34" charset="0"/>
              </a:rPr>
              <a:t>Conviene que yo </a:t>
            </a:r>
            <a:r>
              <a:rPr lang="es-ES" sz="6000" b="1" dirty="0" smtClean="0">
                <a:solidFill>
                  <a:schemeClr val="bg1"/>
                </a:solidFill>
                <a:latin typeface="Calibri" panose="020F0502020204030204" pitchFamily="34" charset="0"/>
                <a:cs typeface="Calibri" panose="020F0502020204030204" pitchFamily="34" charset="0"/>
              </a:rPr>
              <a:t>_______ </a:t>
            </a:r>
            <a:r>
              <a:rPr lang="es-ES" sz="6000" b="1" dirty="0">
                <a:solidFill>
                  <a:schemeClr val="bg1"/>
                </a:solidFill>
                <a:latin typeface="Calibri" panose="020F0502020204030204" pitchFamily="34" charset="0"/>
                <a:cs typeface="Calibri" panose="020F0502020204030204" pitchFamily="34" charset="0"/>
              </a:rPr>
              <a:t>las señales y milagros que el </a:t>
            </a:r>
            <a:r>
              <a:rPr lang="es-ES" sz="6000" b="1" dirty="0" smtClean="0">
                <a:solidFill>
                  <a:schemeClr val="bg1"/>
                </a:solidFill>
                <a:latin typeface="Calibri" panose="020F0502020204030204" pitchFamily="34" charset="0"/>
                <a:cs typeface="Calibri" panose="020F0502020204030204" pitchFamily="34" charset="0"/>
              </a:rPr>
              <a:t>____ </a:t>
            </a:r>
            <a:r>
              <a:rPr lang="es-ES" sz="6000" b="1" dirty="0">
                <a:solidFill>
                  <a:schemeClr val="bg1"/>
                </a:solidFill>
                <a:latin typeface="Calibri" panose="020F0502020204030204" pitchFamily="34" charset="0"/>
                <a:cs typeface="Calibri" panose="020F0502020204030204" pitchFamily="34" charset="0"/>
              </a:rPr>
              <a:t>Altísimo </a:t>
            </a:r>
            <a:r>
              <a:rPr lang="es-ES" sz="6000" b="1" dirty="0" smtClean="0">
                <a:solidFill>
                  <a:schemeClr val="bg1"/>
                </a:solidFill>
                <a:latin typeface="Calibri" panose="020F0502020204030204" pitchFamily="34" charset="0"/>
                <a:cs typeface="Calibri" panose="020F0502020204030204" pitchFamily="34" charset="0"/>
              </a:rPr>
              <a:t>________conmigo.</a:t>
            </a:r>
            <a:endParaRPr lang="es-DO" sz="60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6066679" y="1990440"/>
            <a:ext cx="2750180" cy="1015663"/>
          </a:xfrm>
          <a:prstGeom prst="rect">
            <a:avLst/>
          </a:prstGeom>
          <a:noFill/>
        </p:spPr>
        <p:txBody>
          <a:bodyPr wrap="square" rtlCol="0">
            <a:spAutoFit/>
          </a:bodyPr>
          <a:lstStyle/>
          <a:p>
            <a:r>
              <a:rPr lang="es-ES" sz="6000" b="1" dirty="0">
                <a:solidFill>
                  <a:srgbClr val="FFFF00"/>
                </a:solidFill>
                <a:latin typeface="Calibri" panose="020F0502020204030204" pitchFamily="34" charset="0"/>
                <a:cs typeface="Calibri" panose="020F0502020204030204" pitchFamily="34" charset="0"/>
              </a:rPr>
              <a:t>declare</a:t>
            </a:r>
            <a:endParaRPr lang="en-US" sz="6000" dirty="0">
              <a:solidFill>
                <a:srgbClr val="FFFF00"/>
              </a:solidFill>
            </a:endParaRPr>
          </a:p>
        </p:txBody>
      </p:sp>
      <p:sp>
        <p:nvSpPr>
          <p:cNvPr id="9" name="CuadroTexto 8"/>
          <p:cNvSpPr txBox="1"/>
          <p:nvPr/>
        </p:nvSpPr>
        <p:spPr>
          <a:xfrm>
            <a:off x="8648775" y="2840638"/>
            <a:ext cx="1822580" cy="1015663"/>
          </a:xfrm>
          <a:prstGeom prst="rect">
            <a:avLst/>
          </a:prstGeom>
          <a:noFill/>
        </p:spPr>
        <p:txBody>
          <a:bodyPr wrap="square" rtlCol="0">
            <a:spAutoFit/>
          </a:bodyPr>
          <a:lstStyle/>
          <a:p>
            <a:r>
              <a:rPr lang="es-ES" sz="6000" b="1" dirty="0" smtClean="0">
                <a:solidFill>
                  <a:srgbClr val="FFFF00"/>
                </a:solidFill>
                <a:latin typeface="Calibri" panose="020F0502020204030204" pitchFamily="34" charset="0"/>
                <a:cs typeface="Calibri" panose="020F0502020204030204" pitchFamily="34" charset="0"/>
              </a:rPr>
              <a:t>Dios</a:t>
            </a:r>
            <a:endParaRPr lang="en-US" sz="6000" dirty="0">
              <a:solidFill>
                <a:srgbClr val="FFFF00"/>
              </a:solidFill>
            </a:endParaRPr>
          </a:p>
        </p:txBody>
      </p:sp>
      <p:sp>
        <p:nvSpPr>
          <p:cNvPr id="7" name="CuadroTexto 6"/>
          <p:cNvSpPr txBox="1"/>
          <p:nvPr/>
        </p:nvSpPr>
        <p:spPr>
          <a:xfrm>
            <a:off x="3280130" y="3856301"/>
            <a:ext cx="3091173" cy="1015663"/>
          </a:xfrm>
          <a:prstGeom prst="rect">
            <a:avLst/>
          </a:prstGeom>
          <a:noFill/>
        </p:spPr>
        <p:txBody>
          <a:bodyPr wrap="square" rtlCol="0">
            <a:spAutoFit/>
          </a:bodyPr>
          <a:lstStyle/>
          <a:p>
            <a:r>
              <a:rPr lang="es-ES" sz="6000" b="1" dirty="0">
                <a:solidFill>
                  <a:srgbClr val="FFFF00"/>
                </a:solidFill>
                <a:latin typeface="Calibri" panose="020F0502020204030204" pitchFamily="34" charset="0"/>
                <a:cs typeface="Calibri" panose="020F0502020204030204" pitchFamily="34" charset="0"/>
              </a:rPr>
              <a:t>ha hecho </a:t>
            </a:r>
            <a:endParaRPr lang="en-US" sz="6000" dirty="0">
              <a:solidFill>
                <a:srgbClr val="FFFF00"/>
              </a:solidFill>
            </a:endParaRPr>
          </a:p>
        </p:txBody>
      </p:sp>
    </p:spTree>
    <p:extLst>
      <p:ext uri="{BB962C8B-B14F-4D97-AF65-F5344CB8AC3E}">
        <p14:creationId xmlns:p14="http://schemas.microsoft.com/office/powerpoint/2010/main" val="179377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650213" y="433727"/>
            <a:ext cx="9003635" cy="6001643"/>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800" b="1" dirty="0">
                <a:solidFill>
                  <a:schemeClr val="bg1"/>
                </a:solidFill>
              </a:rPr>
              <a:t>Nabucodonosor es un hombre cambiado, transformado por la gracia de Dios. Se siente con el</a:t>
            </a:r>
          </a:p>
          <a:p>
            <a:r>
              <a:rPr lang="es-ES" sz="4800" b="1" dirty="0">
                <a:solidFill>
                  <a:schemeClr val="bg1"/>
                </a:solidFill>
              </a:rPr>
              <a:t>deber de contar su historia; de compartir la grandeza del Dios que cambió su vida. Si Dios</a:t>
            </a:r>
          </a:p>
          <a:p>
            <a:r>
              <a:rPr lang="es-ES" sz="4800" b="1" dirty="0">
                <a:solidFill>
                  <a:schemeClr val="bg1"/>
                </a:solidFill>
              </a:rPr>
              <a:t>cambió a Nabucodonosor, también puede cambiar tu vida.</a:t>
            </a:r>
            <a:endParaRPr lang="es-DO" sz="4800" b="1" dirty="0">
              <a:solidFill>
                <a:schemeClr val="bg1"/>
              </a:solidFill>
            </a:endParaRPr>
          </a:p>
        </p:txBody>
      </p:sp>
    </p:spTree>
    <p:extLst>
      <p:ext uri="{BB962C8B-B14F-4D97-AF65-F5344CB8AC3E}">
        <p14:creationId xmlns:p14="http://schemas.microsoft.com/office/powerpoint/2010/main" val="2362401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Marco">
  <a:themeElements>
    <a:clrScheme name="Marco">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Marco">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TM03457475[[fn=Marco]]</Template>
  <TotalTime>2670</TotalTime>
  <Words>2981</Words>
  <Application>Microsoft Office PowerPoint</Application>
  <PresentationFormat>Panorámica</PresentationFormat>
  <Paragraphs>164</Paragraphs>
  <Slides>51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51</vt:i4>
      </vt:variant>
    </vt:vector>
  </HeadingPairs>
  <TitlesOfParts>
    <vt:vector size="59" baseType="lpstr">
      <vt:lpstr>Aharoni</vt:lpstr>
      <vt:lpstr>Arial</vt:lpstr>
      <vt:lpstr>Bahnschrift SemiBold</vt:lpstr>
      <vt:lpstr>Bodoni MT Black</vt:lpstr>
      <vt:lpstr>Calibri</vt:lpstr>
      <vt:lpstr>Corbel</vt:lpstr>
      <vt:lpstr>Wingdings 2</vt:lpstr>
      <vt:lpstr>Marco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Jacquilove.music</dc:creator>
  <cp:lastModifiedBy>Ulises Aguero Arroyo</cp:lastModifiedBy>
  <cp:revision>273</cp:revision>
  <dcterms:created xsi:type="dcterms:W3CDTF">2021-06-19T11:36:48Z</dcterms:created>
  <dcterms:modified xsi:type="dcterms:W3CDTF">2021-08-21T23:57:57Z</dcterms:modified>
</cp:coreProperties>
</file>