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9" r:id="rId3"/>
    <p:sldId id="490" r:id="rId4"/>
    <p:sldId id="467" r:id="rId5"/>
    <p:sldId id="468" r:id="rId6"/>
    <p:sldId id="429" r:id="rId7"/>
    <p:sldId id="332" r:id="rId8"/>
    <p:sldId id="258" r:id="rId9"/>
    <p:sldId id="492" r:id="rId10"/>
    <p:sldId id="526" r:id="rId11"/>
    <p:sldId id="417" r:id="rId12"/>
    <p:sldId id="307" r:id="rId13"/>
    <p:sldId id="403" r:id="rId14"/>
    <p:sldId id="527" r:id="rId15"/>
    <p:sldId id="308" r:id="rId16"/>
    <p:sldId id="528" r:id="rId17"/>
    <p:sldId id="529" r:id="rId18"/>
    <p:sldId id="339" r:id="rId19"/>
    <p:sldId id="310" r:id="rId20"/>
    <p:sldId id="530" r:id="rId21"/>
    <p:sldId id="377" r:id="rId22"/>
    <p:sldId id="316" r:id="rId23"/>
    <p:sldId id="531" r:id="rId24"/>
    <p:sldId id="533" r:id="rId25"/>
    <p:sldId id="532" r:id="rId26"/>
    <p:sldId id="320" r:id="rId27"/>
    <p:sldId id="494" r:id="rId28"/>
    <p:sldId id="321" r:id="rId29"/>
    <p:sldId id="541" r:id="rId30"/>
    <p:sldId id="498" r:id="rId31"/>
    <p:sldId id="538" r:id="rId32"/>
    <p:sldId id="534" r:id="rId33"/>
    <p:sldId id="540" r:id="rId34"/>
    <p:sldId id="539" r:id="rId35"/>
    <p:sldId id="535" r:id="rId36"/>
    <p:sldId id="536" r:id="rId37"/>
    <p:sldId id="542" r:id="rId38"/>
    <p:sldId id="543" r:id="rId39"/>
    <p:sldId id="555" r:id="rId40"/>
    <p:sldId id="544" r:id="rId41"/>
    <p:sldId id="452" r:id="rId42"/>
    <p:sldId id="514" r:id="rId43"/>
    <p:sldId id="545" r:id="rId44"/>
    <p:sldId id="546" r:id="rId45"/>
    <p:sldId id="547" r:id="rId46"/>
    <p:sldId id="548" r:id="rId47"/>
    <p:sldId id="549" r:id="rId48"/>
    <p:sldId id="550" r:id="rId49"/>
    <p:sldId id="519" r:id="rId50"/>
    <p:sldId id="551" r:id="rId51"/>
    <p:sldId id="472" r:id="rId52"/>
    <p:sldId id="380" r:id="rId53"/>
    <p:sldId id="553" r:id="rId54"/>
    <p:sldId id="552" r:id="rId55"/>
    <p:sldId id="359" r:id="rId56"/>
    <p:sldId id="554" r:id="rId57"/>
    <p:sldId id="517"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3A34"/>
    <a:srgbClr val="442002"/>
    <a:srgbClr val="341902"/>
    <a:srgbClr val="D6D7F4"/>
    <a:srgbClr val="551315"/>
    <a:srgbClr val="865610"/>
    <a:srgbClr val="A46A14"/>
    <a:srgbClr val="0E333A"/>
    <a:srgbClr val="C68018"/>
    <a:srgbClr val="AF8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2883" autoAdjust="0"/>
  </p:normalViewPr>
  <p:slideViewPr>
    <p:cSldViewPr snapToGrid="0">
      <p:cViewPr varScale="1">
        <p:scale>
          <a:sx n="64" d="100"/>
          <a:sy n="64"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49C5302-A280-4FB7-90A2-901602793296}" type="datetimeFigureOut">
              <a:rPr lang="es-DO" smtClean="0"/>
              <a:t>2/10/2021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4745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9C5302-A280-4FB7-90A2-901602793296}" type="datetimeFigureOut">
              <a:rPr lang="es-DO" smtClean="0"/>
              <a:t>2/10/2021</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66193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9C5302-A280-4FB7-90A2-901602793296}" type="datetimeFigureOut">
              <a:rPr lang="es-DO" smtClean="0"/>
              <a:t>2/10/2021</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87832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9C5302-A280-4FB7-90A2-901602793296}" type="datetimeFigureOut">
              <a:rPr lang="es-DO" smtClean="0"/>
              <a:t>2/10/2021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410389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9C5302-A280-4FB7-90A2-901602793296}" type="datetimeFigureOut">
              <a:rPr lang="es-DO" smtClean="0"/>
              <a:t>2/10/2021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35592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49C5302-A280-4FB7-90A2-901602793296}" type="datetimeFigureOut">
              <a:rPr lang="es-DO" smtClean="0"/>
              <a:t>2/10/2021</a:t>
            </a:fld>
            <a:endParaRPr lang="es-DO"/>
          </a:p>
        </p:txBody>
      </p:sp>
      <p:sp>
        <p:nvSpPr>
          <p:cNvPr id="9" name="Footer Placeholder 8"/>
          <p:cNvSpPr>
            <a:spLocks noGrp="1"/>
          </p:cNvSpPr>
          <p:nvPr>
            <p:ph type="ftr" sz="quarter" idx="11"/>
          </p:nvPr>
        </p:nvSpPr>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56140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49C5302-A280-4FB7-90A2-901602793296}" type="datetimeFigureOut">
              <a:rPr lang="es-DO" smtClean="0"/>
              <a:t>2/10/2021</a:t>
            </a:fld>
            <a:endParaRPr lang="es-DO"/>
          </a:p>
        </p:txBody>
      </p:sp>
      <p:sp>
        <p:nvSpPr>
          <p:cNvPr id="11" name="Footer Placeholder 10"/>
          <p:cNvSpPr>
            <a:spLocks noGrp="1"/>
          </p:cNvSpPr>
          <p:nvPr>
            <p:ph type="ftr" sz="quarter" idx="11"/>
          </p:nvPr>
        </p:nvSpPr>
        <p:spPr/>
        <p:txBody>
          <a:bodyPr/>
          <a:lstStyle/>
          <a:p>
            <a:endParaRPr lang="es-DO"/>
          </a:p>
        </p:txBody>
      </p:sp>
      <p:sp>
        <p:nvSpPr>
          <p:cNvPr id="12" name="Slide Number Placeholder 11"/>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87315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49C5302-A280-4FB7-90A2-901602793296}" type="datetimeFigureOut">
              <a:rPr lang="es-DO" smtClean="0"/>
              <a:t>2/10/2021</a:t>
            </a:fld>
            <a:endParaRPr lang="es-DO"/>
          </a:p>
        </p:txBody>
      </p:sp>
      <p:sp>
        <p:nvSpPr>
          <p:cNvPr id="7" name="Footer Placeholder 6"/>
          <p:cNvSpPr>
            <a:spLocks noGrp="1"/>
          </p:cNvSpPr>
          <p:nvPr>
            <p:ph type="ftr" sz="quarter" idx="11"/>
          </p:nvPr>
        </p:nvSpPr>
        <p:spPr/>
        <p:txBody>
          <a:bodyPr/>
          <a:lstStyle/>
          <a:p>
            <a:endParaRPr lang="es-DO"/>
          </a:p>
        </p:txBody>
      </p:sp>
      <p:sp>
        <p:nvSpPr>
          <p:cNvPr id="8" name="Slide Number Placeholder 7"/>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416977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9C5302-A280-4FB7-90A2-901602793296}" type="datetimeFigureOut">
              <a:rPr lang="es-DO" smtClean="0"/>
              <a:t>2/10/2021</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39865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49C5302-A280-4FB7-90A2-901602793296}" type="datetimeFigureOut">
              <a:rPr lang="es-DO" smtClean="0"/>
              <a:t>2/10/2021</a:t>
            </a:fld>
            <a:endParaRPr lang="es-DO"/>
          </a:p>
        </p:txBody>
      </p:sp>
      <p:sp>
        <p:nvSpPr>
          <p:cNvPr id="9" name="Footer Placeholder 8"/>
          <p:cNvSpPr>
            <a:spLocks noGrp="1"/>
          </p:cNvSpPr>
          <p:nvPr>
            <p:ph type="ftr" sz="quarter" idx="11"/>
          </p:nvPr>
        </p:nvSpPr>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27911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49C5302-A280-4FB7-90A2-901602793296}" type="datetimeFigureOut">
              <a:rPr lang="es-DO" smtClean="0"/>
              <a:t>2/10/2021</a:t>
            </a:fld>
            <a:endParaRPr lang="es-DO"/>
          </a:p>
        </p:txBody>
      </p:sp>
      <p:sp>
        <p:nvSpPr>
          <p:cNvPr id="9" name="Footer Placeholder 8"/>
          <p:cNvSpPr>
            <a:spLocks noGrp="1"/>
          </p:cNvSpPr>
          <p:nvPr>
            <p:ph type="ftr" sz="quarter" idx="11"/>
          </p:nvPr>
        </p:nvSpPr>
        <p:spPr>
          <a:xfrm>
            <a:off x="3499101" y="6356350"/>
            <a:ext cx="5911517" cy="365125"/>
          </a:xfrm>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94219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49C5302-A280-4FB7-90A2-901602793296}" type="datetimeFigureOut">
              <a:rPr lang="es-DO" smtClean="0"/>
              <a:t>2/10/2021</a:t>
            </a:fld>
            <a:endParaRPr lang="es-DO"/>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DO"/>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AFBE5505-8EDE-47D9-92E9-C15678D24652}" type="slidenum">
              <a:rPr lang="es-DO" smtClean="0"/>
              <a:t>‹Nº›</a:t>
            </a:fld>
            <a:endParaRPr lang="es-DO"/>
          </a:p>
        </p:txBody>
      </p:sp>
    </p:spTree>
    <p:extLst>
      <p:ext uri="{BB962C8B-B14F-4D97-AF65-F5344CB8AC3E}">
        <p14:creationId xmlns:p14="http://schemas.microsoft.com/office/powerpoint/2010/main" val="138653206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05C367E-17B1-4CAE-A55D-3F1651503034}"/>
              </a:ext>
            </a:extLst>
          </p:cNvPr>
          <p:cNvSpPr/>
          <p:nvPr/>
        </p:nvSpPr>
        <p:spPr>
          <a:xfrm>
            <a:off x="-34052" y="0"/>
            <a:ext cx="3063631" cy="6869097"/>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3631" h="6869097">
                <a:moveTo>
                  <a:pt x="34053" y="0"/>
                </a:moveTo>
                <a:lnTo>
                  <a:pt x="2884435" y="10049"/>
                </a:lnTo>
                <a:lnTo>
                  <a:pt x="3063631" y="652027"/>
                </a:lnTo>
                <a:lnTo>
                  <a:pt x="2390949" y="2680119"/>
                </a:lnTo>
                <a:lnTo>
                  <a:pt x="1941007" y="4079629"/>
                </a:lnTo>
                <a:lnTo>
                  <a:pt x="1447520" y="5556111"/>
                </a:lnTo>
                <a:lnTo>
                  <a:pt x="0" y="6869097"/>
                </a:lnTo>
                <a:lnTo>
                  <a:pt x="34053" y="0"/>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sp>
        <p:nvSpPr>
          <p:cNvPr id="7" name="CuadroTexto 6">
            <a:extLst>
              <a:ext uri="{FF2B5EF4-FFF2-40B4-BE49-F238E27FC236}">
                <a16:creationId xmlns:a16="http://schemas.microsoft.com/office/drawing/2014/main" id="{0186E4ED-BF47-4B75-8420-0D78C739ADAC}"/>
              </a:ext>
            </a:extLst>
          </p:cNvPr>
          <p:cNvSpPr txBox="1"/>
          <p:nvPr/>
        </p:nvSpPr>
        <p:spPr>
          <a:xfrm>
            <a:off x="4544407" y="708357"/>
            <a:ext cx="5623091" cy="1754326"/>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1282700"/>
          </a:sp3d>
        </p:spPr>
        <p:txBody>
          <a:bodyPr wrap="square" rtlCol="0">
            <a:spAutoFit/>
          </a:bodyPr>
          <a:lstStyle/>
          <a:p>
            <a:pPr algn="ctr"/>
            <a:r>
              <a:rPr lang="es-ES" sz="5400" dirty="0">
                <a:solidFill>
                  <a:schemeClr val="bg1"/>
                </a:solidFill>
                <a:latin typeface="Bahnschrift SemiBold" panose="020B0502040204020203" pitchFamily="34" charset="0"/>
              </a:rPr>
              <a:t>SIN NINGUNA DUDA</a:t>
            </a:r>
            <a:endParaRPr lang="es-DO" sz="5400" dirty="0">
              <a:solidFill>
                <a:schemeClr val="bg1"/>
              </a:solidFill>
              <a:latin typeface="Bahnschrift SemiBold" panose="020B0502040204020203" pitchFamily="34" charset="0"/>
            </a:endParaRPr>
          </a:p>
        </p:txBody>
      </p:sp>
      <p:sp>
        <p:nvSpPr>
          <p:cNvPr id="14" name="CuadroTexto 13">
            <a:extLst>
              <a:ext uri="{FF2B5EF4-FFF2-40B4-BE49-F238E27FC236}">
                <a16:creationId xmlns:a16="http://schemas.microsoft.com/office/drawing/2014/main" id="{23C94E7D-7AB5-4521-915D-863C27209662}"/>
              </a:ext>
            </a:extLst>
          </p:cNvPr>
          <p:cNvSpPr txBox="1"/>
          <p:nvPr/>
        </p:nvSpPr>
        <p:spPr>
          <a:xfrm>
            <a:off x="-70427" y="431802"/>
            <a:ext cx="2942609" cy="3477875"/>
          </a:xfrm>
          <a:prstGeom prst="rect">
            <a:avLst/>
          </a:prstGeom>
          <a:noFill/>
          <a:effectLst>
            <a:outerShdw blurRad="50800" dist="50800" dir="5400000" algn="ctr" rotWithShape="0">
              <a:srgbClr val="000000">
                <a:alpha val="99000"/>
              </a:srgbClr>
            </a:outerShdw>
          </a:effectLst>
          <a:scene3d>
            <a:camera prst="perspectiveHeroicExtremeRightFacing"/>
            <a:lightRig rig="threePt" dir="t"/>
          </a:scene3d>
          <a:sp3d>
            <a:bevelT w="1136650"/>
          </a:sp3d>
        </p:spPr>
        <p:txBody>
          <a:bodyPr wrap="square" rtlCol="0">
            <a:spAutoFit/>
          </a:bodyPr>
          <a:lstStyle/>
          <a:p>
            <a:pPr algn="ctr"/>
            <a:r>
              <a:rPr lang="es-US" sz="4400" b="1" dirty="0">
                <a:solidFill>
                  <a:schemeClr val="accent2"/>
                </a:solidFill>
                <a:latin typeface="Calibri" panose="020F0502020204030204" pitchFamily="34" charset="0"/>
                <a:cs typeface="Calibri" panose="020F0502020204030204" pitchFamily="34" charset="0"/>
              </a:rPr>
              <a:t>Develando los misterios de </a:t>
            </a:r>
            <a:r>
              <a:rPr lang="es-US" sz="4400" b="1" dirty="0" smtClean="0">
                <a:solidFill>
                  <a:schemeClr val="accent2"/>
                </a:solidFill>
                <a:latin typeface="Calibri" panose="020F0502020204030204" pitchFamily="34" charset="0"/>
                <a:cs typeface="Calibri" panose="020F0502020204030204" pitchFamily="34" charset="0"/>
              </a:rPr>
              <a:t>Daniel</a:t>
            </a:r>
          </a:p>
          <a:p>
            <a:pPr algn="ctr"/>
            <a:endParaRPr lang="es-DO" sz="4400" b="1" dirty="0">
              <a:solidFill>
                <a:schemeClr val="accent2"/>
              </a:solidFill>
              <a:latin typeface="Calibri" panose="020F0502020204030204" pitchFamily="34" charset="0"/>
              <a:cs typeface="Calibri" panose="020F0502020204030204" pitchFamily="34" charset="0"/>
            </a:endParaRPr>
          </a:p>
        </p:txBody>
      </p:sp>
      <p:sp>
        <p:nvSpPr>
          <p:cNvPr id="31" name="Forma libre: forma 30">
            <a:extLst>
              <a:ext uri="{FF2B5EF4-FFF2-40B4-BE49-F238E27FC236}">
                <a16:creationId xmlns:a16="http://schemas.microsoft.com/office/drawing/2014/main" id="{398C7394-323C-48C9-B7C5-01C566893450}"/>
              </a:ext>
            </a:extLst>
          </p:cNvPr>
          <p:cNvSpPr/>
          <p:nvPr/>
        </p:nvSpPr>
        <p:spPr>
          <a:xfrm rot="20281858">
            <a:off x="3459182" y="-1791555"/>
            <a:ext cx="8643068"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1090174">
            <a:off x="2016654" y="-175701"/>
            <a:ext cx="1114273" cy="5986300"/>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418" h="6007254">
                <a:moveTo>
                  <a:pt x="0" y="253148"/>
                </a:moveTo>
                <a:lnTo>
                  <a:pt x="920407" y="0"/>
                </a:lnTo>
                <a:lnTo>
                  <a:pt x="1379228" y="529058"/>
                </a:lnTo>
                <a:lnTo>
                  <a:pt x="1410418" y="5692182"/>
                </a:lnTo>
                <a:lnTo>
                  <a:pt x="444283" y="6007254"/>
                </a:lnTo>
                <a:cubicBezTo>
                  <a:pt x="441636" y="4149533"/>
                  <a:pt x="454612" y="2645782"/>
                  <a:pt x="451965" y="788061"/>
                </a:cubicBezTo>
                <a:lnTo>
                  <a:pt x="0" y="253148"/>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9" name="Rectángulo 8">
            <a:extLst>
              <a:ext uri="{FF2B5EF4-FFF2-40B4-BE49-F238E27FC236}">
                <a16:creationId xmlns:a16="http://schemas.microsoft.com/office/drawing/2014/main" id="{AB40DB7F-2397-49BB-935D-FFBDC5B152C6}"/>
              </a:ext>
            </a:extLst>
          </p:cNvPr>
          <p:cNvSpPr/>
          <p:nvPr/>
        </p:nvSpPr>
        <p:spPr>
          <a:xfrm>
            <a:off x="0" y="4461721"/>
            <a:ext cx="12206514" cy="2396278"/>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17" name="Rectángulo: esquinas redondeadas 16">
            <a:extLst>
              <a:ext uri="{FF2B5EF4-FFF2-40B4-BE49-F238E27FC236}">
                <a16:creationId xmlns:a16="http://schemas.microsoft.com/office/drawing/2014/main" id="{168ABA72-B97D-4295-8389-4C5DB2BCC3A8}"/>
              </a:ext>
            </a:extLst>
          </p:cNvPr>
          <p:cNvSpPr/>
          <p:nvPr/>
        </p:nvSpPr>
        <p:spPr>
          <a:xfrm>
            <a:off x="10121658" y="6263213"/>
            <a:ext cx="1623573" cy="322206"/>
          </a:xfrm>
          <a:prstGeom prst="roundRect">
            <a:avLst/>
          </a:prstGeom>
          <a:noFill/>
          <a:ln w="38100" cap="flat" cmpd="sng" algn="ctr">
            <a:solidFill>
              <a:schemeClr val="bg1"/>
            </a:solidFill>
            <a:prstDash val="solid"/>
            <a:miter lim="800000"/>
          </a:ln>
          <a:effectLst>
            <a:outerShdw blurRad="50800" dist="50800" dir="5400000" algn="ctr" rotWithShape="0">
              <a:srgbClr val="000000">
                <a:alpha val="99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DO" b="0" i="0" u="none" strike="noStrike" kern="0" cap="none" spc="0" normalizeH="0" baseline="0" noProof="0" dirty="0">
                <a:ln>
                  <a:noFill/>
                </a:ln>
                <a:solidFill>
                  <a:schemeClr val="bg1"/>
                </a:solidFill>
                <a:effectLst/>
                <a:uLnTx/>
                <a:uFillTx/>
                <a:latin typeface="Calibri" panose="020F0502020204030204"/>
                <a:ea typeface="+mn-ea"/>
                <a:cs typeface="+mn-cs"/>
              </a:rPr>
              <a:t>Cristoweb.com</a:t>
            </a:r>
          </a:p>
        </p:txBody>
      </p:sp>
      <p:sp>
        <p:nvSpPr>
          <p:cNvPr id="35" name="Elipse 34">
            <a:extLst>
              <a:ext uri="{FF2B5EF4-FFF2-40B4-BE49-F238E27FC236}">
                <a16:creationId xmlns:a16="http://schemas.microsoft.com/office/drawing/2014/main" id="{BFA9AF1C-B6D8-4FC6-8DCA-867DB63E09C9}"/>
              </a:ext>
            </a:extLst>
          </p:cNvPr>
          <p:cNvSpPr/>
          <p:nvPr/>
        </p:nvSpPr>
        <p:spPr>
          <a:xfrm>
            <a:off x="1454707" y="4934062"/>
            <a:ext cx="997787" cy="1002135"/>
          </a:xfrm>
          <a:prstGeom prst="ellipse">
            <a:avLst/>
          </a:prstGeom>
          <a:solidFill>
            <a:schemeClr val="bg1"/>
          </a:solidFill>
          <a:ln w="38100">
            <a:solidFill>
              <a:schemeClr val="bg1"/>
            </a:solidFill>
          </a:ln>
          <a:scene3d>
            <a:camera prst="orthographicFront"/>
            <a:lightRig rig="threePt" dir="t"/>
          </a:scene3d>
          <a:sp3d>
            <a:bevelT w="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sz="8800" dirty="0">
              <a:solidFill>
                <a:srgbClr val="002060"/>
              </a:solidFill>
            </a:endParaRPr>
          </a:p>
        </p:txBody>
      </p:sp>
      <p:sp>
        <p:nvSpPr>
          <p:cNvPr id="8" name="CuadroTexto 7">
            <a:extLst>
              <a:ext uri="{FF2B5EF4-FFF2-40B4-BE49-F238E27FC236}">
                <a16:creationId xmlns:a16="http://schemas.microsoft.com/office/drawing/2014/main" id="{B9B4E481-CFB4-477A-96EE-0E75C36FC804}"/>
              </a:ext>
            </a:extLst>
          </p:cNvPr>
          <p:cNvSpPr txBox="1"/>
          <p:nvPr/>
        </p:nvSpPr>
        <p:spPr>
          <a:xfrm>
            <a:off x="1400877" y="4774509"/>
            <a:ext cx="1772032" cy="1200329"/>
          </a:xfrm>
          <a:prstGeom prst="rect">
            <a:avLst/>
          </a:prstGeom>
          <a:noFill/>
        </p:spPr>
        <p:txBody>
          <a:bodyPr wrap="square" rtlCol="0">
            <a:spAutoFit/>
          </a:bodyPr>
          <a:lstStyle/>
          <a:p>
            <a:r>
              <a:rPr lang="es-US" sz="7200" b="1" dirty="0" smtClean="0">
                <a:solidFill>
                  <a:srgbClr val="002060"/>
                </a:solidFill>
              </a:rPr>
              <a:t>10</a:t>
            </a:r>
            <a:endParaRPr lang="es-DO" sz="7200" b="1" dirty="0">
              <a:solidFill>
                <a:srgbClr val="002060"/>
              </a:solidFill>
            </a:endParaRPr>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372537" y="5118204"/>
            <a:ext cx="1175450" cy="1056517"/>
          </a:xfrm>
          <a:prstGeom prst="rect">
            <a:avLst/>
          </a:prstGeom>
          <a:effectLst>
            <a:outerShdw blurRad="50800" dist="50800" dir="5400000" algn="ctr" rotWithShape="0">
              <a:srgbClr val="000000">
                <a:alpha val="99000"/>
              </a:srgbClr>
            </a:outerShdw>
          </a:effectLst>
        </p:spPr>
      </p:pic>
      <p:sp>
        <p:nvSpPr>
          <p:cNvPr id="4" name="CuadroTexto 3"/>
          <p:cNvSpPr txBox="1"/>
          <p:nvPr/>
        </p:nvSpPr>
        <p:spPr>
          <a:xfrm>
            <a:off x="1758598" y="6202940"/>
            <a:ext cx="7920044" cy="646331"/>
          </a:xfrm>
          <a:prstGeom prst="rect">
            <a:avLst/>
          </a:prstGeom>
          <a:noFill/>
        </p:spPr>
        <p:txBody>
          <a:bodyPr wrap="square" rtlCol="0">
            <a:spAutoFit/>
          </a:bodyPr>
          <a:lstStyle/>
          <a:p>
            <a:r>
              <a:rPr lang="es-DO" sz="3600" b="1" dirty="0" smtClean="0">
                <a:solidFill>
                  <a:schemeClr val="accent2"/>
                </a:solidFill>
              </a:rPr>
              <a:t>Aventurándonos en la profecía Bíblica</a:t>
            </a:r>
            <a:endParaRPr lang="en-US" sz="3600" b="1" dirty="0">
              <a:solidFill>
                <a:schemeClr val="accent2"/>
              </a:solidFill>
            </a:endParaRPr>
          </a:p>
        </p:txBody>
      </p:sp>
      <p:pic>
        <p:nvPicPr>
          <p:cNvPr id="5" name="Imagen 4"/>
          <p:cNvPicPr>
            <a:picLocks noChangeAspect="1"/>
          </p:cNvPicPr>
          <p:nvPr/>
        </p:nvPicPr>
        <p:blipFill>
          <a:blip r:embed="rId3"/>
          <a:stretch>
            <a:fillRect/>
          </a:stretch>
        </p:blipFill>
        <p:spPr>
          <a:xfrm>
            <a:off x="3707185" y="3224836"/>
            <a:ext cx="7506929" cy="1294298"/>
          </a:xfrm>
          <a:prstGeom prst="rect">
            <a:avLst/>
          </a:prstGeom>
        </p:spPr>
      </p:pic>
    </p:spTree>
    <p:extLst>
      <p:ext uri="{BB962C8B-B14F-4D97-AF65-F5344CB8AC3E}">
        <p14:creationId xmlns:p14="http://schemas.microsoft.com/office/powerpoint/2010/main" val="78363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748094" y="433727"/>
            <a:ext cx="10695811" cy="6001643"/>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err="1" smtClean="0">
                <a:solidFill>
                  <a:schemeClr val="bg1"/>
                </a:solidFill>
                <a:latin typeface="Calibri" panose="020F0502020204030204" pitchFamily="34" charset="0"/>
                <a:cs typeface="Calibri" panose="020F0502020204030204" pitchFamily="34" charset="0"/>
              </a:rPr>
              <a:t>Dn</a:t>
            </a:r>
            <a:r>
              <a:rPr lang="es-ES" sz="4800" b="1" dirty="0" smtClean="0">
                <a:solidFill>
                  <a:schemeClr val="bg1"/>
                </a:solidFill>
                <a:latin typeface="Calibri" panose="020F0502020204030204" pitchFamily="34" charset="0"/>
                <a:cs typeface="Calibri" panose="020F0502020204030204" pitchFamily="34" charset="0"/>
              </a:rPr>
              <a:t>. 10 </a:t>
            </a:r>
            <a:r>
              <a:rPr lang="es-ES" sz="4800" b="1" dirty="0">
                <a:solidFill>
                  <a:schemeClr val="bg1"/>
                </a:solidFill>
                <a:latin typeface="Calibri" panose="020F0502020204030204" pitchFamily="34" charset="0"/>
                <a:cs typeface="Calibri" panose="020F0502020204030204" pitchFamily="34" charset="0"/>
              </a:rPr>
              <a:t>presenta </a:t>
            </a:r>
            <a:r>
              <a:rPr lang="es-ES" sz="4800" b="1" dirty="0" smtClean="0">
                <a:solidFill>
                  <a:schemeClr val="bg1"/>
                </a:solidFill>
                <a:latin typeface="Calibri" panose="020F0502020204030204" pitchFamily="34" charset="0"/>
                <a:cs typeface="Calibri" panose="020F0502020204030204" pitchFamily="34" charset="0"/>
              </a:rPr>
              <a:t>las circunstancias </a:t>
            </a:r>
            <a:r>
              <a:rPr lang="es-ES" sz="4800" b="1" dirty="0">
                <a:solidFill>
                  <a:schemeClr val="bg1"/>
                </a:solidFill>
                <a:latin typeface="Calibri" panose="020F0502020204030204" pitchFamily="34" charset="0"/>
                <a:cs typeface="Calibri" panose="020F0502020204030204" pitchFamily="34" charset="0"/>
              </a:rPr>
              <a:t>que rodeaban a Daniel en ocasión de su cuarta gran </a:t>
            </a:r>
            <a:r>
              <a:rPr lang="es-ES" sz="4800" b="1" dirty="0" smtClean="0">
                <a:solidFill>
                  <a:schemeClr val="bg1"/>
                </a:solidFill>
                <a:latin typeface="Calibri" panose="020F0502020204030204" pitchFamily="34" charset="0"/>
                <a:cs typeface="Calibri" panose="020F0502020204030204" pitchFamily="34" charset="0"/>
              </a:rPr>
              <a:t>profecía, registrada </a:t>
            </a:r>
            <a:r>
              <a:rPr lang="es-ES" sz="4800" b="1" dirty="0">
                <a:solidFill>
                  <a:schemeClr val="bg1"/>
                </a:solidFill>
                <a:latin typeface="Calibri" panose="020F0502020204030204" pitchFamily="34" charset="0"/>
                <a:cs typeface="Calibri" panose="020F0502020204030204" pitchFamily="34" charset="0"/>
              </a:rPr>
              <a:t>en </a:t>
            </a:r>
            <a:r>
              <a:rPr lang="es-ES" sz="4800" b="1" dirty="0" err="1" smtClean="0">
                <a:solidFill>
                  <a:schemeClr val="bg1"/>
                </a:solidFill>
                <a:latin typeface="Calibri" panose="020F0502020204030204" pitchFamily="34" charset="0"/>
                <a:cs typeface="Calibri" panose="020F0502020204030204" pitchFamily="34" charset="0"/>
              </a:rPr>
              <a:t>Dn</a:t>
            </a:r>
            <a:r>
              <a:rPr lang="es-ES" sz="4800" b="1" dirty="0" smtClean="0">
                <a:solidFill>
                  <a:schemeClr val="bg1"/>
                </a:solidFill>
                <a:latin typeface="Calibri" panose="020F0502020204030204" pitchFamily="34" charset="0"/>
                <a:cs typeface="Calibri" panose="020F0502020204030204" pitchFamily="34" charset="0"/>
              </a:rPr>
              <a:t>. 11 </a:t>
            </a:r>
            <a:r>
              <a:rPr lang="es-ES" sz="4800" b="1" dirty="0">
                <a:solidFill>
                  <a:schemeClr val="bg1"/>
                </a:solidFill>
                <a:latin typeface="Calibri" panose="020F0502020204030204" pitchFamily="34" charset="0"/>
                <a:cs typeface="Calibri" panose="020F0502020204030204" pitchFamily="34" charset="0"/>
              </a:rPr>
              <a:t>y 12. La parte principal de la </a:t>
            </a:r>
            <a:r>
              <a:rPr lang="es-ES" sz="4800" b="1" dirty="0" smtClean="0">
                <a:solidFill>
                  <a:schemeClr val="bg1"/>
                </a:solidFill>
                <a:latin typeface="Calibri" panose="020F0502020204030204" pitchFamily="34" charset="0"/>
                <a:cs typeface="Calibri" panose="020F0502020204030204" pitchFamily="34" charset="0"/>
              </a:rPr>
              <a:t>narración profética </a:t>
            </a:r>
            <a:r>
              <a:rPr lang="es-ES" sz="4800" b="1" dirty="0">
                <a:solidFill>
                  <a:schemeClr val="bg1"/>
                </a:solidFill>
                <a:latin typeface="Calibri" panose="020F0502020204030204" pitchFamily="34" charset="0"/>
                <a:cs typeface="Calibri" panose="020F0502020204030204" pitchFamily="34" charset="0"/>
              </a:rPr>
              <a:t>comienza en </a:t>
            </a:r>
            <a:r>
              <a:rPr lang="es-ES" sz="4800" b="1" dirty="0" err="1" smtClean="0">
                <a:solidFill>
                  <a:schemeClr val="bg1"/>
                </a:solidFill>
                <a:latin typeface="Calibri" panose="020F0502020204030204" pitchFamily="34" charset="0"/>
                <a:cs typeface="Calibri" panose="020F0502020204030204" pitchFamily="34" charset="0"/>
              </a:rPr>
              <a:t>Dn</a:t>
            </a:r>
            <a:r>
              <a:rPr lang="es-ES" sz="4800" b="1" dirty="0" smtClean="0">
                <a:solidFill>
                  <a:schemeClr val="bg1"/>
                </a:solidFill>
                <a:latin typeface="Calibri" panose="020F0502020204030204" pitchFamily="34" charset="0"/>
                <a:cs typeface="Calibri" panose="020F0502020204030204" pitchFamily="34" charset="0"/>
              </a:rPr>
              <a:t>. 11</a:t>
            </a:r>
            <a:r>
              <a:rPr lang="es-ES" sz="4800" b="1" dirty="0">
                <a:solidFill>
                  <a:schemeClr val="bg1"/>
                </a:solidFill>
                <a:latin typeface="Calibri" panose="020F0502020204030204" pitchFamily="34" charset="0"/>
                <a:cs typeface="Calibri" panose="020F0502020204030204" pitchFamily="34" charset="0"/>
              </a:rPr>
              <a:t>: 2 y termina en </a:t>
            </a:r>
            <a:r>
              <a:rPr lang="es-ES" sz="4800" b="1" dirty="0" err="1" smtClean="0">
                <a:solidFill>
                  <a:schemeClr val="bg1"/>
                </a:solidFill>
                <a:latin typeface="Calibri" panose="020F0502020204030204" pitchFamily="34" charset="0"/>
                <a:cs typeface="Calibri" panose="020F0502020204030204" pitchFamily="34" charset="0"/>
              </a:rPr>
              <a:t>Dn</a:t>
            </a:r>
            <a:r>
              <a:rPr lang="es-ES" sz="4800" b="1" dirty="0" smtClean="0">
                <a:solidFill>
                  <a:schemeClr val="bg1"/>
                </a:solidFill>
                <a:latin typeface="Calibri" panose="020F0502020204030204" pitchFamily="34" charset="0"/>
                <a:cs typeface="Calibri" panose="020F0502020204030204" pitchFamily="34" charset="0"/>
              </a:rPr>
              <a:t>. 12</a:t>
            </a:r>
            <a:r>
              <a:rPr lang="es-ES" sz="4800" b="1" dirty="0">
                <a:solidFill>
                  <a:schemeClr val="bg1"/>
                </a:solidFill>
                <a:latin typeface="Calibri" panose="020F0502020204030204" pitchFamily="34" charset="0"/>
                <a:cs typeface="Calibri" panose="020F0502020204030204" pitchFamily="34" charset="0"/>
              </a:rPr>
              <a:t>: 4. El resto </a:t>
            </a:r>
            <a:r>
              <a:rPr lang="es-ES" sz="4800" b="1" dirty="0" smtClean="0">
                <a:solidFill>
                  <a:schemeClr val="bg1"/>
                </a:solidFill>
                <a:latin typeface="Calibri" panose="020F0502020204030204" pitchFamily="34" charset="0"/>
                <a:cs typeface="Calibri" panose="020F0502020204030204" pitchFamily="34" charset="0"/>
              </a:rPr>
              <a:t>de</a:t>
            </a:r>
            <a:endParaRPr lang="es-ES" sz="4800" b="1" dirty="0">
              <a:solidFill>
                <a:schemeClr val="bg1"/>
              </a:solidFill>
              <a:latin typeface="Calibri" panose="020F0502020204030204" pitchFamily="34" charset="0"/>
              <a:cs typeface="Calibri" panose="020F0502020204030204" pitchFamily="34" charset="0"/>
            </a:endParaRPr>
          </a:p>
          <a:p>
            <a:r>
              <a:rPr lang="es-ES" sz="4800" b="1" dirty="0" err="1" smtClean="0">
                <a:solidFill>
                  <a:schemeClr val="bg1"/>
                </a:solidFill>
                <a:latin typeface="Calibri" panose="020F0502020204030204" pitchFamily="34" charset="0"/>
                <a:cs typeface="Calibri" panose="020F0502020204030204" pitchFamily="34" charset="0"/>
              </a:rPr>
              <a:t>Dn</a:t>
            </a:r>
            <a:r>
              <a:rPr lang="es-ES" sz="4800" b="1" dirty="0" smtClean="0">
                <a:solidFill>
                  <a:schemeClr val="bg1"/>
                </a:solidFill>
                <a:latin typeface="Calibri" panose="020F0502020204030204" pitchFamily="34" charset="0"/>
                <a:cs typeface="Calibri" panose="020F0502020204030204" pitchFamily="34" charset="0"/>
              </a:rPr>
              <a:t>. </a:t>
            </a:r>
            <a:r>
              <a:rPr lang="es-ES" sz="4800" b="1" dirty="0">
                <a:solidFill>
                  <a:schemeClr val="bg1"/>
                </a:solidFill>
                <a:latin typeface="Calibri" panose="020F0502020204030204" pitchFamily="34" charset="0"/>
                <a:cs typeface="Calibri" panose="020F0502020204030204" pitchFamily="34" charset="0"/>
              </a:rPr>
              <a:t>12 es una especie de epílogo de la profecía. </a:t>
            </a:r>
            <a:r>
              <a:rPr lang="es-ES" sz="3200" b="1" i="1" dirty="0" smtClean="0">
                <a:solidFill>
                  <a:srgbClr val="FFFF00"/>
                </a:solidFill>
                <a:latin typeface="Calibri" panose="020F0502020204030204" pitchFamily="34" charset="0"/>
                <a:cs typeface="Calibri" panose="020F0502020204030204" pitchFamily="34" charset="0"/>
              </a:rPr>
              <a:t>Comentario bíblico adventista (CBA), </a:t>
            </a:r>
            <a:r>
              <a:rPr lang="es-ES" sz="3200" b="1" i="1" dirty="0" err="1" smtClean="0">
                <a:solidFill>
                  <a:srgbClr val="FFFF00"/>
                </a:solidFill>
                <a:latin typeface="Calibri" panose="020F0502020204030204" pitchFamily="34" charset="0"/>
                <a:cs typeface="Calibri" panose="020F0502020204030204" pitchFamily="34" charset="0"/>
              </a:rPr>
              <a:t>Dn</a:t>
            </a:r>
            <a:r>
              <a:rPr lang="es-ES" sz="3200" b="1" i="1" dirty="0" smtClean="0">
                <a:solidFill>
                  <a:srgbClr val="FFFF00"/>
                </a:solidFill>
                <a:latin typeface="Calibri" panose="020F0502020204030204" pitchFamily="34" charset="0"/>
                <a:cs typeface="Calibri" panose="020F0502020204030204" pitchFamily="34" charset="0"/>
              </a:rPr>
              <a:t>. 10: 1.</a:t>
            </a:r>
            <a:endParaRPr lang="es-ES" sz="32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8858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341394"/>
            <a:ext cx="9122105"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rPr>
              <a:t>Daniel estaba muy preocupado porque su pueblo aún estaba en cautiverio. Hacía algunos </a:t>
            </a:r>
            <a:r>
              <a:rPr lang="es-ES" sz="4400" b="1" dirty="0" smtClean="0">
                <a:solidFill>
                  <a:schemeClr val="bg1"/>
                </a:solidFill>
              </a:rPr>
              <a:t>años que </a:t>
            </a:r>
            <a:r>
              <a:rPr lang="es-ES" sz="4400" b="1" dirty="0">
                <a:solidFill>
                  <a:schemeClr val="bg1"/>
                </a:solidFill>
              </a:rPr>
              <a:t>los medos y los persas habían accedido al trono. La profecía del cautiverio de setenta </a:t>
            </a:r>
            <a:r>
              <a:rPr lang="es-ES" sz="4400" b="1" dirty="0" smtClean="0">
                <a:solidFill>
                  <a:schemeClr val="bg1"/>
                </a:solidFill>
              </a:rPr>
              <a:t>años para </a:t>
            </a:r>
            <a:r>
              <a:rPr lang="es-ES" sz="4400" b="1" dirty="0">
                <a:solidFill>
                  <a:schemeClr val="bg1"/>
                </a:solidFill>
              </a:rPr>
              <a:t>los judíos estaba por finalizar. Daniel estaba perplejo. ¿Cuándo sería liberado su pueblo?</a:t>
            </a:r>
            <a:endParaRPr lang="es-ES" sz="4400" b="1" i="1" dirty="0">
              <a:solidFill>
                <a:srgbClr val="FFFF00"/>
              </a:solidFill>
            </a:endParaRPr>
          </a:p>
        </p:txBody>
      </p:sp>
    </p:spTree>
    <p:extLst>
      <p:ext uri="{BB962C8B-B14F-4D97-AF65-F5344CB8AC3E}">
        <p14:creationId xmlns:p14="http://schemas.microsoft.com/office/powerpoint/2010/main" val="1831113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2. </a:t>
            </a:r>
            <a:r>
              <a:rPr lang="es-ES" sz="3600" b="1" dirty="0">
                <a:solidFill>
                  <a:srgbClr val="FFFF00"/>
                </a:solidFill>
                <a:latin typeface="Calibri" panose="020F0502020204030204" pitchFamily="34" charset="0"/>
                <a:cs typeface="Calibri" panose="020F0502020204030204" pitchFamily="34" charset="0"/>
              </a:rPr>
              <a:t>¿Qué hizo Daniel durante tres semanas enteras? Daniel 10:3, 4</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764498" y="1449390"/>
            <a:ext cx="10441504" cy="4524315"/>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a:solidFill>
                  <a:srgbClr val="FFFF00"/>
                </a:solidFill>
                <a:latin typeface="Calibri" panose="020F0502020204030204" pitchFamily="34" charset="0"/>
                <a:cs typeface="Calibri" panose="020F0502020204030204" pitchFamily="34" charset="0"/>
              </a:rPr>
              <a:t>No comí </a:t>
            </a:r>
            <a:r>
              <a:rPr lang="es-ES" sz="4800" b="1" dirty="0">
                <a:solidFill>
                  <a:schemeClr val="bg1"/>
                </a:solidFill>
                <a:latin typeface="Calibri" panose="020F0502020204030204" pitchFamily="34" charset="0"/>
                <a:cs typeface="Calibri" panose="020F0502020204030204" pitchFamily="34" charset="0"/>
              </a:rPr>
              <a:t>manjar delicado, ni entró en mi boca carne ni vino, ni me ungí con ungüento, hasta que se cumplieron las tres </a:t>
            </a:r>
            <a:r>
              <a:rPr lang="es-ES" sz="4800" b="1" dirty="0" smtClean="0">
                <a:solidFill>
                  <a:schemeClr val="bg1"/>
                </a:solidFill>
                <a:latin typeface="Calibri" panose="020F0502020204030204" pitchFamily="34" charset="0"/>
                <a:cs typeface="Calibri" panose="020F0502020204030204" pitchFamily="34" charset="0"/>
              </a:rPr>
              <a:t>semanas. Y </a:t>
            </a:r>
            <a:r>
              <a:rPr lang="es-ES" sz="4800" b="1" dirty="0">
                <a:solidFill>
                  <a:schemeClr val="bg1"/>
                </a:solidFill>
                <a:latin typeface="Calibri" panose="020F0502020204030204" pitchFamily="34" charset="0"/>
                <a:cs typeface="Calibri" panose="020F0502020204030204" pitchFamily="34" charset="0"/>
              </a:rPr>
              <a:t>el día veinticuatro del mes primero estaba yo a la orilla del gran río </a:t>
            </a:r>
            <a:r>
              <a:rPr lang="es-ES" sz="4800" b="1" dirty="0" err="1">
                <a:solidFill>
                  <a:schemeClr val="bg1"/>
                </a:solidFill>
                <a:latin typeface="Calibri" panose="020F0502020204030204" pitchFamily="34" charset="0"/>
                <a:cs typeface="Calibri" panose="020F0502020204030204" pitchFamily="34" charset="0"/>
              </a:rPr>
              <a:t>Hidekel</a:t>
            </a:r>
            <a:r>
              <a:rPr lang="es-ES" sz="4800" b="1"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796713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21180"/>
            <a:ext cx="9102076" cy="686341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err="1" smtClean="0">
                <a:solidFill>
                  <a:srgbClr val="FFFF00"/>
                </a:solidFill>
              </a:rPr>
              <a:t>Hidekel</a:t>
            </a:r>
            <a:r>
              <a:rPr lang="es-ES" sz="4400" b="1" dirty="0" smtClean="0">
                <a:solidFill>
                  <a:schemeClr val="bg1"/>
                </a:solidFill>
              </a:rPr>
              <a:t>. Este </a:t>
            </a:r>
            <a:r>
              <a:rPr lang="es-ES" sz="4400" b="1" dirty="0">
                <a:solidFill>
                  <a:schemeClr val="bg1"/>
                </a:solidFill>
              </a:rPr>
              <a:t>nombre hebreo equivale al nombre acadio </a:t>
            </a:r>
            <a:r>
              <a:rPr lang="es-ES" sz="4400" b="1" dirty="0" err="1">
                <a:solidFill>
                  <a:schemeClr val="bg1"/>
                </a:solidFill>
              </a:rPr>
              <a:t>Idiqlat</a:t>
            </a:r>
            <a:r>
              <a:rPr lang="es-ES" sz="4400" b="1" dirty="0">
                <a:solidFill>
                  <a:schemeClr val="bg1"/>
                </a:solidFill>
              </a:rPr>
              <a:t>, y al antiguo persa </a:t>
            </a:r>
            <a:r>
              <a:rPr lang="es-ES" sz="4400" b="1" dirty="0" smtClean="0">
                <a:solidFill>
                  <a:schemeClr val="bg1"/>
                </a:solidFill>
              </a:rPr>
              <a:t>Tigra, que </a:t>
            </a:r>
            <a:r>
              <a:rPr lang="es-ES" sz="4400" b="1" dirty="0">
                <a:solidFill>
                  <a:schemeClr val="bg1"/>
                </a:solidFill>
              </a:rPr>
              <a:t>ha pasado a las lenguas modernas como Tigris. El Tigris es el menor de </a:t>
            </a:r>
            <a:r>
              <a:rPr lang="es-ES" sz="4400" b="1" dirty="0" smtClean="0">
                <a:solidFill>
                  <a:schemeClr val="bg1"/>
                </a:solidFill>
              </a:rPr>
              <a:t>los dos </a:t>
            </a:r>
            <a:r>
              <a:rPr lang="es-ES" sz="4400" b="1" dirty="0">
                <a:solidFill>
                  <a:schemeClr val="bg1"/>
                </a:solidFill>
              </a:rPr>
              <a:t>grandes </a:t>
            </a:r>
            <a:r>
              <a:rPr lang="es-ES" sz="4400" b="1" dirty="0" smtClean="0">
                <a:solidFill>
                  <a:schemeClr val="bg1"/>
                </a:solidFill>
              </a:rPr>
              <a:t>ríos [el otro es el Éufrates] </a:t>
            </a:r>
            <a:r>
              <a:rPr lang="es-ES" sz="4400" b="1" dirty="0">
                <a:solidFill>
                  <a:schemeClr val="bg1"/>
                </a:solidFill>
              </a:rPr>
              <a:t>de la Mesopotamia</a:t>
            </a:r>
            <a:r>
              <a:rPr lang="es-ES" sz="4400" b="1" dirty="0" smtClean="0">
                <a:solidFill>
                  <a:schemeClr val="bg1"/>
                </a:solidFill>
              </a:rPr>
              <a:t>. No se dice precisamente </a:t>
            </a:r>
            <a:r>
              <a:rPr lang="es-ES" sz="4400" b="1" dirty="0">
                <a:solidFill>
                  <a:schemeClr val="bg1"/>
                </a:solidFill>
              </a:rPr>
              <a:t>en qué punto del Tigris ocurrió el acontecimiento </a:t>
            </a:r>
            <a:r>
              <a:rPr lang="es-ES" sz="4400" b="1" dirty="0" smtClean="0">
                <a:solidFill>
                  <a:schemeClr val="bg1"/>
                </a:solidFill>
              </a:rPr>
              <a:t>que luego </a:t>
            </a:r>
            <a:r>
              <a:rPr lang="es-ES" sz="4400" b="1" dirty="0">
                <a:solidFill>
                  <a:schemeClr val="bg1"/>
                </a:solidFill>
              </a:rPr>
              <a:t>se narra</a:t>
            </a:r>
            <a:r>
              <a:rPr lang="es-ES" sz="4400" b="1" dirty="0" smtClean="0">
                <a:solidFill>
                  <a:schemeClr val="bg1"/>
                </a:solidFill>
              </a:rPr>
              <a:t>. </a:t>
            </a:r>
            <a:r>
              <a:rPr lang="es-ES" sz="4400" b="1" dirty="0" smtClean="0">
                <a:solidFill>
                  <a:srgbClr val="FFFF00"/>
                </a:solidFill>
              </a:rPr>
              <a:t>CBA</a:t>
            </a:r>
            <a:r>
              <a:rPr lang="es-ES" sz="4400" b="1" dirty="0" smtClean="0">
                <a:solidFill>
                  <a:schemeClr val="bg1"/>
                </a:solidFill>
              </a:rPr>
              <a:t>.</a:t>
            </a:r>
            <a:endParaRPr lang="es-DO" sz="4400" b="1" dirty="0">
              <a:solidFill>
                <a:srgbClr val="FFFF00"/>
              </a:solidFill>
            </a:endParaRPr>
          </a:p>
        </p:txBody>
      </p:sp>
    </p:spTree>
    <p:extLst>
      <p:ext uri="{BB962C8B-B14F-4D97-AF65-F5344CB8AC3E}">
        <p14:creationId xmlns:p14="http://schemas.microsoft.com/office/powerpoint/2010/main" val="3005379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2650213" y="-15500"/>
            <a:ext cx="9541787" cy="6873499"/>
          </a:xfrm>
          <a:prstGeom prst="rect">
            <a:avLst/>
          </a:prstGeom>
        </p:spPr>
      </p:pic>
    </p:spTree>
    <p:extLst>
      <p:ext uri="{BB962C8B-B14F-4D97-AF65-F5344CB8AC3E}">
        <p14:creationId xmlns:p14="http://schemas.microsoft.com/office/powerpoint/2010/main" val="227591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392436" y="141680"/>
            <a:ext cx="1137484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3. </a:t>
            </a:r>
            <a:r>
              <a:rPr lang="es-ES" sz="3600" b="1" dirty="0">
                <a:solidFill>
                  <a:srgbClr val="FFFF00"/>
                </a:solidFill>
                <a:latin typeface="Calibri" panose="020F0502020204030204" pitchFamily="34" charset="0"/>
                <a:cs typeface="Calibri" panose="020F0502020204030204" pitchFamily="34" charset="0"/>
              </a:rPr>
              <a:t>¿Quién se le apareció a Daniel en medio de su aflicción? Compare Daniel 10:5, 6 </a:t>
            </a:r>
            <a:r>
              <a:rPr lang="es-ES" sz="3600" b="1" dirty="0" smtClean="0">
                <a:solidFill>
                  <a:srgbClr val="FFFF00"/>
                </a:solidFill>
                <a:latin typeface="Calibri" panose="020F0502020204030204" pitchFamily="34" charset="0"/>
                <a:cs typeface="Calibri" panose="020F0502020204030204" pitchFamily="34" charset="0"/>
              </a:rPr>
              <a:t>con Apocalipsis </a:t>
            </a:r>
            <a:r>
              <a:rPr lang="es-ES" sz="3600" b="1" dirty="0">
                <a:solidFill>
                  <a:srgbClr val="FFFF00"/>
                </a:solidFill>
                <a:latin typeface="Calibri" panose="020F0502020204030204" pitchFamily="34" charset="0"/>
                <a:cs typeface="Calibri" panose="020F0502020204030204" pitchFamily="34" charset="0"/>
              </a:rPr>
              <a:t>1:13-15</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542338" y="1501576"/>
            <a:ext cx="11224939" cy="5509200"/>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err="1" smtClean="0">
                <a:solidFill>
                  <a:srgbClr val="FF0000"/>
                </a:solidFill>
                <a:latin typeface="Calibri" panose="020F0502020204030204" pitchFamily="34" charset="0"/>
                <a:cs typeface="Calibri" panose="020F0502020204030204" pitchFamily="34" charset="0"/>
              </a:rPr>
              <a:t>Dn</a:t>
            </a:r>
            <a:r>
              <a:rPr lang="es-ES" sz="4400" b="1" dirty="0" smtClean="0">
                <a:solidFill>
                  <a:srgbClr val="FF0000"/>
                </a:solidFill>
                <a:latin typeface="Calibri" panose="020F0502020204030204" pitchFamily="34" charset="0"/>
                <a:cs typeface="Calibri" panose="020F0502020204030204" pitchFamily="34" charset="0"/>
              </a:rPr>
              <a:t>. 10: 5-6 </a:t>
            </a:r>
            <a:r>
              <a:rPr lang="es-ES" sz="4400" b="1" dirty="0" smtClean="0">
                <a:solidFill>
                  <a:schemeClr val="bg1"/>
                </a:solidFill>
                <a:latin typeface="Calibri" panose="020F0502020204030204" pitchFamily="34" charset="0"/>
                <a:cs typeface="Calibri" panose="020F0502020204030204" pitchFamily="34" charset="0"/>
              </a:rPr>
              <a:t>Y </a:t>
            </a:r>
            <a:r>
              <a:rPr lang="es-ES" sz="4400" b="1" dirty="0">
                <a:solidFill>
                  <a:schemeClr val="bg1"/>
                </a:solidFill>
                <a:latin typeface="Calibri" panose="020F0502020204030204" pitchFamily="34" charset="0"/>
                <a:cs typeface="Calibri" panose="020F0502020204030204" pitchFamily="34" charset="0"/>
              </a:rPr>
              <a:t>alcé mis ojos y miré, y he aquí un </a:t>
            </a:r>
            <a:r>
              <a:rPr lang="es-ES" sz="4400" b="1" dirty="0">
                <a:solidFill>
                  <a:srgbClr val="FFFF00"/>
                </a:solidFill>
                <a:latin typeface="Calibri" panose="020F0502020204030204" pitchFamily="34" charset="0"/>
                <a:cs typeface="Calibri" panose="020F0502020204030204" pitchFamily="34" charset="0"/>
              </a:rPr>
              <a:t>varón </a:t>
            </a:r>
            <a:r>
              <a:rPr lang="es-ES" sz="4400" b="1" dirty="0">
                <a:solidFill>
                  <a:schemeClr val="bg1"/>
                </a:solidFill>
                <a:latin typeface="Calibri" panose="020F0502020204030204" pitchFamily="34" charset="0"/>
                <a:cs typeface="Calibri" panose="020F0502020204030204" pitchFamily="34" charset="0"/>
              </a:rPr>
              <a:t>vestido de lino, y </a:t>
            </a:r>
            <a:r>
              <a:rPr lang="es-ES" sz="4400" b="1" dirty="0" smtClean="0">
                <a:solidFill>
                  <a:srgbClr val="FFFF00"/>
                </a:solidFill>
                <a:latin typeface="Calibri" panose="020F0502020204030204" pitchFamily="34" charset="0"/>
                <a:cs typeface="Calibri" panose="020F0502020204030204" pitchFamily="34" charset="0"/>
              </a:rPr>
              <a:t>ceñidos </a:t>
            </a:r>
            <a:r>
              <a:rPr lang="es-ES" sz="4400" b="1" dirty="0">
                <a:solidFill>
                  <a:srgbClr val="FFFF00"/>
                </a:solidFill>
                <a:latin typeface="Calibri" panose="020F0502020204030204" pitchFamily="34" charset="0"/>
                <a:cs typeface="Calibri" panose="020F0502020204030204" pitchFamily="34" charset="0"/>
              </a:rPr>
              <a:t>sus lomos de oro de </a:t>
            </a:r>
            <a:r>
              <a:rPr lang="es-ES" sz="4400" b="1" dirty="0" err="1" smtClean="0">
                <a:solidFill>
                  <a:srgbClr val="FFFF00"/>
                </a:solidFill>
                <a:latin typeface="Calibri" panose="020F0502020204030204" pitchFamily="34" charset="0"/>
                <a:cs typeface="Calibri" panose="020F0502020204030204" pitchFamily="34" charset="0"/>
              </a:rPr>
              <a:t>Ufaz</a:t>
            </a:r>
            <a:r>
              <a:rPr lang="es-ES" sz="4400" b="1" dirty="0" smtClean="0">
                <a:solidFill>
                  <a:schemeClr val="bg1"/>
                </a:solidFill>
                <a:latin typeface="Calibri" panose="020F0502020204030204" pitchFamily="34" charset="0"/>
                <a:cs typeface="Calibri" panose="020F0502020204030204" pitchFamily="34" charset="0"/>
              </a:rPr>
              <a:t>. </a:t>
            </a:r>
            <a:r>
              <a:rPr lang="es-ES" sz="4400" b="1" dirty="0">
                <a:solidFill>
                  <a:schemeClr val="bg1"/>
                </a:solidFill>
                <a:latin typeface="Calibri" panose="020F0502020204030204" pitchFamily="34" charset="0"/>
                <a:cs typeface="Calibri" panose="020F0502020204030204" pitchFamily="34" charset="0"/>
              </a:rPr>
              <a:t>Su cuerpo era como de berilo, y su rostro parecía un relámpago, y </a:t>
            </a:r>
            <a:r>
              <a:rPr lang="es-ES" sz="4400" b="1" dirty="0">
                <a:solidFill>
                  <a:srgbClr val="FFFF00"/>
                </a:solidFill>
                <a:latin typeface="Calibri" panose="020F0502020204030204" pitchFamily="34" charset="0"/>
                <a:cs typeface="Calibri" panose="020F0502020204030204" pitchFamily="34" charset="0"/>
              </a:rPr>
              <a:t>sus ojos como antorchas de fuego</a:t>
            </a:r>
            <a:r>
              <a:rPr lang="es-ES" sz="4400" b="1" dirty="0">
                <a:solidFill>
                  <a:schemeClr val="bg1"/>
                </a:solidFill>
                <a:latin typeface="Calibri" panose="020F0502020204030204" pitchFamily="34" charset="0"/>
                <a:cs typeface="Calibri" panose="020F0502020204030204" pitchFamily="34" charset="0"/>
              </a:rPr>
              <a:t>, y sus brazos y </a:t>
            </a:r>
            <a:r>
              <a:rPr lang="es-ES" sz="4400" b="1" dirty="0">
                <a:solidFill>
                  <a:srgbClr val="FFFF00"/>
                </a:solidFill>
                <a:latin typeface="Calibri" panose="020F0502020204030204" pitchFamily="34" charset="0"/>
                <a:cs typeface="Calibri" panose="020F0502020204030204" pitchFamily="34" charset="0"/>
              </a:rPr>
              <a:t>sus pies como de color de bronce bruñido</a:t>
            </a:r>
            <a:r>
              <a:rPr lang="es-ES" sz="4400" b="1" dirty="0">
                <a:solidFill>
                  <a:schemeClr val="bg1"/>
                </a:solidFill>
                <a:latin typeface="Calibri" panose="020F0502020204030204" pitchFamily="34" charset="0"/>
                <a:cs typeface="Calibri" panose="020F0502020204030204" pitchFamily="34" charset="0"/>
              </a:rPr>
              <a:t>, y </a:t>
            </a:r>
            <a:r>
              <a:rPr lang="es-ES" sz="4400" b="1" dirty="0">
                <a:solidFill>
                  <a:srgbClr val="FFFF00"/>
                </a:solidFill>
                <a:latin typeface="Calibri" panose="020F0502020204030204" pitchFamily="34" charset="0"/>
                <a:cs typeface="Calibri" panose="020F0502020204030204" pitchFamily="34" charset="0"/>
              </a:rPr>
              <a:t>el sonido de sus palabras como el estruendo de una multitud.</a:t>
            </a:r>
            <a:endParaRPr lang="es-DO" sz="4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3771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521581" y="341394"/>
            <a:ext cx="11148837" cy="6186309"/>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smtClean="0">
                <a:solidFill>
                  <a:srgbClr val="FF0000"/>
                </a:solidFill>
                <a:latin typeface="Calibri" panose="020F0502020204030204" pitchFamily="34" charset="0"/>
                <a:cs typeface="Calibri" panose="020F0502020204030204" pitchFamily="34" charset="0"/>
              </a:rPr>
              <a:t>Ap. 1: 13-15 </a:t>
            </a:r>
            <a:r>
              <a:rPr lang="es-ES" sz="4400" b="1" dirty="0">
                <a:solidFill>
                  <a:schemeClr val="bg1"/>
                </a:solidFill>
                <a:latin typeface="Calibri" panose="020F0502020204030204" pitchFamily="34" charset="0"/>
                <a:cs typeface="Calibri" panose="020F0502020204030204" pitchFamily="34" charset="0"/>
              </a:rPr>
              <a:t>y en medio de los siete candeleros, a uno semejante al </a:t>
            </a:r>
            <a:r>
              <a:rPr lang="es-ES" sz="4400" b="1" dirty="0">
                <a:solidFill>
                  <a:srgbClr val="FFFF00"/>
                </a:solidFill>
                <a:latin typeface="Calibri" panose="020F0502020204030204" pitchFamily="34" charset="0"/>
                <a:cs typeface="Calibri" panose="020F0502020204030204" pitchFamily="34" charset="0"/>
              </a:rPr>
              <a:t>Hijo del Hombre</a:t>
            </a:r>
            <a:r>
              <a:rPr lang="es-ES" sz="4400" b="1" dirty="0">
                <a:solidFill>
                  <a:schemeClr val="bg1"/>
                </a:solidFill>
                <a:latin typeface="Calibri" panose="020F0502020204030204" pitchFamily="34" charset="0"/>
                <a:cs typeface="Calibri" panose="020F0502020204030204" pitchFamily="34" charset="0"/>
              </a:rPr>
              <a:t>, vestido de una ropa que llegaba hasta los pies, y </a:t>
            </a:r>
            <a:r>
              <a:rPr lang="es-ES" sz="4400" b="1" dirty="0">
                <a:solidFill>
                  <a:srgbClr val="FFFF00"/>
                </a:solidFill>
                <a:latin typeface="Calibri" panose="020F0502020204030204" pitchFamily="34" charset="0"/>
                <a:cs typeface="Calibri" panose="020F0502020204030204" pitchFamily="34" charset="0"/>
              </a:rPr>
              <a:t>ceñido por el pecho con un cinto de </a:t>
            </a:r>
            <a:r>
              <a:rPr lang="es-ES" sz="4400" b="1" dirty="0" smtClean="0">
                <a:solidFill>
                  <a:srgbClr val="FFFF00"/>
                </a:solidFill>
                <a:latin typeface="Calibri" panose="020F0502020204030204" pitchFamily="34" charset="0"/>
                <a:cs typeface="Calibri" panose="020F0502020204030204" pitchFamily="34" charset="0"/>
              </a:rPr>
              <a:t>oro</a:t>
            </a:r>
            <a:r>
              <a:rPr lang="es-ES" sz="4400" b="1" dirty="0" smtClean="0">
                <a:solidFill>
                  <a:schemeClr val="bg1"/>
                </a:solidFill>
                <a:latin typeface="Calibri" panose="020F0502020204030204" pitchFamily="34" charset="0"/>
                <a:cs typeface="Calibri" panose="020F0502020204030204" pitchFamily="34" charset="0"/>
              </a:rPr>
              <a:t>. </a:t>
            </a:r>
            <a:r>
              <a:rPr lang="es-ES" sz="4400" b="1" dirty="0">
                <a:solidFill>
                  <a:schemeClr val="bg1"/>
                </a:solidFill>
                <a:latin typeface="Calibri" panose="020F0502020204030204" pitchFamily="34" charset="0"/>
                <a:cs typeface="Calibri" panose="020F0502020204030204" pitchFamily="34" charset="0"/>
              </a:rPr>
              <a:t>Su cabeza y sus cabellos eran blancos como blanca lana, como nieve; </a:t>
            </a:r>
            <a:r>
              <a:rPr lang="es-ES" sz="4400" b="1" dirty="0">
                <a:solidFill>
                  <a:srgbClr val="FFFF00"/>
                </a:solidFill>
                <a:latin typeface="Calibri" panose="020F0502020204030204" pitchFamily="34" charset="0"/>
                <a:cs typeface="Calibri" panose="020F0502020204030204" pitchFamily="34" charset="0"/>
              </a:rPr>
              <a:t>sus ojos como llama de </a:t>
            </a:r>
            <a:r>
              <a:rPr lang="es-ES" sz="4400" b="1" dirty="0" smtClean="0">
                <a:solidFill>
                  <a:srgbClr val="FFFF00"/>
                </a:solidFill>
                <a:latin typeface="Calibri" panose="020F0502020204030204" pitchFamily="34" charset="0"/>
                <a:cs typeface="Calibri" panose="020F0502020204030204" pitchFamily="34" charset="0"/>
              </a:rPr>
              <a:t>fuego</a:t>
            </a:r>
            <a:r>
              <a:rPr lang="es-ES" sz="4400" b="1" dirty="0" smtClean="0">
                <a:solidFill>
                  <a:schemeClr val="bg1"/>
                </a:solidFill>
                <a:latin typeface="Calibri" panose="020F0502020204030204" pitchFamily="34" charset="0"/>
                <a:cs typeface="Calibri" panose="020F0502020204030204" pitchFamily="34" charset="0"/>
              </a:rPr>
              <a:t>; y </a:t>
            </a:r>
            <a:r>
              <a:rPr lang="es-ES" sz="4400" b="1" dirty="0">
                <a:solidFill>
                  <a:schemeClr val="bg1"/>
                </a:solidFill>
                <a:latin typeface="Calibri" panose="020F0502020204030204" pitchFamily="34" charset="0"/>
                <a:cs typeface="Calibri" panose="020F0502020204030204" pitchFamily="34" charset="0"/>
              </a:rPr>
              <a:t>sus </a:t>
            </a:r>
            <a:r>
              <a:rPr lang="es-ES" sz="4400" b="1" dirty="0">
                <a:solidFill>
                  <a:srgbClr val="FFFF00"/>
                </a:solidFill>
                <a:latin typeface="Calibri" panose="020F0502020204030204" pitchFamily="34" charset="0"/>
                <a:cs typeface="Calibri" panose="020F0502020204030204" pitchFamily="34" charset="0"/>
              </a:rPr>
              <a:t>pies semejantes al bronce bruñido</a:t>
            </a:r>
            <a:r>
              <a:rPr lang="es-ES" sz="4400" b="1" dirty="0">
                <a:solidFill>
                  <a:schemeClr val="bg1"/>
                </a:solidFill>
                <a:latin typeface="Calibri" panose="020F0502020204030204" pitchFamily="34" charset="0"/>
                <a:cs typeface="Calibri" panose="020F0502020204030204" pitchFamily="34" charset="0"/>
              </a:rPr>
              <a:t>, refulgente como en un horno; y </a:t>
            </a:r>
            <a:r>
              <a:rPr lang="es-ES" sz="4400" b="1" dirty="0">
                <a:solidFill>
                  <a:srgbClr val="FFFF00"/>
                </a:solidFill>
                <a:latin typeface="Calibri" panose="020F0502020204030204" pitchFamily="34" charset="0"/>
                <a:cs typeface="Calibri" panose="020F0502020204030204" pitchFamily="34" charset="0"/>
              </a:rPr>
              <a:t>su voz como estruendo de muchas aguas</a:t>
            </a:r>
            <a:r>
              <a:rPr lang="es-ES" sz="4400" b="1" dirty="0">
                <a:solidFill>
                  <a:schemeClr val="bg1"/>
                </a:solidFill>
                <a:latin typeface="Calibri" panose="020F0502020204030204" pitchFamily="34" charset="0"/>
                <a:cs typeface="Calibri" panose="020F0502020204030204" pitchFamily="34" charset="0"/>
              </a:rPr>
              <a:t>.</a:t>
            </a:r>
            <a:endParaRPr lang="es-DO" sz="44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1664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360280"/>
            <a:ext cx="9122105" cy="5632311"/>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chemeClr val="bg1"/>
                </a:solidFill>
              </a:rPr>
              <a:t>Una comparación cuidadosa de las descripciones que se dan en esos dos pasajes de la </a:t>
            </a:r>
            <a:r>
              <a:rPr lang="es-ES" sz="4000" b="1" dirty="0" smtClean="0">
                <a:solidFill>
                  <a:schemeClr val="bg1"/>
                </a:solidFill>
              </a:rPr>
              <a:t>Escritura nos </a:t>
            </a:r>
            <a:r>
              <a:rPr lang="es-ES" sz="4000" b="1" dirty="0">
                <a:solidFill>
                  <a:schemeClr val="bg1"/>
                </a:solidFill>
              </a:rPr>
              <a:t>permite identificar que el individuo </a:t>
            </a:r>
            <a:r>
              <a:rPr lang="es-ES" sz="4000" b="1" dirty="0" smtClean="0">
                <a:solidFill>
                  <a:schemeClr val="bg1"/>
                </a:solidFill>
              </a:rPr>
              <a:t>descrito </a:t>
            </a:r>
            <a:r>
              <a:rPr lang="es-ES" sz="4000" b="1" dirty="0">
                <a:solidFill>
                  <a:schemeClr val="bg1"/>
                </a:solidFill>
              </a:rPr>
              <a:t>en ambos es el mismo ser. </a:t>
            </a:r>
            <a:r>
              <a:rPr lang="es-ES" sz="4000" b="1" dirty="0">
                <a:solidFill>
                  <a:srgbClr val="FFFF00"/>
                </a:solidFill>
              </a:rPr>
              <a:t>Es claro que </a:t>
            </a:r>
            <a:r>
              <a:rPr lang="es-ES" sz="4000" b="1" dirty="0" smtClean="0">
                <a:solidFill>
                  <a:srgbClr val="FFFF00"/>
                </a:solidFill>
              </a:rPr>
              <a:t>el “hombre</a:t>
            </a:r>
            <a:r>
              <a:rPr lang="es-ES" sz="4000" b="1" dirty="0">
                <a:solidFill>
                  <a:srgbClr val="FFFF00"/>
                </a:solidFill>
              </a:rPr>
              <a:t>” de deslumbrante brillo de Daniel 10 es Jesucristo</a:t>
            </a:r>
            <a:r>
              <a:rPr lang="es-ES" sz="4000" b="1" dirty="0">
                <a:solidFill>
                  <a:schemeClr val="bg1"/>
                </a:solidFill>
              </a:rPr>
              <a:t>. Jesús se interesa tanto por sus </a:t>
            </a:r>
            <a:r>
              <a:rPr lang="es-ES" sz="4000" b="1" dirty="0" smtClean="0">
                <a:solidFill>
                  <a:schemeClr val="bg1"/>
                </a:solidFill>
              </a:rPr>
              <a:t>hijos que </a:t>
            </a:r>
            <a:r>
              <a:rPr lang="es-ES" sz="4000" b="1" dirty="0">
                <a:solidFill>
                  <a:schemeClr val="bg1"/>
                </a:solidFill>
              </a:rPr>
              <a:t>a veces viene en persona para responder las oraciones.</a:t>
            </a:r>
            <a:endParaRPr lang="es-ES" sz="4000" b="1" i="1" dirty="0">
              <a:solidFill>
                <a:srgbClr val="FFFF00"/>
              </a:solidFill>
            </a:endParaRPr>
          </a:p>
        </p:txBody>
      </p:sp>
    </p:spTree>
    <p:extLst>
      <p:ext uri="{BB962C8B-B14F-4D97-AF65-F5344CB8AC3E}">
        <p14:creationId xmlns:p14="http://schemas.microsoft.com/office/powerpoint/2010/main" val="2783357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870564" y="1548924"/>
            <a:ext cx="3511496" cy="1077218"/>
          </a:xfrm>
          <a:prstGeom prst="rect">
            <a:avLst/>
          </a:prstGeom>
          <a:noFill/>
        </p:spPr>
        <p:txBody>
          <a:bodyPr wrap="square" rtlCol="0">
            <a:spAutoFit/>
          </a:bodyPr>
          <a:lstStyle/>
          <a:p>
            <a:pPr lvl="0">
              <a:defRPr/>
            </a:pPr>
            <a:r>
              <a:rPr lang="es-ES" sz="3200" dirty="0">
                <a:solidFill>
                  <a:srgbClr val="DF6613"/>
                </a:solidFill>
              </a:rPr>
              <a:t>Preocupación de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870564" y="234210"/>
            <a:ext cx="4197824" cy="1077218"/>
          </a:xfrm>
          <a:prstGeom prst="rect">
            <a:avLst/>
          </a:prstGeom>
          <a:noFill/>
        </p:spPr>
        <p:txBody>
          <a:bodyPr wrap="square" rtlCol="0">
            <a:spAutoFit/>
          </a:bodyPr>
          <a:lstStyle/>
          <a:p>
            <a:pPr lvl="0">
              <a:defRPr/>
            </a:pPr>
            <a:r>
              <a:rPr lang="es-ES" sz="3200" dirty="0">
                <a:solidFill>
                  <a:srgbClr val="DF6613"/>
                </a:solidFill>
              </a:rPr>
              <a:t>En el año tercero de Ciro (536 a.C.)</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870564" y="4404360"/>
            <a:ext cx="4011750" cy="1077218"/>
          </a:xfrm>
          <a:prstGeom prst="rect">
            <a:avLst/>
          </a:prstGeom>
          <a:noFill/>
        </p:spPr>
        <p:txBody>
          <a:bodyPr wrap="square" rtlCol="0">
            <a:spAutoFit/>
          </a:bodyPr>
          <a:lstStyle/>
          <a:p>
            <a:pPr lvl="0">
              <a:defRPr/>
            </a:pPr>
            <a:r>
              <a:rPr lang="es-ES" sz="3200" dirty="0">
                <a:solidFill>
                  <a:srgbClr val="DF6613"/>
                </a:solidFill>
              </a:rPr>
              <a:t>Periodo de ayuno de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1680118" y="5907526"/>
            <a:ext cx="4197824" cy="584775"/>
          </a:xfrm>
          <a:prstGeom prst="rect">
            <a:avLst/>
          </a:prstGeom>
          <a:noFill/>
        </p:spPr>
        <p:txBody>
          <a:bodyPr wrap="square" rtlCol="0">
            <a:spAutoFit/>
          </a:bodyPr>
          <a:lstStyle/>
          <a:p>
            <a:pPr lvl="0">
              <a:defRPr/>
            </a:pPr>
            <a:r>
              <a:rPr lang="es-ES" sz="3200" dirty="0">
                <a:solidFill>
                  <a:srgbClr val="DF6613"/>
                </a:solidFill>
              </a:rPr>
              <a:t>Se </a:t>
            </a:r>
            <a:r>
              <a:rPr lang="es-ES" sz="3200" dirty="0" err="1">
                <a:solidFill>
                  <a:srgbClr val="DF6613"/>
                </a:solidFill>
              </a:rPr>
              <a:t>apacereció</a:t>
            </a:r>
            <a:r>
              <a:rPr lang="es-ES" sz="3200" dirty="0">
                <a:solidFill>
                  <a:srgbClr val="DF6613"/>
                </a:solidFill>
              </a:rPr>
              <a:t> a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870564" y="3277695"/>
            <a:ext cx="3779164" cy="584775"/>
          </a:xfrm>
          <a:prstGeom prst="rect">
            <a:avLst/>
          </a:prstGeom>
          <a:noFill/>
        </p:spPr>
        <p:txBody>
          <a:bodyPr wrap="square" rtlCol="0">
            <a:spAutoFit/>
          </a:bodyPr>
          <a:lstStyle/>
          <a:p>
            <a:pPr lvl="0">
              <a:defRPr/>
            </a:pPr>
            <a:r>
              <a:rPr lang="es-ES" sz="3200" dirty="0" err="1">
                <a:solidFill>
                  <a:srgbClr val="DF6613"/>
                </a:solidFill>
              </a:rPr>
              <a:t>Hidekel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609399" y="4270566"/>
            <a:ext cx="5110591" cy="1077218"/>
          </a:xfrm>
          <a:prstGeom prst="rect">
            <a:avLst/>
          </a:prstGeom>
          <a:noFill/>
        </p:spPr>
        <p:txBody>
          <a:bodyPr wrap="square" rtlCol="0">
            <a:spAutoFit/>
          </a:bodyPr>
          <a:lstStyle/>
          <a:p>
            <a:r>
              <a:rPr lang="es-DO" sz="3200" dirty="0">
                <a:solidFill>
                  <a:srgbClr val="C00000"/>
                </a:solidFill>
              </a:rPr>
              <a:t>E</a:t>
            </a:r>
            <a:r>
              <a:rPr lang="es-DO" sz="3200" dirty="0" smtClean="0">
                <a:solidFill>
                  <a:srgbClr val="C00000"/>
                </a:solidFill>
              </a:rPr>
              <a:t>. </a:t>
            </a:r>
            <a:r>
              <a:rPr lang="es-ES" sz="3200" dirty="0"/>
              <a:t>Su pueblo cautivo de los persas</a:t>
            </a:r>
          </a:p>
        </p:txBody>
      </p:sp>
      <p:sp>
        <p:nvSpPr>
          <p:cNvPr id="20" name="CuadroTexto 19">
            <a:extLst>
              <a:ext uri="{FF2B5EF4-FFF2-40B4-BE49-F238E27FC236}">
                <a16:creationId xmlns:a16="http://schemas.microsoft.com/office/drawing/2014/main" id="{8F3B8264-4C31-43B4-BA54-43EE83420FE7}"/>
              </a:ext>
            </a:extLst>
          </p:cNvPr>
          <p:cNvSpPr txBox="1"/>
          <p:nvPr/>
        </p:nvSpPr>
        <p:spPr>
          <a:xfrm>
            <a:off x="6609399" y="323971"/>
            <a:ext cx="4573262" cy="1077218"/>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Daniel tenía como 88 años</a:t>
            </a:r>
          </a:p>
        </p:txBody>
      </p:sp>
      <p:sp>
        <p:nvSpPr>
          <p:cNvPr id="21" name="CuadroTexto 20">
            <a:extLst>
              <a:ext uri="{FF2B5EF4-FFF2-40B4-BE49-F238E27FC236}">
                <a16:creationId xmlns:a16="http://schemas.microsoft.com/office/drawing/2014/main" id="{707CBC07-791E-485A-931D-932FDFAF0D6C}"/>
              </a:ext>
            </a:extLst>
          </p:cNvPr>
          <p:cNvSpPr txBox="1"/>
          <p:nvPr/>
        </p:nvSpPr>
        <p:spPr>
          <a:xfrm>
            <a:off x="6609399" y="1627723"/>
            <a:ext cx="4137725" cy="584775"/>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3 semanas</a:t>
            </a:r>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9399" y="2506814"/>
            <a:ext cx="2879375" cy="584775"/>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Jesucristo</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9400" y="5723854"/>
            <a:ext cx="5110590" cy="584775"/>
          </a:xfrm>
          <a:prstGeom prst="rect">
            <a:avLst/>
          </a:prstGeom>
          <a:noFill/>
        </p:spPr>
        <p:txBody>
          <a:bodyPr wrap="square" rtlCol="0">
            <a:spAutoFit/>
          </a:bodyPr>
          <a:lstStyle/>
          <a:p>
            <a:r>
              <a:rPr lang="es-DO" sz="3200" dirty="0" smtClean="0">
                <a:solidFill>
                  <a:srgbClr val="C00000"/>
                </a:solidFill>
              </a:rPr>
              <a:t>F. </a:t>
            </a:r>
            <a:r>
              <a:rPr lang="es-ES" sz="3200" dirty="0"/>
              <a:t>Tigris</a:t>
            </a:r>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399" y="3494840"/>
            <a:ext cx="3817709" cy="553998"/>
          </a:xfrm>
          <a:prstGeom prst="rect">
            <a:avLst/>
          </a:prstGeom>
          <a:noFill/>
        </p:spPr>
        <p:txBody>
          <a:bodyPr wrap="square" rtlCol="0">
            <a:spAutoFit/>
          </a:bodyPr>
          <a:lstStyle/>
          <a:p>
            <a:r>
              <a:rPr lang="es-DO" sz="3000" dirty="0">
                <a:solidFill>
                  <a:srgbClr val="C00000"/>
                </a:solidFill>
              </a:rPr>
              <a:t>D</a:t>
            </a:r>
            <a:r>
              <a:rPr lang="es-DO" sz="3000" dirty="0" smtClean="0">
                <a:solidFill>
                  <a:srgbClr val="C00000"/>
                </a:solidFill>
              </a:rPr>
              <a:t>. </a:t>
            </a:r>
            <a:r>
              <a:rPr lang="es-ES" sz="3000" dirty="0" smtClean="0"/>
              <a:t>Un arcángel</a:t>
            </a:r>
            <a:endParaRPr lang="es-ES"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5317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ES" sz="3600" b="1" dirty="0" smtClean="0">
                <a:solidFill>
                  <a:srgbClr val="FFFF00"/>
                </a:solidFill>
                <a:latin typeface="Calibri" panose="020F0502020204030204" pitchFamily="34" charset="0"/>
                <a:cs typeface="Calibri" panose="020F0502020204030204" pitchFamily="34" charset="0"/>
              </a:rPr>
              <a:t>4. </a:t>
            </a:r>
            <a:r>
              <a:rPr lang="es-ES" sz="3600" b="1" dirty="0">
                <a:solidFill>
                  <a:srgbClr val="FFFF00"/>
                </a:solidFill>
                <a:latin typeface="Calibri" panose="020F0502020204030204" pitchFamily="34" charset="0"/>
                <a:cs typeface="Calibri" panose="020F0502020204030204" pitchFamily="34" charset="0"/>
              </a:rPr>
              <a:t>¿Qué le sucedió a Daniel cuando recibió la presencia de Cristo? Daniel 10</a:t>
            </a:r>
            <a:r>
              <a:rPr lang="es-ES" sz="3600" b="1" dirty="0" smtClean="0">
                <a:solidFill>
                  <a:srgbClr val="FFFF00"/>
                </a:solidFill>
                <a:latin typeface="Calibri" panose="020F0502020204030204" pitchFamily="34" charset="0"/>
                <a:cs typeface="Calibri" panose="020F0502020204030204" pitchFamily="34" charset="0"/>
              </a:rPr>
              <a:t>: 7-9</a:t>
            </a:r>
            <a:endParaRPr lang="es-ES"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1022954" y="1376974"/>
            <a:ext cx="10643017" cy="5078313"/>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3600" b="1" dirty="0">
                <a:solidFill>
                  <a:schemeClr val="bg1"/>
                </a:solidFill>
                <a:latin typeface="Calibri" panose="020F0502020204030204" pitchFamily="34" charset="0"/>
                <a:cs typeface="Calibri" panose="020F0502020204030204" pitchFamily="34" charset="0"/>
              </a:rPr>
              <a:t>Y sólo yo, Daniel, vi aquella visión, y no la vieron los hombres que estaban conmigo, sino que se apoderó de ellos un gran temor, y huyeron y se </a:t>
            </a:r>
            <a:r>
              <a:rPr lang="es-ES" sz="3600" b="1" dirty="0" smtClean="0">
                <a:solidFill>
                  <a:schemeClr val="bg1"/>
                </a:solidFill>
                <a:latin typeface="Calibri" panose="020F0502020204030204" pitchFamily="34" charset="0"/>
                <a:cs typeface="Calibri" panose="020F0502020204030204" pitchFamily="34" charset="0"/>
              </a:rPr>
              <a:t>escondieron. Quedé</a:t>
            </a:r>
            <a:r>
              <a:rPr lang="es-ES" sz="3600" b="1" dirty="0">
                <a:solidFill>
                  <a:schemeClr val="bg1"/>
                </a:solidFill>
                <a:latin typeface="Calibri" panose="020F0502020204030204" pitchFamily="34" charset="0"/>
                <a:cs typeface="Calibri" panose="020F0502020204030204" pitchFamily="34" charset="0"/>
              </a:rPr>
              <a:t>, pues, yo solo, y vi esta gran visión, y </a:t>
            </a:r>
            <a:r>
              <a:rPr lang="es-ES" sz="3600" b="1" dirty="0">
                <a:solidFill>
                  <a:srgbClr val="FFFF00"/>
                </a:solidFill>
                <a:latin typeface="Calibri" panose="020F0502020204030204" pitchFamily="34" charset="0"/>
                <a:cs typeface="Calibri" panose="020F0502020204030204" pitchFamily="34" charset="0"/>
              </a:rPr>
              <a:t>no quedó fuerza en mí</a:t>
            </a:r>
            <a:r>
              <a:rPr lang="es-ES" sz="3600" b="1" dirty="0">
                <a:solidFill>
                  <a:schemeClr val="bg1"/>
                </a:solidFill>
                <a:latin typeface="Calibri" panose="020F0502020204030204" pitchFamily="34" charset="0"/>
                <a:cs typeface="Calibri" panose="020F0502020204030204" pitchFamily="34" charset="0"/>
              </a:rPr>
              <a:t>, antes mi fuerza se cambió en </a:t>
            </a:r>
            <a:r>
              <a:rPr lang="es-ES" sz="3600" b="1" dirty="0">
                <a:solidFill>
                  <a:srgbClr val="FFFF00"/>
                </a:solidFill>
                <a:latin typeface="Calibri" panose="020F0502020204030204" pitchFamily="34" charset="0"/>
                <a:cs typeface="Calibri" panose="020F0502020204030204" pitchFamily="34" charset="0"/>
              </a:rPr>
              <a:t>desfallecimiento</a:t>
            </a:r>
            <a:r>
              <a:rPr lang="es-ES" sz="3600" b="1" dirty="0">
                <a:solidFill>
                  <a:schemeClr val="bg1"/>
                </a:solidFill>
                <a:latin typeface="Calibri" panose="020F0502020204030204" pitchFamily="34" charset="0"/>
                <a:cs typeface="Calibri" panose="020F0502020204030204" pitchFamily="34" charset="0"/>
              </a:rPr>
              <a:t>, y no tuve vigor </a:t>
            </a:r>
            <a:r>
              <a:rPr lang="es-ES" sz="3600" b="1" dirty="0" smtClean="0">
                <a:solidFill>
                  <a:schemeClr val="bg1"/>
                </a:solidFill>
                <a:latin typeface="Calibri" panose="020F0502020204030204" pitchFamily="34" charset="0"/>
                <a:cs typeface="Calibri" panose="020F0502020204030204" pitchFamily="34" charset="0"/>
              </a:rPr>
              <a:t>alguno. Pero </a:t>
            </a:r>
            <a:r>
              <a:rPr lang="es-ES" sz="3600" b="1" dirty="0">
                <a:solidFill>
                  <a:srgbClr val="FFFF00"/>
                </a:solidFill>
                <a:latin typeface="Calibri" panose="020F0502020204030204" pitchFamily="34" charset="0"/>
                <a:cs typeface="Calibri" panose="020F0502020204030204" pitchFamily="34" charset="0"/>
              </a:rPr>
              <a:t>oí el sonido de sus palabras</a:t>
            </a:r>
            <a:r>
              <a:rPr lang="es-ES" sz="3600" b="1" dirty="0">
                <a:solidFill>
                  <a:schemeClr val="bg1"/>
                </a:solidFill>
                <a:latin typeface="Calibri" panose="020F0502020204030204" pitchFamily="34" charset="0"/>
                <a:cs typeface="Calibri" panose="020F0502020204030204" pitchFamily="34" charset="0"/>
              </a:rPr>
              <a:t>; y al oír el sonido de sus palabras, </a:t>
            </a:r>
            <a:r>
              <a:rPr lang="es-ES" sz="3600" b="1" dirty="0">
                <a:solidFill>
                  <a:srgbClr val="FFFF00"/>
                </a:solidFill>
                <a:latin typeface="Calibri" panose="020F0502020204030204" pitchFamily="34" charset="0"/>
                <a:cs typeface="Calibri" panose="020F0502020204030204" pitchFamily="34" charset="0"/>
              </a:rPr>
              <a:t>caí sobre mi rostro en un profundo sueño</a:t>
            </a:r>
            <a:r>
              <a:rPr lang="es-ES" sz="3600" b="1" dirty="0">
                <a:solidFill>
                  <a:schemeClr val="bg1"/>
                </a:solidFill>
                <a:latin typeface="Calibri" panose="020F0502020204030204" pitchFamily="34" charset="0"/>
                <a:cs typeface="Calibri" panose="020F0502020204030204" pitchFamily="34" charset="0"/>
              </a:rPr>
              <a:t>, con mi rostro en tierra.</a:t>
            </a:r>
            <a:endParaRPr lang="es-DO"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6590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169232" y="1219363"/>
            <a:ext cx="10747948" cy="550920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¿Te preguntaste alguna vez por qué Dios no siempre responde nuestras oraciones</a:t>
            </a:r>
          </a:p>
          <a:p>
            <a:r>
              <a:rPr lang="es-ES" sz="4400" b="1" dirty="0">
                <a:solidFill>
                  <a:schemeClr val="bg1"/>
                </a:solidFill>
                <a:latin typeface="Calibri" panose="020F0502020204030204" pitchFamily="34" charset="0"/>
                <a:cs typeface="Calibri" panose="020F0502020204030204" pitchFamily="34" charset="0"/>
              </a:rPr>
              <a:t>inmediatamente? ¿Te sucedió alguna vez que tenías la sensación de que tu oración no pasaba </a:t>
            </a:r>
            <a:r>
              <a:rPr lang="es-ES" sz="4400" b="1" dirty="0" smtClean="0">
                <a:solidFill>
                  <a:schemeClr val="bg1"/>
                </a:solidFill>
                <a:latin typeface="Calibri" panose="020F0502020204030204" pitchFamily="34" charset="0"/>
                <a:cs typeface="Calibri" panose="020F0502020204030204" pitchFamily="34" charset="0"/>
              </a:rPr>
              <a:t>del techo</a:t>
            </a:r>
            <a:r>
              <a:rPr lang="es-ES" sz="4400" b="1" dirty="0">
                <a:solidFill>
                  <a:schemeClr val="bg1"/>
                </a:solidFill>
                <a:latin typeface="Calibri" panose="020F0502020204030204" pitchFamily="34" charset="0"/>
                <a:cs typeface="Calibri" panose="020F0502020204030204" pitchFamily="34" charset="0"/>
              </a:rPr>
              <a:t>? Todos nos hemos sentido alguna vez como el personaje del proverbio, que cavaba </a:t>
            </a:r>
            <a:r>
              <a:rPr lang="es-ES" sz="4400" b="1" dirty="0" smtClean="0">
                <a:solidFill>
                  <a:schemeClr val="bg1"/>
                </a:solidFill>
                <a:latin typeface="Calibri" panose="020F0502020204030204" pitchFamily="34" charset="0"/>
                <a:cs typeface="Calibri" panose="020F0502020204030204" pitchFamily="34" charset="0"/>
              </a:rPr>
              <a:t>pozos buscando </a:t>
            </a:r>
            <a:r>
              <a:rPr lang="es-ES" sz="4400" b="1" dirty="0">
                <a:solidFill>
                  <a:schemeClr val="bg1"/>
                </a:solidFill>
                <a:latin typeface="Calibri" panose="020F0502020204030204" pitchFamily="34" charset="0"/>
                <a:cs typeface="Calibri" panose="020F0502020204030204" pitchFamily="34" charset="0"/>
              </a:rPr>
              <a:t>agua y siempre estaban secos.</a:t>
            </a:r>
            <a:endParaRPr lang="es-ES" sz="4400" b="1" dirty="0" smtClean="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763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129899" y="1463019"/>
            <a:ext cx="7812921" cy="3046988"/>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a:solidFill>
                  <a:schemeClr val="bg1"/>
                </a:solidFill>
              </a:rPr>
              <a:t>Daniel no pudo soportar la gloriosa presencia de Cristo. Perdió sus fuerzas y cayó en un </a:t>
            </a:r>
            <a:r>
              <a:rPr lang="es-ES" sz="4800" b="1" dirty="0" smtClean="0">
                <a:solidFill>
                  <a:schemeClr val="bg1"/>
                </a:solidFill>
              </a:rPr>
              <a:t>sueño profundo.</a:t>
            </a:r>
            <a:endParaRPr lang="es-DO" sz="4800" b="1" dirty="0">
              <a:solidFill>
                <a:schemeClr val="bg1"/>
              </a:solidFill>
            </a:endParaRPr>
          </a:p>
        </p:txBody>
      </p:sp>
    </p:spTree>
    <p:extLst>
      <p:ext uri="{BB962C8B-B14F-4D97-AF65-F5344CB8AC3E}">
        <p14:creationId xmlns:p14="http://schemas.microsoft.com/office/powerpoint/2010/main" val="1769834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091388" y="1953231"/>
            <a:ext cx="6371746" cy="193899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Los muy amados del Cielo</a:t>
            </a:r>
            <a:endParaRPr lang="es-ES" sz="6000" b="1" dirty="0" smtClean="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8979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8" y="139216"/>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a:solidFill>
                  <a:srgbClr val="FFFF00"/>
                </a:solidFill>
                <a:latin typeface="Calibri" panose="020F0502020204030204" pitchFamily="34" charset="0"/>
                <a:cs typeface="Calibri" panose="020F0502020204030204" pitchFamily="34" charset="0"/>
              </a:rPr>
              <a:t>5</a:t>
            </a:r>
            <a:r>
              <a:rPr lang="es-DO"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¿Cómo llamó el ángel a Daniel? Daniel 10</a:t>
            </a:r>
            <a:r>
              <a:rPr lang="es-ES" sz="3600" b="1" dirty="0" smtClean="0">
                <a:solidFill>
                  <a:srgbClr val="FFFF00"/>
                </a:solidFill>
                <a:latin typeface="Calibri" panose="020F0502020204030204" pitchFamily="34" charset="0"/>
                <a:cs typeface="Calibri" panose="020F0502020204030204" pitchFamily="34" charset="0"/>
              </a:rPr>
              <a:t>: 10-11</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720811" y="785547"/>
            <a:ext cx="11471186" cy="6001643"/>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a:solidFill>
                  <a:schemeClr val="bg1"/>
                </a:solidFill>
              </a:rPr>
              <a:t>Y he aquí </a:t>
            </a:r>
            <a:r>
              <a:rPr lang="es-ES" sz="4800" b="1" dirty="0">
                <a:solidFill>
                  <a:srgbClr val="FFFF00"/>
                </a:solidFill>
              </a:rPr>
              <a:t>una mano </a:t>
            </a:r>
            <a:r>
              <a:rPr lang="es-ES" sz="4800" b="1" dirty="0">
                <a:solidFill>
                  <a:schemeClr val="bg1"/>
                </a:solidFill>
              </a:rPr>
              <a:t>me tocó, e hizo que me pusiese sobre mis rodillas y sobre las palmas de mis </a:t>
            </a:r>
            <a:r>
              <a:rPr lang="es-ES" sz="4800" b="1" dirty="0" smtClean="0">
                <a:solidFill>
                  <a:schemeClr val="bg1"/>
                </a:solidFill>
              </a:rPr>
              <a:t>manos. Y </a:t>
            </a:r>
            <a:r>
              <a:rPr lang="es-ES" sz="4800" b="1" dirty="0">
                <a:solidFill>
                  <a:schemeClr val="bg1"/>
                </a:solidFill>
              </a:rPr>
              <a:t>me dijo: Daniel, </a:t>
            </a:r>
            <a:r>
              <a:rPr lang="es-ES" sz="4800" b="1" dirty="0">
                <a:solidFill>
                  <a:srgbClr val="FFFF00"/>
                </a:solidFill>
              </a:rPr>
              <a:t>varón muy amado</a:t>
            </a:r>
            <a:r>
              <a:rPr lang="es-ES" sz="4800" b="1" dirty="0">
                <a:solidFill>
                  <a:schemeClr val="bg1"/>
                </a:solidFill>
              </a:rPr>
              <a:t>, está atento a las palabras que te hablaré, y ponte en pie; porque a ti he sido enviado ahora. Mientras hablaba esto conmigo, me puse en pie temblando.</a:t>
            </a:r>
          </a:p>
        </p:txBody>
      </p:sp>
    </p:spTree>
    <p:extLst>
      <p:ext uri="{BB962C8B-B14F-4D97-AF65-F5344CB8AC3E}">
        <p14:creationId xmlns:p14="http://schemas.microsoft.com/office/powerpoint/2010/main" val="1741296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860054" y="640559"/>
            <a:ext cx="9122105" cy="507831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smtClean="0">
                <a:solidFill>
                  <a:schemeClr val="bg1"/>
                </a:solidFill>
              </a:rPr>
              <a:t>La </a:t>
            </a:r>
            <a:r>
              <a:rPr lang="es-ES" sz="5400" b="1" dirty="0" smtClean="0">
                <a:solidFill>
                  <a:srgbClr val="FFFF00"/>
                </a:solidFill>
              </a:rPr>
              <a:t>mano</a:t>
            </a:r>
            <a:r>
              <a:rPr lang="es-ES" sz="5400" b="1" dirty="0">
                <a:solidFill>
                  <a:schemeClr val="bg1"/>
                </a:solidFill>
              </a:rPr>
              <a:t> evidentemente es la de </a:t>
            </a:r>
            <a:r>
              <a:rPr lang="es-ES" sz="5400" b="1" dirty="0" smtClean="0">
                <a:solidFill>
                  <a:schemeClr val="bg1"/>
                </a:solidFill>
              </a:rPr>
              <a:t>Gabriel (</a:t>
            </a:r>
            <a:r>
              <a:rPr lang="es-ES" sz="4400" b="1" dirty="0" smtClean="0">
                <a:solidFill>
                  <a:schemeClr val="accent6">
                    <a:lumMod val="20000"/>
                    <a:lumOff val="80000"/>
                  </a:schemeClr>
                </a:solidFill>
              </a:rPr>
              <a:t>CBA</a:t>
            </a:r>
            <a:r>
              <a:rPr lang="es-ES" sz="5400" b="1" dirty="0" smtClean="0">
                <a:solidFill>
                  <a:schemeClr val="bg1"/>
                </a:solidFill>
              </a:rPr>
              <a:t>).</a:t>
            </a:r>
          </a:p>
          <a:p>
            <a:r>
              <a:rPr lang="es-ES" sz="5400" b="1" dirty="0" smtClean="0">
                <a:solidFill>
                  <a:schemeClr val="bg1"/>
                </a:solidFill>
              </a:rPr>
              <a:t>En </a:t>
            </a:r>
            <a:r>
              <a:rPr lang="es-ES" sz="5400" b="1" dirty="0">
                <a:solidFill>
                  <a:schemeClr val="bg1"/>
                </a:solidFill>
              </a:rPr>
              <a:t>su misericordia, nuestro Señor envió al ángel Gabriel para que respondiera </a:t>
            </a:r>
            <a:r>
              <a:rPr lang="es-ES" sz="5400" b="1" dirty="0" smtClean="0">
                <a:solidFill>
                  <a:schemeClr val="bg1"/>
                </a:solidFill>
              </a:rPr>
              <a:t>la oración </a:t>
            </a:r>
            <a:r>
              <a:rPr lang="es-ES" sz="5400" b="1" dirty="0">
                <a:solidFill>
                  <a:schemeClr val="bg1"/>
                </a:solidFill>
              </a:rPr>
              <a:t>de Daniel</a:t>
            </a:r>
            <a:r>
              <a:rPr lang="es-ES" sz="5400" b="1" dirty="0" smtClean="0">
                <a:solidFill>
                  <a:schemeClr val="bg1"/>
                </a:solidFill>
              </a:rPr>
              <a:t>.</a:t>
            </a:r>
            <a:endParaRPr lang="es-ES" sz="5400" b="1" i="1" dirty="0">
              <a:solidFill>
                <a:srgbClr val="FFFF00"/>
              </a:solidFill>
            </a:endParaRPr>
          </a:p>
        </p:txBody>
      </p:sp>
    </p:spTree>
    <p:extLst>
      <p:ext uri="{BB962C8B-B14F-4D97-AF65-F5344CB8AC3E}">
        <p14:creationId xmlns:p14="http://schemas.microsoft.com/office/powerpoint/2010/main" val="3933814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860076" y="341394"/>
            <a:ext cx="8472488" cy="5940088"/>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chemeClr val="bg1"/>
                </a:solidFill>
              </a:rPr>
              <a:t>Esta era la segunda </a:t>
            </a:r>
            <a:r>
              <a:rPr lang="es-ES" sz="3600" b="1" dirty="0" smtClean="0">
                <a:solidFill>
                  <a:schemeClr val="bg1"/>
                </a:solidFill>
              </a:rPr>
              <a:t>vez que </a:t>
            </a:r>
            <a:r>
              <a:rPr lang="es-ES" sz="3600" b="1" dirty="0">
                <a:solidFill>
                  <a:schemeClr val="bg1"/>
                </a:solidFill>
              </a:rPr>
              <a:t>Daniel recibía la maravillosa seguridad del amor de Dios para </a:t>
            </a:r>
            <a:r>
              <a:rPr lang="es-ES" sz="3600" b="1" dirty="0" smtClean="0">
                <a:solidFill>
                  <a:schemeClr val="bg1"/>
                </a:solidFill>
              </a:rPr>
              <a:t>él:</a:t>
            </a:r>
          </a:p>
          <a:p>
            <a:endParaRPr lang="es-ES" sz="3600" b="1" dirty="0">
              <a:solidFill>
                <a:schemeClr val="bg1"/>
              </a:solidFill>
            </a:endParaRPr>
          </a:p>
          <a:p>
            <a:r>
              <a:rPr lang="es-ES" sz="3600" b="1" dirty="0" err="1" smtClean="0">
                <a:solidFill>
                  <a:srgbClr val="FFFF00"/>
                </a:solidFill>
              </a:rPr>
              <a:t>Dn</a:t>
            </a:r>
            <a:r>
              <a:rPr lang="es-ES" sz="3600" b="1" dirty="0" smtClean="0">
                <a:solidFill>
                  <a:srgbClr val="FFFF00"/>
                </a:solidFill>
              </a:rPr>
              <a:t>. 9: 23</a:t>
            </a:r>
          </a:p>
          <a:p>
            <a:r>
              <a:rPr lang="es-ES" sz="4000" b="1" dirty="0" smtClean="0">
                <a:solidFill>
                  <a:schemeClr val="bg1"/>
                </a:solidFill>
              </a:rPr>
              <a:t>Al </a:t>
            </a:r>
            <a:r>
              <a:rPr lang="es-ES" sz="4000" b="1" dirty="0">
                <a:solidFill>
                  <a:schemeClr val="bg1"/>
                </a:solidFill>
              </a:rPr>
              <a:t>principio de tus ruegos fue dada la orden, y yo he venido para enseñártela, porque tú eres </a:t>
            </a:r>
            <a:r>
              <a:rPr lang="es-ES" sz="4000" b="1" dirty="0">
                <a:solidFill>
                  <a:srgbClr val="FFFF00"/>
                </a:solidFill>
              </a:rPr>
              <a:t>muy amado</a:t>
            </a:r>
            <a:r>
              <a:rPr lang="es-ES" sz="4000" b="1" dirty="0">
                <a:solidFill>
                  <a:schemeClr val="bg1"/>
                </a:solidFill>
              </a:rPr>
              <a:t>. Entiende, pues, la orden, y entiende la visión.</a:t>
            </a:r>
            <a:endParaRPr lang="es-DO" sz="4000" b="1" dirty="0">
              <a:solidFill>
                <a:schemeClr val="bg1"/>
              </a:solidFill>
            </a:endParaRPr>
          </a:p>
        </p:txBody>
      </p:sp>
    </p:spTree>
    <p:extLst>
      <p:ext uri="{BB962C8B-B14F-4D97-AF65-F5344CB8AC3E}">
        <p14:creationId xmlns:p14="http://schemas.microsoft.com/office/powerpoint/2010/main" val="3128701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860076" y="341394"/>
            <a:ext cx="8472488"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chemeClr val="bg1"/>
                </a:solidFill>
              </a:rPr>
              <a:t>La expresión “</a:t>
            </a:r>
            <a:r>
              <a:rPr lang="es-ES" sz="3600" b="1" dirty="0">
                <a:solidFill>
                  <a:srgbClr val="FFFF00"/>
                </a:solidFill>
              </a:rPr>
              <a:t>muy amado</a:t>
            </a:r>
            <a:r>
              <a:rPr lang="es-ES" sz="3600" b="1" dirty="0">
                <a:solidFill>
                  <a:schemeClr val="bg1"/>
                </a:solidFill>
              </a:rPr>
              <a:t>” es una de las preferidas en las Escrituras. Dios la emplea </a:t>
            </a:r>
            <a:r>
              <a:rPr lang="es-ES" sz="3600" b="1" dirty="0" smtClean="0">
                <a:solidFill>
                  <a:schemeClr val="bg1"/>
                </a:solidFill>
              </a:rPr>
              <a:t>con frecuencia </a:t>
            </a:r>
            <a:r>
              <a:rPr lang="es-ES" sz="3600" b="1" dirty="0">
                <a:solidFill>
                  <a:schemeClr val="bg1"/>
                </a:solidFill>
              </a:rPr>
              <a:t>para dirigirse a su amigo Daniel </a:t>
            </a:r>
            <a:r>
              <a:rPr lang="es-ES" sz="3600" b="1" dirty="0" smtClean="0">
                <a:solidFill>
                  <a:schemeClr val="bg1"/>
                </a:solidFill>
              </a:rPr>
              <a:t>(Daniel </a:t>
            </a:r>
            <a:r>
              <a:rPr lang="es-ES" sz="3600" b="1" dirty="0">
                <a:solidFill>
                  <a:schemeClr val="bg1"/>
                </a:solidFill>
              </a:rPr>
              <a:t>10:11, 19 y Daniel 9:23). Los hijos </a:t>
            </a:r>
            <a:r>
              <a:rPr lang="es-ES" sz="3600" b="1" dirty="0" smtClean="0">
                <a:solidFill>
                  <a:schemeClr val="bg1"/>
                </a:solidFill>
              </a:rPr>
              <a:t>de Dios </a:t>
            </a:r>
            <a:r>
              <a:rPr lang="es-ES" sz="3600" b="1" dirty="0">
                <a:solidFill>
                  <a:schemeClr val="bg1"/>
                </a:solidFill>
              </a:rPr>
              <a:t>son los muy amados del Cielo. Somos más que piel que recubre huesos. Somos mucho </a:t>
            </a:r>
            <a:r>
              <a:rPr lang="es-ES" sz="3600" b="1" dirty="0" smtClean="0">
                <a:solidFill>
                  <a:schemeClr val="bg1"/>
                </a:solidFill>
              </a:rPr>
              <a:t>más que </a:t>
            </a:r>
            <a:r>
              <a:rPr lang="es-ES" sz="3600" b="1" dirty="0">
                <a:solidFill>
                  <a:schemeClr val="bg1"/>
                </a:solidFill>
              </a:rPr>
              <a:t>cadenas de moléculas de proteínas, más que producto de la casualidad. Fuimos creados a </a:t>
            </a:r>
            <a:r>
              <a:rPr lang="es-ES" sz="3600" b="1" dirty="0" smtClean="0">
                <a:solidFill>
                  <a:schemeClr val="bg1"/>
                </a:solidFill>
              </a:rPr>
              <a:t>la imagen </a:t>
            </a:r>
            <a:r>
              <a:rPr lang="es-ES" sz="3600" b="1" dirty="0">
                <a:solidFill>
                  <a:schemeClr val="bg1"/>
                </a:solidFill>
              </a:rPr>
              <a:t>de Dios y somos muy amados por nuestro Padre celestial.</a:t>
            </a:r>
            <a:endParaRPr lang="es-DO" sz="3600" b="1" dirty="0">
              <a:solidFill>
                <a:schemeClr val="bg1"/>
              </a:solidFill>
            </a:endParaRPr>
          </a:p>
        </p:txBody>
      </p:sp>
    </p:spTree>
    <p:extLst>
      <p:ext uri="{BB962C8B-B14F-4D97-AF65-F5344CB8AC3E}">
        <p14:creationId xmlns:p14="http://schemas.microsoft.com/office/powerpoint/2010/main" val="15129123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6. </a:t>
            </a:r>
            <a:r>
              <a:rPr lang="es-ES" sz="3600" b="1" dirty="0">
                <a:solidFill>
                  <a:srgbClr val="FFFF00"/>
                </a:solidFill>
                <a:latin typeface="Calibri" panose="020F0502020204030204" pitchFamily="34" charset="0"/>
                <a:cs typeface="Calibri" panose="020F0502020204030204" pitchFamily="34" charset="0"/>
              </a:rPr>
              <a:t>¿Cuándo fueron escuchadas las oraciones de Daniel? Daniel 10:12</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676591" y="1376974"/>
            <a:ext cx="11198581" cy="4524315"/>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a:solidFill>
                  <a:schemeClr val="bg1"/>
                </a:solidFill>
                <a:latin typeface="Calibri" panose="020F0502020204030204" pitchFamily="34" charset="0"/>
                <a:cs typeface="Calibri" panose="020F0502020204030204" pitchFamily="34" charset="0"/>
              </a:rPr>
              <a:t>Entonces me </a:t>
            </a:r>
            <a:r>
              <a:rPr lang="es-ES" sz="4800" b="1" dirty="0" smtClean="0">
                <a:solidFill>
                  <a:schemeClr val="bg1"/>
                </a:solidFill>
                <a:latin typeface="Calibri" panose="020F0502020204030204" pitchFamily="34" charset="0"/>
                <a:cs typeface="Calibri" panose="020F0502020204030204" pitchFamily="34" charset="0"/>
              </a:rPr>
              <a:t>dijo [Gabriel]: </a:t>
            </a:r>
            <a:r>
              <a:rPr lang="es-ES" sz="4800" b="1" dirty="0">
                <a:solidFill>
                  <a:schemeClr val="bg1"/>
                </a:solidFill>
                <a:latin typeface="Calibri" panose="020F0502020204030204" pitchFamily="34" charset="0"/>
                <a:cs typeface="Calibri" panose="020F0502020204030204" pitchFamily="34" charset="0"/>
              </a:rPr>
              <a:t>Daniel, </a:t>
            </a:r>
            <a:r>
              <a:rPr lang="es-ES" sz="4800" b="1" u="sng" dirty="0">
                <a:solidFill>
                  <a:schemeClr val="bg1"/>
                </a:solidFill>
                <a:latin typeface="Calibri" panose="020F0502020204030204" pitchFamily="34" charset="0"/>
                <a:cs typeface="Calibri" panose="020F0502020204030204" pitchFamily="34" charset="0"/>
              </a:rPr>
              <a:t>no temas</a:t>
            </a:r>
            <a:r>
              <a:rPr lang="es-ES" sz="4800" b="1" dirty="0">
                <a:solidFill>
                  <a:schemeClr val="bg1"/>
                </a:solidFill>
                <a:latin typeface="Calibri" panose="020F0502020204030204" pitchFamily="34" charset="0"/>
                <a:cs typeface="Calibri" panose="020F0502020204030204" pitchFamily="34" charset="0"/>
              </a:rPr>
              <a:t>; porque </a:t>
            </a:r>
            <a:r>
              <a:rPr lang="es-ES" sz="4800" b="1" dirty="0">
                <a:solidFill>
                  <a:srgbClr val="FFFF00"/>
                </a:solidFill>
                <a:latin typeface="Calibri" panose="020F0502020204030204" pitchFamily="34" charset="0"/>
                <a:cs typeface="Calibri" panose="020F0502020204030204" pitchFamily="34" charset="0"/>
              </a:rPr>
              <a:t>desde el primer día que dispusiste tu corazón a entender y a humillarte en la presencia de tu Dios</a:t>
            </a:r>
            <a:r>
              <a:rPr lang="es-ES" sz="4800" b="1" dirty="0">
                <a:solidFill>
                  <a:schemeClr val="bg1"/>
                </a:solidFill>
                <a:latin typeface="Calibri" panose="020F0502020204030204" pitchFamily="34" charset="0"/>
                <a:cs typeface="Calibri" panose="020F0502020204030204" pitchFamily="34" charset="0"/>
              </a:rPr>
              <a:t>, fueron oídas tus palabras; y a causa de tus palabras yo he venido.</a:t>
            </a:r>
          </a:p>
        </p:txBody>
      </p:sp>
    </p:spTree>
    <p:extLst>
      <p:ext uri="{BB962C8B-B14F-4D97-AF65-F5344CB8AC3E}">
        <p14:creationId xmlns:p14="http://schemas.microsoft.com/office/powerpoint/2010/main" val="3001473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09403" y="190854"/>
            <a:ext cx="10692984" cy="624786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a:solidFill>
                  <a:srgbClr val="FFFF00"/>
                </a:solidFill>
                <a:latin typeface="Calibri" panose="020F0502020204030204" pitchFamily="34" charset="0"/>
                <a:cs typeface="Calibri" panose="020F0502020204030204" pitchFamily="34" charset="0"/>
              </a:rPr>
              <a:t>No </a:t>
            </a:r>
            <a:r>
              <a:rPr lang="es-ES" sz="4000" b="1" dirty="0" smtClean="0">
                <a:solidFill>
                  <a:srgbClr val="FFFF00"/>
                </a:solidFill>
                <a:latin typeface="Calibri" panose="020F0502020204030204" pitchFamily="34" charset="0"/>
                <a:cs typeface="Calibri" panose="020F0502020204030204" pitchFamily="34" charset="0"/>
              </a:rPr>
              <a:t>temas. </a:t>
            </a:r>
            <a:r>
              <a:rPr lang="es-ES" sz="4000" b="1" dirty="0" smtClean="0">
                <a:solidFill>
                  <a:schemeClr val="bg1"/>
                </a:solidFill>
                <a:latin typeface="Calibri" panose="020F0502020204030204" pitchFamily="34" charset="0"/>
                <a:cs typeface="Calibri" panose="020F0502020204030204" pitchFamily="34" charset="0"/>
              </a:rPr>
              <a:t>Estas </a:t>
            </a:r>
            <a:r>
              <a:rPr lang="es-ES" sz="4000" b="1" dirty="0">
                <a:solidFill>
                  <a:schemeClr val="bg1"/>
                </a:solidFill>
                <a:latin typeface="Calibri" panose="020F0502020204030204" pitchFamily="34" charset="0"/>
                <a:cs typeface="Calibri" panose="020F0502020204030204" pitchFamily="34" charset="0"/>
              </a:rPr>
              <a:t>palabras sin duda animaron personalmente </a:t>
            </a:r>
            <a:r>
              <a:rPr lang="es-ES" sz="4000" b="1" dirty="0" smtClean="0">
                <a:solidFill>
                  <a:schemeClr val="bg1"/>
                </a:solidFill>
                <a:latin typeface="Calibri" panose="020F0502020204030204" pitchFamily="34" charset="0"/>
                <a:cs typeface="Calibri" panose="020F0502020204030204" pitchFamily="34" charset="0"/>
              </a:rPr>
              <a:t>al profeta </a:t>
            </a:r>
            <a:r>
              <a:rPr lang="es-ES" sz="4000" b="1" dirty="0">
                <a:solidFill>
                  <a:schemeClr val="bg1"/>
                </a:solidFill>
                <a:latin typeface="Calibri" panose="020F0502020204030204" pitchFamily="34" charset="0"/>
                <a:cs typeface="Calibri" panose="020F0502020204030204" pitchFamily="34" charset="0"/>
              </a:rPr>
              <a:t>ante la presencia del ángel, porque estaba "temblando" </a:t>
            </a:r>
            <a:r>
              <a:rPr lang="es-ES" sz="4000" b="1" dirty="0" smtClean="0">
                <a:solidFill>
                  <a:schemeClr val="bg1"/>
                </a:solidFill>
                <a:latin typeface="Calibri" panose="020F0502020204030204" pitchFamily="34" charset="0"/>
                <a:cs typeface="Calibri" panose="020F0502020204030204" pitchFamily="34" charset="0"/>
              </a:rPr>
              <a:t>(</a:t>
            </a:r>
            <a:r>
              <a:rPr lang="es-ES" sz="4000" b="1" dirty="0" err="1" smtClean="0">
                <a:solidFill>
                  <a:schemeClr val="bg1"/>
                </a:solidFill>
                <a:latin typeface="Calibri" panose="020F0502020204030204" pitchFamily="34" charset="0"/>
                <a:cs typeface="Calibri" panose="020F0502020204030204" pitchFamily="34" charset="0"/>
              </a:rPr>
              <a:t>Dn</a:t>
            </a:r>
            <a:r>
              <a:rPr lang="es-ES" sz="4000" b="1" dirty="0" smtClean="0">
                <a:solidFill>
                  <a:schemeClr val="bg1"/>
                </a:solidFill>
                <a:latin typeface="Calibri" panose="020F0502020204030204" pitchFamily="34" charset="0"/>
                <a:cs typeface="Calibri" panose="020F0502020204030204" pitchFamily="34" charset="0"/>
              </a:rPr>
              <a:t>. 10: 11</a:t>
            </a:r>
            <a:r>
              <a:rPr lang="es-ES" sz="4000" b="1" dirty="0">
                <a:solidFill>
                  <a:schemeClr val="bg1"/>
                </a:solidFill>
                <a:latin typeface="Calibri" panose="020F0502020204030204" pitchFamily="34" charset="0"/>
                <a:cs typeface="Calibri" panose="020F0502020204030204" pitchFamily="34" charset="0"/>
              </a:rPr>
              <a:t>), </a:t>
            </a:r>
            <a:r>
              <a:rPr lang="es-ES" sz="4000" b="1" dirty="0" smtClean="0">
                <a:solidFill>
                  <a:schemeClr val="bg1"/>
                </a:solidFill>
                <a:latin typeface="Calibri" panose="020F0502020204030204" pitchFamily="34" charset="0"/>
                <a:cs typeface="Calibri" panose="020F0502020204030204" pitchFamily="34" charset="0"/>
              </a:rPr>
              <a:t>y también </a:t>
            </a:r>
            <a:r>
              <a:rPr lang="es-ES" sz="4000" b="1" dirty="0">
                <a:solidFill>
                  <a:schemeClr val="bg1"/>
                </a:solidFill>
                <a:latin typeface="Calibri" panose="020F0502020204030204" pitchFamily="34" charset="0"/>
                <a:cs typeface="Calibri" panose="020F0502020204030204" pitchFamily="34" charset="0"/>
              </a:rPr>
              <a:t>le dieron la seguridad de que aunque había estado orando durante </a:t>
            </a:r>
            <a:r>
              <a:rPr lang="es-ES" sz="4000" b="1" dirty="0" smtClean="0">
                <a:solidFill>
                  <a:schemeClr val="bg1"/>
                </a:solidFill>
                <a:latin typeface="Calibri" panose="020F0502020204030204" pitchFamily="34" charset="0"/>
                <a:cs typeface="Calibri" panose="020F0502020204030204" pitchFamily="34" charset="0"/>
              </a:rPr>
              <a:t>tres semanas </a:t>
            </a:r>
            <a:r>
              <a:rPr lang="es-ES" sz="4000" b="1" dirty="0">
                <a:solidFill>
                  <a:schemeClr val="bg1"/>
                </a:solidFill>
                <a:latin typeface="Calibri" panose="020F0502020204030204" pitchFamily="34" charset="0"/>
                <a:cs typeface="Calibri" panose="020F0502020204030204" pitchFamily="34" charset="0"/>
              </a:rPr>
              <a:t>sin recibir contestación, sin </a:t>
            </a:r>
            <a:r>
              <a:rPr lang="es-ES" sz="4000" b="1" dirty="0" smtClean="0">
                <a:solidFill>
                  <a:schemeClr val="bg1"/>
                </a:solidFill>
                <a:latin typeface="Calibri" panose="020F0502020204030204" pitchFamily="34" charset="0"/>
                <a:cs typeface="Calibri" panose="020F0502020204030204" pitchFamily="34" charset="0"/>
              </a:rPr>
              <a:t>embargo, </a:t>
            </a:r>
            <a:r>
              <a:rPr lang="es-ES" sz="4000" b="1" dirty="0">
                <a:solidFill>
                  <a:schemeClr val="bg1"/>
                </a:solidFill>
                <a:latin typeface="Calibri" panose="020F0502020204030204" pitchFamily="34" charset="0"/>
                <a:cs typeface="Calibri" panose="020F0502020204030204" pitchFamily="34" charset="0"/>
              </a:rPr>
              <a:t>desde el mismo comienzo </a:t>
            </a:r>
            <a:r>
              <a:rPr lang="es-ES" sz="4000" b="1" dirty="0" smtClean="0">
                <a:solidFill>
                  <a:schemeClr val="bg1"/>
                </a:solidFill>
                <a:latin typeface="Calibri" panose="020F0502020204030204" pitchFamily="34" charset="0"/>
                <a:cs typeface="Calibri" panose="020F0502020204030204" pitchFamily="34" charset="0"/>
              </a:rPr>
              <a:t>Dios había </a:t>
            </a:r>
            <a:r>
              <a:rPr lang="es-ES" sz="4000" b="1" dirty="0">
                <a:solidFill>
                  <a:schemeClr val="bg1"/>
                </a:solidFill>
                <a:latin typeface="Calibri" panose="020F0502020204030204" pitchFamily="34" charset="0"/>
                <a:cs typeface="Calibri" panose="020F0502020204030204" pitchFamily="34" charset="0"/>
              </a:rPr>
              <a:t>oído su súplica y se había propuesto contestarla. </a:t>
            </a:r>
            <a:r>
              <a:rPr lang="es-ES" sz="4000" b="1" u="sng" dirty="0">
                <a:solidFill>
                  <a:schemeClr val="bg1"/>
                </a:solidFill>
                <a:latin typeface="Calibri" panose="020F0502020204030204" pitchFamily="34" charset="0"/>
                <a:cs typeface="Calibri" panose="020F0502020204030204" pitchFamily="34" charset="0"/>
              </a:rPr>
              <a:t>Daniel no </a:t>
            </a:r>
            <a:r>
              <a:rPr lang="es-ES" sz="4000" b="1" u="sng" dirty="0" smtClean="0">
                <a:solidFill>
                  <a:schemeClr val="bg1"/>
                </a:solidFill>
                <a:latin typeface="Calibri" panose="020F0502020204030204" pitchFamily="34" charset="0"/>
                <a:cs typeface="Calibri" panose="020F0502020204030204" pitchFamily="34" charset="0"/>
              </a:rPr>
              <a:t>necesitaba temer </a:t>
            </a:r>
            <a:r>
              <a:rPr lang="es-ES" sz="4000" b="1" u="sng" dirty="0">
                <a:solidFill>
                  <a:schemeClr val="bg1"/>
                </a:solidFill>
                <a:latin typeface="Calibri" panose="020F0502020204030204" pitchFamily="34" charset="0"/>
                <a:cs typeface="Calibri" panose="020F0502020204030204" pitchFamily="34" charset="0"/>
              </a:rPr>
              <a:t>por su pueblo; Dios lo había oído, y Dios regía todas las cosas</a:t>
            </a:r>
            <a:r>
              <a:rPr lang="es-ES" sz="4000" b="1" dirty="0" smtClean="0">
                <a:solidFill>
                  <a:schemeClr val="bg1"/>
                </a:solidFill>
                <a:latin typeface="Calibri" panose="020F0502020204030204" pitchFamily="34" charset="0"/>
                <a:cs typeface="Calibri" panose="020F0502020204030204" pitchFamily="34" charset="0"/>
              </a:rPr>
              <a:t>. </a:t>
            </a:r>
            <a:r>
              <a:rPr lang="es-ES" sz="4000" b="1" dirty="0" smtClean="0">
                <a:solidFill>
                  <a:srgbClr val="FF0000"/>
                </a:solidFill>
                <a:latin typeface="Calibri" panose="020F0502020204030204" pitchFamily="34" charset="0"/>
                <a:cs typeface="Calibri" panose="020F0502020204030204" pitchFamily="34" charset="0"/>
              </a:rPr>
              <a:t>CBA</a:t>
            </a:r>
            <a:r>
              <a:rPr lang="es-ES" sz="4000" b="1" dirty="0" smtClean="0">
                <a:solidFill>
                  <a:schemeClr val="bg1"/>
                </a:solidFill>
                <a:latin typeface="Calibri" panose="020F0502020204030204" pitchFamily="34" charset="0"/>
                <a:cs typeface="Calibri" panose="020F0502020204030204" pitchFamily="34" charset="0"/>
              </a:rPr>
              <a:t>.</a:t>
            </a:r>
            <a:endParaRPr lang="es-DO" sz="4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0236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30922"/>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10" y="225794"/>
            <a:ext cx="11360510" cy="1077218"/>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200" b="1" dirty="0" smtClean="0">
                <a:solidFill>
                  <a:srgbClr val="FFFF00"/>
                </a:solidFill>
                <a:latin typeface="Calibri" panose="020F0502020204030204" pitchFamily="34" charset="0"/>
                <a:cs typeface="Calibri" panose="020F0502020204030204" pitchFamily="34" charset="0"/>
              </a:rPr>
              <a:t>7</a:t>
            </a:r>
            <a:r>
              <a:rPr lang="es-ES" sz="3200" b="1" dirty="0">
                <a:solidFill>
                  <a:srgbClr val="FFFF00"/>
                </a:solidFill>
                <a:latin typeface="Calibri" panose="020F0502020204030204" pitchFamily="34" charset="0"/>
                <a:cs typeface="Calibri" panose="020F0502020204030204" pitchFamily="34" charset="0"/>
              </a:rPr>
              <a:t>. Si Dios escuchó las oraciones de Daniel desde el primer día, ¿por qué aparentemente </a:t>
            </a:r>
            <a:r>
              <a:rPr lang="es-ES" sz="3200" b="1" dirty="0" smtClean="0">
                <a:solidFill>
                  <a:srgbClr val="FFFF00"/>
                </a:solidFill>
                <a:latin typeface="Calibri" panose="020F0502020204030204" pitchFamily="34" charset="0"/>
                <a:cs typeface="Calibri" panose="020F0502020204030204" pitchFamily="34" charset="0"/>
              </a:rPr>
              <a:t>no había </a:t>
            </a:r>
            <a:r>
              <a:rPr lang="es-ES" sz="3200" b="1" dirty="0">
                <a:solidFill>
                  <a:srgbClr val="FFFF00"/>
                </a:solidFill>
                <a:latin typeface="Calibri" panose="020F0502020204030204" pitchFamily="34" charset="0"/>
                <a:cs typeface="Calibri" panose="020F0502020204030204" pitchFamily="34" charset="0"/>
              </a:rPr>
              <a:t>respuesta ? Daniel </a:t>
            </a:r>
            <a:r>
              <a:rPr lang="es-ES" sz="3200" b="1" dirty="0" smtClean="0">
                <a:solidFill>
                  <a:srgbClr val="FFFF00"/>
                </a:solidFill>
                <a:latin typeface="Calibri" panose="020F0502020204030204" pitchFamily="34" charset="0"/>
                <a:cs typeface="Calibri" panose="020F0502020204030204" pitchFamily="34" charset="0"/>
              </a:rPr>
              <a:t>10:13</a:t>
            </a: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10" y="1778231"/>
            <a:ext cx="11360510" cy="4247317"/>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5400" b="1" dirty="0">
                <a:solidFill>
                  <a:schemeClr val="bg1"/>
                </a:solidFill>
                <a:latin typeface="Calibri" panose="020F0502020204030204" pitchFamily="34" charset="0"/>
                <a:cs typeface="Calibri" panose="020F0502020204030204" pitchFamily="34" charset="0"/>
              </a:rPr>
              <a:t>Mas el </a:t>
            </a:r>
            <a:r>
              <a:rPr lang="es-ES" sz="5400" b="1" dirty="0">
                <a:solidFill>
                  <a:srgbClr val="FFFF00"/>
                </a:solidFill>
                <a:latin typeface="Calibri" panose="020F0502020204030204" pitchFamily="34" charset="0"/>
                <a:cs typeface="Calibri" panose="020F0502020204030204" pitchFamily="34" charset="0"/>
              </a:rPr>
              <a:t>príncipe del reino de Persia </a:t>
            </a:r>
            <a:r>
              <a:rPr lang="es-ES" sz="5400" b="1" dirty="0">
                <a:solidFill>
                  <a:schemeClr val="bg1"/>
                </a:solidFill>
                <a:latin typeface="Calibri" panose="020F0502020204030204" pitchFamily="34" charset="0"/>
                <a:cs typeface="Calibri" panose="020F0502020204030204" pitchFamily="34" charset="0"/>
              </a:rPr>
              <a:t>se me </a:t>
            </a:r>
            <a:r>
              <a:rPr lang="es-ES" sz="5400" b="1" dirty="0">
                <a:solidFill>
                  <a:srgbClr val="FFFF00"/>
                </a:solidFill>
                <a:latin typeface="Calibri" panose="020F0502020204030204" pitchFamily="34" charset="0"/>
                <a:cs typeface="Calibri" panose="020F0502020204030204" pitchFamily="34" charset="0"/>
              </a:rPr>
              <a:t>opuso</a:t>
            </a:r>
            <a:r>
              <a:rPr lang="es-ES" sz="5400" b="1" dirty="0">
                <a:solidFill>
                  <a:schemeClr val="bg1"/>
                </a:solidFill>
                <a:latin typeface="Calibri" panose="020F0502020204030204" pitchFamily="34" charset="0"/>
                <a:cs typeface="Calibri" panose="020F0502020204030204" pitchFamily="34" charset="0"/>
              </a:rPr>
              <a:t> durante veintiún días; pero he aquí </a:t>
            </a:r>
            <a:r>
              <a:rPr lang="es-ES" sz="5400" b="1" dirty="0">
                <a:solidFill>
                  <a:srgbClr val="FFFF00"/>
                </a:solidFill>
                <a:latin typeface="Calibri" panose="020F0502020204030204" pitchFamily="34" charset="0"/>
                <a:cs typeface="Calibri" panose="020F0502020204030204" pitchFamily="34" charset="0"/>
              </a:rPr>
              <a:t>Miguel</a:t>
            </a:r>
            <a:r>
              <a:rPr lang="es-ES" sz="5400" b="1" dirty="0">
                <a:solidFill>
                  <a:schemeClr val="bg1"/>
                </a:solidFill>
                <a:latin typeface="Calibri" panose="020F0502020204030204" pitchFamily="34" charset="0"/>
                <a:cs typeface="Calibri" panose="020F0502020204030204" pitchFamily="34" charset="0"/>
              </a:rPr>
              <a:t>, uno de los principales príncipes, vino para </a:t>
            </a:r>
            <a:r>
              <a:rPr lang="es-ES" sz="5400" b="1" dirty="0">
                <a:solidFill>
                  <a:srgbClr val="FFFF00"/>
                </a:solidFill>
                <a:latin typeface="Calibri" panose="020F0502020204030204" pitchFamily="34" charset="0"/>
                <a:cs typeface="Calibri" panose="020F0502020204030204" pitchFamily="34" charset="0"/>
              </a:rPr>
              <a:t>ayudarme</a:t>
            </a:r>
            <a:r>
              <a:rPr lang="es-ES" sz="5400" b="1" dirty="0">
                <a:solidFill>
                  <a:schemeClr val="bg1"/>
                </a:solidFill>
                <a:latin typeface="Calibri" panose="020F0502020204030204" pitchFamily="34" charset="0"/>
                <a:cs typeface="Calibri" panose="020F0502020204030204" pitchFamily="34" charset="0"/>
              </a:rPr>
              <a:t>, y quedé allí con los reyes de Persia.</a:t>
            </a:r>
          </a:p>
        </p:txBody>
      </p:sp>
    </p:spTree>
    <p:extLst>
      <p:ext uri="{BB962C8B-B14F-4D97-AF65-F5344CB8AC3E}">
        <p14:creationId xmlns:p14="http://schemas.microsoft.com/office/powerpoint/2010/main" val="336360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860076" y="341394"/>
            <a:ext cx="8472488"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smtClean="0">
                <a:solidFill>
                  <a:schemeClr val="bg1"/>
                </a:solidFill>
              </a:rPr>
              <a:t>El </a:t>
            </a:r>
            <a:r>
              <a:rPr lang="es-ES" sz="4800" b="1" dirty="0" smtClean="0">
                <a:solidFill>
                  <a:srgbClr val="FFFF00"/>
                </a:solidFill>
              </a:rPr>
              <a:t>príncipe del reino de Persia </a:t>
            </a:r>
            <a:r>
              <a:rPr lang="es-ES" sz="4800" b="1" dirty="0" smtClean="0">
                <a:solidFill>
                  <a:schemeClr val="bg1"/>
                </a:solidFill>
              </a:rPr>
              <a:t>interfirió en los planes de Gabriel de acudir al llamado de oración de Daniel, que ordenó Dios desde el primero de los 21 días. La lucha era tan fuerte que Miguel tuvo que apoyar a Gabriel.</a:t>
            </a:r>
            <a:endParaRPr lang="es-DO" sz="4800" b="1" dirty="0">
              <a:solidFill>
                <a:schemeClr val="bg1"/>
              </a:solidFill>
            </a:endParaRPr>
          </a:p>
        </p:txBody>
      </p:sp>
    </p:spTree>
    <p:extLst>
      <p:ext uri="{BB962C8B-B14F-4D97-AF65-F5344CB8AC3E}">
        <p14:creationId xmlns:p14="http://schemas.microsoft.com/office/powerpoint/2010/main" val="2762880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046407" y="686210"/>
            <a:ext cx="11160107"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           Nuestra </a:t>
            </a:r>
            <a:r>
              <a:rPr lang="es-ES" sz="4000" b="1" dirty="0">
                <a:solidFill>
                  <a:schemeClr val="bg1"/>
                </a:solidFill>
                <a:latin typeface="Calibri" panose="020F0502020204030204" pitchFamily="34" charset="0"/>
                <a:cs typeface="Calibri" panose="020F0502020204030204" pitchFamily="34" charset="0"/>
              </a:rPr>
              <a:t>lección de hoy nos lleva a los entretelones detrás de la escena. Nos revela un </a:t>
            </a:r>
            <a:r>
              <a:rPr lang="es-ES" sz="4000" b="1" dirty="0" smtClean="0">
                <a:solidFill>
                  <a:schemeClr val="bg1"/>
                </a:solidFill>
                <a:latin typeface="Calibri" panose="020F0502020204030204" pitchFamily="34" charset="0"/>
                <a:cs typeface="Calibri" panose="020F0502020204030204" pitchFamily="34" charset="0"/>
              </a:rPr>
              <a:t>conflicto titánico </a:t>
            </a:r>
            <a:r>
              <a:rPr lang="es-ES" sz="4000" b="1" dirty="0">
                <a:solidFill>
                  <a:schemeClr val="bg1"/>
                </a:solidFill>
                <a:latin typeface="Calibri" panose="020F0502020204030204" pitchFamily="34" charset="0"/>
                <a:cs typeface="Calibri" panose="020F0502020204030204" pitchFamily="34" charset="0"/>
              </a:rPr>
              <a:t>entre el bien y el mal. Aunque buscamos a Dios con sinceridad pidiendo respuestas </a:t>
            </a:r>
            <a:r>
              <a:rPr lang="es-ES" sz="4000" b="1" dirty="0" smtClean="0">
                <a:solidFill>
                  <a:schemeClr val="bg1"/>
                </a:solidFill>
                <a:latin typeface="Calibri" panose="020F0502020204030204" pitchFamily="34" charset="0"/>
                <a:cs typeface="Calibri" panose="020F0502020204030204" pitchFamily="34" charset="0"/>
              </a:rPr>
              <a:t>a nuestras </a:t>
            </a:r>
            <a:r>
              <a:rPr lang="es-ES" sz="4000" b="1" dirty="0">
                <a:solidFill>
                  <a:schemeClr val="bg1"/>
                </a:solidFill>
                <a:latin typeface="Calibri" panose="020F0502020204030204" pitchFamily="34" charset="0"/>
                <a:cs typeface="Calibri" panose="020F0502020204030204" pitchFamily="34" charset="0"/>
              </a:rPr>
              <a:t>oraciones, hay fuerzas satánicas poderosas que trabajan oponiéndose a Dios. A </a:t>
            </a:r>
            <a:r>
              <a:rPr lang="es-ES" sz="4000" b="1" dirty="0" smtClean="0">
                <a:solidFill>
                  <a:schemeClr val="bg1"/>
                </a:solidFill>
                <a:latin typeface="Calibri" panose="020F0502020204030204" pitchFamily="34" charset="0"/>
                <a:cs typeface="Calibri" panose="020F0502020204030204" pitchFamily="34" charset="0"/>
              </a:rPr>
              <a:t>veces, esas </a:t>
            </a:r>
            <a:r>
              <a:rPr lang="es-ES" sz="4000" b="1" dirty="0">
                <a:solidFill>
                  <a:schemeClr val="bg1"/>
                </a:solidFill>
                <a:latin typeface="Calibri" panose="020F0502020204030204" pitchFamily="34" charset="0"/>
                <a:cs typeface="Calibri" panose="020F0502020204030204" pitchFamily="34" charset="0"/>
              </a:rPr>
              <a:t>fuerzas interfieren las respuestas inmediatas. Los ángeles buenos y malos libran una </a:t>
            </a:r>
            <a:r>
              <a:rPr lang="es-ES" sz="4000" b="1" dirty="0" smtClean="0">
                <a:solidFill>
                  <a:schemeClr val="bg1"/>
                </a:solidFill>
                <a:latin typeface="Calibri" panose="020F0502020204030204" pitchFamily="34" charset="0"/>
                <a:cs typeface="Calibri" panose="020F0502020204030204" pitchFamily="34" charset="0"/>
              </a:rPr>
              <a:t>batalla sobrenatural </a:t>
            </a:r>
            <a:r>
              <a:rPr lang="es-ES" sz="4000" b="1" dirty="0">
                <a:solidFill>
                  <a:schemeClr val="bg1"/>
                </a:solidFill>
                <a:latin typeface="Calibri" panose="020F0502020204030204" pitchFamily="34" charset="0"/>
                <a:cs typeface="Calibri" panose="020F0502020204030204" pitchFamily="34" charset="0"/>
              </a:rPr>
              <a:t>entre la luz y las tinieblas, el bien y el mal, la verdad y el error.</a:t>
            </a:r>
            <a:endParaRPr lang="es-ES" sz="4000" b="1" dirty="0" smtClean="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9579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8" y="46718"/>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8. </a:t>
            </a:r>
            <a:r>
              <a:rPr lang="es-ES" sz="3600" b="1" dirty="0" smtClean="0">
                <a:solidFill>
                  <a:srgbClr val="FFFF00"/>
                </a:solidFill>
                <a:latin typeface="Calibri" panose="020F0502020204030204" pitchFamily="34" charset="0"/>
                <a:cs typeface="Calibri" panose="020F0502020204030204" pitchFamily="34" charset="0"/>
              </a:rPr>
              <a:t>¿Quién es el “príncipe del reino de Persia”?</a:t>
            </a:r>
          </a:p>
          <a:p>
            <a:r>
              <a:rPr lang="es-ES" sz="3600" b="1" dirty="0" smtClean="0">
                <a:solidFill>
                  <a:srgbClr val="FFFF00"/>
                </a:solidFill>
                <a:latin typeface="Calibri" panose="020F0502020204030204" pitchFamily="34" charset="0"/>
                <a:cs typeface="Calibri" panose="020F0502020204030204" pitchFamily="34" charset="0"/>
              </a:rPr>
              <a:t> </a:t>
            </a:r>
            <a:r>
              <a:rPr lang="es-ES" sz="3600" b="1" dirty="0" err="1" smtClean="0">
                <a:solidFill>
                  <a:srgbClr val="FFFF00"/>
                </a:solidFill>
                <a:latin typeface="Calibri" panose="020F0502020204030204" pitchFamily="34" charset="0"/>
                <a:cs typeface="Calibri" panose="020F0502020204030204" pitchFamily="34" charset="0"/>
              </a:rPr>
              <a:t>Jn</a:t>
            </a:r>
            <a:r>
              <a:rPr lang="es-ES" sz="3600" b="1" dirty="0" smtClean="0">
                <a:solidFill>
                  <a:srgbClr val="FFFF00"/>
                </a:solidFill>
                <a:latin typeface="Calibri" panose="020F0502020204030204" pitchFamily="34" charset="0"/>
                <a:cs typeface="Calibri" panose="020F0502020204030204" pitchFamily="34" charset="0"/>
              </a:rPr>
              <a:t>. 12:31</a:t>
            </a:r>
            <a:r>
              <a:rPr lang="es-ES" sz="3600" b="1" dirty="0">
                <a:solidFill>
                  <a:srgbClr val="FFFF00"/>
                </a:solidFill>
                <a:latin typeface="Calibri" panose="020F0502020204030204" pitchFamily="34" charset="0"/>
                <a:cs typeface="Calibri" panose="020F0502020204030204" pitchFamily="34" charset="0"/>
              </a:rPr>
              <a:t>; </a:t>
            </a:r>
            <a:r>
              <a:rPr lang="es-ES" sz="3600" b="1" dirty="0" smtClean="0">
                <a:solidFill>
                  <a:srgbClr val="FFFF00"/>
                </a:solidFill>
                <a:latin typeface="Calibri" panose="020F0502020204030204" pitchFamily="34" charset="0"/>
                <a:cs typeface="Calibri" panose="020F0502020204030204" pitchFamily="34" charset="0"/>
              </a:rPr>
              <a:t>Ef. </a:t>
            </a:r>
            <a:r>
              <a:rPr lang="es-ES" sz="3600" b="1" dirty="0">
                <a:solidFill>
                  <a:srgbClr val="FFFF00"/>
                </a:solidFill>
                <a:latin typeface="Calibri" panose="020F0502020204030204" pitchFamily="34" charset="0"/>
                <a:cs typeface="Calibri" panose="020F0502020204030204" pitchFamily="34" charset="0"/>
              </a:rPr>
              <a:t>2:2, 3</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8" y="1607885"/>
            <a:ext cx="11198581" cy="378565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err="1" smtClean="0">
                <a:solidFill>
                  <a:srgbClr val="FF0000"/>
                </a:solidFill>
                <a:latin typeface="Calibri" panose="020F0502020204030204" pitchFamily="34" charset="0"/>
                <a:cs typeface="Calibri" panose="020F0502020204030204" pitchFamily="34" charset="0"/>
              </a:rPr>
              <a:t>Jn</a:t>
            </a:r>
            <a:r>
              <a:rPr lang="es-ES" sz="6000" b="1" dirty="0" smtClean="0">
                <a:solidFill>
                  <a:srgbClr val="FF0000"/>
                </a:solidFill>
                <a:latin typeface="Calibri" panose="020F0502020204030204" pitchFamily="34" charset="0"/>
                <a:cs typeface="Calibri" panose="020F0502020204030204" pitchFamily="34" charset="0"/>
              </a:rPr>
              <a:t>. 12: 31</a:t>
            </a:r>
          </a:p>
          <a:p>
            <a:r>
              <a:rPr lang="es-ES" sz="6000" b="1" dirty="0" smtClean="0">
                <a:solidFill>
                  <a:schemeClr val="bg1"/>
                </a:solidFill>
                <a:latin typeface="Calibri" panose="020F0502020204030204" pitchFamily="34" charset="0"/>
                <a:cs typeface="Calibri" panose="020F0502020204030204" pitchFamily="34" charset="0"/>
              </a:rPr>
              <a:t>Ahora </a:t>
            </a:r>
            <a:r>
              <a:rPr lang="es-ES" sz="6000" b="1" dirty="0">
                <a:solidFill>
                  <a:schemeClr val="bg1"/>
                </a:solidFill>
                <a:latin typeface="Calibri" panose="020F0502020204030204" pitchFamily="34" charset="0"/>
                <a:cs typeface="Calibri" panose="020F0502020204030204" pitchFamily="34" charset="0"/>
              </a:rPr>
              <a:t>es el juicio de este mundo; ahora el </a:t>
            </a:r>
            <a:r>
              <a:rPr lang="es-ES" sz="6000" b="1" dirty="0">
                <a:solidFill>
                  <a:srgbClr val="FFFF00"/>
                </a:solidFill>
                <a:latin typeface="Calibri" panose="020F0502020204030204" pitchFamily="34" charset="0"/>
                <a:cs typeface="Calibri" panose="020F0502020204030204" pitchFamily="34" charset="0"/>
              </a:rPr>
              <a:t>príncipe de este mundo </a:t>
            </a:r>
            <a:r>
              <a:rPr lang="es-ES" sz="6000" b="1" dirty="0">
                <a:solidFill>
                  <a:schemeClr val="bg1"/>
                </a:solidFill>
                <a:latin typeface="Calibri" panose="020F0502020204030204" pitchFamily="34" charset="0"/>
                <a:cs typeface="Calibri" panose="020F0502020204030204" pitchFamily="34" charset="0"/>
              </a:rPr>
              <a:t>será echado fuera.</a:t>
            </a:r>
          </a:p>
        </p:txBody>
      </p:sp>
    </p:spTree>
    <p:extLst>
      <p:ext uri="{BB962C8B-B14F-4D97-AF65-F5344CB8AC3E}">
        <p14:creationId xmlns:p14="http://schemas.microsoft.com/office/powerpoint/2010/main" val="2672469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30922"/>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616631" y="308000"/>
            <a:ext cx="11360510" cy="923330"/>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5400" b="1" dirty="0" smtClean="0">
                <a:solidFill>
                  <a:srgbClr val="FF0000"/>
                </a:solidFill>
                <a:latin typeface="Calibri" panose="020F0502020204030204" pitchFamily="34" charset="0"/>
                <a:cs typeface="Calibri" panose="020F0502020204030204" pitchFamily="34" charset="0"/>
              </a:rPr>
              <a:t>Ef. 2: 2-3</a:t>
            </a:r>
            <a:endParaRPr lang="es-DO" sz="5400" b="1" dirty="0">
              <a:solidFill>
                <a:srgbClr val="FF00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15745" y="1210741"/>
            <a:ext cx="11360510" cy="5016758"/>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a:solidFill>
                  <a:schemeClr val="bg1"/>
                </a:solidFill>
                <a:latin typeface="Calibri" panose="020F0502020204030204" pitchFamily="34" charset="0"/>
                <a:cs typeface="Calibri" panose="020F0502020204030204" pitchFamily="34" charset="0"/>
              </a:rPr>
              <a:t> en los cuales anduvisteis en otro tiempo, siguiendo la corriente de este mundo, conforme </a:t>
            </a:r>
            <a:r>
              <a:rPr lang="es-ES" sz="4000" b="1" dirty="0">
                <a:solidFill>
                  <a:srgbClr val="FFFF00"/>
                </a:solidFill>
                <a:latin typeface="Calibri" panose="020F0502020204030204" pitchFamily="34" charset="0"/>
                <a:cs typeface="Calibri" panose="020F0502020204030204" pitchFamily="34" charset="0"/>
              </a:rPr>
              <a:t>al príncipe de la potestad del aire</a:t>
            </a:r>
            <a:r>
              <a:rPr lang="es-ES" sz="4000" b="1" dirty="0">
                <a:solidFill>
                  <a:schemeClr val="bg1"/>
                </a:solidFill>
                <a:latin typeface="Calibri" panose="020F0502020204030204" pitchFamily="34" charset="0"/>
                <a:cs typeface="Calibri" panose="020F0502020204030204" pitchFamily="34" charset="0"/>
              </a:rPr>
              <a:t>, el espíritu que ahora opera en los hijos de </a:t>
            </a:r>
            <a:r>
              <a:rPr lang="es-ES" sz="4000" b="1" dirty="0" smtClean="0">
                <a:solidFill>
                  <a:schemeClr val="bg1"/>
                </a:solidFill>
                <a:latin typeface="Calibri" panose="020F0502020204030204" pitchFamily="34" charset="0"/>
                <a:cs typeface="Calibri" panose="020F0502020204030204" pitchFamily="34" charset="0"/>
              </a:rPr>
              <a:t>desobediencia, entre </a:t>
            </a:r>
            <a:r>
              <a:rPr lang="es-ES" sz="4000" b="1" dirty="0">
                <a:solidFill>
                  <a:schemeClr val="bg1"/>
                </a:solidFill>
                <a:latin typeface="Calibri" panose="020F0502020204030204" pitchFamily="34" charset="0"/>
                <a:cs typeface="Calibri" panose="020F0502020204030204" pitchFamily="34" charset="0"/>
              </a:rPr>
              <a:t>los cuales también todos nosotros vivimos en otro tiempo en los deseos de nuestra carne, haciendo la voluntad de la carne y de los pensamientos, y éramos por naturaleza hijos de ira, lo mismo que los demás.</a:t>
            </a:r>
          </a:p>
        </p:txBody>
      </p:sp>
    </p:spTree>
    <p:extLst>
      <p:ext uri="{BB962C8B-B14F-4D97-AF65-F5344CB8AC3E}">
        <p14:creationId xmlns:p14="http://schemas.microsoft.com/office/powerpoint/2010/main" val="24782697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09403" y="190854"/>
            <a:ext cx="10018427" cy="624786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a:solidFill>
                  <a:schemeClr val="bg1"/>
                </a:solidFill>
                <a:latin typeface="Calibri" panose="020F0502020204030204" pitchFamily="34" charset="0"/>
                <a:cs typeface="Calibri" panose="020F0502020204030204" pitchFamily="34" charset="0"/>
              </a:rPr>
              <a:t>Cuando Dios creó a Adán y Eva, les dio el dominio de la tierra (Génesis 1:26). Con su caída, perdieron ese dominio. Adán dejó de ser el príncipe de la tierra, y Eva no fue más la princesa. Se convirtieron en siervos, o esclavos, de aquel a quien habían obedecido (Romanos 6:16). Satanás les quitó el lugar. Se convirtió entonces en el “príncipe de este mundo”. En ese sentido, se lo menciona como “el príncipe del reino de Persia”. </a:t>
            </a:r>
            <a:endParaRPr lang="es-DO" sz="4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72234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54373" y="400716"/>
            <a:ext cx="10018427" cy="5632311"/>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Daniel </a:t>
            </a:r>
            <a:r>
              <a:rPr lang="es-ES" sz="4000" b="1" dirty="0">
                <a:solidFill>
                  <a:schemeClr val="bg1"/>
                </a:solidFill>
                <a:latin typeface="Calibri" panose="020F0502020204030204" pitchFamily="34" charset="0"/>
                <a:cs typeface="Calibri" panose="020F0502020204030204" pitchFamily="34" charset="0"/>
              </a:rPr>
              <a:t>oró para que Dios causara una impresión en la mente de Ciro para que liberara a </a:t>
            </a:r>
            <a:r>
              <a:rPr lang="es-ES" sz="4000" b="1" dirty="0" smtClean="0">
                <a:solidFill>
                  <a:schemeClr val="bg1"/>
                </a:solidFill>
                <a:latin typeface="Calibri" panose="020F0502020204030204" pitchFamily="34" charset="0"/>
                <a:cs typeface="Calibri" panose="020F0502020204030204" pitchFamily="34" charset="0"/>
              </a:rPr>
              <a:t>los israelitas </a:t>
            </a:r>
            <a:r>
              <a:rPr lang="es-ES" sz="4000" b="1" dirty="0">
                <a:solidFill>
                  <a:schemeClr val="bg1"/>
                </a:solidFill>
                <a:latin typeface="Calibri" panose="020F0502020204030204" pitchFamily="34" charset="0"/>
                <a:cs typeface="Calibri" panose="020F0502020204030204" pitchFamily="34" charset="0"/>
              </a:rPr>
              <a:t>cautivos. El “príncipe de Persia”, Satanás, llenó la mente de Ciro de oscuridad. Mientras Daniel oraba, los ángeles del bien y del mal lucharon por el control de la mente del rey </a:t>
            </a:r>
            <a:r>
              <a:rPr lang="es-ES" sz="4000" b="1" dirty="0" smtClean="0">
                <a:solidFill>
                  <a:schemeClr val="bg1"/>
                </a:solidFill>
                <a:latin typeface="Calibri" panose="020F0502020204030204" pitchFamily="34" charset="0"/>
                <a:cs typeface="Calibri" panose="020F0502020204030204" pitchFamily="34" charset="0"/>
              </a:rPr>
              <a:t>Ciro durante </a:t>
            </a:r>
            <a:r>
              <a:rPr lang="es-ES" sz="4000" b="1" dirty="0">
                <a:solidFill>
                  <a:schemeClr val="bg1"/>
                </a:solidFill>
                <a:latin typeface="Calibri" panose="020F0502020204030204" pitchFamily="34" charset="0"/>
                <a:cs typeface="Calibri" panose="020F0502020204030204" pitchFamily="34" charset="0"/>
              </a:rPr>
              <a:t>21 días. </a:t>
            </a:r>
            <a:r>
              <a:rPr lang="es-ES" sz="4000" b="1" u="sng" dirty="0">
                <a:solidFill>
                  <a:schemeClr val="bg1"/>
                </a:solidFill>
                <a:latin typeface="Calibri" panose="020F0502020204030204" pitchFamily="34" charset="0"/>
                <a:cs typeface="Calibri" panose="020F0502020204030204" pitchFamily="34" charset="0"/>
              </a:rPr>
              <a:t>Hoy en día se están librando batallas semejantes en las mentes de los hombres y las mujeres.</a:t>
            </a:r>
            <a:endParaRPr lang="es-DO" sz="4000" b="1" u="sng"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99298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09403" y="190854"/>
            <a:ext cx="10018427" cy="624786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i="1" dirty="0" smtClean="0">
                <a:solidFill>
                  <a:srgbClr val="FF0000"/>
                </a:solidFill>
                <a:latin typeface="Calibri" panose="020F0502020204030204" pitchFamily="34" charset="0"/>
                <a:cs typeface="Calibri" panose="020F0502020204030204" pitchFamily="34" charset="0"/>
              </a:rPr>
              <a:t>EGW, Profetas y Reyes, PR 418,3</a:t>
            </a:r>
          </a:p>
          <a:p>
            <a:r>
              <a:rPr lang="es-ES" sz="4000" b="1" dirty="0" smtClean="0">
                <a:solidFill>
                  <a:srgbClr val="FFFF00"/>
                </a:solidFill>
                <a:latin typeface="Calibri" panose="020F0502020204030204" pitchFamily="34" charset="0"/>
                <a:cs typeface="Calibri" panose="020F0502020204030204" pitchFamily="34" charset="0"/>
              </a:rPr>
              <a:t>“</a:t>
            </a:r>
            <a:r>
              <a:rPr lang="es-ES" sz="4000" b="1" dirty="0" smtClean="0">
                <a:solidFill>
                  <a:schemeClr val="bg1"/>
                </a:solidFill>
                <a:latin typeface="Calibri" panose="020F0502020204030204" pitchFamily="34" charset="0"/>
                <a:cs typeface="Calibri" panose="020F0502020204030204" pitchFamily="34" charset="0"/>
              </a:rPr>
              <a:t>Mientras </a:t>
            </a:r>
            <a:r>
              <a:rPr lang="es-ES" sz="4000" b="1" dirty="0">
                <a:solidFill>
                  <a:schemeClr val="bg1"/>
                </a:solidFill>
                <a:latin typeface="Calibri" panose="020F0502020204030204" pitchFamily="34" charset="0"/>
                <a:cs typeface="Calibri" panose="020F0502020204030204" pitchFamily="34" charset="0"/>
              </a:rPr>
              <a:t>Satanás estaba procurando influir en las más altas potestades del reino de Medo-Persia para que mirasen con desagrado al pueblo de Dios, había ángeles que obraban en favor de los desterrados. Todo el cielo estaba interesado en la controversia. Por intermedio del profeta Daniel se nos permite vislumbrar algo de esta lucha poderosa entre las fuerzas del bien y las del mal. </a:t>
            </a:r>
            <a:endParaRPr lang="es-DO" sz="4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1278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09403" y="190854"/>
            <a:ext cx="9793574" cy="624786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Durante </a:t>
            </a:r>
            <a:r>
              <a:rPr lang="es-ES" sz="4000" b="1" dirty="0">
                <a:solidFill>
                  <a:schemeClr val="bg1"/>
                </a:solidFill>
                <a:latin typeface="Calibri" panose="020F0502020204030204" pitchFamily="34" charset="0"/>
                <a:cs typeface="Calibri" panose="020F0502020204030204" pitchFamily="34" charset="0"/>
              </a:rPr>
              <a:t>tres semanas Gabriel luchó con las potestades de las tinieblas, procurando contrarrestar las influencias que obraban sobre el ánimo de Ciro; y antes que terminara la contienda, Cristo mismo acudió en auxilio de Gabriel. Este declara: “El príncipe del reino de Persia se puso contra mí veintiún días: y he aquí, Miguel, uno de los principales príncipes, vino para ayudarme, y yo quedé allí con los reyes de Persia.” </a:t>
            </a:r>
            <a:r>
              <a:rPr lang="es-ES" sz="4000" b="1" dirty="0">
                <a:solidFill>
                  <a:schemeClr val="accent5">
                    <a:lumMod val="75000"/>
                  </a:schemeClr>
                </a:solidFill>
                <a:latin typeface="Calibri" panose="020F0502020204030204" pitchFamily="34" charset="0"/>
                <a:cs typeface="Calibri" panose="020F0502020204030204" pitchFamily="34" charset="0"/>
              </a:rPr>
              <a:t>Daniel 10:13</a:t>
            </a:r>
            <a:r>
              <a:rPr lang="es-ES" sz="4000" b="1" dirty="0">
                <a:solidFill>
                  <a:schemeClr val="bg1"/>
                </a:solidFill>
                <a:latin typeface="Calibri" panose="020F0502020204030204" pitchFamily="34" charset="0"/>
                <a:cs typeface="Calibri" panose="020F0502020204030204" pitchFamily="34" charset="0"/>
              </a:rPr>
              <a:t>. </a:t>
            </a:r>
            <a:endParaRPr lang="es-DO" sz="4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31298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54374" y="788068"/>
            <a:ext cx="10692984" cy="5262979"/>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smtClean="0">
                <a:solidFill>
                  <a:schemeClr val="bg1"/>
                </a:solidFill>
                <a:latin typeface="Calibri" panose="020F0502020204030204" pitchFamily="34" charset="0"/>
                <a:cs typeface="Calibri" panose="020F0502020204030204" pitchFamily="34" charset="0"/>
              </a:rPr>
              <a:t>Todo </a:t>
            </a:r>
            <a:r>
              <a:rPr lang="es-ES" sz="4800" b="1" dirty="0">
                <a:solidFill>
                  <a:schemeClr val="bg1"/>
                </a:solidFill>
                <a:latin typeface="Calibri" panose="020F0502020204030204" pitchFamily="34" charset="0"/>
                <a:cs typeface="Calibri" panose="020F0502020204030204" pitchFamily="34" charset="0"/>
              </a:rPr>
              <a:t>lo que podía hacer el cielo en favor del pueblo de Dios </a:t>
            </a:r>
            <a:r>
              <a:rPr lang="es-ES" sz="4800" b="1" dirty="0" smtClean="0">
                <a:solidFill>
                  <a:schemeClr val="bg1"/>
                </a:solidFill>
                <a:latin typeface="Calibri" panose="020F0502020204030204" pitchFamily="34" charset="0"/>
                <a:cs typeface="Calibri" panose="020F0502020204030204" pitchFamily="34" charset="0"/>
              </a:rPr>
              <a:t>fue </a:t>
            </a:r>
            <a:r>
              <a:rPr lang="es-ES" sz="4800" b="1" dirty="0">
                <a:solidFill>
                  <a:schemeClr val="bg1"/>
                </a:solidFill>
                <a:latin typeface="Calibri" panose="020F0502020204030204" pitchFamily="34" charset="0"/>
                <a:cs typeface="Calibri" panose="020F0502020204030204" pitchFamily="34" charset="0"/>
              </a:rPr>
              <a:t>hecho. Se obtuvo finalmente la victoria; las fuerzas del enemigo fueron mantenidas en jaque mientras gobernaron Ciro y su hijo </a:t>
            </a:r>
            <a:r>
              <a:rPr lang="es-ES" sz="4800" b="1" dirty="0" err="1">
                <a:solidFill>
                  <a:schemeClr val="bg1"/>
                </a:solidFill>
                <a:latin typeface="Calibri" panose="020F0502020204030204" pitchFamily="34" charset="0"/>
                <a:cs typeface="Calibri" panose="020F0502020204030204" pitchFamily="34" charset="0"/>
              </a:rPr>
              <a:t>Cambises</a:t>
            </a:r>
            <a:r>
              <a:rPr lang="es-ES" sz="4800" b="1" dirty="0">
                <a:solidFill>
                  <a:schemeClr val="bg1"/>
                </a:solidFill>
                <a:latin typeface="Calibri" panose="020F0502020204030204" pitchFamily="34" charset="0"/>
                <a:cs typeface="Calibri" panose="020F0502020204030204" pitchFamily="34" charset="0"/>
              </a:rPr>
              <a:t>, quien reinó unos siete años y medio. </a:t>
            </a:r>
            <a:r>
              <a:rPr lang="es-ES" sz="4800" b="1" dirty="0" smtClean="0">
                <a:solidFill>
                  <a:srgbClr val="FFFF00"/>
                </a:solidFill>
                <a:latin typeface="Calibri" panose="020F0502020204030204" pitchFamily="34" charset="0"/>
                <a:cs typeface="Calibri" panose="020F0502020204030204" pitchFamily="34" charset="0"/>
              </a:rPr>
              <a:t>“</a:t>
            </a:r>
            <a:r>
              <a:rPr lang="es-ES" sz="4800" b="1" i="1" dirty="0">
                <a:solidFill>
                  <a:srgbClr val="FF0000"/>
                </a:solidFill>
                <a:latin typeface="Calibri" panose="020F0502020204030204" pitchFamily="34" charset="0"/>
                <a:cs typeface="Calibri" panose="020F0502020204030204" pitchFamily="34" charset="0"/>
              </a:rPr>
              <a:t>EGW, Profetas y Reyes, PR 418,3</a:t>
            </a:r>
          </a:p>
        </p:txBody>
      </p:sp>
    </p:spTree>
    <p:extLst>
      <p:ext uri="{BB962C8B-B14F-4D97-AF65-F5344CB8AC3E}">
        <p14:creationId xmlns:p14="http://schemas.microsoft.com/office/powerpoint/2010/main" val="10953505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54373" y="400716"/>
            <a:ext cx="10018427" cy="624786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Dios </a:t>
            </a:r>
            <a:r>
              <a:rPr lang="es-ES" sz="4000" b="1" dirty="0">
                <a:solidFill>
                  <a:schemeClr val="bg1"/>
                </a:solidFill>
                <a:latin typeface="Calibri" panose="020F0502020204030204" pitchFamily="34" charset="0"/>
                <a:cs typeface="Calibri" panose="020F0502020204030204" pitchFamily="34" charset="0"/>
              </a:rPr>
              <a:t>ha fijado la </a:t>
            </a:r>
            <a:r>
              <a:rPr lang="es-ES" sz="4000" b="1" dirty="0" smtClean="0">
                <a:solidFill>
                  <a:schemeClr val="bg1"/>
                </a:solidFill>
                <a:latin typeface="Calibri" panose="020F0502020204030204" pitchFamily="34" charset="0"/>
                <a:cs typeface="Calibri" panose="020F0502020204030204" pitchFamily="34" charset="0"/>
              </a:rPr>
              <a:t>meta final</a:t>
            </a:r>
            <a:r>
              <a:rPr lang="es-ES" sz="4000" b="1" dirty="0">
                <a:solidFill>
                  <a:schemeClr val="bg1"/>
                </a:solidFill>
                <a:latin typeface="Calibri" panose="020F0502020204030204" pitchFamily="34" charset="0"/>
                <a:cs typeface="Calibri" panose="020F0502020204030204" pitchFamily="34" charset="0"/>
              </a:rPr>
              <a:t>, que seguramente ha de alcanzarse. Mediante su </a:t>
            </a:r>
            <a:r>
              <a:rPr lang="es-ES" sz="4000" b="1" dirty="0" smtClean="0">
                <a:solidFill>
                  <a:schemeClr val="bg1"/>
                </a:solidFill>
                <a:latin typeface="Calibri" panose="020F0502020204030204" pitchFamily="34" charset="0"/>
                <a:cs typeface="Calibri" panose="020F0502020204030204" pitchFamily="34" charset="0"/>
              </a:rPr>
              <a:t>Espíritu, </a:t>
            </a:r>
            <a:r>
              <a:rPr lang="es-ES" sz="4000" b="1" dirty="0">
                <a:solidFill>
                  <a:schemeClr val="bg1"/>
                </a:solidFill>
                <a:latin typeface="Calibri" panose="020F0502020204030204" pitchFamily="34" charset="0"/>
                <a:cs typeface="Calibri" panose="020F0502020204030204" pitchFamily="34" charset="0"/>
              </a:rPr>
              <a:t>obra sobre </a:t>
            </a:r>
            <a:r>
              <a:rPr lang="es-ES" sz="4000" b="1" dirty="0" smtClean="0">
                <a:solidFill>
                  <a:schemeClr val="bg1"/>
                </a:solidFill>
                <a:latin typeface="Calibri" panose="020F0502020204030204" pitchFamily="34" charset="0"/>
                <a:cs typeface="Calibri" panose="020F0502020204030204" pitchFamily="34" charset="0"/>
              </a:rPr>
              <a:t>los corazones </a:t>
            </a:r>
            <a:r>
              <a:rPr lang="es-ES" sz="4000" b="1" dirty="0">
                <a:solidFill>
                  <a:schemeClr val="bg1"/>
                </a:solidFill>
                <a:latin typeface="Calibri" panose="020F0502020204030204" pitchFamily="34" charset="0"/>
                <a:cs typeface="Calibri" panose="020F0502020204030204" pitchFamily="34" charset="0"/>
              </a:rPr>
              <a:t>de los hombres para que cooperen con él a fin de alcanzar esa </a:t>
            </a:r>
            <a:r>
              <a:rPr lang="es-ES" sz="4000" b="1" dirty="0" smtClean="0">
                <a:solidFill>
                  <a:schemeClr val="bg1"/>
                </a:solidFill>
                <a:latin typeface="Calibri" panose="020F0502020204030204" pitchFamily="34" charset="0"/>
                <a:cs typeface="Calibri" panose="020F0502020204030204" pitchFamily="34" charset="0"/>
              </a:rPr>
              <a:t>meta. Pero </a:t>
            </a:r>
            <a:r>
              <a:rPr lang="es-ES" sz="4000" b="1" dirty="0">
                <a:solidFill>
                  <a:schemeClr val="bg1"/>
                </a:solidFill>
                <a:latin typeface="Calibri" panose="020F0502020204030204" pitchFamily="34" charset="0"/>
                <a:cs typeface="Calibri" panose="020F0502020204030204" pitchFamily="34" charset="0"/>
              </a:rPr>
              <a:t>la decisión sobre cuál camino ha de elegir es algo que está enteramente </a:t>
            </a:r>
            <a:r>
              <a:rPr lang="es-ES" sz="4000" b="1" dirty="0" smtClean="0">
                <a:solidFill>
                  <a:schemeClr val="bg1"/>
                </a:solidFill>
                <a:latin typeface="Calibri" panose="020F0502020204030204" pitchFamily="34" charset="0"/>
                <a:cs typeface="Calibri" panose="020F0502020204030204" pitchFamily="34" charset="0"/>
              </a:rPr>
              <a:t>en manos </a:t>
            </a:r>
            <a:r>
              <a:rPr lang="es-ES" sz="4000" b="1" dirty="0">
                <a:solidFill>
                  <a:schemeClr val="bg1"/>
                </a:solidFill>
                <a:latin typeface="Calibri" panose="020F0502020204030204" pitchFamily="34" charset="0"/>
                <a:cs typeface="Calibri" panose="020F0502020204030204" pitchFamily="34" charset="0"/>
              </a:rPr>
              <a:t>de cada individuo. Así los acontecimientos de la historia son </a:t>
            </a:r>
            <a:r>
              <a:rPr lang="es-ES" sz="4000" b="1" dirty="0" smtClean="0">
                <a:solidFill>
                  <a:schemeClr val="bg1"/>
                </a:solidFill>
                <a:latin typeface="Calibri" panose="020F0502020204030204" pitchFamily="34" charset="0"/>
                <a:cs typeface="Calibri" panose="020F0502020204030204" pitchFamily="34" charset="0"/>
              </a:rPr>
              <a:t>el resultado </a:t>
            </a:r>
            <a:r>
              <a:rPr lang="es-ES" sz="4000" b="1" dirty="0">
                <a:solidFill>
                  <a:schemeClr val="bg1"/>
                </a:solidFill>
                <a:latin typeface="Calibri" panose="020F0502020204030204" pitchFamily="34" charset="0"/>
                <a:cs typeface="Calibri" panose="020F0502020204030204" pitchFamily="34" charset="0"/>
              </a:rPr>
              <a:t>de la acción de seres sobrenaturales y del libre albedrío </a:t>
            </a:r>
            <a:r>
              <a:rPr lang="es-ES" sz="4000" b="1" dirty="0" smtClean="0">
                <a:solidFill>
                  <a:schemeClr val="bg1"/>
                </a:solidFill>
                <a:latin typeface="Calibri" panose="020F0502020204030204" pitchFamily="34" charset="0"/>
                <a:cs typeface="Calibri" panose="020F0502020204030204" pitchFamily="34" charset="0"/>
              </a:rPr>
              <a:t>humano. </a:t>
            </a:r>
            <a:r>
              <a:rPr lang="es-ES" sz="4000" b="1" u="sng" dirty="0" smtClean="0">
                <a:solidFill>
                  <a:schemeClr val="bg1"/>
                </a:solidFill>
                <a:latin typeface="Calibri" panose="020F0502020204030204" pitchFamily="34" charset="0"/>
                <a:cs typeface="Calibri" panose="020F0502020204030204" pitchFamily="34" charset="0"/>
              </a:rPr>
              <a:t>Pero </a:t>
            </a:r>
            <a:r>
              <a:rPr lang="es-ES" sz="4000" b="1" u="sng" dirty="0">
                <a:solidFill>
                  <a:schemeClr val="bg1"/>
                </a:solidFill>
                <a:latin typeface="Calibri" panose="020F0502020204030204" pitchFamily="34" charset="0"/>
                <a:cs typeface="Calibri" panose="020F0502020204030204" pitchFamily="34" charset="0"/>
              </a:rPr>
              <a:t>el desenlace final es de Dios</a:t>
            </a:r>
            <a:r>
              <a:rPr lang="es-ES" sz="4000" b="1" dirty="0">
                <a:solidFill>
                  <a:schemeClr val="bg1"/>
                </a:solidFill>
                <a:latin typeface="Calibri" panose="020F0502020204030204" pitchFamily="34" charset="0"/>
                <a:cs typeface="Calibri" panose="020F0502020204030204" pitchFamily="34" charset="0"/>
              </a:rPr>
              <a:t>. </a:t>
            </a:r>
            <a:r>
              <a:rPr lang="es-ES" sz="4000" b="1" dirty="0" smtClean="0">
                <a:solidFill>
                  <a:srgbClr val="FFFF00"/>
                </a:solidFill>
                <a:latin typeface="Calibri" panose="020F0502020204030204" pitchFamily="34" charset="0"/>
                <a:cs typeface="Calibri" panose="020F0502020204030204" pitchFamily="34" charset="0"/>
              </a:rPr>
              <a:t>CBA</a:t>
            </a:r>
            <a:endParaRPr lang="es-DO" sz="40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9612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1086786" y="1165215"/>
            <a:ext cx="10018427" cy="4524315"/>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smtClean="0">
                <a:solidFill>
                  <a:schemeClr val="bg1"/>
                </a:solidFill>
                <a:latin typeface="Calibri" panose="020F0502020204030204" pitchFamily="34" charset="0"/>
                <a:cs typeface="Calibri" panose="020F0502020204030204" pitchFamily="34" charset="0"/>
              </a:rPr>
              <a:t>En </a:t>
            </a:r>
            <a:r>
              <a:rPr lang="es-ES" sz="4800" b="1" dirty="0">
                <a:solidFill>
                  <a:schemeClr val="bg1"/>
                </a:solidFill>
                <a:latin typeface="Calibri" panose="020F0502020204030204" pitchFamily="34" charset="0"/>
                <a:cs typeface="Calibri" panose="020F0502020204030204" pitchFamily="34" charset="0"/>
              </a:rPr>
              <a:t>este </a:t>
            </a:r>
            <a:r>
              <a:rPr lang="es-ES" sz="4800" b="1" dirty="0" smtClean="0">
                <a:solidFill>
                  <a:schemeClr val="bg1"/>
                </a:solidFill>
                <a:latin typeface="Calibri" panose="020F0502020204030204" pitchFamily="34" charset="0"/>
                <a:cs typeface="Calibri" panose="020F0502020204030204" pitchFamily="34" charset="0"/>
              </a:rPr>
              <a:t>capítulo 10, </a:t>
            </a:r>
            <a:r>
              <a:rPr lang="es-ES" sz="4800" b="1" dirty="0">
                <a:solidFill>
                  <a:schemeClr val="bg1"/>
                </a:solidFill>
                <a:latin typeface="Calibri" panose="020F0502020204030204" pitchFamily="34" charset="0"/>
                <a:cs typeface="Calibri" panose="020F0502020204030204" pitchFamily="34" charset="0"/>
              </a:rPr>
              <a:t>quizá como en </a:t>
            </a:r>
            <a:r>
              <a:rPr lang="es-ES" sz="4800" b="1" dirty="0" smtClean="0">
                <a:solidFill>
                  <a:schemeClr val="bg1"/>
                </a:solidFill>
                <a:latin typeface="Calibri" panose="020F0502020204030204" pitchFamily="34" charset="0"/>
                <a:cs typeface="Calibri" panose="020F0502020204030204" pitchFamily="34" charset="0"/>
              </a:rPr>
              <a:t>ninguna otra </a:t>
            </a:r>
            <a:r>
              <a:rPr lang="es-ES" sz="4800" b="1" dirty="0">
                <a:solidFill>
                  <a:schemeClr val="bg1"/>
                </a:solidFill>
                <a:latin typeface="Calibri" panose="020F0502020204030204" pitchFamily="34" charset="0"/>
                <a:cs typeface="Calibri" panose="020F0502020204030204" pitchFamily="34" charset="0"/>
              </a:rPr>
              <a:t>parte de las </a:t>
            </a:r>
            <a:r>
              <a:rPr lang="es-ES" sz="4800" b="1" dirty="0" smtClean="0">
                <a:solidFill>
                  <a:schemeClr val="bg1"/>
                </a:solidFill>
                <a:latin typeface="Calibri" panose="020F0502020204030204" pitchFamily="34" charset="0"/>
                <a:cs typeface="Calibri" panose="020F0502020204030204" pitchFamily="34" charset="0"/>
              </a:rPr>
              <a:t>Escrituras</a:t>
            </a:r>
            <a:r>
              <a:rPr lang="es-ES" sz="4800" b="1" dirty="0">
                <a:solidFill>
                  <a:schemeClr val="bg1"/>
                </a:solidFill>
                <a:latin typeface="Calibri" panose="020F0502020204030204" pitchFamily="34" charset="0"/>
                <a:cs typeface="Calibri" panose="020F0502020204030204" pitchFamily="34" charset="0"/>
              </a:rPr>
              <a:t>, se descorre el velo que separa al cielo de </a:t>
            </a:r>
            <a:r>
              <a:rPr lang="es-ES" sz="4800" b="1" dirty="0" smtClean="0">
                <a:solidFill>
                  <a:schemeClr val="bg1"/>
                </a:solidFill>
                <a:latin typeface="Calibri" panose="020F0502020204030204" pitchFamily="34" charset="0"/>
                <a:cs typeface="Calibri" panose="020F0502020204030204" pitchFamily="34" charset="0"/>
              </a:rPr>
              <a:t>la tierra</a:t>
            </a:r>
            <a:r>
              <a:rPr lang="es-ES" sz="4800" b="1" dirty="0">
                <a:solidFill>
                  <a:schemeClr val="bg1"/>
                </a:solidFill>
                <a:latin typeface="Calibri" panose="020F0502020204030204" pitchFamily="34" charset="0"/>
                <a:cs typeface="Calibri" panose="020F0502020204030204" pitchFamily="34" charset="0"/>
              </a:rPr>
              <a:t>, y se revela la lucha entre los poderes de la luz y de las tinieblas</a:t>
            </a:r>
            <a:r>
              <a:rPr lang="es-ES" sz="4800" b="1" dirty="0" smtClean="0">
                <a:solidFill>
                  <a:schemeClr val="bg1"/>
                </a:solidFill>
                <a:latin typeface="Calibri" panose="020F0502020204030204" pitchFamily="34" charset="0"/>
                <a:cs typeface="Calibri" panose="020F0502020204030204" pitchFamily="34" charset="0"/>
              </a:rPr>
              <a:t>. </a:t>
            </a:r>
            <a:r>
              <a:rPr lang="es-ES" sz="4800" b="1" dirty="0" smtClean="0">
                <a:solidFill>
                  <a:srgbClr val="FFFF00"/>
                </a:solidFill>
                <a:latin typeface="Calibri" panose="020F0502020204030204" pitchFamily="34" charset="0"/>
                <a:cs typeface="Calibri" panose="020F0502020204030204" pitchFamily="34" charset="0"/>
              </a:rPr>
              <a:t>CBA</a:t>
            </a:r>
            <a:endParaRPr lang="es-DO" sz="48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7535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866192" y="1462476"/>
            <a:ext cx="3511496" cy="1077218"/>
          </a:xfrm>
          <a:prstGeom prst="rect">
            <a:avLst/>
          </a:prstGeom>
          <a:noFill/>
        </p:spPr>
        <p:txBody>
          <a:bodyPr wrap="square" rtlCol="0">
            <a:spAutoFit/>
          </a:bodyPr>
          <a:lstStyle/>
          <a:p>
            <a:pPr lvl="0">
              <a:defRPr/>
            </a:pPr>
            <a:r>
              <a:rPr lang="es-ES" sz="3200" dirty="0">
                <a:solidFill>
                  <a:srgbClr val="DF6613"/>
                </a:solidFill>
              </a:rPr>
              <a:t>La mano que tocó a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870564" y="234210"/>
            <a:ext cx="4197824" cy="1077218"/>
          </a:xfrm>
          <a:prstGeom prst="rect">
            <a:avLst/>
          </a:prstGeom>
          <a:noFill/>
        </p:spPr>
        <p:txBody>
          <a:bodyPr wrap="square" rtlCol="0">
            <a:spAutoFit/>
          </a:bodyPr>
          <a:lstStyle/>
          <a:p>
            <a:pPr lvl="0">
              <a:defRPr/>
            </a:pPr>
            <a:r>
              <a:rPr lang="es-ES" sz="3200" dirty="0">
                <a:solidFill>
                  <a:srgbClr val="DF6613"/>
                </a:solidFill>
              </a:rPr>
              <a:t>Desfalleció ante la presencia de Cristo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893784" y="3429000"/>
            <a:ext cx="4011750" cy="1569660"/>
          </a:xfrm>
          <a:prstGeom prst="rect">
            <a:avLst/>
          </a:prstGeom>
          <a:noFill/>
        </p:spPr>
        <p:txBody>
          <a:bodyPr wrap="square" rtlCol="0">
            <a:spAutoFit/>
          </a:bodyPr>
          <a:lstStyle/>
          <a:p>
            <a:pPr lvl="0">
              <a:defRPr/>
            </a:pPr>
            <a:r>
              <a:rPr lang="es-ES" sz="3200" dirty="0">
                <a:solidFill>
                  <a:srgbClr val="DF6613"/>
                </a:solidFill>
              </a:rPr>
              <a:t>Escuchadas por Dios al inicio de las tres semanas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1945405" y="5056156"/>
            <a:ext cx="4197824" cy="1569660"/>
          </a:xfrm>
          <a:prstGeom prst="rect">
            <a:avLst/>
          </a:prstGeom>
          <a:noFill/>
        </p:spPr>
        <p:txBody>
          <a:bodyPr wrap="square" rtlCol="0">
            <a:spAutoFit/>
          </a:bodyPr>
          <a:lstStyle/>
          <a:p>
            <a:pPr lvl="0">
              <a:defRPr/>
            </a:pPr>
            <a:r>
              <a:rPr lang="es-ES" sz="3200" dirty="0">
                <a:solidFill>
                  <a:srgbClr val="DF6613"/>
                </a:solidFill>
              </a:rPr>
              <a:t>Motivo de atraso de respuesta a oraciones de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866192" y="2682424"/>
            <a:ext cx="3779164" cy="584775"/>
          </a:xfrm>
          <a:prstGeom prst="rect">
            <a:avLst/>
          </a:prstGeom>
          <a:noFill/>
        </p:spPr>
        <p:txBody>
          <a:bodyPr wrap="square" rtlCol="0">
            <a:spAutoFit/>
          </a:bodyPr>
          <a:lstStyle/>
          <a:p>
            <a:pPr lvl="0">
              <a:defRPr/>
            </a:pPr>
            <a:r>
              <a:rPr lang="es-ES" sz="3200" dirty="0">
                <a:solidFill>
                  <a:srgbClr val="DF6613"/>
                </a:solidFill>
              </a:rPr>
              <a:t>Muy amados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609399" y="4865986"/>
            <a:ext cx="5110591" cy="584775"/>
          </a:xfrm>
          <a:prstGeom prst="rect">
            <a:avLst/>
          </a:prstGeom>
          <a:noFill/>
        </p:spPr>
        <p:txBody>
          <a:bodyPr wrap="square" rtlCol="0">
            <a:spAutoFit/>
          </a:bodyPr>
          <a:lstStyle/>
          <a:p>
            <a:r>
              <a:rPr lang="es-DO" sz="3200" dirty="0">
                <a:solidFill>
                  <a:srgbClr val="C00000"/>
                </a:solidFill>
              </a:rPr>
              <a:t>E</a:t>
            </a:r>
            <a:r>
              <a:rPr lang="es-DO" sz="3200" dirty="0" smtClean="0">
                <a:solidFill>
                  <a:srgbClr val="C00000"/>
                </a:solidFill>
              </a:rPr>
              <a:t>. </a:t>
            </a:r>
            <a:r>
              <a:rPr lang="es-ES" sz="3200" dirty="0"/>
              <a:t>La </a:t>
            </a:r>
            <a:r>
              <a:rPr lang="es-ES" sz="3200" dirty="0" smtClean="0"/>
              <a:t>mano del </a:t>
            </a:r>
            <a:r>
              <a:rPr lang="es-ES" sz="3200" dirty="0"/>
              <a:t>ángel Gabriel</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609399" y="3570082"/>
            <a:ext cx="4573262" cy="1077218"/>
          </a:xfrm>
          <a:prstGeom prst="rect">
            <a:avLst/>
          </a:prstGeom>
          <a:noFill/>
        </p:spPr>
        <p:txBody>
          <a:bodyPr wrap="square" rtlCol="0">
            <a:spAutoFit/>
          </a:bodyPr>
          <a:lstStyle/>
          <a:p>
            <a:r>
              <a:rPr lang="es-DO" sz="3200" dirty="0">
                <a:solidFill>
                  <a:srgbClr val="C00000"/>
                </a:solidFill>
              </a:rPr>
              <a:t>D</a:t>
            </a:r>
            <a:r>
              <a:rPr lang="es-DO" sz="3200" dirty="0" smtClean="0">
                <a:solidFill>
                  <a:srgbClr val="C00000"/>
                </a:solidFill>
              </a:rPr>
              <a:t>. </a:t>
            </a:r>
            <a:r>
              <a:rPr lang="es-ES" sz="3200" dirty="0"/>
              <a:t>Daniel cayó en sueño profundo</a:t>
            </a:r>
            <a:endParaRPr lang="es-ES" sz="3200" dirty="0"/>
          </a:p>
        </p:txBody>
      </p:sp>
      <p:sp>
        <p:nvSpPr>
          <p:cNvPr id="21" name="CuadroTexto 20">
            <a:extLst>
              <a:ext uri="{FF2B5EF4-FFF2-40B4-BE49-F238E27FC236}">
                <a16:creationId xmlns:a16="http://schemas.microsoft.com/office/drawing/2014/main" id="{707CBC07-791E-485A-931D-932FDFAF0D6C}"/>
              </a:ext>
            </a:extLst>
          </p:cNvPr>
          <p:cNvSpPr txBox="1"/>
          <p:nvPr/>
        </p:nvSpPr>
        <p:spPr>
          <a:xfrm>
            <a:off x="6609399" y="2219771"/>
            <a:ext cx="4137725" cy="1077218"/>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Las oraciones de Daniel en ayuno</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9399" y="234210"/>
            <a:ext cx="5307781" cy="1077218"/>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Lucha entre ángeles del bien y del mal</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9400" y="5723854"/>
            <a:ext cx="5110590" cy="584775"/>
          </a:xfrm>
          <a:prstGeom prst="rect">
            <a:avLst/>
          </a:prstGeom>
          <a:noFill/>
        </p:spPr>
        <p:txBody>
          <a:bodyPr wrap="square" rtlCol="0">
            <a:spAutoFit/>
          </a:bodyPr>
          <a:lstStyle/>
          <a:p>
            <a:r>
              <a:rPr lang="es-DO" sz="3200" dirty="0" smtClean="0">
                <a:solidFill>
                  <a:srgbClr val="C00000"/>
                </a:solidFill>
              </a:rPr>
              <a:t>F. </a:t>
            </a:r>
            <a:r>
              <a:rPr lang="es-ES" sz="3200" dirty="0"/>
              <a:t>Los hijos de Dios por Cristo</a:t>
            </a:r>
            <a:endParaRPr lang="es-ES"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399" y="1447087"/>
            <a:ext cx="3817709" cy="553998"/>
          </a:xfrm>
          <a:prstGeom prst="rect">
            <a:avLst/>
          </a:prstGeom>
          <a:noFill/>
        </p:spPr>
        <p:txBody>
          <a:bodyPr wrap="square" rtlCol="0">
            <a:spAutoFit/>
          </a:bodyPr>
          <a:lstStyle/>
          <a:p>
            <a:r>
              <a:rPr lang="es-DO" sz="3000" dirty="0">
                <a:solidFill>
                  <a:srgbClr val="C00000"/>
                </a:solidFill>
              </a:rPr>
              <a:t>B</a:t>
            </a:r>
            <a:r>
              <a:rPr lang="es-DO" sz="3000" dirty="0" smtClean="0">
                <a:solidFill>
                  <a:srgbClr val="C00000"/>
                </a:solidFill>
              </a:rPr>
              <a:t>. </a:t>
            </a:r>
            <a:r>
              <a:rPr lang="es-ES" sz="3000" dirty="0" smtClean="0"/>
              <a:t>La mano de Cristo</a:t>
            </a:r>
            <a:endParaRPr lang="es-ES"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6827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117722" y="1236894"/>
            <a:ext cx="10433154" cy="4832092"/>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La oración desata el poder de Dios para que pueda obrar en nuestro favor de renovadas </a:t>
            </a:r>
            <a:r>
              <a:rPr lang="es-ES" sz="4400" b="1" dirty="0" smtClean="0">
                <a:solidFill>
                  <a:schemeClr val="bg1"/>
                </a:solidFill>
                <a:latin typeface="Calibri" panose="020F0502020204030204" pitchFamily="34" charset="0"/>
                <a:cs typeface="Calibri" panose="020F0502020204030204" pitchFamily="34" charset="0"/>
              </a:rPr>
              <a:t>maneras. La </a:t>
            </a:r>
            <a:r>
              <a:rPr lang="es-ES" sz="4400" b="1" dirty="0">
                <a:solidFill>
                  <a:schemeClr val="bg1"/>
                </a:solidFill>
                <a:latin typeface="Calibri" panose="020F0502020204030204" pitchFamily="34" charset="0"/>
                <a:cs typeface="Calibri" panose="020F0502020204030204" pitchFamily="34" charset="0"/>
              </a:rPr>
              <a:t>oración abre nuestras puertas de oportunidad para que Dios pueda actuar. Como él </a:t>
            </a:r>
            <a:r>
              <a:rPr lang="es-ES" sz="4400" b="1" dirty="0" smtClean="0">
                <a:solidFill>
                  <a:schemeClr val="bg1"/>
                </a:solidFill>
                <a:latin typeface="Calibri" panose="020F0502020204030204" pitchFamily="34" charset="0"/>
                <a:cs typeface="Calibri" panose="020F0502020204030204" pitchFamily="34" charset="0"/>
              </a:rPr>
              <a:t>respeta nuestra </a:t>
            </a:r>
            <a:r>
              <a:rPr lang="es-ES" sz="4400" b="1" dirty="0">
                <a:solidFill>
                  <a:schemeClr val="bg1"/>
                </a:solidFill>
                <a:latin typeface="Calibri" panose="020F0502020204030204" pitchFamily="34" charset="0"/>
                <a:cs typeface="Calibri" panose="020F0502020204030204" pitchFamily="34" charset="0"/>
              </a:rPr>
              <a:t>libertad de elección, la oración le permite ingresar en nuestras </a:t>
            </a:r>
            <a:r>
              <a:rPr lang="es-ES" sz="4400" b="1" dirty="0" smtClean="0">
                <a:solidFill>
                  <a:schemeClr val="bg1"/>
                </a:solidFill>
                <a:latin typeface="Calibri" panose="020F0502020204030204" pitchFamily="34" charset="0"/>
                <a:cs typeface="Calibri" panose="020F0502020204030204" pitchFamily="34" charset="0"/>
              </a:rPr>
              <a:t>vidas.</a:t>
            </a: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71139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091388" y="1953231"/>
            <a:ext cx="6371746" cy="286232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Miguel, el Poderoso Conquistador</a:t>
            </a:r>
            <a:endParaRPr lang="es-ES" sz="6000" b="1" dirty="0" smtClean="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0216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163485"/>
            <a:ext cx="11198581" cy="1754326"/>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9. </a:t>
            </a:r>
            <a:r>
              <a:rPr lang="es-ES" sz="3600" b="1" dirty="0">
                <a:solidFill>
                  <a:srgbClr val="FFFF00"/>
                </a:solidFill>
                <a:latin typeface="Calibri" panose="020F0502020204030204" pitchFamily="34" charset="0"/>
                <a:cs typeface="Calibri" panose="020F0502020204030204" pitchFamily="34" charset="0"/>
              </a:rPr>
              <a:t>¿Quién es el único que puede vencer a Satanás? ¿Quién vino a ayudar a Gabriel en </a:t>
            </a:r>
            <a:r>
              <a:rPr lang="es-ES" sz="3600" b="1" dirty="0" smtClean="0">
                <a:solidFill>
                  <a:srgbClr val="FFFF00"/>
                </a:solidFill>
                <a:latin typeface="Calibri" panose="020F0502020204030204" pitchFamily="34" charset="0"/>
                <a:cs typeface="Calibri" panose="020F0502020204030204" pitchFamily="34" charset="0"/>
              </a:rPr>
              <a:t>su lucha </a:t>
            </a:r>
            <a:r>
              <a:rPr lang="es-ES" sz="3600" b="1" dirty="0">
                <a:solidFill>
                  <a:srgbClr val="FFFF00"/>
                </a:solidFill>
                <a:latin typeface="Calibri" panose="020F0502020204030204" pitchFamily="34" charset="0"/>
                <a:cs typeface="Calibri" panose="020F0502020204030204" pitchFamily="34" charset="0"/>
              </a:rPr>
              <a:t>contra el príncipe del mal? Daniel 10:13</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2203263"/>
            <a:ext cx="11198581" cy="4247317"/>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5400" b="1" dirty="0">
                <a:solidFill>
                  <a:schemeClr val="bg1"/>
                </a:solidFill>
                <a:latin typeface="Calibri" panose="020F0502020204030204" pitchFamily="34" charset="0"/>
                <a:cs typeface="Calibri" panose="020F0502020204030204" pitchFamily="34" charset="0"/>
              </a:rPr>
              <a:t>Mas el príncipe del reino de Persia se me opuso durante veintiún días; pero he aquí </a:t>
            </a:r>
            <a:r>
              <a:rPr lang="es-ES" sz="5400" b="1" dirty="0">
                <a:solidFill>
                  <a:srgbClr val="FFFF00"/>
                </a:solidFill>
                <a:latin typeface="Calibri" panose="020F0502020204030204" pitchFamily="34" charset="0"/>
                <a:cs typeface="Calibri" panose="020F0502020204030204" pitchFamily="34" charset="0"/>
              </a:rPr>
              <a:t>Miguel</a:t>
            </a:r>
            <a:r>
              <a:rPr lang="es-ES" sz="5400" b="1" dirty="0">
                <a:solidFill>
                  <a:schemeClr val="bg1"/>
                </a:solidFill>
                <a:latin typeface="Calibri" panose="020F0502020204030204" pitchFamily="34" charset="0"/>
                <a:cs typeface="Calibri" panose="020F0502020204030204" pitchFamily="34" charset="0"/>
              </a:rPr>
              <a:t>, uno de los principales príncipes, vino para ayudarme, y quedé allí con los reyes de Persia.</a:t>
            </a:r>
          </a:p>
        </p:txBody>
      </p:sp>
    </p:spTree>
    <p:extLst>
      <p:ext uri="{BB962C8B-B14F-4D97-AF65-F5344CB8AC3E}">
        <p14:creationId xmlns:p14="http://schemas.microsoft.com/office/powerpoint/2010/main" val="19042888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1096"/>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163485"/>
            <a:ext cx="11198581" cy="76944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ES" sz="4400" b="1" dirty="0" smtClean="0">
                <a:solidFill>
                  <a:srgbClr val="FFFF00"/>
                </a:solidFill>
                <a:latin typeface="Calibri" panose="020F0502020204030204" pitchFamily="34" charset="0"/>
                <a:cs typeface="Calibri" panose="020F0502020204030204" pitchFamily="34" charset="0"/>
              </a:rPr>
              <a:t>Ap. 12: 7-9</a:t>
            </a:r>
            <a:endParaRPr lang="es-DO" sz="44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1363814"/>
            <a:ext cx="11198581" cy="5016758"/>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Después </a:t>
            </a:r>
            <a:r>
              <a:rPr lang="es-ES" sz="4000" b="1" dirty="0">
                <a:solidFill>
                  <a:schemeClr val="bg1"/>
                </a:solidFill>
                <a:latin typeface="Calibri" panose="020F0502020204030204" pitchFamily="34" charset="0"/>
                <a:cs typeface="Calibri" panose="020F0502020204030204" pitchFamily="34" charset="0"/>
              </a:rPr>
              <a:t>hubo una gran batalla en el cielo: </a:t>
            </a:r>
            <a:r>
              <a:rPr lang="es-ES" sz="4000" b="1" dirty="0">
                <a:solidFill>
                  <a:srgbClr val="FFFF00"/>
                </a:solidFill>
                <a:latin typeface="Calibri" panose="020F0502020204030204" pitchFamily="34" charset="0"/>
                <a:cs typeface="Calibri" panose="020F0502020204030204" pitchFamily="34" charset="0"/>
              </a:rPr>
              <a:t>Miguel</a:t>
            </a:r>
            <a:r>
              <a:rPr lang="es-ES" sz="4000" b="1" dirty="0">
                <a:solidFill>
                  <a:schemeClr val="bg1"/>
                </a:solidFill>
                <a:latin typeface="Calibri" panose="020F0502020204030204" pitchFamily="34" charset="0"/>
                <a:cs typeface="Calibri" panose="020F0502020204030204" pitchFamily="34" charset="0"/>
              </a:rPr>
              <a:t> y sus ángeles luchaban contra el dragón; y luchaban el dragón y sus </a:t>
            </a:r>
            <a:r>
              <a:rPr lang="es-ES" sz="4000" b="1" dirty="0" smtClean="0">
                <a:solidFill>
                  <a:schemeClr val="bg1"/>
                </a:solidFill>
                <a:latin typeface="Calibri" panose="020F0502020204030204" pitchFamily="34" charset="0"/>
                <a:cs typeface="Calibri" panose="020F0502020204030204" pitchFamily="34" charset="0"/>
              </a:rPr>
              <a:t>ángeles; pero </a:t>
            </a:r>
            <a:r>
              <a:rPr lang="es-ES" sz="4000" b="1" dirty="0">
                <a:solidFill>
                  <a:schemeClr val="bg1"/>
                </a:solidFill>
                <a:latin typeface="Calibri" panose="020F0502020204030204" pitchFamily="34" charset="0"/>
                <a:cs typeface="Calibri" panose="020F0502020204030204" pitchFamily="34" charset="0"/>
              </a:rPr>
              <a:t>no prevalecieron, ni se halló ya lugar para ellos en el </a:t>
            </a:r>
            <a:r>
              <a:rPr lang="es-ES" sz="4000" b="1" dirty="0" smtClean="0">
                <a:solidFill>
                  <a:schemeClr val="bg1"/>
                </a:solidFill>
                <a:latin typeface="Calibri" panose="020F0502020204030204" pitchFamily="34" charset="0"/>
                <a:cs typeface="Calibri" panose="020F0502020204030204" pitchFamily="34" charset="0"/>
              </a:rPr>
              <a:t>cielo. Y </a:t>
            </a:r>
            <a:r>
              <a:rPr lang="es-ES" sz="4000" b="1" dirty="0">
                <a:solidFill>
                  <a:schemeClr val="bg1"/>
                </a:solidFill>
                <a:latin typeface="Calibri" panose="020F0502020204030204" pitchFamily="34" charset="0"/>
                <a:cs typeface="Calibri" panose="020F0502020204030204" pitchFamily="34" charset="0"/>
              </a:rPr>
              <a:t>fue lanzado fuera el gran dragón, la serpiente antigua, que se llama diablo y Satanás, el cual engaña al mundo entero; fue arrojado a la tierra, y sus ángeles fueron arrojados con él.</a:t>
            </a:r>
          </a:p>
        </p:txBody>
      </p:sp>
    </p:spTree>
    <p:extLst>
      <p:ext uri="{BB962C8B-B14F-4D97-AF65-F5344CB8AC3E}">
        <p14:creationId xmlns:p14="http://schemas.microsoft.com/office/powerpoint/2010/main" val="5980235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1096"/>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163485"/>
            <a:ext cx="11198581" cy="76944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ES" sz="4400" b="1" dirty="0" smtClean="0">
                <a:solidFill>
                  <a:srgbClr val="FFFF00"/>
                </a:solidFill>
                <a:latin typeface="Calibri" panose="020F0502020204030204" pitchFamily="34" charset="0"/>
                <a:cs typeface="Calibri" panose="020F0502020204030204" pitchFamily="34" charset="0"/>
              </a:rPr>
              <a:t>Judas 9</a:t>
            </a:r>
            <a:endParaRPr lang="es-DO" sz="44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1363814"/>
            <a:ext cx="11198581" cy="5078313"/>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5400" b="1" dirty="0">
                <a:solidFill>
                  <a:schemeClr val="bg1"/>
                </a:solidFill>
                <a:latin typeface="Calibri" panose="020F0502020204030204" pitchFamily="34" charset="0"/>
                <a:cs typeface="Calibri" panose="020F0502020204030204" pitchFamily="34" charset="0"/>
              </a:rPr>
              <a:t>Pero cuando el </a:t>
            </a:r>
            <a:r>
              <a:rPr lang="es-ES" sz="5400" b="1" dirty="0">
                <a:solidFill>
                  <a:srgbClr val="FFFF00"/>
                </a:solidFill>
                <a:latin typeface="Calibri" panose="020F0502020204030204" pitchFamily="34" charset="0"/>
                <a:cs typeface="Calibri" panose="020F0502020204030204" pitchFamily="34" charset="0"/>
              </a:rPr>
              <a:t>arcángel</a:t>
            </a:r>
            <a:r>
              <a:rPr lang="es-ES" sz="5400" b="1" dirty="0">
                <a:solidFill>
                  <a:schemeClr val="bg1"/>
                </a:solidFill>
                <a:latin typeface="Calibri" panose="020F0502020204030204" pitchFamily="34" charset="0"/>
                <a:cs typeface="Calibri" panose="020F0502020204030204" pitchFamily="34" charset="0"/>
              </a:rPr>
              <a:t> </a:t>
            </a:r>
            <a:r>
              <a:rPr lang="es-ES" sz="5400" b="1" dirty="0">
                <a:solidFill>
                  <a:srgbClr val="FFFF00"/>
                </a:solidFill>
                <a:latin typeface="Calibri" panose="020F0502020204030204" pitchFamily="34" charset="0"/>
                <a:cs typeface="Calibri" panose="020F0502020204030204" pitchFamily="34" charset="0"/>
              </a:rPr>
              <a:t>Miguel</a:t>
            </a:r>
            <a:r>
              <a:rPr lang="es-ES" sz="5400" b="1" dirty="0">
                <a:solidFill>
                  <a:schemeClr val="bg1"/>
                </a:solidFill>
                <a:latin typeface="Calibri" panose="020F0502020204030204" pitchFamily="34" charset="0"/>
                <a:cs typeface="Calibri" panose="020F0502020204030204" pitchFamily="34" charset="0"/>
              </a:rPr>
              <a:t> contendía con el diablo, disputando con él por el cuerpo de Moisés, no se atrevió a proferir juicio de maldición contra él, sino que dijo: El Señor te reprenda.</a:t>
            </a:r>
          </a:p>
        </p:txBody>
      </p:sp>
    </p:spTree>
    <p:extLst>
      <p:ext uri="{BB962C8B-B14F-4D97-AF65-F5344CB8AC3E}">
        <p14:creationId xmlns:p14="http://schemas.microsoft.com/office/powerpoint/2010/main" val="20711131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1096"/>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163485"/>
            <a:ext cx="11198581" cy="76944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ES" sz="4400" b="1" dirty="0" smtClean="0">
                <a:solidFill>
                  <a:srgbClr val="FFFF00"/>
                </a:solidFill>
                <a:latin typeface="Calibri" panose="020F0502020204030204" pitchFamily="34" charset="0"/>
                <a:cs typeface="Calibri" panose="020F0502020204030204" pitchFamily="34" charset="0"/>
              </a:rPr>
              <a:t>Daniel 12: 1-2</a:t>
            </a:r>
            <a:endParaRPr lang="es-DO" sz="44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1079307"/>
            <a:ext cx="11198581" cy="5632311"/>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a:solidFill>
                  <a:schemeClr val="bg1"/>
                </a:solidFill>
                <a:latin typeface="Calibri" panose="020F0502020204030204" pitchFamily="34" charset="0"/>
                <a:cs typeface="Calibri" panose="020F0502020204030204" pitchFamily="34" charset="0"/>
              </a:rPr>
              <a:t>En aquel tiempo se levantará </a:t>
            </a:r>
            <a:r>
              <a:rPr lang="es-ES" sz="4000" b="1" dirty="0">
                <a:solidFill>
                  <a:srgbClr val="FFFF00"/>
                </a:solidFill>
                <a:latin typeface="Calibri" panose="020F0502020204030204" pitchFamily="34" charset="0"/>
                <a:cs typeface="Calibri" panose="020F0502020204030204" pitchFamily="34" charset="0"/>
              </a:rPr>
              <a:t>Miguel</a:t>
            </a:r>
            <a:r>
              <a:rPr lang="es-ES" sz="4000" b="1" dirty="0">
                <a:solidFill>
                  <a:schemeClr val="bg1"/>
                </a:solidFill>
                <a:latin typeface="Calibri" panose="020F0502020204030204" pitchFamily="34" charset="0"/>
                <a:cs typeface="Calibri" panose="020F0502020204030204" pitchFamily="34" charset="0"/>
              </a:rPr>
              <a:t>, el gran príncipe que está </a:t>
            </a:r>
            <a:r>
              <a:rPr lang="es-ES" sz="4000" b="1" dirty="0">
                <a:solidFill>
                  <a:srgbClr val="FFFF00"/>
                </a:solidFill>
                <a:latin typeface="Calibri" panose="020F0502020204030204" pitchFamily="34" charset="0"/>
                <a:cs typeface="Calibri" panose="020F0502020204030204" pitchFamily="34" charset="0"/>
              </a:rPr>
              <a:t>de parte de los hijos de tu pueblo</a:t>
            </a:r>
            <a:r>
              <a:rPr lang="es-ES" sz="4000" b="1" dirty="0">
                <a:solidFill>
                  <a:schemeClr val="bg1"/>
                </a:solidFill>
                <a:latin typeface="Calibri" panose="020F0502020204030204" pitchFamily="34" charset="0"/>
                <a:cs typeface="Calibri" panose="020F0502020204030204" pitchFamily="34" charset="0"/>
              </a:rPr>
              <a:t>; y será tiempo de angustia, cual nunca fue desde que hubo gente hasta entonces; pero en aquel tiempo será libertado tu pueblo, todos los que se hallen escritos en el </a:t>
            </a:r>
            <a:r>
              <a:rPr lang="es-ES" sz="4000" b="1" dirty="0" smtClean="0">
                <a:solidFill>
                  <a:schemeClr val="bg1"/>
                </a:solidFill>
                <a:latin typeface="Calibri" panose="020F0502020204030204" pitchFamily="34" charset="0"/>
                <a:cs typeface="Calibri" panose="020F0502020204030204" pitchFamily="34" charset="0"/>
              </a:rPr>
              <a:t>libro. </a:t>
            </a:r>
            <a:r>
              <a:rPr lang="es-ES" sz="4000" b="1" dirty="0">
                <a:solidFill>
                  <a:schemeClr val="bg1"/>
                </a:solidFill>
                <a:latin typeface="Calibri" panose="020F0502020204030204" pitchFamily="34" charset="0"/>
                <a:cs typeface="Calibri" panose="020F0502020204030204" pitchFamily="34" charset="0"/>
              </a:rPr>
              <a:t>Y muchos de los que duermen en el polvo de la tierra serán despertados, unos para vida eterna, y otros para vergüenza y confusión perpetua.</a:t>
            </a:r>
          </a:p>
        </p:txBody>
      </p:sp>
    </p:spTree>
    <p:extLst>
      <p:ext uri="{BB962C8B-B14F-4D97-AF65-F5344CB8AC3E}">
        <p14:creationId xmlns:p14="http://schemas.microsoft.com/office/powerpoint/2010/main" val="8737557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39384" y="233432"/>
            <a:ext cx="10692984" cy="5509200"/>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Entre los cristianos no hay una comprensión cabal sobre la identidad de Miguel. ¿Quién </a:t>
            </a:r>
            <a:r>
              <a:rPr lang="es-ES" sz="4400" b="1" dirty="0" smtClean="0">
                <a:solidFill>
                  <a:schemeClr val="bg1"/>
                </a:solidFill>
                <a:latin typeface="Calibri" panose="020F0502020204030204" pitchFamily="34" charset="0"/>
                <a:cs typeface="Calibri" panose="020F0502020204030204" pitchFamily="34" charset="0"/>
              </a:rPr>
              <a:t>era Miguel </a:t>
            </a:r>
            <a:r>
              <a:rPr lang="es-ES" sz="4400" b="1" dirty="0">
                <a:solidFill>
                  <a:schemeClr val="bg1"/>
                </a:solidFill>
                <a:latin typeface="Calibri" panose="020F0502020204030204" pitchFamily="34" charset="0"/>
                <a:cs typeface="Calibri" panose="020F0502020204030204" pitchFamily="34" charset="0"/>
              </a:rPr>
              <a:t>exactamente? ¿Qué significa su nombre? El nombre “</a:t>
            </a:r>
            <a:r>
              <a:rPr lang="es-ES" sz="4400" b="1" dirty="0">
                <a:solidFill>
                  <a:srgbClr val="FFFF00"/>
                </a:solidFill>
                <a:latin typeface="Calibri" panose="020F0502020204030204" pitchFamily="34" charset="0"/>
                <a:cs typeface="Calibri" panose="020F0502020204030204" pitchFamily="34" charset="0"/>
              </a:rPr>
              <a:t>Miguel</a:t>
            </a:r>
            <a:r>
              <a:rPr lang="es-ES" sz="4400" b="1" dirty="0">
                <a:solidFill>
                  <a:schemeClr val="bg1"/>
                </a:solidFill>
                <a:latin typeface="Calibri" panose="020F0502020204030204" pitchFamily="34" charset="0"/>
                <a:cs typeface="Calibri" panose="020F0502020204030204" pitchFamily="34" charset="0"/>
              </a:rPr>
              <a:t>” significa “</a:t>
            </a:r>
            <a:r>
              <a:rPr lang="es-ES" sz="4400" b="1" dirty="0">
                <a:solidFill>
                  <a:srgbClr val="FFFF00"/>
                </a:solidFill>
                <a:latin typeface="Calibri" panose="020F0502020204030204" pitchFamily="34" charset="0"/>
                <a:cs typeface="Calibri" panose="020F0502020204030204" pitchFamily="34" charset="0"/>
              </a:rPr>
              <a:t>el que es </a:t>
            </a:r>
            <a:r>
              <a:rPr lang="es-ES" sz="4400" b="1" dirty="0" smtClean="0">
                <a:solidFill>
                  <a:srgbClr val="FFFF00"/>
                </a:solidFill>
                <a:latin typeface="Calibri" panose="020F0502020204030204" pitchFamily="34" charset="0"/>
                <a:cs typeface="Calibri" panose="020F0502020204030204" pitchFamily="34" charset="0"/>
              </a:rPr>
              <a:t>como Dios</a:t>
            </a:r>
            <a:r>
              <a:rPr lang="es-ES" sz="4400" b="1" dirty="0">
                <a:solidFill>
                  <a:schemeClr val="bg1"/>
                </a:solidFill>
                <a:latin typeface="Calibri" panose="020F0502020204030204" pitchFamily="34" charset="0"/>
                <a:cs typeface="Calibri" panose="020F0502020204030204" pitchFamily="34" charset="0"/>
              </a:rPr>
              <a:t>”. se menciona a Miguel sólo cinco veces en la Biblia. Además de Daniel 10:13, 21, </a:t>
            </a:r>
            <a:r>
              <a:rPr lang="es-ES" sz="4400" b="1" dirty="0" smtClean="0">
                <a:solidFill>
                  <a:schemeClr val="bg1"/>
                </a:solidFill>
                <a:latin typeface="Calibri" panose="020F0502020204030204" pitchFamily="34" charset="0"/>
                <a:cs typeface="Calibri" panose="020F0502020204030204" pitchFamily="34" charset="0"/>
              </a:rPr>
              <a:t>las otras </a:t>
            </a:r>
            <a:r>
              <a:rPr lang="es-ES" sz="4400" b="1" dirty="0">
                <a:solidFill>
                  <a:schemeClr val="bg1"/>
                </a:solidFill>
                <a:latin typeface="Calibri" panose="020F0502020204030204" pitchFamily="34" charset="0"/>
                <a:cs typeface="Calibri" panose="020F0502020204030204" pitchFamily="34" charset="0"/>
              </a:rPr>
              <a:t>referencias a Miguel se encuentran en</a:t>
            </a:r>
            <a:r>
              <a:rPr lang="es-ES" sz="4400" b="1" dirty="0" smtClean="0">
                <a:solidFill>
                  <a:schemeClr val="bg1"/>
                </a:solidFill>
                <a:latin typeface="Calibri" panose="020F0502020204030204" pitchFamily="34" charset="0"/>
                <a:cs typeface="Calibri" panose="020F0502020204030204" pitchFamily="34" charset="0"/>
              </a:rPr>
              <a:t>:</a:t>
            </a:r>
            <a:endParaRPr lang="es-E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46745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749508" y="455096"/>
            <a:ext cx="10692984" cy="6186309"/>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pPr marL="571500" indent="-571500">
              <a:buFont typeface="Arial" panose="020B0604020202020204" pitchFamily="34" charset="0"/>
              <a:buChar char="•"/>
            </a:pPr>
            <a:r>
              <a:rPr lang="es-ES" sz="4400" b="1" dirty="0" smtClean="0">
                <a:solidFill>
                  <a:srgbClr val="FFFF00"/>
                </a:solidFill>
                <a:latin typeface="Calibri" panose="020F0502020204030204" pitchFamily="34" charset="0"/>
                <a:cs typeface="Calibri" panose="020F0502020204030204" pitchFamily="34" charset="0"/>
              </a:rPr>
              <a:t>Apocalipsis </a:t>
            </a:r>
            <a:r>
              <a:rPr lang="es-ES" sz="4400" b="1" dirty="0">
                <a:solidFill>
                  <a:srgbClr val="FFFF00"/>
                </a:solidFill>
                <a:latin typeface="Calibri" panose="020F0502020204030204" pitchFamily="34" charset="0"/>
                <a:cs typeface="Calibri" panose="020F0502020204030204" pitchFamily="34" charset="0"/>
              </a:rPr>
              <a:t>12:7-9. </a:t>
            </a:r>
            <a:r>
              <a:rPr lang="es-ES" sz="4400" b="1" dirty="0">
                <a:solidFill>
                  <a:schemeClr val="bg1"/>
                </a:solidFill>
                <a:latin typeface="Calibri" panose="020F0502020204030204" pitchFamily="34" charset="0"/>
                <a:cs typeface="Calibri" panose="020F0502020204030204" pitchFamily="34" charset="0"/>
              </a:rPr>
              <a:t>Miguel comanda a los ángeles y tiene autoridad para expulsar </a:t>
            </a:r>
            <a:r>
              <a:rPr lang="es-ES" sz="4400" b="1" dirty="0" smtClean="0">
                <a:solidFill>
                  <a:schemeClr val="bg1"/>
                </a:solidFill>
                <a:latin typeface="Calibri" panose="020F0502020204030204" pitchFamily="34" charset="0"/>
                <a:cs typeface="Calibri" panose="020F0502020204030204" pitchFamily="34" charset="0"/>
              </a:rPr>
              <a:t>a Satanás </a:t>
            </a:r>
            <a:r>
              <a:rPr lang="es-ES" sz="4400" b="1" dirty="0">
                <a:solidFill>
                  <a:schemeClr val="bg1"/>
                </a:solidFill>
                <a:latin typeface="Calibri" panose="020F0502020204030204" pitchFamily="34" charset="0"/>
                <a:cs typeface="Calibri" panose="020F0502020204030204" pitchFamily="34" charset="0"/>
              </a:rPr>
              <a:t>del cielo.</a:t>
            </a:r>
          </a:p>
          <a:p>
            <a:pPr marL="571500" indent="-571500">
              <a:buFont typeface="Arial" panose="020B0604020202020204" pitchFamily="34" charset="0"/>
              <a:buChar char="•"/>
            </a:pPr>
            <a:r>
              <a:rPr lang="es-ES" sz="4400" b="1" dirty="0" smtClean="0">
                <a:solidFill>
                  <a:srgbClr val="FFFF00"/>
                </a:solidFill>
                <a:latin typeface="Calibri" panose="020F0502020204030204" pitchFamily="34" charset="0"/>
                <a:cs typeface="Calibri" panose="020F0502020204030204" pitchFamily="34" charset="0"/>
              </a:rPr>
              <a:t>Judas </a:t>
            </a:r>
            <a:r>
              <a:rPr lang="es-ES" sz="4400" b="1" dirty="0">
                <a:solidFill>
                  <a:srgbClr val="FFFF00"/>
                </a:solidFill>
                <a:latin typeface="Calibri" panose="020F0502020204030204" pitchFamily="34" charset="0"/>
                <a:cs typeface="Calibri" panose="020F0502020204030204" pitchFamily="34" charset="0"/>
              </a:rPr>
              <a:t>9. </a:t>
            </a:r>
            <a:r>
              <a:rPr lang="es-ES" sz="4400" b="1" dirty="0" smtClean="0">
                <a:solidFill>
                  <a:schemeClr val="bg1"/>
                </a:solidFill>
                <a:latin typeface="Calibri" panose="020F0502020204030204" pitchFamily="34" charset="0"/>
                <a:cs typeface="Calibri" panose="020F0502020204030204" pitchFamily="34" charset="0"/>
              </a:rPr>
              <a:t>Miguel [el arcángel] </a:t>
            </a:r>
            <a:r>
              <a:rPr lang="es-ES" sz="4400" b="1" dirty="0">
                <a:solidFill>
                  <a:schemeClr val="bg1"/>
                </a:solidFill>
                <a:latin typeface="Calibri" panose="020F0502020204030204" pitchFamily="34" charset="0"/>
                <a:cs typeface="Calibri" panose="020F0502020204030204" pitchFamily="34" charset="0"/>
              </a:rPr>
              <a:t>tiene autoridad para levantar a </a:t>
            </a:r>
            <a:r>
              <a:rPr lang="es-ES" sz="4400" b="1" dirty="0" smtClean="0">
                <a:solidFill>
                  <a:schemeClr val="bg1"/>
                </a:solidFill>
                <a:latin typeface="Calibri" panose="020F0502020204030204" pitchFamily="34" charset="0"/>
                <a:cs typeface="Calibri" panose="020F0502020204030204" pitchFamily="34" charset="0"/>
              </a:rPr>
              <a:t>Moisés </a:t>
            </a:r>
            <a:r>
              <a:rPr lang="es-ES" sz="4400" b="1" dirty="0">
                <a:solidFill>
                  <a:schemeClr val="bg1"/>
                </a:solidFill>
                <a:latin typeface="Calibri" panose="020F0502020204030204" pitchFamily="34" charset="0"/>
                <a:cs typeface="Calibri" panose="020F0502020204030204" pitchFamily="34" charset="0"/>
              </a:rPr>
              <a:t>de entre los muertos.</a:t>
            </a:r>
          </a:p>
          <a:p>
            <a:pPr marL="571500" indent="-571500">
              <a:buFont typeface="Arial" panose="020B0604020202020204" pitchFamily="34" charset="0"/>
              <a:buChar char="•"/>
            </a:pPr>
            <a:r>
              <a:rPr lang="es-ES" sz="4400" b="1" dirty="0" smtClean="0">
                <a:solidFill>
                  <a:srgbClr val="FFFF00"/>
                </a:solidFill>
                <a:latin typeface="Calibri" panose="020F0502020204030204" pitchFamily="34" charset="0"/>
                <a:cs typeface="Calibri" panose="020F0502020204030204" pitchFamily="34" charset="0"/>
              </a:rPr>
              <a:t>Daniel </a:t>
            </a:r>
            <a:r>
              <a:rPr lang="es-ES" sz="4400" b="1" dirty="0">
                <a:solidFill>
                  <a:srgbClr val="FFFF00"/>
                </a:solidFill>
                <a:latin typeface="Calibri" panose="020F0502020204030204" pitchFamily="34" charset="0"/>
                <a:cs typeface="Calibri" panose="020F0502020204030204" pitchFamily="34" charset="0"/>
              </a:rPr>
              <a:t>12:1, 2. </a:t>
            </a:r>
            <a:r>
              <a:rPr lang="es-ES" sz="4400" b="1" dirty="0">
                <a:solidFill>
                  <a:schemeClr val="bg1"/>
                </a:solidFill>
                <a:latin typeface="Calibri" panose="020F0502020204030204" pitchFamily="34" charset="0"/>
                <a:cs typeface="Calibri" panose="020F0502020204030204" pitchFamily="34" charset="0"/>
              </a:rPr>
              <a:t>Miguel libera a su pueblo en el tiempo de tribulación y tiene el poder </a:t>
            </a:r>
            <a:r>
              <a:rPr lang="es-ES" sz="4400" b="1" dirty="0" smtClean="0">
                <a:solidFill>
                  <a:schemeClr val="bg1"/>
                </a:solidFill>
                <a:latin typeface="Calibri" panose="020F0502020204030204" pitchFamily="34" charset="0"/>
                <a:cs typeface="Calibri" panose="020F0502020204030204" pitchFamily="34" charset="0"/>
              </a:rPr>
              <a:t>para resucitar </a:t>
            </a:r>
            <a:r>
              <a:rPr lang="es-ES" sz="4400" b="1" dirty="0">
                <a:solidFill>
                  <a:schemeClr val="bg1"/>
                </a:solidFill>
                <a:latin typeface="Calibri" panose="020F0502020204030204" pitchFamily="34" charset="0"/>
                <a:cs typeface="Calibri" panose="020F0502020204030204" pitchFamily="34" charset="0"/>
              </a:rPr>
              <a:t>a los muertos</a:t>
            </a:r>
            <a:r>
              <a:rPr lang="es-ES" sz="3600" b="1" dirty="0">
                <a:solidFill>
                  <a:schemeClr val="bg1"/>
                </a:solidFill>
                <a:latin typeface="Calibri" panose="020F0502020204030204" pitchFamily="34" charset="0"/>
                <a:cs typeface="Calibri" panose="020F0502020204030204" pitchFamily="34" charset="0"/>
              </a:rPr>
              <a:t>.</a:t>
            </a:r>
            <a:endParaRPr lang="es-DO" sz="36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2661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939384" y="563216"/>
            <a:ext cx="10453141" cy="5509200"/>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Esos versículos nos revelan claramente que </a:t>
            </a:r>
            <a:r>
              <a:rPr lang="es-ES" sz="4400" b="1" dirty="0">
                <a:solidFill>
                  <a:srgbClr val="FFFF00"/>
                </a:solidFill>
                <a:latin typeface="Calibri" panose="020F0502020204030204" pitchFamily="34" charset="0"/>
                <a:cs typeface="Calibri" panose="020F0502020204030204" pitchFamily="34" charset="0"/>
              </a:rPr>
              <a:t>Miguel es uno de los muchos nombres de </a:t>
            </a:r>
            <a:r>
              <a:rPr lang="es-ES" sz="4400" b="1" dirty="0" smtClean="0">
                <a:solidFill>
                  <a:srgbClr val="FFFF00"/>
                </a:solidFill>
                <a:latin typeface="Calibri" panose="020F0502020204030204" pitchFamily="34" charset="0"/>
                <a:cs typeface="Calibri" panose="020F0502020204030204" pitchFamily="34" charset="0"/>
              </a:rPr>
              <a:t>Jesús</a:t>
            </a:r>
            <a:r>
              <a:rPr lang="es-ES" sz="4400" b="1" dirty="0" smtClean="0">
                <a:solidFill>
                  <a:schemeClr val="bg1"/>
                </a:solidFill>
                <a:latin typeface="Calibri" panose="020F0502020204030204" pitchFamily="34" charset="0"/>
                <a:cs typeface="Calibri" panose="020F0502020204030204" pitchFamily="34" charset="0"/>
              </a:rPr>
              <a:t>. Jesús </a:t>
            </a:r>
            <a:r>
              <a:rPr lang="es-ES" sz="4400" b="1" dirty="0">
                <a:solidFill>
                  <a:schemeClr val="bg1"/>
                </a:solidFill>
                <a:latin typeface="Calibri" panose="020F0502020204030204" pitchFamily="34" charset="0"/>
                <a:cs typeface="Calibri" panose="020F0502020204030204" pitchFamily="34" charset="0"/>
              </a:rPr>
              <a:t>es el Cordero, el León, la Roca de la Eternidad, el Lirio de los Valles, la Rosa de </a:t>
            </a:r>
            <a:r>
              <a:rPr lang="es-ES" sz="4400" b="1" dirty="0" err="1">
                <a:solidFill>
                  <a:schemeClr val="bg1"/>
                </a:solidFill>
                <a:latin typeface="Calibri" panose="020F0502020204030204" pitchFamily="34" charset="0"/>
                <a:cs typeface="Calibri" panose="020F0502020204030204" pitchFamily="34" charset="0"/>
              </a:rPr>
              <a:t>Sarón</a:t>
            </a:r>
            <a:r>
              <a:rPr lang="es-ES" sz="4400" b="1" dirty="0">
                <a:solidFill>
                  <a:schemeClr val="bg1"/>
                </a:solidFill>
                <a:latin typeface="Calibri" panose="020F0502020204030204" pitchFamily="34" charset="0"/>
                <a:cs typeface="Calibri" panose="020F0502020204030204" pitchFamily="34" charset="0"/>
              </a:rPr>
              <a:t>, </a:t>
            </a:r>
            <a:r>
              <a:rPr lang="es-ES" sz="4400" b="1" dirty="0" smtClean="0">
                <a:solidFill>
                  <a:schemeClr val="bg1"/>
                </a:solidFill>
                <a:latin typeface="Calibri" panose="020F0502020204030204" pitchFamily="34" charset="0"/>
                <a:cs typeface="Calibri" panose="020F0502020204030204" pitchFamily="34" charset="0"/>
              </a:rPr>
              <a:t>la Puerta</a:t>
            </a:r>
            <a:r>
              <a:rPr lang="es-ES" sz="4400" b="1" dirty="0">
                <a:solidFill>
                  <a:schemeClr val="bg1"/>
                </a:solidFill>
                <a:latin typeface="Calibri" panose="020F0502020204030204" pitchFamily="34" charset="0"/>
                <a:cs typeface="Calibri" panose="020F0502020204030204" pitchFamily="34" charset="0"/>
              </a:rPr>
              <a:t>, el Camino, la Verdad y la Vida. Cuando la Escritura utiliza el nombre “Miguel” se </a:t>
            </a:r>
            <a:r>
              <a:rPr lang="es-ES" sz="4400" b="1" dirty="0" smtClean="0">
                <a:solidFill>
                  <a:schemeClr val="bg1"/>
                </a:solidFill>
                <a:latin typeface="Calibri" panose="020F0502020204030204" pitchFamily="34" charset="0"/>
                <a:cs typeface="Calibri" panose="020F0502020204030204" pitchFamily="34" charset="0"/>
              </a:rPr>
              <a:t>refiere a </a:t>
            </a:r>
            <a:r>
              <a:rPr lang="es-ES" sz="4400" b="1" dirty="0">
                <a:solidFill>
                  <a:schemeClr val="bg1"/>
                </a:solidFill>
                <a:latin typeface="Calibri" panose="020F0502020204030204" pitchFamily="34" charset="0"/>
                <a:cs typeface="Calibri" panose="020F0502020204030204" pitchFamily="34" charset="0"/>
              </a:rPr>
              <a:t>Jesús, y lo revela como el “Poderoso Conquistador”. </a:t>
            </a:r>
          </a:p>
        </p:txBody>
      </p:sp>
    </p:spTree>
    <p:extLst>
      <p:ext uri="{BB962C8B-B14F-4D97-AF65-F5344CB8AC3E}">
        <p14:creationId xmlns:p14="http://schemas.microsoft.com/office/powerpoint/2010/main" val="24777779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chemeClr val="tx1"/>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1049312" y="618393"/>
            <a:ext cx="10598046" cy="5632311"/>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No </a:t>
            </a:r>
            <a:r>
              <a:rPr lang="es-ES" sz="4000" b="1" dirty="0">
                <a:solidFill>
                  <a:schemeClr val="bg1"/>
                </a:solidFill>
                <a:latin typeface="Calibri" panose="020F0502020204030204" pitchFamily="34" charset="0"/>
                <a:cs typeface="Calibri" panose="020F0502020204030204" pitchFamily="34" charset="0"/>
              </a:rPr>
              <a:t>debes confundirte con la expresión</a:t>
            </a:r>
          </a:p>
          <a:p>
            <a:r>
              <a:rPr lang="es-ES" sz="4000" b="1" dirty="0">
                <a:solidFill>
                  <a:schemeClr val="bg1"/>
                </a:solidFill>
                <a:latin typeface="Calibri" panose="020F0502020204030204" pitchFamily="34" charset="0"/>
                <a:cs typeface="Calibri" panose="020F0502020204030204" pitchFamily="34" charset="0"/>
              </a:rPr>
              <a:t>“</a:t>
            </a:r>
            <a:r>
              <a:rPr lang="es-ES" sz="4000" b="1" dirty="0">
                <a:solidFill>
                  <a:srgbClr val="FFFF00"/>
                </a:solidFill>
                <a:latin typeface="Calibri" panose="020F0502020204030204" pitchFamily="34" charset="0"/>
                <a:cs typeface="Calibri" panose="020F0502020204030204" pitchFamily="34" charset="0"/>
              </a:rPr>
              <a:t>Arcángel Miguel</a:t>
            </a:r>
            <a:r>
              <a:rPr lang="es-ES" sz="4000" b="1" dirty="0">
                <a:solidFill>
                  <a:schemeClr val="bg1"/>
                </a:solidFill>
                <a:latin typeface="Calibri" panose="020F0502020204030204" pitchFamily="34" charset="0"/>
                <a:cs typeface="Calibri" panose="020F0502020204030204" pitchFamily="34" charset="0"/>
              </a:rPr>
              <a:t>” (Judas 9). La palabra “arcángel” significa “comandante en jefe” o “</a:t>
            </a:r>
            <a:r>
              <a:rPr lang="es-ES" sz="4000" b="1" dirty="0" smtClean="0">
                <a:solidFill>
                  <a:schemeClr val="bg1"/>
                </a:solidFill>
                <a:latin typeface="Calibri" panose="020F0502020204030204" pitchFamily="34" charset="0"/>
                <a:cs typeface="Calibri" panose="020F0502020204030204" pitchFamily="34" charset="0"/>
              </a:rPr>
              <a:t>cabeza” de </a:t>
            </a:r>
            <a:r>
              <a:rPr lang="es-ES" sz="4000" b="1" dirty="0">
                <a:solidFill>
                  <a:schemeClr val="bg1"/>
                </a:solidFill>
                <a:latin typeface="Calibri" panose="020F0502020204030204" pitchFamily="34" charset="0"/>
                <a:cs typeface="Calibri" panose="020F0502020204030204" pitchFamily="34" charset="0"/>
              </a:rPr>
              <a:t>los ángeles. </a:t>
            </a:r>
            <a:r>
              <a:rPr lang="es-ES" sz="4000" b="1" u="sng" dirty="0">
                <a:solidFill>
                  <a:schemeClr val="bg1"/>
                </a:solidFill>
                <a:latin typeface="Calibri" panose="020F0502020204030204" pitchFamily="34" charset="0"/>
                <a:cs typeface="Calibri" panose="020F0502020204030204" pitchFamily="34" charset="0"/>
              </a:rPr>
              <a:t>Jesús no es un ángel. Es el divino Hijo de Dios. </a:t>
            </a:r>
            <a:r>
              <a:rPr lang="es-ES" sz="4000" b="1" dirty="0">
                <a:solidFill>
                  <a:schemeClr val="bg1"/>
                </a:solidFill>
                <a:latin typeface="Calibri" panose="020F0502020204030204" pitchFamily="34" charset="0"/>
                <a:cs typeface="Calibri" panose="020F0502020204030204" pitchFamily="34" charset="0"/>
              </a:rPr>
              <a:t>Nunca tuvo comienzo y </a:t>
            </a:r>
            <a:r>
              <a:rPr lang="es-ES" sz="4000" b="1" dirty="0" smtClean="0">
                <a:solidFill>
                  <a:schemeClr val="bg1"/>
                </a:solidFill>
                <a:latin typeface="Calibri" panose="020F0502020204030204" pitchFamily="34" charset="0"/>
                <a:cs typeface="Calibri" panose="020F0502020204030204" pitchFamily="34" charset="0"/>
              </a:rPr>
              <a:t>nunca tendrá </a:t>
            </a:r>
            <a:r>
              <a:rPr lang="es-ES" sz="4000" b="1" dirty="0">
                <a:solidFill>
                  <a:schemeClr val="bg1"/>
                </a:solidFill>
                <a:latin typeface="Calibri" panose="020F0502020204030204" pitchFamily="34" charset="0"/>
                <a:cs typeface="Calibri" panose="020F0502020204030204" pitchFamily="34" charset="0"/>
              </a:rPr>
              <a:t>fin (Apocalipsis 1:8). Es eterno (Juan 8:58). Participó junto con el Padre en la creación </a:t>
            </a:r>
            <a:r>
              <a:rPr lang="es-ES" sz="4000" b="1" dirty="0" smtClean="0">
                <a:solidFill>
                  <a:schemeClr val="bg1"/>
                </a:solidFill>
                <a:latin typeface="Calibri" panose="020F0502020204030204" pitchFamily="34" charset="0"/>
                <a:cs typeface="Calibri" panose="020F0502020204030204" pitchFamily="34" charset="0"/>
              </a:rPr>
              <a:t>del mundo </a:t>
            </a:r>
            <a:r>
              <a:rPr lang="es-ES" sz="4000" b="1" dirty="0">
                <a:solidFill>
                  <a:schemeClr val="bg1"/>
                </a:solidFill>
                <a:latin typeface="Calibri" panose="020F0502020204030204" pitchFamily="34" charset="0"/>
                <a:cs typeface="Calibri" panose="020F0502020204030204" pitchFamily="34" charset="0"/>
              </a:rPr>
              <a:t>(Juan 1:1-3). Existía antes de los ángeles y es quien los creó (Hebreos 1:3, 4).</a:t>
            </a:r>
          </a:p>
        </p:txBody>
      </p:sp>
    </p:spTree>
    <p:extLst>
      <p:ext uri="{BB962C8B-B14F-4D97-AF65-F5344CB8AC3E}">
        <p14:creationId xmlns:p14="http://schemas.microsoft.com/office/powerpoint/2010/main" val="20354819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163485"/>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10. </a:t>
            </a:r>
            <a:r>
              <a:rPr lang="es-ES" sz="3600" b="1" dirty="0">
                <a:solidFill>
                  <a:srgbClr val="FFFF00"/>
                </a:solidFill>
                <a:latin typeface="Calibri" panose="020F0502020204030204" pitchFamily="34" charset="0"/>
                <a:cs typeface="Calibri" panose="020F0502020204030204" pitchFamily="34" charset="0"/>
              </a:rPr>
              <a:t>¿Quiénes acompañarán a Jesús cuando regrese con la gloria del Padre en </a:t>
            </a:r>
            <a:r>
              <a:rPr lang="es-ES" sz="3600" b="1" dirty="0" smtClean="0">
                <a:solidFill>
                  <a:srgbClr val="FFFF00"/>
                </a:solidFill>
                <a:latin typeface="Calibri" panose="020F0502020204030204" pitchFamily="34" charset="0"/>
                <a:cs typeface="Calibri" panose="020F0502020204030204" pitchFamily="34" charset="0"/>
              </a:rPr>
              <a:t>deslumbrante fulgor</a:t>
            </a:r>
            <a:r>
              <a:rPr lang="es-ES" sz="3600" b="1" dirty="0">
                <a:solidFill>
                  <a:srgbClr val="FFFF00"/>
                </a:solidFill>
                <a:latin typeface="Calibri" panose="020F0502020204030204" pitchFamily="34" charset="0"/>
                <a:cs typeface="Calibri" panose="020F0502020204030204" pitchFamily="34" charset="0"/>
              </a:rPr>
              <a:t>? Mateo 16:27</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974360" y="1767532"/>
            <a:ext cx="10103371" cy="3416320"/>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5400" b="1" dirty="0">
                <a:solidFill>
                  <a:schemeClr val="bg1"/>
                </a:solidFill>
                <a:latin typeface="Calibri" panose="020F0502020204030204" pitchFamily="34" charset="0"/>
                <a:cs typeface="Calibri" panose="020F0502020204030204" pitchFamily="34" charset="0"/>
              </a:rPr>
              <a:t>Porque el Hijo del Hombre vendrá en la gloria de su Padre </a:t>
            </a:r>
            <a:r>
              <a:rPr lang="es-ES" sz="5400" b="1" dirty="0">
                <a:solidFill>
                  <a:srgbClr val="FFFF00"/>
                </a:solidFill>
                <a:latin typeface="Calibri" panose="020F0502020204030204" pitchFamily="34" charset="0"/>
                <a:cs typeface="Calibri" panose="020F0502020204030204" pitchFamily="34" charset="0"/>
              </a:rPr>
              <a:t>con sus ángeles</a:t>
            </a:r>
            <a:r>
              <a:rPr lang="es-ES" sz="5400" b="1" dirty="0">
                <a:solidFill>
                  <a:schemeClr val="bg1"/>
                </a:solidFill>
                <a:latin typeface="Calibri" panose="020F0502020204030204" pitchFamily="34" charset="0"/>
                <a:cs typeface="Calibri" panose="020F0502020204030204" pitchFamily="34" charset="0"/>
              </a:rPr>
              <a:t>, y entonces pagará a cada uno conforme a sus obras.</a:t>
            </a:r>
          </a:p>
        </p:txBody>
      </p:sp>
    </p:spTree>
    <p:extLst>
      <p:ext uri="{BB962C8B-B14F-4D97-AF65-F5344CB8AC3E}">
        <p14:creationId xmlns:p14="http://schemas.microsoft.com/office/powerpoint/2010/main" val="888218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931025" y="690739"/>
            <a:ext cx="10941186"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   </a:t>
            </a:r>
            <a:r>
              <a:rPr lang="es-ES" sz="4400" b="1" dirty="0" smtClean="0">
                <a:solidFill>
                  <a:schemeClr val="bg1"/>
                </a:solidFill>
                <a:latin typeface="Calibri" panose="020F0502020204030204" pitchFamily="34" charset="0"/>
                <a:cs typeface="Calibri" panose="020F0502020204030204" pitchFamily="34" charset="0"/>
              </a:rPr>
              <a:t>       La </a:t>
            </a:r>
            <a:r>
              <a:rPr lang="es-ES" sz="4400" b="1" dirty="0">
                <a:solidFill>
                  <a:schemeClr val="bg1"/>
                </a:solidFill>
                <a:latin typeface="Calibri" panose="020F0502020204030204" pitchFamily="34" charset="0"/>
                <a:cs typeface="Calibri" panose="020F0502020204030204" pitchFamily="34" charset="0"/>
              </a:rPr>
              <a:t>oración le da </a:t>
            </a:r>
            <a:r>
              <a:rPr lang="es-ES" sz="4400" b="1" dirty="0" smtClean="0">
                <a:solidFill>
                  <a:schemeClr val="bg1"/>
                </a:solidFill>
                <a:latin typeface="Calibri" panose="020F0502020204030204" pitchFamily="34" charset="0"/>
                <a:cs typeface="Calibri" panose="020F0502020204030204" pitchFamily="34" charset="0"/>
              </a:rPr>
              <a:t>a Dios </a:t>
            </a:r>
            <a:r>
              <a:rPr lang="es-ES" sz="4400" b="1" dirty="0">
                <a:solidFill>
                  <a:schemeClr val="bg1"/>
                </a:solidFill>
                <a:latin typeface="Calibri" panose="020F0502020204030204" pitchFamily="34" charset="0"/>
                <a:cs typeface="Calibri" panose="020F0502020204030204" pitchFamily="34" charset="0"/>
              </a:rPr>
              <a:t>la autorización para hacer lo que él </a:t>
            </a:r>
            <a:r>
              <a:rPr lang="es-ES" sz="4400" b="1" dirty="0" smtClean="0">
                <a:solidFill>
                  <a:schemeClr val="bg1"/>
                </a:solidFill>
                <a:latin typeface="Calibri" panose="020F0502020204030204" pitchFamily="34" charset="0"/>
                <a:cs typeface="Calibri" panose="020F0502020204030204" pitchFamily="34" charset="0"/>
              </a:rPr>
              <a:t>anhela permanentemente</a:t>
            </a:r>
            <a:r>
              <a:rPr lang="es-ES" sz="4400" b="1" dirty="0">
                <a:solidFill>
                  <a:schemeClr val="bg1"/>
                </a:solidFill>
                <a:latin typeface="Calibri" panose="020F0502020204030204" pitchFamily="34" charset="0"/>
                <a:cs typeface="Calibri" panose="020F0502020204030204" pitchFamily="34" charset="0"/>
              </a:rPr>
              <a:t>. Aunque no veamos </a:t>
            </a:r>
            <a:r>
              <a:rPr lang="es-ES" sz="4400" b="1" dirty="0" smtClean="0">
                <a:solidFill>
                  <a:schemeClr val="bg1"/>
                </a:solidFill>
                <a:latin typeface="Calibri" panose="020F0502020204030204" pitchFamily="34" charset="0"/>
                <a:cs typeface="Calibri" panose="020F0502020204030204" pitchFamily="34" charset="0"/>
              </a:rPr>
              <a:t>ningún acontecimiento </a:t>
            </a:r>
            <a:r>
              <a:rPr lang="es-ES" sz="4400" b="1" dirty="0">
                <a:solidFill>
                  <a:schemeClr val="bg1"/>
                </a:solidFill>
                <a:latin typeface="Calibri" panose="020F0502020204030204" pitchFamily="34" charset="0"/>
                <a:cs typeface="Calibri" panose="020F0502020204030204" pitchFamily="34" charset="0"/>
              </a:rPr>
              <a:t>significativo, Dios está trabajando para arreglar el problema. </a:t>
            </a:r>
            <a:r>
              <a:rPr lang="es-ES" sz="4400" b="1" dirty="0" smtClean="0">
                <a:solidFill>
                  <a:schemeClr val="bg1"/>
                </a:solidFill>
                <a:latin typeface="Calibri" panose="020F0502020204030204" pitchFamily="34" charset="0"/>
                <a:cs typeface="Calibri" panose="020F0502020204030204" pitchFamily="34" charset="0"/>
              </a:rPr>
              <a:t>Aunque aparentemente </a:t>
            </a:r>
            <a:r>
              <a:rPr lang="es-ES" sz="4400" b="1" dirty="0">
                <a:solidFill>
                  <a:schemeClr val="bg1"/>
                </a:solidFill>
                <a:latin typeface="Calibri" panose="020F0502020204030204" pitchFamily="34" charset="0"/>
                <a:cs typeface="Calibri" panose="020F0502020204030204" pitchFamily="34" charset="0"/>
              </a:rPr>
              <a:t>no hayan respuestas, Dios está trabajando para encontrar una solución. </a:t>
            </a:r>
            <a:r>
              <a:rPr lang="es-ES" sz="4400" b="1" dirty="0" smtClean="0">
                <a:solidFill>
                  <a:schemeClr val="bg1"/>
                </a:solidFill>
                <a:latin typeface="Calibri" panose="020F0502020204030204" pitchFamily="34" charset="0"/>
                <a:cs typeface="Calibri" panose="020F0502020204030204" pitchFamily="34" charset="0"/>
              </a:rPr>
              <a:t>Aunque tenga </a:t>
            </a:r>
            <a:r>
              <a:rPr lang="es-ES" sz="4400" b="1" dirty="0">
                <a:solidFill>
                  <a:schemeClr val="bg1"/>
                </a:solidFill>
                <a:latin typeface="Calibri" panose="020F0502020204030204" pitchFamily="34" charset="0"/>
                <a:cs typeface="Calibri" panose="020F0502020204030204" pitchFamily="34" charset="0"/>
              </a:rPr>
              <a:t>oposición a sus propósitos, nunca será vencido.</a:t>
            </a:r>
            <a:endParaRPr lang="es-DO" sz="4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08121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163485"/>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11. ¿Qué sucederá cuando Jesús regrese triunfante y en gloria? 1 Tesalonicenses 4: 16, 17</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869429" y="1608076"/>
            <a:ext cx="10103371" cy="5016758"/>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a:solidFill>
                  <a:schemeClr val="bg1"/>
                </a:solidFill>
                <a:latin typeface="Calibri" panose="020F0502020204030204" pitchFamily="34" charset="0"/>
                <a:cs typeface="Calibri" panose="020F0502020204030204" pitchFamily="34" charset="0"/>
              </a:rPr>
              <a:t>Porque el Señor mismo con voz de mando, con voz de arcángel, y con trompeta de Dios, descenderá del cielo; y </a:t>
            </a:r>
            <a:r>
              <a:rPr lang="es-ES" sz="4000" b="1" dirty="0">
                <a:solidFill>
                  <a:srgbClr val="FFFF00"/>
                </a:solidFill>
                <a:latin typeface="Calibri" panose="020F0502020204030204" pitchFamily="34" charset="0"/>
                <a:cs typeface="Calibri" panose="020F0502020204030204" pitchFamily="34" charset="0"/>
              </a:rPr>
              <a:t>los muertos en Cristo resucitarán </a:t>
            </a:r>
            <a:r>
              <a:rPr lang="es-ES" sz="4000" b="1" dirty="0" smtClean="0">
                <a:solidFill>
                  <a:srgbClr val="FFFF00"/>
                </a:solidFill>
                <a:latin typeface="Calibri" panose="020F0502020204030204" pitchFamily="34" charset="0"/>
                <a:cs typeface="Calibri" panose="020F0502020204030204" pitchFamily="34" charset="0"/>
              </a:rPr>
              <a:t>primero</a:t>
            </a:r>
            <a:r>
              <a:rPr lang="es-ES" sz="4000" b="1" dirty="0" smtClean="0">
                <a:solidFill>
                  <a:schemeClr val="bg1"/>
                </a:solidFill>
                <a:latin typeface="Calibri" panose="020F0502020204030204" pitchFamily="34" charset="0"/>
                <a:cs typeface="Calibri" panose="020F0502020204030204" pitchFamily="34" charset="0"/>
              </a:rPr>
              <a:t>. Luego </a:t>
            </a:r>
            <a:r>
              <a:rPr lang="es-ES" sz="4000" b="1" dirty="0">
                <a:solidFill>
                  <a:schemeClr val="bg1"/>
                </a:solidFill>
                <a:latin typeface="Calibri" panose="020F0502020204030204" pitchFamily="34" charset="0"/>
                <a:cs typeface="Calibri" panose="020F0502020204030204" pitchFamily="34" charset="0"/>
              </a:rPr>
              <a:t>nosotros los que </a:t>
            </a:r>
            <a:r>
              <a:rPr lang="es-ES" sz="4000" b="1" dirty="0">
                <a:solidFill>
                  <a:srgbClr val="FFFF00"/>
                </a:solidFill>
                <a:latin typeface="Calibri" panose="020F0502020204030204" pitchFamily="34" charset="0"/>
                <a:cs typeface="Calibri" panose="020F0502020204030204" pitchFamily="34" charset="0"/>
              </a:rPr>
              <a:t>vivimos</a:t>
            </a:r>
            <a:r>
              <a:rPr lang="es-ES" sz="4000" b="1" dirty="0">
                <a:solidFill>
                  <a:schemeClr val="bg1"/>
                </a:solidFill>
                <a:latin typeface="Calibri" panose="020F0502020204030204" pitchFamily="34" charset="0"/>
                <a:cs typeface="Calibri" panose="020F0502020204030204" pitchFamily="34" charset="0"/>
              </a:rPr>
              <a:t>, los que hayamos quedado, seremos arrebatados </a:t>
            </a:r>
            <a:r>
              <a:rPr lang="es-ES" sz="4000" b="1" dirty="0">
                <a:solidFill>
                  <a:srgbClr val="FFFF00"/>
                </a:solidFill>
                <a:latin typeface="Calibri" panose="020F0502020204030204" pitchFamily="34" charset="0"/>
                <a:cs typeface="Calibri" panose="020F0502020204030204" pitchFamily="34" charset="0"/>
              </a:rPr>
              <a:t>juntamente con el</a:t>
            </a:r>
            <a:r>
              <a:rPr lang="es-ES" sz="4000" b="1" dirty="0">
                <a:solidFill>
                  <a:schemeClr val="bg1"/>
                </a:solidFill>
                <a:latin typeface="Calibri" panose="020F0502020204030204" pitchFamily="34" charset="0"/>
                <a:cs typeface="Calibri" panose="020F0502020204030204" pitchFamily="34" charset="0"/>
              </a:rPr>
              <a:t>los en las nubes para </a:t>
            </a:r>
            <a:r>
              <a:rPr lang="es-ES" sz="4000" b="1" dirty="0">
                <a:solidFill>
                  <a:srgbClr val="FFFF00"/>
                </a:solidFill>
                <a:latin typeface="Calibri" panose="020F0502020204030204" pitchFamily="34" charset="0"/>
                <a:cs typeface="Calibri" panose="020F0502020204030204" pitchFamily="34" charset="0"/>
              </a:rPr>
              <a:t>recibir al Señor en el aire</a:t>
            </a:r>
            <a:r>
              <a:rPr lang="es-ES" sz="4000" b="1" dirty="0">
                <a:solidFill>
                  <a:schemeClr val="bg1"/>
                </a:solidFill>
                <a:latin typeface="Calibri" panose="020F0502020204030204" pitchFamily="34" charset="0"/>
                <a:cs typeface="Calibri" panose="020F0502020204030204" pitchFamily="34" charset="0"/>
              </a:rPr>
              <a:t>, y así </a:t>
            </a:r>
            <a:r>
              <a:rPr lang="es-ES" sz="4000" b="1" dirty="0">
                <a:solidFill>
                  <a:srgbClr val="FFFF00"/>
                </a:solidFill>
                <a:latin typeface="Calibri" panose="020F0502020204030204" pitchFamily="34" charset="0"/>
                <a:cs typeface="Calibri" panose="020F0502020204030204" pitchFamily="34" charset="0"/>
              </a:rPr>
              <a:t>estaremos siempre con el Señor</a:t>
            </a:r>
            <a:r>
              <a:rPr lang="es-ES" sz="4000" b="1"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2853358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84929" y="310617"/>
            <a:ext cx="7692999"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chemeClr val="bg1"/>
                </a:solidFill>
              </a:rPr>
              <a:t>Como Comandante en Jefe de los ángeles, Jesús irrumpe en el cielo con la voz “de arcángel</a:t>
            </a:r>
            <a:r>
              <a:rPr lang="es-ES" sz="4000" b="1" dirty="0" smtClean="0">
                <a:solidFill>
                  <a:schemeClr val="bg1"/>
                </a:solidFill>
              </a:rPr>
              <a:t>”. Los </a:t>
            </a:r>
            <a:r>
              <a:rPr lang="es-ES" sz="4000" b="1" dirty="0">
                <a:solidFill>
                  <a:schemeClr val="bg1"/>
                </a:solidFill>
              </a:rPr>
              <a:t>muertos son resucitados. Los justos vivos, junto con los justos muertos, son </a:t>
            </a:r>
            <a:r>
              <a:rPr lang="es-ES" sz="4000" b="1" dirty="0" smtClean="0">
                <a:solidFill>
                  <a:schemeClr val="bg1"/>
                </a:solidFill>
              </a:rPr>
              <a:t>transformados en </a:t>
            </a:r>
            <a:r>
              <a:rPr lang="es-ES" sz="4000" b="1" dirty="0">
                <a:solidFill>
                  <a:schemeClr val="bg1"/>
                </a:solidFill>
              </a:rPr>
              <a:t>seres inmortales y gloriosos. Juntos ascenderán a los cielos para encontrarse con su </a:t>
            </a:r>
            <a:r>
              <a:rPr lang="es-ES" sz="4000" b="1" dirty="0" smtClean="0">
                <a:solidFill>
                  <a:schemeClr val="bg1"/>
                </a:solidFill>
              </a:rPr>
              <a:t>triunfante Señor</a:t>
            </a:r>
            <a:r>
              <a:rPr lang="es-ES" sz="4000" b="1" dirty="0">
                <a:solidFill>
                  <a:schemeClr val="bg1"/>
                </a:solidFill>
              </a:rPr>
              <a:t>.</a:t>
            </a:r>
          </a:p>
        </p:txBody>
      </p:sp>
    </p:spTree>
    <p:extLst>
      <p:ext uri="{BB962C8B-B14F-4D97-AF65-F5344CB8AC3E}">
        <p14:creationId xmlns:p14="http://schemas.microsoft.com/office/powerpoint/2010/main" val="16724756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433727"/>
            <a:ext cx="8897253"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a:solidFill>
                  <a:schemeClr val="bg1"/>
                </a:solidFill>
              </a:rPr>
              <a:t>Daniel es un símbolo, o tipo, del pueblo de Dios en el tiempo del fin. Su anhelo por la liberación</a:t>
            </a:r>
          </a:p>
          <a:p>
            <a:r>
              <a:rPr lang="es-ES" sz="4800" b="1" dirty="0">
                <a:solidFill>
                  <a:schemeClr val="bg1"/>
                </a:solidFill>
              </a:rPr>
              <a:t>de Israel de la cautividad pagana es un símbolo del </a:t>
            </a:r>
            <a:r>
              <a:rPr lang="es-ES" sz="4800" b="1" u="sng" dirty="0">
                <a:solidFill>
                  <a:schemeClr val="bg1"/>
                </a:solidFill>
              </a:rPr>
              <a:t>pueblo de Dios al final del tiempo, anhelando</a:t>
            </a:r>
          </a:p>
          <a:p>
            <a:r>
              <a:rPr lang="es-ES" sz="4800" b="1" u="sng" dirty="0">
                <a:solidFill>
                  <a:schemeClr val="bg1"/>
                </a:solidFill>
              </a:rPr>
              <a:t>su liberación final de este mundo de pecado</a:t>
            </a:r>
            <a:r>
              <a:rPr lang="es-ES" sz="4800" b="1" dirty="0">
                <a:solidFill>
                  <a:schemeClr val="bg1"/>
                </a:solidFill>
              </a:rPr>
              <a:t>.</a:t>
            </a:r>
          </a:p>
        </p:txBody>
      </p:sp>
    </p:spTree>
    <p:extLst>
      <p:ext uri="{BB962C8B-B14F-4D97-AF65-F5344CB8AC3E}">
        <p14:creationId xmlns:p14="http://schemas.microsoft.com/office/powerpoint/2010/main" val="27674636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84929" y="310617"/>
            <a:ext cx="8487478"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chemeClr val="bg1"/>
                </a:solidFill>
              </a:rPr>
              <a:t>No hay problema demasiado difícil para Dios. No hay dificultad que sea tan grande que él </a:t>
            </a:r>
            <a:r>
              <a:rPr lang="es-ES" sz="4000" b="1" dirty="0" smtClean="0">
                <a:solidFill>
                  <a:schemeClr val="bg1"/>
                </a:solidFill>
              </a:rPr>
              <a:t>no pueda </a:t>
            </a:r>
            <a:r>
              <a:rPr lang="es-ES" sz="4000" b="1" dirty="0">
                <a:solidFill>
                  <a:schemeClr val="bg1"/>
                </a:solidFill>
              </a:rPr>
              <a:t>desentrañarla. No hay dolor que no pueda sanar. Puedes estar sufriendo un dolor </a:t>
            </a:r>
            <a:r>
              <a:rPr lang="es-ES" sz="4000" b="1" dirty="0" smtClean="0">
                <a:solidFill>
                  <a:schemeClr val="bg1"/>
                </a:solidFill>
              </a:rPr>
              <a:t>interior inusual</a:t>
            </a:r>
            <a:r>
              <a:rPr lang="es-ES" sz="4000" b="1" dirty="0">
                <a:solidFill>
                  <a:schemeClr val="bg1"/>
                </a:solidFill>
              </a:rPr>
              <a:t>. Puedes estar </a:t>
            </a:r>
            <a:r>
              <a:rPr lang="es-ES" sz="4000" b="1" dirty="0" smtClean="0">
                <a:solidFill>
                  <a:schemeClr val="bg1"/>
                </a:solidFill>
              </a:rPr>
              <a:t>emocionalmente </a:t>
            </a:r>
            <a:r>
              <a:rPr lang="es-ES" sz="4000" b="1" dirty="0">
                <a:solidFill>
                  <a:schemeClr val="bg1"/>
                </a:solidFill>
              </a:rPr>
              <a:t>destruido. Tu vida puede estar devastada. Tus </a:t>
            </a:r>
            <a:r>
              <a:rPr lang="es-ES" sz="4000" b="1" dirty="0" smtClean="0">
                <a:solidFill>
                  <a:schemeClr val="bg1"/>
                </a:solidFill>
              </a:rPr>
              <a:t>heridas pueden </a:t>
            </a:r>
            <a:r>
              <a:rPr lang="es-ES" sz="4000" b="1" dirty="0">
                <a:solidFill>
                  <a:schemeClr val="bg1"/>
                </a:solidFill>
              </a:rPr>
              <a:t>parecer incurables. </a:t>
            </a:r>
            <a:r>
              <a:rPr lang="es-ES" sz="4000" b="1" u="sng" dirty="0">
                <a:solidFill>
                  <a:schemeClr val="bg1"/>
                </a:solidFill>
              </a:rPr>
              <a:t>Abre tu corazón a Jesús. </a:t>
            </a:r>
          </a:p>
        </p:txBody>
      </p:sp>
    </p:spTree>
    <p:extLst>
      <p:ext uri="{BB962C8B-B14F-4D97-AF65-F5344CB8AC3E}">
        <p14:creationId xmlns:p14="http://schemas.microsoft.com/office/powerpoint/2010/main" val="14645031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84929" y="310617"/>
            <a:ext cx="8487478" cy="590931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u="sng" dirty="0" smtClean="0">
                <a:solidFill>
                  <a:schemeClr val="bg1"/>
                </a:solidFill>
              </a:rPr>
              <a:t>Cuéntale </a:t>
            </a:r>
            <a:r>
              <a:rPr lang="es-ES" sz="5400" b="1" u="sng" dirty="0">
                <a:solidFill>
                  <a:schemeClr val="bg1"/>
                </a:solidFill>
              </a:rPr>
              <a:t>de todos tus dolores</a:t>
            </a:r>
            <a:r>
              <a:rPr lang="es-ES" sz="5400" b="1" dirty="0">
                <a:solidFill>
                  <a:schemeClr val="bg1"/>
                </a:solidFill>
              </a:rPr>
              <a:t>. Él </a:t>
            </a:r>
            <a:r>
              <a:rPr lang="es-ES" sz="5400" b="1" dirty="0" smtClean="0">
                <a:solidFill>
                  <a:schemeClr val="bg1"/>
                </a:solidFill>
              </a:rPr>
              <a:t>es especialista </a:t>
            </a:r>
            <a:r>
              <a:rPr lang="es-ES" sz="5400" b="1" dirty="0">
                <a:solidFill>
                  <a:schemeClr val="bg1"/>
                </a:solidFill>
              </a:rPr>
              <a:t>en curar corazones destrozados. Es experto en construir palacios con los </a:t>
            </a:r>
            <a:r>
              <a:rPr lang="es-ES" sz="5400" b="1" dirty="0" smtClean="0">
                <a:solidFill>
                  <a:schemeClr val="bg1"/>
                </a:solidFill>
              </a:rPr>
              <a:t>escombros de </a:t>
            </a:r>
            <a:r>
              <a:rPr lang="es-ES" sz="5400" b="1" dirty="0">
                <a:solidFill>
                  <a:schemeClr val="bg1"/>
                </a:solidFill>
              </a:rPr>
              <a:t>nuestras vidas. </a:t>
            </a:r>
          </a:p>
        </p:txBody>
      </p:sp>
    </p:spTree>
    <p:extLst>
      <p:ext uri="{BB962C8B-B14F-4D97-AF65-F5344CB8AC3E}">
        <p14:creationId xmlns:p14="http://schemas.microsoft.com/office/powerpoint/2010/main" val="15051486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94000"/>
          </a:schemeClr>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249AB7-8669-43F5-A233-69921FC6B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809708" cy="6858000"/>
          </a:xfrm>
          <a:prstGeom prst="rect">
            <a:avLst/>
          </a:prstGeom>
        </p:spPr>
      </p:pic>
      <p:sp>
        <p:nvSpPr>
          <p:cNvPr id="4" name="CuadroTexto 3">
            <a:extLst>
              <a:ext uri="{FF2B5EF4-FFF2-40B4-BE49-F238E27FC236}">
                <a16:creationId xmlns:a16="http://schemas.microsoft.com/office/drawing/2014/main" id="{29766930-DDD3-4474-A139-FC6B1654B62E}"/>
              </a:ext>
            </a:extLst>
          </p:cNvPr>
          <p:cNvSpPr txBox="1"/>
          <p:nvPr/>
        </p:nvSpPr>
        <p:spPr>
          <a:xfrm>
            <a:off x="1642820" y="1627323"/>
            <a:ext cx="6059837" cy="707886"/>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7956550"/>
          </a:sp3d>
        </p:spPr>
        <p:txBody>
          <a:bodyPr wrap="square" rtlCol="0">
            <a:spAutoFit/>
          </a:bodyPr>
          <a:lstStyle/>
          <a:p>
            <a:r>
              <a:rPr lang="es-US" sz="4000" b="1" dirty="0" smtClean="0">
                <a:solidFill>
                  <a:schemeClr val="accent2"/>
                </a:solidFill>
              </a:rPr>
              <a:t>MI DECISIÓN</a:t>
            </a:r>
            <a:endParaRPr lang="es-US" sz="4000" b="1" dirty="0">
              <a:solidFill>
                <a:schemeClr val="accent2"/>
              </a:solidFill>
            </a:endParaRPr>
          </a:p>
        </p:txBody>
      </p:sp>
      <p:sp>
        <p:nvSpPr>
          <p:cNvPr id="5" name="CuadroTexto 4">
            <a:extLst>
              <a:ext uri="{FF2B5EF4-FFF2-40B4-BE49-F238E27FC236}">
                <a16:creationId xmlns:a16="http://schemas.microsoft.com/office/drawing/2014/main" id="{4CFB634D-72CB-45B3-96DF-E5D038C86841}"/>
              </a:ext>
            </a:extLst>
          </p:cNvPr>
          <p:cNvSpPr txBox="1"/>
          <p:nvPr/>
        </p:nvSpPr>
        <p:spPr>
          <a:xfrm>
            <a:off x="2008682" y="2970571"/>
            <a:ext cx="8379502" cy="2862322"/>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2139950"/>
          </a:sp3d>
        </p:spPr>
        <p:txBody>
          <a:bodyPr wrap="square" rtlCol="0">
            <a:spAutoFit/>
          </a:bodyPr>
          <a:lstStyle/>
          <a:p>
            <a:pPr algn="ctr"/>
            <a:r>
              <a:rPr lang="es-ES" sz="6000" dirty="0" smtClean="0">
                <a:solidFill>
                  <a:srgbClr val="551315"/>
                </a:solidFill>
              </a:rPr>
              <a:t>¿Vas a orar a todo tiempo aunque la respuesta de Dios no sea inmediata?</a:t>
            </a:r>
            <a:endParaRPr lang="es-DO" sz="6000" dirty="0">
              <a:solidFill>
                <a:srgbClr val="551315"/>
              </a:solidFill>
            </a:endParaRPr>
          </a:p>
        </p:txBody>
      </p:sp>
    </p:spTree>
    <p:extLst>
      <p:ext uri="{BB962C8B-B14F-4D97-AF65-F5344CB8AC3E}">
        <p14:creationId xmlns:p14="http://schemas.microsoft.com/office/powerpoint/2010/main" val="797953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94000"/>
          </a:schemeClr>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249AB7-8669-43F5-A233-69921FC6B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809708" cy="6858000"/>
          </a:xfrm>
          <a:prstGeom prst="rect">
            <a:avLst/>
          </a:prstGeom>
        </p:spPr>
      </p:pic>
      <p:sp>
        <p:nvSpPr>
          <p:cNvPr id="4" name="CuadroTexto 3">
            <a:extLst>
              <a:ext uri="{FF2B5EF4-FFF2-40B4-BE49-F238E27FC236}">
                <a16:creationId xmlns:a16="http://schemas.microsoft.com/office/drawing/2014/main" id="{29766930-DDD3-4474-A139-FC6B1654B62E}"/>
              </a:ext>
            </a:extLst>
          </p:cNvPr>
          <p:cNvSpPr txBox="1"/>
          <p:nvPr/>
        </p:nvSpPr>
        <p:spPr>
          <a:xfrm>
            <a:off x="1642820" y="1627323"/>
            <a:ext cx="6059837" cy="707886"/>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7956550"/>
          </a:sp3d>
        </p:spPr>
        <p:txBody>
          <a:bodyPr wrap="square" rtlCol="0">
            <a:spAutoFit/>
          </a:bodyPr>
          <a:lstStyle/>
          <a:p>
            <a:r>
              <a:rPr lang="es-US" sz="4000" b="1" dirty="0" smtClean="0">
                <a:solidFill>
                  <a:schemeClr val="accent2"/>
                </a:solidFill>
              </a:rPr>
              <a:t>MI DECISIÓN</a:t>
            </a:r>
            <a:endParaRPr lang="es-US" sz="4000" b="1" dirty="0">
              <a:solidFill>
                <a:schemeClr val="accent2"/>
              </a:solidFill>
            </a:endParaRPr>
          </a:p>
        </p:txBody>
      </p:sp>
      <p:sp>
        <p:nvSpPr>
          <p:cNvPr id="5" name="CuadroTexto 4">
            <a:extLst>
              <a:ext uri="{FF2B5EF4-FFF2-40B4-BE49-F238E27FC236}">
                <a16:creationId xmlns:a16="http://schemas.microsoft.com/office/drawing/2014/main" id="{4CFB634D-72CB-45B3-96DF-E5D038C86841}"/>
              </a:ext>
            </a:extLst>
          </p:cNvPr>
          <p:cNvSpPr txBox="1"/>
          <p:nvPr/>
        </p:nvSpPr>
        <p:spPr>
          <a:xfrm>
            <a:off x="2503357" y="3429000"/>
            <a:ext cx="7435122" cy="1938992"/>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2139950"/>
          </a:sp3d>
        </p:spPr>
        <p:txBody>
          <a:bodyPr wrap="square" rtlCol="0">
            <a:spAutoFit/>
          </a:bodyPr>
          <a:lstStyle/>
          <a:p>
            <a:pPr algn="ctr"/>
            <a:r>
              <a:rPr lang="es-ES" sz="6000" dirty="0">
                <a:solidFill>
                  <a:srgbClr val="551315"/>
                </a:solidFill>
              </a:rPr>
              <a:t>¿Quieres </a:t>
            </a:r>
            <a:r>
              <a:rPr lang="es-ES" sz="6000" dirty="0" smtClean="0">
                <a:solidFill>
                  <a:srgbClr val="551315"/>
                </a:solidFill>
              </a:rPr>
              <a:t>que Cristo sea tu sanador?</a:t>
            </a:r>
            <a:endParaRPr lang="es-DO" sz="6000" dirty="0">
              <a:solidFill>
                <a:srgbClr val="551315"/>
              </a:solidFill>
            </a:endParaRPr>
          </a:p>
        </p:txBody>
      </p:sp>
    </p:spTree>
    <p:extLst>
      <p:ext uri="{BB962C8B-B14F-4D97-AF65-F5344CB8AC3E}">
        <p14:creationId xmlns:p14="http://schemas.microsoft.com/office/powerpoint/2010/main" val="28141794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94000"/>
          </a:schemeClr>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249AB7-8669-43F5-A233-69921FC6B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809708" cy="6858000"/>
          </a:xfrm>
          <a:prstGeom prst="rect">
            <a:avLst/>
          </a:prstGeom>
        </p:spPr>
      </p:pic>
      <p:sp>
        <p:nvSpPr>
          <p:cNvPr id="4" name="CuadroTexto 3">
            <a:extLst>
              <a:ext uri="{FF2B5EF4-FFF2-40B4-BE49-F238E27FC236}">
                <a16:creationId xmlns:a16="http://schemas.microsoft.com/office/drawing/2014/main" id="{29766930-DDD3-4474-A139-FC6B1654B62E}"/>
              </a:ext>
            </a:extLst>
          </p:cNvPr>
          <p:cNvSpPr txBox="1"/>
          <p:nvPr/>
        </p:nvSpPr>
        <p:spPr>
          <a:xfrm>
            <a:off x="1642820" y="1627323"/>
            <a:ext cx="6059837" cy="707886"/>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7956550"/>
          </a:sp3d>
        </p:spPr>
        <p:txBody>
          <a:bodyPr wrap="square" rtlCol="0">
            <a:spAutoFit/>
          </a:bodyPr>
          <a:lstStyle/>
          <a:p>
            <a:r>
              <a:rPr lang="es-US" sz="4000" b="1" dirty="0" smtClean="0">
                <a:solidFill>
                  <a:schemeClr val="accent2"/>
                </a:solidFill>
              </a:rPr>
              <a:t>MI DECISIÓN</a:t>
            </a:r>
            <a:endParaRPr lang="es-US" sz="4000" b="1" dirty="0">
              <a:solidFill>
                <a:schemeClr val="accent2"/>
              </a:solidFill>
            </a:endParaRPr>
          </a:p>
        </p:txBody>
      </p:sp>
      <p:sp>
        <p:nvSpPr>
          <p:cNvPr id="5" name="CuadroTexto 4">
            <a:extLst>
              <a:ext uri="{FF2B5EF4-FFF2-40B4-BE49-F238E27FC236}">
                <a16:creationId xmlns:a16="http://schemas.microsoft.com/office/drawing/2014/main" id="{4CFB634D-72CB-45B3-96DF-E5D038C86841}"/>
              </a:ext>
            </a:extLst>
          </p:cNvPr>
          <p:cNvSpPr txBox="1"/>
          <p:nvPr/>
        </p:nvSpPr>
        <p:spPr>
          <a:xfrm>
            <a:off x="2713219" y="3045522"/>
            <a:ext cx="7435122" cy="2862322"/>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2139950"/>
          </a:sp3d>
        </p:spPr>
        <p:txBody>
          <a:bodyPr wrap="square" rtlCol="0">
            <a:spAutoFit/>
          </a:bodyPr>
          <a:lstStyle/>
          <a:p>
            <a:pPr algn="ctr"/>
            <a:r>
              <a:rPr lang="es-ES" sz="6000" dirty="0">
                <a:solidFill>
                  <a:srgbClr val="551315"/>
                </a:solidFill>
              </a:rPr>
              <a:t>¿</a:t>
            </a:r>
            <a:r>
              <a:rPr lang="es-ES" sz="6000" dirty="0" smtClean="0">
                <a:solidFill>
                  <a:srgbClr val="551315"/>
                </a:solidFill>
              </a:rPr>
              <a:t>Quieres trabajar para Cristo en la liberación final del pecado?</a:t>
            </a:r>
            <a:endParaRPr lang="es-DO" sz="6000" dirty="0">
              <a:solidFill>
                <a:srgbClr val="551315"/>
              </a:solidFill>
            </a:endParaRPr>
          </a:p>
        </p:txBody>
      </p:sp>
    </p:spTree>
    <p:extLst>
      <p:ext uri="{BB962C8B-B14F-4D97-AF65-F5344CB8AC3E}">
        <p14:creationId xmlns:p14="http://schemas.microsoft.com/office/powerpoint/2010/main" val="210004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764771" y="842075"/>
            <a:ext cx="10792645" cy="590931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latin typeface="Calibri" panose="020F0502020204030204" pitchFamily="34" charset="0"/>
                <a:cs typeface="Calibri" panose="020F0502020204030204" pitchFamily="34" charset="0"/>
              </a:rPr>
              <a:t>      El incidente personal de Daniel es </a:t>
            </a:r>
            <a:r>
              <a:rPr lang="es-ES" sz="5400" b="1" dirty="0" smtClean="0">
                <a:solidFill>
                  <a:schemeClr val="bg1"/>
                </a:solidFill>
                <a:latin typeface="Calibri" panose="020F0502020204030204" pitchFamily="34" charset="0"/>
                <a:cs typeface="Calibri" panose="020F0502020204030204" pitchFamily="34" charset="0"/>
              </a:rPr>
              <a:t>una demostración </a:t>
            </a:r>
            <a:r>
              <a:rPr lang="es-ES" sz="5400" b="1" dirty="0">
                <a:solidFill>
                  <a:schemeClr val="bg1"/>
                </a:solidFill>
                <a:latin typeface="Calibri" panose="020F0502020204030204" pitchFamily="34" charset="0"/>
                <a:cs typeface="Calibri" panose="020F0502020204030204" pitchFamily="34" charset="0"/>
              </a:rPr>
              <a:t>fantástica de que Dios escucha. Su silencio sólo indica que está trabajando </a:t>
            </a:r>
            <a:r>
              <a:rPr lang="es-ES" sz="5400" b="1" dirty="0" smtClean="0">
                <a:solidFill>
                  <a:schemeClr val="bg1"/>
                </a:solidFill>
                <a:latin typeface="Calibri" panose="020F0502020204030204" pitchFamily="34" charset="0"/>
                <a:cs typeface="Calibri" panose="020F0502020204030204" pitchFamily="34" charset="0"/>
              </a:rPr>
              <a:t>para solucionar </a:t>
            </a:r>
            <a:r>
              <a:rPr lang="es-ES" sz="5400" b="1" dirty="0">
                <a:solidFill>
                  <a:schemeClr val="bg1"/>
                </a:solidFill>
                <a:latin typeface="Calibri" panose="020F0502020204030204" pitchFamily="34" charset="0"/>
                <a:cs typeface="Calibri" panose="020F0502020204030204" pitchFamily="34" charset="0"/>
              </a:rPr>
              <a:t>el problema. Cuando nos </a:t>
            </a:r>
            <a:r>
              <a:rPr lang="es-ES" sz="5400" b="1" dirty="0" smtClean="0">
                <a:solidFill>
                  <a:schemeClr val="bg1"/>
                </a:solidFill>
                <a:latin typeface="Calibri" panose="020F0502020204030204" pitchFamily="34" charset="0"/>
                <a:cs typeface="Calibri" panose="020F0502020204030204" pitchFamily="34" charset="0"/>
              </a:rPr>
              <a:t>arrodillamos </a:t>
            </a:r>
            <a:r>
              <a:rPr lang="es-ES" sz="5400" b="1" dirty="0">
                <a:solidFill>
                  <a:schemeClr val="bg1"/>
                </a:solidFill>
                <a:latin typeface="Calibri" panose="020F0502020204030204" pitchFamily="34" charset="0"/>
                <a:cs typeface="Calibri" panose="020F0502020204030204" pitchFamily="34" charset="0"/>
              </a:rPr>
              <a:t>ante su trono, no hay duda de que nos </a:t>
            </a:r>
            <a:r>
              <a:rPr lang="es-ES" sz="5400" b="1" dirty="0" smtClean="0">
                <a:solidFill>
                  <a:schemeClr val="bg1"/>
                </a:solidFill>
                <a:latin typeface="Calibri" panose="020F0502020204030204" pitchFamily="34" charset="0"/>
                <a:cs typeface="Calibri" panose="020F0502020204030204" pitchFamily="34" charset="0"/>
              </a:rPr>
              <a:t>está escuchando</a:t>
            </a:r>
            <a:r>
              <a:rPr lang="es-ES" sz="5400" b="1" dirty="0">
                <a:solidFill>
                  <a:schemeClr val="bg1"/>
                </a:solidFill>
                <a:latin typeface="Calibri" panose="020F0502020204030204" pitchFamily="34" charset="0"/>
                <a:cs typeface="Calibri" panose="020F0502020204030204" pitchFamily="34" charset="0"/>
              </a:rPr>
              <a:t>.</a:t>
            </a:r>
            <a:endParaRPr lang="es-DO" sz="5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3281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295591" y="1253776"/>
            <a:ext cx="6206855" cy="2308324"/>
          </a:xfrm>
          <a:prstGeom prst="rect">
            <a:avLst/>
          </a:prstGeom>
        </p:spPr>
        <p:txBody>
          <a:bodyPr wrap="square">
            <a:spAutoFit/>
          </a:bodyPr>
          <a:lstStyle/>
          <a:p>
            <a:pPr algn="ctr"/>
            <a:r>
              <a:rPr lang="es-ES" sz="7200" b="1" dirty="0">
                <a:solidFill>
                  <a:schemeClr val="bg1"/>
                </a:solidFill>
                <a:latin typeface="Calibri" panose="020F0502020204030204" pitchFamily="34" charset="0"/>
                <a:cs typeface="Calibri" panose="020F0502020204030204" pitchFamily="34" charset="0"/>
              </a:rPr>
              <a:t>Sin la más mínima duda</a:t>
            </a:r>
            <a:endParaRPr lang="en-US" sz="7200" dirty="0">
              <a:solidFill>
                <a:schemeClr val="bg1"/>
              </a:solidFill>
              <a:latin typeface="Calibri" panose="020F0502020204030204" pitchFamily="34" charset="0"/>
              <a:cs typeface="Calibri" panose="020F0502020204030204" pitchFamily="34" charset="0"/>
            </a:endParaRPr>
          </a:p>
        </p:txBody>
      </p:sp>
      <p:pic>
        <p:nvPicPr>
          <p:cNvPr id="2" name="Imagen 1"/>
          <p:cNvPicPr>
            <a:picLocks noChangeAspect="1"/>
          </p:cNvPicPr>
          <p:nvPr/>
        </p:nvPicPr>
        <p:blipFill>
          <a:blip r:embed="rId3"/>
          <a:stretch>
            <a:fillRect/>
          </a:stretch>
        </p:blipFill>
        <p:spPr>
          <a:xfrm>
            <a:off x="5534489" y="3787749"/>
            <a:ext cx="3894324" cy="2543590"/>
          </a:xfrm>
          <a:prstGeom prst="rect">
            <a:avLst/>
          </a:prstGeom>
        </p:spPr>
      </p:pic>
    </p:spTree>
    <p:extLst>
      <p:ext uri="{BB962C8B-B14F-4D97-AF65-F5344CB8AC3E}">
        <p14:creationId xmlns:p14="http://schemas.microsoft.com/office/powerpoint/2010/main" val="3503605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221227"/>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 </a:t>
            </a:r>
            <a:r>
              <a:rPr lang="es-ES"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En el comienzo del capítulo 10, ¿qué le ocurrió a Daniel? Daniel </a:t>
            </a:r>
            <a:r>
              <a:rPr lang="es-ES" sz="3600" b="1" dirty="0" smtClean="0">
                <a:solidFill>
                  <a:srgbClr val="FFFF00"/>
                </a:solidFill>
                <a:latin typeface="Calibri" panose="020F0502020204030204" pitchFamily="34" charset="0"/>
                <a:cs typeface="Calibri" panose="020F0502020204030204" pitchFamily="34" charset="0"/>
              </a:rPr>
              <a:t>10:1-2</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1492121"/>
            <a:ext cx="11344858" cy="5262979"/>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a:solidFill>
                  <a:schemeClr val="bg1"/>
                </a:solidFill>
                <a:latin typeface="Calibri" panose="020F0502020204030204" pitchFamily="34" charset="0"/>
                <a:cs typeface="Calibri" panose="020F0502020204030204" pitchFamily="34" charset="0"/>
              </a:rPr>
              <a:t>En el </a:t>
            </a:r>
            <a:r>
              <a:rPr lang="es-ES" sz="4800" b="1" u="sng" dirty="0">
                <a:solidFill>
                  <a:schemeClr val="bg1"/>
                </a:solidFill>
                <a:latin typeface="Calibri" panose="020F0502020204030204" pitchFamily="34" charset="0"/>
                <a:cs typeface="Calibri" panose="020F0502020204030204" pitchFamily="34" charset="0"/>
              </a:rPr>
              <a:t>año tercero de Ciro rey de Persia </a:t>
            </a:r>
            <a:r>
              <a:rPr lang="es-ES" sz="4800" b="1" dirty="0">
                <a:solidFill>
                  <a:schemeClr val="bg1"/>
                </a:solidFill>
                <a:latin typeface="Calibri" panose="020F0502020204030204" pitchFamily="34" charset="0"/>
                <a:cs typeface="Calibri" panose="020F0502020204030204" pitchFamily="34" charset="0"/>
              </a:rPr>
              <a:t>fue revelada palabra a Daniel, llamado </a:t>
            </a:r>
            <a:r>
              <a:rPr lang="es-ES" sz="4800" b="1" dirty="0" err="1">
                <a:solidFill>
                  <a:schemeClr val="bg1"/>
                </a:solidFill>
                <a:latin typeface="Calibri" panose="020F0502020204030204" pitchFamily="34" charset="0"/>
                <a:cs typeface="Calibri" panose="020F0502020204030204" pitchFamily="34" charset="0"/>
              </a:rPr>
              <a:t>Beltsasar</a:t>
            </a:r>
            <a:r>
              <a:rPr lang="es-ES" sz="4800" b="1" dirty="0">
                <a:solidFill>
                  <a:schemeClr val="bg1"/>
                </a:solidFill>
                <a:latin typeface="Calibri" panose="020F0502020204030204" pitchFamily="34" charset="0"/>
                <a:cs typeface="Calibri" panose="020F0502020204030204" pitchFamily="34" charset="0"/>
              </a:rPr>
              <a:t>; y la palabra era verdadera, y el </a:t>
            </a:r>
            <a:r>
              <a:rPr lang="es-ES" sz="4800" b="1" dirty="0" smtClean="0">
                <a:solidFill>
                  <a:schemeClr val="bg1"/>
                </a:solidFill>
                <a:latin typeface="Calibri" panose="020F0502020204030204" pitchFamily="34" charset="0"/>
                <a:cs typeface="Calibri" panose="020F0502020204030204" pitchFamily="34" charset="0"/>
              </a:rPr>
              <a:t>________ </a:t>
            </a:r>
            <a:r>
              <a:rPr lang="es-ES" sz="4800" b="1" dirty="0">
                <a:solidFill>
                  <a:schemeClr val="bg1"/>
                </a:solidFill>
                <a:latin typeface="Calibri" panose="020F0502020204030204" pitchFamily="34" charset="0"/>
                <a:cs typeface="Calibri" panose="020F0502020204030204" pitchFamily="34" charset="0"/>
              </a:rPr>
              <a:t>grande; pero él comprendió la palabra, y tuvo inteligencia en la visión.</a:t>
            </a:r>
          </a:p>
          <a:p>
            <a:r>
              <a:rPr lang="es-ES" sz="4800" b="1" dirty="0" smtClean="0">
                <a:solidFill>
                  <a:schemeClr val="bg1"/>
                </a:solidFill>
                <a:latin typeface="Calibri" panose="020F0502020204030204" pitchFamily="34" charset="0"/>
                <a:cs typeface="Calibri" panose="020F0502020204030204" pitchFamily="34" charset="0"/>
              </a:rPr>
              <a:t>En </a:t>
            </a:r>
            <a:r>
              <a:rPr lang="es-ES" sz="4800" b="1" dirty="0">
                <a:solidFill>
                  <a:schemeClr val="bg1"/>
                </a:solidFill>
                <a:latin typeface="Calibri" panose="020F0502020204030204" pitchFamily="34" charset="0"/>
                <a:cs typeface="Calibri" panose="020F0502020204030204" pitchFamily="34" charset="0"/>
              </a:rPr>
              <a:t>aquellos días yo Daniel estuve </a:t>
            </a:r>
            <a:r>
              <a:rPr lang="es-ES" sz="4800" b="1" dirty="0" smtClean="0">
                <a:solidFill>
                  <a:schemeClr val="bg1"/>
                </a:solidFill>
                <a:latin typeface="Calibri" panose="020F0502020204030204" pitchFamily="34" charset="0"/>
                <a:cs typeface="Calibri" panose="020F0502020204030204" pitchFamily="34" charset="0"/>
              </a:rPr>
              <a:t>_______ </a:t>
            </a:r>
            <a:r>
              <a:rPr lang="es-ES" sz="4800" b="1" dirty="0">
                <a:solidFill>
                  <a:schemeClr val="bg1"/>
                </a:solidFill>
                <a:latin typeface="Calibri" panose="020F0502020204030204" pitchFamily="34" charset="0"/>
                <a:cs typeface="Calibri" panose="020F0502020204030204" pitchFamily="34" charset="0"/>
              </a:rPr>
              <a:t>por espacio de tres semanas.</a:t>
            </a:r>
            <a:endParaRPr lang="es-DO" sz="48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667747" y="3708111"/>
            <a:ext cx="2615098" cy="830997"/>
          </a:xfrm>
          <a:prstGeom prst="rect">
            <a:avLst/>
          </a:prstGeom>
          <a:noFill/>
        </p:spPr>
        <p:txBody>
          <a:bodyPr wrap="square" rtlCol="0">
            <a:spAutoFit/>
          </a:bodyPr>
          <a:lstStyle/>
          <a:p>
            <a:r>
              <a:rPr lang="es-ES" sz="4800" b="1" dirty="0">
                <a:solidFill>
                  <a:srgbClr val="FFFF00"/>
                </a:solidFill>
                <a:latin typeface="Calibri" panose="020F0502020204030204" pitchFamily="34" charset="0"/>
                <a:cs typeface="Calibri" panose="020F0502020204030204" pitchFamily="34" charset="0"/>
              </a:rPr>
              <a:t>conflicto</a:t>
            </a:r>
            <a:endParaRPr lang="en-US" sz="4800" dirty="0">
              <a:solidFill>
                <a:srgbClr val="FFFF00"/>
              </a:solidFill>
            </a:endParaRPr>
          </a:p>
        </p:txBody>
      </p:sp>
      <p:sp>
        <p:nvSpPr>
          <p:cNvPr id="6" name="CuadroTexto 5"/>
          <p:cNvSpPr txBox="1"/>
          <p:nvPr/>
        </p:nvSpPr>
        <p:spPr>
          <a:xfrm>
            <a:off x="9050563" y="5092698"/>
            <a:ext cx="2102120" cy="830997"/>
          </a:xfrm>
          <a:prstGeom prst="rect">
            <a:avLst/>
          </a:prstGeom>
          <a:noFill/>
        </p:spPr>
        <p:txBody>
          <a:bodyPr wrap="square" rtlCol="0">
            <a:spAutoFit/>
          </a:bodyPr>
          <a:lstStyle/>
          <a:p>
            <a:r>
              <a:rPr lang="es-ES" sz="4800" b="1" dirty="0">
                <a:solidFill>
                  <a:srgbClr val="FFFF00"/>
                </a:solidFill>
                <a:latin typeface="Calibri" panose="020F0502020204030204" pitchFamily="34" charset="0"/>
                <a:cs typeface="Calibri" panose="020F0502020204030204" pitchFamily="34" charset="0"/>
              </a:rPr>
              <a:t>afligido</a:t>
            </a:r>
            <a:endParaRPr lang="en-US" sz="4800" dirty="0">
              <a:solidFill>
                <a:srgbClr val="FFFF00"/>
              </a:solidFill>
            </a:endParaRPr>
          </a:p>
        </p:txBody>
      </p:sp>
    </p:spTree>
    <p:extLst>
      <p:ext uri="{BB962C8B-B14F-4D97-AF65-F5344CB8AC3E}">
        <p14:creationId xmlns:p14="http://schemas.microsoft.com/office/powerpoint/2010/main" val="387579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726694" y="341394"/>
            <a:ext cx="10738612" cy="6186309"/>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El año tercero de </a:t>
            </a:r>
            <a:r>
              <a:rPr lang="es-ES" sz="4400" b="1" dirty="0" smtClean="0">
                <a:solidFill>
                  <a:srgbClr val="FFFF00"/>
                </a:solidFill>
                <a:latin typeface="Calibri" panose="020F0502020204030204" pitchFamily="34" charset="0"/>
                <a:cs typeface="Calibri" panose="020F0502020204030204" pitchFamily="34" charset="0"/>
              </a:rPr>
              <a:t>Ciro. </a:t>
            </a:r>
            <a:r>
              <a:rPr lang="es-ES" sz="4400" b="1" dirty="0" smtClean="0">
                <a:solidFill>
                  <a:schemeClr val="bg1"/>
                </a:solidFill>
                <a:latin typeface="Calibri" panose="020F0502020204030204" pitchFamily="34" charset="0"/>
                <a:cs typeface="Calibri" panose="020F0502020204030204" pitchFamily="34" charset="0"/>
              </a:rPr>
              <a:t>Contando </a:t>
            </a:r>
            <a:r>
              <a:rPr lang="es-ES" sz="4400" b="1" dirty="0">
                <a:solidFill>
                  <a:schemeClr val="bg1"/>
                </a:solidFill>
                <a:latin typeface="Calibri" panose="020F0502020204030204" pitchFamily="34" charset="0"/>
                <a:cs typeface="Calibri" panose="020F0502020204030204" pitchFamily="34" charset="0"/>
              </a:rPr>
              <a:t>desde la caída de Babilonia, ya fuera por el año de primavera o </a:t>
            </a:r>
            <a:r>
              <a:rPr lang="es-ES" sz="4400" b="1" dirty="0" smtClean="0">
                <a:solidFill>
                  <a:schemeClr val="bg1"/>
                </a:solidFill>
                <a:latin typeface="Calibri" panose="020F0502020204030204" pitchFamily="34" charset="0"/>
                <a:cs typeface="Calibri" panose="020F0502020204030204" pitchFamily="34" charset="0"/>
              </a:rPr>
              <a:t>de otoño</a:t>
            </a:r>
            <a:r>
              <a:rPr lang="es-ES" sz="4400" b="1" dirty="0">
                <a:solidFill>
                  <a:schemeClr val="bg1"/>
                </a:solidFill>
                <a:latin typeface="Calibri" panose="020F0502020204030204" pitchFamily="34" charset="0"/>
                <a:cs typeface="Calibri" panose="020F0502020204030204" pitchFamily="34" charset="0"/>
              </a:rPr>
              <a:t>, esto habría ocurrido el año 536/535 a. C. </a:t>
            </a:r>
            <a:r>
              <a:rPr lang="es-ES" sz="4400" b="1" dirty="0" smtClean="0">
                <a:solidFill>
                  <a:schemeClr val="bg1"/>
                </a:solidFill>
                <a:latin typeface="Calibri" panose="020F0502020204030204" pitchFamily="34" charset="0"/>
                <a:cs typeface="Calibri" panose="020F0502020204030204" pitchFamily="34" charset="0"/>
              </a:rPr>
              <a:t>Evidentemente </a:t>
            </a:r>
            <a:r>
              <a:rPr lang="es-ES" sz="4400" b="1" dirty="0">
                <a:solidFill>
                  <a:schemeClr val="bg1"/>
                </a:solidFill>
                <a:latin typeface="Calibri" panose="020F0502020204030204" pitchFamily="34" charset="0"/>
                <a:cs typeface="Calibri" panose="020F0502020204030204" pitchFamily="34" charset="0"/>
              </a:rPr>
              <a:t>Daniel estaba ya llegando al final de su </a:t>
            </a:r>
            <a:r>
              <a:rPr lang="es-ES" sz="4400" b="1" dirty="0" smtClean="0">
                <a:solidFill>
                  <a:schemeClr val="bg1"/>
                </a:solidFill>
                <a:latin typeface="Calibri" panose="020F0502020204030204" pitchFamily="34" charset="0"/>
                <a:cs typeface="Calibri" panose="020F0502020204030204" pitchFamily="34" charset="0"/>
              </a:rPr>
              <a:t>vida (Dan</a:t>
            </a:r>
            <a:r>
              <a:rPr lang="es-ES" sz="4400" b="1" dirty="0">
                <a:solidFill>
                  <a:schemeClr val="bg1"/>
                </a:solidFill>
                <a:latin typeface="Calibri" panose="020F0502020204030204" pitchFamily="34" charset="0"/>
                <a:cs typeface="Calibri" panose="020F0502020204030204" pitchFamily="34" charset="0"/>
              </a:rPr>
              <a:t>. 12: 13); tenía unos 88 años si consideramos que era un joven de </a:t>
            </a:r>
            <a:r>
              <a:rPr lang="es-ES" sz="4400" b="1" dirty="0" smtClean="0">
                <a:solidFill>
                  <a:schemeClr val="bg1"/>
                </a:solidFill>
                <a:latin typeface="Calibri" panose="020F0502020204030204" pitchFamily="34" charset="0"/>
                <a:cs typeface="Calibri" panose="020F0502020204030204" pitchFamily="34" charset="0"/>
              </a:rPr>
              <a:t>18 años </a:t>
            </a:r>
            <a:r>
              <a:rPr lang="es-ES" sz="4400" b="1" dirty="0">
                <a:solidFill>
                  <a:schemeClr val="bg1"/>
                </a:solidFill>
                <a:latin typeface="Calibri" panose="020F0502020204030204" pitchFamily="34" charset="0"/>
                <a:cs typeface="Calibri" panose="020F0502020204030204" pitchFamily="34" charset="0"/>
              </a:rPr>
              <a:t>cuando fue llevado </a:t>
            </a:r>
            <a:r>
              <a:rPr lang="es-ES" sz="4400" b="1" dirty="0" smtClean="0">
                <a:solidFill>
                  <a:schemeClr val="bg1"/>
                </a:solidFill>
                <a:latin typeface="Calibri" panose="020F0502020204030204" pitchFamily="34" charset="0"/>
                <a:cs typeface="Calibri" panose="020F0502020204030204" pitchFamily="34" charset="0"/>
              </a:rPr>
              <a:t>cautivo </a:t>
            </a:r>
            <a:r>
              <a:rPr lang="es-ES" sz="4400" b="1" dirty="0">
                <a:solidFill>
                  <a:schemeClr val="bg1"/>
                </a:solidFill>
                <a:latin typeface="Calibri" panose="020F0502020204030204" pitchFamily="34" charset="0"/>
                <a:cs typeface="Calibri" panose="020F0502020204030204" pitchFamily="34" charset="0"/>
              </a:rPr>
              <a:t>en 605 a. C</a:t>
            </a:r>
            <a:r>
              <a:rPr lang="es-ES" sz="4400" b="1" dirty="0" smtClean="0">
                <a:solidFill>
                  <a:schemeClr val="bg1"/>
                </a:solidFill>
                <a:latin typeface="Calibri" panose="020F0502020204030204" pitchFamily="34" charset="0"/>
                <a:cs typeface="Calibri" panose="020F0502020204030204" pitchFamily="34" charset="0"/>
              </a:rPr>
              <a:t>.</a:t>
            </a:r>
          </a:p>
          <a:p>
            <a:r>
              <a:rPr lang="es-ES" sz="4400" b="1" dirty="0" smtClean="0">
                <a:solidFill>
                  <a:schemeClr val="bg1"/>
                </a:solidFill>
                <a:latin typeface="Calibri" panose="020F0502020204030204" pitchFamily="34" charset="0"/>
                <a:cs typeface="Calibri" panose="020F0502020204030204" pitchFamily="34" charset="0"/>
              </a:rPr>
              <a:t>Dan</a:t>
            </a:r>
            <a:r>
              <a:rPr lang="es-ES" sz="4400" b="1" dirty="0">
                <a:solidFill>
                  <a:schemeClr val="bg1"/>
                </a:solidFill>
                <a:latin typeface="Calibri" panose="020F0502020204030204" pitchFamily="34" charset="0"/>
                <a:cs typeface="Calibri" panose="020F0502020204030204" pitchFamily="34" charset="0"/>
              </a:rPr>
              <a:t>. 10: 1 comienza la sección final del libro. </a:t>
            </a:r>
          </a:p>
        </p:txBody>
      </p:sp>
    </p:spTree>
    <p:extLst>
      <p:ext uri="{BB962C8B-B14F-4D97-AF65-F5344CB8AC3E}">
        <p14:creationId xmlns:p14="http://schemas.microsoft.com/office/powerpoint/2010/main" val="4142329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co">
  <a:themeElements>
    <a:clrScheme name="Marc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5799</TotalTime>
  <Words>3386</Words>
  <Application>Microsoft Office PowerPoint</Application>
  <PresentationFormat>Panorámica</PresentationFormat>
  <Paragraphs>136</Paragraphs>
  <Slides>57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57</vt:i4>
      </vt:variant>
    </vt:vector>
  </HeadingPairs>
  <TitlesOfParts>
    <vt:vector size="65" baseType="lpstr">
      <vt:lpstr>Aharoni</vt:lpstr>
      <vt:lpstr>Arial</vt:lpstr>
      <vt:lpstr>Bahnschrift SemiBold</vt:lpstr>
      <vt:lpstr>Bodoni MT Black</vt:lpstr>
      <vt:lpstr>Calibri</vt:lpstr>
      <vt:lpstr>Corbel</vt:lpstr>
      <vt:lpstr>Wingdings 2</vt:lpstr>
      <vt:lpstr>Marco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Jacquilove.music</dc:creator>
  <cp:lastModifiedBy>Ulises Aguero Arroyo</cp:lastModifiedBy>
  <cp:revision>490</cp:revision>
  <dcterms:created xsi:type="dcterms:W3CDTF">2021-06-19T11:36:48Z</dcterms:created>
  <dcterms:modified xsi:type="dcterms:W3CDTF">2021-10-03T00:54:47Z</dcterms:modified>
</cp:coreProperties>
</file>