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7" r:id="rId2"/>
    <p:sldId id="259" r:id="rId3"/>
    <p:sldId id="490" r:id="rId4"/>
    <p:sldId id="467" r:id="rId5"/>
    <p:sldId id="468" r:id="rId6"/>
    <p:sldId id="429" r:id="rId7"/>
    <p:sldId id="332" r:id="rId8"/>
    <p:sldId id="258" r:id="rId9"/>
    <p:sldId id="492" r:id="rId10"/>
    <p:sldId id="526" r:id="rId11"/>
    <p:sldId id="417" r:id="rId12"/>
    <p:sldId id="307" r:id="rId13"/>
    <p:sldId id="403" r:id="rId14"/>
    <p:sldId id="527" r:id="rId15"/>
    <p:sldId id="308" r:id="rId16"/>
    <p:sldId id="528" r:id="rId17"/>
    <p:sldId id="529" r:id="rId18"/>
    <p:sldId id="339" r:id="rId19"/>
    <p:sldId id="310" r:id="rId20"/>
    <p:sldId id="530" r:id="rId21"/>
    <p:sldId id="377" r:id="rId22"/>
    <p:sldId id="316" r:id="rId23"/>
    <p:sldId id="531" r:id="rId24"/>
    <p:sldId id="533" r:id="rId25"/>
    <p:sldId id="532" r:id="rId26"/>
    <p:sldId id="320" r:id="rId27"/>
    <p:sldId id="494" r:id="rId28"/>
    <p:sldId id="321" r:id="rId29"/>
    <p:sldId id="541" r:id="rId30"/>
    <p:sldId id="498" r:id="rId31"/>
    <p:sldId id="538" r:id="rId32"/>
    <p:sldId id="534" r:id="rId33"/>
    <p:sldId id="540" r:id="rId34"/>
    <p:sldId id="539" r:id="rId35"/>
    <p:sldId id="535" r:id="rId36"/>
    <p:sldId id="536" r:id="rId37"/>
    <p:sldId id="542" r:id="rId38"/>
    <p:sldId id="543" r:id="rId39"/>
    <p:sldId id="555" r:id="rId40"/>
    <p:sldId id="544" r:id="rId41"/>
    <p:sldId id="452" r:id="rId42"/>
    <p:sldId id="514" r:id="rId43"/>
    <p:sldId id="545" r:id="rId44"/>
    <p:sldId id="546" r:id="rId45"/>
    <p:sldId id="547" r:id="rId46"/>
    <p:sldId id="548" r:id="rId47"/>
    <p:sldId id="549" r:id="rId48"/>
    <p:sldId id="550" r:id="rId49"/>
    <p:sldId id="519" r:id="rId50"/>
    <p:sldId id="551" r:id="rId51"/>
    <p:sldId id="472" r:id="rId52"/>
    <p:sldId id="380" r:id="rId53"/>
    <p:sldId id="553" r:id="rId54"/>
    <p:sldId id="552" r:id="rId55"/>
    <p:sldId id="359" r:id="rId56"/>
    <p:sldId id="554" r:id="rId57"/>
    <p:sldId id="517"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3A34"/>
    <a:srgbClr val="442002"/>
    <a:srgbClr val="341902"/>
    <a:srgbClr val="D6D7F4"/>
    <a:srgbClr val="551315"/>
    <a:srgbClr val="865610"/>
    <a:srgbClr val="A46A14"/>
    <a:srgbClr val="0E333A"/>
    <a:srgbClr val="C68018"/>
    <a:srgbClr val="AF84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06" autoAdjust="0"/>
    <p:restoredTop sz="92883" autoAdjust="0"/>
  </p:normalViewPr>
  <p:slideViewPr>
    <p:cSldViewPr snapToGrid="0">
      <p:cViewPr varScale="1">
        <p:scale>
          <a:sx n="64" d="100"/>
          <a:sy n="64" d="100"/>
        </p:scale>
        <p:origin x="9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49C5302-A280-4FB7-90A2-901602793296}" type="datetimeFigureOut">
              <a:rPr lang="es-DO" smtClean="0"/>
              <a:t>2/10/2021</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1474512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49C5302-A280-4FB7-90A2-901602793296}" type="datetimeFigureOut">
              <a:rPr lang="es-DO" smtClean="0"/>
              <a:t>2/10/2021</a:t>
            </a:fld>
            <a:endParaRPr lang="es-DO"/>
          </a:p>
        </p:txBody>
      </p:sp>
      <p:sp>
        <p:nvSpPr>
          <p:cNvPr id="8" name="Footer Placeholder 7"/>
          <p:cNvSpPr>
            <a:spLocks noGrp="1"/>
          </p:cNvSpPr>
          <p:nvPr>
            <p:ph type="ftr" sz="quarter" idx="11"/>
          </p:nvPr>
        </p:nvSpPr>
        <p:spPr/>
        <p:txBody>
          <a:bodyPr/>
          <a:lstStyle/>
          <a:p>
            <a:endParaRPr lang="es-DO"/>
          </a:p>
        </p:txBody>
      </p:sp>
      <p:sp>
        <p:nvSpPr>
          <p:cNvPr id="9" name="Slide Number Placeholder 8"/>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66193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49C5302-A280-4FB7-90A2-901602793296}" type="datetimeFigureOut">
              <a:rPr lang="es-DO" smtClean="0"/>
              <a:t>2/10/2021</a:t>
            </a:fld>
            <a:endParaRPr lang="es-DO"/>
          </a:p>
        </p:txBody>
      </p:sp>
      <p:sp>
        <p:nvSpPr>
          <p:cNvPr id="8" name="Footer Placeholder 7"/>
          <p:cNvSpPr>
            <a:spLocks noGrp="1"/>
          </p:cNvSpPr>
          <p:nvPr>
            <p:ph type="ftr" sz="quarter" idx="11"/>
          </p:nvPr>
        </p:nvSpPr>
        <p:spPr/>
        <p:txBody>
          <a:bodyPr/>
          <a:lstStyle/>
          <a:p>
            <a:endParaRPr lang="es-DO"/>
          </a:p>
        </p:txBody>
      </p:sp>
      <p:sp>
        <p:nvSpPr>
          <p:cNvPr id="9" name="Slide Number Placeholder 8"/>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878322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9C5302-A280-4FB7-90A2-901602793296}" type="datetimeFigureOut">
              <a:rPr lang="es-DO" smtClean="0"/>
              <a:t>2/10/2021</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4103895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49C5302-A280-4FB7-90A2-901602793296}" type="datetimeFigureOut">
              <a:rPr lang="es-DO" smtClean="0"/>
              <a:t>2/10/2021</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355927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49C5302-A280-4FB7-90A2-901602793296}" type="datetimeFigureOut">
              <a:rPr lang="es-DO" smtClean="0"/>
              <a:t>2/10/2021</a:t>
            </a:fld>
            <a:endParaRPr lang="es-DO"/>
          </a:p>
        </p:txBody>
      </p:sp>
      <p:sp>
        <p:nvSpPr>
          <p:cNvPr id="9" name="Footer Placeholder 8"/>
          <p:cNvSpPr>
            <a:spLocks noGrp="1"/>
          </p:cNvSpPr>
          <p:nvPr>
            <p:ph type="ftr" sz="quarter" idx="11"/>
          </p:nvPr>
        </p:nvSpPr>
        <p:spPr/>
        <p:txBody>
          <a:bodyPr/>
          <a:lstStyle/>
          <a:p>
            <a:endParaRPr lang="es-DO"/>
          </a:p>
        </p:txBody>
      </p:sp>
      <p:sp>
        <p:nvSpPr>
          <p:cNvPr id="10" name="Slide Number Placeholder 9"/>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1561402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49C5302-A280-4FB7-90A2-901602793296}" type="datetimeFigureOut">
              <a:rPr lang="es-DO" smtClean="0"/>
              <a:t>2/10/2021</a:t>
            </a:fld>
            <a:endParaRPr lang="es-DO"/>
          </a:p>
        </p:txBody>
      </p:sp>
      <p:sp>
        <p:nvSpPr>
          <p:cNvPr id="11" name="Footer Placeholder 10"/>
          <p:cNvSpPr>
            <a:spLocks noGrp="1"/>
          </p:cNvSpPr>
          <p:nvPr>
            <p:ph type="ftr" sz="quarter" idx="11"/>
          </p:nvPr>
        </p:nvSpPr>
        <p:spPr/>
        <p:txBody>
          <a:bodyPr/>
          <a:lstStyle/>
          <a:p>
            <a:endParaRPr lang="es-DO"/>
          </a:p>
        </p:txBody>
      </p:sp>
      <p:sp>
        <p:nvSpPr>
          <p:cNvPr id="12" name="Slide Number Placeholder 11"/>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1873156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49C5302-A280-4FB7-90A2-901602793296}" type="datetimeFigureOut">
              <a:rPr lang="es-DO" smtClean="0"/>
              <a:t>2/10/2021</a:t>
            </a:fld>
            <a:endParaRPr lang="es-DO"/>
          </a:p>
        </p:txBody>
      </p:sp>
      <p:sp>
        <p:nvSpPr>
          <p:cNvPr id="7" name="Footer Placeholder 6"/>
          <p:cNvSpPr>
            <a:spLocks noGrp="1"/>
          </p:cNvSpPr>
          <p:nvPr>
            <p:ph type="ftr" sz="quarter" idx="11"/>
          </p:nvPr>
        </p:nvSpPr>
        <p:spPr/>
        <p:txBody>
          <a:bodyPr/>
          <a:lstStyle/>
          <a:p>
            <a:endParaRPr lang="es-DO"/>
          </a:p>
        </p:txBody>
      </p:sp>
      <p:sp>
        <p:nvSpPr>
          <p:cNvPr id="8" name="Slide Number Placeholder 7"/>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4169776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49C5302-A280-4FB7-90A2-901602793296}" type="datetimeFigureOut">
              <a:rPr lang="es-DO" smtClean="0"/>
              <a:t>2/10/2021</a:t>
            </a:fld>
            <a:endParaRPr lang="es-DO"/>
          </a:p>
        </p:txBody>
      </p:sp>
      <p:sp>
        <p:nvSpPr>
          <p:cNvPr id="6" name="Footer Placeholder 5"/>
          <p:cNvSpPr>
            <a:spLocks noGrp="1"/>
          </p:cNvSpPr>
          <p:nvPr>
            <p:ph type="ftr" sz="quarter" idx="11"/>
          </p:nvPr>
        </p:nvSpPr>
        <p:spPr/>
        <p:txBody>
          <a:bodyPr/>
          <a:lstStyle/>
          <a:p>
            <a:endParaRPr lang="es-DO"/>
          </a:p>
        </p:txBody>
      </p:sp>
      <p:sp>
        <p:nvSpPr>
          <p:cNvPr id="7" name="Slide Number Placeholder 6"/>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398655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549C5302-A280-4FB7-90A2-901602793296}" type="datetimeFigureOut">
              <a:rPr lang="es-DO" smtClean="0"/>
              <a:t>2/10/2021</a:t>
            </a:fld>
            <a:endParaRPr lang="es-DO"/>
          </a:p>
        </p:txBody>
      </p:sp>
      <p:sp>
        <p:nvSpPr>
          <p:cNvPr id="9" name="Footer Placeholder 8"/>
          <p:cNvSpPr>
            <a:spLocks noGrp="1"/>
          </p:cNvSpPr>
          <p:nvPr>
            <p:ph type="ftr" sz="quarter" idx="11"/>
          </p:nvPr>
        </p:nvSpPr>
        <p:spPr/>
        <p:txBody>
          <a:bodyPr/>
          <a:lstStyle/>
          <a:p>
            <a:endParaRPr lang="es-DO"/>
          </a:p>
        </p:txBody>
      </p:sp>
      <p:sp>
        <p:nvSpPr>
          <p:cNvPr id="10" name="Slide Number Placeholder 9"/>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279111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549C5302-A280-4FB7-90A2-901602793296}" type="datetimeFigureOut">
              <a:rPr lang="es-DO" smtClean="0"/>
              <a:t>2/10/2021</a:t>
            </a:fld>
            <a:endParaRPr lang="es-DO"/>
          </a:p>
        </p:txBody>
      </p:sp>
      <p:sp>
        <p:nvSpPr>
          <p:cNvPr id="9" name="Footer Placeholder 8"/>
          <p:cNvSpPr>
            <a:spLocks noGrp="1"/>
          </p:cNvSpPr>
          <p:nvPr>
            <p:ph type="ftr" sz="quarter" idx="11"/>
          </p:nvPr>
        </p:nvSpPr>
        <p:spPr>
          <a:xfrm>
            <a:off x="3499101" y="6356350"/>
            <a:ext cx="5911517" cy="365125"/>
          </a:xfrm>
        </p:spPr>
        <p:txBody>
          <a:bodyPr/>
          <a:lstStyle/>
          <a:p>
            <a:endParaRPr lang="es-DO"/>
          </a:p>
        </p:txBody>
      </p:sp>
      <p:sp>
        <p:nvSpPr>
          <p:cNvPr id="10" name="Slide Number Placeholder 9"/>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1942191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49C5302-A280-4FB7-90A2-901602793296}" type="datetimeFigureOut">
              <a:rPr lang="es-DO" smtClean="0"/>
              <a:t>2/10/2021</a:t>
            </a:fld>
            <a:endParaRPr lang="es-DO"/>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s-DO"/>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AFBE5505-8EDE-47D9-92E9-C15678D24652}" type="slidenum">
              <a:rPr lang="es-DO" smtClean="0"/>
              <a:t>‹Nº›</a:t>
            </a:fld>
            <a:endParaRPr lang="es-DO"/>
          </a:p>
        </p:txBody>
      </p:sp>
    </p:spTree>
    <p:extLst>
      <p:ext uri="{BB962C8B-B14F-4D97-AF65-F5344CB8AC3E}">
        <p14:creationId xmlns:p14="http://schemas.microsoft.com/office/powerpoint/2010/main" val="1386532064"/>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05C367E-17B1-4CAE-A55D-3F1651503034}"/>
              </a:ext>
            </a:extLst>
          </p:cNvPr>
          <p:cNvSpPr/>
          <p:nvPr/>
        </p:nvSpPr>
        <p:spPr>
          <a:xfrm>
            <a:off x="-34052" y="0"/>
            <a:ext cx="3063631" cy="6869097"/>
          </a:xfrm>
          <a:custGeom>
            <a:avLst/>
            <a:gdLst>
              <a:gd name="connsiteX0" fmla="*/ 0 w 1465943"/>
              <a:gd name="connsiteY0" fmla="*/ 0 h 5116218"/>
              <a:gd name="connsiteX1" fmla="*/ 1465943 w 1465943"/>
              <a:gd name="connsiteY1" fmla="*/ 0 h 5116218"/>
              <a:gd name="connsiteX2" fmla="*/ 1465943 w 1465943"/>
              <a:gd name="connsiteY2" fmla="*/ 5116218 h 5116218"/>
              <a:gd name="connsiteX3" fmla="*/ 0 w 1465943"/>
              <a:gd name="connsiteY3" fmla="*/ 5116218 h 5116218"/>
              <a:gd name="connsiteX4" fmla="*/ 0 w 1465943"/>
              <a:gd name="connsiteY4" fmla="*/ 0 h 5116218"/>
              <a:gd name="connsiteX0" fmla="*/ 0 w 1465943"/>
              <a:gd name="connsiteY0" fmla="*/ 0 h 5116218"/>
              <a:gd name="connsiteX1" fmla="*/ 1465943 w 1465943"/>
              <a:gd name="connsiteY1" fmla="*/ 0 h 5116218"/>
              <a:gd name="connsiteX2" fmla="*/ 1465943 w 1465943"/>
              <a:gd name="connsiteY2" fmla="*/ 2191657 h 5116218"/>
              <a:gd name="connsiteX3" fmla="*/ 1465943 w 1465943"/>
              <a:gd name="connsiteY3" fmla="*/ 5116218 h 5116218"/>
              <a:gd name="connsiteX4" fmla="*/ 0 w 1465943"/>
              <a:gd name="connsiteY4" fmla="*/ 5116218 h 5116218"/>
              <a:gd name="connsiteX5" fmla="*/ 0 w 1465943"/>
              <a:gd name="connsiteY5"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65943 w 1465943"/>
              <a:gd name="connsiteY4" fmla="*/ 5116218 h 5116218"/>
              <a:gd name="connsiteX5" fmla="*/ 0 w 1465943"/>
              <a:gd name="connsiteY5" fmla="*/ 5116218 h 5116218"/>
              <a:gd name="connsiteX6" fmla="*/ 0 w 1465943"/>
              <a:gd name="connsiteY6"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51429 w 1465943"/>
              <a:gd name="connsiteY4" fmla="*/ 3526971 h 5116218"/>
              <a:gd name="connsiteX5" fmla="*/ 1465943 w 1465943"/>
              <a:gd name="connsiteY5" fmla="*/ 5116218 h 5116218"/>
              <a:gd name="connsiteX6" fmla="*/ 0 w 1465943"/>
              <a:gd name="connsiteY6" fmla="*/ 5116218 h 5116218"/>
              <a:gd name="connsiteX7" fmla="*/ 0 w 1465943"/>
              <a:gd name="connsiteY7" fmla="*/ 0 h 5116218"/>
              <a:gd name="connsiteX0" fmla="*/ 29029 w 1494972"/>
              <a:gd name="connsiteY0" fmla="*/ 0 h 6828904"/>
              <a:gd name="connsiteX1" fmla="*/ 1494972 w 1494972"/>
              <a:gd name="connsiteY1" fmla="*/ 0 h 6828904"/>
              <a:gd name="connsiteX2" fmla="*/ 1480458 w 1494972"/>
              <a:gd name="connsiteY2" fmla="*/ 972457 h 6828904"/>
              <a:gd name="connsiteX3" fmla="*/ 1494972 w 1494972"/>
              <a:gd name="connsiteY3" fmla="*/ 2191657 h 6828904"/>
              <a:gd name="connsiteX4" fmla="*/ 1480458 w 1494972"/>
              <a:gd name="connsiteY4" fmla="*/ 3526971 h 6828904"/>
              <a:gd name="connsiteX5" fmla="*/ 1494972 w 1494972"/>
              <a:gd name="connsiteY5" fmla="*/ 5116218 h 6828904"/>
              <a:gd name="connsiteX6" fmla="*/ 0 w 1494972"/>
              <a:gd name="connsiteY6" fmla="*/ 6828904 h 6828904"/>
              <a:gd name="connsiteX7" fmla="*/ 29029 w 1494972"/>
              <a:gd name="connsiteY7" fmla="*/ 0 h 6828904"/>
              <a:gd name="connsiteX0" fmla="*/ 29029 w 1567543"/>
              <a:gd name="connsiteY0" fmla="*/ 0 h 6828904"/>
              <a:gd name="connsiteX1" fmla="*/ 1494972 w 1567543"/>
              <a:gd name="connsiteY1" fmla="*/ 0 h 6828904"/>
              <a:gd name="connsiteX2" fmla="*/ 1480458 w 1567543"/>
              <a:gd name="connsiteY2" fmla="*/ 972457 h 6828904"/>
              <a:gd name="connsiteX3" fmla="*/ 1494972 w 1567543"/>
              <a:gd name="connsiteY3" fmla="*/ 2191657 h 6828904"/>
              <a:gd name="connsiteX4" fmla="*/ 1480458 w 1567543"/>
              <a:gd name="connsiteY4" fmla="*/ 3526971 h 6828904"/>
              <a:gd name="connsiteX5" fmla="*/ 1567543 w 1567543"/>
              <a:gd name="connsiteY5" fmla="*/ 5435532 h 6828904"/>
              <a:gd name="connsiteX6" fmla="*/ 0 w 1567543"/>
              <a:gd name="connsiteY6" fmla="*/ 6828904 h 6828904"/>
              <a:gd name="connsiteX7" fmla="*/ 29029 w 1567543"/>
              <a:gd name="connsiteY7" fmla="*/ 0 h 6828904"/>
              <a:gd name="connsiteX0" fmla="*/ 29029 w 2888343"/>
              <a:gd name="connsiteY0" fmla="*/ 0 h 6828904"/>
              <a:gd name="connsiteX1" fmla="*/ 2888343 w 2888343"/>
              <a:gd name="connsiteY1" fmla="*/ 0 h 6828904"/>
              <a:gd name="connsiteX2" fmla="*/ 1480458 w 2888343"/>
              <a:gd name="connsiteY2" fmla="*/ 972457 h 6828904"/>
              <a:gd name="connsiteX3" fmla="*/ 1494972 w 2888343"/>
              <a:gd name="connsiteY3" fmla="*/ 2191657 h 6828904"/>
              <a:gd name="connsiteX4" fmla="*/ 1480458 w 2888343"/>
              <a:gd name="connsiteY4" fmla="*/ 3526971 h 6828904"/>
              <a:gd name="connsiteX5" fmla="*/ 1567543 w 2888343"/>
              <a:gd name="connsiteY5" fmla="*/ 5435532 h 6828904"/>
              <a:gd name="connsiteX6" fmla="*/ 0 w 2888343"/>
              <a:gd name="connsiteY6" fmla="*/ 6828904 h 6828904"/>
              <a:gd name="connsiteX7" fmla="*/ 29029 w 2888343"/>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1494972 w 3018972"/>
              <a:gd name="connsiteY3" fmla="*/ 2191657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65943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07886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22400 w 3018972"/>
              <a:gd name="connsiteY5" fmla="*/ 5566160 h 6828904"/>
              <a:gd name="connsiteX6" fmla="*/ 0 w 3018972"/>
              <a:gd name="connsiteY6" fmla="*/ 6828904 h 6828904"/>
              <a:gd name="connsiteX7" fmla="*/ 29029 w 3018972"/>
              <a:gd name="connsiteY7" fmla="*/ 0 h 6828904"/>
              <a:gd name="connsiteX0" fmla="*/ 29029 w 3033486"/>
              <a:gd name="connsiteY0" fmla="*/ 0 h 6828904"/>
              <a:gd name="connsiteX1" fmla="*/ 2888343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62514"/>
              <a:gd name="connsiteY0" fmla="*/ 0 h 6828904"/>
              <a:gd name="connsiteX1" fmla="*/ 2859314 w 3062514"/>
              <a:gd name="connsiteY1" fmla="*/ 0 h 6828904"/>
              <a:gd name="connsiteX2" fmla="*/ 3062514 w 3062514"/>
              <a:gd name="connsiteY2" fmla="*/ 682172 h 6828904"/>
              <a:gd name="connsiteX3" fmla="*/ 2365829 w 3062514"/>
              <a:gd name="connsiteY3" fmla="*/ 2685143 h 6828904"/>
              <a:gd name="connsiteX4" fmla="*/ 1915886 w 3062514"/>
              <a:gd name="connsiteY4" fmla="*/ 4049485 h 6828904"/>
              <a:gd name="connsiteX5" fmla="*/ 1422400 w 3062514"/>
              <a:gd name="connsiteY5" fmla="*/ 5566160 h 6828904"/>
              <a:gd name="connsiteX6" fmla="*/ 0 w 3062514"/>
              <a:gd name="connsiteY6" fmla="*/ 6828904 h 6828904"/>
              <a:gd name="connsiteX7" fmla="*/ 29029 w 3062514"/>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32448 w 3033486"/>
              <a:gd name="connsiteY5" fmla="*/ 5561136 h 6828904"/>
              <a:gd name="connsiteX6" fmla="*/ 0 w 3033486"/>
              <a:gd name="connsiteY6" fmla="*/ 6828904 h 6828904"/>
              <a:gd name="connsiteX7" fmla="*/ 29029 w 3033486"/>
              <a:gd name="connsiteY7" fmla="*/ 0 h 6828904"/>
              <a:gd name="connsiteX0" fmla="*/ 34053 w 3038510"/>
              <a:gd name="connsiteY0" fmla="*/ 0 h 6869097"/>
              <a:gd name="connsiteX1" fmla="*/ 2864338 w 3038510"/>
              <a:gd name="connsiteY1" fmla="*/ 0 h 6869097"/>
              <a:gd name="connsiteX2" fmla="*/ 3038510 w 3038510"/>
              <a:gd name="connsiteY2" fmla="*/ 682172 h 6869097"/>
              <a:gd name="connsiteX3" fmla="*/ 2385925 w 3038510"/>
              <a:gd name="connsiteY3" fmla="*/ 2695191 h 6869097"/>
              <a:gd name="connsiteX4" fmla="*/ 1930958 w 3038510"/>
              <a:gd name="connsiteY4" fmla="*/ 4069581 h 6869097"/>
              <a:gd name="connsiteX5" fmla="*/ 1437472 w 3038510"/>
              <a:gd name="connsiteY5" fmla="*/ 5561136 h 6869097"/>
              <a:gd name="connsiteX6" fmla="*/ 0 w 3038510"/>
              <a:gd name="connsiteY6" fmla="*/ 6869097 h 6869097"/>
              <a:gd name="connsiteX7" fmla="*/ 34053 w 3038510"/>
              <a:gd name="connsiteY7" fmla="*/ 0 h 6869097"/>
              <a:gd name="connsiteX0" fmla="*/ 34053 w 3063631"/>
              <a:gd name="connsiteY0" fmla="*/ 0 h 6869097"/>
              <a:gd name="connsiteX1" fmla="*/ 2864338 w 3063631"/>
              <a:gd name="connsiteY1" fmla="*/ 0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90949 w 3063631"/>
              <a:gd name="connsiteY3" fmla="*/ 2680119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63631" h="6869097">
                <a:moveTo>
                  <a:pt x="34053" y="0"/>
                </a:moveTo>
                <a:lnTo>
                  <a:pt x="2884435" y="10049"/>
                </a:lnTo>
                <a:lnTo>
                  <a:pt x="3063631" y="652027"/>
                </a:lnTo>
                <a:lnTo>
                  <a:pt x="2390949" y="2680119"/>
                </a:lnTo>
                <a:lnTo>
                  <a:pt x="1941007" y="4079629"/>
                </a:lnTo>
                <a:lnTo>
                  <a:pt x="1447520" y="5556111"/>
                </a:lnTo>
                <a:lnTo>
                  <a:pt x="0" y="6869097"/>
                </a:lnTo>
                <a:lnTo>
                  <a:pt x="34053" y="0"/>
                </a:lnTo>
                <a:close/>
              </a:path>
            </a:pathLst>
          </a:custGeom>
          <a:solidFill>
            <a:srgbClr val="0E333A"/>
          </a:solidFill>
          <a:ln>
            <a:noFill/>
          </a:ln>
          <a:scene3d>
            <a:camera prst="orthographicFront"/>
            <a:lightRig rig="threePt" dir="t"/>
          </a:scene3d>
          <a:sp3d extrusionH="76200" contourW="12700">
            <a:bevelT w="190500" h="19050"/>
            <a:extrusionClr>
              <a:schemeClr val="bg1"/>
            </a:extrusionClr>
            <a:contourClr>
              <a:schemeClr val="bg1"/>
            </a:contourClr>
          </a:sp3d>
        </p:spPr>
        <p:style>
          <a:lnRef idx="0">
            <a:scrgbClr r="0" g="0" b="0"/>
          </a:lnRef>
          <a:fillRef idx="0">
            <a:scrgbClr r="0" g="0" b="0"/>
          </a:fillRef>
          <a:effectRef idx="0">
            <a:scrgbClr r="0" g="0" b="0"/>
          </a:effectRef>
          <a:fontRef idx="minor">
            <a:schemeClr val="lt1"/>
          </a:fontRef>
        </p:style>
        <p:txBody>
          <a:bodyPr rtlCol="0" anchor="ctr"/>
          <a:lstStyle/>
          <a:p>
            <a:pPr algn="ctr"/>
            <a:endParaRPr lang="es-DO" dirty="0"/>
          </a:p>
        </p:txBody>
      </p:sp>
      <p:sp>
        <p:nvSpPr>
          <p:cNvPr id="7" name="CuadroTexto 6">
            <a:extLst>
              <a:ext uri="{FF2B5EF4-FFF2-40B4-BE49-F238E27FC236}">
                <a16:creationId xmlns:a16="http://schemas.microsoft.com/office/drawing/2014/main" id="{0186E4ED-BF47-4B75-8420-0D78C739ADAC}"/>
              </a:ext>
            </a:extLst>
          </p:cNvPr>
          <p:cNvSpPr txBox="1"/>
          <p:nvPr/>
        </p:nvSpPr>
        <p:spPr>
          <a:xfrm>
            <a:off x="4544407" y="708357"/>
            <a:ext cx="5623091" cy="1754326"/>
          </a:xfrm>
          <a:prstGeom prst="rect">
            <a:avLst/>
          </a:prstGeom>
          <a:noFill/>
          <a:effectLst>
            <a:outerShdw blurRad="50800" dist="50800" dir="5400000" algn="ctr" rotWithShape="0">
              <a:srgbClr val="000000">
                <a:alpha val="99000"/>
              </a:srgbClr>
            </a:outerShdw>
          </a:effectLst>
          <a:scene3d>
            <a:camera prst="orthographicFront"/>
            <a:lightRig rig="threePt" dir="t"/>
          </a:scene3d>
          <a:sp3d>
            <a:bevelT w="1282700"/>
          </a:sp3d>
        </p:spPr>
        <p:txBody>
          <a:bodyPr wrap="square" rtlCol="0">
            <a:spAutoFit/>
          </a:bodyPr>
          <a:lstStyle/>
          <a:p>
            <a:pPr algn="ctr"/>
            <a:r>
              <a:rPr lang="es-ES" sz="5400" dirty="0">
                <a:solidFill>
                  <a:schemeClr val="bg1"/>
                </a:solidFill>
                <a:latin typeface="Bahnschrift SemiBold" panose="020B0502040204020203" pitchFamily="34" charset="0"/>
              </a:rPr>
              <a:t>SIN NINGUNA DUDA</a:t>
            </a:r>
            <a:endParaRPr lang="es-DO" sz="5400" dirty="0">
              <a:solidFill>
                <a:schemeClr val="bg1"/>
              </a:solidFill>
              <a:latin typeface="Bahnschrift SemiBold" panose="020B0502040204020203" pitchFamily="34" charset="0"/>
            </a:endParaRPr>
          </a:p>
        </p:txBody>
      </p:sp>
      <p:sp>
        <p:nvSpPr>
          <p:cNvPr id="14" name="CuadroTexto 13">
            <a:extLst>
              <a:ext uri="{FF2B5EF4-FFF2-40B4-BE49-F238E27FC236}">
                <a16:creationId xmlns:a16="http://schemas.microsoft.com/office/drawing/2014/main" id="{23C94E7D-7AB5-4521-915D-863C27209662}"/>
              </a:ext>
            </a:extLst>
          </p:cNvPr>
          <p:cNvSpPr txBox="1"/>
          <p:nvPr/>
        </p:nvSpPr>
        <p:spPr>
          <a:xfrm>
            <a:off x="-70427" y="431802"/>
            <a:ext cx="2942609" cy="3477875"/>
          </a:xfrm>
          <a:prstGeom prst="rect">
            <a:avLst/>
          </a:prstGeom>
          <a:noFill/>
          <a:effectLst>
            <a:outerShdw blurRad="50800" dist="50800" dir="5400000" algn="ctr" rotWithShape="0">
              <a:srgbClr val="000000">
                <a:alpha val="99000"/>
              </a:srgbClr>
            </a:outerShdw>
          </a:effectLst>
          <a:scene3d>
            <a:camera prst="perspectiveHeroicExtremeRightFacing"/>
            <a:lightRig rig="threePt" dir="t"/>
          </a:scene3d>
          <a:sp3d>
            <a:bevelT w="1136650"/>
          </a:sp3d>
        </p:spPr>
        <p:txBody>
          <a:bodyPr wrap="square" rtlCol="0">
            <a:spAutoFit/>
          </a:bodyPr>
          <a:lstStyle/>
          <a:p>
            <a:pPr algn="ctr"/>
            <a:r>
              <a:rPr lang="es-US" sz="4400" b="1" dirty="0">
                <a:solidFill>
                  <a:schemeClr val="accent2"/>
                </a:solidFill>
                <a:latin typeface="Calibri" panose="020F0502020204030204" pitchFamily="34" charset="0"/>
                <a:cs typeface="Calibri" panose="020F0502020204030204" pitchFamily="34" charset="0"/>
              </a:rPr>
              <a:t>Develando los misterios de </a:t>
            </a:r>
            <a:r>
              <a:rPr lang="es-US" sz="4400" b="1" dirty="0" smtClean="0">
                <a:solidFill>
                  <a:schemeClr val="accent2"/>
                </a:solidFill>
                <a:latin typeface="Calibri" panose="020F0502020204030204" pitchFamily="34" charset="0"/>
                <a:cs typeface="Calibri" panose="020F0502020204030204" pitchFamily="34" charset="0"/>
              </a:rPr>
              <a:t>Daniel</a:t>
            </a:r>
          </a:p>
          <a:p>
            <a:pPr algn="ctr"/>
            <a:endParaRPr lang="es-DO" sz="4400" b="1" dirty="0">
              <a:solidFill>
                <a:schemeClr val="accent2"/>
              </a:solidFill>
              <a:latin typeface="Calibri" panose="020F0502020204030204" pitchFamily="34" charset="0"/>
              <a:cs typeface="Calibri" panose="020F0502020204030204" pitchFamily="34" charset="0"/>
            </a:endParaRPr>
          </a:p>
        </p:txBody>
      </p:sp>
      <p:sp>
        <p:nvSpPr>
          <p:cNvPr id="31" name="Forma libre: forma 30">
            <a:extLst>
              <a:ext uri="{FF2B5EF4-FFF2-40B4-BE49-F238E27FC236}">
                <a16:creationId xmlns:a16="http://schemas.microsoft.com/office/drawing/2014/main" id="{398C7394-323C-48C9-B7C5-01C566893450}"/>
              </a:ext>
            </a:extLst>
          </p:cNvPr>
          <p:cNvSpPr/>
          <p:nvPr/>
        </p:nvSpPr>
        <p:spPr>
          <a:xfrm rot="20281858">
            <a:off x="3459182" y="-1791555"/>
            <a:ext cx="8643068" cy="4815761"/>
          </a:xfrm>
          <a:custGeom>
            <a:avLst/>
            <a:gdLst>
              <a:gd name="connsiteX0" fmla="*/ 0 w 8643068"/>
              <a:gd name="connsiteY0" fmla="*/ 0 h 4815761"/>
              <a:gd name="connsiteX1" fmla="*/ 8643068 w 8643068"/>
              <a:gd name="connsiteY1" fmla="*/ 3486594 h 4815761"/>
              <a:gd name="connsiteX2" fmla="*/ 8106885 w 8643068"/>
              <a:gd name="connsiteY2" fmla="*/ 4815761 h 4815761"/>
              <a:gd name="connsiteX3" fmla="*/ 8087749 w 8643068"/>
              <a:gd name="connsiteY3" fmla="*/ 4774961 h 4815761"/>
              <a:gd name="connsiteX4" fmla="*/ 2953648 w 8643068"/>
              <a:gd name="connsiteY4" fmla="*/ 1265075 h 4815761"/>
              <a:gd name="connsiteX5" fmla="*/ 174663 w 8643068"/>
              <a:gd name="connsiteY5" fmla="*/ 377905 h 4815761"/>
              <a:gd name="connsiteX6" fmla="*/ 0 w 8643068"/>
              <a:gd name="connsiteY6" fmla="*/ 340447 h 4815761"/>
              <a:gd name="connsiteX7" fmla="*/ 0 w 8643068"/>
              <a:gd name="connsiteY7" fmla="*/ 0 h 481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43068" h="4815761">
                <a:moveTo>
                  <a:pt x="0" y="0"/>
                </a:moveTo>
                <a:lnTo>
                  <a:pt x="8643068" y="3486594"/>
                </a:lnTo>
                <a:lnTo>
                  <a:pt x="8106885" y="4815761"/>
                </a:lnTo>
                <a:lnTo>
                  <a:pt x="8087749" y="4774961"/>
                </a:lnTo>
                <a:cubicBezTo>
                  <a:pt x="7538239" y="3713685"/>
                  <a:pt x="5541269" y="2308915"/>
                  <a:pt x="2953648" y="1265075"/>
                </a:cubicBezTo>
                <a:cubicBezTo>
                  <a:pt x="1983290" y="873635"/>
                  <a:pt x="1037525" y="576377"/>
                  <a:pt x="174663" y="377905"/>
                </a:cubicBezTo>
                <a:lnTo>
                  <a:pt x="0" y="340447"/>
                </a:lnTo>
                <a:lnTo>
                  <a:pt x="0" y="0"/>
                </a:lnTo>
                <a:close/>
              </a:path>
            </a:pathLst>
          </a:custGeom>
          <a:solidFill>
            <a:srgbClr val="C68018"/>
          </a:solidFill>
          <a:ln>
            <a:solidFill>
              <a:srgbClr val="C68018"/>
            </a:solidFill>
          </a:ln>
          <a:scene3d>
            <a:camera prst="orthographicFront"/>
            <a:lightRig rig="threePt" dir="t"/>
          </a:scene3d>
          <a:sp3d>
            <a:bevelT w="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DO" dirty="0"/>
          </a:p>
        </p:txBody>
      </p:sp>
      <p:sp>
        <p:nvSpPr>
          <p:cNvPr id="10" name="Rectángulo 9">
            <a:extLst>
              <a:ext uri="{FF2B5EF4-FFF2-40B4-BE49-F238E27FC236}">
                <a16:creationId xmlns:a16="http://schemas.microsoft.com/office/drawing/2014/main" id="{2A19C5A1-68BF-46FF-B747-E81E58D3A2DD}"/>
              </a:ext>
            </a:extLst>
          </p:cNvPr>
          <p:cNvSpPr/>
          <p:nvPr/>
        </p:nvSpPr>
        <p:spPr>
          <a:xfrm rot="1090174">
            <a:off x="2016654" y="-175701"/>
            <a:ext cx="1114273" cy="5986300"/>
          </a:xfrm>
          <a:custGeom>
            <a:avLst/>
            <a:gdLst>
              <a:gd name="connsiteX0" fmla="*/ 0 w 968991"/>
              <a:gd name="connsiteY0" fmla="*/ 0 h 6632480"/>
              <a:gd name="connsiteX1" fmla="*/ 968991 w 968991"/>
              <a:gd name="connsiteY1" fmla="*/ 0 h 6632480"/>
              <a:gd name="connsiteX2" fmla="*/ 968991 w 968991"/>
              <a:gd name="connsiteY2" fmla="*/ 6632480 h 6632480"/>
              <a:gd name="connsiteX3" fmla="*/ 0 w 968991"/>
              <a:gd name="connsiteY3" fmla="*/ 6632480 h 6632480"/>
              <a:gd name="connsiteX4" fmla="*/ 0 w 968991"/>
              <a:gd name="connsiteY4" fmla="*/ 0 h 6632480"/>
              <a:gd name="connsiteX0" fmla="*/ 0 w 968991"/>
              <a:gd name="connsiteY0" fmla="*/ 0 h 6632480"/>
              <a:gd name="connsiteX1" fmla="*/ 968991 w 968991"/>
              <a:gd name="connsiteY1" fmla="*/ 0 h 6632480"/>
              <a:gd name="connsiteX2" fmla="*/ 937668 w 968991"/>
              <a:gd name="connsiteY2" fmla="*/ 964432 h 6632480"/>
              <a:gd name="connsiteX3" fmla="*/ 968991 w 968991"/>
              <a:gd name="connsiteY3" fmla="*/ 6632480 h 6632480"/>
              <a:gd name="connsiteX4" fmla="*/ 0 w 968991"/>
              <a:gd name="connsiteY4" fmla="*/ 6632480 h 6632480"/>
              <a:gd name="connsiteX5" fmla="*/ 0 w 968991"/>
              <a:gd name="connsiteY5" fmla="*/ 0 h 6632480"/>
              <a:gd name="connsiteX0" fmla="*/ 438 w 969429"/>
              <a:gd name="connsiteY0" fmla="*/ 0 h 6632480"/>
              <a:gd name="connsiteX1" fmla="*/ 969429 w 969429"/>
              <a:gd name="connsiteY1" fmla="*/ 0 h 6632480"/>
              <a:gd name="connsiteX2" fmla="*/ 938106 w 969429"/>
              <a:gd name="connsiteY2" fmla="*/ 964432 h 6632480"/>
              <a:gd name="connsiteX3" fmla="*/ 969429 w 969429"/>
              <a:gd name="connsiteY3" fmla="*/ 6632480 h 6632480"/>
              <a:gd name="connsiteX4" fmla="*/ 438 w 969429"/>
              <a:gd name="connsiteY4" fmla="*/ 6632480 h 6632480"/>
              <a:gd name="connsiteX5" fmla="*/ 5463 w 969429"/>
              <a:gd name="connsiteY5" fmla="*/ 1055060 h 6632480"/>
              <a:gd name="connsiteX6" fmla="*/ 438 w 969429"/>
              <a:gd name="connsiteY6" fmla="*/ 0 h 6632480"/>
              <a:gd name="connsiteX0" fmla="*/ 0 w 1553116"/>
              <a:gd name="connsiteY0" fmla="*/ 320983 h 6632480"/>
              <a:gd name="connsiteX1" fmla="*/ 1553116 w 1553116"/>
              <a:gd name="connsiteY1" fmla="*/ 0 h 6632480"/>
              <a:gd name="connsiteX2" fmla="*/ 1521793 w 1553116"/>
              <a:gd name="connsiteY2" fmla="*/ 964432 h 6632480"/>
              <a:gd name="connsiteX3" fmla="*/ 1553116 w 1553116"/>
              <a:gd name="connsiteY3" fmla="*/ 6632480 h 6632480"/>
              <a:gd name="connsiteX4" fmla="*/ 584125 w 1553116"/>
              <a:gd name="connsiteY4" fmla="*/ 6632480 h 6632480"/>
              <a:gd name="connsiteX5" fmla="*/ 589150 w 1553116"/>
              <a:gd name="connsiteY5" fmla="*/ 1055060 h 6632480"/>
              <a:gd name="connsiteX6" fmla="*/ 0 w 1553116"/>
              <a:gd name="connsiteY6" fmla="*/ 320983 h 6632480"/>
              <a:gd name="connsiteX0" fmla="*/ 0 w 1553116"/>
              <a:gd name="connsiteY0" fmla="*/ 120762 h 6432259"/>
              <a:gd name="connsiteX1" fmla="*/ 986813 w 1553116"/>
              <a:gd name="connsiteY1" fmla="*/ 0 h 6432259"/>
              <a:gd name="connsiteX2" fmla="*/ 1521793 w 1553116"/>
              <a:gd name="connsiteY2" fmla="*/ 764211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96859 w 1553116"/>
              <a:gd name="connsiteY2" fmla="*/ 556935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84091 w 1553116"/>
              <a:gd name="connsiteY2" fmla="*/ 518032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424443"/>
              <a:gd name="connsiteY0" fmla="*/ 293991 h 6432259"/>
              <a:gd name="connsiteX1" fmla="*/ 858140 w 1424443"/>
              <a:gd name="connsiteY1" fmla="*/ 0 h 6432259"/>
              <a:gd name="connsiteX2" fmla="*/ 1355418 w 1424443"/>
              <a:gd name="connsiteY2" fmla="*/ 518032 h 6432259"/>
              <a:gd name="connsiteX3" fmla="*/ 1424443 w 1424443"/>
              <a:gd name="connsiteY3" fmla="*/ 6432259 h 6432259"/>
              <a:gd name="connsiteX4" fmla="*/ 455452 w 1424443"/>
              <a:gd name="connsiteY4" fmla="*/ 6432259 h 6432259"/>
              <a:gd name="connsiteX5" fmla="*/ 460477 w 1424443"/>
              <a:gd name="connsiteY5" fmla="*/ 854839 h 6432259"/>
              <a:gd name="connsiteX6" fmla="*/ 0 w 1424443"/>
              <a:gd name="connsiteY6" fmla="*/ 293991 h 6432259"/>
              <a:gd name="connsiteX0" fmla="*/ 0 w 1426442"/>
              <a:gd name="connsiteY0" fmla="*/ 293991 h 6432259"/>
              <a:gd name="connsiteX1" fmla="*/ 858140 w 1426442"/>
              <a:gd name="connsiteY1" fmla="*/ 0 h 6432259"/>
              <a:gd name="connsiteX2" fmla="*/ 1355418 w 1426442"/>
              <a:gd name="connsiteY2" fmla="*/ 518032 h 6432259"/>
              <a:gd name="connsiteX3" fmla="*/ 1426442 w 1426442"/>
              <a:gd name="connsiteY3" fmla="*/ 6000683 h 6432259"/>
              <a:gd name="connsiteX4" fmla="*/ 455452 w 1426442"/>
              <a:gd name="connsiteY4" fmla="*/ 6432259 h 6432259"/>
              <a:gd name="connsiteX5" fmla="*/ 460477 w 1426442"/>
              <a:gd name="connsiteY5" fmla="*/ 854839 h 6432259"/>
              <a:gd name="connsiteX6" fmla="*/ 0 w 1426442"/>
              <a:gd name="connsiteY6" fmla="*/ 293991 h 6432259"/>
              <a:gd name="connsiteX0" fmla="*/ 0 w 1426442"/>
              <a:gd name="connsiteY0" fmla="*/ 293991 h 6074032"/>
              <a:gd name="connsiteX1" fmla="*/ 858140 w 1426442"/>
              <a:gd name="connsiteY1" fmla="*/ 0 h 6074032"/>
              <a:gd name="connsiteX2" fmla="*/ 1355418 w 1426442"/>
              <a:gd name="connsiteY2" fmla="*/ 518032 h 6074032"/>
              <a:gd name="connsiteX3" fmla="*/ 1426442 w 1426442"/>
              <a:gd name="connsiteY3" fmla="*/ 6000683 h 6074032"/>
              <a:gd name="connsiteX4" fmla="*/ 452795 w 1426442"/>
              <a:gd name="connsiteY4" fmla="*/ 6074032 h 6074032"/>
              <a:gd name="connsiteX5" fmla="*/ 460477 w 1426442"/>
              <a:gd name="connsiteY5" fmla="*/ 854839 h 6074032"/>
              <a:gd name="connsiteX6" fmla="*/ 0 w 1426442"/>
              <a:gd name="connsiteY6" fmla="*/ 293991 h 6074032"/>
              <a:gd name="connsiteX0" fmla="*/ 0 w 1418930"/>
              <a:gd name="connsiteY0" fmla="*/ 293991 h 6074032"/>
              <a:gd name="connsiteX1" fmla="*/ 858140 w 1418930"/>
              <a:gd name="connsiteY1" fmla="*/ 0 h 6074032"/>
              <a:gd name="connsiteX2" fmla="*/ 1355418 w 1418930"/>
              <a:gd name="connsiteY2" fmla="*/ 518032 h 6074032"/>
              <a:gd name="connsiteX3" fmla="*/ 1418930 w 1418930"/>
              <a:gd name="connsiteY3" fmla="*/ 5758960 h 6074032"/>
              <a:gd name="connsiteX4" fmla="*/ 452795 w 1418930"/>
              <a:gd name="connsiteY4" fmla="*/ 6074032 h 6074032"/>
              <a:gd name="connsiteX5" fmla="*/ 460477 w 1418930"/>
              <a:gd name="connsiteY5" fmla="*/ 854839 h 6074032"/>
              <a:gd name="connsiteX6" fmla="*/ 0 w 1418930"/>
              <a:gd name="connsiteY6" fmla="*/ 293991 h 6074032"/>
              <a:gd name="connsiteX0" fmla="*/ 0 w 1418930"/>
              <a:gd name="connsiteY0" fmla="*/ 289736 h 6069777"/>
              <a:gd name="connsiteX1" fmla="*/ 845173 w 1418930"/>
              <a:gd name="connsiteY1" fmla="*/ 0 h 6069777"/>
              <a:gd name="connsiteX2" fmla="*/ 1355418 w 1418930"/>
              <a:gd name="connsiteY2" fmla="*/ 513777 h 6069777"/>
              <a:gd name="connsiteX3" fmla="*/ 1418930 w 1418930"/>
              <a:gd name="connsiteY3" fmla="*/ 5754705 h 6069777"/>
              <a:gd name="connsiteX4" fmla="*/ 452795 w 1418930"/>
              <a:gd name="connsiteY4" fmla="*/ 6069777 h 6069777"/>
              <a:gd name="connsiteX5" fmla="*/ 460477 w 1418930"/>
              <a:gd name="connsiteY5" fmla="*/ 850584 h 6069777"/>
              <a:gd name="connsiteX6" fmla="*/ 0 w 1418930"/>
              <a:gd name="connsiteY6" fmla="*/ 289736 h 6069777"/>
              <a:gd name="connsiteX0" fmla="*/ 0 w 1410418"/>
              <a:gd name="connsiteY0" fmla="*/ 315671 h 6069777"/>
              <a:gd name="connsiteX1" fmla="*/ 836661 w 1410418"/>
              <a:gd name="connsiteY1" fmla="*/ 0 h 6069777"/>
              <a:gd name="connsiteX2" fmla="*/ 1346906 w 1410418"/>
              <a:gd name="connsiteY2" fmla="*/ 513777 h 6069777"/>
              <a:gd name="connsiteX3" fmla="*/ 1410418 w 1410418"/>
              <a:gd name="connsiteY3" fmla="*/ 5754705 h 6069777"/>
              <a:gd name="connsiteX4" fmla="*/ 444283 w 1410418"/>
              <a:gd name="connsiteY4" fmla="*/ 6069777 h 6069777"/>
              <a:gd name="connsiteX5" fmla="*/ 451965 w 1410418"/>
              <a:gd name="connsiteY5" fmla="*/ 850584 h 6069777"/>
              <a:gd name="connsiteX6" fmla="*/ 0 w 1410418"/>
              <a:gd name="connsiteY6" fmla="*/ 315671 h 6069777"/>
              <a:gd name="connsiteX0" fmla="*/ 0 w 1410418"/>
              <a:gd name="connsiteY0" fmla="*/ 319727 h 6073833"/>
              <a:gd name="connsiteX1" fmla="*/ 892786 w 1410418"/>
              <a:gd name="connsiteY1" fmla="*/ 0 h 6073833"/>
              <a:gd name="connsiteX2" fmla="*/ 1346906 w 1410418"/>
              <a:gd name="connsiteY2" fmla="*/ 517833 h 6073833"/>
              <a:gd name="connsiteX3" fmla="*/ 1410418 w 1410418"/>
              <a:gd name="connsiteY3" fmla="*/ 5758761 h 6073833"/>
              <a:gd name="connsiteX4" fmla="*/ 444283 w 1410418"/>
              <a:gd name="connsiteY4" fmla="*/ 6073833 h 6073833"/>
              <a:gd name="connsiteX5" fmla="*/ 451965 w 1410418"/>
              <a:gd name="connsiteY5" fmla="*/ 854640 h 6073833"/>
              <a:gd name="connsiteX6" fmla="*/ 0 w 1410418"/>
              <a:gd name="connsiteY6" fmla="*/ 319727 h 6073833"/>
              <a:gd name="connsiteX0" fmla="*/ 0 w 1410418"/>
              <a:gd name="connsiteY0" fmla="*/ 280825 h 6034931"/>
              <a:gd name="connsiteX1" fmla="*/ 908948 w 1410418"/>
              <a:gd name="connsiteY1" fmla="*/ 0 h 6034931"/>
              <a:gd name="connsiteX2" fmla="*/ 1346906 w 1410418"/>
              <a:gd name="connsiteY2" fmla="*/ 478931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80825 h 6034931"/>
              <a:gd name="connsiteX1" fmla="*/ 908948 w 1410418"/>
              <a:gd name="connsiteY1" fmla="*/ 0 h 6034931"/>
              <a:gd name="connsiteX2" fmla="*/ 1379228 w 1410418"/>
              <a:gd name="connsiteY2" fmla="*/ 556735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66986 h 6021092"/>
              <a:gd name="connsiteX1" fmla="*/ 914677 w 1410418"/>
              <a:gd name="connsiteY1" fmla="*/ 0 h 6021092"/>
              <a:gd name="connsiteX2" fmla="*/ 1379228 w 1410418"/>
              <a:gd name="connsiteY2" fmla="*/ 542896 h 6021092"/>
              <a:gd name="connsiteX3" fmla="*/ 1410418 w 1410418"/>
              <a:gd name="connsiteY3" fmla="*/ 5706020 h 6021092"/>
              <a:gd name="connsiteX4" fmla="*/ 444283 w 1410418"/>
              <a:gd name="connsiteY4" fmla="*/ 6021092 h 6021092"/>
              <a:gd name="connsiteX5" fmla="*/ 451965 w 1410418"/>
              <a:gd name="connsiteY5" fmla="*/ 801899 h 6021092"/>
              <a:gd name="connsiteX6" fmla="*/ 0 w 1410418"/>
              <a:gd name="connsiteY6" fmla="*/ 266986 h 6021092"/>
              <a:gd name="connsiteX0" fmla="*/ 0 w 1410418"/>
              <a:gd name="connsiteY0" fmla="*/ 253148 h 6007254"/>
              <a:gd name="connsiteX1" fmla="*/ 920407 w 1410418"/>
              <a:gd name="connsiteY1" fmla="*/ 0 h 6007254"/>
              <a:gd name="connsiteX2" fmla="*/ 1379228 w 1410418"/>
              <a:gd name="connsiteY2" fmla="*/ 529058 h 6007254"/>
              <a:gd name="connsiteX3" fmla="*/ 1410418 w 1410418"/>
              <a:gd name="connsiteY3" fmla="*/ 5692182 h 6007254"/>
              <a:gd name="connsiteX4" fmla="*/ 444283 w 1410418"/>
              <a:gd name="connsiteY4" fmla="*/ 6007254 h 6007254"/>
              <a:gd name="connsiteX5" fmla="*/ 451965 w 1410418"/>
              <a:gd name="connsiteY5" fmla="*/ 788061 h 6007254"/>
              <a:gd name="connsiteX6" fmla="*/ 0 w 1410418"/>
              <a:gd name="connsiteY6" fmla="*/ 253148 h 6007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10418" h="6007254">
                <a:moveTo>
                  <a:pt x="0" y="253148"/>
                </a:moveTo>
                <a:lnTo>
                  <a:pt x="920407" y="0"/>
                </a:lnTo>
                <a:lnTo>
                  <a:pt x="1379228" y="529058"/>
                </a:lnTo>
                <a:lnTo>
                  <a:pt x="1410418" y="5692182"/>
                </a:lnTo>
                <a:lnTo>
                  <a:pt x="444283" y="6007254"/>
                </a:lnTo>
                <a:cubicBezTo>
                  <a:pt x="441636" y="4149533"/>
                  <a:pt x="454612" y="2645782"/>
                  <a:pt x="451965" y="788061"/>
                </a:cubicBezTo>
                <a:lnTo>
                  <a:pt x="0" y="253148"/>
                </a:lnTo>
                <a:close/>
              </a:path>
            </a:pathLst>
          </a:custGeom>
          <a:gradFill>
            <a:gsLst>
              <a:gs pos="0">
                <a:srgbClr val="C68018"/>
              </a:gs>
              <a:gs pos="30000">
                <a:schemeClr val="accent5">
                  <a:lumMod val="20000"/>
                  <a:lumOff val="80000"/>
                </a:schemeClr>
              </a:gs>
              <a:gs pos="53000">
                <a:schemeClr val="accent5">
                  <a:lumMod val="75000"/>
                </a:schemeClr>
              </a:gs>
              <a:gs pos="100000">
                <a:schemeClr val="accent5">
                  <a:lumMod val="50000"/>
                </a:schemeClr>
              </a:gs>
            </a:gsLst>
            <a:lin ang="5400000" scaled="1"/>
          </a:gradFill>
          <a:ln w="76200">
            <a:solidFill>
              <a:schemeClr val="bg1"/>
            </a:solidFill>
          </a:ln>
          <a:scene3d>
            <a:camera prst="orthographicFront"/>
            <a:lightRig rig="threePt" dir="t"/>
          </a:scene3d>
          <a:sp3d>
            <a:bevelT w="171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9" name="Rectángulo 8">
            <a:extLst>
              <a:ext uri="{FF2B5EF4-FFF2-40B4-BE49-F238E27FC236}">
                <a16:creationId xmlns:a16="http://schemas.microsoft.com/office/drawing/2014/main" id="{AB40DB7F-2397-49BB-935D-FFBDC5B152C6}"/>
              </a:ext>
            </a:extLst>
          </p:cNvPr>
          <p:cNvSpPr/>
          <p:nvPr/>
        </p:nvSpPr>
        <p:spPr>
          <a:xfrm>
            <a:off x="0" y="4461721"/>
            <a:ext cx="12206514" cy="2396278"/>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17" name="Rectángulo: esquinas redondeadas 16">
            <a:extLst>
              <a:ext uri="{FF2B5EF4-FFF2-40B4-BE49-F238E27FC236}">
                <a16:creationId xmlns:a16="http://schemas.microsoft.com/office/drawing/2014/main" id="{168ABA72-B97D-4295-8389-4C5DB2BCC3A8}"/>
              </a:ext>
            </a:extLst>
          </p:cNvPr>
          <p:cNvSpPr/>
          <p:nvPr/>
        </p:nvSpPr>
        <p:spPr>
          <a:xfrm>
            <a:off x="10121658" y="6263213"/>
            <a:ext cx="1623573" cy="322206"/>
          </a:xfrm>
          <a:prstGeom prst="roundRect">
            <a:avLst/>
          </a:prstGeom>
          <a:noFill/>
          <a:ln w="38100" cap="flat" cmpd="sng" algn="ctr">
            <a:solidFill>
              <a:schemeClr val="bg1"/>
            </a:solidFill>
            <a:prstDash val="solid"/>
            <a:miter lim="800000"/>
          </a:ln>
          <a:effectLst>
            <a:outerShdw blurRad="50800" dist="50800" dir="5400000" algn="ctr" rotWithShape="0">
              <a:srgbClr val="000000">
                <a:alpha val="99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DO" b="0" i="0" u="none" strike="noStrike" kern="0" cap="none" spc="0" normalizeH="0" baseline="0" noProof="0" dirty="0">
                <a:ln>
                  <a:noFill/>
                </a:ln>
                <a:solidFill>
                  <a:schemeClr val="bg1"/>
                </a:solidFill>
                <a:effectLst/>
                <a:uLnTx/>
                <a:uFillTx/>
                <a:latin typeface="Calibri" panose="020F0502020204030204"/>
                <a:ea typeface="+mn-ea"/>
                <a:cs typeface="+mn-cs"/>
              </a:rPr>
              <a:t>Cristoweb.com</a:t>
            </a:r>
          </a:p>
        </p:txBody>
      </p:sp>
      <p:sp>
        <p:nvSpPr>
          <p:cNvPr id="35" name="Elipse 34">
            <a:extLst>
              <a:ext uri="{FF2B5EF4-FFF2-40B4-BE49-F238E27FC236}">
                <a16:creationId xmlns:a16="http://schemas.microsoft.com/office/drawing/2014/main" id="{BFA9AF1C-B6D8-4FC6-8DCA-867DB63E09C9}"/>
              </a:ext>
            </a:extLst>
          </p:cNvPr>
          <p:cNvSpPr/>
          <p:nvPr/>
        </p:nvSpPr>
        <p:spPr>
          <a:xfrm>
            <a:off x="1454707" y="4934062"/>
            <a:ext cx="997787" cy="1002135"/>
          </a:xfrm>
          <a:prstGeom prst="ellipse">
            <a:avLst/>
          </a:prstGeom>
          <a:solidFill>
            <a:schemeClr val="bg1"/>
          </a:solidFill>
          <a:ln w="38100">
            <a:solidFill>
              <a:schemeClr val="bg1"/>
            </a:solidFill>
          </a:ln>
          <a:scene3d>
            <a:camera prst="orthographicFront"/>
            <a:lightRig rig="threePt" dir="t"/>
          </a:scene3d>
          <a:sp3d>
            <a:bevelT w="152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sz="8800" dirty="0">
              <a:solidFill>
                <a:srgbClr val="002060"/>
              </a:solidFill>
            </a:endParaRPr>
          </a:p>
        </p:txBody>
      </p:sp>
      <p:sp>
        <p:nvSpPr>
          <p:cNvPr id="8" name="CuadroTexto 7">
            <a:extLst>
              <a:ext uri="{FF2B5EF4-FFF2-40B4-BE49-F238E27FC236}">
                <a16:creationId xmlns:a16="http://schemas.microsoft.com/office/drawing/2014/main" id="{B9B4E481-CFB4-477A-96EE-0E75C36FC804}"/>
              </a:ext>
            </a:extLst>
          </p:cNvPr>
          <p:cNvSpPr txBox="1"/>
          <p:nvPr/>
        </p:nvSpPr>
        <p:spPr>
          <a:xfrm>
            <a:off x="1400877" y="4774509"/>
            <a:ext cx="1772032" cy="1200329"/>
          </a:xfrm>
          <a:prstGeom prst="rect">
            <a:avLst/>
          </a:prstGeom>
          <a:noFill/>
        </p:spPr>
        <p:txBody>
          <a:bodyPr wrap="square" rtlCol="0">
            <a:spAutoFit/>
          </a:bodyPr>
          <a:lstStyle/>
          <a:p>
            <a:r>
              <a:rPr lang="es-US" sz="7200" b="1" dirty="0" smtClean="0">
                <a:solidFill>
                  <a:srgbClr val="002060"/>
                </a:solidFill>
              </a:rPr>
              <a:t>10</a:t>
            </a:r>
            <a:endParaRPr lang="es-DO" sz="7200" b="1" dirty="0">
              <a:solidFill>
                <a:srgbClr val="002060"/>
              </a:solidFill>
            </a:endParaRPr>
          </a:p>
        </p:txBody>
      </p:sp>
      <p:pic>
        <p:nvPicPr>
          <p:cNvPr id="16" name="Imagen 15">
            <a:extLst>
              <a:ext uri="{FF2B5EF4-FFF2-40B4-BE49-F238E27FC236}">
                <a16:creationId xmlns:a16="http://schemas.microsoft.com/office/drawing/2014/main" id="{69B14A84-141A-4FA4-B05C-C82930255E1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372537" y="5118204"/>
            <a:ext cx="1175450" cy="1056517"/>
          </a:xfrm>
          <a:prstGeom prst="rect">
            <a:avLst/>
          </a:prstGeom>
          <a:effectLst>
            <a:outerShdw blurRad="50800" dist="50800" dir="5400000" algn="ctr" rotWithShape="0">
              <a:srgbClr val="000000">
                <a:alpha val="99000"/>
              </a:srgbClr>
            </a:outerShdw>
          </a:effectLst>
        </p:spPr>
      </p:pic>
      <p:sp>
        <p:nvSpPr>
          <p:cNvPr id="4" name="CuadroTexto 3"/>
          <p:cNvSpPr txBox="1"/>
          <p:nvPr/>
        </p:nvSpPr>
        <p:spPr>
          <a:xfrm>
            <a:off x="1758598" y="6202940"/>
            <a:ext cx="7920044" cy="646331"/>
          </a:xfrm>
          <a:prstGeom prst="rect">
            <a:avLst/>
          </a:prstGeom>
          <a:noFill/>
        </p:spPr>
        <p:txBody>
          <a:bodyPr wrap="square" rtlCol="0">
            <a:spAutoFit/>
          </a:bodyPr>
          <a:lstStyle/>
          <a:p>
            <a:r>
              <a:rPr lang="es-DO" sz="3600" b="1" dirty="0" smtClean="0">
                <a:solidFill>
                  <a:schemeClr val="accent2"/>
                </a:solidFill>
              </a:rPr>
              <a:t>Aventurándonos en la profecía Bíblica</a:t>
            </a:r>
            <a:endParaRPr lang="en-US" sz="3600" b="1" dirty="0">
              <a:solidFill>
                <a:schemeClr val="accent2"/>
              </a:solidFill>
            </a:endParaRPr>
          </a:p>
        </p:txBody>
      </p:sp>
      <p:pic>
        <p:nvPicPr>
          <p:cNvPr id="5" name="Imagen 4"/>
          <p:cNvPicPr>
            <a:picLocks noChangeAspect="1"/>
          </p:cNvPicPr>
          <p:nvPr/>
        </p:nvPicPr>
        <p:blipFill>
          <a:blip r:embed="rId3"/>
          <a:stretch>
            <a:fillRect/>
          </a:stretch>
        </p:blipFill>
        <p:spPr>
          <a:xfrm>
            <a:off x="3707185" y="3224836"/>
            <a:ext cx="7506929" cy="1294298"/>
          </a:xfrm>
          <a:prstGeom prst="rect">
            <a:avLst/>
          </a:prstGeom>
        </p:spPr>
      </p:pic>
    </p:spTree>
    <p:extLst>
      <p:ext uri="{BB962C8B-B14F-4D97-AF65-F5344CB8AC3E}">
        <p14:creationId xmlns:p14="http://schemas.microsoft.com/office/powerpoint/2010/main" val="783634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748094" y="433727"/>
            <a:ext cx="10695811" cy="6001643"/>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800" b="1" dirty="0" err="1" smtClean="0">
                <a:solidFill>
                  <a:schemeClr val="bg1"/>
                </a:solidFill>
                <a:latin typeface="Calibri" panose="020F0502020204030204" pitchFamily="34" charset="0"/>
                <a:cs typeface="Calibri" panose="020F0502020204030204" pitchFamily="34" charset="0"/>
              </a:rPr>
              <a:t>Dn</a:t>
            </a:r>
            <a:r>
              <a:rPr lang="es-ES" sz="4800" b="1" dirty="0" smtClean="0">
                <a:solidFill>
                  <a:schemeClr val="bg1"/>
                </a:solidFill>
                <a:latin typeface="Calibri" panose="020F0502020204030204" pitchFamily="34" charset="0"/>
                <a:cs typeface="Calibri" panose="020F0502020204030204" pitchFamily="34" charset="0"/>
              </a:rPr>
              <a:t>. 10 </a:t>
            </a:r>
            <a:r>
              <a:rPr lang="es-ES" sz="4800" b="1" dirty="0">
                <a:solidFill>
                  <a:schemeClr val="bg1"/>
                </a:solidFill>
                <a:latin typeface="Calibri" panose="020F0502020204030204" pitchFamily="34" charset="0"/>
                <a:cs typeface="Calibri" panose="020F0502020204030204" pitchFamily="34" charset="0"/>
              </a:rPr>
              <a:t>presenta </a:t>
            </a:r>
            <a:r>
              <a:rPr lang="es-ES" sz="4800" b="1" dirty="0" smtClean="0">
                <a:solidFill>
                  <a:schemeClr val="bg1"/>
                </a:solidFill>
                <a:latin typeface="Calibri" panose="020F0502020204030204" pitchFamily="34" charset="0"/>
                <a:cs typeface="Calibri" panose="020F0502020204030204" pitchFamily="34" charset="0"/>
              </a:rPr>
              <a:t>las circunstancias </a:t>
            </a:r>
            <a:r>
              <a:rPr lang="es-ES" sz="4800" b="1" dirty="0">
                <a:solidFill>
                  <a:schemeClr val="bg1"/>
                </a:solidFill>
                <a:latin typeface="Calibri" panose="020F0502020204030204" pitchFamily="34" charset="0"/>
                <a:cs typeface="Calibri" panose="020F0502020204030204" pitchFamily="34" charset="0"/>
              </a:rPr>
              <a:t>que rodeaban a Daniel en ocasión de su cuarta gran </a:t>
            </a:r>
            <a:r>
              <a:rPr lang="es-ES" sz="4800" b="1" dirty="0" smtClean="0">
                <a:solidFill>
                  <a:schemeClr val="bg1"/>
                </a:solidFill>
                <a:latin typeface="Calibri" panose="020F0502020204030204" pitchFamily="34" charset="0"/>
                <a:cs typeface="Calibri" panose="020F0502020204030204" pitchFamily="34" charset="0"/>
              </a:rPr>
              <a:t>profecía, registrada </a:t>
            </a:r>
            <a:r>
              <a:rPr lang="es-ES" sz="4800" b="1" dirty="0">
                <a:solidFill>
                  <a:schemeClr val="bg1"/>
                </a:solidFill>
                <a:latin typeface="Calibri" panose="020F0502020204030204" pitchFamily="34" charset="0"/>
                <a:cs typeface="Calibri" panose="020F0502020204030204" pitchFamily="34" charset="0"/>
              </a:rPr>
              <a:t>en </a:t>
            </a:r>
            <a:r>
              <a:rPr lang="es-ES" sz="4800" b="1" dirty="0" err="1" smtClean="0">
                <a:solidFill>
                  <a:schemeClr val="bg1"/>
                </a:solidFill>
                <a:latin typeface="Calibri" panose="020F0502020204030204" pitchFamily="34" charset="0"/>
                <a:cs typeface="Calibri" panose="020F0502020204030204" pitchFamily="34" charset="0"/>
              </a:rPr>
              <a:t>Dn</a:t>
            </a:r>
            <a:r>
              <a:rPr lang="es-ES" sz="4800" b="1" dirty="0" smtClean="0">
                <a:solidFill>
                  <a:schemeClr val="bg1"/>
                </a:solidFill>
                <a:latin typeface="Calibri" panose="020F0502020204030204" pitchFamily="34" charset="0"/>
                <a:cs typeface="Calibri" panose="020F0502020204030204" pitchFamily="34" charset="0"/>
              </a:rPr>
              <a:t>. 11 </a:t>
            </a:r>
            <a:r>
              <a:rPr lang="es-ES" sz="4800" b="1" dirty="0">
                <a:solidFill>
                  <a:schemeClr val="bg1"/>
                </a:solidFill>
                <a:latin typeface="Calibri" panose="020F0502020204030204" pitchFamily="34" charset="0"/>
                <a:cs typeface="Calibri" panose="020F0502020204030204" pitchFamily="34" charset="0"/>
              </a:rPr>
              <a:t>y 12. La parte principal de la </a:t>
            </a:r>
            <a:r>
              <a:rPr lang="es-ES" sz="4800" b="1" dirty="0" smtClean="0">
                <a:solidFill>
                  <a:schemeClr val="bg1"/>
                </a:solidFill>
                <a:latin typeface="Calibri" panose="020F0502020204030204" pitchFamily="34" charset="0"/>
                <a:cs typeface="Calibri" panose="020F0502020204030204" pitchFamily="34" charset="0"/>
              </a:rPr>
              <a:t>narración profética </a:t>
            </a:r>
            <a:r>
              <a:rPr lang="es-ES" sz="4800" b="1" dirty="0">
                <a:solidFill>
                  <a:schemeClr val="bg1"/>
                </a:solidFill>
                <a:latin typeface="Calibri" panose="020F0502020204030204" pitchFamily="34" charset="0"/>
                <a:cs typeface="Calibri" panose="020F0502020204030204" pitchFamily="34" charset="0"/>
              </a:rPr>
              <a:t>comienza en </a:t>
            </a:r>
            <a:r>
              <a:rPr lang="es-ES" sz="4800" b="1" dirty="0" err="1" smtClean="0">
                <a:solidFill>
                  <a:schemeClr val="bg1"/>
                </a:solidFill>
                <a:latin typeface="Calibri" panose="020F0502020204030204" pitchFamily="34" charset="0"/>
                <a:cs typeface="Calibri" panose="020F0502020204030204" pitchFamily="34" charset="0"/>
              </a:rPr>
              <a:t>Dn</a:t>
            </a:r>
            <a:r>
              <a:rPr lang="es-ES" sz="4800" b="1" dirty="0" smtClean="0">
                <a:solidFill>
                  <a:schemeClr val="bg1"/>
                </a:solidFill>
                <a:latin typeface="Calibri" panose="020F0502020204030204" pitchFamily="34" charset="0"/>
                <a:cs typeface="Calibri" panose="020F0502020204030204" pitchFamily="34" charset="0"/>
              </a:rPr>
              <a:t>. 11</a:t>
            </a:r>
            <a:r>
              <a:rPr lang="es-ES" sz="4800" b="1" dirty="0">
                <a:solidFill>
                  <a:schemeClr val="bg1"/>
                </a:solidFill>
                <a:latin typeface="Calibri" panose="020F0502020204030204" pitchFamily="34" charset="0"/>
                <a:cs typeface="Calibri" panose="020F0502020204030204" pitchFamily="34" charset="0"/>
              </a:rPr>
              <a:t>: 2 y termina en </a:t>
            </a:r>
            <a:r>
              <a:rPr lang="es-ES" sz="4800" b="1" dirty="0" err="1" smtClean="0">
                <a:solidFill>
                  <a:schemeClr val="bg1"/>
                </a:solidFill>
                <a:latin typeface="Calibri" panose="020F0502020204030204" pitchFamily="34" charset="0"/>
                <a:cs typeface="Calibri" panose="020F0502020204030204" pitchFamily="34" charset="0"/>
              </a:rPr>
              <a:t>Dn</a:t>
            </a:r>
            <a:r>
              <a:rPr lang="es-ES" sz="4800" b="1" dirty="0" smtClean="0">
                <a:solidFill>
                  <a:schemeClr val="bg1"/>
                </a:solidFill>
                <a:latin typeface="Calibri" panose="020F0502020204030204" pitchFamily="34" charset="0"/>
                <a:cs typeface="Calibri" panose="020F0502020204030204" pitchFamily="34" charset="0"/>
              </a:rPr>
              <a:t>. 12</a:t>
            </a:r>
            <a:r>
              <a:rPr lang="es-ES" sz="4800" b="1" dirty="0">
                <a:solidFill>
                  <a:schemeClr val="bg1"/>
                </a:solidFill>
                <a:latin typeface="Calibri" panose="020F0502020204030204" pitchFamily="34" charset="0"/>
                <a:cs typeface="Calibri" panose="020F0502020204030204" pitchFamily="34" charset="0"/>
              </a:rPr>
              <a:t>: 4. El resto </a:t>
            </a:r>
            <a:r>
              <a:rPr lang="es-ES" sz="4800" b="1" dirty="0" smtClean="0">
                <a:solidFill>
                  <a:schemeClr val="bg1"/>
                </a:solidFill>
                <a:latin typeface="Calibri" panose="020F0502020204030204" pitchFamily="34" charset="0"/>
                <a:cs typeface="Calibri" panose="020F0502020204030204" pitchFamily="34" charset="0"/>
              </a:rPr>
              <a:t>de</a:t>
            </a:r>
            <a:endParaRPr lang="es-ES" sz="4800" b="1" dirty="0">
              <a:solidFill>
                <a:schemeClr val="bg1"/>
              </a:solidFill>
              <a:latin typeface="Calibri" panose="020F0502020204030204" pitchFamily="34" charset="0"/>
              <a:cs typeface="Calibri" panose="020F0502020204030204" pitchFamily="34" charset="0"/>
            </a:endParaRPr>
          </a:p>
          <a:p>
            <a:r>
              <a:rPr lang="es-ES" sz="4800" b="1" dirty="0" err="1" smtClean="0">
                <a:solidFill>
                  <a:schemeClr val="bg1"/>
                </a:solidFill>
                <a:latin typeface="Calibri" panose="020F0502020204030204" pitchFamily="34" charset="0"/>
                <a:cs typeface="Calibri" panose="020F0502020204030204" pitchFamily="34" charset="0"/>
              </a:rPr>
              <a:t>Dn</a:t>
            </a:r>
            <a:r>
              <a:rPr lang="es-ES" sz="4800" b="1" dirty="0" smtClean="0">
                <a:solidFill>
                  <a:schemeClr val="bg1"/>
                </a:solidFill>
                <a:latin typeface="Calibri" panose="020F0502020204030204" pitchFamily="34" charset="0"/>
                <a:cs typeface="Calibri" panose="020F0502020204030204" pitchFamily="34" charset="0"/>
              </a:rPr>
              <a:t>. </a:t>
            </a:r>
            <a:r>
              <a:rPr lang="es-ES" sz="4800" b="1" dirty="0">
                <a:solidFill>
                  <a:schemeClr val="bg1"/>
                </a:solidFill>
                <a:latin typeface="Calibri" panose="020F0502020204030204" pitchFamily="34" charset="0"/>
                <a:cs typeface="Calibri" panose="020F0502020204030204" pitchFamily="34" charset="0"/>
              </a:rPr>
              <a:t>12 es una especie de epílogo de la profecía. </a:t>
            </a:r>
            <a:r>
              <a:rPr lang="es-ES" sz="3200" b="1" i="1" dirty="0" smtClean="0">
                <a:solidFill>
                  <a:srgbClr val="FFFF00"/>
                </a:solidFill>
                <a:latin typeface="Calibri" panose="020F0502020204030204" pitchFamily="34" charset="0"/>
                <a:cs typeface="Calibri" panose="020F0502020204030204" pitchFamily="34" charset="0"/>
              </a:rPr>
              <a:t>Comentario bíblico adventista (CBA), </a:t>
            </a:r>
            <a:r>
              <a:rPr lang="es-ES" sz="3200" b="1" i="1" dirty="0" err="1" smtClean="0">
                <a:solidFill>
                  <a:srgbClr val="FFFF00"/>
                </a:solidFill>
                <a:latin typeface="Calibri" panose="020F0502020204030204" pitchFamily="34" charset="0"/>
                <a:cs typeface="Calibri" panose="020F0502020204030204" pitchFamily="34" charset="0"/>
              </a:rPr>
              <a:t>Dn</a:t>
            </a:r>
            <a:r>
              <a:rPr lang="es-ES" sz="3200" b="1" i="1" dirty="0" smtClean="0">
                <a:solidFill>
                  <a:srgbClr val="FFFF00"/>
                </a:solidFill>
                <a:latin typeface="Calibri" panose="020F0502020204030204" pitchFamily="34" charset="0"/>
                <a:cs typeface="Calibri" panose="020F0502020204030204" pitchFamily="34" charset="0"/>
              </a:rPr>
              <a:t>. 10: 1.</a:t>
            </a:r>
            <a:endParaRPr lang="es-ES" sz="3200" b="1" i="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88581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795075" y="341394"/>
            <a:ext cx="9122105" cy="6186309"/>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400" b="1" dirty="0">
                <a:solidFill>
                  <a:schemeClr val="bg1"/>
                </a:solidFill>
              </a:rPr>
              <a:t>Daniel estaba muy preocupado porque su pueblo aún estaba en cautiverio. Hacía algunos </a:t>
            </a:r>
            <a:r>
              <a:rPr lang="es-ES" sz="4400" b="1" dirty="0" smtClean="0">
                <a:solidFill>
                  <a:schemeClr val="bg1"/>
                </a:solidFill>
              </a:rPr>
              <a:t>años que </a:t>
            </a:r>
            <a:r>
              <a:rPr lang="es-ES" sz="4400" b="1" dirty="0">
                <a:solidFill>
                  <a:schemeClr val="bg1"/>
                </a:solidFill>
              </a:rPr>
              <a:t>los medos y los persas habían accedido al trono. La profecía del cautiverio de setenta </a:t>
            </a:r>
            <a:r>
              <a:rPr lang="es-ES" sz="4400" b="1" dirty="0" smtClean="0">
                <a:solidFill>
                  <a:schemeClr val="bg1"/>
                </a:solidFill>
              </a:rPr>
              <a:t>años para </a:t>
            </a:r>
            <a:r>
              <a:rPr lang="es-ES" sz="4400" b="1" dirty="0">
                <a:solidFill>
                  <a:schemeClr val="bg1"/>
                </a:solidFill>
              </a:rPr>
              <a:t>los judíos estaba por finalizar. Daniel estaba perplejo. ¿Cuándo sería liberado su pueblo?</a:t>
            </a:r>
            <a:endParaRPr lang="es-ES" sz="4400" b="1" i="1" dirty="0">
              <a:solidFill>
                <a:srgbClr val="FFFF00"/>
              </a:solidFill>
            </a:endParaRPr>
          </a:p>
        </p:txBody>
      </p:sp>
    </p:spTree>
    <p:extLst>
      <p:ext uri="{BB962C8B-B14F-4D97-AF65-F5344CB8AC3E}">
        <p14:creationId xmlns:p14="http://schemas.microsoft.com/office/powerpoint/2010/main" val="1831113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2. </a:t>
            </a:r>
            <a:r>
              <a:rPr lang="es-ES" sz="3600" b="1" dirty="0">
                <a:solidFill>
                  <a:srgbClr val="FFFF00"/>
                </a:solidFill>
                <a:latin typeface="Calibri" panose="020F0502020204030204" pitchFamily="34" charset="0"/>
                <a:cs typeface="Calibri" panose="020F0502020204030204" pitchFamily="34" charset="0"/>
              </a:rPr>
              <a:t>¿Qué hizo Daniel durante tres semanas enteras? Daniel 10:3, 4</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764498" y="1449390"/>
            <a:ext cx="10441504" cy="4524315"/>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800" b="1" dirty="0">
                <a:solidFill>
                  <a:srgbClr val="FFFF00"/>
                </a:solidFill>
                <a:latin typeface="Calibri" panose="020F0502020204030204" pitchFamily="34" charset="0"/>
                <a:cs typeface="Calibri" panose="020F0502020204030204" pitchFamily="34" charset="0"/>
              </a:rPr>
              <a:t>No comí </a:t>
            </a:r>
            <a:r>
              <a:rPr lang="es-ES" sz="4800" b="1" dirty="0">
                <a:solidFill>
                  <a:schemeClr val="bg1"/>
                </a:solidFill>
                <a:latin typeface="Calibri" panose="020F0502020204030204" pitchFamily="34" charset="0"/>
                <a:cs typeface="Calibri" panose="020F0502020204030204" pitchFamily="34" charset="0"/>
              </a:rPr>
              <a:t>manjar delicado, ni entró en mi boca carne ni vino, ni me ungí con ungüento, hasta que se cumplieron las tres </a:t>
            </a:r>
            <a:r>
              <a:rPr lang="es-ES" sz="4800" b="1" dirty="0" smtClean="0">
                <a:solidFill>
                  <a:schemeClr val="bg1"/>
                </a:solidFill>
                <a:latin typeface="Calibri" panose="020F0502020204030204" pitchFamily="34" charset="0"/>
                <a:cs typeface="Calibri" panose="020F0502020204030204" pitchFamily="34" charset="0"/>
              </a:rPr>
              <a:t>semanas. Y </a:t>
            </a:r>
            <a:r>
              <a:rPr lang="es-ES" sz="4800" b="1" dirty="0">
                <a:solidFill>
                  <a:schemeClr val="bg1"/>
                </a:solidFill>
                <a:latin typeface="Calibri" panose="020F0502020204030204" pitchFamily="34" charset="0"/>
                <a:cs typeface="Calibri" panose="020F0502020204030204" pitchFamily="34" charset="0"/>
              </a:rPr>
              <a:t>el día veinticuatro del mes primero estaba yo a la orilla del gran río </a:t>
            </a:r>
            <a:r>
              <a:rPr lang="es-ES" sz="4800" b="1" dirty="0" err="1">
                <a:solidFill>
                  <a:schemeClr val="bg1"/>
                </a:solidFill>
                <a:latin typeface="Calibri" panose="020F0502020204030204" pitchFamily="34" charset="0"/>
                <a:cs typeface="Calibri" panose="020F0502020204030204" pitchFamily="34" charset="0"/>
              </a:rPr>
              <a:t>Hidekel</a:t>
            </a:r>
            <a:r>
              <a:rPr lang="es-ES" sz="4800" b="1" dirty="0">
                <a:solidFill>
                  <a:schemeClr val="bg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7967134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650213" y="21180"/>
            <a:ext cx="9102076" cy="6863417"/>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400" b="1" dirty="0" err="1" smtClean="0">
                <a:solidFill>
                  <a:srgbClr val="FFFF00"/>
                </a:solidFill>
              </a:rPr>
              <a:t>Hidekel</a:t>
            </a:r>
            <a:r>
              <a:rPr lang="es-ES" sz="4400" b="1" dirty="0" smtClean="0">
                <a:solidFill>
                  <a:schemeClr val="bg1"/>
                </a:solidFill>
              </a:rPr>
              <a:t>. Este </a:t>
            </a:r>
            <a:r>
              <a:rPr lang="es-ES" sz="4400" b="1" dirty="0">
                <a:solidFill>
                  <a:schemeClr val="bg1"/>
                </a:solidFill>
              </a:rPr>
              <a:t>nombre hebreo equivale al nombre acadio </a:t>
            </a:r>
            <a:r>
              <a:rPr lang="es-ES" sz="4400" b="1" dirty="0" err="1">
                <a:solidFill>
                  <a:schemeClr val="bg1"/>
                </a:solidFill>
              </a:rPr>
              <a:t>Idiqlat</a:t>
            </a:r>
            <a:r>
              <a:rPr lang="es-ES" sz="4400" b="1" dirty="0">
                <a:solidFill>
                  <a:schemeClr val="bg1"/>
                </a:solidFill>
              </a:rPr>
              <a:t>, y al antiguo persa </a:t>
            </a:r>
            <a:r>
              <a:rPr lang="es-ES" sz="4400" b="1" dirty="0" smtClean="0">
                <a:solidFill>
                  <a:schemeClr val="bg1"/>
                </a:solidFill>
              </a:rPr>
              <a:t>Tigra, que </a:t>
            </a:r>
            <a:r>
              <a:rPr lang="es-ES" sz="4400" b="1" dirty="0">
                <a:solidFill>
                  <a:schemeClr val="bg1"/>
                </a:solidFill>
              </a:rPr>
              <a:t>ha pasado a las lenguas modernas como Tigris. El Tigris es el menor de </a:t>
            </a:r>
            <a:r>
              <a:rPr lang="es-ES" sz="4400" b="1" dirty="0" smtClean="0">
                <a:solidFill>
                  <a:schemeClr val="bg1"/>
                </a:solidFill>
              </a:rPr>
              <a:t>los dos </a:t>
            </a:r>
            <a:r>
              <a:rPr lang="es-ES" sz="4400" b="1" dirty="0">
                <a:solidFill>
                  <a:schemeClr val="bg1"/>
                </a:solidFill>
              </a:rPr>
              <a:t>grandes </a:t>
            </a:r>
            <a:r>
              <a:rPr lang="es-ES" sz="4400" b="1" dirty="0" smtClean="0">
                <a:solidFill>
                  <a:schemeClr val="bg1"/>
                </a:solidFill>
              </a:rPr>
              <a:t>ríos [el otro es el Éufrates] </a:t>
            </a:r>
            <a:r>
              <a:rPr lang="es-ES" sz="4400" b="1" dirty="0">
                <a:solidFill>
                  <a:schemeClr val="bg1"/>
                </a:solidFill>
              </a:rPr>
              <a:t>de la Mesopotamia</a:t>
            </a:r>
            <a:r>
              <a:rPr lang="es-ES" sz="4400" b="1" dirty="0" smtClean="0">
                <a:solidFill>
                  <a:schemeClr val="bg1"/>
                </a:solidFill>
              </a:rPr>
              <a:t>. No se dice precisamente </a:t>
            </a:r>
            <a:r>
              <a:rPr lang="es-ES" sz="4400" b="1" dirty="0">
                <a:solidFill>
                  <a:schemeClr val="bg1"/>
                </a:solidFill>
              </a:rPr>
              <a:t>en qué punto del Tigris ocurrió el acontecimiento </a:t>
            </a:r>
            <a:r>
              <a:rPr lang="es-ES" sz="4400" b="1" dirty="0" smtClean="0">
                <a:solidFill>
                  <a:schemeClr val="bg1"/>
                </a:solidFill>
              </a:rPr>
              <a:t>que luego </a:t>
            </a:r>
            <a:r>
              <a:rPr lang="es-ES" sz="4400" b="1" dirty="0">
                <a:solidFill>
                  <a:schemeClr val="bg1"/>
                </a:solidFill>
              </a:rPr>
              <a:t>se narra</a:t>
            </a:r>
            <a:r>
              <a:rPr lang="es-ES" sz="4400" b="1" dirty="0" smtClean="0">
                <a:solidFill>
                  <a:schemeClr val="bg1"/>
                </a:solidFill>
              </a:rPr>
              <a:t>. </a:t>
            </a:r>
            <a:r>
              <a:rPr lang="es-ES" sz="4400" b="1" dirty="0" smtClean="0">
                <a:solidFill>
                  <a:srgbClr val="FFFF00"/>
                </a:solidFill>
              </a:rPr>
              <a:t>CBA</a:t>
            </a:r>
            <a:r>
              <a:rPr lang="es-ES" sz="4400" b="1" dirty="0" smtClean="0">
                <a:solidFill>
                  <a:schemeClr val="bg1"/>
                </a:solidFill>
              </a:rPr>
              <a:t>.</a:t>
            </a:r>
            <a:endParaRPr lang="es-DO" sz="4400" b="1" dirty="0">
              <a:solidFill>
                <a:srgbClr val="FFFF00"/>
              </a:solidFill>
            </a:endParaRPr>
          </a:p>
        </p:txBody>
      </p:sp>
    </p:spTree>
    <p:extLst>
      <p:ext uri="{BB962C8B-B14F-4D97-AF65-F5344CB8AC3E}">
        <p14:creationId xmlns:p14="http://schemas.microsoft.com/office/powerpoint/2010/main" val="30053793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pic>
        <p:nvPicPr>
          <p:cNvPr id="3" name="Imagen 2"/>
          <p:cNvPicPr>
            <a:picLocks noChangeAspect="1"/>
          </p:cNvPicPr>
          <p:nvPr/>
        </p:nvPicPr>
        <p:blipFill>
          <a:blip r:embed="rId2"/>
          <a:stretch>
            <a:fillRect/>
          </a:stretch>
        </p:blipFill>
        <p:spPr>
          <a:xfrm>
            <a:off x="2650213" y="-15500"/>
            <a:ext cx="9541787" cy="6873499"/>
          </a:xfrm>
          <a:prstGeom prst="rect">
            <a:avLst/>
          </a:prstGeom>
        </p:spPr>
      </p:pic>
    </p:spTree>
    <p:extLst>
      <p:ext uri="{BB962C8B-B14F-4D97-AF65-F5344CB8AC3E}">
        <p14:creationId xmlns:p14="http://schemas.microsoft.com/office/powerpoint/2010/main" val="2275915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392436" y="141680"/>
            <a:ext cx="1137484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3. </a:t>
            </a:r>
            <a:r>
              <a:rPr lang="es-ES" sz="3600" b="1" dirty="0">
                <a:solidFill>
                  <a:srgbClr val="FFFF00"/>
                </a:solidFill>
                <a:latin typeface="Calibri" panose="020F0502020204030204" pitchFamily="34" charset="0"/>
                <a:cs typeface="Calibri" panose="020F0502020204030204" pitchFamily="34" charset="0"/>
              </a:rPr>
              <a:t>¿Quién se le apareció a Daniel en medio de su aflicción? Compare Daniel 10:5, 6 </a:t>
            </a:r>
            <a:r>
              <a:rPr lang="es-ES" sz="3600" b="1" dirty="0" smtClean="0">
                <a:solidFill>
                  <a:srgbClr val="FFFF00"/>
                </a:solidFill>
                <a:latin typeface="Calibri" panose="020F0502020204030204" pitchFamily="34" charset="0"/>
                <a:cs typeface="Calibri" panose="020F0502020204030204" pitchFamily="34" charset="0"/>
              </a:rPr>
              <a:t>con Apocalipsis </a:t>
            </a:r>
            <a:r>
              <a:rPr lang="es-ES" sz="3600" b="1" dirty="0">
                <a:solidFill>
                  <a:srgbClr val="FFFF00"/>
                </a:solidFill>
                <a:latin typeface="Calibri" panose="020F0502020204030204" pitchFamily="34" charset="0"/>
                <a:cs typeface="Calibri" panose="020F0502020204030204" pitchFamily="34" charset="0"/>
              </a:rPr>
              <a:t>1:13-15</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542338" y="1501576"/>
            <a:ext cx="11224939" cy="5509200"/>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400" b="1" dirty="0" err="1" smtClean="0">
                <a:solidFill>
                  <a:srgbClr val="FF0000"/>
                </a:solidFill>
                <a:latin typeface="Calibri" panose="020F0502020204030204" pitchFamily="34" charset="0"/>
                <a:cs typeface="Calibri" panose="020F0502020204030204" pitchFamily="34" charset="0"/>
              </a:rPr>
              <a:t>Dn</a:t>
            </a:r>
            <a:r>
              <a:rPr lang="es-ES" sz="4400" b="1" dirty="0" smtClean="0">
                <a:solidFill>
                  <a:srgbClr val="FF0000"/>
                </a:solidFill>
                <a:latin typeface="Calibri" panose="020F0502020204030204" pitchFamily="34" charset="0"/>
                <a:cs typeface="Calibri" panose="020F0502020204030204" pitchFamily="34" charset="0"/>
              </a:rPr>
              <a:t>. 10: 5-6 </a:t>
            </a:r>
            <a:r>
              <a:rPr lang="es-ES" sz="4400" b="1" dirty="0" smtClean="0">
                <a:solidFill>
                  <a:schemeClr val="bg1"/>
                </a:solidFill>
                <a:latin typeface="Calibri" panose="020F0502020204030204" pitchFamily="34" charset="0"/>
                <a:cs typeface="Calibri" panose="020F0502020204030204" pitchFamily="34" charset="0"/>
              </a:rPr>
              <a:t>Y </a:t>
            </a:r>
            <a:r>
              <a:rPr lang="es-ES" sz="4400" b="1" dirty="0">
                <a:solidFill>
                  <a:schemeClr val="bg1"/>
                </a:solidFill>
                <a:latin typeface="Calibri" panose="020F0502020204030204" pitchFamily="34" charset="0"/>
                <a:cs typeface="Calibri" panose="020F0502020204030204" pitchFamily="34" charset="0"/>
              </a:rPr>
              <a:t>alcé mis ojos y miré, y he aquí un </a:t>
            </a:r>
            <a:r>
              <a:rPr lang="es-ES" sz="4400" b="1" dirty="0">
                <a:solidFill>
                  <a:srgbClr val="FFFF00"/>
                </a:solidFill>
                <a:latin typeface="Calibri" panose="020F0502020204030204" pitchFamily="34" charset="0"/>
                <a:cs typeface="Calibri" panose="020F0502020204030204" pitchFamily="34" charset="0"/>
              </a:rPr>
              <a:t>varón </a:t>
            </a:r>
            <a:r>
              <a:rPr lang="es-ES" sz="4400" b="1" dirty="0">
                <a:solidFill>
                  <a:schemeClr val="bg1"/>
                </a:solidFill>
                <a:latin typeface="Calibri" panose="020F0502020204030204" pitchFamily="34" charset="0"/>
                <a:cs typeface="Calibri" panose="020F0502020204030204" pitchFamily="34" charset="0"/>
              </a:rPr>
              <a:t>vestido de lino, y </a:t>
            </a:r>
            <a:r>
              <a:rPr lang="es-ES" sz="4400" b="1" dirty="0" smtClean="0">
                <a:solidFill>
                  <a:srgbClr val="FFFF00"/>
                </a:solidFill>
                <a:latin typeface="Calibri" panose="020F0502020204030204" pitchFamily="34" charset="0"/>
                <a:cs typeface="Calibri" panose="020F0502020204030204" pitchFamily="34" charset="0"/>
              </a:rPr>
              <a:t>ceñidos </a:t>
            </a:r>
            <a:r>
              <a:rPr lang="es-ES" sz="4400" b="1" dirty="0">
                <a:solidFill>
                  <a:srgbClr val="FFFF00"/>
                </a:solidFill>
                <a:latin typeface="Calibri" panose="020F0502020204030204" pitchFamily="34" charset="0"/>
                <a:cs typeface="Calibri" panose="020F0502020204030204" pitchFamily="34" charset="0"/>
              </a:rPr>
              <a:t>sus lomos de oro de </a:t>
            </a:r>
            <a:r>
              <a:rPr lang="es-ES" sz="4400" b="1" dirty="0" err="1" smtClean="0">
                <a:solidFill>
                  <a:srgbClr val="FFFF00"/>
                </a:solidFill>
                <a:latin typeface="Calibri" panose="020F0502020204030204" pitchFamily="34" charset="0"/>
                <a:cs typeface="Calibri" panose="020F0502020204030204" pitchFamily="34" charset="0"/>
              </a:rPr>
              <a:t>Ufaz</a:t>
            </a:r>
            <a:r>
              <a:rPr lang="es-ES" sz="4400" b="1" dirty="0" smtClean="0">
                <a:solidFill>
                  <a:schemeClr val="bg1"/>
                </a:solidFill>
                <a:latin typeface="Calibri" panose="020F0502020204030204" pitchFamily="34" charset="0"/>
                <a:cs typeface="Calibri" panose="020F0502020204030204" pitchFamily="34" charset="0"/>
              </a:rPr>
              <a:t>. </a:t>
            </a:r>
            <a:r>
              <a:rPr lang="es-ES" sz="4400" b="1" dirty="0">
                <a:solidFill>
                  <a:schemeClr val="bg1"/>
                </a:solidFill>
                <a:latin typeface="Calibri" panose="020F0502020204030204" pitchFamily="34" charset="0"/>
                <a:cs typeface="Calibri" panose="020F0502020204030204" pitchFamily="34" charset="0"/>
              </a:rPr>
              <a:t>Su cuerpo era como de berilo, y su rostro parecía un relámpago, y </a:t>
            </a:r>
            <a:r>
              <a:rPr lang="es-ES" sz="4400" b="1" dirty="0">
                <a:solidFill>
                  <a:srgbClr val="FFFF00"/>
                </a:solidFill>
                <a:latin typeface="Calibri" panose="020F0502020204030204" pitchFamily="34" charset="0"/>
                <a:cs typeface="Calibri" panose="020F0502020204030204" pitchFamily="34" charset="0"/>
              </a:rPr>
              <a:t>sus ojos como antorchas de fuego</a:t>
            </a:r>
            <a:r>
              <a:rPr lang="es-ES" sz="4400" b="1" dirty="0">
                <a:solidFill>
                  <a:schemeClr val="bg1"/>
                </a:solidFill>
                <a:latin typeface="Calibri" panose="020F0502020204030204" pitchFamily="34" charset="0"/>
                <a:cs typeface="Calibri" panose="020F0502020204030204" pitchFamily="34" charset="0"/>
              </a:rPr>
              <a:t>, y sus brazos y </a:t>
            </a:r>
            <a:r>
              <a:rPr lang="es-ES" sz="4400" b="1" dirty="0">
                <a:solidFill>
                  <a:srgbClr val="FFFF00"/>
                </a:solidFill>
                <a:latin typeface="Calibri" panose="020F0502020204030204" pitchFamily="34" charset="0"/>
                <a:cs typeface="Calibri" panose="020F0502020204030204" pitchFamily="34" charset="0"/>
              </a:rPr>
              <a:t>sus pies como de color de bronce bruñido</a:t>
            </a:r>
            <a:r>
              <a:rPr lang="es-ES" sz="4400" b="1" dirty="0">
                <a:solidFill>
                  <a:schemeClr val="bg1"/>
                </a:solidFill>
                <a:latin typeface="Calibri" panose="020F0502020204030204" pitchFamily="34" charset="0"/>
                <a:cs typeface="Calibri" panose="020F0502020204030204" pitchFamily="34" charset="0"/>
              </a:rPr>
              <a:t>, y </a:t>
            </a:r>
            <a:r>
              <a:rPr lang="es-ES" sz="4400" b="1" dirty="0">
                <a:solidFill>
                  <a:srgbClr val="FFFF00"/>
                </a:solidFill>
                <a:latin typeface="Calibri" panose="020F0502020204030204" pitchFamily="34" charset="0"/>
                <a:cs typeface="Calibri" panose="020F0502020204030204" pitchFamily="34" charset="0"/>
              </a:rPr>
              <a:t>el sonido de sus palabras como el estruendo de una multitud.</a:t>
            </a:r>
            <a:endParaRPr lang="es-DO" sz="44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937719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521581" y="341394"/>
            <a:ext cx="11148837" cy="6186309"/>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400" b="1" dirty="0" smtClean="0">
                <a:solidFill>
                  <a:srgbClr val="FF0000"/>
                </a:solidFill>
                <a:latin typeface="Calibri" panose="020F0502020204030204" pitchFamily="34" charset="0"/>
                <a:cs typeface="Calibri" panose="020F0502020204030204" pitchFamily="34" charset="0"/>
              </a:rPr>
              <a:t>Ap. 1: 13-15 </a:t>
            </a:r>
            <a:r>
              <a:rPr lang="es-ES" sz="4400" b="1" dirty="0">
                <a:solidFill>
                  <a:schemeClr val="bg1"/>
                </a:solidFill>
                <a:latin typeface="Calibri" panose="020F0502020204030204" pitchFamily="34" charset="0"/>
                <a:cs typeface="Calibri" panose="020F0502020204030204" pitchFamily="34" charset="0"/>
              </a:rPr>
              <a:t>y en medio de los siete candeleros, a uno semejante al </a:t>
            </a:r>
            <a:r>
              <a:rPr lang="es-ES" sz="4400" b="1" dirty="0">
                <a:solidFill>
                  <a:srgbClr val="FFFF00"/>
                </a:solidFill>
                <a:latin typeface="Calibri" panose="020F0502020204030204" pitchFamily="34" charset="0"/>
                <a:cs typeface="Calibri" panose="020F0502020204030204" pitchFamily="34" charset="0"/>
              </a:rPr>
              <a:t>Hijo del Hombre</a:t>
            </a:r>
            <a:r>
              <a:rPr lang="es-ES" sz="4400" b="1" dirty="0">
                <a:solidFill>
                  <a:schemeClr val="bg1"/>
                </a:solidFill>
                <a:latin typeface="Calibri" panose="020F0502020204030204" pitchFamily="34" charset="0"/>
                <a:cs typeface="Calibri" panose="020F0502020204030204" pitchFamily="34" charset="0"/>
              </a:rPr>
              <a:t>, vestido de una ropa que llegaba hasta los pies, y </a:t>
            </a:r>
            <a:r>
              <a:rPr lang="es-ES" sz="4400" b="1" dirty="0">
                <a:solidFill>
                  <a:srgbClr val="FFFF00"/>
                </a:solidFill>
                <a:latin typeface="Calibri" panose="020F0502020204030204" pitchFamily="34" charset="0"/>
                <a:cs typeface="Calibri" panose="020F0502020204030204" pitchFamily="34" charset="0"/>
              </a:rPr>
              <a:t>ceñido por el pecho con un cinto de </a:t>
            </a:r>
            <a:r>
              <a:rPr lang="es-ES" sz="4400" b="1" dirty="0" smtClean="0">
                <a:solidFill>
                  <a:srgbClr val="FFFF00"/>
                </a:solidFill>
                <a:latin typeface="Calibri" panose="020F0502020204030204" pitchFamily="34" charset="0"/>
                <a:cs typeface="Calibri" panose="020F0502020204030204" pitchFamily="34" charset="0"/>
              </a:rPr>
              <a:t>oro</a:t>
            </a:r>
            <a:r>
              <a:rPr lang="es-ES" sz="4400" b="1" dirty="0" smtClean="0">
                <a:solidFill>
                  <a:schemeClr val="bg1"/>
                </a:solidFill>
                <a:latin typeface="Calibri" panose="020F0502020204030204" pitchFamily="34" charset="0"/>
                <a:cs typeface="Calibri" panose="020F0502020204030204" pitchFamily="34" charset="0"/>
              </a:rPr>
              <a:t>. </a:t>
            </a:r>
            <a:r>
              <a:rPr lang="es-ES" sz="4400" b="1" dirty="0">
                <a:solidFill>
                  <a:schemeClr val="bg1"/>
                </a:solidFill>
                <a:latin typeface="Calibri" panose="020F0502020204030204" pitchFamily="34" charset="0"/>
                <a:cs typeface="Calibri" panose="020F0502020204030204" pitchFamily="34" charset="0"/>
              </a:rPr>
              <a:t>Su cabeza y sus cabellos eran blancos como blanca lana, como nieve; </a:t>
            </a:r>
            <a:r>
              <a:rPr lang="es-ES" sz="4400" b="1" dirty="0">
                <a:solidFill>
                  <a:srgbClr val="FFFF00"/>
                </a:solidFill>
                <a:latin typeface="Calibri" panose="020F0502020204030204" pitchFamily="34" charset="0"/>
                <a:cs typeface="Calibri" panose="020F0502020204030204" pitchFamily="34" charset="0"/>
              </a:rPr>
              <a:t>sus ojos como llama de </a:t>
            </a:r>
            <a:r>
              <a:rPr lang="es-ES" sz="4400" b="1" dirty="0" smtClean="0">
                <a:solidFill>
                  <a:srgbClr val="FFFF00"/>
                </a:solidFill>
                <a:latin typeface="Calibri" panose="020F0502020204030204" pitchFamily="34" charset="0"/>
                <a:cs typeface="Calibri" panose="020F0502020204030204" pitchFamily="34" charset="0"/>
              </a:rPr>
              <a:t>fuego</a:t>
            </a:r>
            <a:r>
              <a:rPr lang="es-ES" sz="4400" b="1" dirty="0" smtClean="0">
                <a:solidFill>
                  <a:schemeClr val="bg1"/>
                </a:solidFill>
                <a:latin typeface="Calibri" panose="020F0502020204030204" pitchFamily="34" charset="0"/>
                <a:cs typeface="Calibri" panose="020F0502020204030204" pitchFamily="34" charset="0"/>
              </a:rPr>
              <a:t>; y </a:t>
            </a:r>
            <a:r>
              <a:rPr lang="es-ES" sz="4400" b="1" dirty="0">
                <a:solidFill>
                  <a:schemeClr val="bg1"/>
                </a:solidFill>
                <a:latin typeface="Calibri" panose="020F0502020204030204" pitchFamily="34" charset="0"/>
                <a:cs typeface="Calibri" panose="020F0502020204030204" pitchFamily="34" charset="0"/>
              </a:rPr>
              <a:t>sus </a:t>
            </a:r>
            <a:r>
              <a:rPr lang="es-ES" sz="4400" b="1" dirty="0">
                <a:solidFill>
                  <a:srgbClr val="FFFF00"/>
                </a:solidFill>
                <a:latin typeface="Calibri" panose="020F0502020204030204" pitchFamily="34" charset="0"/>
                <a:cs typeface="Calibri" panose="020F0502020204030204" pitchFamily="34" charset="0"/>
              </a:rPr>
              <a:t>pies semejantes al bronce bruñido</a:t>
            </a:r>
            <a:r>
              <a:rPr lang="es-ES" sz="4400" b="1" dirty="0">
                <a:solidFill>
                  <a:schemeClr val="bg1"/>
                </a:solidFill>
                <a:latin typeface="Calibri" panose="020F0502020204030204" pitchFamily="34" charset="0"/>
                <a:cs typeface="Calibri" panose="020F0502020204030204" pitchFamily="34" charset="0"/>
              </a:rPr>
              <a:t>, refulgente como en un horno; y </a:t>
            </a:r>
            <a:r>
              <a:rPr lang="es-ES" sz="4400" b="1" dirty="0">
                <a:solidFill>
                  <a:srgbClr val="FFFF00"/>
                </a:solidFill>
                <a:latin typeface="Calibri" panose="020F0502020204030204" pitchFamily="34" charset="0"/>
                <a:cs typeface="Calibri" panose="020F0502020204030204" pitchFamily="34" charset="0"/>
              </a:rPr>
              <a:t>su voz como estruendo de muchas aguas</a:t>
            </a:r>
            <a:r>
              <a:rPr lang="es-ES" sz="4400" b="1" dirty="0">
                <a:solidFill>
                  <a:schemeClr val="bg1"/>
                </a:solidFill>
                <a:latin typeface="Calibri" panose="020F0502020204030204" pitchFamily="34" charset="0"/>
                <a:cs typeface="Calibri" panose="020F0502020204030204" pitchFamily="34" charset="0"/>
              </a:rPr>
              <a:t>.</a:t>
            </a:r>
            <a:endParaRPr lang="es-DO" sz="44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116645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650213" y="360280"/>
            <a:ext cx="9122105" cy="5632311"/>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000" b="1" dirty="0">
                <a:solidFill>
                  <a:schemeClr val="bg1"/>
                </a:solidFill>
              </a:rPr>
              <a:t>Una comparación cuidadosa de las descripciones que se dan en esos dos pasajes de la </a:t>
            </a:r>
            <a:r>
              <a:rPr lang="es-ES" sz="4000" b="1" dirty="0" smtClean="0">
                <a:solidFill>
                  <a:schemeClr val="bg1"/>
                </a:solidFill>
              </a:rPr>
              <a:t>Escritura nos </a:t>
            </a:r>
            <a:r>
              <a:rPr lang="es-ES" sz="4000" b="1" dirty="0">
                <a:solidFill>
                  <a:schemeClr val="bg1"/>
                </a:solidFill>
              </a:rPr>
              <a:t>permite identificar que el individuo </a:t>
            </a:r>
            <a:r>
              <a:rPr lang="es-ES" sz="4000" b="1" dirty="0" smtClean="0">
                <a:solidFill>
                  <a:schemeClr val="bg1"/>
                </a:solidFill>
              </a:rPr>
              <a:t>descrito </a:t>
            </a:r>
            <a:r>
              <a:rPr lang="es-ES" sz="4000" b="1" dirty="0">
                <a:solidFill>
                  <a:schemeClr val="bg1"/>
                </a:solidFill>
              </a:rPr>
              <a:t>en ambos es el mismo ser. </a:t>
            </a:r>
            <a:r>
              <a:rPr lang="es-ES" sz="4000" b="1" dirty="0">
                <a:solidFill>
                  <a:srgbClr val="FFFF00"/>
                </a:solidFill>
              </a:rPr>
              <a:t>Es claro que </a:t>
            </a:r>
            <a:r>
              <a:rPr lang="es-ES" sz="4000" b="1" dirty="0" smtClean="0">
                <a:solidFill>
                  <a:srgbClr val="FFFF00"/>
                </a:solidFill>
              </a:rPr>
              <a:t>el “hombre</a:t>
            </a:r>
            <a:r>
              <a:rPr lang="es-ES" sz="4000" b="1" dirty="0">
                <a:solidFill>
                  <a:srgbClr val="FFFF00"/>
                </a:solidFill>
              </a:rPr>
              <a:t>” de deslumbrante brillo de Daniel 10 es Jesucristo</a:t>
            </a:r>
            <a:r>
              <a:rPr lang="es-ES" sz="4000" b="1" dirty="0">
                <a:solidFill>
                  <a:schemeClr val="bg1"/>
                </a:solidFill>
              </a:rPr>
              <a:t>. Jesús se interesa tanto por sus </a:t>
            </a:r>
            <a:r>
              <a:rPr lang="es-ES" sz="4000" b="1" dirty="0" smtClean="0">
                <a:solidFill>
                  <a:schemeClr val="bg1"/>
                </a:solidFill>
              </a:rPr>
              <a:t>hijos que </a:t>
            </a:r>
            <a:r>
              <a:rPr lang="es-ES" sz="4000" b="1" dirty="0">
                <a:solidFill>
                  <a:schemeClr val="bg1"/>
                </a:solidFill>
              </a:rPr>
              <a:t>a veces viene en persona para responder las oraciones.</a:t>
            </a:r>
            <a:endParaRPr lang="es-ES" sz="4000" b="1" i="1" dirty="0">
              <a:solidFill>
                <a:srgbClr val="FFFF00"/>
              </a:solidFill>
            </a:endParaRPr>
          </a:p>
        </p:txBody>
      </p:sp>
    </p:spTree>
    <p:extLst>
      <p:ext uri="{BB962C8B-B14F-4D97-AF65-F5344CB8AC3E}">
        <p14:creationId xmlns:p14="http://schemas.microsoft.com/office/powerpoint/2010/main" val="2783357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p:cNvSpPr/>
          <p:nvPr/>
        </p:nvSpPr>
        <p:spPr>
          <a:xfrm>
            <a:off x="0" y="0"/>
            <a:ext cx="1652525" cy="6858000"/>
          </a:xfrm>
          <a:prstGeom prst="rect">
            <a:avLst/>
          </a:prstGeom>
          <a:solidFill>
            <a:schemeClr val="tx1"/>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pic>
        <p:nvPicPr>
          <p:cNvPr id="5" name="Imagen 4">
            <a:extLst>
              <a:ext uri="{FF2B5EF4-FFF2-40B4-BE49-F238E27FC236}">
                <a16:creationId xmlns:a16="http://schemas.microsoft.com/office/drawing/2014/main" id="{A92322D2-0383-4B6C-88B5-80854FB1A7E0}"/>
              </a:ext>
            </a:extLst>
          </p:cNvPr>
          <p:cNvPicPr>
            <a:picLocks noChangeAspect="1"/>
          </p:cNvPicPr>
          <p:nvPr/>
        </p:nvPicPr>
        <p:blipFill>
          <a:blip r:embed="rId2"/>
          <a:stretch>
            <a:fillRect/>
          </a:stretch>
        </p:blipFill>
        <p:spPr>
          <a:xfrm>
            <a:off x="292880" y="5840986"/>
            <a:ext cx="1066763" cy="960086"/>
          </a:xfrm>
          <a:prstGeom prst="rect">
            <a:avLst/>
          </a:prstGeom>
        </p:spPr>
      </p:pic>
      <p:sp>
        <p:nvSpPr>
          <p:cNvPr id="3" name="CuadroTexto 2">
            <a:extLst>
              <a:ext uri="{FF2B5EF4-FFF2-40B4-BE49-F238E27FC236}">
                <a16:creationId xmlns:a16="http://schemas.microsoft.com/office/drawing/2014/main" id="{B7F75417-8BC0-431B-9DD0-3952FEF3CE45}"/>
              </a:ext>
            </a:extLst>
          </p:cNvPr>
          <p:cNvSpPr txBox="1"/>
          <p:nvPr/>
        </p:nvSpPr>
        <p:spPr>
          <a:xfrm>
            <a:off x="1870564" y="1548924"/>
            <a:ext cx="3511496" cy="1077218"/>
          </a:xfrm>
          <a:prstGeom prst="rect">
            <a:avLst/>
          </a:prstGeom>
          <a:noFill/>
        </p:spPr>
        <p:txBody>
          <a:bodyPr wrap="square" rtlCol="0">
            <a:spAutoFit/>
          </a:bodyPr>
          <a:lstStyle/>
          <a:p>
            <a:pPr lvl="0">
              <a:defRPr/>
            </a:pPr>
            <a:r>
              <a:rPr lang="es-ES" sz="3200" dirty="0">
                <a:solidFill>
                  <a:srgbClr val="DF6613"/>
                </a:solidFill>
              </a:rPr>
              <a:t>Preocupación de Daniel</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3" name="CuadroTexto 12">
            <a:extLst>
              <a:ext uri="{FF2B5EF4-FFF2-40B4-BE49-F238E27FC236}">
                <a16:creationId xmlns:a16="http://schemas.microsoft.com/office/drawing/2014/main" id="{2B80B65F-4774-4B34-B211-5F7CCD9DB0D1}"/>
              </a:ext>
            </a:extLst>
          </p:cNvPr>
          <p:cNvSpPr txBox="1"/>
          <p:nvPr/>
        </p:nvSpPr>
        <p:spPr>
          <a:xfrm>
            <a:off x="1870564" y="234210"/>
            <a:ext cx="4197824" cy="1077218"/>
          </a:xfrm>
          <a:prstGeom prst="rect">
            <a:avLst/>
          </a:prstGeom>
          <a:noFill/>
        </p:spPr>
        <p:txBody>
          <a:bodyPr wrap="square" rtlCol="0">
            <a:spAutoFit/>
          </a:bodyPr>
          <a:lstStyle/>
          <a:p>
            <a:pPr lvl="0">
              <a:defRPr/>
            </a:pPr>
            <a:r>
              <a:rPr lang="es-ES" sz="3200" dirty="0">
                <a:solidFill>
                  <a:srgbClr val="DF6613"/>
                </a:solidFill>
              </a:rPr>
              <a:t>En el año tercero de Ciro (536 a.C.)</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4" name="CuadroTexto 13">
            <a:extLst>
              <a:ext uri="{FF2B5EF4-FFF2-40B4-BE49-F238E27FC236}">
                <a16:creationId xmlns:a16="http://schemas.microsoft.com/office/drawing/2014/main" id="{3C95100F-E8B5-4CF3-9E17-D707427B80EE}"/>
              </a:ext>
            </a:extLst>
          </p:cNvPr>
          <p:cNvSpPr txBox="1"/>
          <p:nvPr/>
        </p:nvSpPr>
        <p:spPr>
          <a:xfrm>
            <a:off x="1870564" y="4404360"/>
            <a:ext cx="4011750" cy="1077218"/>
          </a:xfrm>
          <a:prstGeom prst="rect">
            <a:avLst/>
          </a:prstGeom>
          <a:noFill/>
        </p:spPr>
        <p:txBody>
          <a:bodyPr wrap="square" rtlCol="0">
            <a:spAutoFit/>
          </a:bodyPr>
          <a:lstStyle/>
          <a:p>
            <a:pPr lvl="0">
              <a:defRPr/>
            </a:pPr>
            <a:r>
              <a:rPr lang="es-ES" sz="3200" dirty="0">
                <a:solidFill>
                  <a:srgbClr val="DF6613"/>
                </a:solidFill>
              </a:rPr>
              <a:t>Periodo de ayuno de Daniel</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5" name="CuadroTexto 14">
            <a:extLst>
              <a:ext uri="{FF2B5EF4-FFF2-40B4-BE49-F238E27FC236}">
                <a16:creationId xmlns:a16="http://schemas.microsoft.com/office/drawing/2014/main" id="{484CE96C-CBE3-40DD-869A-7E653E50D465}"/>
              </a:ext>
            </a:extLst>
          </p:cNvPr>
          <p:cNvSpPr txBox="1"/>
          <p:nvPr/>
        </p:nvSpPr>
        <p:spPr>
          <a:xfrm>
            <a:off x="1680118" y="5907526"/>
            <a:ext cx="4197824" cy="584775"/>
          </a:xfrm>
          <a:prstGeom prst="rect">
            <a:avLst/>
          </a:prstGeom>
          <a:noFill/>
        </p:spPr>
        <p:txBody>
          <a:bodyPr wrap="square" rtlCol="0">
            <a:spAutoFit/>
          </a:bodyPr>
          <a:lstStyle/>
          <a:p>
            <a:pPr lvl="0">
              <a:defRPr/>
            </a:pPr>
            <a:r>
              <a:rPr lang="es-ES" sz="3200" dirty="0">
                <a:solidFill>
                  <a:srgbClr val="DF6613"/>
                </a:solidFill>
              </a:rPr>
              <a:t>Se </a:t>
            </a:r>
            <a:r>
              <a:rPr lang="es-ES" sz="3200" dirty="0" err="1">
                <a:solidFill>
                  <a:srgbClr val="DF6613"/>
                </a:solidFill>
              </a:rPr>
              <a:t>apacereció</a:t>
            </a:r>
            <a:r>
              <a:rPr lang="es-ES" sz="3200" dirty="0">
                <a:solidFill>
                  <a:srgbClr val="DF6613"/>
                </a:solidFill>
              </a:rPr>
              <a:t> a Daniel</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ADEAE86-D7E0-4E67-860F-EC436B06AF60}"/>
              </a:ext>
            </a:extLst>
          </p:cNvPr>
          <p:cNvSpPr txBox="1"/>
          <p:nvPr/>
        </p:nvSpPr>
        <p:spPr>
          <a:xfrm>
            <a:off x="1870564" y="3277695"/>
            <a:ext cx="3779164" cy="584775"/>
          </a:xfrm>
          <a:prstGeom prst="rect">
            <a:avLst/>
          </a:prstGeom>
          <a:noFill/>
        </p:spPr>
        <p:txBody>
          <a:bodyPr wrap="square" rtlCol="0">
            <a:spAutoFit/>
          </a:bodyPr>
          <a:lstStyle/>
          <a:p>
            <a:pPr lvl="0">
              <a:defRPr/>
            </a:pPr>
            <a:r>
              <a:rPr lang="es-ES" sz="3200" dirty="0" err="1">
                <a:solidFill>
                  <a:srgbClr val="DF6613"/>
                </a:solidFill>
              </a:rPr>
              <a:t>Hidekel</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DB4BBA2C-AD84-4635-BFED-A54A24D56E2B}"/>
              </a:ext>
            </a:extLst>
          </p:cNvPr>
          <p:cNvSpPr txBox="1"/>
          <p:nvPr/>
        </p:nvSpPr>
        <p:spPr>
          <a:xfrm>
            <a:off x="6609399" y="4270566"/>
            <a:ext cx="5110591" cy="1077218"/>
          </a:xfrm>
          <a:prstGeom prst="rect">
            <a:avLst/>
          </a:prstGeom>
          <a:noFill/>
        </p:spPr>
        <p:txBody>
          <a:bodyPr wrap="square" rtlCol="0">
            <a:spAutoFit/>
          </a:bodyPr>
          <a:lstStyle/>
          <a:p>
            <a:r>
              <a:rPr lang="es-DO" sz="3200" dirty="0">
                <a:solidFill>
                  <a:srgbClr val="C00000"/>
                </a:solidFill>
              </a:rPr>
              <a:t>E</a:t>
            </a:r>
            <a:r>
              <a:rPr lang="es-DO" sz="3200" dirty="0" smtClean="0">
                <a:solidFill>
                  <a:srgbClr val="C00000"/>
                </a:solidFill>
              </a:rPr>
              <a:t>. </a:t>
            </a:r>
            <a:r>
              <a:rPr lang="es-ES" sz="3200" dirty="0"/>
              <a:t>Su pueblo cautivo de los persas</a:t>
            </a:r>
          </a:p>
        </p:txBody>
      </p:sp>
      <p:sp>
        <p:nvSpPr>
          <p:cNvPr id="20" name="CuadroTexto 19">
            <a:extLst>
              <a:ext uri="{FF2B5EF4-FFF2-40B4-BE49-F238E27FC236}">
                <a16:creationId xmlns:a16="http://schemas.microsoft.com/office/drawing/2014/main" id="{8F3B8264-4C31-43B4-BA54-43EE83420FE7}"/>
              </a:ext>
            </a:extLst>
          </p:cNvPr>
          <p:cNvSpPr txBox="1"/>
          <p:nvPr/>
        </p:nvSpPr>
        <p:spPr>
          <a:xfrm>
            <a:off x="6609399" y="323971"/>
            <a:ext cx="4573262" cy="1077218"/>
          </a:xfrm>
          <a:prstGeom prst="rect">
            <a:avLst/>
          </a:prstGeom>
          <a:noFill/>
        </p:spPr>
        <p:txBody>
          <a:bodyPr wrap="square" rtlCol="0">
            <a:spAutoFit/>
          </a:bodyPr>
          <a:lstStyle/>
          <a:p>
            <a:r>
              <a:rPr lang="es-DO" sz="3200" dirty="0">
                <a:solidFill>
                  <a:srgbClr val="C00000"/>
                </a:solidFill>
              </a:rPr>
              <a:t>A</a:t>
            </a:r>
            <a:r>
              <a:rPr lang="es-DO" sz="3200" dirty="0" smtClean="0">
                <a:solidFill>
                  <a:srgbClr val="C00000"/>
                </a:solidFill>
              </a:rPr>
              <a:t>. </a:t>
            </a:r>
            <a:r>
              <a:rPr lang="es-ES" sz="3200" dirty="0"/>
              <a:t>Daniel tenía como 88 años</a:t>
            </a:r>
          </a:p>
        </p:txBody>
      </p:sp>
      <p:sp>
        <p:nvSpPr>
          <p:cNvPr id="21" name="CuadroTexto 20">
            <a:extLst>
              <a:ext uri="{FF2B5EF4-FFF2-40B4-BE49-F238E27FC236}">
                <a16:creationId xmlns:a16="http://schemas.microsoft.com/office/drawing/2014/main" id="{707CBC07-791E-485A-931D-932FDFAF0D6C}"/>
              </a:ext>
            </a:extLst>
          </p:cNvPr>
          <p:cNvSpPr txBox="1"/>
          <p:nvPr/>
        </p:nvSpPr>
        <p:spPr>
          <a:xfrm>
            <a:off x="6609399" y="1627723"/>
            <a:ext cx="4137725" cy="584775"/>
          </a:xfrm>
          <a:prstGeom prst="rect">
            <a:avLst/>
          </a:prstGeom>
          <a:noFill/>
        </p:spPr>
        <p:txBody>
          <a:bodyPr wrap="square" rtlCol="0">
            <a:spAutoFit/>
          </a:bodyPr>
          <a:lstStyle/>
          <a:p>
            <a:r>
              <a:rPr lang="es-DO" sz="3200" dirty="0">
                <a:solidFill>
                  <a:srgbClr val="C00000"/>
                </a:solidFill>
              </a:rPr>
              <a:t>B</a:t>
            </a:r>
            <a:r>
              <a:rPr lang="es-DO" sz="3200" dirty="0" smtClean="0">
                <a:solidFill>
                  <a:srgbClr val="C00000"/>
                </a:solidFill>
              </a:rPr>
              <a:t>. </a:t>
            </a:r>
            <a:r>
              <a:rPr lang="es-ES" sz="3200" dirty="0"/>
              <a:t>3 semanas</a:t>
            </a:r>
          </a:p>
        </p:txBody>
      </p:sp>
      <p:sp>
        <p:nvSpPr>
          <p:cNvPr id="22" name="CuadroTexto 21">
            <a:extLst>
              <a:ext uri="{FF2B5EF4-FFF2-40B4-BE49-F238E27FC236}">
                <a16:creationId xmlns:a16="http://schemas.microsoft.com/office/drawing/2014/main" id="{4D4C28EC-9574-47D6-8D4C-A2D48F991BF0}"/>
              </a:ext>
            </a:extLst>
          </p:cNvPr>
          <p:cNvSpPr txBox="1"/>
          <p:nvPr/>
        </p:nvSpPr>
        <p:spPr>
          <a:xfrm>
            <a:off x="6609399" y="2506814"/>
            <a:ext cx="2879375" cy="584775"/>
          </a:xfrm>
          <a:prstGeom prst="rect">
            <a:avLst/>
          </a:prstGeom>
          <a:noFill/>
        </p:spPr>
        <p:txBody>
          <a:bodyPr wrap="square" rtlCol="0">
            <a:spAutoFit/>
          </a:bodyPr>
          <a:lstStyle/>
          <a:p>
            <a:r>
              <a:rPr lang="es-DO" sz="3200" dirty="0">
                <a:solidFill>
                  <a:srgbClr val="C00000"/>
                </a:solidFill>
              </a:rPr>
              <a:t>C</a:t>
            </a:r>
            <a:r>
              <a:rPr lang="es-DO" sz="3200" dirty="0" smtClean="0">
                <a:solidFill>
                  <a:srgbClr val="C00000"/>
                </a:solidFill>
              </a:rPr>
              <a:t>. </a:t>
            </a:r>
            <a:r>
              <a:rPr lang="es-ES" sz="3200" dirty="0"/>
              <a:t>Jesucristo</a:t>
            </a:r>
            <a:endParaRPr lang="es-DO" sz="3200" dirty="0"/>
          </a:p>
        </p:txBody>
      </p:sp>
      <p:sp>
        <p:nvSpPr>
          <p:cNvPr id="23" name="CuadroTexto 22">
            <a:extLst>
              <a:ext uri="{FF2B5EF4-FFF2-40B4-BE49-F238E27FC236}">
                <a16:creationId xmlns:a16="http://schemas.microsoft.com/office/drawing/2014/main" id="{570408FA-21B6-4E50-A2CA-A06FB9771535}"/>
              </a:ext>
            </a:extLst>
          </p:cNvPr>
          <p:cNvSpPr txBox="1"/>
          <p:nvPr/>
        </p:nvSpPr>
        <p:spPr>
          <a:xfrm>
            <a:off x="6609400" y="5723854"/>
            <a:ext cx="5110590" cy="584775"/>
          </a:xfrm>
          <a:prstGeom prst="rect">
            <a:avLst/>
          </a:prstGeom>
          <a:noFill/>
        </p:spPr>
        <p:txBody>
          <a:bodyPr wrap="square" rtlCol="0">
            <a:spAutoFit/>
          </a:bodyPr>
          <a:lstStyle/>
          <a:p>
            <a:r>
              <a:rPr lang="es-DO" sz="3200" dirty="0" smtClean="0">
                <a:solidFill>
                  <a:srgbClr val="C00000"/>
                </a:solidFill>
              </a:rPr>
              <a:t>F. </a:t>
            </a:r>
            <a:r>
              <a:rPr lang="es-ES" sz="3200" dirty="0"/>
              <a:t>Tigris</a:t>
            </a:r>
          </a:p>
        </p:txBody>
      </p:sp>
      <p:sp>
        <p:nvSpPr>
          <p:cNvPr id="9" name="CuadroTexto 8">
            <a:extLst>
              <a:ext uri="{FF2B5EF4-FFF2-40B4-BE49-F238E27FC236}">
                <a16:creationId xmlns:a16="http://schemas.microsoft.com/office/drawing/2014/main" id="{D52AD20F-C77A-4B88-B6A1-2718AE27E03B}"/>
              </a:ext>
            </a:extLst>
          </p:cNvPr>
          <p:cNvSpPr txBox="1"/>
          <p:nvPr/>
        </p:nvSpPr>
        <p:spPr>
          <a:xfrm>
            <a:off x="6609399" y="3494840"/>
            <a:ext cx="3817709" cy="553998"/>
          </a:xfrm>
          <a:prstGeom prst="rect">
            <a:avLst/>
          </a:prstGeom>
          <a:noFill/>
        </p:spPr>
        <p:txBody>
          <a:bodyPr wrap="square" rtlCol="0">
            <a:spAutoFit/>
          </a:bodyPr>
          <a:lstStyle/>
          <a:p>
            <a:r>
              <a:rPr lang="es-DO" sz="3000" dirty="0">
                <a:solidFill>
                  <a:srgbClr val="C00000"/>
                </a:solidFill>
              </a:rPr>
              <a:t>D</a:t>
            </a:r>
            <a:r>
              <a:rPr lang="es-DO" sz="3000" dirty="0" smtClean="0">
                <a:solidFill>
                  <a:srgbClr val="C00000"/>
                </a:solidFill>
              </a:rPr>
              <a:t>. </a:t>
            </a:r>
            <a:r>
              <a:rPr lang="es-ES" sz="3000" dirty="0" smtClean="0"/>
              <a:t>Un arcángel</a:t>
            </a:r>
            <a:endParaRPr lang="es-ES" sz="3000" dirty="0"/>
          </a:p>
        </p:txBody>
      </p:sp>
      <p:sp>
        <p:nvSpPr>
          <p:cNvPr id="6" name="Rectángulo 5"/>
          <p:cNvSpPr/>
          <p:nvPr/>
        </p:nvSpPr>
        <p:spPr>
          <a:xfrm>
            <a:off x="0" y="5158374"/>
            <a:ext cx="1652525" cy="70788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4000" b="1" cap="none" spc="0" dirty="0" smtClean="0">
                <a:ln/>
                <a:solidFill>
                  <a:schemeClr val="accent4"/>
                </a:solidFill>
                <a:effectLst/>
              </a:rPr>
              <a:t>Asocie</a:t>
            </a:r>
            <a:endParaRPr lang="es-ES" sz="4000" b="1" cap="none" spc="0" dirty="0">
              <a:ln/>
              <a:solidFill>
                <a:schemeClr val="accent4"/>
              </a:solidFill>
              <a:effectLst/>
            </a:endParaRPr>
          </a:p>
        </p:txBody>
      </p:sp>
      <p:cxnSp>
        <p:nvCxnSpPr>
          <p:cNvPr id="11" name="Conector recto 10"/>
          <p:cNvCxnSpPr/>
          <p:nvPr/>
        </p:nvCxnSpPr>
        <p:spPr>
          <a:xfrm>
            <a:off x="1652525" y="30409"/>
            <a:ext cx="0" cy="6827591"/>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453172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mph" presetSubtype="0" fill="hold" grpId="0" nodeType="clickEffect">
                                  <p:stCondLst>
                                    <p:cond delay="0"/>
                                  </p:stCondLst>
                                  <p:childTnLst>
                                    <p:animClr clrSpc="hsl" dir="cw">
                                      <p:cBhvr override="childStyle">
                                        <p:cTn id="10" dur="500" fill="hold"/>
                                        <p:tgtEl>
                                          <p:spTgt spid="20"/>
                                        </p:tgtEl>
                                        <p:attrNameLst>
                                          <p:attrName>style.color</p:attrName>
                                        </p:attrNameLst>
                                      </p:cBhvr>
                                      <p:by>
                                        <p:hsl h="7200000" s="0" l="0"/>
                                      </p:by>
                                    </p:animClr>
                                    <p:animClr clrSpc="hsl" dir="cw">
                                      <p:cBhvr>
                                        <p:cTn id="11" dur="500" fill="hold"/>
                                        <p:tgtEl>
                                          <p:spTgt spid="20"/>
                                        </p:tgtEl>
                                        <p:attrNameLst>
                                          <p:attrName>fillcolor</p:attrName>
                                        </p:attrNameLst>
                                      </p:cBhvr>
                                      <p:by>
                                        <p:hsl h="7200000" s="0" l="0"/>
                                      </p:by>
                                    </p:animClr>
                                    <p:animClr clrSpc="hsl" dir="cw">
                                      <p:cBhvr>
                                        <p:cTn id="12" dur="500" fill="hold"/>
                                        <p:tgtEl>
                                          <p:spTgt spid="20"/>
                                        </p:tgtEl>
                                        <p:attrNameLst>
                                          <p:attrName>stroke.color</p:attrName>
                                        </p:attrNameLst>
                                      </p:cBhvr>
                                      <p:by>
                                        <p:hsl h="7200000" s="0" l="0"/>
                                      </p:by>
                                    </p:animClr>
                                    <p:set>
                                      <p:cBhvr>
                                        <p:cTn id="13" dur="500" fill="hold"/>
                                        <p:tgtEl>
                                          <p:spTgt spid="20"/>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mph" presetSubtype="0" fill="hold" grpId="0" nodeType="clickEffect">
                                  <p:stCondLst>
                                    <p:cond delay="0"/>
                                  </p:stCondLst>
                                  <p:childTnLst>
                                    <p:animClr clrSpc="hsl" dir="cw">
                                      <p:cBhvr override="childStyle">
                                        <p:cTn id="21" dur="500" fill="hold"/>
                                        <p:tgtEl>
                                          <p:spTgt spid="8"/>
                                        </p:tgtEl>
                                        <p:attrNameLst>
                                          <p:attrName>style.color</p:attrName>
                                        </p:attrNameLst>
                                      </p:cBhvr>
                                      <p:by>
                                        <p:hsl h="7200000" s="0" l="0"/>
                                      </p:by>
                                    </p:animClr>
                                    <p:animClr clrSpc="hsl" dir="cw">
                                      <p:cBhvr>
                                        <p:cTn id="22" dur="500" fill="hold"/>
                                        <p:tgtEl>
                                          <p:spTgt spid="8"/>
                                        </p:tgtEl>
                                        <p:attrNameLst>
                                          <p:attrName>fillcolor</p:attrName>
                                        </p:attrNameLst>
                                      </p:cBhvr>
                                      <p:by>
                                        <p:hsl h="7200000" s="0" l="0"/>
                                      </p:by>
                                    </p:animClr>
                                    <p:animClr clrSpc="hsl" dir="cw">
                                      <p:cBhvr>
                                        <p:cTn id="23" dur="500" fill="hold"/>
                                        <p:tgtEl>
                                          <p:spTgt spid="8"/>
                                        </p:tgtEl>
                                        <p:attrNameLst>
                                          <p:attrName>stroke.color</p:attrName>
                                        </p:attrNameLst>
                                      </p:cBhvr>
                                      <p:by>
                                        <p:hsl h="7200000" s="0" l="0"/>
                                      </p:by>
                                    </p:animClr>
                                    <p:set>
                                      <p:cBhvr>
                                        <p:cTn id="24" dur="500" fill="hold"/>
                                        <p:tgtEl>
                                          <p:spTgt spid="8"/>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0" nodeType="clickEffect">
                                  <p:stCondLst>
                                    <p:cond delay="0"/>
                                  </p:stCondLst>
                                  <p:childTnLst>
                                    <p:animClr clrSpc="hsl" dir="cw">
                                      <p:cBhvr override="childStyle">
                                        <p:cTn id="32" dur="500" fill="hold"/>
                                        <p:tgtEl>
                                          <p:spTgt spid="23"/>
                                        </p:tgtEl>
                                        <p:attrNameLst>
                                          <p:attrName>style.color</p:attrName>
                                        </p:attrNameLst>
                                      </p:cBhvr>
                                      <p:by>
                                        <p:hsl h="7200000" s="0" l="0"/>
                                      </p:by>
                                    </p:animClr>
                                    <p:animClr clrSpc="hsl" dir="cw">
                                      <p:cBhvr>
                                        <p:cTn id="33" dur="500" fill="hold"/>
                                        <p:tgtEl>
                                          <p:spTgt spid="23"/>
                                        </p:tgtEl>
                                        <p:attrNameLst>
                                          <p:attrName>fillcolor</p:attrName>
                                        </p:attrNameLst>
                                      </p:cBhvr>
                                      <p:by>
                                        <p:hsl h="7200000" s="0" l="0"/>
                                      </p:by>
                                    </p:animClr>
                                    <p:animClr clrSpc="hsl" dir="cw">
                                      <p:cBhvr>
                                        <p:cTn id="34" dur="500" fill="hold"/>
                                        <p:tgtEl>
                                          <p:spTgt spid="23"/>
                                        </p:tgtEl>
                                        <p:attrNameLst>
                                          <p:attrName>stroke.color</p:attrName>
                                        </p:attrNameLst>
                                      </p:cBhvr>
                                      <p:by>
                                        <p:hsl h="7200000" s="0" l="0"/>
                                      </p:by>
                                    </p:animClr>
                                    <p:set>
                                      <p:cBhvr>
                                        <p:cTn id="35" dur="500" fill="hold"/>
                                        <p:tgtEl>
                                          <p:spTgt spid="23"/>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mph" presetSubtype="0" fill="hold" grpId="0" nodeType="clickEffect">
                                  <p:stCondLst>
                                    <p:cond delay="0"/>
                                  </p:stCondLst>
                                  <p:childTnLst>
                                    <p:animClr clrSpc="hsl" dir="cw">
                                      <p:cBhvr override="childStyle">
                                        <p:cTn id="43" dur="500" fill="hold"/>
                                        <p:tgtEl>
                                          <p:spTgt spid="21"/>
                                        </p:tgtEl>
                                        <p:attrNameLst>
                                          <p:attrName>style.color</p:attrName>
                                        </p:attrNameLst>
                                      </p:cBhvr>
                                      <p:by>
                                        <p:hsl h="7200000" s="0" l="0"/>
                                      </p:by>
                                    </p:animClr>
                                    <p:animClr clrSpc="hsl" dir="cw">
                                      <p:cBhvr>
                                        <p:cTn id="44" dur="500" fill="hold"/>
                                        <p:tgtEl>
                                          <p:spTgt spid="21"/>
                                        </p:tgtEl>
                                        <p:attrNameLst>
                                          <p:attrName>fillcolor</p:attrName>
                                        </p:attrNameLst>
                                      </p:cBhvr>
                                      <p:by>
                                        <p:hsl h="7200000" s="0" l="0"/>
                                      </p:by>
                                    </p:animClr>
                                    <p:animClr clrSpc="hsl" dir="cw">
                                      <p:cBhvr>
                                        <p:cTn id="45" dur="500" fill="hold"/>
                                        <p:tgtEl>
                                          <p:spTgt spid="21"/>
                                        </p:tgtEl>
                                        <p:attrNameLst>
                                          <p:attrName>stroke.color</p:attrName>
                                        </p:attrNameLst>
                                      </p:cBhvr>
                                      <p:by>
                                        <p:hsl h="7200000" s="0" l="0"/>
                                      </p:by>
                                    </p:animClr>
                                    <p:set>
                                      <p:cBhvr>
                                        <p:cTn id="46" dur="500" fill="hold"/>
                                        <p:tgtEl>
                                          <p:spTgt spid="21"/>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1" presetClass="emph" presetSubtype="0" fill="hold" grpId="0" nodeType="clickEffect">
                                  <p:stCondLst>
                                    <p:cond delay="0"/>
                                  </p:stCondLst>
                                  <p:childTnLst>
                                    <p:animClr clrSpc="hsl" dir="cw">
                                      <p:cBhvr override="childStyle">
                                        <p:cTn id="54" dur="500" fill="hold"/>
                                        <p:tgtEl>
                                          <p:spTgt spid="22"/>
                                        </p:tgtEl>
                                        <p:attrNameLst>
                                          <p:attrName>style.color</p:attrName>
                                        </p:attrNameLst>
                                      </p:cBhvr>
                                      <p:by>
                                        <p:hsl h="7200000" s="0" l="0"/>
                                      </p:by>
                                    </p:animClr>
                                    <p:animClr clrSpc="hsl" dir="cw">
                                      <p:cBhvr>
                                        <p:cTn id="55" dur="500" fill="hold"/>
                                        <p:tgtEl>
                                          <p:spTgt spid="22"/>
                                        </p:tgtEl>
                                        <p:attrNameLst>
                                          <p:attrName>fillcolor</p:attrName>
                                        </p:attrNameLst>
                                      </p:cBhvr>
                                      <p:by>
                                        <p:hsl h="7200000" s="0" l="0"/>
                                      </p:by>
                                    </p:animClr>
                                    <p:animClr clrSpc="hsl" dir="cw">
                                      <p:cBhvr>
                                        <p:cTn id="56" dur="500" fill="hold"/>
                                        <p:tgtEl>
                                          <p:spTgt spid="22"/>
                                        </p:tgtEl>
                                        <p:attrNameLst>
                                          <p:attrName>stroke.color</p:attrName>
                                        </p:attrNameLst>
                                      </p:cBhvr>
                                      <p:by>
                                        <p:hsl h="7200000" s="0" l="0"/>
                                      </p:by>
                                    </p:animClr>
                                    <p:set>
                                      <p:cBhvr>
                                        <p:cTn id="57" dur="500" fill="hold"/>
                                        <p:tgtEl>
                                          <p:spTgt spid="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P spid="15" grpId="0"/>
      <p:bldP spid="16" grpId="0"/>
      <p:bldP spid="8" grpId="0"/>
      <p:bldP spid="20" grpId="0"/>
      <p:bldP spid="21" grpId="0"/>
      <p:bldP spid="22" grpId="0"/>
      <p:bldP spid="23"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ES" sz="3600" b="1" dirty="0" smtClean="0">
                <a:solidFill>
                  <a:srgbClr val="FFFF00"/>
                </a:solidFill>
                <a:latin typeface="Calibri" panose="020F0502020204030204" pitchFamily="34" charset="0"/>
                <a:cs typeface="Calibri" panose="020F0502020204030204" pitchFamily="34" charset="0"/>
              </a:rPr>
              <a:t>4. </a:t>
            </a:r>
            <a:r>
              <a:rPr lang="es-ES" sz="3600" b="1" dirty="0">
                <a:solidFill>
                  <a:srgbClr val="FFFF00"/>
                </a:solidFill>
                <a:latin typeface="Calibri" panose="020F0502020204030204" pitchFamily="34" charset="0"/>
                <a:cs typeface="Calibri" panose="020F0502020204030204" pitchFamily="34" charset="0"/>
              </a:rPr>
              <a:t>¿Qué le sucedió a Daniel cuando recibió la presencia de Cristo? Daniel 10</a:t>
            </a:r>
            <a:r>
              <a:rPr lang="es-ES" sz="3600" b="1" dirty="0" smtClean="0">
                <a:solidFill>
                  <a:srgbClr val="FFFF00"/>
                </a:solidFill>
                <a:latin typeface="Calibri" panose="020F0502020204030204" pitchFamily="34" charset="0"/>
                <a:cs typeface="Calibri" panose="020F0502020204030204" pitchFamily="34" charset="0"/>
              </a:rPr>
              <a:t>: 7-9</a:t>
            </a:r>
            <a:endParaRPr lang="es-ES"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1022954" y="1376974"/>
            <a:ext cx="10643017" cy="5078313"/>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3600" b="1" dirty="0">
                <a:solidFill>
                  <a:schemeClr val="bg1"/>
                </a:solidFill>
                <a:latin typeface="Calibri" panose="020F0502020204030204" pitchFamily="34" charset="0"/>
                <a:cs typeface="Calibri" panose="020F0502020204030204" pitchFamily="34" charset="0"/>
              </a:rPr>
              <a:t>Y sólo yo, Daniel, vi aquella visión, y no la vieron los hombres que estaban conmigo, sino que se apoderó de ellos un gran temor, y huyeron y se </a:t>
            </a:r>
            <a:r>
              <a:rPr lang="es-ES" sz="3600" b="1" dirty="0" smtClean="0">
                <a:solidFill>
                  <a:schemeClr val="bg1"/>
                </a:solidFill>
                <a:latin typeface="Calibri" panose="020F0502020204030204" pitchFamily="34" charset="0"/>
                <a:cs typeface="Calibri" panose="020F0502020204030204" pitchFamily="34" charset="0"/>
              </a:rPr>
              <a:t>escondieron. Quedé</a:t>
            </a:r>
            <a:r>
              <a:rPr lang="es-ES" sz="3600" b="1" dirty="0">
                <a:solidFill>
                  <a:schemeClr val="bg1"/>
                </a:solidFill>
                <a:latin typeface="Calibri" panose="020F0502020204030204" pitchFamily="34" charset="0"/>
                <a:cs typeface="Calibri" panose="020F0502020204030204" pitchFamily="34" charset="0"/>
              </a:rPr>
              <a:t>, pues, yo solo, y vi esta gran visión, y </a:t>
            </a:r>
            <a:r>
              <a:rPr lang="es-ES" sz="3600" b="1" dirty="0">
                <a:solidFill>
                  <a:srgbClr val="FFFF00"/>
                </a:solidFill>
                <a:latin typeface="Calibri" panose="020F0502020204030204" pitchFamily="34" charset="0"/>
                <a:cs typeface="Calibri" panose="020F0502020204030204" pitchFamily="34" charset="0"/>
              </a:rPr>
              <a:t>no quedó fuerza en mí</a:t>
            </a:r>
            <a:r>
              <a:rPr lang="es-ES" sz="3600" b="1" dirty="0">
                <a:solidFill>
                  <a:schemeClr val="bg1"/>
                </a:solidFill>
                <a:latin typeface="Calibri" panose="020F0502020204030204" pitchFamily="34" charset="0"/>
                <a:cs typeface="Calibri" panose="020F0502020204030204" pitchFamily="34" charset="0"/>
              </a:rPr>
              <a:t>, antes mi fuerza se cambió en </a:t>
            </a:r>
            <a:r>
              <a:rPr lang="es-ES" sz="3600" b="1" dirty="0">
                <a:solidFill>
                  <a:srgbClr val="FFFF00"/>
                </a:solidFill>
                <a:latin typeface="Calibri" panose="020F0502020204030204" pitchFamily="34" charset="0"/>
                <a:cs typeface="Calibri" panose="020F0502020204030204" pitchFamily="34" charset="0"/>
              </a:rPr>
              <a:t>desfallecimiento</a:t>
            </a:r>
            <a:r>
              <a:rPr lang="es-ES" sz="3600" b="1" dirty="0">
                <a:solidFill>
                  <a:schemeClr val="bg1"/>
                </a:solidFill>
                <a:latin typeface="Calibri" panose="020F0502020204030204" pitchFamily="34" charset="0"/>
                <a:cs typeface="Calibri" panose="020F0502020204030204" pitchFamily="34" charset="0"/>
              </a:rPr>
              <a:t>, y no tuve vigor </a:t>
            </a:r>
            <a:r>
              <a:rPr lang="es-ES" sz="3600" b="1" dirty="0" smtClean="0">
                <a:solidFill>
                  <a:schemeClr val="bg1"/>
                </a:solidFill>
                <a:latin typeface="Calibri" panose="020F0502020204030204" pitchFamily="34" charset="0"/>
                <a:cs typeface="Calibri" panose="020F0502020204030204" pitchFamily="34" charset="0"/>
              </a:rPr>
              <a:t>alguno. Pero </a:t>
            </a:r>
            <a:r>
              <a:rPr lang="es-ES" sz="3600" b="1" dirty="0">
                <a:solidFill>
                  <a:srgbClr val="FFFF00"/>
                </a:solidFill>
                <a:latin typeface="Calibri" panose="020F0502020204030204" pitchFamily="34" charset="0"/>
                <a:cs typeface="Calibri" panose="020F0502020204030204" pitchFamily="34" charset="0"/>
              </a:rPr>
              <a:t>oí el sonido de sus palabras</a:t>
            </a:r>
            <a:r>
              <a:rPr lang="es-ES" sz="3600" b="1" dirty="0">
                <a:solidFill>
                  <a:schemeClr val="bg1"/>
                </a:solidFill>
                <a:latin typeface="Calibri" panose="020F0502020204030204" pitchFamily="34" charset="0"/>
                <a:cs typeface="Calibri" panose="020F0502020204030204" pitchFamily="34" charset="0"/>
              </a:rPr>
              <a:t>; y al oír el sonido de sus palabras, </a:t>
            </a:r>
            <a:r>
              <a:rPr lang="es-ES" sz="3600" b="1" dirty="0">
                <a:solidFill>
                  <a:srgbClr val="FFFF00"/>
                </a:solidFill>
                <a:latin typeface="Calibri" panose="020F0502020204030204" pitchFamily="34" charset="0"/>
                <a:cs typeface="Calibri" panose="020F0502020204030204" pitchFamily="34" charset="0"/>
              </a:rPr>
              <a:t>caí sobre mi rostro en un profundo sueño</a:t>
            </a:r>
            <a:r>
              <a:rPr lang="es-ES" sz="3600" b="1" dirty="0">
                <a:solidFill>
                  <a:schemeClr val="bg1"/>
                </a:solidFill>
                <a:latin typeface="Calibri" panose="020F0502020204030204" pitchFamily="34" charset="0"/>
                <a:cs typeface="Calibri" panose="020F0502020204030204" pitchFamily="34" charset="0"/>
              </a:rPr>
              <a:t>, con mi rostro en tierra.</a:t>
            </a:r>
            <a:endParaRPr lang="es-DO" sz="36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86590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1BBDF06D-B11B-42C8-AE11-6D6E4C177720}"/>
              </a:ext>
            </a:extLst>
          </p:cNvPr>
          <p:cNvSpPr txBox="1"/>
          <p:nvPr/>
        </p:nvSpPr>
        <p:spPr>
          <a:xfrm>
            <a:off x="1169232" y="1219363"/>
            <a:ext cx="10747948" cy="5509200"/>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400" b="1" dirty="0">
                <a:solidFill>
                  <a:schemeClr val="bg1"/>
                </a:solidFill>
                <a:latin typeface="Calibri" panose="020F0502020204030204" pitchFamily="34" charset="0"/>
                <a:cs typeface="Calibri" panose="020F0502020204030204" pitchFamily="34" charset="0"/>
              </a:rPr>
              <a:t>¿Te preguntaste alguna vez por qué Dios no siempre responde nuestras oraciones</a:t>
            </a:r>
          </a:p>
          <a:p>
            <a:r>
              <a:rPr lang="es-ES" sz="4400" b="1" dirty="0">
                <a:solidFill>
                  <a:schemeClr val="bg1"/>
                </a:solidFill>
                <a:latin typeface="Calibri" panose="020F0502020204030204" pitchFamily="34" charset="0"/>
                <a:cs typeface="Calibri" panose="020F0502020204030204" pitchFamily="34" charset="0"/>
              </a:rPr>
              <a:t>inmediatamente? ¿Te sucedió alguna vez que tenías la sensación de que tu oración no pasaba </a:t>
            </a:r>
            <a:r>
              <a:rPr lang="es-ES" sz="4400" b="1" dirty="0" smtClean="0">
                <a:solidFill>
                  <a:schemeClr val="bg1"/>
                </a:solidFill>
                <a:latin typeface="Calibri" panose="020F0502020204030204" pitchFamily="34" charset="0"/>
                <a:cs typeface="Calibri" panose="020F0502020204030204" pitchFamily="34" charset="0"/>
              </a:rPr>
              <a:t>del techo</a:t>
            </a:r>
            <a:r>
              <a:rPr lang="es-ES" sz="4400" b="1" dirty="0">
                <a:solidFill>
                  <a:schemeClr val="bg1"/>
                </a:solidFill>
                <a:latin typeface="Calibri" panose="020F0502020204030204" pitchFamily="34" charset="0"/>
                <a:cs typeface="Calibri" panose="020F0502020204030204" pitchFamily="34" charset="0"/>
              </a:rPr>
              <a:t>? Todos nos hemos sentido alguna vez como el personaje del proverbio, que cavaba </a:t>
            </a:r>
            <a:r>
              <a:rPr lang="es-ES" sz="4400" b="1" dirty="0" smtClean="0">
                <a:solidFill>
                  <a:schemeClr val="bg1"/>
                </a:solidFill>
                <a:latin typeface="Calibri" panose="020F0502020204030204" pitchFamily="34" charset="0"/>
                <a:cs typeface="Calibri" panose="020F0502020204030204" pitchFamily="34" charset="0"/>
              </a:rPr>
              <a:t>pozos buscando </a:t>
            </a:r>
            <a:r>
              <a:rPr lang="es-ES" sz="4400" b="1" dirty="0">
                <a:solidFill>
                  <a:schemeClr val="bg1"/>
                </a:solidFill>
                <a:latin typeface="Calibri" panose="020F0502020204030204" pitchFamily="34" charset="0"/>
                <a:cs typeface="Calibri" panose="020F0502020204030204" pitchFamily="34" charset="0"/>
              </a:rPr>
              <a:t>agua y siempre estaban secos.</a:t>
            </a:r>
            <a:endParaRPr lang="es-ES" sz="4400" b="1" dirty="0" smtClean="0">
              <a:solidFill>
                <a:schemeClr val="bg1"/>
              </a:solidFill>
              <a:latin typeface="Calibri" panose="020F0502020204030204" pitchFamily="34" charset="0"/>
              <a:cs typeface="Calibri" panose="020F0502020204030204" pitchFamily="34" charset="0"/>
            </a:endParaRPr>
          </a:p>
        </p:txBody>
      </p:sp>
      <p:sp>
        <p:nvSpPr>
          <p:cNvPr id="9" name="Rectángulo 8">
            <a:extLst>
              <a:ext uri="{FF2B5EF4-FFF2-40B4-BE49-F238E27FC236}">
                <a16:creationId xmlns:a16="http://schemas.microsoft.com/office/drawing/2014/main" id="{AB40DB7F-2397-49BB-935D-FFBDC5B152C6}"/>
              </a:ext>
            </a:extLst>
          </p:cNvPr>
          <p:cNvSpPr/>
          <p:nvPr/>
        </p:nvSpPr>
        <p:spPr>
          <a:xfrm rot="10800000">
            <a:off x="0" y="7953"/>
            <a:ext cx="12206514" cy="1597950"/>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2" name="CuadroTexto 1"/>
          <p:cNvSpPr txBox="1"/>
          <p:nvPr/>
        </p:nvSpPr>
        <p:spPr>
          <a:xfrm>
            <a:off x="-1002890" y="99042"/>
            <a:ext cx="4911213" cy="707886"/>
          </a:xfrm>
          <a:prstGeom prst="rect">
            <a:avLst/>
          </a:prstGeom>
          <a:noFill/>
        </p:spPr>
        <p:txBody>
          <a:bodyPr wrap="square" rtlCol="0">
            <a:spAutoFit/>
          </a:bodyPr>
          <a:lstStyle/>
          <a:p>
            <a:pPr algn="ctr"/>
            <a:r>
              <a:rPr lang="es-DO" sz="4000" b="1" dirty="0" smtClean="0">
                <a:solidFill>
                  <a:schemeClr val="accent2"/>
                </a:solidFill>
                <a:latin typeface="Calibri" panose="020F0502020204030204" pitchFamily="34" charset="0"/>
                <a:cs typeface="Calibri" panose="020F0502020204030204" pitchFamily="34" charset="0"/>
              </a:rPr>
              <a:t>Introducción</a:t>
            </a:r>
            <a:endParaRPr lang="en-US" sz="40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57639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3129899" y="1463019"/>
            <a:ext cx="7812921" cy="3046988"/>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800" b="1" dirty="0">
                <a:solidFill>
                  <a:schemeClr val="bg1"/>
                </a:solidFill>
              </a:rPr>
              <a:t>Daniel no pudo soportar la gloriosa presencia de Cristo. Perdió sus fuerzas y cayó en un </a:t>
            </a:r>
            <a:r>
              <a:rPr lang="es-ES" sz="4800" b="1" dirty="0" smtClean="0">
                <a:solidFill>
                  <a:schemeClr val="bg1"/>
                </a:solidFill>
              </a:rPr>
              <a:t>sueño profundo.</a:t>
            </a:r>
            <a:endParaRPr lang="es-DO" sz="4800" b="1" dirty="0">
              <a:solidFill>
                <a:schemeClr val="bg1"/>
              </a:solidFill>
            </a:endParaRPr>
          </a:p>
        </p:txBody>
      </p:sp>
    </p:spTree>
    <p:extLst>
      <p:ext uri="{BB962C8B-B14F-4D97-AF65-F5344CB8AC3E}">
        <p14:creationId xmlns:p14="http://schemas.microsoft.com/office/powerpoint/2010/main" val="17698344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1" name="Forma libre: forma 30">
            <a:extLst>
              <a:ext uri="{FF2B5EF4-FFF2-40B4-BE49-F238E27FC236}">
                <a16:creationId xmlns:a16="http://schemas.microsoft.com/office/drawing/2014/main" id="{398C7394-323C-48C9-B7C5-01C566893450}"/>
              </a:ext>
            </a:extLst>
          </p:cNvPr>
          <p:cNvSpPr/>
          <p:nvPr/>
        </p:nvSpPr>
        <p:spPr>
          <a:xfrm rot="20281858">
            <a:off x="3478903" y="-1795383"/>
            <a:ext cx="8622603" cy="4815761"/>
          </a:xfrm>
          <a:custGeom>
            <a:avLst/>
            <a:gdLst>
              <a:gd name="connsiteX0" fmla="*/ 0 w 8643068"/>
              <a:gd name="connsiteY0" fmla="*/ 0 h 4815761"/>
              <a:gd name="connsiteX1" fmla="*/ 8643068 w 8643068"/>
              <a:gd name="connsiteY1" fmla="*/ 3486594 h 4815761"/>
              <a:gd name="connsiteX2" fmla="*/ 8106885 w 8643068"/>
              <a:gd name="connsiteY2" fmla="*/ 4815761 h 4815761"/>
              <a:gd name="connsiteX3" fmla="*/ 8087749 w 8643068"/>
              <a:gd name="connsiteY3" fmla="*/ 4774961 h 4815761"/>
              <a:gd name="connsiteX4" fmla="*/ 2953648 w 8643068"/>
              <a:gd name="connsiteY4" fmla="*/ 1265075 h 4815761"/>
              <a:gd name="connsiteX5" fmla="*/ 174663 w 8643068"/>
              <a:gd name="connsiteY5" fmla="*/ 377905 h 4815761"/>
              <a:gd name="connsiteX6" fmla="*/ 0 w 8643068"/>
              <a:gd name="connsiteY6" fmla="*/ 340447 h 4815761"/>
              <a:gd name="connsiteX7" fmla="*/ 0 w 8643068"/>
              <a:gd name="connsiteY7" fmla="*/ 0 h 481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43068" h="4815761">
                <a:moveTo>
                  <a:pt x="0" y="0"/>
                </a:moveTo>
                <a:lnTo>
                  <a:pt x="8643068" y="3486594"/>
                </a:lnTo>
                <a:lnTo>
                  <a:pt x="8106885" y="4815761"/>
                </a:lnTo>
                <a:lnTo>
                  <a:pt x="8087749" y="4774961"/>
                </a:lnTo>
                <a:cubicBezTo>
                  <a:pt x="7538239" y="3713685"/>
                  <a:pt x="5541269" y="2308915"/>
                  <a:pt x="2953648" y="1265075"/>
                </a:cubicBezTo>
                <a:cubicBezTo>
                  <a:pt x="1983290" y="873635"/>
                  <a:pt x="1037525" y="576377"/>
                  <a:pt x="174663" y="377905"/>
                </a:cubicBezTo>
                <a:lnTo>
                  <a:pt x="0" y="340447"/>
                </a:lnTo>
                <a:lnTo>
                  <a:pt x="0" y="0"/>
                </a:lnTo>
                <a:close/>
              </a:path>
            </a:pathLst>
          </a:custGeom>
          <a:solidFill>
            <a:srgbClr val="C68018"/>
          </a:solidFill>
          <a:ln>
            <a:solidFill>
              <a:srgbClr val="C68018"/>
            </a:solidFill>
          </a:ln>
          <a:scene3d>
            <a:camera prst="orthographicFront"/>
            <a:lightRig rig="threePt" dir="t"/>
          </a:scene3d>
          <a:sp3d>
            <a:bevelT w="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DO" dirty="0"/>
          </a:p>
        </p:txBody>
      </p:sp>
      <p:sp>
        <p:nvSpPr>
          <p:cNvPr id="10" name="Rectángulo 9">
            <a:extLst>
              <a:ext uri="{FF2B5EF4-FFF2-40B4-BE49-F238E27FC236}">
                <a16:creationId xmlns:a16="http://schemas.microsoft.com/office/drawing/2014/main" id="{2A19C5A1-68BF-46FF-B747-E81E58D3A2DD}"/>
              </a:ext>
            </a:extLst>
          </p:cNvPr>
          <p:cNvSpPr/>
          <p:nvPr/>
        </p:nvSpPr>
        <p:spPr>
          <a:xfrm rot="894461">
            <a:off x="2076246" y="-180464"/>
            <a:ext cx="1170569" cy="7234092"/>
          </a:xfrm>
          <a:custGeom>
            <a:avLst/>
            <a:gdLst>
              <a:gd name="connsiteX0" fmla="*/ 0 w 968991"/>
              <a:gd name="connsiteY0" fmla="*/ 0 h 6632480"/>
              <a:gd name="connsiteX1" fmla="*/ 968991 w 968991"/>
              <a:gd name="connsiteY1" fmla="*/ 0 h 6632480"/>
              <a:gd name="connsiteX2" fmla="*/ 968991 w 968991"/>
              <a:gd name="connsiteY2" fmla="*/ 6632480 h 6632480"/>
              <a:gd name="connsiteX3" fmla="*/ 0 w 968991"/>
              <a:gd name="connsiteY3" fmla="*/ 6632480 h 6632480"/>
              <a:gd name="connsiteX4" fmla="*/ 0 w 968991"/>
              <a:gd name="connsiteY4" fmla="*/ 0 h 6632480"/>
              <a:gd name="connsiteX0" fmla="*/ 0 w 968991"/>
              <a:gd name="connsiteY0" fmla="*/ 0 h 6632480"/>
              <a:gd name="connsiteX1" fmla="*/ 968991 w 968991"/>
              <a:gd name="connsiteY1" fmla="*/ 0 h 6632480"/>
              <a:gd name="connsiteX2" fmla="*/ 937668 w 968991"/>
              <a:gd name="connsiteY2" fmla="*/ 964432 h 6632480"/>
              <a:gd name="connsiteX3" fmla="*/ 968991 w 968991"/>
              <a:gd name="connsiteY3" fmla="*/ 6632480 h 6632480"/>
              <a:gd name="connsiteX4" fmla="*/ 0 w 968991"/>
              <a:gd name="connsiteY4" fmla="*/ 6632480 h 6632480"/>
              <a:gd name="connsiteX5" fmla="*/ 0 w 968991"/>
              <a:gd name="connsiteY5" fmla="*/ 0 h 6632480"/>
              <a:gd name="connsiteX0" fmla="*/ 438 w 969429"/>
              <a:gd name="connsiteY0" fmla="*/ 0 h 6632480"/>
              <a:gd name="connsiteX1" fmla="*/ 969429 w 969429"/>
              <a:gd name="connsiteY1" fmla="*/ 0 h 6632480"/>
              <a:gd name="connsiteX2" fmla="*/ 938106 w 969429"/>
              <a:gd name="connsiteY2" fmla="*/ 964432 h 6632480"/>
              <a:gd name="connsiteX3" fmla="*/ 969429 w 969429"/>
              <a:gd name="connsiteY3" fmla="*/ 6632480 h 6632480"/>
              <a:gd name="connsiteX4" fmla="*/ 438 w 969429"/>
              <a:gd name="connsiteY4" fmla="*/ 6632480 h 6632480"/>
              <a:gd name="connsiteX5" fmla="*/ 5463 w 969429"/>
              <a:gd name="connsiteY5" fmla="*/ 1055060 h 6632480"/>
              <a:gd name="connsiteX6" fmla="*/ 438 w 969429"/>
              <a:gd name="connsiteY6" fmla="*/ 0 h 6632480"/>
              <a:gd name="connsiteX0" fmla="*/ 0 w 1553116"/>
              <a:gd name="connsiteY0" fmla="*/ 320983 h 6632480"/>
              <a:gd name="connsiteX1" fmla="*/ 1553116 w 1553116"/>
              <a:gd name="connsiteY1" fmla="*/ 0 h 6632480"/>
              <a:gd name="connsiteX2" fmla="*/ 1521793 w 1553116"/>
              <a:gd name="connsiteY2" fmla="*/ 964432 h 6632480"/>
              <a:gd name="connsiteX3" fmla="*/ 1553116 w 1553116"/>
              <a:gd name="connsiteY3" fmla="*/ 6632480 h 6632480"/>
              <a:gd name="connsiteX4" fmla="*/ 584125 w 1553116"/>
              <a:gd name="connsiteY4" fmla="*/ 6632480 h 6632480"/>
              <a:gd name="connsiteX5" fmla="*/ 589150 w 1553116"/>
              <a:gd name="connsiteY5" fmla="*/ 1055060 h 6632480"/>
              <a:gd name="connsiteX6" fmla="*/ 0 w 1553116"/>
              <a:gd name="connsiteY6" fmla="*/ 320983 h 6632480"/>
              <a:gd name="connsiteX0" fmla="*/ 0 w 1553116"/>
              <a:gd name="connsiteY0" fmla="*/ 120762 h 6432259"/>
              <a:gd name="connsiteX1" fmla="*/ 986813 w 1553116"/>
              <a:gd name="connsiteY1" fmla="*/ 0 h 6432259"/>
              <a:gd name="connsiteX2" fmla="*/ 1521793 w 1553116"/>
              <a:gd name="connsiteY2" fmla="*/ 764211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96859 w 1553116"/>
              <a:gd name="connsiteY2" fmla="*/ 556935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84091 w 1553116"/>
              <a:gd name="connsiteY2" fmla="*/ 518032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424443"/>
              <a:gd name="connsiteY0" fmla="*/ 293991 h 6432259"/>
              <a:gd name="connsiteX1" fmla="*/ 858140 w 1424443"/>
              <a:gd name="connsiteY1" fmla="*/ 0 h 6432259"/>
              <a:gd name="connsiteX2" fmla="*/ 1355418 w 1424443"/>
              <a:gd name="connsiteY2" fmla="*/ 518032 h 6432259"/>
              <a:gd name="connsiteX3" fmla="*/ 1424443 w 1424443"/>
              <a:gd name="connsiteY3" fmla="*/ 6432259 h 6432259"/>
              <a:gd name="connsiteX4" fmla="*/ 455452 w 1424443"/>
              <a:gd name="connsiteY4" fmla="*/ 6432259 h 6432259"/>
              <a:gd name="connsiteX5" fmla="*/ 460477 w 1424443"/>
              <a:gd name="connsiteY5" fmla="*/ 854839 h 6432259"/>
              <a:gd name="connsiteX6" fmla="*/ 0 w 1424443"/>
              <a:gd name="connsiteY6" fmla="*/ 293991 h 6432259"/>
              <a:gd name="connsiteX0" fmla="*/ 0 w 1426442"/>
              <a:gd name="connsiteY0" fmla="*/ 293991 h 6432259"/>
              <a:gd name="connsiteX1" fmla="*/ 858140 w 1426442"/>
              <a:gd name="connsiteY1" fmla="*/ 0 h 6432259"/>
              <a:gd name="connsiteX2" fmla="*/ 1355418 w 1426442"/>
              <a:gd name="connsiteY2" fmla="*/ 518032 h 6432259"/>
              <a:gd name="connsiteX3" fmla="*/ 1426442 w 1426442"/>
              <a:gd name="connsiteY3" fmla="*/ 6000683 h 6432259"/>
              <a:gd name="connsiteX4" fmla="*/ 455452 w 1426442"/>
              <a:gd name="connsiteY4" fmla="*/ 6432259 h 6432259"/>
              <a:gd name="connsiteX5" fmla="*/ 460477 w 1426442"/>
              <a:gd name="connsiteY5" fmla="*/ 854839 h 6432259"/>
              <a:gd name="connsiteX6" fmla="*/ 0 w 1426442"/>
              <a:gd name="connsiteY6" fmla="*/ 293991 h 6432259"/>
              <a:gd name="connsiteX0" fmla="*/ 0 w 1426442"/>
              <a:gd name="connsiteY0" fmla="*/ 293991 h 6074032"/>
              <a:gd name="connsiteX1" fmla="*/ 858140 w 1426442"/>
              <a:gd name="connsiteY1" fmla="*/ 0 h 6074032"/>
              <a:gd name="connsiteX2" fmla="*/ 1355418 w 1426442"/>
              <a:gd name="connsiteY2" fmla="*/ 518032 h 6074032"/>
              <a:gd name="connsiteX3" fmla="*/ 1426442 w 1426442"/>
              <a:gd name="connsiteY3" fmla="*/ 6000683 h 6074032"/>
              <a:gd name="connsiteX4" fmla="*/ 452795 w 1426442"/>
              <a:gd name="connsiteY4" fmla="*/ 6074032 h 6074032"/>
              <a:gd name="connsiteX5" fmla="*/ 460477 w 1426442"/>
              <a:gd name="connsiteY5" fmla="*/ 854839 h 6074032"/>
              <a:gd name="connsiteX6" fmla="*/ 0 w 1426442"/>
              <a:gd name="connsiteY6" fmla="*/ 293991 h 6074032"/>
              <a:gd name="connsiteX0" fmla="*/ 0 w 1418930"/>
              <a:gd name="connsiteY0" fmla="*/ 293991 h 6074032"/>
              <a:gd name="connsiteX1" fmla="*/ 858140 w 1418930"/>
              <a:gd name="connsiteY1" fmla="*/ 0 h 6074032"/>
              <a:gd name="connsiteX2" fmla="*/ 1355418 w 1418930"/>
              <a:gd name="connsiteY2" fmla="*/ 518032 h 6074032"/>
              <a:gd name="connsiteX3" fmla="*/ 1418930 w 1418930"/>
              <a:gd name="connsiteY3" fmla="*/ 5758960 h 6074032"/>
              <a:gd name="connsiteX4" fmla="*/ 452795 w 1418930"/>
              <a:gd name="connsiteY4" fmla="*/ 6074032 h 6074032"/>
              <a:gd name="connsiteX5" fmla="*/ 460477 w 1418930"/>
              <a:gd name="connsiteY5" fmla="*/ 854839 h 6074032"/>
              <a:gd name="connsiteX6" fmla="*/ 0 w 1418930"/>
              <a:gd name="connsiteY6" fmla="*/ 293991 h 6074032"/>
              <a:gd name="connsiteX0" fmla="*/ 0 w 1418930"/>
              <a:gd name="connsiteY0" fmla="*/ 289736 h 6069777"/>
              <a:gd name="connsiteX1" fmla="*/ 845173 w 1418930"/>
              <a:gd name="connsiteY1" fmla="*/ 0 h 6069777"/>
              <a:gd name="connsiteX2" fmla="*/ 1355418 w 1418930"/>
              <a:gd name="connsiteY2" fmla="*/ 513777 h 6069777"/>
              <a:gd name="connsiteX3" fmla="*/ 1418930 w 1418930"/>
              <a:gd name="connsiteY3" fmla="*/ 5754705 h 6069777"/>
              <a:gd name="connsiteX4" fmla="*/ 452795 w 1418930"/>
              <a:gd name="connsiteY4" fmla="*/ 6069777 h 6069777"/>
              <a:gd name="connsiteX5" fmla="*/ 460477 w 1418930"/>
              <a:gd name="connsiteY5" fmla="*/ 850584 h 6069777"/>
              <a:gd name="connsiteX6" fmla="*/ 0 w 1418930"/>
              <a:gd name="connsiteY6" fmla="*/ 289736 h 6069777"/>
              <a:gd name="connsiteX0" fmla="*/ 0 w 1410418"/>
              <a:gd name="connsiteY0" fmla="*/ 315671 h 6069777"/>
              <a:gd name="connsiteX1" fmla="*/ 836661 w 1410418"/>
              <a:gd name="connsiteY1" fmla="*/ 0 h 6069777"/>
              <a:gd name="connsiteX2" fmla="*/ 1346906 w 1410418"/>
              <a:gd name="connsiteY2" fmla="*/ 513777 h 6069777"/>
              <a:gd name="connsiteX3" fmla="*/ 1410418 w 1410418"/>
              <a:gd name="connsiteY3" fmla="*/ 5754705 h 6069777"/>
              <a:gd name="connsiteX4" fmla="*/ 444283 w 1410418"/>
              <a:gd name="connsiteY4" fmla="*/ 6069777 h 6069777"/>
              <a:gd name="connsiteX5" fmla="*/ 451965 w 1410418"/>
              <a:gd name="connsiteY5" fmla="*/ 850584 h 6069777"/>
              <a:gd name="connsiteX6" fmla="*/ 0 w 1410418"/>
              <a:gd name="connsiteY6" fmla="*/ 315671 h 6069777"/>
              <a:gd name="connsiteX0" fmla="*/ 0 w 1410418"/>
              <a:gd name="connsiteY0" fmla="*/ 319727 h 6073833"/>
              <a:gd name="connsiteX1" fmla="*/ 892786 w 1410418"/>
              <a:gd name="connsiteY1" fmla="*/ 0 h 6073833"/>
              <a:gd name="connsiteX2" fmla="*/ 1346906 w 1410418"/>
              <a:gd name="connsiteY2" fmla="*/ 517833 h 6073833"/>
              <a:gd name="connsiteX3" fmla="*/ 1410418 w 1410418"/>
              <a:gd name="connsiteY3" fmla="*/ 5758761 h 6073833"/>
              <a:gd name="connsiteX4" fmla="*/ 444283 w 1410418"/>
              <a:gd name="connsiteY4" fmla="*/ 6073833 h 6073833"/>
              <a:gd name="connsiteX5" fmla="*/ 451965 w 1410418"/>
              <a:gd name="connsiteY5" fmla="*/ 854640 h 6073833"/>
              <a:gd name="connsiteX6" fmla="*/ 0 w 1410418"/>
              <a:gd name="connsiteY6" fmla="*/ 319727 h 6073833"/>
              <a:gd name="connsiteX0" fmla="*/ 0 w 1410418"/>
              <a:gd name="connsiteY0" fmla="*/ 280825 h 6034931"/>
              <a:gd name="connsiteX1" fmla="*/ 908948 w 1410418"/>
              <a:gd name="connsiteY1" fmla="*/ 0 h 6034931"/>
              <a:gd name="connsiteX2" fmla="*/ 1346906 w 1410418"/>
              <a:gd name="connsiteY2" fmla="*/ 478931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80825 h 6034931"/>
              <a:gd name="connsiteX1" fmla="*/ 908948 w 1410418"/>
              <a:gd name="connsiteY1" fmla="*/ 0 h 6034931"/>
              <a:gd name="connsiteX2" fmla="*/ 1379228 w 1410418"/>
              <a:gd name="connsiteY2" fmla="*/ 556735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66986 h 6021092"/>
              <a:gd name="connsiteX1" fmla="*/ 914677 w 1410418"/>
              <a:gd name="connsiteY1" fmla="*/ 0 h 6021092"/>
              <a:gd name="connsiteX2" fmla="*/ 1379228 w 1410418"/>
              <a:gd name="connsiteY2" fmla="*/ 542896 h 6021092"/>
              <a:gd name="connsiteX3" fmla="*/ 1410418 w 1410418"/>
              <a:gd name="connsiteY3" fmla="*/ 5706020 h 6021092"/>
              <a:gd name="connsiteX4" fmla="*/ 444283 w 1410418"/>
              <a:gd name="connsiteY4" fmla="*/ 6021092 h 6021092"/>
              <a:gd name="connsiteX5" fmla="*/ 451965 w 1410418"/>
              <a:gd name="connsiteY5" fmla="*/ 801899 h 6021092"/>
              <a:gd name="connsiteX6" fmla="*/ 0 w 1410418"/>
              <a:gd name="connsiteY6" fmla="*/ 266986 h 6021092"/>
              <a:gd name="connsiteX0" fmla="*/ 0 w 1410418"/>
              <a:gd name="connsiteY0" fmla="*/ 253148 h 6007254"/>
              <a:gd name="connsiteX1" fmla="*/ 920407 w 1410418"/>
              <a:gd name="connsiteY1" fmla="*/ 0 h 6007254"/>
              <a:gd name="connsiteX2" fmla="*/ 1379228 w 1410418"/>
              <a:gd name="connsiteY2" fmla="*/ 529058 h 6007254"/>
              <a:gd name="connsiteX3" fmla="*/ 1410418 w 1410418"/>
              <a:gd name="connsiteY3" fmla="*/ 5692182 h 6007254"/>
              <a:gd name="connsiteX4" fmla="*/ 444283 w 1410418"/>
              <a:gd name="connsiteY4" fmla="*/ 6007254 h 6007254"/>
              <a:gd name="connsiteX5" fmla="*/ 451965 w 1410418"/>
              <a:gd name="connsiteY5" fmla="*/ 788061 h 6007254"/>
              <a:gd name="connsiteX6" fmla="*/ 0 w 1410418"/>
              <a:gd name="connsiteY6" fmla="*/ 253148 h 6007254"/>
              <a:gd name="connsiteX0" fmla="*/ 0 w 1428863"/>
              <a:gd name="connsiteY0" fmla="*/ 253148 h 6007254"/>
              <a:gd name="connsiteX1" fmla="*/ 920407 w 1428863"/>
              <a:gd name="connsiteY1" fmla="*/ 0 h 6007254"/>
              <a:gd name="connsiteX2" fmla="*/ 1379228 w 1428863"/>
              <a:gd name="connsiteY2" fmla="*/ 529058 h 6007254"/>
              <a:gd name="connsiteX3" fmla="*/ 1428863 w 1428863"/>
              <a:gd name="connsiteY3" fmla="*/ 5778814 h 6007254"/>
              <a:gd name="connsiteX4" fmla="*/ 444283 w 1428863"/>
              <a:gd name="connsiteY4" fmla="*/ 6007254 h 6007254"/>
              <a:gd name="connsiteX5" fmla="*/ 451965 w 1428863"/>
              <a:gd name="connsiteY5" fmla="*/ 788061 h 6007254"/>
              <a:gd name="connsiteX6" fmla="*/ 0 w 1428863"/>
              <a:gd name="connsiteY6" fmla="*/ 253148 h 6007254"/>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51598"/>
              <a:gd name="connsiteY0" fmla="*/ 253148 h 5999822"/>
              <a:gd name="connsiteX1" fmla="*/ 920407 w 1451598"/>
              <a:gd name="connsiteY1" fmla="*/ 0 h 5999822"/>
              <a:gd name="connsiteX2" fmla="*/ 1379228 w 1451598"/>
              <a:gd name="connsiteY2" fmla="*/ 529058 h 5999822"/>
              <a:gd name="connsiteX3" fmla="*/ 1451598 w 1451598"/>
              <a:gd name="connsiteY3" fmla="*/ 5798671 h 5999822"/>
              <a:gd name="connsiteX4" fmla="*/ 440523 w 1451598"/>
              <a:gd name="connsiteY4" fmla="*/ 5999822 h 5999822"/>
              <a:gd name="connsiteX5" fmla="*/ 451965 w 1451598"/>
              <a:gd name="connsiteY5" fmla="*/ 788061 h 5999822"/>
              <a:gd name="connsiteX6" fmla="*/ 0 w 1451598"/>
              <a:gd name="connsiteY6" fmla="*/ 253148 h 5999822"/>
              <a:gd name="connsiteX0" fmla="*/ 0 w 1436383"/>
              <a:gd name="connsiteY0" fmla="*/ 253148 h 5999822"/>
              <a:gd name="connsiteX1" fmla="*/ 920407 w 1436383"/>
              <a:gd name="connsiteY1" fmla="*/ 0 h 5999822"/>
              <a:gd name="connsiteX2" fmla="*/ 1379228 w 1436383"/>
              <a:gd name="connsiteY2" fmla="*/ 529058 h 5999822"/>
              <a:gd name="connsiteX3" fmla="*/ 1436384 w 1436383"/>
              <a:gd name="connsiteY3" fmla="*/ 5793678 h 5999822"/>
              <a:gd name="connsiteX4" fmla="*/ 440523 w 1436383"/>
              <a:gd name="connsiteY4" fmla="*/ 5999822 h 5999822"/>
              <a:gd name="connsiteX5" fmla="*/ 451965 w 1436383"/>
              <a:gd name="connsiteY5" fmla="*/ 788061 h 5999822"/>
              <a:gd name="connsiteX6" fmla="*/ 0 w 1436383"/>
              <a:gd name="connsiteY6" fmla="*/ 253148 h 5999822"/>
              <a:gd name="connsiteX0" fmla="*/ 0 w 1436384"/>
              <a:gd name="connsiteY0" fmla="*/ 253148 h 5999822"/>
              <a:gd name="connsiteX1" fmla="*/ 920407 w 1436384"/>
              <a:gd name="connsiteY1" fmla="*/ 0 h 5999822"/>
              <a:gd name="connsiteX2" fmla="*/ 1379228 w 1436384"/>
              <a:gd name="connsiteY2" fmla="*/ 529058 h 5999822"/>
              <a:gd name="connsiteX3" fmla="*/ 1436384 w 1436384"/>
              <a:gd name="connsiteY3" fmla="*/ 5793678 h 5999822"/>
              <a:gd name="connsiteX4" fmla="*/ 440523 w 1436384"/>
              <a:gd name="connsiteY4" fmla="*/ 5999822 h 5999822"/>
              <a:gd name="connsiteX5" fmla="*/ 451965 w 1436384"/>
              <a:gd name="connsiteY5" fmla="*/ 788061 h 5999822"/>
              <a:gd name="connsiteX6" fmla="*/ 0 w 1436384"/>
              <a:gd name="connsiteY6" fmla="*/ 253148 h 5999822"/>
              <a:gd name="connsiteX0" fmla="*/ 0 w 1436384"/>
              <a:gd name="connsiteY0" fmla="*/ 253148 h 5992505"/>
              <a:gd name="connsiteX1" fmla="*/ 920407 w 1436384"/>
              <a:gd name="connsiteY1" fmla="*/ 0 h 5992505"/>
              <a:gd name="connsiteX2" fmla="*/ 1379228 w 1436384"/>
              <a:gd name="connsiteY2" fmla="*/ 529058 h 5992505"/>
              <a:gd name="connsiteX3" fmla="*/ 1436384 w 1436384"/>
              <a:gd name="connsiteY3" fmla="*/ 5793678 h 5992505"/>
              <a:gd name="connsiteX4" fmla="*/ 474890 w 1436384"/>
              <a:gd name="connsiteY4" fmla="*/ 5992505 h 5992505"/>
              <a:gd name="connsiteX5" fmla="*/ 451965 w 1436384"/>
              <a:gd name="connsiteY5" fmla="*/ 788061 h 5992505"/>
              <a:gd name="connsiteX6" fmla="*/ 0 w 1436384"/>
              <a:gd name="connsiteY6" fmla="*/ 253148 h 5992505"/>
              <a:gd name="connsiteX0" fmla="*/ 0 w 1436384"/>
              <a:gd name="connsiteY0" fmla="*/ 253148 h 5999823"/>
              <a:gd name="connsiteX1" fmla="*/ 920407 w 1436384"/>
              <a:gd name="connsiteY1" fmla="*/ 0 h 5999823"/>
              <a:gd name="connsiteX2" fmla="*/ 1379228 w 1436384"/>
              <a:gd name="connsiteY2" fmla="*/ 529058 h 5999823"/>
              <a:gd name="connsiteX3" fmla="*/ 1436384 w 1436384"/>
              <a:gd name="connsiteY3" fmla="*/ 5793678 h 5999823"/>
              <a:gd name="connsiteX4" fmla="*/ 440525 w 1436384"/>
              <a:gd name="connsiteY4" fmla="*/ 5999823 h 5999823"/>
              <a:gd name="connsiteX5" fmla="*/ 451965 w 1436384"/>
              <a:gd name="connsiteY5" fmla="*/ 788061 h 5999823"/>
              <a:gd name="connsiteX6" fmla="*/ 0 w 1436384"/>
              <a:gd name="connsiteY6" fmla="*/ 253148 h 5999823"/>
              <a:gd name="connsiteX0" fmla="*/ 0 w 1481676"/>
              <a:gd name="connsiteY0" fmla="*/ 188697 h 5999823"/>
              <a:gd name="connsiteX1" fmla="*/ 965699 w 1481676"/>
              <a:gd name="connsiteY1" fmla="*/ 0 h 5999823"/>
              <a:gd name="connsiteX2" fmla="*/ 1424520 w 1481676"/>
              <a:gd name="connsiteY2" fmla="*/ 529058 h 5999823"/>
              <a:gd name="connsiteX3" fmla="*/ 1481676 w 1481676"/>
              <a:gd name="connsiteY3" fmla="*/ 5793678 h 5999823"/>
              <a:gd name="connsiteX4" fmla="*/ 485817 w 1481676"/>
              <a:gd name="connsiteY4" fmla="*/ 5999823 h 5999823"/>
              <a:gd name="connsiteX5" fmla="*/ 497257 w 1481676"/>
              <a:gd name="connsiteY5" fmla="*/ 788061 h 5999823"/>
              <a:gd name="connsiteX6" fmla="*/ 0 w 1481676"/>
              <a:gd name="connsiteY6" fmla="*/ 188697 h 599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76" h="5999823">
                <a:moveTo>
                  <a:pt x="0" y="188697"/>
                </a:moveTo>
                <a:lnTo>
                  <a:pt x="965699" y="0"/>
                </a:lnTo>
                <a:lnTo>
                  <a:pt x="1424520" y="529058"/>
                </a:lnTo>
                <a:lnTo>
                  <a:pt x="1481676" y="5793678"/>
                </a:lnTo>
                <a:cubicBezTo>
                  <a:pt x="1137075" y="5854109"/>
                  <a:pt x="1025161" y="5897926"/>
                  <a:pt x="485817" y="5999823"/>
                </a:cubicBezTo>
                <a:cubicBezTo>
                  <a:pt x="483170" y="4142102"/>
                  <a:pt x="499904" y="2645782"/>
                  <a:pt x="497257" y="788061"/>
                </a:cubicBezTo>
                <a:lnTo>
                  <a:pt x="0" y="188697"/>
                </a:lnTo>
                <a:close/>
              </a:path>
            </a:pathLst>
          </a:custGeom>
          <a:gradFill>
            <a:gsLst>
              <a:gs pos="0">
                <a:srgbClr val="C68018"/>
              </a:gs>
              <a:gs pos="30000">
                <a:schemeClr val="accent5">
                  <a:lumMod val="20000"/>
                  <a:lumOff val="80000"/>
                </a:schemeClr>
              </a:gs>
              <a:gs pos="53000">
                <a:schemeClr val="accent5">
                  <a:lumMod val="75000"/>
                </a:schemeClr>
              </a:gs>
              <a:gs pos="100000">
                <a:schemeClr val="accent5">
                  <a:lumMod val="50000"/>
                </a:schemeClr>
              </a:gs>
            </a:gsLst>
            <a:lin ang="5400000" scaled="1"/>
          </a:gradFill>
          <a:ln w="76200">
            <a:solidFill>
              <a:schemeClr val="bg1"/>
            </a:solidFill>
          </a:ln>
          <a:scene3d>
            <a:camera prst="orthographicFront"/>
            <a:lightRig rig="threePt" dir="t"/>
          </a:scene3d>
          <a:sp3d>
            <a:bevelT w="171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Rectángulo 5">
            <a:extLst>
              <a:ext uri="{FF2B5EF4-FFF2-40B4-BE49-F238E27FC236}">
                <a16:creationId xmlns:a16="http://schemas.microsoft.com/office/drawing/2014/main" id="{205C367E-17B1-4CAE-A55D-3F1651503034}"/>
              </a:ext>
            </a:extLst>
          </p:cNvPr>
          <p:cNvSpPr/>
          <p:nvPr/>
        </p:nvSpPr>
        <p:spPr>
          <a:xfrm>
            <a:off x="-34050" y="-23515"/>
            <a:ext cx="3130176" cy="6894076"/>
          </a:xfrm>
          <a:custGeom>
            <a:avLst/>
            <a:gdLst>
              <a:gd name="connsiteX0" fmla="*/ 0 w 1465943"/>
              <a:gd name="connsiteY0" fmla="*/ 0 h 5116218"/>
              <a:gd name="connsiteX1" fmla="*/ 1465943 w 1465943"/>
              <a:gd name="connsiteY1" fmla="*/ 0 h 5116218"/>
              <a:gd name="connsiteX2" fmla="*/ 1465943 w 1465943"/>
              <a:gd name="connsiteY2" fmla="*/ 5116218 h 5116218"/>
              <a:gd name="connsiteX3" fmla="*/ 0 w 1465943"/>
              <a:gd name="connsiteY3" fmla="*/ 5116218 h 5116218"/>
              <a:gd name="connsiteX4" fmla="*/ 0 w 1465943"/>
              <a:gd name="connsiteY4" fmla="*/ 0 h 5116218"/>
              <a:gd name="connsiteX0" fmla="*/ 0 w 1465943"/>
              <a:gd name="connsiteY0" fmla="*/ 0 h 5116218"/>
              <a:gd name="connsiteX1" fmla="*/ 1465943 w 1465943"/>
              <a:gd name="connsiteY1" fmla="*/ 0 h 5116218"/>
              <a:gd name="connsiteX2" fmla="*/ 1465943 w 1465943"/>
              <a:gd name="connsiteY2" fmla="*/ 2191657 h 5116218"/>
              <a:gd name="connsiteX3" fmla="*/ 1465943 w 1465943"/>
              <a:gd name="connsiteY3" fmla="*/ 5116218 h 5116218"/>
              <a:gd name="connsiteX4" fmla="*/ 0 w 1465943"/>
              <a:gd name="connsiteY4" fmla="*/ 5116218 h 5116218"/>
              <a:gd name="connsiteX5" fmla="*/ 0 w 1465943"/>
              <a:gd name="connsiteY5"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65943 w 1465943"/>
              <a:gd name="connsiteY4" fmla="*/ 5116218 h 5116218"/>
              <a:gd name="connsiteX5" fmla="*/ 0 w 1465943"/>
              <a:gd name="connsiteY5" fmla="*/ 5116218 h 5116218"/>
              <a:gd name="connsiteX6" fmla="*/ 0 w 1465943"/>
              <a:gd name="connsiteY6"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51429 w 1465943"/>
              <a:gd name="connsiteY4" fmla="*/ 3526971 h 5116218"/>
              <a:gd name="connsiteX5" fmla="*/ 1465943 w 1465943"/>
              <a:gd name="connsiteY5" fmla="*/ 5116218 h 5116218"/>
              <a:gd name="connsiteX6" fmla="*/ 0 w 1465943"/>
              <a:gd name="connsiteY6" fmla="*/ 5116218 h 5116218"/>
              <a:gd name="connsiteX7" fmla="*/ 0 w 1465943"/>
              <a:gd name="connsiteY7" fmla="*/ 0 h 5116218"/>
              <a:gd name="connsiteX0" fmla="*/ 29029 w 1494972"/>
              <a:gd name="connsiteY0" fmla="*/ 0 h 6828904"/>
              <a:gd name="connsiteX1" fmla="*/ 1494972 w 1494972"/>
              <a:gd name="connsiteY1" fmla="*/ 0 h 6828904"/>
              <a:gd name="connsiteX2" fmla="*/ 1480458 w 1494972"/>
              <a:gd name="connsiteY2" fmla="*/ 972457 h 6828904"/>
              <a:gd name="connsiteX3" fmla="*/ 1494972 w 1494972"/>
              <a:gd name="connsiteY3" fmla="*/ 2191657 h 6828904"/>
              <a:gd name="connsiteX4" fmla="*/ 1480458 w 1494972"/>
              <a:gd name="connsiteY4" fmla="*/ 3526971 h 6828904"/>
              <a:gd name="connsiteX5" fmla="*/ 1494972 w 1494972"/>
              <a:gd name="connsiteY5" fmla="*/ 5116218 h 6828904"/>
              <a:gd name="connsiteX6" fmla="*/ 0 w 1494972"/>
              <a:gd name="connsiteY6" fmla="*/ 6828904 h 6828904"/>
              <a:gd name="connsiteX7" fmla="*/ 29029 w 1494972"/>
              <a:gd name="connsiteY7" fmla="*/ 0 h 6828904"/>
              <a:gd name="connsiteX0" fmla="*/ 29029 w 1567543"/>
              <a:gd name="connsiteY0" fmla="*/ 0 h 6828904"/>
              <a:gd name="connsiteX1" fmla="*/ 1494972 w 1567543"/>
              <a:gd name="connsiteY1" fmla="*/ 0 h 6828904"/>
              <a:gd name="connsiteX2" fmla="*/ 1480458 w 1567543"/>
              <a:gd name="connsiteY2" fmla="*/ 972457 h 6828904"/>
              <a:gd name="connsiteX3" fmla="*/ 1494972 w 1567543"/>
              <a:gd name="connsiteY3" fmla="*/ 2191657 h 6828904"/>
              <a:gd name="connsiteX4" fmla="*/ 1480458 w 1567543"/>
              <a:gd name="connsiteY4" fmla="*/ 3526971 h 6828904"/>
              <a:gd name="connsiteX5" fmla="*/ 1567543 w 1567543"/>
              <a:gd name="connsiteY5" fmla="*/ 5435532 h 6828904"/>
              <a:gd name="connsiteX6" fmla="*/ 0 w 1567543"/>
              <a:gd name="connsiteY6" fmla="*/ 6828904 h 6828904"/>
              <a:gd name="connsiteX7" fmla="*/ 29029 w 1567543"/>
              <a:gd name="connsiteY7" fmla="*/ 0 h 6828904"/>
              <a:gd name="connsiteX0" fmla="*/ 29029 w 2888343"/>
              <a:gd name="connsiteY0" fmla="*/ 0 h 6828904"/>
              <a:gd name="connsiteX1" fmla="*/ 2888343 w 2888343"/>
              <a:gd name="connsiteY1" fmla="*/ 0 h 6828904"/>
              <a:gd name="connsiteX2" fmla="*/ 1480458 w 2888343"/>
              <a:gd name="connsiteY2" fmla="*/ 972457 h 6828904"/>
              <a:gd name="connsiteX3" fmla="*/ 1494972 w 2888343"/>
              <a:gd name="connsiteY3" fmla="*/ 2191657 h 6828904"/>
              <a:gd name="connsiteX4" fmla="*/ 1480458 w 2888343"/>
              <a:gd name="connsiteY4" fmla="*/ 3526971 h 6828904"/>
              <a:gd name="connsiteX5" fmla="*/ 1567543 w 2888343"/>
              <a:gd name="connsiteY5" fmla="*/ 5435532 h 6828904"/>
              <a:gd name="connsiteX6" fmla="*/ 0 w 2888343"/>
              <a:gd name="connsiteY6" fmla="*/ 6828904 h 6828904"/>
              <a:gd name="connsiteX7" fmla="*/ 29029 w 2888343"/>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1494972 w 3018972"/>
              <a:gd name="connsiteY3" fmla="*/ 2191657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65943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07886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22400 w 3018972"/>
              <a:gd name="connsiteY5" fmla="*/ 5566160 h 6828904"/>
              <a:gd name="connsiteX6" fmla="*/ 0 w 3018972"/>
              <a:gd name="connsiteY6" fmla="*/ 6828904 h 6828904"/>
              <a:gd name="connsiteX7" fmla="*/ 29029 w 3018972"/>
              <a:gd name="connsiteY7" fmla="*/ 0 h 6828904"/>
              <a:gd name="connsiteX0" fmla="*/ 29029 w 3033486"/>
              <a:gd name="connsiteY0" fmla="*/ 0 h 6828904"/>
              <a:gd name="connsiteX1" fmla="*/ 2888343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62514"/>
              <a:gd name="connsiteY0" fmla="*/ 0 h 6828904"/>
              <a:gd name="connsiteX1" fmla="*/ 2859314 w 3062514"/>
              <a:gd name="connsiteY1" fmla="*/ 0 h 6828904"/>
              <a:gd name="connsiteX2" fmla="*/ 3062514 w 3062514"/>
              <a:gd name="connsiteY2" fmla="*/ 682172 h 6828904"/>
              <a:gd name="connsiteX3" fmla="*/ 2365829 w 3062514"/>
              <a:gd name="connsiteY3" fmla="*/ 2685143 h 6828904"/>
              <a:gd name="connsiteX4" fmla="*/ 1915886 w 3062514"/>
              <a:gd name="connsiteY4" fmla="*/ 4049485 h 6828904"/>
              <a:gd name="connsiteX5" fmla="*/ 1422400 w 3062514"/>
              <a:gd name="connsiteY5" fmla="*/ 5566160 h 6828904"/>
              <a:gd name="connsiteX6" fmla="*/ 0 w 3062514"/>
              <a:gd name="connsiteY6" fmla="*/ 6828904 h 6828904"/>
              <a:gd name="connsiteX7" fmla="*/ 29029 w 3062514"/>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32448 w 3033486"/>
              <a:gd name="connsiteY5" fmla="*/ 5561136 h 6828904"/>
              <a:gd name="connsiteX6" fmla="*/ 0 w 3033486"/>
              <a:gd name="connsiteY6" fmla="*/ 6828904 h 6828904"/>
              <a:gd name="connsiteX7" fmla="*/ 29029 w 3033486"/>
              <a:gd name="connsiteY7" fmla="*/ 0 h 6828904"/>
              <a:gd name="connsiteX0" fmla="*/ 34053 w 3038510"/>
              <a:gd name="connsiteY0" fmla="*/ 0 h 6869097"/>
              <a:gd name="connsiteX1" fmla="*/ 2864338 w 3038510"/>
              <a:gd name="connsiteY1" fmla="*/ 0 h 6869097"/>
              <a:gd name="connsiteX2" fmla="*/ 3038510 w 3038510"/>
              <a:gd name="connsiteY2" fmla="*/ 682172 h 6869097"/>
              <a:gd name="connsiteX3" fmla="*/ 2385925 w 3038510"/>
              <a:gd name="connsiteY3" fmla="*/ 2695191 h 6869097"/>
              <a:gd name="connsiteX4" fmla="*/ 1930958 w 3038510"/>
              <a:gd name="connsiteY4" fmla="*/ 4069581 h 6869097"/>
              <a:gd name="connsiteX5" fmla="*/ 1437472 w 3038510"/>
              <a:gd name="connsiteY5" fmla="*/ 5561136 h 6869097"/>
              <a:gd name="connsiteX6" fmla="*/ 0 w 3038510"/>
              <a:gd name="connsiteY6" fmla="*/ 6869097 h 6869097"/>
              <a:gd name="connsiteX7" fmla="*/ 34053 w 3038510"/>
              <a:gd name="connsiteY7" fmla="*/ 0 h 6869097"/>
              <a:gd name="connsiteX0" fmla="*/ 34053 w 3063631"/>
              <a:gd name="connsiteY0" fmla="*/ 0 h 6869097"/>
              <a:gd name="connsiteX1" fmla="*/ 2864338 w 3063631"/>
              <a:gd name="connsiteY1" fmla="*/ 0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90949 w 3063631"/>
              <a:gd name="connsiteY3" fmla="*/ 2680119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4045578"/>
              <a:gd name="connsiteY0" fmla="*/ 4465 h 6873562"/>
              <a:gd name="connsiteX1" fmla="*/ 4045578 w 4045578"/>
              <a:gd name="connsiteY1" fmla="*/ 0 h 6873562"/>
              <a:gd name="connsiteX2" fmla="*/ 3063631 w 4045578"/>
              <a:gd name="connsiteY2" fmla="*/ 656492 h 6873562"/>
              <a:gd name="connsiteX3" fmla="*/ 2390949 w 4045578"/>
              <a:gd name="connsiteY3" fmla="*/ 2684584 h 6873562"/>
              <a:gd name="connsiteX4" fmla="*/ 1941007 w 4045578"/>
              <a:gd name="connsiteY4" fmla="*/ 4084094 h 6873562"/>
              <a:gd name="connsiteX5" fmla="*/ 1447520 w 4045578"/>
              <a:gd name="connsiteY5" fmla="*/ 5560576 h 6873562"/>
              <a:gd name="connsiteX6" fmla="*/ 0 w 4045578"/>
              <a:gd name="connsiteY6" fmla="*/ 6873562 h 6873562"/>
              <a:gd name="connsiteX7" fmla="*/ 34053 w 4045578"/>
              <a:gd name="connsiteY7" fmla="*/ 4465 h 6873562"/>
              <a:gd name="connsiteX0" fmla="*/ 34053 w 4130431"/>
              <a:gd name="connsiteY0" fmla="*/ 4465 h 6873562"/>
              <a:gd name="connsiteX1" fmla="*/ 4045578 w 4130431"/>
              <a:gd name="connsiteY1" fmla="*/ 0 h 6873562"/>
              <a:gd name="connsiteX2" fmla="*/ 4130431 w 4130431"/>
              <a:gd name="connsiteY2" fmla="*/ 799367 h 6873562"/>
              <a:gd name="connsiteX3" fmla="*/ 2390949 w 4130431"/>
              <a:gd name="connsiteY3" fmla="*/ 2684584 h 6873562"/>
              <a:gd name="connsiteX4" fmla="*/ 1941007 w 4130431"/>
              <a:gd name="connsiteY4" fmla="*/ 4084094 h 6873562"/>
              <a:gd name="connsiteX5" fmla="*/ 1447520 w 4130431"/>
              <a:gd name="connsiteY5" fmla="*/ 5560576 h 6873562"/>
              <a:gd name="connsiteX6" fmla="*/ 0 w 4130431"/>
              <a:gd name="connsiteY6" fmla="*/ 6873562 h 6873562"/>
              <a:gd name="connsiteX7" fmla="*/ 34053 w 4130431"/>
              <a:gd name="connsiteY7" fmla="*/ 4465 h 6873562"/>
              <a:gd name="connsiteX0" fmla="*/ 34053 w 4130431"/>
              <a:gd name="connsiteY0" fmla="*/ 23515 h 6892612"/>
              <a:gd name="connsiteX1" fmla="*/ 4007478 w 4130431"/>
              <a:gd name="connsiteY1" fmla="*/ 0 h 6892612"/>
              <a:gd name="connsiteX2" fmla="*/ 4130431 w 4130431"/>
              <a:gd name="connsiteY2" fmla="*/ 818417 h 6892612"/>
              <a:gd name="connsiteX3" fmla="*/ 2390949 w 4130431"/>
              <a:gd name="connsiteY3" fmla="*/ 270363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286299 w 4130431"/>
              <a:gd name="connsiteY3" fmla="*/ 3456109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42845 w 4130431"/>
              <a:gd name="connsiteY5" fmla="*/ 6894076 h 6894076"/>
              <a:gd name="connsiteX6" fmla="*/ 0 w 4130431"/>
              <a:gd name="connsiteY6" fmla="*/ 6892612 h 6894076"/>
              <a:gd name="connsiteX7" fmla="*/ 34053 w 4130431"/>
              <a:gd name="connsiteY7" fmla="*/ 23515 h 6894076"/>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52370 w 4130431"/>
              <a:gd name="connsiteY5" fmla="*/ 6894076 h 6894076"/>
              <a:gd name="connsiteX6" fmla="*/ 0 w 4130431"/>
              <a:gd name="connsiteY6" fmla="*/ 6892612 h 6894076"/>
              <a:gd name="connsiteX7" fmla="*/ 34053 w 4130431"/>
              <a:gd name="connsiteY7" fmla="*/ 23515 h 689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30431" h="6894076">
                <a:moveTo>
                  <a:pt x="34053" y="23515"/>
                </a:moveTo>
                <a:lnTo>
                  <a:pt x="4007478" y="0"/>
                </a:lnTo>
                <a:lnTo>
                  <a:pt x="4130431" y="818417"/>
                </a:lnTo>
                <a:lnTo>
                  <a:pt x="3286299" y="3456109"/>
                </a:lnTo>
                <a:lnTo>
                  <a:pt x="2674432" y="5246144"/>
                </a:lnTo>
                <a:lnTo>
                  <a:pt x="2152370" y="6894076"/>
                </a:lnTo>
                <a:lnTo>
                  <a:pt x="0" y="6892612"/>
                </a:lnTo>
                <a:lnTo>
                  <a:pt x="34053" y="23515"/>
                </a:lnTo>
                <a:close/>
              </a:path>
            </a:pathLst>
          </a:custGeom>
          <a:solidFill>
            <a:srgbClr val="0E333A"/>
          </a:solidFill>
          <a:ln>
            <a:noFill/>
          </a:ln>
          <a:scene3d>
            <a:camera prst="orthographicFront"/>
            <a:lightRig rig="threePt" dir="t"/>
          </a:scene3d>
          <a:sp3d extrusionH="76200" contourW="12700">
            <a:bevelT w="190500" h="19050"/>
            <a:extrusionClr>
              <a:schemeClr val="bg1"/>
            </a:extrusionClr>
            <a:contourClr>
              <a:schemeClr val="bg1"/>
            </a:contourClr>
          </a:sp3d>
        </p:spPr>
        <p:style>
          <a:lnRef idx="0">
            <a:scrgbClr r="0" g="0" b="0"/>
          </a:lnRef>
          <a:fillRef idx="0">
            <a:scrgbClr r="0" g="0" b="0"/>
          </a:fillRef>
          <a:effectRef idx="0">
            <a:scrgbClr r="0" g="0" b="0"/>
          </a:effectRef>
          <a:fontRef idx="minor">
            <a:schemeClr val="lt1"/>
          </a:fontRef>
        </p:style>
        <p:txBody>
          <a:bodyPr rtlCol="0" anchor="ctr"/>
          <a:lstStyle/>
          <a:p>
            <a:pPr algn="ctr"/>
            <a:endParaRPr lang="es-DO" dirty="0"/>
          </a:p>
        </p:txBody>
      </p:sp>
      <p:pic>
        <p:nvPicPr>
          <p:cNvPr id="16" name="Imagen 15">
            <a:extLst>
              <a:ext uri="{FF2B5EF4-FFF2-40B4-BE49-F238E27FC236}">
                <a16:creationId xmlns:a16="http://schemas.microsoft.com/office/drawing/2014/main" id="{69B14A84-141A-4FA4-B05C-C82930255E1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0153" y="5213730"/>
            <a:ext cx="1627544" cy="1462868"/>
          </a:xfrm>
          <a:prstGeom prst="rect">
            <a:avLst/>
          </a:prstGeom>
          <a:effectLst>
            <a:outerShdw blurRad="50800" dist="50800" dir="5400000" algn="ctr" rotWithShape="0">
              <a:srgbClr val="000000">
                <a:alpha val="99000"/>
              </a:srgbClr>
            </a:outerShdw>
          </a:effectLst>
          <a:scene3d>
            <a:camera prst="orthographicFront"/>
            <a:lightRig rig="threePt" dir="t"/>
          </a:scene3d>
          <a:sp3d>
            <a:bevelT w="0" h="0"/>
          </a:sp3d>
        </p:spPr>
      </p:pic>
      <p:sp>
        <p:nvSpPr>
          <p:cNvPr id="3" name="Rectángulo 2"/>
          <p:cNvSpPr/>
          <p:nvPr/>
        </p:nvSpPr>
        <p:spPr>
          <a:xfrm>
            <a:off x="4091388" y="1953231"/>
            <a:ext cx="6371746" cy="1938992"/>
          </a:xfrm>
          <a:prstGeom prst="rect">
            <a:avLst/>
          </a:prstGeom>
        </p:spPr>
        <p:txBody>
          <a:bodyPr wrap="square">
            <a:spAutoFit/>
          </a:bodyPr>
          <a:lstStyle/>
          <a:p>
            <a:pPr algn="ctr"/>
            <a:r>
              <a:rPr lang="es-ES" sz="6000" b="1" dirty="0">
                <a:solidFill>
                  <a:schemeClr val="bg1"/>
                </a:solidFill>
                <a:latin typeface="Calibri" panose="020F0502020204030204" pitchFamily="34" charset="0"/>
                <a:cs typeface="Calibri" panose="020F0502020204030204" pitchFamily="34" charset="0"/>
              </a:rPr>
              <a:t>Los muy amados del Cielo</a:t>
            </a:r>
            <a:endParaRPr lang="es-ES" sz="6000" b="1" dirty="0" smtClean="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289796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96708" y="139216"/>
            <a:ext cx="11198581" cy="646331"/>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a:solidFill>
                  <a:srgbClr val="FFFF00"/>
                </a:solidFill>
                <a:latin typeface="Calibri" panose="020F0502020204030204" pitchFamily="34" charset="0"/>
                <a:cs typeface="Calibri" panose="020F0502020204030204" pitchFamily="34" charset="0"/>
              </a:rPr>
              <a:t>5</a:t>
            </a:r>
            <a:r>
              <a:rPr lang="es-DO" sz="3600" b="1" dirty="0" smtClean="0">
                <a:solidFill>
                  <a:srgbClr val="FFFF00"/>
                </a:solidFill>
                <a:latin typeface="Calibri" panose="020F0502020204030204" pitchFamily="34" charset="0"/>
                <a:cs typeface="Calibri" panose="020F0502020204030204" pitchFamily="34" charset="0"/>
              </a:rPr>
              <a:t>. </a:t>
            </a:r>
            <a:r>
              <a:rPr lang="es-ES" sz="3600" b="1" dirty="0">
                <a:solidFill>
                  <a:srgbClr val="FFFF00"/>
                </a:solidFill>
                <a:latin typeface="Calibri" panose="020F0502020204030204" pitchFamily="34" charset="0"/>
                <a:cs typeface="Calibri" panose="020F0502020204030204" pitchFamily="34" charset="0"/>
              </a:rPr>
              <a:t>¿Cómo llamó el ángel a Daniel? Daniel 10</a:t>
            </a:r>
            <a:r>
              <a:rPr lang="es-ES" sz="3600" b="1" dirty="0" smtClean="0">
                <a:solidFill>
                  <a:srgbClr val="FFFF00"/>
                </a:solidFill>
                <a:latin typeface="Calibri" panose="020F0502020204030204" pitchFamily="34" charset="0"/>
                <a:cs typeface="Calibri" panose="020F0502020204030204" pitchFamily="34" charset="0"/>
              </a:rPr>
              <a:t>: 10-11</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720811" y="785547"/>
            <a:ext cx="11471186" cy="6001643"/>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800" b="1" dirty="0">
                <a:solidFill>
                  <a:schemeClr val="bg1"/>
                </a:solidFill>
              </a:rPr>
              <a:t>Y he aquí </a:t>
            </a:r>
            <a:r>
              <a:rPr lang="es-ES" sz="4800" b="1" dirty="0">
                <a:solidFill>
                  <a:srgbClr val="FFFF00"/>
                </a:solidFill>
              </a:rPr>
              <a:t>una mano </a:t>
            </a:r>
            <a:r>
              <a:rPr lang="es-ES" sz="4800" b="1" dirty="0">
                <a:solidFill>
                  <a:schemeClr val="bg1"/>
                </a:solidFill>
              </a:rPr>
              <a:t>me tocó, e hizo que me pusiese sobre mis rodillas y sobre las palmas de mis </a:t>
            </a:r>
            <a:r>
              <a:rPr lang="es-ES" sz="4800" b="1" dirty="0" smtClean="0">
                <a:solidFill>
                  <a:schemeClr val="bg1"/>
                </a:solidFill>
              </a:rPr>
              <a:t>manos. Y </a:t>
            </a:r>
            <a:r>
              <a:rPr lang="es-ES" sz="4800" b="1" dirty="0">
                <a:solidFill>
                  <a:schemeClr val="bg1"/>
                </a:solidFill>
              </a:rPr>
              <a:t>me dijo: Daniel, </a:t>
            </a:r>
            <a:r>
              <a:rPr lang="es-ES" sz="4800" b="1" dirty="0">
                <a:solidFill>
                  <a:srgbClr val="FFFF00"/>
                </a:solidFill>
              </a:rPr>
              <a:t>varón muy amado</a:t>
            </a:r>
            <a:r>
              <a:rPr lang="es-ES" sz="4800" b="1" dirty="0">
                <a:solidFill>
                  <a:schemeClr val="bg1"/>
                </a:solidFill>
              </a:rPr>
              <a:t>, está atento a las palabras que te hablaré, y ponte en pie; porque a ti he sido enviado ahora. Mientras hablaba esto conmigo, me puse en pie temblando.</a:t>
            </a:r>
          </a:p>
        </p:txBody>
      </p:sp>
    </p:spTree>
    <p:extLst>
      <p:ext uri="{BB962C8B-B14F-4D97-AF65-F5344CB8AC3E}">
        <p14:creationId xmlns:p14="http://schemas.microsoft.com/office/powerpoint/2010/main" val="17412969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860054" y="640559"/>
            <a:ext cx="9122105" cy="5078313"/>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5400" b="1" dirty="0" smtClean="0">
                <a:solidFill>
                  <a:schemeClr val="bg1"/>
                </a:solidFill>
              </a:rPr>
              <a:t>La </a:t>
            </a:r>
            <a:r>
              <a:rPr lang="es-ES" sz="5400" b="1" dirty="0" smtClean="0">
                <a:solidFill>
                  <a:srgbClr val="FFFF00"/>
                </a:solidFill>
              </a:rPr>
              <a:t>mano</a:t>
            </a:r>
            <a:r>
              <a:rPr lang="es-ES" sz="5400" b="1" dirty="0">
                <a:solidFill>
                  <a:schemeClr val="bg1"/>
                </a:solidFill>
              </a:rPr>
              <a:t> evidentemente es la de </a:t>
            </a:r>
            <a:r>
              <a:rPr lang="es-ES" sz="5400" b="1" dirty="0" smtClean="0">
                <a:solidFill>
                  <a:schemeClr val="bg1"/>
                </a:solidFill>
              </a:rPr>
              <a:t>Gabriel (</a:t>
            </a:r>
            <a:r>
              <a:rPr lang="es-ES" sz="4400" b="1" dirty="0" smtClean="0">
                <a:solidFill>
                  <a:schemeClr val="accent6">
                    <a:lumMod val="20000"/>
                    <a:lumOff val="80000"/>
                  </a:schemeClr>
                </a:solidFill>
              </a:rPr>
              <a:t>CBA</a:t>
            </a:r>
            <a:r>
              <a:rPr lang="es-ES" sz="5400" b="1" dirty="0" smtClean="0">
                <a:solidFill>
                  <a:schemeClr val="bg1"/>
                </a:solidFill>
              </a:rPr>
              <a:t>).</a:t>
            </a:r>
          </a:p>
          <a:p>
            <a:r>
              <a:rPr lang="es-ES" sz="5400" b="1" dirty="0" smtClean="0">
                <a:solidFill>
                  <a:schemeClr val="bg1"/>
                </a:solidFill>
              </a:rPr>
              <a:t>En </a:t>
            </a:r>
            <a:r>
              <a:rPr lang="es-ES" sz="5400" b="1" dirty="0">
                <a:solidFill>
                  <a:schemeClr val="bg1"/>
                </a:solidFill>
              </a:rPr>
              <a:t>su misericordia, nuestro Señor envió al ángel Gabriel para que respondiera </a:t>
            </a:r>
            <a:r>
              <a:rPr lang="es-ES" sz="5400" b="1" dirty="0" smtClean="0">
                <a:solidFill>
                  <a:schemeClr val="bg1"/>
                </a:solidFill>
              </a:rPr>
              <a:t>la oración </a:t>
            </a:r>
            <a:r>
              <a:rPr lang="es-ES" sz="5400" b="1" dirty="0">
                <a:solidFill>
                  <a:schemeClr val="bg1"/>
                </a:solidFill>
              </a:rPr>
              <a:t>de Daniel</a:t>
            </a:r>
            <a:r>
              <a:rPr lang="es-ES" sz="5400" b="1" dirty="0" smtClean="0">
                <a:solidFill>
                  <a:schemeClr val="bg1"/>
                </a:solidFill>
              </a:rPr>
              <a:t>.</a:t>
            </a:r>
            <a:endParaRPr lang="es-ES" sz="5400" b="1" i="1" dirty="0">
              <a:solidFill>
                <a:srgbClr val="FFFF00"/>
              </a:solidFill>
            </a:endParaRPr>
          </a:p>
        </p:txBody>
      </p:sp>
    </p:spTree>
    <p:extLst>
      <p:ext uri="{BB962C8B-B14F-4D97-AF65-F5344CB8AC3E}">
        <p14:creationId xmlns:p14="http://schemas.microsoft.com/office/powerpoint/2010/main" val="39338147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860076" y="341394"/>
            <a:ext cx="8472488" cy="5940088"/>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3600" b="1" dirty="0">
                <a:solidFill>
                  <a:schemeClr val="bg1"/>
                </a:solidFill>
              </a:rPr>
              <a:t>Esta era la segunda </a:t>
            </a:r>
            <a:r>
              <a:rPr lang="es-ES" sz="3600" b="1" dirty="0" smtClean="0">
                <a:solidFill>
                  <a:schemeClr val="bg1"/>
                </a:solidFill>
              </a:rPr>
              <a:t>vez que </a:t>
            </a:r>
            <a:r>
              <a:rPr lang="es-ES" sz="3600" b="1" dirty="0">
                <a:solidFill>
                  <a:schemeClr val="bg1"/>
                </a:solidFill>
              </a:rPr>
              <a:t>Daniel recibía la maravillosa seguridad del amor de Dios para </a:t>
            </a:r>
            <a:r>
              <a:rPr lang="es-ES" sz="3600" b="1" dirty="0" smtClean="0">
                <a:solidFill>
                  <a:schemeClr val="bg1"/>
                </a:solidFill>
              </a:rPr>
              <a:t>él:</a:t>
            </a:r>
          </a:p>
          <a:p>
            <a:endParaRPr lang="es-ES" sz="3600" b="1" dirty="0">
              <a:solidFill>
                <a:schemeClr val="bg1"/>
              </a:solidFill>
            </a:endParaRPr>
          </a:p>
          <a:p>
            <a:r>
              <a:rPr lang="es-ES" sz="3600" b="1" dirty="0" err="1" smtClean="0">
                <a:solidFill>
                  <a:srgbClr val="FFFF00"/>
                </a:solidFill>
              </a:rPr>
              <a:t>Dn</a:t>
            </a:r>
            <a:r>
              <a:rPr lang="es-ES" sz="3600" b="1" dirty="0" smtClean="0">
                <a:solidFill>
                  <a:srgbClr val="FFFF00"/>
                </a:solidFill>
              </a:rPr>
              <a:t>. 9: 23</a:t>
            </a:r>
          </a:p>
          <a:p>
            <a:r>
              <a:rPr lang="es-ES" sz="4000" b="1" dirty="0" smtClean="0">
                <a:solidFill>
                  <a:schemeClr val="bg1"/>
                </a:solidFill>
              </a:rPr>
              <a:t>Al </a:t>
            </a:r>
            <a:r>
              <a:rPr lang="es-ES" sz="4000" b="1" dirty="0">
                <a:solidFill>
                  <a:schemeClr val="bg1"/>
                </a:solidFill>
              </a:rPr>
              <a:t>principio de tus ruegos fue dada la orden, y yo he venido para enseñártela, porque tú eres </a:t>
            </a:r>
            <a:r>
              <a:rPr lang="es-ES" sz="4000" b="1" dirty="0">
                <a:solidFill>
                  <a:srgbClr val="FFFF00"/>
                </a:solidFill>
              </a:rPr>
              <a:t>muy amado</a:t>
            </a:r>
            <a:r>
              <a:rPr lang="es-ES" sz="4000" b="1" dirty="0">
                <a:solidFill>
                  <a:schemeClr val="bg1"/>
                </a:solidFill>
              </a:rPr>
              <a:t>. Entiende, pues, la orden, y entiende la visión.</a:t>
            </a:r>
            <a:endParaRPr lang="es-DO" sz="4000" b="1" dirty="0">
              <a:solidFill>
                <a:schemeClr val="bg1"/>
              </a:solidFill>
            </a:endParaRPr>
          </a:p>
        </p:txBody>
      </p:sp>
    </p:spTree>
    <p:extLst>
      <p:ext uri="{BB962C8B-B14F-4D97-AF65-F5344CB8AC3E}">
        <p14:creationId xmlns:p14="http://schemas.microsoft.com/office/powerpoint/2010/main" val="31287013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860076" y="341394"/>
            <a:ext cx="8472488" cy="6186309"/>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3600" b="1" dirty="0">
                <a:solidFill>
                  <a:schemeClr val="bg1"/>
                </a:solidFill>
              </a:rPr>
              <a:t>La expresión “</a:t>
            </a:r>
            <a:r>
              <a:rPr lang="es-ES" sz="3600" b="1" dirty="0">
                <a:solidFill>
                  <a:srgbClr val="FFFF00"/>
                </a:solidFill>
              </a:rPr>
              <a:t>muy amado</a:t>
            </a:r>
            <a:r>
              <a:rPr lang="es-ES" sz="3600" b="1" dirty="0">
                <a:solidFill>
                  <a:schemeClr val="bg1"/>
                </a:solidFill>
              </a:rPr>
              <a:t>” es una de las preferidas en las Escrituras. Dios la emplea </a:t>
            </a:r>
            <a:r>
              <a:rPr lang="es-ES" sz="3600" b="1" dirty="0" smtClean="0">
                <a:solidFill>
                  <a:schemeClr val="bg1"/>
                </a:solidFill>
              </a:rPr>
              <a:t>con frecuencia </a:t>
            </a:r>
            <a:r>
              <a:rPr lang="es-ES" sz="3600" b="1" dirty="0">
                <a:solidFill>
                  <a:schemeClr val="bg1"/>
                </a:solidFill>
              </a:rPr>
              <a:t>para dirigirse a su amigo Daniel </a:t>
            </a:r>
            <a:r>
              <a:rPr lang="es-ES" sz="3600" b="1" dirty="0" smtClean="0">
                <a:solidFill>
                  <a:schemeClr val="bg1"/>
                </a:solidFill>
              </a:rPr>
              <a:t>(Daniel </a:t>
            </a:r>
            <a:r>
              <a:rPr lang="es-ES" sz="3600" b="1" dirty="0">
                <a:solidFill>
                  <a:schemeClr val="bg1"/>
                </a:solidFill>
              </a:rPr>
              <a:t>10:11, 19 y Daniel 9:23). Los hijos </a:t>
            </a:r>
            <a:r>
              <a:rPr lang="es-ES" sz="3600" b="1" dirty="0" smtClean="0">
                <a:solidFill>
                  <a:schemeClr val="bg1"/>
                </a:solidFill>
              </a:rPr>
              <a:t>de Dios </a:t>
            </a:r>
            <a:r>
              <a:rPr lang="es-ES" sz="3600" b="1" dirty="0">
                <a:solidFill>
                  <a:schemeClr val="bg1"/>
                </a:solidFill>
              </a:rPr>
              <a:t>son los muy amados del Cielo. Somos más que piel que recubre huesos. Somos mucho </a:t>
            </a:r>
            <a:r>
              <a:rPr lang="es-ES" sz="3600" b="1" dirty="0" smtClean="0">
                <a:solidFill>
                  <a:schemeClr val="bg1"/>
                </a:solidFill>
              </a:rPr>
              <a:t>más que </a:t>
            </a:r>
            <a:r>
              <a:rPr lang="es-ES" sz="3600" b="1" dirty="0">
                <a:solidFill>
                  <a:schemeClr val="bg1"/>
                </a:solidFill>
              </a:rPr>
              <a:t>cadenas de moléculas de proteínas, más que producto de la casualidad. Fuimos creados a </a:t>
            </a:r>
            <a:r>
              <a:rPr lang="es-ES" sz="3600" b="1" dirty="0" smtClean="0">
                <a:solidFill>
                  <a:schemeClr val="bg1"/>
                </a:solidFill>
              </a:rPr>
              <a:t>la imagen </a:t>
            </a:r>
            <a:r>
              <a:rPr lang="es-ES" sz="3600" b="1" dirty="0">
                <a:solidFill>
                  <a:schemeClr val="bg1"/>
                </a:solidFill>
              </a:rPr>
              <a:t>de Dios y somos muy amados por nuestro Padre celestial.</a:t>
            </a:r>
            <a:endParaRPr lang="es-DO" sz="3600" b="1" dirty="0">
              <a:solidFill>
                <a:schemeClr val="bg1"/>
              </a:solidFill>
            </a:endParaRPr>
          </a:p>
        </p:txBody>
      </p:sp>
    </p:spTree>
    <p:extLst>
      <p:ext uri="{BB962C8B-B14F-4D97-AF65-F5344CB8AC3E}">
        <p14:creationId xmlns:p14="http://schemas.microsoft.com/office/powerpoint/2010/main" val="15129123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6. </a:t>
            </a:r>
            <a:r>
              <a:rPr lang="es-ES" sz="3600" b="1" dirty="0">
                <a:solidFill>
                  <a:srgbClr val="FFFF00"/>
                </a:solidFill>
                <a:latin typeface="Calibri" panose="020F0502020204030204" pitchFamily="34" charset="0"/>
                <a:cs typeface="Calibri" panose="020F0502020204030204" pitchFamily="34" charset="0"/>
              </a:rPr>
              <a:t>¿Cuándo fueron escuchadas las oraciones de Daniel? Daniel 10:12</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676591" y="1376974"/>
            <a:ext cx="11198581" cy="4524315"/>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800" b="1" dirty="0">
                <a:solidFill>
                  <a:schemeClr val="bg1"/>
                </a:solidFill>
                <a:latin typeface="Calibri" panose="020F0502020204030204" pitchFamily="34" charset="0"/>
                <a:cs typeface="Calibri" panose="020F0502020204030204" pitchFamily="34" charset="0"/>
              </a:rPr>
              <a:t>Entonces me </a:t>
            </a:r>
            <a:r>
              <a:rPr lang="es-ES" sz="4800" b="1" dirty="0" smtClean="0">
                <a:solidFill>
                  <a:schemeClr val="bg1"/>
                </a:solidFill>
                <a:latin typeface="Calibri" panose="020F0502020204030204" pitchFamily="34" charset="0"/>
                <a:cs typeface="Calibri" panose="020F0502020204030204" pitchFamily="34" charset="0"/>
              </a:rPr>
              <a:t>dijo [Gabriel]: </a:t>
            </a:r>
            <a:r>
              <a:rPr lang="es-ES" sz="4800" b="1" dirty="0">
                <a:solidFill>
                  <a:schemeClr val="bg1"/>
                </a:solidFill>
                <a:latin typeface="Calibri" panose="020F0502020204030204" pitchFamily="34" charset="0"/>
                <a:cs typeface="Calibri" panose="020F0502020204030204" pitchFamily="34" charset="0"/>
              </a:rPr>
              <a:t>Daniel, </a:t>
            </a:r>
            <a:r>
              <a:rPr lang="es-ES" sz="4800" b="1" u="sng" dirty="0">
                <a:solidFill>
                  <a:schemeClr val="bg1"/>
                </a:solidFill>
                <a:latin typeface="Calibri" panose="020F0502020204030204" pitchFamily="34" charset="0"/>
                <a:cs typeface="Calibri" panose="020F0502020204030204" pitchFamily="34" charset="0"/>
              </a:rPr>
              <a:t>no temas</a:t>
            </a:r>
            <a:r>
              <a:rPr lang="es-ES" sz="4800" b="1" dirty="0">
                <a:solidFill>
                  <a:schemeClr val="bg1"/>
                </a:solidFill>
                <a:latin typeface="Calibri" panose="020F0502020204030204" pitchFamily="34" charset="0"/>
                <a:cs typeface="Calibri" panose="020F0502020204030204" pitchFamily="34" charset="0"/>
              </a:rPr>
              <a:t>; porque </a:t>
            </a:r>
            <a:r>
              <a:rPr lang="es-ES" sz="4800" b="1" dirty="0">
                <a:solidFill>
                  <a:srgbClr val="FFFF00"/>
                </a:solidFill>
                <a:latin typeface="Calibri" panose="020F0502020204030204" pitchFamily="34" charset="0"/>
                <a:cs typeface="Calibri" panose="020F0502020204030204" pitchFamily="34" charset="0"/>
              </a:rPr>
              <a:t>desde el primer día que dispusiste tu corazón a entender y a humillarte en la presencia de tu Dios</a:t>
            </a:r>
            <a:r>
              <a:rPr lang="es-ES" sz="4800" b="1" dirty="0">
                <a:solidFill>
                  <a:schemeClr val="bg1"/>
                </a:solidFill>
                <a:latin typeface="Calibri" panose="020F0502020204030204" pitchFamily="34" charset="0"/>
                <a:cs typeface="Calibri" panose="020F0502020204030204" pitchFamily="34" charset="0"/>
              </a:rPr>
              <a:t>, fueron oídas tus palabras; y a causa de tus palabras yo he venido.</a:t>
            </a:r>
          </a:p>
        </p:txBody>
      </p:sp>
    </p:spTree>
    <p:extLst>
      <p:ext uri="{BB962C8B-B14F-4D97-AF65-F5344CB8AC3E}">
        <p14:creationId xmlns:p14="http://schemas.microsoft.com/office/powerpoint/2010/main" val="30014738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chemeClr val="tx1"/>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909403" y="190854"/>
            <a:ext cx="10692984" cy="6247864"/>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000" b="1" dirty="0">
                <a:solidFill>
                  <a:srgbClr val="FFFF00"/>
                </a:solidFill>
                <a:latin typeface="Calibri" panose="020F0502020204030204" pitchFamily="34" charset="0"/>
                <a:cs typeface="Calibri" panose="020F0502020204030204" pitchFamily="34" charset="0"/>
              </a:rPr>
              <a:t>No </a:t>
            </a:r>
            <a:r>
              <a:rPr lang="es-ES" sz="4000" b="1" dirty="0" smtClean="0">
                <a:solidFill>
                  <a:srgbClr val="FFFF00"/>
                </a:solidFill>
                <a:latin typeface="Calibri" panose="020F0502020204030204" pitchFamily="34" charset="0"/>
                <a:cs typeface="Calibri" panose="020F0502020204030204" pitchFamily="34" charset="0"/>
              </a:rPr>
              <a:t>temas. </a:t>
            </a:r>
            <a:r>
              <a:rPr lang="es-ES" sz="4000" b="1" dirty="0" smtClean="0">
                <a:solidFill>
                  <a:schemeClr val="bg1"/>
                </a:solidFill>
                <a:latin typeface="Calibri" panose="020F0502020204030204" pitchFamily="34" charset="0"/>
                <a:cs typeface="Calibri" panose="020F0502020204030204" pitchFamily="34" charset="0"/>
              </a:rPr>
              <a:t>Estas </a:t>
            </a:r>
            <a:r>
              <a:rPr lang="es-ES" sz="4000" b="1" dirty="0">
                <a:solidFill>
                  <a:schemeClr val="bg1"/>
                </a:solidFill>
                <a:latin typeface="Calibri" panose="020F0502020204030204" pitchFamily="34" charset="0"/>
                <a:cs typeface="Calibri" panose="020F0502020204030204" pitchFamily="34" charset="0"/>
              </a:rPr>
              <a:t>palabras sin duda animaron personalmente </a:t>
            </a:r>
            <a:r>
              <a:rPr lang="es-ES" sz="4000" b="1" dirty="0" smtClean="0">
                <a:solidFill>
                  <a:schemeClr val="bg1"/>
                </a:solidFill>
                <a:latin typeface="Calibri" panose="020F0502020204030204" pitchFamily="34" charset="0"/>
                <a:cs typeface="Calibri" panose="020F0502020204030204" pitchFamily="34" charset="0"/>
              </a:rPr>
              <a:t>al profeta </a:t>
            </a:r>
            <a:r>
              <a:rPr lang="es-ES" sz="4000" b="1" dirty="0">
                <a:solidFill>
                  <a:schemeClr val="bg1"/>
                </a:solidFill>
                <a:latin typeface="Calibri" panose="020F0502020204030204" pitchFamily="34" charset="0"/>
                <a:cs typeface="Calibri" panose="020F0502020204030204" pitchFamily="34" charset="0"/>
              </a:rPr>
              <a:t>ante la presencia del ángel, porque estaba "temblando" </a:t>
            </a:r>
            <a:r>
              <a:rPr lang="es-ES" sz="4000" b="1" dirty="0" smtClean="0">
                <a:solidFill>
                  <a:schemeClr val="bg1"/>
                </a:solidFill>
                <a:latin typeface="Calibri" panose="020F0502020204030204" pitchFamily="34" charset="0"/>
                <a:cs typeface="Calibri" panose="020F0502020204030204" pitchFamily="34" charset="0"/>
              </a:rPr>
              <a:t>(</a:t>
            </a:r>
            <a:r>
              <a:rPr lang="es-ES" sz="4000" b="1" dirty="0" err="1" smtClean="0">
                <a:solidFill>
                  <a:schemeClr val="bg1"/>
                </a:solidFill>
                <a:latin typeface="Calibri" panose="020F0502020204030204" pitchFamily="34" charset="0"/>
                <a:cs typeface="Calibri" panose="020F0502020204030204" pitchFamily="34" charset="0"/>
              </a:rPr>
              <a:t>Dn</a:t>
            </a:r>
            <a:r>
              <a:rPr lang="es-ES" sz="4000" b="1" dirty="0" smtClean="0">
                <a:solidFill>
                  <a:schemeClr val="bg1"/>
                </a:solidFill>
                <a:latin typeface="Calibri" panose="020F0502020204030204" pitchFamily="34" charset="0"/>
                <a:cs typeface="Calibri" panose="020F0502020204030204" pitchFamily="34" charset="0"/>
              </a:rPr>
              <a:t>. 10: 11</a:t>
            </a:r>
            <a:r>
              <a:rPr lang="es-ES" sz="4000" b="1" dirty="0">
                <a:solidFill>
                  <a:schemeClr val="bg1"/>
                </a:solidFill>
                <a:latin typeface="Calibri" panose="020F0502020204030204" pitchFamily="34" charset="0"/>
                <a:cs typeface="Calibri" panose="020F0502020204030204" pitchFamily="34" charset="0"/>
              </a:rPr>
              <a:t>), </a:t>
            </a:r>
            <a:r>
              <a:rPr lang="es-ES" sz="4000" b="1" dirty="0" smtClean="0">
                <a:solidFill>
                  <a:schemeClr val="bg1"/>
                </a:solidFill>
                <a:latin typeface="Calibri" panose="020F0502020204030204" pitchFamily="34" charset="0"/>
                <a:cs typeface="Calibri" panose="020F0502020204030204" pitchFamily="34" charset="0"/>
              </a:rPr>
              <a:t>y también </a:t>
            </a:r>
            <a:r>
              <a:rPr lang="es-ES" sz="4000" b="1" dirty="0">
                <a:solidFill>
                  <a:schemeClr val="bg1"/>
                </a:solidFill>
                <a:latin typeface="Calibri" panose="020F0502020204030204" pitchFamily="34" charset="0"/>
                <a:cs typeface="Calibri" panose="020F0502020204030204" pitchFamily="34" charset="0"/>
              </a:rPr>
              <a:t>le dieron la seguridad de que aunque había estado orando durante </a:t>
            </a:r>
            <a:r>
              <a:rPr lang="es-ES" sz="4000" b="1" dirty="0" smtClean="0">
                <a:solidFill>
                  <a:schemeClr val="bg1"/>
                </a:solidFill>
                <a:latin typeface="Calibri" panose="020F0502020204030204" pitchFamily="34" charset="0"/>
                <a:cs typeface="Calibri" panose="020F0502020204030204" pitchFamily="34" charset="0"/>
              </a:rPr>
              <a:t>tres semanas </a:t>
            </a:r>
            <a:r>
              <a:rPr lang="es-ES" sz="4000" b="1" dirty="0">
                <a:solidFill>
                  <a:schemeClr val="bg1"/>
                </a:solidFill>
                <a:latin typeface="Calibri" panose="020F0502020204030204" pitchFamily="34" charset="0"/>
                <a:cs typeface="Calibri" panose="020F0502020204030204" pitchFamily="34" charset="0"/>
              </a:rPr>
              <a:t>sin recibir contestación, sin </a:t>
            </a:r>
            <a:r>
              <a:rPr lang="es-ES" sz="4000" b="1" dirty="0" smtClean="0">
                <a:solidFill>
                  <a:schemeClr val="bg1"/>
                </a:solidFill>
                <a:latin typeface="Calibri" panose="020F0502020204030204" pitchFamily="34" charset="0"/>
                <a:cs typeface="Calibri" panose="020F0502020204030204" pitchFamily="34" charset="0"/>
              </a:rPr>
              <a:t>embargo, </a:t>
            </a:r>
            <a:r>
              <a:rPr lang="es-ES" sz="4000" b="1" dirty="0">
                <a:solidFill>
                  <a:schemeClr val="bg1"/>
                </a:solidFill>
                <a:latin typeface="Calibri" panose="020F0502020204030204" pitchFamily="34" charset="0"/>
                <a:cs typeface="Calibri" panose="020F0502020204030204" pitchFamily="34" charset="0"/>
              </a:rPr>
              <a:t>desde el mismo comienzo </a:t>
            </a:r>
            <a:r>
              <a:rPr lang="es-ES" sz="4000" b="1" dirty="0" smtClean="0">
                <a:solidFill>
                  <a:schemeClr val="bg1"/>
                </a:solidFill>
                <a:latin typeface="Calibri" panose="020F0502020204030204" pitchFamily="34" charset="0"/>
                <a:cs typeface="Calibri" panose="020F0502020204030204" pitchFamily="34" charset="0"/>
              </a:rPr>
              <a:t>Dios había </a:t>
            </a:r>
            <a:r>
              <a:rPr lang="es-ES" sz="4000" b="1" dirty="0">
                <a:solidFill>
                  <a:schemeClr val="bg1"/>
                </a:solidFill>
                <a:latin typeface="Calibri" panose="020F0502020204030204" pitchFamily="34" charset="0"/>
                <a:cs typeface="Calibri" panose="020F0502020204030204" pitchFamily="34" charset="0"/>
              </a:rPr>
              <a:t>oído su súplica y se había propuesto contestarla. </a:t>
            </a:r>
            <a:r>
              <a:rPr lang="es-ES" sz="4000" b="1" u="sng" dirty="0">
                <a:solidFill>
                  <a:schemeClr val="bg1"/>
                </a:solidFill>
                <a:latin typeface="Calibri" panose="020F0502020204030204" pitchFamily="34" charset="0"/>
                <a:cs typeface="Calibri" panose="020F0502020204030204" pitchFamily="34" charset="0"/>
              </a:rPr>
              <a:t>Daniel no </a:t>
            </a:r>
            <a:r>
              <a:rPr lang="es-ES" sz="4000" b="1" u="sng" dirty="0" smtClean="0">
                <a:solidFill>
                  <a:schemeClr val="bg1"/>
                </a:solidFill>
                <a:latin typeface="Calibri" panose="020F0502020204030204" pitchFamily="34" charset="0"/>
                <a:cs typeface="Calibri" panose="020F0502020204030204" pitchFamily="34" charset="0"/>
              </a:rPr>
              <a:t>necesitaba temer </a:t>
            </a:r>
            <a:r>
              <a:rPr lang="es-ES" sz="4000" b="1" u="sng" dirty="0">
                <a:solidFill>
                  <a:schemeClr val="bg1"/>
                </a:solidFill>
                <a:latin typeface="Calibri" panose="020F0502020204030204" pitchFamily="34" charset="0"/>
                <a:cs typeface="Calibri" panose="020F0502020204030204" pitchFamily="34" charset="0"/>
              </a:rPr>
              <a:t>por su pueblo; Dios lo había oído, y Dios regía todas las cosas</a:t>
            </a:r>
            <a:r>
              <a:rPr lang="es-ES" sz="4000" b="1" dirty="0" smtClean="0">
                <a:solidFill>
                  <a:schemeClr val="bg1"/>
                </a:solidFill>
                <a:latin typeface="Calibri" panose="020F0502020204030204" pitchFamily="34" charset="0"/>
                <a:cs typeface="Calibri" panose="020F0502020204030204" pitchFamily="34" charset="0"/>
              </a:rPr>
              <a:t>. </a:t>
            </a:r>
            <a:r>
              <a:rPr lang="es-ES" sz="4000" b="1" dirty="0" smtClean="0">
                <a:solidFill>
                  <a:srgbClr val="FF0000"/>
                </a:solidFill>
                <a:latin typeface="Calibri" panose="020F0502020204030204" pitchFamily="34" charset="0"/>
                <a:cs typeface="Calibri" panose="020F0502020204030204" pitchFamily="34" charset="0"/>
              </a:rPr>
              <a:t>CBA</a:t>
            </a:r>
            <a:r>
              <a:rPr lang="es-ES" sz="4000" b="1" dirty="0" smtClean="0">
                <a:solidFill>
                  <a:schemeClr val="bg1"/>
                </a:solidFill>
                <a:latin typeface="Calibri" panose="020F0502020204030204" pitchFamily="34" charset="0"/>
                <a:cs typeface="Calibri" panose="020F0502020204030204" pitchFamily="34" charset="0"/>
              </a:rPr>
              <a:t>.</a:t>
            </a:r>
            <a:endParaRPr lang="es-DO" sz="4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502362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30922"/>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96710" y="225794"/>
            <a:ext cx="11360510" cy="1077218"/>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200" b="1" dirty="0" smtClean="0">
                <a:solidFill>
                  <a:srgbClr val="FFFF00"/>
                </a:solidFill>
                <a:latin typeface="Calibri" panose="020F0502020204030204" pitchFamily="34" charset="0"/>
                <a:cs typeface="Calibri" panose="020F0502020204030204" pitchFamily="34" charset="0"/>
              </a:rPr>
              <a:t>7</a:t>
            </a:r>
            <a:r>
              <a:rPr lang="es-ES" sz="3200" b="1" dirty="0">
                <a:solidFill>
                  <a:srgbClr val="FFFF00"/>
                </a:solidFill>
                <a:latin typeface="Calibri" panose="020F0502020204030204" pitchFamily="34" charset="0"/>
                <a:cs typeface="Calibri" panose="020F0502020204030204" pitchFamily="34" charset="0"/>
              </a:rPr>
              <a:t>. Si Dios escuchó las oraciones de Daniel desde el primer día, ¿por qué aparentemente </a:t>
            </a:r>
            <a:r>
              <a:rPr lang="es-ES" sz="3200" b="1" dirty="0" smtClean="0">
                <a:solidFill>
                  <a:srgbClr val="FFFF00"/>
                </a:solidFill>
                <a:latin typeface="Calibri" panose="020F0502020204030204" pitchFamily="34" charset="0"/>
                <a:cs typeface="Calibri" panose="020F0502020204030204" pitchFamily="34" charset="0"/>
              </a:rPr>
              <a:t>no había </a:t>
            </a:r>
            <a:r>
              <a:rPr lang="es-ES" sz="3200" b="1" dirty="0">
                <a:solidFill>
                  <a:srgbClr val="FFFF00"/>
                </a:solidFill>
                <a:latin typeface="Calibri" panose="020F0502020204030204" pitchFamily="34" charset="0"/>
                <a:cs typeface="Calibri" panose="020F0502020204030204" pitchFamily="34" charset="0"/>
              </a:rPr>
              <a:t>respuesta ? Daniel </a:t>
            </a:r>
            <a:r>
              <a:rPr lang="es-ES" sz="3200" b="1" dirty="0" smtClean="0">
                <a:solidFill>
                  <a:srgbClr val="FFFF00"/>
                </a:solidFill>
                <a:latin typeface="Calibri" panose="020F0502020204030204" pitchFamily="34" charset="0"/>
                <a:cs typeface="Calibri" panose="020F0502020204030204" pitchFamily="34" charset="0"/>
              </a:rPr>
              <a:t>10:13</a:t>
            </a:r>
          </a:p>
        </p:txBody>
      </p:sp>
      <p:sp>
        <p:nvSpPr>
          <p:cNvPr id="3" name="CuadroTexto 2">
            <a:extLst>
              <a:ext uri="{FF2B5EF4-FFF2-40B4-BE49-F238E27FC236}">
                <a16:creationId xmlns:a16="http://schemas.microsoft.com/office/drawing/2014/main" id="{01A16D62-B7C9-4E85-BD15-FA714C634E05}"/>
              </a:ext>
            </a:extLst>
          </p:cNvPr>
          <p:cNvSpPr txBox="1"/>
          <p:nvPr/>
        </p:nvSpPr>
        <p:spPr>
          <a:xfrm>
            <a:off x="496710" y="1778231"/>
            <a:ext cx="11360510" cy="4247317"/>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5400" b="1" dirty="0">
                <a:solidFill>
                  <a:schemeClr val="bg1"/>
                </a:solidFill>
                <a:latin typeface="Calibri" panose="020F0502020204030204" pitchFamily="34" charset="0"/>
                <a:cs typeface="Calibri" panose="020F0502020204030204" pitchFamily="34" charset="0"/>
              </a:rPr>
              <a:t>Mas el </a:t>
            </a:r>
            <a:r>
              <a:rPr lang="es-ES" sz="5400" b="1" dirty="0">
                <a:solidFill>
                  <a:srgbClr val="FFFF00"/>
                </a:solidFill>
                <a:latin typeface="Calibri" panose="020F0502020204030204" pitchFamily="34" charset="0"/>
                <a:cs typeface="Calibri" panose="020F0502020204030204" pitchFamily="34" charset="0"/>
              </a:rPr>
              <a:t>príncipe del reino de Persia </a:t>
            </a:r>
            <a:r>
              <a:rPr lang="es-ES" sz="5400" b="1" dirty="0">
                <a:solidFill>
                  <a:schemeClr val="bg1"/>
                </a:solidFill>
                <a:latin typeface="Calibri" panose="020F0502020204030204" pitchFamily="34" charset="0"/>
                <a:cs typeface="Calibri" panose="020F0502020204030204" pitchFamily="34" charset="0"/>
              </a:rPr>
              <a:t>se me </a:t>
            </a:r>
            <a:r>
              <a:rPr lang="es-ES" sz="5400" b="1" dirty="0">
                <a:solidFill>
                  <a:srgbClr val="FFFF00"/>
                </a:solidFill>
                <a:latin typeface="Calibri" panose="020F0502020204030204" pitchFamily="34" charset="0"/>
                <a:cs typeface="Calibri" panose="020F0502020204030204" pitchFamily="34" charset="0"/>
              </a:rPr>
              <a:t>opuso</a:t>
            </a:r>
            <a:r>
              <a:rPr lang="es-ES" sz="5400" b="1" dirty="0">
                <a:solidFill>
                  <a:schemeClr val="bg1"/>
                </a:solidFill>
                <a:latin typeface="Calibri" panose="020F0502020204030204" pitchFamily="34" charset="0"/>
                <a:cs typeface="Calibri" panose="020F0502020204030204" pitchFamily="34" charset="0"/>
              </a:rPr>
              <a:t> durante veintiún días; pero he aquí </a:t>
            </a:r>
            <a:r>
              <a:rPr lang="es-ES" sz="5400" b="1" dirty="0">
                <a:solidFill>
                  <a:srgbClr val="FFFF00"/>
                </a:solidFill>
                <a:latin typeface="Calibri" panose="020F0502020204030204" pitchFamily="34" charset="0"/>
                <a:cs typeface="Calibri" panose="020F0502020204030204" pitchFamily="34" charset="0"/>
              </a:rPr>
              <a:t>Miguel</a:t>
            </a:r>
            <a:r>
              <a:rPr lang="es-ES" sz="5400" b="1" dirty="0">
                <a:solidFill>
                  <a:schemeClr val="bg1"/>
                </a:solidFill>
                <a:latin typeface="Calibri" panose="020F0502020204030204" pitchFamily="34" charset="0"/>
                <a:cs typeface="Calibri" panose="020F0502020204030204" pitchFamily="34" charset="0"/>
              </a:rPr>
              <a:t>, uno de los principales príncipes, vino para </a:t>
            </a:r>
            <a:r>
              <a:rPr lang="es-ES" sz="5400" b="1" dirty="0">
                <a:solidFill>
                  <a:srgbClr val="FFFF00"/>
                </a:solidFill>
                <a:latin typeface="Calibri" panose="020F0502020204030204" pitchFamily="34" charset="0"/>
                <a:cs typeface="Calibri" panose="020F0502020204030204" pitchFamily="34" charset="0"/>
              </a:rPr>
              <a:t>ayudarme</a:t>
            </a:r>
            <a:r>
              <a:rPr lang="es-ES" sz="5400" b="1" dirty="0">
                <a:solidFill>
                  <a:schemeClr val="bg1"/>
                </a:solidFill>
                <a:latin typeface="Calibri" panose="020F0502020204030204" pitchFamily="34" charset="0"/>
                <a:cs typeface="Calibri" panose="020F0502020204030204" pitchFamily="34" charset="0"/>
              </a:rPr>
              <a:t>, y quedé allí con los reyes de Persia.</a:t>
            </a:r>
          </a:p>
        </p:txBody>
      </p:sp>
    </p:spTree>
    <p:extLst>
      <p:ext uri="{BB962C8B-B14F-4D97-AF65-F5344CB8AC3E}">
        <p14:creationId xmlns:p14="http://schemas.microsoft.com/office/powerpoint/2010/main" val="3363608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860076" y="341394"/>
            <a:ext cx="8472488" cy="6001643"/>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800" b="1" dirty="0" smtClean="0">
                <a:solidFill>
                  <a:schemeClr val="bg1"/>
                </a:solidFill>
              </a:rPr>
              <a:t>El </a:t>
            </a:r>
            <a:r>
              <a:rPr lang="es-ES" sz="4800" b="1" dirty="0" smtClean="0">
                <a:solidFill>
                  <a:srgbClr val="FFFF00"/>
                </a:solidFill>
              </a:rPr>
              <a:t>príncipe del reino de Persia </a:t>
            </a:r>
            <a:r>
              <a:rPr lang="es-ES" sz="4800" b="1" dirty="0" smtClean="0">
                <a:solidFill>
                  <a:schemeClr val="bg1"/>
                </a:solidFill>
              </a:rPr>
              <a:t>interfirió en los planes de Gabriel de acudir al llamado de oración de Daniel, que ordenó Dios desde el primero de los 21 días. La lucha era tan fuerte que Miguel tuvo que apoyar a Gabriel.</a:t>
            </a:r>
            <a:endParaRPr lang="es-DO" sz="4800" b="1" dirty="0">
              <a:solidFill>
                <a:schemeClr val="bg1"/>
              </a:solidFill>
            </a:endParaRPr>
          </a:p>
        </p:txBody>
      </p:sp>
    </p:spTree>
    <p:extLst>
      <p:ext uri="{BB962C8B-B14F-4D97-AF65-F5344CB8AC3E}">
        <p14:creationId xmlns:p14="http://schemas.microsoft.com/office/powerpoint/2010/main" val="2762880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1BBDF06D-B11B-42C8-AE11-6D6E4C177720}"/>
              </a:ext>
            </a:extLst>
          </p:cNvPr>
          <p:cNvSpPr txBox="1"/>
          <p:nvPr/>
        </p:nvSpPr>
        <p:spPr>
          <a:xfrm>
            <a:off x="1046407" y="686210"/>
            <a:ext cx="11160107" cy="6247864"/>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000" b="1" dirty="0" smtClean="0">
                <a:solidFill>
                  <a:schemeClr val="bg1"/>
                </a:solidFill>
                <a:latin typeface="Calibri" panose="020F0502020204030204" pitchFamily="34" charset="0"/>
                <a:cs typeface="Calibri" panose="020F0502020204030204" pitchFamily="34" charset="0"/>
              </a:rPr>
              <a:t>           Nuestra </a:t>
            </a:r>
            <a:r>
              <a:rPr lang="es-ES" sz="4000" b="1" dirty="0">
                <a:solidFill>
                  <a:schemeClr val="bg1"/>
                </a:solidFill>
                <a:latin typeface="Calibri" panose="020F0502020204030204" pitchFamily="34" charset="0"/>
                <a:cs typeface="Calibri" panose="020F0502020204030204" pitchFamily="34" charset="0"/>
              </a:rPr>
              <a:t>lección de hoy nos lleva a los entretelones detrás de la escena. Nos revela un </a:t>
            </a:r>
            <a:r>
              <a:rPr lang="es-ES" sz="4000" b="1" dirty="0" smtClean="0">
                <a:solidFill>
                  <a:schemeClr val="bg1"/>
                </a:solidFill>
                <a:latin typeface="Calibri" panose="020F0502020204030204" pitchFamily="34" charset="0"/>
                <a:cs typeface="Calibri" panose="020F0502020204030204" pitchFamily="34" charset="0"/>
              </a:rPr>
              <a:t>conflicto titánico </a:t>
            </a:r>
            <a:r>
              <a:rPr lang="es-ES" sz="4000" b="1" dirty="0">
                <a:solidFill>
                  <a:schemeClr val="bg1"/>
                </a:solidFill>
                <a:latin typeface="Calibri" panose="020F0502020204030204" pitchFamily="34" charset="0"/>
                <a:cs typeface="Calibri" panose="020F0502020204030204" pitchFamily="34" charset="0"/>
              </a:rPr>
              <a:t>entre el bien y el mal. Aunque buscamos a Dios con sinceridad pidiendo respuestas </a:t>
            </a:r>
            <a:r>
              <a:rPr lang="es-ES" sz="4000" b="1" dirty="0" smtClean="0">
                <a:solidFill>
                  <a:schemeClr val="bg1"/>
                </a:solidFill>
                <a:latin typeface="Calibri" panose="020F0502020204030204" pitchFamily="34" charset="0"/>
                <a:cs typeface="Calibri" panose="020F0502020204030204" pitchFamily="34" charset="0"/>
              </a:rPr>
              <a:t>a nuestras </a:t>
            </a:r>
            <a:r>
              <a:rPr lang="es-ES" sz="4000" b="1" dirty="0">
                <a:solidFill>
                  <a:schemeClr val="bg1"/>
                </a:solidFill>
                <a:latin typeface="Calibri" panose="020F0502020204030204" pitchFamily="34" charset="0"/>
                <a:cs typeface="Calibri" panose="020F0502020204030204" pitchFamily="34" charset="0"/>
              </a:rPr>
              <a:t>oraciones, hay fuerzas satánicas poderosas que trabajan oponiéndose a Dios. A </a:t>
            </a:r>
            <a:r>
              <a:rPr lang="es-ES" sz="4000" b="1" dirty="0" smtClean="0">
                <a:solidFill>
                  <a:schemeClr val="bg1"/>
                </a:solidFill>
                <a:latin typeface="Calibri" panose="020F0502020204030204" pitchFamily="34" charset="0"/>
                <a:cs typeface="Calibri" panose="020F0502020204030204" pitchFamily="34" charset="0"/>
              </a:rPr>
              <a:t>veces, esas </a:t>
            </a:r>
            <a:r>
              <a:rPr lang="es-ES" sz="4000" b="1" dirty="0">
                <a:solidFill>
                  <a:schemeClr val="bg1"/>
                </a:solidFill>
                <a:latin typeface="Calibri" panose="020F0502020204030204" pitchFamily="34" charset="0"/>
                <a:cs typeface="Calibri" panose="020F0502020204030204" pitchFamily="34" charset="0"/>
              </a:rPr>
              <a:t>fuerzas interfieren las respuestas inmediatas. Los ángeles buenos y malos libran una </a:t>
            </a:r>
            <a:r>
              <a:rPr lang="es-ES" sz="4000" b="1" dirty="0" smtClean="0">
                <a:solidFill>
                  <a:schemeClr val="bg1"/>
                </a:solidFill>
                <a:latin typeface="Calibri" panose="020F0502020204030204" pitchFamily="34" charset="0"/>
                <a:cs typeface="Calibri" panose="020F0502020204030204" pitchFamily="34" charset="0"/>
              </a:rPr>
              <a:t>batalla sobrenatural </a:t>
            </a:r>
            <a:r>
              <a:rPr lang="es-ES" sz="4000" b="1" dirty="0">
                <a:solidFill>
                  <a:schemeClr val="bg1"/>
                </a:solidFill>
                <a:latin typeface="Calibri" panose="020F0502020204030204" pitchFamily="34" charset="0"/>
                <a:cs typeface="Calibri" panose="020F0502020204030204" pitchFamily="34" charset="0"/>
              </a:rPr>
              <a:t>entre la luz y las tinieblas, el bien y el mal, la verdad y el error.</a:t>
            </a:r>
            <a:endParaRPr lang="es-ES" sz="4000" b="1" dirty="0" smtClean="0">
              <a:solidFill>
                <a:schemeClr val="bg1"/>
              </a:solidFill>
              <a:latin typeface="Calibri" panose="020F0502020204030204" pitchFamily="34" charset="0"/>
              <a:cs typeface="Calibri" panose="020F0502020204030204" pitchFamily="34" charset="0"/>
            </a:endParaRPr>
          </a:p>
        </p:txBody>
      </p:sp>
      <p:sp>
        <p:nvSpPr>
          <p:cNvPr id="9" name="Rectángulo 8">
            <a:extLst>
              <a:ext uri="{FF2B5EF4-FFF2-40B4-BE49-F238E27FC236}">
                <a16:creationId xmlns:a16="http://schemas.microsoft.com/office/drawing/2014/main" id="{AB40DB7F-2397-49BB-935D-FFBDC5B152C6}"/>
              </a:ext>
            </a:extLst>
          </p:cNvPr>
          <p:cNvSpPr/>
          <p:nvPr/>
        </p:nvSpPr>
        <p:spPr>
          <a:xfrm rot="10800000">
            <a:off x="0" y="7953"/>
            <a:ext cx="12206514" cy="1597950"/>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2" name="CuadroTexto 1"/>
          <p:cNvSpPr txBox="1"/>
          <p:nvPr/>
        </p:nvSpPr>
        <p:spPr>
          <a:xfrm>
            <a:off x="-1002890" y="99042"/>
            <a:ext cx="4911213" cy="707886"/>
          </a:xfrm>
          <a:prstGeom prst="rect">
            <a:avLst/>
          </a:prstGeom>
          <a:noFill/>
        </p:spPr>
        <p:txBody>
          <a:bodyPr wrap="square" rtlCol="0">
            <a:spAutoFit/>
          </a:bodyPr>
          <a:lstStyle/>
          <a:p>
            <a:pPr algn="ctr"/>
            <a:r>
              <a:rPr lang="es-DO" sz="4000" b="1" dirty="0" smtClean="0">
                <a:solidFill>
                  <a:schemeClr val="accent2"/>
                </a:solidFill>
                <a:latin typeface="Calibri" panose="020F0502020204030204" pitchFamily="34" charset="0"/>
                <a:cs typeface="Calibri" panose="020F0502020204030204" pitchFamily="34" charset="0"/>
              </a:rPr>
              <a:t>Introducción</a:t>
            </a:r>
            <a:endParaRPr lang="en-US" sz="40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695792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96708" y="46718"/>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ES" sz="3600" b="1" dirty="0">
                <a:solidFill>
                  <a:srgbClr val="FFFF00"/>
                </a:solidFill>
                <a:latin typeface="Calibri" panose="020F0502020204030204" pitchFamily="34" charset="0"/>
                <a:cs typeface="Calibri" panose="020F0502020204030204" pitchFamily="34" charset="0"/>
              </a:rPr>
              <a:t>8. </a:t>
            </a:r>
            <a:r>
              <a:rPr lang="es-ES" sz="3600" b="1" dirty="0" smtClean="0">
                <a:solidFill>
                  <a:srgbClr val="FFFF00"/>
                </a:solidFill>
                <a:latin typeface="Calibri" panose="020F0502020204030204" pitchFamily="34" charset="0"/>
                <a:cs typeface="Calibri" panose="020F0502020204030204" pitchFamily="34" charset="0"/>
              </a:rPr>
              <a:t>¿Quién es el “príncipe del reino de Persia”?</a:t>
            </a:r>
          </a:p>
          <a:p>
            <a:r>
              <a:rPr lang="es-ES" sz="3600" b="1" dirty="0" smtClean="0">
                <a:solidFill>
                  <a:srgbClr val="FFFF00"/>
                </a:solidFill>
                <a:latin typeface="Calibri" panose="020F0502020204030204" pitchFamily="34" charset="0"/>
                <a:cs typeface="Calibri" panose="020F0502020204030204" pitchFamily="34" charset="0"/>
              </a:rPr>
              <a:t> </a:t>
            </a:r>
            <a:r>
              <a:rPr lang="es-ES" sz="3600" b="1" dirty="0" err="1" smtClean="0">
                <a:solidFill>
                  <a:srgbClr val="FFFF00"/>
                </a:solidFill>
                <a:latin typeface="Calibri" panose="020F0502020204030204" pitchFamily="34" charset="0"/>
                <a:cs typeface="Calibri" panose="020F0502020204030204" pitchFamily="34" charset="0"/>
              </a:rPr>
              <a:t>Jn</a:t>
            </a:r>
            <a:r>
              <a:rPr lang="es-ES" sz="3600" b="1" dirty="0" smtClean="0">
                <a:solidFill>
                  <a:srgbClr val="FFFF00"/>
                </a:solidFill>
                <a:latin typeface="Calibri" panose="020F0502020204030204" pitchFamily="34" charset="0"/>
                <a:cs typeface="Calibri" panose="020F0502020204030204" pitchFamily="34" charset="0"/>
              </a:rPr>
              <a:t>. 12:31</a:t>
            </a:r>
            <a:r>
              <a:rPr lang="es-ES" sz="3600" b="1" dirty="0">
                <a:solidFill>
                  <a:srgbClr val="FFFF00"/>
                </a:solidFill>
                <a:latin typeface="Calibri" panose="020F0502020204030204" pitchFamily="34" charset="0"/>
                <a:cs typeface="Calibri" panose="020F0502020204030204" pitchFamily="34" charset="0"/>
              </a:rPr>
              <a:t>; </a:t>
            </a:r>
            <a:r>
              <a:rPr lang="es-ES" sz="3600" b="1" dirty="0" smtClean="0">
                <a:solidFill>
                  <a:srgbClr val="FFFF00"/>
                </a:solidFill>
                <a:latin typeface="Calibri" panose="020F0502020204030204" pitchFamily="34" charset="0"/>
                <a:cs typeface="Calibri" panose="020F0502020204030204" pitchFamily="34" charset="0"/>
              </a:rPr>
              <a:t>Ef. </a:t>
            </a:r>
            <a:r>
              <a:rPr lang="es-ES" sz="3600" b="1" dirty="0">
                <a:solidFill>
                  <a:srgbClr val="FFFF00"/>
                </a:solidFill>
                <a:latin typeface="Calibri" panose="020F0502020204030204" pitchFamily="34" charset="0"/>
                <a:cs typeface="Calibri" panose="020F0502020204030204" pitchFamily="34" charset="0"/>
              </a:rPr>
              <a:t>2:2, 3</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96708" y="1607885"/>
            <a:ext cx="11198581" cy="3785652"/>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6000" b="1" dirty="0" err="1" smtClean="0">
                <a:solidFill>
                  <a:srgbClr val="FF0000"/>
                </a:solidFill>
                <a:latin typeface="Calibri" panose="020F0502020204030204" pitchFamily="34" charset="0"/>
                <a:cs typeface="Calibri" panose="020F0502020204030204" pitchFamily="34" charset="0"/>
              </a:rPr>
              <a:t>Jn</a:t>
            </a:r>
            <a:r>
              <a:rPr lang="es-ES" sz="6000" b="1" dirty="0" smtClean="0">
                <a:solidFill>
                  <a:srgbClr val="FF0000"/>
                </a:solidFill>
                <a:latin typeface="Calibri" panose="020F0502020204030204" pitchFamily="34" charset="0"/>
                <a:cs typeface="Calibri" panose="020F0502020204030204" pitchFamily="34" charset="0"/>
              </a:rPr>
              <a:t>. 12: 31</a:t>
            </a:r>
          </a:p>
          <a:p>
            <a:r>
              <a:rPr lang="es-ES" sz="6000" b="1" dirty="0" smtClean="0">
                <a:solidFill>
                  <a:schemeClr val="bg1"/>
                </a:solidFill>
                <a:latin typeface="Calibri" panose="020F0502020204030204" pitchFamily="34" charset="0"/>
                <a:cs typeface="Calibri" panose="020F0502020204030204" pitchFamily="34" charset="0"/>
              </a:rPr>
              <a:t>Ahora </a:t>
            </a:r>
            <a:r>
              <a:rPr lang="es-ES" sz="6000" b="1" dirty="0">
                <a:solidFill>
                  <a:schemeClr val="bg1"/>
                </a:solidFill>
                <a:latin typeface="Calibri" panose="020F0502020204030204" pitchFamily="34" charset="0"/>
                <a:cs typeface="Calibri" panose="020F0502020204030204" pitchFamily="34" charset="0"/>
              </a:rPr>
              <a:t>es el juicio de este mundo; ahora el </a:t>
            </a:r>
            <a:r>
              <a:rPr lang="es-ES" sz="6000" b="1" dirty="0">
                <a:solidFill>
                  <a:srgbClr val="FFFF00"/>
                </a:solidFill>
                <a:latin typeface="Calibri" panose="020F0502020204030204" pitchFamily="34" charset="0"/>
                <a:cs typeface="Calibri" panose="020F0502020204030204" pitchFamily="34" charset="0"/>
              </a:rPr>
              <a:t>príncipe de este mundo </a:t>
            </a:r>
            <a:r>
              <a:rPr lang="es-ES" sz="6000" b="1" dirty="0">
                <a:solidFill>
                  <a:schemeClr val="bg1"/>
                </a:solidFill>
                <a:latin typeface="Calibri" panose="020F0502020204030204" pitchFamily="34" charset="0"/>
                <a:cs typeface="Calibri" panose="020F0502020204030204" pitchFamily="34" charset="0"/>
              </a:rPr>
              <a:t>será echado fuera.</a:t>
            </a:r>
          </a:p>
        </p:txBody>
      </p:sp>
    </p:spTree>
    <p:extLst>
      <p:ext uri="{BB962C8B-B14F-4D97-AF65-F5344CB8AC3E}">
        <p14:creationId xmlns:p14="http://schemas.microsoft.com/office/powerpoint/2010/main" val="26724690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30922"/>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616631" y="308000"/>
            <a:ext cx="11360510" cy="923330"/>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5400" b="1" dirty="0" smtClean="0">
                <a:solidFill>
                  <a:srgbClr val="FF0000"/>
                </a:solidFill>
                <a:latin typeface="Calibri" panose="020F0502020204030204" pitchFamily="34" charset="0"/>
                <a:cs typeface="Calibri" panose="020F0502020204030204" pitchFamily="34" charset="0"/>
              </a:rPr>
              <a:t>Ef. 2: 2-3</a:t>
            </a:r>
            <a:endParaRPr lang="es-DO" sz="5400" b="1" dirty="0">
              <a:solidFill>
                <a:srgbClr val="FF00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15745" y="1210741"/>
            <a:ext cx="11360510" cy="5016758"/>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000" b="1" dirty="0">
                <a:solidFill>
                  <a:schemeClr val="bg1"/>
                </a:solidFill>
                <a:latin typeface="Calibri" panose="020F0502020204030204" pitchFamily="34" charset="0"/>
                <a:cs typeface="Calibri" panose="020F0502020204030204" pitchFamily="34" charset="0"/>
              </a:rPr>
              <a:t> en los cuales anduvisteis en otro tiempo, siguiendo la corriente de este mundo, conforme </a:t>
            </a:r>
            <a:r>
              <a:rPr lang="es-ES" sz="4000" b="1" dirty="0">
                <a:solidFill>
                  <a:srgbClr val="FFFF00"/>
                </a:solidFill>
                <a:latin typeface="Calibri" panose="020F0502020204030204" pitchFamily="34" charset="0"/>
                <a:cs typeface="Calibri" panose="020F0502020204030204" pitchFamily="34" charset="0"/>
              </a:rPr>
              <a:t>al príncipe de la potestad del aire</a:t>
            </a:r>
            <a:r>
              <a:rPr lang="es-ES" sz="4000" b="1" dirty="0">
                <a:solidFill>
                  <a:schemeClr val="bg1"/>
                </a:solidFill>
                <a:latin typeface="Calibri" panose="020F0502020204030204" pitchFamily="34" charset="0"/>
                <a:cs typeface="Calibri" panose="020F0502020204030204" pitchFamily="34" charset="0"/>
              </a:rPr>
              <a:t>, el espíritu que ahora opera en los hijos de </a:t>
            </a:r>
            <a:r>
              <a:rPr lang="es-ES" sz="4000" b="1" dirty="0" smtClean="0">
                <a:solidFill>
                  <a:schemeClr val="bg1"/>
                </a:solidFill>
                <a:latin typeface="Calibri" panose="020F0502020204030204" pitchFamily="34" charset="0"/>
                <a:cs typeface="Calibri" panose="020F0502020204030204" pitchFamily="34" charset="0"/>
              </a:rPr>
              <a:t>desobediencia, entre </a:t>
            </a:r>
            <a:r>
              <a:rPr lang="es-ES" sz="4000" b="1" dirty="0">
                <a:solidFill>
                  <a:schemeClr val="bg1"/>
                </a:solidFill>
                <a:latin typeface="Calibri" panose="020F0502020204030204" pitchFamily="34" charset="0"/>
                <a:cs typeface="Calibri" panose="020F0502020204030204" pitchFamily="34" charset="0"/>
              </a:rPr>
              <a:t>los cuales también todos nosotros vivimos en otro tiempo en los deseos de nuestra carne, haciendo la voluntad de la carne y de los pensamientos, y éramos por naturaleza hijos de ira, lo mismo que los demás.</a:t>
            </a:r>
          </a:p>
        </p:txBody>
      </p:sp>
    </p:spTree>
    <p:extLst>
      <p:ext uri="{BB962C8B-B14F-4D97-AF65-F5344CB8AC3E}">
        <p14:creationId xmlns:p14="http://schemas.microsoft.com/office/powerpoint/2010/main" val="24782697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chemeClr val="tx1"/>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909403" y="190854"/>
            <a:ext cx="10018427" cy="6247864"/>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000" b="1" dirty="0">
                <a:solidFill>
                  <a:schemeClr val="bg1"/>
                </a:solidFill>
                <a:latin typeface="Calibri" panose="020F0502020204030204" pitchFamily="34" charset="0"/>
                <a:cs typeface="Calibri" panose="020F0502020204030204" pitchFamily="34" charset="0"/>
              </a:rPr>
              <a:t>Cuando Dios creó a Adán y Eva, les dio el dominio de la tierra (Génesis 1:26). Con su caída, perdieron ese dominio. Adán dejó de ser el príncipe de la tierra, y Eva no fue más la princesa. Se convirtieron en siervos, o esclavos, de aquel a quien habían obedecido (Romanos 6:16). Satanás les quitó el lugar. Se convirtió entonces en el “príncipe de este mundo”. En ese sentido, se lo menciona como “el príncipe del reino de Persia”. </a:t>
            </a:r>
            <a:endParaRPr lang="es-DO" sz="4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572234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chemeClr val="tx1"/>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954373" y="400716"/>
            <a:ext cx="10018427" cy="5632311"/>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000" b="1" dirty="0" smtClean="0">
                <a:solidFill>
                  <a:schemeClr val="bg1"/>
                </a:solidFill>
                <a:latin typeface="Calibri" panose="020F0502020204030204" pitchFamily="34" charset="0"/>
                <a:cs typeface="Calibri" panose="020F0502020204030204" pitchFamily="34" charset="0"/>
              </a:rPr>
              <a:t>Daniel </a:t>
            </a:r>
            <a:r>
              <a:rPr lang="es-ES" sz="4000" b="1" dirty="0">
                <a:solidFill>
                  <a:schemeClr val="bg1"/>
                </a:solidFill>
                <a:latin typeface="Calibri" panose="020F0502020204030204" pitchFamily="34" charset="0"/>
                <a:cs typeface="Calibri" panose="020F0502020204030204" pitchFamily="34" charset="0"/>
              </a:rPr>
              <a:t>oró para que Dios causara una impresión en la mente de Ciro para que liberara a </a:t>
            </a:r>
            <a:r>
              <a:rPr lang="es-ES" sz="4000" b="1" dirty="0" smtClean="0">
                <a:solidFill>
                  <a:schemeClr val="bg1"/>
                </a:solidFill>
                <a:latin typeface="Calibri" panose="020F0502020204030204" pitchFamily="34" charset="0"/>
                <a:cs typeface="Calibri" panose="020F0502020204030204" pitchFamily="34" charset="0"/>
              </a:rPr>
              <a:t>los israelitas </a:t>
            </a:r>
            <a:r>
              <a:rPr lang="es-ES" sz="4000" b="1" dirty="0">
                <a:solidFill>
                  <a:schemeClr val="bg1"/>
                </a:solidFill>
                <a:latin typeface="Calibri" panose="020F0502020204030204" pitchFamily="34" charset="0"/>
                <a:cs typeface="Calibri" panose="020F0502020204030204" pitchFamily="34" charset="0"/>
              </a:rPr>
              <a:t>cautivos. El “príncipe de Persia”, Satanás, llenó la mente de Ciro de oscuridad. Mientras Daniel oraba, los ángeles del bien y del mal lucharon por el control de la mente del rey </a:t>
            </a:r>
            <a:r>
              <a:rPr lang="es-ES" sz="4000" b="1" dirty="0" smtClean="0">
                <a:solidFill>
                  <a:schemeClr val="bg1"/>
                </a:solidFill>
                <a:latin typeface="Calibri" panose="020F0502020204030204" pitchFamily="34" charset="0"/>
                <a:cs typeface="Calibri" panose="020F0502020204030204" pitchFamily="34" charset="0"/>
              </a:rPr>
              <a:t>Ciro durante </a:t>
            </a:r>
            <a:r>
              <a:rPr lang="es-ES" sz="4000" b="1" dirty="0">
                <a:solidFill>
                  <a:schemeClr val="bg1"/>
                </a:solidFill>
                <a:latin typeface="Calibri" panose="020F0502020204030204" pitchFamily="34" charset="0"/>
                <a:cs typeface="Calibri" panose="020F0502020204030204" pitchFamily="34" charset="0"/>
              </a:rPr>
              <a:t>21 días. </a:t>
            </a:r>
            <a:r>
              <a:rPr lang="es-ES" sz="4000" b="1" u="sng" dirty="0">
                <a:solidFill>
                  <a:schemeClr val="bg1"/>
                </a:solidFill>
                <a:latin typeface="Calibri" panose="020F0502020204030204" pitchFamily="34" charset="0"/>
                <a:cs typeface="Calibri" panose="020F0502020204030204" pitchFamily="34" charset="0"/>
              </a:rPr>
              <a:t>Hoy en día se están librando batallas semejantes en las mentes de los hombres y las mujeres.</a:t>
            </a:r>
            <a:endParaRPr lang="es-DO" sz="4000" b="1" u="sng"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299298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chemeClr val="tx1"/>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909403" y="190854"/>
            <a:ext cx="10018427" cy="6247864"/>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000" b="1" i="1" dirty="0" smtClean="0">
                <a:solidFill>
                  <a:srgbClr val="FF0000"/>
                </a:solidFill>
                <a:latin typeface="Calibri" panose="020F0502020204030204" pitchFamily="34" charset="0"/>
                <a:cs typeface="Calibri" panose="020F0502020204030204" pitchFamily="34" charset="0"/>
              </a:rPr>
              <a:t>EGW, Profetas y Reyes, PR 418,3</a:t>
            </a:r>
          </a:p>
          <a:p>
            <a:r>
              <a:rPr lang="es-ES" sz="4000" b="1" dirty="0" smtClean="0">
                <a:solidFill>
                  <a:srgbClr val="FFFF00"/>
                </a:solidFill>
                <a:latin typeface="Calibri" panose="020F0502020204030204" pitchFamily="34" charset="0"/>
                <a:cs typeface="Calibri" panose="020F0502020204030204" pitchFamily="34" charset="0"/>
              </a:rPr>
              <a:t>“</a:t>
            </a:r>
            <a:r>
              <a:rPr lang="es-ES" sz="4000" b="1" dirty="0" smtClean="0">
                <a:solidFill>
                  <a:schemeClr val="bg1"/>
                </a:solidFill>
                <a:latin typeface="Calibri" panose="020F0502020204030204" pitchFamily="34" charset="0"/>
                <a:cs typeface="Calibri" panose="020F0502020204030204" pitchFamily="34" charset="0"/>
              </a:rPr>
              <a:t>Mientras </a:t>
            </a:r>
            <a:r>
              <a:rPr lang="es-ES" sz="4000" b="1" dirty="0">
                <a:solidFill>
                  <a:schemeClr val="bg1"/>
                </a:solidFill>
                <a:latin typeface="Calibri" panose="020F0502020204030204" pitchFamily="34" charset="0"/>
                <a:cs typeface="Calibri" panose="020F0502020204030204" pitchFamily="34" charset="0"/>
              </a:rPr>
              <a:t>Satanás estaba procurando influir en las más altas potestades del reino de Medo-Persia para que mirasen con desagrado al pueblo de Dios, había ángeles que obraban en favor de los desterrados. Todo el cielo estaba interesado en la controversia. Por intermedio del profeta Daniel se nos permite vislumbrar algo de esta lucha poderosa entre las fuerzas del bien y las del mal. </a:t>
            </a:r>
            <a:endParaRPr lang="es-DO" sz="4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812781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chemeClr val="tx1"/>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909403" y="190854"/>
            <a:ext cx="9793574" cy="6247864"/>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000" b="1" dirty="0" smtClean="0">
                <a:solidFill>
                  <a:schemeClr val="bg1"/>
                </a:solidFill>
                <a:latin typeface="Calibri" panose="020F0502020204030204" pitchFamily="34" charset="0"/>
                <a:cs typeface="Calibri" panose="020F0502020204030204" pitchFamily="34" charset="0"/>
              </a:rPr>
              <a:t>Durante </a:t>
            </a:r>
            <a:r>
              <a:rPr lang="es-ES" sz="4000" b="1" dirty="0">
                <a:solidFill>
                  <a:schemeClr val="bg1"/>
                </a:solidFill>
                <a:latin typeface="Calibri" panose="020F0502020204030204" pitchFamily="34" charset="0"/>
                <a:cs typeface="Calibri" panose="020F0502020204030204" pitchFamily="34" charset="0"/>
              </a:rPr>
              <a:t>tres semanas Gabriel luchó con las potestades de las tinieblas, procurando contrarrestar las influencias que obraban sobre el ánimo de Ciro; y antes que terminara la contienda, Cristo mismo acudió en auxilio de Gabriel. Este declara: “El príncipe del reino de Persia se puso contra mí veintiún días: y he aquí, Miguel, uno de los principales príncipes, vino para ayudarme, y yo quedé allí con los reyes de Persia.” </a:t>
            </a:r>
            <a:r>
              <a:rPr lang="es-ES" sz="4000" b="1" dirty="0">
                <a:solidFill>
                  <a:schemeClr val="accent5">
                    <a:lumMod val="75000"/>
                  </a:schemeClr>
                </a:solidFill>
                <a:latin typeface="Calibri" panose="020F0502020204030204" pitchFamily="34" charset="0"/>
                <a:cs typeface="Calibri" panose="020F0502020204030204" pitchFamily="34" charset="0"/>
              </a:rPr>
              <a:t>Daniel 10:13</a:t>
            </a:r>
            <a:r>
              <a:rPr lang="es-ES" sz="4000" b="1" dirty="0">
                <a:solidFill>
                  <a:schemeClr val="bg1"/>
                </a:solidFill>
                <a:latin typeface="Calibri" panose="020F0502020204030204" pitchFamily="34" charset="0"/>
                <a:cs typeface="Calibri" panose="020F0502020204030204" pitchFamily="34" charset="0"/>
              </a:rPr>
              <a:t>. </a:t>
            </a:r>
            <a:endParaRPr lang="es-DO" sz="4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831298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chemeClr val="tx1"/>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954374" y="788068"/>
            <a:ext cx="10692984" cy="5262979"/>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800" b="1" dirty="0" smtClean="0">
                <a:solidFill>
                  <a:schemeClr val="bg1"/>
                </a:solidFill>
                <a:latin typeface="Calibri" panose="020F0502020204030204" pitchFamily="34" charset="0"/>
                <a:cs typeface="Calibri" panose="020F0502020204030204" pitchFamily="34" charset="0"/>
              </a:rPr>
              <a:t>Todo </a:t>
            </a:r>
            <a:r>
              <a:rPr lang="es-ES" sz="4800" b="1" dirty="0">
                <a:solidFill>
                  <a:schemeClr val="bg1"/>
                </a:solidFill>
                <a:latin typeface="Calibri" panose="020F0502020204030204" pitchFamily="34" charset="0"/>
                <a:cs typeface="Calibri" panose="020F0502020204030204" pitchFamily="34" charset="0"/>
              </a:rPr>
              <a:t>lo que podía hacer el cielo en favor del pueblo de Dios </a:t>
            </a:r>
            <a:r>
              <a:rPr lang="es-ES" sz="4800" b="1" dirty="0" smtClean="0">
                <a:solidFill>
                  <a:schemeClr val="bg1"/>
                </a:solidFill>
                <a:latin typeface="Calibri" panose="020F0502020204030204" pitchFamily="34" charset="0"/>
                <a:cs typeface="Calibri" panose="020F0502020204030204" pitchFamily="34" charset="0"/>
              </a:rPr>
              <a:t>fue </a:t>
            </a:r>
            <a:r>
              <a:rPr lang="es-ES" sz="4800" b="1" dirty="0">
                <a:solidFill>
                  <a:schemeClr val="bg1"/>
                </a:solidFill>
                <a:latin typeface="Calibri" panose="020F0502020204030204" pitchFamily="34" charset="0"/>
                <a:cs typeface="Calibri" panose="020F0502020204030204" pitchFamily="34" charset="0"/>
              </a:rPr>
              <a:t>hecho. Se obtuvo finalmente la victoria; las fuerzas del enemigo fueron mantenidas en jaque mientras gobernaron Ciro y su hijo </a:t>
            </a:r>
            <a:r>
              <a:rPr lang="es-ES" sz="4800" b="1" dirty="0" err="1">
                <a:solidFill>
                  <a:schemeClr val="bg1"/>
                </a:solidFill>
                <a:latin typeface="Calibri" panose="020F0502020204030204" pitchFamily="34" charset="0"/>
                <a:cs typeface="Calibri" panose="020F0502020204030204" pitchFamily="34" charset="0"/>
              </a:rPr>
              <a:t>Cambises</a:t>
            </a:r>
            <a:r>
              <a:rPr lang="es-ES" sz="4800" b="1" dirty="0">
                <a:solidFill>
                  <a:schemeClr val="bg1"/>
                </a:solidFill>
                <a:latin typeface="Calibri" panose="020F0502020204030204" pitchFamily="34" charset="0"/>
                <a:cs typeface="Calibri" panose="020F0502020204030204" pitchFamily="34" charset="0"/>
              </a:rPr>
              <a:t>, quien reinó unos siete años y medio. </a:t>
            </a:r>
            <a:r>
              <a:rPr lang="es-ES" sz="4800" b="1" dirty="0" smtClean="0">
                <a:solidFill>
                  <a:srgbClr val="FFFF00"/>
                </a:solidFill>
                <a:latin typeface="Calibri" panose="020F0502020204030204" pitchFamily="34" charset="0"/>
                <a:cs typeface="Calibri" panose="020F0502020204030204" pitchFamily="34" charset="0"/>
              </a:rPr>
              <a:t>“</a:t>
            </a:r>
            <a:r>
              <a:rPr lang="es-ES" sz="4800" b="1" i="1" dirty="0">
                <a:solidFill>
                  <a:srgbClr val="FF0000"/>
                </a:solidFill>
                <a:latin typeface="Calibri" panose="020F0502020204030204" pitchFamily="34" charset="0"/>
                <a:cs typeface="Calibri" panose="020F0502020204030204" pitchFamily="34" charset="0"/>
              </a:rPr>
              <a:t>EGW, Profetas y Reyes, PR 418,3</a:t>
            </a:r>
          </a:p>
        </p:txBody>
      </p:sp>
    </p:spTree>
    <p:extLst>
      <p:ext uri="{BB962C8B-B14F-4D97-AF65-F5344CB8AC3E}">
        <p14:creationId xmlns:p14="http://schemas.microsoft.com/office/powerpoint/2010/main" val="10953505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954373" y="400716"/>
            <a:ext cx="10018427" cy="6247864"/>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000" b="1" dirty="0" smtClean="0">
                <a:solidFill>
                  <a:schemeClr val="bg1"/>
                </a:solidFill>
                <a:latin typeface="Calibri" panose="020F0502020204030204" pitchFamily="34" charset="0"/>
                <a:cs typeface="Calibri" panose="020F0502020204030204" pitchFamily="34" charset="0"/>
              </a:rPr>
              <a:t>Dios </a:t>
            </a:r>
            <a:r>
              <a:rPr lang="es-ES" sz="4000" b="1" dirty="0">
                <a:solidFill>
                  <a:schemeClr val="bg1"/>
                </a:solidFill>
                <a:latin typeface="Calibri" panose="020F0502020204030204" pitchFamily="34" charset="0"/>
                <a:cs typeface="Calibri" panose="020F0502020204030204" pitchFamily="34" charset="0"/>
              </a:rPr>
              <a:t>ha fijado la </a:t>
            </a:r>
            <a:r>
              <a:rPr lang="es-ES" sz="4000" b="1" dirty="0" smtClean="0">
                <a:solidFill>
                  <a:schemeClr val="bg1"/>
                </a:solidFill>
                <a:latin typeface="Calibri" panose="020F0502020204030204" pitchFamily="34" charset="0"/>
                <a:cs typeface="Calibri" panose="020F0502020204030204" pitchFamily="34" charset="0"/>
              </a:rPr>
              <a:t>meta final</a:t>
            </a:r>
            <a:r>
              <a:rPr lang="es-ES" sz="4000" b="1" dirty="0">
                <a:solidFill>
                  <a:schemeClr val="bg1"/>
                </a:solidFill>
                <a:latin typeface="Calibri" panose="020F0502020204030204" pitchFamily="34" charset="0"/>
                <a:cs typeface="Calibri" panose="020F0502020204030204" pitchFamily="34" charset="0"/>
              </a:rPr>
              <a:t>, que seguramente ha de alcanzarse. Mediante su </a:t>
            </a:r>
            <a:r>
              <a:rPr lang="es-ES" sz="4000" b="1" dirty="0" smtClean="0">
                <a:solidFill>
                  <a:schemeClr val="bg1"/>
                </a:solidFill>
                <a:latin typeface="Calibri" panose="020F0502020204030204" pitchFamily="34" charset="0"/>
                <a:cs typeface="Calibri" panose="020F0502020204030204" pitchFamily="34" charset="0"/>
              </a:rPr>
              <a:t>Espíritu, </a:t>
            </a:r>
            <a:r>
              <a:rPr lang="es-ES" sz="4000" b="1" dirty="0">
                <a:solidFill>
                  <a:schemeClr val="bg1"/>
                </a:solidFill>
                <a:latin typeface="Calibri" panose="020F0502020204030204" pitchFamily="34" charset="0"/>
                <a:cs typeface="Calibri" panose="020F0502020204030204" pitchFamily="34" charset="0"/>
              </a:rPr>
              <a:t>obra sobre </a:t>
            </a:r>
            <a:r>
              <a:rPr lang="es-ES" sz="4000" b="1" dirty="0" smtClean="0">
                <a:solidFill>
                  <a:schemeClr val="bg1"/>
                </a:solidFill>
                <a:latin typeface="Calibri" panose="020F0502020204030204" pitchFamily="34" charset="0"/>
                <a:cs typeface="Calibri" panose="020F0502020204030204" pitchFamily="34" charset="0"/>
              </a:rPr>
              <a:t>los corazones </a:t>
            </a:r>
            <a:r>
              <a:rPr lang="es-ES" sz="4000" b="1" dirty="0">
                <a:solidFill>
                  <a:schemeClr val="bg1"/>
                </a:solidFill>
                <a:latin typeface="Calibri" panose="020F0502020204030204" pitchFamily="34" charset="0"/>
                <a:cs typeface="Calibri" panose="020F0502020204030204" pitchFamily="34" charset="0"/>
              </a:rPr>
              <a:t>de los hombres para que cooperen con él a fin de alcanzar esa </a:t>
            </a:r>
            <a:r>
              <a:rPr lang="es-ES" sz="4000" b="1" dirty="0" smtClean="0">
                <a:solidFill>
                  <a:schemeClr val="bg1"/>
                </a:solidFill>
                <a:latin typeface="Calibri" panose="020F0502020204030204" pitchFamily="34" charset="0"/>
                <a:cs typeface="Calibri" panose="020F0502020204030204" pitchFamily="34" charset="0"/>
              </a:rPr>
              <a:t>meta. Pero </a:t>
            </a:r>
            <a:r>
              <a:rPr lang="es-ES" sz="4000" b="1" dirty="0">
                <a:solidFill>
                  <a:schemeClr val="bg1"/>
                </a:solidFill>
                <a:latin typeface="Calibri" panose="020F0502020204030204" pitchFamily="34" charset="0"/>
                <a:cs typeface="Calibri" panose="020F0502020204030204" pitchFamily="34" charset="0"/>
              </a:rPr>
              <a:t>la decisión sobre cuál camino ha de elegir es algo que está enteramente </a:t>
            </a:r>
            <a:r>
              <a:rPr lang="es-ES" sz="4000" b="1" dirty="0" smtClean="0">
                <a:solidFill>
                  <a:schemeClr val="bg1"/>
                </a:solidFill>
                <a:latin typeface="Calibri" panose="020F0502020204030204" pitchFamily="34" charset="0"/>
                <a:cs typeface="Calibri" panose="020F0502020204030204" pitchFamily="34" charset="0"/>
              </a:rPr>
              <a:t>en manos </a:t>
            </a:r>
            <a:r>
              <a:rPr lang="es-ES" sz="4000" b="1" dirty="0">
                <a:solidFill>
                  <a:schemeClr val="bg1"/>
                </a:solidFill>
                <a:latin typeface="Calibri" panose="020F0502020204030204" pitchFamily="34" charset="0"/>
                <a:cs typeface="Calibri" panose="020F0502020204030204" pitchFamily="34" charset="0"/>
              </a:rPr>
              <a:t>de cada individuo. Así los acontecimientos de la historia son </a:t>
            </a:r>
            <a:r>
              <a:rPr lang="es-ES" sz="4000" b="1" dirty="0" smtClean="0">
                <a:solidFill>
                  <a:schemeClr val="bg1"/>
                </a:solidFill>
                <a:latin typeface="Calibri" panose="020F0502020204030204" pitchFamily="34" charset="0"/>
                <a:cs typeface="Calibri" panose="020F0502020204030204" pitchFamily="34" charset="0"/>
              </a:rPr>
              <a:t>el resultado </a:t>
            </a:r>
            <a:r>
              <a:rPr lang="es-ES" sz="4000" b="1" dirty="0">
                <a:solidFill>
                  <a:schemeClr val="bg1"/>
                </a:solidFill>
                <a:latin typeface="Calibri" panose="020F0502020204030204" pitchFamily="34" charset="0"/>
                <a:cs typeface="Calibri" panose="020F0502020204030204" pitchFamily="34" charset="0"/>
              </a:rPr>
              <a:t>de la acción de seres sobrenaturales y del libre albedrío </a:t>
            </a:r>
            <a:r>
              <a:rPr lang="es-ES" sz="4000" b="1" dirty="0" smtClean="0">
                <a:solidFill>
                  <a:schemeClr val="bg1"/>
                </a:solidFill>
                <a:latin typeface="Calibri" panose="020F0502020204030204" pitchFamily="34" charset="0"/>
                <a:cs typeface="Calibri" panose="020F0502020204030204" pitchFamily="34" charset="0"/>
              </a:rPr>
              <a:t>humano. </a:t>
            </a:r>
            <a:r>
              <a:rPr lang="es-ES" sz="4000" b="1" u="sng" dirty="0" smtClean="0">
                <a:solidFill>
                  <a:schemeClr val="bg1"/>
                </a:solidFill>
                <a:latin typeface="Calibri" panose="020F0502020204030204" pitchFamily="34" charset="0"/>
                <a:cs typeface="Calibri" panose="020F0502020204030204" pitchFamily="34" charset="0"/>
              </a:rPr>
              <a:t>Pero </a:t>
            </a:r>
            <a:r>
              <a:rPr lang="es-ES" sz="4000" b="1" u="sng" dirty="0">
                <a:solidFill>
                  <a:schemeClr val="bg1"/>
                </a:solidFill>
                <a:latin typeface="Calibri" panose="020F0502020204030204" pitchFamily="34" charset="0"/>
                <a:cs typeface="Calibri" panose="020F0502020204030204" pitchFamily="34" charset="0"/>
              </a:rPr>
              <a:t>el desenlace final es de Dios</a:t>
            </a:r>
            <a:r>
              <a:rPr lang="es-ES" sz="4000" b="1" dirty="0">
                <a:solidFill>
                  <a:schemeClr val="bg1"/>
                </a:solidFill>
                <a:latin typeface="Calibri" panose="020F0502020204030204" pitchFamily="34" charset="0"/>
                <a:cs typeface="Calibri" panose="020F0502020204030204" pitchFamily="34" charset="0"/>
              </a:rPr>
              <a:t>. </a:t>
            </a:r>
            <a:r>
              <a:rPr lang="es-ES" sz="4000" b="1" dirty="0" smtClean="0">
                <a:solidFill>
                  <a:srgbClr val="FFFF00"/>
                </a:solidFill>
                <a:latin typeface="Calibri" panose="020F0502020204030204" pitchFamily="34" charset="0"/>
                <a:cs typeface="Calibri" panose="020F0502020204030204" pitchFamily="34" charset="0"/>
              </a:rPr>
              <a:t>CBA</a:t>
            </a:r>
            <a:endParaRPr lang="es-DO" sz="40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96122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1086786" y="1165215"/>
            <a:ext cx="10018427" cy="4524315"/>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800" b="1" dirty="0" smtClean="0">
                <a:solidFill>
                  <a:schemeClr val="bg1"/>
                </a:solidFill>
                <a:latin typeface="Calibri" panose="020F0502020204030204" pitchFamily="34" charset="0"/>
                <a:cs typeface="Calibri" panose="020F0502020204030204" pitchFamily="34" charset="0"/>
              </a:rPr>
              <a:t>En </a:t>
            </a:r>
            <a:r>
              <a:rPr lang="es-ES" sz="4800" b="1" dirty="0">
                <a:solidFill>
                  <a:schemeClr val="bg1"/>
                </a:solidFill>
                <a:latin typeface="Calibri" panose="020F0502020204030204" pitchFamily="34" charset="0"/>
                <a:cs typeface="Calibri" panose="020F0502020204030204" pitchFamily="34" charset="0"/>
              </a:rPr>
              <a:t>este </a:t>
            </a:r>
            <a:r>
              <a:rPr lang="es-ES" sz="4800" b="1" dirty="0" smtClean="0">
                <a:solidFill>
                  <a:schemeClr val="bg1"/>
                </a:solidFill>
                <a:latin typeface="Calibri" panose="020F0502020204030204" pitchFamily="34" charset="0"/>
                <a:cs typeface="Calibri" panose="020F0502020204030204" pitchFamily="34" charset="0"/>
              </a:rPr>
              <a:t>capítulo 10, </a:t>
            </a:r>
            <a:r>
              <a:rPr lang="es-ES" sz="4800" b="1" dirty="0">
                <a:solidFill>
                  <a:schemeClr val="bg1"/>
                </a:solidFill>
                <a:latin typeface="Calibri" panose="020F0502020204030204" pitchFamily="34" charset="0"/>
                <a:cs typeface="Calibri" panose="020F0502020204030204" pitchFamily="34" charset="0"/>
              </a:rPr>
              <a:t>quizá como en </a:t>
            </a:r>
            <a:r>
              <a:rPr lang="es-ES" sz="4800" b="1" dirty="0" smtClean="0">
                <a:solidFill>
                  <a:schemeClr val="bg1"/>
                </a:solidFill>
                <a:latin typeface="Calibri" panose="020F0502020204030204" pitchFamily="34" charset="0"/>
                <a:cs typeface="Calibri" panose="020F0502020204030204" pitchFamily="34" charset="0"/>
              </a:rPr>
              <a:t>ninguna otra </a:t>
            </a:r>
            <a:r>
              <a:rPr lang="es-ES" sz="4800" b="1" dirty="0">
                <a:solidFill>
                  <a:schemeClr val="bg1"/>
                </a:solidFill>
                <a:latin typeface="Calibri" panose="020F0502020204030204" pitchFamily="34" charset="0"/>
                <a:cs typeface="Calibri" panose="020F0502020204030204" pitchFamily="34" charset="0"/>
              </a:rPr>
              <a:t>parte de las </a:t>
            </a:r>
            <a:r>
              <a:rPr lang="es-ES" sz="4800" b="1" dirty="0" smtClean="0">
                <a:solidFill>
                  <a:schemeClr val="bg1"/>
                </a:solidFill>
                <a:latin typeface="Calibri" panose="020F0502020204030204" pitchFamily="34" charset="0"/>
                <a:cs typeface="Calibri" panose="020F0502020204030204" pitchFamily="34" charset="0"/>
              </a:rPr>
              <a:t>Escrituras</a:t>
            </a:r>
            <a:r>
              <a:rPr lang="es-ES" sz="4800" b="1" dirty="0">
                <a:solidFill>
                  <a:schemeClr val="bg1"/>
                </a:solidFill>
                <a:latin typeface="Calibri" panose="020F0502020204030204" pitchFamily="34" charset="0"/>
                <a:cs typeface="Calibri" panose="020F0502020204030204" pitchFamily="34" charset="0"/>
              </a:rPr>
              <a:t>, se descorre el velo que separa al cielo de </a:t>
            </a:r>
            <a:r>
              <a:rPr lang="es-ES" sz="4800" b="1" dirty="0" smtClean="0">
                <a:solidFill>
                  <a:schemeClr val="bg1"/>
                </a:solidFill>
                <a:latin typeface="Calibri" panose="020F0502020204030204" pitchFamily="34" charset="0"/>
                <a:cs typeface="Calibri" panose="020F0502020204030204" pitchFamily="34" charset="0"/>
              </a:rPr>
              <a:t>la tierra</a:t>
            </a:r>
            <a:r>
              <a:rPr lang="es-ES" sz="4800" b="1" dirty="0">
                <a:solidFill>
                  <a:schemeClr val="bg1"/>
                </a:solidFill>
                <a:latin typeface="Calibri" panose="020F0502020204030204" pitchFamily="34" charset="0"/>
                <a:cs typeface="Calibri" panose="020F0502020204030204" pitchFamily="34" charset="0"/>
              </a:rPr>
              <a:t>, y se revela la lucha entre los poderes de la luz y de las tinieblas</a:t>
            </a:r>
            <a:r>
              <a:rPr lang="es-ES" sz="4800" b="1" dirty="0" smtClean="0">
                <a:solidFill>
                  <a:schemeClr val="bg1"/>
                </a:solidFill>
                <a:latin typeface="Calibri" panose="020F0502020204030204" pitchFamily="34" charset="0"/>
                <a:cs typeface="Calibri" panose="020F0502020204030204" pitchFamily="34" charset="0"/>
              </a:rPr>
              <a:t>. </a:t>
            </a:r>
            <a:r>
              <a:rPr lang="es-ES" sz="4800" b="1" dirty="0" smtClean="0">
                <a:solidFill>
                  <a:srgbClr val="FFFF00"/>
                </a:solidFill>
                <a:latin typeface="Calibri" panose="020F0502020204030204" pitchFamily="34" charset="0"/>
                <a:cs typeface="Calibri" panose="020F0502020204030204" pitchFamily="34" charset="0"/>
              </a:rPr>
              <a:t>CBA</a:t>
            </a:r>
            <a:endParaRPr lang="es-DO" sz="48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37535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p:cNvSpPr/>
          <p:nvPr/>
        </p:nvSpPr>
        <p:spPr>
          <a:xfrm>
            <a:off x="0" y="0"/>
            <a:ext cx="1652525" cy="6858000"/>
          </a:xfrm>
          <a:prstGeom prst="rect">
            <a:avLst/>
          </a:prstGeom>
          <a:solidFill>
            <a:schemeClr val="tx1"/>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pic>
        <p:nvPicPr>
          <p:cNvPr id="5" name="Imagen 4">
            <a:extLst>
              <a:ext uri="{FF2B5EF4-FFF2-40B4-BE49-F238E27FC236}">
                <a16:creationId xmlns:a16="http://schemas.microsoft.com/office/drawing/2014/main" id="{A92322D2-0383-4B6C-88B5-80854FB1A7E0}"/>
              </a:ext>
            </a:extLst>
          </p:cNvPr>
          <p:cNvPicPr>
            <a:picLocks noChangeAspect="1"/>
          </p:cNvPicPr>
          <p:nvPr/>
        </p:nvPicPr>
        <p:blipFill>
          <a:blip r:embed="rId2"/>
          <a:stretch>
            <a:fillRect/>
          </a:stretch>
        </p:blipFill>
        <p:spPr>
          <a:xfrm>
            <a:off x="292880" y="5840986"/>
            <a:ext cx="1066763" cy="960086"/>
          </a:xfrm>
          <a:prstGeom prst="rect">
            <a:avLst/>
          </a:prstGeom>
        </p:spPr>
      </p:pic>
      <p:sp>
        <p:nvSpPr>
          <p:cNvPr id="3" name="CuadroTexto 2">
            <a:extLst>
              <a:ext uri="{FF2B5EF4-FFF2-40B4-BE49-F238E27FC236}">
                <a16:creationId xmlns:a16="http://schemas.microsoft.com/office/drawing/2014/main" id="{B7F75417-8BC0-431B-9DD0-3952FEF3CE45}"/>
              </a:ext>
            </a:extLst>
          </p:cNvPr>
          <p:cNvSpPr txBox="1"/>
          <p:nvPr/>
        </p:nvSpPr>
        <p:spPr>
          <a:xfrm>
            <a:off x="1866192" y="1462476"/>
            <a:ext cx="3511496" cy="1077218"/>
          </a:xfrm>
          <a:prstGeom prst="rect">
            <a:avLst/>
          </a:prstGeom>
          <a:noFill/>
        </p:spPr>
        <p:txBody>
          <a:bodyPr wrap="square" rtlCol="0">
            <a:spAutoFit/>
          </a:bodyPr>
          <a:lstStyle/>
          <a:p>
            <a:pPr lvl="0">
              <a:defRPr/>
            </a:pPr>
            <a:r>
              <a:rPr lang="es-ES" sz="3200" dirty="0">
                <a:solidFill>
                  <a:srgbClr val="DF6613"/>
                </a:solidFill>
              </a:rPr>
              <a:t>La mano que tocó a Daniel</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3" name="CuadroTexto 12">
            <a:extLst>
              <a:ext uri="{FF2B5EF4-FFF2-40B4-BE49-F238E27FC236}">
                <a16:creationId xmlns:a16="http://schemas.microsoft.com/office/drawing/2014/main" id="{2B80B65F-4774-4B34-B211-5F7CCD9DB0D1}"/>
              </a:ext>
            </a:extLst>
          </p:cNvPr>
          <p:cNvSpPr txBox="1"/>
          <p:nvPr/>
        </p:nvSpPr>
        <p:spPr>
          <a:xfrm>
            <a:off x="1870564" y="234210"/>
            <a:ext cx="4197824" cy="1077218"/>
          </a:xfrm>
          <a:prstGeom prst="rect">
            <a:avLst/>
          </a:prstGeom>
          <a:noFill/>
        </p:spPr>
        <p:txBody>
          <a:bodyPr wrap="square" rtlCol="0">
            <a:spAutoFit/>
          </a:bodyPr>
          <a:lstStyle/>
          <a:p>
            <a:pPr lvl="0">
              <a:defRPr/>
            </a:pPr>
            <a:r>
              <a:rPr lang="es-ES" sz="3200" dirty="0">
                <a:solidFill>
                  <a:srgbClr val="DF6613"/>
                </a:solidFill>
              </a:rPr>
              <a:t>Desfalleció ante la presencia de Cristo</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4" name="CuadroTexto 13">
            <a:extLst>
              <a:ext uri="{FF2B5EF4-FFF2-40B4-BE49-F238E27FC236}">
                <a16:creationId xmlns:a16="http://schemas.microsoft.com/office/drawing/2014/main" id="{3C95100F-E8B5-4CF3-9E17-D707427B80EE}"/>
              </a:ext>
            </a:extLst>
          </p:cNvPr>
          <p:cNvSpPr txBox="1"/>
          <p:nvPr/>
        </p:nvSpPr>
        <p:spPr>
          <a:xfrm>
            <a:off x="1893784" y="3429000"/>
            <a:ext cx="4011750" cy="1569660"/>
          </a:xfrm>
          <a:prstGeom prst="rect">
            <a:avLst/>
          </a:prstGeom>
          <a:noFill/>
        </p:spPr>
        <p:txBody>
          <a:bodyPr wrap="square" rtlCol="0">
            <a:spAutoFit/>
          </a:bodyPr>
          <a:lstStyle/>
          <a:p>
            <a:pPr lvl="0">
              <a:defRPr/>
            </a:pPr>
            <a:r>
              <a:rPr lang="es-ES" sz="3200" dirty="0">
                <a:solidFill>
                  <a:srgbClr val="DF6613"/>
                </a:solidFill>
              </a:rPr>
              <a:t>Escuchadas por Dios al inicio de las tres semanas</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5" name="CuadroTexto 14">
            <a:extLst>
              <a:ext uri="{FF2B5EF4-FFF2-40B4-BE49-F238E27FC236}">
                <a16:creationId xmlns:a16="http://schemas.microsoft.com/office/drawing/2014/main" id="{484CE96C-CBE3-40DD-869A-7E653E50D465}"/>
              </a:ext>
            </a:extLst>
          </p:cNvPr>
          <p:cNvSpPr txBox="1"/>
          <p:nvPr/>
        </p:nvSpPr>
        <p:spPr>
          <a:xfrm>
            <a:off x="1945405" y="5056156"/>
            <a:ext cx="4197824" cy="1569660"/>
          </a:xfrm>
          <a:prstGeom prst="rect">
            <a:avLst/>
          </a:prstGeom>
          <a:noFill/>
        </p:spPr>
        <p:txBody>
          <a:bodyPr wrap="square" rtlCol="0">
            <a:spAutoFit/>
          </a:bodyPr>
          <a:lstStyle/>
          <a:p>
            <a:pPr lvl="0">
              <a:defRPr/>
            </a:pPr>
            <a:r>
              <a:rPr lang="es-ES" sz="3200" dirty="0">
                <a:solidFill>
                  <a:srgbClr val="DF6613"/>
                </a:solidFill>
              </a:rPr>
              <a:t>Motivo de atraso de respuesta a oraciones de Daniel</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ADEAE86-D7E0-4E67-860F-EC436B06AF60}"/>
              </a:ext>
            </a:extLst>
          </p:cNvPr>
          <p:cNvSpPr txBox="1"/>
          <p:nvPr/>
        </p:nvSpPr>
        <p:spPr>
          <a:xfrm>
            <a:off x="1866192" y="2682424"/>
            <a:ext cx="3779164" cy="584775"/>
          </a:xfrm>
          <a:prstGeom prst="rect">
            <a:avLst/>
          </a:prstGeom>
          <a:noFill/>
        </p:spPr>
        <p:txBody>
          <a:bodyPr wrap="square" rtlCol="0">
            <a:spAutoFit/>
          </a:bodyPr>
          <a:lstStyle/>
          <a:p>
            <a:pPr lvl="0">
              <a:defRPr/>
            </a:pPr>
            <a:r>
              <a:rPr lang="es-ES" sz="3200" dirty="0">
                <a:solidFill>
                  <a:srgbClr val="DF6613"/>
                </a:solidFill>
              </a:rPr>
              <a:t>Muy amados</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DB4BBA2C-AD84-4635-BFED-A54A24D56E2B}"/>
              </a:ext>
            </a:extLst>
          </p:cNvPr>
          <p:cNvSpPr txBox="1"/>
          <p:nvPr/>
        </p:nvSpPr>
        <p:spPr>
          <a:xfrm>
            <a:off x="6609399" y="4865986"/>
            <a:ext cx="5110591" cy="584775"/>
          </a:xfrm>
          <a:prstGeom prst="rect">
            <a:avLst/>
          </a:prstGeom>
          <a:noFill/>
        </p:spPr>
        <p:txBody>
          <a:bodyPr wrap="square" rtlCol="0">
            <a:spAutoFit/>
          </a:bodyPr>
          <a:lstStyle/>
          <a:p>
            <a:r>
              <a:rPr lang="es-DO" sz="3200" dirty="0">
                <a:solidFill>
                  <a:srgbClr val="C00000"/>
                </a:solidFill>
              </a:rPr>
              <a:t>E</a:t>
            </a:r>
            <a:r>
              <a:rPr lang="es-DO" sz="3200" dirty="0" smtClean="0">
                <a:solidFill>
                  <a:srgbClr val="C00000"/>
                </a:solidFill>
              </a:rPr>
              <a:t>. </a:t>
            </a:r>
            <a:r>
              <a:rPr lang="es-ES" sz="3200" dirty="0"/>
              <a:t>La </a:t>
            </a:r>
            <a:r>
              <a:rPr lang="es-ES" sz="3200" dirty="0" smtClean="0"/>
              <a:t>mano del </a:t>
            </a:r>
            <a:r>
              <a:rPr lang="es-ES" sz="3200" dirty="0"/>
              <a:t>ángel Gabriel</a:t>
            </a:r>
            <a:endParaRPr lang="es-ES" sz="3200" dirty="0"/>
          </a:p>
        </p:txBody>
      </p:sp>
      <p:sp>
        <p:nvSpPr>
          <p:cNvPr id="20" name="CuadroTexto 19">
            <a:extLst>
              <a:ext uri="{FF2B5EF4-FFF2-40B4-BE49-F238E27FC236}">
                <a16:creationId xmlns:a16="http://schemas.microsoft.com/office/drawing/2014/main" id="{8F3B8264-4C31-43B4-BA54-43EE83420FE7}"/>
              </a:ext>
            </a:extLst>
          </p:cNvPr>
          <p:cNvSpPr txBox="1"/>
          <p:nvPr/>
        </p:nvSpPr>
        <p:spPr>
          <a:xfrm>
            <a:off x="6609399" y="3570082"/>
            <a:ext cx="4573262" cy="1077218"/>
          </a:xfrm>
          <a:prstGeom prst="rect">
            <a:avLst/>
          </a:prstGeom>
          <a:noFill/>
        </p:spPr>
        <p:txBody>
          <a:bodyPr wrap="square" rtlCol="0">
            <a:spAutoFit/>
          </a:bodyPr>
          <a:lstStyle/>
          <a:p>
            <a:r>
              <a:rPr lang="es-DO" sz="3200" dirty="0">
                <a:solidFill>
                  <a:srgbClr val="C00000"/>
                </a:solidFill>
              </a:rPr>
              <a:t>D</a:t>
            </a:r>
            <a:r>
              <a:rPr lang="es-DO" sz="3200" dirty="0" smtClean="0">
                <a:solidFill>
                  <a:srgbClr val="C00000"/>
                </a:solidFill>
              </a:rPr>
              <a:t>. </a:t>
            </a:r>
            <a:r>
              <a:rPr lang="es-ES" sz="3200" dirty="0"/>
              <a:t>Daniel cayó en sueño profundo</a:t>
            </a:r>
            <a:endParaRPr lang="es-ES" sz="3200" dirty="0"/>
          </a:p>
        </p:txBody>
      </p:sp>
      <p:sp>
        <p:nvSpPr>
          <p:cNvPr id="21" name="CuadroTexto 20">
            <a:extLst>
              <a:ext uri="{FF2B5EF4-FFF2-40B4-BE49-F238E27FC236}">
                <a16:creationId xmlns:a16="http://schemas.microsoft.com/office/drawing/2014/main" id="{707CBC07-791E-485A-931D-932FDFAF0D6C}"/>
              </a:ext>
            </a:extLst>
          </p:cNvPr>
          <p:cNvSpPr txBox="1"/>
          <p:nvPr/>
        </p:nvSpPr>
        <p:spPr>
          <a:xfrm>
            <a:off x="6609399" y="2219771"/>
            <a:ext cx="4137725" cy="1077218"/>
          </a:xfrm>
          <a:prstGeom prst="rect">
            <a:avLst/>
          </a:prstGeom>
          <a:noFill/>
        </p:spPr>
        <p:txBody>
          <a:bodyPr wrap="square" rtlCol="0">
            <a:spAutoFit/>
          </a:bodyPr>
          <a:lstStyle/>
          <a:p>
            <a:r>
              <a:rPr lang="es-DO" sz="3200" dirty="0">
                <a:solidFill>
                  <a:srgbClr val="C00000"/>
                </a:solidFill>
              </a:rPr>
              <a:t>C</a:t>
            </a:r>
            <a:r>
              <a:rPr lang="es-DO" sz="3200" dirty="0" smtClean="0">
                <a:solidFill>
                  <a:srgbClr val="C00000"/>
                </a:solidFill>
              </a:rPr>
              <a:t>. </a:t>
            </a:r>
            <a:r>
              <a:rPr lang="es-ES" sz="3200" dirty="0"/>
              <a:t>Las oraciones de Daniel en ayuno</a:t>
            </a:r>
            <a:endParaRPr lang="es-ES" sz="3200" dirty="0"/>
          </a:p>
        </p:txBody>
      </p:sp>
      <p:sp>
        <p:nvSpPr>
          <p:cNvPr id="22" name="CuadroTexto 21">
            <a:extLst>
              <a:ext uri="{FF2B5EF4-FFF2-40B4-BE49-F238E27FC236}">
                <a16:creationId xmlns:a16="http://schemas.microsoft.com/office/drawing/2014/main" id="{4D4C28EC-9574-47D6-8D4C-A2D48F991BF0}"/>
              </a:ext>
            </a:extLst>
          </p:cNvPr>
          <p:cNvSpPr txBox="1"/>
          <p:nvPr/>
        </p:nvSpPr>
        <p:spPr>
          <a:xfrm>
            <a:off x="6609399" y="234210"/>
            <a:ext cx="5307781" cy="1077218"/>
          </a:xfrm>
          <a:prstGeom prst="rect">
            <a:avLst/>
          </a:prstGeom>
          <a:noFill/>
        </p:spPr>
        <p:txBody>
          <a:bodyPr wrap="square" rtlCol="0">
            <a:spAutoFit/>
          </a:bodyPr>
          <a:lstStyle/>
          <a:p>
            <a:r>
              <a:rPr lang="es-DO" sz="3200" dirty="0">
                <a:solidFill>
                  <a:srgbClr val="C00000"/>
                </a:solidFill>
              </a:rPr>
              <a:t>A</a:t>
            </a:r>
            <a:r>
              <a:rPr lang="es-DO" sz="3200" dirty="0" smtClean="0">
                <a:solidFill>
                  <a:srgbClr val="C00000"/>
                </a:solidFill>
              </a:rPr>
              <a:t>. </a:t>
            </a:r>
            <a:r>
              <a:rPr lang="es-ES" sz="3200" dirty="0"/>
              <a:t>Lucha entre ángeles del bien y del mal</a:t>
            </a:r>
            <a:endParaRPr lang="es-DO" sz="3200" dirty="0"/>
          </a:p>
        </p:txBody>
      </p:sp>
      <p:sp>
        <p:nvSpPr>
          <p:cNvPr id="23" name="CuadroTexto 22">
            <a:extLst>
              <a:ext uri="{FF2B5EF4-FFF2-40B4-BE49-F238E27FC236}">
                <a16:creationId xmlns:a16="http://schemas.microsoft.com/office/drawing/2014/main" id="{570408FA-21B6-4E50-A2CA-A06FB9771535}"/>
              </a:ext>
            </a:extLst>
          </p:cNvPr>
          <p:cNvSpPr txBox="1"/>
          <p:nvPr/>
        </p:nvSpPr>
        <p:spPr>
          <a:xfrm>
            <a:off x="6609400" y="5723854"/>
            <a:ext cx="5110590" cy="584775"/>
          </a:xfrm>
          <a:prstGeom prst="rect">
            <a:avLst/>
          </a:prstGeom>
          <a:noFill/>
        </p:spPr>
        <p:txBody>
          <a:bodyPr wrap="square" rtlCol="0">
            <a:spAutoFit/>
          </a:bodyPr>
          <a:lstStyle/>
          <a:p>
            <a:r>
              <a:rPr lang="es-DO" sz="3200" dirty="0" smtClean="0">
                <a:solidFill>
                  <a:srgbClr val="C00000"/>
                </a:solidFill>
              </a:rPr>
              <a:t>F. </a:t>
            </a:r>
            <a:r>
              <a:rPr lang="es-ES" sz="3200" dirty="0"/>
              <a:t>Los hijos de Dios por Cristo</a:t>
            </a:r>
            <a:endParaRPr lang="es-ES" sz="3200" dirty="0"/>
          </a:p>
        </p:txBody>
      </p:sp>
      <p:sp>
        <p:nvSpPr>
          <p:cNvPr id="9" name="CuadroTexto 8">
            <a:extLst>
              <a:ext uri="{FF2B5EF4-FFF2-40B4-BE49-F238E27FC236}">
                <a16:creationId xmlns:a16="http://schemas.microsoft.com/office/drawing/2014/main" id="{D52AD20F-C77A-4B88-B6A1-2718AE27E03B}"/>
              </a:ext>
            </a:extLst>
          </p:cNvPr>
          <p:cNvSpPr txBox="1"/>
          <p:nvPr/>
        </p:nvSpPr>
        <p:spPr>
          <a:xfrm>
            <a:off x="6609399" y="1447087"/>
            <a:ext cx="3817709" cy="553998"/>
          </a:xfrm>
          <a:prstGeom prst="rect">
            <a:avLst/>
          </a:prstGeom>
          <a:noFill/>
        </p:spPr>
        <p:txBody>
          <a:bodyPr wrap="square" rtlCol="0">
            <a:spAutoFit/>
          </a:bodyPr>
          <a:lstStyle/>
          <a:p>
            <a:r>
              <a:rPr lang="es-DO" sz="3000" dirty="0">
                <a:solidFill>
                  <a:srgbClr val="C00000"/>
                </a:solidFill>
              </a:rPr>
              <a:t>B</a:t>
            </a:r>
            <a:r>
              <a:rPr lang="es-DO" sz="3000" dirty="0" smtClean="0">
                <a:solidFill>
                  <a:srgbClr val="C00000"/>
                </a:solidFill>
              </a:rPr>
              <a:t>. </a:t>
            </a:r>
            <a:r>
              <a:rPr lang="es-ES" sz="3000" dirty="0" smtClean="0"/>
              <a:t>La mano de Cristo</a:t>
            </a:r>
            <a:endParaRPr lang="es-ES" sz="3000" dirty="0"/>
          </a:p>
        </p:txBody>
      </p:sp>
      <p:sp>
        <p:nvSpPr>
          <p:cNvPr id="6" name="Rectángulo 5"/>
          <p:cNvSpPr/>
          <p:nvPr/>
        </p:nvSpPr>
        <p:spPr>
          <a:xfrm>
            <a:off x="0" y="5158374"/>
            <a:ext cx="1652525" cy="70788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4000" b="1" cap="none" spc="0" dirty="0" smtClean="0">
                <a:ln/>
                <a:solidFill>
                  <a:schemeClr val="accent4"/>
                </a:solidFill>
                <a:effectLst/>
              </a:rPr>
              <a:t>Asocie</a:t>
            </a:r>
            <a:endParaRPr lang="es-ES" sz="4000" b="1" cap="none" spc="0" dirty="0">
              <a:ln/>
              <a:solidFill>
                <a:schemeClr val="accent4"/>
              </a:solidFill>
              <a:effectLst/>
            </a:endParaRPr>
          </a:p>
        </p:txBody>
      </p:sp>
      <p:cxnSp>
        <p:nvCxnSpPr>
          <p:cNvPr id="11" name="Conector recto 10"/>
          <p:cNvCxnSpPr/>
          <p:nvPr/>
        </p:nvCxnSpPr>
        <p:spPr>
          <a:xfrm>
            <a:off x="1652525" y="30409"/>
            <a:ext cx="0" cy="6827591"/>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968276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mph" presetSubtype="0" fill="hold" grpId="0" nodeType="clickEffect">
                                  <p:stCondLst>
                                    <p:cond delay="0"/>
                                  </p:stCondLst>
                                  <p:childTnLst>
                                    <p:animClr clrSpc="hsl" dir="cw">
                                      <p:cBhvr override="childStyle">
                                        <p:cTn id="10" dur="500" fill="hold"/>
                                        <p:tgtEl>
                                          <p:spTgt spid="20"/>
                                        </p:tgtEl>
                                        <p:attrNameLst>
                                          <p:attrName>style.color</p:attrName>
                                        </p:attrNameLst>
                                      </p:cBhvr>
                                      <p:by>
                                        <p:hsl h="7200000" s="0" l="0"/>
                                      </p:by>
                                    </p:animClr>
                                    <p:animClr clrSpc="hsl" dir="cw">
                                      <p:cBhvr>
                                        <p:cTn id="11" dur="500" fill="hold"/>
                                        <p:tgtEl>
                                          <p:spTgt spid="20"/>
                                        </p:tgtEl>
                                        <p:attrNameLst>
                                          <p:attrName>fillcolor</p:attrName>
                                        </p:attrNameLst>
                                      </p:cBhvr>
                                      <p:by>
                                        <p:hsl h="7200000" s="0" l="0"/>
                                      </p:by>
                                    </p:animClr>
                                    <p:animClr clrSpc="hsl" dir="cw">
                                      <p:cBhvr>
                                        <p:cTn id="12" dur="500" fill="hold"/>
                                        <p:tgtEl>
                                          <p:spTgt spid="20"/>
                                        </p:tgtEl>
                                        <p:attrNameLst>
                                          <p:attrName>stroke.color</p:attrName>
                                        </p:attrNameLst>
                                      </p:cBhvr>
                                      <p:by>
                                        <p:hsl h="7200000" s="0" l="0"/>
                                      </p:by>
                                    </p:animClr>
                                    <p:set>
                                      <p:cBhvr>
                                        <p:cTn id="13" dur="500" fill="hold"/>
                                        <p:tgtEl>
                                          <p:spTgt spid="20"/>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mph" presetSubtype="0" fill="hold" grpId="0" nodeType="clickEffect">
                                  <p:stCondLst>
                                    <p:cond delay="0"/>
                                  </p:stCondLst>
                                  <p:childTnLst>
                                    <p:animClr clrSpc="hsl" dir="cw">
                                      <p:cBhvr override="childStyle">
                                        <p:cTn id="21" dur="500" fill="hold"/>
                                        <p:tgtEl>
                                          <p:spTgt spid="8"/>
                                        </p:tgtEl>
                                        <p:attrNameLst>
                                          <p:attrName>style.color</p:attrName>
                                        </p:attrNameLst>
                                      </p:cBhvr>
                                      <p:by>
                                        <p:hsl h="7200000" s="0" l="0"/>
                                      </p:by>
                                    </p:animClr>
                                    <p:animClr clrSpc="hsl" dir="cw">
                                      <p:cBhvr>
                                        <p:cTn id="22" dur="500" fill="hold"/>
                                        <p:tgtEl>
                                          <p:spTgt spid="8"/>
                                        </p:tgtEl>
                                        <p:attrNameLst>
                                          <p:attrName>fillcolor</p:attrName>
                                        </p:attrNameLst>
                                      </p:cBhvr>
                                      <p:by>
                                        <p:hsl h="7200000" s="0" l="0"/>
                                      </p:by>
                                    </p:animClr>
                                    <p:animClr clrSpc="hsl" dir="cw">
                                      <p:cBhvr>
                                        <p:cTn id="23" dur="500" fill="hold"/>
                                        <p:tgtEl>
                                          <p:spTgt spid="8"/>
                                        </p:tgtEl>
                                        <p:attrNameLst>
                                          <p:attrName>stroke.color</p:attrName>
                                        </p:attrNameLst>
                                      </p:cBhvr>
                                      <p:by>
                                        <p:hsl h="7200000" s="0" l="0"/>
                                      </p:by>
                                    </p:animClr>
                                    <p:set>
                                      <p:cBhvr>
                                        <p:cTn id="24" dur="500" fill="hold"/>
                                        <p:tgtEl>
                                          <p:spTgt spid="8"/>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0" nodeType="clickEffect">
                                  <p:stCondLst>
                                    <p:cond delay="0"/>
                                  </p:stCondLst>
                                  <p:childTnLst>
                                    <p:animClr clrSpc="hsl" dir="cw">
                                      <p:cBhvr override="childStyle">
                                        <p:cTn id="32" dur="500" fill="hold"/>
                                        <p:tgtEl>
                                          <p:spTgt spid="23"/>
                                        </p:tgtEl>
                                        <p:attrNameLst>
                                          <p:attrName>style.color</p:attrName>
                                        </p:attrNameLst>
                                      </p:cBhvr>
                                      <p:by>
                                        <p:hsl h="7200000" s="0" l="0"/>
                                      </p:by>
                                    </p:animClr>
                                    <p:animClr clrSpc="hsl" dir="cw">
                                      <p:cBhvr>
                                        <p:cTn id="33" dur="500" fill="hold"/>
                                        <p:tgtEl>
                                          <p:spTgt spid="23"/>
                                        </p:tgtEl>
                                        <p:attrNameLst>
                                          <p:attrName>fillcolor</p:attrName>
                                        </p:attrNameLst>
                                      </p:cBhvr>
                                      <p:by>
                                        <p:hsl h="7200000" s="0" l="0"/>
                                      </p:by>
                                    </p:animClr>
                                    <p:animClr clrSpc="hsl" dir="cw">
                                      <p:cBhvr>
                                        <p:cTn id="34" dur="500" fill="hold"/>
                                        <p:tgtEl>
                                          <p:spTgt spid="23"/>
                                        </p:tgtEl>
                                        <p:attrNameLst>
                                          <p:attrName>stroke.color</p:attrName>
                                        </p:attrNameLst>
                                      </p:cBhvr>
                                      <p:by>
                                        <p:hsl h="7200000" s="0" l="0"/>
                                      </p:by>
                                    </p:animClr>
                                    <p:set>
                                      <p:cBhvr>
                                        <p:cTn id="35" dur="500" fill="hold"/>
                                        <p:tgtEl>
                                          <p:spTgt spid="23"/>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mph" presetSubtype="0" fill="hold" grpId="0" nodeType="clickEffect">
                                  <p:stCondLst>
                                    <p:cond delay="0"/>
                                  </p:stCondLst>
                                  <p:childTnLst>
                                    <p:animClr clrSpc="hsl" dir="cw">
                                      <p:cBhvr override="childStyle">
                                        <p:cTn id="43" dur="500" fill="hold"/>
                                        <p:tgtEl>
                                          <p:spTgt spid="21"/>
                                        </p:tgtEl>
                                        <p:attrNameLst>
                                          <p:attrName>style.color</p:attrName>
                                        </p:attrNameLst>
                                      </p:cBhvr>
                                      <p:by>
                                        <p:hsl h="7200000" s="0" l="0"/>
                                      </p:by>
                                    </p:animClr>
                                    <p:animClr clrSpc="hsl" dir="cw">
                                      <p:cBhvr>
                                        <p:cTn id="44" dur="500" fill="hold"/>
                                        <p:tgtEl>
                                          <p:spTgt spid="21"/>
                                        </p:tgtEl>
                                        <p:attrNameLst>
                                          <p:attrName>fillcolor</p:attrName>
                                        </p:attrNameLst>
                                      </p:cBhvr>
                                      <p:by>
                                        <p:hsl h="7200000" s="0" l="0"/>
                                      </p:by>
                                    </p:animClr>
                                    <p:animClr clrSpc="hsl" dir="cw">
                                      <p:cBhvr>
                                        <p:cTn id="45" dur="500" fill="hold"/>
                                        <p:tgtEl>
                                          <p:spTgt spid="21"/>
                                        </p:tgtEl>
                                        <p:attrNameLst>
                                          <p:attrName>stroke.color</p:attrName>
                                        </p:attrNameLst>
                                      </p:cBhvr>
                                      <p:by>
                                        <p:hsl h="7200000" s="0" l="0"/>
                                      </p:by>
                                    </p:animClr>
                                    <p:set>
                                      <p:cBhvr>
                                        <p:cTn id="46" dur="500" fill="hold"/>
                                        <p:tgtEl>
                                          <p:spTgt spid="21"/>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1" presetClass="emph" presetSubtype="0" fill="hold" grpId="0" nodeType="clickEffect">
                                  <p:stCondLst>
                                    <p:cond delay="0"/>
                                  </p:stCondLst>
                                  <p:childTnLst>
                                    <p:animClr clrSpc="hsl" dir="cw">
                                      <p:cBhvr override="childStyle">
                                        <p:cTn id="54" dur="500" fill="hold"/>
                                        <p:tgtEl>
                                          <p:spTgt spid="22"/>
                                        </p:tgtEl>
                                        <p:attrNameLst>
                                          <p:attrName>style.color</p:attrName>
                                        </p:attrNameLst>
                                      </p:cBhvr>
                                      <p:by>
                                        <p:hsl h="7200000" s="0" l="0"/>
                                      </p:by>
                                    </p:animClr>
                                    <p:animClr clrSpc="hsl" dir="cw">
                                      <p:cBhvr>
                                        <p:cTn id="55" dur="500" fill="hold"/>
                                        <p:tgtEl>
                                          <p:spTgt spid="22"/>
                                        </p:tgtEl>
                                        <p:attrNameLst>
                                          <p:attrName>fillcolor</p:attrName>
                                        </p:attrNameLst>
                                      </p:cBhvr>
                                      <p:by>
                                        <p:hsl h="7200000" s="0" l="0"/>
                                      </p:by>
                                    </p:animClr>
                                    <p:animClr clrSpc="hsl" dir="cw">
                                      <p:cBhvr>
                                        <p:cTn id="56" dur="500" fill="hold"/>
                                        <p:tgtEl>
                                          <p:spTgt spid="22"/>
                                        </p:tgtEl>
                                        <p:attrNameLst>
                                          <p:attrName>stroke.color</p:attrName>
                                        </p:attrNameLst>
                                      </p:cBhvr>
                                      <p:by>
                                        <p:hsl h="7200000" s="0" l="0"/>
                                      </p:by>
                                    </p:animClr>
                                    <p:set>
                                      <p:cBhvr>
                                        <p:cTn id="57" dur="500" fill="hold"/>
                                        <p:tgtEl>
                                          <p:spTgt spid="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P spid="15" grpId="0"/>
      <p:bldP spid="16" grpId="0"/>
      <p:bldP spid="8" grpId="0"/>
      <p:bldP spid="20" grpId="0"/>
      <p:bldP spid="21" grpId="0"/>
      <p:bldP spid="22" grpId="0"/>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1BBDF06D-B11B-42C8-AE11-6D6E4C177720}"/>
              </a:ext>
            </a:extLst>
          </p:cNvPr>
          <p:cNvSpPr txBox="1"/>
          <p:nvPr/>
        </p:nvSpPr>
        <p:spPr>
          <a:xfrm>
            <a:off x="1117722" y="1236894"/>
            <a:ext cx="10433154" cy="4832092"/>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400" b="1" dirty="0">
                <a:solidFill>
                  <a:schemeClr val="bg1"/>
                </a:solidFill>
                <a:latin typeface="Calibri" panose="020F0502020204030204" pitchFamily="34" charset="0"/>
                <a:cs typeface="Calibri" panose="020F0502020204030204" pitchFamily="34" charset="0"/>
              </a:rPr>
              <a:t>La oración desata el poder de Dios para que pueda obrar en nuestro favor de renovadas </a:t>
            </a:r>
            <a:r>
              <a:rPr lang="es-ES" sz="4400" b="1" dirty="0" smtClean="0">
                <a:solidFill>
                  <a:schemeClr val="bg1"/>
                </a:solidFill>
                <a:latin typeface="Calibri" panose="020F0502020204030204" pitchFamily="34" charset="0"/>
                <a:cs typeface="Calibri" panose="020F0502020204030204" pitchFamily="34" charset="0"/>
              </a:rPr>
              <a:t>maneras. La </a:t>
            </a:r>
            <a:r>
              <a:rPr lang="es-ES" sz="4400" b="1" dirty="0">
                <a:solidFill>
                  <a:schemeClr val="bg1"/>
                </a:solidFill>
                <a:latin typeface="Calibri" panose="020F0502020204030204" pitchFamily="34" charset="0"/>
                <a:cs typeface="Calibri" panose="020F0502020204030204" pitchFamily="34" charset="0"/>
              </a:rPr>
              <a:t>oración abre nuestras puertas de oportunidad para que Dios pueda actuar. Como él </a:t>
            </a:r>
            <a:r>
              <a:rPr lang="es-ES" sz="4400" b="1" dirty="0" smtClean="0">
                <a:solidFill>
                  <a:schemeClr val="bg1"/>
                </a:solidFill>
                <a:latin typeface="Calibri" panose="020F0502020204030204" pitchFamily="34" charset="0"/>
                <a:cs typeface="Calibri" panose="020F0502020204030204" pitchFamily="34" charset="0"/>
              </a:rPr>
              <a:t>respeta nuestra </a:t>
            </a:r>
            <a:r>
              <a:rPr lang="es-ES" sz="4400" b="1" dirty="0">
                <a:solidFill>
                  <a:schemeClr val="bg1"/>
                </a:solidFill>
                <a:latin typeface="Calibri" panose="020F0502020204030204" pitchFamily="34" charset="0"/>
                <a:cs typeface="Calibri" panose="020F0502020204030204" pitchFamily="34" charset="0"/>
              </a:rPr>
              <a:t>libertad de elección, la oración le permite ingresar en nuestras </a:t>
            </a:r>
            <a:r>
              <a:rPr lang="es-ES" sz="4400" b="1" dirty="0" smtClean="0">
                <a:solidFill>
                  <a:schemeClr val="bg1"/>
                </a:solidFill>
                <a:latin typeface="Calibri" panose="020F0502020204030204" pitchFamily="34" charset="0"/>
                <a:cs typeface="Calibri" panose="020F0502020204030204" pitchFamily="34" charset="0"/>
              </a:rPr>
              <a:t>vidas.</a:t>
            </a:r>
          </a:p>
        </p:txBody>
      </p:sp>
      <p:sp>
        <p:nvSpPr>
          <p:cNvPr id="9" name="Rectángulo 8">
            <a:extLst>
              <a:ext uri="{FF2B5EF4-FFF2-40B4-BE49-F238E27FC236}">
                <a16:creationId xmlns:a16="http://schemas.microsoft.com/office/drawing/2014/main" id="{AB40DB7F-2397-49BB-935D-FFBDC5B152C6}"/>
              </a:ext>
            </a:extLst>
          </p:cNvPr>
          <p:cNvSpPr/>
          <p:nvPr/>
        </p:nvSpPr>
        <p:spPr>
          <a:xfrm rot="10800000">
            <a:off x="0" y="7953"/>
            <a:ext cx="12206514" cy="1597950"/>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2" name="CuadroTexto 1"/>
          <p:cNvSpPr txBox="1"/>
          <p:nvPr/>
        </p:nvSpPr>
        <p:spPr>
          <a:xfrm>
            <a:off x="-1002890" y="99042"/>
            <a:ext cx="4911213" cy="707886"/>
          </a:xfrm>
          <a:prstGeom prst="rect">
            <a:avLst/>
          </a:prstGeom>
          <a:noFill/>
        </p:spPr>
        <p:txBody>
          <a:bodyPr wrap="square" rtlCol="0">
            <a:spAutoFit/>
          </a:bodyPr>
          <a:lstStyle/>
          <a:p>
            <a:pPr algn="ctr"/>
            <a:r>
              <a:rPr lang="es-DO" sz="4000" b="1" dirty="0" smtClean="0">
                <a:solidFill>
                  <a:schemeClr val="accent2"/>
                </a:solidFill>
                <a:latin typeface="Calibri" panose="020F0502020204030204" pitchFamily="34" charset="0"/>
                <a:cs typeface="Calibri" panose="020F0502020204030204" pitchFamily="34" charset="0"/>
              </a:rPr>
              <a:t>Introducción</a:t>
            </a:r>
            <a:endParaRPr lang="en-US" sz="40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171139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1" name="Forma libre: forma 30">
            <a:extLst>
              <a:ext uri="{FF2B5EF4-FFF2-40B4-BE49-F238E27FC236}">
                <a16:creationId xmlns:a16="http://schemas.microsoft.com/office/drawing/2014/main" id="{398C7394-323C-48C9-B7C5-01C566893450}"/>
              </a:ext>
            </a:extLst>
          </p:cNvPr>
          <p:cNvSpPr/>
          <p:nvPr/>
        </p:nvSpPr>
        <p:spPr>
          <a:xfrm rot="20281858">
            <a:off x="3478903" y="-1795383"/>
            <a:ext cx="8622603" cy="4815761"/>
          </a:xfrm>
          <a:custGeom>
            <a:avLst/>
            <a:gdLst>
              <a:gd name="connsiteX0" fmla="*/ 0 w 8643068"/>
              <a:gd name="connsiteY0" fmla="*/ 0 h 4815761"/>
              <a:gd name="connsiteX1" fmla="*/ 8643068 w 8643068"/>
              <a:gd name="connsiteY1" fmla="*/ 3486594 h 4815761"/>
              <a:gd name="connsiteX2" fmla="*/ 8106885 w 8643068"/>
              <a:gd name="connsiteY2" fmla="*/ 4815761 h 4815761"/>
              <a:gd name="connsiteX3" fmla="*/ 8087749 w 8643068"/>
              <a:gd name="connsiteY3" fmla="*/ 4774961 h 4815761"/>
              <a:gd name="connsiteX4" fmla="*/ 2953648 w 8643068"/>
              <a:gd name="connsiteY4" fmla="*/ 1265075 h 4815761"/>
              <a:gd name="connsiteX5" fmla="*/ 174663 w 8643068"/>
              <a:gd name="connsiteY5" fmla="*/ 377905 h 4815761"/>
              <a:gd name="connsiteX6" fmla="*/ 0 w 8643068"/>
              <a:gd name="connsiteY6" fmla="*/ 340447 h 4815761"/>
              <a:gd name="connsiteX7" fmla="*/ 0 w 8643068"/>
              <a:gd name="connsiteY7" fmla="*/ 0 h 481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43068" h="4815761">
                <a:moveTo>
                  <a:pt x="0" y="0"/>
                </a:moveTo>
                <a:lnTo>
                  <a:pt x="8643068" y="3486594"/>
                </a:lnTo>
                <a:lnTo>
                  <a:pt x="8106885" y="4815761"/>
                </a:lnTo>
                <a:lnTo>
                  <a:pt x="8087749" y="4774961"/>
                </a:lnTo>
                <a:cubicBezTo>
                  <a:pt x="7538239" y="3713685"/>
                  <a:pt x="5541269" y="2308915"/>
                  <a:pt x="2953648" y="1265075"/>
                </a:cubicBezTo>
                <a:cubicBezTo>
                  <a:pt x="1983290" y="873635"/>
                  <a:pt x="1037525" y="576377"/>
                  <a:pt x="174663" y="377905"/>
                </a:cubicBezTo>
                <a:lnTo>
                  <a:pt x="0" y="340447"/>
                </a:lnTo>
                <a:lnTo>
                  <a:pt x="0" y="0"/>
                </a:lnTo>
                <a:close/>
              </a:path>
            </a:pathLst>
          </a:custGeom>
          <a:solidFill>
            <a:srgbClr val="C68018"/>
          </a:solidFill>
          <a:ln>
            <a:solidFill>
              <a:srgbClr val="C68018"/>
            </a:solidFill>
          </a:ln>
          <a:scene3d>
            <a:camera prst="orthographicFront"/>
            <a:lightRig rig="threePt" dir="t"/>
          </a:scene3d>
          <a:sp3d>
            <a:bevelT w="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DO" dirty="0"/>
          </a:p>
        </p:txBody>
      </p:sp>
      <p:sp>
        <p:nvSpPr>
          <p:cNvPr id="10" name="Rectángulo 9">
            <a:extLst>
              <a:ext uri="{FF2B5EF4-FFF2-40B4-BE49-F238E27FC236}">
                <a16:creationId xmlns:a16="http://schemas.microsoft.com/office/drawing/2014/main" id="{2A19C5A1-68BF-46FF-B747-E81E58D3A2DD}"/>
              </a:ext>
            </a:extLst>
          </p:cNvPr>
          <p:cNvSpPr/>
          <p:nvPr/>
        </p:nvSpPr>
        <p:spPr>
          <a:xfrm rot="894461">
            <a:off x="2076246" y="-180464"/>
            <a:ext cx="1170569" cy="7234092"/>
          </a:xfrm>
          <a:custGeom>
            <a:avLst/>
            <a:gdLst>
              <a:gd name="connsiteX0" fmla="*/ 0 w 968991"/>
              <a:gd name="connsiteY0" fmla="*/ 0 h 6632480"/>
              <a:gd name="connsiteX1" fmla="*/ 968991 w 968991"/>
              <a:gd name="connsiteY1" fmla="*/ 0 h 6632480"/>
              <a:gd name="connsiteX2" fmla="*/ 968991 w 968991"/>
              <a:gd name="connsiteY2" fmla="*/ 6632480 h 6632480"/>
              <a:gd name="connsiteX3" fmla="*/ 0 w 968991"/>
              <a:gd name="connsiteY3" fmla="*/ 6632480 h 6632480"/>
              <a:gd name="connsiteX4" fmla="*/ 0 w 968991"/>
              <a:gd name="connsiteY4" fmla="*/ 0 h 6632480"/>
              <a:gd name="connsiteX0" fmla="*/ 0 w 968991"/>
              <a:gd name="connsiteY0" fmla="*/ 0 h 6632480"/>
              <a:gd name="connsiteX1" fmla="*/ 968991 w 968991"/>
              <a:gd name="connsiteY1" fmla="*/ 0 h 6632480"/>
              <a:gd name="connsiteX2" fmla="*/ 937668 w 968991"/>
              <a:gd name="connsiteY2" fmla="*/ 964432 h 6632480"/>
              <a:gd name="connsiteX3" fmla="*/ 968991 w 968991"/>
              <a:gd name="connsiteY3" fmla="*/ 6632480 h 6632480"/>
              <a:gd name="connsiteX4" fmla="*/ 0 w 968991"/>
              <a:gd name="connsiteY4" fmla="*/ 6632480 h 6632480"/>
              <a:gd name="connsiteX5" fmla="*/ 0 w 968991"/>
              <a:gd name="connsiteY5" fmla="*/ 0 h 6632480"/>
              <a:gd name="connsiteX0" fmla="*/ 438 w 969429"/>
              <a:gd name="connsiteY0" fmla="*/ 0 h 6632480"/>
              <a:gd name="connsiteX1" fmla="*/ 969429 w 969429"/>
              <a:gd name="connsiteY1" fmla="*/ 0 h 6632480"/>
              <a:gd name="connsiteX2" fmla="*/ 938106 w 969429"/>
              <a:gd name="connsiteY2" fmla="*/ 964432 h 6632480"/>
              <a:gd name="connsiteX3" fmla="*/ 969429 w 969429"/>
              <a:gd name="connsiteY3" fmla="*/ 6632480 h 6632480"/>
              <a:gd name="connsiteX4" fmla="*/ 438 w 969429"/>
              <a:gd name="connsiteY4" fmla="*/ 6632480 h 6632480"/>
              <a:gd name="connsiteX5" fmla="*/ 5463 w 969429"/>
              <a:gd name="connsiteY5" fmla="*/ 1055060 h 6632480"/>
              <a:gd name="connsiteX6" fmla="*/ 438 w 969429"/>
              <a:gd name="connsiteY6" fmla="*/ 0 h 6632480"/>
              <a:gd name="connsiteX0" fmla="*/ 0 w 1553116"/>
              <a:gd name="connsiteY0" fmla="*/ 320983 h 6632480"/>
              <a:gd name="connsiteX1" fmla="*/ 1553116 w 1553116"/>
              <a:gd name="connsiteY1" fmla="*/ 0 h 6632480"/>
              <a:gd name="connsiteX2" fmla="*/ 1521793 w 1553116"/>
              <a:gd name="connsiteY2" fmla="*/ 964432 h 6632480"/>
              <a:gd name="connsiteX3" fmla="*/ 1553116 w 1553116"/>
              <a:gd name="connsiteY3" fmla="*/ 6632480 h 6632480"/>
              <a:gd name="connsiteX4" fmla="*/ 584125 w 1553116"/>
              <a:gd name="connsiteY4" fmla="*/ 6632480 h 6632480"/>
              <a:gd name="connsiteX5" fmla="*/ 589150 w 1553116"/>
              <a:gd name="connsiteY5" fmla="*/ 1055060 h 6632480"/>
              <a:gd name="connsiteX6" fmla="*/ 0 w 1553116"/>
              <a:gd name="connsiteY6" fmla="*/ 320983 h 6632480"/>
              <a:gd name="connsiteX0" fmla="*/ 0 w 1553116"/>
              <a:gd name="connsiteY0" fmla="*/ 120762 h 6432259"/>
              <a:gd name="connsiteX1" fmla="*/ 986813 w 1553116"/>
              <a:gd name="connsiteY1" fmla="*/ 0 h 6432259"/>
              <a:gd name="connsiteX2" fmla="*/ 1521793 w 1553116"/>
              <a:gd name="connsiteY2" fmla="*/ 764211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96859 w 1553116"/>
              <a:gd name="connsiteY2" fmla="*/ 556935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84091 w 1553116"/>
              <a:gd name="connsiteY2" fmla="*/ 518032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424443"/>
              <a:gd name="connsiteY0" fmla="*/ 293991 h 6432259"/>
              <a:gd name="connsiteX1" fmla="*/ 858140 w 1424443"/>
              <a:gd name="connsiteY1" fmla="*/ 0 h 6432259"/>
              <a:gd name="connsiteX2" fmla="*/ 1355418 w 1424443"/>
              <a:gd name="connsiteY2" fmla="*/ 518032 h 6432259"/>
              <a:gd name="connsiteX3" fmla="*/ 1424443 w 1424443"/>
              <a:gd name="connsiteY3" fmla="*/ 6432259 h 6432259"/>
              <a:gd name="connsiteX4" fmla="*/ 455452 w 1424443"/>
              <a:gd name="connsiteY4" fmla="*/ 6432259 h 6432259"/>
              <a:gd name="connsiteX5" fmla="*/ 460477 w 1424443"/>
              <a:gd name="connsiteY5" fmla="*/ 854839 h 6432259"/>
              <a:gd name="connsiteX6" fmla="*/ 0 w 1424443"/>
              <a:gd name="connsiteY6" fmla="*/ 293991 h 6432259"/>
              <a:gd name="connsiteX0" fmla="*/ 0 w 1426442"/>
              <a:gd name="connsiteY0" fmla="*/ 293991 h 6432259"/>
              <a:gd name="connsiteX1" fmla="*/ 858140 w 1426442"/>
              <a:gd name="connsiteY1" fmla="*/ 0 h 6432259"/>
              <a:gd name="connsiteX2" fmla="*/ 1355418 w 1426442"/>
              <a:gd name="connsiteY2" fmla="*/ 518032 h 6432259"/>
              <a:gd name="connsiteX3" fmla="*/ 1426442 w 1426442"/>
              <a:gd name="connsiteY3" fmla="*/ 6000683 h 6432259"/>
              <a:gd name="connsiteX4" fmla="*/ 455452 w 1426442"/>
              <a:gd name="connsiteY4" fmla="*/ 6432259 h 6432259"/>
              <a:gd name="connsiteX5" fmla="*/ 460477 w 1426442"/>
              <a:gd name="connsiteY5" fmla="*/ 854839 h 6432259"/>
              <a:gd name="connsiteX6" fmla="*/ 0 w 1426442"/>
              <a:gd name="connsiteY6" fmla="*/ 293991 h 6432259"/>
              <a:gd name="connsiteX0" fmla="*/ 0 w 1426442"/>
              <a:gd name="connsiteY0" fmla="*/ 293991 h 6074032"/>
              <a:gd name="connsiteX1" fmla="*/ 858140 w 1426442"/>
              <a:gd name="connsiteY1" fmla="*/ 0 h 6074032"/>
              <a:gd name="connsiteX2" fmla="*/ 1355418 w 1426442"/>
              <a:gd name="connsiteY2" fmla="*/ 518032 h 6074032"/>
              <a:gd name="connsiteX3" fmla="*/ 1426442 w 1426442"/>
              <a:gd name="connsiteY3" fmla="*/ 6000683 h 6074032"/>
              <a:gd name="connsiteX4" fmla="*/ 452795 w 1426442"/>
              <a:gd name="connsiteY4" fmla="*/ 6074032 h 6074032"/>
              <a:gd name="connsiteX5" fmla="*/ 460477 w 1426442"/>
              <a:gd name="connsiteY5" fmla="*/ 854839 h 6074032"/>
              <a:gd name="connsiteX6" fmla="*/ 0 w 1426442"/>
              <a:gd name="connsiteY6" fmla="*/ 293991 h 6074032"/>
              <a:gd name="connsiteX0" fmla="*/ 0 w 1418930"/>
              <a:gd name="connsiteY0" fmla="*/ 293991 h 6074032"/>
              <a:gd name="connsiteX1" fmla="*/ 858140 w 1418930"/>
              <a:gd name="connsiteY1" fmla="*/ 0 h 6074032"/>
              <a:gd name="connsiteX2" fmla="*/ 1355418 w 1418930"/>
              <a:gd name="connsiteY2" fmla="*/ 518032 h 6074032"/>
              <a:gd name="connsiteX3" fmla="*/ 1418930 w 1418930"/>
              <a:gd name="connsiteY3" fmla="*/ 5758960 h 6074032"/>
              <a:gd name="connsiteX4" fmla="*/ 452795 w 1418930"/>
              <a:gd name="connsiteY4" fmla="*/ 6074032 h 6074032"/>
              <a:gd name="connsiteX5" fmla="*/ 460477 w 1418930"/>
              <a:gd name="connsiteY5" fmla="*/ 854839 h 6074032"/>
              <a:gd name="connsiteX6" fmla="*/ 0 w 1418930"/>
              <a:gd name="connsiteY6" fmla="*/ 293991 h 6074032"/>
              <a:gd name="connsiteX0" fmla="*/ 0 w 1418930"/>
              <a:gd name="connsiteY0" fmla="*/ 289736 h 6069777"/>
              <a:gd name="connsiteX1" fmla="*/ 845173 w 1418930"/>
              <a:gd name="connsiteY1" fmla="*/ 0 h 6069777"/>
              <a:gd name="connsiteX2" fmla="*/ 1355418 w 1418930"/>
              <a:gd name="connsiteY2" fmla="*/ 513777 h 6069777"/>
              <a:gd name="connsiteX3" fmla="*/ 1418930 w 1418930"/>
              <a:gd name="connsiteY3" fmla="*/ 5754705 h 6069777"/>
              <a:gd name="connsiteX4" fmla="*/ 452795 w 1418930"/>
              <a:gd name="connsiteY4" fmla="*/ 6069777 h 6069777"/>
              <a:gd name="connsiteX5" fmla="*/ 460477 w 1418930"/>
              <a:gd name="connsiteY5" fmla="*/ 850584 h 6069777"/>
              <a:gd name="connsiteX6" fmla="*/ 0 w 1418930"/>
              <a:gd name="connsiteY6" fmla="*/ 289736 h 6069777"/>
              <a:gd name="connsiteX0" fmla="*/ 0 w 1410418"/>
              <a:gd name="connsiteY0" fmla="*/ 315671 h 6069777"/>
              <a:gd name="connsiteX1" fmla="*/ 836661 w 1410418"/>
              <a:gd name="connsiteY1" fmla="*/ 0 h 6069777"/>
              <a:gd name="connsiteX2" fmla="*/ 1346906 w 1410418"/>
              <a:gd name="connsiteY2" fmla="*/ 513777 h 6069777"/>
              <a:gd name="connsiteX3" fmla="*/ 1410418 w 1410418"/>
              <a:gd name="connsiteY3" fmla="*/ 5754705 h 6069777"/>
              <a:gd name="connsiteX4" fmla="*/ 444283 w 1410418"/>
              <a:gd name="connsiteY4" fmla="*/ 6069777 h 6069777"/>
              <a:gd name="connsiteX5" fmla="*/ 451965 w 1410418"/>
              <a:gd name="connsiteY5" fmla="*/ 850584 h 6069777"/>
              <a:gd name="connsiteX6" fmla="*/ 0 w 1410418"/>
              <a:gd name="connsiteY6" fmla="*/ 315671 h 6069777"/>
              <a:gd name="connsiteX0" fmla="*/ 0 w 1410418"/>
              <a:gd name="connsiteY0" fmla="*/ 319727 h 6073833"/>
              <a:gd name="connsiteX1" fmla="*/ 892786 w 1410418"/>
              <a:gd name="connsiteY1" fmla="*/ 0 h 6073833"/>
              <a:gd name="connsiteX2" fmla="*/ 1346906 w 1410418"/>
              <a:gd name="connsiteY2" fmla="*/ 517833 h 6073833"/>
              <a:gd name="connsiteX3" fmla="*/ 1410418 w 1410418"/>
              <a:gd name="connsiteY3" fmla="*/ 5758761 h 6073833"/>
              <a:gd name="connsiteX4" fmla="*/ 444283 w 1410418"/>
              <a:gd name="connsiteY4" fmla="*/ 6073833 h 6073833"/>
              <a:gd name="connsiteX5" fmla="*/ 451965 w 1410418"/>
              <a:gd name="connsiteY5" fmla="*/ 854640 h 6073833"/>
              <a:gd name="connsiteX6" fmla="*/ 0 w 1410418"/>
              <a:gd name="connsiteY6" fmla="*/ 319727 h 6073833"/>
              <a:gd name="connsiteX0" fmla="*/ 0 w 1410418"/>
              <a:gd name="connsiteY0" fmla="*/ 280825 h 6034931"/>
              <a:gd name="connsiteX1" fmla="*/ 908948 w 1410418"/>
              <a:gd name="connsiteY1" fmla="*/ 0 h 6034931"/>
              <a:gd name="connsiteX2" fmla="*/ 1346906 w 1410418"/>
              <a:gd name="connsiteY2" fmla="*/ 478931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80825 h 6034931"/>
              <a:gd name="connsiteX1" fmla="*/ 908948 w 1410418"/>
              <a:gd name="connsiteY1" fmla="*/ 0 h 6034931"/>
              <a:gd name="connsiteX2" fmla="*/ 1379228 w 1410418"/>
              <a:gd name="connsiteY2" fmla="*/ 556735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66986 h 6021092"/>
              <a:gd name="connsiteX1" fmla="*/ 914677 w 1410418"/>
              <a:gd name="connsiteY1" fmla="*/ 0 h 6021092"/>
              <a:gd name="connsiteX2" fmla="*/ 1379228 w 1410418"/>
              <a:gd name="connsiteY2" fmla="*/ 542896 h 6021092"/>
              <a:gd name="connsiteX3" fmla="*/ 1410418 w 1410418"/>
              <a:gd name="connsiteY3" fmla="*/ 5706020 h 6021092"/>
              <a:gd name="connsiteX4" fmla="*/ 444283 w 1410418"/>
              <a:gd name="connsiteY4" fmla="*/ 6021092 h 6021092"/>
              <a:gd name="connsiteX5" fmla="*/ 451965 w 1410418"/>
              <a:gd name="connsiteY5" fmla="*/ 801899 h 6021092"/>
              <a:gd name="connsiteX6" fmla="*/ 0 w 1410418"/>
              <a:gd name="connsiteY6" fmla="*/ 266986 h 6021092"/>
              <a:gd name="connsiteX0" fmla="*/ 0 w 1410418"/>
              <a:gd name="connsiteY0" fmla="*/ 253148 h 6007254"/>
              <a:gd name="connsiteX1" fmla="*/ 920407 w 1410418"/>
              <a:gd name="connsiteY1" fmla="*/ 0 h 6007254"/>
              <a:gd name="connsiteX2" fmla="*/ 1379228 w 1410418"/>
              <a:gd name="connsiteY2" fmla="*/ 529058 h 6007254"/>
              <a:gd name="connsiteX3" fmla="*/ 1410418 w 1410418"/>
              <a:gd name="connsiteY3" fmla="*/ 5692182 h 6007254"/>
              <a:gd name="connsiteX4" fmla="*/ 444283 w 1410418"/>
              <a:gd name="connsiteY4" fmla="*/ 6007254 h 6007254"/>
              <a:gd name="connsiteX5" fmla="*/ 451965 w 1410418"/>
              <a:gd name="connsiteY5" fmla="*/ 788061 h 6007254"/>
              <a:gd name="connsiteX6" fmla="*/ 0 w 1410418"/>
              <a:gd name="connsiteY6" fmla="*/ 253148 h 6007254"/>
              <a:gd name="connsiteX0" fmla="*/ 0 w 1428863"/>
              <a:gd name="connsiteY0" fmla="*/ 253148 h 6007254"/>
              <a:gd name="connsiteX1" fmla="*/ 920407 w 1428863"/>
              <a:gd name="connsiteY1" fmla="*/ 0 h 6007254"/>
              <a:gd name="connsiteX2" fmla="*/ 1379228 w 1428863"/>
              <a:gd name="connsiteY2" fmla="*/ 529058 h 6007254"/>
              <a:gd name="connsiteX3" fmla="*/ 1428863 w 1428863"/>
              <a:gd name="connsiteY3" fmla="*/ 5778814 h 6007254"/>
              <a:gd name="connsiteX4" fmla="*/ 444283 w 1428863"/>
              <a:gd name="connsiteY4" fmla="*/ 6007254 h 6007254"/>
              <a:gd name="connsiteX5" fmla="*/ 451965 w 1428863"/>
              <a:gd name="connsiteY5" fmla="*/ 788061 h 6007254"/>
              <a:gd name="connsiteX6" fmla="*/ 0 w 1428863"/>
              <a:gd name="connsiteY6" fmla="*/ 253148 h 6007254"/>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51598"/>
              <a:gd name="connsiteY0" fmla="*/ 253148 h 5999822"/>
              <a:gd name="connsiteX1" fmla="*/ 920407 w 1451598"/>
              <a:gd name="connsiteY1" fmla="*/ 0 h 5999822"/>
              <a:gd name="connsiteX2" fmla="*/ 1379228 w 1451598"/>
              <a:gd name="connsiteY2" fmla="*/ 529058 h 5999822"/>
              <a:gd name="connsiteX3" fmla="*/ 1451598 w 1451598"/>
              <a:gd name="connsiteY3" fmla="*/ 5798671 h 5999822"/>
              <a:gd name="connsiteX4" fmla="*/ 440523 w 1451598"/>
              <a:gd name="connsiteY4" fmla="*/ 5999822 h 5999822"/>
              <a:gd name="connsiteX5" fmla="*/ 451965 w 1451598"/>
              <a:gd name="connsiteY5" fmla="*/ 788061 h 5999822"/>
              <a:gd name="connsiteX6" fmla="*/ 0 w 1451598"/>
              <a:gd name="connsiteY6" fmla="*/ 253148 h 5999822"/>
              <a:gd name="connsiteX0" fmla="*/ 0 w 1436383"/>
              <a:gd name="connsiteY0" fmla="*/ 253148 h 5999822"/>
              <a:gd name="connsiteX1" fmla="*/ 920407 w 1436383"/>
              <a:gd name="connsiteY1" fmla="*/ 0 h 5999822"/>
              <a:gd name="connsiteX2" fmla="*/ 1379228 w 1436383"/>
              <a:gd name="connsiteY2" fmla="*/ 529058 h 5999822"/>
              <a:gd name="connsiteX3" fmla="*/ 1436384 w 1436383"/>
              <a:gd name="connsiteY3" fmla="*/ 5793678 h 5999822"/>
              <a:gd name="connsiteX4" fmla="*/ 440523 w 1436383"/>
              <a:gd name="connsiteY4" fmla="*/ 5999822 h 5999822"/>
              <a:gd name="connsiteX5" fmla="*/ 451965 w 1436383"/>
              <a:gd name="connsiteY5" fmla="*/ 788061 h 5999822"/>
              <a:gd name="connsiteX6" fmla="*/ 0 w 1436383"/>
              <a:gd name="connsiteY6" fmla="*/ 253148 h 5999822"/>
              <a:gd name="connsiteX0" fmla="*/ 0 w 1436384"/>
              <a:gd name="connsiteY0" fmla="*/ 253148 h 5999822"/>
              <a:gd name="connsiteX1" fmla="*/ 920407 w 1436384"/>
              <a:gd name="connsiteY1" fmla="*/ 0 h 5999822"/>
              <a:gd name="connsiteX2" fmla="*/ 1379228 w 1436384"/>
              <a:gd name="connsiteY2" fmla="*/ 529058 h 5999822"/>
              <a:gd name="connsiteX3" fmla="*/ 1436384 w 1436384"/>
              <a:gd name="connsiteY3" fmla="*/ 5793678 h 5999822"/>
              <a:gd name="connsiteX4" fmla="*/ 440523 w 1436384"/>
              <a:gd name="connsiteY4" fmla="*/ 5999822 h 5999822"/>
              <a:gd name="connsiteX5" fmla="*/ 451965 w 1436384"/>
              <a:gd name="connsiteY5" fmla="*/ 788061 h 5999822"/>
              <a:gd name="connsiteX6" fmla="*/ 0 w 1436384"/>
              <a:gd name="connsiteY6" fmla="*/ 253148 h 5999822"/>
              <a:gd name="connsiteX0" fmla="*/ 0 w 1436384"/>
              <a:gd name="connsiteY0" fmla="*/ 253148 h 5992505"/>
              <a:gd name="connsiteX1" fmla="*/ 920407 w 1436384"/>
              <a:gd name="connsiteY1" fmla="*/ 0 h 5992505"/>
              <a:gd name="connsiteX2" fmla="*/ 1379228 w 1436384"/>
              <a:gd name="connsiteY2" fmla="*/ 529058 h 5992505"/>
              <a:gd name="connsiteX3" fmla="*/ 1436384 w 1436384"/>
              <a:gd name="connsiteY3" fmla="*/ 5793678 h 5992505"/>
              <a:gd name="connsiteX4" fmla="*/ 474890 w 1436384"/>
              <a:gd name="connsiteY4" fmla="*/ 5992505 h 5992505"/>
              <a:gd name="connsiteX5" fmla="*/ 451965 w 1436384"/>
              <a:gd name="connsiteY5" fmla="*/ 788061 h 5992505"/>
              <a:gd name="connsiteX6" fmla="*/ 0 w 1436384"/>
              <a:gd name="connsiteY6" fmla="*/ 253148 h 5992505"/>
              <a:gd name="connsiteX0" fmla="*/ 0 w 1436384"/>
              <a:gd name="connsiteY0" fmla="*/ 253148 h 5999823"/>
              <a:gd name="connsiteX1" fmla="*/ 920407 w 1436384"/>
              <a:gd name="connsiteY1" fmla="*/ 0 h 5999823"/>
              <a:gd name="connsiteX2" fmla="*/ 1379228 w 1436384"/>
              <a:gd name="connsiteY2" fmla="*/ 529058 h 5999823"/>
              <a:gd name="connsiteX3" fmla="*/ 1436384 w 1436384"/>
              <a:gd name="connsiteY3" fmla="*/ 5793678 h 5999823"/>
              <a:gd name="connsiteX4" fmla="*/ 440525 w 1436384"/>
              <a:gd name="connsiteY4" fmla="*/ 5999823 h 5999823"/>
              <a:gd name="connsiteX5" fmla="*/ 451965 w 1436384"/>
              <a:gd name="connsiteY5" fmla="*/ 788061 h 5999823"/>
              <a:gd name="connsiteX6" fmla="*/ 0 w 1436384"/>
              <a:gd name="connsiteY6" fmla="*/ 253148 h 5999823"/>
              <a:gd name="connsiteX0" fmla="*/ 0 w 1481676"/>
              <a:gd name="connsiteY0" fmla="*/ 188697 h 5999823"/>
              <a:gd name="connsiteX1" fmla="*/ 965699 w 1481676"/>
              <a:gd name="connsiteY1" fmla="*/ 0 h 5999823"/>
              <a:gd name="connsiteX2" fmla="*/ 1424520 w 1481676"/>
              <a:gd name="connsiteY2" fmla="*/ 529058 h 5999823"/>
              <a:gd name="connsiteX3" fmla="*/ 1481676 w 1481676"/>
              <a:gd name="connsiteY3" fmla="*/ 5793678 h 5999823"/>
              <a:gd name="connsiteX4" fmla="*/ 485817 w 1481676"/>
              <a:gd name="connsiteY4" fmla="*/ 5999823 h 5999823"/>
              <a:gd name="connsiteX5" fmla="*/ 497257 w 1481676"/>
              <a:gd name="connsiteY5" fmla="*/ 788061 h 5999823"/>
              <a:gd name="connsiteX6" fmla="*/ 0 w 1481676"/>
              <a:gd name="connsiteY6" fmla="*/ 188697 h 599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76" h="5999823">
                <a:moveTo>
                  <a:pt x="0" y="188697"/>
                </a:moveTo>
                <a:lnTo>
                  <a:pt x="965699" y="0"/>
                </a:lnTo>
                <a:lnTo>
                  <a:pt x="1424520" y="529058"/>
                </a:lnTo>
                <a:lnTo>
                  <a:pt x="1481676" y="5793678"/>
                </a:lnTo>
                <a:cubicBezTo>
                  <a:pt x="1137075" y="5854109"/>
                  <a:pt x="1025161" y="5897926"/>
                  <a:pt x="485817" y="5999823"/>
                </a:cubicBezTo>
                <a:cubicBezTo>
                  <a:pt x="483170" y="4142102"/>
                  <a:pt x="499904" y="2645782"/>
                  <a:pt x="497257" y="788061"/>
                </a:cubicBezTo>
                <a:lnTo>
                  <a:pt x="0" y="188697"/>
                </a:lnTo>
                <a:close/>
              </a:path>
            </a:pathLst>
          </a:custGeom>
          <a:gradFill>
            <a:gsLst>
              <a:gs pos="0">
                <a:srgbClr val="C68018"/>
              </a:gs>
              <a:gs pos="30000">
                <a:schemeClr val="accent5">
                  <a:lumMod val="20000"/>
                  <a:lumOff val="80000"/>
                </a:schemeClr>
              </a:gs>
              <a:gs pos="53000">
                <a:schemeClr val="accent5">
                  <a:lumMod val="75000"/>
                </a:schemeClr>
              </a:gs>
              <a:gs pos="100000">
                <a:schemeClr val="accent5">
                  <a:lumMod val="50000"/>
                </a:schemeClr>
              </a:gs>
            </a:gsLst>
            <a:lin ang="5400000" scaled="1"/>
          </a:gradFill>
          <a:ln w="76200">
            <a:solidFill>
              <a:schemeClr val="bg1"/>
            </a:solidFill>
          </a:ln>
          <a:scene3d>
            <a:camera prst="orthographicFront"/>
            <a:lightRig rig="threePt" dir="t"/>
          </a:scene3d>
          <a:sp3d>
            <a:bevelT w="171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Rectángulo 5">
            <a:extLst>
              <a:ext uri="{FF2B5EF4-FFF2-40B4-BE49-F238E27FC236}">
                <a16:creationId xmlns:a16="http://schemas.microsoft.com/office/drawing/2014/main" id="{205C367E-17B1-4CAE-A55D-3F1651503034}"/>
              </a:ext>
            </a:extLst>
          </p:cNvPr>
          <p:cNvSpPr/>
          <p:nvPr/>
        </p:nvSpPr>
        <p:spPr>
          <a:xfrm>
            <a:off x="-34050" y="-23515"/>
            <a:ext cx="3130176" cy="6894076"/>
          </a:xfrm>
          <a:custGeom>
            <a:avLst/>
            <a:gdLst>
              <a:gd name="connsiteX0" fmla="*/ 0 w 1465943"/>
              <a:gd name="connsiteY0" fmla="*/ 0 h 5116218"/>
              <a:gd name="connsiteX1" fmla="*/ 1465943 w 1465943"/>
              <a:gd name="connsiteY1" fmla="*/ 0 h 5116218"/>
              <a:gd name="connsiteX2" fmla="*/ 1465943 w 1465943"/>
              <a:gd name="connsiteY2" fmla="*/ 5116218 h 5116218"/>
              <a:gd name="connsiteX3" fmla="*/ 0 w 1465943"/>
              <a:gd name="connsiteY3" fmla="*/ 5116218 h 5116218"/>
              <a:gd name="connsiteX4" fmla="*/ 0 w 1465943"/>
              <a:gd name="connsiteY4" fmla="*/ 0 h 5116218"/>
              <a:gd name="connsiteX0" fmla="*/ 0 w 1465943"/>
              <a:gd name="connsiteY0" fmla="*/ 0 h 5116218"/>
              <a:gd name="connsiteX1" fmla="*/ 1465943 w 1465943"/>
              <a:gd name="connsiteY1" fmla="*/ 0 h 5116218"/>
              <a:gd name="connsiteX2" fmla="*/ 1465943 w 1465943"/>
              <a:gd name="connsiteY2" fmla="*/ 2191657 h 5116218"/>
              <a:gd name="connsiteX3" fmla="*/ 1465943 w 1465943"/>
              <a:gd name="connsiteY3" fmla="*/ 5116218 h 5116218"/>
              <a:gd name="connsiteX4" fmla="*/ 0 w 1465943"/>
              <a:gd name="connsiteY4" fmla="*/ 5116218 h 5116218"/>
              <a:gd name="connsiteX5" fmla="*/ 0 w 1465943"/>
              <a:gd name="connsiteY5"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65943 w 1465943"/>
              <a:gd name="connsiteY4" fmla="*/ 5116218 h 5116218"/>
              <a:gd name="connsiteX5" fmla="*/ 0 w 1465943"/>
              <a:gd name="connsiteY5" fmla="*/ 5116218 h 5116218"/>
              <a:gd name="connsiteX6" fmla="*/ 0 w 1465943"/>
              <a:gd name="connsiteY6"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51429 w 1465943"/>
              <a:gd name="connsiteY4" fmla="*/ 3526971 h 5116218"/>
              <a:gd name="connsiteX5" fmla="*/ 1465943 w 1465943"/>
              <a:gd name="connsiteY5" fmla="*/ 5116218 h 5116218"/>
              <a:gd name="connsiteX6" fmla="*/ 0 w 1465943"/>
              <a:gd name="connsiteY6" fmla="*/ 5116218 h 5116218"/>
              <a:gd name="connsiteX7" fmla="*/ 0 w 1465943"/>
              <a:gd name="connsiteY7" fmla="*/ 0 h 5116218"/>
              <a:gd name="connsiteX0" fmla="*/ 29029 w 1494972"/>
              <a:gd name="connsiteY0" fmla="*/ 0 h 6828904"/>
              <a:gd name="connsiteX1" fmla="*/ 1494972 w 1494972"/>
              <a:gd name="connsiteY1" fmla="*/ 0 h 6828904"/>
              <a:gd name="connsiteX2" fmla="*/ 1480458 w 1494972"/>
              <a:gd name="connsiteY2" fmla="*/ 972457 h 6828904"/>
              <a:gd name="connsiteX3" fmla="*/ 1494972 w 1494972"/>
              <a:gd name="connsiteY3" fmla="*/ 2191657 h 6828904"/>
              <a:gd name="connsiteX4" fmla="*/ 1480458 w 1494972"/>
              <a:gd name="connsiteY4" fmla="*/ 3526971 h 6828904"/>
              <a:gd name="connsiteX5" fmla="*/ 1494972 w 1494972"/>
              <a:gd name="connsiteY5" fmla="*/ 5116218 h 6828904"/>
              <a:gd name="connsiteX6" fmla="*/ 0 w 1494972"/>
              <a:gd name="connsiteY6" fmla="*/ 6828904 h 6828904"/>
              <a:gd name="connsiteX7" fmla="*/ 29029 w 1494972"/>
              <a:gd name="connsiteY7" fmla="*/ 0 h 6828904"/>
              <a:gd name="connsiteX0" fmla="*/ 29029 w 1567543"/>
              <a:gd name="connsiteY0" fmla="*/ 0 h 6828904"/>
              <a:gd name="connsiteX1" fmla="*/ 1494972 w 1567543"/>
              <a:gd name="connsiteY1" fmla="*/ 0 h 6828904"/>
              <a:gd name="connsiteX2" fmla="*/ 1480458 w 1567543"/>
              <a:gd name="connsiteY2" fmla="*/ 972457 h 6828904"/>
              <a:gd name="connsiteX3" fmla="*/ 1494972 w 1567543"/>
              <a:gd name="connsiteY3" fmla="*/ 2191657 h 6828904"/>
              <a:gd name="connsiteX4" fmla="*/ 1480458 w 1567543"/>
              <a:gd name="connsiteY4" fmla="*/ 3526971 h 6828904"/>
              <a:gd name="connsiteX5" fmla="*/ 1567543 w 1567543"/>
              <a:gd name="connsiteY5" fmla="*/ 5435532 h 6828904"/>
              <a:gd name="connsiteX6" fmla="*/ 0 w 1567543"/>
              <a:gd name="connsiteY6" fmla="*/ 6828904 h 6828904"/>
              <a:gd name="connsiteX7" fmla="*/ 29029 w 1567543"/>
              <a:gd name="connsiteY7" fmla="*/ 0 h 6828904"/>
              <a:gd name="connsiteX0" fmla="*/ 29029 w 2888343"/>
              <a:gd name="connsiteY0" fmla="*/ 0 h 6828904"/>
              <a:gd name="connsiteX1" fmla="*/ 2888343 w 2888343"/>
              <a:gd name="connsiteY1" fmla="*/ 0 h 6828904"/>
              <a:gd name="connsiteX2" fmla="*/ 1480458 w 2888343"/>
              <a:gd name="connsiteY2" fmla="*/ 972457 h 6828904"/>
              <a:gd name="connsiteX3" fmla="*/ 1494972 w 2888343"/>
              <a:gd name="connsiteY3" fmla="*/ 2191657 h 6828904"/>
              <a:gd name="connsiteX4" fmla="*/ 1480458 w 2888343"/>
              <a:gd name="connsiteY4" fmla="*/ 3526971 h 6828904"/>
              <a:gd name="connsiteX5" fmla="*/ 1567543 w 2888343"/>
              <a:gd name="connsiteY5" fmla="*/ 5435532 h 6828904"/>
              <a:gd name="connsiteX6" fmla="*/ 0 w 2888343"/>
              <a:gd name="connsiteY6" fmla="*/ 6828904 h 6828904"/>
              <a:gd name="connsiteX7" fmla="*/ 29029 w 2888343"/>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1494972 w 3018972"/>
              <a:gd name="connsiteY3" fmla="*/ 2191657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65943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07886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22400 w 3018972"/>
              <a:gd name="connsiteY5" fmla="*/ 5566160 h 6828904"/>
              <a:gd name="connsiteX6" fmla="*/ 0 w 3018972"/>
              <a:gd name="connsiteY6" fmla="*/ 6828904 h 6828904"/>
              <a:gd name="connsiteX7" fmla="*/ 29029 w 3018972"/>
              <a:gd name="connsiteY7" fmla="*/ 0 h 6828904"/>
              <a:gd name="connsiteX0" fmla="*/ 29029 w 3033486"/>
              <a:gd name="connsiteY0" fmla="*/ 0 h 6828904"/>
              <a:gd name="connsiteX1" fmla="*/ 2888343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62514"/>
              <a:gd name="connsiteY0" fmla="*/ 0 h 6828904"/>
              <a:gd name="connsiteX1" fmla="*/ 2859314 w 3062514"/>
              <a:gd name="connsiteY1" fmla="*/ 0 h 6828904"/>
              <a:gd name="connsiteX2" fmla="*/ 3062514 w 3062514"/>
              <a:gd name="connsiteY2" fmla="*/ 682172 h 6828904"/>
              <a:gd name="connsiteX3" fmla="*/ 2365829 w 3062514"/>
              <a:gd name="connsiteY3" fmla="*/ 2685143 h 6828904"/>
              <a:gd name="connsiteX4" fmla="*/ 1915886 w 3062514"/>
              <a:gd name="connsiteY4" fmla="*/ 4049485 h 6828904"/>
              <a:gd name="connsiteX5" fmla="*/ 1422400 w 3062514"/>
              <a:gd name="connsiteY5" fmla="*/ 5566160 h 6828904"/>
              <a:gd name="connsiteX6" fmla="*/ 0 w 3062514"/>
              <a:gd name="connsiteY6" fmla="*/ 6828904 h 6828904"/>
              <a:gd name="connsiteX7" fmla="*/ 29029 w 3062514"/>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32448 w 3033486"/>
              <a:gd name="connsiteY5" fmla="*/ 5561136 h 6828904"/>
              <a:gd name="connsiteX6" fmla="*/ 0 w 3033486"/>
              <a:gd name="connsiteY6" fmla="*/ 6828904 h 6828904"/>
              <a:gd name="connsiteX7" fmla="*/ 29029 w 3033486"/>
              <a:gd name="connsiteY7" fmla="*/ 0 h 6828904"/>
              <a:gd name="connsiteX0" fmla="*/ 34053 w 3038510"/>
              <a:gd name="connsiteY0" fmla="*/ 0 h 6869097"/>
              <a:gd name="connsiteX1" fmla="*/ 2864338 w 3038510"/>
              <a:gd name="connsiteY1" fmla="*/ 0 h 6869097"/>
              <a:gd name="connsiteX2" fmla="*/ 3038510 w 3038510"/>
              <a:gd name="connsiteY2" fmla="*/ 682172 h 6869097"/>
              <a:gd name="connsiteX3" fmla="*/ 2385925 w 3038510"/>
              <a:gd name="connsiteY3" fmla="*/ 2695191 h 6869097"/>
              <a:gd name="connsiteX4" fmla="*/ 1930958 w 3038510"/>
              <a:gd name="connsiteY4" fmla="*/ 4069581 h 6869097"/>
              <a:gd name="connsiteX5" fmla="*/ 1437472 w 3038510"/>
              <a:gd name="connsiteY5" fmla="*/ 5561136 h 6869097"/>
              <a:gd name="connsiteX6" fmla="*/ 0 w 3038510"/>
              <a:gd name="connsiteY6" fmla="*/ 6869097 h 6869097"/>
              <a:gd name="connsiteX7" fmla="*/ 34053 w 3038510"/>
              <a:gd name="connsiteY7" fmla="*/ 0 h 6869097"/>
              <a:gd name="connsiteX0" fmla="*/ 34053 w 3063631"/>
              <a:gd name="connsiteY0" fmla="*/ 0 h 6869097"/>
              <a:gd name="connsiteX1" fmla="*/ 2864338 w 3063631"/>
              <a:gd name="connsiteY1" fmla="*/ 0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90949 w 3063631"/>
              <a:gd name="connsiteY3" fmla="*/ 2680119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4045578"/>
              <a:gd name="connsiteY0" fmla="*/ 4465 h 6873562"/>
              <a:gd name="connsiteX1" fmla="*/ 4045578 w 4045578"/>
              <a:gd name="connsiteY1" fmla="*/ 0 h 6873562"/>
              <a:gd name="connsiteX2" fmla="*/ 3063631 w 4045578"/>
              <a:gd name="connsiteY2" fmla="*/ 656492 h 6873562"/>
              <a:gd name="connsiteX3" fmla="*/ 2390949 w 4045578"/>
              <a:gd name="connsiteY3" fmla="*/ 2684584 h 6873562"/>
              <a:gd name="connsiteX4" fmla="*/ 1941007 w 4045578"/>
              <a:gd name="connsiteY4" fmla="*/ 4084094 h 6873562"/>
              <a:gd name="connsiteX5" fmla="*/ 1447520 w 4045578"/>
              <a:gd name="connsiteY5" fmla="*/ 5560576 h 6873562"/>
              <a:gd name="connsiteX6" fmla="*/ 0 w 4045578"/>
              <a:gd name="connsiteY6" fmla="*/ 6873562 h 6873562"/>
              <a:gd name="connsiteX7" fmla="*/ 34053 w 4045578"/>
              <a:gd name="connsiteY7" fmla="*/ 4465 h 6873562"/>
              <a:gd name="connsiteX0" fmla="*/ 34053 w 4130431"/>
              <a:gd name="connsiteY0" fmla="*/ 4465 h 6873562"/>
              <a:gd name="connsiteX1" fmla="*/ 4045578 w 4130431"/>
              <a:gd name="connsiteY1" fmla="*/ 0 h 6873562"/>
              <a:gd name="connsiteX2" fmla="*/ 4130431 w 4130431"/>
              <a:gd name="connsiteY2" fmla="*/ 799367 h 6873562"/>
              <a:gd name="connsiteX3" fmla="*/ 2390949 w 4130431"/>
              <a:gd name="connsiteY3" fmla="*/ 2684584 h 6873562"/>
              <a:gd name="connsiteX4" fmla="*/ 1941007 w 4130431"/>
              <a:gd name="connsiteY4" fmla="*/ 4084094 h 6873562"/>
              <a:gd name="connsiteX5" fmla="*/ 1447520 w 4130431"/>
              <a:gd name="connsiteY5" fmla="*/ 5560576 h 6873562"/>
              <a:gd name="connsiteX6" fmla="*/ 0 w 4130431"/>
              <a:gd name="connsiteY6" fmla="*/ 6873562 h 6873562"/>
              <a:gd name="connsiteX7" fmla="*/ 34053 w 4130431"/>
              <a:gd name="connsiteY7" fmla="*/ 4465 h 6873562"/>
              <a:gd name="connsiteX0" fmla="*/ 34053 w 4130431"/>
              <a:gd name="connsiteY0" fmla="*/ 23515 h 6892612"/>
              <a:gd name="connsiteX1" fmla="*/ 4007478 w 4130431"/>
              <a:gd name="connsiteY1" fmla="*/ 0 h 6892612"/>
              <a:gd name="connsiteX2" fmla="*/ 4130431 w 4130431"/>
              <a:gd name="connsiteY2" fmla="*/ 818417 h 6892612"/>
              <a:gd name="connsiteX3" fmla="*/ 2390949 w 4130431"/>
              <a:gd name="connsiteY3" fmla="*/ 270363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286299 w 4130431"/>
              <a:gd name="connsiteY3" fmla="*/ 3456109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42845 w 4130431"/>
              <a:gd name="connsiteY5" fmla="*/ 6894076 h 6894076"/>
              <a:gd name="connsiteX6" fmla="*/ 0 w 4130431"/>
              <a:gd name="connsiteY6" fmla="*/ 6892612 h 6894076"/>
              <a:gd name="connsiteX7" fmla="*/ 34053 w 4130431"/>
              <a:gd name="connsiteY7" fmla="*/ 23515 h 6894076"/>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52370 w 4130431"/>
              <a:gd name="connsiteY5" fmla="*/ 6894076 h 6894076"/>
              <a:gd name="connsiteX6" fmla="*/ 0 w 4130431"/>
              <a:gd name="connsiteY6" fmla="*/ 6892612 h 6894076"/>
              <a:gd name="connsiteX7" fmla="*/ 34053 w 4130431"/>
              <a:gd name="connsiteY7" fmla="*/ 23515 h 689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30431" h="6894076">
                <a:moveTo>
                  <a:pt x="34053" y="23515"/>
                </a:moveTo>
                <a:lnTo>
                  <a:pt x="4007478" y="0"/>
                </a:lnTo>
                <a:lnTo>
                  <a:pt x="4130431" y="818417"/>
                </a:lnTo>
                <a:lnTo>
                  <a:pt x="3286299" y="3456109"/>
                </a:lnTo>
                <a:lnTo>
                  <a:pt x="2674432" y="5246144"/>
                </a:lnTo>
                <a:lnTo>
                  <a:pt x="2152370" y="6894076"/>
                </a:lnTo>
                <a:lnTo>
                  <a:pt x="0" y="6892612"/>
                </a:lnTo>
                <a:lnTo>
                  <a:pt x="34053" y="23515"/>
                </a:lnTo>
                <a:close/>
              </a:path>
            </a:pathLst>
          </a:custGeom>
          <a:solidFill>
            <a:srgbClr val="0E333A"/>
          </a:solidFill>
          <a:ln>
            <a:noFill/>
          </a:ln>
          <a:scene3d>
            <a:camera prst="orthographicFront"/>
            <a:lightRig rig="threePt" dir="t"/>
          </a:scene3d>
          <a:sp3d extrusionH="76200" contourW="12700">
            <a:bevelT w="190500" h="19050"/>
            <a:extrusionClr>
              <a:schemeClr val="bg1"/>
            </a:extrusionClr>
            <a:contourClr>
              <a:schemeClr val="bg1"/>
            </a:contourClr>
          </a:sp3d>
        </p:spPr>
        <p:style>
          <a:lnRef idx="0">
            <a:scrgbClr r="0" g="0" b="0"/>
          </a:lnRef>
          <a:fillRef idx="0">
            <a:scrgbClr r="0" g="0" b="0"/>
          </a:fillRef>
          <a:effectRef idx="0">
            <a:scrgbClr r="0" g="0" b="0"/>
          </a:effectRef>
          <a:fontRef idx="minor">
            <a:schemeClr val="lt1"/>
          </a:fontRef>
        </p:style>
        <p:txBody>
          <a:bodyPr rtlCol="0" anchor="ctr"/>
          <a:lstStyle/>
          <a:p>
            <a:pPr algn="ctr"/>
            <a:endParaRPr lang="es-DO" dirty="0"/>
          </a:p>
        </p:txBody>
      </p:sp>
      <p:pic>
        <p:nvPicPr>
          <p:cNvPr id="16" name="Imagen 15">
            <a:extLst>
              <a:ext uri="{FF2B5EF4-FFF2-40B4-BE49-F238E27FC236}">
                <a16:creationId xmlns:a16="http://schemas.microsoft.com/office/drawing/2014/main" id="{69B14A84-141A-4FA4-B05C-C82930255E1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0153" y="5213730"/>
            <a:ext cx="1627544" cy="1462868"/>
          </a:xfrm>
          <a:prstGeom prst="rect">
            <a:avLst/>
          </a:prstGeom>
          <a:effectLst>
            <a:outerShdw blurRad="50800" dist="50800" dir="5400000" algn="ctr" rotWithShape="0">
              <a:srgbClr val="000000">
                <a:alpha val="99000"/>
              </a:srgbClr>
            </a:outerShdw>
          </a:effectLst>
          <a:scene3d>
            <a:camera prst="orthographicFront"/>
            <a:lightRig rig="threePt" dir="t"/>
          </a:scene3d>
          <a:sp3d>
            <a:bevelT w="0" h="0"/>
          </a:sp3d>
        </p:spPr>
      </p:pic>
      <p:sp>
        <p:nvSpPr>
          <p:cNvPr id="3" name="Rectángulo 2"/>
          <p:cNvSpPr/>
          <p:nvPr/>
        </p:nvSpPr>
        <p:spPr>
          <a:xfrm>
            <a:off x="4091388" y="1953231"/>
            <a:ext cx="6371746" cy="2862322"/>
          </a:xfrm>
          <a:prstGeom prst="rect">
            <a:avLst/>
          </a:prstGeom>
        </p:spPr>
        <p:txBody>
          <a:bodyPr wrap="square">
            <a:spAutoFit/>
          </a:bodyPr>
          <a:lstStyle/>
          <a:p>
            <a:pPr algn="ctr"/>
            <a:r>
              <a:rPr lang="es-ES" sz="6000" b="1" dirty="0">
                <a:solidFill>
                  <a:schemeClr val="bg1"/>
                </a:solidFill>
                <a:latin typeface="Calibri" panose="020F0502020204030204" pitchFamily="34" charset="0"/>
                <a:cs typeface="Calibri" panose="020F0502020204030204" pitchFamily="34" charset="0"/>
              </a:rPr>
              <a:t>Miguel, el Poderoso Conquistador</a:t>
            </a:r>
            <a:endParaRPr lang="es-ES" sz="6000" b="1" dirty="0" smtClean="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00216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96709" y="163485"/>
            <a:ext cx="11198581" cy="1754326"/>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9. </a:t>
            </a:r>
            <a:r>
              <a:rPr lang="es-ES" sz="3600" b="1" dirty="0">
                <a:solidFill>
                  <a:srgbClr val="FFFF00"/>
                </a:solidFill>
                <a:latin typeface="Calibri" panose="020F0502020204030204" pitchFamily="34" charset="0"/>
                <a:cs typeface="Calibri" panose="020F0502020204030204" pitchFamily="34" charset="0"/>
              </a:rPr>
              <a:t>¿Quién es el único que puede vencer a Satanás? ¿Quién vino a ayudar a Gabriel en </a:t>
            </a:r>
            <a:r>
              <a:rPr lang="es-ES" sz="3600" b="1" dirty="0" smtClean="0">
                <a:solidFill>
                  <a:srgbClr val="FFFF00"/>
                </a:solidFill>
                <a:latin typeface="Calibri" panose="020F0502020204030204" pitchFamily="34" charset="0"/>
                <a:cs typeface="Calibri" panose="020F0502020204030204" pitchFamily="34" charset="0"/>
              </a:rPr>
              <a:t>su lucha </a:t>
            </a:r>
            <a:r>
              <a:rPr lang="es-ES" sz="3600" b="1" dirty="0">
                <a:solidFill>
                  <a:srgbClr val="FFFF00"/>
                </a:solidFill>
                <a:latin typeface="Calibri" panose="020F0502020204030204" pitchFamily="34" charset="0"/>
                <a:cs typeface="Calibri" panose="020F0502020204030204" pitchFamily="34" charset="0"/>
              </a:rPr>
              <a:t>contra el príncipe del mal? Daniel 10:13</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96709" y="2203263"/>
            <a:ext cx="11198581" cy="4247317"/>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5400" b="1" dirty="0">
                <a:solidFill>
                  <a:schemeClr val="bg1"/>
                </a:solidFill>
                <a:latin typeface="Calibri" panose="020F0502020204030204" pitchFamily="34" charset="0"/>
                <a:cs typeface="Calibri" panose="020F0502020204030204" pitchFamily="34" charset="0"/>
              </a:rPr>
              <a:t>Mas el príncipe del reino de Persia se me opuso durante veintiún días; pero he aquí </a:t>
            </a:r>
            <a:r>
              <a:rPr lang="es-ES" sz="5400" b="1" dirty="0">
                <a:solidFill>
                  <a:srgbClr val="FFFF00"/>
                </a:solidFill>
                <a:latin typeface="Calibri" panose="020F0502020204030204" pitchFamily="34" charset="0"/>
                <a:cs typeface="Calibri" panose="020F0502020204030204" pitchFamily="34" charset="0"/>
              </a:rPr>
              <a:t>Miguel</a:t>
            </a:r>
            <a:r>
              <a:rPr lang="es-ES" sz="5400" b="1" dirty="0">
                <a:solidFill>
                  <a:schemeClr val="bg1"/>
                </a:solidFill>
                <a:latin typeface="Calibri" panose="020F0502020204030204" pitchFamily="34" charset="0"/>
                <a:cs typeface="Calibri" panose="020F0502020204030204" pitchFamily="34" charset="0"/>
              </a:rPr>
              <a:t>, uno de los principales príncipes, vino para ayudarme, y quedé allí con los reyes de Persia.</a:t>
            </a:r>
          </a:p>
        </p:txBody>
      </p:sp>
    </p:spTree>
    <p:extLst>
      <p:ext uri="{BB962C8B-B14F-4D97-AF65-F5344CB8AC3E}">
        <p14:creationId xmlns:p14="http://schemas.microsoft.com/office/powerpoint/2010/main" val="19042888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1096"/>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96709" y="163485"/>
            <a:ext cx="11198581" cy="769441"/>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ES" sz="4400" b="1" dirty="0" smtClean="0">
                <a:solidFill>
                  <a:srgbClr val="FFFF00"/>
                </a:solidFill>
                <a:latin typeface="Calibri" panose="020F0502020204030204" pitchFamily="34" charset="0"/>
                <a:cs typeface="Calibri" panose="020F0502020204030204" pitchFamily="34" charset="0"/>
              </a:rPr>
              <a:t>Ap. 12: 7-9</a:t>
            </a:r>
            <a:endParaRPr lang="es-DO" sz="44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96709" y="1363814"/>
            <a:ext cx="11198581" cy="5016758"/>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000" b="1" dirty="0" smtClean="0">
                <a:solidFill>
                  <a:schemeClr val="bg1"/>
                </a:solidFill>
                <a:latin typeface="Calibri" panose="020F0502020204030204" pitchFamily="34" charset="0"/>
                <a:cs typeface="Calibri" panose="020F0502020204030204" pitchFamily="34" charset="0"/>
              </a:rPr>
              <a:t>Después </a:t>
            </a:r>
            <a:r>
              <a:rPr lang="es-ES" sz="4000" b="1" dirty="0">
                <a:solidFill>
                  <a:schemeClr val="bg1"/>
                </a:solidFill>
                <a:latin typeface="Calibri" panose="020F0502020204030204" pitchFamily="34" charset="0"/>
                <a:cs typeface="Calibri" panose="020F0502020204030204" pitchFamily="34" charset="0"/>
              </a:rPr>
              <a:t>hubo una gran batalla en el cielo: </a:t>
            </a:r>
            <a:r>
              <a:rPr lang="es-ES" sz="4000" b="1" dirty="0">
                <a:solidFill>
                  <a:srgbClr val="FFFF00"/>
                </a:solidFill>
                <a:latin typeface="Calibri" panose="020F0502020204030204" pitchFamily="34" charset="0"/>
                <a:cs typeface="Calibri" panose="020F0502020204030204" pitchFamily="34" charset="0"/>
              </a:rPr>
              <a:t>Miguel</a:t>
            </a:r>
            <a:r>
              <a:rPr lang="es-ES" sz="4000" b="1" dirty="0">
                <a:solidFill>
                  <a:schemeClr val="bg1"/>
                </a:solidFill>
                <a:latin typeface="Calibri" panose="020F0502020204030204" pitchFamily="34" charset="0"/>
                <a:cs typeface="Calibri" panose="020F0502020204030204" pitchFamily="34" charset="0"/>
              </a:rPr>
              <a:t> y sus ángeles luchaban contra el dragón; y luchaban el dragón y sus </a:t>
            </a:r>
            <a:r>
              <a:rPr lang="es-ES" sz="4000" b="1" dirty="0" smtClean="0">
                <a:solidFill>
                  <a:schemeClr val="bg1"/>
                </a:solidFill>
                <a:latin typeface="Calibri" panose="020F0502020204030204" pitchFamily="34" charset="0"/>
                <a:cs typeface="Calibri" panose="020F0502020204030204" pitchFamily="34" charset="0"/>
              </a:rPr>
              <a:t>ángeles; pero </a:t>
            </a:r>
            <a:r>
              <a:rPr lang="es-ES" sz="4000" b="1" dirty="0">
                <a:solidFill>
                  <a:schemeClr val="bg1"/>
                </a:solidFill>
                <a:latin typeface="Calibri" panose="020F0502020204030204" pitchFamily="34" charset="0"/>
                <a:cs typeface="Calibri" panose="020F0502020204030204" pitchFamily="34" charset="0"/>
              </a:rPr>
              <a:t>no prevalecieron, ni se halló ya lugar para ellos en el </a:t>
            </a:r>
            <a:r>
              <a:rPr lang="es-ES" sz="4000" b="1" dirty="0" smtClean="0">
                <a:solidFill>
                  <a:schemeClr val="bg1"/>
                </a:solidFill>
                <a:latin typeface="Calibri" panose="020F0502020204030204" pitchFamily="34" charset="0"/>
                <a:cs typeface="Calibri" panose="020F0502020204030204" pitchFamily="34" charset="0"/>
              </a:rPr>
              <a:t>cielo. Y </a:t>
            </a:r>
            <a:r>
              <a:rPr lang="es-ES" sz="4000" b="1" dirty="0">
                <a:solidFill>
                  <a:schemeClr val="bg1"/>
                </a:solidFill>
                <a:latin typeface="Calibri" panose="020F0502020204030204" pitchFamily="34" charset="0"/>
                <a:cs typeface="Calibri" panose="020F0502020204030204" pitchFamily="34" charset="0"/>
              </a:rPr>
              <a:t>fue lanzado fuera el gran dragón, la serpiente antigua, que se llama diablo y Satanás, el cual engaña al mundo entero; fue arrojado a la tierra, y sus ángeles fueron arrojados con él.</a:t>
            </a:r>
          </a:p>
        </p:txBody>
      </p:sp>
    </p:spTree>
    <p:extLst>
      <p:ext uri="{BB962C8B-B14F-4D97-AF65-F5344CB8AC3E}">
        <p14:creationId xmlns:p14="http://schemas.microsoft.com/office/powerpoint/2010/main" val="59802350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1096"/>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96709" y="163485"/>
            <a:ext cx="11198581" cy="769441"/>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ES" sz="4400" b="1" dirty="0" smtClean="0">
                <a:solidFill>
                  <a:srgbClr val="FFFF00"/>
                </a:solidFill>
                <a:latin typeface="Calibri" panose="020F0502020204030204" pitchFamily="34" charset="0"/>
                <a:cs typeface="Calibri" panose="020F0502020204030204" pitchFamily="34" charset="0"/>
              </a:rPr>
              <a:t>Judas 9</a:t>
            </a:r>
            <a:endParaRPr lang="es-DO" sz="44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96709" y="1363814"/>
            <a:ext cx="11198581" cy="5078313"/>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5400" b="1" dirty="0">
                <a:solidFill>
                  <a:schemeClr val="bg1"/>
                </a:solidFill>
                <a:latin typeface="Calibri" panose="020F0502020204030204" pitchFamily="34" charset="0"/>
                <a:cs typeface="Calibri" panose="020F0502020204030204" pitchFamily="34" charset="0"/>
              </a:rPr>
              <a:t>Pero cuando el </a:t>
            </a:r>
            <a:r>
              <a:rPr lang="es-ES" sz="5400" b="1" dirty="0">
                <a:solidFill>
                  <a:srgbClr val="FFFF00"/>
                </a:solidFill>
                <a:latin typeface="Calibri" panose="020F0502020204030204" pitchFamily="34" charset="0"/>
                <a:cs typeface="Calibri" panose="020F0502020204030204" pitchFamily="34" charset="0"/>
              </a:rPr>
              <a:t>arcángel</a:t>
            </a:r>
            <a:r>
              <a:rPr lang="es-ES" sz="5400" b="1" dirty="0">
                <a:solidFill>
                  <a:schemeClr val="bg1"/>
                </a:solidFill>
                <a:latin typeface="Calibri" panose="020F0502020204030204" pitchFamily="34" charset="0"/>
                <a:cs typeface="Calibri" panose="020F0502020204030204" pitchFamily="34" charset="0"/>
              </a:rPr>
              <a:t> </a:t>
            </a:r>
            <a:r>
              <a:rPr lang="es-ES" sz="5400" b="1" dirty="0">
                <a:solidFill>
                  <a:srgbClr val="FFFF00"/>
                </a:solidFill>
                <a:latin typeface="Calibri" panose="020F0502020204030204" pitchFamily="34" charset="0"/>
                <a:cs typeface="Calibri" panose="020F0502020204030204" pitchFamily="34" charset="0"/>
              </a:rPr>
              <a:t>Miguel</a:t>
            </a:r>
            <a:r>
              <a:rPr lang="es-ES" sz="5400" b="1" dirty="0">
                <a:solidFill>
                  <a:schemeClr val="bg1"/>
                </a:solidFill>
                <a:latin typeface="Calibri" panose="020F0502020204030204" pitchFamily="34" charset="0"/>
                <a:cs typeface="Calibri" panose="020F0502020204030204" pitchFamily="34" charset="0"/>
              </a:rPr>
              <a:t> contendía con el diablo, disputando con él por el cuerpo de Moisés, no se atrevió a proferir juicio de maldición contra él, sino que dijo: El Señor te reprenda.</a:t>
            </a:r>
          </a:p>
        </p:txBody>
      </p:sp>
    </p:spTree>
    <p:extLst>
      <p:ext uri="{BB962C8B-B14F-4D97-AF65-F5344CB8AC3E}">
        <p14:creationId xmlns:p14="http://schemas.microsoft.com/office/powerpoint/2010/main" val="207111319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1096"/>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96709" y="163485"/>
            <a:ext cx="11198581" cy="769441"/>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ES" sz="4400" b="1" dirty="0" smtClean="0">
                <a:solidFill>
                  <a:srgbClr val="FFFF00"/>
                </a:solidFill>
                <a:latin typeface="Calibri" panose="020F0502020204030204" pitchFamily="34" charset="0"/>
                <a:cs typeface="Calibri" panose="020F0502020204030204" pitchFamily="34" charset="0"/>
              </a:rPr>
              <a:t>Daniel 12: 1-2</a:t>
            </a:r>
            <a:endParaRPr lang="es-DO" sz="44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96709" y="1079307"/>
            <a:ext cx="11198581" cy="5632311"/>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000" b="1" dirty="0">
                <a:solidFill>
                  <a:schemeClr val="bg1"/>
                </a:solidFill>
                <a:latin typeface="Calibri" panose="020F0502020204030204" pitchFamily="34" charset="0"/>
                <a:cs typeface="Calibri" panose="020F0502020204030204" pitchFamily="34" charset="0"/>
              </a:rPr>
              <a:t>En aquel tiempo se levantará </a:t>
            </a:r>
            <a:r>
              <a:rPr lang="es-ES" sz="4000" b="1" dirty="0">
                <a:solidFill>
                  <a:srgbClr val="FFFF00"/>
                </a:solidFill>
                <a:latin typeface="Calibri" panose="020F0502020204030204" pitchFamily="34" charset="0"/>
                <a:cs typeface="Calibri" panose="020F0502020204030204" pitchFamily="34" charset="0"/>
              </a:rPr>
              <a:t>Miguel</a:t>
            </a:r>
            <a:r>
              <a:rPr lang="es-ES" sz="4000" b="1" dirty="0">
                <a:solidFill>
                  <a:schemeClr val="bg1"/>
                </a:solidFill>
                <a:latin typeface="Calibri" panose="020F0502020204030204" pitchFamily="34" charset="0"/>
                <a:cs typeface="Calibri" panose="020F0502020204030204" pitchFamily="34" charset="0"/>
              </a:rPr>
              <a:t>, el gran príncipe que está </a:t>
            </a:r>
            <a:r>
              <a:rPr lang="es-ES" sz="4000" b="1" dirty="0">
                <a:solidFill>
                  <a:srgbClr val="FFFF00"/>
                </a:solidFill>
                <a:latin typeface="Calibri" panose="020F0502020204030204" pitchFamily="34" charset="0"/>
                <a:cs typeface="Calibri" panose="020F0502020204030204" pitchFamily="34" charset="0"/>
              </a:rPr>
              <a:t>de parte de los hijos de tu pueblo</a:t>
            </a:r>
            <a:r>
              <a:rPr lang="es-ES" sz="4000" b="1" dirty="0">
                <a:solidFill>
                  <a:schemeClr val="bg1"/>
                </a:solidFill>
                <a:latin typeface="Calibri" panose="020F0502020204030204" pitchFamily="34" charset="0"/>
                <a:cs typeface="Calibri" panose="020F0502020204030204" pitchFamily="34" charset="0"/>
              </a:rPr>
              <a:t>; y será tiempo de angustia, cual nunca fue desde que hubo gente hasta entonces; pero en aquel tiempo será libertado tu pueblo, todos los que se hallen escritos en el </a:t>
            </a:r>
            <a:r>
              <a:rPr lang="es-ES" sz="4000" b="1" dirty="0" smtClean="0">
                <a:solidFill>
                  <a:schemeClr val="bg1"/>
                </a:solidFill>
                <a:latin typeface="Calibri" panose="020F0502020204030204" pitchFamily="34" charset="0"/>
                <a:cs typeface="Calibri" panose="020F0502020204030204" pitchFamily="34" charset="0"/>
              </a:rPr>
              <a:t>libro. </a:t>
            </a:r>
            <a:r>
              <a:rPr lang="es-ES" sz="4000" b="1" dirty="0">
                <a:solidFill>
                  <a:schemeClr val="bg1"/>
                </a:solidFill>
                <a:latin typeface="Calibri" panose="020F0502020204030204" pitchFamily="34" charset="0"/>
                <a:cs typeface="Calibri" panose="020F0502020204030204" pitchFamily="34" charset="0"/>
              </a:rPr>
              <a:t>Y muchos de los que duermen en el polvo de la tierra serán despertados, unos para vida eterna, y otros para vergüenza y confusión perpetua.</a:t>
            </a:r>
          </a:p>
        </p:txBody>
      </p:sp>
    </p:spTree>
    <p:extLst>
      <p:ext uri="{BB962C8B-B14F-4D97-AF65-F5344CB8AC3E}">
        <p14:creationId xmlns:p14="http://schemas.microsoft.com/office/powerpoint/2010/main" val="87375579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chemeClr val="tx1"/>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939384" y="233432"/>
            <a:ext cx="10692984" cy="5509200"/>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400" b="1" dirty="0">
                <a:solidFill>
                  <a:schemeClr val="bg1"/>
                </a:solidFill>
                <a:latin typeface="Calibri" panose="020F0502020204030204" pitchFamily="34" charset="0"/>
                <a:cs typeface="Calibri" panose="020F0502020204030204" pitchFamily="34" charset="0"/>
              </a:rPr>
              <a:t>Entre los cristianos no hay una comprensión cabal sobre la identidad de Miguel. ¿Quién </a:t>
            </a:r>
            <a:r>
              <a:rPr lang="es-ES" sz="4400" b="1" dirty="0" smtClean="0">
                <a:solidFill>
                  <a:schemeClr val="bg1"/>
                </a:solidFill>
                <a:latin typeface="Calibri" panose="020F0502020204030204" pitchFamily="34" charset="0"/>
                <a:cs typeface="Calibri" panose="020F0502020204030204" pitchFamily="34" charset="0"/>
              </a:rPr>
              <a:t>era Miguel </a:t>
            </a:r>
            <a:r>
              <a:rPr lang="es-ES" sz="4400" b="1" dirty="0">
                <a:solidFill>
                  <a:schemeClr val="bg1"/>
                </a:solidFill>
                <a:latin typeface="Calibri" panose="020F0502020204030204" pitchFamily="34" charset="0"/>
                <a:cs typeface="Calibri" panose="020F0502020204030204" pitchFamily="34" charset="0"/>
              </a:rPr>
              <a:t>exactamente? ¿Qué significa su nombre? El nombre “</a:t>
            </a:r>
            <a:r>
              <a:rPr lang="es-ES" sz="4400" b="1" dirty="0">
                <a:solidFill>
                  <a:srgbClr val="FFFF00"/>
                </a:solidFill>
                <a:latin typeface="Calibri" panose="020F0502020204030204" pitchFamily="34" charset="0"/>
                <a:cs typeface="Calibri" panose="020F0502020204030204" pitchFamily="34" charset="0"/>
              </a:rPr>
              <a:t>Miguel</a:t>
            </a:r>
            <a:r>
              <a:rPr lang="es-ES" sz="4400" b="1" dirty="0">
                <a:solidFill>
                  <a:schemeClr val="bg1"/>
                </a:solidFill>
                <a:latin typeface="Calibri" panose="020F0502020204030204" pitchFamily="34" charset="0"/>
                <a:cs typeface="Calibri" panose="020F0502020204030204" pitchFamily="34" charset="0"/>
              </a:rPr>
              <a:t>” significa “</a:t>
            </a:r>
            <a:r>
              <a:rPr lang="es-ES" sz="4400" b="1" dirty="0">
                <a:solidFill>
                  <a:srgbClr val="FFFF00"/>
                </a:solidFill>
                <a:latin typeface="Calibri" panose="020F0502020204030204" pitchFamily="34" charset="0"/>
                <a:cs typeface="Calibri" panose="020F0502020204030204" pitchFamily="34" charset="0"/>
              </a:rPr>
              <a:t>el que es </a:t>
            </a:r>
            <a:r>
              <a:rPr lang="es-ES" sz="4400" b="1" dirty="0" smtClean="0">
                <a:solidFill>
                  <a:srgbClr val="FFFF00"/>
                </a:solidFill>
                <a:latin typeface="Calibri" panose="020F0502020204030204" pitchFamily="34" charset="0"/>
                <a:cs typeface="Calibri" panose="020F0502020204030204" pitchFamily="34" charset="0"/>
              </a:rPr>
              <a:t>como Dios</a:t>
            </a:r>
            <a:r>
              <a:rPr lang="es-ES" sz="4400" b="1" dirty="0">
                <a:solidFill>
                  <a:schemeClr val="bg1"/>
                </a:solidFill>
                <a:latin typeface="Calibri" panose="020F0502020204030204" pitchFamily="34" charset="0"/>
                <a:cs typeface="Calibri" panose="020F0502020204030204" pitchFamily="34" charset="0"/>
              </a:rPr>
              <a:t>”. se menciona a Miguel sólo cinco veces en la Biblia. Además de Daniel 10:13, 21, </a:t>
            </a:r>
            <a:r>
              <a:rPr lang="es-ES" sz="4400" b="1" dirty="0" smtClean="0">
                <a:solidFill>
                  <a:schemeClr val="bg1"/>
                </a:solidFill>
                <a:latin typeface="Calibri" panose="020F0502020204030204" pitchFamily="34" charset="0"/>
                <a:cs typeface="Calibri" panose="020F0502020204030204" pitchFamily="34" charset="0"/>
              </a:rPr>
              <a:t>las otras </a:t>
            </a:r>
            <a:r>
              <a:rPr lang="es-ES" sz="4400" b="1" dirty="0">
                <a:solidFill>
                  <a:schemeClr val="bg1"/>
                </a:solidFill>
                <a:latin typeface="Calibri" panose="020F0502020204030204" pitchFamily="34" charset="0"/>
                <a:cs typeface="Calibri" panose="020F0502020204030204" pitchFamily="34" charset="0"/>
              </a:rPr>
              <a:t>referencias a Miguel se encuentran en</a:t>
            </a:r>
            <a:r>
              <a:rPr lang="es-ES" sz="4400" b="1" dirty="0" smtClean="0">
                <a:solidFill>
                  <a:schemeClr val="bg1"/>
                </a:solidFill>
                <a:latin typeface="Calibri" panose="020F0502020204030204" pitchFamily="34" charset="0"/>
                <a:cs typeface="Calibri" panose="020F0502020204030204" pitchFamily="34" charset="0"/>
              </a:rPr>
              <a:t>:</a:t>
            </a:r>
            <a:endParaRPr lang="es-ES" sz="4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246745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chemeClr val="tx1"/>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749508" y="455096"/>
            <a:ext cx="10692984" cy="6186309"/>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pPr marL="571500" indent="-571500">
              <a:buFont typeface="Arial" panose="020B0604020202020204" pitchFamily="34" charset="0"/>
              <a:buChar char="•"/>
            </a:pPr>
            <a:r>
              <a:rPr lang="es-ES" sz="4400" b="1" dirty="0" smtClean="0">
                <a:solidFill>
                  <a:srgbClr val="FFFF00"/>
                </a:solidFill>
                <a:latin typeface="Calibri" panose="020F0502020204030204" pitchFamily="34" charset="0"/>
                <a:cs typeface="Calibri" panose="020F0502020204030204" pitchFamily="34" charset="0"/>
              </a:rPr>
              <a:t>Apocalipsis </a:t>
            </a:r>
            <a:r>
              <a:rPr lang="es-ES" sz="4400" b="1" dirty="0">
                <a:solidFill>
                  <a:srgbClr val="FFFF00"/>
                </a:solidFill>
                <a:latin typeface="Calibri" panose="020F0502020204030204" pitchFamily="34" charset="0"/>
                <a:cs typeface="Calibri" panose="020F0502020204030204" pitchFamily="34" charset="0"/>
              </a:rPr>
              <a:t>12:7-9. </a:t>
            </a:r>
            <a:r>
              <a:rPr lang="es-ES" sz="4400" b="1" dirty="0">
                <a:solidFill>
                  <a:schemeClr val="bg1"/>
                </a:solidFill>
                <a:latin typeface="Calibri" panose="020F0502020204030204" pitchFamily="34" charset="0"/>
                <a:cs typeface="Calibri" panose="020F0502020204030204" pitchFamily="34" charset="0"/>
              </a:rPr>
              <a:t>Miguel comanda a los ángeles y tiene autoridad para expulsar </a:t>
            </a:r>
            <a:r>
              <a:rPr lang="es-ES" sz="4400" b="1" dirty="0" smtClean="0">
                <a:solidFill>
                  <a:schemeClr val="bg1"/>
                </a:solidFill>
                <a:latin typeface="Calibri" panose="020F0502020204030204" pitchFamily="34" charset="0"/>
                <a:cs typeface="Calibri" panose="020F0502020204030204" pitchFamily="34" charset="0"/>
              </a:rPr>
              <a:t>a Satanás </a:t>
            </a:r>
            <a:r>
              <a:rPr lang="es-ES" sz="4400" b="1" dirty="0">
                <a:solidFill>
                  <a:schemeClr val="bg1"/>
                </a:solidFill>
                <a:latin typeface="Calibri" panose="020F0502020204030204" pitchFamily="34" charset="0"/>
                <a:cs typeface="Calibri" panose="020F0502020204030204" pitchFamily="34" charset="0"/>
              </a:rPr>
              <a:t>del cielo.</a:t>
            </a:r>
          </a:p>
          <a:p>
            <a:pPr marL="571500" indent="-571500">
              <a:buFont typeface="Arial" panose="020B0604020202020204" pitchFamily="34" charset="0"/>
              <a:buChar char="•"/>
            </a:pPr>
            <a:r>
              <a:rPr lang="es-ES" sz="4400" b="1" dirty="0" smtClean="0">
                <a:solidFill>
                  <a:srgbClr val="FFFF00"/>
                </a:solidFill>
                <a:latin typeface="Calibri" panose="020F0502020204030204" pitchFamily="34" charset="0"/>
                <a:cs typeface="Calibri" panose="020F0502020204030204" pitchFamily="34" charset="0"/>
              </a:rPr>
              <a:t>Judas </a:t>
            </a:r>
            <a:r>
              <a:rPr lang="es-ES" sz="4400" b="1" dirty="0">
                <a:solidFill>
                  <a:srgbClr val="FFFF00"/>
                </a:solidFill>
                <a:latin typeface="Calibri" panose="020F0502020204030204" pitchFamily="34" charset="0"/>
                <a:cs typeface="Calibri" panose="020F0502020204030204" pitchFamily="34" charset="0"/>
              </a:rPr>
              <a:t>9. </a:t>
            </a:r>
            <a:r>
              <a:rPr lang="es-ES" sz="4400" b="1" dirty="0" smtClean="0">
                <a:solidFill>
                  <a:schemeClr val="bg1"/>
                </a:solidFill>
                <a:latin typeface="Calibri" panose="020F0502020204030204" pitchFamily="34" charset="0"/>
                <a:cs typeface="Calibri" panose="020F0502020204030204" pitchFamily="34" charset="0"/>
              </a:rPr>
              <a:t>Miguel [el arcángel] </a:t>
            </a:r>
            <a:r>
              <a:rPr lang="es-ES" sz="4400" b="1" dirty="0">
                <a:solidFill>
                  <a:schemeClr val="bg1"/>
                </a:solidFill>
                <a:latin typeface="Calibri" panose="020F0502020204030204" pitchFamily="34" charset="0"/>
                <a:cs typeface="Calibri" panose="020F0502020204030204" pitchFamily="34" charset="0"/>
              </a:rPr>
              <a:t>tiene autoridad para levantar a </a:t>
            </a:r>
            <a:r>
              <a:rPr lang="es-ES" sz="4400" b="1" dirty="0" smtClean="0">
                <a:solidFill>
                  <a:schemeClr val="bg1"/>
                </a:solidFill>
                <a:latin typeface="Calibri" panose="020F0502020204030204" pitchFamily="34" charset="0"/>
                <a:cs typeface="Calibri" panose="020F0502020204030204" pitchFamily="34" charset="0"/>
              </a:rPr>
              <a:t>Moisés </a:t>
            </a:r>
            <a:r>
              <a:rPr lang="es-ES" sz="4400" b="1" dirty="0">
                <a:solidFill>
                  <a:schemeClr val="bg1"/>
                </a:solidFill>
                <a:latin typeface="Calibri" panose="020F0502020204030204" pitchFamily="34" charset="0"/>
                <a:cs typeface="Calibri" panose="020F0502020204030204" pitchFamily="34" charset="0"/>
              </a:rPr>
              <a:t>de entre los muertos.</a:t>
            </a:r>
          </a:p>
          <a:p>
            <a:pPr marL="571500" indent="-571500">
              <a:buFont typeface="Arial" panose="020B0604020202020204" pitchFamily="34" charset="0"/>
              <a:buChar char="•"/>
            </a:pPr>
            <a:r>
              <a:rPr lang="es-ES" sz="4400" b="1" dirty="0" smtClean="0">
                <a:solidFill>
                  <a:srgbClr val="FFFF00"/>
                </a:solidFill>
                <a:latin typeface="Calibri" panose="020F0502020204030204" pitchFamily="34" charset="0"/>
                <a:cs typeface="Calibri" panose="020F0502020204030204" pitchFamily="34" charset="0"/>
              </a:rPr>
              <a:t>Daniel </a:t>
            </a:r>
            <a:r>
              <a:rPr lang="es-ES" sz="4400" b="1" dirty="0">
                <a:solidFill>
                  <a:srgbClr val="FFFF00"/>
                </a:solidFill>
                <a:latin typeface="Calibri" panose="020F0502020204030204" pitchFamily="34" charset="0"/>
                <a:cs typeface="Calibri" panose="020F0502020204030204" pitchFamily="34" charset="0"/>
              </a:rPr>
              <a:t>12:1, 2. </a:t>
            </a:r>
            <a:r>
              <a:rPr lang="es-ES" sz="4400" b="1" dirty="0">
                <a:solidFill>
                  <a:schemeClr val="bg1"/>
                </a:solidFill>
                <a:latin typeface="Calibri" panose="020F0502020204030204" pitchFamily="34" charset="0"/>
                <a:cs typeface="Calibri" panose="020F0502020204030204" pitchFamily="34" charset="0"/>
              </a:rPr>
              <a:t>Miguel libera a su pueblo en el tiempo de tribulación y tiene el poder </a:t>
            </a:r>
            <a:r>
              <a:rPr lang="es-ES" sz="4400" b="1" dirty="0" smtClean="0">
                <a:solidFill>
                  <a:schemeClr val="bg1"/>
                </a:solidFill>
                <a:latin typeface="Calibri" panose="020F0502020204030204" pitchFamily="34" charset="0"/>
                <a:cs typeface="Calibri" panose="020F0502020204030204" pitchFamily="34" charset="0"/>
              </a:rPr>
              <a:t>para resucitar </a:t>
            </a:r>
            <a:r>
              <a:rPr lang="es-ES" sz="4400" b="1" dirty="0">
                <a:solidFill>
                  <a:schemeClr val="bg1"/>
                </a:solidFill>
                <a:latin typeface="Calibri" panose="020F0502020204030204" pitchFamily="34" charset="0"/>
                <a:cs typeface="Calibri" panose="020F0502020204030204" pitchFamily="34" charset="0"/>
              </a:rPr>
              <a:t>a los muertos</a:t>
            </a:r>
            <a:r>
              <a:rPr lang="es-ES" sz="3600" b="1" dirty="0">
                <a:solidFill>
                  <a:schemeClr val="bg1"/>
                </a:solidFill>
                <a:latin typeface="Calibri" panose="020F0502020204030204" pitchFamily="34" charset="0"/>
                <a:cs typeface="Calibri" panose="020F0502020204030204" pitchFamily="34" charset="0"/>
              </a:rPr>
              <a:t>.</a:t>
            </a:r>
            <a:endParaRPr lang="es-DO" sz="36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72661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chemeClr val="tx1"/>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939384" y="563216"/>
            <a:ext cx="10453141" cy="5509200"/>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400" b="1" dirty="0">
                <a:solidFill>
                  <a:schemeClr val="bg1"/>
                </a:solidFill>
                <a:latin typeface="Calibri" panose="020F0502020204030204" pitchFamily="34" charset="0"/>
                <a:cs typeface="Calibri" panose="020F0502020204030204" pitchFamily="34" charset="0"/>
              </a:rPr>
              <a:t>Esos versículos nos revelan claramente que </a:t>
            </a:r>
            <a:r>
              <a:rPr lang="es-ES" sz="4400" b="1" dirty="0">
                <a:solidFill>
                  <a:srgbClr val="FFFF00"/>
                </a:solidFill>
                <a:latin typeface="Calibri" panose="020F0502020204030204" pitchFamily="34" charset="0"/>
                <a:cs typeface="Calibri" panose="020F0502020204030204" pitchFamily="34" charset="0"/>
              </a:rPr>
              <a:t>Miguel es uno de los muchos nombres de </a:t>
            </a:r>
            <a:r>
              <a:rPr lang="es-ES" sz="4400" b="1" dirty="0" smtClean="0">
                <a:solidFill>
                  <a:srgbClr val="FFFF00"/>
                </a:solidFill>
                <a:latin typeface="Calibri" panose="020F0502020204030204" pitchFamily="34" charset="0"/>
                <a:cs typeface="Calibri" panose="020F0502020204030204" pitchFamily="34" charset="0"/>
              </a:rPr>
              <a:t>Jesús</a:t>
            </a:r>
            <a:r>
              <a:rPr lang="es-ES" sz="4400" b="1" dirty="0" smtClean="0">
                <a:solidFill>
                  <a:schemeClr val="bg1"/>
                </a:solidFill>
                <a:latin typeface="Calibri" panose="020F0502020204030204" pitchFamily="34" charset="0"/>
                <a:cs typeface="Calibri" panose="020F0502020204030204" pitchFamily="34" charset="0"/>
              </a:rPr>
              <a:t>. Jesús </a:t>
            </a:r>
            <a:r>
              <a:rPr lang="es-ES" sz="4400" b="1" dirty="0">
                <a:solidFill>
                  <a:schemeClr val="bg1"/>
                </a:solidFill>
                <a:latin typeface="Calibri" panose="020F0502020204030204" pitchFamily="34" charset="0"/>
                <a:cs typeface="Calibri" panose="020F0502020204030204" pitchFamily="34" charset="0"/>
              </a:rPr>
              <a:t>es el Cordero, el León, la Roca de la Eternidad, el Lirio de los Valles, la Rosa de </a:t>
            </a:r>
            <a:r>
              <a:rPr lang="es-ES" sz="4400" b="1" dirty="0" err="1">
                <a:solidFill>
                  <a:schemeClr val="bg1"/>
                </a:solidFill>
                <a:latin typeface="Calibri" panose="020F0502020204030204" pitchFamily="34" charset="0"/>
                <a:cs typeface="Calibri" panose="020F0502020204030204" pitchFamily="34" charset="0"/>
              </a:rPr>
              <a:t>Sarón</a:t>
            </a:r>
            <a:r>
              <a:rPr lang="es-ES" sz="4400" b="1" dirty="0">
                <a:solidFill>
                  <a:schemeClr val="bg1"/>
                </a:solidFill>
                <a:latin typeface="Calibri" panose="020F0502020204030204" pitchFamily="34" charset="0"/>
                <a:cs typeface="Calibri" panose="020F0502020204030204" pitchFamily="34" charset="0"/>
              </a:rPr>
              <a:t>, </a:t>
            </a:r>
            <a:r>
              <a:rPr lang="es-ES" sz="4400" b="1" dirty="0" smtClean="0">
                <a:solidFill>
                  <a:schemeClr val="bg1"/>
                </a:solidFill>
                <a:latin typeface="Calibri" panose="020F0502020204030204" pitchFamily="34" charset="0"/>
                <a:cs typeface="Calibri" panose="020F0502020204030204" pitchFamily="34" charset="0"/>
              </a:rPr>
              <a:t>la Puerta</a:t>
            </a:r>
            <a:r>
              <a:rPr lang="es-ES" sz="4400" b="1" dirty="0">
                <a:solidFill>
                  <a:schemeClr val="bg1"/>
                </a:solidFill>
                <a:latin typeface="Calibri" panose="020F0502020204030204" pitchFamily="34" charset="0"/>
                <a:cs typeface="Calibri" panose="020F0502020204030204" pitchFamily="34" charset="0"/>
              </a:rPr>
              <a:t>, el Camino, la Verdad y la Vida. Cuando la Escritura utiliza el nombre “Miguel” se </a:t>
            </a:r>
            <a:r>
              <a:rPr lang="es-ES" sz="4400" b="1" dirty="0" smtClean="0">
                <a:solidFill>
                  <a:schemeClr val="bg1"/>
                </a:solidFill>
                <a:latin typeface="Calibri" panose="020F0502020204030204" pitchFamily="34" charset="0"/>
                <a:cs typeface="Calibri" panose="020F0502020204030204" pitchFamily="34" charset="0"/>
              </a:rPr>
              <a:t>refiere a </a:t>
            </a:r>
            <a:r>
              <a:rPr lang="es-ES" sz="4400" b="1" dirty="0">
                <a:solidFill>
                  <a:schemeClr val="bg1"/>
                </a:solidFill>
                <a:latin typeface="Calibri" panose="020F0502020204030204" pitchFamily="34" charset="0"/>
                <a:cs typeface="Calibri" panose="020F0502020204030204" pitchFamily="34" charset="0"/>
              </a:rPr>
              <a:t>Jesús, y lo revela como el “Poderoso Conquistador”. </a:t>
            </a:r>
          </a:p>
        </p:txBody>
      </p:sp>
    </p:spTree>
    <p:extLst>
      <p:ext uri="{BB962C8B-B14F-4D97-AF65-F5344CB8AC3E}">
        <p14:creationId xmlns:p14="http://schemas.microsoft.com/office/powerpoint/2010/main" val="247777795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chemeClr val="tx1"/>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1049312" y="618393"/>
            <a:ext cx="10598046" cy="5632311"/>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000" b="1" dirty="0" smtClean="0">
                <a:solidFill>
                  <a:schemeClr val="bg1"/>
                </a:solidFill>
                <a:latin typeface="Calibri" panose="020F0502020204030204" pitchFamily="34" charset="0"/>
                <a:cs typeface="Calibri" panose="020F0502020204030204" pitchFamily="34" charset="0"/>
              </a:rPr>
              <a:t>No </a:t>
            </a:r>
            <a:r>
              <a:rPr lang="es-ES" sz="4000" b="1" dirty="0">
                <a:solidFill>
                  <a:schemeClr val="bg1"/>
                </a:solidFill>
                <a:latin typeface="Calibri" panose="020F0502020204030204" pitchFamily="34" charset="0"/>
                <a:cs typeface="Calibri" panose="020F0502020204030204" pitchFamily="34" charset="0"/>
              </a:rPr>
              <a:t>debes confundirte con la expresión</a:t>
            </a:r>
          </a:p>
          <a:p>
            <a:r>
              <a:rPr lang="es-ES" sz="4000" b="1" dirty="0">
                <a:solidFill>
                  <a:schemeClr val="bg1"/>
                </a:solidFill>
                <a:latin typeface="Calibri" panose="020F0502020204030204" pitchFamily="34" charset="0"/>
                <a:cs typeface="Calibri" panose="020F0502020204030204" pitchFamily="34" charset="0"/>
              </a:rPr>
              <a:t>“</a:t>
            </a:r>
            <a:r>
              <a:rPr lang="es-ES" sz="4000" b="1" dirty="0">
                <a:solidFill>
                  <a:srgbClr val="FFFF00"/>
                </a:solidFill>
                <a:latin typeface="Calibri" panose="020F0502020204030204" pitchFamily="34" charset="0"/>
                <a:cs typeface="Calibri" panose="020F0502020204030204" pitchFamily="34" charset="0"/>
              </a:rPr>
              <a:t>Arcángel Miguel</a:t>
            </a:r>
            <a:r>
              <a:rPr lang="es-ES" sz="4000" b="1" dirty="0">
                <a:solidFill>
                  <a:schemeClr val="bg1"/>
                </a:solidFill>
                <a:latin typeface="Calibri" panose="020F0502020204030204" pitchFamily="34" charset="0"/>
                <a:cs typeface="Calibri" panose="020F0502020204030204" pitchFamily="34" charset="0"/>
              </a:rPr>
              <a:t>” (Judas 9). La palabra “arcángel” significa “comandante en jefe” o “</a:t>
            </a:r>
            <a:r>
              <a:rPr lang="es-ES" sz="4000" b="1" dirty="0" smtClean="0">
                <a:solidFill>
                  <a:schemeClr val="bg1"/>
                </a:solidFill>
                <a:latin typeface="Calibri" panose="020F0502020204030204" pitchFamily="34" charset="0"/>
                <a:cs typeface="Calibri" panose="020F0502020204030204" pitchFamily="34" charset="0"/>
              </a:rPr>
              <a:t>cabeza” de </a:t>
            </a:r>
            <a:r>
              <a:rPr lang="es-ES" sz="4000" b="1" dirty="0">
                <a:solidFill>
                  <a:schemeClr val="bg1"/>
                </a:solidFill>
                <a:latin typeface="Calibri" panose="020F0502020204030204" pitchFamily="34" charset="0"/>
                <a:cs typeface="Calibri" panose="020F0502020204030204" pitchFamily="34" charset="0"/>
              </a:rPr>
              <a:t>los ángeles. </a:t>
            </a:r>
            <a:r>
              <a:rPr lang="es-ES" sz="4000" b="1" u="sng" dirty="0">
                <a:solidFill>
                  <a:schemeClr val="bg1"/>
                </a:solidFill>
                <a:latin typeface="Calibri" panose="020F0502020204030204" pitchFamily="34" charset="0"/>
                <a:cs typeface="Calibri" panose="020F0502020204030204" pitchFamily="34" charset="0"/>
              </a:rPr>
              <a:t>Jesús no es un ángel. Es el divino Hijo de Dios. </a:t>
            </a:r>
            <a:r>
              <a:rPr lang="es-ES" sz="4000" b="1" dirty="0">
                <a:solidFill>
                  <a:schemeClr val="bg1"/>
                </a:solidFill>
                <a:latin typeface="Calibri" panose="020F0502020204030204" pitchFamily="34" charset="0"/>
                <a:cs typeface="Calibri" panose="020F0502020204030204" pitchFamily="34" charset="0"/>
              </a:rPr>
              <a:t>Nunca tuvo comienzo y </a:t>
            </a:r>
            <a:r>
              <a:rPr lang="es-ES" sz="4000" b="1" dirty="0" smtClean="0">
                <a:solidFill>
                  <a:schemeClr val="bg1"/>
                </a:solidFill>
                <a:latin typeface="Calibri" panose="020F0502020204030204" pitchFamily="34" charset="0"/>
                <a:cs typeface="Calibri" panose="020F0502020204030204" pitchFamily="34" charset="0"/>
              </a:rPr>
              <a:t>nunca tendrá </a:t>
            </a:r>
            <a:r>
              <a:rPr lang="es-ES" sz="4000" b="1" dirty="0">
                <a:solidFill>
                  <a:schemeClr val="bg1"/>
                </a:solidFill>
                <a:latin typeface="Calibri" panose="020F0502020204030204" pitchFamily="34" charset="0"/>
                <a:cs typeface="Calibri" panose="020F0502020204030204" pitchFamily="34" charset="0"/>
              </a:rPr>
              <a:t>fin (Apocalipsis 1:8). Es eterno (Juan 8:58). Participó junto con el Padre en la creación </a:t>
            </a:r>
            <a:r>
              <a:rPr lang="es-ES" sz="4000" b="1" dirty="0" smtClean="0">
                <a:solidFill>
                  <a:schemeClr val="bg1"/>
                </a:solidFill>
                <a:latin typeface="Calibri" panose="020F0502020204030204" pitchFamily="34" charset="0"/>
                <a:cs typeface="Calibri" panose="020F0502020204030204" pitchFamily="34" charset="0"/>
              </a:rPr>
              <a:t>del mundo </a:t>
            </a:r>
            <a:r>
              <a:rPr lang="es-ES" sz="4000" b="1" dirty="0">
                <a:solidFill>
                  <a:schemeClr val="bg1"/>
                </a:solidFill>
                <a:latin typeface="Calibri" panose="020F0502020204030204" pitchFamily="34" charset="0"/>
                <a:cs typeface="Calibri" panose="020F0502020204030204" pitchFamily="34" charset="0"/>
              </a:rPr>
              <a:t>(Juan 1:1-3). Existía antes de los ángeles y es quien los creó (Hebreos 1:3, 4).</a:t>
            </a:r>
          </a:p>
        </p:txBody>
      </p:sp>
    </p:spTree>
    <p:extLst>
      <p:ext uri="{BB962C8B-B14F-4D97-AF65-F5344CB8AC3E}">
        <p14:creationId xmlns:p14="http://schemas.microsoft.com/office/powerpoint/2010/main" val="203548194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96709" y="163485"/>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10. </a:t>
            </a:r>
            <a:r>
              <a:rPr lang="es-ES" sz="3600" b="1" dirty="0">
                <a:solidFill>
                  <a:srgbClr val="FFFF00"/>
                </a:solidFill>
                <a:latin typeface="Calibri" panose="020F0502020204030204" pitchFamily="34" charset="0"/>
                <a:cs typeface="Calibri" panose="020F0502020204030204" pitchFamily="34" charset="0"/>
              </a:rPr>
              <a:t>¿Quiénes acompañarán a Jesús cuando regrese con la gloria del Padre en </a:t>
            </a:r>
            <a:r>
              <a:rPr lang="es-ES" sz="3600" b="1" dirty="0" smtClean="0">
                <a:solidFill>
                  <a:srgbClr val="FFFF00"/>
                </a:solidFill>
                <a:latin typeface="Calibri" panose="020F0502020204030204" pitchFamily="34" charset="0"/>
                <a:cs typeface="Calibri" panose="020F0502020204030204" pitchFamily="34" charset="0"/>
              </a:rPr>
              <a:t>deslumbrante fulgor</a:t>
            </a:r>
            <a:r>
              <a:rPr lang="es-ES" sz="3600" b="1" dirty="0">
                <a:solidFill>
                  <a:srgbClr val="FFFF00"/>
                </a:solidFill>
                <a:latin typeface="Calibri" panose="020F0502020204030204" pitchFamily="34" charset="0"/>
                <a:cs typeface="Calibri" panose="020F0502020204030204" pitchFamily="34" charset="0"/>
              </a:rPr>
              <a:t>? Mateo 16:27</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974360" y="1767532"/>
            <a:ext cx="10103371" cy="3416320"/>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5400" b="1" dirty="0">
                <a:solidFill>
                  <a:schemeClr val="bg1"/>
                </a:solidFill>
                <a:latin typeface="Calibri" panose="020F0502020204030204" pitchFamily="34" charset="0"/>
                <a:cs typeface="Calibri" panose="020F0502020204030204" pitchFamily="34" charset="0"/>
              </a:rPr>
              <a:t>Porque el Hijo del Hombre vendrá en la gloria de su Padre </a:t>
            </a:r>
            <a:r>
              <a:rPr lang="es-ES" sz="5400" b="1" dirty="0">
                <a:solidFill>
                  <a:srgbClr val="FFFF00"/>
                </a:solidFill>
                <a:latin typeface="Calibri" panose="020F0502020204030204" pitchFamily="34" charset="0"/>
                <a:cs typeface="Calibri" panose="020F0502020204030204" pitchFamily="34" charset="0"/>
              </a:rPr>
              <a:t>con sus ángeles</a:t>
            </a:r>
            <a:r>
              <a:rPr lang="es-ES" sz="5400" b="1" dirty="0">
                <a:solidFill>
                  <a:schemeClr val="bg1"/>
                </a:solidFill>
                <a:latin typeface="Calibri" panose="020F0502020204030204" pitchFamily="34" charset="0"/>
                <a:cs typeface="Calibri" panose="020F0502020204030204" pitchFamily="34" charset="0"/>
              </a:rPr>
              <a:t>, y entonces pagará a cada uno conforme a sus obras.</a:t>
            </a:r>
          </a:p>
        </p:txBody>
      </p:sp>
    </p:spTree>
    <p:extLst>
      <p:ext uri="{BB962C8B-B14F-4D97-AF65-F5344CB8AC3E}">
        <p14:creationId xmlns:p14="http://schemas.microsoft.com/office/powerpoint/2010/main" val="888218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1BBDF06D-B11B-42C8-AE11-6D6E4C177720}"/>
              </a:ext>
            </a:extLst>
          </p:cNvPr>
          <p:cNvSpPr txBox="1"/>
          <p:nvPr/>
        </p:nvSpPr>
        <p:spPr>
          <a:xfrm>
            <a:off x="931025" y="690739"/>
            <a:ext cx="10941186" cy="6186309"/>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400" b="1" dirty="0">
                <a:solidFill>
                  <a:schemeClr val="bg1"/>
                </a:solidFill>
                <a:latin typeface="Calibri" panose="020F0502020204030204" pitchFamily="34" charset="0"/>
                <a:cs typeface="Calibri" panose="020F0502020204030204" pitchFamily="34" charset="0"/>
              </a:rPr>
              <a:t>   </a:t>
            </a:r>
            <a:r>
              <a:rPr lang="es-ES" sz="4400" b="1" dirty="0" smtClean="0">
                <a:solidFill>
                  <a:schemeClr val="bg1"/>
                </a:solidFill>
                <a:latin typeface="Calibri" panose="020F0502020204030204" pitchFamily="34" charset="0"/>
                <a:cs typeface="Calibri" panose="020F0502020204030204" pitchFamily="34" charset="0"/>
              </a:rPr>
              <a:t>       La </a:t>
            </a:r>
            <a:r>
              <a:rPr lang="es-ES" sz="4400" b="1" dirty="0">
                <a:solidFill>
                  <a:schemeClr val="bg1"/>
                </a:solidFill>
                <a:latin typeface="Calibri" panose="020F0502020204030204" pitchFamily="34" charset="0"/>
                <a:cs typeface="Calibri" panose="020F0502020204030204" pitchFamily="34" charset="0"/>
              </a:rPr>
              <a:t>oración le da </a:t>
            </a:r>
            <a:r>
              <a:rPr lang="es-ES" sz="4400" b="1" dirty="0" smtClean="0">
                <a:solidFill>
                  <a:schemeClr val="bg1"/>
                </a:solidFill>
                <a:latin typeface="Calibri" panose="020F0502020204030204" pitchFamily="34" charset="0"/>
                <a:cs typeface="Calibri" panose="020F0502020204030204" pitchFamily="34" charset="0"/>
              </a:rPr>
              <a:t>a Dios </a:t>
            </a:r>
            <a:r>
              <a:rPr lang="es-ES" sz="4400" b="1" dirty="0">
                <a:solidFill>
                  <a:schemeClr val="bg1"/>
                </a:solidFill>
                <a:latin typeface="Calibri" panose="020F0502020204030204" pitchFamily="34" charset="0"/>
                <a:cs typeface="Calibri" panose="020F0502020204030204" pitchFamily="34" charset="0"/>
              </a:rPr>
              <a:t>la autorización para hacer lo que él </a:t>
            </a:r>
            <a:r>
              <a:rPr lang="es-ES" sz="4400" b="1" dirty="0" smtClean="0">
                <a:solidFill>
                  <a:schemeClr val="bg1"/>
                </a:solidFill>
                <a:latin typeface="Calibri" panose="020F0502020204030204" pitchFamily="34" charset="0"/>
                <a:cs typeface="Calibri" panose="020F0502020204030204" pitchFamily="34" charset="0"/>
              </a:rPr>
              <a:t>anhela permanentemente</a:t>
            </a:r>
            <a:r>
              <a:rPr lang="es-ES" sz="4400" b="1" dirty="0">
                <a:solidFill>
                  <a:schemeClr val="bg1"/>
                </a:solidFill>
                <a:latin typeface="Calibri" panose="020F0502020204030204" pitchFamily="34" charset="0"/>
                <a:cs typeface="Calibri" panose="020F0502020204030204" pitchFamily="34" charset="0"/>
              </a:rPr>
              <a:t>. Aunque no veamos </a:t>
            </a:r>
            <a:r>
              <a:rPr lang="es-ES" sz="4400" b="1" dirty="0" smtClean="0">
                <a:solidFill>
                  <a:schemeClr val="bg1"/>
                </a:solidFill>
                <a:latin typeface="Calibri" panose="020F0502020204030204" pitchFamily="34" charset="0"/>
                <a:cs typeface="Calibri" panose="020F0502020204030204" pitchFamily="34" charset="0"/>
              </a:rPr>
              <a:t>ningún acontecimiento </a:t>
            </a:r>
            <a:r>
              <a:rPr lang="es-ES" sz="4400" b="1" dirty="0">
                <a:solidFill>
                  <a:schemeClr val="bg1"/>
                </a:solidFill>
                <a:latin typeface="Calibri" panose="020F0502020204030204" pitchFamily="34" charset="0"/>
                <a:cs typeface="Calibri" panose="020F0502020204030204" pitchFamily="34" charset="0"/>
              </a:rPr>
              <a:t>significativo, Dios está trabajando para arreglar el problema. </a:t>
            </a:r>
            <a:r>
              <a:rPr lang="es-ES" sz="4400" b="1" dirty="0" smtClean="0">
                <a:solidFill>
                  <a:schemeClr val="bg1"/>
                </a:solidFill>
                <a:latin typeface="Calibri" panose="020F0502020204030204" pitchFamily="34" charset="0"/>
                <a:cs typeface="Calibri" panose="020F0502020204030204" pitchFamily="34" charset="0"/>
              </a:rPr>
              <a:t>Aunque aparentemente </a:t>
            </a:r>
            <a:r>
              <a:rPr lang="es-ES" sz="4400" b="1" dirty="0">
                <a:solidFill>
                  <a:schemeClr val="bg1"/>
                </a:solidFill>
                <a:latin typeface="Calibri" panose="020F0502020204030204" pitchFamily="34" charset="0"/>
                <a:cs typeface="Calibri" panose="020F0502020204030204" pitchFamily="34" charset="0"/>
              </a:rPr>
              <a:t>no hayan respuestas, Dios está trabajando para encontrar una solución. </a:t>
            </a:r>
            <a:r>
              <a:rPr lang="es-ES" sz="4400" b="1" dirty="0" smtClean="0">
                <a:solidFill>
                  <a:schemeClr val="bg1"/>
                </a:solidFill>
                <a:latin typeface="Calibri" panose="020F0502020204030204" pitchFamily="34" charset="0"/>
                <a:cs typeface="Calibri" panose="020F0502020204030204" pitchFamily="34" charset="0"/>
              </a:rPr>
              <a:t>Aunque tenga </a:t>
            </a:r>
            <a:r>
              <a:rPr lang="es-ES" sz="4400" b="1" dirty="0">
                <a:solidFill>
                  <a:schemeClr val="bg1"/>
                </a:solidFill>
                <a:latin typeface="Calibri" panose="020F0502020204030204" pitchFamily="34" charset="0"/>
                <a:cs typeface="Calibri" panose="020F0502020204030204" pitchFamily="34" charset="0"/>
              </a:rPr>
              <a:t>oposición a sus propósitos, nunca será vencido.</a:t>
            </a:r>
            <a:endParaRPr lang="es-DO" sz="4400" b="1" dirty="0">
              <a:solidFill>
                <a:schemeClr val="bg1"/>
              </a:solidFill>
              <a:latin typeface="Calibri" panose="020F0502020204030204" pitchFamily="34" charset="0"/>
              <a:cs typeface="Calibri" panose="020F0502020204030204" pitchFamily="34" charset="0"/>
            </a:endParaRPr>
          </a:p>
        </p:txBody>
      </p:sp>
      <p:sp>
        <p:nvSpPr>
          <p:cNvPr id="9" name="Rectángulo 8">
            <a:extLst>
              <a:ext uri="{FF2B5EF4-FFF2-40B4-BE49-F238E27FC236}">
                <a16:creationId xmlns:a16="http://schemas.microsoft.com/office/drawing/2014/main" id="{AB40DB7F-2397-49BB-935D-FFBDC5B152C6}"/>
              </a:ext>
            </a:extLst>
          </p:cNvPr>
          <p:cNvSpPr/>
          <p:nvPr/>
        </p:nvSpPr>
        <p:spPr>
          <a:xfrm rot="10800000">
            <a:off x="0" y="7953"/>
            <a:ext cx="12206514" cy="1597950"/>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2" name="CuadroTexto 1"/>
          <p:cNvSpPr txBox="1"/>
          <p:nvPr/>
        </p:nvSpPr>
        <p:spPr>
          <a:xfrm>
            <a:off x="-1002890" y="99042"/>
            <a:ext cx="4911213" cy="707886"/>
          </a:xfrm>
          <a:prstGeom prst="rect">
            <a:avLst/>
          </a:prstGeom>
          <a:noFill/>
        </p:spPr>
        <p:txBody>
          <a:bodyPr wrap="square" rtlCol="0">
            <a:spAutoFit/>
          </a:bodyPr>
          <a:lstStyle/>
          <a:p>
            <a:pPr algn="ctr"/>
            <a:r>
              <a:rPr lang="es-DO" sz="4000" b="1" dirty="0" smtClean="0">
                <a:solidFill>
                  <a:schemeClr val="accent2"/>
                </a:solidFill>
                <a:latin typeface="Calibri" panose="020F0502020204030204" pitchFamily="34" charset="0"/>
                <a:cs typeface="Calibri" panose="020F0502020204030204" pitchFamily="34" charset="0"/>
              </a:rPr>
              <a:t>Introducción</a:t>
            </a:r>
            <a:endParaRPr lang="en-US" sz="40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9081214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96709" y="163485"/>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ES" sz="3600" b="1" dirty="0">
                <a:solidFill>
                  <a:srgbClr val="FFFF00"/>
                </a:solidFill>
                <a:latin typeface="Calibri" panose="020F0502020204030204" pitchFamily="34" charset="0"/>
                <a:cs typeface="Calibri" panose="020F0502020204030204" pitchFamily="34" charset="0"/>
              </a:rPr>
              <a:t>11. ¿Qué sucederá cuando Jesús regrese triunfante y en gloria? 1 Tesalonicenses 4: 16, 17</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869429" y="1608076"/>
            <a:ext cx="10103371" cy="5016758"/>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000" b="1" dirty="0">
                <a:solidFill>
                  <a:schemeClr val="bg1"/>
                </a:solidFill>
                <a:latin typeface="Calibri" panose="020F0502020204030204" pitchFamily="34" charset="0"/>
                <a:cs typeface="Calibri" panose="020F0502020204030204" pitchFamily="34" charset="0"/>
              </a:rPr>
              <a:t>Porque el Señor mismo con voz de mando, con voz de arcángel, y con trompeta de Dios, descenderá del cielo; y </a:t>
            </a:r>
            <a:r>
              <a:rPr lang="es-ES" sz="4000" b="1" dirty="0">
                <a:solidFill>
                  <a:srgbClr val="FFFF00"/>
                </a:solidFill>
                <a:latin typeface="Calibri" panose="020F0502020204030204" pitchFamily="34" charset="0"/>
                <a:cs typeface="Calibri" panose="020F0502020204030204" pitchFamily="34" charset="0"/>
              </a:rPr>
              <a:t>los muertos en Cristo resucitarán </a:t>
            </a:r>
            <a:r>
              <a:rPr lang="es-ES" sz="4000" b="1" dirty="0" smtClean="0">
                <a:solidFill>
                  <a:srgbClr val="FFFF00"/>
                </a:solidFill>
                <a:latin typeface="Calibri" panose="020F0502020204030204" pitchFamily="34" charset="0"/>
                <a:cs typeface="Calibri" panose="020F0502020204030204" pitchFamily="34" charset="0"/>
              </a:rPr>
              <a:t>primero</a:t>
            </a:r>
            <a:r>
              <a:rPr lang="es-ES" sz="4000" b="1" dirty="0" smtClean="0">
                <a:solidFill>
                  <a:schemeClr val="bg1"/>
                </a:solidFill>
                <a:latin typeface="Calibri" panose="020F0502020204030204" pitchFamily="34" charset="0"/>
                <a:cs typeface="Calibri" panose="020F0502020204030204" pitchFamily="34" charset="0"/>
              </a:rPr>
              <a:t>. Luego </a:t>
            </a:r>
            <a:r>
              <a:rPr lang="es-ES" sz="4000" b="1" dirty="0">
                <a:solidFill>
                  <a:schemeClr val="bg1"/>
                </a:solidFill>
                <a:latin typeface="Calibri" panose="020F0502020204030204" pitchFamily="34" charset="0"/>
                <a:cs typeface="Calibri" panose="020F0502020204030204" pitchFamily="34" charset="0"/>
              </a:rPr>
              <a:t>nosotros los que </a:t>
            </a:r>
            <a:r>
              <a:rPr lang="es-ES" sz="4000" b="1" dirty="0">
                <a:solidFill>
                  <a:srgbClr val="FFFF00"/>
                </a:solidFill>
                <a:latin typeface="Calibri" panose="020F0502020204030204" pitchFamily="34" charset="0"/>
                <a:cs typeface="Calibri" panose="020F0502020204030204" pitchFamily="34" charset="0"/>
              </a:rPr>
              <a:t>vivimos</a:t>
            </a:r>
            <a:r>
              <a:rPr lang="es-ES" sz="4000" b="1" dirty="0">
                <a:solidFill>
                  <a:schemeClr val="bg1"/>
                </a:solidFill>
                <a:latin typeface="Calibri" panose="020F0502020204030204" pitchFamily="34" charset="0"/>
                <a:cs typeface="Calibri" panose="020F0502020204030204" pitchFamily="34" charset="0"/>
              </a:rPr>
              <a:t>, los que hayamos quedado, seremos arrebatados </a:t>
            </a:r>
            <a:r>
              <a:rPr lang="es-ES" sz="4000" b="1" dirty="0">
                <a:solidFill>
                  <a:srgbClr val="FFFF00"/>
                </a:solidFill>
                <a:latin typeface="Calibri" panose="020F0502020204030204" pitchFamily="34" charset="0"/>
                <a:cs typeface="Calibri" panose="020F0502020204030204" pitchFamily="34" charset="0"/>
              </a:rPr>
              <a:t>juntamente con el</a:t>
            </a:r>
            <a:r>
              <a:rPr lang="es-ES" sz="4000" b="1" dirty="0">
                <a:solidFill>
                  <a:schemeClr val="bg1"/>
                </a:solidFill>
                <a:latin typeface="Calibri" panose="020F0502020204030204" pitchFamily="34" charset="0"/>
                <a:cs typeface="Calibri" panose="020F0502020204030204" pitchFamily="34" charset="0"/>
              </a:rPr>
              <a:t>los en las nubes para </a:t>
            </a:r>
            <a:r>
              <a:rPr lang="es-ES" sz="4000" b="1" dirty="0">
                <a:solidFill>
                  <a:srgbClr val="FFFF00"/>
                </a:solidFill>
                <a:latin typeface="Calibri" panose="020F0502020204030204" pitchFamily="34" charset="0"/>
                <a:cs typeface="Calibri" panose="020F0502020204030204" pitchFamily="34" charset="0"/>
              </a:rPr>
              <a:t>recibir al Señor en el aire</a:t>
            </a:r>
            <a:r>
              <a:rPr lang="es-ES" sz="4000" b="1" dirty="0">
                <a:solidFill>
                  <a:schemeClr val="bg1"/>
                </a:solidFill>
                <a:latin typeface="Calibri" panose="020F0502020204030204" pitchFamily="34" charset="0"/>
                <a:cs typeface="Calibri" panose="020F0502020204030204" pitchFamily="34" charset="0"/>
              </a:rPr>
              <a:t>, y así </a:t>
            </a:r>
            <a:r>
              <a:rPr lang="es-ES" sz="4000" b="1" dirty="0">
                <a:solidFill>
                  <a:srgbClr val="FFFF00"/>
                </a:solidFill>
                <a:latin typeface="Calibri" panose="020F0502020204030204" pitchFamily="34" charset="0"/>
                <a:cs typeface="Calibri" panose="020F0502020204030204" pitchFamily="34" charset="0"/>
              </a:rPr>
              <a:t>estaremos siempre con el Señor</a:t>
            </a:r>
            <a:r>
              <a:rPr lang="es-ES" sz="4000" b="1" dirty="0">
                <a:solidFill>
                  <a:schemeClr val="bg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28533581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3084929" y="310617"/>
            <a:ext cx="7692999" cy="6247864"/>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000" b="1" dirty="0">
                <a:solidFill>
                  <a:schemeClr val="bg1"/>
                </a:solidFill>
              </a:rPr>
              <a:t>Como Comandante en Jefe de los ángeles, Jesús irrumpe en el cielo con la voz “de arcángel</a:t>
            </a:r>
            <a:r>
              <a:rPr lang="es-ES" sz="4000" b="1" dirty="0" smtClean="0">
                <a:solidFill>
                  <a:schemeClr val="bg1"/>
                </a:solidFill>
              </a:rPr>
              <a:t>”. Los </a:t>
            </a:r>
            <a:r>
              <a:rPr lang="es-ES" sz="4000" b="1" dirty="0">
                <a:solidFill>
                  <a:schemeClr val="bg1"/>
                </a:solidFill>
              </a:rPr>
              <a:t>muertos son resucitados. Los justos vivos, junto con los justos muertos, son </a:t>
            </a:r>
            <a:r>
              <a:rPr lang="es-ES" sz="4000" b="1" dirty="0" smtClean="0">
                <a:solidFill>
                  <a:schemeClr val="bg1"/>
                </a:solidFill>
              </a:rPr>
              <a:t>transformados en </a:t>
            </a:r>
            <a:r>
              <a:rPr lang="es-ES" sz="4000" b="1" dirty="0">
                <a:solidFill>
                  <a:schemeClr val="bg1"/>
                </a:solidFill>
              </a:rPr>
              <a:t>seres inmortales y gloriosos. Juntos ascenderán a los cielos para encontrarse con su </a:t>
            </a:r>
            <a:r>
              <a:rPr lang="es-ES" sz="4000" b="1" dirty="0" smtClean="0">
                <a:solidFill>
                  <a:schemeClr val="bg1"/>
                </a:solidFill>
              </a:rPr>
              <a:t>triunfante Señor</a:t>
            </a:r>
            <a:r>
              <a:rPr lang="es-ES" sz="4000" b="1" dirty="0">
                <a:solidFill>
                  <a:schemeClr val="bg1"/>
                </a:solidFill>
              </a:rPr>
              <a:t>.</a:t>
            </a:r>
          </a:p>
        </p:txBody>
      </p:sp>
    </p:spTree>
    <p:extLst>
      <p:ext uri="{BB962C8B-B14F-4D97-AF65-F5344CB8AC3E}">
        <p14:creationId xmlns:p14="http://schemas.microsoft.com/office/powerpoint/2010/main" val="16724756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795075" y="433727"/>
            <a:ext cx="8897253" cy="6001643"/>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800" b="1" dirty="0">
                <a:solidFill>
                  <a:schemeClr val="bg1"/>
                </a:solidFill>
              </a:rPr>
              <a:t>Daniel es un símbolo, o tipo, del pueblo de Dios en el tiempo del fin. Su anhelo por la liberación</a:t>
            </a:r>
          </a:p>
          <a:p>
            <a:r>
              <a:rPr lang="es-ES" sz="4800" b="1" dirty="0">
                <a:solidFill>
                  <a:schemeClr val="bg1"/>
                </a:solidFill>
              </a:rPr>
              <a:t>de Israel de la cautividad pagana es un símbolo del </a:t>
            </a:r>
            <a:r>
              <a:rPr lang="es-ES" sz="4800" b="1" u="sng" dirty="0">
                <a:solidFill>
                  <a:schemeClr val="bg1"/>
                </a:solidFill>
              </a:rPr>
              <a:t>pueblo de Dios al final del tiempo, anhelando</a:t>
            </a:r>
          </a:p>
          <a:p>
            <a:r>
              <a:rPr lang="es-ES" sz="4800" b="1" u="sng" dirty="0">
                <a:solidFill>
                  <a:schemeClr val="bg1"/>
                </a:solidFill>
              </a:rPr>
              <a:t>su liberación final de este mundo de pecado</a:t>
            </a:r>
            <a:r>
              <a:rPr lang="es-ES" sz="4800" b="1" dirty="0">
                <a:solidFill>
                  <a:schemeClr val="bg1"/>
                </a:solidFill>
              </a:rPr>
              <a:t>.</a:t>
            </a:r>
          </a:p>
        </p:txBody>
      </p:sp>
    </p:spTree>
    <p:extLst>
      <p:ext uri="{BB962C8B-B14F-4D97-AF65-F5344CB8AC3E}">
        <p14:creationId xmlns:p14="http://schemas.microsoft.com/office/powerpoint/2010/main" val="276746361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3084929" y="310617"/>
            <a:ext cx="8487478" cy="6247864"/>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000" b="1" dirty="0">
                <a:solidFill>
                  <a:schemeClr val="bg1"/>
                </a:solidFill>
              </a:rPr>
              <a:t>No hay problema demasiado difícil para Dios. No hay dificultad que sea tan grande que él </a:t>
            </a:r>
            <a:r>
              <a:rPr lang="es-ES" sz="4000" b="1" dirty="0" smtClean="0">
                <a:solidFill>
                  <a:schemeClr val="bg1"/>
                </a:solidFill>
              </a:rPr>
              <a:t>no pueda </a:t>
            </a:r>
            <a:r>
              <a:rPr lang="es-ES" sz="4000" b="1" dirty="0">
                <a:solidFill>
                  <a:schemeClr val="bg1"/>
                </a:solidFill>
              </a:rPr>
              <a:t>desentrañarla. No hay dolor que no pueda sanar. Puedes estar sufriendo un dolor </a:t>
            </a:r>
            <a:r>
              <a:rPr lang="es-ES" sz="4000" b="1" dirty="0" smtClean="0">
                <a:solidFill>
                  <a:schemeClr val="bg1"/>
                </a:solidFill>
              </a:rPr>
              <a:t>interior inusual</a:t>
            </a:r>
            <a:r>
              <a:rPr lang="es-ES" sz="4000" b="1" dirty="0">
                <a:solidFill>
                  <a:schemeClr val="bg1"/>
                </a:solidFill>
              </a:rPr>
              <a:t>. Puedes estar </a:t>
            </a:r>
            <a:r>
              <a:rPr lang="es-ES" sz="4000" b="1" dirty="0" smtClean="0">
                <a:solidFill>
                  <a:schemeClr val="bg1"/>
                </a:solidFill>
              </a:rPr>
              <a:t>emocionalmente </a:t>
            </a:r>
            <a:r>
              <a:rPr lang="es-ES" sz="4000" b="1" dirty="0">
                <a:solidFill>
                  <a:schemeClr val="bg1"/>
                </a:solidFill>
              </a:rPr>
              <a:t>destruido. Tu vida puede estar devastada. Tus </a:t>
            </a:r>
            <a:r>
              <a:rPr lang="es-ES" sz="4000" b="1" dirty="0" smtClean="0">
                <a:solidFill>
                  <a:schemeClr val="bg1"/>
                </a:solidFill>
              </a:rPr>
              <a:t>heridas pueden </a:t>
            </a:r>
            <a:r>
              <a:rPr lang="es-ES" sz="4000" b="1" dirty="0">
                <a:solidFill>
                  <a:schemeClr val="bg1"/>
                </a:solidFill>
              </a:rPr>
              <a:t>parecer incurables. </a:t>
            </a:r>
            <a:r>
              <a:rPr lang="es-ES" sz="4000" b="1" u="sng" dirty="0">
                <a:solidFill>
                  <a:schemeClr val="bg1"/>
                </a:solidFill>
              </a:rPr>
              <a:t>Abre tu corazón a Jesús. </a:t>
            </a:r>
          </a:p>
        </p:txBody>
      </p:sp>
    </p:spTree>
    <p:extLst>
      <p:ext uri="{BB962C8B-B14F-4D97-AF65-F5344CB8AC3E}">
        <p14:creationId xmlns:p14="http://schemas.microsoft.com/office/powerpoint/2010/main" val="146450310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572301" y="1862532"/>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Considera</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3084929" y="310617"/>
            <a:ext cx="8487478" cy="5909310"/>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5400" b="1" u="sng" dirty="0" smtClean="0">
                <a:solidFill>
                  <a:schemeClr val="bg1"/>
                </a:solidFill>
              </a:rPr>
              <a:t>Cuéntale </a:t>
            </a:r>
            <a:r>
              <a:rPr lang="es-ES" sz="5400" b="1" u="sng" dirty="0">
                <a:solidFill>
                  <a:schemeClr val="bg1"/>
                </a:solidFill>
              </a:rPr>
              <a:t>de todos tus dolores</a:t>
            </a:r>
            <a:r>
              <a:rPr lang="es-ES" sz="5400" b="1" dirty="0">
                <a:solidFill>
                  <a:schemeClr val="bg1"/>
                </a:solidFill>
              </a:rPr>
              <a:t>. Él </a:t>
            </a:r>
            <a:r>
              <a:rPr lang="es-ES" sz="5400" b="1" dirty="0" smtClean="0">
                <a:solidFill>
                  <a:schemeClr val="bg1"/>
                </a:solidFill>
              </a:rPr>
              <a:t>es especialista </a:t>
            </a:r>
            <a:r>
              <a:rPr lang="es-ES" sz="5400" b="1" dirty="0">
                <a:solidFill>
                  <a:schemeClr val="bg1"/>
                </a:solidFill>
              </a:rPr>
              <a:t>en curar corazones destrozados. Es experto en construir palacios con los </a:t>
            </a:r>
            <a:r>
              <a:rPr lang="es-ES" sz="5400" b="1" dirty="0" smtClean="0">
                <a:solidFill>
                  <a:schemeClr val="bg1"/>
                </a:solidFill>
              </a:rPr>
              <a:t>escombros de </a:t>
            </a:r>
            <a:r>
              <a:rPr lang="es-ES" sz="5400" b="1" dirty="0">
                <a:solidFill>
                  <a:schemeClr val="bg1"/>
                </a:solidFill>
              </a:rPr>
              <a:t>nuestras vidas. </a:t>
            </a:r>
          </a:p>
        </p:txBody>
      </p:sp>
    </p:spTree>
    <p:extLst>
      <p:ext uri="{BB962C8B-B14F-4D97-AF65-F5344CB8AC3E}">
        <p14:creationId xmlns:p14="http://schemas.microsoft.com/office/powerpoint/2010/main" val="15051486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accent5">
            <a:lumMod val="50000"/>
            <a:alpha val="94000"/>
          </a:schemeClr>
        </a:solidFill>
        <a:effectLst/>
      </p:bgPr>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28249AB7-8669-43F5-A233-69921FC6B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809708" cy="6858000"/>
          </a:xfrm>
          <a:prstGeom prst="rect">
            <a:avLst/>
          </a:prstGeom>
        </p:spPr>
      </p:pic>
      <p:sp>
        <p:nvSpPr>
          <p:cNvPr id="4" name="CuadroTexto 3">
            <a:extLst>
              <a:ext uri="{FF2B5EF4-FFF2-40B4-BE49-F238E27FC236}">
                <a16:creationId xmlns:a16="http://schemas.microsoft.com/office/drawing/2014/main" id="{29766930-DDD3-4474-A139-FC6B1654B62E}"/>
              </a:ext>
            </a:extLst>
          </p:cNvPr>
          <p:cNvSpPr txBox="1"/>
          <p:nvPr/>
        </p:nvSpPr>
        <p:spPr>
          <a:xfrm>
            <a:off x="1642820" y="1627323"/>
            <a:ext cx="6059837" cy="707886"/>
          </a:xfrm>
          <a:prstGeom prst="rect">
            <a:avLst/>
          </a:prstGeom>
          <a:noFill/>
          <a:effectLst>
            <a:outerShdw blurRad="50800" dist="50800" dir="5400000" algn="ctr" rotWithShape="0">
              <a:srgbClr val="000000">
                <a:alpha val="99000"/>
              </a:srgbClr>
            </a:outerShdw>
          </a:effectLst>
          <a:scene3d>
            <a:camera prst="orthographicFront"/>
            <a:lightRig rig="threePt" dir="t"/>
          </a:scene3d>
          <a:sp3d>
            <a:bevelT w="7956550"/>
          </a:sp3d>
        </p:spPr>
        <p:txBody>
          <a:bodyPr wrap="square" rtlCol="0">
            <a:spAutoFit/>
          </a:bodyPr>
          <a:lstStyle/>
          <a:p>
            <a:r>
              <a:rPr lang="es-US" sz="4000" b="1" dirty="0" smtClean="0">
                <a:solidFill>
                  <a:schemeClr val="accent2"/>
                </a:solidFill>
              </a:rPr>
              <a:t>MI DECISIÓN</a:t>
            </a:r>
            <a:endParaRPr lang="es-US" sz="4000" b="1" dirty="0">
              <a:solidFill>
                <a:schemeClr val="accent2"/>
              </a:solidFill>
            </a:endParaRPr>
          </a:p>
        </p:txBody>
      </p:sp>
      <p:sp>
        <p:nvSpPr>
          <p:cNvPr id="5" name="CuadroTexto 4">
            <a:extLst>
              <a:ext uri="{FF2B5EF4-FFF2-40B4-BE49-F238E27FC236}">
                <a16:creationId xmlns:a16="http://schemas.microsoft.com/office/drawing/2014/main" id="{4CFB634D-72CB-45B3-96DF-E5D038C86841}"/>
              </a:ext>
            </a:extLst>
          </p:cNvPr>
          <p:cNvSpPr txBox="1"/>
          <p:nvPr/>
        </p:nvSpPr>
        <p:spPr>
          <a:xfrm>
            <a:off x="2008682" y="2970571"/>
            <a:ext cx="8379502" cy="2862322"/>
          </a:xfrm>
          <a:prstGeom prst="rect">
            <a:avLst/>
          </a:prstGeom>
          <a:noFill/>
          <a:effectLst>
            <a:outerShdw blurRad="50800" dist="50800" dir="5400000" algn="ctr" rotWithShape="0">
              <a:srgbClr val="000000">
                <a:alpha val="99000"/>
              </a:srgbClr>
            </a:outerShdw>
          </a:effectLst>
          <a:scene3d>
            <a:camera prst="orthographicFront"/>
            <a:lightRig rig="threePt" dir="t"/>
          </a:scene3d>
          <a:sp3d>
            <a:bevelT w="2139950"/>
          </a:sp3d>
        </p:spPr>
        <p:txBody>
          <a:bodyPr wrap="square" rtlCol="0">
            <a:spAutoFit/>
          </a:bodyPr>
          <a:lstStyle/>
          <a:p>
            <a:pPr algn="ctr"/>
            <a:r>
              <a:rPr lang="es-ES" sz="6000" dirty="0" smtClean="0">
                <a:solidFill>
                  <a:srgbClr val="551315"/>
                </a:solidFill>
              </a:rPr>
              <a:t>¿Vas a orar a todo tiempo aunque la respuesta de Dios no sea inmediata?</a:t>
            </a:r>
            <a:endParaRPr lang="es-DO" sz="6000" dirty="0">
              <a:solidFill>
                <a:srgbClr val="551315"/>
              </a:solidFill>
            </a:endParaRPr>
          </a:p>
        </p:txBody>
      </p:sp>
    </p:spTree>
    <p:extLst>
      <p:ext uri="{BB962C8B-B14F-4D97-AF65-F5344CB8AC3E}">
        <p14:creationId xmlns:p14="http://schemas.microsoft.com/office/powerpoint/2010/main" val="7979539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accent5">
            <a:lumMod val="50000"/>
            <a:alpha val="94000"/>
          </a:schemeClr>
        </a:solidFill>
        <a:effectLst/>
      </p:bgPr>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28249AB7-8669-43F5-A233-69921FC6B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809708" cy="6858000"/>
          </a:xfrm>
          <a:prstGeom prst="rect">
            <a:avLst/>
          </a:prstGeom>
        </p:spPr>
      </p:pic>
      <p:sp>
        <p:nvSpPr>
          <p:cNvPr id="4" name="CuadroTexto 3">
            <a:extLst>
              <a:ext uri="{FF2B5EF4-FFF2-40B4-BE49-F238E27FC236}">
                <a16:creationId xmlns:a16="http://schemas.microsoft.com/office/drawing/2014/main" id="{29766930-DDD3-4474-A139-FC6B1654B62E}"/>
              </a:ext>
            </a:extLst>
          </p:cNvPr>
          <p:cNvSpPr txBox="1"/>
          <p:nvPr/>
        </p:nvSpPr>
        <p:spPr>
          <a:xfrm>
            <a:off x="1642820" y="1627323"/>
            <a:ext cx="6059837" cy="707886"/>
          </a:xfrm>
          <a:prstGeom prst="rect">
            <a:avLst/>
          </a:prstGeom>
          <a:noFill/>
          <a:effectLst>
            <a:outerShdw blurRad="50800" dist="50800" dir="5400000" algn="ctr" rotWithShape="0">
              <a:srgbClr val="000000">
                <a:alpha val="99000"/>
              </a:srgbClr>
            </a:outerShdw>
          </a:effectLst>
          <a:scene3d>
            <a:camera prst="orthographicFront"/>
            <a:lightRig rig="threePt" dir="t"/>
          </a:scene3d>
          <a:sp3d>
            <a:bevelT w="7956550"/>
          </a:sp3d>
        </p:spPr>
        <p:txBody>
          <a:bodyPr wrap="square" rtlCol="0">
            <a:spAutoFit/>
          </a:bodyPr>
          <a:lstStyle/>
          <a:p>
            <a:r>
              <a:rPr lang="es-US" sz="4000" b="1" dirty="0" smtClean="0">
                <a:solidFill>
                  <a:schemeClr val="accent2"/>
                </a:solidFill>
              </a:rPr>
              <a:t>MI DECISIÓN</a:t>
            </a:r>
            <a:endParaRPr lang="es-US" sz="4000" b="1" dirty="0">
              <a:solidFill>
                <a:schemeClr val="accent2"/>
              </a:solidFill>
            </a:endParaRPr>
          </a:p>
        </p:txBody>
      </p:sp>
      <p:sp>
        <p:nvSpPr>
          <p:cNvPr id="5" name="CuadroTexto 4">
            <a:extLst>
              <a:ext uri="{FF2B5EF4-FFF2-40B4-BE49-F238E27FC236}">
                <a16:creationId xmlns:a16="http://schemas.microsoft.com/office/drawing/2014/main" id="{4CFB634D-72CB-45B3-96DF-E5D038C86841}"/>
              </a:ext>
            </a:extLst>
          </p:cNvPr>
          <p:cNvSpPr txBox="1"/>
          <p:nvPr/>
        </p:nvSpPr>
        <p:spPr>
          <a:xfrm>
            <a:off x="2503357" y="3429000"/>
            <a:ext cx="7435122" cy="1938992"/>
          </a:xfrm>
          <a:prstGeom prst="rect">
            <a:avLst/>
          </a:prstGeom>
          <a:noFill/>
          <a:effectLst>
            <a:outerShdw blurRad="50800" dist="50800" dir="5400000" algn="ctr" rotWithShape="0">
              <a:srgbClr val="000000">
                <a:alpha val="99000"/>
              </a:srgbClr>
            </a:outerShdw>
          </a:effectLst>
          <a:scene3d>
            <a:camera prst="orthographicFront"/>
            <a:lightRig rig="threePt" dir="t"/>
          </a:scene3d>
          <a:sp3d>
            <a:bevelT w="2139950"/>
          </a:sp3d>
        </p:spPr>
        <p:txBody>
          <a:bodyPr wrap="square" rtlCol="0">
            <a:spAutoFit/>
          </a:bodyPr>
          <a:lstStyle/>
          <a:p>
            <a:pPr algn="ctr"/>
            <a:r>
              <a:rPr lang="es-ES" sz="6000" dirty="0">
                <a:solidFill>
                  <a:srgbClr val="551315"/>
                </a:solidFill>
              </a:rPr>
              <a:t>¿Quieres </a:t>
            </a:r>
            <a:r>
              <a:rPr lang="es-ES" sz="6000" dirty="0" smtClean="0">
                <a:solidFill>
                  <a:srgbClr val="551315"/>
                </a:solidFill>
              </a:rPr>
              <a:t>que Cristo sea tu sanador?</a:t>
            </a:r>
            <a:endParaRPr lang="es-DO" sz="6000" dirty="0">
              <a:solidFill>
                <a:srgbClr val="551315"/>
              </a:solidFill>
            </a:endParaRPr>
          </a:p>
        </p:txBody>
      </p:sp>
    </p:spTree>
    <p:extLst>
      <p:ext uri="{BB962C8B-B14F-4D97-AF65-F5344CB8AC3E}">
        <p14:creationId xmlns:p14="http://schemas.microsoft.com/office/powerpoint/2010/main" val="281417942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accent5">
            <a:lumMod val="50000"/>
            <a:alpha val="94000"/>
          </a:schemeClr>
        </a:solidFill>
        <a:effectLst/>
      </p:bgPr>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28249AB7-8669-43F5-A233-69921FC6B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809708" cy="6858000"/>
          </a:xfrm>
          <a:prstGeom prst="rect">
            <a:avLst/>
          </a:prstGeom>
        </p:spPr>
      </p:pic>
      <p:sp>
        <p:nvSpPr>
          <p:cNvPr id="4" name="CuadroTexto 3">
            <a:extLst>
              <a:ext uri="{FF2B5EF4-FFF2-40B4-BE49-F238E27FC236}">
                <a16:creationId xmlns:a16="http://schemas.microsoft.com/office/drawing/2014/main" id="{29766930-DDD3-4474-A139-FC6B1654B62E}"/>
              </a:ext>
            </a:extLst>
          </p:cNvPr>
          <p:cNvSpPr txBox="1"/>
          <p:nvPr/>
        </p:nvSpPr>
        <p:spPr>
          <a:xfrm>
            <a:off x="1642820" y="1627323"/>
            <a:ext cx="6059837" cy="707886"/>
          </a:xfrm>
          <a:prstGeom prst="rect">
            <a:avLst/>
          </a:prstGeom>
          <a:noFill/>
          <a:effectLst>
            <a:outerShdw blurRad="50800" dist="50800" dir="5400000" algn="ctr" rotWithShape="0">
              <a:srgbClr val="000000">
                <a:alpha val="99000"/>
              </a:srgbClr>
            </a:outerShdw>
          </a:effectLst>
          <a:scene3d>
            <a:camera prst="orthographicFront"/>
            <a:lightRig rig="threePt" dir="t"/>
          </a:scene3d>
          <a:sp3d>
            <a:bevelT w="7956550"/>
          </a:sp3d>
        </p:spPr>
        <p:txBody>
          <a:bodyPr wrap="square" rtlCol="0">
            <a:spAutoFit/>
          </a:bodyPr>
          <a:lstStyle/>
          <a:p>
            <a:r>
              <a:rPr lang="es-US" sz="4000" b="1" dirty="0" smtClean="0">
                <a:solidFill>
                  <a:schemeClr val="accent2"/>
                </a:solidFill>
              </a:rPr>
              <a:t>MI DECISIÓN</a:t>
            </a:r>
            <a:endParaRPr lang="es-US" sz="4000" b="1" dirty="0">
              <a:solidFill>
                <a:schemeClr val="accent2"/>
              </a:solidFill>
            </a:endParaRPr>
          </a:p>
        </p:txBody>
      </p:sp>
      <p:sp>
        <p:nvSpPr>
          <p:cNvPr id="5" name="CuadroTexto 4">
            <a:extLst>
              <a:ext uri="{FF2B5EF4-FFF2-40B4-BE49-F238E27FC236}">
                <a16:creationId xmlns:a16="http://schemas.microsoft.com/office/drawing/2014/main" id="{4CFB634D-72CB-45B3-96DF-E5D038C86841}"/>
              </a:ext>
            </a:extLst>
          </p:cNvPr>
          <p:cNvSpPr txBox="1"/>
          <p:nvPr/>
        </p:nvSpPr>
        <p:spPr>
          <a:xfrm>
            <a:off x="2713219" y="3045522"/>
            <a:ext cx="7435122" cy="2862322"/>
          </a:xfrm>
          <a:prstGeom prst="rect">
            <a:avLst/>
          </a:prstGeom>
          <a:noFill/>
          <a:effectLst>
            <a:outerShdw blurRad="50800" dist="50800" dir="5400000" algn="ctr" rotWithShape="0">
              <a:srgbClr val="000000">
                <a:alpha val="99000"/>
              </a:srgbClr>
            </a:outerShdw>
          </a:effectLst>
          <a:scene3d>
            <a:camera prst="orthographicFront"/>
            <a:lightRig rig="threePt" dir="t"/>
          </a:scene3d>
          <a:sp3d>
            <a:bevelT w="2139950"/>
          </a:sp3d>
        </p:spPr>
        <p:txBody>
          <a:bodyPr wrap="square" rtlCol="0">
            <a:spAutoFit/>
          </a:bodyPr>
          <a:lstStyle/>
          <a:p>
            <a:pPr algn="ctr"/>
            <a:r>
              <a:rPr lang="es-ES" sz="6000" dirty="0">
                <a:solidFill>
                  <a:srgbClr val="551315"/>
                </a:solidFill>
              </a:rPr>
              <a:t>¿</a:t>
            </a:r>
            <a:r>
              <a:rPr lang="es-ES" sz="6000" dirty="0" smtClean="0">
                <a:solidFill>
                  <a:srgbClr val="551315"/>
                </a:solidFill>
              </a:rPr>
              <a:t>Quieres trabajar para Cristo en la liberación final del pecado?</a:t>
            </a:r>
            <a:endParaRPr lang="es-DO" sz="6000" dirty="0">
              <a:solidFill>
                <a:srgbClr val="551315"/>
              </a:solidFill>
            </a:endParaRPr>
          </a:p>
        </p:txBody>
      </p:sp>
    </p:spTree>
    <p:extLst>
      <p:ext uri="{BB962C8B-B14F-4D97-AF65-F5344CB8AC3E}">
        <p14:creationId xmlns:p14="http://schemas.microsoft.com/office/powerpoint/2010/main" val="210004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1BBDF06D-B11B-42C8-AE11-6D6E4C177720}"/>
              </a:ext>
            </a:extLst>
          </p:cNvPr>
          <p:cNvSpPr txBox="1"/>
          <p:nvPr/>
        </p:nvSpPr>
        <p:spPr>
          <a:xfrm>
            <a:off x="764771" y="842075"/>
            <a:ext cx="10792645" cy="5909310"/>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5400" b="1" dirty="0">
                <a:solidFill>
                  <a:schemeClr val="bg1"/>
                </a:solidFill>
                <a:latin typeface="Calibri" panose="020F0502020204030204" pitchFamily="34" charset="0"/>
                <a:cs typeface="Calibri" panose="020F0502020204030204" pitchFamily="34" charset="0"/>
              </a:rPr>
              <a:t>      El incidente personal de Daniel es </a:t>
            </a:r>
            <a:r>
              <a:rPr lang="es-ES" sz="5400" b="1" dirty="0" smtClean="0">
                <a:solidFill>
                  <a:schemeClr val="bg1"/>
                </a:solidFill>
                <a:latin typeface="Calibri" panose="020F0502020204030204" pitchFamily="34" charset="0"/>
                <a:cs typeface="Calibri" panose="020F0502020204030204" pitchFamily="34" charset="0"/>
              </a:rPr>
              <a:t>una demostración </a:t>
            </a:r>
            <a:r>
              <a:rPr lang="es-ES" sz="5400" b="1" dirty="0">
                <a:solidFill>
                  <a:schemeClr val="bg1"/>
                </a:solidFill>
                <a:latin typeface="Calibri" panose="020F0502020204030204" pitchFamily="34" charset="0"/>
                <a:cs typeface="Calibri" panose="020F0502020204030204" pitchFamily="34" charset="0"/>
              </a:rPr>
              <a:t>fantástica de que Dios escucha. Su silencio sólo indica que está trabajando </a:t>
            </a:r>
            <a:r>
              <a:rPr lang="es-ES" sz="5400" b="1" dirty="0" smtClean="0">
                <a:solidFill>
                  <a:schemeClr val="bg1"/>
                </a:solidFill>
                <a:latin typeface="Calibri" panose="020F0502020204030204" pitchFamily="34" charset="0"/>
                <a:cs typeface="Calibri" panose="020F0502020204030204" pitchFamily="34" charset="0"/>
              </a:rPr>
              <a:t>para solucionar </a:t>
            </a:r>
            <a:r>
              <a:rPr lang="es-ES" sz="5400" b="1" dirty="0">
                <a:solidFill>
                  <a:schemeClr val="bg1"/>
                </a:solidFill>
                <a:latin typeface="Calibri" panose="020F0502020204030204" pitchFamily="34" charset="0"/>
                <a:cs typeface="Calibri" panose="020F0502020204030204" pitchFamily="34" charset="0"/>
              </a:rPr>
              <a:t>el problema. Cuando nos </a:t>
            </a:r>
            <a:r>
              <a:rPr lang="es-ES" sz="5400" b="1" dirty="0" smtClean="0">
                <a:solidFill>
                  <a:schemeClr val="bg1"/>
                </a:solidFill>
                <a:latin typeface="Calibri" panose="020F0502020204030204" pitchFamily="34" charset="0"/>
                <a:cs typeface="Calibri" panose="020F0502020204030204" pitchFamily="34" charset="0"/>
              </a:rPr>
              <a:t>arrodillamos </a:t>
            </a:r>
            <a:r>
              <a:rPr lang="es-ES" sz="5400" b="1" dirty="0">
                <a:solidFill>
                  <a:schemeClr val="bg1"/>
                </a:solidFill>
                <a:latin typeface="Calibri" panose="020F0502020204030204" pitchFamily="34" charset="0"/>
                <a:cs typeface="Calibri" panose="020F0502020204030204" pitchFamily="34" charset="0"/>
              </a:rPr>
              <a:t>ante su trono, no hay duda de que nos </a:t>
            </a:r>
            <a:r>
              <a:rPr lang="es-ES" sz="5400" b="1" dirty="0" smtClean="0">
                <a:solidFill>
                  <a:schemeClr val="bg1"/>
                </a:solidFill>
                <a:latin typeface="Calibri" panose="020F0502020204030204" pitchFamily="34" charset="0"/>
                <a:cs typeface="Calibri" panose="020F0502020204030204" pitchFamily="34" charset="0"/>
              </a:rPr>
              <a:t>está escuchando</a:t>
            </a:r>
            <a:r>
              <a:rPr lang="es-ES" sz="5400" b="1" dirty="0">
                <a:solidFill>
                  <a:schemeClr val="bg1"/>
                </a:solidFill>
                <a:latin typeface="Calibri" panose="020F0502020204030204" pitchFamily="34" charset="0"/>
                <a:cs typeface="Calibri" panose="020F0502020204030204" pitchFamily="34" charset="0"/>
              </a:rPr>
              <a:t>.</a:t>
            </a:r>
            <a:endParaRPr lang="es-DO" sz="5400" b="1" dirty="0">
              <a:solidFill>
                <a:schemeClr val="bg1"/>
              </a:solidFill>
              <a:latin typeface="Calibri" panose="020F0502020204030204" pitchFamily="34" charset="0"/>
              <a:cs typeface="Calibri" panose="020F0502020204030204" pitchFamily="34" charset="0"/>
            </a:endParaRPr>
          </a:p>
        </p:txBody>
      </p:sp>
      <p:sp>
        <p:nvSpPr>
          <p:cNvPr id="9" name="Rectángulo 8">
            <a:extLst>
              <a:ext uri="{FF2B5EF4-FFF2-40B4-BE49-F238E27FC236}">
                <a16:creationId xmlns:a16="http://schemas.microsoft.com/office/drawing/2014/main" id="{AB40DB7F-2397-49BB-935D-FFBDC5B152C6}"/>
              </a:ext>
            </a:extLst>
          </p:cNvPr>
          <p:cNvSpPr/>
          <p:nvPr/>
        </p:nvSpPr>
        <p:spPr>
          <a:xfrm rot="10800000">
            <a:off x="0" y="7953"/>
            <a:ext cx="12206514" cy="1597950"/>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2" name="CuadroTexto 1"/>
          <p:cNvSpPr txBox="1"/>
          <p:nvPr/>
        </p:nvSpPr>
        <p:spPr>
          <a:xfrm>
            <a:off x="-1002890" y="99042"/>
            <a:ext cx="4911213" cy="707886"/>
          </a:xfrm>
          <a:prstGeom prst="rect">
            <a:avLst/>
          </a:prstGeom>
          <a:noFill/>
        </p:spPr>
        <p:txBody>
          <a:bodyPr wrap="square" rtlCol="0">
            <a:spAutoFit/>
          </a:bodyPr>
          <a:lstStyle/>
          <a:p>
            <a:pPr algn="ctr"/>
            <a:r>
              <a:rPr lang="es-DO" sz="4000" b="1" dirty="0" smtClean="0">
                <a:solidFill>
                  <a:schemeClr val="accent2"/>
                </a:solidFill>
                <a:latin typeface="Calibri" panose="020F0502020204030204" pitchFamily="34" charset="0"/>
                <a:cs typeface="Calibri" panose="020F0502020204030204" pitchFamily="34" charset="0"/>
              </a:rPr>
              <a:t>Introducción</a:t>
            </a:r>
            <a:endParaRPr lang="en-US" sz="40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63281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1" name="Forma libre: forma 30">
            <a:extLst>
              <a:ext uri="{FF2B5EF4-FFF2-40B4-BE49-F238E27FC236}">
                <a16:creationId xmlns:a16="http://schemas.microsoft.com/office/drawing/2014/main" id="{398C7394-323C-48C9-B7C5-01C566893450}"/>
              </a:ext>
            </a:extLst>
          </p:cNvPr>
          <p:cNvSpPr/>
          <p:nvPr/>
        </p:nvSpPr>
        <p:spPr>
          <a:xfrm rot="20281858">
            <a:off x="3478903" y="-1795383"/>
            <a:ext cx="8622603" cy="4815761"/>
          </a:xfrm>
          <a:custGeom>
            <a:avLst/>
            <a:gdLst>
              <a:gd name="connsiteX0" fmla="*/ 0 w 8643068"/>
              <a:gd name="connsiteY0" fmla="*/ 0 h 4815761"/>
              <a:gd name="connsiteX1" fmla="*/ 8643068 w 8643068"/>
              <a:gd name="connsiteY1" fmla="*/ 3486594 h 4815761"/>
              <a:gd name="connsiteX2" fmla="*/ 8106885 w 8643068"/>
              <a:gd name="connsiteY2" fmla="*/ 4815761 h 4815761"/>
              <a:gd name="connsiteX3" fmla="*/ 8087749 w 8643068"/>
              <a:gd name="connsiteY3" fmla="*/ 4774961 h 4815761"/>
              <a:gd name="connsiteX4" fmla="*/ 2953648 w 8643068"/>
              <a:gd name="connsiteY4" fmla="*/ 1265075 h 4815761"/>
              <a:gd name="connsiteX5" fmla="*/ 174663 w 8643068"/>
              <a:gd name="connsiteY5" fmla="*/ 377905 h 4815761"/>
              <a:gd name="connsiteX6" fmla="*/ 0 w 8643068"/>
              <a:gd name="connsiteY6" fmla="*/ 340447 h 4815761"/>
              <a:gd name="connsiteX7" fmla="*/ 0 w 8643068"/>
              <a:gd name="connsiteY7" fmla="*/ 0 h 481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43068" h="4815761">
                <a:moveTo>
                  <a:pt x="0" y="0"/>
                </a:moveTo>
                <a:lnTo>
                  <a:pt x="8643068" y="3486594"/>
                </a:lnTo>
                <a:lnTo>
                  <a:pt x="8106885" y="4815761"/>
                </a:lnTo>
                <a:lnTo>
                  <a:pt x="8087749" y="4774961"/>
                </a:lnTo>
                <a:cubicBezTo>
                  <a:pt x="7538239" y="3713685"/>
                  <a:pt x="5541269" y="2308915"/>
                  <a:pt x="2953648" y="1265075"/>
                </a:cubicBezTo>
                <a:cubicBezTo>
                  <a:pt x="1983290" y="873635"/>
                  <a:pt x="1037525" y="576377"/>
                  <a:pt x="174663" y="377905"/>
                </a:cubicBezTo>
                <a:lnTo>
                  <a:pt x="0" y="340447"/>
                </a:lnTo>
                <a:lnTo>
                  <a:pt x="0" y="0"/>
                </a:lnTo>
                <a:close/>
              </a:path>
            </a:pathLst>
          </a:custGeom>
          <a:solidFill>
            <a:srgbClr val="C68018"/>
          </a:solidFill>
          <a:ln>
            <a:solidFill>
              <a:srgbClr val="C68018"/>
            </a:solidFill>
          </a:ln>
          <a:scene3d>
            <a:camera prst="orthographicFront"/>
            <a:lightRig rig="threePt" dir="t"/>
          </a:scene3d>
          <a:sp3d>
            <a:bevelT w="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DO" dirty="0"/>
          </a:p>
        </p:txBody>
      </p:sp>
      <p:sp>
        <p:nvSpPr>
          <p:cNvPr id="10" name="Rectángulo 9">
            <a:extLst>
              <a:ext uri="{FF2B5EF4-FFF2-40B4-BE49-F238E27FC236}">
                <a16:creationId xmlns:a16="http://schemas.microsoft.com/office/drawing/2014/main" id="{2A19C5A1-68BF-46FF-B747-E81E58D3A2DD}"/>
              </a:ext>
            </a:extLst>
          </p:cNvPr>
          <p:cNvSpPr/>
          <p:nvPr/>
        </p:nvSpPr>
        <p:spPr>
          <a:xfrm rot="894461">
            <a:off x="2076246" y="-180464"/>
            <a:ext cx="1170569" cy="7234092"/>
          </a:xfrm>
          <a:custGeom>
            <a:avLst/>
            <a:gdLst>
              <a:gd name="connsiteX0" fmla="*/ 0 w 968991"/>
              <a:gd name="connsiteY0" fmla="*/ 0 h 6632480"/>
              <a:gd name="connsiteX1" fmla="*/ 968991 w 968991"/>
              <a:gd name="connsiteY1" fmla="*/ 0 h 6632480"/>
              <a:gd name="connsiteX2" fmla="*/ 968991 w 968991"/>
              <a:gd name="connsiteY2" fmla="*/ 6632480 h 6632480"/>
              <a:gd name="connsiteX3" fmla="*/ 0 w 968991"/>
              <a:gd name="connsiteY3" fmla="*/ 6632480 h 6632480"/>
              <a:gd name="connsiteX4" fmla="*/ 0 w 968991"/>
              <a:gd name="connsiteY4" fmla="*/ 0 h 6632480"/>
              <a:gd name="connsiteX0" fmla="*/ 0 w 968991"/>
              <a:gd name="connsiteY0" fmla="*/ 0 h 6632480"/>
              <a:gd name="connsiteX1" fmla="*/ 968991 w 968991"/>
              <a:gd name="connsiteY1" fmla="*/ 0 h 6632480"/>
              <a:gd name="connsiteX2" fmla="*/ 937668 w 968991"/>
              <a:gd name="connsiteY2" fmla="*/ 964432 h 6632480"/>
              <a:gd name="connsiteX3" fmla="*/ 968991 w 968991"/>
              <a:gd name="connsiteY3" fmla="*/ 6632480 h 6632480"/>
              <a:gd name="connsiteX4" fmla="*/ 0 w 968991"/>
              <a:gd name="connsiteY4" fmla="*/ 6632480 h 6632480"/>
              <a:gd name="connsiteX5" fmla="*/ 0 w 968991"/>
              <a:gd name="connsiteY5" fmla="*/ 0 h 6632480"/>
              <a:gd name="connsiteX0" fmla="*/ 438 w 969429"/>
              <a:gd name="connsiteY0" fmla="*/ 0 h 6632480"/>
              <a:gd name="connsiteX1" fmla="*/ 969429 w 969429"/>
              <a:gd name="connsiteY1" fmla="*/ 0 h 6632480"/>
              <a:gd name="connsiteX2" fmla="*/ 938106 w 969429"/>
              <a:gd name="connsiteY2" fmla="*/ 964432 h 6632480"/>
              <a:gd name="connsiteX3" fmla="*/ 969429 w 969429"/>
              <a:gd name="connsiteY3" fmla="*/ 6632480 h 6632480"/>
              <a:gd name="connsiteX4" fmla="*/ 438 w 969429"/>
              <a:gd name="connsiteY4" fmla="*/ 6632480 h 6632480"/>
              <a:gd name="connsiteX5" fmla="*/ 5463 w 969429"/>
              <a:gd name="connsiteY5" fmla="*/ 1055060 h 6632480"/>
              <a:gd name="connsiteX6" fmla="*/ 438 w 969429"/>
              <a:gd name="connsiteY6" fmla="*/ 0 h 6632480"/>
              <a:gd name="connsiteX0" fmla="*/ 0 w 1553116"/>
              <a:gd name="connsiteY0" fmla="*/ 320983 h 6632480"/>
              <a:gd name="connsiteX1" fmla="*/ 1553116 w 1553116"/>
              <a:gd name="connsiteY1" fmla="*/ 0 h 6632480"/>
              <a:gd name="connsiteX2" fmla="*/ 1521793 w 1553116"/>
              <a:gd name="connsiteY2" fmla="*/ 964432 h 6632480"/>
              <a:gd name="connsiteX3" fmla="*/ 1553116 w 1553116"/>
              <a:gd name="connsiteY3" fmla="*/ 6632480 h 6632480"/>
              <a:gd name="connsiteX4" fmla="*/ 584125 w 1553116"/>
              <a:gd name="connsiteY4" fmla="*/ 6632480 h 6632480"/>
              <a:gd name="connsiteX5" fmla="*/ 589150 w 1553116"/>
              <a:gd name="connsiteY5" fmla="*/ 1055060 h 6632480"/>
              <a:gd name="connsiteX6" fmla="*/ 0 w 1553116"/>
              <a:gd name="connsiteY6" fmla="*/ 320983 h 6632480"/>
              <a:gd name="connsiteX0" fmla="*/ 0 w 1553116"/>
              <a:gd name="connsiteY0" fmla="*/ 120762 h 6432259"/>
              <a:gd name="connsiteX1" fmla="*/ 986813 w 1553116"/>
              <a:gd name="connsiteY1" fmla="*/ 0 h 6432259"/>
              <a:gd name="connsiteX2" fmla="*/ 1521793 w 1553116"/>
              <a:gd name="connsiteY2" fmla="*/ 764211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96859 w 1553116"/>
              <a:gd name="connsiteY2" fmla="*/ 556935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84091 w 1553116"/>
              <a:gd name="connsiteY2" fmla="*/ 518032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424443"/>
              <a:gd name="connsiteY0" fmla="*/ 293991 h 6432259"/>
              <a:gd name="connsiteX1" fmla="*/ 858140 w 1424443"/>
              <a:gd name="connsiteY1" fmla="*/ 0 h 6432259"/>
              <a:gd name="connsiteX2" fmla="*/ 1355418 w 1424443"/>
              <a:gd name="connsiteY2" fmla="*/ 518032 h 6432259"/>
              <a:gd name="connsiteX3" fmla="*/ 1424443 w 1424443"/>
              <a:gd name="connsiteY3" fmla="*/ 6432259 h 6432259"/>
              <a:gd name="connsiteX4" fmla="*/ 455452 w 1424443"/>
              <a:gd name="connsiteY4" fmla="*/ 6432259 h 6432259"/>
              <a:gd name="connsiteX5" fmla="*/ 460477 w 1424443"/>
              <a:gd name="connsiteY5" fmla="*/ 854839 h 6432259"/>
              <a:gd name="connsiteX6" fmla="*/ 0 w 1424443"/>
              <a:gd name="connsiteY6" fmla="*/ 293991 h 6432259"/>
              <a:gd name="connsiteX0" fmla="*/ 0 w 1426442"/>
              <a:gd name="connsiteY0" fmla="*/ 293991 h 6432259"/>
              <a:gd name="connsiteX1" fmla="*/ 858140 w 1426442"/>
              <a:gd name="connsiteY1" fmla="*/ 0 h 6432259"/>
              <a:gd name="connsiteX2" fmla="*/ 1355418 w 1426442"/>
              <a:gd name="connsiteY2" fmla="*/ 518032 h 6432259"/>
              <a:gd name="connsiteX3" fmla="*/ 1426442 w 1426442"/>
              <a:gd name="connsiteY3" fmla="*/ 6000683 h 6432259"/>
              <a:gd name="connsiteX4" fmla="*/ 455452 w 1426442"/>
              <a:gd name="connsiteY4" fmla="*/ 6432259 h 6432259"/>
              <a:gd name="connsiteX5" fmla="*/ 460477 w 1426442"/>
              <a:gd name="connsiteY5" fmla="*/ 854839 h 6432259"/>
              <a:gd name="connsiteX6" fmla="*/ 0 w 1426442"/>
              <a:gd name="connsiteY6" fmla="*/ 293991 h 6432259"/>
              <a:gd name="connsiteX0" fmla="*/ 0 w 1426442"/>
              <a:gd name="connsiteY0" fmla="*/ 293991 h 6074032"/>
              <a:gd name="connsiteX1" fmla="*/ 858140 w 1426442"/>
              <a:gd name="connsiteY1" fmla="*/ 0 h 6074032"/>
              <a:gd name="connsiteX2" fmla="*/ 1355418 w 1426442"/>
              <a:gd name="connsiteY2" fmla="*/ 518032 h 6074032"/>
              <a:gd name="connsiteX3" fmla="*/ 1426442 w 1426442"/>
              <a:gd name="connsiteY3" fmla="*/ 6000683 h 6074032"/>
              <a:gd name="connsiteX4" fmla="*/ 452795 w 1426442"/>
              <a:gd name="connsiteY4" fmla="*/ 6074032 h 6074032"/>
              <a:gd name="connsiteX5" fmla="*/ 460477 w 1426442"/>
              <a:gd name="connsiteY5" fmla="*/ 854839 h 6074032"/>
              <a:gd name="connsiteX6" fmla="*/ 0 w 1426442"/>
              <a:gd name="connsiteY6" fmla="*/ 293991 h 6074032"/>
              <a:gd name="connsiteX0" fmla="*/ 0 w 1418930"/>
              <a:gd name="connsiteY0" fmla="*/ 293991 h 6074032"/>
              <a:gd name="connsiteX1" fmla="*/ 858140 w 1418930"/>
              <a:gd name="connsiteY1" fmla="*/ 0 h 6074032"/>
              <a:gd name="connsiteX2" fmla="*/ 1355418 w 1418930"/>
              <a:gd name="connsiteY2" fmla="*/ 518032 h 6074032"/>
              <a:gd name="connsiteX3" fmla="*/ 1418930 w 1418930"/>
              <a:gd name="connsiteY3" fmla="*/ 5758960 h 6074032"/>
              <a:gd name="connsiteX4" fmla="*/ 452795 w 1418930"/>
              <a:gd name="connsiteY4" fmla="*/ 6074032 h 6074032"/>
              <a:gd name="connsiteX5" fmla="*/ 460477 w 1418930"/>
              <a:gd name="connsiteY5" fmla="*/ 854839 h 6074032"/>
              <a:gd name="connsiteX6" fmla="*/ 0 w 1418930"/>
              <a:gd name="connsiteY6" fmla="*/ 293991 h 6074032"/>
              <a:gd name="connsiteX0" fmla="*/ 0 w 1418930"/>
              <a:gd name="connsiteY0" fmla="*/ 289736 h 6069777"/>
              <a:gd name="connsiteX1" fmla="*/ 845173 w 1418930"/>
              <a:gd name="connsiteY1" fmla="*/ 0 h 6069777"/>
              <a:gd name="connsiteX2" fmla="*/ 1355418 w 1418930"/>
              <a:gd name="connsiteY2" fmla="*/ 513777 h 6069777"/>
              <a:gd name="connsiteX3" fmla="*/ 1418930 w 1418930"/>
              <a:gd name="connsiteY3" fmla="*/ 5754705 h 6069777"/>
              <a:gd name="connsiteX4" fmla="*/ 452795 w 1418930"/>
              <a:gd name="connsiteY4" fmla="*/ 6069777 h 6069777"/>
              <a:gd name="connsiteX5" fmla="*/ 460477 w 1418930"/>
              <a:gd name="connsiteY5" fmla="*/ 850584 h 6069777"/>
              <a:gd name="connsiteX6" fmla="*/ 0 w 1418930"/>
              <a:gd name="connsiteY6" fmla="*/ 289736 h 6069777"/>
              <a:gd name="connsiteX0" fmla="*/ 0 w 1410418"/>
              <a:gd name="connsiteY0" fmla="*/ 315671 h 6069777"/>
              <a:gd name="connsiteX1" fmla="*/ 836661 w 1410418"/>
              <a:gd name="connsiteY1" fmla="*/ 0 h 6069777"/>
              <a:gd name="connsiteX2" fmla="*/ 1346906 w 1410418"/>
              <a:gd name="connsiteY2" fmla="*/ 513777 h 6069777"/>
              <a:gd name="connsiteX3" fmla="*/ 1410418 w 1410418"/>
              <a:gd name="connsiteY3" fmla="*/ 5754705 h 6069777"/>
              <a:gd name="connsiteX4" fmla="*/ 444283 w 1410418"/>
              <a:gd name="connsiteY4" fmla="*/ 6069777 h 6069777"/>
              <a:gd name="connsiteX5" fmla="*/ 451965 w 1410418"/>
              <a:gd name="connsiteY5" fmla="*/ 850584 h 6069777"/>
              <a:gd name="connsiteX6" fmla="*/ 0 w 1410418"/>
              <a:gd name="connsiteY6" fmla="*/ 315671 h 6069777"/>
              <a:gd name="connsiteX0" fmla="*/ 0 w 1410418"/>
              <a:gd name="connsiteY0" fmla="*/ 319727 h 6073833"/>
              <a:gd name="connsiteX1" fmla="*/ 892786 w 1410418"/>
              <a:gd name="connsiteY1" fmla="*/ 0 h 6073833"/>
              <a:gd name="connsiteX2" fmla="*/ 1346906 w 1410418"/>
              <a:gd name="connsiteY2" fmla="*/ 517833 h 6073833"/>
              <a:gd name="connsiteX3" fmla="*/ 1410418 w 1410418"/>
              <a:gd name="connsiteY3" fmla="*/ 5758761 h 6073833"/>
              <a:gd name="connsiteX4" fmla="*/ 444283 w 1410418"/>
              <a:gd name="connsiteY4" fmla="*/ 6073833 h 6073833"/>
              <a:gd name="connsiteX5" fmla="*/ 451965 w 1410418"/>
              <a:gd name="connsiteY5" fmla="*/ 854640 h 6073833"/>
              <a:gd name="connsiteX6" fmla="*/ 0 w 1410418"/>
              <a:gd name="connsiteY6" fmla="*/ 319727 h 6073833"/>
              <a:gd name="connsiteX0" fmla="*/ 0 w 1410418"/>
              <a:gd name="connsiteY0" fmla="*/ 280825 h 6034931"/>
              <a:gd name="connsiteX1" fmla="*/ 908948 w 1410418"/>
              <a:gd name="connsiteY1" fmla="*/ 0 h 6034931"/>
              <a:gd name="connsiteX2" fmla="*/ 1346906 w 1410418"/>
              <a:gd name="connsiteY2" fmla="*/ 478931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80825 h 6034931"/>
              <a:gd name="connsiteX1" fmla="*/ 908948 w 1410418"/>
              <a:gd name="connsiteY1" fmla="*/ 0 h 6034931"/>
              <a:gd name="connsiteX2" fmla="*/ 1379228 w 1410418"/>
              <a:gd name="connsiteY2" fmla="*/ 556735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66986 h 6021092"/>
              <a:gd name="connsiteX1" fmla="*/ 914677 w 1410418"/>
              <a:gd name="connsiteY1" fmla="*/ 0 h 6021092"/>
              <a:gd name="connsiteX2" fmla="*/ 1379228 w 1410418"/>
              <a:gd name="connsiteY2" fmla="*/ 542896 h 6021092"/>
              <a:gd name="connsiteX3" fmla="*/ 1410418 w 1410418"/>
              <a:gd name="connsiteY3" fmla="*/ 5706020 h 6021092"/>
              <a:gd name="connsiteX4" fmla="*/ 444283 w 1410418"/>
              <a:gd name="connsiteY4" fmla="*/ 6021092 h 6021092"/>
              <a:gd name="connsiteX5" fmla="*/ 451965 w 1410418"/>
              <a:gd name="connsiteY5" fmla="*/ 801899 h 6021092"/>
              <a:gd name="connsiteX6" fmla="*/ 0 w 1410418"/>
              <a:gd name="connsiteY6" fmla="*/ 266986 h 6021092"/>
              <a:gd name="connsiteX0" fmla="*/ 0 w 1410418"/>
              <a:gd name="connsiteY0" fmla="*/ 253148 h 6007254"/>
              <a:gd name="connsiteX1" fmla="*/ 920407 w 1410418"/>
              <a:gd name="connsiteY1" fmla="*/ 0 h 6007254"/>
              <a:gd name="connsiteX2" fmla="*/ 1379228 w 1410418"/>
              <a:gd name="connsiteY2" fmla="*/ 529058 h 6007254"/>
              <a:gd name="connsiteX3" fmla="*/ 1410418 w 1410418"/>
              <a:gd name="connsiteY3" fmla="*/ 5692182 h 6007254"/>
              <a:gd name="connsiteX4" fmla="*/ 444283 w 1410418"/>
              <a:gd name="connsiteY4" fmla="*/ 6007254 h 6007254"/>
              <a:gd name="connsiteX5" fmla="*/ 451965 w 1410418"/>
              <a:gd name="connsiteY5" fmla="*/ 788061 h 6007254"/>
              <a:gd name="connsiteX6" fmla="*/ 0 w 1410418"/>
              <a:gd name="connsiteY6" fmla="*/ 253148 h 6007254"/>
              <a:gd name="connsiteX0" fmla="*/ 0 w 1428863"/>
              <a:gd name="connsiteY0" fmla="*/ 253148 h 6007254"/>
              <a:gd name="connsiteX1" fmla="*/ 920407 w 1428863"/>
              <a:gd name="connsiteY1" fmla="*/ 0 h 6007254"/>
              <a:gd name="connsiteX2" fmla="*/ 1379228 w 1428863"/>
              <a:gd name="connsiteY2" fmla="*/ 529058 h 6007254"/>
              <a:gd name="connsiteX3" fmla="*/ 1428863 w 1428863"/>
              <a:gd name="connsiteY3" fmla="*/ 5778814 h 6007254"/>
              <a:gd name="connsiteX4" fmla="*/ 444283 w 1428863"/>
              <a:gd name="connsiteY4" fmla="*/ 6007254 h 6007254"/>
              <a:gd name="connsiteX5" fmla="*/ 451965 w 1428863"/>
              <a:gd name="connsiteY5" fmla="*/ 788061 h 6007254"/>
              <a:gd name="connsiteX6" fmla="*/ 0 w 1428863"/>
              <a:gd name="connsiteY6" fmla="*/ 253148 h 6007254"/>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51598"/>
              <a:gd name="connsiteY0" fmla="*/ 253148 h 5999822"/>
              <a:gd name="connsiteX1" fmla="*/ 920407 w 1451598"/>
              <a:gd name="connsiteY1" fmla="*/ 0 h 5999822"/>
              <a:gd name="connsiteX2" fmla="*/ 1379228 w 1451598"/>
              <a:gd name="connsiteY2" fmla="*/ 529058 h 5999822"/>
              <a:gd name="connsiteX3" fmla="*/ 1451598 w 1451598"/>
              <a:gd name="connsiteY3" fmla="*/ 5798671 h 5999822"/>
              <a:gd name="connsiteX4" fmla="*/ 440523 w 1451598"/>
              <a:gd name="connsiteY4" fmla="*/ 5999822 h 5999822"/>
              <a:gd name="connsiteX5" fmla="*/ 451965 w 1451598"/>
              <a:gd name="connsiteY5" fmla="*/ 788061 h 5999822"/>
              <a:gd name="connsiteX6" fmla="*/ 0 w 1451598"/>
              <a:gd name="connsiteY6" fmla="*/ 253148 h 5999822"/>
              <a:gd name="connsiteX0" fmla="*/ 0 w 1436383"/>
              <a:gd name="connsiteY0" fmla="*/ 253148 h 5999822"/>
              <a:gd name="connsiteX1" fmla="*/ 920407 w 1436383"/>
              <a:gd name="connsiteY1" fmla="*/ 0 h 5999822"/>
              <a:gd name="connsiteX2" fmla="*/ 1379228 w 1436383"/>
              <a:gd name="connsiteY2" fmla="*/ 529058 h 5999822"/>
              <a:gd name="connsiteX3" fmla="*/ 1436384 w 1436383"/>
              <a:gd name="connsiteY3" fmla="*/ 5793678 h 5999822"/>
              <a:gd name="connsiteX4" fmla="*/ 440523 w 1436383"/>
              <a:gd name="connsiteY4" fmla="*/ 5999822 h 5999822"/>
              <a:gd name="connsiteX5" fmla="*/ 451965 w 1436383"/>
              <a:gd name="connsiteY5" fmla="*/ 788061 h 5999822"/>
              <a:gd name="connsiteX6" fmla="*/ 0 w 1436383"/>
              <a:gd name="connsiteY6" fmla="*/ 253148 h 5999822"/>
              <a:gd name="connsiteX0" fmla="*/ 0 w 1436384"/>
              <a:gd name="connsiteY0" fmla="*/ 253148 h 5999822"/>
              <a:gd name="connsiteX1" fmla="*/ 920407 w 1436384"/>
              <a:gd name="connsiteY1" fmla="*/ 0 h 5999822"/>
              <a:gd name="connsiteX2" fmla="*/ 1379228 w 1436384"/>
              <a:gd name="connsiteY2" fmla="*/ 529058 h 5999822"/>
              <a:gd name="connsiteX3" fmla="*/ 1436384 w 1436384"/>
              <a:gd name="connsiteY3" fmla="*/ 5793678 h 5999822"/>
              <a:gd name="connsiteX4" fmla="*/ 440523 w 1436384"/>
              <a:gd name="connsiteY4" fmla="*/ 5999822 h 5999822"/>
              <a:gd name="connsiteX5" fmla="*/ 451965 w 1436384"/>
              <a:gd name="connsiteY5" fmla="*/ 788061 h 5999822"/>
              <a:gd name="connsiteX6" fmla="*/ 0 w 1436384"/>
              <a:gd name="connsiteY6" fmla="*/ 253148 h 5999822"/>
              <a:gd name="connsiteX0" fmla="*/ 0 w 1436384"/>
              <a:gd name="connsiteY0" fmla="*/ 253148 h 5992505"/>
              <a:gd name="connsiteX1" fmla="*/ 920407 w 1436384"/>
              <a:gd name="connsiteY1" fmla="*/ 0 h 5992505"/>
              <a:gd name="connsiteX2" fmla="*/ 1379228 w 1436384"/>
              <a:gd name="connsiteY2" fmla="*/ 529058 h 5992505"/>
              <a:gd name="connsiteX3" fmla="*/ 1436384 w 1436384"/>
              <a:gd name="connsiteY3" fmla="*/ 5793678 h 5992505"/>
              <a:gd name="connsiteX4" fmla="*/ 474890 w 1436384"/>
              <a:gd name="connsiteY4" fmla="*/ 5992505 h 5992505"/>
              <a:gd name="connsiteX5" fmla="*/ 451965 w 1436384"/>
              <a:gd name="connsiteY5" fmla="*/ 788061 h 5992505"/>
              <a:gd name="connsiteX6" fmla="*/ 0 w 1436384"/>
              <a:gd name="connsiteY6" fmla="*/ 253148 h 5992505"/>
              <a:gd name="connsiteX0" fmla="*/ 0 w 1436384"/>
              <a:gd name="connsiteY0" fmla="*/ 253148 h 5999823"/>
              <a:gd name="connsiteX1" fmla="*/ 920407 w 1436384"/>
              <a:gd name="connsiteY1" fmla="*/ 0 h 5999823"/>
              <a:gd name="connsiteX2" fmla="*/ 1379228 w 1436384"/>
              <a:gd name="connsiteY2" fmla="*/ 529058 h 5999823"/>
              <a:gd name="connsiteX3" fmla="*/ 1436384 w 1436384"/>
              <a:gd name="connsiteY3" fmla="*/ 5793678 h 5999823"/>
              <a:gd name="connsiteX4" fmla="*/ 440525 w 1436384"/>
              <a:gd name="connsiteY4" fmla="*/ 5999823 h 5999823"/>
              <a:gd name="connsiteX5" fmla="*/ 451965 w 1436384"/>
              <a:gd name="connsiteY5" fmla="*/ 788061 h 5999823"/>
              <a:gd name="connsiteX6" fmla="*/ 0 w 1436384"/>
              <a:gd name="connsiteY6" fmla="*/ 253148 h 5999823"/>
              <a:gd name="connsiteX0" fmla="*/ 0 w 1481676"/>
              <a:gd name="connsiteY0" fmla="*/ 188697 h 5999823"/>
              <a:gd name="connsiteX1" fmla="*/ 965699 w 1481676"/>
              <a:gd name="connsiteY1" fmla="*/ 0 h 5999823"/>
              <a:gd name="connsiteX2" fmla="*/ 1424520 w 1481676"/>
              <a:gd name="connsiteY2" fmla="*/ 529058 h 5999823"/>
              <a:gd name="connsiteX3" fmla="*/ 1481676 w 1481676"/>
              <a:gd name="connsiteY3" fmla="*/ 5793678 h 5999823"/>
              <a:gd name="connsiteX4" fmla="*/ 485817 w 1481676"/>
              <a:gd name="connsiteY4" fmla="*/ 5999823 h 5999823"/>
              <a:gd name="connsiteX5" fmla="*/ 497257 w 1481676"/>
              <a:gd name="connsiteY5" fmla="*/ 788061 h 5999823"/>
              <a:gd name="connsiteX6" fmla="*/ 0 w 1481676"/>
              <a:gd name="connsiteY6" fmla="*/ 188697 h 599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76" h="5999823">
                <a:moveTo>
                  <a:pt x="0" y="188697"/>
                </a:moveTo>
                <a:lnTo>
                  <a:pt x="965699" y="0"/>
                </a:lnTo>
                <a:lnTo>
                  <a:pt x="1424520" y="529058"/>
                </a:lnTo>
                <a:lnTo>
                  <a:pt x="1481676" y="5793678"/>
                </a:lnTo>
                <a:cubicBezTo>
                  <a:pt x="1137075" y="5854109"/>
                  <a:pt x="1025161" y="5897926"/>
                  <a:pt x="485817" y="5999823"/>
                </a:cubicBezTo>
                <a:cubicBezTo>
                  <a:pt x="483170" y="4142102"/>
                  <a:pt x="499904" y="2645782"/>
                  <a:pt x="497257" y="788061"/>
                </a:cubicBezTo>
                <a:lnTo>
                  <a:pt x="0" y="188697"/>
                </a:lnTo>
                <a:close/>
              </a:path>
            </a:pathLst>
          </a:custGeom>
          <a:gradFill>
            <a:gsLst>
              <a:gs pos="0">
                <a:srgbClr val="C68018"/>
              </a:gs>
              <a:gs pos="30000">
                <a:schemeClr val="accent5">
                  <a:lumMod val="20000"/>
                  <a:lumOff val="80000"/>
                </a:schemeClr>
              </a:gs>
              <a:gs pos="53000">
                <a:schemeClr val="accent5">
                  <a:lumMod val="75000"/>
                </a:schemeClr>
              </a:gs>
              <a:gs pos="100000">
                <a:schemeClr val="accent5">
                  <a:lumMod val="50000"/>
                </a:schemeClr>
              </a:gs>
            </a:gsLst>
            <a:lin ang="5400000" scaled="1"/>
          </a:gradFill>
          <a:ln w="76200">
            <a:solidFill>
              <a:schemeClr val="bg1"/>
            </a:solidFill>
          </a:ln>
          <a:scene3d>
            <a:camera prst="orthographicFront"/>
            <a:lightRig rig="threePt" dir="t"/>
          </a:scene3d>
          <a:sp3d>
            <a:bevelT w="171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Rectángulo 5">
            <a:extLst>
              <a:ext uri="{FF2B5EF4-FFF2-40B4-BE49-F238E27FC236}">
                <a16:creationId xmlns:a16="http://schemas.microsoft.com/office/drawing/2014/main" id="{205C367E-17B1-4CAE-A55D-3F1651503034}"/>
              </a:ext>
            </a:extLst>
          </p:cNvPr>
          <p:cNvSpPr/>
          <p:nvPr/>
        </p:nvSpPr>
        <p:spPr>
          <a:xfrm>
            <a:off x="-34050" y="-23515"/>
            <a:ext cx="3130176" cy="6894076"/>
          </a:xfrm>
          <a:custGeom>
            <a:avLst/>
            <a:gdLst>
              <a:gd name="connsiteX0" fmla="*/ 0 w 1465943"/>
              <a:gd name="connsiteY0" fmla="*/ 0 h 5116218"/>
              <a:gd name="connsiteX1" fmla="*/ 1465943 w 1465943"/>
              <a:gd name="connsiteY1" fmla="*/ 0 h 5116218"/>
              <a:gd name="connsiteX2" fmla="*/ 1465943 w 1465943"/>
              <a:gd name="connsiteY2" fmla="*/ 5116218 h 5116218"/>
              <a:gd name="connsiteX3" fmla="*/ 0 w 1465943"/>
              <a:gd name="connsiteY3" fmla="*/ 5116218 h 5116218"/>
              <a:gd name="connsiteX4" fmla="*/ 0 w 1465943"/>
              <a:gd name="connsiteY4" fmla="*/ 0 h 5116218"/>
              <a:gd name="connsiteX0" fmla="*/ 0 w 1465943"/>
              <a:gd name="connsiteY0" fmla="*/ 0 h 5116218"/>
              <a:gd name="connsiteX1" fmla="*/ 1465943 w 1465943"/>
              <a:gd name="connsiteY1" fmla="*/ 0 h 5116218"/>
              <a:gd name="connsiteX2" fmla="*/ 1465943 w 1465943"/>
              <a:gd name="connsiteY2" fmla="*/ 2191657 h 5116218"/>
              <a:gd name="connsiteX3" fmla="*/ 1465943 w 1465943"/>
              <a:gd name="connsiteY3" fmla="*/ 5116218 h 5116218"/>
              <a:gd name="connsiteX4" fmla="*/ 0 w 1465943"/>
              <a:gd name="connsiteY4" fmla="*/ 5116218 h 5116218"/>
              <a:gd name="connsiteX5" fmla="*/ 0 w 1465943"/>
              <a:gd name="connsiteY5"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65943 w 1465943"/>
              <a:gd name="connsiteY4" fmla="*/ 5116218 h 5116218"/>
              <a:gd name="connsiteX5" fmla="*/ 0 w 1465943"/>
              <a:gd name="connsiteY5" fmla="*/ 5116218 h 5116218"/>
              <a:gd name="connsiteX6" fmla="*/ 0 w 1465943"/>
              <a:gd name="connsiteY6"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51429 w 1465943"/>
              <a:gd name="connsiteY4" fmla="*/ 3526971 h 5116218"/>
              <a:gd name="connsiteX5" fmla="*/ 1465943 w 1465943"/>
              <a:gd name="connsiteY5" fmla="*/ 5116218 h 5116218"/>
              <a:gd name="connsiteX6" fmla="*/ 0 w 1465943"/>
              <a:gd name="connsiteY6" fmla="*/ 5116218 h 5116218"/>
              <a:gd name="connsiteX7" fmla="*/ 0 w 1465943"/>
              <a:gd name="connsiteY7" fmla="*/ 0 h 5116218"/>
              <a:gd name="connsiteX0" fmla="*/ 29029 w 1494972"/>
              <a:gd name="connsiteY0" fmla="*/ 0 h 6828904"/>
              <a:gd name="connsiteX1" fmla="*/ 1494972 w 1494972"/>
              <a:gd name="connsiteY1" fmla="*/ 0 h 6828904"/>
              <a:gd name="connsiteX2" fmla="*/ 1480458 w 1494972"/>
              <a:gd name="connsiteY2" fmla="*/ 972457 h 6828904"/>
              <a:gd name="connsiteX3" fmla="*/ 1494972 w 1494972"/>
              <a:gd name="connsiteY3" fmla="*/ 2191657 h 6828904"/>
              <a:gd name="connsiteX4" fmla="*/ 1480458 w 1494972"/>
              <a:gd name="connsiteY4" fmla="*/ 3526971 h 6828904"/>
              <a:gd name="connsiteX5" fmla="*/ 1494972 w 1494972"/>
              <a:gd name="connsiteY5" fmla="*/ 5116218 h 6828904"/>
              <a:gd name="connsiteX6" fmla="*/ 0 w 1494972"/>
              <a:gd name="connsiteY6" fmla="*/ 6828904 h 6828904"/>
              <a:gd name="connsiteX7" fmla="*/ 29029 w 1494972"/>
              <a:gd name="connsiteY7" fmla="*/ 0 h 6828904"/>
              <a:gd name="connsiteX0" fmla="*/ 29029 w 1567543"/>
              <a:gd name="connsiteY0" fmla="*/ 0 h 6828904"/>
              <a:gd name="connsiteX1" fmla="*/ 1494972 w 1567543"/>
              <a:gd name="connsiteY1" fmla="*/ 0 h 6828904"/>
              <a:gd name="connsiteX2" fmla="*/ 1480458 w 1567543"/>
              <a:gd name="connsiteY2" fmla="*/ 972457 h 6828904"/>
              <a:gd name="connsiteX3" fmla="*/ 1494972 w 1567543"/>
              <a:gd name="connsiteY3" fmla="*/ 2191657 h 6828904"/>
              <a:gd name="connsiteX4" fmla="*/ 1480458 w 1567543"/>
              <a:gd name="connsiteY4" fmla="*/ 3526971 h 6828904"/>
              <a:gd name="connsiteX5" fmla="*/ 1567543 w 1567543"/>
              <a:gd name="connsiteY5" fmla="*/ 5435532 h 6828904"/>
              <a:gd name="connsiteX6" fmla="*/ 0 w 1567543"/>
              <a:gd name="connsiteY6" fmla="*/ 6828904 h 6828904"/>
              <a:gd name="connsiteX7" fmla="*/ 29029 w 1567543"/>
              <a:gd name="connsiteY7" fmla="*/ 0 h 6828904"/>
              <a:gd name="connsiteX0" fmla="*/ 29029 w 2888343"/>
              <a:gd name="connsiteY0" fmla="*/ 0 h 6828904"/>
              <a:gd name="connsiteX1" fmla="*/ 2888343 w 2888343"/>
              <a:gd name="connsiteY1" fmla="*/ 0 h 6828904"/>
              <a:gd name="connsiteX2" fmla="*/ 1480458 w 2888343"/>
              <a:gd name="connsiteY2" fmla="*/ 972457 h 6828904"/>
              <a:gd name="connsiteX3" fmla="*/ 1494972 w 2888343"/>
              <a:gd name="connsiteY3" fmla="*/ 2191657 h 6828904"/>
              <a:gd name="connsiteX4" fmla="*/ 1480458 w 2888343"/>
              <a:gd name="connsiteY4" fmla="*/ 3526971 h 6828904"/>
              <a:gd name="connsiteX5" fmla="*/ 1567543 w 2888343"/>
              <a:gd name="connsiteY5" fmla="*/ 5435532 h 6828904"/>
              <a:gd name="connsiteX6" fmla="*/ 0 w 2888343"/>
              <a:gd name="connsiteY6" fmla="*/ 6828904 h 6828904"/>
              <a:gd name="connsiteX7" fmla="*/ 29029 w 2888343"/>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1494972 w 3018972"/>
              <a:gd name="connsiteY3" fmla="*/ 2191657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65943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07886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22400 w 3018972"/>
              <a:gd name="connsiteY5" fmla="*/ 5566160 h 6828904"/>
              <a:gd name="connsiteX6" fmla="*/ 0 w 3018972"/>
              <a:gd name="connsiteY6" fmla="*/ 6828904 h 6828904"/>
              <a:gd name="connsiteX7" fmla="*/ 29029 w 3018972"/>
              <a:gd name="connsiteY7" fmla="*/ 0 h 6828904"/>
              <a:gd name="connsiteX0" fmla="*/ 29029 w 3033486"/>
              <a:gd name="connsiteY0" fmla="*/ 0 h 6828904"/>
              <a:gd name="connsiteX1" fmla="*/ 2888343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62514"/>
              <a:gd name="connsiteY0" fmla="*/ 0 h 6828904"/>
              <a:gd name="connsiteX1" fmla="*/ 2859314 w 3062514"/>
              <a:gd name="connsiteY1" fmla="*/ 0 h 6828904"/>
              <a:gd name="connsiteX2" fmla="*/ 3062514 w 3062514"/>
              <a:gd name="connsiteY2" fmla="*/ 682172 h 6828904"/>
              <a:gd name="connsiteX3" fmla="*/ 2365829 w 3062514"/>
              <a:gd name="connsiteY3" fmla="*/ 2685143 h 6828904"/>
              <a:gd name="connsiteX4" fmla="*/ 1915886 w 3062514"/>
              <a:gd name="connsiteY4" fmla="*/ 4049485 h 6828904"/>
              <a:gd name="connsiteX5" fmla="*/ 1422400 w 3062514"/>
              <a:gd name="connsiteY5" fmla="*/ 5566160 h 6828904"/>
              <a:gd name="connsiteX6" fmla="*/ 0 w 3062514"/>
              <a:gd name="connsiteY6" fmla="*/ 6828904 h 6828904"/>
              <a:gd name="connsiteX7" fmla="*/ 29029 w 3062514"/>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32448 w 3033486"/>
              <a:gd name="connsiteY5" fmla="*/ 5561136 h 6828904"/>
              <a:gd name="connsiteX6" fmla="*/ 0 w 3033486"/>
              <a:gd name="connsiteY6" fmla="*/ 6828904 h 6828904"/>
              <a:gd name="connsiteX7" fmla="*/ 29029 w 3033486"/>
              <a:gd name="connsiteY7" fmla="*/ 0 h 6828904"/>
              <a:gd name="connsiteX0" fmla="*/ 34053 w 3038510"/>
              <a:gd name="connsiteY0" fmla="*/ 0 h 6869097"/>
              <a:gd name="connsiteX1" fmla="*/ 2864338 w 3038510"/>
              <a:gd name="connsiteY1" fmla="*/ 0 h 6869097"/>
              <a:gd name="connsiteX2" fmla="*/ 3038510 w 3038510"/>
              <a:gd name="connsiteY2" fmla="*/ 682172 h 6869097"/>
              <a:gd name="connsiteX3" fmla="*/ 2385925 w 3038510"/>
              <a:gd name="connsiteY3" fmla="*/ 2695191 h 6869097"/>
              <a:gd name="connsiteX4" fmla="*/ 1930958 w 3038510"/>
              <a:gd name="connsiteY4" fmla="*/ 4069581 h 6869097"/>
              <a:gd name="connsiteX5" fmla="*/ 1437472 w 3038510"/>
              <a:gd name="connsiteY5" fmla="*/ 5561136 h 6869097"/>
              <a:gd name="connsiteX6" fmla="*/ 0 w 3038510"/>
              <a:gd name="connsiteY6" fmla="*/ 6869097 h 6869097"/>
              <a:gd name="connsiteX7" fmla="*/ 34053 w 3038510"/>
              <a:gd name="connsiteY7" fmla="*/ 0 h 6869097"/>
              <a:gd name="connsiteX0" fmla="*/ 34053 w 3063631"/>
              <a:gd name="connsiteY0" fmla="*/ 0 h 6869097"/>
              <a:gd name="connsiteX1" fmla="*/ 2864338 w 3063631"/>
              <a:gd name="connsiteY1" fmla="*/ 0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90949 w 3063631"/>
              <a:gd name="connsiteY3" fmla="*/ 2680119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4045578"/>
              <a:gd name="connsiteY0" fmla="*/ 4465 h 6873562"/>
              <a:gd name="connsiteX1" fmla="*/ 4045578 w 4045578"/>
              <a:gd name="connsiteY1" fmla="*/ 0 h 6873562"/>
              <a:gd name="connsiteX2" fmla="*/ 3063631 w 4045578"/>
              <a:gd name="connsiteY2" fmla="*/ 656492 h 6873562"/>
              <a:gd name="connsiteX3" fmla="*/ 2390949 w 4045578"/>
              <a:gd name="connsiteY3" fmla="*/ 2684584 h 6873562"/>
              <a:gd name="connsiteX4" fmla="*/ 1941007 w 4045578"/>
              <a:gd name="connsiteY4" fmla="*/ 4084094 h 6873562"/>
              <a:gd name="connsiteX5" fmla="*/ 1447520 w 4045578"/>
              <a:gd name="connsiteY5" fmla="*/ 5560576 h 6873562"/>
              <a:gd name="connsiteX6" fmla="*/ 0 w 4045578"/>
              <a:gd name="connsiteY6" fmla="*/ 6873562 h 6873562"/>
              <a:gd name="connsiteX7" fmla="*/ 34053 w 4045578"/>
              <a:gd name="connsiteY7" fmla="*/ 4465 h 6873562"/>
              <a:gd name="connsiteX0" fmla="*/ 34053 w 4130431"/>
              <a:gd name="connsiteY0" fmla="*/ 4465 h 6873562"/>
              <a:gd name="connsiteX1" fmla="*/ 4045578 w 4130431"/>
              <a:gd name="connsiteY1" fmla="*/ 0 h 6873562"/>
              <a:gd name="connsiteX2" fmla="*/ 4130431 w 4130431"/>
              <a:gd name="connsiteY2" fmla="*/ 799367 h 6873562"/>
              <a:gd name="connsiteX3" fmla="*/ 2390949 w 4130431"/>
              <a:gd name="connsiteY3" fmla="*/ 2684584 h 6873562"/>
              <a:gd name="connsiteX4" fmla="*/ 1941007 w 4130431"/>
              <a:gd name="connsiteY4" fmla="*/ 4084094 h 6873562"/>
              <a:gd name="connsiteX5" fmla="*/ 1447520 w 4130431"/>
              <a:gd name="connsiteY5" fmla="*/ 5560576 h 6873562"/>
              <a:gd name="connsiteX6" fmla="*/ 0 w 4130431"/>
              <a:gd name="connsiteY6" fmla="*/ 6873562 h 6873562"/>
              <a:gd name="connsiteX7" fmla="*/ 34053 w 4130431"/>
              <a:gd name="connsiteY7" fmla="*/ 4465 h 6873562"/>
              <a:gd name="connsiteX0" fmla="*/ 34053 w 4130431"/>
              <a:gd name="connsiteY0" fmla="*/ 23515 h 6892612"/>
              <a:gd name="connsiteX1" fmla="*/ 4007478 w 4130431"/>
              <a:gd name="connsiteY1" fmla="*/ 0 h 6892612"/>
              <a:gd name="connsiteX2" fmla="*/ 4130431 w 4130431"/>
              <a:gd name="connsiteY2" fmla="*/ 818417 h 6892612"/>
              <a:gd name="connsiteX3" fmla="*/ 2390949 w 4130431"/>
              <a:gd name="connsiteY3" fmla="*/ 270363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286299 w 4130431"/>
              <a:gd name="connsiteY3" fmla="*/ 3456109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42845 w 4130431"/>
              <a:gd name="connsiteY5" fmla="*/ 6894076 h 6894076"/>
              <a:gd name="connsiteX6" fmla="*/ 0 w 4130431"/>
              <a:gd name="connsiteY6" fmla="*/ 6892612 h 6894076"/>
              <a:gd name="connsiteX7" fmla="*/ 34053 w 4130431"/>
              <a:gd name="connsiteY7" fmla="*/ 23515 h 6894076"/>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52370 w 4130431"/>
              <a:gd name="connsiteY5" fmla="*/ 6894076 h 6894076"/>
              <a:gd name="connsiteX6" fmla="*/ 0 w 4130431"/>
              <a:gd name="connsiteY6" fmla="*/ 6892612 h 6894076"/>
              <a:gd name="connsiteX7" fmla="*/ 34053 w 4130431"/>
              <a:gd name="connsiteY7" fmla="*/ 23515 h 689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30431" h="6894076">
                <a:moveTo>
                  <a:pt x="34053" y="23515"/>
                </a:moveTo>
                <a:lnTo>
                  <a:pt x="4007478" y="0"/>
                </a:lnTo>
                <a:lnTo>
                  <a:pt x="4130431" y="818417"/>
                </a:lnTo>
                <a:lnTo>
                  <a:pt x="3286299" y="3456109"/>
                </a:lnTo>
                <a:lnTo>
                  <a:pt x="2674432" y="5246144"/>
                </a:lnTo>
                <a:lnTo>
                  <a:pt x="2152370" y="6894076"/>
                </a:lnTo>
                <a:lnTo>
                  <a:pt x="0" y="6892612"/>
                </a:lnTo>
                <a:lnTo>
                  <a:pt x="34053" y="23515"/>
                </a:lnTo>
                <a:close/>
              </a:path>
            </a:pathLst>
          </a:custGeom>
          <a:solidFill>
            <a:srgbClr val="0E333A"/>
          </a:solidFill>
          <a:ln>
            <a:noFill/>
          </a:ln>
          <a:scene3d>
            <a:camera prst="orthographicFront"/>
            <a:lightRig rig="threePt" dir="t"/>
          </a:scene3d>
          <a:sp3d extrusionH="76200" contourW="12700">
            <a:bevelT w="190500" h="19050"/>
            <a:extrusionClr>
              <a:schemeClr val="bg1"/>
            </a:extrusionClr>
            <a:contourClr>
              <a:schemeClr val="bg1"/>
            </a:contourClr>
          </a:sp3d>
        </p:spPr>
        <p:style>
          <a:lnRef idx="0">
            <a:scrgbClr r="0" g="0" b="0"/>
          </a:lnRef>
          <a:fillRef idx="0">
            <a:scrgbClr r="0" g="0" b="0"/>
          </a:fillRef>
          <a:effectRef idx="0">
            <a:scrgbClr r="0" g="0" b="0"/>
          </a:effectRef>
          <a:fontRef idx="minor">
            <a:schemeClr val="lt1"/>
          </a:fontRef>
        </p:style>
        <p:txBody>
          <a:bodyPr rtlCol="0" anchor="ctr"/>
          <a:lstStyle/>
          <a:p>
            <a:pPr algn="ctr"/>
            <a:endParaRPr lang="es-DO" dirty="0"/>
          </a:p>
        </p:txBody>
      </p:sp>
      <p:pic>
        <p:nvPicPr>
          <p:cNvPr id="16" name="Imagen 15">
            <a:extLst>
              <a:ext uri="{FF2B5EF4-FFF2-40B4-BE49-F238E27FC236}">
                <a16:creationId xmlns:a16="http://schemas.microsoft.com/office/drawing/2014/main" id="{69B14A84-141A-4FA4-B05C-C82930255E1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0153" y="5213730"/>
            <a:ext cx="1627544" cy="1462868"/>
          </a:xfrm>
          <a:prstGeom prst="rect">
            <a:avLst/>
          </a:prstGeom>
          <a:effectLst>
            <a:outerShdw blurRad="50800" dist="50800" dir="5400000" algn="ctr" rotWithShape="0">
              <a:srgbClr val="000000">
                <a:alpha val="99000"/>
              </a:srgbClr>
            </a:outerShdw>
          </a:effectLst>
          <a:scene3d>
            <a:camera prst="orthographicFront"/>
            <a:lightRig rig="threePt" dir="t"/>
          </a:scene3d>
          <a:sp3d>
            <a:bevelT w="0" h="0"/>
          </a:sp3d>
        </p:spPr>
      </p:pic>
      <p:sp>
        <p:nvSpPr>
          <p:cNvPr id="3" name="Rectángulo 2"/>
          <p:cNvSpPr/>
          <p:nvPr/>
        </p:nvSpPr>
        <p:spPr>
          <a:xfrm>
            <a:off x="4295591" y="1253776"/>
            <a:ext cx="6206855" cy="2308324"/>
          </a:xfrm>
          <a:prstGeom prst="rect">
            <a:avLst/>
          </a:prstGeom>
        </p:spPr>
        <p:txBody>
          <a:bodyPr wrap="square">
            <a:spAutoFit/>
          </a:bodyPr>
          <a:lstStyle/>
          <a:p>
            <a:pPr algn="ctr"/>
            <a:r>
              <a:rPr lang="es-ES" sz="7200" b="1" dirty="0">
                <a:solidFill>
                  <a:schemeClr val="bg1"/>
                </a:solidFill>
                <a:latin typeface="Calibri" panose="020F0502020204030204" pitchFamily="34" charset="0"/>
                <a:cs typeface="Calibri" panose="020F0502020204030204" pitchFamily="34" charset="0"/>
              </a:rPr>
              <a:t>Sin la más mínima duda</a:t>
            </a:r>
            <a:endParaRPr lang="en-US" sz="7200" dirty="0">
              <a:solidFill>
                <a:schemeClr val="bg1"/>
              </a:solidFill>
              <a:latin typeface="Calibri" panose="020F0502020204030204" pitchFamily="34" charset="0"/>
              <a:cs typeface="Calibri" panose="020F0502020204030204" pitchFamily="34" charset="0"/>
            </a:endParaRPr>
          </a:p>
        </p:txBody>
      </p:sp>
      <p:pic>
        <p:nvPicPr>
          <p:cNvPr id="2" name="Imagen 1"/>
          <p:cNvPicPr>
            <a:picLocks noChangeAspect="1"/>
          </p:cNvPicPr>
          <p:nvPr/>
        </p:nvPicPr>
        <p:blipFill>
          <a:blip r:embed="rId3"/>
          <a:stretch>
            <a:fillRect/>
          </a:stretch>
        </p:blipFill>
        <p:spPr>
          <a:xfrm>
            <a:off x="5534489" y="3787749"/>
            <a:ext cx="3894324" cy="2543590"/>
          </a:xfrm>
          <a:prstGeom prst="rect">
            <a:avLst/>
          </a:prstGeom>
        </p:spPr>
      </p:pic>
    </p:spTree>
    <p:extLst>
      <p:ext uri="{BB962C8B-B14F-4D97-AF65-F5344CB8AC3E}">
        <p14:creationId xmlns:p14="http://schemas.microsoft.com/office/powerpoint/2010/main" val="3503605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96709" y="221227"/>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1. </a:t>
            </a:r>
            <a:r>
              <a:rPr lang="es-ES" sz="3600" b="1" dirty="0" smtClean="0">
                <a:solidFill>
                  <a:srgbClr val="FFFF00"/>
                </a:solidFill>
                <a:latin typeface="Calibri" panose="020F0502020204030204" pitchFamily="34" charset="0"/>
                <a:cs typeface="Calibri" panose="020F0502020204030204" pitchFamily="34" charset="0"/>
              </a:rPr>
              <a:t> </a:t>
            </a:r>
            <a:r>
              <a:rPr lang="es-ES" sz="3600" b="1" dirty="0">
                <a:solidFill>
                  <a:srgbClr val="FFFF00"/>
                </a:solidFill>
                <a:latin typeface="Calibri" panose="020F0502020204030204" pitchFamily="34" charset="0"/>
                <a:cs typeface="Calibri" panose="020F0502020204030204" pitchFamily="34" charset="0"/>
              </a:rPr>
              <a:t>En el comienzo del capítulo 10, ¿qué le ocurrió a Daniel? Daniel </a:t>
            </a:r>
            <a:r>
              <a:rPr lang="es-ES" sz="3600" b="1" dirty="0" smtClean="0">
                <a:solidFill>
                  <a:srgbClr val="FFFF00"/>
                </a:solidFill>
                <a:latin typeface="Calibri" panose="020F0502020204030204" pitchFamily="34" charset="0"/>
                <a:cs typeface="Calibri" panose="020F0502020204030204" pitchFamily="34" charset="0"/>
              </a:rPr>
              <a:t>10:1-2</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96709" y="1492121"/>
            <a:ext cx="11344858" cy="5262979"/>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800" b="1" dirty="0">
                <a:solidFill>
                  <a:schemeClr val="bg1"/>
                </a:solidFill>
                <a:latin typeface="Calibri" panose="020F0502020204030204" pitchFamily="34" charset="0"/>
                <a:cs typeface="Calibri" panose="020F0502020204030204" pitchFamily="34" charset="0"/>
              </a:rPr>
              <a:t>En el </a:t>
            </a:r>
            <a:r>
              <a:rPr lang="es-ES" sz="4800" b="1" u="sng" dirty="0">
                <a:solidFill>
                  <a:schemeClr val="bg1"/>
                </a:solidFill>
                <a:latin typeface="Calibri" panose="020F0502020204030204" pitchFamily="34" charset="0"/>
                <a:cs typeface="Calibri" panose="020F0502020204030204" pitchFamily="34" charset="0"/>
              </a:rPr>
              <a:t>año tercero de Ciro rey de Persia </a:t>
            </a:r>
            <a:r>
              <a:rPr lang="es-ES" sz="4800" b="1" dirty="0">
                <a:solidFill>
                  <a:schemeClr val="bg1"/>
                </a:solidFill>
                <a:latin typeface="Calibri" panose="020F0502020204030204" pitchFamily="34" charset="0"/>
                <a:cs typeface="Calibri" panose="020F0502020204030204" pitchFamily="34" charset="0"/>
              </a:rPr>
              <a:t>fue revelada palabra a Daniel, llamado </a:t>
            </a:r>
            <a:r>
              <a:rPr lang="es-ES" sz="4800" b="1" dirty="0" err="1">
                <a:solidFill>
                  <a:schemeClr val="bg1"/>
                </a:solidFill>
                <a:latin typeface="Calibri" panose="020F0502020204030204" pitchFamily="34" charset="0"/>
                <a:cs typeface="Calibri" panose="020F0502020204030204" pitchFamily="34" charset="0"/>
              </a:rPr>
              <a:t>Beltsasar</a:t>
            </a:r>
            <a:r>
              <a:rPr lang="es-ES" sz="4800" b="1" dirty="0">
                <a:solidFill>
                  <a:schemeClr val="bg1"/>
                </a:solidFill>
                <a:latin typeface="Calibri" panose="020F0502020204030204" pitchFamily="34" charset="0"/>
                <a:cs typeface="Calibri" panose="020F0502020204030204" pitchFamily="34" charset="0"/>
              </a:rPr>
              <a:t>; y la palabra era verdadera, y el </a:t>
            </a:r>
            <a:r>
              <a:rPr lang="es-ES" sz="4800" b="1" dirty="0" smtClean="0">
                <a:solidFill>
                  <a:schemeClr val="bg1"/>
                </a:solidFill>
                <a:latin typeface="Calibri" panose="020F0502020204030204" pitchFamily="34" charset="0"/>
                <a:cs typeface="Calibri" panose="020F0502020204030204" pitchFamily="34" charset="0"/>
              </a:rPr>
              <a:t>________ </a:t>
            </a:r>
            <a:r>
              <a:rPr lang="es-ES" sz="4800" b="1" dirty="0">
                <a:solidFill>
                  <a:schemeClr val="bg1"/>
                </a:solidFill>
                <a:latin typeface="Calibri" panose="020F0502020204030204" pitchFamily="34" charset="0"/>
                <a:cs typeface="Calibri" panose="020F0502020204030204" pitchFamily="34" charset="0"/>
              </a:rPr>
              <a:t>grande; pero él comprendió la palabra, y tuvo inteligencia en la visión.</a:t>
            </a:r>
          </a:p>
          <a:p>
            <a:r>
              <a:rPr lang="es-ES" sz="4800" b="1" dirty="0" smtClean="0">
                <a:solidFill>
                  <a:schemeClr val="bg1"/>
                </a:solidFill>
                <a:latin typeface="Calibri" panose="020F0502020204030204" pitchFamily="34" charset="0"/>
                <a:cs typeface="Calibri" panose="020F0502020204030204" pitchFamily="34" charset="0"/>
              </a:rPr>
              <a:t>En </a:t>
            </a:r>
            <a:r>
              <a:rPr lang="es-ES" sz="4800" b="1" dirty="0">
                <a:solidFill>
                  <a:schemeClr val="bg1"/>
                </a:solidFill>
                <a:latin typeface="Calibri" panose="020F0502020204030204" pitchFamily="34" charset="0"/>
                <a:cs typeface="Calibri" panose="020F0502020204030204" pitchFamily="34" charset="0"/>
              </a:rPr>
              <a:t>aquellos días yo Daniel estuve </a:t>
            </a:r>
            <a:r>
              <a:rPr lang="es-ES" sz="4800" b="1" dirty="0" smtClean="0">
                <a:solidFill>
                  <a:schemeClr val="bg1"/>
                </a:solidFill>
                <a:latin typeface="Calibri" panose="020F0502020204030204" pitchFamily="34" charset="0"/>
                <a:cs typeface="Calibri" panose="020F0502020204030204" pitchFamily="34" charset="0"/>
              </a:rPr>
              <a:t>_______ </a:t>
            </a:r>
            <a:r>
              <a:rPr lang="es-ES" sz="4800" b="1" dirty="0">
                <a:solidFill>
                  <a:schemeClr val="bg1"/>
                </a:solidFill>
                <a:latin typeface="Calibri" panose="020F0502020204030204" pitchFamily="34" charset="0"/>
                <a:cs typeface="Calibri" panose="020F0502020204030204" pitchFamily="34" charset="0"/>
              </a:rPr>
              <a:t>por espacio de tres semanas.</a:t>
            </a:r>
            <a:endParaRPr lang="es-DO" sz="48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667747" y="3708111"/>
            <a:ext cx="2615098" cy="830997"/>
          </a:xfrm>
          <a:prstGeom prst="rect">
            <a:avLst/>
          </a:prstGeom>
          <a:noFill/>
        </p:spPr>
        <p:txBody>
          <a:bodyPr wrap="square" rtlCol="0">
            <a:spAutoFit/>
          </a:bodyPr>
          <a:lstStyle/>
          <a:p>
            <a:r>
              <a:rPr lang="es-ES" sz="4800" b="1" dirty="0">
                <a:solidFill>
                  <a:srgbClr val="FFFF00"/>
                </a:solidFill>
                <a:latin typeface="Calibri" panose="020F0502020204030204" pitchFamily="34" charset="0"/>
                <a:cs typeface="Calibri" panose="020F0502020204030204" pitchFamily="34" charset="0"/>
              </a:rPr>
              <a:t>conflicto</a:t>
            </a:r>
            <a:endParaRPr lang="en-US" sz="4800" dirty="0">
              <a:solidFill>
                <a:srgbClr val="FFFF00"/>
              </a:solidFill>
            </a:endParaRPr>
          </a:p>
        </p:txBody>
      </p:sp>
      <p:sp>
        <p:nvSpPr>
          <p:cNvPr id="6" name="CuadroTexto 5"/>
          <p:cNvSpPr txBox="1"/>
          <p:nvPr/>
        </p:nvSpPr>
        <p:spPr>
          <a:xfrm>
            <a:off x="9050563" y="5092698"/>
            <a:ext cx="2102120" cy="830997"/>
          </a:xfrm>
          <a:prstGeom prst="rect">
            <a:avLst/>
          </a:prstGeom>
          <a:noFill/>
        </p:spPr>
        <p:txBody>
          <a:bodyPr wrap="square" rtlCol="0">
            <a:spAutoFit/>
          </a:bodyPr>
          <a:lstStyle/>
          <a:p>
            <a:r>
              <a:rPr lang="es-ES" sz="4800" b="1" dirty="0">
                <a:solidFill>
                  <a:srgbClr val="FFFF00"/>
                </a:solidFill>
                <a:latin typeface="Calibri" panose="020F0502020204030204" pitchFamily="34" charset="0"/>
                <a:cs typeface="Calibri" panose="020F0502020204030204" pitchFamily="34" charset="0"/>
              </a:rPr>
              <a:t>afligido</a:t>
            </a:r>
            <a:endParaRPr lang="en-US" sz="4800" dirty="0">
              <a:solidFill>
                <a:srgbClr val="FFFF00"/>
              </a:solidFill>
            </a:endParaRPr>
          </a:p>
        </p:txBody>
      </p:sp>
    </p:spTree>
    <p:extLst>
      <p:ext uri="{BB962C8B-B14F-4D97-AF65-F5344CB8AC3E}">
        <p14:creationId xmlns:p14="http://schemas.microsoft.com/office/powerpoint/2010/main" val="3875793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726694" y="341394"/>
            <a:ext cx="10738612" cy="6186309"/>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El año tercero de </a:t>
            </a:r>
            <a:r>
              <a:rPr lang="es-ES" sz="4400" b="1" dirty="0" smtClean="0">
                <a:solidFill>
                  <a:srgbClr val="FFFF00"/>
                </a:solidFill>
                <a:latin typeface="Calibri" panose="020F0502020204030204" pitchFamily="34" charset="0"/>
                <a:cs typeface="Calibri" panose="020F0502020204030204" pitchFamily="34" charset="0"/>
              </a:rPr>
              <a:t>Ciro. </a:t>
            </a:r>
            <a:r>
              <a:rPr lang="es-ES" sz="4400" b="1" dirty="0" smtClean="0">
                <a:solidFill>
                  <a:schemeClr val="bg1"/>
                </a:solidFill>
                <a:latin typeface="Calibri" panose="020F0502020204030204" pitchFamily="34" charset="0"/>
                <a:cs typeface="Calibri" panose="020F0502020204030204" pitchFamily="34" charset="0"/>
              </a:rPr>
              <a:t>Contando </a:t>
            </a:r>
            <a:r>
              <a:rPr lang="es-ES" sz="4400" b="1" dirty="0">
                <a:solidFill>
                  <a:schemeClr val="bg1"/>
                </a:solidFill>
                <a:latin typeface="Calibri" panose="020F0502020204030204" pitchFamily="34" charset="0"/>
                <a:cs typeface="Calibri" panose="020F0502020204030204" pitchFamily="34" charset="0"/>
              </a:rPr>
              <a:t>desde la caída de Babilonia, ya fuera por el año de primavera o </a:t>
            </a:r>
            <a:r>
              <a:rPr lang="es-ES" sz="4400" b="1" dirty="0" smtClean="0">
                <a:solidFill>
                  <a:schemeClr val="bg1"/>
                </a:solidFill>
                <a:latin typeface="Calibri" panose="020F0502020204030204" pitchFamily="34" charset="0"/>
                <a:cs typeface="Calibri" panose="020F0502020204030204" pitchFamily="34" charset="0"/>
              </a:rPr>
              <a:t>de otoño</a:t>
            </a:r>
            <a:r>
              <a:rPr lang="es-ES" sz="4400" b="1" dirty="0">
                <a:solidFill>
                  <a:schemeClr val="bg1"/>
                </a:solidFill>
                <a:latin typeface="Calibri" panose="020F0502020204030204" pitchFamily="34" charset="0"/>
                <a:cs typeface="Calibri" panose="020F0502020204030204" pitchFamily="34" charset="0"/>
              </a:rPr>
              <a:t>, esto habría ocurrido el año 536/535 a. C. </a:t>
            </a:r>
            <a:r>
              <a:rPr lang="es-ES" sz="4400" b="1" dirty="0" smtClean="0">
                <a:solidFill>
                  <a:schemeClr val="bg1"/>
                </a:solidFill>
                <a:latin typeface="Calibri" panose="020F0502020204030204" pitchFamily="34" charset="0"/>
                <a:cs typeface="Calibri" panose="020F0502020204030204" pitchFamily="34" charset="0"/>
              </a:rPr>
              <a:t>Evidentemente </a:t>
            </a:r>
            <a:r>
              <a:rPr lang="es-ES" sz="4400" b="1" dirty="0">
                <a:solidFill>
                  <a:schemeClr val="bg1"/>
                </a:solidFill>
                <a:latin typeface="Calibri" panose="020F0502020204030204" pitchFamily="34" charset="0"/>
                <a:cs typeface="Calibri" panose="020F0502020204030204" pitchFamily="34" charset="0"/>
              </a:rPr>
              <a:t>Daniel estaba ya llegando al final de su </a:t>
            </a:r>
            <a:r>
              <a:rPr lang="es-ES" sz="4400" b="1" dirty="0" smtClean="0">
                <a:solidFill>
                  <a:schemeClr val="bg1"/>
                </a:solidFill>
                <a:latin typeface="Calibri" panose="020F0502020204030204" pitchFamily="34" charset="0"/>
                <a:cs typeface="Calibri" panose="020F0502020204030204" pitchFamily="34" charset="0"/>
              </a:rPr>
              <a:t>vida (Dan</a:t>
            </a:r>
            <a:r>
              <a:rPr lang="es-ES" sz="4400" b="1" dirty="0">
                <a:solidFill>
                  <a:schemeClr val="bg1"/>
                </a:solidFill>
                <a:latin typeface="Calibri" panose="020F0502020204030204" pitchFamily="34" charset="0"/>
                <a:cs typeface="Calibri" panose="020F0502020204030204" pitchFamily="34" charset="0"/>
              </a:rPr>
              <a:t>. 12: 13); tenía unos 88 años si consideramos que era un joven de </a:t>
            </a:r>
            <a:r>
              <a:rPr lang="es-ES" sz="4400" b="1" dirty="0" smtClean="0">
                <a:solidFill>
                  <a:schemeClr val="bg1"/>
                </a:solidFill>
                <a:latin typeface="Calibri" panose="020F0502020204030204" pitchFamily="34" charset="0"/>
                <a:cs typeface="Calibri" panose="020F0502020204030204" pitchFamily="34" charset="0"/>
              </a:rPr>
              <a:t>18 años </a:t>
            </a:r>
            <a:r>
              <a:rPr lang="es-ES" sz="4400" b="1" dirty="0">
                <a:solidFill>
                  <a:schemeClr val="bg1"/>
                </a:solidFill>
                <a:latin typeface="Calibri" panose="020F0502020204030204" pitchFamily="34" charset="0"/>
                <a:cs typeface="Calibri" panose="020F0502020204030204" pitchFamily="34" charset="0"/>
              </a:rPr>
              <a:t>cuando fue llevado </a:t>
            </a:r>
            <a:r>
              <a:rPr lang="es-ES" sz="4400" b="1" dirty="0" smtClean="0">
                <a:solidFill>
                  <a:schemeClr val="bg1"/>
                </a:solidFill>
                <a:latin typeface="Calibri" panose="020F0502020204030204" pitchFamily="34" charset="0"/>
                <a:cs typeface="Calibri" panose="020F0502020204030204" pitchFamily="34" charset="0"/>
              </a:rPr>
              <a:t>cautivo </a:t>
            </a:r>
            <a:r>
              <a:rPr lang="es-ES" sz="4400" b="1" dirty="0">
                <a:solidFill>
                  <a:schemeClr val="bg1"/>
                </a:solidFill>
                <a:latin typeface="Calibri" panose="020F0502020204030204" pitchFamily="34" charset="0"/>
                <a:cs typeface="Calibri" panose="020F0502020204030204" pitchFamily="34" charset="0"/>
              </a:rPr>
              <a:t>en 605 a. C</a:t>
            </a:r>
            <a:r>
              <a:rPr lang="es-ES" sz="4400" b="1" dirty="0" smtClean="0">
                <a:solidFill>
                  <a:schemeClr val="bg1"/>
                </a:solidFill>
                <a:latin typeface="Calibri" panose="020F0502020204030204" pitchFamily="34" charset="0"/>
                <a:cs typeface="Calibri" panose="020F0502020204030204" pitchFamily="34" charset="0"/>
              </a:rPr>
              <a:t>.</a:t>
            </a:r>
          </a:p>
          <a:p>
            <a:r>
              <a:rPr lang="es-ES" sz="4400" b="1" dirty="0" smtClean="0">
                <a:solidFill>
                  <a:schemeClr val="bg1"/>
                </a:solidFill>
                <a:latin typeface="Calibri" panose="020F0502020204030204" pitchFamily="34" charset="0"/>
                <a:cs typeface="Calibri" panose="020F0502020204030204" pitchFamily="34" charset="0"/>
              </a:rPr>
              <a:t>Dan</a:t>
            </a:r>
            <a:r>
              <a:rPr lang="es-ES" sz="4400" b="1" dirty="0">
                <a:solidFill>
                  <a:schemeClr val="bg1"/>
                </a:solidFill>
                <a:latin typeface="Calibri" panose="020F0502020204030204" pitchFamily="34" charset="0"/>
                <a:cs typeface="Calibri" panose="020F0502020204030204" pitchFamily="34" charset="0"/>
              </a:rPr>
              <a:t>. 10: 1 comienza la sección final del libro. </a:t>
            </a:r>
          </a:p>
        </p:txBody>
      </p:sp>
    </p:spTree>
    <p:extLst>
      <p:ext uri="{BB962C8B-B14F-4D97-AF65-F5344CB8AC3E}">
        <p14:creationId xmlns:p14="http://schemas.microsoft.com/office/powerpoint/2010/main" val="4142329009"/>
      </p:ext>
    </p:extLst>
  </p:cSld>
  <p:clrMapOvr>
    <a:masterClrMapping/>
  </p:clrMapOvr>
  <p:timing>
    <p:tnLst>
      <p:par>
        <p:cTn id="1" dur="indefinite" restart="never" nodeType="tmRoot"/>
      </p:par>
    </p:tnLst>
  </p:timing>
</p:sld>
</file>

<file path=ppt/theme/theme1.xml><?xml version="1.0" encoding="utf-8"?>
<a:theme xmlns:a="http://schemas.openxmlformats.org/drawingml/2006/main" name="Marco">
  <a:themeElements>
    <a:clrScheme name="Marco">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Marco">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a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TM03457475[[fn=Marco]]</Template>
  <TotalTime>5799</TotalTime>
  <Words>3386</Words>
  <Application>Microsoft Office PowerPoint</Application>
  <PresentationFormat>Panorámica</PresentationFormat>
  <Paragraphs>136</Paragraphs>
  <Slides>57</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57</vt:i4>
      </vt:variant>
    </vt:vector>
  </HeadingPairs>
  <TitlesOfParts>
    <vt:vector size="65" baseType="lpstr">
      <vt:lpstr>Aharoni</vt:lpstr>
      <vt:lpstr>Arial</vt:lpstr>
      <vt:lpstr>Bahnschrift SemiBold</vt:lpstr>
      <vt:lpstr>Bodoni MT Black</vt:lpstr>
      <vt:lpstr>Calibri</vt:lpstr>
      <vt:lpstr>Corbel</vt:lpstr>
      <vt:lpstr>Wingdings 2</vt:lpstr>
      <vt:lpstr>Marco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Jacquilove.music</dc:creator>
  <cp:lastModifiedBy>Ulises Aguero Arroyo</cp:lastModifiedBy>
  <cp:revision>490</cp:revision>
  <dcterms:created xsi:type="dcterms:W3CDTF">2021-06-19T11:36:48Z</dcterms:created>
  <dcterms:modified xsi:type="dcterms:W3CDTF">2021-10-03T00:54:47Z</dcterms:modified>
</cp:coreProperties>
</file>