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9" r:id="rId3"/>
    <p:sldId id="283" r:id="rId4"/>
    <p:sldId id="284" r:id="rId5"/>
    <p:sldId id="285" r:id="rId6"/>
    <p:sldId id="294" r:id="rId7"/>
    <p:sldId id="286" r:id="rId8"/>
    <p:sldId id="287" r:id="rId9"/>
    <p:sldId id="335" r:id="rId10"/>
    <p:sldId id="288" r:id="rId11"/>
    <p:sldId id="289" r:id="rId12"/>
    <p:sldId id="336" r:id="rId13"/>
    <p:sldId id="290" r:id="rId14"/>
    <p:sldId id="291" r:id="rId15"/>
    <p:sldId id="337" r:id="rId16"/>
    <p:sldId id="292" r:id="rId17"/>
    <p:sldId id="293" r:id="rId18"/>
    <p:sldId id="338" r:id="rId19"/>
    <p:sldId id="333" r:id="rId20"/>
    <p:sldId id="299" r:id="rId21"/>
    <p:sldId id="300" r:id="rId22"/>
    <p:sldId id="301" r:id="rId23"/>
    <p:sldId id="302" r:id="rId24"/>
    <p:sldId id="303" r:id="rId25"/>
    <p:sldId id="305" r:id="rId26"/>
    <p:sldId id="306" r:id="rId27"/>
    <p:sldId id="332" r:id="rId28"/>
    <p:sldId id="258" r:id="rId29"/>
    <p:sldId id="334" r:id="rId30"/>
    <p:sldId id="307" r:id="rId31"/>
    <p:sldId id="282" r:id="rId32"/>
    <p:sldId id="308" r:id="rId33"/>
    <p:sldId id="309" r:id="rId34"/>
    <p:sldId id="310" r:id="rId35"/>
    <p:sldId id="311" r:id="rId36"/>
    <p:sldId id="312" r:id="rId37"/>
    <p:sldId id="339" r:id="rId38"/>
    <p:sldId id="313" r:id="rId39"/>
    <p:sldId id="315" r:id="rId40"/>
    <p:sldId id="314" r:id="rId41"/>
    <p:sldId id="316" r:id="rId42"/>
    <p:sldId id="317" r:id="rId43"/>
    <p:sldId id="318" r:id="rId44"/>
    <p:sldId id="319" r:id="rId45"/>
    <p:sldId id="320" r:id="rId46"/>
    <p:sldId id="321" r:id="rId47"/>
    <p:sldId id="322" r:id="rId48"/>
    <p:sldId id="323" r:id="rId49"/>
    <p:sldId id="324" r:id="rId50"/>
    <p:sldId id="325" r:id="rId51"/>
    <p:sldId id="326" r:id="rId52"/>
    <p:sldId id="340" r:id="rId53"/>
    <p:sldId id="328" r:id="rId54"/>
    <p:sldId id="327" r:id="rId55"/>
    <p:sldId id="329" r:id="rId56"/>
    <p:sldId id="330" r:id="rId57"/>
    <p:sldId id="331" r:id="rId58"/>
    <p:sldId id="281"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D7F4"/>
    <a:srgbClr val="551315"/>
    <a:srgbClr val="865610"/>
    <a:srgbClr val="341902"/>
    <a:srgbClr val="083A34"/>
    <a:srgbClr val="A46A14"/>
    <a:srgbClr val="0E333A"/>
    <a:srgbClr val="442002"/>
    <a:srgbClr val="C68018"/>
    <a:srgbClr val="AF84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343" autoAdjust="0"/>
  </p:normalViewPr>
  <p:slideViewPr>
    <p:cSldViewPr snapToGrid="0">
      <p:cViewPr varScale="1">
        <p:scale>
          <a:sx n="65" d="100"/>
          <a:sy n="65"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9C5302-A280-4FB7-90A2-901602793296}" type="datetimeFigureOut">
              <a:rPr lang="es-DO" smtClean="0"/>
              <a:t>31/7/2021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47451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9C5302-A280-4FB7-90A2-901602793296}" type="datetimeFigureOut">
              <a:rPr lang="es-DO" smtClean="0"/>
              <a:t>31/7/2021</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66193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49C5302-A280-4FB7-90A2-901602793296}" type="datetimeFigureOut">
              <a:rPr lang="es-DO" smtClean="0"/>
              <a:t>31/7/2021</a:t>
            </a:fld>
            <a:endParaRPr lang="es-DO"/>
          </a:p>
        </p:txBody>
      </p:sp>
      <p:sp>
        <p:nvSpPr>
          <p:cNvPr id="8" name="Footer Placeholder 7"/>
          <p:cNvSpPr>
            <a:spLocks noGrp="1"/>
          </p:cNvSpPr>
          <p:nvPr>
            <p:ph type="ftr" sz="quarter" idx="11"/>
          </p:nvPr>
        </p:nvSpPr>
        <p:spPr/>
        <p:txBody>
          <a:bodyPr/>
          <a:lstStyle/>
          <a:p>
            <a:endParaRPr lang="es-DO"/>
          </a:p>
        </p:txBody>
      </p:sp>
      <p:sp>
        <p:nvSpPr>
          <p:cNvPr id="9" name="Slide Number Placeholder 8"/>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878322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49C5302-A280-4FB7-90A2-901602793296}" type="datetimeFigureOut">
              <a:rPr lang="es-DO" smtClean="0"/>
              <a:t>31/7/2021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4103895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49C5302-A280-4FB7-90A2-901602793296}" type="datetimeFigureOut">
              <a:rPr lang="es-DO" smtClean="0"/>
              <a:t>31/7/2021</a:t>
            </a:fld>
            <a:endParaRPr lang="es-DO"/>
          </a:p>
        </p:txBody>
      </p:sp>
      <p:sp>
        <p:nvSpPr>
          <p:cNvPr id="5" name="Footer Placeholder 4"/>
          <p:cNvSpPr>
            <a:spLocks noGrp="1"/>
          </p:cNvSpPr>
          <p:nvPr>
            <p:ph type="ftr" sz="quarter" idx="11"/>
          </p:nvPr>
        </p:nvSpPr>
        <p:spPr/>
        <p:txBody>
          <a:bodyPr/>
          <a:lstStyle/>
          <a:p>
            <a:endParaRPr lang="es-DO"/>
          </a:p>
        </p:txBody>
      </p:sp>
      <p:sp>
        <p:nvSpPr>
          <p:cNvPr id="6" name="Slide Number Placeholder 5"/>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35592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49C5302-A280-4FB7-90A2-901602793296}" type="datetimeFigureOut">
              <a:rPr lang="es-DO" smtClean="0"/>
              <a:t>31/7/2021</a:t>
            </a:fld>
            <a:endParaRPr lang="es-DO"/>
          </a:p>
        </p:txBody>
      </p:sp>
      <p:sp>
        <p:nvSpPr>
          <p:cNvPr id="9" name="Footer Placeholder 8"/>
          <p:cNvSpPr>
            <a:spLocks noGrp="1"/>
          </p:cNvSpPr>
          <p:nvPr>
            <p:ph type="ftr" sz="quarter" idx="11"/>
          </p:nvPr>
        </p:nvSpPr>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561402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49C5302-A280-4FB7-90A2-901602793296}" type="datetimeFigureOut">
              <a:rPr lang="es-DO" smtClean="0"/>
              <a:t>31/7/2021</a:t>
            </a:fld>
            <a:endParaRPr lang="es-DO"/>
          </a:p>
        </p:txBody>
      </p:sp>
      <p:sp>
        <p:nvSpPr>
          <p:cNvPr id="11" name="Footer Placeholder 10"/>
          <p:cNvSpPr>
            <a:spLocks noGrp="1"/>
          </p:cNvSpPr>
          <p:nvPr>
            <p:ph type="ftr" sz="quarter" idx="11"/>
          </p:nvPr>
        </p:nvSpPr>
        <p:spPr/>
        <p:txBody>
          <a:bodyPr/>
          <a:lstStyle/>
          <a:p>
            <a:endParaRPr lang="es-DO"/>
          </a:p>
        </p:txBody>
      </p:sp>
      <p:sp>
        <p:nvSpPr>
          <p:cNvPr id="12" name="Slide Number Placeholder 11"/>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87315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49C5302-A280-4FB7-90A2-901602793296}" type="datetimeFigureOut">
              <a:rPr lang="es-DO" smtClean="0"/>
              <a:t>31/7/2021</a:t>
            </a:fld>
            <a:endParaRPr lang="es-DO"/>
          </a:p>
        </p:txBody>
      </p:sp>
      <p:sp>
        <p:nvSpPr>
          <p:cNvPr id="7" name="Footer Placeholder 6"/>
          <p:cNvSpPr>
            <a:spLocks noGrp="1"/>
          </p:cNvSpPr>
          <p:nvPr>
            <p:ph type="ftr" sz="quarter" idx="11"/>
          </p:nvPr>
        </p:nvSpPr>
        <p:spPr/>
        <p:txBody>
          <a:bodyPr/>
          <a:lstStyle/>
          <a:p>
            <a:endParaRPr lang="es-DO"/>
          </a:p>
        </p:txBody>
      </p:sp>
      <p:sp>
        <p:nvSpPr>
          <p:cNvPr id="8" name="Slide Number Placeholder 7"/>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416977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49C5302-A280-4FB7-90A2-901602793296}" type="datetimeFigureOut">
              <a:rPr lang="es-DO" smtClean="0"/>
              <a:t>31/7/2021</a:t>
            </a:fld>
            <a:endParaRPr lang="es-DO"/>
          </a:p>
        </p:txBody>
      </p:sp>
      <p:sp>
        <p:nvSpPr>
          <p:cNvPr id="6" name="Footer Placeholder 5"/>
          <p:cNvSpPr>
            <a:spLocks noGrp="1"/>
          </p:cNvSpPr>
          <p:nvPr>
            <p:ph type="ftr" sz="quarter" idx="11"/>
          </p:nvPr>
        </p:nvSpPr>
        <p:spPr/>
        <p:txBody>
          <a:bodyPr/>
          <a:lstStyle/>
          <a:p>
            <a:endParaRPr lang="es-DO"/>
          </a:p>
        </p:txBody>
      </p:sp>
      <p:sp>
        <p:nvSpPr>
          <p:cNvPr id="7" name="Slide Number Placeholder 6"/>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398655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49C5302-A280-4FB7-90A2-901602793296}" type="datetimeFigureOut">
              <a:rPr lang="es-DO" smtClean="0"/>
              <a:t>31/7/2021</a:t>
            </a:fld>
            <a:endParaRPr lang="es-DO"/>
          </a:p>
        </p:txBody>
      </p:sp>
      <p:sp>
        <p:nvSpPr>
          <p:cNvPr id="9" name="Footer Placeholder 8"/>
          <p:cNvSpPr>
            <a:spLocks noGrp="1"/>
          </p:cNvSpPr>
          <p:nvPr>
            <p:ph type="ftr" sz="quarter" idx="11"/>
          </p:nvPr>
        </p:nvSpPr>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27911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49C5302-A280-4FB7-90A2-901602793296}" type="datetimeFigureOut">
              <a:rPr lang="es-DO" smtClean="0"/>
              <a:t>31/7/2021</a:t>
            </a:fld>
            <a:endParaRPr lang="es-DO"/>
          </a:p>
        </p:txBody>
      </p:sp>
      <p:sp>
        <p:nvSpPr>
          <p:cNvPr id="9" name="Footer Placeholder 8"/>
          <p:cNvSpPr>
            <a:spLocks noGrp="1"/>
          </p:cNvSpPr>
          <p:nvPr>
            <p:ph type="ftr" sz="quarter" idx="11"/>
          </p:nvPr>
        </p:nvSpPr>
        <p:spPr>
          <a:xfrm>
            <a:off x="3499101" y="6356350"/>
            <a:ext cx="5911517" cy="365125"/>
          </a:xfrm>
        </p:spPr>
        <p:txBody>
          <a:bodyPr/>
          <a:lstStyle/>
          <a:p>
            <a:endParaRPr lang="es-DO"/>
          </a:p>
        </p:txBody>
      </p:sp>
      <p:sp>
        <p:nvSpPr>
          <p:cNvPr id="10" name="Slide Number Placeholder 9"/>
          <p:cNvSpPr>
            <a:spLocks noGrp="1"/>
          </p:cNvSpPr>
          <p:nvPr>
            <p:ph type="sldNum" sz="quarter" idx="12"/>
          </p:nvPr>
        </p:nvSpPr>
        <p:spPr/>
        <p:txBody>
          <a:bodyPr/>
          <a:lstStyle/>
          <a:p>
            <a:fld id="{AFBE5505-8EDE-47D9-92E9-C15678D24652}" type="slidenum">
              <a:rPr lang="es-DO" smtClean="0"/>
              <a:t>‹Nº›</a:t>
            </a:fld>
            <a:endParaRPr lang="es-DO"/>
          </a:p>
        </p:txBody>
      </p:sp>
    </p:spTree>
    <p:extLst>
      <p:ext uri="{BB962C8B-B14F-4D97-AF65-F5344CB8AC3E}">
        <p14:creationId xmlns:p14="http://schemas.microsoft.com/office/powerpoint/2010/main" val="194219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49C5302-A280-4FB7-90A2-901602793296}" type="datetimeFigureOut">
              <a:rPr lang="es-DO" smtClean="0"/>
              <a:t>31/7/2021</a:t>
            </a:fld>
            <a:endParaRPr lang="es-DO"/>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s-DO"/>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AFBE5505-8EDE-47D9-92E9-C15678D24652}" type="slidenum">
              <a:rPr lang="es-DO" smtClean="0"/>
              <a:t>‹Nº›</a:t>
            </a:fld>
            <a:endParaRPr lang="es-DO"/>
          </a:p>
        </p:txBody>
      </p:sp>
    </p:spTree>
    <p:extLst>
      <p:ext uri="{BB962C8B-B14F-4D97-AF65-F5344CB8AC3E}">
        <p14:creationId xmlns:p14="http://schemas.microsoft.com/office/powerpoint/2010/main" val="138653206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205C367E-17B1-4CAE-A55D-3F1651503034}"/>
              </a:ext>
            </a:extLst>
          </p:cNvPr>
          <p:cNvSpPr/>
          <p:nvPr/>
        </p:nvSpPr>
        <p:spPr>
          <a:xfrm>
            <a:off x="-34052" y="0"/>
            <a:ext cx="3063631" cy="6869097"/>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3631" h="6869097">
                <a:moveTo>
                  <a:pt x="34053" y="0"/>
                </a:moveTo>
                <a:lnTo>
                  <a:pt x="2884435" y="10049"/>
                </a:lnTo>
                <a:lnTo>
                  <a:pt x="3063631" y="652027"/>
                </a:lnTo>
                <a:lnTo>
                  <a:pt x="2390949" y="2680119"/>
                </a:lnTo>
                <a:lnTo>
                  <a:pt x="1941007" y="4079629"/>
                </a:lnTo>
                <a:lnTo>
                  <a:pt x="1447520" y="5556111"/>
                </a:lnTo>
                <a:lnTo>
                  <a:pt x="0" y="6869097"/>
                </a:lnTo>
                <a:lnTo>
                  <a:pt x="34053" y="0"/>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sp>
        <p:nvSpPr>
          <p:cNvPr id="7" name="CuadroTexto 6">
            <a:extLst>
              <a:ext uri="{FF2B5EF4-FFF2-40B4-BE49-F238E27FC236}">
                <a16:creationId xmlns:a16="http://schemas.microsoft.com/office/drawing/2014/main" id="{0186E4ED-BF47-4B75-8420-0D78C739ADAC}"/>
              </a:ext>
            </a:extLst>
          </p:cNvPr>
          <p:cNvSpPr txBox="1"/>
          <p:nvPr/>
        </p:nvSpPr>
        <p:spPr>
          <a:xfrm>
            <a:off x="4914104" y="885971"/>
            <a:ext cx="4883697" cy="2123658"/>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1282700"/>
          </a:sp3d>
        </p:spPr>
        <p:txBody>
          <a:bodyPr wrap="square" rtlCol="0">
            <a:spAutoFit/>
          </a:bodyPr>
          <a:lstStyle/>
          <a:p>
            <a:pPr algn="ctr"/>
            <a:r>
              <a:rPr lang="es-ES" sz="4400" dirty="0">
                <a:solidFill>
                  <a:schemeClr val="bg1"/>
                </a:solidFill>
                <a:latin typeface="Bahnschrift SemiBold" panose="020B0502040204020203" pitchFamily="34" charset="0"/>
              </a:rPr>
              <a:t>LOS SÍMBOLOS PROFÉTICOS SON</a:t>
            </a:r>
          </a:p>
          <a:p>
            <a:pPr algn="ctr"/>
            <a:r>
              <a:rPr lang="es-ES" sz="4400" dirty="0">
                <a:solidFill>
                  <a:schemeClr val="bg1"/>
                </a:solidFill>
                <a:latin typeface="Bahnschrift SemiBold" panose="020B0502040204020203" pitchFamily="34" charset="0"/>
              </a:rPr>
              <a:t>REVELADOS</a:t>
            </a:r>
            <a:endParaRPr lang="es-DO" sz="4400" dirty="0">
              <a:solidFill>
                <a:schemeClr val="bg1"/>
              </a:solidFill>
              <a:latin typeface="Bahnschrift SemiBold" panose="020B0502040204020203" pitchFamily="34" charset="0"/>
            </a:endParaRPr>
          </a:p>
        </p:txBody>
      </p:sp>
      <p:sp>
        <p:nvSpPr>
          <p:cNvPr id="14" name="CuadroTexto 13">
            <a:extLst>
              <a:ext uri="{FF2B5EF4-FFF2-40B4-BE49-F238E27FC236}">
                <a16:creationId xmlns:a16="http://schemas.microsoft.com/office/drawing/2014/main" id="{23C94E7D-7AB5-4521-915D-863C27209662}"/>
              </a:ext>
            </a:extLst>
          </p:cNvPr>
          <p:cNvSpPr txBox="1"/>
          <p:nvPr/>
        </p:nvSpPr>
        <p:spPr>
          <a:xfrm>
            <a:off x="-70427" y="431802"/>
            <a:ext cx="2942609" cy="3477875"/>
          </a:xfrm>
          <a:prstGeom prst="rect">
            <a:avLst/>
          </a:prstGeom>
          <a:noFill/>
          <a:effectLst>
            <a:outerShdw blurRad="50800" dist="50800" dir="5400000" algn="ctr" rotWithShape="0">
              <a:srgbClr val="000000">
                <a:alpha val="99000"/>
              </a:srgbClr>
            </a:outerShdw>
          </a:effectLst>
          <a:scene3d>
            <a:camera prst="perspectiveHeroicExtremeRightFacing"/>
            <a:lightRig rig="threePt" dir="t"/>
          </a:scene3d>
          <a:sp3d>
            <a:bevelT w="1136650"/>
          </a:sp3d>
        </p:spPr>
        <p:txBody>
          <a:bodyPr wrap="square" rtlCol="0">
            <a:spAutoFit/>
          </a:bodyPr>
          <a:lstStyle/>
          <a:p>
            <a:pPr algn="ctr"/>
            <a:r>
              <a:rPr lang="es-US" sz="4400" b="1" dirty="0">
                <a:solidFill>
                  <a:schemeClr val="accent2"/>
                </a:solidFill>
                <a:latin typeface="Calibri" panose="020F0502020204030204" pitchFamily="34" charset="0"/>
                <a:cs typeface="Calibri" panose="020F0502020204030204" pitchFamily="34" charset="0"/>
              </a:rPr>
              <a:t>Develando los misterios de </a:t>
            </a:r>
            <a:r>
              <a:rPr lang="es-US" sz="4400" b="1" dirty="0" smtClean="0">
                <a:solidFill>
                  <a:schemeClr val="accent2"/>
                </a:solidFill>
                <a:latin typeface="Calibri" panose="020F0502020204030204" pitchFamily="34" charset="0"/>
                <a:cs typeface="Calibri" panose="020F0502020204030204" pitchFamily="34" charset="0"/>
              </a:rPr>
              <a:t>Daniel</a:t>
            </a:r>
          </a:p>
          <a:p>
            <a:pPr algn="ctr"/>
            <a:endParaRPr lang="es-DO" sz="4400" b="1" dirty="0">
              <a:solidFill>
                <a:schemeClr val="accent2"/>
              </a:solidFill>
              <a:latin typeface="Calibri" panose="020F0502020204030204" pitchFamily="34" charset="0"/>
              <a:cs typeface="Calibri" panose="020F0502020204030204" pitchFamily="34" charset="0"/>
            </a:endParaRPr>
          </a:p>
        </p:txBody>
      </p:sp>
      <p:sp>
        <p:nvSpPr>
          <p:cNvPr id="31" name="Forma libre: forma 30">
            <a:extLst>
              <a:ext uri="{FF2B5EF4-FFF2-40B4-BE49-F238E27FC236}">
                <a16:creationId xmlns:a16="http://schemas.microsoft.com/office/drawing/2014/main" id="{398C7394-323C-48C9-B7C5-01C566893450}"/>
              </a:ext>
            </a:extLst>
          </p:cNvPr>
          <p:cNvSpPr/>
          <p:nvPr/>
        </p:nvSpPr>
        <p:spPr>
          <a:xfrm rot="20281858">
            <a:off x="3459182" y="-1791555"/>
            <a:ext cx="8643068"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1090174">
            <a:off x="2016654" y="-175701"/>
            <a:ext cx="1114273" cy="5986300"/>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0418" h="6007254">
                <a:moveTo>
                  <a:pt x="0" y="253148"/>
                </a:moveTo>
                <a:lnTo>
                  <a:pt x="920407" y="0"/>
                </a:lnTo>
                <a:lnTo>
                  <a:pt x="1379228" y="529058"/>
                </a:lnTo>
                <a:lnTo>
                  <a:pt x="1410418" y="5692182"/>
                </a:lnTo>
                <a:lnTo>
                  <a:pt x="444283" y="6007254"/>
                </a:lnTo>
                <a:cubicBezTo>
                  <a:pt x="441636" y="4149533"/>
                  <a:pt x="454612" y="2645782"/>
                  <a:pt x="451965" y="788061"/>
                </a:cubicBezTo>
                <a:lnTo>
                  <a:pt x="0" y="253148"/>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9" name="Rectángulo 8">
            <a:extLst>
              <a:ext uri="{FF2B5EF4-FFF2-40B4-BE49-F238E27FC236}">
                <a16:creationId xmlns:a16="http://schemas.microsoft.com/office/drawing/2014/main" id="{AB40DB7F-2397-49BB-935D-FFBDC5B152C6}"/>
              </a:ext>
            </a:extLst>
          </p:cNvPr>
          <p:cNvSpPr/>
          <p:nvPr/>
        </p:nvSpPr>
        <p:spPr>
          <a:xfrm>
            <a:off x="0" y="4461721"/>
            <a:ext cx="12206514" cy="2396278"/>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17" name="Rectángulo: esquinas redondeadas 16">
            <a:extLst>
              <a:ext uri="{FF2B5EF4-FFF2-40B4-BE49-F238E27FC236}">
                <a16:creationId xmlns:a16="http://schemas.microsoft.com/office/drawing/2014/main" id="{168ABA72-B97D-4295-8389-4C5DB2BCC3A8}"/>
              </a:ext>
            </a:extLst>
          </p:cNvPr>
          <p:cNvSpPr/>
          <p:nvPr/>
        </p:nvSpPr>
        <p:spPr>
          <a:xfrm>
            <a:off x="10121658" y="6263213"/>
            <a:ext cx="1623573" cy="322206"/>
          </a:xfrm>
          <a:prstGeom prst="roundRect">
            <a:avLst/>
          </a:prstGeom>
          <a:noFill/>
          <a:ln w="38100" cap="flat" cmpd="sng" algn="ctr">
            <a:solidFill>
              <a:schemeClr val="bg1"/>
            </a:solidFill>
            <a:prstDash val="solid"/>
            <a:miter lim="800000"/>
          </a:ln>
          <a:effectLst>
            <a:outerShdw blurRad="50800" dist="50800" dir="5400000" algn="ctr" rotWithShape="0">
              <a:srgbClr val="000000">
                <a:alpha val="99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DO" b="0" i="0" u="none" strike="noStrike" kern="0" cap="none" spc="0" normalizeH="0" baseline="0" noProof="0" dirty="0">
                <a:ln>
                  <a:noFill/>
                </a:ln>
                <a:solidFill>
                  <a:schemeClr val="bg1"/>
                </a:solidFill>
                <a:effectLst/>
                <a:uLnTx/>
                <a:uFillTx/>
                <a:latin typeface="Calibri" panose="020F0502020204030204"/>
                <a:ea typeface="+mn-ea"/>
                <a:cs typeface="+mn-cs"/>
              </a:rPr>
              <a:t>Cristoweb.com</a:t>
            </a:r>
          </a:p>
        </p:txBody>
      </p:sp>
      <p:sp>
        <p:nvSpPr>
          <p:cNvPr id="35" name="Elipse 34">
            <a:extLst>
              <a:ext uri="{FF2B5EF4-FFF2-40B4-BE49-F238E27FC236}">
                <a16:creationId xmlns:a16="http://schemas.microsoft.com/office/drawing/2014/main" id="{BFA9AF1C-B6D8-4FC6-8DCA-867DB63E09C9}"/>
              </a:ext>
            </a:extLst>
          </p:cNvPr>
          <p:cNvSpPr/>
          <p:nvPr/>
        </p:nvSpPr>
        <p:spPr>
          <a:xfrm>
            <a:off x="1454707" y="4934062"/>
            <a:ext cx="997787" cy="1002135"/>
          </a:xfrm>
          <a:prstGeom prst="ellipse">
            <a:avLst/>
          </a:prstGeom>
          <a:solidFill>
            <a:schemeClr val="bg1"/>
          </a:solidFill>
          <a:ln w="38100">
            <a:solidFill>
              <a:schemeClr val="bg1"/>
            </a:solidFill>
          </a:ln>
          <a:scene3d>
            <a:camera prst="orthographicFront"/>
            <a:lightRig rig="threePt" dir="t"/>
          </a:scene3d>
          <a:sp3d>
            <a:bevelT w="152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sz="8800" dirty="0">
              <a:solidFill>
                <a:srgbClr val="002060"/>
              </a:solidFill>
            </a:endParaRPr>
          </a:p>
        </p:txBody>
      </p:sp>
      <p:sp>
        <p:nvSpPr>
          <p:cNvPr id="8" name="CuadroTexto 7">
            <a:extLst>
              <a:ext uri="{FF2B5EF4-FFF2-40B4-BE49-F238E27FC236}">
                <a16:creationId xmlns:a16="http://schemas.microsoft.com/office/drawing/2014/main" id="{B9B4E481-CFB4-477A-96EE-0E75C36FC804}"/>
              </a:ext>
            </a:extLst>
          </p:cNvPr>
          <p:cNvSpPr txBox="1"/>
          <p:nvPr/>
        </p:nvSpPr>
        <p:spPr>
          <a:xfrm>
            <a:off x="1601175" y="4588726"/>
            <a:ext cx="704850" cy="1446550"/>
          </a:xfrm>
          <a:prstGeom prst="rect">
            <a:avLst/>
          </a:prstGeom>
          <a:noFill/>
        </p:spPr>
        <p:txBody>
          <a:bodyPr wrap="square" rtlCol="0">
            <a:spAutoFit/>
          </a:bodyPr>
          <a:lstStyle/>
          <a:p>
            <a:r>
              <a:rPr lang="es-US" sz="8800" b="1" dirty="0">
                <a:solidFill>
                  <a:srgbClr val="002060"/>
                </a:solidFill>
              </a:rPr>
              <a:t>1</a:t>
            </a:r>
            <a:endParaRPr lang="es-DO" sz="8800" b="1" dirty="0">
              <a:solidFill>
                <a:srgbClr val="002060"/>
              </a:solidFill>
            </a:endParaRPr>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372537" y="5118204"/>
            <a:ext cx="1175450" cy="1056517"/>
          </a:xfrm>
          <a:prstGeom prst="rect">
            <a:avLst/>
          </a:prstGeom>
          <a:effectLst>
            <a:outerShdw blurRad="50800" dist="50800" dir="5400000" algn="ctr" rotWithShape="0">
              <a:srgbClr val="000000">
                <a:alpha val="99000"/>
              </a:srgbClr>
            </a:outerShdw>
          </a:effectLst>
        </p:spPr>
      </p:pic>
      <p:sp>
        <p:nvSpPr>
          <p:cNvPr id="4" name="CuadroTexto 3"/>
          <p:cNvSpPr txBox="1"/>
          <p:nvPr/>
        </p:nvSpPr>
        <p:spPr>
          <a:xfrm>
            <a:off x="1758598" y="6202940"/>
            <a:ext cx="7920044" cy="646331"/>
          </a:xfrm>
          <a:prstGeom prst="rect">
            <a:avLst/>
          </a:prstGeom>
          <a:noFill/>
        </p:spPr>
        <p:txBody>
          <a:bodyPr wrap="square" rtlCol="0">
            <a:spAutoFit/>
          </a:bodyPr>
          <a:lstStyle/>
          <a:p>
            <a:r>
              <a:rPr lang="es-DO" sz="3600" b="1" dirty="0" smtClean="0">
                <a:solidFill>
                  <a:schemeClr val="accent2"/>
                </a:solidFill>
              </a:rPr>
              <a:t>Aventurándonos en la profecía Bíblica</a:t>
            </a:r>
            <a:endParaRPr lang="en-US" sz="3600" b="1" dirty="0">
              <a:solidFill>
                <a:schemeClr val="accent2"/>
              </a:solidFill>
            </a:endParaRPr>
          </a:p>
        </p:txBody>
      </p:sp>
      <p:pic>
        <p:nvPicPr>
          <p:cNvPr id="5" name="Imagen 4"/>
          <p:cNvPicPr>
            <a:picLocks noChangeAspect="1"/>
          </p:cNvPicPr>
          <p:nvPr/>
        </p:nvPicPr>
        <p:blipFill>
          <a:blip r:embed="rId3"/>
          <a:stretch>
            <a:fillRect/>
          </a:stretch>
        </p:blipFill>
        <p:spPr>
          <a:xfrm>
            <a:off x="3707185" y="3224836"/>
            <a:ext cx="7506929" cy="1294298"/>
          </a:xfrm>
          <a:prstGeom prst="rect">
            <a:avLst/>
          </a:prstGeom>
        </p:spPr>
      </p:pic>
    </p:spTree>
    <p:extLst>
      <p:ext uri="{BB962C8B-B14F-4D97-AF65-F5344CB8AC3E}">
        <p14:creationId xmlns:p14="http://schemas.microsoft.com/office/powerpoint/2010/main" val="783634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213377136"/>
              </p:ext>
            </p:extLst>
          </p:nvPr>
        </p:nvGraphicFramePr>
        <p:xfrm>
          <a:off x="250723" y="1"/>
          <a:ext cx="11739717" cy="6857998"/>
        </p:xfrm>
        <a:graphic>
          <a:graphicData uri="http://schemas.openxmlformats.org/drawingml/2006/table">
            <a:tbl>
              <a:tblPr firstRow="1" bandRow="1">
                <a:tableStyleId>{7DF18680-E054-41AD-8BC1-D1AEF772440D}</a:tableStyleId>
              </a:tblPr>
              <a:tblGrid>
                <a:gridCol w="4232787">
                  <a:extLst>
                    <a:ext uri="{9D8B030D-6E8A-4147-A177-3AD203B41FA5}">
                      <a16:colId xmlns:a16="http://schemas.microsoft.com/office/drawing/2014/main" val="14824104"/>
                    </a:ext>
                  </a:extLst>
                </a:gridCol>
                <a:gridCol w="2654709">
                  <a:extLst>
                    <a:ext uri="{9D8B030D-6E8A-4147-A177-3AD203B41FA5}">
                      <a16:colId xmlns:a16="http://schemas.microsoft.com/office/drawing/2014/main" val="1662089618"/>
                    </a:ext>
                  </a:extLst>
                </a:gridCol>
                <a:gridCol w="4852221">
                  <a:extLst>
                    <a:ext uri="{9D8B030D-6E8A-4147-A177-3AD203B41FA5}">
                      <a16:colId xmlns:a16="http://schemas.microsoft.com/office/drawing/2014/main" val="1116446481"/>
                    </a:ext>
                  </a:extLst>
                </a:gridCol>
              </a:tblGrid>
              <a:tr h="1091440">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3439092">
                <a:tc>
                  <a:txBody>
                    <a:bodyPr/>
                    <a:lstStyle/>
                    <a:p>
                      <a:r>
                        <a:rPr lang="es-ES" sz="3200" u="none" strike="noStrike" kern="1200" baseline="0" dirty="0" smtClean="0"/>
                        <a:t>15. Los ojos como de hombre en Daniel 7:8</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Efesios 1:18</a:t>
                      </a:r>
                    </a:p>
                    <a:p>
                      <a:endParaRPr lang="es-ES" sz="3200" b="0" i="0" u="none" strike="noStrike" kern="1200" baseline="0" dirty="0" smtClean="0">
                        <a:solidFill>
                          <a:schemeClr val="dk1"/>
                        </a:solidFill>
                        <a:latin typeface="+mn-lt"/>
                        <a:ea typeface="+mn-ea"/>
                        <a:cs typeface="+mn-cs"/>
                      </a:endParaRPr>
                    </a:p>
                  </a:txBody>
                  <a:tcPr/>
                </a:tc>
                <a:tc>
                  <a:txBody>
                    <a:bodyPr/>
                    <a:lstStyle/>
                    <a:p>
                      <a:r>
                        <a:rPr lang="es-ES" sz="3200" u="none" strike="noStrike" kern="1200" baseline="0" dirty="0" smtClean="0"/>
                        <a:t>Los ojos representan entendimiento o sabiduría. Ojos como de hombre indican un sistema basado en la sabiduría</a:t>
                      </a:r>
                    </a:p>
                    <a:p>
                      <a:r>
                        <a:rPr lang="es-ES" sz="3200" u="none" strike="noStrike" kern="1200" baseline="0" dirty="0" smtClean="0"/>
                        <a:t>humana en vez de la divina</a:t>
                      </a: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2327466">
                <a:tc>
                  <a:txBody>
                    <a:bodyPr/>
                    <a:lstStyle/>
                    <a:p>
                      <a:r>
                        <a:rPr lang="es-ES" sz="3200" dirty="0" smtClean="0"/>
                        <a:t>16. Las nubes del cielo de Daniel 7:13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Apocalipsis 1:7, 14:14-16; Mateo 16:27; 25:31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Ángeles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200" dirty="0" smtClean="0"/>
                    </a:p>
                  </a:txBody>
                  <a:tcPr/>
                </a:tc>
                <a:extLst>
                  <a:ext uri="{0D108BD9-81ED-4DB2-BD59-A6C34878D82A}">
                    <a16:rowId xmlns:a16="http://schemas.microsoft.com/office/drawing/2014/main" val="1974758652"/>
                  </a:ext>
                </a:extLst>
              </a:tr>
            </a:tbl>
          </a:graphicData>
        </a:graphic>
      </p:graphicFrame>
    </p:spTree>
    <p:extLst>
      <p:ext uri="{BB962C8B-B14F-4D97-AF65-F5344CB8AC3E}">
        <p14:creationId xmlns:p14="http://schemas.microsoft.com/office/powerpoint/2010/main" val="3465808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848903196"/>
              </p:ext>
            </p:extLst>
          </p:nvPr>
        </p:nvGraphicFramePr>
        <p:xfrm>
          <a:off x="250723" y="1"/>
          <a:ext cx="11739717" cy="6857999"/>
        </p:xfrm>
        <a:graphic>
          <a:graphicData uri="http://schemas.openxmlformats.org/drawingml/2006/table">
            <a:tbl>
              <a:tblPr firstRow="1" bandRow="1">
                <a:tableStyleId>{7DF18680-E054-41AD-8BC1-D1AEF772440D}</a:tableStyleId>
              </a:tblPr>
              <a:tblGrid>
                <a:gridCol w="4660490">
                  <a:extLst>
                    <a:ext uri="{9D8B030D-6E8A-4147-A177-3AD203B41FA5}">
                      <a16:colId xmlns:a16="http://schemas.microsoft.com/office/drawing/2014/main" val="14824104"/>
                    </a:ext>
                  </a:extLst>
                </a:gridCol>
                <a:gridCol w="2905432">
                  <a:extLst>
                    <a:ext uri="{9D8B030D-6E8A-4147-A177-3AD203B41FA5}">
                      <a16:colId xmlns:a16="http://schemas.microsoft.com/office/drawing/2014/main" val="1662089618"/>
                    </a:ext>
                  </a:extLst>
                </a:gridCol>
                <a:gridCol w="4173795">
                  <a:extLst>
                    <a:ext uri="{9D8B030D-6E8A-4147-A177-3AD203B41FA5}">
                      <a16:colId xmlns:a16="http://schemas.microsoft.com/office/drawing/2014/main" val="1116446481"/>
                    </a:ext>
                  </a:extLst>
                </a:gridCol>
              </a:tblGrid>
              <a:tr h="1054345">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1711439">
                <a:tc>
                  <a:txBody>
                    <a:bodyPr/>
                    <a:lstStyle/>
                    <a:p>
                      <a:r>
                        <a:rPr lang="es-ES" sz="3200" u="none" strike="noStrike" kern="1200" baseline="0" dirty="0" smtClean="0"/>
                        <a:t>17. Un día profético</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Números 14:34; Ezequiel 4:6; Génesis 29:27</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Un año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711439">
                <a:tc>
                  <a:txBody>
                    <a:bodyPr/>
                    <a:lstStyle/>
                    <a:p>
                      <a:r>
                        <a:rPr lang="es-ES" sz="3200" dirty="0" smtClean="0"/>
                        <a:t>18. Tiempo, tiempos y la mitad de un tiempo de Daniel 7:25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Apocalipsis 12:6, 14</a:t>
                      </a:r>
                    </a:p>
                    <a:p>
                      <a:endParaRPr lang="en-US" sz="3200" dirty="0" smtClean="0"/>
                    </a:p>
                  </a:txBody>
                  <a:tcPr/>
                </a:tc>
                <a:tc>
                  <a:txBody>
                    <a:bodyPr/>
                    <a:lstStyle/>
                    <a:p>
                      <a:r>
                        <a:rPr lang="es-ES" sz="3200" dirty="0" smtClean="0"/>
                        <a:t>1.260 días proféticos o 1.260 años literales</a:t>
                      </a:r>
                      <a:endParaRPr lang="es-ES" sz="3200" dirty="0" smtClean="0"/>
                    </a:p>
                  </a:txBody>
                  <a:tcPr/>
                </a:tc>
                <a:extLst>
                  <a:ext uri="{0D108BD9-81ED-4DB2-BD59-A6C34878D82A}">
                    <a16:rowId xmlns:a16="http://schemas.microsoft.com/office/drawing/2014/main" val="1974758652"/>
                  </a:ext>
                </a:extLst>
              </a:tr>
              <a:tr h="1190388">
                <a:tc>
                  <a:txBody>
                    <a:bodyPr/>
                    <a:lstStyle/>
                    <a:p>
                      <a:r>
                        <a:rPr lang="es-ES" sz="3200" dirty="0" smtClean="0"/>
                        <a:t>19. El Hijo del Hombre de Daniel 7:13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Lucas 19:10; Lucas 21:27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Jesucristo</a:t>
                      </a:r>
                    </a:p>
                  </a:txBody>
                  <a:tcPr/>
                </a:tc>
                <a:extLst>
                  <a:ext uri="{0D108BD9-81ED-4DB2-BD59-A6C34878D82A}">
                    <a16:rowId xmlns:a16="http://schemas.microsoft.com/office/drawing/2014/main" val="1761511203"/>
                  </a:ext>
                </a:extLst>
              </a:tr>
              <a:tr h="1190388">
                <a:tc>
                  <a:txBody>
                    <a:bodyPr/>
                    <a:lstStyle/>
                    <a:p>
                      <a:r>
                        <a:rPr lang="es-ES" sz="3200" dirty="0" smtClean="0"/>
                        <a:t>20. El carnero de Daniel 8:3, 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8:20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Medo Persia</a:t>
                      </a:r>
                    </a:p>
                  </a:txBody>
                  <a:tcPr/>
                </a:tc>
                <a:extLst>
                  <a:ext uri="{0D108BD9-81ED-4DB2-BD59-A6C34878D82A}">
                    <a16:rowId xmlns:a16="http://schemas.microsoft.com/office/drawing/2014/main" val="1108205664"/>
                  </a:ext>
                </a:extLst>
              </a:tr>
            </a:tbl>
          </a:graphicData>
        </a:graphic>
      </p:graphicFrame>
    </p:spTree>
    <p:extLst>
      <p:ext uri="{BB962C8B-B14F-4D97-AF65-F5344CB8AC3E}">
        <p14:creationId xmlns:p14="http://schemas.microsoft.com/office/powerpoint/2010/main" val="3967416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2011617" y="1802398"/>
            <a:ext cx="3511496" cy="584775"/>
          </a:xfrm>
          <a:prstGeom prst="rect">
            <a:avLst/>
          </a:prstGeom>
          <a:noFill/>
        </p:spPr>
        <p:txBody>
          <a:bodyPr wrap="square" rtlCol="0">
            <a:spAutoFit/>
          </a:bodyPr>
          <a:lstStyle/>
          <a:p>
            <a:pPr lvl="0">
              <a:defRPr/>
            </a:pPr>
            <a:r>
              <a:rPr lang="es-ES" sz="3200" dirty="0">
                <a:solidFill>
                  <a:srgbClr val="DF6613"/>
                </a:solidFill>
              </a:rPr>
              <a:t>Nubes del cielo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12053" y="571738"/>
            <a:ext cx="4197824" cy="584775"/>
          </a:xfrm>
          <a:prstGeom prst="rect">
            <a:avLst/>
          </a:prstGeom>
          <a:noFill/>
        </p:spPr>
        <p:txBody>
          <a:bodyPr wrap="square" rtlCol="0">
            <a:spAutoFit/>
          </a:bodyPr>
          <a:lstStyle/>
          <a:p>
            <a:pPr lvl="0">
              <a:defRPr/>
            </a:pPr>
            <a:r>
              <a:rPr lang="es-ES" sz="3200" dirty="0" smtClean="0">
                <a:solidFill>
                  <a:srgbClr val="DF6613"/>
                </a:solidFill>
              </a:rPr>
              <a:t>Ojos </a:t>
            </a:r>
            <a:r>
              <a:rPr lang="es-ES" sz="3200" dirty="0">
                <a:solidFill>
                  <a:srgbClr val="DF6613"/>
                </a:solidFill>
              </a:rPr>
              <a:t>como de hombre</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2011617" y="4353519"/>
            <a:ext cx="3712954" cy="584775"/>
          </a:xfrm>
          <a:prstGeom prst="rect">
            <a:avLst/>
          </a:prstGeom>
          <a:noFill/>
        </p:spPr>
        <p:txBody>
          <a:bodyPr wrap="square" rtlCol="0">
            <a:spAutoFit/>
          </a:bodyPr>
          <a:lstStyle/>
          <a:p>
            <a:pPr lvl="0">
              <a:defRPr/>
            </a:pPr>
            <a:r>
              <a:rPr lang="es-ES" sz="3200" dirty="0">
                <a:solidFill>
                  <a:srgbClr val="DF6613"/>
                </a:solidFill>
              </a:rPr>
              <a:t>Un día profético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2064774" y="5645289"/>
            <a:ext cx="3892383" cy="584775"/>
          </a:xfrm>
          <a:prstGeom prst="rect">
            <a:avLst/>
          </a:prstGeom>
          <a:noFill/>
        </p:spPr>
        <p:txBody>
          <a:bodyPr wrap="square" rtlCol="0">
            <a:spAutoFit/>
          </a:bodyPr>
          <a:lstStyle/>
          <a:p>
            <a:pPr lvl="0">
              <a:defRPr/>
            </a:pPr>
            <a:r>
              <a:rPr lang="es-ES" sz="3200" dirty="0">
                <a:solidFill>
                  <a:srgbClr val="DF6613"/>
                </a:solidFill>
              </a:rPr>
              <a:t>Hijo del hombre</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2011617" y="3122859"/>
            <a:ext cx="3779164" cy="584775"/>
          </a:xfrm>
          <a:prstGeom prst="rect">
            <a:avLst/>
          </a:prstGeom>
          <a:noFill/>
        </p:spPr>
        <p:txBody>
          <a:bodyPr wrap="square" rtlCol="0">
            <a:spAutoFit/>
          </a:bodyPr>
          <a:lstStyle/>
          <a:p>
            <a:pPr lvl="0">
              <a:defRPr/>
            </a:pPr>
            <a:r>
              <a:rPr lang="es-ES" sz="3200" dirty="0">
                <a:solidFill>
                  <a:srgbClr val="DF6613"/>
                </a:solidFill>
              </a:rPr>
              <a:t>El carnero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446953" y="322796"/>
            <a:ext cx="4137725" cy="584775"/>
          </a:xfrm>
          <a:prstGeom prst="rect">
            <a:avLst/>
          </a:prstGeom>
          <a:noFill/>
        </p:spPr>
        <p:txBody>
          <a:bodyPr wrap="square" rtlCol="0">
            <a:spAutoFit/>
          </a:bodyPr>
          <a:lstStyle/>
          <a:p>
            <a:r>
              <a:rPr lang="es-DO" sz="3200" dirty="0">
                <a:solidFill>
                  <a:srgbClr val="C00000"/>
                </a:solidFill>
              </a:rPr>
              <a:t>A. </a:t>
            </a:r>
            <a:r>
              <a:rPr lang="es-ES" sz="3200" dirty="0"/>
              <a:t>Ángeles</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519281" y="2032951"/>
            <a:ext cx="5042041" cy="1077218"/>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Sistema basado en sabiduría humana</a:t>
            </a:r>
          </a:p>
        </p:txBody>
      </p:sp>
      <p:sp>
        <p:nvSpPr>
          <p:cNvPr id="21" name="CuadroTexto 20">
            <a:extLst>
              <a:ext uri="{FF2B5EF4-FFF2-40B4-BE49-F238E27FC236}">
                <a16:creationId xmlns:a16="http://schemas.microsoft.com/office/drawing/2014/main" id="{707CBC07-791E-485A-931D-932FDFAF0D6C}"/>
              </a:ext>
            </a:extLst>
          </p:cNvPr>
          <p:cNvSpPr txBox="1"/>
          <p:nvPr/>
        </p:nvSpPr>
        <p:spPr>
          <a:xfrm>
            <a:off x="6519281" y="1220234"/>
            <a:ext cx="4366381" cy="584775"/>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Un año</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9401" y="3535440"/>
            <a:ext cx="4294053" cy="584775"/>
          </a:xfrm>
          <a:prstGeom prst="rect">
            <a:avLst/>
          </a:prstGeom>
          <a:noFill/>
        </p:spPr>
        <p:txBody>
          <a:bodyPr wrap="square" rtlCol="0">
            <a:spAutoFit/>
          </a:bodyPr>
          <a:lstStyle/>
          <a:p>
            <a:r>
              <a:rPr lang="es-DO" sz="3200" dirty="0">
                <a:solidFill>
                  <a:srgbClr val="C00000"/>
                </a:solidFill>
              </a:rPr>
              <a:t>D. </a:t>
            </a:r>
            <a:r>
              <a:rPr lang="es-ES" sz="3200" dirty="0"/>
              <a:t>Jesucristo</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9401" y="4599534"/>
            <a:ext cx="5110590" cy="584775"/>
          </a:xfrm>
          <a:prstGeom prst="rect">
            <a:avLst/>
          </a:prstGeom>
          <a:noFill/>
        </p:spPr>
        <p:txBody>
          <a:bodyPr wrap="square" rtlCol="0">
            <a:spAutoFit/>
          </a:bodyPr>
          <a:lstStyle/>
          <a:p>
            <a:r>
              <a:rPr lang="es-DO" sz="3200" dirty="0">
                <a:solidFill>
                  <a:srgbClr val="C00000"/>
                </a:solidFill>
              </a:rPr>
              <a:t>E. </a:t>
            </a:r>
            <a:r>
              <a:rPr lang="es-ES" sz="3200" dirty="0"/>
              <a:t>Medo Persia</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771633" y="5830839"/>
            <a:ext cx="2770262" cy="553998"/>
          </a:xfrm>
          <a:prstGeom prst="rect">
            <a:avLst/>
          </a:prstGeom>
          <a:noFill/>
        </p:spPr>
        <p:txBody>
          <a:bodyPr wrap="square" rtlCol="0">
            <a:spAutoFit/>
          </a:bodyPr>
          <a:lstStyle/>
          <a:p>
            <a:r>
              <a:rPr lang="es-DO" sz="3000" dirty="0">
                <a:solidFill>
                  <a:srgbClr val="C00000"/>
                </a:solidFill>
              </a:rPr>
              <a:t>F. </a:t>
            </a:r>
            <a:r>
              <a:rPr lang="es-DO" sz="3000" dirty="0" smtClean="0"/>
              <a:t>Satanás</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07696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459803817"/>
              </p:ext>
            </p:extLst>
          </p:nvPr>
        </p:nvGraphicFramePr>
        <p:xfrm>
          <a:off x="250723" y="1"/>
          <a:ext cx="11739717" cy="6857999"/>
        </p:xfrm>
        <a:graphic>
          <a:graphicData uri="http://schemas.openxmlformats.org/drawingml/2006/table">
            <a:tbl>
              <a:tblPr firstRow="1" bandRow="1">
                <a:tableStyleId>{7DF18680-E054-41AD-8BC1-D1AEF772440D}</a:tableStyleId>
              </a:tblPr>
              <a:tblGrid>
                <a:gridCol w="4232787">
                  <a:extLst>
                    <a:ext uri="{9D8B030D-6E8A-4147-A177-3AD203B41FA5}">
                      <a16:colId xmlns:a16="http://schemas.microsoft.com/office/drawing/2014/main" val="14824104"/>
                    </a:ext>
                  </a:extLst>
                </a:gridCol>
                <a:gridCol w="2654709">
                  <a:extLst>
                    <a:ext uri="{9D8B030D-6E8A-4147-A177-3AD203B41FA5}">
                      <a16:colId xmlns:a16="http://schemas.microsoft.com/office/drawing/2014/main" val="1662089618"/>
                    </a:ext>
                  </a:extLst>
                </a:gridCol>
                <a:gridCol w="4852221">
                  <a:extLst>
                    <a:ext uri="{9D8B030D-6E8A-4147-A177-3AD203B41FA5}">
                      <a16:colId xmlns:a16="http://schemas.microsoft.com/office/drawing/2014/main" val="1116446481"/>
                    </a:ext>
                  </a:extLst>
                </a:gridCol>
              </a:tblGrid>
              <a:tr h="982007">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1093935">
                <a:tc>
                  <a:txBody>
                    <a:bodyPr/>
                    <a:lstStyle/>
                    <a:p>
                      <a:r>
                        <a:rPr lang="es-ES" sz="3200" u="none" strike="noStrike" kern="1200" baseline="0" dirty="0" smtClean="0"/>
                        <a:t>21. El macho cabrío de Daniel 8:5</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Daniel 8:21</a:t>
                      </a:r>
                    </a:p>
                    <a:p>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Grecia</a:t>
                      </a: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594019">
                <a:tc>
                  <a:txBody>
                    <a:bodyPr/>
                    <a:lstStyle/>
                    <a:p>
                      <a:r>
                        <a:rPr lang="es-ES" sz="3200" dirty="0" smtClean="0"/>
                        <a:t>22. El Príncipe de las Huestes de Daniel 8:11</a:t>
                      </a:r>
                    </a:p>
                    <a:p>
                      <a:endParaRPr lang="es-ES" sz="3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9:25, 10:13, 12:1; Isaías 9:6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Jesucristo</a:t>
                      </a:r>
                      <a:endParaRPr lang="en-US" sz="3200" dirty="0" smtClean="0"/>
                    </a:p>
                  </a:txBody>
                  <a:tcPr/>
                </a:tc>
                <a:extLst>
                  <a:ext uri="{0D108BD9-81ED-4DB2-BD59-A6C34878D82A}">
                    <a16:rowId xmlns:a16="http://schemas.microsoft.com/office/drawing/2014/main" val="1974758652"/>
                  </a:ext>
                </a:extLst>
              </a:tr>
              <a:tr h="1594019">
                <a:tc>
                  <a:txBody>
                    <a:bodyPr/>
                    <a:lstStyle/>
                    <a:p>
                      <a:r>
                        <a:rPr lang="es-ES" sz="3200" dirty="0" smtClean="0"/>
                        <a:t>23. La transgresión de Daniel 8:12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1 Juan 3:4</a:t>
                      </a:r>
                    </a:p>
                    <a:p>
                      <a:endParaRPr 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El pecado es la transgresión o quebrantamiento de la Ley de Dios</a:t>
                      </a:r>
                    </a:p>
                  </a:txBody>
                  <a:tcPr/>
                </a:tc>
                <a:extLst>
                  <a:ext uri="{0D108BD9-81ED-4DB2-BD59-A6C34878D82A}">
                    <a16:rowId xmlns:a16="http://schemas.microsoft.com/office/drawing/2014/main" val="1761511203"/>
                  </a:ext>
                </a:extLst>
              </a:tr>
              <a:tr h="1594019">
                <a:tc>
                  <a:txBody>
                    <a:bodyPr/>
                    <a:lstStyle/>
                    <a:p>
                      <a:r>
                        <a:rPr lang="es-ES" sz="3200" dirty="0" smtClean="0"/>
                        <a:t>24. La abominación desoladora de Daniel 8:13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11:31, 32</a:t>
                      </a:r>
                    </a:p>
                    <a:p>
                      <a:endParaRPr 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La rebelión abierta contra Dios, su Palabra y su Ley (los Diez Mandamientos)</a:t>
                      </a:r>
                    </a:p>
                  </a:txBody>
                  <a:tcPr/>
                </a:tc>
                <a:extLst>
                  <a:ext uri="{0D108BD9-81ED-4DB2-BD59-A6C34878D82A}">
                    <a16:rowId xmlns:a16="http://schemas.microsoft.com/office/drawing/2014/main" val="2542106388"/>
                  </a:ext>
                </a:extLst>
              </a:tr>
            </a:tbl>
          </a:graphicData>
        </a:graphic>
      </p:graphicFrame>
    </p:spTree>
    <p:extLst>
      <p:ext uri="{BB962C8B-B14F-4D97-AF65-F5344CB8AC3E}">
        <p14:creationId xmlns:p14="http://schemas.microsoft.com/office/powerpoint/2010/main" val="2338188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3124770504"/>
              </p:ext>
            </p:extLst>
          </p:nvPr>
        </p:nvGraphicFramePr>
        <p:xfrm>
          <a:off x="250723" y="1"/>
          <a:ext cx="11739717" cy="6857999"/>
        </p:xfrm>
        <a:graphic>
          <a:graphicData uri="http://schemas.openxmlformats.org/drawingml/2006/table">
            <a:tbl>
              <a:tblPr firstRow="1" bandRow="1">
                <a:tableStyleId>{7DF18680-E054-41AD-8BC1-D1AEF772440D}</a:tableStyleId>
              </a:tblPr>
              <a:tblGrid>
                <a:gridCol w="4232787">
                  <a:extLst>
                    <a:ext uri="{9D8B030D-6E8A-4147-A177-3AD203B41FA5}">
                      <a16:colId xmlns:a16="http://schemas.microsoft.com/office/drawing/2014/main" val="14824104"/>
                    </a:ext>
                  </a:extLst>
                </a:gridCol>
                <a:gridCol w="3303638">
                  <a:extLst>
                    <a:ext uri="{9D8B030D-6E8A-4147-A177-3AD203B41FA5}">
                      <a16:colId xmlns:a16="http://schemas.microsoft.com/office/drawing/2014/main" val="1662089618"/>
                    </a:ext>
                  </a:extLst>
                </a:gridCol>
                <a:gridCol w="4203292">
                  <a:extLst>
                    <a:ext uri="{9D8B030D-6E8A-4147-A177-3AD203B41FA5}">
                      <a16:colId xmlns:a16="http://schemas.microsoft.com/office/drawing/2014/main" val="1116446481"/>
                    </a:ext>
                  </a:extLst>
                </a:gridCol>
              </a:tblGrid>
              <a:tr h="1030738">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1631619">
                <a:tc>
                  <a:txBody>
                    <a:bodyPr/>
                    <a:lstStyle/>
                    <a:p>
                      <a:r>
                        <a:rPr lang="es-ES" sz="3200" u="none" strike="noStrike" kern="1200" baseline="0" dirty="0" smtClean="0"/>
                        <a:t>25. Los 2.300 días proféticos de Daniel 8:14</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Ezequiel 4:6; Números 14:34</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2.300 años literales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269627">
                <a:tc>
                  <a:txBody>
                    <a:bodyPr/>
                    <a:lstStyle/>
                    <a:p>
                      <a:r>
                        <a:rPr lang="es-ES" sz="3200" dirty="0" smtClean="0"/>
                        <a:t>26. Las setenta semanas de Daniel 7:24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Ezequiel 4:6: Números 14:34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490 años literales</a:t>
                      </a:r>
                    </a:p>
                  </a:txBody>
                  <a:tcPr/>
                </a:tc>
                <a:extLst>
                  <a:ext uri="{0D108BD9-81ED-4DB2-BD59-A6C34878D82A}">
                    <a16:rowId xmlns:a16="http://schemas.microsoft.com/office/drawing/2014/main" val="1974758652"/>
                  </a:ext>
                </a:extLst>
              </a:tr>
              <a:tr h="1252895">
                <a:tc>
                  <a:txBody>
                    <a:bodyPr/>
                    <a:lstStyle/>
                    <a:p>
                      <a:r>
                        <a:rPr lang="es-ES" sz="3200" dirty="0" smtClean="0"/>
                        <a:t>27. El Mesías Príncipe de Daniel 9:25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Mateo 1:21: Juan 4:25, 26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Jesucristo</a:t>
                      </a:r>
                    </a:p>
                  </a:txBody>
                  <a:tcPr/>
                </a:tc>
                <a:extLst>
                  <a:ext uri="{0D108BD9-81ED-4DB2-BD59-A6C34878D82A}">
                    <a16:rowId xmlns:a16="http://schemas.microsoft.com/office/drawing/2014/main" val="1761511203"/>
                  </a:ext>
                </a:extLst>
              </a:tr>
              <a:tr h="1673120">
                <a:tc>
                  <a:txBody>
                    <a:bodyPr/>
                    <a:lstStyle/>
                    <a:p>
                      <a:r>
                        <a:rPr lang="es-ES" sz="3200" dirty="0" smtClean="0"/>
                        <a:t>28. El pacto de Daniel 9:27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Mateo 26:28</a:t>
                      </a:r>
                    </a:p>
                    <a:p>
                      <a:endParaRPr 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El plan de salvación divino por medio de la sangre de Cristo</a:t>
                      </a:r>
                    </a:p>
                  </a:txBody>
                  <a:tcPr/>
                </a:tc>
                <a:extLst>
                  <a:ext uri="{0D108BD9-81ED-4DB2-BD59-A6C34878D82A}">
                    <a16:rowId xmlns:a16="http://schemas.microsoft.com/office/drawing/2014/main" val="2542106388"/>
                  </a:ext>
                </a:extLst>
              </a:tr>
            </a:tbl>
          </a:graphicData>
        </a:graphic>
      </p:graphicFrame>
    </p:spTree>
    <p:extLst>
      <p:ext uri="{BB962C8B-B14F-4D97-AF65-F5344CB8AC3E}">
        <p14:creationId xmlns:p14="http://schemas.microsoft.com/office/powerpoint/2010/main" val="2349610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945407" y="1186188"/>
            <a:ext cx="3408258" cy="1077218"/>
          </a:xfrm>
          <a:prstGeom prst="rect">
            <a:avLst/>
          </a:prstGeom>
          <a:noFill/>
        </p:spPr>
        <p:txBody>
          <a:bodyPr wrap="square" rtlCol="0">
            <a:spAutoFit/>
          </a:bodyPr>
          <a:lstStyle/>
          <a:p>
            <a:pPr lvl="0">
              <a:defRPr/>
            </a:pPr>
            <a:r>
              <a:rPr lang="es-ES" sz="3200" dirty="0">
                <a:solidFill>
                  <a:srgbClr val="DF6613"/>
                </a:solidFill>
              </a:rPr>
              <a:t>Príncipe de las huestes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45407" y="234844"/>
            <a:ext cx="4197824" cy="584775"/>
          </a:xfrm>
          <a:prstGeom prst="rect">
            <a:avLst/>
          </a:prstGeom>
          <a:noFill/>
        </p:spPr>
        <p:txBody>
          <a:bodyPr wrap="square" rtlCol="0">
            <a:spAutoFit/>
          </a:bodyPr>
          <a:lstStyle/>
          <a:p>
            <a:pPr lvl="0">
              <a:defRPr/>
            </a:pPr>
            <a:r>
              <a:rPr lang="es-ES" sz="3200" dirty="0">
                <a:solidFill>
                  <a:srgbClr val="DF6613"/>
                </a:solidFill>
              </a:rPr>
              <a:t>Macho cabrío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945407" y="3834934"/>
            <a:ext cx="3712954" cy="1077218"/>
          </a:xfrm>
          <a:prstGeom prst="rect">
            <a:avLst/>
          </a:prstGeom>
          <a:noFill/>
        </p:spPr>
        <p:txBody>
          <a:bodyPr wrap="square" rtlCol="0">
            <a:spAutoFit/>
          </a:bodyPr>
          <a:lstStyle/>
          <a:p>
            <a:pPr lvl="0">
              <a:defRPr/>
            </a:pPr>
            <a:r>
              <a:rPr lang="es-ES" sz="3200" dirty="0">
                <a:solidFill>
                  <a:srgbClr val="DF6613"/>
                </a:solidFill>
              </a:rPr>
              <a:t>La abominación desoladora</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2064774" y="5645289"/>
            <a:ext cx="3892383" cy="584775"/>
          </a:xfrm>
          <a:prstGeom prst="rect">
            <a:avLst/>
          </a:prstGeom>
          <a:noFill/>
        </p:spPr>
        <p:txBody>
          <a:bodyPr wrap="square" rtlCol="0">
            <a:spAutoFit/>
          </a:bodyPr>
          <a:lstStyle/>
          <a:p>
            <a:pPr lvl="0">
              <a:defRPr/>
            </a:pPr>
            <a:r>
              <a:rPr lang="es-ES" sz="3200" dirty="0">
                <a:solidFill>
                  <a:srgbClr val="DF6613"/>
                </a:solidFill>
              </a:rPr>
              <a:t>El pacto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912302" y="2809409"/>
            <a:ext cx="3779164" cy="584775"/>
          </a:xfrm>
          <a:prstGeom prst="rect">
            <a:avLst/>
          </a:prstGeom>
          <a:noFill/>
        </p:spPr>
        <p:txBody>
          <a:bodyPr wrap="square" rtlCol="0">
            <a:spAutoFit/>
          </a:bodyPr>
          <a:lstStyle/>
          <a:p>
            <a:pPr lvl="0">
              <a:defRPr/>
            </a:pPr>
            <a:r>
              <a:rPr lang="es-ES" sz="3200" dirty="0">
                <a:solidFill>
                  <a:srgbClr val="DF6613"/>
                </a:solidFill>
              </a:rPr>
              <a:t>La transgresión</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436114" y="2736144"/>
            <a:ext cx="4137725" cy="584775"/>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Jesucristo</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436114" y="313057"/>
            <a:ext cx="5042041" cy="584775"/>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Grecia</a:t>
            </a:r>
          </a:p>
        </p:txBody>
      </p:sp>
      <p:sp>
        <p:nvSpPr>
          <p:cNvPr id="21" name="CuadroTexto 20">
            <a:extLst>
              <a:ext uri="{FF2B5EF4-FFF2-40B4-BE49-F238E27FC236}">
                <a16:creationId xmlns:a16="http://schemas.microsoft.com/office/drawing/2014/main" id="{707CBC07-791E-485A-931D-932FDFAF0D6C}"/>
              </a:ext>
            </a:extLst>
          </p:cNvPr>
          <p:cNvSpPr txBox="1"/>
          <p:nvPr/>
        </p:nvSpPr>
        <p:spPr>
          <a:xfrm>
            <a:off x="6436114" y="1255199"/>
            <a:ext cx="4366381" cy="1077218"/>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Rebelión abierta contra Dios</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441116" y="3841536"/>
            <a:ext cx="4294053" cy="584775"/>
          </a:xfrm>
          <a:prstGeom prst="rect">
            <a:avLst/>
          </a:prstGeom>
          <a:noFill/>
        </p:spPr>
        <p:txBody>
          <a:bodyPr wrap="square" rtlCol="0">
            <a:spAutoFit/>
          </a:bodyPr>
          <a:lstStyle/>
          <a:p>
            <a:r>
              <a:rPr lang="es-DO" sz="3200" dirty="0">
                <a:solidFill>
                  <a:srgbClr val="C00000"/>
                </a:solidFill>
              </a:rPr>
              <a:t>D. </a:t>
            </a:r>
            <a:r>
              <a:rPr lang="es-ES" sz="3200" dirty="0"/>
              <a:t>El plan de salvación</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2556" y="6052321"/>
            <a:ext cx="5110590" cy="584775"/>
          </a:xfrm>
          <a:prstGeom prst="rect">
            <a:avLst/>
          </a:prstGeom>
          <a:noFill/>
        </p:spPr>
        <p:txBody>
          <a:bodyPr wrap="square" rtlCol="0">
            <a:spAutoFit/>
          </a:bodyPr>
          <a:lstStyle/>
          <a:p>
            <a:r>
              <a:rPr lang="es-DO" sz="3200" dirty="0">
                <a:solidFill>
                  <a:srgbClr val="C00000"/>
                </a:solidFill>
              </a:rPr>
              <a:t>F</a:t>
            </a:r>
            <a:r>
              <a:rPr lang="es-DO" sz="3200" dirty="0" smtClean="0">
                <a:solidFill>
                  <a:srgbClr val="C00000"/>
                </a:solidFill>
              </a:rPr>
              <a:t>. </a:t>
            </a:r>
            <a:r>
              <a:rPr lang="es-ES" sz="3200" dirty="0"/>
              <a:t>El pecado</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401" y="5084611"/>
            <a:ext cx="2770262" cy="553998"/>
          </a:xfrm>
          <a:prstGeom prst="rect">
            <a:avLst/>
          </a:prstGeom>
          <a:noFill/>
        </p:spPr>
        <p:txBody>
          <a:bodyPr wrap="square" rtlCol="0">
            <a:spAutoFit/>
          </a:bodyPr>
          <a:lstStyle/>
          <a:p>
            <a:r>
              <a:rPr lang="es-DO" sz="3000" dirty="0">
                <a:solidFill>
                  <a:srgbClr val="C00000"/>
                </a:solidFill>
              </a:rPr>
              <a:t>E</a:t>
            </a:r>
            <a:r>
              <a:rPr lang="es-DO" sz="3000" dirty="0" smtClean="0">
                <a:solidFill>
                  <a:srgbClr val="C00000"/>
                </a:solidFill>
              </a:rPr>
              <a:t>. </a:t>
            </a:r>
            <a:r>
              <a:rPr lang="es-DO" sz="3000" dirty="0" smtClean="0"/>
              <a:t>Debilidad</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00783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3847279707"/>
              </p:ext>
            </p:extLst>
          </p:nvPr>
        </p:nvGraphicFramePr>
        <p:xfrm>
          <a:off x="250723" y="1"/>
          <a:ext cx="11739717" cy="6869096"/>
        </p:xfrm>
        <a:graphic>
          <a:graphicData uri="http://schemas.openxmlformats.org/drawingml/2006/table">
            <a:tbl>
              <a:tblPr firstRow="1" bandRow="1">
                <a:tableStyleId>{7DF18680-E054-41AD-8BC1-D1AEF772440D}</a:tableStyleId>
              </a:tblPr>
              <a:tblGrid>
                <a:gridCol w="3465871">
                  <a:extLst>
                    <a:ext uri="{9D8B030D-6E8A-4147-A177-3AD203B41FA5}">
                      <a16:colId xmlns:a16="http://schemas.microsoft.com/office/drawing/2014/main" val="14824104"/>
                    </a:ext>
                  </a:extLst>
                </a:gridCol>
                <a:gridCol w="2905432">
                  <a:extLst>
                    <a:ext uri="{9D8B030D-6E8A-4147-A177-3AD203B41FA5}">
                      <a16:colId xmlns:a16="http://schemas.microsoft.com/office/drawing/2014/main" val="1662089618"/>
                    </a:ext>
                  </a:extLst>
                </a:gridCol>
                <a:gridCol w="5368414">
                  <a:extLst>
                    <a:ext uri="{9D8B030D-6E8A-4147-A177-3AD203B41FA5}">
                      <a16:colId xmlns:a16="http://schemas.microsoft.com/office/drawing/2014/main" val="1116446481"/>
                    </a:ext>
                  </a:extLst>
                </a:gridCol>
              </a:tblGrid>
              <a:tr h="1049441">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1661225">
                <a:tc>
                  <a:txBody>
                    <a:bodyPr/>
                    <a:lstStyle/>
                    <a:p>
                      <a:r>
                        <a:rPr lang="es-ES" sz="3200" u="none" strike="noStrike" kern="1200" baseline="0" dirty="0" smtClean="0"/>
                        <a:t>29. El príncipe del reino de Persia de Daniel 10:13</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Juan 12:31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El príncipe de este mundo, Satanás</a:t>
                      </a: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582686">
                <a:tc>
                  <a:txBody>
                    <a:bodyPr/>
                    <a:lstStyle/>
                    <a:p>
                      <a:r>
                        <a:rPr lang="es-ES" sz="3200" dirty="0" smtClean="0"/>
                        <a:t>30. El rey del Sur de Daniel 11:5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Éxodo 5:2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El Egipto espiritual, los poderes que se oponen a Dios, los poderes ateos</a:t>
                      </a:r>
                    </a:p>
                  </a:txBody>
                  <a:tcPr/>
                </a:tc>
                <a:extLst>
                  <a:ext uri="{0D108BD9-81ED-4DB2-BD59-A6C34878D82A}">
                    <a16:rowId xmlns:a16="http://schemas.microsoft.com/office/drawing/2014/main" val="1974758652"/>
                  </a:ext>
                </a:extLst>
              </a:tr>
              <a:tr h="2575744">
                <a:tc>
                  <a:txBody>
                    <a:bodyPr/>
                    <a:lstStyle/>
                    <a:p>
                      <a:r>
                        <a:rPr lang="es-ES" sz="3200" dirty="0" smtClean="0"/>
                        <a:t>31. El rey del Norte de Daniel 11:7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Apocalipsis 14:8; 18:1,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dirty="0" smtClean="0"/>
                    </a:p>
                  </a:txBody>
                  <a:tcPr/>
                </a:tc>
                <a:tc>
                  <a:txBody>
                    <a:bodyPr/>
                    <a:lstStyle/>
                    <a:p>
                      <a:r>
                        <a:rPr lang="es-ES" sz="3200" dirty="0" smtClean="0"/>
                        <a:t>La Babilonia espiritual, o los poderes religiosos falsos que, bajo la apariencia de religión engañan con enseñanzas</a:t>
                      </a:r>
                    </a:p>
                    <a:p>
                      <a:r>
                        <a:rPr lang="es-ES" sz="3200" dirty="0" smtClean="0"/>
                        <a:t>falsas</a:t>
                      </a:r>
                    </a:p>
                  </a:txBody>
                  <a:tcPr/>
                </a:tc>
                <a:extLst>
                  <a:ext uri="{0D108BD9-81ED-4DB2-BD59-A6C34878D82A}">
                    <a16:rowId xmlns:a16="http://schemas.microsoft.com/office/drawing/2014/main" val="1761511203"/>
                  </a:ext>
                </a:extLst>
              </a:tr>
            </a:tbl>
          </a:graphicData>
        </a:graphic>
      </p:graphicFrame>
    </p:spTree>
    <p:extLst>
      <p:ext uri="{BB962C8B-B14F-4D97-AF65-F5344CB8AC3E}">
        <p14:creationId xmlns:p14="http://schemas.microsoft.com/office/powerpoint/2010/main" val="2571185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1651085742"/>
              </p:ext>
            </p:extLst>
          </p:nvPr>
        </p:nvGraphicFramePr>
        <p:xfrm>
          <a:off x="250723" y="1"/>
          <a:ext cx="11739717" cy="6869096"/>
        </p:xfrm>
        <a:graphic>
          <a:graphicData uri="http://schemas.openxmlformats.org/drawingml/2006/table">
            <a:tbl>
              <a:tblPr firstRow="1" bandRow="1">
                <a:tableStyleId>{7DF18680-E054-41AD-8BC1-D1AEF772440D}</a:tableStyleId>
              </a:tblPr>
              <a:tblGrid>
                <a:gridCol w="3465871">
                  <a:extLst>
                    <a:ext uri="{9D8B030D-6E8A-4147-A177-3AD203B41FA5}">
                      <a16:colId xmlns:a16="http://schemas.microsoft.com/office/drawing/2014/main" val="14824104"/>
                    </a:ext>
                  </a:extLst>
                </a:gridCol>
                <a:gridCol w="2905432">
                  <a:extLst>
                    <a:ext uri="{9D8B030D-6E8A-4147-A177-3AD203B41FA5}">
                      <a16:colId xmlns:a16="http://schemas.microsoft.com/office/drawing/2014/main" val="1662089618"/>
                    </a:ext>
                  </a:extLst>
                </a:gridCol>
                <a:gridCol w="5368414">
                  <a:extLst>
                    <a:ext uri="{9D8B030D-6E8A-4147-A177-3AD203B41FA5}">
                      <a16:colId xmlns:a16="http://schemas.microsoft.com/office/drawing/2014/main" val="1116446481"/>
                    </a:ext>
                  </a:extLst>
                </a:gridCol>
              </a:tblGrid>
              <a:tr h="1049441">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1661225">
                <a:tc>
                  <a:txBody>
                    <a:bodyPr/>
                    <a:lstStyle/>
                    <a:p>
                      <a:r>
                        <a:rPr lang="es-ES" sz="3200" u="none" strike="noStrike" kern="1200" baseline="0" dirty="0" smtClean="0"/>
                        <a:t>Las nuevas desde el oriente de Daniel 11:44</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Mateo 24:27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El mensaje del pronto regreso de Cristo</a:t>
                      </a: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582686">
                <a:tc>
                  <a:txBody>
                    <a:bodyPr/>
                    <a:lstStyle/>
                    <a:p>
                      <a:endParaRPr lang="es-ES" sz="3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dirty="0" smtClean="0"/>
                    </a:p>
                  </a:txBody>
                  <a:tcPr/>
                </a:tc>
                <a:extLst>
                  <a:ext uri="{0D108BD9-81ED-4DB2-BD59-A6C34878D82A}">
                    <a16:rowId xmlns:a16="http://schemas.microsoft.com/office/drawing/2014/main" val="1974758652"/>
                  </a:ext>
                </a:extLst>
              </a:tr>
              <a:tr h="2575744">
                <a:tc>
                  <a:txBody>
                    <a:bodyPr/>
                    <a:lstStyle/>
                    <a:p>
                      <a:endParaRPr lang="es-ES" sz="3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sz="3200" dirty="0" smtClean="0"/>
                    </a:p>
                  </a:txBody>
                  <a:tcPr/>
                </a:tc>
                <a:tc>
                  <a:txBody>
                    <a:bodyPr/>
                    <a:lstStyle/>
                    <a:p>
                      <a:endParaRPr lang="es-ES" sz="3200" dirty="0" smtClean="0"/>
                    </a:p>
                  </a:txBody>
                  <a:tcPr/>
                </a:tc>
                <a:extLst>
                  <a:ext uri="{0D108BD9-81ED-4DB2-BD59-A6C34878D82A}">
                    <a16:rowId xmlns:a16="http://schemas.microsoft.com/office/drawing/2014/main" val="1761511203"/>
                  </a:ext>
                </a:extLst>
              </a:tr>
            </a:tbl>
          </a:graphicData>
        </a:graphic>
      </p:graphicFrame>
    </p:spTree>
    <p:extLst>
      <p:ext uri="{BB962C8B-B14F-4D97-AF65-F5344CB8AC3E}">
        <p14:creationId xmlns:p14="http://schemas.microsoft.com/office/powerpoint/2010/main" val="2114887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945407" y="1186188"/>
            <a:ext cx="3511496" cy="1077218"/>
          </a:xfrm>
          <a:prstGeom prst="rect">
            <a:avLst/>
          </a:prstGeom>
          <a:noFill/>
        </p:spPr>
        <p:txBody>
          <a:bodyPr wrap="square" rtlCol="0">
            <a:spAutoFit/>
          </a:bodyPr>
          <a:lstStyle/>
          <a:p>
            <a:pPr lvl="0">
              <a:defRPr/>
            </a:pPr>
            <a:r>
              <a:rPr lang="es-ES" sz="3200" dirty="0">
                <a:solidFill>
                  <a:srgbClr val="DF6613"/>
                </a:solidFill>
              </a:rPr>
              <a:t>Príncipe del reino de Persia</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45408" y="30409"/>
            <a:ext cx="4197824" cy="584775"/>
          </a:xfrm>
          <a:prstGeom prst="rect">
            <a:avLst/>
          </a:prstGeom>
          <a:noFill/>
        </p:spPr>
        <p:txBody>
          <a:bodyPr wrap="square" rtlCol="0">
            <a:spAutoFit/>
          </a:bodyPr>
          <a:lstStyle/>
          <a:p>
            <a:pPr lvl="0">
              <a:defRPr/>
            </a:pPr>
            <a:r>
              <a:rPr lang="es-ES" sz="3200" dirty="0">
                <a:solidFill>
                  <a:srgbClr val="DF6613"/>
                </a:solidFill>
              </a:rPr>
              <a:t>Setenta semanas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945407" y="4201387"/>
            <a:ext cx="3712954" cy="584775"/>
          </a:xfrm>
          <a:prstGeom prst="rect">
            <a:avLst/>
          </a:prstGeom>
          <a:noFill/>
        </p:spPr>
        <p:txBody>
          <a:bodyPr wrap="square" rtlCol="0">
            <a:spAutoFit/>
          </a:bodyPr>
          <a:lstStyle/>
          <a:p>
            <a:pPr lvl="0">
              <a:defRPr/>
            </a:pPr>
            <a:r>
              <a:rPr lang="es-ES" sz="3200" dirty="0">
                <a:solidFill>
                  <a:srgbClr val="DF6613"/>
                </a:solidFill>
              </a:rPr>
              <a:t>El rey del norte</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2064774" y="5645289"/>
            <a:ext cx="3892383" cy="1077218"/>
          </a:xfrm>
          <a:prstGeom prst="rect">
            <a:avLst/>
          </a:prstGeom>
          <a:noFill/>
        </p:spPr>
        <p:txBody>
          <a:bodyPr wrap="square" rtlCol="0">
            <a:spAutoFit/>
          </a:bodyPr>
          <a:lstStyle/>
          <a:p>
            <a:pPr lvl="0">
              <a:defRPr/>
            </a:pPr>
            <a:r>
              <a:rPr lang="es-ES" sz="3200" dirty="0">
                <a:solidFill>
                  <a:srgbClr val="DF6613"/>
                </a:solidFill>
              </a:rPr>
              <a:t>Nuevas desde el oriente</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945407" y="2756782"/>
            <a:ext cx="3779164" cy="584775"/>
          </a:xfrm>
          <a:prstGeom prst="rect">
            <a:avLst/>
          </a:prstGeom>
          <a:noFill/>
        </p:spPr>
        <p:txBody>
          <a:bodyPr wrap="square" rtlCol="0">
            <a:spAutoFit/>
          </a:bodyPr>
          <a:lstStyle/>
          <a:p>
            <a:pPr lvl="0">
              <a:defRPr/>
            </a:pPr>
            <a:r>
              <a:rPr lang="es-ES" sz="3200" dirty="0">
                <a:solidFill>
                  <a:srgbClr val="DF6613"/>
                </a:solidFill>
              </a:rPr>
              <a:t>El rey del sur</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609401" y="4868780"/>
            <a:ext cx="4137725" cy="584775"/>
          </a:xfrm>
          <a:prstGeom prst="rect">
            <a:avLst/>
          </a:prstGeom>
          <a:noFill/>
        </p:spPr>
        <p:txBody>
          <a:bodyPr wrap="square" rtlCol="0">
            <a:spAutoFit/>
          </a:bodyPr>
          <a:lstStyle/>
          <a:p>
            <a:r>
              <a:rPr lang="es-DO" sz="3200" dirty="0">
                <a:solidFill>
                  <a:srgbClr val="C00000"/>
                </a:solidFill>
              </a:rPr>
              <a:t>E</a:t>
            </a:r>
            <a:r>
              <a:rPr lang="es-DO" sz="3200" dirty="0" smtClean="0">
                <a:solidFill>
                  <a:srgbClr val="C00000"/>
                </a:solidFill>
              </a:rPr>
              <a:t>. </a:t>
            </a:r>
            <a:r>
              <a:rPr lang="es-ES" sz="3200" dirty="0"/>
              <a:t>Satanás</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519281" y="433889"/>
            <a:ext cx="5042041" cy="584775"/>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490 años</a:t>
            </a:r>
          </a:p>
        </p:txBody>
      </p:sp>
      <p:sp>
        <p:nvSpPr>
          <p:cNvPr id="21" name="CuadroTexto 20">
            <a:extLst>
              <a:ext uri="{FF2B5EF4-FFF2-40B4-BE49-F238E27FC236}">
                <a16:creationId xmlns:a16="http://schemas.microsoft.com/office/drawing/2014/main" id="{707CBC07-791E-485A-931D-932FDFAF0D6C}"/>
              </a:ext>
            </a:extLst>
          </p:cNvPr>
          <p:cNvSpPr txBox="1"/>
          <p:nvPr/>
        </p:nvSpPr>
        <p:spPr>
          <a:xfrm>
            <a:off x="6519281" y="1526548"/>
            <a:ext cx="4366381" cy="584775"/>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Babilonia espiritual</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9401" y="2514463"/>
            <a:ext cx="4294053" cy="1077218"/>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Pronto regreso de Cristo</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2556" y="6052321"/>
            <a:ext cx="5110590" cy="584775"/>
          </a:xfrm>
          <a:prstGeom prst="rect">
            <a:avLst/>
          </a:prstGeom>
          <a:noFill/>
        </p:spPr>
        <p:txBody>
          <a:bodyPr wrap="square" rtlCol="0">
            <a:spAutoFit/>
          </a:bodyPr>
          <a:lstStyle/>
          <a:p>
            <a:r>
              <a:rPr lang="es-DO" sz="3200" dirty="0">
                <a:solidFill>
                  <a:srgbClr val="C00000"/>
                </a:solidFill>
              </a:rPr>
              <a:t>F</a:t>
            </a:r>
            <a:r>
              <a:rPr lang="es-DO" sz="3200" dirty="0" smtClean="0">
                <a:solidFill>
                  <a:srgbClr val="C00000"/>
                </a:solidFill>
              </a:rPr>
              <a:t>. </a:t>
            </a:r>
            <a:r>
              <a:rPr lang="es-ES" sz="3200" dirty="0"/>
              <a:t>Egipto espiritual</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400" y="3911642"/>
            <a:ext cx="3817709" cy="553998"/>
          </a:xfrm>
          <a:prstGeom prst="rect">
            <a:avLst/>
          </a:prstGeom>
          <a:noFill/>
        </p:spPr>
        <p:txBody>
          <a:bodyPr wrap="square" rtlCol="0">
            <a:spAutoFit/>
          </a:bodyPr>
          <a:lstStyle/>
          <a:p>
            <a:r>
              <a:rPr lang="es-DO" sz="3000" dirty="0">
                <a:solidFill>
                  <a:srgbClr val="C00000"/>
                </a:solidFill>
              </a:rPr>
              <a:t>D</a:t>
            </a:r>
            <a:r>
              <a:rPr lang="es-DO" sz="3000" dirty="0" smtClean="0">
                <a:solidFill>
                  <a:srgbClr val="C00000"/>
                </a:solidFill>
              </a:rPr>
              <a:t>. </a:t>
            </a:r>
            <a:r>
              <a:rPr lang="es-DO" sz="3000" dirty="0" smtClean="0"/>
              <a:t>Babilonia histórica</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7812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50000"/>
            <a:alpha val="94000"/>
          </a:schemeClr>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8249AB7-8669-43F5-A233-69921FC6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809708" cy="6858000"/>
          </a:xfrm>
          <a:prstGeom prst="rect">
            <a:avLst/>
          </a:prstGeom>
        </p:spPr>
      </p:pic>
      <p:sp>
        <p:nvSpPr>
          <p:cNvPr id="4" name="CuadroTexto 3">
            <a:extLst>
              <a:ext uri="{FF2B5EF4-FFF2-40B4-BE49-F238E27FC236}">
                <a16:creationId xmlns:a16="http://schemas.microsoft.com/office/drawing/2014/main" id="{29766930-DDD3-4474-A139-FC6B1654B62E}"/>
              </a:ext>
            </a:extLst>
          </p:cNvPr>
          <p:cNvSpPr txBox="1"/>
          <p:nvPr/>
        </p:nvSpPr>
        <p:spPr>
          <a:xfrm>
            <a:off x="1642820" y="1627323"/>
            <a:ext cx="6778509" cy="707886"/>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7956550"/>
          </a:sp3d>
        </p:spPr>
        <p:txBody>
          <a:bodyPr wrap="square" rtlCol="0">
            <a:spAutoFit/>
          </a:bodyPr>
          <a:lstStyle/>
          <a:p>
            <a:r>
              <a:rPr lang="es-US" sz="4000" b="1" dirty="0" smtClean="0">
                <a:solidFill>
                  <a:schemeClr val="accent2"/>
                </a:solidFill>
              </a:rPr>
              <a:t>Tarea para la próxima semana</a:t>
            </a:r>
            <a:endParaRPr lang="es-US" sz="4000" b="1" dirty="0">
              <a:solidFill>
                <a:schemeClr val="accent2"/>
              </a:solidFill>
            </a:endParaRPr>
          </a:p>
        </p:txBody>
      </p:sp>
      <p:sp>
        <p:nvSpPr>
          <p:cNvPr id="5" name="CuadroTexto 4">
            <a:extLst>
              <a:ext uri="{FF2B5EF4-FFF2-40B4-BE49-F238E27FC236}">
                <a16:creationId xmlns:a16="http://schemas.microsoft.com/office/drawing/2014/main" id="{4CFB634D-72CB-45B3-96DF-E5D038C86841}"/>
              </a:ext>
            </a:extLst>
          </p:cNvPr>
          <p:cNvSpPr txBox="1"/>
          <p:nvPr/>
        </p:nvSpPr>
        <p:spPr>
          <a:xfrm>
            <a:off x="2395528" y="3007065"/>
            <a:ext cx="7853939" cy="2308324"/>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2139950"/>
          </a:sp3d>
        </p:spPr>
        <p:txBody>
          <a:bodyPr wrap="square" rtlCol="0">
            <a:spAutoFit/>
          </a:bodyPr>
          <a:lstStyle/>
          <a:p>
            <a:r>
              <a:rPr lang="es-DO" sz="4800" dirty="0" smtClean="0">
                <a:solidFill>
                  <a:srgbClr val="551315"/>
                </a:solidFill>
              </a:rPr>
              <a:t>MEMORIZA AL MENOS 15 SÍMBOLOS PRESENTES EN DANIEL.</a:t>
            </a:r>
            <a:endParaRPr lang="es-DO" sz="4800" dirty="0">
              <a:solidFill>
                <a:srgbClr val="551315"/>
              </a:solidFill>
            </a:endParaRPr>
          </a:p>
        </p:txBody>
      </p:sp>
    </p:spTree>
    <p:extLst>
      <p:ext uri="{BB962C8B-B14F-4D97-AF65-F5344CB8AC3E}">
        <p14:creationId xmlns:p14="http://schemas.microsoft.com/office/powerpoint/2010/main" val="585058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297857" y="1021857"/>
            <a:ext cx="10329869" cy="5632311"/>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a:solidFill>
                  <a:schemeClr val="bg1"/>
                </a:solidFill>
                <a:latin typeface="Calibri" panose="020F0502020204030204" pitchFamily="34" charset="0"/>
                <a:cs typeface="Calibri" panose="020F0502020204030204" pitchFamily="34" charset="0"/>
              </a:rPr>
              <a:t>El profeta Daniel escribió con </a:t>
            </a:r>
            <a:r>
              <a:rPr lang="es-ES" sz="3600" b="1" u="sng" dirty="0">
                <a:solidFill>
                  <a:schemeClr val="bg1"/>
                </a:solidFill>
                <a:latin typeface="Calibri" panose="020F0502020204030204" pitchFamily="34" charset="0"/>
                <a:cs typeface="Calibri" panose="020F0502020204030204" pitchFamily="34" charset="0"/>
              </a:rPr>
              <a:t>lenguaje simbólico</a:t>
            </a:r>
            <a:r>
              <a:rPr lang="es-ES" sz="3600" b="1" dirty="0">
                <a:solidFill>
                  <a:schemeClr val="bg1"/>
                </a:solidFill>
                <a:latin typeface="Calibri" panose="020F0502020204030204" pitchFamily="34" charset="0"/>
                <a:cs typeface="Calibri" panose="020F0502020204030204" pitchFamily="34" charset="0"/>
              </a:rPr>
              <a:t>. Al igual que los estrategas militares </a:t>
            </a:r>
            <a:r>
              <a:rPr lang="es-ES" sz="3600" b="1" dirty="0" smtClean="0">
                <a:solidFill>
                  <a:schemeClr val="bg1"/>
                </a:solidFill>
                <a:latin typeface="Calibri" panose="020F0502020204030204" pitchFamily="34" charset="0"/>
                <a:cs typeface="Calibri" panose="020F0502020204030204" pitchFamily="34" charset="0"/>
              </a:rPr>
              <a:t>que envían </a:t>
            </a:r>
            <a:r>
              <a:rPr lang="es-ES" sz="3600" b="1" dirty="0">
                <a:solidFill>
                  <a:schemeClr val="bg1"/>
                </a:solidFill>
                <a:latin typeface="Calibri" panose="020F0502020204030204" pitchFamily="34" charset="0"/>
                <a:cs typeface="Calibri" panose="020F0502020204030204" pitchFamily="34" charset="0"/>
              </a:rPr>
              <a:t>mensajes secretos codificados para evitar que el </a:t>
            </a:r>
            <a:r>
              <a:rPr lang="es-ES" sz="3600" b="1" dirty="0" smtClean="0">
                <a:solidFill>
                  <a:schemeClr val="bg1"/>
                </a:solidFill>
                <a:latin typeface="Calibri" panose="020F0502020204030204" pitchFamily="34" charset="0"/>
                <a:cs typeface="Calibri" panose="020F0502020204030204" pitchFamily="34" charset="0"/>
              </a:rPr>
              <a:t>enemigo </a:t>
            </a:r>
            <a:r>
              <a:rPr lang="es-ES" sz="3600" b="1" dirty="0">
                <a:solidFill>
                  <a:schemeClr val="bg1"/>
                </a:solidFill>
                <a:latin typeface="Calibri" panose="020F0502020204030204" pitchFamily="34" charset="0"/>
                <a:cs typeface="Calibri" panose="020F0502020204030204" pitchFamily="34" charset="0"/>
              </a:rPr>
              <a:t>los intercepte y los </a:t>
            </a:r>
            <a:r>
              <a:rPr lang="es-ES" sz="3600" b="1" dirty="0" smtClean="0">
                <a:solidFill>
                  <a:schemeClr val="bg1"/>
                </a:solidFill>
                <a:latin typeface="Calibri" panose="020F0502020204030204" pitchFamily="34" charset="0"/>
                <a:cs typeface="Calibri" panose="020F0502020204030204" pitchFamily="34" charset="0"/>
              </a:rPr>
              <a:t>conozca, Dios </a:t>
            </a:r>
            <a:r>
              <a:rPr lang="es-ES" sz="3600" b="1" dirty="0">
                <a:solidFill>
                  <a:schemeClr val="bg1"/>
                </a:solidFill>
                <a:latin typeface="Calibri" panose="020F0502020204030204" pitchFamily="34" charset="0"/>
                <a:cs typeface="Calibri" panose="020F0502020204030204" pitchFamily="34" charset="0"/>
              </a:rPr>
              <a:t>codificó la profecía con lenguaje simbólico. No utilizó los símbolos para evitar </a:t>
            </a:r>
            <a:r>
              <a:rPr lang="es-ES" sz="3600" b="1" dirty="0" smtClean="0">
                <a:solidFill>
                  <a:schemeClr val="bg1"/>
                </a:solidFill>
                <a:latin typeface="Calibri" panose="020F0502020204030204" pitchFamily="34" charset="0"/>
                <a:cs typeface="Calibri" panose="020F0502020204030204" pitchFamily="34" charset="0"/>
              </a:rPr>
              <a:t>que comprendiéramos </a:t>
            </a:r>
            <a:r>
              <a:rPr lang="es-ES" sz="3600" b="1" dirty="0">
                <a:solidFill>
                  <a:schemeClr val="bg1"/>
                </a:solidFill>
                <a:latin typeface="Calibri" panose="020F0502020204030204" pitchFamily="34" charset="0"/>
                <a:cs typeface="Calibri" panose="020F0502020204030204" pitchFamily="34" charset="0"/>
              </a:rPr>
              <a:t>sus mensajes. Los usó para que los poderes malignos que desenmascaraba </a:t>
            </a:r>
            <a:r>
              <a:rPr lang="es-ES" sz="3600" b="1" dirty="0" smtClean="0">
                <a:solidFill>
                  <a:schemeClr val="bg1"/>
                </a:solidFill>
                <a:latin typeface="Calibri" panose="020F0502020204030204" pitchFamily="34" charset="0"/>
                <a:cs typeface="Calibri" panose="020F0502020204030204" pitchFamily="34" charset="0"/>
              </a:rPr>
              <a:t>no se </a:t>
            </a:r>
            <a:r>
              <a:rPr lang="es-ES" sz="3600" b="1" dirty="0">
                <a:solidFill>
                  <a:schemeClr val="bg1"/>
                </a:solidFill>
                <a:latin typeface="Calibri" panose="020F0502020204030204" pitchFamily="34" charset="0"/>
                <a:cs typeface="Calibri" panose="020F0502020204030204" pitchFamily="34" charset="0"/>
              </a:rPr>
              <a:t>vieran a sí mismos en los mensajes y trataran de falsificarlos, modificarlos o destruirlos.</a:t>
            </a:r>
            <a:endParaRPr lang="es-DO" sz="36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763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958645" y="1125096"/>
            <a:ext cx="10722078" cy="5016758"/>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chemeClr val="bg1"/>
                </a:solidFill>
                <a:latin typeface="Calibri" panose="020F0502020204030204" pitchFamily="34" charset="0"/>
                <a:cs typeface="Calibri" panose="020F0502020204030204" pitchFamily="34" charset="0"/>
              </a:rPr>
              <a:t>El libro profético de Daniel fue escrito para nuestro tiempo. Sus profecías tienen más </a:t>
            </a:r>
            <a:r>
              <a:rPr lang="es-ES" sz="4000" b="1" dirty="0" smtClean="0">
                <a:solidFill>
                  <a:schemeClr val="bg1"/>
                </a:solidFill>
                <a:latin typeface="Calibri" panose="020F0502020204030204" pitchFamily="34" charset="0"/>
                <a:cs typeface="Calibri" panose="020F0502020204030204" pitchFamily="34" charset="0"/>
              </a:rPr>
              <a:t>significado para </a:t>
            </a:r>
            <a:r>
              <a:rPr lang="es-ES" sz="4000" b="1" dirty="0">
                <a:solidFill>
                  <a:schemeClr val="bg1"/>
                </a:solidFill>
                <a:latin typeface="Calibri" panose="020F0502020204030204" pitchFamily="34" charset="0"/>
                <a:cs typeface="Calibri" panose="020F0502020204030204" pitchFamily="34" charset="0"/>
              </a:rPr>
              <a:t>esta generación. El ángel Gabriel le dijo a Daniel específicamente que sellara esas </a:t>
            </a:r>
            <a:r>
              <a:rPr lang="es-ES" sz="4000" b="1" dirty="0" smtClean="0">
                <a:solidFill>
                  <a:schemeClr val="bg1"/>
                </a:solidFill>
                <a:latin typeface="Calibri" panose="020F0502020204030204" pitchFamily="34" charset="0"/>
                <a:cs typeface="Calibri" panose="020F0502020204030204" pitchFamily="34" charset="0"/>
              </a:rPr>
              <a:t>profecías hasta </a:t>
            </a:r>
            <a:r>
              <a:rPr lang="es-ES" sz="4000" b="1" dirty="0">
                <a:solidFill>
                  <a:schemeClr val="bg1"/>
                </a:solidFill>
                <a:latin typeface="Calibri" panose="020F0502020204030204" pitchFamily="34" charset="0"/>
                <a:cs typeface="Calibri" panose="020F0502020204030204" pitchFamily="34" charset="0"/>
              </a:rPr>
              <a:t>el “tiempo del fin”, Daniel 12:4, 9. Daniel, el profeta bíblico, bosqueja con vívidos </a:t>
            </a:r>
            <a:r>
              <a:rPr lang="es-ES" sz="4000" b="1" dirty="0" smtClean="0">
                <a:solidFill>
                  <a:schemeClr val="bg1"/>
                </a:solidFill>
                <a:latin typeface="Calibri" panose="020F0502020204030204" pitchFamily="34" charset="0"/>
                <a:cs typeface="Calibri" panose="020F0502020204030204" pitchFamily="34" charset="0"/>
              </a:rPr>
              <a:t>detalles los acontecimientos </a:t>
            </a:r>
            <a:r>
              <a:rPr lang="es-ES" sz="4000" b="1" dirty="0">
                <a:solidFill>
                  <a:schemeClr val="bg1"/>
                </a:solidFill>
                <a:latin typeface="Calibri" panose="020F0502020204030204" pitchFamily="34" charset="0"/>
                <a:cs typeface="Calibri" panose="020F0502020204030204" pitchFamily="34" charset="0"/>
              </a:rPr>
              <a:t>mundiales que ahora se están desarrollando ante nuestros ojos. </a:t>
            </a:r>
            <a:endParaRPr lang="es-DO" sz="40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24150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452716" y="1083412"/>
            <a:ext cx="9918290" cy="550920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smtClean="0">
                <a:solidFill>
                  <a:schemeClr val="bg1"/>
                </a:solidFill>
                <a:latin typeface="Calibri" panose="020F0502020204030204" pitchFamily="34" charset="0"/>
                <a:cs typeface="Calibri" panose="020F0502020204030204" pitchFamily="34" charset="0"/>
              </a:rPr>
              <a:t>Sus predicciones </a:t>
            </a:r>
            <a:r>
              <a:rPr lang="es-ES" sz="4400" b="1" dirty="0">
                <a:solidFill>
                  <a:schemeClr val="bg1"/>
                </a:solidFill>
                <a:latin typeface="Calibri" panose="020F0502020204030204" pitchFamily="34" charset="0"/>
                <a:cs typeface="Calibri" panose="020F0502020204030204" pitchFamily="34" charset="0"/>
              </a:rPr>
              <a:t>cubren dos mil quinientos años de historia y delinean con claridad los sucesos</a:t>
            </a:r>
          </a:p>
          <a:p>
            <a:r>
              <a:rPr lang="es-ES" sz="4400" b="1" dirty="0">
                <a:solidFill>
                  <a:schemeClr val="bg1"/>
                </a:solidFill>
                <a:latin typeface="Calibri" panose="020F0502020204030204" pitchFamily="34" charset="0"/>
                <a:cs typeface="Calibri" panose="020F0502020204030204" pitchFamily="34" charset="0"/>
              </a:rPr>
              <a:t>mundiales desde la época del profeta </a:t>
            </a:r>
            <a:r>
              <a:rPr lang="es-ES" sz="4400" b="1" dirty="0" smtClean="0">
                <a:solidFill>
                  <a:schemeClr val="bg1"/>
                </a:solidFill>
                <a:latin typeface="Calibri" panose="020F0502020204030204" pitchFamily="34" charset="0"/>
                <a:cs typeface="Calibri" panose="020F0502020204030204" pitchFamily="34" charset="0"/>
              </a:rPr>
              <a:t>(600 a.C.) </a:t>
            </a:r>
            <a:r>
              <a:rPr lang="es-ES" sz="4400" b="1" dirty="0">
                <a:solidFill>
                  <a:schemeClr val="bg1"/>
                </a:solidFill>
                <a:latin typeface="Calibri" panose="020F0502020204030204" pitchFamily="34" charset="0"/>
                <a:cs typeface="Calibri" panose="020F0502020204030204" pitchFamily="34" charset="0"/>
              </a:rPr>
              <a:t>hasta nuestros días. </a:t>
            </a:r>
            <a:r>
              <a:rPr lang="es-ES" sz="4400" b="1" dirty="0" smtClean="0">
                <a:solidFill>
                  <a:schemeClr val="bg1"/>
                </a:solidFill>
                <a:latin typeface="Calibri" panose="020F0502020204030204" pitchFamily="34" charset="0"/>
                <a:cs typeface="Calibri" panose="020F0502020204030204" pitchFamily="34" charset="0"/>
              </a:rPr>
              <a:t>A medida </a:t>
            </a:r>
            <a:r>
              <a:rPr lang="es-ES" sz="4400" b="1" dirty="0">
                <a:solidFill>
                  <a:schemeClr val="bg1"/>
                </a:solidFill>
                <a:latin typeface="Calibri" panose="020F0502020204030204" pitchFamily="34" charset="0"/>
                <a:cs typeface="Calibri" panose="020F0502020204030204" pitchFamily="34" charset="0"/>
              </a:rPr>
              <a:t>que nos aproximamos al final de la historia del mundo, estas sorprendentes </a:t>
            </a:r>
            <a:r>
              <a:rPr lang="es-ES" sz="4400" b="1" dirty="0" smtClean="0">
                <a:solidFill>
                  <a:schemeClr val="bg1"/>
                </a:solidFill>
                <a:latin typeface="Calibri" panose="020F0502020204030204" pitchFamily="34" charset="0"/>
                <a:cs typeface="Calibri" panose="020F0502020204030204" pitchFamily="34" charset="0"/>
              </a:rPr>
              <a:t>predicciones son </a:t>
            </a:r>
            <a:r>
              <a:rPr lang="es-ES" sz="4400" b="1" dirty="0">
                <a:solidFill>
                  <a:schemeClr val="bg1"/>
                </a:solidFill>
                <a:latin typeface="Calibri" panose="020F0502020204030204" pitchFamily="34" charset="0"/>
                <a:cs typeface="Calibri" panose="020F0502020204030204" pitchFamily="34" charset="0"/>
              </a:rPr>
              <a:t>más detalladas. </a:t>
            </a:r>
            <a:endParaRPr lang="es-DO" sz="4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350070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452716" y="1421966"/>
            <a:ext cx="9918290" cy="4832092"/>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smtClean="0">
                <a:solidFill>
                  <a:schemeClr val="bg1"/>
                </a:solidFill>
                <a:latin typeface="Calibri" panose="020F0502020204030204" pitchFamily="34" charset="0"/>
                <a:cs typeface="Calibri" panose="020F0502020204030204" pitchFamily="34" charset="0"/>
              </a:rPr>
              <a:t>Proporcionan </a:t>
            </a:r>
            <a:r>
              <a:rPr lang="es-ES" sz="4400" b="1" dirty="0">
                <a:solidFill>
                  <a:schemeClr val="bg1"/>
                </a:solidFill>
                <a:latin typeface="Calibri" panose="020F0502020204030204" pitchFamily="34" charset="0"/>
                <a:cs typeface="Calibri" panose="020F0502020204030204" pitchFamily="34" charset="0"/>
              </a:rPr>
              <a:t>“información interna” sobre los planes del enemigo. </a:t>
            </a:r>
            <a:r>
              <a:rPr lang="es-ES" sz="4400" b="1" dirty="0" smtClean="0">
                <a:solidFill>
                  <a:schemeClr val="bg1"/>
                </a:solidFill>
                <a:latin typeface="Calibri" panose="020F0502020204030204" pitchFamily="34" charset="0"/>
                <a:cs typeface="Calibri" panose="020F0502020204030204" pitchFamily="34" charset="0"/>
              </a:rPr>
              <a:t>Revelan los </a:t>
            </a:r>
            <a:r>
              <a:rPr lang="es-ES" sz="4400" b="1" dirty="0">
                <a:solidFill>
                  <a:schemeClr val="bg1"/>
                </a:solidFill>
                <a:latin typeface="Calibri" panose="020F0502020204030204" pitchFamily="34" charset="0"/>
                <a:cs typeface="Calibri" panose="020F0502020204030204" pitchFamily="34" charset="0"/>
              </a:rPr>
              <a:t>recursos que Satanás utilizará en los últimos días para engañar a la población mundial.</a:t>
            </a:r>
          </a:p>
          <a:p>
            <a:r>
              <a:rPr lang="es-ES" sz="4400" b="1" dirty="0">
                <a:solidFill>
                  <a:schemeClr val="bg1"/>
                </a:solidFill>
                <a:latin typeface="Calibri" panose="020F0502020204030204" pitchFamily="34" charset="0"/>
                <a:cs typeface="Calibri" panose="020F0502020204030204" pitchFamily="34" charset="0"/>
              </a:rPr>
              <a:t>También detallan cuidadosamente la estrategia divina para el tiempo del fin.</a:t>
            </a:r>
            <a:endParaRPr lang="es-DO" sz="4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253027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578077" y="722800"/>
            <a:ext cx="9955161"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3600" b="1" dirty="0" smtClean="0">
                <a:solidFill>
                  <a:schemeClr val="bg1"/>
                </a:solidFill>
                <a:latin typeface="Calibri" panose="020F0502020204030204" pitchFamily="34" charset="0"/>
                <a:cs typeface="Calibri" panose="020F0502020204030204" pitchFamily="34" charset="0"/>
              </a:rPr>
              <a:t>     Pero </a:t>
            </a:r>
            <a:r>
              <a:rPr lang="es-ES" sz="3600" b="1" dirty="0">
                <a:solidFill>
                  <a:schemeClr val="bg1"/>
                </a:solidFill>
                <a:latin typeface="Calibri" panose="020F0502020204030204" pitchFamily="34" charset="0"/>
                <a:cs typeface="Calibri" panose="020F0502020204030204" pitchFamily="34" charset="0"/>
              </a:rPr>
              <a:t>lo mejor es que el profeta revela cómo atravesar los tiempos difíciles que están por </a:t>
            </a:r>
            <a:r>
              <a:rPr lang="es-ES" sz="3600" b="1" dirty="0" smtClean="0">
                <a:solidFill>
                  <a:schemeClr val="bg1"/>
                </a:solidFill>
                <a:latin typeface="Calibri" panose="020F0502020204030204" pitchFamily="34" charset="0"/>
                <a:cs typeface="Calibri" panose="020F0502020204030204" pitchFamily="34" charset="0"/>
              </a:rPr>
              <a:t>venir. Los </a:t>
            </a:r>
            <a:r>
              <a:rPr lang="es-ES" sz="3600" b="1" dirty="0">
                <a:solidFill>
                  <a:schemeClr val="bg1"/>
                </a:solidFill>
                <a:latin typeface="Calibri" panose="020F0502020204030204" pitchFamily="34" charset="0"/>
                <a:cs typeface="Calibri" panose="020F0502020204030204" pitchFamily="34" charset="0"/>
              </a:rPr>
              <a:t>días futuros serán difíciles. Estallará una crisis de increíbles proporciones sobre el </a:t>
            </a:r>
            <a:r>
              <a:rPr lang="es-ES" sz="3600" b="1" dirty="0" smtClean="0">
                <a:solidFill>
                  <a:schemeClr val="bg1"/>
                </a:solidFill>
                <a:latin typeface="Calibri" panose="020F0502020204030204" pitchFamily="34" charset="0"/>
                <a:cs typeface="Calibri" panose="020F0502020204030204" pitchFamily="34" charset="0"/>
              </a:rPr>
              <a:t>planeta. Amigo</a:t>
            </a:r>
            <a:r>
              <a:rPr lang="es-ES" sz="3600" b="1" dirty="0">
                <a:solidFill>
                  <a:schemeClr val="bg1"/>
                </a:solidFill>
                <a:latin typeface="Calibri" panose="020F0502020204030204" pitchFamily="34" charset="0"/>
                <a:cs typeface="Calibri" panose="020F0502020204030204" pitchFamily="34" charset="0"/>
              </a:rPr>
              <a:t>, tú puedes hacer mucho más que meramente sobrevivir; puedes vencer. Daniel describe</a:t>
            </a:r>
          </a:p>
          <a:p>
            <a:r>
              <a:rPr lang="es-ES" sz="3600" b="1" dirty="0">
                <a:solidFill>
                  <a:schemeClr val="bg1"/>
                </a:solidFill>
                <a:latin typeface="Calibri" panose="020F0502020204030204" pitchFamily="34" charset="0"/>
                <a:cs typeface="Calibri" panose="020F0502020204030204" pitchFamily="34" charset="0"/>
              </a:rPr>
              <a:t>cómo acceder a los recursos del poder espiritual. Daniel triunfó a pesar de ser extranjero en </a:t>
            </a:r>
            <a:r>
              <a:rPr lang="es-ES" sz="3600" b="1" dirty="0" smtClean="0">
                <a:solidFill>
                  <a:schemeClr val="bg1"/>
                </a:solidFill>
                <a:latin typeface="Calibri" panose="020F0502020204030204" pitchFamily="34" charset="0"/>
                <a:cs typeface="Calibri" panose="020F0502020204030204" pitchFamily="34" charset="0"/>
              </a:rPr>
              <a:t>tierra extraña </a:t>
            </a:r>
            <a:r>
              <a:rPr lang="es-ES" sz="3600" b="1" dirty="0">
                <a:solidFill>
                  <a:schemeClr val="bg1"/>
                </a:solidFill>
                <a:latin typeface="Calibri" panose="020F0502020204030204" pitchFamily="34" charset="0"/>
                <a:cs typeface="Calibri" panose="020F0502020204030204" pitchFamily="34" charset="0"/>
              </a:rPr>
              <a:t>y estar sujeto a presiones de manipulación mental. Se sobrepuso a escollos que </a:t>
            </a:r>
            <a:r>
              <a:rPr lang="es-ES" sz="3600" b="1" dirty="0" smtClean="0">
                <a:solidFill>
                  <a:schemeClr val="bg1"/>
                </a:solidFill>
                <a:latin typeface="Calibri" panose="020F0502020204030204" pitchFamily="34" charset="0"/>
                <a:cs typeface="Calibri" panose="020F0502020204030204" pitchFamily="34" charset="0"/>
              </a:rPr>
              <a:t>parecían insalvables</a:t>
            </a:r>
            <a:r>
              <a:rPr lang="es-ES" sz="3600" b="1" dirty="0">
                <a:solidFill>
                  <a:schemeClr val="bg1"/>
                </a:solidFill>
                <a:latin typeface="Calibri" panose="020F0502020204030204" pitchFamily="34" charset="0"/>
                <a:cs typeface="Calibri" panose="020F0502020204030204" pitchFamily="34" charset="0"/>
              </a:rPr>
              <a:t>. Tú también puedes hacerlo</a:t>
            </a:r>
            <a:r>
              <a:rPr lang="es-ES" sz="3600" b="1" dirty="0" smtClean="0">
                <a:solidFill>
                  <a:schemeClr val="bg1"/>
                </a:solidFill>
                <a:latin typeface="Calibri" panose="020F0502020204030204" pitchFamily="34" charset="0"/>
                <a:cs typeface="Calibri" panose="020F0502020204030204" pitchFamily="34" charset="0"/>
              </a:rPr>
              <a:t>.</a:t>
            </a:r>
            <a:endParaRPr lang="es-DO" sz="36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84256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150375" y="722800"/>
            <a:ext cx="10382864"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pPr marL="457200" indent="-457200">
              <a:buFont typeface="Wingdings" panose="05000000000000000000" pitchFamily="2" charset="2"/>
              <a:buChar char="Ø"/>
            </a:pPr>
            <a:r>
              <a:rPr lang="es-ES" sz="3200" b="1" dirty="0">
                <a:solidFill>
                  <a:schemeClr val="bg1"/>
                </a:solidFill>
                <a:latin typeface="Calibri" panose="020F0502020204030204" pitchFamily="34" charset="0"/>
                <a:cs typeface="Calibri" panose="020F0502020204030204" pitchFamily="34" charset="0"/>
              </a:rPr>
              <a:t>     </a:t>
            </a:r>
            <a:r>
              <a:rPr lang="es-ES" sz="3200" b="1" dirty="0" smtClean="0">
                <a:solidFill>
                  <a:schemeClr val="bg1"/>
                </a:solidFill>
                <a:latin typeface="Calibri" panose="020F0502020204030204" pitchFamily="34" charset="0"/>
                <a:cs typeface="Calibri" panose="020F0502020204030204" pitchFamily="34" charset="0"/>
              </a:rPr>
              <a:t>          Al </a:t>
            </a:r>
            <a:r>
              <a:rPr lang="es-ES" sz="3200" b="1" dirty="0">
                <a:solidFill>
                  <a:schemeClr val="bg1"/>
                </a:solidFill>
                <a:latin typeface="Calibri" panose="020F0502020204030204" pitchFamily="34" charset="0"/>
                <a:cs typeface="Calibri" panose="020F0502020204030204" pitchFamily="34" charset="0"/>
              </a:rPr>
              <a:t>estudiar estas lecciones:</a:t>
            </a:r>
          </a:p>
          <a:p>
            <a:pPr marL="457200" indent="-457200">
              <a:buFont typeface="Wingdings" panose="05000000000000000000" pitchFamily="2" charset="2"/>
              <a:buChar char="Ø"/>
            </a:pPr>
            <a:r>
              <a:rPr lang="es-ES" sz="3200" b="1" dirty="0" smtClean="0">
                <a:solidFill>
                  <a:schemeClr val="bg1"/>
                </a:solidFill>
                <a:latin typeface="Calibri" panose="020F0502020204030204" pitchFamily="34" charset="0"/>
                <a:cs typeface="Calibri" panose="020F0502020204030204" pitchFamily="34" charset="0"/>
              </a:rPr>
              <a:t>Descubrirás </a:t>
            </a:r>
            <a:r>
              <a:rPr lang="es-ES" sz="3200" b="1" dirty="0">
                <a:solidFill>
                  <a:schemeClr val="bg1"/>
                </a:solidFill>
                <a:latin typeface="Calibri" panose="020F0502020204030204" pitchFamily="34" charset="0"/>
                <a:cs typeface="Calibri" panose="020F0502020204030204" pitchFamily="34" charset="0"/>
              </a:rPr>
              <a:t>los secretos de una vida de oración más intensa.</a:t>
            </a:r>
          </a:p>
          <a:p>
            <a:pPr marL="457200" indent="-457200">
              <a:buFont typeface="Wingdings" panose="05000000000000000000" pitchFamily="2" charset="2"/>
              <a:buChar char="Ø"/>
            </a:pPr>
            <a:r>
              <a:rPr lang="es-ES" sz="3200" b="1" dirty="0" smtClean="0">
                <a:solidFill>
                  <a:schemeClr val="bg1"/>
                </a:solidFill>
                <a:latin typeface="Calibri" panose="020F0502020204030204" pitchFamily="34" charset="0"/>
                <a:cs typeface="Calibri" panose="020F0502020204030204" pitchFamily="34" charset="0"/>
              </a:rPr>
              <a:t>Tendrás </a:t>
            </a:r>
            <a:r>
              <a:rPr lang="es-ES" sz="3200" b="1" dirty="0">
                <a:solidFill>
                  <a:schemeClr val="bg1"/>
                </a:solidFill>
                <a:latin typeface="Calibri" panose="020F0502020204030204" pitchFamily="34" charset="0"/>
                <a:cs typeface="Calibri" panose="020F0502020204030204" pitchFamily="34" charset="0"/>
              </a:rPr>
              <a:t>una nueva percepción del poder de Dios en tu propia vida.</a:t>
            </a:r>
          </a:p>
          <a:p>
            <a:pPr marL="457200" indent="-457200">
              <a:buFont typeface="Wingdings" panose="05000000000000000000" pitchFamily="2" charset="2"/>
              <a:buChar char="Ø"/>
            </a:pPr>
            <a:r>
              <a:rPr lang="es-ES" sz="3200" b="1" dirty="0" smtClean="0">
                <a:solidFill>
                  <a:schemeClr val="bg1"/>
                </a:solidFill>
                <a:latin typeface="Calibri" panose="020F0502020204030204" pitchFamily="34" charset="0"/>
                <a:cs typeface="Calibri" panose="020F0502020204030204" pitchFamily="34" charset="0"/>
              </a:rPr>
              <a:t>Desarrollarás </a:t>
            </a:r>
            <a:r>
              <a:rPr lang="es-ES" sz="3200" b="1" dirty="0">
                <a:solidFill>
                  <a:schemeClr val="bg1"/>
                </a:solidFill>
                <a:latin typeface="Calibri" panose="020F0502020204030204" pitchFamily="34" charset="0"/>
                <a:cs typeface="Calibri" panose="020F0502020204030204" pitchFamily="34" charset="0"/>
              </a:rPr>
              <a:t>fortaleza espiritual para resistir a la tentación.</a:t>
            </a:r>
          </a:p>
          <a:p>
            <a:pPr marL="457200" indent="-457200">
              <a:buFont typeface="Wingdings" panose="05000000000000000000" pitchFamily="2" charset="2"/>
              <a:buChar char="Ø"/>
            </a:pPr>
            <a:r>
              <a:rPr lang="es-ES" sz="3200" b="1" dirty="0" smtClean="0">
                <a:solidFill>
                  <a:schemeClr val="bg1"/>
                </a:solidFill>
                <a:latin typeface="Calibri" panose="020F0502020204030204" pitchFamily="34" charset="0"/>
                <a:cs typeface="Calibri" panose="020F0502020204030204" pitchFamily="34" charset="0"/>
              </a:rPr>
              <a:t>Aprenderás </a:t>
            </a:r>
            <a:r>
              <a:rPr lang="es-ES" sz="3200" b="1" dirty="0">
                <a:solidFill>
                  <a:schemeClr val="bg1"/>
                </a:solidFill>
                <a:latin typeface="Calibri" panose="020F0502020204030204" pitchFamily="34" charset="0"/>
                <a:cs typeface="Calibri" panose="020F0502020204030204" pitchFamily="34" charset="0"/>
              </a:rPr>
              <a:t>sobre los </a:t>
            </a:r>
            <a:r>
              <a:rPr lang="es-ES" sz="3200" b="1" dirty="0" err="1">
                <a:solidFill>
                  <a:schemeClr val="bg1"/>
                </a:solidFill>
                <a:latin typeface="Calibri" panose="020F0502020204030204" pitchFamily="34" charset="0"/>
                <a:cs typeface="Calibri" panose="020F0502020204030204" pitchFamily="34" charset="0"/>
              </a:rPr>
              <a:t>conmocionantes</a:t>
            </a:r>
            <a:r>
              <a:rPr lang="es-ES" sz="3200" b="1" dirty="0">
                <a:solidFill>
                  <a:schemeClr val="bg1"/>
                </a:solidFill>
                <a:latin typeface="Calibri" panose="020F0502020204030204" pitchFamily="34" charset="0"/>
                <a:cs typeface="Calibri" panose="020F0502020204030204" pitchFamily="34" charset="0"/>
              </a:rPr>
              <a:t> acontecimientos que pronto caerán sobre </a:t>
            </a:r>
            <a:r>
              <a:rPr lang="es-ES" sz="3200" b="1" dirty="0" smtClean="0">
                <a:solidFill>
                  <a:schemeClr val="bg1"/>
                </a:solidFill>
                <a:latin typeface="Calibri" panose="020F0502020204030204" pitchFamily="34" charset="0"/>
                <a:cs typeface="Calibri" panose="020F0502020204030204" pitchFamily="34" charset="0"/>
              </a:rPr>
              <a:t>el mundo como </a:t>
            </a:r>
            <a:r>
              <a:rPr lang="es-ES" sz="3200" b="1" dirty="0">
                <a:solidFill>
                  <a:schemeClr val="bg1"/>
                </a:solidFill>
                <a:latin typeface="Calibri" panose="020F0502020204030204" pitchFamily="34" charset="0"/>
                <a:cs typeface="Calibri" panose="020F0502020204030204" pitchFamily="34" charset="0"/>
              </a:rPr>
              <a:t>una sorpresa abrumadora.</a:t>
            </a:r>
          </a:p>
          <a:p>
            <a:pPr marL="457200" indent="-457200">
              <a:buFont typeface="Wingdings" panose="05000000000000000000" pitchFamily="2" charset="2"/>
              <a:buChar char="Ø"/>
            </a:pPr>
            <a:r>
              <a:rPr lang="es-ES" sz="3200" b="1" dirty="0" smtClean="0">
                <a:solidFill>
                  <a:schemeClr val="bg1"/>
                </a:solidFill>
                <a:latin typeface="Calibri" panose="020F0502020204030204" pitchFamily="34" charset="0"/>
                <a:cs typeface="Calibri" panose="020F0502020204030204" pitchFamily="34" charset="0"/>
              </a:rPr>
              <a:t>Encontrarás </a:t>
            </a:r>
            <a:r>
              <a:rPr lang="es-ES" sz="3200" b="1" dirty="0">
                <a:solidFill>
                  <a:schemeClr val="bg1"/>
                </a:solidFill>
                <a:latin typeface="Calibri" panose="020F0502020204030204" pitchFamily="34" charset="0"/>
                <a:cs typeface="Calibri" panose="020F0502020204030204" pitchFamily="34" charset="0"/>
              </a:rPr>
              <a:t>las claves para comprender la verdad para nuestro tiempo.</a:t>
            </a:r>
            <a:endParaRPr lang="es-DO" sz="32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2692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452716" y="1421966"/>
            <a:ext cx="9955161" cy="4832092"/>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     Cada lección te llevará en un viaje de descubrimiento dentro de las Escrituras. A medida que </a:t>
            </a:r>
            <a:r>
              <a:rPr lang="es-ES" sz="4400" b="1" dirty="0" smtClean="0">
                <a:solidFill>
                  <a:schemeClr val="bg1"/>
                </a:solidFill>
                <a:latin typeface="Calibri" panose="020F0502020204030204" pitchFamily="34" charset="0"/>
                <a:cs typeface="Calibri" panose="020F0502020204030204" pitchFamily="34" charset="0"/>
              </a:rPr>
              <a:t>leas las </a:t>
            </a:r>
            <a:r>
              <a:rPr lang="es-ES" sz="4400" b="1" dirty="0">
                <a:solidFill>
                  <a:schemeClr val="bg1"/>
                </a:solidFill>
                <a:latin typeface="Calibri" panose="020F0502020204030204" pitchFamily="34" charset="0"/>
                <a:cs typeface="Calibri" panose="020F0502020204030204" pitchFamily="34" charset="0"/>
              </a:rPr>
              <a:t>respuestas en </a:t>
            </a:r>
            <a:r>
              <a:rPr lang="es-ES" sz="4400" b="1" dirty="0" smtClean="0">
                <a:solidFill>
                  <a:schemeClr val="bg1"/>
                </a:solidFill>
                <a:latin typeface="Calibri" panose="020F0502020204030204" pitchFamily="34" charset="0"/>
                <a:cs typeface="Calibri" panose="020F0502020204030204" pitchFamily="34" charset="0"/>
              </a:rPr>
              <a:t>la </a:t>
            </a:r>
            <a:r>
              <a:rPr lang="es-ES" sz="4400" b="1" dirty="0">
                <a:solidFill>
                  <a:schemeClr val="bg1"/>
                </a:solidFill>
                <a:latin typeface="Calibri" panose="020F0502020204030204" pitchFamily="34" charset="0"/>
                <a:cs typeface="Calibri" panose="020F0502020204030204" pitchFamily="34" charset="0"/>
              </a:rPr>
              <a:t>Biblia, encontrarás que el estudio de la Biblia es una </a:t>
            </a:r>
            <a:r>
              <a:rPr lang="es-ES" sz="4400" b="1" dirty="0" smtClean="0">
                <a:solidFill>
                  <a:schemeClr val="bg1"/>
                </a:solidFill>
                <a:latin typeface="Calibri" panose="020F0502020204030204" pitchFamily="34" charset="0"/>
                <a:cs typeface="Calibri" panose="020F0502020204030204" pitchFamily="34" charset="0"/>
              </a:rPr>
              <a:t>experiencia reconfortante</a:t>
            </a:r>
            <a:r>
              <a:rPr lang="es-ES" sz="4400" b="1" dirty="0">
                <a:solidFill>
                  <a:schemeClr val="bg1"/>
                </a:solidFill>
                <a:latin typeface="Calibri" panose="020F0502020204030204" pitchFamily="34" charset="0"/>
                <a:cs typeface="Calibri" panose="020F0502020204030204" pitchFamily="34" charset="0"/>
              </a:rPr>
              <a:t>. Descubrirás la senda hacia la felicidad eterna y hacia el gozo más profundo.</a:t>
            </a:r>
            <a:endParaRPr lang="es-DO" sz="4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54004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452716" y="1083412"/>
            <a:ext cx="9955161" cy="550920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     El capítulo 1 de Daniel introduce el tema de todo el libro: </a:t>
            </a:r>
            <a:r>
              <a:rPr lang="es-ES" sz="4400" b="1" u="sng" dirty="0">
                <a:solidFill>
                  <a:schemeClr val="bg1"/>
                </a:solidFill>
                <a:latin typeface="Calibri" panose="020F0502020204030204" pitchFamily="34" charset="0"/>
                <a:cs typeface="Calibri" panose="020F0502020204030204" pitchFamily="34" charset="0"/>
              </a:rPr>
              <a:t>la contienda titánica entre el bien y </a:t>
            </a:r>
            <a:r>
              <a:rPr lang="es-ES" sz="4400" b="1" u="sng" dirty="0" smtClean="0">
                <a:solidFill>
                  <a:schemeClr val="bg1"/>
                </a:solidFill>
                <a:latin typeface="Calibri" panose="020F0502020204030204" pitchFamily="34" charset="0"/>
                <a:cs typeface="Calibri" panose="020F0502020204030204" pitchFamily="34" charset="0"/>
              </a:rPr>
              <a:t>el mal</a:t>
            </a:r>
            <a:r>
              <a:rPr lang="es-ES" sz="4400" b="1" dirty="0">
                <a:solidFill>
                  <a:schemeClr val="bg1"/>
                </a:solidFill>
                <a:latin typeface="Calibri" panose="020F0502020204030204" pitchFamily="34" charset="0"/>
                <a:cs typeface="Calibri" panose="020F0502020204030204" pitchFamily="34" charset="0"/>
              </a:rPr>
              <a:t>. Revela el poder de Dios de manera inusual. A Dios nunca lo toman por sorpresa. Nunca lo</a:t>
            </a:r>
          </a:p>
          <a:p>
            <a:r>
              <a:rPr lang="es-ES" sz="4400" b="1" dirty="0">
                <a:solidFill>
                  <a:schemeClr val="bg1"/>
                </a:solidFill>
                <a:latin typeface="Calibri" panose="020F0502020204030204" pitchFamily="34" charset="0"/>
                <a:cs typeface="Calibri" panose="020F0502020204030204" pitchFamily="34" charset="0"/>
              </a:rPr>
              <a:t>agarran con la guardia baja. Sus planes triunfan en medio de dificultades que </a:t>
            </a:r>
            <a:r>
              <a:rPr lang="es-ES" sz="4400" b="1" dirty="0" smtClean="0">
                <a:solidFill>
                  <a:schemeClr val="bg1"/>
                </a:solidFill>
                <a:latin typeface="Calibri" panose="020F0502020204030204" pitchFamily="34" charset="0"/>
                <a:cs typeface="Calibri" panose="020F0502020204030204" pitchFamily="34" charset="0"/>
              </a:rPr>
              <a:t>parecen insalvables.</a:t>
            </a:r>
            <a:endParaRPr lang="es-DO" sz="4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21602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998899" y="2130861"/>
            <a:ext cx="4726056" cy="286232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Verdad para el tiempo del fin</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36058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2" y="1"/>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 </a:t>
            </a:r>
            <a:r>
              <a:rPr lang="es-ES" sz="3600" b="1" dirty="0">
                <a:solidFill>
                  <a:srgbClr val="FFFF00"/>
                </a:solidFill>
                <a:latin typeface="Calibri" panose="020F0502020204030204" pitchFamily="34" charset="0"/>
                <a:cs typeface="Calibri" panose="020F0502020204030204" pitchFamily="34" charset="0"/>
              </a:rPr>
              <a:t>¿Para qué tiempo especial de la historia mundial se escribieron las profecías de </a:t>
            </a:r>
            <a:r>
              <a:rPr lang="es-ES" sz="3600" b="1" dirty="0" smtClean="0">
                <a:solidFill>
                  <a:srgbClr val="FFFF00"/>
                </a:solidFill>
                <a:latin typeface="Calibri" panose="020F0502020204030204" pitchFamily="34" charset="0"/>
                <a:cs typeface="Calibri" panose="020F0502020204030204" pitchFamily="34" charset="0"/>
              </a:rPr>
              <a:t>Daniel? </a:t>
            </a:r>
            <a:r>
              <a:rPr lang="es-ES" sz="3600" b="1" dirty="0" err="1" smtClean="0">
                <a:solidFill>
                  <a:srgbClr val="FFFF00"/>
                </a:solidFill>
                <a:latin typeface="Calibri" panose="020F0502020204030204" pitchFamily="34" charset="0"/>
                <a:cs typeface="Calibri" panose="020F0502020204030204" pitchFamily="34" charset="0"/>
              </a:rPr>
              <a:t>Dn</a:t>
            </a:r>
            <a:r>
              <a:rPr lang="es-ES"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12</a:t>
            </a:r>
            <a:r>
              <a:rPr lang="es-ES" sz="3600" b="1" dirty="0" smtClean="0">
                <a:solidFill>
                  <a:srgbClr val="FFFF00"/>
                </a:solidFill>
                <a:latin typeface="Calibri" panose="020F0502020204030204" pitchFamily="34" charset="0"/>
                <a:cs typeface="Calibri" panose="020F0502020204030204" pitchFamily="34" charset="0"/>
              </a:rPr>
              <a:t>: 4</a:t>
            </a:r>
            <a:r>
              <a:rPr lang="es-ES" sz="3600" b="1" dirty="0">
                <a:solidFill>
                  <a:srgbClr val="FFFF00"/>
                </a:solidFill>
                <a:latin typeface="Calibri" panose="020F0502020204030204" pitchFamily="34" charset="0"/>
                <a:cs typeface="Calibri" panose="020F0502020204030204" pitchFamily="34" charset="0"/>
              </a:rPr>
              <a:t>, 9, 10, 13</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91" y="1403224"/>
            <a:ext cx="11198581" cy="5509200"/>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accent2"/>
                </a:solidFill>
                <a:latin typeface="Calibri" panose="020F0502020204030204" pitchFamily="34" charset="0"/>
                <a:cs typeface="Calibri" panose="020F0502020204030204" pitchFamily="34" charset="0"/>
              </a:rPr>
              <a:t>4</a:t>
            </a:r>
            <a:r>
              <a:rPr lang="es-ES" sz="4400" b="1" dirty="0">
                <a:solidFill>
                  <a:schemeClr val="bg1"/>
                </a:solidFill>
                <a:latin typeface="Calibri" panose="020F0502020204030204" pitchFamily="34" charset="0"/>
                <a:cs typeface="Calibri" panose="020F0502020204030204" pitchFamily="34" charset="0"/>
              </a:rPr>
              <a:t> Pero tú, Daniel, cierra las palabras y sella el </a:t>
            </a:r>
            <a:r>
              <a:rPr lang="es-ES" sz="4400" b="1" dirty="0" smtClean="0">
                <a:solidFill>
                  <a:schemeClr val="bg1"/>
                </a:solidFill>
                <a:latin typeface="Calibri" panose="020F0502020204030204" pitchFamily="34" charset="0"/>
                <a:cs typeface="Calibri" panose="020F0502020204030204" pitchFamily="34" charset="0"/>
              </a:rPr>
              <a:t>libro </a:t>
            </a:r>
            <a:r>
              <a:rPr lang="es-ES" sz="4400" b="1" dirty="0">
                <a:solidFill>
                  <a:schemeClr val="bg1"/>
                </a:solidFill>
                <a:latin typeface="Calibri" panose="020F0502020204030204" pitchFamily="34" charset="0"/>
                <a:cs typeface="Calibri" panose="020F0502020204030204" pitchFamily="34" charset="0"/>
              </a:rPr>
              <a:t>hasta el </a:t>
            </a:r>
            <a:r>
              <a:rPr lang="es-ES" sz="4400" b="1" dirty="0" smtClean="0">
                <a:solidFill>
                  <a:schemeClr val="bg1"/>
                </a:solidFill>
                <a:latin typeface="Calibri" panose="020F0502020204030204" pitchFamily="34" charset="0"/>
                <a:cs typeface="Calibri" panose="020F0502020204030204" pitchFamily="34" charset="0"/>
              </a:rPr>
              <a:t>_____________. </a:t>
            </a:r>
            <a:r>
              <a:rPr lang="es-ES" sz="4400" b="1" dirty="0">
                <a:solidFill>
                  <a:schemeClr val="bg1"/>
                </a:solidFill>
                <a:latin typeface="Calibri" panose="020F0502020204030204" pitchFamily="34" charset="0"/>
                <a:cs typeface="Calibri" panose="020F0502020204030204" pitchFamily="34" charset="0"/>
              </a:rPr>
              <a:t>Muchos correrán de aquí para allá, y la ciencia se aumentará</a:t>
            </a:r>
            <a:r>
              <a:rPr lang="es-ES" sz="4400" b="1" dirty="0" smtClean="0">
                <a:solidFill>
                  <a:schemeClr val="bg1"/>
                </a:solidFill>
                <a:latin typeface="Calibri" panose="020F0502020204030204" pitchFamily="34" charset="0"/>
                <a:cs typeface="Calibri" panose="020F0502020204030204" pitchFamily="34" charset="0"/>
              </a:rPr>
              <a:t>.</a:t>
            </a:r>
          </a:p>
          <a:p>
            <a:endParaRPr lang="es-DO" sz="4400" b="1" dirty="0">
              <a:solidFill>
                <a:schemeClr val="bg1"/>
              </a:solidFill>
              <a:latin typeface="Calibri" panose="020F0502020204030204" pitchFamily="34" charset="0"/>
              <a:cs typeface="Calibri" panose="020F0502020204030204" pitchFamily="34" charset="0"/>
            </a:endParaRPr>
          </a:p>
          <a:p>
            <a:r>
              <a:rPr lang="es-ES" sz="4400" b="1" dirty="0">
                <a:solidFill>
                  <a:schemeClr val="accent2"/>
                </a:solidFill>
                <a:latin typeface="Calibri" panose="020F0502020204030204" pitchFamily="34" charset="0"/>
                <a:cs typeface="Calibri" panose="020F0502020204030204" pitchFamily="34" charset="0"/>
              </a:rPr>
              <a:t>9</a:t>
            </a:r>
            <a:r>
              <a:rPr lang="es-ES" sz="4400" b="1" dirty="0">
                <a:solidFill>
                  <a:schemeClr val="bg1"/>
                </a:solidFill>
                <a:latin typeface="Calibri" panose="020F0502020204030204" pitchFamily="34" charset="0"/>
                <a:cs typeface="Calibri" panose="020F0502020204030204" pitchFamily="34" charset="0"/>
              </a:rPr>
              <a:t> El respondió: Anda, Daniel, pues estas palabras están cerradas y selladas hasta el </a:t>
            </a:r>
            <a:r>
              <a:rPr lang="es-ES" sz="4400" b="1" dirty="0" smtClean="0">
                <a:solidFill>
                  <a:schemeClr val="bg1"/>
                </a:solidFill>
                <a:latin typeface="Calibri" panose="020F0502020204030204" pitchFamily="34" charset="0"/>
                <a:cs typeface="Calibri" panose="020F0502020204030204" pitchFamily="34" charset="0"/>
              </a:rPr>
              <a:t>_____________.</a:t>
            </a:r>
          </a:p>
          <a:p>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3972412" y="2020530"/>
            <a:ext cx="3303639" cy="707886"/>
          </a:xfrm>
          <a:prstGeom prst="rect">
            <a:avLst/>
          </a:prstGeom>
          <a:noFill/>
        </p:spPr>
        <p:txBody>
          <a:bodyPr wrap="square" rtlCol="0">
            <a:spAutoFit/>
          </a:bodyPr>
          <a:lstStyle/>
          <a:p>
            <a:r>
              <a:rPr lang="es-ES" sz="4000" b="1" dirty="0">
                <a:solidFill>
                  <a:srgbClr val="FFFF00"/>
                </a:solidFill>
                <a:latin typeface="Calibri" panose="020F0502020204030204" pitchFamily="34" charset="0"/>
                <a:cs typeface="Calibri" panose="020F0502020204030204" pitchFamily="34" charset="0"/>
              </a:rPr>
              <a:t>tiempo del fin</a:t>
            </a:r>
            <a:endParaRPr lang="en-US" dirty="0">
              <a:solidFill>
                <a:srgbClr val="FFFF00"/>
              </a:solidFill>
            </a:endParaRPr>
          </a:p>
        </p:txBody>
      </p:sp>
      <p:sp>
        <p:nvSpPr>
          <p:cNvPr id="9" name="CuadroTexto 8"/>
          <p:cNvSpPr txBox="1"/>
          <p:nvPr/>
        </p:nvSpPr>
        <p:spPr>
          <a:xfrm>
            <a:off x="668773" y="5392502"/>
            <a:ext cx="3303639" cy="707886"/>
          </a:xfrm>
          <a:prstGeom prst="rect">
            <a:avLst/>
          </a:prstGeom>
          <a:noFill/>
        </p:spPr>
        <p:txBody>
          <a:bodyPr wrap="square" rtlCol="0">
            <a:spAutoFit/>
          </a:bodyPr>
          <a:lstStyle/>
          <a:p>
            <a:r>
              <a:rPr lang="es-ES" sz="4000" b="1" dirty="0">
                <a:solidFill>
                  <a:srgbClr val="FFFF00"/>
                </a:solidFill>
                <a:latin typeface="Calibri" panose="020F0502020204030204" pitchFamily="34" charset="0"/>
                <a:cs typeface="Calibri" panose="020F0502020204030204" pitchFamily="34" charset="0"/>
              </a:rPr>
              <a:t>tiempo del fin</a:t>
            </a:r>
            <a:endParaRPr lang="en-US" dirty="0">
              <a:solidFill>
                <a:srgbClr val="FFFF00"/>
              </a:solidFill>
            </a:endParaRPr>
          </a:p>
        </p:txBody>
      </p:sp>
    </p:spTree>
    <p:extLst>
      <p:ext uri="{BB962C8B-B14F-4D97-AF65-F5344CB8AC3E}">
        <p14:creationId xmlns:p14="http://schemas.microsoft.com/office/powerpoint/2010/main" val="387579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429830"/>
            <a:ext cx="11198581" cy="6001643"/>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800" b="1" dirty="0">
                <a:solidFill>
                  <a:schemeClr val="accent2"/>
                </a:solidFill>
                <a:latin typeface="Calibri" panose="020F0502020204030204" pitchFamily="34" charset="0"/>
                <a:cs typeface="Calibri" panose="020F0502020204030204" pitchFamily="34" charset="0"/>
              </a:rPr>
              <a:t>10 </a:t>
            </a:r>
            <a:r>
              <a:rPr lang="es-ES" sz="4800" b="1" dirty="0">
                <a:solidFill>
                  <a:schemeClr val="bg1"/>
                </a:solidFill>
                <a:latin typeface="Calibri" panose="020F0502020204030204" pitchFamily="34" charset="0"/>
                <a:cs typeface="Calibri" panose="020F0502020204030204" pitchFamily="34" charset="0"/>
              </a:rPr>
              <a:t>Muchos serán limpios, y emblanquecidos y purificados; los impíos procederán impíamente</a:t>
            </a:r>
            <a:r>
              <a:rPr lang="es-ES" sz="4800" b="1" dirty="0" smtClean="0">
                <a:solidFill>
                  <a:schemeClr val="bg1"/>
                </a:solidFill>
                <a:latin typeface="Calibri" panose="020F0502020204030204" pitchFamily="34" charset="0"/>
                <a:cs typeface="Calibri" panose="020F0502020204030204" pitchFamily="34" charset="0"/>
              </a:rPr>
              <a:t>, </a:t>
            </a:r>
            <a:r>
              <a:rPr lang="es-ES" sz="4800" b="1" dirty="0">
                <a:solidFill>
                  <a:schemeClr val="bg1"/>
                </a:solidFill>
                <a:latin typeface="Calibri" panose="020F0502020204030204" pitchFamily="34" charset="0"/>
                <a:cs typeface="Calibri" panose="020F0502020204030204" pitchFamily="34" charset="0"/>
              </a:rPr>
              <a:t>y ninguno de los impíos entenderá, pero los entendidos comprenderán</a:t>
            </a:r>
            <a:r>
              <a:rPr lang="es-ES" sz="4800" b="1" dirty="0" smtClean="0">
                <a:solidFill>
                  <a:schemeClr val="bg1"/>
                </a:solidFill>
                <a:latin typeface="Calibri" panose="020F0502020204030204" pitchFamily="34" charset="0"/>
                <a:cs typeface="Calibri" panose="020F0502020204030204" pitchFamily="34" charset="0"/>
              </a:rPr>
              <a:t>.</a:t>
            </a:r>
          </a:p>
          <a:p>
            <a:r>
              <a:rPr lang="es-ES" sz="4800" b="1" dirty="0">
                <a:solidFill>
                  <a:schemeClr val="accent2"/>
                </a:solidFill>
                <a:latin typeface="Calibri" panose="020F0502020204030204" pitchFamily="34" charset="0"/>
                <a:cs typeface="Calibri" panose="020F0502020204030204" pitchFamily="34" charset="0"/>
              </a:rPr>
              <a:t>13 </a:t>
            </a:r>
            <a:r>
              <a:rPr lang="es-ES" sz="4800" b="1" dirty="0">
                <a:solidFill>
                  <a:schemeClr val="bg1"/>
                </a:solidFill>
                <a:latin typeface="Calibri" panose="020F0502020204030204" pitchFamily="34" charset="0"/>
                <a:cs typeface="Calibri" panose="020F0502020204030204" pitchFamily="34" charset="0"/>
              </a:rPr>
              <a:t>Y tú irás hasta el fin, y reposarás, y te levantarás para recibir tu heredad al fin de los días.</a:t>
            </a:r>
            <a:endParaRPr lang="es-DO" sz="4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3619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1BBDF06D-B11B-42C8-AE11-6D6E4C177720}"/>
              </a:ext>
            </a:extLst>
          </p:cNvPr>
          <p:cNvSpPr txBox="1"/>
          <p:nvPr/>
        </p:nvSpPr>
        <p:spPr>
          <a:xfrm>
            <a:off x="1297857" y="1125096"/>
            <a:ext cx="10329869" cy="5509200"/>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latin typeface="Calibri" panose="020F0502020204030204" pitchFamily="34" charset="0"/>
                <a:cs typeface="Calibri" panose="020F0502020204030204" pitchFamily="34" charset="0"/>
              </a:rPr>
              <a:t>Al utilizar imágenes simbólicas y cuadros proféticos, Dios puede </a:t>
            </a:r>
            <a:r>
              <a:rPr lang="es-ES" sz="4400" b="1" u="sng" dirty="0">
                <a:solidFill>
                  <a:schemeClr val="bg1"/>
                </a:solidFill>
                <a:latin typeface="Calibri" panose="020F0502020204030204" pitchFamily="34" charset="0"/>
                <a:cs typeface="Calibri" panose="020F0502020204030204" pitchFamily="34" charset="0"/>
              </a:rPr>
              <a:t>condensar miles de años </a:t>
            </a:r>
            <a:r>
              <a:rPr lang="es-ES" sz="4400" b="1" u="sng" dirty="0" smtClean="0">
                <a:solidFill>
                  <a:schemeClr val="bg1"/>
                </a:solidFill>
                <a:latin typeface="Calibri" panose="020F0502020204030204" pitchFamily="34" charset="0"/>
                <a:cs typeface="Calibri" panose="020F0502020204030204" pitchFamily="34" charset="0"/>
              </a:rPr>
              <a:t>de historia </a:t>
            </a:r>
            <a:r>
              <a:rPr lang="es-ES" sz="4400" b="1" u="sng" dirty="0">
                <a:solidFill>
                  <a:schemeClr val="bg1"/>
                </a:solidFill>
                <a:latin typeface="Calibri" panose="020F0502020204030204" pitchFamily="34" charset="0"/>
                <a:cs typeface="Calibri" panose="020F0502020204030204" pitchFamily="34" charset="0"/>
              </a:rPr>
              <a:t>en un espacio muy pequeño</a:t>
            </a:r>
            <a:r>
              <a:rPr lang="es-ES" sz="4400" b="1" dirty="0">
                <a:solidFill>
                  <a:schemeClr val="bg1"/>
                </a:solidFill>
                <a:latin typeface="Calibri" panose="020F0502020204030204" pitchFamily="34" charset="0"/>
                <a:cs typeface="Calibri" panose="020F0502020204030204" pitchFamily="34" charset="0"/>
              </a:rPr>
              <a:t>. Cada símbolo profético está claramente explicado en </a:t>
            </a:r>
            <a:r>
              <a:rPr lang="es-ES" sz="4400" b="1" dirty="0" smtClean="0">
                <a:solidFill>
                  <a:schemeClr val="bg1"/>
                </a:solidFill>
                <a:latin typeface="Calibri" panose="020F0502020204030204" pitchFamily="34" charset="0"/>
                <a:cs typeface="Calibri" panose="020F0502020204030204" pitchFamily="34" charset="0"/>
              </a:rPr>
              <a:t>las Escrituras</a:t>
            </a:r>
            <a:r>
              <a:rPr lang="es-ES" sz="4400" b="1" dirty="0">
                <a:solidFill>
                  <a:schemeClr val="bg1"/>
                </a:solidFill>
                <a:latin typeface="Calibri" panose="020F0502020204030204" pitchFamily="34" charset="0"/>
                <a:cs typeface="Calibri" panose="020F0502020204030204" pitchFamily="34" charset="0"/>
              </a:rPr>
              <a:t>. Cuando comprendemos el significado de un símbolo, la profecía bíblica se vuelve</a:t>
            </a:r>
          </a:p>
          <a:p>
            <a:r>
              <a:rPr lang="es-ES" sz="4400" b="1" dirty="0">
                <a:solidFill>
                  <a:schemeClr val="bg1"/>
                </a:solidFill>
                <a:latin typeface="Calibri" panose="020F0502020204030204" pitchFamily="34" charset="0"/>
                <a:cs typeface="Calibri" panose="020F0502020204030204" pitchFamily="34" charset="0"/>
              </a:rPr>
              <a:t>sencilla.</a:t>
            </a:r>
            <a:endParaRPr lang="es-DO" sz="4400" b="1" dirty="0">
              <a:solidFill>
                <a:schemeClr val="bg1"/>
              </a:solidFill>
              <a:latin typeface="Calibri" panose="020F0502020204030204" pitchFamily="34" charset="0"/>
              <a:cs typeface="Calibri" panose="020F0502020204030204" pitchFamily="34" charset="0"/>
            </a:endParaRPr>
          </a:p>
        </p:txBody>
      </p:sp>
      <p:sp>
        <p:nvSpPr>
          <p:cNvPr id="9" name="Rectángulo 8">
            <a:extLst>
              <a:ext uri="{FF2B5EF4-FFF2-40B4-BE49-F238E27FC236}">
                <a16:creationId xmlns:a16="http://schemas.microsoft.com/office/drawing/2014/main" id="{AB40DB7F-2397-49BB-935D-FFBDC5B152C6}"/>
              </a:ext>
            </a:extLst>
          </p:cNvPr>
          <p:cNvSpPr/>
          <p:nvPr/>
        </p:nvSpPr>
        <p:spPr>
          <a:xfrm rot="10800000">
            <a:off x="0" y="7953"/>
            <a:ext cx="12206514" cy="1597950"/>
          </a:xfrm>
          <a:custGeom>
            <a:avLst/>
            <a:gdLst>
              <a:gd name="connsiteX0" fmla="*/ 0 w 12192000"/>
              <a:gd name="connsiteY0" fmla="*/ 0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0 w 12192000"/>
              <a:gd name="connsiteY4" fmla="*/ 0 h 1303362"/>
              <a:gd name="connsiteX0" fmla="*/ 1219200 w 12192000"/>
              <a:gd name="connsiteY0" fmla="*/ 14514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219200 w 12192000"/>
              <a:gd name="connsiteY4" fmla="*/ 14514 h 1303362"/>
              <a:gd name="connsiteX0" fmla="*/ 1436914 w 12192000"/>
              <a:gd name="connsiteY0" fmla="*/ 29028 h 1303362"/>
              <a:gd name="connsiteX1" fmla="*/ 12192000 w 12192000"/>
              <a:gd name="connsiteY1" fmla="*/ 0 h 1303362"/>
              <a:gd name="connsiteX2" fmla="*/ 12192000 w 12192000"/>
              <a:gd name="connsiteY2" fmla="*/ 1303362 h 1303362"/>
              <a:gd name="connsiteX3" fmla="*/ 0 w 12192000"/>
              <a:gd name="connsiteY3" fmla="*/ 1303362 h 1303362"/>
              <a:gd name="connsiteX4" fmla="*/ 1436914 w 12192000"/>
              <a:gd name="connsiteY4" fmla="*/ 29028 h 1303362"/>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3266 h 2387600"/>
              <a:gd name="connsiteX1" fmla="*/ 12206514 w 12206514"/>
              <a:gd name="connsiteY1" fmla="*/ 0 h 2387600"/>
              <a:gd name="connsiteX2" fmla="*/ 12192000 w 12206514"/>
              <a:gd name="connsiteY2" fmla="*/ 1084238 h 2387600"/>
              <a:gd name="connsiteX3" fmla="*/ 12192000 w 12206514"/>
              <a:gd name="connsiteY3" fmla="*/ 2387600 h 2387600"/>
              <a:gd name="connsiteX4" fmla="*/ 0 w 12206514"/>
              <a:gd name="connsiteY4" fmla="*/ 2387600 h 2387600"/>
              <a:gd name="connsiteX5" fmla="*/ 1436914 w 12206514"/>
              <a:gd name="connsiteY5" fmla="*/ 1113266 h 2387600"/>
              <a:gd name="connsiteX0" fmla="*/ 1436914 w 12206514"/>
              <a:gd name="connsiteY0" fmla="*/ 1117519 h 2391853"/>
              <a:gd name="connsiteX1" fmla="*/ 7489371 w 12206514"/>
              <a:gd name="connsiteY1" fmla="*/ 1223453 h 2391853"/>
              <a:gd name="connsiteX2" fmla="*/ 12206514 w 12206514"/>
              <a:gd name="connsiteY2" fmla="*/ 4253 h 2391853"/>
              <a:gd name="connsiteX3" fmla="*/ 12192000 w 12206514"/>
              <a:gd name="connsiteY3" fmla="*/ 1088491 h 2391853"/>
              <a:gd name="connsiteX4" fmla="*/ 12192000 w 12206514"/>
              <a:gd name="connsiteY4" fmla="*/ 2391853 h 2391853"/>
              <a:gd name="connsiteX5" fmla="*/ 0 w 12206514"/>
              <a:gd name="connsiteY5" fmla="*/ 2391853 h 2391853"/>
              <a:gd name="connsiteX6" fmla="*/ 1436914 w 12206514"/>
              <a:gd name="connsiteY6" fmla="*/ 1117519 h 2391853"/>
              <a:gd name="connsiteX0" fmla="*/ 1436914 w 12206514"/>
              <a:gd name="connsiteY0" fmla="*/ 1121779 h 2396113"/>
              <a:gd name="connsiteX1" fmla="*/ 7489371 w 12206514"/>
              <a:gd name="connsiteY1" fmla="*/ 1227713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21779 h 2396113"/>
              <a:gd name="connsiteX1" fmla="*/ 7518400 w 12206514"/>
              <a:gd name="connsiteY1" fmla="*/ 1663142 h 2396113"/>
              <a:gd name="connsiteX2" fmla="*/ 10116457 w 12206514"/>
              <a:gd name="connsiteY2" fmla="*/ 719714 h 2396113"/>
              <a:gd name="connsiteX3" fmla="*/ 12206514 w 12206514"/>
              <a:gd name="connsiteY3" fmla="*/ 8513 h 2396113"/>
              <a:gd name="connsiteX4" fmla="*/ 12192000 w 12206514"/>
              <a:gd name="connsiteY4" fmla="*/ 1092751 h 2396113"/>
              <a:gd name="connsiteX5" fmla="*/ 12192000 w 12206514"/>
              <a:gd name="connsiteY5" fmla="*/ 2396113 h 2396113"/>
              <a:gd name="connsiteX6" fmla="*/ 0 w 12206514"/>
              <a:gd name="connsiteY6" fmla="*/ 2396113 h 2396113"/>
              <a:gd name="connsiteX7" fmla="*/ 1436914 w 12206514"/>
              <a:gd name="connsiteY7" fmla="*/ 1121779 h 2396113"/>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498 h 2391832"/>
              <a:gd name="connsiteX1" fmla="*/ 7518400 w 12206514"/>
              <a:gd name="connsiteY1" fmla="*/ 1658861 h 2391832"/>
              <a:gd name="connsiteX2" fmla="*/ 9114971 w 12206514"/>
              <a:gd name="connsiteY2" fmla="*/ 1383090 h 2391832"/>
              <a:gd name="connsiteX3" fmla="*/ 12206514 w 12206514"/>
              <a:gd name="connsiteY3" fmla="*/ 4232 h 2391832"/>
              <a:gd name="connsiteX4" fmla="*/ 12192000 w 12206514"/>
              <a:gd name="connsiteY4" fmla="*/ 1088470 h 2391832"/>
              <a:gd name="connsiteX5" fmla="*/ 12192000 w 12206514"/>
              <a:gd name="connsiteY5" fmla="*/ 2391832 h 2391832"/>
              <a:gd name="connsiteX6" fmla="*/ 0 w 12206514"/>
              <a:gd name="connsiteY6" fmla="*/ 2391832 h 2391832"/>
              <a:gd name="connsiteX7" fmla="*/ 1436914 w 12206514"/>
              <a:gd name="connsiteY7" fmla="*/ 1117498 h 2391832"/>
              <a:gd name="connsiteX0" fmla="*/ 1436914 w 12206514"/>
              <a:gd name="connsiteY0" fmla="*/ 1117691 h 2392025"/>
              <a:gd name="connsiteX1" fmla="*/ 7518400 w 12206514"/>
              <a:gd name="connsiteY1" fmla="*/ 1659054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691 h 2392025"/>
              <a:gd name="connsiteX1" fmla="*/ 7692572 w 12206514"/>
              <a:gd name="connsiteY1" fmla="*/ 1688082 h 2392025"/>
              <a:gd name="connsiteX2" fmla="*/ 9579428 w 12206514"/>
              <a:gd name="connsiteY2" fmla="*/ 1325225 h 2392025"/>
              <a:gd name="connsiteX3" fmla="*/ 12206514 w 12206514"/>
              <a:gd name="connsiteY3" fmla="*/ 4425 h 2392025"/>
              <a:gd name="connsiteX4" fmla="*/ 12192000 w 12206514"/>
              <a:gd name="connsiteY4" fmla="*/ 1088663 h 2392025"/>
              <a:gd name="connsiteX5" fmla="*/ 12192000 w 12206514"/>
              <a:gd name="connsiteY5" fmla="*/ 2392025 h 2392025"/>
              <a:gd name="connsiteX6" fmla="*/ 0 w 12206514"/>
              <a:gd name="connsiteY6" fmla="*/ 2392025 h 2392025"/>
              <a:gd name="connsiteX7" fmla="*/ 1436914 w 12206514"/>
              <a:gd name="connsiteY7" fmla="*/ 1117691 h 2392025"/>
              <a:gd name="connsiteX0" fmla="*/ 1436914 w 12206514"/>
              <a:gd name="connsiteY0" fmla="*/ 1117593 h 2391927"/>
              <a:gd name="connsiteX1" fmla="*/ 7692572 w 12206514"/>
              <a:gd name="connsiteY1" fmla="*/ 1687984 h 2391927"/>
              <a:gd name="connsiteX2" fmla="*/ 9593943 w 12206514"/>
              <a:gd name="connsiteY2" fmla="*/ 1354156 h 2391927"/>
              <a:gd name="connsiteX3" fmla="*/ 12206514 w 12206514"/>
              <a:gd name="connsiteY3" fmla="*/ 4327 h 2391927"/>
              <a:gd name="connsiteX4" fmla="*/ 12192000 w 12206514"/>
              <a:gd name="connsiteY4" fmla="*/ 1088565 h 2391927"/>
              <a:gd name="connsiteX5" fmla="*/ 12192000 w 12206514"/>
              <a:gd name="connsiteY5" fmla="*/ 2391927 h 2391927"/>
              <a:gd name="connsiteX6" fmla="*/ 0 w 12206514"/>
              <a:gd name="connsiteY6" fmla="*/ 2391927 h 2391927"/>
              <a:gd name="connsiteX7" fmla="*/ 1436914 w 12206514"/>
              <a:gd name="connsiteY7" fmla="*/ 1117593 h 2391927"/>
              <a:gd name="connsiteX0" fmla="*/ 1436914 w 12206514"/>
              <a:gd name="connsiteY0" fmla="*/ 1117792 h 2392126"/>
              <a:gd name="connsiteX1" fmla="*/ 7692572 w 12206514"/>
              <a:gd name="connsiteY1" fmla="*/ 1688183 h 2392126"/>
              <a:gd name="connsiteX2" fmla="*/ 9593943 w 12206514"/>
              <a:gd name="connsiteY2" fmla="*/ 1354355 h 2392126"/>
              <a:gd name="connsiteX3" fmla="*/ 12206514 w 12206514"/>
              <a:gd name="connsiteY3" fmla="*/ 4526 h 2392126"/>
              <a:gd name="connsiteX4" fmla="*/ 12192000 w 12206514"/>
              <a:gd name="connsiteY4" fmla="*/ 1088764 h 2392126"/>
              <a:gd name="connsiteX5" fmla="*/ 12192000 w 12206514"/>
              <a:gd name="connsiteY5" fmla="*/ 2392126 h 2392126"/>
              <a:gd name="connsiteX6" fmla="*/ 0 w 12206514"/>
              <a:gd name="connsiteY6" fmla="*/ 2392126 h 2392126"/>
              <a:gd name="connsiteX7" fmla="*/ 1436914 w 12206514"/>
              <a:gd name="connsiteY7" fmla="*/ 1117792 h 2392126"/>
              <a:gd name="connsiteX0" fmla="*/ 1436914 w 12206514"/>
              <a:gd name="connsiteY0" fmla="*/ 1118190 h 2392524"/>
              <a:gd name="connsiteX1" fmla="*/ 7692572 w 12206514"/>
              <a:gd name="connsiteY1" fmla="*/ 1688581 h 2392524"/>
              <a:gd name="connsiteX2" fmla="*/ 9593943 w 12206514"/>
              <a:gd name="connsiteY2" fmla="*/ 1354753 h 2392524"/>
              <a:gd name="connsiteX3" fmla="*/ 12206514 w 12206514"/>
              <a:gd name="connsiteY3" fmla="*/ 4924 h 2392524"/>
              <a:gd name="connsiteX4" fmla="*/ 12192000 w 12206514"/>
              <a:gd name="connsiteY4" fmla="*/ 1089162 h 2392524"/>
              <a:gd name="connsiteX5" fmla="*/ 12192000 w 12206514"/>
              <a:gd name="connsiteY5" fmla="*/ 2392524 h 2392524"/>
              <a:gd name="connsiteX6" fmla="*/ 0 w 12206514"/>
              <a:gd name="connsiteY6" fmla="*/ 2392524 h 2392524"/>
              <a:gd name="connsiteX7" fmla="*/ 1436914 w 12206514"/>
              <a:gd name="connsiteY7" fmla="*/ 1118190 h 2392524"/>
              <a:gd name="connsiteX0" fmla="*/ 1436914 w 12206514"/>
              <a:gd name="connsiteY0" fmla="*/ 1121944 h 2396278"/>
              <a:gd name="connsiteX1" fmla="*/ 7692572 w 12206514"/>
              <a:gd name="connsiteY1" fmla="*/ 1692335 h 2396278"/>
              <a:gd name="connsiteX2" fmla="*/ 95939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 name="connsiteX0" fmla="*/ 1436914 w 12206514"/>
              <a:gd name="connsiteY0" fmla="*/ 1120138 h 2394472"/>
              <a:gd name="connsiteX1" fmla="*/ 7692572 w 12206514"/>
              <a:gd name="connsiteY1" fmla="*/ 1690529 h 2394472"/>
              <a:gd name="connsiteX2" fmla="*/ 9651093 w 12206514"/>
              <a:gd name="connsiteY2" fmla="*/ 1032851 h 2394472"/>
              <a:gd name="connsiteX3" fmla="*/ 12206514 w 12206514"/>
              <a:gd name="connsiteY3" fmla="*/ 6872 h 2394472"/>
              <a:gd name="connsiteX4" fmla="*/ 12192000 w 12206514"/>
              <a:gd name="connsiteY4" fmla="*/ 1091110 h 2394472"/>
              <a:gd name="connsiteX5" fmla="*/ 12192000 w 12206514"/>
              <a:gd name="connsiteY5" fmla="*/ 2394472 h 2394472"/>
              <a:gd name="connsiteX6" fmla="*/ 0 w 12206514"/>
              <a:gd name="connsiteY6" fmla="*/ 2394472 h 2394472"/>
              <a:gd name="connsiteX7" fmla="*/ 1436914 w 12206514"/>
              <a:gd name="connsiteY7" fmla="*/ 1120138 h 2394472"/>
              <a:gd name="connsiteX0" fmla="*/ 1436914 w 12206514"/>
              <a:gd name="connsiteY0" fmla="*/ 1121944 h 2396278"/>
              <a:gd name="connsiteX1" fmla="*/ 7692572 w 12206514"/>
              <a:gd name="connsiteY1" fmla="*/ 1692335 h 2396278"/>
              <a:gd name="connsiteX2" fmla="*/ 10470243 w 12206514"/>
              <a:gd name="connsiteY2" fmla="*/ 863207 h 2396278"/>
              <a:gd name="connsiteX3" fmla="*/ 12206514 w 12206514"/>
              <a:gd name="connsiteY3" fmla="*/ 8678 h 2396278"/>
              <a:gd name="connsiteX4" fmla="*/ 12192000 w 12206514"/>
              <a:gd name="connsiteY4" fmla="*/ 1092916 h 2396278"/>
              <a:gd name="connsiteX5" fmla="*/ 12192000 w 12206514"/>
              <a:gd name="connsiteY5" fmla="*/ 2396278 h 2396278"/>
              <a:gd name="connsiteX6" fmla="*/ 0 w 12206514"/>
              <a:gd name="connsiteY6" fmla="*/ 2396278 h 2396278"/>
              <a:gd name="connsiteX7" fmla="*/ 1436914 w 12206514"/>
              <a:gd name="connsiteY7" fmla="*/ 1121944 h 2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06514" h="2396278">
                <a:moveTo>
                  <a:pt x="1436914" y="1121944"/>
                </a:moveTo>
                <a:cubicBezTo>
                  <a:pt x="2644019" y="823192"/>
                  <a:pt x="5897639" y="1877879"/>
                  <a:pt x="7692572" y="1692335"/>
                </a:cubicBezTo>
                <a:cubicBezTo>
                  <a:pt x="9131905" y="1601134"/>
                  <a:pt x="10163024" y="979322"/>
                  <a:pt x="10470243" y="863207"/>
                </a:cubicBezTo>
                <a:cubicBezTo>
                  <a:pt x="11270947" y="500350"/>
                  <a:pt x="11853333" y="-77685"/>
                  <a:pt x="12206514" y="8678"/>
                </a:cubicBezTo>
                <a:lnTo>
                  <a:pt x="12192000" y="1092916"/>
                </a:lnTo>
                <a:lnTo>
                  <a:pt x="12192000" y="2396278"/>
                </a:lnTo>
                <a:lnTo>
                  <a:pt x="0" y="2396278"/>
                </a:lnTo>
                <a:lnTo>
                  <a:pt x="1436914" y="1121944"/>
                </a:lnTo>
                <a:close/>
              </a:path>
            </a:pathLst>
          </a:custGeom>
          <a:solidFill>
            <a:schemeClr val="accent5">
              <a:lumMod val="50000"/>
            </a:schemeClr>
          </a:solidFill>
          <a:ln w="57150">
            <a:solidFill>
              <a:schemeClr val="bg1"/>
            </a:solidFill>
          </a:ln>
          <a:scene3d>
            <a:camera prst="orthographicFront"/>
            <a:lightRig rig="threePt" dir="t"/>
          </a:scene3d>
          <a:sp3d>
            <a:bevelT w="952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dirty="0"/>
          </a:p>
        </p:txBody>
      </p:sp>
      <p:sp>
        <p:nvSpPr>
          <p:cNvPr id="2" name="CuadroTexto 1"/>
          <p:cNvSpPr txBox="1"/>
          <p:nvPr/>
        </p:nvSpPr>
        <p:spPr>
          <a:xfrm>
            <a:off x="-1002890" y="99042"/>
            <a:ext cx="4911213" cy="707886"/>
          </a:xfrm>
          <a:prstGeom prst="rect">
            <a:avLst/>
          </a:prstGeom>
          <a:noFill/>
        </p:spPr>
        <p:txBody>
          <a:bodyPr wrap="square" rtlCol="0">
            <a:spAutoFit/>
          </a:bodyPr>
          <a:lstStyle/>
          <a:p>
            <a:pPr algn="ctr"/>
            <a:r>
              <a:rPr lang="es-DO" sz="4000" b="1" dirty="0" smtClean="0">
                <a:solidFill>
                  <a:schemeClr val="accent2"/>
                </a:solidFill>
                <a:latin typeface="Calibri" panose="020F0502020204030204" pitchFamily="34" charset="0"/>
                <a:cs typeface="Calibri" panose="020F0502020204030204" pitchFamily="34" charset="0"/>
              </a:rPr>
              <a:t>Introducción</a:t>
            </a:r>
            <a:endParaRPr lang="en-US" sz="4000" b="1" dirty="0">
              <a:solidFill>
                <a:schemeClr val="accent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257948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2. </a:t>
            </a:r>
            <a:r>
              <a:rPr lang="es-ES" sz="3600" b="1" dirty="0">
                <a:solidFill>
                  <a:srgbClr val="FFFF00"/>
                </a:solidFill>
                <a:latin typeface="Calibri" panose="020F0502020204030204" pitchFamily="34" charset="0"/>
                <a:cs typeface="Calibri" panose="020F0502020204030204" pitchFamily="34" charset="0"/>
              </a:rPr>
              <a:t>¿Qué promesa le da Dios a su pueblo con relación al futuro? Amos 3:7</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91" y="1403224"/>
            <a:ext cx="11198581" cy="286232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a:solidFill>
                  <a:schemeClr val="accent2"/>
                </a:solidFill>
                <a:latin typeface="Calibri" panose="020F0502020204030204" pitchFamily="34" charset="0"/>
                <a:cs typeface="Calibri" panose="020F0502020204030204" pitchFamily="34" charset="0"/>
              </a:rPr>
              <a:t>7</a:t>
            </a:r>
            <a:r>
              <a:rPr lang="es-ES" sz="6000" b="1" dirty="0">
                <a:solidFill>
                  <a:schemeClr val="bg1"/>
                </a:solidFill>
                <a:latin typeface="Calibri" panose="020F0502020204030204" pitchFamily="34" charset="0"/>
                <a:cs typeface="Calibri" panose="020F0502020204030204" pitchFamily="34" charset="0"/>
              </a:rPr>
              <a:t> Porque no hará nada Jehová el Señor, sin que revele su </a:t>
            </a:r>
            <a:r>
              <a:rPr lang="es-ES" sz="6000" b="1" dirty="0" smtClean="0">
                <a:solidFill>
                  <a:schemeClr val="bg1"/>
                </a:solidFill>
                <a:latin typeface="Calibri" panose="020F0502020204030204" pitchFamily="34" charset="0"/>
                <a:cs typeface="Calibri" panose="020F0502020204030204" pitchFamily="34" charset="0"/>
              </a:rPr>
              <a:t>________ </a:t>
            </a:r>
            <a:r>
              <a:rPr lang="es-ES" sz="6000" b="1" dirty="0">
                <a:solidFill>
                  <a:schemeClr val="bg1"/>
                </a:solidFill>
                <a:latin typeface="Calibri" panose="020F0502020204030204" pitchFamily="34" charset="0"/>
                <a:cs typeface="Calibri" panose="020F0502020204030204" pitchFamily="34" charset="0"/>
              </a:rPr>
              <a:t>a sus siervos los </a:t>
            </a:r>
            <a:r>
              <a:rPr lang="es-ES" sz="6000" b="1" dirty="0" smtClean="0">
                <a:solidFill>
                  <a:schemeClr val="bg1"/>
                </a:solidFill>
                <a:latin typeface="Calibri" panose="020F0502020204030204" pitchFamily="34" charset="0"/>
                <a:cs typeface="Calibri" panose="020F0502020204030204" pitchFamily="34" charset="0"/>
              </a:rPr>
              <a:t>________.</a:t>
            </a:r>
            <a:endParaRPr lang="es-DO" sz="6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8347587" y="2199964"/>
            <a:ext cx="2920178"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secreto</a:t>
            </a:r>
            <a:endParaRPr lang="en-US" sz="6000" dirty="0">
              <a:solidFill>
                <a:srgbClr val="FFFF00"/>
              </a:solidFill>
            </a:endParaRPr>
          </a:p>
        </p:txBody>
      </p:sp>
      <p:sp>
        <p:nvSpPr>
          <p:cNvPr id="9" name="CuadroTexto 8"/>
          <p:cNvSpPr txBox="1"/>
          <p:nvPr/>
        </p:nvSpPr>
        <p:spPr>
          <a:xfrm>
            <a:off x="5771715" y="3330199"/>
            <a:ext cx="2575872" cy="923330"/>
          </a:xfrm>
          <a:prstGeom prst="rect">
            <a:avLst/>
          </a:prstGeom>
          <a:noFill/>
        </p:spPr>
        <p:txBody>
          <a:bodyPr wrap="square" rtlCol="0">
            <a:spAutoFit/>
          </a:bodyPr>
          <a:lstStyle/>
          <a:p>
            <a:r>
              <a:rPr lang="es-ES" sz="5400" b="1" dirty="0">
                <a:solidFill>
                  <a:srgbClr val="FFFF00"/>
                </a:solidFill>
                <a:latin typeface="Calibri" panose="020F0502020204030204" pitchFamily="34" charset="0"/>
                <a:cs typeface="Calibri" panose="020F0502020204030204" pitchFamily="34" charset="0"/>
              </a:rPr>
              <a:t>profetas</a:t>
            </a:r>
            <a:endParaRPr lang="en-US" sz="5400" dirty="0">
              <a:solidFill>
                <a:srgbClr val="FFFF00"/>
              </a:solidFill>
            </a:endParaRPr>
          </a:p>
        </p:txBody>
      </p:sp>
    </p:spTree>
    <p:extLst>
      <p:ext uri="{BB962C8B-B14F-4D97-AF65-F5344CB8AC3E}">
        <p14:creationId xmlns:p14="http://schemas.microsoft.com/office/powerpoint/2010/main" val="79671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856920" y="299186"/>
            <a:ext cx="9154265" cy="5632311"/>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6000" b="1" dirty="0">
                <a:solidFill>
                  <a:schemeClr val="bg1"/>
                </a:solidFill>
              </a:rPr>
              <a:t>El Espíritu Santo revela la verdad a través de los profetas de la Biblia. El futuro se revela </a:t>
            </a:r>
            <a:r>
              <a:rPr lang="es-ES" sz="6000" b="1" dirty="0" smtClean="0">
                <a:solidFill>
                  <a:schemeClr val="bg1"/>
                </a:solidFill>
              </a:rPr>
              <a:t>con claridad</a:t>
            </a:r>
            <a:r>
              <a:rPr lang="es-ES" sz="6000" b="1" dirty="0">
                <a:solidFill>
                  <a:schemeClr val="bg1"/>
                </a:solidFill>
              </a:rPr>
              <a:t>. A Dios jamás lo toman por sorpresa.</a:t>
            </a:r>
            <a:endParaRPr lang="es-DO" sz="6000" b="1" dirty="0">
              <a:solidFill>
                <a:schemeClr val="bg1"/>
              </a:solidFill>
            </a:endParaRPr>
          </a:p>
        </p:txBody>
      </p:sp>
    </p:spTree>
    <p:extLst>
      <p:ext uri="{BB962C8B-B14F-4D97-AF65-F5344CB8AC3E}">
        <p14:creationId xmlns:p14="http://schemas.microsoft.com/office/powerpoint/2010/main" val="29280741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3. </a:t>
            </a:r>
            <a:r>
              <a:rPr lang="es-ES" sz="3600" b="1" dirty="0">
                <a:solidFill>
                  <a:srgbClr val="FFFF00"/>
                </a:solidFill>
                <a:latin typeface="Calibri" panose="020F0502020204030204" pitchFamily="34" charset="0"/>
                <a:cs typeface="Calibri" panose="020F0502020204030204" pitchFamily="34" charset="0"/>
              </a:rPr>
              <a:t>¿Por qué deberíamos estudiar la profecía bíblica? Juan 14: 29</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91" y="1403224"/>
            <a:ext cx="11198581" cy="286232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a:solidFill>
                  <a:schemeClr val="accent2"/>
                </a:solidFill>
                <a:latin typeface="Calibri" panose="020F0502020204030204" pitchFamily="34" charset="0"/>
                <a:cs typeface="Calibri" panose="020F0502020204030204" pitchFamily="34" charset="0"/>
              </a:rPr>
              <a:t>7</a:t>
            </a:r>
            <a:r>
              <a:rPr lang="es-ES" sz="6000" b="1" dirty="0">
                <a:solidFill>
                  <a:schemeClr val="bg1"/>
                </a:solidFill>
                <a:latin typeface="Calibri" panose="020F0502020204030204" pitchFamily="34" charset="0"/>
                <a:cs typeface="Calibri" panose="020F0502020204030204" pitchFamily="34" charset="0"/>
              </a:rPr>
              <a:t> 29 Y ahora os lo he dicho antes que suceda, para que cuando </a:t>
            </a:r>
            <a:r>
              <a:rPr lang="es-ES" sz="6000" b="1" dirty="0" smtClean="0">
                <a:solidFill>
                  <a:schemeClr val="bg1"/>
                </a:solidFill>
                <a:latin typeface="Calibri" panose="020F0502020204030204" pitchFamily="34" charset="0"/>
                <a:cs typeface="Calibri" panose="020F0502020204030204" pitchFamily="34" charset="0"/>
              </a:rPr>
              <a:t>________, ______.</a:t>
            </a:r>
            <a:endParaRPr lang="es-DO" sz="6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909842" y="3212831"/>
            <a:ext cx="2482287"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suceda</a:t>
            </a:r>
            <a:endParaRPr lang="en-US" sz="6000" dirty="0">
              <a:solidFill>
                <a:srgbClr val="FFFF00"/>
              </a:solidFill>
            </a:endParaRPr>
          </a:p>
        </p:txBody>
      </p:sp>
      <p:sp>
        <p:nvSpPr>
          <p:cNvPr id="9" name="CuadroTexto 8"/>
          <p:cNvSpPr txBox="1"/>
          <p:nvPr/>
        </p:nvSpPr>
        <p:spPr>
          <a:xfrm>
            <a:off x="4208386" y="3305164"/>
            <a:ext cx="2015434" cy="923330"/>
          </a:xfrm>
          <a:prstGeom prst="rect">
            <a:avLst/>
          </a:prstGeom>
          <a:noFill/>
        </p:spPr>
        <p:txBody>
          <a:bodyPr wrap="square" rtlCol="0">
            <a:spAutoFit/>
          </a:bodyPr>
          <a:lstStyle/>
          <a:p>
            <a:r>
              <a:rPr lang="es-ES" sz="5400" b="1" dirty="0">
                <a:solidFill>
                  <a:srgbClr val="FFFF00"/>
                </a:solidFill>
                <a:latin typeface="Calibri" panose="020F0502020204030204" pitchFamily="34" charset="0"/>
                <a:cs typeface="Calibri" panose="020F0502020204030204" pitchFamily="34" charset="0"/>
              </a:rPr>
              <a:t>creáis</a:t>
            </a:r>
            <a:endParaRPr lang="en-US" sz="5400" dirty="0">
              <a:solidFill>
                <a:srgbClr val="FFFF00"/>
              </a:solidFill>
            </a:endParaRPr>
          </a:p>
        </p:txBody>
      </p:sp>
    </p:spTree>
    <p:extLst>
      <p:ext uri="{BB962C8B-B14F-4D97-AF65-F5344CB8AC3E}">
        <p14:creationId xmlns:p14="http://schemas.microsoft.com/office/powerpoint/2010/main" val="179377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667896"/>
            <a:ext cx="8750061" cy="507831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rPr>
              <a:t>La profecía cumplida aumenta nuestra confianza en la veracidad de la Biblia. También </a:t>
            </a:r>
            <a:r>
              <a:rPr lang="es-ES" sz="5400" b="1" dirty="0" smtClean="0">
                <a:solidFill>
                  <a:schemeClr val="bg1"/>
                </a:solidFill>
              </a:rPr>
              <a:t>nos prepara </a:t>
            </a:r>
            <a:r>
              <a:rPr lang="es-ES" sz="5400" b="1" dirty="0">
                <a:solidFill>
                  <a:schemeClr val="bg1"/>
                </a:solidFill>
              </a:rPr>
              <a:t>para los acontecimientos agobiantes que nos esperan.</a:t>
            </a:r>
            <a:endParaRPr lang="es-DO" sz="5400" b="1" dirty="0">
              <a:solidFill>
                <a:schemeClr val="bg1"/>
              </a:solidFill>
            </a:endParaRPr>
          </a:p>
        </p:txBody>
      </p:sp>
    </p:spTree>
    <p:extLst>
      <p:ext uri="{BB962C8B-B14F-4D97-AF65-F5344CB8AC3E}">
        <p14:creationId xmlns:p14="http://schemas.microsoft.com/office/powerpoint/2010/main" val="18574415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754326"/>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4</a:t>
            </a:r>
            <a:r>
              <a:rPr lang="es-DO"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¿Qué consejo dio Jesús mismo, en su sermón sobre los hechos finales, con relación a </a:t>
            </a:r>
            <a:r>
              <a:rPr lang="es-ES" sz="3600" b="1" dirty="0" smtClean="0">
                <a:solidFill>
                  <a:srgbClr val="FFFF00"/>
                </a:solidFill>
                <a:latin typeface="Calibri" panose="020F0502020204030204" pitchFamily="34" charset="0"/>
                <a:cs typeface="Calibri" panose="020F0502020204030204" pitchFamily="34" charset="0"/>
              </a:rPr>
              <a:t>las profecías </a:t>
            </a:r>
            <a:r>
              <a:rPr lang="es-ES" sz="3600" b="1" dirty="0">
                <a:solidFill>
                  <a:srgbClr val="FFFF00"/>
                </a:solidFill>
                <a:latin typeface="Calibri" panose="020F0502020204030204" pitchFamily="34" charset="0"/>
                <a:cs typeface="Calibri" panose="020F0502020204030204" pitchFamily="34" charset="0"/>
              </a:rPr>
              <a:t>de Daniel? Mateo 24:15</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89" y="2140643"/>
            <a:ext cx="11198581" cy="4708981"/>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a:solidFill>
                  <a:schemeClr val="accent2"/>
                </a:solidFill>
                <a:latin typeface="Calibri" panose="020F0502020204030204" pitchFamily="34" charset="0"/>
                <a:cs typeface="Calibri" panose="020F0502020204030204" pitchFamily="34" charset="0"/>
              </a:rPr>
              <a:t>15</a:t>
            </a:r>
            <a:r>
              <a:rPr lang="es-ES" sz="6000" b="1" dirty="0">
                <a:solidFill>
                  <a:schemeClr val="bg1"/>
                </a:solidFill>
                <a:latin typeface="Calibri" panose="020F0502020204030204" pitchFamily="34" charset="0"/>
                <a:cs typeface="Calibri" panose="020F0502020204030204" pitchFamily="34" charset="0"/>
              </a:rPr>
              <a:t> Por tanto, cuando veáis en el lugar santo la abominación desoladora de que </a:t>
            </a:r>
            <a:r>
              <a:rPr lang="es-ES" sz="6000" b="1" dirty="0" smtClean="0">
                <a:solidFill>
                  <a:schemeClr val="bg1"/>
                </a:solidFill>
                <a:latin typeface="Calibri" panose="020F0502020204030204" pitchFamily="34" charset="0"/>
                <a:cs typeface="Calibri" panose="020F0502020204030204" pitchFamily="34" charset="0"/>
              </a:rPr>
              <a:t>______ </a:t>
            </a:r>
            <a:r>
              <a:rPr lang="es-ES" sz="6000" b="1" dirty="0">
                <a:solidFill>
                  <a:schemeClr val="bg1"/>
                </a:solidFill>
                <a:latin typeface="Calibri" panose="020F0502020204030204" pitchFamily="34" charset="0"/>
                <a:cs typeface="Calibri" panose="020F0502020204030204" pitchFamily="34" charset="0"/>
              </a:rPr>
              <a:t>el profeta </a:t>
            </a:r>
            <a:r>
              <a:rPr lang="es-ES" sz="6000" b="1" dirty="0" smtClean="0">
                <a:solidFill>
                  <a:schemeClr val="bg1"/>
                </a:solidFill>
                <a:latin typeface="Calibri" panose="020F0502020204030204" pitchFamily="34" charset="0"/>
                <a:cs typeface="Calibri" panose="020F0502020204030204" pitchFamily="34" charset="0"/>
              </a:rPr>
              <a:t>_______ </a:t>
            </a:r>
            <a:r>
              <a:rPr lang="es-ES" sz="6000" b="1" dirty="0">
                <a:solidFill>
                  <a:schemeClr val="bg1"/>
                </a:solidFill>
                <a:latin typeface="Calibri" panose="020F0502020204030204" pitchFamily="34" charset="0"/>
                <a:cs typeface="Calibri" panose="020F0502020204030204" pitchFamily="34" charset="0"/>
              </a:rPr>
              <a:t>(el que lee, entienda),</a:t>
            </a:r>
            <a:endParaRPr lang="es-DO" sz="6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6656887" y="3987301"/>
            <a:ext cx="2015166"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habló</a:t>
            </a:r>
            <a:endParaRPr lang="en-US" sz="6000" dirty="0">
              <a:solidFill>
                <a:srgbClr val="FFFF00"/>
              </a:solidFill>
            </a:endParaRPr>
          </a:p>
        </p:txBody>
      </p:sp>
      <p:sp>
        <p:nvSpPr>
          <p:cNvPr id="9" name="CuadroTexto 8"/>
          <p:cNvSpPr txBox="1"/>
          <p:nvPr/>
        </p:nvSpPr>
        <p:spPr>
          <a:xfrm>
            <a:off x="3400042" y="4899965"/>
            <a:ext cx="2015434" cy="923330"/>
          </a:xfrm>
          <a:prstGeom prst="rect">
            <a:avLst/>
          </a:prstGeom>
          <a:noFill/>
        </p:spPr>
        <p:txBody>
          <a:bodyPr wrap="square" rtlCol="0">
            <a:spAutoFit/>
          </a:bodyPr>
          <a:lstStyle/>
          <a:p>
            <a:r>
              <a:rPr lang="es-ES" sz="5400" b="1" dirty="0">
                <a:solidFill>
                  <a:srgbClr val="FFFF00"/>
                </a:solidFill>
                <a:latin typeface="Calibri" panose="020F0502020204030204" pitchFamily="34" charset="0"/>
                <a:cs typeface="Calibri" panose="020F0502020204030204" pitchFamily="34" charset="0"/>
              </a:rPr>
              <a:t>Daniel</a:t>
            </a:r>
            <a:endParaRPr lang="en-US" sz="5400" dirty="0">
              <a:solidFill>
                <a:srgbClr val="FFFF00"/>
              </a:solidFill>
            </a:endParaRPr>
          </a:p>
        </p:txBody>
      </p:sp>
    </p:spTree>
    <p:extLst>
      <p:ext uri="{BB962C8B-B14F-4D97-AF65-F5344CB8AC3E}">
        <p14:creationId xmlns:p14="http://schemas.microsoft.com/office/powerpoint/2010/main" val="178659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187506"/>
            <a:ext cx="8750061"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rPr>
              <a:t>El libro de Daniel debe ser sumamente importante. Es el único libro que Jesús le recomienda a </a:t>
            </a:r>
            <a:r>
              <a:rPr lang="es-ES" sz="4400" b="1" dirty="0" smtClean="0">
                <a:solidFill>
                  <a:schemeClr val="bg1"/>
                </a:solidFill>
              </a:rPr>
              <a:t>su pueblo </a:t>
            </a:r>
            <a:r>
              <a:rPr lang="es-ES" sz="4400" b="1" dirty="0">
                <a:solidFill>
                  <a:schemeClr val="bg1"/>
                </a:solidFill>
              </a:rPr>
              <a:t>de los últimos días que estudie. Contiene verdad para nuestro tiempo. Las profecías </a:t>
            </a:r>
            <a:r>
              <a:rPr lang="es-ES" sz="4400" b="1" dirty="0" smtClean="0">
                <a:solidFill>
                  <a:schemeClr val="bg1"/>
                </a:solidFill>
              </a:rPr>
              <a:t>de Daniel </a:t>
            </a:r>
            <a:r>
              <a:rPr lang="es-ES" sz="4400" b="1" dirty="0">
                <a:solidFill>
                  <a:schemeClr val="bg1"/>
                </a:solidFill>
              </a:rPr>
              <a:t>revelan los planes de Dios y desenmascaran los planes del </a:t>
            </a:r>
            <a:r>
              <a:rPr lang="es-ES" sz="4400" b="1" dirty="0" smtClean="0">
                <a:solidFill>
                  <a:schemeClr val="bg1"/>
                </a:solidFill>
              </a:rPr>
              <a:t>enemigo.</a:t>
            </a:r>
            <a:endParaRPr lang="es-DO" sz="4400" b="1" dirty="0">
              <a:solidFill>
                <a:schemeClr val="bg1"/>
              </a:solidFill>
            </a:endParaRPr>
          </a:p>
        </p:txBody>
      </p:sp>
    </p:spTree>
    <p:extLst>
      <p:ext uri="{BB962C8B-B14F-4D97-AF65-F5344CB8AC3E}">
        <p14:creationId xmlns:p14="http://schemas.microsoft.com/office/powerpoint/2010/main" val="1337352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chemeClr val="accent3"/>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261385" y="1580297"/>
            <a:ext cx="3063630" cy="1446550"/>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b="1" dirty="0" smtClean="0">
                <a:solidFill>
                  <a:schemeClr val="bg1"/>
                </a:solidFill>
                <a:latin typeface="Arial" panose="020B0604020202020204" pitchFamily="34" charset="0"/>
                <a:cs typeface="Arial" panose="020B0604020202020204" pitchFamily="34" charset="0"/>
              </a:rPr>
              <a:t>Partes del libro</a:t>
            </a:r>
            <a:endParaRPr lang="es-DO" sz="4400" b="1" dirty="0">
              <a:solidFill>
                <a:schemeClr val="bg1"/>
              </a:solidFill>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187506"/>
            <a:ext cx="8750061"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smtClean="0">
                <a:solidFill>
                  <a:schemeClr val="bg1"/>
                </a:solidFill>
              </a:rPr>
              <a:t>El </a:t>
            </a:r>
            <a:r>
              <a:rPr lang="es-ES" sz="4800" b="1" dirty="0">
                <a:solidFill>
                  <a:schemeClr val="bg1"/>
                </a:solidFill>
              </a:rPr>
              <a:t>libro de Daniel </a:t>
            </a:r>
            <a:r>
              <a:rPr lang="es-ES" sz="4800" b="1" dirty="0" smtClean="0">
                <a:solidFill>
                  <a:schemeClr val="bg1"/>
                </a:solidFill>
              </a:rPr>
              <a:t>se puede </a:t>
            </a:r>
            <a:r>
              <a:rPr lang="es-ES" sz="4800" b="1" dirty="0">
                <a:solidFill>
                  <a:schemeClr val="bg1"/>
                </a:solidFill>
              </a:rPr>
              <a:t>dividir en dos partes: </a:t>
            </a:r>
            <a:r>
              <a:rPr lang="es-ES" sz="4800" b="1" dirty="0">
                <a:solidFill>
                  <a:schemeClr val="accent2"/>
                </a:solidFill>
              </a:rPr>
              <a:t>historias</a:t>
            </a:r>
            <a:r>
              <a:rPr lang="es-ES" sz="4800" b="1" dirty="0">
                <a:solidFill>
                  <a:schemeClr val="bg1"/>
                </a:solidFill>
              </a:rPr>
              <a:t> y </a:t>
            </a:r>
            <a:r>
              <a:rPr lang="es-ES" sz="4800" b="1" dirty="0">
                <a:solidFill>
                  <a:schemeClr val="accent2"/>
                </a:solidFill>
              </a:rPr>
              <a:t>profecías</a:t>
            </a:r>
            <a:r>
              <a:rPr lang="es-ES" sz="4800" b="1" dirty="0">
                <a:solidFill>
                  <a:schemeClr val="bg1"/>
                </a:solidFill>
              </a:rPr>
              <a:t>. Las historias revelan </a:t>
            </a:r>
            <a:r>
              <a:rPr lang="es-ES" sz="4800" b="1" u="sng" dirty="0">
                <a:solidFill>
                  <a:schemeClr val="bg1"/>
                </a:solidFill>
              </a:rPr>
              <a:t>cómo estar </a:t>
            </a:r>
            <a:r>
              <a:rPr lang="es-ES" sz="4800" b="1" u="sng" dirty="0" smtClean="0">
                <a:solidFill>
                  <a:schemeClr val="bg1"/>
                </a:solidFill>
              </a:rPr>
              <a:t>preparados </a:t>
            </a:r>
            <a:r>
              <a:rPr lang="es-ES" sz="4800" b="1" dirty="0" smtClean="0">
                <a:solidFill>
                  <a:schemeClr val="bg1"/>
                </a:solidFill>
              </a:rPr>
              <a:t>para </a:t>
            </a:r>
            <a:r>
              <a:rPr lang="es-ES" sz="4800" b="1" dirty="0">
                <a:solidFill>
                  <a:schemeClr val="bg1"/>
                </a:solidFill>
              </a:rPr>
              <a:t>los días del fin de la tierra. Las profecías revelan </a:t>
            </a:r>
            <a:r>
              <a:rPr lang="es-ES" sz="4800" b="1" u="sng" dirty="0">
                <a:solidFill>
                  <a:schemeClr val="bg1"/>
                </a:solidFill>
              </a:rPr>
              <a:t>cuándo ocurrirán</a:t>
            </a:r>
            <a:r>
              <a:rPr lang="es-ES" sz="4800" b="1" dirty="0">
                <a:solidFill>
                  <a:schemeClr val="bg1"/>
                </a:solidFill>
              </a:rPr>
              <a:t> esos </a:t>
            </a:r>
            <a:r>
              <a:rPr lang="es-ES" sz="4800" b="1" dirty="0" smtClean="0">
                <a:solidFill>
                  <a:schemeClr val="bg1"/>
                </a:solidFill>
              </a:rPr>
              <a:t>acontecimientos finales.</a:t>
            </a:r>
            <a:endParaRPr lang="es-DO" sz="4800" b="1" dirty="0">
              <a:solidFill>
                <a:schemeClr val="bg1"/>
              </a:solidFill>
            </a:endParaRPr>
          </a:p>
        </p:txBody>
      </p:sp>
    </p:spTree>
    <p:extLst>
      <p:ext uri="{BB962C8B-B14F-4D97-AF65-F5344CB8AC3E}">
        <p14:creationId xmlns:p14="http://schemas.microsoft.com/office/powerpoint/2010/main" val="23624018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945407" y="1186188"/>
            <a:ext cx="3511496" cy="1077218"/>
          </a:xfrm>
          <a:prstGeom prst="rect">
            <a:avLst/>
          </a:prstGeom>
          <a:noFill/>
        </p:spPr>
        <p:txBody>
          <a:bodyPr wrap="square" rtlCol="0">
            <a:spAutoFit/>
          </a:bodyPr>
          <a:lstStyle/>
          <a:p>
            <a:pPr lvl="0">
              <a:defRPr/>
            </a:pPr>
            <a:r>
              <a:rPr lang="es-ES" sz="3200" dirty="0">
                <a:solidFill>
                  <a:srgbClr val="DF6613"/>
                </a:solidFill>
              </a:rPr>
              <a:t>Promesa de Dios sobre el futuro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45408" y="30409"/>
            <a:ext cx="4197824" cy="584775"/>
          </a:xfrm>
          <a:prstGeom prst="rect">
            <a:avLst/>
          </a:prstGeom>
          <a:noFill/>
        </p:spPr>
        <p:txBody>
          <a:bodyPr wrap="square" rtlCol="0">
            <a:spAutoFit/>
          </a:bodyPr>
          <a:lstStyle/>
          <a:p>
            <a:pPr lvl="0">
              <a:defRPr/>
            </a:pPr>
            <a:r>
              <a:rPr lang="es-ES" sz="3200" dirty="0">
                <a:solidFill>
                  <a:srgbClr val="DF6613"/>
                </a:solidFill>
              </a:rPr>
              <a:t>Profecías </a:t>
            </a:r>
            <a:r>
              <a:rPr lang="es-ES" sz="3200" dirty="0" smtClean="0">
                <a:solidFill>
                  <a:srgbClr val="DF6613"/>
                </a:solidFill>
              </a:rPr>
              <a:t>selladas </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945407" y="4201387"/>
            <a:ext cx="3712954" cy="584775"/>
          </a:xfrm>
          <a:prstGeom prst="rect">
            <a:avLst/>
          </a:prstGeom>
          <a:noFill/>
        </p:spPr>
        <p:txBody>
          <a:bodyPr wrap="square" rtlCol="0">
            <a:spAutoFit/>
          </a:bodyPr>
          <a:lstStyle/>
          <a:p>
            <a:pPr lvl="0">
              <a:defRPr/>
            </a:pPr>
            <a:r>
              <a:rPr lang="es-ES" sz="3200" dirty="0">
                <a:solidFill>
                  <a:srgbClr val="DF6613"/>
                </a:solidFill>
              </a:rPr>
              <a:t>Historias en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2064774" y="5645289"/>
            <a:ext cx="3892383" cy="584775"/>
          </a:xfrm>
          <a:prstGeom prst="rect">
            <a:avLst/>
          </a:prstGeom>
          <a:noFill/>
        </p:spPr>
        <p:txBody>
          <a:bodyPr wrap="square" rtlCol="0">
            <a:spAutoFit/>
          </a:bodyPr>
          <a:lstStyle/>
          <a:p>
            <a:pPr lvl="0">
              <a:defRPr/>
            </a:pPr>
            <a:r>
              <a:rPr lang="es-ES" sz="3200" dirty="0">
                <a:solidFill>
                  <a:srgbClr val="DF6613"/>
                </a:solidFill>
              </a:rPr>
              <a:t>Profecías en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945407" y="2756782"/>
            <a:ext cx="3779164" cy="584775"/>
          </a:xfrm>
          <a:prstGeom prst="rect">
            <a:avLst/>
          </a:prstGeom>
          <a:noFill/>
        </p:spPr>
        <p:txBody>
          <a:bodyPr wrap="square" rtlCol="0">
            <a:spAutoFit/>
          </a:bodyPr>
          <a:lstStyle/>
          <a:p>
            <a:pPr lvl="0">
              <a:defRPr/>
            </a:pPr>
            <a:r>
              <a:rPr lang="es-ES" sz="3200" dirty="0">
                <a:solidFill>
                  <a:srgbClr val="DF6613"/>
                </a:solidFill>
              </a:rPr>
              <a:t>Profecía cumplida</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609401" y="4868780"/>
            <a:ext cx="4137725" cy="584775"/>
          </a:xfrm>
          <a:prstGeom prst="rect">
            <a:avLst/>
          </a:prstGeom>
          <a:noFill/>
        </p:spPr>
        <p:txBody>
          <a:bodyPr wrap="square" rtlCol="0">
            <a:spAutoFit/>
          </a:bodyPr>
          <a:lstStyle/>
          <a:p>
            <a:r>
              <a:rPr lang="es-DO" sz="3200" dirty="0">
                <a:solidFill>
                  <a:srgbClr val="C00000"/>
                </a:solidFill>
              </a:rPr>
              <a:t>E</a:t>
            </a:r>
            <a:r>
              <a:rPr lang="es-DO" sz="3200" dirty="0" smtClean="0">
                <a:solidFill>
                  <a:srgbClr val="C00000"/>
                </a:solidFill>
              </a:rPr>
              <a:t>. </a:t>
            </a:r>
            <a:r>
              <a:rPr lang="es-ES" sz="3200" dirty="0"/>
              <a:t>Revelado a profetas</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519281" y="293166"/>
            <a:ext cx="5042041" cy="584775"/>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Hasta el tiempo del fin</a:t>
            </a:r>
          </a:p>
        </p:txBody>
      </p:sp>
      <p:sp>
        <p:nvSpPr>
          <p:cNvPr id="21" name="CuadroTexto 20">
            <a:extLst>
              <a:ext uri="{FF2B5EF4-FFF2-40B4-BE49-F238E27FC236}">
                <a16:creationId xmlns:a16="http://schemas.microsoft.com/office/drawing/2014/main" id="{707CBC07-791E-485A-931D-932FDFAF0D6C}"/>
              </a:ext>
            </a:extLst>
          </p:cNvPr>
          <p:cNvSpPr txBox="1"/>
          <p:nvPr/>
        </p:nvSpPr>
        <p:spPr>
          <a:xfrm>
            <a:off x="6519281" y="1117284"/>
            <a:ext cx="4366381" cy="1077218"/>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Revelan cómo estar preparados para eventos</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9401" y="2514463"/>
            <a:ext cx="4294053" cy="1077218"/>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Revelan cuándo ocurrirán los eventos</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2556" y="6052321"/>
            <a:ext cx="5110590" cy="584775"/>
          </a:xfrm>
          <a:prstGeom prst="rect">
            <a:avLst/>
          </a:prstGeom>
          <a:noFill/>
        </p:spPr>
        <p:txBody>
          <a:bodyPr wrap="square" rtlCol="0">
            <a:spAutoFit/>
          </a:bodyPr>
          <a:lstStyle/>
          <a:p>
            <a:r>
              <a:rPr lang="es-DO" sz="3200" dirty="0">
                <a:solidFill>
                  <a:srgbClr val="C00000"/>
                </a:solidFill>
              </a:rPr>
              <a:t>F</a:t>
            </a:r>
            <a:r>
              <a:rPr lang="es-DO" sz="3200" dirty="0" smtClean="0">
                <a:solidFill>
                  <a:srgbClr val="C00000"/>
                </a:solidFill>
              </a:rPr>
              <a:t>. </a:t>
            </a:r>
            <a:r>
              <a:rPr lang="es-ES" sz="3200" dirty="0"/>
              <a:t>Aumenta confianza</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400" y="3911642"/>
            <a:ext cx="3817709" cy="553998"/>
          </a:xfrm>
          <a:prstGeom prst="rect">
            <a:avLst/>
          </a:prstGeom>
          <a:noFill/>
        </p:spPr>
        <p:txBody>
          <a:bodyPr wrap="square" rtlCol="0">
            <a:spAutoFit/>
          </a:bodyPr>
          <a:lstStyle/>
          <a:p>
            <a:r>
              <a:rPr lang="es-DO" sz="3000" dirty="0">
                <a:solidFill>
                  <a:srgbClr val="C00000"/>
                </a:solidFill>
              </a:rPr>
              <a:t>D</a:t>
            </a:r>
            <a:r>
              <a:rPr lang="es-DO" sz="3000" dirty="0" smtClean="0">
                <a:solidFill>
                  <a:srgbClr val="C00000"/>
                </a:solidFill>
              </a:rPr>
              <a:t>. </a:t>
            </a:r>
            <a:r>
              <a:rPr lang="es-DO" sz="3000" dirty="0" smtClean="0"/>
              <a:t>Babilonia histórica</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45317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998899" y="2130861"/>
            <a:ext cx="4726056" cy="286232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Conflicto en el Medio Oriente</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98511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111910" y="497222"/>
            <a:ext cx="8433226" cy="5632311"/>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6000" b="1" dirty="0" smtClean="0">
                <a:solidFill>
                  <a:schemeClr val="bg1"/>
                </a:solidFill>
              </a:rPr>
              <a:t>En </a:t>
            </a:r>
            <a:r>
              <a:rPr lang="es-ES" sz="6000" b="1" dirty="0" err="1" smtClean="0">
                <a:solidFill>
                  <a:schemeClr val="bg1"/>
                </a:solidFill>
              </a:rPr>
              <a:t>Dn</a:t>
            </a:r>
            <a:r>
              <a:rPr lang="es-ES" sz="6000" b="1" dirty="0" smtClean="0">
                <a:solidFill>
                  <a:schemeClr val="bg1"/>
                </a:solidFill>
              </a:rPr>
              <a:t>. 1, </a:t>
            </a:r>
            <a:r>
              <a:rPr lang="es-ES" sz="6000" b="1" dirty="0">
                <a:solidFill>
                  <a:schemeClr val="bg1"/>
                </a:solidFill>
              </a:rPr>
              <a:t>descubriremos la fuente </a:t>
            </a:r>
            <a:r>
              <a:rPr lang="es-ES" sz="6000" b="1" dirty="0" smtClean="0">
                <a:solidFill>
                  <a:schemeClr val="bg1"/>
                </a:solidFill>
              </a:rPr>
              <a:t>de la valentía </a:t>
            </a:r>
            <a:r>
              <a:rPr lang="es-ES" sz="6000" b="1" dirty="0">
                <a:solidFill>
                  <a:schemeClr val="bg1"/>
                </a:solidFill>
              </a:rPr>
              <a:t>de Daniel en medio de una </a:t>
            </a:r>
            <a:r>
              <a:rPr lang="es-ES" sz="6000" b="1" dirty="0" smtClean="0">
                <a:solidFill>
                  <a:schemeClr val="bg1"/>
                </a:solidFill>
              </a:rPr>
              <a:t>sociedad contaminada </a:t>
            </a:r>
            <a:r>
              <a:rPr lang="es-ES" sz="6000" b="1" dirty="0">
                <a:solidFill>
                  <a:schemeClr val="bg1"/>
                </a:solidFill>
              </a:rPr>
              <a:t>por el pecado</a:t>
            </a:r>
            <a:r>
              <a:rPr lang="es-ES" sz="6000" b="1" dirty="0" smtClean="0">
                <a:solidFill>
                  <a:schemeClr val="bg1"/>
                </a:solidFill>
              </a:rPr>
              <a:t>.</a:t>
            </a:r>
            <a:endParaRPr lang="es-DO" sz="6000" b="1" dirty="0">
              <a:solidFill>
                <a:schemeClr val="bg1"/>
              </a:solidFill>
            </a:endParaRPr>
          </a:p>
        </p:txBody>
      </p:sp>
    </p:spTree>
    <p:extLst>
      <p:ext uri="{BB962C8B-B14F-4D97-AF65-F5344CB8AC3E}">
        <p14:creationId xmlns:p14="http://schemas.microsoft.com/office/powerpoint/2010/main" val="2225147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3127148414"/>
              </p:ext>
            </p:extLst>
          </p:nvPr>
        </p:nvGraphicFramePr>
        <p:xfrm>
          <a:off x="250724" y="1"/>
          <a:ext cx="11739716" cy="6843251"/>
        </p:xfrm>
        <a:graphic>
          <a:graphicData uri="http://schemas.openxmlformats.org/drawingml/2006/table">
            <a:tbl>
              <a:tblPr firstRow="1" bandRow="1">
                <a:tableStyleId>{7DF18680-E054-41AD-8BC1-D1AEF772440D}</a:tableStyleId>
              </a:tblPr>
              <a:tblGrid>
                <a:gridCol w="4689986">
                  <a:extLst>
                    <a:ext uri="{9D8B030D-6E8A-4147-A177-3AD203B41FA5}">
                      <a16:colId xmlns:a16="http://schemas.microsoft.com/office/drawing/2014/main" val="14824104"/>
                    </a:ext>
                  </a:extLst>
                </a:gridCol>
                <a:gridCol w="2109019">
                  <a:extLst>
                    <a:ext uri="{9D8B030D-6E8A-4147-A177-3AD203B41FA5}">
                      <a16:colId xmlns:a16="http://schemas.microsoft.com/office/drawing/2014/main" val="1662089618"/>
                    </a:ext>
                  </a:extLst>
                </a:gridCol>
                <a:gridCol w="4940711">
                  <a:extLst>
                    <a:ext uri="{9D8B030D-6E8A-4147-A177-3AD203B41FA5}">
                      <a16:colId xmlns:a16="http://schemas.microsoft.com/office/drawing/2014/main" val="1116446481"/>
                    </a:ext>
                  </a:extLst>
                </a:gridCol>
              </a:tblGrid>
              <a:tr h="957649">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1575486">
                <a:tc>
                  <a:txBody>
                    <a:bodyPr/>
                    <a:lstStyle/>
                    <a:p>
                      <a:r>
                        <a:rPr lang="es-ES" sz="3200" u="none" strike="noStrike" kern="1200" baseline="0" dirty="0" smtClean="0"/>
                        <a:t>1. Los metales de Daniel 2: oro, </a:t>
                      </a:r>
                      <a:r>
                        <a:rPr lang="es-ES" sz="3200" kern="1200" dirty="0" smtClean="0"/>
                        <a:t>plata</a:t>
                      </a:r>
                      <a:r>
                        <a:rPr lang="es-ES" sz="3200" u="none" strike="noStrike" kern="1200" baseline="0" dirty="0" smtClean="0"/>
                        <a:t>, </a:t>
                      </a:r>
                      <a:r>
                        <a:rPr lang="es-ES" sz="3200" kern="1200" dirty="0" smtClean="0"/>
                        <a:t>bronce, hierro</a:t>
                      </a:r>
                      <a:endParaRPr lang="es-ES" sz="3200" i="1" kern="1200" dirty="0" smtClean="0">
                        <a:solidFill>
                          <a:schemeClr val="dk1"/>
                        </a:solidFill>
                        <a:latin typeface="+mn-lt"/>
                        <a:ea typeface="+mn-ea"/>
                        <a:cs typeface="+mn-cs"/>
                      </a:endParaRPr>
                    </a:p>
                  </a:txBody>
                  <a:tcPr/>
                </a:tc>
                <a:tc>
                  <a:txBody>
                    <a:bodyPr/>
                    <a:lstStyle/>
                    <a:p>
                      <a:r>
                        <a:rPr lang="en-US" sz="3200" dirty="0" smtClean="0"/>
                        <a:t>Daniel 2:37-40</a:t>
                      </a:r>
                    </a:p>
                    <a:p>
                      <a:endParaRPr lang="en-US" sz="3200" dirty="0"/>
                    </a:p>
                  </a:txBody>
                  <a:tcPr/>
                </a:tc>
                <a:tc>
                  <a:txBody>
                    <a:bodyPr/>
                    <a:lstStyle/>
                    <a:p>
                      <a:r>
                        <a:rPr lang="es-ES" sz="3200" dirty="0" smtClean="0"/>
                        <a:t>Cuatro imperios mundiales sucesivos, que comienzan en los días de Daniel</a:t>
                      </a:r>
                    </a:p>
                  </a:txBody>
                  <a:tcPr/>
                </a:tc>
                <a:extLst>
                  <a:ext uri="{0D108BD9-81ED-4DB2-BD59-A6C34878D82A}">
                    <a16:rowId xmlns:a16="http://schemas.microsoft.com/office/drawing/2014/main" val="4106212618"/>
                  </a:ext>
                </a:extLst>
              </a:tr>
              <a:tr h="1173891">
                <a:tc>
                  <a:txBody>
                    <a:bodyPr/>
                    <a:lstStyle/>
                    <a:p>
                      <a:r>
                        <a:rPr lang="es-ES" sz="3200" dirty="0" smtClean="0"/>
                        <a:t>2. La cabeza de oro de</a:t>
                      </a:r>
                      <a:r>
                        <a:rPr lang="es-ES" sz="3200" baseline="0" dirty="0" smtClean="0"/>
                        <a:t> </a:t>
                      </a:r>
                      <a:r>
                        <a:rPr lang="es-ES" sz="3200" baseline="0" dirty="0" err="1" smtClean="0"/>
                        <a:t>Dn</a:t>
                      </a:r>
                      <a:r>
                        <a:rPr lang="es-ES" sz="3200" baseline="0" dirty="0" smtClean="0"/>
                        <a:t>. 2: 32</a:t>
                      </a:r>
                      <a:endParaRPr lang="en-US" sz="3200" dirty="0"/>
                    </a:p>
                  </a:txBody>
                  <a:tcPr/>
                </a:tc>
                <a:tc>
                  <a:txBody>
                    <a:bodyPr/>
                    <a:lstStyle/>
                    <a:p>
                      <a:r>
                        <a:rPr lang="en-US" sz="3200" dirty="0" smtClean="0"/>
                        <a:t>Daniel 2:38</a:t>
                      </a:r>
                    </a:p>
                    <a:p>
                      <a:endParaRPr lang="en-US" sz="3200" dirty="0"/>
                    </a:p>
                  </a:txBody>
                  <a:tcPr/>
                </a:tc>
                <a:tc>
                  <a:txBody>
                    <a:bodyPr/>
                    <a:lstStyle/>
                    <a:p>
                      <a:r>
                        <a:rPr lang="es-ES" sz="3200" dirty="0" smtClean="0"/>
                        <a:t>El reino de Nabucodonosor: Babilonia</a:t>
                      </a:r>
                    </a:p>
                  </a:txBody>
                  <a:tcPr/>
                </a:tc>
                <a:extLst>
                  <a:ext uri="{0D108BD9-81ED-4DB2-BD59-A6C34878D82A}">
                    <a16:rowId xmlns:a16="http://schemas.microsoft.com/office/drawing/2014/main" val="1974758652"/>
                  </a:ext>
                </a:extLst>
              </a:tr>
              <a:tr h="1081216">
                <a:tc>
                  <a:txBody>
                    <a:bodyPr/>
                    <a:lstStyle/>
                    <a:p>
                      <a:r>
                        <a:rPr lang="es-ES" sz="3200" dirty="0" smtClean="0"/>
                        <a:t>3. Los dedos de la imagen de Daniel 2: 41</a:t>
                      </a:r>
                    </a:p>
                  </a:txBody>
                  <a:tcPr/>
                </a:tc>
                <a:tc>
                  <a:txBody>
                    <a:bodyPr/>
                    <a:lstStyle/>
                    <a:p>
                      <a:r>
                        <a:rPr lang="en-US" sz="3200" dirty="0" smtClean="0"/>
                        <a:t>Daniel 2:41</a:t>
                      </a:r>
                    </a:p>
                    <a:p>
                      <a:endParaRPr 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Un reino dividido</a:t>
                      </a:r>
                    </a:p>
                    <a:p>
                      <a:endParaRPr lang="en-US" sz="3200" dirty="0"/>
                    </a:p>
                  </a:txBody>
                  <a:tcPr/>
                </a:tc>
                <a:extLst>
                  <a:ext uri="{0D108BD9-81ED-4DB2-BD59-A6C34878D82A}">
                    <a16:rowId xmlns:a16="http://schemas.microsoft.com/office/drawing/2014/main" val="1761511203"/>
                  </a:ext>
                </a:extLst>
              </a:tr>
              <a:tr h="1641058">
                <a:tc>
                  <a:txBody>
                    <a:bodyPr/>
                    <a:lstStyle/>
                    <a:p>
                      <a:r>
                        <a:rPr lang="es-ES" sz="3200" dirty="0" smtClean="0"/>
                        <a:t>4.La roca que no fue cortada por manos humanas de </a:t>
                      </a:r>
                      <a:r>
                        <a:rPr lang="es-ES" sz="3200" dirty="0" err="1" smtClean="0"/>
                        <a:t>Dn</a:t>
                      </a:r>
                      <a:r>
                        <a:rPr lang="es-ES" sz="3200" dirty="0" smtClean="0"/>
                        <a:t>. 2:34, 35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2:44, 45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El reino eterno de Dios</a:t>
                      </a:r>
                      <a:endParaRPr lang="en-US" sz="3200" dirty="0" smtClean="0"/>
                    </a:p>
                    <a:p>
                      <a:endParaRPr lang="en-US" sz="3200" dirty="0"/>
                    </a:p>
                  </a:txBody>
                  <a:tcPr/>
                </a:tc>
                <a:extLst>
                  <a:ext uri="{0D108BD9-81ED-4DB2-BD59-A6C34878D82A}">
                    <a16:rowId xmlns:a16="http://schemas.microsoft.com/office/drawing/2014/main" val="4057898868"/>
                  </a:ext>
                </a:extLst>
              </a:tr>
            </a:tbl>
          </a:graphicData>
        </a:graphic>
      </p:graphicFrame>
    </p:spTree>
    <p:extLst>
      <p:ext uri="{BB962C8B-B14F-4D97-AF65-F5344CB8AC3E}">
        <p14:creationId xmlns:p14="http://schemas.microsoft.com/office/powerpoint/2010/main" val="1289054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754326"/>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5</a:t>
            </a:r>
            <a:r>
              <a:rPr lang="es-DO"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El libro de Daniel comienza con un conflicto de proporciones en el Medio Oriente. ¿Qué</a:t>
            </a:r>
          </a:p>
          <a:p>
            <a:r>
              <a:rPr lang="es-ES" sz="3600" b="1" dirty="0">
                <a:solidFill>
                  <a:srgbClr val="FFFF00"/>
                </a:solidFill>
                <a:latin typeface="Calibri" panose="020F0502020204030204" pitchFamily="34" charset="0"/>
                <a:cs typeface="Calibri" panose="020F0502020204030204" pitchFamily="34" charset="0"/>
              </a:rPr>
              <a:t>dos naciones estaban involucradas? Daniel 1:1</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89" y="2140643"/>
            <a:ext cx="11198581" cy="378565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smtClean="0">
                <a:solidFill>
                  <a:schemeClr val="accent2"/>
                </a:solidFill>
                <a:latin typeface="Calibri" panose="020F0502020204030204" pitchFamily="34" charset="0"/>
                <a:cs typeface="Calibri" panose="020F0502020204030204" pitchFamily="34" charset="0"/>
              </a:rPr>
              <a:t>1</a:t>
            </a:r>
            <a:r>
              <a:rPr lang="es-ES" sz="6000" b="1" dirty="0" smtClean="0">
                <a:solidFill>
                  <a:schemeClr val="bg1"/>
                </a:solidFill>
                <a:latin typeface="Calibri" panose="020F0502020204030204" pitchFamily="34" charset="0"/>
                <a:cs typeface="Calibri" panose="020F0502020204030204" pitchFamily="34" charset="0"/>
              </a:rPr>
              <a:t> En </a:t>
            </a:r>
            <a:r>
              <a:rPr lang="es-ES" sz="6000" b="1" dirty="0">
                <a:solidFill>
                  <a:schemeClr val="bg1"/>
                </a:solidFill>
                <a:latin typeface="Calibri" panose="020F0502020204030204" pitchFamily="34" charset="0"/>
                <a:cs typeface="Calibri" panose="020F0502020204030204" pitchFamily="34" charset="0"/>
              </a:rPr>
              <a:t>el año tercero del reinado de </a:t>
            </a:r>
            <a:r>
              <a:rPr lang="es-ES" sz="6000" b="1" dirty="0" err="1">
                <a:solidFill>
                  <a:schemeClr val="bg1"/>
                </a:solidFill>
                <a:latin typeface="Calibri" panose="020F0502020204030204" pitchFamily="34" charset="0"/>
                <a:cs typeface="Calibri" panose="020F0502020204030204" pitchFamily="34" charset="0"/>
              </a:rPr>
              <a:t>Joacim</a:t>
            </a:r>
            <a:r>
              <a:rPr lang="es-ES" sz="6000" b="1" dirty="0">
                <a:solidFill>
                  <a:schemeClr val="bg1"/>
                </a:solidFill>
                <a:latin typeface="Calibri" panose="020F0502020204030204" pitchFamily="34" charset="0"/>
                <a:cs typeface="Calibri" panose="020F0502020204030204" pitchFamily="34" charset="0"/>
              </a:rPr>
              <a:t> rey de </a:t>
            </a:r>
            <a:r>
              <a:rPr lang="es-ES" sz="6000" b="1" dirty="0" smtClean="0">
                <a:solidFill>
                  <a:schemeClr val="bg1"/>
                </a:solidFill>
                <a:latin typeface="Calibri" panose="020F0502020204030204" pitchFamily="34" charset="0"/>
                <a:cs typeface="Calibri" panose="020F0502020204030204" pitchFamily="34" charset="0"/>
              </a:rPr>
              <a:t>______, </a:t>
            </a:r>
            <a:r>
              <a:rPr lang="es-ES" sz="6000" b="1" dirty="0">
                <a:solidFill>
                  <a:schemeClr val="bg1"/>
                </a:solidFill>
                <a:latin typeface="Calibri" panose="020F0502020204030204" pitchFamily="34" charset="0"/>
                <a:cs typeface="Calibri" panose="020F0502020204030204" pitchFamily="34" charset="0"/>
              </a:rPr>
              <a:t>vino Nabucodonosor rey de </a:t>
            </a:r>
            <a:r>
              <a:rPr lang="es-ES" sz="6000" b="1" dirty="0" smtClean="0">
                <a:solidFill>
                  <a:schemeClr val="bg1"/>
                </a:solidFill>
                <a:latin typeface="Calibri" panose="020F0502020204030204" pitchFamily="34" charset="0"/>
                <a:cs typeface="Calibri" panose="020F0502020204030204" pitchFamily="34" charset="0"/>
              </a:rPr>
              <a:t>_________ </a:t>
            </a:r>
            <a:r>
              <a:rPr lang="es-ES" sz="6000" b="1" dirty="0">
                <a:solidFill>
                  <a:schemeClr val="bg1"/>
                </a:solidFill>
                <a:latin typeface="Calibri" panose="020F0502020204030204" pitchFamily="34" charset="0"/>
                <a:cs typeface="Calibri" panose="020F0502020204030204" pitchFamily="34" charset="0"/>
              </a:rPr>
              <a:t>a Jerusalén, y la sitió.</a:t>
            </a:r>
            <a:endParaRPr lang="es-DO" sz="6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5196797" y="3017806"/>
            <a:ext cx="2015166"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Judá</a:t>
            </a:r>
            <a:endParaRPr lang="en-US" sz="6000" dirty="0">
              <a:solidFill>
                <a:srgbClr val="FFFF00"/>
              </a:solidFill>
            </a:endParaRPr>
          </a:p>
        </p:txBody>
      </p:sp>
      <p:sp>
        <p:nvSpPr>
          <p:cNvPr id="9" name="CuadroTexto 8"/>
          <p:cNvSpPr txBox="1"/>
          <p:nvPr/>
        </p:nvSpPr>
        <p:spPr>
          <a:xfrm>
            <a:off x="8060531" y="4033469"/>
            <a:ext cx="3074501" cy="923330"/>
          </a:xfrm>
          <a:prstGeom prst="rect">
            <a:avLst/>
          </a:prstGeom>
          <a:noFill/>
        </p:spPr>
        <p:txBody>
          <a:bodyPr wrap="square" rtlCol="0">
            <a:spAutoFit/>
          </a:bodyPr>
          <a:lstStyle/>
          <a:p>
            <a:r>
              <a:rPr lang="es-ES" sz="5400" b="1" dirty="0">
                <a:solidFill>
                  <a:srgbClr val="FFFF00"/>
                </a:solidFill>
                <a:latin typeface="Calibri" panose="020F0502020204030204" pitchFamily="34" charset="0"/>
                <a:cs typeface="Calibri" panose="020F0502020204030204" pitchFamily="34" charset="0"/>
              </a:rPr>
              <a:t>Babilonia</a:t>
            </a:r>
            <a:endParaRPr lang="en-US" sz="5400" dirty="0">
              <a:solidFill>
                <a:srgbClr val="FFFF00"/>
              </a:solidFill>
            </a:endParaRPr>
          </a:p>
        </p:txBody>
      </p:sp>
    </p:spTree>
    <p:extLst>
      <p:ext uri="{BB962C8B-B14F-4D97-AF65-F5344CB8AC3E}">
        <p14:creationId xmlns:p14="http://schemas.microsoft.com/office/powerpoint/2010/main" val="364597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6</a:t>
            </a:r>
            <a:r>
              <a:rPr lang="es-DO"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¿Quién era el rey de Babilonia? Daniel 1:1</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89" y="2140643"/>
            <a:ext cx="11198581" cy="378565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6000" b="1" dirty="0" smtClean="0">
                <a:solidFill>
                  <a:schemeClr val="accent2"/>
                </a:solidFill>
                <a:latin typeface="Calibri" panose="020F0502020204030204" pitchFamily="34" charset="0"/>
                <a:cs typeface="Calibri" panose="020F0502020204030204" pitchFamily="34" charset="0"/>
              </a:rPr>
              <a:t>1</a:t>
            </a:r>
            <a:r>
              <a:rPr lang="es-ES" sz="6000" b="1" dirty="0" smtClean="0">
                <a:solidFill>
                  <a:schemeClr val="bg1"/>
                </a:solidFill>
                <a:latin typeface="Calibri" panose="020F0502020204030204" pitchFamily="34" charset="0"/>
                <a:cs typeface="Calibri" panose="020F0502020204030204" pitchFamily="34" charset="0"/>
              </a:rPr>
              <a:t> En </a:t>
            </a:r>
            <a:r>
              <a:rPr lang="es-ES" sz="6000" b="1" dirty="0">
                <a:solidFill>
                  <a:schemeClr val="bg1"/>
                </a:solidFill>
                <a:latin typeface="Calibri" panose="020F0502020204030204" pitchFamily="34" charset="0"/>
                <a:cs typeface="Calibri" panose="020F0502020204030204" pitchFamily="34" charset="0"/>
              </a:rPr>
              <a:t>el año tercero del reinado de </a:t>
            </a:r>
            <a:r>
              <a:rPr lang="es-ES" sz="6000" b="1" dirty="0" err="1">
                <a:solidFill>
                  <a:schemeClr val="bg1"/>
                </a:solidFill>
                <a:latin typeface="Calibri" panose="020F0502020204030204" pitchFamily="34" charset="0"/>
                <a:cs typeface="Calibri" panose="020F0502020204030204" pitchFamily="34" charset="0"/>
              </a:rPr>
              <a:t>Joacim</a:t>
            </a:r>
            <a:r>
              <a:rPr lang="es-ES" sz="6000" b="1" dirty="0">
                <a:solidFill>
                  <a:schemeClr val="bg1"/>
                </a:solidFill>
                <a:latin typeface="Calibri" panose="020F0502020204030204" pitchFamily="34" charset="0"/>
                <a:cs typeface="Calibri" panose="020F0502020204030204" pitchFamily="34" charset="0"/>
              </a:rPr>
              <a:t> rey de </a:t>
            </a:r>
            <a:r>
              <a:rPr lang="es-ES" sz="6000" b="1" dirty="0" smtClean="0">
                <a:solidFill>
                  <a:schemeClr val="bg1"/>
                </a:solidFill>
                <a:latin typeface="Calibri" panose="020F0502020204030204" pitchFamily="34" charset="0"/>
                <a:cs typeface="Calibri" panose="020F0502020204030204" pitchFamily="34" charset="0"/>
              </a:rPr>
              <a:t>Judá, </a:t>
            </a:r>
            <a:r>
              <a:rPr lang="es-ES" sz="6000" b="1" dirty="0">
                <a:solidFill>
                  <a:schemeClr val="bg1"/>
                </a:solidFill>
                <a:latin typeface="Calibri" panose="020F0502020204030204" pitchFamily="34" charset="0"/>
                <a:cs typeface="Calibri" panose="020F0502020204030204" pitchFamily="34" charset="0"/>
              </a:rPr>
              <a:t>vino </a:t>
            </a:r>
            <a:r>
              <a:rPr lang="es-ES" sz="6000" b="1" dirty="0" smtClean="0">
                <a:solidFill>
                  <a:schemeClr val="bg1"/>
                </a:solidFill>
                <a:latin typeface="Calibri" panose="020F0502020204030204" pitchFamily="34" charset="0"/>
                <a:cs typeface="Calibri" panose="020F0502020204030204" pitchFamily="34" charset="0"/>
              </a:rPr>
              <a:t>________________ </a:t>
            </a:r>
            <a:r>
              <a:rPr lang="es-ES" sz="6000" b="1" dirty="0">
                <a:solidFill>
                  <a:schemeClr val="bg1"/>
                </a:solidFill>
                <a:latin typeface="Calibri" panose="020F0502020204030204" pitchFamily="34" charset="0"/>
                <a:cs typeface="Calibri" panose="020F0502020204030204" pitchFamily="34" charset="0"/>
              </a:rPr>
              <a:t>rey de </a:t>
            </a:r>
            <a:r>
              <a:rPr lang="es-ES" sz="6000" b="1" dirty="0" smtClean="0">
                <a:solidFill>
                  <a:schemeClr val="bg1"/>
                </a:solidFill>
                <a:latin typeface="Calibri" panose="020F0502020204030204" pitchFamily="34" charset="0"/>
                <a:cs typeface="Calibri" panose="020F0502020204030204" pitchFamily="34" charset="0"/>
              </a:rPr>
              <a:t>Babilonia </a:t>
            </a:r>
            <a:r>
              <a:rPr lang="es-ES" sz="6000" b="1" dirty="0">
                <a:solidFill>
                  <a:schemeClr val="bg1"/>
                </a:solidFill>
                <a:latin typeface="Calibri" panose="020F0502020204030204" pitchFamily="34" charset="0"/>
                <a:cs typeface="Calibri" panose="020F0502020204030204" pitchFamily="34" charset="0"/>
              </a:rPr>
              <a:t>a Jerusalén, y la sitió.</a:t>
            </a:r>
            <a:endParaRPr lang="es-DO" sz="60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906690" y="3852645"/>
            <a:ext cx="5464612" cy="1015663"/>
          </a:xfrm>
          <a:prstGeom prst="rect">
            <a:avLst/>
          </a:prstGeom>
          <a:noFill/>
        </p:spPr>
        <p:txBody>
          <a:bodyPr wrap="square" rtlCol="0">
            <a:spAutoFit/>
          </a:bodyPr>
          <a:lstStyle/>
          <a:p>
            <a:r>
              <a:rPr lang="es-ES" sz="6000" b="1" dirty="0">
                <a:solidFill>
                  <a:srgbClr val="FFFF00"/>
                </a:solidFill>
                <a:latin typeface="Calibri" panose="020F0502020204030204" pitchFamily="34" charset="0"/>
                <a:cs typeface="Calibri" panose="020F0502020204030204" pitchFamily="34" charset="0"/>
              </a:rPr>
              <a:t>Nabucodonosor</a:t>
            </a:r>
            <a:endParaRPr lang="en-US" sz="6000" dirty="0">
              <a:solidFill>
                <a:srgbClr val="FFFF00"/>
              </a:solidFill>
            </a:endParaRPr>
          </a:p>
        </p:txBody>
      </p:sp>
    </p:spTree>
    <p:extLst>
      <p:ext uri="{BB962C8B-B14F-4D97-AF65-F5344CB8AC3E}">
        <p14:creationId xmlns:p14="http://schemas.microsoft.com/office/powerpoint/2010/main" val="174129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23420" y="275996"/>
            <a:ext cx="8433226"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a:solidFill>
                  <a:schemeClr val="bg1"/>
                </a:solidFill>
              </a:rPr>
              <a:t>En 605 a. C. Nabucodonosor, rey de Babilonia, dirigió un ataque feroz sobre Jerusalén. Esas </a:t>
            </a:r>
            <a:r>
              <a:rPr lang="es-ES" sz="4000" b="1" dirty="0" smtClean="0">
                <a:solidFill>
                  <a:schemeClr val="bg1"/>
                </a:solidFill>
              </a:rPr>
              <a:t>dos ciudades </a:t>
            </a:r>
            <a:r>
              <a:rPr lang="es-ES" sz="4000" b="1" dirty="0">
                <a:solidFill>
                  <a:schemeClr val="bg1"/>
                </a:solidFill>
              </a:rPr>
              <a:t>representaban dos estilos de vida, dos ideologías, dos filosofías. Babilonia era el </a:t>
            </a:r>
            <a:r>
              <a:rPr lang="es-ES" sz="4000" b="1" dirty="0" smtClean="0">
                <a:solidFill>
                  <a:schemeClr val="bg1"/>
                </a:solidFill>
              </a:rPr>
              <a:t>centro de </a:t>
            </a:r>
            <a:r>
              <a:rPr lang="es-ES" sz="4000" b="1" dirty="0">
                <a:solidFill>
                  <a:schemeClr val="bg1"/>
                </a:solidFill>
              </a:rPr>
              <a:t>la rebelión contra el verdadero Dios. Sostenía un sistema falso de religión basado en </a:t>
            </a:r>
            <a:r>
              <a:rPr lang="es-ES" sz="4000" b="1" dirty="0" smtClean="0">
                <a:solidFill>
                  <a:schemeClr val="bg1"/>
                </a:solidFill>
              </a:rPr>
              <a:t>la adoración </a:t>
            </a:r>
            <a:r>
              <a:rPr lang="es-ES" sz="4000" b="1" dirty="0">
                <a:solidFill>
                  <a:schemeClr val="bg1"/>
                </a:solidFill>
              </a:rPr>
              <a:t>de ídolos en oposición a la Ley de Dios. </a:t>
            </a:r>
            <a:endParaRPr lang="es-DO" sz="4000" b="1" dirty="0">
              <a:solidFill>
                <a:schemeClr val="bg1"/>
              </a:solidFill>
            </a:endParaRPr>
          </a:p>
        </p:txBody>
      </p:sp>
    </p:spTree>
    <p:extLst>
      <p:ext uri="{BB962C8B-B14F-4D97-AF65-F5344CB8AC3E}">
        <p14:creationId xmlns:p14="http://schemas.microsoft.com/office/powerpoint/2010/main" val="22293711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3023420" y="275996"/>
            <a:ext cx="8433226"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smtClean="0">
                <a:solidFill>
                  <a:schemeClr val="bg1"/>
                </a:solidFill>
              </a:rPr>
              <a:t>Jerusalén</a:t>
            </a:r>
            <a:r>
              <a:rPr lang="es-ES" sz="4000" b="1" dirty="0">
                <a:solidFill>
                  <a:schemeClr val="bg1"/>
                </a:solidFill>
              </a:rPr>
              <a:t>, la ciudad de Daniel, estaba en </a:t>
            </a:r>
            <a:r>
              <a:rPr lang="es-ES" sz="4000" b="1" dirty="0" smtClean="0">
                <a:solidFill>
                  <a:schemeClr val="bg1"/>
                </a:solidFill>
              </a:rPr>
              <a:t>favor de </a:t>
            </a:r>
            <a:r>
              <a:rPr lang="es-ES" sz="4000" b="1" dirty="0">
                <a:solidFill>
                  <a:schemeClr val="bg1"/>
                </a:solidFill>
              </a:rPr>
              <a:t>la lealtad, la fidelidad y la fe. Representaba el culto al Dios verdadero y la obediencia a </a:t>
            </a:r>
            <a:r>
              <a:rPr lang="es-ES" sz="4000" b="1" dirty="0" smtClean="0">
                <a:solidFill>
                  <a:schemeClr val="bg1"/>
                </a:solidFill>
              </a:rPr>
              <a:t>su Ley</a:t>
            </a:r>
            <a:r>
              <a:rPr lang="es-ES" sz="4000" b="1" dirty="0">
                <a:solidFill>
                  <a:schemeClr val="bg1"/>
                </a:solidFill>
              </a:rPr>
              <a:t>. En el primer versículo del libro de Daniel se introduce esta contienda entre las fuerzas </a:t>
            </a:r>
            <a:r>
              <a:rPr lang="es-ES" sz="4000" b="1" dirty="0" smtClean="0">
                <a:solidFill>
                  <a:schemeClr val="bg1"/>
                </a:solidFill>
              </a:rPr>
              <a:t>del bien </a:t>
            </a:r>
            <a:r>
              <a:rPr lang="es-ES" sz="4000" b="1" dirty="0">
                <a:solidFill>
                  <a:schemeClr val="bg1"/>
                </a:solidFill>
              </a:rPr>
              <a:t>y del mal. El gran conflicto entre el bien y el mal que comenzó en el cielo (</a:t>
            </a:r>
            <a:r>
              <a:rPr lang="es-ES" sz="4000" b="1" dirty="0" smtClean="0">
                <a:solidFill>
                  <a:schemeClr val="bg1"/>
                </a:solidFill>
              </a:rPr>
              <a:t>Apocalipsis 12:7-9</a:t>
            </a:r>
            <a:r>
              <a:rPr lang="es-ES" sz="4000" b="1" dirty="0">
                <a:solidFill>
                  <a:schemeClr val="bg1"/>
                </a:solidFill>
              </a:rPr>
              <a:t>) continúa en la tierra.</a:t>
            </a:r>
            <a:endParaRPr lang="es-DO" sz="4000" b="1" dirty="0">
              <a:solidFill>
                <a:schemeClr val="bg1"/>
              </a:solidFill>
            </a:endParaRPr>
          </a:p>
        </p:txBody>
      </p:sp>
    </p:spTree>
    <p:extLst>
      <p:ext uri="{BB962C8B-B14F-4D97-AF65-F5344CB8AC3E}">
        <p14:creationId xmlns:p14="http://schemas.microsoft.com/office/powerpoint/2010/main" val="7889997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998899" y="2130861"/>
            <a:ext cx="4726056" cy="1938992"/>
          </a:xfrm>
          <a:prstGeom prst="rect">
            <a:avLst/>
          </a:prstGeom>
        </p:spPr>
        <p:txBody>
          <a:bodyPr wrap="square">
            <a:spAutoFit/>
          </a:bodyPr>
          <a:lstStyle/>
          <a:p>
            <a:pPr algn="ctr"/>
            <a:r>
              <a:rPr lang="es-ES" sz="6000" b="1" dirty="0">
                <a:solidFill>
                  <a:schemeClr val="bg1"/>
                </a:solidFill>
                <a:latin typeface="Calibri" panose="020F0502020204030204" pitchFamily="34" charset="0"/>
                <a:cs typeface="Calibri" panose="020F0502020204030204" pitchFamily="34" charset="0"/>
              </a:rPr>
              <a:t>Prisioneros probados</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85336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754326"/>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7. </a:t>
            </a:r>
            <a:r>
              <a:rPr lang="es-ES" sz="3600" b="1" dirty="0">
                <a:solidFill>
                  <a:srgbClr val="FFFF00"/>
                </a:solidFill>
                <a:latin typeface="Calibri" panose="020F0502020204030204" pitchFamily="34" charset="0"/>
                <a:cs typeface="Calibri" panose="020F0502020204030204" pitchFamily="34" charset="0"/>
              </a:rPr>
              <a:t>Describe las cualidades de los tres jóvenes hebreos que Nabucodonosor llevó cautivos.</a:t>
            </a:r>
          </a:p>
          <a:p>
            <a:r>
              <a:rPr lang="es-ES" sz="3600" b="1" dirty="0">
                <a:solidFill>
                  <a:srgbClr val="FFFF00"/>
                </a:solidFill>
                <a:latin typeface="Calibri" panose="020F0502020204030204" pitchFamily="34" charset="0"/>
                <a:cs typeface="Calibri" panose="020F0502020204030204" pitchFamily="34" charset="0"/>
              </a:rPr>
              <a:t>Daniel 1:4.</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67389" y="2140643"/>
            <a:ext cx="11198581" cy="4154984"/>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smtClean="0">
                <a:solidFill>
                  <a:schemeClr val="accent2"/>
                </a:solidFill>
                <a:latin typeface="Calibri" panose="020F0502020204030204" pitchFamily="34" charset="0"/>
                <a:cs typeface="Calibri" panose="020F0502020204030204" pitchFamily="34" charset="0"/>
              </a:rPr>
              <a:t>4</a:t>
            </a:r>
            <a:r>
              <a:rPr lang="es-ES" sz="4400" b="1" dirty="0">
                <a:solidFill>
                  <a:schemeClr val="bg1"/>
                </a:solidFill>
                <a:latin typeface="Calibri" panose="020F0502020204030204" pitchFamily="34" charset="0"/>
                <a:cs typeface="Calibri" panose="020F0502020204030204" pitchFamily="34" charset="0"/>
              </a:rPr>
              <a:t> muchachos en quienes no hubiese </a:t>
            </a:r>
            <a:r>
              <a:rPr lang="es-ES" sz="4400" b="1" dirty="0" smtClean="0">
                <a:solidFill>
                  <a:schemeClr val="bg1"/>
                </a:solidFill>
                <a:latin typeface="Calibri" panose="020F0502020204030204" pitchFamily="34" charset="0"/>
                <a:cs typeface="Calibri" panose="020F0502020204030204" pitchFamily="34" charset="0"/>
              </a:rPr>
              <a:t>_____ </a:t>
            </a:r>
            <a:r>
              <a:rPr lang="es-ES" sz="4400" b="1" dirty="0">
                <a:solidFill>
                  <a:schemeClr val="bg1"/>
                </a:solidFill>
                <a:latin typeface="Calibri" panose="020F0502020204030204" pitchFamily="34" charset="0"/>
                <a:cs typeface="Calibri" panose="020F0502020204030204" pitchFamily="34" charset="0"/>
              </a:rPr>
              <a:t>alguna, de buen parecer, enseñados en toda sabiduría, </a:t>
            </a:r>
            <a:r>
              <a:rPr lang="es-ES" sz="4400" b="1" dirty="0" smtClean="0">
                <a:solidFill>
                  <a:schemeClr val="bg1"/>
                </a:solidFill>
                <a:latin typeface="Calibri" panose="020F0502020204030204" pitchFamily="34" charset="0"/>
                <a:cs typeface="Calibri" panose="020F0502020204030204" pitchFamily="34" charset="0"/>
              </a:rPr>
              <a:t>_____ </a:t>
            </a:r>
            <a:r>
              <a:rPr lang="es-ES" sz="4400" b="1" dirty="0">
                <a:solidFill>
                  <a:schemeClr val="bg1"/>
                </a:solidFill>
                <a:latin typeface="Calibri" panose="020F0502020204030204" pitchFamily="34" charset="0"/>
                <a:cs typeface="Calibri" panose="020F0502020204030204" pitchFamily="34" charset="0"/>
              </a:rPr>
              <a:t>en ciencia y de buen entendimiento, e </a:t>
            </a:r>
            <a:r>
              <a:rPr lang="es-ES" sz="4400" b="1" dirty="0" smtClean="0">
                <a:solidFill>
                  <a:schemeClr val="bg1"/>
                </a:solidFill>
                <a:latin typeface="Calibri" panose="020F0502020204030204" pitchFamily="34" charset="0"/>
                <a:cs typeface="Calibri" panose="020F0502020204030204" pitchFamily="34" charset="0"/>
              </a:rPr>
              <a:t>_______ </a:t>
            </a:r>
            <a:r>
              <a:rPr lang="es-ES" sz="4400" b="1" dirty="0">
                <a:solidFill>
                  <a:schemeClr val="bg1"/>
                </a:solidFill>
                <a:latin typeface="Calibri" panose="020F0502020204030204" pitchFamily="34" charset="0"/>
                <a:cs typeface="Calibri" panose="020F0502020204030204" pitchFamily="34" charset="0"/>
              </a:rPr>
              <a:t>para estar en el palacio del rey; y que les enseñase las letras y la lengua de los caldeos.</a:t>
            </a:r>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9001881" y="2140643"/>
            <a:ext cx="1498971"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tacha</a:t>
            </a:r>
            <a:endParaRPr lang="en-US" sz="4400" dirty="0">
              <a:solidFill>
                <a:srgbClr val="FFFF00"/>
              </a:solidFill>
            </a:endParaRPr>
          </a:p>
        </p:txBody>
      </p:sp>
      <p:sp>
        <p:nvSpPr>
          <p:cNvPr id="9" name="CuadroTexto 8"/>
          <p:cNvSpPr txBox="1"/>
          <p:nvPr/>
        </p:nvSpPr>
        <p:spPr>
          <a:xfrm>
            <a:off x="2854352" y="3434549"/>
            <a:ext cx="1747146"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sabios</a:t>
            </a:r>
            <a:endParaRPr lang="en-US" sz="4400" dirty="0">
              <a:solidFill>
                <a:srgbClr val="FFFF00"/>
              </a:solidFill>
            </a:endParaRPr>
          </a:p>
        </p:txBody>
      </p:sp>
      <p:sp>
        <p:nvSpPr>
          <p:cNvPr id="7" name="CuadroTexto 6"/>
          <p:cNvSpPr txBox="1"/>
          <p:nvPr/>
        </p:nvSpPr>
        <p:spPr>
          <a:xfrm>
            <a:off x="4601498" y="4117263"/>
            <a:ext cx="2066519"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idóneos</a:t>
            </a:r>
            <a:endParaRPr lang="en-US" sz="4400" dirty="0">
              <a:solidFill>
                <a:srgbClr val="FFFF00"/>
              </a:solidFill>
            </a:endParaRPr>
          </a:p>
        </p:txBody>
      </p:sp>
    </p:spTree>
    <p:extLst>
      <p:ext uri="{BB962C8B-B14F-4D97-AF65-F5344CB8AC3E}">
        <p14:creationId xmlns:p14="http://schemas.microsoft.com/office/powerpoint/2010/main" val="300147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8. </a:t>
            </a:r>
            <a:r>
              <a:rPr lang="es-ES" sz="3600" b="1" dirty="0">
                <a:solidFill>
                  <a:srgbClr val="FFFF00"/>
                </a:solidFill>
                <a:latin typeface="Calibri" panose="020F0502020204030204" pitchFamily="34" charset="0"/>
                <a:cs typeface="Calibri" panose="020F0502020204030204" pitchFamily="34" charset="0"/>
              </a:rPr>
              <a:t>¿Qué hizo Nabucodonosor para cambiar la identidad de los prisioneros hebreos? </a:t>
            </a:r>
            <a:r>
              <a:rPr lang="es-ES" sz="3600" b="1" dirty="0" smtClean="0">
                <a:solidFill>
                  <a:srgbClr val="FFFF00"/>
                </a:solidFill>
                <a:latin typeface="Calibri" panose="020F0502020204030204" pitchFamily="34" charset="0"/>
                <a:cs typeface="Calibri" panose="020F0502020204030204" pitchFamily="34" charset="0"/>
              </a:rPr>
              <a:t>Daniel 1:6</a:t>
            </a:r>
            <a:r>
              <a:rPr lang="es-ES" sz="3600" b="1" dirty="0">
                <a:solidFill>
                  <a:srgbClr val="FFFF00"/>
                </a:solidFill>
                <a:latin typeface="Calibri" panose="020F0502020204030204" pitchFamily="34" charset="0"/>
                <a:cs typeface="Calibri" panose="020F0502020204030204" pitchFamily="34" charset="0"/>
              </a:rPr>
              <a:t>, 7</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1528945"/>
            <a:ext cx="11198581" cy="4832092"/>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accent2"/>
                </a:solidFill>
                <a:latin typeface="Calibri" panose="020F0502020204030204" pitchFamily="34" charset="0"/>
                <a:cs typeface="Calibri" panose="020F0502020204030204" pitchFamily="34" charset="0"/>
              </a:rPr>
              <a:t>6 </a:t>
            </a:r>
            <a:r>
              <a:rPr lang="es-ES" sz="4400" b="1" dirty="0">
                <a:solidFill>
                  <a:schemeClr val="bg1"/>
                </a:solidFill>
                <a:latin typeface="Calibri" panose="020F0502020204030204" pitchFamily="34" charset="0"/>
                <a:cs typeface="Calibri" panose="020F0502020204030204" pitchFamily="34" charset="0"/>
              </a:rPr>
              <a:t>Entre éstos estaban Daniel, Ananías, Misael y Azarías, de los hijos de Judá.</a:t>
            </a:r>
          </a:p>
          <a:p>
            <a:endParaRPr lang="es-ES" sz="4400" b="1" dirty="0">
              <a:solidFill>
                <a:schemeClr val="bg1"/>
              </a:solidFill>
              <a:latin typeface="Calibri" panose="020F0502020204030204" pitchFamily="34" charset="0"/>
              <a:cs typeface="Calibri" panose="020F0502020204030204" pitchFamily="34" charset="0"/>
            </a:endParaRPr>
          </a:p>
          <a:p>
            <a:r>
              <a:rPr lang="es-ES" sz="4400" b="1" dirty="0">
                <a:solidFill>
                  <a:schemeClr val="accent2"/>
                </a:solidFill>
                <a:latin typeface="Calibri" panose="020F0502020204030204" pitchFamily="34" charset="0"/>
                <a:cs typeface="Calibri" panose="020F0502020204030204" pitchFamily="34" charset="0"/>
              </a:rPr>
              <a:t>7</a:t>
            </a:r>
            <a:r>
              <a:rPr lang="es-ES" sz="4400" b="1" dirty="0">
                <a:solidFill>
                  <a:schemeClr val="bg1"/>
                </a:solidFill>
                <a:latin typeface="Calibri" panose="020F0502020204030204" pitchFamily="34" charset="0"/>
                <a:cs typeface="Calibri" panose="020F0502020204030204" pitchFamily="34" charset="0"/>
              </a:rPr>
              <a:t> A éstos el jefe de los eunucos puso nombres: puso a Daniel, </a:t>
            </a:r>
            <a:r>
              <a:rPr lang="es-ES" sz="4400" b="1" dirty="0" smtClean="0">
                <a:solidFill>
                  <a:schemeClr val="bg1"/>
                </a:solidFill>
                <a:latin typeface="Calibri" panose="020F0502020204030204" pitchFamily="34" charset="0"/>
                <a:cs typeface="Calibri" panose="020F0502020204030204" pitchFamily="34" charset="0"/>
              </a:rPr>
              <a:t>__________; </a:t>
            </a:r>
            <a:r>
              <a:rPr lang="es-ES" sz="4400" b="1" dirty="0">
                <a:solidFill>
                  <a:schemeClr val="bg1"/>
                </a:solidFill>
                <a:latin typeface="Calibri" panose="020F0502020204030204" pitchFamily="34" charset="0"/>
                <a:cs typeface="Calibri" panose="020F0502020204030204" pitchFamily="34" charset="0"/>
              </a:rPr>
              <a:t>a Ananías, </a:t>
            </a:r>
            <a:r>
              <a:rPr lang="es-ES" sz="4400" b="1" dirty="0" smtClean="0">
                <a:solidFill>
                  <a:schemeClr val="bg1"/>
                </a:solidFill>
                <a:latin typeface="Calibri" panose="020F0502020204030204" pitchFamily="34" charset="0"/>
                <a:cs typeface="Calibri" panose="020F0502020204030204" pitchFamily="34" charset="0"/>
              </a:rPr>
              <a:t>_______; </a:t>
            </a:r>
            <a:r>
              <a:rPr lang="es-ES" sz="4400" b="1" dirty="0">
                <a:solidFill>
                  <a:schemeClr val="bg1"/>
                </a:solidFill>
                <a:latin typeface="Calibri" panose="020F0502020204030204" pitchFamily="34" charset="0"/>
                <a:cs typeface="Calibri" panose="020F0502020204030204" pitchFamily="34" charset="0"/>
              </a:rPr>
              <a:t>a Misael, </a:t>
            </a:r>
            <a:r>
              <a:rPr lang="es-ES" sz="4400" b="1" dirty="0" smtClean="0">
                <a:solidFill>
                  <a:schemeClr val="bg1"/>
                </a:solidFill>
                <a:latin typeface="Calibri" panose="020F0502020204030204" pitchFamily="34" charset="0"/>
                <a:cs typeface="Calibri" panose="020F0502020204030204" pitchFamily="34" charset="0"/>
              </a:rPr>
              <a:t>________; </a:t>
            </a:r>
            <a:r>
              <a:rPr lang="es-ES" sz="4400" b="1" dirty="0">
                <a:solidFill>
                  <a:schemeClr val="bg1"/>
                </a:solidFill>
                <a:latin typeface="Calibri" panose="020F0502020204030204" pitchFamily="34" charset="0"/>
                <a:cs typeface="Calibri" panose="020F0502020204030204" pitchFamily="34" charset="0"/>
              </a:rPr>
              <a:t>y a Azarías, </a:t>
            </a:r>
            <a:r>
              <a:rPr lang="es-ES" sz="4400" b="1" dirty="0" smtClean="0">
                <a:solidFill>
                  <a:schemeClr val="bg1"/>
                </a:solidFill>
                <a:latin typeface="Calibri" panose="020F0502020204030204" pitchFamily="34" charset="0"/>
                <a:cs typeface="Calibri" panose="020F0502020204030204" pitchFamily="34" charset="0"/>
              </a:rPr>
              <a:t>___________.</a:t>
            </a:r>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4095496" y="4140241"/>
            <a:ext cx="2511781" cy="769441"/>
          </a:xfrm>
          <a:prstGeom prst="rect">
            <a:avLst/>
          </a:prstGeom>
          <a:noFill/>
        </p:spPr>
        <p:txBody>
          <a:bodyPr wrap="square" rtlCol="0">
            <a:spAutoFit/>
          </a:bodyPr>
          <a:lstStyle/>
          <a:p>
            <a:r>
              <a:rPr lang="es-ES" sz="4400" b="1" dirty="0" err="1">
                <a:solidFill>
                  <a:srgbClr val="FFFF00"/>
                </a:solidFill>
                <a:latin typeface="Calibri" panose="020F0502020204030204" pitchFamily="34" charset="0"/>
                <a:cs typeface="Calibri" panose="020F0502020204030204" pitchFamily="34" charset="0"/>
              </a:rPr>
              <a:t>Beltsasar</a:t>
            </a:r>
            <a:endParaRPr lang="en-US" sz="4400" dirty="0">
              <a:solidFill>
                <a:srgbClr val="FFFF00"/>
              </a:solidFill>
            </a:endParaRPr>
          </a:p>
        </p:txBody>
      </p:sp>
      <p:sp>
        <p:nvSpPr>
          <p:cNvPr id="9" name="CuadroTexto 8"/>
          <p:cNvSpPr txBox="1"/>
          <p:nvPr/>
        </p:nvSpPr>
        <p:spPr>
          <a:xfrm>
            <a:off x="642094" y="4905626"/>
            <a:ext cx="1747146" cy="769441"/>
          </a:xfrm>
          <a:prstGeom prst="rect">
            <a:avLst/>
          </a:prstGeom>
          <a:noFill/>
        </p:spPr>
        <p:txBody>
          <a:bodyPr wrap="square" rtlCol="0">
            <a:spAutoFit/>
          </a:bodyPr>
          <a:lstStyle/>
          <a:p>
            <a:r>
              <a:rPr lang="es-ES" sz="4400" b="1" dirty="0" err="1">
                <a:solidFill>
                  <a:srgbClr val="FFFF00"/>
                </a:solidFill>
                <a:latin typeface="Calibri" panose="020F0502020204030204" pitchFamily="34" charset="0"/>
                <a:cs typeface="Calibri" panose="020F0502020204030204" pitchFamily="34" charset="0"/>
              </a:rPr>
              <a:t>Sadrac</a:t>
            </a:r>
            <a:endParaRPr lang="en-US" sz="4400" dirty="0">
              <a:solidFill>
                <a:srgbClr val="FFFF00"/>
              </a:solidFill>
            </a:endParaRPr>
          </a:p>
        </p:txBody>
      </p:sp>
      <p:sp>
        <p:nvSpPr>
          <p:cNvPr id="7" name="CuadroTexto 6"/>
          <p:cNvSpPr txBox="1"/>
          <p:nvPr/>
        </p:nvSpPr>
        <p:spPr>
          <a:xfrm>
            <a:off x="5147990" y="4869425"/>
            <a:ext cx="1837378" cy="769441"/>
          </a:xfrm>
          <a:prstGeom prst="rect">
            <a:avLst/>
          </a:prstGeom>
          <a:noFill/>
        </p:spPr>
        <p:txBody>
          <a:bodyPr wrap="square" rtlCol="0">
            <a:spAutoFit/>
          </a:bodyPr>
          <a:lstStyle/>
          <a:p>
            <a:r>
              <a:rPr lang="es-ES" sz="4400" b="1" dirty="0" err="1">
                <a:solidFill>
                  <a:srgbClr val="FFFF00"/>
                </a:solidFill>
                <a:latin typeface="Calibri" panose="020F0502020204030204" pitchFamily="34" charset="0"/>
                <a:cs typeface="Calibri" panose="020F0502020204030204" pitchFamily="34" charset="0"/>
              </a:rPr>
              <a:t>Mesac</a:t>
            </a:r>
            <a:endParaRPr lang="en-US" sz="4400" dirty="0">
              <a:solidFill>
                <a:srgbClr val="FFFF00"/>
              </a:solidFill>
            </a:endParaRPr>
          </a:p>
        </p:txBody>
      </p:sp>
      <p:sp>
        <p:nvSpPr>
          <p:cNvPr id="8" name="CuadroTexto 7"/>
          <p:cNvSpPr txBox="1"/>
          <p:nvPr/>
        </p:nvSpPr>
        <p:spPr>
          <a:xfrm>
            <a:off x="808074" y="5560382"/>
            <a:ext cx="2737481" cy="769441"/>
          </a:xfrm>
          <a:prstGeom prst="rect">
            <a:avLst/>
          </a:prstGeom>
          <a:noFill/>
        </p:spPr>
        <p:txBody>
          <a:bodyPr wrap="square" rtlCol="0">
            <a:spAutoFit/>
          </a:bodyPr>
          <a:lstStyle/>
          <a:p>
            <a:r>
              <a:rPr lang="es-ES" sz="4400" b="1" dirty="0" err="1">
                <a:solidFill>
                  <a:srgbClr val="FFFF00"/>
                </a:solidFill>
                <a:latin typeface="Calibri" panose="020F0502020204030204" pitchFamily="34" charset="0"/>
                <a:cs typeface="Calibri" panose="020F0502020204030204" pitchFamily="34" charset="0"/>
              </a:rPr>
              <a:t>Abed-nego</a:t>
            </a:r>
            <a:endParaRPr lang="en-US" sz="4400" dirty="0">
              <a:solidFill>
                <a:srgbClr val="FFFF00"/>
              </a:solidFill>
            </a:endParaRPr>
          </a:p>
        </p:txBody>
      </p:sp>
    </p:spTree>
    <p:extLst>
      <p:ext uri="{BB962C8B-B14F-4D97-AF65-F5344CB8AC3E}">
        <p14:creationId xmlns:p14="http://schemas.microsoft.com/office/powerpoint/2010/main" val="33636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7"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143264"/>
            <a:ext cx="9003635" cy="6740307"/>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5400" b="1" dirty="0">
                <a:solidFill>
                  <a:schemeClr val="bg1"/>
                </a:solidFill>
              </a:rPr>
              <a:t>Nabucodonosor comenzó un proceso de “lavado de cerebro” al cambiar los nombres de </a:t>
            </a:r>
            <a:r>
              <a:rPr lang="es-ES" sz="5400" b="1" dirty="0" smtClean="0">
                <a:solidFill>
                  <a:schemeClr val="bg1"/>
                </a:solidFill>
              </a:rPr>
              <a:t>los jóvenes </a:t>
            </a:r>
            <a:r>
              <a:rPr lang="es-ES" sz="5400" b="1" dirty="0">
                <a:solidFill>
                  <a:schemeClr val="bg1"/>
                </a:solidFill>
              </a:rPr>
              <a:t>hebreos por nombres de dioses babilónicos. De esa forma esperaba destruir sus</a:t>
            </a:r>
          </a:p>
          <a:p>
            <a:r>
              <a:rPr lang="es-ES" sz="5400" b="1" dirty="0">
                <a:solidFill>
                  <a:schemeClr val="bg1"/>
                </a:solidFill>
              </a:rPr>
              <a:t>identidades.</a:t>
            </a:r>
            <a:endParaRPr lang="es-DO" sz="5400" b="1" dirty="0">
              <a:solidFill>
                <a:schemeClr val="bg1"/>
              </a:solidFill>
            </a:endParaRPr>
          </a:p>
        </p:txBody>
      </p:sp>
    </p:spTree>
    <p:extLst>
      <p:ext uri="{BB962C8B-B14F-4D97-AF65-F5344CB8AC3E}">
        <p14:creationId xmlns:p14="http://schemas.microsoft.com/office/powerpoint/2010/main" val="15009803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200329"/>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a:solidFill>
                  <a:srgbClr val="FFFF00"/>
                </a:solidFill>
                <a:latin typeface="Calibri" panose="020F0502020204030204" pitchFamily="34" charset="0"/>
                <a:cs typeface="Calibri" panose="020F0502020204030204" pitchFamily="34" charset="0"/>
              </a:rPr>
              <a:t>9</a:t>
            </a:r>
            <a:r>
              <a:rPr lang="es-DO"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¿Qué decisión tomó Daniel que cambió el curso de su vida? Daniel 1:8</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1528945"/>
            <a:ext cx="11198581" cy="3477875"/>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accent2"/>
                </a:solidFill>
                <a:latin typeface="Calibri" panose="020F0502020204030204" pitchFamily="34" charset="0"/>
                <a:cs typeface="Calibri" panose="020F0502020204030204" pitchFamily="34" charset="0"/>
              </a:rPr>
              <a:t>8</a:t>
            </a:r>
            <a:r>
              <a:rPr lang="es-ES" sz="4400" b="1" dirty="0">
                <a:solidFill>
                  <a:schemeClr val="bg1"/>
                </a:solidFill>
                <a:latin typeface="Calibri" panose="020F0502020204030204" pitchFamily="34" charset="0"/>
                <a:cs typeface="Calibri" panose="020F0502020204030204" pitchFamily="34" charset="0"/>
              </a:rPr>
              <a:t> Y Daniel </a:t>
            </a:r>
            <a:r>
              <a:rPr lang="es-ES" sz="4400" b="1" dirty="0" smtClean="0">
                <a:solidFill>
                  <a:schemeClr val="bg1"/>
                </a:solidFill>
                <a:latin typeface="Calibri" panose="020F0502020204030204" pitchFamily="34" charset="0"/>
                <a:cs typeface="Calibri" panose="020F0502020204030204" pitchFamily="34" charset="0"/>
              </a:rPr>
              <a:t>________ </a:t>
            </a:r>
            <a:r>
              <a:rPr lang="es-ES" sz="4400" b="1" dirty="0">
                <a:solidFill>
                  <a:schemeClr val="bg1"/>
                </a:solidFill>
                <a:latin typeface="Calibri" panose="020F0502020204030204" pitchFamily="34" charset="0"/>
                <a:cs typeface="Calibri" panose="020F0502020204030204" pitchFamily="34" charset="0"/>
              </a:rPr>
              <a:t>en su corazón </a:t>
            </a:r>
            <a:r>
              <a:rPr lang="es-ES" sz="4400" b="1" dirty="0" smtClean="0">
                <a:solidFill>
                  <a:schemeClr val="bg1"/>
                </a:solidFill>
                <a:latin typeface="Calibri" panose="020F0502020204030204" pitchFamily="34" charset="0"/>
                <a:cs typeface="Calibri" panose="020F0502020204030204" pitchFamily="34" charset="0"/>
              </a:rPr>
              <a:t>_________________con </a:t>
            </a:r>
            <a:r>
              <a:rPr lang="es-ES" sz="4400" b="1" dirty="0">
                <a:solidFill>
                  <a:schemeClr val="bg1"/>
                </a:solidFill>
                <a:latin typeface="Calibri" panose="020F0502020204030204" pitchFamily="34" charset="0"/>
                <a:cs typeface="Calibri" panose="020F0502020204030204" pitchFamily="34" charset="0"/>
              </a:rPr>
              <a:t>la porción de la comida del rey, ni con el vino que él bebía; pidió, por tanto, al jefe de los eunucos que no se le obligase a contaminarse.</a:t>
            </a:r>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3019670" y="1528945"/>
            <a:ext cx="2157014" cy="769441"/>
          </a:xfrm>
          <a:prstGeom prst="rect">
            <a:avLst/>
          </a:prstGeom>
          <a:noFill/>
        </p:spPr>
        <p:txBody>
          <a:bodyPr wrap="square" rtlCol="0">
            <a:spAutoFit/>
          </a:bodyPr>
          <a:lstStyle/>
          <a:p>
            <a:r>
              <a:rPr lang="es-ES" sz="4400" b="1" dirty="0" smtClean="0">
                <a:solidFill>
                  <a:srgbClr val="FFFF00"/>
                </a:solidFill>
                <a:latin typeface="Calibri" panose="020F0502020204030204" pitchFamily="34" charset="0"/>
                <a:cs typeface="Calibri" panose="020F0502020204030204" pitchFamily="34" charset="0"/>
              </a:rPr>
              <a:t>propuso</a:t>
            </a:r>
            <a:endParaRPr lang="en-US" sz="4400" dirty="0">
              <a:solidFill>
                <a:srgbClr val="FFFF00"/>
              </a:solidFill>
            </a:endParaRPr>
          </a:p>
        </p:txBody>
      </p:sp>
      <p:sp>
        <p:nvSpPr>
          <p:cNvPr id="10" name="CuadroTexto 9"/>
          <p:cNvSpPr txBox="1"/>
          <p:nvPr/>
        </p:nvSpPr>
        <p:spPr>
          <a:xfrm>
            <a:off x="841823" y="2153958"/>
            <a:ext cx="4148852"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no contaminarse </a:t>
            </a:r>
            <a:endParaRPr lang="en-US" sz="4400" dirty="0">
              <a:solidFill>
                <a:srgbClr val="FFFF00"/>
              </a:solidFill>
            </a:endParaRPr>
          </a:p>
        </p:txBody>
      </p:sp>
    </p:spTree>
    <p:extLst>
      <p:ext uri="{BB962C8B-B14F-4D97-AF65-F5344CB8AC3E}">
        <p14:creationId xmlns:p14="http://schemas.microsoft.com/office/powerpoint/2010/main" val="1037255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341394"/>
            <a:ext cx="9195364" cy="6186309"/>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400" b="1" dirty="0">
                <a:solidFill>
                  <a:schemeClr val="bg1"/>
                </a:solidFill>
              </a:rPr>
              <a:t>La palabra “</a:t>
            </a:r>
            <a:r>
              <a:rPr lang="es-ES" sz="4400" b="1" dirty="0">
                <a:solidFill>
                  <a:schemeClr val="accent2"/>
                </a:solidFill>
              </a:rPr>
              <a:t>propósito</a:t>
            </a:r>
            <a:r>
              <a:rPr lang="es-ES" sz="4400" b="1" dirty="0">
                <a:solidFill>
                  <a:schemeClr val="bg1"/>
                </a:solidFill>
              </a:rPr>
              <a:t>” significa “determinar” o “decidir”. El poder que gobierna nuestra mente</a:t>
            </a:r>
          </a:p>
          <a:p>
            <a:r>
              <a:rPr lang="es-ES" sz="4400" b="1" dirty="0">
                <a:solidFill>
                  <a:schemeClr val="bg1"/>
                </a:solidFill>
              </a:rPr>
              <a:t>es la voluntad. Cuando elegimos hacer el bien, Dios nos proporciona el poder moral para </a:t>
            </a:r>
            <a:r>
              <a:rPr lang="es-ES" sz="4400" b="1" dirty="0" smtClean="0">
                <a:solidFill>
                  <a:schemeClr val="bg1"/>
                </a:solidFill>
              </a:rPr>
              <a:t>realizar nuestras </a:t>
            </a:r>
            <a:r>
              <a:rPr lang="es-ES" sz="4400" b="1" dirty="0">
                <a:solidFill>
                  <a:schemeClr val="bg1"/>
                </a:solidFill>
              </a:rPr>
              <a:t>elecciones. Su Espíritu Santo nos guía para hacer la elección, y luego nos da el </a:t>
            </a:r>
            <a:r>
              <a:rPr lang="es-ES" sz="4400" b="1" dirty="0" smtClean="0">
                <a:solidFill>
                  <a:schemeClr val="bg1"/>
                </a:solidFill>
              </a:rPr>
              <a:t>poder para </a:t>
            </a:r>
            <a:r>
              <a:rPr lang="es-ES" sz="4400" b="1" dirty="0">
                <a:solidFill>
                  <a:schemeClr val="bg1"/>
                </a:solidFill>
              </a:rPr>
              <a:t>cumplirla.</a:t>
            </a:r>
            <a:endParaRPr lang="es-DO" sz="4400" b="1" dirty="0">
              <a:solidFill>
                <a:schemeClr val="bg1"/>
              </a:solidFill>
            </a:endParaRPr>
          </a:p>
        </p:txBody>
      </p:sp>
    </p:spTree>
    <p:extLst>
      <p:ext uri="{BB962C8B-B14F-4D97-AF65-F5344CB8AC3E}">
        <p14:creationId xmlns:p14="http://schemas.microsoft.com/office/powerpoint/2010/main" val="193551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3809785741"/>
              </p:ext>
            </p:extLst>
          </p:nvPr>
        </p:nvGraphicFramePr>
        <p:xfrm>
          <a:off x="250723" y="1"/>
          <a:ext cx="11739717" cy="6845284"/>
        </p:xfrm>
        <a:graphic>
          <a:graphicData uri="http://schemas.openxmlformats.org/drawingml/2006/table">
            <a:tbl>
              <a:tblPr firstRow="1" bandRow="1">
                <a:tableStyleId>{7DF18680-E054-41AD-8BC1-D1AEF772440D}</a:tableStyleId>
              </a:tblPr>
              <a:tblGrid>
                <a:gridCol w="4439264">
                  <a:extLst>
                    <a:ext uri="{9D8B030D-6E8A-4147-A177-3AD203B41FA5}">
                      <a16:colId xmlns:a16="http://schemas.microsoft.com/office/drawing/2014/main" val="14824104"/>
                    </a:ext>
                  </a:extLst>
                </a:gridCol>
                <a:gridCol w="2875936">
                  <a:extLst>
                    <a:ext uri="{9D8B030D-6E8A-4147-A177-3AD203B41FA5}">
                      <a16:colId xmlns:a16="http://schemas.microsoft.com/office/drawing/2014/main" val="1662089618"/>
                    </a:ext>
                  </a:extLst>
                </a:gridCol>
                <a:gridCol w="4424517">
                  <a:extLst>
                    <a:ext uri="{9D8B030D-6E8A-4147-A177-3AD203B41FA5}">
                      <a16:colId xmlns:a16="http://schemas.microsoft.com/office/drawing/2014/main" val="1116446481"/>
                    </a:ext>
                  </a:extLst>
                </a:gridCol>
              </a:tblGrid>
              <a:tr h="957649">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708918">
                <a:tc>
                  <a:txBody>
                    <a:bodyPr/>
                    <a:lstStyle/>
                    <a:p>
                      <a:r>
                        <a:rPr lang="es-ES" sz="3200" u="none" strike="noStrike" kern="1200" baseline="0" dirty="0" smtClean="0"/>
                        <a:t>5. El árbol de Daniel 4:10</a:t>
                      </a:r>
                      <a:endParaRPr lang="es-ES" sz="3200" b="0" i="0" u="none" strike="noStrike" kern="1200" baseline="0" dirty="0" smtClean="0">
                        <a:solidFill>
                          <a:schemeClr val="dk1"/>
                        </a:solidFill>
                        <a:latin typeface="+mn-lt"/>
                        <a:ea typeface="+mn-ea"/>
                        <a:cs typeface="+mn-cs"/>
                      </a:endParaRPr>
                    </a:p>
                  </a:txBody>
                  <a:tcPr/>
                </a:tc>
                <a:tc>
                  <a:txBody>
                    <a:bodyPr/>
                    <a:lstStyle/>
                    <a:p>
                      <a:r>
                        <a:rPr lang="es-ES" sz="3200" u="none" strike="noStrike" kern="1200" baseline="0" dirty="0" smtClean="0"/>
                        <a:t>Daniel 4:20-22</a:t>
                      </a:r>
                      <a:endParaRPr lang="es-ES" sz="3200" b="0" i="0" u="none" strike="noStrike" kern="1200" baseline="0" dirty="0" smtClean="0">
                        <a:solidFill>
                          <a:schemeClr val="dk1"/>
                        </a:solidFill>
                        <a:latin typeface="+mn-lt"/>
                        <a:ea typeface="+mn-ea"/>
                        <a:cs typeface="+mn-cs"/>
                      </a:endParaRPr>
                    </a:p>
                  </a:txBody>
                  <a:tcPr/>
                </a:tc>
                <a:tc>
                  <a:txBody>
                    <a:bodyPr/>
                    <a:lstStyle/>
                    <a:p>
                      <a:r>
                        <a:rPr lang="es-ES" sz="3200" u="none" strike="noStrike" kern="1200" baseline="0" dirty="0" smtClean="0"/>
                        <a:t>El rey Nabucodonosor</a:t>
                      </a:r>
                      <a:endParaRPr lang="es-ES" sz="3200" i="1" kern="120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173891">
                <a:tc>
                  <a:txBody>
                    <a:bodyPr/>
                    <a:lstStyle/>
                    <a:p>
                      <a:r>
                        <a:rPr lang="en-US" sz="3200" dirty="0" smtClean="0"/>
                        <a:t>6. La </a:t>
                      </a:r>
                      <a:r>
                        <a:rPr lang="en-US" sz="3200" dirty="0" err="1" smtClean="0"/>
                        <a:t>tala</a:t>
                      </a:r>
                      <a:r>
                        <a:rPr lang="en-US" sz="3200" dirty="0" smtClean="0"/>
                        <a:t> del </a:t>
                      </a:r>
                      <a:r>
                        <a:rPr lang="en-US" sz="3200" dirty="0" err="1" smtClean="0"/>
                        <a:t>árbol</a:t>
                      </a:r>
                      <a:r>
                        <a:rPr lang="en-US" sz="3200" dirty="0" smtClean="0"/>
                        <a:t> de Daniel 4:14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smtClean="0"/>
                        <a:t>Daniel 4:16, 24-25, 31-33</a:t>
                      </a:r>
                    </a:p>
                    <a:p>
                      <a:endParaRPr 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smtClean="0"/>
                        <a:t>La </a:t>
                      </a:r>
                      <a:r>
                        <a:rPr lang="en-US" sz="3200" dirty="0" err="1" smtClean="0"/>
                        <a:t>pérdida</a:t>
                      </a:r>
                      <a:r>
                        <a:rPr lang="en-US" sz="3200" dirty="0" smtClean="0"/>
                        <a:t> del </a:t>
                      </a:r>
                      <a:r>
                        <a:rPr lang="en-US" sz="3200" dirty="0" err="1" smtClean="0"/>
                        <a:t>trono</a:t>
                      </a:r>
                      <a:r>
                        <a:rPr lang="en-US" sz="3200" dirty="0" smtClean="0"/>
                        <a:t> de </a:t>
                      </a:r>
                      <a:r>
                        <a:rPr lang="en-US" sz="3200" dirty="0" err="1" smtClean="0"/>
                        <a:t>Nabucodonosor</a:t>
                      </a:r>
                      <a:r>
                        <a:rPr lang="en-US" sz="3200" dirty="0" smtClean="0"/>
                        <a:t>, </a:t>
                      </a:r>
                      <a:r>
                        <a:rPr lang="en-US" sz="3200" dirty="0" err="1" smtClean="0"/>
                        <a:t>por</a:t>
                      </a:r>
                      <a:r>
                        <a:rPr lang="en-US" sz="3200" dirty="0" smtClean="0"/>
                        <a:t> </a:t>
                      </a:r>
                      <a:r>
                        <a:rPr lang="en-US" sz="3200" dirty="0" err="1" smtClean="0"/>
                        <a:t>insania</a:t>
                      </a:r>
                      <a:r>
                        <a:rPr lang="en-US" sz="3200" dirty="0" smtClean="0"/>
                        <a:t> temporal</a:t>
                      </a:r>
                    </a:p>
                  </a:txBody>
                  <a:tcPr/>
                </a:tc>
                <a:extLst>
                  <a:ext uri="{0D108BD9-81ED-4DB2-BD59-A6C34878D82A}">
                    <a16:rowId xmlns:a16="http://schemas.microsoft.com/office/drawing/2014/main" val="1974758652"/>
                  </a:ext>
                </a:extLst>
              </a:tr>
              <a:tr h="1081216">
                <a:tc>
                  <a:txBody>
                    <a:bodyPr/>
                    <a:lstStyle/>
                    <a:p>
                      <a:r>
                        <a:rPr lang="es-ES" sz="3200" dirty="0" smtClean="0"/>
                        <a:t>7. La mano de hierro y bronce alrededor de la cepa de Daniel 4:15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4:26</a:t>
                      </a:r>
                    </a:p>
                    <a:p>
                      <a:endParaRPr 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El imperio de Nabucodonosor queda firme</a:t>
                      </a:r>
                    </a:p>
                  </a:txBody>
                  <a:tcPr/>
                </a:tc>
                <a:extLst>
                  <a:ext uri="{0D108BD9-81ED-4DB2-BD59-A6C34878D82A}">
                    <a16:rowId xmlns:a16="http://schemas.microsoft.com/office/drawing/2014/main" val="1761511203"/>
                  </a:ext>
                </a:extLst>
              </a:tr>
              <a:tr h="2069757">
                <a:tc>
                  <a:txBody>
                    <a:bodyPr/>
                    <a:lstStyle/>
                    <a:p>
                      <a:r>
                        <a:rPr lang="es-ES" sz="3200" dirty="0" smtClean="0"/>
                        <a:t>8. La misteriosa escritura en la pared del salón del banquete de </a:t>
                      </a:r>
                      <a:r>
                        <a:rPr lang="es-ES" sz="3200" dirty="0" err="1" smtClean="0"/>
                        <a:t>Belsasar</a:t>
                      </a:r>
                      <a:r>
                        <a:rPr lang="es-ES" sz="3200" dirty="0" smtClean="0"/>
                        <a:t> de Daniel 5:5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5:25-28</a:t>
                      </a:r>
                    </a:p>
                    <a:p>
                      <a:endParaRPr lang="en-US" sz="3200" dirty="0"/>
                    </a:p>
                  </a:txBody>
                  <a:tcPr/>
                </a:tc>
                <a:tc>
                  <a:txBody>
                    <a:bodyPr/>
                    <a:lstStyle/>
                    <a:p>
                      <a:r>
                        <a:rPr lang="es-ES" sz="3200" dirty="0" smtClean="0"/>
                        <a:t>El juicio que Dios pronunció sobre Babilonia</a:t>
                      </a:r>
                      <a:endParaRPr lang="en-US" sz="3200" dirty="0"/>
                    </a:p>
                  </a:txBody>
                  <a:tcPr/>
                </a:tc>
                <a:extLst>
                  <a:ext uri="{0D108BD9-81ED-4DB2-BD59-A6C34878D82A}">
                    <a16:rowId xmlns:a16="http://schemas.microsoft.com/office/drawing/2014/main" val="4057898868"/>
                  </a:ext>
                </a:extLst>
              </a:tr>
            </a:tbl>
          </a:graphicData>
        </a:graphic>
      </p:graphicFrame>
    </p:spTree>
    <p:extLst>
      <p:ext uri="{BB962C8B-B14F-4D97-AF65-F5344CB8AC3E}">
        <p14:creationId xmlns:p14="http://schemas.microsoft.com/office/powerpoint/2010/main" val="39721785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646331"/>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10</a:t>
            </a:r>
            <a:r>
              <a:rPr lang="es-DO" sz="3600" b="1" dirty="0" smtClean="0">
                <a:solidFill>
                  <a:srgbClr val="FFFF00"/>
                </a:solidFill>
                <a:latin typeface="Calibri" panose="020F0502020204030204" pitchFamily="34" charset="0"/>
                <a:cs typeface="Calibri" panose="020F0502020204030204" pitchFamily="34" charset="0"/>
              </a:rPr>
              <a:t>. </a:t>
            </a:r>
            <a:r>
              <a:rPr lang="it-IT" sz="3600" b="1" dirty="0">
                <a:solidFill>
                  <a:srgbClr val="FFFF00"/>
                </a:solidFill>
                <a:latin typeface="Calibri" panose="020F0502020204030204" pitchFamily="34" charset="0"/>
                <a:cs typeface="Calibri" panose="020F0502020204030204" pitchFamily="34" charset="0"/>
              </a:rPr>
              <a:t>¿Qué le pidió Daniel al siervo del rey? Daniel 1:12</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496709" y="1528945"/>
            <a:ext cx="11198581" cy="2123658"/>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accent2"/>
                </a:solidFill>
                <a:latin typeface="Calibri" panose="020F0502020204030204" pitchFamily="34" charset="0"/>
                <a:cs typeface="Calibri" panose="020F0502020204030204" pitchFamily="34" charset="0"/>
              </a:rPr>
              <a:t>8</a:t>
            </a:r>
            <a:r>
              <a:rPr lang="es-ES" sz="4400" b="1" dirty="0">
                <a:solidFill>
                  <a:schemeClr val="bg1"/>
                </a:solidFill>
                <a:latin typeface="Calibri" panose="020F0502020204030204" pitchFamily="34" charset="0"/>
                <a:cs typeface="Calibri" panose="020F0502020204030204" pitchFamily="34" charset="0"/>
              </a:rPr>
              <a:t> 12 Te ruego que hagas la prueba con tus siervos por diez días, y nos den </a:t>
            </a:r>
            <a:r>
              <a:rPr lang="es-ES" sz="4400" b="1" dirty="0" smtClean="0">
                <a:solidFill>
                  <a:schemeClr val="bg1"/>
                </a:solidFill>
                <a:latin typeface="Calibri" panose="020F0502020204030204" pitchFamily="34" charset="0"/>
                <a:cs typeface="Calibri" panose="020F0502020204030204" pitchFamily="34" charset="0"/>
              </a:rPr>
              <a:t>__________ </a:t>
            </a:r>
            <a:r>
              <a:rPr lang="es-ES" sz="4400" b="1" dirty="0">
                <a:solidFill>
                  <a:schemeClr val="bg1"/>
                </a:solidFill>
                <a:latin typeface="Calibri" panose="020F0502020204030204" pitchFamily="34" charset="0"/>
                <a:cs typeface="Calibri" panose="020F0502020204030204" pitchFamily="34" charset="0"/>
              </a:rPr>
              <a:t>a comer, y </a:t>
            </a:r>
            <a:r>
              <a:rPr lang="es-ES" sz="4400" b="1" dirty="0" smtClean="0">
                <a:solidFill>
                  <a:schemeClr val="bg1"/>
                </a:solidFill>
                <a:latin typeface="Calibri" panose="020F0502020204030204" pitchFamily="34" charset="0"/>
                <a:cs typeface="Calibri" panose="020F0502020204030204" pitchFamily="34" charset="0"/>
              </a:rPr>
              <a:t>_______ </a:t>
            </a:r>
            <a:r>
              <a:rPr lang="es-ES" sz="4400" b="1" dirty="0">
                <a:solidFill>
                  <a:schemeClr val="bg1"/>
                </a:solidFill>
                <a:latin typeface="Calibri" panose="020F0502020204030204" pitchFamily="34" charset="0"/>
                <a:cs typeface="Calibri" panose="020F0502020204030204" pitchFamily="34" charset="0"/>
              </a:rPr>
              <a:t>a beber</a:t>
            </a:r>
            <a:r>
              <a:rPr lang="es-ES" sz="4400" b="1" dirty="0" smtClean="0">
                <a:solidFill>
                  <a:schemeClr val="bg1"/>
                </a:solidFill>
                <a:latin typeface="Calibri" panose="020F0502020204030204" pitchFamily="34" charset="0"/>
                <a:cs typeface="Calibri" panose="020F0502020204030204" pitchFamily="34" charset="0"/>
              </a:rPr>
              <a:t>.</a:t>
            </a:r>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7931907" y="2206053"/>
            <a:ext cx="2658641"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legumbres</a:t>
            </a:r>
            <a:endParaRPr lang="en-US" sz="4400" dirty="0">
              <a:solidFill>
                <a:srgbClr val="FFFF00"/>
              </a:solidFill>
            </a:endParaRPr>
          </a:p>
        </p:txBody>
      </p:sp>
      <p:sp>
        <p:nvSpPr>
          <p:cNvPr id="10" name="CuadroTexto 9"/>
          <p:cNvSpPr txBox="1"/>
          <p:nvPr/>
        </p:nvSpPr>
        <p:spPr>
          <a:xfrm>
            <a:off x="2950842" y="2883162"/>
            <a:ext cx="1429429"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agua</a:t>
            </a:r>
            <a:endParaRPr lang="en-US" sz="4400" dirty="0">
              <a:solidFill>
                <a:srgbClr val="FFFF00"/>
              </a:solidFill>
            </a:endParaRPr>
          </a:p>
        </p:txBody>
      </p:sp>
    </p:spTree>
    <p:extLst>
      <p:ext uri="{BB962C8B-B14F-4D97-AF65-F5344CB8AC3E}">
        <p14:creationId xmlns:p14="http://schemas.microsoft.com/office/powerpoint/2010/main" val="1244367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143264"/>
            <a:ext cx="9195364" cy="5170646"/>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6600" b="1" dirty="0">
                <a:solidFill>
                  <a:schemeClr val="bg1"/>
                </a:solidFill>
              </a:rPr>
              <a:t>La fe de Daniel lo hizo llegar a la conclusión de que Dios honraría su elección. Sabía que Dios</a:t>
            </a:r>
          </a:p>
          <a:p>
            <a:r>
              <a:rPr lang="es-ES" sz="6600" b="1" dirty="0">
                <a:solidFill>
                  <a:schemeClr val="bg1"/>
                </a:solidFill>
              </a:rPr>
              <a:t>nunca lo defraudaría.</a:t>
            </a:r>
            <a:endParaRPr lang="es-DO" sz="6600" b="1" dirty="0">
              <a:solidFill>
                <a:schemeClr val="bg1"/>
              </a:solidFill>
            </a:endParaRPr>
          </a:p>
        </p:txBody>
      </p:sp>
    </p:spTree>
    <p:extLst>
      <p:ext uri="{BB962C8B-B14F-4D97-AF65-F5344CB8AC3E}">
        <p14:creationId xmlns:p14="http://schemas.microsoft.com/office/powerpoint/2010/main" val="5419252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945407" y="1186188"/>
            <a:ext cx="3511496" cy="1077218"/>
          </a:xfrm>
          <a:prstGeom prst="rect">
            <a:avLst/>
          </a:prstGeom>
          <a:noFill/>
        </p:spPr>
        <p:txBody>
          <a:bodyPr wrap="square" rtlCol="0">
            <a:spAutoFit/>
          </a:bodyPr>
          <a:lstStyle/>
          <a:p>
            <a:pPr lvl="0">
              <a:defRPr/>
            </a:pPr>
            <a:r>
              <a:rPr lang="es-ES" sz="3200" dirty="0" smtClean="0">
                <a:solidFill>
                  <a:srgbClr val="DF6613"/>
                </a:solidFill>
              </a:rPr>
              <a:t>Cualidades </a:t>
            </a:r>
            <a:r>
              <a:rPr lang="es-ES" sz="3200" dirty="0">
                <a:solidFill>
                  <a:srgbClr val="DF6613"/>
                </a:solidFill>
              </a:rPr>
              <a:t>de los tres jóvenes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45408" y="30409"/>
            <a:ext cx="4197824" cy="584775"/>
          </a:xfrm>
          <a:prstGeom prst="rect">
            <a:avLst/>
          </a:prstGeom>
          <a:noFill/>
        </p:spPr>
        <p:txBody>
          <a:bodyPr wrap="square" rtlCol="0">
            <a:spAutoFit/>
          </a:bodyPr>
          <a:lstStyle/>
          <a:p>
            <a:pPr lvl="0">
              <a:defRPr/>
            </a:pPr>
            <a:r>
              <a:rPr lang="es-ES" sz="3200" dirty="0">
                <a:solidFill>
                  <a:srgbClr val="DF6613"/>
                </a:solidFill>
              </a:rPr>
              <a:t>Nabucodonosor</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945407" y="4201387"/>
            <a:ext cx="3712954" cy="584775"/>
          </a:xfrm>
          <a:prstGeom prst="rect">
            <a:avLst/>
          </a:prstGeom>
          <a:noFill/>
        </p:spPr>
        <p:txBody>
          <a:bodyPr wrap="square" rtlCol="0">
            <a:spAutoFit/>
          </a:bodyPr>
          <a:lstStyle/>
          <a:p>
            <a:pPr lvl="0">
              <a:defRPr/>
            </a:pPr>
            <a:r>
              <a:rPr lang="es-ES" sz="3200" dirty="0">
                <a:solidFill>
                  <a:srgbClr val="DF6613"/>
                </a:solidFill>
              </a:rPr>
              <a:t>Propuesta de Daniel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2064774" y="5645289"/>
            <a:ext cx="3892383" cy="584775"/>
          </a:xfrm>
          <a:prstGeom prst="rect">
            <a:avLst/>
          </a:prstGeom>
          <a:noFill/>
        </p:spPr>
        <p:txBody>
          <a:bodyPr wrap="square" rtlCol="0">
            <a:spAutoFit/>
          </a:bodyPr>
          <a:lstStyle/>
          <a:p>
            <a:pPr lvl="0">
              <a:defRPr/>
            </a:pPr>
            <a:r>
              <a:rPr lang="es-ES" sz="3200" dirty="0">
                <a:solidFill>
                  <a:srgbClr val="DF6613"/>
                </a:solidFill>
              </a:rPr>
              <a:t>Legumbres y agua</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945407" y="2756782"/>
            <a:ext cx="3779164" cy="584775"/>
          </a:xfrm>
          <a:prstGeom prst="rect">
            <a:avLst/>
          </a:prstGeom>
          <a:noFill/>
        </p:spPr>
        <p:txBody>
          <a:bodyPr wrap="square" rtlCol="0">
            <a:spAutoFit/>
          </a:bodyPr>
          <a:lstStyle/>
          <a:p>
            <a:pPr lvl="0">
              <a:defRPr/>
            </a:pPr>
            <a:r>
              <a:rPr lang="es-ES" sz="3200" dirty="0">
                <a:solidFill>
                  <a:srgbClr val="DF6613"/>
                </a:solidFill>
              </a:rPr>
              <a:t>Ananías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609401" y="4868780"/>
            <a:ext cx="4137725" cy="584775"/>
          </a:xfrm>
          <a:prstGeom prst="rect">
            <a:avLst/>
          </a:prstGeom>
          <a:noFill/>
        </p:spPr>
        <p:txBody>
          <a:bodyPr wrap="square" rtlCol="0">
            <a:spAutoFit/>
          </a:bodyPr>
          <a:lstStyle/>
          <a:p>
            <a:r>
              <a:rPr lang="es-DO" sz="3200" dirty="0">
                <a:solidFill>
                  <a:srgbClr val="C00000"/>
                </a:solidFill>
              </a:rPr>
              <a:t>E</a:t>
            </a:r>
            <a:r>
              <a:rPr lang="es-DO" sz="3200" dirty="0" smtClean="0">
                <a:solidFill>
                  <a:srgbClr val="C00000"/>
                </a:solidFill>
              </a:rPr>
              <a:t>. </a:t>
            </a:r>
            <a:r>
              <a:rPr lang="es-ES" sz="3200" dirty="0"/>
              <a:t>Sabios e idóneos</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671105" y="3738196"/>
            <a:ext cx="5042041" cy="584775"/>
          </a:xfrm>
          <a:prstGeom prst="rect">
            <a:avLst/>
          </a:prstGeom>
          <a:noFill/>
        </p:spPr>
        <p:txBody>
          <a:bodyPr wrap="square" rtlCol="0">
            <a:spAutoFit/>
          </a:bodyPr>
          <a:lstStyle/>
          <a:p>
            <a:r>
              <a:rPr lang="es-DO" sz="3200" dirty="0">
                <a:solidFill>
                  <a:srgbClr val="C00000"/>
                </a:solidFill>
              </a:rPr>
              <a:t>D</a:t>
            </a:r>
            <a:r>
              <a:rPr lang="es-DO" sz="3200" dirty="0" smtClean="0">
                <a:solidFill>
                  <a:srgbClr val="C00000"/>
                </a:solidFill>
              </a:rPr>
              <a:t>. </a:t>
            </a:r>
            <a:r>
              <a:rPr lang="es-ES" sz="3200" dirty="0"/>
              <a:t>Rey de Babilonia</a:t>
            </a:r>
          </a:p>
        </p:txBody>
      </p:sp>
      <p:sp>
        <p:nvSpPr>
          <p:cNvPr id="21" name="CuadroTexto 20">
            <a:extLst>
              <a:ext uri="{FF2B5EF4-FFF2-40B4-BE49-F238E27FC236}">
                <a16:creationId xmlns:a16="http://schemas.microsoft.com/office/drawing/2014/main" id="{707CBC07-791E-485A-931D-932FDFAF0D6C}"/>
              </a:ext>
            </a:extLst>
          </p:cNvPr>
          <p:cNvSpPr txBox="1"/>
          <p:nvPr/>
        </p:nvSpPr>
        <p:spPr>
          <a:xfrm>
            <a:off x="6537073" y="76575"/>
            <a:ext cx="4366381" cy="584775"/>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No contaminarse</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609401" y="2514463"/>
            <a:ext cx="4294053" cy="584775"/>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err="1"/>
              <a:t>Beltsasar</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602556" y="6052321"/>
            <a:ext cx="5110590" cy="584775"/>
          </a:xfrm>
          <a:prstGeom prst="rect">
            <a:avLst/>
          </a:prstGeom>
          <a:noFill/>
        </p:spPr>
        <p:txBody>
          <a:bodyPr wrap="square" rtlCol="0">
            <a:spAutoFit/>
          </a:bodyPr>
          <a:lstStyle/>
          <a:p>
            <a:r>
              <a:rPr lang="es-DO" sz="3200" dirty="0">
                <a:solidFill>
                  <a:srgbClr val="C00000"/>
                </a:solidFill>
              </a:rPr>
              <a:t>F</a:t>
            </a:r>
            <a:r>
              <a:rPr lang="es-DO" sz="3200" dirty="0" smtClean="0">
                <a:solidFill>
                  <a:srgbClr val="C00000"/>
                </a:solidFill>
              </a:rPr>
              <a:t>. </a:t>
            </a:r>
            <a:r>
              <a:rPr lang="es-ES" sz="3200" dirty="0" err="1"/>
              <a:t>Sadrac</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537073" y="1454849"/>
            <a:ext cx="3817709" cy="553998"/>
          </a:xfrm>
          <a:prstGeom prst="rect">
            <a:avLst/>
          </a:prstGeom>
          <a:noFill/>
        </p:spPr>
        <p:txBody>
          <a:bodyPr wrap="square" rtlCol="0">
            <a:spAutoFit/>
          </a:bodyPr>
          <a:lstStyle/>
          <a:p>
            <a:r>
              <a:rPr lang="es-DO" sz="3000" dirty="0">
                <a:solidFill>
                  <a:srgbClr val="C00000"/>
                </a:solidFill>
              </a:rPr>
              <a:t>B</a:t>
            </a:r>
            <a:r>
              <a:rPr lang="es-DO" sz="3000" dirty="0" smtClean="0">
                <a:solidFill>
                  <a:srgbClr val="C00000"/>
                </a:solidFill>
              </a:rPr>
              <a:t>. </a:t>
            </a:r>
            <a:r>
              <a:rPr lang="es-DO" sz="3000" dirty="0" smtClean="0"/>
              <a:t>Rey de Judá</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10317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1" name="Forma libre: forma 30">
            <a:extLst>
              <a:ext uri="{FF2B5EF4-FFF2-40B4-BE49-F238E27FC236}">
                <a16:creationId xmlns:a16="http://schemas.microsoft.com/office/drawing/2014/main" id="{398C7394-323C-48C9-B7C5-01C566893450}"/>
              </a:ext>
            </a:extLst>
          </p:cNvPr>
          <p:cNvSpPr/>
          <p:nvPr/>
        </p:nvSpPr>
        <p:spPr>
          <a:xfrm rot="20281858">
            <a:off x="3478903" y="-1795383"/>
            <a:ext cx="8622603" cy="4815761"/>
          </a:xfrm>
          <a:custGeom>
            <a:avLst/>
            <a:gdLst>
              <a:gd name="connsiteX0" fmla="*/ 0 w 8643068"/>
              <a:gd name="connsiteY0" fmla="*/ 0 h 4815761"/>
              <a:gd name="connsiteX1" fmla="*/ 8643068 w 8643068"/>
              <a:gd name="connsiteY1" fmla="*/ 3486594 h 4815761"/>
              <a:gd name="connsiteX2" fmla="*/ 8106885 w 8643068"/>
              <a:gd name="connsiteY2" fmla="*/ 4815761 h 4815761"/>
              <a:gd name="connsiteX3" fmla="*/ 8087749 w 8643068"/>
              <a:gd name="connsiteY3" fmla="*/ 4774961 h 4815761"/>
              <a:gd name="connsiteX4" fmla="*/ 2953648 w 8643068"/>
              <a:gd name="connsiteY4" fmla="*/ 1265075 h 4815761"/>
              <a:gd name="connsiteX5" fmla="*/ 174663 w 8643068"/>
              <a:gd name="connsiteY5" fmla="*/ 377905 h 4815761"/>
              <a:gd name="connsiteX6" fmla="*/ 0 w 8643068"/>
              <a:gd name="connsiteY6" fmla="*/ 340447 h 4815761"/>
              <a:gd name="connsiteX7" fmla="*/ 0 w 8643068"/>
              <a:gd name="connsiteY7" fmla="*/ 0 h 481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43068" h="4815761">
                <a:moveTo>
                  <a:pt x="0" y="0"/>
                </a:moveTo>
                <a:lnTo>
                  <a:pt x="8643068" y="3486594"/>
                </a:lnTo>
                <a:lnTo>
                  <a:pt x="8106885" y="4815761"/>
                </a:lnTo>
                <a:lnTo>
                  <a:pt x="8087749" y="4774961"/>
                </a:lnTo>
                <a:cubicBezTo>
                  <a:pt x="7538239" y="3713685"/>
                  <a:pt x="5541269" y="2308915"/>
                  <a:pt x="2953648" y="1265075"/>
                </a:cubicBezTo>
                <a:cubicBezTo>
                  <a:pt x="1983290" y="873635"/>
                  <a:pt x="1037525" y="576377"/>
                  <a:pt x="174663" y="377905"/>
                </a:cubicBezTo>
                <a:lnTo>
                  <a:pt x="0" y="340447"/>
                </a:lnTo>
                <a:lnTo>
                  <a:pt x="0" y="0"/>
                </a:lnTo>
                <a:close/>
              </a:path>
            </a:pathLst>
          </a:custGeom>
          <a:solidFill>
            <a:srgbClr val="C68018"/>
          </a:solidFill>
          <a:ln>
            <a:solidFill>
              <a:srgbClr val="C68018"/>
            </a:solidFill>
          </a:ln>
          <a:scene3d>
            <a:camera prst="orthographicFront"/>
            <a:lightRig rig="threePt" dir="t"/>
          </a:scene3d>
          <a:sp3d>
            <a:bevelT w="889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DO" dirty="0"/>
          </a:p>
        </p:txBody>
      </p:sp>
      <p:sp>
        <p:nvSpPr>
          <p:cNvPr id="10" name="Rectángulo 9">
            <a:extLst>
              <a:ext uri="{FF2B5EF4-FFF2-40B4-BE49-F238E27FC236}">
                <a16:creationId xmlns:a16="http://schemas.microsoft.com/office/drawing/2014/main" id="{2A19C5A1-68BF-46FF-B747-E81E58D3A2DD}"/>
              </a:ext>
            </a:extLst>
          </p:cNvPr>
          <p:cNvSpPr/>
          <p:nvPr/>
        </p:nvSpPr>
        <p:spPr>
          <a:xfrm rot="894461">
            <a:off x="2076246" y="-180464"/>
            <a:ext cx="1170569" cy="7234092"/>
          </a:xfrm>
          <a:custGeom>
            <a:avLst/>
            <a:gdLst>
              <a:gd name="connsiteX0" fmla="*/ 0 w 968991"/>
              <a:gd name="connsiteY0" fmla="*/ 0 h 6632480"/>
              <a:gd name="connsiteX1" fmla="*/ 968991 w 968991"/>
              <a:gd name="connsiteY1" fmla="*/ 0 h 6632480"/>
              <a:gd name="connsiteX2" fmla="*/ 968991 w 968991"/>
              <a:gd name="connsiteY2" fmla="*/ 6632480 h 6632480"/>
              <a:gd name="connsiteX3" fmla="*/ 0 w 968991"/>
              <a:gd name="connsiteY3" fmla="*/ 6632480 h 6632480"/>
              <a:gd name="connsiteX4" fmla="*/ 0 w 968991"/>
              <a:gd name="connsiteY4" fmla="*/ 0 h 6632480"/>
              <a:gd name="connsiteX0" fmla="*/ 0 w 968991"/>
              <a:gd name="connsiteY0" fmla="*/ 0 h 6632480"/>
              <a:gd name="connsiteX1" fmla="*/ 968991 w 968991"/>
              <a:gd name="connsiteY1" fmla="*/ 0 h 6632480"/>
              <a:gd name="connsiteX2" fmla="*/ 937668 w 968991"/>
              <a:gd name="connsiteY2" fmla="*/ 964432 h 6632480"/>
              <a:gd name="connsiteX3" fmla="*/ 968991 w 968991"/>
              <a:gd name="connsiteY3" fmla="*/ 6632480 h 6632480"/>
              <a:gd name="connsiteX4" fmla="*/ 0 w 968991"/>
              <a:gd name="connsiteY4" fmla="*/ 6632480 h 6632480"/>
              <a:gd name="connsiteX5" fmla="*/ 0 w 968991"/>
              <a:gd name="connsiteY5" fmla="*/ 0 h 6632480"/>
              <a:gd name="connsiteX0" fmla="*/ 438 w 969429"/>
              <a:gd name="connsiteY0" fmla="*/ 0 h 6632480"/>
              <a:gd name="connsiteX1" fmla="*/ 969429 w 969429"/>
              <a:gd name="connsiteY1" fmla="*/ 0 h 6632480"/>
              <a:gd name="connsiteX2" fmla="*/ 938106 w 969429"/>
              <a:gd name="connsiteY2" fmla="*/ 964432 h 6632480"/>
              <a:gd name="connsiteX3" fmla="*/ 969429 w 969429"/>
              <a:gd name="connsiteY3" fmla="*/ 6632480 h 6632480"/>
              <a:gd name="connsiteX4" fmla="*/ 438 w 969429"/>
              <a:gd name="connsiteY4" fmla="*/ 6632480 h 6632480"/>
              <a:gd name="connsiteX5" fmla="*/ 5463 w 969429"/>
              <a:gd name="connsiteY5" fmla="*/ 1055060 h 6632480"/>
              <a:gd name="connsiteX6" fmla="*/ 438 w 969429"/>
              <a:gd name="connsiteY6" fmla="*/ 0 h 6632480"/>
              <a:gd name="connsiteX0" fmla="*/ 0 w 1553116"/>
              <a:gd name="connsiteY0" fmla="*/ 320983 h 6632480"/>
              <a:gd name="connsiteX1" fmla="*/ 1553116 w 1553116"/>
              <a:gd name="connsiteY1" fmla="*/ 0 h 6632480"/>
              <a:gd name="connsiteX2" fmla="*/ 1521793 w 1553116"/>
              <a:gd name="connsiteY2" fmla="*/ 964432 h 6632480"/>
              <a:gd name="connsiteX3" fmla="*/ 1553116 w 1553116"/>
              <a:gd name="connsiteY3" fmla="*/ 6632480 h 6632480"/>
              <a:gd name="connsiteX4" fmla="*/ 584125 w 1553116"/>
              <a:gd name="connsiteY4" fmla="*/ 6632480 h 6632480"/>
              <a:gd name="connsiteX5" fmla="*/ 589150 w 1553116"/>
              <a:gd name="connsiteY5" fmla="*/ 1055060 h 6632480"/>
              <a:gd name="connsiteX6" fmla="*/ 0 w 1553116"/>
              <a:gd name="connsiteY6" fmla="*/ 320983 h 6632480"/>
              <a:gd name="connsiteX0" fmla="*/ 0 w 1553116"/>
              <a:gd name="connsiteY0" fmla="*/ 120762 h 6432259"/>
              <a:gd name="connsiteX1" fmla="*/ 986813 w 1553116"/>
              <a:gd name="connsiteY1" fmla="*/ 0 h 6432259"/>
              <a:gd name="connsiteX2" fmla="*/ 1521793 w 1553116"/>
              <a:gd name="connsiteY2" fmla="*/ 764211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96859 w 1553116"/>
              <a:gd name="connsiteY2" fmla="*/ 556935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553116"/>
              <a:gd name="connsiteY0" fmla="*/ 120762 h 6432259"/>
              <a:gd name="connsiteX1" fmla="*/ 986813 w 1553116"/>
              <a:gd name="connsiteY1" fmla="*/ 0 h 6432259"/>
              <a:gd name="connsiteX2" fmla="*/ 1484091 w 1553116"/>
              <a:gd name="connsiteY2" fmla="*/ 518032 h 6432259"/>
              <a:gd name="connsiteX3" fmla="*/ 1553116 w 1553116"/>
              <a:gd name="connsiteY3" fmla="*/ 6432259 h 6432259"/>
              <a:gd name="connsiteX4" fmla="*/ 584125 w 1553116"/>
              <a:gd name="connsiteY4" fmla="*/ 6432259 h 6432259"/>
              <a:gd name="connsiteX5" fmla="*/ 589150 w 1553116"/>
              <a:gd name="connsiteY5" fmla="*/ 854839 h 6432259"/>
              <a:gd name="connsiteX6" fmla="*/ 0 w 1553116"/>
              <a:gd name="connsiteY6" fmla="*/ 120762 h 6432259"/>
              <a:gd name="connsiteX0" fmla="*/ 0 w 1424443"/>
              <a:gd name="connsiteY0" fmla="*/ 293991 h 6432259"/>
              <a:gd name="connsiteX1" fmla="*/ 858140 w 1424443"/>
              <a:gd name="connsiteY1" fmla="*/ 0 h 6432259"/>
              <a:gd name="connsiteX2" fmla="*/ 1355418 w 1424443"/>
              <a:gd name="connsiteY2" fmla="*/ 518032 h 6432259"/>
              <a:gd name="connsiteX3" fmla="*/ 1424443 w 1424443"/>
              <a:gd name="connsiteY3" fmla="*/ 6432259 h 6432259"/>
              <a:gd name="connsiteX4" fmla="*/ 455452 w 1424443"/>
              <a:gd name="connsiteY4" fmla="*/ 6432259 h 6432259"/>
              <a:gd name="connsiteX5" fmla="*/ 460477 w 1424443"/>
              <a:gd name="connsiteY5" fmla="*/ 854839 h 6432259"/>
              <a:gd name="connsiteX6" fmla="*/ 0 w 1424443"/>
              <a:gd name="connsiteY6" fmla="*/ 293991 h 6432259"/>
              <a:gd name="connsiteX0" fmla="*/ 0 w 1426442"/>
              <a:gd name="connsiteY0" fmla="*/ 293991 h 6432259"/>
              <a:gd name="connsiteX1" fmla="*/ 858140 w 1426442"/>
              <a:gd name="connsiteY1" fmla="*/ 0 h 6432259"/>
              <a:gd name="connsiteX2" fmla="*/ 1355418 w 1426442"/>
              <a:gd name="connsiteY2" fmla="*/ 518032 h 6432259"/>
              <a:gd name="connsiteX3" fmla="*/ 1426442 w 1426442"/>
              <a:gd name="connsiteY3" fmla="*/ 6000683 h 6432259"/>
              <a:gd name="connsiteX4" fmla="*/ 455452 w 1426442"/>
              <a:gd name="connsiteY4" fmla="*/ 6432259 h 6432259"/>
              <a:gd name="connsiteX5" fmla="*/ 460477 w 1426442"/>
              <a:gd name="connsiteY5" fmla="*/ 854839 h 6432259"/>
              <a:gd name="connsiteX6" fmla="*/ 0 w 1426442"/>
              <a:gd name="connsiteY6" fmla="*/ 293991 h 6432259"/>
              <a:gd name="connsiteX0" fmla="*/ 0 w 1426442"/>
              <a:gd name="connsiteY0" fmla="*/ 293991 h 6074032"/>
              <a:gd name="connsiteX1" fmla="*/ 858140 w 1426442"/>
              <a:gd name="connsiteY1" fmla="*/ 0 h 6074032"/>
              <a:gd name="connsiteX2" fmla="*/ 1355418 w 1426442"/>
              <a:gd name="connsiteY2" fmla="*/ 518032 h 6074032"/>
              <a:gd name="connsiteX3" fmla="*/ 1426442 w 1426442"/>
              <a:gd name="connsiteY3" fmla="*/ 6000683 h 6074032"/>
              <a:gd name="connsiteX4" fmla="*/ 452795 w 1426442"/>
              <a:gd name="connsiteY4" fmla="*/ 6074032 h 6074032"/>
              <a:gd name="connsiteX5" fmla="*/ 460477 w 1426442"/>
              <a:gd name="connsiteY5" fmla="*/ 854839 h 6074032"/>
              <a:gd name="connsiteX6" fmla="*/ 0 w 1426442"/>
              <a:gd name="connsiteY6" fmla="*/ 293991 h 6074032"/>
              <a:gd name="connsiteX0" fmla="*/ 0 w 1418930"/>
              <a:gd name="connsiteY0" fmla="*/ 293991 h 6074032"/>
              <a:gd name="connsiteX1" fmla="*/ 858140 w 1418930"/>
              <a:gd name="connsiteY1" fmla="*/ 0 h 6074032"/>
              <a:gd name="connsiteX2" fmla="*/ 1355418 w 1418930"/>
              <a:gd name="connsiteY2" fmla="*/ 518032 h 6074032"/>
              <a:gd name="connsiteX3" fmla="*/ 1418930 w 1418930"/>
              <a:gd name="connsiteY3" fmla="*/ 5758960 h 6074032"/>
              <a:gd name="connsiteX4" fmla="*/ 452795 w 1418930"/>
              <a:gd name="connsiteY4" fmla="*/ 6074032 h 6074032"/>
              <a:gd name="connsiteX5" fmla="*/ 460477 w 1418930"/>
              <a:gd name="connsiteY5" fmla="*/ 854839 h 6074032"/>
              <a:gd name="connsiteX6" fmla="*/ 0 w 1418930"/>
              <a:gd name="connsiteY6" fmla="*/ 293991 h 6074032"/>
              <a:gd name="connsiteX0" fmla="*/ 0 w 1418930"/>
              <a:gd name="connsiteY0" fmla="*/ 289736 h 6069777"/>
              <a:gd name="connsiteX1" fmla="*/ 845173 w 1418930"/>
              <a:gd name="connsiteY1" fmla="*/ 0 h 6069777"/>
              <a:gd name="connsiteX2" fmla="*/ 1355418 w 1418930"/>
              <a:gd name="connsiteY2" fmla="*/ 513777 h 6069777"/>
              <a:gd name="connsiteX3" fmla="*/ 1418930 w 1418930"/>
              <a:gd name="connsiteY3" fmla="*/ 5754705 h 6069777"/>
              <a:gd name="connsiteX4" fmla="*/ 452795 w 1418930"/>
              <a:gd name="connsiteY4" fmla="*/ 6069777 h 6069777"/>
              <a:gd name="connsiteX5" fmla="*/ 460477 w 1418930"/>
              <a:gd name="connsiteY5" fmla="*/ 850584 h 6069777"/>
              <a:gd name="connsiteX6" fmla="*/ 0 w 1418930"/>
              <a:gd name="connsiteY6" fmla="*/ 289736 h 6069777"/>
              <a:gd name="connsiteX0" fmla="*/ 0 w 1410418"/>
              <a:gd name="connsiteY0" fmla="*/ 315671 h 6069777"/>
              <a:gd name="connsiteX1" fmla="*/ 836661 w 1410418"/>
              <a:gd name="connsiteY1" fmla="*/ 0 h 6069777"/>
              <a:gd name="connsiteX2" fmla="*/ 1346906 w 1410418"/>
              <a:gd name="connsiteY2" fmla="*/ 513777 h 6069777"/>
              <a:gd name="connsiteX3" fmla="*/ 1410418 w 1410418"/>
              <a:gd name="connsiteY3" fmla="*/ 5754705 h 6069777"/>
              <a:gd name="connsiteX4" fmla="*/ 444283 w 1410418"/>
              <a:gd name="connsiteY4" fmla="*/ 6069777 h 6069777"/>
              <a:gd name="connsiteX5" fmla="*/ 451965 w 1410418"/>
              <a:gd name="connsiteY5" fmla="*/ 850584 h 6069777"/>
              <a:gd name="connsiteX6" fmla="*/ 0 w 1410418"/>
              <a:gd name="connsiteY6" fmla="*/ 315671 h 6069777"/>
              <a:gd name="connsiteX0" fmla="*/ 0 w 1410418"/>
              <a:gd name="connsiteY0" fmla="*/ 319727 h 6073833"/>
              <a:gd name="connsiteX1" fmla="*/ 892786 w 1410418"/>
              <a:gd name="connsiteY1" fmla="*/ 0 h 6073833"/>
              <a:gd name="connsiteX2" fmla="*/ 1346906 w 1410418"/>
              <a:gd name="connsiteY2" fmla="*/ 517833 h 6073833"/>
              <a:gd name="connsiteX3" fmla="*/ 1410418 w 1410418"/>
              <a:gd name="connsiteY3" fmla="*/ 5758761 h 6073833"/>
              <a:gd name="connsiteX4" fmla="*/ 444283 w 1410418"/>
              <a:gd name="connsiteY4" fmla="*/ 6073833 h 6073833"/>
              <a:gd name="connsiteX5" fmla="*/ 451965 w 1410418"/>
              <a:gd name="connsiteY5" fmla="*/ 854640 h 6073833"/>
              <a:gd name="connsiteX6" fmla="*/ 0 w 1410418"/>
              <a:gd name="connsiteY6" fmla="*/ 319727 h 6073833"/>
              <a:gd name="connsiteX0" fmla="*/ 0 w 1410418"/>
              <a:gd name="connsiteY0" fmla="*/ 280825 h 6034931"/>
              <a:gd name="connsiteX1" fmla="*/ 908948 w 1410418"/>
              <a:gd name="connsiteY1" fmla="*/ 0 h 6034931"/>
              <a:gd name="connsiteX2" fmla="*/ 1346906 w 1410418"/>
              <a:gd name="connsiteY2" fmla="*/ 478931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80825 h 6034931"/>
              <a:gd name="connsiteX1" fmla="*/ 908948 w 1410418"/>
              <a:gd name="connsiteY1" fmla="*/ 0 h 6034931"/>
              <a:gd name="connsiteX2" fmla="*/ 1379228 w 1410418"/>
              <a:gd name="connsiteY2" fmla="*/ 556735 h 6034931"/>
              <a:gd name="connsiteX3" fmla="*/ 1410418 w 1410418"/>
              <a:gd name="connsiteY3" fmla="*/ 5719859 h 6034931"/>
              <a:gd name="connsiteX4" fmla="*/ 444283 w 1410418"/>
              <a:gd name="connsiteY4" fmla="*/ 6034931 h 6034931"/>
              <a:gd name="connsiteX5" fmla="*/ 451965 w 1410418"/>
              <a:gd name="connsiteY5" fmla="*/ 815738 h 6034931"/>
              <a:gd name="connsiteX6" fmla="*/ 0 w 1410418"/>
              <a:gd name="connsiteY6" fmla="*/ 280825 h 6034931"/>
              <a:gd name="connsiteX0" fmla="*/ 0 w 1410418"/>
              <a:gd name="connsiteY0" fmla="*/ 266986 h 6021092"/>
              <a:gd name="connsiteX1" fmla="*/ 914677 w 1410418"/>
              <a:gd name="connsiteY1" fmla="*/ 0 h 6021092"/>
              <a:gd name="connsiteX2" fmla="*/ 1379228 w 1410418"/>
              <a:gd name="connsiteY2" fmla="*/ 542896 h 6021092"/>
              <a:gd name="connsiteX3" fmla="*/ 1410418 w 1410418"/>
              <a:gd name="connsiteY3" fmla="*/ 5706020 h 6021092"/>
              <a:gd name="connsiteX4" fmla="*/ 444283 w 1410418"/>
              <a:gd name="connsiteY4" fmla="*/ 6021092 h 6021092"/>
              <a:gd name="connsiteX5" fmla="*/ 451965 w 1410418"/>
              <a:gd name="connsiteY5" fmla="*/ 801899 h 6021092"/>
              <a:gd name="connsiteX6" fmla="*/ 0 w 1410418"/>
              <a:gd name="connsiteY6" fmla="*/ 266986 h 6021092"/>
              <a:gd name="connsiteX0" fmla="*/ 0 w 1410418"/>
              <a:gd name="connsiteY0" fmla="*/ 253148 h 6007254"/>
              <a:gd name="connsiteX1" fmla="*/ 920407 w 1410418"/>
              <a:gd name="connsiteY1" fmla="*/ 0 h 6007254"/>
              <a:gd name="connsiteX2" fmla="*/ 1379228 w 1410418"/>
              <a:gd name="connsiteY2" fmla="*/ 529058 h 6007254"/>
              <a:gd name="connsiteX3" fmla="*/ 1410418 w 1410418"/>
              <a:gd name="connsiteY3" fmla="*/ 5692182 h 6007254"/>
              <a:gd name="connsiteX4" fmla="*/ 444283 w 1410418"/>
              <a:gd name="connsiteY4" fmla="*/ 6007254 h 6007254"/>
              <a:gd name="connsiteX5" fmla="*/ 451965 w 1410418"/>
              <a:gd name="connsiteY5" fmla="*/ 788061 h 6007254"/>
              <a:gd name="connsiteX6" fmla="*/ 0 w 1410418"/>
              <a:gd name="connsiteY6" fmla="*/ 253148 h 6007254"/>
              <a:gd name="connsiteX0" fmla="*/ 0 w 1428863"/>
              <a:gd name="connsiteY0" fmla="*/ 253148 h 6007254"/>
              <a:gd name="connsiteX1" fmla="*/ 920407 w 1428863"/>
              <a:gd name="connsiteY1" fmla="*/ 0 h 6007254"/>
              <a:gd name="connsiteX2" fmla="*/ 1379228 w 1428863"/>
              <a:gd name="connsiteY2" fmla="*/ 529058 h 6007254"/>
              <a:gd name="connsiteX3" fmla="*/ 1428863 w 1428863"/>
              <a:gd name="connsiteY3" fmla="*/ 5778814 h 6007254"/>
              <a:gd name="connsiteX4" fmla="*/ 444283 w 1428863"/>
              <a:gd name="connsiteY4" fmla="*/ 6007254 h 6007254"/>
              <a:gd name="connsiteX5" fmla="*/ 451965 w 1428863"/>
              <a:gd name="connsiteY5" fmla="*/ 788061 h 6007254"/>
              <a:gd name="connsiteX6" fmla="*/ 0 w 1428863"/>
              <a:gd name="connsiteY6" fmla="*/ 253148 h 6007254"/>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28863"/>
              <a:gd name="connsiteY0" fmla="*/ 253148 h 5999822"/>
              <a:gd name="connsiteX1" fmla="*/ 920407 w 1428863"/>
              <a:gd name="connsiteY1" fmla="*/ 0 h 5999822"/>
              <a:gd name="connsiteX2" fmla="*/ 1379228 w 1428863"/>
              <a:gd name="connsiteY2" fmla="*/ 529058 h 5999822"/>
              <a:gd name="connsiteX3" fmla="*/ 1428863 w 1428863"/>
              <a:gd name="connsiteY3" fmla="*/ 5778814 h 5999822"/>
              <a:gd name="connsiteX4" fmla="*/ 440523 w 1428863"/>
              <a:gd name="connsiteY4" fmla="*/ 5999822 h 5999822"/>
              <a:gd name="connsiteX5" fmla="*/ 451965 w 1428863"/>
              <a:gd name="connsiteY5" fmla="*/ 788061 h 5999822"/>
              <a:gd name="connsiteX6" fmla="*/ 0 w 1428863"/>
              <a:gd name="connsiteY6" fmla="*/ 253148 h 5999822"/>
              <a:gd name="connsiteX0" fmla="*/ 0 w 1451598"/>
              <a:gd name="connsiteY0" fmla="*/ 253148 h 5999822"/>
              <a:gd name="connsiteX1" fmla="*/ 920407 w 1451598"/>
              <a:gd name="connsiteY1" fmla="*/ 0 h 5999822"/>
              <a:gd name="connsiteX2" fmla="*/ 1379228 w 1451598"/>
              <a:gd name="connsiteY2" fmla="*/ 529058 h 5999822"/>
              <a:gd name="connsiteX3" fmla="*/ 1451598 w 1451598"/>
              <a:gd name="connsiteY3" fmla="*/ 5798671 h 5999822"/>
              <a:gd name="connsiteX4" fmla="*/ 440523 w 1451598"/>
              <a:gd name="connsiteY4" fmla="*/ 5999822 h 5999822"/>
              <a:gd name="connsiteX5" fmla="*/ 451965 w 1451598"/>
              <a:gd name="connsiteY5" fmla="*/ 788061 h 5999822"/>
              <a:gd name="connsiteX6" fmla="*/ 0 w 1451598"/>
              <a:gd name="connsiteY6" fmla="*/ 253148 h 5999822"/>
              <a:gd name="connsiteX0" fmla="*/ 0 w 1436383"/>
              <a:gd name="connsiteY0" fmla="*/ 253148 h 5999822"/>
              <a:gd name="connsiteX1" fmla="*/ 920407 w 1436383"/>
              <a:gd name="connsiteY1" fmla="*/ 0 h 5999822"/>
              <a:gd name="connsiteX2" fmla="*/ 1379228 w 1436383"/>
              <a:gd name="connsiteY2" fmla="*/ 529058 h 5999822"/>
              <a:gd name="connsiteX3" fmla="*/ 1436384 w 1436383"/>
              <a:gd name="connsiteY3" fmla="*/ 5793678 h 5999822"/>
              <a:gd name="connsiteX4" fmla="*/ 440523 w 1436383"/>
              <a:gd name="connsiteY4" fmla="*/ 5999822 h 5999822"/>
              <a:gd name="connsiteX5" fmla="*/ 451965 w 1436383"/>
              <a:gd name="connsiteY5" fmla="*/ 788061 h 5999822"/>
              <a:gd name="connsiteX6" fmla="*/ 0 w 1436383"/>
              <a:gd name="connsiteY6" fmla="*/ 253148 h 5999822"/>
              <a:gd name="connsiteX0" fmla="*/ 0 w 1436384"/>
              <a:gd name="connsiteY0" fmla="*/ 253148 h 5999822"/>
              <a:gd name="connsiteX1" fmla="*/ 920407 w 1436384"/>
              <a:gd name="connsiteY1" fmla="*/ 0 h 5999822"/>
              <a:gd name="connsiteX2" fmla="*/ 1379228 w 1436384"/>
              <a:gd name="connsiteY2" fmla="*/ 529058 h 5999822"/>
              <a:gd name="connsiteX3" fmla="*/ 1436384 w 1436384"/>
              <a:gd name="connsiteY3" fmla="*/ 5793678 h 5999822"/>
              <a:gd name="connsiteX4" fmla="*/ 440523 w 1436384"/>
              <a:gd name="connsiteY4" fmla="*/ 5999822 h 5999822"/>
              <a:gd name="connsiteX5" fmla="*/ 451965 w 1436384"/>
              <a:gd name="connsiteY5" fmla="*/ 788061 h 5999822"/>
              <a:gd name="connsiteX6" fmla="*/ 0 w 1436384"/>
              <a:gd name="connsiteY6" fmla="*/ 253148 h 5999822"/>
              <a:gd name="connsiteX0" fmla="*/ 0 w 1436384"/>
              <a:gd name="connsiteY0" fmla="*/ 253148 h 5992505"/>
              <a:gd name="connsiteX1" fmla="*/ 920407 w 1436384"/>
              <a:gd name="connsiteY1" fmla="*/ 0 h 5992505"/>
              <a:gd name="connsiteX2" fmla="*/ 1379228 w 1436384"/>
              <a:gd name="connsiteY2" fmla="*/ 529058 h 5992505"/>
              <a:gd name="connsiteX3" fmla="*/ 1436384 w 1436384"/>
              <a:gd name="connsiteY3" fmla="*/ 5793678 h 5992505"/>
              <a:gd name="connsiteX4" fmla="*/ 474890 w 1436384"/>
              <a:gd name="connsiteY4" fmla="*/ 5992505 h 5992505"/>
              <a:gd name="connsiteX5" fmla="*/ 451965 w 1436384"/>
              <a:gd name="connsiteY5" fmla="*/ 788061 h 5992505"/>
              <a:gd name="connsiteX6" fmla="*/ 0 w 1436384"/>
              <a:gd name="connsiteY6" fmla="*/ 253148 h 5992505"/>
              <a:gd name="connsiteX0" fmla="*/ 0 w 1436384"/>
              <a:gd name="connsiteY0" fmla="*/ 253148 h 5999823"/>
              <a:gd name="connsiteX1" fmla="*/ 920407 w 1436384"/>
              <a:gd name="connsiteY1" fmla="*/ 0 h 5999823"/>
              <a:gd name="connsiteX2" fmla="*/ 1379228 w 1436384"/>
              <a:gd name="connsiteY2" fmla="*/ 529058 h 5999823"/>
              <a:gd name="connsiteX3" fmla="*/ 1436384 w 1436384"/>
              <a:gd name="connsiteY3" fmla="*/ 5793678 h 5999823"/>
              <a:gd name="connsiteX4" fmla="*/ 440525 w 1436384"/>
              <a:gd name="connsiteY4" fmla="*/ 5999823 h 5999823"/>
              <a:gd name="connsiteX5" fmla="*/ 451965 w 1436384"/>
              <a:gd name="connsiteY5" fmla="*/ 788061 h 5999823"/>
              <a:gd name="connsiteX6" fmla="*/ 0 w 1436384"/>
              <a:gd name="connsiteY6" fmla="*/ 253148 h 5999823"/>
              <a:gd name="connsiteX0" fmla="*/ 0 w 1481676"/>
              <a:gd name="connsiteY0" fmla="*/ 188697 h 5999823"/>
              <a:gd name="connsiteX1" fmla="*/ 965699 w 1481676"/>
              <a:gd name="connsiteY1" fmla="*/ 0 h 5999823"/>
              <a:gd name="connsiteX2" fmla="*/ 1424520 w 1481676"/>
              <a:gd name="connsiteY2" fmla="*/ 529058 h 5999823"/>
              <a:gd name="connsiteX3" fmla="*/ 1481676 w 1481676"/>
              <a:gd name="connsiteY3" fmla="*/ 5793678 h 5999823"/>
              <a:gd name="connsiteX4" fmla="*/ 485817 w 1481676"/>
              <a:gd name="connsiteY4" fmla="*/ 5999823 h 5999823"/>
              <a:gd name="connsiteX5" fmla="*/ 497257 w 1481676"/>
              <a:gd name="connsiteY5" fmla="*/ 788061 h 5999823"/>
              <a:gd name="connsiteX6" fmla="*/ 0 w 1481676"/>
              <a:gd name="connsiteY6" fmla="*/ 188697 h 5999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1676" h="5999823">
                <a:moveTo>
                  <a:pt x="0" y="188697"/>
                </a:moveTo>
                <a:lnTo>
                  <a:pt x="965699" y="0"/>
                </a:lnTo>
                <a:lnTo>
                  <a:pt x="1424520" y="529058"/>
                </a:lnTo>
                <a:lnTo>
                  <a:pt x="1481676" y="5793678"/>
                </a:lnTo>
                <a:cubicBezTo>
                  <a:pt x="1137075" y="5854109"/>
                  <a:pt x="1025161" y="5897926"/>
                  <a:pt x="485817" y="5999823"/>
                </a:cubicBezTo>
                <a:cubicBezTo>
                  <a:pt x="483170" y="4142102"/>
                  <a:pt x="499904" y="2645782"/>
                  <a:pt x="497257" y="788061"/>
                </a:cubicBezTo>
                <a:lnTo>
                  <a:pt x="0" y="188697"/>
                </a:lnTo>
                <a:close/>
              </a:path>
            </a:pathLst>
          </a:custGeom>
          <a:gradFill>
            <a:gsLst>
              <a:gs pos="0">
                <a:srgbClr val="C68018"/>
              </a:gs>
              <a:gs pos="30000">
                <a:schemeClr val="accent5">
                  <a:lumMod val="20000"/>
                  <a:lumOff val="80000"/>
                </a:schemeClr>
              </a:gs>
              <a:gs pos="53000">
                <a:schemeClr val="accent5">
                  <a:lumMod val="75000"/>
                </a:schemeClr>
              </a:gs>
              <a:gs pos="100000">
                <a:schemeClr val="accent5">
                  <a:lumMod val="50000"/>
                </a:schemeClr>
              </a:gs>
            </a:gsLst>
            <a:lin ang="5400000" scaled="1"/>
          </a:gradFill>
          <a:ln w="76200">
            <a:solidFill>
              <a:schemeClr val="bg1"/>
            </a:solidFill>
          </a:ln>
          <a:scene3d>
            <a:camera prst="orthographicFront"/>
            <a:lightRig rig="threePt" dir="t"/>
          </a:scene3d>
          <a:sp3d>
            <a:bevelT w="171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6" name="Rectángulo 5">
            <a:extLst>
              <a:ext uri="{FF2B5EF4-FFF2-40B4-BE49-F238E27FC236}">
                <a16:creationId xmlns:a16="http://schemas.microsoft.com/office/drawing/2014/main" id="{205C367E-17B1-4CAE-A55D-3F1651503034}"/>
              </a:ext>
            </a:extLst>
          </p:cNvPr>
          <p:cNvSpPr/>
          <p:nvPr/>
        </p:nvSpPr>
        <p:spPr>
          <a:xfrm>
            <a:off x="-34050" y="-23515"/>
            <a:ext cx="3130176" cy="6894076"/>
          </a:xfrm>
          <a:custGeom>
            <a:avLst/>
            <a:gdLst>
              <a:gd name="connsiteX0" fmla="*/ 0 w 1465943"/>
              <a:gd name="connsiteY0" fmla="*/ 0 h 5116218"/>
              <a:gd name="connsiteX1" fmla="*/ 1465943 w 1465943"/>
              <a:gd name="connsiteY1" fmla="*/ 0 h 5116218"/>
              <a:gd name="connsiteX2" fmla="*/ 1465943 w 1465943"/>
              <a:gd name="connsiteY2" fmla="*/ 5116218 h 5116218"/>
              <a:gd name="connsiteX3" fmla="*/ 0 w 1465943"/>
              <a:gd name="connsiteY3" fmla="*/ 5116218 h 5116218"/>
              <a:gd name="connsiteX4" fmla="*/ 0 w 1465943"/>
              <a:gd name="connsiteY4" fmla="*/ 0 h 5116218"/>
              <a:gd name="connsiteX0" fmla="*/ 0 w 1465943"/>
              <a:gd name="connsiteY0" fmla="*/ 0 h 5116218"/>
              <a:gd name="connsiteX1" fmla="*/ 1465943 w 1465943"/>
              <a:gd name="connsiteY1" fmla="*/ 0 h 5116218"/>
              <a:gd name="connsiteX2" fmla="*/ 1465943 w 1465943"/>
              <a:gd name="connsiteY2" fmla="*/ 2191657 h 5116218"/>
              <a:gd name="connsiteX3" fmla="*/ 1465943 w 1465943"/>
              <a:gd name="connsiteY3" fmla="*/ 5116218 h 5116218"/>
              <a:gd name="connsiteX4" fmla="*/ 0 w 1465943"/>
              <a:gd name="connsiteY4" fmla="*/ 5116218 h 5116218"/>
              <a:gd name="connsiteX5" fmla="*/ 0 w 1465943"/>
              <a:gd name="connsiteY5"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65943 w 1465943"/>
              <a:gd name="connsiteY4" fmla="*/ 5116218 h 5116218"/>
              <a:gd name="connsiteX5" fmla="*/ 0 w 1465943"/>
              <a:gd name="connsiteY5" fmla="*/ 5116218 h 5116218"/>
              <a:gd name="connsiteX6" fmla="*/ 0 w 1465943"/>
              <a:gd name="connsiteY6" fmla="*/ 0 h 5116218"/>
              <a:gd name="connsiteX0" fmla="*/ 0 w 1465943"/>
              <a:gd name="connsiteY0" fmla="*/ 0 h 5116218"/>
              <a:gd name="connsiteX1" fmla="*/ 1465943 w 1465943"/>
              <a:gd name="connsiteY1" fmla="*/ 0 h 5116218"/>
              <a:gd name="connsiteX2" fmla="*/ 1451429 w 1465943"/>
              <a:gd name="connsiteY2" fmla="*/ 972457 h 5116218"/>
              <a:gd name="connsiteX3" fmla="*/ 1465943 w 1465943"/>
              <a:gd name="connsiteY3" fmla="*/ 2191657 h 5116218"/>
              <a:gd name="connsiteX4" fmla="*/ 1451429 w 1465943"/>
              <a:gd name="connsiteY4" fmla="*/ 3526971 h 5116218"/>
              <a:gd name="connsiteX5" fmla="*/ 1465943 w 1465943"/>
              <a:gd name="connsiteY5" fmla="*/ 5116218 h 5116218"/>
              <a:gd name="connsiteX6" fmla="*/ 0 w 1465943"/>
              <a:gd name="connsiteY6" fmla="*/ 5116218 h 5116218"/>
              <a:gd name="connsiteX7" fmla="*/ 0 w 1465943"/>
              <a:gd name="connsiteY7" fmla="*/ 0 h 5116218"/>
              <a:gd name="connsiteX0" fmla="*/ 29029 w 1494972"/>
              <a:gd name="connsiteY0" fmla="*/ 0 h 6828904"/>
              <a:gd name="connsiteX1" fmla="*/ 1494972 w 1494972"/>
              <a:gd name="connsiteY1" fmla="*/ 0 h 6828904"/>
              <a:gd name="connsiteX2" fmla="*/ 1480458 w 1494972"/>
              <a:gd name="connsiteY2" fmla="*/ 972457 h 6828904"/>
              <a:gd name="connsiteX3" fmla="*/ 1494972 w 1494972"/>
              <a:gd name="connsiteY3" fmla="*/ 2191657 h 6828904"/>
              <a:gd name="connsiteX4" fmla="*/ 1480458 w 1494972"/>
              <a:gd name="connsiteY4" fmla="*/ 3526971 h 6828904"/>
              <a:gd name="connsiteX5" fmla="*/ 1494972 w 1494972"/>
              <a:gd name="connsiteY5" fmla="*/ 5116218 h 6828904"/>
              <a:gd name="connsiteX6" fmla="*/ 0 w 1494972"/>
              <a:gd name="connsiteY6" fmla="*/ 6828904 h 6828904"/>
              <a:gd name="connsiteX7" fmla="*/ 29029 w 1494972"/>
              <a:gd name="connsiteY7" fmla="*/ 0 h 6828904"/>
              <a:gd name="connsiteX0" fmla="*/ 29029 w 1567543"/>
              <a:gd name="connsiteY0" fmla="*/ 0 h 6828904"/>
              <a:gd name="connsiteX1" fmla="*/ 1494972 w 1567543"/>
              <a:gd name="connsiteY1" fmla="*/ 0 h 6828904"/>
              <a:gd name="connsiteX2" fmla="*/ 1480458 w 1567543"/>
              <a:gd name="connsiteY2" fmla="*/ 972457 h 6828904"/>
              <a:gd name="connsiteX3" fmla="*/ 1494972 w 1567543"/>
              <a:gd name="connsiteY3" fmla="*/ 2191657 h 6828904"/>
              <a:gd name="connsiteX4" fmla="*/ 1480458 w 1567543"/>
              <a:gd name="connsiteY4" fmla="*/ 3526971 h 6828904"/>
              <a:gd name="connsiteX5" fmla="*/ 1567543 w 1567543"/>
              <a:gd name="connsiteY5" fmla="*/ 5435532 h 6828904"/>
              <a:gd name="connsiteX6" fmla="*/ 0 w 1567543"/>
              <a:gd name="connsiteY6" fmla="*/ 6828904 h 6828904"/>
              <a:gd name="connsiteX7" fmla="*/ 29029 w 1567543"/>
              <a:gd name="connsiteY7" fmla="*/ 0 h 6828904"/>
              <a:gd name="connsiteX0" fmla="*/ 29029 w 2888343"/>
              <a:gd name="connsiteY0" fmla="*/ 0 h 6828904"/>
              <a:gd name="connsiteX1" fmla="*/ 2888343 w 2888343"/>
              <a:gd name="connsiteY1" fmla="*/ 0 h 6828904"/>
              <a:gd name="connsiteX2" fmla="*/ 1480458 w 2888343"/>
              <a:gd name="connsiteY2" fmla="*/ 972457 h 6828904"/>
              <a:gd name="connsiteX3" fmla="*/ 1494972 w 2888343"/>
              <a:gd name="connsiteY3" fmla="*/ 2191657 h 6828904"/>
              <a:gd name="connsiteX4" fmla="*/ 1480458 w 2888343"/>
              <a:gd name="connsiteY4" fmla="*/ 3526971 h 6828904"/>
              <a:gd name="connsiteX5" fmla="*/ 1567543 w 2888343"/>
              <a:gd name="connsiteY5" fmla="*/ 5435532 h 6828904"/>
              <a:gd name="connsiteX6" fmla="*/ 0 w 2888343"/>
              <a:gd name="connsiteY6" fmla="*/ 6828904 h 6828904"/>
              <a:gd name="connsiteX7" fmla="*/ 29029 w 2888343"/>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1494972 w 3018972"/>
              <a:gd name="connsiteY3" fmla="*/ 2191657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480458 w 3018972"/>
              <a:gd name="connsiteY4" fmla="*/ 3526971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567543 w 3018972"/>
              <a:gd name="connsiteY5" fmla="*/ 5435532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65943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07886 w 3018972"/>
              <a:gd name="connsiteY5" fmla="*/ 5493589 h 6828904"/>
              <a:gd name="connsiteX6" fmla="*/ 0 w 3018972"/>
              <a:gd name="connsiteY6" fmla="*/ 6828904 h 6828904"/>
              <a:gd name="connsiteX7" fmla="*/ 29029 w 3018972"/>
              <a:gd name="connsiteY7" fmla="*/ 0 h 6828904"/>
              <a:gd name="connsiteX0" fmla="*/ 29029 w 3018972"/>
              <a:gd name="connsiteY0" fmla="*/ 0 h 6828904"/>
              <a:gd name="connsiteX1" fmla="*/ 2888343 w 3018972"/>
              <a:gd name="connsiteY1" fmla="*/ 0 h 6828904"/>
              <a:gd name="connsiteX2" fmla="*/ 3018972 w 3018972"/>
              <a:gd name="connsiteY2" fmla="*/ 638629 h 6828904"/>
              <a:gd name="connsiteX3" fmla="*/ 2365829 w 3018972"/>
              <a:gd name="connsiteY3" fmla="*/ 2685143 h 6828904"/>
              <a:gd name="connsiteX4" fmla="*/ 1915886 w 3018972"/>
              <a:gd name="connsiteY4" fmla="*/ 4049485 h 6828904"/>
              <a:gd name="connsiteX5" fmla="*/ 1422400 w 3018972"/>
              <a:gd name="connsiteY5" fmla="*/ 5566160 h 6828904"/>
              <a:gd name="connsiteX6" fmla="*/ 0 w 3018972"/>
              <a:gd name="connsiteY6" fmla="*/ 6828904 h 6828904"/>
              <a:gd name="connsiteX7" fmla="*/ 29029 w 3018972"/>
              <a:gd name="connsiteY7" fmla="*/ 0 h 6828904"/>
              <a:gd name="connsiteX0" fmla="*/ 29029 w 3033486"/>
              <a:gd name="connsiteY0" fmla="*/ 0 h 6828904"/>
              <a:gd name="connsiteX1" fmla="*/ 2888343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725715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62514"/>
              <a:gd name="connsiteY0" fmla="*/ 0 h 6828904"/>
              <a:gd name="connsiteX1" fmla="*/ 2859314 w 3062514"/>
              <a:gd name="connsiteY1" fmla="*/ 0 h 6828904"/>
              <a:gd name="connsiteX2" fmla="*/ 3062514 w 3062514"/>
              <a:gd name="connsiteY2" fmla="*/ 682172 h 6828904"/>
              <a:gd name="connsiteX3" fmla="*/ 2365829 w 3062514"/>
              <a:gd name="connsiteY3" fmla="*/ 2685143 h 6828904"/>
              <a:gd name="connsiteX4" fmla="*/ 1915886 w 3062514"/>
              <a:gd name="connsiteY4" fmla="*/ 4049485 h 6828904"/>
              <a:gd name="connsiteX5" fmla="*/ 1422400 w 3062514"/>
              <a:gd name="connsiteY5" fmla="*/ 5566160 h 6828904"/>
              <a:gd name="connsiteX6" fmla="*/ 0 w 3062514"/>
              <a:gd name="connsiteY6" fmla="*/ 6828904 h 6828904"/>
              <a:gd name="connsiteX7" fmla="*/ 29029 w 3062514"/>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65829 w 3033486"/>
              <a:gd name="connsiteY3" fmla="*/ 2685143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15886 w 3033486"/>
              <a:gd name="connsiteY4" fmla="*/ 4049485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22400 w 3033486"/>
              <a:gd name="connsiteY5" fmla="*/ 5566160 h 6828904"/>
              <a:gd name="connsiteX6" fmla="*/ 0 w 3033486"/>
              <a:gd name="connsiteY6" fmla="*/ 6828904 h 6828904"/>
              <a:gd name="connsiteX7" fmla="*/ 29029 w 3033486"/>
              <a:gd name="connsiteY7" fmla="*/ 0 h 6828904"/>
              <a:gd name="connsiteX0" fmla="*/ 29029 w 3033486"/>
              <a:gd name="connsiteY0" fmla="*/ 0 h 6828904"/>
              <a:gd name="connsiteX1" fmla="*/ 2859314 w 3033486"/>
              <a:gd name="connsiteY1" fmla="*/ 0 h 6828904"/>
              <a:gd name="connsiteX2" fmla="*/ 3033486 w 3033486"/>
              <a:gd name="connsiteY2" fmla="*/ 682172 h 6828904"/>
              <a:gd name="connsiteX3" fmla="*/ 2380901 w 3033486"/>
              <a:gd name="connsiteY3" fmla="*/ 2695191 h 6828904"/>
              <a:gd name="connsiteX4" fmla="*/ 1925934 w 3033486"/>
              <a:gd name="connsiteY4" fmla="*/ 4069581 h 6828904"/>
              <a:gd name="connsiteX5" fmla="*/ 1432448 w 3033486"/>
              <a:gd name="connsiteY5" fmla="*/ 5561136 h 6828904"/>
              <a:gd name="connsiteX6" fmla="*/ 0 w 3033486"/>
              <a:gd name="connsiteY6" fmla="*/ 6828904 h 6828904"/>
              <a:gd name="connsiteX7" fmla="*/ 29029 w 3033486"/>
              <a:gd name="connsiteY7" fmla="*/ 0 h 6828904"/>
              <a:gd name="connsiteX0" fmla="*/ 34053 w 3038510"/>
              <a:gd name="connsiteY0" fmla="*/ 0 h 6869097"/>
              <a:gd name="connsiteX1" fmla="*/ 2864338 w 3038510"/>
              <a:gd name="connsiteY1" fmla="*/ 0 h 6869097"/>
              <a:gd name="connsiteX2" fmla="*/ 3038510 w 3038510"/>
              <a:gd name="connsiteY2" fmla="*/ 682172 h 6869097"/>
              <a:gd name="connsiteX3" fmla="*/ 2385925 w 3038510"/>
              <a:gd name="connsiteY3" fmla="*/ 2695191 h 6869097"/>
              <a:gd name="connsiteX4" fmla="*/ 1930958 w 3038510"/>
              <a:gd name="connsiteY4" fmla="*/ 4069581 h 6869097"/>
              <a:gd name="connsiteX5" fmla="*/ 1437472 w 3038510"/>
              <a:gd name="connsiteY5" fmla="*/ 5561136 h 6869097"/>
              <a:gd name="connsiteX6" fmla="*/ 0 w 3038510"/>
              <a:gd name="connsiteY6" fmla="*/ 6869097 h 6869097"/>
              <a:gd name="connsiteX7" fmla="*/ 34053 w 3038510"/>
              <a:gd name="connsiteY7" fmla="*/ 0 h 6869097"/>
              <a:gd name="connsiteX0" fmla="*/ 34053 w 3063631"/>
              <a:gd name="connsiteY0" fmla="*/ 0 h 6869097"/>
              <a:gd name="connsiteX1" fmla="*/ 2864338 w 3063631"/>
              <a:gd name="connsiteY1" fmla="*/ 0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30958 w 3063631"/>
              <a:gd name="connsiteY4" fmla="*/ 4069581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37472 w 3063631"/>
              <a:gd name="connsiteY5" fmla="*/ 5561136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85925 w 3063631"/>
              <a:gd name="connsiteY3" fmla="*/ 2695191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3063631"/>
              <a:gd name="connsiteY0" fmla="*/ 0 h 6869097"/>
              <a:gd name="connsiteX1" fmla="*/ 2884435 w 3063631"/>
              <a:gd name="connsiteY1" fmla="*/ 10049 h 6869097"/>
              <a:gd name="connsiteX2" fmla="*/ 3063631 w 3063631"/>
              <a:gd name="connsiteY2" fmla="*/ 652027 h 6869097"/>
              <a:gd name="connsiteX3" fmla="*/ 2390949 w 3063631"/>
              <a:gd name="connsiteY3" fmla="*/ 2680119 h 6869097"/>
              <a:gd name="connsiteX4" fmla="*/ 1941007 w 3063631"/>
              <a:gd name="connsiteY4" fmla="*/ 4079629 h 6869097"/>
              <a:gd name="connsiteX5" fmla="*/ 1447520 w 3063631"/>
              <a:gd name="connsiteY5" fmla="*/ 5556111 h 6869097"/>
              <a:gd name="connsiteX6" fmla="*/ 0 w 3063631"/>
              <a:gd name="connsiteY6" fmla="*/ 6869097 h 6869097"/>
              <a:gd name="connsiteX7" fmla="*/ 34053 w 3063631"/>
              <a:gd name="connsiteY7" fmla="*/ 0 h 6869097"/>
              <a:gd name="connsiteX0" fmla="*/ 34053 w 4045578"/>
              <a:gd name="connsiteY0" fmla="*/ 4465 h 6873562"/>
              <a:gd name="connsiteX1" fmla="*/ 4045578 w 4045578"/>
              <a:gd name="connsiteY1" fmla="*/ 0 h 6873562"/>
              <a:gd name="connsiteX2" fmla="*/ 3063631 w 4045578"/>
              <a:gd name="connsiteY2" fmla="*/ 656492 h 6873562"/>
              <a:gd name="connsiteX3" fmla="*/ 2390949 w 4045578"/>
              <a:gd name="connsiteY3" fmla="*/ 2684584 h 6873562"/>
              <a:gd name="connsiteX4" fmla="*/ 1941007 w 4045578"/>
              <a:gd name="connsiteY4" fmla="*/ 4084094 h 6873562"/>
              <a:gd name="connsiteX5" fmla="*/ 1447520 w 4045578"/>
              <a:gd name="connsiteY5" fmla="*/ 5560576 h 6873562"/>
              <a:gd name="connsiteX6" fmla="*/ 0 w 4045578"/>
              <a:gd name="connsiteY6" fmla="*/ 6873562 h 6873562"/>
              <a:gd name="connsiteX7" fmla="*/ 34053 w 4045578"/>
              <a:gd name="connsiteY7" fmla="*/ 4465 h 6873562"/>
              <a:gd name="connsiteX0" fmla="*/ 34053 w 4130431"/>
              <a:gd name="connsiteY0" fmla="*/ 4465 h 6873562"/>
              <a:gd name="connsiteX1" fmla="*/ 4045578 w 4130431"/>
              <a:gd name="connsiteY1" fmla="*/ 0 h 6873562"/>
              <a:gd name="connsiteX2" fmla="*/ 4130431 w 4130431"/>
              <a:gd name="connsiteY2" fmla="*/ 799367 h 6873562"/>
              <a:gd name="connsiteX3" fmla="*/ 2390949 w 4130431"/>
              <a:gd name="connsiteY3" fmla="*/ 2684584 h 6873562"/>
              <a:gd name="connsiteX4" fmla="*/ 1941007 w 4130431"/>
              <a:gd name="connsiteY4" fmla="*/ 4084094 h 6873562"/>
              <a:gd name="connsiteX5" fmla="*/ 1447520 w 4130431"/>
              <a:gd name="connsiteY5" fmla="*/ 5560576 h 6873562"/>
              <a:gd name="connsiteX6" fmla="*/ 0 w 4130431"/>
              <a:gd name="connsiteY6" fmla="*/ 6873562 h 6873562"/>
              <a:gd name="connsiteX7" fmla="*/ 34053 w 4130431"/>
              <a:gd name="connsiteY7" fmla="*/ 4465 h 6873562"/>
              <a:gd name="connsiteX0" fmla="*/ 34053 w 4130431"/>
              <a:gd name="connsiteY0" fmla="*/ 23515 h 6892612"/>
              <a:gd name="connsiteX1" fmla="*/ 4007478 w 4130431"/>
              <a:gd name="connsiteY1" fmla="*/ 0 h 6892612"/>
              <a:gd name="connsiteX2" fmla="*/ 4130431 w 4130431"/>
              <a:gd name="connsiteY2" fmla="*/ 818417 h 6892612"/>
              <a:gd name="connsiteX3" fmla="*/ 2390949 w 4130431"/>
              <a:gd name="connsiteY3" fmla="*/ 270363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1941007 w 4130431"/>
              <a:gd name="connsiteY4" fmla="*/ 4103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305349 w 4130431"/>
              <a:gd name="connsiteY3" fmla="*/ 3446584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2612"/>
              <a:gd name="connsiteX1" fmla="*/ 4007478 w 4130431"/>
              <a:gd name="connsiteY1" fmla="*/ 0 h 6892612"/>
              <a:gd name="connsiteX2" fmla="*/ 4130431 w 4130431"/>
              <a:gd name="connsiteY2" fmla="*/ 818417 h 6892612"/>
              <a:gd name="connsiteX3" fmla="*/ 3286299 w 4130431"/>
              <a:gd name="connsiteY3" fmla="*/ 3456109 h 6892612"/>
              <a:gd name="connsiteX4" fmla="*/ 2674432 w 4130431"/>
              <a:gd name="connsiteY4" fmla="*/ 5246144 h 6892612"/>
              <a:gd name="connsiteX5" fmla="*/ 1447520 w 4130431"/>
              <a:gd name="connsiteY5" fmla="*/ 5579626 h 6892612"/>
              <a:gd name="connsiteX6" fmla="*/ 0 w 4130431"/>
              <a:gd name="connsiteY6" fmla="*/ 6892612 h 6892612"/>
              <a:gd name="connsiteX7" fmla="*/ 34053 w 4130431"/>
              <a:gd name="connsiteY7" fmla="*/ 23515 h 6892612"/>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42845 w 4130431"/>
              <a:gd name="connsiteY5" fmla="*/ 6894076 h 6894076"/>
              <a:gd name="connsiteX6" fmla="*/ 0 w 4130431"/>
              <a:gd name="connsiteY6" fmla="*/ 6892612 h 6894076"/>
              <a:gd name="connsiteX7" fmla="*/ 34053 w 4130431"/>
              <a:gd name="connsiteY7" fmla="*/ 23515 h 6894076"/>
              <a:gd name="connsiteX0" fmla="*/ 34053 w 4130431"/>
              <a:gd name="connsiteY0" fmla="*/ 23515 h 6894076"/>
              <a:gd name="connsiteX1" fmla="*/ 4007478 w 4130431"/>
              <a:gd name="connsiteY1" fmla="*/ 0 h 6894076"/>
              <a:gd name="connsiteX2" fmla="*/ 4130431 w 4130431"/>
              <a:gd name="connsiteY2" fmla="*/ 818417 h 6894076"/>
              <a:gd name="connsiteX3" fmla="*/ 3286299 w 4130431"/>
              <a:gd name="connsiteY3" fmla="*/ 3456109 h 6894076"/>
              <a:gd name="connsiteX4" fmla="*/ 2674432 w 4130431"/>
              <a:gd name="connsiteY4" fmla="*/ 5246144 h 6894076"/>
              <a:gd name="connsiteX5" fmla="*/ 2152370 w 4130431"/>
              <a:gd name="connsiteY5" fmla="*/ 6894076 h 6894076"/>
              <a:gd name="connsiteX6" fmla="*/ 0 w 4130431"/>
              <a:gd name="connsiteY6" fmla="*/ 6892612 h 6894076"/>
              <a:gd name="connsiteX7" fmla="*/ 34053 w 4130431"/>
              <a:gd name="connsiteY7" fmla="*/ 23515 h 689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30431" h="6894076">
                <a:moveTo>
                  <a:pt x="34053" y="23515"/>
                </a:moveTo>
                <a:lnTo>
                  <a:pt x="4007478" y="0"/>
                </a:lnTo>
                <a:lnTo>
                  <a:pt x="4130431" y="818417"/>
                </a:lnTo>
                <a:lnTo>
                  <a:pt x="3286299" y="3456109"/>
                </a:lnTo>
                <a:lnTo>
                  <a:pt x="2674432" y="5246144"/>
                </a:lnTo>
                <a:lnTo>
                  <a:pt x="2152370" y="6894076"/>
                </a:lnTo>
                <a:lnTo>
                  <a:pt x="0" y="6892612"/>
                </a:lnTo>
                <a:lnTo>
                  <a:pt x="34053" y="23515"/>
                </a:lnTo>
                <a:close/>
              </a:path>
            </a:pathLst>
          </a:custGeom>
          <a:solidFill>
            <a:srgbClr val="0E333A"/>
          </a:solidFill>
          <a:ln>
            <a:noFill/>
          </a:ln>
          <a:scene3d>
            <a:camera prst="orthographicFront"/>
            <a:lightRig rig="threePt" dir="t"/>
          </a:scene3d>
          <a:sp3d extrusionH="76200" contourW="12700">
            <a:bevelT w="190500" h="19050"/>
            <a:extrusionClr>
              <a:schemeClr val="bg1"/>
            </a:extrusionClr>
            <a:contourClr>
              <a:schemeClr val="bg1"/>
            </a:contourClr>
          </a:sp3d>
        </p:spPr>
        <p:style>
          <a:lnRef idx="0">
            <a:scrgbClr r="0" g="0" b="0"/>
          </a:lnRef>
          <a:fillRef idx="0">
            <a:scrgbClr r="0" g="0" b="0"/>
          </a:fillRef>
          <a:effectRef idx="0">
            <a:scrgbClr r="0" g="0" b="0"/>
          </a:effectRef>
          <a:fontRef idx="minor">
            <a:schemeClr val="lt1"/>
          </a:fontRef>
        </p:style>
        <p:txBody>
          <a:bodyPr rtlCol="0" anchor="ctr"/>
          <a:lstStyle/>
          <a:p>
            <a:pPr algn="ctr"/>
            <a:endParaRPr lang="es-DO" dirty="0"/>
          </a:p>
        </p:txBody>
      </p:sp>
      <p:pic>
        <p:nvPicPr>
          <p:cNvPr id="16" name="Imagen 15">
            <a:extLst>
              <a:ext uri="{FF2B5EF4-FFF2-40B4-BE49-F238E27FC236}">
                <a16:creationId xmlns:a16="http://schemas.microsoft.com/office/drawing/2014/main" id="{69B14A84-141A-4FA4-B05C-C82930255E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70153" y="5213730"/>
            <a:ext cx="1627544" cy="1462868"/>
          </a:xfrm>
          <a:prstGeom prst="rect">
            <a:avLst/>
          </a:prstGeom>
          <a:effectLst>
            <a:outerShdw blurRad="50800" dist="50800" dir="5400000" algn="ctr" rotWithShape="0">
              <a:srgbClr val="000000">
                <a:alpha val="99000"/>
              </a:srgbClr>
            </a:outerShdw>
          </a:effectLst>
          <a:scene3d>
            <a:camera prst="orthographicFront"/>
            <a:lightRig rig="threePt" dir="t"/>
          </a:scene3d>
          <a:sp3d>
            <a:bevelT w="0" h="0"/>
          </a:sp3d>
        </p:spPr>
      </p:pic>
      <p:sp>
        <p:nvSpPr>
          <p:cNvPr id="3" name="Rectángulo 2"/>
          <p:cNvSpPr/>
          <p:nvPr/>
        </p:nvSpPr>
        <p:spPr>
          <a:xfrm>
            <a:off x="4998899" y="2130861"/>
            <a:ext cx="4726056" cy="1938992"/>
          </a:xfrm>
          <a:prstGeom prst="rect">
            <a:avLst/>
          </a:prstGeom>
        </p:spPr>
        <p:txBody>
          <a:bodyPr wrap="square">
            <a:spAutoFit/>
          </a:bodyPr>
          <a:lstStyle/>
          <a:p>
            <a:pPr algn="ctr"/>
            <a:r>
              <a:rPr lang="es-ES" sz="6000" b="1" dirty="0" smtClean="0">
                <a:solidFill>
                  <a:schemeClr val="bg1"/>
                </a:solidFill>
                <a:latin typeface="Calibri" panose="020F0502020204030204" pitchFamily="34" charset="0"/>
                <a:cs typeface="Calibri" panose="020F0502020204030204" pitchFamily="34" charset="0"/>
              </a:rPr>
              <a:t>Resultados milagrosos</a:t>
            </a:r>
            <a:endParaRPr lang="en-US" sz="6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67762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a:off x="467390" y="88323"/>
            <a:ext cx="11198581" cy="1754326"/>
          </a:xfrm>
          <a:prstGeom prst="rect">
            <a:avLst/>
          </a:prstGeom>
          <a:noFill/>
          <a:effectLst>
            <a:outerShdw blurRad="50800" dist="50800" dir="5400000" algn="ctr" rotWithShape="0">
              <a:srgbClr val="000000">
                <a:alpha val="99000"/>
              </a:srgbClr>
            </a:outerShdw>
          </a:effectLst>
        </p:spPr>
        <p:txBody>
          <a:bodyPr wrap="square" rtlCol="0">
            <a:spAutoFit/>
          </a:bodyPr>
          <a:lstStyle/>
          <a:p>
            <a:r>
              <a:rPr lang="es-DO" sz="3600" b="1" dirty="0" smtClean="0">
                <a:solidFill>
                  <a:srgbClr val="FFFF00"/>
                </a:solidFill>
                <a:latin typeface="Calibri" panose="020F0502020204030204" pitchFamily="34" charset="0"/>
                <a:cs typeface="Calibri" panose="020F0502020204030204" pitchFamily="34" charset="0"/>
              </a:rPr>
              <a:t>11</a:t>
            </a:r>
            <a:r>
              <a:rPr lang="es-DO" sz="3600" b="1" dirty="0" smtClean="0">
                <a:solidFill>
                  <a:srgbClr val="FFFF00"/>
                </a:solidFill>
                <a:latin typeface="Calibri" panose="020F0502020204030204" pitchFamily="34" charset="0"/>
                <a:cs typeface="Calibri" panose="020F0502020204030204" pitchFamily="34" charset="0"/>
              </a:rPr>
              <a:t>. </a:t>
            </a:r>
            <a:r>
              <a:rPr lang="es-ES" sz="3600" b="1" dirty="0">
                <a:solidFill>
                  <a:srgbClr val="FFFF00"/>
                </a:solidFill>
                <a:latin typeface="Calibri" panose="020F0502020204030204" pitchFamily="34" charset="0"/>
                <a:cs typeface="Calibri" panose="020F0502020204030204" pitchFamily="34" charset="0"/>
              </a:rPr>
              <a:t>¿Qué beneficios obtuvieron Daniel y sus compañeros por su decisión de ser </a:t>
            </a:r>
            <a:r>
              <a:rPr lang="es-ES" sz="3600" b="1" dirty="0" smtClean="0">
                <a:solidFill>
                  <a:srgbClr val="FFFF00"/>
                </a:solidFill>
                <a:latin typeface="Calibri" panose="020F0502020204030204" pitchFamily="34" charset="0"/>
                <a:cs typeface="Calibri" panose="020F0502020204030204" pitchFamily="34" charset="0"/>
              </a:rPr>
              <a:t>totalmente obedientes </a:t>
            </a:r>
            <a:r>
              <a:rPr lang="es-ES" sz="3600" b="1" dirty="0">
                <a:solidFill>
                  <a:srgbClr val="FFFF00"/>
                </a:solidFill>
                <a:latin typeface="Calibri" panose="020F0502020204030204" pitchFamily="34" charset="0"/>
                <a:cs typeface="Calibri" panose="020F0502020204030204" pitchFamily="34" charset="0"/>
              </a:rPr>
              <a:t>a Dios</a:t>
            </a:r>
            <a:r>
              <a:rPr lang="es-ES" sz="3600" b="1" dirty="0" smtClean="0">
                <a:solidFill>
                  <a:srgbClr val="FFFF00"/>
                </a:solidFill>
                <a:latin typeface="Calibri" panose="020F0502020204030204" pitchFamily="34" charset="0"/>
                <a:cs typeface="Calibri" panose="020F0502020204030204" pitchFamily="34" charset="0"/>
              </a:rPr>
              <a:t>? </a:t>
            </a:r>
            <a:r>
              <a:rPr lang="es-ES" sz="3600" b="1" dirty="0" err="1" smtClean="0">
                <a:solidFill>
                  <a:srgbClr val="FFFF00"/>
                </a:solidFill>
                <a:latin typeface="Calibri" panose="020F0502020204030204" pitchFamily="34" charset="0"/>
                <a:cs typeface="Calibri" panose="020F0502020204030204" pitchFamily="34" charset="0"/>
              </a:rPr>
              <a:t>Dn</a:t>
            </a:r>
            <a:r>
              <a:rPr lang="es-ES" sz="3600" b="1" dirty="0" smtClean="0">
                <a:solidFill>
                  <a:srgbClr val="FFFF00"/>
                </a:solidFill>
                <a:latin typeface="Calibri" panose="020F0502020204030204" pitchFamily="34" charset="0"/>
                <a:cs typeface="Calibri" panose="020F0502020204030204" pitchFamily="34" charset="0"/>
              </a:rPr>
              <a:t>. 1: 17, 19-20</a:t>
            </a:r>
            <a:endParaRPr lang="es-DO" sz="3600" b="1" dirty="0">
              <a:solidFill>
                <a:srgbClr val="FFFF00"/>
              </a:solidFill>
              <a:latin typeface="Calibri" panose="020F0502020204030204" pitchFamily="34" charset="0"/>
              <a:cs typeface="Calibri" panose="020F0502020204030204" pitchFamily="34" charset="0"/>
            </a:endParaRPr>
          </a:p>
        </p:txBody>
      </p:sp>
      <p:sp>
        <p:nvSpPr>
          <p:cNvPr id="3" name="CuadroTexto 2">
            <a:extLst>
              <a:ext uri="{FF2B5EF4-FFF2-40B4-BE49-F238E27FC236}">
                <a16:creationId xmlns:a16="http://schemas.microsoft.com/office/drawing/2014/main" id="{01A16D62-B7C9-4E85-BD15-FA714C634E05}"/>
              </a:ext>
            </a:extLst>
          </p:cNvPr>
          <p:cNvSpPr txBox="1"/>
          <p:nvPr/>
        </p:nvSpPr>
        <p:spPr>
          <a:xfrm>
            <a:off x="349225" y="2954178"/>
            <a:ext cx="11198581" cy="2800767"/>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smtClean="0">
                <a:solidFill>
                  <a:schemeClr val="accent2"/>
                </a:solidFill>
                <a:latin typeface="Calibri" panose="020F0502020204030204" pitchFamily="34" charset="0"/>
                <a:cs typeface="Calibri" panose="020F0502020204030204" pitchFamily="34" charset="0"/>
              </a:rPr>
              <a:t>17</a:t>
            </a:r>
            <a:r>
              <a:rPr lang="es-ES" sz="4400" b="1" dirty="0">
                <a:solidFill>
                  <a:schemeClr val="bg1"/>
                </a:solidFill>
                <a:latin typeface="Calibri" panose="020F0502020204030204" pitchFamily="34" charset="0"/>
                <a:cs typeface="Calibri" panose="020F0502020204030204" pitchFamily="34" charset="0"/>
              </a:rPr>
              <a:t> </a:t>
            </a:r>
            <a:r>
              <a:rPr lang="es-ES" sz="4400" b="1" dirty="0" smtClean="0">
                <a:solidFill>
                  <a:schemeClr val="bg1"/>
                </a:solidFill>
                <a:latin typeface="Calibri" panose="020F0502020204030204" pitchFamily="34" charset="0"/>
                <a:cs typeface="Calibri" panose="020F0502020204030204" pitchFamily="34" charset="0"/>
              </a:rPr>
              <a:t>A </a:t>
            </a:r>
            <a:r>
              <a:rPr lang="es-ES" sz="4400" b="1" dirty="0">
                <a:solidFill>
                  <a:schemeClr val="bg1"/>
                </a:solidFill>
                <a:latin typeface="Calibri" panose="020F0502020204030204" pitchFamily="34" charset="0"/>
                <a:cs typeface="Calibri" panose="020F0502020204030204" pitchFamily="34" charset="0"/>
              </a:rPr>
              <a:t>estos cuatro muchachos Dios les dio </a:t>
            </a:r>
            <a:r>
              <a:rPr lang="es-ES" sz="4400" b="1" dirty="0" smtClean="0">
                <a:solidFill>
                  <a:schemeClr val="bg1"/>
                </a:solidFill>
                <a:latin typeface="Calibri" panose="020F0502020204030204" pitchFamily="34" charset="0"/>
                <a:cs typeface="Calibri" panose="020F0502020204030204" pitchFamily="34" charset="0"/>
              </a:rPr>
              <a:t>___________ </a:t>
            </a:r>
            <a:r>
              <a:rPr lang="es-ES" sz="4400" b="1" dirty="0">
                <a:solidFill>
                  <a:schemeClr val="bg1"/>
                </a:solidFill>
                <a:latin typeface="Calibri" panose="020F0502020204030204" pitchFamily="34" charset="0"/>
                <a:cs typeface="Calibri" panose="020F0502020204030204" pitchFamily="34" charset="0"/>
              </a:rPr>
              <a:t>e </a:t>
            </a:r>
            <a:r>
              <a:rPr lang="es-ES" sz="4400" b="1" dirty="0" smtClean="0">
                <a:solidFill>
                  <a:schemeClr val="bg1"/>
                </a:solidFill>
                <a:latin typeface="Calibri" panose="020F0502020204030204" pitchFamily="34" charset="0"/>
                <a:cs typeface="Calibri" panose="020F0502020204030204" pitchFamily="34" charset="0"/>
              </a:rPr>
              <a:t>___________ </a:t>
            </a:r>
            <a:r>
              <a:rPr lang="es-ES" sz="4400" b="1" dirty="0">
                <a:solidFill>
                  <a:schemeClr val="bg1"/>
                </a:solidFill>
                <a:latin typeface="Calibri" panose="020F0502020204030204" pitchFamily="34" charset="0"/>
                <a:cs typeface="Calibri" panose="020F0502020204030204" pitchFamily="34" charset="0"/>
              </a:rPr>
              <a:t>en todas las letras y ciencias; y Daniel tuvo </a:t>
            </a:r>
            <a:r>
              <a:rPr lang="es-ES" sz="4400" b="1" dirty="0" smtClean="0">
                <a:solidFill>
                  <a:schemeClr val="bg1"/>
                </a:solidFill>
                <a:latin typeface="Calibri" panose="020F0502020204030204" pitchFamily="34" charset="0"/>
                <a:cs typeface="Calibri" panose="020F0502020204030204" pitchFamily="34" charset="0"/>
              </a:rPr>
              <a:t>______________ </a:t>
            </a:r>
            <a:r>
              <a:rPr lang="es-ES" sz="4400" b="1" dirty="0">
                <a:solidFill>
                  <a:schemeClr val="bg1"/>
                </a:solidFill>
                <a:latin typeface="Calibri" panose="020F0502020204030204" pitchFamily="34" charset="0"/>
                <a:cs typeface="Calibri" panose="020F0502020204030204" pitchFamily="34" charset="0"/>
              </a:rPr>
              <a:t>en toda visión y </a:t>
            </a:r>
            <a:r>
              <a:rPr lang="es-ES" sz="4400" b="1" dirty="0" smtClean="0">
                <a:solidFill>
                  <a:schemeClr val="bg1"/>
                </a:solidFill>
                <a:latin typeface="Calibri" panose="020F0502020204030204" pitchFamily="34" charset="0"/>
                <a:cs typeface="Calibri" panose="020F0502020204030204" pitchFamily="34" charset="0"/>
              </a:rPr>
              <a:t>sueños.</a:t>
            </a:r>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233249" y="3586431"/>
            <a:ext cx="3424351"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conocimiento</a:t>
            </a:r>
            <a:endParaRPr lang="en-US" sz="4400" dirty="0">
              <a:solidFill>
                <a:srgbClr val="FFFF00"/>
              </a:solidFill>
            </a:endParaRPr>
          </a:p>
        </p:txBody>
      </p:sp>
      <p:sp>
        <p:nvSpPr>
          <p:cNvPr id="10" name="CuadroTexto 9"/>
          <p:cNvSpPr txBox="1"/>
          <p:nvPr/>
        </p:nvSpPr>
        <p:spPr>
          <a:xfrm>
            <a:off x="4006825" y="3586431"/>
            <a:ext cx="3007506"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inteligencia</a:t>
            </a:r>
            <a:endParaRPr lang="en-US" sz="4400" dirty="0">
              <a:solidFill>
                <a:srgbClr val="FFFF00"/>
              </a:solidFill>
            </a:endParaRPr>
          </a:p>
        </p:txBody>
      </p:sp>
      <p:sp>
        <p:nvSpPr>
          <p:cNvPr id="2" name="CuadroTexto 1"/>
          <p:cNvSpPr txBox="1"/>
          <p:nvPr/>
        </p:nvSpPr>
        <p:spPr>
          <a:xfrm>
            <a:off x="604683" y="2064774"/>
            <a:ext cx="8583562" cy="769441"/>
          </a:xfrm>
          <a:prstGeom prst="rect">
            <a:avLst/>
          </a:prstGeom>
          <a:noFill/>
        </p:spPr>
        <p:txBody>
          <a:bodyPr wrap="square" rtlCol="0">
            <a:spAutoFit/>
          </a:bodyPr>
          <a:lstStyle/>
          <a:p>
            <a:r>
              <a:rPr lang="es-DO" sz="4400" b="1" dirty="0" smtClean="0">
                <a:solidFill>
                  <a:srgbClr val="FF0000"/>
                </a:solidFill>
              </a:rPr>
              <a:t>LOS RESULTADOS MENTALES</a:t>
            </a:r>
            <a:endParaRPr lang="en-US" sz="4400" b="1" dirty="0">
              <a:solidFill>
                <a:srgbClr val="FF0000"/>
              </a:solidFill>
            </a:endParaRPr>
          </a:p>
        </p:txBody>
      </p:sp>
      <p:sp>
        <p:nvSpPr>
          <p:cNvPr id="8" name="CuadroTexto 7"/>
          <p:cNvSpPr txBox="1"/>
          <p:nvPr/>
        </p:nvSpPr>
        <p:spPr>
          <a:xfrm>
            <a:off x="6096000" y="4285967"/>
            <a:ext cx="3701664"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entendimiento</a:t>
            </a:r>
            <a:endParaRPr lang="en-US" sz="4400" dirty="0">
              <a:solidFill>
                <a:srgbClr val="FFFF00"/>
              </a:solidFill>
            </a:endParaRPr>
          </a:p>
        </p:txBody>
      </p:sp>
    </p:spTree>
    <p:extLst>
      <p:ext uri="{BB962C8B-B14F-4D97-AF65-F5344CB8AC3E}">
        <p14:creationId xmlns:p14="http://schemas.microsoft.com/office/powerpoint/2010/main" val="200576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E333A"/>
          </a:solidFill>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3" name="CuadroTexto 2">
            <a:extLst>
              <a:ext uri="{FF2B5EF4-FFF2-40B4-BE49-F238E27FC236}">
                <a16:creationId xmlns:a16="http://schemas.microsoft.com/office/drawing/2014/main" id="{01A16D62-B7C9-4E85-BD15-FA714C634E05}"/>
              </a:ext>
            </a:extLst>
          </p:cNvPr>
          <p:cNvSpPr txBox="1"/>
          <p:nvPr/>
        </p:nvSpPr>
        <p:spPr>
          <a:xfrm>
            <a:off x="452464" y="1262717"/>
            <a:ext cx="11198581" cy="5509200"/>
          </a:xfrm>
          <a:prstGeom prst="rect">
            <a:avLst/>
          </a:prstGeom>
          <a:noFill/>
          <a:effectLst>
            <a:outerShdw blurRad="50800" dist="38100" dir="5400000" algn="ctr" rotWithShape="0">
              <a:srgbClr val="000000">
                <a:alpha val="99000"/>
              </a:srgbClr>
            </a:outerShdw>
          </a:effectLst>
          <a:scene3d>
            <a:camera prst="orthographicFront"/>
            <a:lightRig rig="threePt" dir="t"/>
          </a:scene3d>
          <a:sp3d>
            <a:bevelT w="5092700"/>
          </a:sp3d>
        </p:spPr>
        <p:txBody>
          <a:bodyPr wrap="square" rtlCol="0">
            <a:spAutoFit/>
          </a:bodyPr>
          <a:lstStyle/>
          <a:p>
            <a:r>
              <a:rPr lang="es-ES" sz="4400" b="1" dirty="0">
                <a:solidFill>
                  <a:schemeClr val="accent2"/>
                </a:solidFill>
                <a:latin typeface="Calibri" panose="020F0502020204030204" pitchFamily="34" charset="0"/>
                <a:cs typeface="Calibri" panose="020F0502020204030204" pitchFamily="34" charset="0"/>
              </a:rPr>
              <a:t>19</a:t>
            </a:r>
            <a:r>
              <a:rPr lang="es-ES" sz="4400" b="1" dirty="0">
                <a:solidFill>
                  <a:schemeClr val="bg1"/>
                </a:solidFill>
                <a:latin typeface="Calibri" panose="020F0502020204030204" pitchFamily="34" charset="0"/>
                <a:cs typeface="Calibri" panose="020F0502020204030204" pitchFamily="34" charset="0"/>
              </a:rPr>
              <a:t> Y el rey habló con ellos, y no fueron hallados entre todos ellos </a:t>
            </a:r>
            <a:r>
              <a:rPr lang="es-ES" sz="4400" b="1" dirty="0" smtClean="0">
                <a:solidFill>
                  <a:schemeClr val="bg1"/>
                </a:solidFill>
                <a:latin typeface="Calibri" panose="020F0502020204030204" pitchFamily="34" charset="0"/>
                <a:cs typeface="Calibri" panose="020F0502020204030204" pitchFamily="34" charset="0"/>
              </a:rPr>
              <a:t>__________Daniel</a:t>
            </a:r>
            <a:r>
              <a:rPr lang="es-ES" sz="4400" b="1" dirty="0">
                <a:solidFill>
                  <a:schemeClr val="bg1"/>
                </a:solidFill>
                <a:latin typeface="Calibri" panose="020F0502020204030204" pitchFamily="34" charset="0"/>
                <a:cs typeface="Calibri" panose="020F0502020204030204" pitchFamily="34" charset="0"/>
              </a:rPr>
              <a:t>, Ananías, Misael y Azarías; así, pues, estuvieron delante del rey.</a:t>
            </a:r>
          </a:p>
          <a:p>
            <a:r>
              <a:rPr lang="es-ES" sz="4400" b="1" dirty="0" smtClean="0">
                <a:solidFill>
                  <a:schemeClr val="accent2"/>
                </a:solidFill>
                <a:latin typeface="Calibri" panose="020F0502020204030204" pitchFamily="34" charset="0"/>
                <a:cs typeface="Calibri" panose="020F0502020204030204" pitchFamily="34" charset="0"/>
              </a:rPr>
              <a:t>20</a:t>
            </a:r>
            <a:r>
              <a:rPr lang="es-ES" sz="4400" b="1" dirty="0" smtClean="0">
                <a:solidFill>
                  <a:schemeClr val="bg1"/>
                </a:solidFill>
                <a:latin typeface="Calibri" panose="020F0502020204030204" pitchFamily="34" charset="0"/>
                <a:cs typeface="Calibri" panose="020F0502020204030204" pitchFamily="34" charset="0"/>
              </a:rPr>
              <a:t> </a:t>
            </a:r>
            <a:r>
              <a:rPr lang="es-ES" sz="4400" b="1" dirty="0">
                <a:solidFill>
                  <a:schemeClr val="bg1"/>
                </a:solidFill>
                <a:latin typeface="Calibri" panose="020F0502020204030204" pitchFamily="34" charset="0"/>
                <a:cs typeface="Calibri" panose="020F0502020204030204" pitchFamily="34" charset="0"/>
              </a:rPr>
              <a:t>En todo asunto de </a:t>
            </a:r>
            <a:r>
              <a:rPr lang="es-ES" sz="4400" b="1" dirty="0" smtClean="0">
                <a:solidFill>
                  <a:schemeClr val="bg1"/>
                </a:solidFill>
                <a:latin typeface="Calibri" panose="020F0502020204030204" pitchFamily="34" charset="0"/>
                <a:cs typeface="Calibri" panose="020F0502020204030204" pitchFamily="34" charset="0"/>
              </a:rPr>
              <a:t>_________e ____________ </a:t>
            </a:r>
            <a:r>
              <a:rPr lang="es-ES" sz="4400" b="1" dirty="0">
                <a:solidFill>
                  <a:schemeClr val="bg1"/>
                </a:solidFill>
                <a:latin typeface="Calibri" panose="020F0502020204030204" pitchFamily="34" charset="0"/>
                <a:cs typeface="Calibri" panose="020F0502020204030204" pitchFamily="34" charset="0"/>
              </a:rPr>
              <a:t>que el rey les consultó, los halló </a:t>
            </a:r>
            <a:r>
              <a:rPr lang="es-ES" sz="4400" b="1" dirty="0" smtClean="0">
                <a:solidFill>
                  <a:schemeClr val="bg1"/>
                </a:solidFill>
                <a:latin typeface="Calibri" panose="020F0502020204030204" pitchFamily="34" charset="0"/>
                <a:cs typeface="Calibri" panose="020F0502020204030204" pitchFamily="34" charset="0"/>
              </a:rPr>
              <a:t>_________________que </a:t>
            </a:r>
            <a:r>
              <a:rPr lang="es-ES" sz="4400" b="1" dirty="0">
                <a:solidFill>
                  <a:schemeClr val="bg1"/>
                </a:solidFill>
                <a:latin typeface="Calibri" panose="020F0502020204030204" pitchFamily="34" charset="0"/>
                <a:cs typeface="Calibri" panose="020F0502020204030204" pitchFamily="34" charset="0"/>
              </a:rPr>
              <a:t>todos los magos y astrólogos que había en todo su reino.</a:t>
            </a:r>
            <a:endParaRPr lang="es-DO" sz="4400" b="1" dirty="0">
              <a:solidFill>
                <a:schemeClr val="bg1"/>
              </a:solidFill>
              <a:latin typeface="Calibri" panose="020F0502020204030204" pitchFamily="34" charset="0"/>
              <a:cs typeface="Calibri" panose="020F0502020204030204" pitchFamily="34" charset="0"/>
            </a:endParaRPr>
          </a:p>
        </p:txBody>
      </p:sp>
      <p:sp>
        <p:nvSpPr>
          <p:cNvPr id="5" name="CuadroTexto 4"/>
          <p:cNvSpPr txBox="1"/>
          <p:nvPr/>
        </p:nvSpPr>
        <p:spPr>
          <a:xfrm>
            <a:off x="4436540" y="1922880"/>
            <a:ext cx="2952403"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otros como </a:t>
            </a:r>
            <a:endParaRPr lang="en-US" sz="4400" dirty="0">
              <a:solidFill>
                <a:srgbClr val="FFFF00"/>
              </a:solidFill>
            </a:endParaRPr>
          </a:p>
        </p:txBody>
      </p:sp>
      <p:sp>
        <p:nvSpPr>
          <p:cNvPr id="10" name="CuadroTexto 9"/>
          <p:cNvSpPr txBox="1"/>
          <p:nvPr/>
        </p:nvSpPr>
        <p:spPr>
          <a:xfrm>
            <a:off x="5599652" y="3955037"/>
            <a:ext cx="2438219"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sabiduría</a:t>
            </a:r>
            <a:endParaRPr lang="en-US" sz="4400" dirty="0">
              <a:solidFill>
                <a:srgbClr val="FFFF00"/>
              </a:solidFill>
            </a:endParaRPr>
          </a:p>
        </p:txBody>
      </p:sp>
      <p:sp>
        <p:nvSpPr>
          <p:cNvPr id="2" name="CuadroTexto 1"/>
          <p:cNvSpPr txBox="1"/>
          <p:nvPr/>
        </p:nvSpPr>
        <p:spPr>
          <a:xfrm>
            <a:off x="452464" y="298067"/>
            <a:ext cx="8229601" cy="769441"/>
          </a:xfrm>
          <a:prstGeom prst="rect">
            <a:avLst/>
          </a:prstGeom>
          <a:noFill/>
        </p:spPr>
        <p:txBody>
          <a:bodyPr wrap="square" rtlCol="0">
            <a:spAutoFit/>
          </a:bodyPr>
          <a:lstStyle/>
          <a:p>
            <a:r>
              <a:rPr lang="es-DO" sz="4400" b="1" dirty="0" smtClean="0">
                <a:solidFill>
                  <a:srgbClr val="FF0000"/>
                </a:solidFill>
              </a:rPr>
              <a:t>LOS RESULTADOS POLÍTICOS</a:t>
            </a:r>
            <a:endParaRPr lang="en-US" sz="4400" b="1" dirty="0">
              <a:solidFill>
                <a:srgbClr val="FF0000"/>
              </a:solidFill>
            </a:endParaRPr>
          </a:p>
        </p:txBody>
      </p:sp>
      <p:sp>
        <p:nvSpPr>
          <p:cNvPr id="8" name="CuadroTexto 7"/>
          <p:cNvSpPr txBox="1"/>
          <p:nvPr/>
        </p:nvSpPr>
        <p:spPr>
          <a:xfrm>
            <a:off x="845936" y="4566185"/>
            <a:ext cx="2989006"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inteligencia</a:t>
            </a:r>
            <a:endParaRPr lang="en-US" sz="4400" dirty="0">
              <a:solidFill>
                <a:srgbClr val="FFFF00"/>
              </a:solidFill>
            </a:endParaRPr>
          </a:p>
        </p:txBody>
      </p:sp>
      <p:sp>
        <p:nvSpPr>
          <p:cNvPr id="9" name="CuadroTexto 8"/>
          <p:cNvSpPr txBox="1"/>
          <p:nvPr/>
        </p:nvSpPr>
        <p:spPr>
          <a:xfrm>
            <a:off x="555884" y="5284330"/>
            <a:ext cx="4856774" cy="769441"/>
          </a:xfrm>
          <a:prstGeom prst="rect">
            <a:avLst/>
          </a:prstGeom>
          <a:noFill/>
        </p:spPr>
        <p:txBody>
          <a:bodyPr wrap="square" rtlCol="0">
            <a:spAutoFit/>
          </a:bodyPr>
          <a:lstStyle/>
          <a:p>
            <a:r>
              <a:rPr lang="es-ES" sz="4400" b="1" dirty="0">
                <a:solidFill>
                  <a:srgbClr val="FFFF00"/>
                </a:solidFill>
                <a:latin typeface="Calibri" panose="020F0502020204030204" pitchFamily="34" charset="0"/>
                <a:cs typeface="Calibri" panose="020F0502020204030204" pitchFamily="34" charset="0"/>
              </a:rPr>
              <a:t>diez veces mejores </a:t>
            </a:r>
            <a:endParaRPr lang="en-US" sz="4400" dirty="0">
              <a:solidFill>
                <a:srgbClr val="FFFF00"/>
              </a:solidFill>
            </a:endParaRPr>
          </a:p>
        </p:txBody>
      </p:sp>
    </p:spTree>
    <p:extLst>
      <p:ext uri="{BB962C8B-B14F-4D97-AF65-F5344CB8AC3E}">
        <p14:creationId xmlns:p14="http://schemas.microsoft.com/office/powerpoint/2010/main" val="183134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8" grpId="0"/>
      <p:bldP spid="9" grpId="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A46A14"/>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143264"/>
            <a:ext cx="9195364" cy="6001643"/>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800" b="1" dirty="0">
                <a:solidFill>
                  <a:schemeClr val="bg1"/>
                </a:solidFill>
              </a:rPr>
              <a:t>La fidelidad de Daniel atrajo las bendiciones de Dios. Cuando tomamos las decisiones moralmente correctas, cuando hacemos el bien porque es lo que corresponde, podemos esperar las bendiciones abundantes de un amoroso Padre celestial. </a:t>
            </a:r>
            <a:endParaRPr lang="es-DO" sz="4800" b="1" dirty="0">
              <a:solidFill>
                <a:schemeClr val="bg1"/>
              </a:solidFill>
            </a:endParaRPr>
          </a:p>
        </p:txBody>
      </p:sp>
    </p:spTree>
    <p:extLst>
      <p:ext uri="{BB962C8B-B14F-4D97-AF65-F5344CB8AC3E}">
        <p14:creationId xmlns:p14="http://schemas.microsoft.com/office/powerpoint/2010/main" val="6961745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sp>
        <p:nvSpPr>
          <p:cNvPr id="12" name="Forma libre: forma 11">
            <a:extLst>
              <a:ext uri="{FF2B5EF4-FFF2-40B4-BE49-F238E27FC236}">
                <a16:creationId xmlns:a16="http://schemas.microsoft.com/office/drawing/2014/main" id="{CA343354-4228-439C-8A79-193A873D37DA}"/>
              </a:ext>
            </a:extLst>
          </p:cNvPr>
          <p:cNvSpPr/>
          <p:nvPr/>
        </p:nvSpPr>
        <p:spPr>
          <a:xfrm>
            <a:off x="-1" y="-15499"/>
            <a:ext cx="2650214" cy="4525506"/>
          </a:xfrm>
          <a:custGeom>
            <a:avLst/>
            <a:gdLst>
              <a:gd name="connsiteX0" fmla="*/ 317719 w 2650214"/>
              <a:gd name="connsiteY0" fmla="*/ 0 h 4525506"/>
              <a:gd name="connsiteX1" fmla="*/ 2650214 w 2650214"/>
              <a:gd name="connsiteY1" fmla="*/ 2262753 h 4525506"/>
              <a:gd name="connsiteX2" fmla="*/ 317719 w 2650214"/>
              <a:gd name="connsiteY2" fmla="*/ 4525506 h 4525506"/>
              <a:gd name="connsiteX3" fmla="*/ 79235 w 2650214"/>
              <a:gd name="connsiteY3" fmla="*/ 4513824 h 4525506"/>
              <a:gd name="connsiteX4" fmla="*/ 0 w 2650214"/>
              <a:gd name="connsiteY4" fmla="*/ 4502093 h 4525506"/>
              <a:gd name="connsiteX5" fmla="*/ 0 w 2650214"/>
              <a:gd name="connsiteY5" fmla="*/ 23413 h 4525506"/>
              <a:gd name="connsiteX6" fmla="*/ 79235 w 2650214"/>
              <a:gd name="connsiteY6" fmla="*/ 11682 h 4525506"/>
              <a:gd name="connsiteX7" fmla="*/ 317719 w 2650214"/>
              <a:gd name="connsiteY7" fmla="*/ 0 h 4525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0214" h="4525506">
                <a:moveTo>
                  <a:pt x="317719" y="0"/>
                </a:moveTo>
                <a:cubicBezTo>
                  <a:pt x="1605920" y="0"/>
                  <a:pt x="2650214" y="1013069"/>
                  <a:pt x="2650214" y="2262753"/>
                </a:cubicBezTo>
                <a:cubicBezTo>
                  <a:pt x="2650214" y="3512437"/>
                  <a:pt x="1605920" y="4525506"/>
                  <a:pt x="317719" y="4525506"/>
                </a:cubicBezTo>
                <a:cubicBezTo>
                  <a:pt x="237206" y="4525506"/>
                  <a:pt x="157647" y="4521549"/>
                  <a:pt x="79235" y="4513824"/>
                </a:cubicBezTo>
                <a:lnTo>
                  <a:pt x="0" y="4502093"/>
                </a:lnTo>
                <a:lnTo>
                  <a:pt x="0" y="23413"/>
                </a:lnTo>
                <a:lnTo>
                  <a:pt x="79235" y="11682"/>
                </a:lnTo>
                <a:cubicBezTo>
                  <a:pt x="157647" y="3957"/>
                  <a:pt x="237206" y="0"/>
                  <a:pt x="317719" y="0"/>
                </a:cubicBezTo>
                <a:close/>
              </a:path>
            </a:pathLst>
          </a:custGeom>
          <a:solidFill>
            <a:srgbClr val="00B050"/>
          </a:solidFill>
          <a:ln>
            <a:solidFill>
              <a:srgbClr val="A46A14"/>
            </a:solidFill>
          </a:ln>
          <a:effectLst>
            <a:outerShdw blurRad="50800" dist="50800" dir="600000" algn="ctr" rotWithShape="0">
              <a:srgbClr val="000000">
                <a:alpha val="43137"/>
              </a:srgbClr>
            </a:outerShdw>
          </a:effectLst>
          <a:scene3d>
            <a:camera prst="orthographicFront"/>
            <a:lightRig rig="threePt" dir="t"/>
          </a:scene3d>
          <a:sp3d>
            <a:bevelT w="44450"/>
          </a:sp3d>
        </p:spPr>
        <p:style>
          <a:lnRef idx="1">
            <a:schemeClr val="accent4"/>
          </a:lnRef>
          <a:fillRef idx="3">
            <a:schemeClr val="accent4"/>
          </a:fillRef>
          <a:effectRef idx="2">
            <a:schemeClr val="accent4"/>
          </a:effectRef>
          <a:fontRef idx="minor">
            <a:schemeClr val="lt1"/>
          </a:fontRef>
        </p:style>
        <p:txBody>
          <a:bodyPr wrap="square" rtlCol="0" anchor="ctr">
            <a:noAutofit/>
          </a:bodyPr>
          <a:lstStyle/>
          <a:p>
            <a:pPr algn="ctr"/>
            <a:endParaRPr lang="es-DO"/>
          </a:p>
        </p:txBody>
      </p:sp>
      <p:sp>
        <p:nvSpPr>
          <p:cNvPr id="14" name="CuadroTexto 13">
            <a:extLst>
              <a:ext uri="{FF2B5EF4-FFF2-40B4-BE49-F238E27FC236}">
                <a16:creationId xmlns:a16="http://schemas.microsoft.com/office/drawing/2014/main" id="{23C94E7D-7AB5-4521-915D-863C27209662}"/>
              </a:ext>
            </a:extLst>
          </p:cNvPr>
          <p:cNvSpPr txBox="1"/>
          <p:nvPr/>
        </p:nvSpPr>
        <p:spPr>
          <a:xfrm rot="17598730">
            <a:off x="-427438" y="2186811"/>
            <a:ext cx="3063630" cy="769441"/>
          </a:xfrm>
          <a:prstGeom prst="rect">
            <a:avLst/>
          </a:prstGeom>
          <a:noFill/>
          <a:effectLst>
            <a:outerShdw blurRad="76200" dist="50800" dir="5400000" algn="ctr" rotWithShape="0">
              <a:srgbClr val="000000">
                <a:alpha val="99000"/>
              </a:srgbClr>
            </a:outerShdw>
          </a:effectLst>
          <a:scene3d>
            <a:camera prst="orthographicFront"/>
            <a:lightRig rig="threePt" dir="t"/>
          </a:scene3d>
          <a:sp3d>
            <a:bevelT w="1739900"/>
          </a:sp3d>
        </p:spPr>
        <p:txBody>
          <a:bodyPr wrap="square" rtlCol="0">
            <a:spAutoFit/>
          </a:bodyPr>
          <a:lstStyle/>
          <a:p>
            <a:pPr algn="ctr"/>
            <a:r>
              <a:rPr lang="es-US" sz="4400" dirty="0" smtClean="0">
                <a:solidFill>
                  <a:schemeClr val="bg1"/>
                </a:solidFill>
                <a:latin typeface="Bodoni MT Black" panose="02070A03080606020203" pitchFamily="18" charset="0"/>
                <a:cs typeface="Aharoni" panose="02010803020104030203" pitchFamily="2" charset="-79"/>
              </a:rPr>
              <a:t>Considera</a:t>
            </a:r>
            <a:endParaRPr lang="es-DO" sz="4400" dirty="0">
              <a:solidFill>
                <a:schemeClr val="bg1"/>
              </a:solidFill>
              <a:latin typeface="Bodoni MT Black" panose="02070A03080606020203" pitchFamily="18" charset="0"/>
              <a:cs typeface="Aharoni" panose="02010803020104030203" pitchFamily="2" charset="-79"/>
            </a:endParaRPr>
          </a:p>
        </p:txBody>
      </p:sp>
      <p:sp>
        <p:nvSpPr>
          <p:cNvPr id="7" name="CuadroTexto 6">
            <a:extLst>
              <a:ext uri="{FF2B5EF4-FFF2-40B4-BE49-F238E27FC236}">
                <a16:creationId xmlns:a16="http://schemas.microsoft.com/office/drawing/2014/main" id="{1BBDF06D-B11B-42C8-AE11-6D6E4C177720}"/>
              </a:ext>
            </a:extLst>
          </p:cNvPr>
          <p:cNvSpPr txBox="1"/>
          <p:nvPr/>
        </p:nvSpPr>
        <p:spPr>
          <a:xfrm>
            <a:off x="2795075" y="143264"/>
            <a:ext cx="9195364" cy="6247864"/>
          </a:xfrm>
          <a:prstGeom prst="rect">
            <a:avLst/>
          </a:prstGeom>
          <a:noFill/>
          <a:effectLst>
            <a:outerShdw blurRad="50800" dist="38100" dir="5400000" algn="ctr" rotWithShape="0">
              <a:srgbClr val="000000">
                <a:alpha val="99000"/>
              </a:srgbClr>
            </a:outerShdw>
          </a:effectLst>
          <a:scene3d>
            <a:camera prst="orthographicFront"/>
            <a:lightRig rig="sunset" dir="t">
              <a:rot lat="0" lon="0" rev="21594000"/>
            </a:lightRig>
          </a:scene3d>
          <a:sp3d extrusionH="139700" prstMaterial="flat">
            <a:bevelT w="1162050"/>
            <a:bevelB w="825500" h="279400"/>
          </a:sp3d>
        </p:spPr>
        <p:txBody>
          <a:bodyPr wrap="square" rtlCol="0">
            <a:spAutoFit/>
          </a:bodyPr>
          <a:lstStyle/>
          <a:p>
            <a:r>
              <a:rPr lang="es-ES" sz="4000" b="1" dirty="0" smtClean="0">
                <a:solidFill>
                  <a:schemeClr val="bg1"/>
                </a:solidFill>
              </a:rPr>
              <a:t>Podemos </a:t>
            </a:r>
            <a:r>
              <a:rPr lang="es-ES" sz="4000" b="1" dirty="0">
                <a:solidFill>
                  <a:schemeClr val="bg1"/>
                </a:solidFill>
              </a:rPr>
              <a:t>tener pruebas de </a:t>
            </a:r>
            <a:r>
              <a:rPr lang="es-ES" sz="4000" b="1" dirty="0" smtClean="0">
                <a:solidFill>
                  <a:schemeClr val="bg1"/>
                </a:solidFill>
              </a:rPr>
              <a:t>esas bendiciones. ¡Daniel </a:t>
            </a:r>
            <a:r>
              <a:rPr lang="es-ES" sz="4000" b="1" dirty="0">
                <a:solidFill>
                  <a:schemeClr val="bg1"/>
                </a:solidFill>
              </a:rPr>
              <a:t>las tuvo! Podemos vivir desengaños. ¡Daniel los tuvo! Pero también podemos tener la certeza de que al final triunfaremos. Dios convierte nuestras derrotas en victorias. Transforma nuestras llagas en estrellas que brillen para su gloria eternamente. En las pruebas de la vida podemos confiar seriamente en él.</a:t>
            </a:r>
            <a:endParaRPr lang="es-DO" sz="4000" b="1" dirty="0">
              <a:solidFill>
                <a:schemeClr val="bg1"/>
              </a:solidFill>
            </a:endParaRPr>
          </a:p>
        </p:txBody>
      </p:sp>
    </p:spTree>
    <p:extLst>
      <p:ext uri="{BB962C8B-B14F-4D97-AF65-F5344CB8AC3E}">
        <p14:creationId xmlns:p14="http://schemas.microsoft.com/office/powerpoint/2010/main" val="5588536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accent5">
            <a:lumMod val="50000"/>
            <a:alpha val="94000"/>
          </a:schemeClr>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8249AB7-8669-43F5-A233-69921FC6B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809708" cy="6858000"/>
          </a:xfrm>
          <a:prstGeom prst="rect">
            <a:avLst/>
          </a:prstGeom>
        </p:spPr>
      </p:pic>
      <p:sp>
        <p:nvSpPr>
          <p:cNvPr id="4" name="CuadroTexto 3">
            <a:extLst>
              <a:ext uri="{FF2B5EF4-FFF2-40B4-BE49-F238E27FC236}">
                <a16:creationId xmlns:a16="http://schemas.microsoft.com/office/drawing/2014/main" id="{29766930-DDD3-4474-A139-FC6B1654B62E}"/>
              </a:ext>
            </a:extLst>
          </p:cNvPr>
          <p:cNvSpPr txBox="1"/>
          <p:nvPr/>
        </p:nvSpPr>
        <p:spPr>
          <a:xfrm>
            <a:off x="1642820" y="1627323"/>
            <a:ext cx="6059837" cy="707886"/>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7956550"/>
          </a:sp3d>
        </p:spPr>
        <p:txBody>
          <a:bodyPr wrap="square" rtlCol="0">
            <a:spAutoFit/>
          </a:bodyPr>
          <a:lstStyle/>
          <a:p>
            <a:r>
              <a:rPr lang="es-US" sz="4000" b="1" dirty="0">
                <a:solidFill>
                  <a:schemeClr val="accent2"/>
                </a:solidFill>
              </a:rPr>
              <a:t>APLICACIÓN PERSONAL</a:t>
            </a:r>
          </a:p>
        </p:txBody>
      </p:sp>
      <p:sp>
        <p:nvSpPr>
          <p:cNvPr id="5" name="CuadroTexto 4">
            <a:extLst>
              <a:ext uri="{FF2B5EF4-FFF2-40B4-BE49-F238E27FC236}">
                <a16:creationId xmlns:a16="http://schemas.microsoft.com/office/drawing/2014/main" id="{4CFB634D-72CB-45B3-96DF-E5D038C86841}"/>
              </a:ext>
            </a:extLst>
          </p:cNvPr>
          <p:cNvSpPr txBox="1"/>
          <p:nvPr/>
        </p:nvSpPr>
        <p:spPr>
          <a:xfrm>
            <a:off x="2395528" y="3007065"/>
            <a:ext cx="7853939" cy="2308324"/>
          </a:xfrm>
          <a:prstGeom prst="rect">
            <a:avLst/>
          </a:prstGeom>
          <a:noFill/>
          <a:effectLst>
            <a:outerShdw blurRad="50800" dist="50800" dir="5400000" algn="ctr" rotWithShape="0">
              <a:srgbClr val="000000">
                <a:alpha val="99000"/>
              </a:srgbClr>
            </a:outerShdw>
          </a:effectLst>
          <a:scene3d>
            <a:camera prst="orthographicFront"/>
            <a:lightRig rig="threePt" dir="t"/>
          </a:scene3d>
          <a:sp3d>
            <a:bevelT w="2139950"/>
          </a:sp3d>
        </p:spPr>
        <p:txBody>
          <a:bodyPr wrap="square" rtlCol="0">
            <a:spAutoFit/>
          </a:bodyPr>
          <a:lstStyle/>
          <a:p>
            <a:r>
              <a:rPr lang="es-DO" sz="4800" dirty="0" smtClean="0">
                <a:solidFill>
                  <a:srgbClr val="551315"/>
                </a:solidFill>
              </a:rPr>
              <a:t>¿En los momentos críticos de tu vida, confiarás en Dios y le serás fiel para que te bendiga?</a:t>
            </a:r>
            <a:endParaRPr lang="es-DO" sz="4800" dirty="0">
              <a:solidFill>
                <a:srgbClr val="551315"/>
              </a:solidFill>
            </a:endParaRPr>
          </a:p>
        </p:txBody>
      </p:sp>
    </p:spTree>
    <p:extLst>
      <p:ext uri="{BB962C8B-B14F-4D97-AF65-F5344CB8AC3E}">
        <p14:creationId xmlns:p14="http://schemas.microsoft.com/office/powerpoint/2010/main" val="169965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945407" y="1186188"/>
            <a:ext cx="3511496" cy="584775"/>
          </a:xfrm>
          <a:prstGeom prst="rect">
            <a:avLst/>
          </a:prstGeom>
          <a:noFill/>
        </p:spPr>
        <p:txBody>
          <a:bodyPr wrap="square" rtlCol="0">
            <a:spAutoFit/>
          </a:bodyPr>
          <a:lstStyle/>
          <a:p>
            <a:pPr lvl="0">
              <a:defRPr/>
            </a:pPr>
            <a:r>
              <a:rPr lang="es-ES" sz="3200" dirty="0">
                <a:solidFill>
                  <a:srgbClr val="DF6613"/>
                </a:solidFill>
              </a:rPr>
              <a:t>La cabeza de oro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45408" y="30409"/>
            <a:ext cx="4197824" cy="584775"/>
          </a:xfrm>
          <a:prstGeom prst="rect">
            <a:avLst/>
          </a:prstGeom>
          <a:noFill/>
        </p:spPr>
        <p:txBody>
          <a:bodyPr wrap="square" rtlCol="0">
            <a:spAutoFit/>
          </a:bodyPr>
          <a:lstStyle/>
          <a:p>
            <a:pPr lvl="0">
              <a:defRPr/>
            </a:pPr>
            <a:r>
              <a:rPr lang="es-ES" sz="3200" dirty="0">
                <a:solidFill>
                  <a:srgbClr val="DF6613"/>
                </a:solidFill>
              </a:rPr>
              <a:t>Los 4 metales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1945407" y="3834934"/>
            <a:ext cx="3712954" cy="1077218"/>
          </a:xfrm>
          <a:prstGeom prst="rect">
            <a:avLst/>
          </a:prstGeom>
          <a:noFill/>
        </p:spPr>
        <p:txBody>
          <a:bodyPr wrap="square" rtlCol="0">
            <a:spAutoFit/>
          </a:bodyPr>
          <a:lstStyle/>
          <a:p>
            <a:pPr lvl="0">
              <a:defRPr/>
            </a:pPr>
            <a:r>
              <a:rPr lang="es-ES" sz="3200" dirty="0">
                <a:solidFill>
                  <a:srgbClr val="DF6613"/>
                </a:solidFill>
              </a:rPr>
              <a:t>La roca que no fue cortada</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2064774" y="5645289"/>
            <a:ext cx="3892383" cy="584775"/>
          </a:xfrm>
          <a:prstGeom prst="rect">
            <a:avLst/>
          </a:prstGeom>
          <a:noFill/>
        </p:spPr>
        <p:txBody>
          <a:bodyPr wrap="square" rtlCol="0">
            <a:spAutoFit/>
          </a:bodyPr>
          <a:lstStyle/>
          <a:p>
            <a:pPr lvl="0">
              <a:defRPr/>
            </a:pPr>
            <a:r>
              <a:rPr lang="es-ES" sz="3200" dirty="0">
                <a:solidFill>
                  <a:srgbClr val="DF6613"/>
                </a:solidFill>
              </a:rPr>
              <a:t>La tala del árbol</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945407" y="2341967"/>
            <a:ext cx="3779164" cy="1077218"/>
          </a:xfrm>
          <a:prstGeom prst="rect">
            <a:avLst/>
          </a:prstGeom>
          <a:noFill/>
        </p:spPr>
        <p:txBody>
          <a:bodyPr wrap="square" rtlCol="0">
            <a:spAutoFit/>
          </a:bodyPr>
          <a:lstStyle/>
          <a:p>
            <a:pPr lvl="0">
              <a:defRPr/>
            </a:pPr>
            <a:r>
              <a:rPr lang="es-ES" sz="3200" dirty="0">
                <a:solidFill>
                  <a:srgbClr val="DF6613"/>
                </a:solidFill>
              </a:rPr>
              <a:t>Los dedos de la imagen</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446953" y="322796"/>
            <a:ext cx="4137725" cy="584775"/>
          </a:xfrm>
          <a:prstGeom prst="rect">
            <a:avLst/>
          </a:prstGeom>
          <a:noFill/>
        </p:spPr>
        <p:txBody>
          <a:bodyPr wrap="square" rtlCol="0">
            <a:spAutoFit/>
          </a:bodyPr>
          <a:lstStyle/>
          <a:p>
            <a:r>
              <a:rPr lang="es-DO" sz="3200" dirty="0">
                <a:solidFill>
                  <a:srgbClr val="C00000"/>
                </a:solidFill>
              </a:rPr>
              <a:t>A. </a:t>
            </a:r>
            <a:r>
              <a:rPr lang="es-ES" sz="3200" dirty="0"/>
              <a:t>Babilonia</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446953" y="2528496"/>
            <a:ext cx="5042041" cy="584775"/>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Cuatro imperios </a:t>
            </a:r>
            <a:r>
              <a:rPr lang="es-ES" sz="3200" dirty="0" smtClean="0"/>
              <a:t>sucesivos</a:t>
            </a:r>
            <a:endParaRPr lang="es-ES" sz="3200" dirty="0"/>
          </a:p>
        </p:txBody>
      </p:sp>
      <p:sp>
        <p:nvSpPr>
          <p:cNvPr id="21" name="CuadroTexto 20">
            <a:extLst>
              <a:ext uri="{FF2B5EF4-FFF2-40B4-BE49-F238E27FC236}">
                <a16:creationId xmlns:a16="http://schemas.microsoft.com/office/drawing/2014/main" id="{707CBC07-791E-485A-931D-932FDFAF0D6C}"/>
              </a:ext>
            </a:extLst>
          </p:cNvPr>
          <p:cNvSpPr txBox="1"/>
          <p:nvPr/>
        </p:nvSpPr>
        <p:spPr>
          <a:xfrm>
            <a:off x="6519281" y="1220234"/>
            <a:ext cx="4366381" cy="1077218"/>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El reino eterno de Dios</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519281" y="3593681"/>
            <a:ext cx="4294053" cy="1077218"/>
          </a:xfrm>
          <a:prstGeom prst="rect">
            <a:avLst/>
          </a:prstGeom>
          <a:noFill/>
        </p:spPr>
        <p:txBody>
          <a:bodyPr wrap="square" rtlCol="0">
            <a:spAutoFit/>
          </a:bodyPr>
          <a:lstStyle/>
          <a:p>
            <a:r>
              <a:rPr lang="es-DO" sz="3200" dirty="0">
                <a:solidFill>
                  <a:srgbClr val="C00000"/>
                </a:solidFill>
              </a:rPr>
              <a:t>D. </a:t>
            </a:r>
            <a:r>
              <a:rPr lang="es-ES" sz="3200" dirty="0"/>
              <a:t>Pérdida del trono de Nabucodonosor</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519281" y="5132988"/>
            <a:ext cx="5110590" cy="584775"/>
          </a:xfrm>
          <a:prstGeom prst="rect">
            <a:avLst/>
          </a:prstGeom>
          <a:noFill/>
        </p:spPr>
        <p:txBody>
          <a:bodyPr wrap="square" rtlCol="0">
            <a:spAutoFit/>
          </a:bodyPr>
          <a:lstStyle/>
          <a:p>
            <a:r>
              <a:rPr lang="es-DO" sz="3200" dirty="0">
                <a:solidFill>
                  <a:srgbClr val="C00000"/>
                </a:solidFill>
              </a:rPr>
              <a:t>E. </a:t>
            </a:r>
            <a:r>
              <a:rPr lang="es-ES" sz="3200" dirty="0"/>
              <a:t>Un reino dividido</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609401" y="5966855"/>
            <a:ext cx="2770262" cy="553998"/>
          </a:xfrm>
          <a:prstGeom prst="rect">
            <a:avLst/>
          </a:prstGeom>
          <a:noFill/>
        </p:spPr>
        <p:txBody>
          <a:bodyPr wrap="square" rtlCol="0">
            <a:spAutoFit/>
          </a:bodyPr>
          <a:lstStyle/>
          <a:p>
            <a:r>
              <a:rPr lang="es-DO" sz="3000" dirty="0">
                <a:solidFill>
                  <a:srgbClr val="C00000"/>
                </a:solidFill>
              </a:rPr>
              <a:t>F. </a:t>
            </a:r>
            <a:r>
              <a:rPr lang="es-DO" sz="3000" dirty="0" smtClean="0"/>
              <a:t>Jerusalén</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2012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1459741916"/>
              </p:ext>
            </p:extLst>
          </p:nvPr>
        </p:nvGraphicFramePr>
        <p:xfrm>
          <a:off x="250723" y="0"/>
          <a:ext cx="11739717" cy="6857999"/>
        </p:xfrm>
        <a:graphic>
          <a:graphicData uri="http://schemas.openxmlformats.org/drawingml/2006/table">
            <a:tbl>
              <a:tblPr firstRow="1" bandRow="1">
                <a:tableStyleId>{7DF18680-E054-41AD-8BC1-D1AEF772440D}</a:tableStyleId>
              </a:tblPr>
              <a:tblGrid>
                <a:gridCol w="4232787">
                  <a:extLst>
                    <a:ext uri="{9D8B030D-6E8A-4147-A177-3AD203B41FA5}">
                      <a16:colId xmlns:a16="http://schemas.microsoft.com/office/drawing/2014/main" val="14824104"/>
                    </a:ext>
                  </a:extLst>
                </a:gridCol>
                <a:gridCol w="2654709">
                  <a:extLst>
                    <a:ext uri="{9D8B030D-6E8A-4147-A177-3AD203B41FA5}">
                      <a16:colId xmlns:a16="http://schemas.microsoft.com/office/drawing/2014/main" val="1662089618"/>
                    </a:ext>
                  </a:extLst>
                </a:gridCol>
                <a:gridCol w="4852221">
                  <a:extLst>
                    <a:ext uri="{9D8B030D-6E8A-4147-A177-3AD203B41FA5}">
                      <a16:colId xmlns:a16="http://schemas.microsoft.com/office/drawing/2014/main" val="1116446481"/>
                    </a:ext>
                  </a:extLst>
                </a:gridCol>
              </a:tblGrid>
              <a:tr h="1054136">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3321546">
                <a:tc>
                  <a:txBody>
                    <a:bodyPr/>
                    <a:lstStyle/>
                    <a:p>
                      <a:r>
                        <a:rPr lang="es-ES" sz="3200" u="none" strike="noStrike" kern="1200" baseline="0" dirty="0" smtClean="0"/>
                        <a:t>9. Los cuatro vientos de Daniel 7:2</a:t>
                      </a:r>
                      <a:endParaRPr lang="es-ES" sz="3200" b="0" i="0" u="none" strike="noStrike" kern="1200" baseline="0" dirty="0" smtClean="0">
                        <a:solidFill>
                          <a:schemeClr val="dk1"/>
                        </a:solidFill>
                        <a:latin typeface="+mn-lt"/>
                        <a:ea typeface="+mn-ea"/>
                        <a:cs typeface="+mn-cs"/>
                      </a:endParaRPr>
                    </a:p>
                  </a:txBody>
                  <a:tcPr/>
                </a:tc>
                <a:tc>
                  <a:txBody>
                    <a:bodyPr/>
                    <a:lstStyle/>
                    <a:p>
                      <a:r>
                        <a:rPr lang="es-ES" sz="3200" u="none" strike="noStrike" kern="1200" baseline="0" dirty="0" smtClean="0"/>
                        <a:t>Jeremías 49:36, 37 (Véase también Apocalipsis 7:1, 2)</a:t>
                      </a:r>
                      <a:endParaRPr lang="es-ES" sz="3200" b="0" i="0" u="none" strike="noStrike" kern="1200" baseline="0" dirty="0" smtClean="0">
                        <a:solidFill>
                          <a:schemeClr val="dk1"/>
                        </a:solidFill>
                        <a:latin typeface="+mn-lt"/>
                        <a:ea typeface="+mn-ea"/>
                        <a:cs typeface="+mn-cs"/>
                      </a:endParaRPr>
                    </a:p>
                  </a:txBody>
                  <a:tcPr/>
                </a:tc>
                <a:tc>
                  <a:txBody>
                    <a:bodyPr/>
                    <a:lstStyle/>
                    <a:p>
                      <a:r>
                        <a:rPr lang="es-ES" sz="3200" u="none" strike="noStrike" kern="1200" baseline="0" dirty="0" smtClean="0"/>
                        <a:t>Los vientos equivalen a devastación y destrucción. El número cuatro simboliza los puntos cardinales: Norte, Sur,</a:t>
                      </a:r>
                    </a:p>
                    <a:p>
                      <a:r>
                        <a:rPr lang="es-ES" sz="3200" u="none" strike="noStrike" kern="1200" baseline="0" dirty="0" smtClean="0"/>
                        <a:t>Este y Oeste.</a:t>
                      </a: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292165">
                <a:tc>
                  <a:txBody>
                    <a:bodyPr/>
                    <a:lstStyle/>
                    <a:p>
                      <a:r>
                        <a:rPr lang="es-ES" sz="3200" dirty="0" smtClean="0"/>
                        <a:t>10. El mar en Daniel 7:2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Apocalipsis 17:15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Multitudes, pueblos, naciones</a:t>
                      </a:r>
                      <a:endParaRPr lang="en-US" sz="3200" dirty="0" smtClean="0"/>
                    </a:p>
                  </a:txBody>
                  <a:tcPr/>
                </a:tc>
                <a:extLst>
                  <a:ext uri="{0D108BD9-81ED-4DB2-BD59-A6C34878D82A}">
                    <a16:rowId xmlns:a16="http://schemas.microsoft.com/office/drawing/2014/main" val="1974758652"/>
                  </a:ext>
                </a:extLst>
              </a:tr>
              <a:tr h="1190152">
                <a:tc>
                  <a:txBody>
                    <a:bodyPr/>
                    <a:lstStyle/>
                    <a:p>
                      <a:r>
                        <a:rPr lang="es-ES" sz="3200" dirty="0" smtClean="0"/>
                        <a:t>11. Las bestias de Daniel 7:3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7:17, 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Imperios o reinos</a:t>
                      </a:r>
                    </a:p>
                  </a:txBody>
                  <a:tcPr/>
                </a:tc>
                <a:extLst>
                  <a:ext uri="{0D108BD9-81ED-4DB2-BD59-A6C34878D82A}">
                    <a16:rowId xmlns:a16="http://schemas.microsoft.com/office/drawing/2014/main" val="1761511203"/>
                  </a:ext>
                </a:extLst>
              </a:tr>
            </a:tbl>
          </a:graphicData>
        </a:graphic>
      </p:graphicFrame>
    </p:spTree>
    <p:extLst>
      <p:ext uri="{BB962C8B-B14F-4D97-AF65-F5344CB8AC3E}">
        <p14:creationId xmlns:p14="http://schemas.microsoft.com/office/powerpoint/2010/main" val="3037271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C9F5154C-3033-449C-B06C-B7E259E9F6C8}"/>
              </a:ext>
            </a:extLst>
          </p:cNvPr>
          <p:cNvSpPr/>
          <p:nvPr/>
        </p:nvSpPr>
        <p:spPr>
          <a:xfrm>
            <a:off x="0" y="1"/>
            <a:ext cx="12192000" cy="6869096"/>
          </a:xfrm>
          <a:prstGeom prst="rect">
            <a:avLst/>
          </a:prstGeom>
          <a:solidFill>
            <a:srgbClr val="083A34"/>
          </a:solidFill>
          <a:ln>
            <a:solidFill>
              <a:schemeClr val="accent5">
                <a:lumMod val="50000"/>
              </a:schemeClr>
            </a:solidFill>
          </a:ln>
          <a:scene3d>
            <a:camera prst="orthographicFront"/>
            <a:lightRig rig="threePt" dir="t"/>
          </a:scene3d>
          <a:sp3d>
            <a:bevelT w="15875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DO"/>
          </a:p>
        </p:txBody>
      </p:sp>
      <p:graphicFrame>
        <p:nvGraphicFramePr>
          <p:cNvPr id="3" name="Tabla 2"/>
          <p:cNvGraphicFramePr>
            <a:graphicFrameLocks noGrp="1"/>
          </p:cNvGraphicFramePr>
          <p:nvPr>
            <p:extLst>
              <p:ext uri="{D42A27DB-BD31-4B8C-83A1-F6EECF244321}">
                <p14:modId xmlns:p14="http://schemas.microsoft.com/office/powerpoint/2010/main" val="3085504034"/>
              </p:ext>
            </p:extLst>
          </p:nvPr>
        </p:nvGraphicFramePr>
        <p:xfrm>
          <a:off x="250723" y="1"/>
          <a:ext cx="11739717" cy="6596449"/>
        </p:xfrm>
        <a:graphic>
          <a:graphicData uri="http://schemas.openxmlformats.org/drawingml/2006/table">
            <a:tbl>
              <a:tblPr firstRow="1" bandRow="1">
                <a:tableStyleId>{7DF18680-E054-41AD-8BC1-D1AEF772440D}</a:tableStyleId>
              </a:tblPr>
              <a:tblGrid>
                <a:gridCol w="4232787">
                  <a:extLst>
                    <a:ext uri="{9D8B030D-6E8A-4147-A177-3AD203B41FA5}">
                      <a16:colId xmlns:a16="http://schemas.microsoft.com/office/drawing/2014/main" val="14824104"/>
                    </a:ext>
                  </a:extLst>
                </a:gridCol>
                <a:gridCol w="2654709">
                  <a:extLst>
                    <a:ext uri="{9D8B030D-6E8A-4147-A177-3AD203B41FA5}">
                      <a16:colId xmlns:a16="http://schemas.microsoft.com/office/drawing/2014/main" val="1662089618"/>
                    </a:ext>
                  </a:extLst>
                </a:gridCol>
                <a:gridCol w="4852221">
                  <a:extLst>
                    <a:ext uri="{9D8B030D-6E8A-4147-A177-3AD203B41FA5}">
                      <a16:colId xmlns:a16="http://schemas.microsoft.com/office/drawing/2014/main" val="1116446481"/>
                    </a:ext>
                  </a:extLst>
                </a:gridCol>
              </a:tblGrid>
              <a:tr h="957649">
                <a:tc>
                  <a:txBody>
                    <a:bodyPr/>
                    <a:lstStyle/>
                    <a:p>
                      <a:pPr algn="ctr"/>
                      <a:r>
                        <a:rPr lang="es-DO" sz="3200" dirty="0" smtClean="0"/>
                        <a:t>SÍMBOLO</a:t>
                      </a:r>
                      <a:endParaRPr lang="en-US" sz="3200" dirty="0"/>
                    </a:p>
                  </a:txBody>
                  <a:tcPr/>
                </a:tc>
                <a:tc>
                  <a:txBody>
                    <a:bodyPr/>
                    <a:lstStyle/>
                    <a:p>
                      <a:pPr algn="ctr"/>
                      <a:r>
                        <a:rPr lang="es-DO" sz="2800" dirty="0" smtClean="0"/>
                        <a:t>TEXTO ACLARATORIO</a:t>
                      </a:r>
                      <a:endParaRPr lang="en-US" sz="2800" dirty="0"/>
                    </a:p>
                  </a:txBody>
                  <a:tcPr/>
                </a:tc>
                <a:tc>
                  <a:txBody>
                    <a:bodyPr/>
                    <a:lstStyle/>
                    <a:p>
                      <a:pPr algn="ctr"/>
                      <a:r>
                        <a:rPr lang="es-DO" sz="3200" dirty="0" smtClean="0"/>
                        <a:t>SIGNIFICADO</a:t>
                      </a:r>
                      <a:endParaRPr lang="en-US" sz="3200" dirty="0"/>
                    </a:p>
                  </a:txBody>
                  <a:tcPr/>
                </a:tc>
                <a:extLst>
                  <a:ext uri="{0D108BD9-81ED-4DB2-BD59-A6C34878D82A}">
                    <a16:rowId xmlns:a16="http://schemas.microsoft.com/office/drawing/2014/main" val="467118005"/>
                  </a:ext>
                </a:extLst>
              </a:tr>
              <a:tr h="708918">
                <a:tc>
                  <a:txBody>
                    <a:bodyPr/>
                    <a:lstStyle/>
                    <a:p>
                      <a:r>
                        <a:rPr lang="es-ES" sz="3200" u="none" strike="noStrike" kern="1200" baseline="0" dirty="0" smtClean="0"/>
                        <a:t>12. El león, el oso, el leopardo y la bestia como dragón en Daniel 7:3-8</a:t>
                      </a:r>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Daniel 7:4-7</a:t>
                      </a:r>
                    </a:p>
                    <a:p>
                      <a:endParaRPr lang="es-ES" sz="3200" b="0" i="0" u="none" strike="noStrike" kern="1200" baseline="0" dirty="0" smtClean="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u="none" strike="noStrike" kern="1200" baseline="0" dirty="0" smtClean="0"/>
                        <a:t>Los cuatro imperios mundiales sucesivos de Babilonia, Medo Persia, Grecia y Roma</a:t>
                      </a:r>
                      <a:endParaRPr lang="es-ES" sz="3200" b="0" i="0" u="none" strike="noStrike" kern="1200" baseline="0" dirty="0" smtClean="0">
                        <a:solidFill>
                          <a:schemeClr val="dk1"/>
                        </a:solidFill>
                        <a:latin typeface="+mn-lt"/>
                        <a:ea typeface="+mn-ea"/>
                        <a:cs typeface="+mn-cs"/>
                      </a:endParaRPr>
                    </a:p>
                  </a:txBody>
                  <a:tcPr/>
                </a:tc>
                <a:extLst>
                  <a:ext uri="{0D108BD9-81ED-4DB2-BD59-A6C34878D82A}">
                    <a16:rowId xmlns:a16="http://schemas.microsoft.com/office/drawing/2014/main" val="4106212618"/>
                  </a:ext>
                </a:extLst>
              </a:tr>
              <a:tr h="1173891">
                <a:tc>
                  <a:txBody>
                    <a:bodyPr/>
                    <a:lstStyle/>
                    <a:p>
                      <a:r>
                        <a:rPr lang="es-ES" sz="3200" dirty="0" smtClean="0"/>
                        <a:t>13. Los diez cuernos de Daniel 7:8</a:t>
                      </a:r>
                    </a:p>
                  </a:txBody>
                  <a:tcPr/>
                </a:tc>
                <a:tc>
                  <a:txBody>
                    <a:bodyPr/>
                    <a:lstStyle/>
                    <a:p>
                      <a:r>
                        <a:rPr lang="en-US" sz="3200" dirty="0" smtClean="0"/>
                        <a:t>Daniel 7:24 (</a:t>
                      </a:r>
                      <a:r>
                        <a:rPr lang="en-US" sz="3200" dirty="0" err="1" smtClean="0"/>
                        <a:t>primera</a:t>
                      </a:r>
                      <a:r>
                        <a:rPr lang="en-US" sz="3200" dirty="0" smtClean="0"/>
                        <a:t> parte)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Diez reyes o reinos, divisiones de poder</a:t>
                      </a:r>
                      <a:endParaRPr lang="en-US" sz="3200" dirty="0" smtClean="0"/>
                    </a:p>
                  </a:txBody>
                  <a:tcPr/>
                </a:tc>
                <a:extLst>
                  <a:ext uri="{0D108BD9-81ED-4DB2-BD59-A6C34878D82A}">
                    <a16:rowId xmlns:a16="http://schemas.microsoft.com/office/drawing/2014/main" val="1974758652"/>
                  </a:ext>
                </a:extLst>
              </a:tr>
              <a:tr h="1081216">
                <a:tc>
                  <a:txBody>
                    <a:bodyPr/>
                    <a:lstStyle/>
                    <a:p>
                      <a:r>
                        <a:rPr lang="es-ES" sz="3200" dirty="0" smtClean="0"/>
                        <a:t>14. El cuerno pequeño de Daniel 7:8, 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Daniel 7:24 (última parte), 25</a:t>
                      </a:r>
                    </a:p>
                    <a:p>
                      <a:endParaRPr lang="en-US" sz="3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3200" dirty="0" smtClean="0"/>
                        <a:t>Un poder distinto o diferente; cuya naturaleza no es solo política, sino también religiosa.</a:t>
                      </a:r>
                    </a:p>
                  </a:txBody>
                  <a:tcPr/>
                </a:tc>
                <a:extLst>
                  <a:ext uri="{0D108BD9-81ED-4DB2-BD59-A6C34878D82A}">
                    <a16:rowId xmlns:a16="http://schemas.microsoft.com/office/drawing/2014/main" val="1761511203"/>
                  </a:ext>
                </a:extLst>
              </a:tr>
            </a:tbl>
          </a:graphicData>
        </a:graphic>
      </p:graphicFrame>
    </p:spTree>
    <p:extLst>
      <p:ext uri="{BB962C8B-B14F-4D97-AF65-F5344CB8AC3E}">
        <p14:creationId xmlns:p14="http://schemas.microsoft.com/office/powerpoint/2010/main" val="1151168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p:cNvSpPr/>
          <p:nvPr/>
        </p:nvSpPr>
        <p:spPr>
          <a:xfrm>
            <a:off x="0" y="0"/>
            <a:ext cx="1652525" cy="6858000"/>
          </a:xfrm>
          <a:prstGeom prst="rect">
            <a:avLst/>
          </a:prstGeom>
          <a:solidFill>
            <a:schemeClr val="tx1"/>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pic>
        <p:nvPicPr>
          <p:cNvPr id="5" name="Imagen 4">
            <a:extLst>
              <a:ext uri="{FF2B5EF4-FFF2-40B4-BE49-F238E27FC236}">
                <a16:creationId xmlns:a16="http://schemas.microsoft.com/office/drawing/2014/main" id="{A92322D2-0383-4B6C-88B5-80854FB1A7E0}"/>
              </a:ext>
            </a:extLst>
          </p:cNvPr>
          <p:cNvPicPr>
            <a:picLocks noChangeAspect="1"/>
          </p:cNvPicPr>
          <p:nvPr/>
        </p:nvPicPr>
        <p:blipFill>
          <a:blip r:embed="rId2"/>
          <a:stretch>
            <a:fillRect/>
          </a:stretch>
        </p:blipFill>
        <p:spPr>
          <a:xfrm>
            <a:off x="292880" y="5840986"/>
            <a:ext cx="1066763" cy="960086"/>
          </a:xfrm>
          <a:prstGeom prst="rect">
            <a:avLst/>
          </a:prstGeom>
        </p:spPr>
      </p:pic>
      <p:sp>
        <p:nvSpPr>
          <p:cNvPr id="3" name="CuadroTexto 2">
            <a:extLst>
              <a:ext uri="{FF2B5EF4-FFF2-40B4-BE49-F238E27FC236}">
                <a16:creationId xmlns:a16="http://schemas.microsoft.com/office/drawing/2014/main" id="{B7F75417-8BC0-431B-9DD0-3952FEF3CE45}"/>
              </a:ext>
            </a:extLst>
          </p:cNvPr>
          <p:cNvSpPr txBox="1"/>
          <p:nvPr/>
        </p:nvSpPr>
        <p:spPr>
          <a:xfrm>
            <a:off x="1945407" y="1186188"/>
            <a:ext cx="3511496" cy="584775"/>
          </a:xfrm>
          <a:prstGeom prst="rect">
            <a:avLst/>
          </a:prstGeom>
          <a:noFill/>
        </p:spPr>
        <p:txBody>
          <a:bodyPr wrap="square" rtlCol="0">
            <a:spAutoFit/>
          </a:bodyPr>
          <a:lstStyle/>
          <a:p>
            <a:pPr lvl="0">
              <a:defRPr/>
            </a:pPr>
            <a:r>
              <a:rPr lang="es-ES" sz="3200" dirty="0">
                <a:solidFill>
                  <a:srgbClr val="DF6613"/>
                </a:solidFill>
              </a:rPr>
              <a:t>El mar</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3" name="CuadroTexto 12">
            <a:extLst>
              <a:ext uri="{FF2B5EF4-FFF2-40B4-BE49-F238E27FC236}">
                <a16:creationId xmlns:a16="http://schemas.microsoft.com/office/drawing/2014/main" id="{2B80B65F-4774-4B34-B211-5F7CCD9DB0D1}"/>
              </a:ext>
            </a:extLst>
          </p:cNvPr>
          <p:cNvSpPr txBox="1"/>
          <p:nvPr/>
        </p:nvSpPr>
        <p:spPr>
          <a:xfrm>
            <a:off x="1945408" y="30409"/>
            <a:ext cx="4197824" cy="584775"/>
          </a:xfrm>
          <a:prstGeom prst="rect">
            <a:avLst/>
          </a:prstGeom>
          <a:noFill/>
        </p:spPr>
        <p:txBody>
          <a:bodyPr wrap="square" rtlCol="0">
            <a:spAutoFit/>
          </a:bodyPr>
          <a:lstStyle/>
          <a:p>
            <a:pPr lvl="0">
              <a:defRPr/>
            </a:pPr>
            <a:r>
              <a:rPr lang="es-ES" sz="3200" dirty="0">
                <a:solidFill>
                  <a:srgbClr val="DF6613"/>
                </a:solidFill>
              </a:rPr>
              <a:t>Los cuatro vientos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4" name="CuadroTexto 13">
            <a:extLst>
              <a:ext uri="{FF2B5EF4-FFF2-40B4-BE49-F238E27FC236}">
                <a16:creationId xmlns:a16="http://schemas.microsoft.com/office/drawing/2014/main" id="{3C95100F-E8B5-4CF3-9E17-D707427B80EE}"/>
              </a:ext>
            </a:extLst>
          </p:cNvPr>
          <p:cNvSpPr txBox="1"/>
          <p:nvPr/>
        </p:nvSpPr>
        <p:spPr>
          <a:xfrm>
            <a:off x="2064774" y="3884632"/>
            <a:ext cx="3712954" cy="584775"/>
          </a:xfrm>
          <a:prstGeom prst="rect">
            <a:avLst/>
          </a:prstGeom>
          <a:noFill/>
        </p:spPr>
        <p:txBody>
          <a:bodyPr wrap="square" rtlCol="0">
            <a:spAutoFit/>
          </a:bodyPr>
          <a:lstStyle/>
          <a:p>
            <a:pPr lvl="0">
              <a:defRPr/>
            </a:pPr>
            <a:r>
              <a:rPr lang="es-ES" sz="3200" dirty="0">
                <a:solidFill>
                  <a:srgbClr val="DF6613"/>
                </a:solidFill>
              </a:rPr>
              <a:t>El oso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5" name="CuadroTexto 14">
            <a:extLst>
              <a:ext uri="{FF2B5EF4-FFF2-40B4-BE49-F238E27FC236}">
                <a16:creationId xmlns:a16="http://schemas.microsoft.com/office/drawing/2014/main" id="{484CE96C-CBE3-40DD-869A-7E653E50D465}"/>
              </a:ext>
            </a:extLst>
          </p:cNvPr>
          <p:cNvSpPr txBox="1"/>
          <p:nvPr/>
        </p:nvSpPr>
        <p:spPr>
          <a:xfrm>
            <a:off x="2064774" y="5645289"/>
            <a:ext cx="3892383" cy="584775"/>
          </a:xfrm>
          <a:prstGeom prst="rect">
            <a:avLst/>
          </a:prstGeom>
          <a:noFill/>
        </p:spPr>
        <p:txBody>
          <a:bodyPr wrap="square" rtlCol="0">
            <a:spAutoFit/>
          </a:bodyPr>
          <a:lstStyle/>
          <a:p>
            <a:pPr lvl="0">
              <a:defRPr/>
            </a:pPr>
            <a:r>
              <a:rPr lang="es-ES" sz="3200" dirty="0">
                <a:solidFill>
                  <a:srgbClr val="DF6613"/>
                </a:solidFill>
              </a:rPr>
              <a:t>El cuerno pequeño</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ADEAE86-D7E0-4E67-860F-EC436B06AF60}"/>
              </a:ext>
            </a:extLst>
          </p:cNvPr>
          <p:cNvSpPr txBox="1"/>
          <p:nvPr/>
        </p:nvSpPr>
        <p:spPr>
          <a:xfrm>
            <a:off x="1945407" y="2341967"/>
            <a:ext cx="3779164" cy="584775"/>
          </a:xfrm>
          <a:prstGeom prst="rect">
            <a:avLst/>
          </a:prstGeom>
          <a:noFill/>
        </p:spPr>
        <p:txBody>
          <a:bodyPr wrap="square" rtlCol="0">
            <a:spAutoFit/>
          </a:bodyPr>
          <a:lstStyle/>
          <a:p>
            <a:pPr lvl="0">
              <a:defRPr/>
            </a:pPr>
            <a:r>
              <a:rPr lang="es-ES" sz="3200" dirty="0">
                <a:solidFill>
                  <a:srgbClr val="DF6613"/>
                </a:solidFill>
              </a:rPr>
              <a:t>Las bestias</a:t>
            </a:r>
            <a:endParaRPr kumimoji="0" lang="es-ES" sz="3200" b="0" i="0" u="none" strike="noStrike" kern="1200" cap="none" spc="0" normalizeH="0" baseline="0" noProof="0" dirty="0">
              <a:ln>
                <a:noFill/>
              </a:ln>
              <a:solidFill>
                <a:srgbClr val="DF6613"/>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DB4BBA2C-AD84-4635-BFED-A54A24D56E2B}"/>
              </a:ext>
            </a:extLst>
          </p:cNvPr>
          <p:cNvSpPr txBox="1"/>
          <p:nvPr/>
        </p:nvSpPr>
        <p:spPr>
          <a:xfrm>
            <a:off x="6519280" y="2127411"/>
            <a:ext cx="4294053" cy="1077218"/>
          </a:xfrm>
          <a:prstGeom prst="rect">
            <a:avLst/>
          </a:prstGeom>
          <a:noFill/>
        </p:spPr>
        <p:txBody>
          <a:bodyPr wrap="square" rtlCol="0">
            <a:spAutoFit/>
          </a:bodyPr>
          <a:lstStyle/>
          <a:p>
            <a:r>
              <a:rPr lang="es-DO" sz="3200" dirty="0">
                <a:solidFill>
                  <a:srgbClr val="C00000"/>
                </a:solidFill>
              </a:rPr>
              <a:t>C</a:t>
            </a:r>
            <a:r>
              <a:rPr lang="es-DO" sz="3200" dirty="0" smtClean="0">
                <a:solidFill>
                  <a:srgbClr val="C00000"/>
                </a:solidFill>
              </a:rPr>
              <a:t>. </a:t>
            </a:r>
            <a:r>
              <a:rPr lang="es-ES" sz="3200" dirty="0"/>
              <a:t>Multitudes, pueblos, </a:t>
            </a:r>
            <a:r>
              <a:rPr lang="es-ES" sz="3200" dirty="0" smtClean="0"/>
              <a:t>naciones</a:t>
            </a:r>
            <a:endParaRPr lang="es-ES" sz="3200" dirty="0"/>
          </a:p>
        </p:txBody>
      </p:sp>
      <p:sp>
        <p:nvSpPr>
          <p:cNvPr id="20" name="CuadroTexto 19">
            <a:extLst>
              <a:ext uri="{FF2B5EF4-FFF2-40B4-BE49-F238E27FC236}">
                <a16:creationId xmlns:a16="http://schemas.microsoft.com/office/drawing/2014/main" id="{8F3B8264-4C31-43B4-BA54-43EE83420FE7}"/>
              </a:ext>
            </a:extLst>
          </p:cNvPr>
          <p:cNvSpPr txBox="1"/>
          <p:nvPr/>
        </p:nvSpPr>
        <p:spPr>
          <a:xfrm>
            <a:off x="6436114" y="313057"/>
            <a:ext cx="5042041" cy="584775"/>
          </a:xfrm>
          <a:prstGeom prst="rect">
            <a:avLst/>
          </a:prstGeom>
          <a:noFill/>
        </p:spPr>
        <p:txBody>
          <a:bodyPr wrap="square" rtlCol="0">
            <a:spAutoFit/>
          </a:bodyPr>
          <a:lstStyle/>
          <a:p>
            <a:r>
              <a:rPr lang="es-DO" sz="3200" dirty="0">
                <a:solidFill>
                  <a:srgbClr val="C00000"/>
                </a:solidFill>
              </a:rPr>
              <a:t>A</a:t>
            </a:r>
            <a:r>
              <a:rPr lang="es-DO" sz="3200" dirty="0" smtClean="0">
                <a:solidFill>
                  <a:srgbClr val="C00000"/>
                </a:solidFill>
              </a:rPr>
              <a:t>. </a:t>
            </a:r>
            <a:r>
              <a:rPr lang="es-ES" sz="3200" dirty="0"/>
              <a:t>Devastación y destrucción</a:t>
            </a:r>
          </a:p>
        </p:txBody>
      </p:sp>
      <p:sp>
        <p:nvSpPr>
          <p:cNvPr id="21" name="CuadroTexto 20">
            <a:extLst>
              <a:ext uri="{FF2B5EF4-FFF2-40B4-BE49-F238E27FC236}">
                <a16:creationId xmlns:a16="http://schemas.microsoft.com/office/drawing/2014/main" id="{707CBC07-791E-485A-931D-932FDFAF0D6C}"/>
              </a:ext>
            </a:extLst>
          </p:cNvPr>
          <p:cNvSpPr txBox="1"/>
          <p:nvPr/>
        </p:nvSpPr>
        <p:spPr>
          <a:xfrm>
            <a:off x="6519281" y="1220234"/>
            <a:ext cx="4366381" cy="584775"/>
          </a:xfrm>
          <a:prstGeom prst="rect">
            <a:avLst/>
          </a:prstGeom>
          <a:noFill/>
        </p:spPr>
        <p:txBody>
          <a:bodyPr wrap="square" rtlCol="0">
            <a:spAutoFit/>
          </a:bodyPr>
          <a:lstStyle/>
          <a:p>
            <a:r>
              <a:rPr lang="es-DO" sz="3200" dirty="0">
                <a:solidFill>
                  <a:srgbClr val="C00000"/>
                </a:solidFill>
              </a:rPr>
              <a:t>B</a:t>
            </a:r>
            <a:r>
              <a:rPr lang="es-DO" sz="3200" dirty="0" smtClean="0">
                <a:solidFill>
                  <a:srgbClr val="C00000"/>
                </a:solidFill>
              </a:rPr>
              <a:t>. </a:t>
            </a:r>
            <a:r>
              <a:rPr lang="es-ES" sz="3200" dirty="0"/>
              <a:t>Medo Persia</a:t>
            </a:r>
            <a:endParaRPr lang="es-ES" sz="3200" dirty="0"/>
          </a:p>
        </p:txBody>
      </p:sp>
      <p:sp>
        <p:nvSpPr>
          <p:cNvPr id="22" name="CuadroTexto 21">
            <a:extLst>
              <a:ext uri="{FF2B5EF4-FFF2-40B4-BE49-F238E27FC236}">
                <a16:creationId xmlns:a16="http://schemas.microsoft.com/office/drawing/2014/main" id="{4D4C28EC-9574-47D6-8D4C-A2D48F991BF0}"/>
              </a:ext>
            </a:extLst>
          </p:cNvPr>
          <p:cNvSpPr txBox="1"/>
          <p:nvPr/>
        </p:nvSpPr>
        <p:spPr>
          <a:xfrm>
            <a:off x="6519280" y="3852232"/>
            <a:ext cx="4807480" cy="584775"/>
          </a:xfrm>
          <a:prstGeom prst="rect">
            <a:avLst/>
          </a:prstGeom>
          <a:noFill/>
        </p:spPr>
        <p:txBody>
          <a:bodyPr wrap="square" rtlCol="0">
            <a:spAutoFit/>
          </a:bodyPr>
          <a:lstStyle/>
          <a:p>
            <a:r>
              <a:rPr lang="es-DO" sz="3200" dirty="0">
                <a:solidFill>
                  <a:srgbClr val="C00000"/>
                </a:solidFill>
              </a:rPr>
              <a:t>D. </a:t>
            </a:r>
            <a:r>
              <a:rPr lang="es-ES" sz="3200" dirty="0"/>
              <a:t>Poder político-religioso</a:t>
            </a:r>
            <a:endParaRPr lang="es-DO" sz="3200" dirty="0"/>
          </a:p>
        </p:txBody>
      </p:sp>
      <p:sp>
        <p:nvSpPr>
          <p:cNvPr id="23" name="CuadroTexto 22">
            <a:extLst>
              <a:ext uri="{FF2B5EF4-FFF2-40B4-BE49-F238E27FC236}">
                <a16:creationId xmlns:a16="http://schemas.microsoft.com/office/drawing/2014/main" id="{570408FA-21B6-4E50-A2CA-A06FB9771535}"/>
              </a:ext>
            </a:extLst>
          </p:cNvPr>
          <p:cNvSpPr txBox="1"/>
          <p:nvPr/>
        </p:nvSpPr>
        <p:spPr>
          <a:xfrm>
            <a:off x="6519280" y="5814823"/>
            <a:ext cx="5110590" cy="584775"/>
          </a:xfrm>
          <a:prstGeom prst="rect">
            <a:avLst/>
          </a:prstGeom>
          <a:noFill/>
        </p:spPr>
        <p:txBody>
          <a:bodyPr wrap="square" rtlCol="0">
            <a:spAutoFit/>
          </a:bodyPr>
          <a:lstStyle/>
          <a:p>
            <a:r>
              <a:rPr lang="es-DO" sz="3200" dirty="0">
                <a:solidFill>
                  <a:srgbClr val="C00000"/>
                </a:solidFill>
              </a:rPr>
              <a:t>F</a:t>
            </a:r>
            <a:r>
              <a:rPr lang="es-DO" sz="3200" dirty="0" smtClean="0">
                <a:solidFill>
                  <a:srgbClr val="C00000"/>
                </a:solidFill>
              </a:rPr>
              <a:t>. </a:t>
            </a:r>
            <a:r>
              <a:rPr lang="es-ES" sz="3200" dirty="0"/>
              <a:t>Imperios o reinos</a:t>
            </a:r>
            <a:endParaRPr lang="es-DO" sz="3200" dirty="0"/>
          </a:p>
        </p:txBody>
      </p:sp>
      <p:sp>
        <p:nvSpPr>
          <p:cNvPr id="9" name="CuadroTexto 8">
            <a:extLst>
              <a:ext uri="{FF2B5EF4-FFF2-40B4-BE49-F238E27FC236}">
                <a16:creationId xmlns:a16="http://schemas.microsoft.com/office/drawing/2014/main" id="{D52AD20F-C77A-4B88-B6A1-2718AE27E03B}"/>
              </a:ext>
            </a:extLst>
          </p:cNvPr>
          <p:cNvSpPr txBox="1"/>
          <p:nvPr/>
        </p:nvSpPr>
        <p:spPr>
          <a:xfrm>
            <a:off x="6519280" y="4881375"/>
            <a:ext cx="2770262" cy="553998"/>
          </a:xfrm>
          <a:prstGeom prst="rect">
            <a:avLst/>
          </a:prstGeom>
          <a:noFill/>
        </p:spPr>
        <p:txBody>
          <a:bodyPr wrap="square" rtlCol="0">
            <a:spAutoFit/>
          </a:bodyPr>
          <a:lstStyle/>
          <a:p>
            <a:r>
              <a:rPr lang="es-DO" sz="3000" dirty="0">
                <a:solidFill>
                  <a:srgbClr val="C00000"/>
                </a:solidFill>
              </a:rPr>
              <a:t>E</a:t>
            </a:r>
            <a:r>
              <a:rPr lang="es-DO" sz="3000" dirty="0" smtClean="0">
                <a:solidFill>
                  <a:srgbClr val="C00000"/>
                </a:solidFill>
              </a:rPr>
              <a:t>. </a:t>
            </a:r>
            <a:r>
              <a:rPr lang="es-DO" sz="3000" dirty="0" smtClean="0"/>
              <a:t>Grecia</a:t>
            </a:r>
            <a:endParaRPr lang="es-DO" sz="3000" dirty="0"/>
          </a:p>
        </p:txBody>
      </p:sp>
      <p:sp>
        <p:nvSpPr>
          <p:cNvPr id="6" name="Rectángulo 5"/>
          <p:cNvSpPr/>
          <p:nvPr/>
        </p:nvSpPr>
        <p:spPr>
          <a:xfrm>
            <a:off x="0" y="5158374"/>
            <a:ext cx="1652525" cy="70788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000" b="1" cap="none" spc="0" dirty="0" smtClean="0">
                <a:ln/>
                <a:solidFill>
                  <a:schemeClr val="accent4"/>
                </a:solidFill>
                <a:effectLst/>
              </a:rPr>
              <a:t>Asocie</a:t>
            </a:r>
            <a:endParaRPr lang="es-ES" sz="4000" b="1" cap="none" spc="0" dirty="0">
              <a:ln/>
              <a:solidFill>
                <a:schemeClr val="accent4"/>
              </a:solidFill>
              <a:effectLst/>
            </a:endParaRPr>
          </a:p>
        </p:txBody>
      </p:sp>
      <p:cxnSp>
        <p:nvCxnSpPr>
          <p:cNvPr id="11" name="Conector recto 10"/>
          <p:cNvCxnSpPr/>
          <p:nvPr/>
        </p:nvCxnSpPr>
        <p:spPr>
          <a:xfrm>
            <a:off x="1652525" y="30409"/>
            <a:ext cx="0" cy="6827591"/>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5733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mph" presetSubtype="0" fill="hold" grpId="0" nodeType="clickEffect">
                                  <p:stCondLst>
                                    <p:cond delay="0"/>
                                  </p:stCondLst>
                                  <p:childTnLst>
                                    <p:animClr clrSpc="hsl" dir="cw">
                                      <p:cBhvr override="childStyle">
                                        <p:cTn id="10" dur="500" fill="hold"/>
                                        <p:tgtEl>
                                          <p:spTgt spid="20"/>
                                        </p:tgtEl>
                                        <p:attrNameLst>
                                          <p:attrName>style.color</p:attrName>
                                        </p:attrNameLst>
                                      </p:cBhvr>
                                      <p:by>
                                        <p:hsl h="7200000" s="0" l="0"/>
                                      </p:by>
                                    </p:animClr>
                                    <p:animClr clrSpc="hsl" dir="cw">
                                      <p:cBhvr>
                                        <p:cTn id="11" dur="500" fill="hold"/>
                                        <p:tgtEl>
                                          <p:spTgt spid="20"/>
                                        </p:tgtEl>
                                        <p:attrNameLst>
                                          <p:attrName>fillcolor</p:attrName>
                                        </p:attrNameLst>
                                      </p:cBhvr>
                                      <p:by>
                                        <p:hsl h="7200000" s="0" l="0"/>
                                      </p:by>
                                    </p:animClr>
                                    <p:animClr clrSpc="hsl" dir="cw">
                                      <p:cBhvr>
                                        <p:cTn id="12" dur="500" fill="hold"/>
                                        <p:tgtEl>
                                          <p:spTgt spid="20"/>
                                        </p:tgtEl>
                                        <p:attrNameLst>
                                          <p:attrName>stroke.color</p:attrName>
                                        </p:attrNameLst>
                                      </p:cBhvr>
                                      <p:by>
                                        <p:hsl h="7200000" s="0" l="0"/>
                                      </p:by>
                                    </p:animClr>
                                    <p:set>
                                      <p:cBhvr>
                                        <p:cTn id="13" dur="500" fill="hold"/>
                                        <p:tgtEl>
                                          <p:spTgt spid="20"/>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mph" presetSubtype="0" fill="hold" grpId="0" nodeType="clickEffect">
                                  <p:stCondLst>
                                    <p:cond delay="0"/>
                                  </p:stCondLst>
                                  <p:childTnLst>
                                    <p:animClr clrSpc="hsl" dir="cw">
                                      <p:cBhvr override="childStyle">
                                        <p:cTn id="21" dur="500" fill="hold"/>
                                        <p:tgtEl>
                                          <p:spTgt spid="8"/>
                                        </p:tgtEl>
                                        <p:attrNameLst>
                                          <p:attrName>style.color</p:attrName>
                                        </p:attrNameLst>
                                      </p:cBhvr>
                                      <p:by>
                                        <p:hsl h="7200000" s="0" l="0"/>
                                      </p:by>
                                    </p:animClr>
                                    <p:animClr clrSpc="hsl" dir="cw">
                                      <p:cBhvr>
                                        <p:cTn id="22" dur="500" fill="hold"/>
                                        <p:tgtEl>
                                          <p:spTgt spid="8"/>
                                        </p:tgtEl>
                                        <p:attrNameLst>
                                          <p:attrName>fillcolor</p:attrName>
                                        </p:attrNameLst>
                                      </p:cBhvr>
                                      <p:by>
                                        <p:hsl h="7200000" s="0" l="0"/>
                                      </p:by>
                                    </p:animClr>
                                    <p:animClr clrSpc="hsl" dir="cw">
                                      <p:cBhvr>
                                        <p:cTn id="23" dur="500" fill="hold"/>
                                        <p:tgtEl>
                                          <p:spTgt spid="8"/>
                                        </p:tgtEl>
                                        <p:attrNameLst>
                                          <p:attrName>stroke.color</p:attrName>
                                        </p:attrNameLst>
                                      </p:cBhvr>
                                      <p:by>
                                        <p:hsl h="7200000" s="0" l="0"/>
                                      </p:by>
                                    </p:animClr>
                                    <p:set>
                                      <p:cBhvr>
                                        <p:cTn id="24" dur="500" fill="hold"/>
                                        <p:tgtEl>
                                          <p:spTgt spid="8"/>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mph" presetSubtype="0" fill="hold" grpId="0" nodeType="clickEffect">
                                  <p:stCondLst>
                                    <p:cond delay="0"/>
                                  </p:stCondLst>
                                  <p:childTnLst>
                                    <p:animClr clrSpc="hsl" dir="cw">
                                      <p:cBhvr override="childStyle">
                                        <p:cTn id="32" dur="500" fill="hold"/>
                                        <p:tgtEl>
                                          <p:spTgt spid="23"/>
                                        </p:tgtEl>
                                        <p:attrNameLst>
                                          <p:attrName>style.color</p:attrName>
                                        </p:attrNameLst>
                                      </p:cBhvr>
                                      <p:by>
                                        <p:hsl h="7200000" s="0" l="0"/>
                                      </p:by>
                                    </p:animClr>
                                    <p:animClr clrSpc="hsl" dir="cw">
                                      <p:cBhvr>
                                        <p:cTn id="33" dur="500" fill="hold"/>
                                        <p:tgtEl>
                                          <p:spTgt spid="23"/>
                                        </p:tgtEl>
                                        <p:attrNameLst>
                                          <p:attrName>fillcolor</p:attrName>
                                        </p:attrNameLst>
                                      </p:cBhvr>
                                      <p:by>
                                        <p:hsl h="7200000" s="0" l="0"/>
                                      </p:by>
                                    </p:animClr>
                                    <p:animClr clrSpc="hsl" dir="cw">
                                      <p:cBhvr>
                                        <p:cTn id="34" dur="500" fill="hold"/>
                                        <p:tgtEl>
                                          <p:spTgt spid="23"/>
                                        </p:tgtEl>
                                        <p:attrNameLst>
                                          <p:attrName>stroke.color</p:attrName>
                                        </p:attrNameLst>
                                      </p:cBhvr>
                                      <p:by>
                                        <p:hsl h="7200000" s="0" l="0"/>
                                      </p:by>
                                    </p:animClr>
                                    <p:set>
                                      <p:cBhvr>
                                        <p:cTn id="35" dur="500" fill="hold"/>
                                        <p:tgtEl>
                                          <p:spTgt spid="23"/>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1" presetClass="emph" presetSubtype="0" fill="hold" grpId="0" nodeType="clickEffect">
                                  <p:stCondLst>
                                    <p:cond delay="0"/>
                                  </p:stCondLst>
                                  <p:childTnLst>
                                    <p:animClr clrSpc="hsl" dir="cw">
                                      <p:cBhvr override="childStyle">
                                        <p:cTn id="43" dur="500" fill="hold"/>
                                        <p:tgtEl>
                                          <p:spTgt spid="21"/>
                                        </p:tgtEl>
                                        <p:attrNameLst>
                                          <p:attrName>style.color</p:attrName>
                                        </p:attrNameLst>
                                      </p:cBhvr>
                                      <p:by>
                                        <p:hsl h="7200000" s="0" l="0"/>
                                      </p:by>
                                    </p:animClr>
                                    <p:animClr clrSpc="hsl" dir="cw">
                                      <p:cBhvr>
                                        <p:cTn id="44" dur="500" fill="hold"/>
                                        <p:tgtEl>
                                          <p:spTgt spid="21"/>
                                        </p:tgtEl>
                                        <p:attrNameLst>
                                          <p:attrName>fillcolor</p:attrName>
                                        </p:attrNameLst>
                                      </p:cBhvr>
                                      <p:by>
                                        <p:hsl h="7200000" s="0" l="0"/>
                                      </p:by>
                                    </p:animClr>
                                    <p:animClr clrSpc="hsl" dir="cw">
                                      <p:cBhvr>
                                        <p:cTn id="45" dur="500" fill="hold"/>
                                        <p:tgtEl>
                                          <p:spTgt spid="21"/>
                                        </p:tgtEl>
                                        <p:attrNameLst>
                                          <p:attrName>stroke.color</p:attrName>
                                        </p:attrNameLst>
                                      </p:cBhvr>
                                      <p:by>
                                        <p:hsl h="7200000" s="0" l="0"/>
                                      </p:by>
                                    </p:animClr>
                                    <p:set>
                                      <p:cBhvr>
                                        <p:cTn id="46" dur="500" fill="hold"/>
                                        <p:tgtEl>
                                          <p:spTgt spid="21"/>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1" presetClass="emph" presetSubtype="0" fill="hold" grpId="0" nodeType="clickEffect">
                                  <p:stCondLst>
                                    <p:cond delay="0"/>
                                  </p:stCondLst>
                                  <p:childTnLst>
                                    <p:animClr clrSpc="hsl" dir="cw">
                                      <p:cBhvr override="childStyle">
                                        <p:cTn id="54" dur="500" fill="hold"/>
                                        <p:tgtEl>
                                          <p:spTgt spid="22"/>
                                        </p:tgtEl>
                                        <p:attrNameLst>
                                          <p:attrName>style.color</p:attrName>
                                        </p:attrNameLst>
                                      </p:cBhvr>
                                      <p:by>
                                        <p:hsl h="7200000" s="0" l="0"/>
                                      </p:by>
                                    </p:animClr>
                                    <p:animClr clrSpc="hsl" dir="cw">
                                      <p:cBhvr>
                                        <p:cTn id="55" dur="500" fill="hold"/>
                                        <p:tgtEl>
                                          <p:spTgt spid="22"/>
                                        </p:tgtEl>
                                        <p:attrNameLst>
                                          <p:attrName>fillcolor</p:attrName>
                                        </p:attrNameLst>
                                      </p:cBhvr>
                                      <p:by>
                                        <p:hsl h="7200000" s="0" l="0"/>
                                      </p:by>
                                    </p:animClr>
                                    <p:animClr clrSpc="hsl" dir="cw">
                                      <p:cBhvr>
                                        <p:cTn id="56" dur="500" fill="hold"/>
                                        <p:tgtEl>
                                          <p:spTgt spid="22"/>
                                        </p:tgtEl>
                                        <p:attrNameLst>
                                          <p:attrName>stroke.color</p:attrName>
                                        </p:attrNameLst>
                                      </p:cBhvr>
                                      <p:by>
                                        <p:hsl h="7200000" s="0" l="0"/>
                                      </p:by>
                                    </p:animClr>
                                    <p:set>
                                      <p:cBhvr>
                                        <p:cTn id="57" dur="500" fill="hold"/>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P spid="16" grpId="0"/>
      <p:bldP spid="8" grpId="0"/>
      <p:bldP spid="20" grpId="0"/>
      <p:bldP spid="21" grpId="0"/>
      <p:bldP spid="22" grpId="0"/>
      <p:bldP spid="23" grpId="0"/>
    </p:bldLst>
  </p:timing>
</p:sld>
</file>

<file path=ppt/theme/theme1.xml><?xml version="1.0" encoding="utf-8"?>
<a:theme xmlns:a="http://schemas.openxmlformats.org/drawingml/2006/main" name="Marco">
  <a:themeElements>
    <a:clrScheme name="Marco">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1248</TotalTime>
  <Words>2954</Words>
  <Application>Microsoft Office PowerPoint</Application>
  <PresentationFormat>Panorámica</PresentationFormat>
  <Paragraphs>345</Paragraphs>
  <Slides>58</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58</vt:i4>
      </vt:variant>
    </vt:vector>
  </HeadingPairs>
  <TitlesOfParts>
    <vt:vector size="67" baseType="lpstr">
      <vt:lpstr>Aharoni</vt:lpstr>
      <vt:lpstr>Arial</vt:lpstr>
      <vt:lpstr>Bahnschrift SemiBold</vt:lpstr>
      <vt:lpstr>Bodoni MT Black</vt:lpstr>
      <vt:lpstr>Calibri</vt:lpstr>
      <vt:lpstr>Corbel</vt:lpstr>
      <vt:lpstr>Wingdings</vt:lpstr>
      <vt:lpstr>Wingdings 2</vt:lpstr>
      <vt:lpstr>Marco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Jacquilove.music</dc:creator>
  <cp:lastModifiedBy>Ulises Aguero Arroyo</cp:lastModifiedBy>
  <cp:revision>183</cp:revision>
  <dcterms:created xsi:type="dcterms:W3CDTF">2021-06-19T11:36:48Z</dcterms:created>
  <dcterms:modified xsi:type="dcterms:W3CDTF">2021-08-01T03:16:14Z</dcterms:modified>
</cp:coreProperties>
</file>