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259" r:id="rId5"/>
    <p:sldId id="260" r:id="rId6"/>
    <p:sldId id="258" r:id="rId7"/>
    <p:sldId id="261" r:id="rId8"/>
    <p:sldId id="267" r:id="rId9"/>
    <p:sldId id="264" r:id="rId10"/>
    <p:sldId id="270" r:id="rId11"/>
    <p:sldId id="271" r:id="rId12"/>
    <p:sldId id="273" r:id="rId13"/>
    <p:sldId id="274" r:id="rId14"/>
    <p:sldId id="275" r:id="rId15"/>
    <p:sldId id="276" r:id="rId16"/>
    <p:sldId id="277" r:id="rId17"/>
    <p:sldId id="278" r:id="rId18"/>
    <p:sldId id="279" r:id="rId19"/>
    <p:sldId id="280" r:id="rId20"/>
    <p:sldId id="281" r:id="rId21"/>
    <p:sldId id="292" r:id="rId22"/>
    <p:sldId id="291" r:id="rId23"/>
    <p:sldId id="293" r:id="rId24"/>
    <p:sldId id="294" r:id="rId25"/>
    <p:sldId id="282" r:id="rId26"/>
    <p:sldId id="263" r:id="rId27"/>
    <p:sldId id="265" r:id="rId28"/>
    <p:sldId id="266" r:id="rId29"/>
    <p:sldId id="268" r:id="rId30"/>
    <p:sldId id="262" r:id="rId31"/>
    <p:sldId id="283" r:id="rId32"/>
    <p:sldId id="284" r:id="rId33"/>
    <p:sldId id="285" r:id="rId34"/>
    <p:sldId id="286" r:id="rId35"/>
    <p:sldId id="287" r:id="rId36"/>
    <p:sldId id="288" r:id="rId37"/>
    <p:sldId id="272"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7/27/2021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7/27/2021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609601"/>
            <a:ext cx="8676222" cy="2316479"/>
          </a:xfrm>
        </p:spPr>
        <p:txBody>
          <a:bodyPr/>
          <a:lstStyle/>
          <a:p>
            <a:r>
              <a:rPr lang="es-DO" b="1" smtClean="0"/>
              <a:t>Motivación </a:t>
            </a:r>
            <a:r>
              <a:rPr lang="es-DO" b="1" dirty="0" smtClean="0"/>
              <a:t>AL LIBRO DE DANIEL</a:t>
            </a:r>
            <a:endParaRPr lang="en-US" b="1" dirty="0"/>
          </a:p>
        </p:txBody>
      </p:sp>
      <p:sp>
        <p:nvSpPr>
          <p:cNvPr id="3" name="Subtítulo 2"/>
          <p:cNvSpPr>
            <a:spLocks noGrp="1"/>
          </p:cNvSpPr>
          <p:nvPr>
            <p:ph type="subTitle" idx="1"/>
          </p:nvPr>
        </p:nvSpPr>
        <p:spPr>
          <a:xfrm>
            <a:off x="1751012" y="3886200"/>
            <a:ext cx="8676222" cy="2305594"/>
          </a:xfrm>
        </p:spPr>
        <p:txBody>
          <a:bodyPr>
            <a:noAutofit/>
          </a:bodyPr>
          <a:lstStyle/>
          <a:p>
            <a:r>
              <a:rPr lang="es-DO" sz="3600" b="1" dirty="0" smtClean="0"/>
              <a:t>Basada en</a:t>
            </a:r>
          </a:p>
          <a:p>
            <a:r>
              <a:rPr lang="es-DO" sz="3600" b="1" dirty="0" smtClean="0"/>
              <a:t> Biblia de estudio de Andrews y</a:t>
            </a:r>
          </a:p>
          <a:p>
            <a:r>
              <a:rPr lang="es-DO" sz="3600" b="1" dirty="0" smtClean="0"/>
              <a:t> comentario bíblico adventista</a:t>
            </a:r>
            <a:endParaRPr lang="en-US" sz="3600" b="1" dirty="0"/>
          </a:p>
        </p:txBody>
      </p:sp>
    </p:spTree>
    <p:extLst>
      <p:ext uri="{BB962C8B-B14F-4D97-AF65-F5344CB8AC3E}">
        <p14:creationId xmlns:p14="http://schemas.microsoft.com/office/powerpoint/2010/main" val="172918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Historia y profecía</a:t>
            </a:r>
            <a:endParaRPr lang="en-US" sz="4800" b="1" dirty="0"/>
          </a:p>
        </p:txBody>
      </p:sp>
      <p:sp>
        <p:nvSpPr>
          <p:cNvPr id="3" name="Marcador de contenido 2"/>
          <p:cNvSpPr>
            <a:spLocks noGrp="1"/>
          </p:cNvSpPr>
          <p:nvPr>
            <p:ph idx="1"/>
          </p:nvPr>
        </p:nvSpPr>
        <p:spPr>
          <a:xfrm>
            <a:off x="1141413" y="1310184"/>
            <a:ext cx="9905998" cy="5090615"/>
          </a:xfrm>
        </p:spPr>
        <p:txBody>
          <a:bodyPr>
            <a:noAutofit/>
          </a:bodyPr>
          <a:lstStyle/>
          <a:p>
            <a:pPr marL="0" indent="0">
              <a:buNone/>
            </a:pPr>
            <a:r>
              <a:rPr lang="es-ES" sz="3200" b="1" dirty="0"/>
              <a:t>Con justicia podríamos llamar al libro de Daniel un manual de </a:t>
            </a:r>
            <a:r>
              <a:rPr lang="es-ES" sz="3200" b="1" u="sng" dirty="0"/>
              <a:t>historia</a:t>
            </a:r>
            <a:r>
              <a:rPr lang="es-ES" sz="3200" b="1" dirty="0"/>
              <a:t> y de </a:t>
            </a:r>
            <a:r>
              <a:rPr lang="es-ES" sz="3200" b="1" u="sng" dirty="0" smtClean="0"/>
              <a:t>profecía</a:t>
            </a:r>
            <a:r>
              <a:rPr lang="es-ES" sz="3200" b="1" dirty="0"/>
              <a:t>. La </a:t>
            </a:r>
            <a:r>
              <a:rPr lang="es-ES" sz="3200" b="1" u="sng" dirty="0"/>
              <a:t>profecía</a:t>
            </a:r>
            <a:r>
              <a:rPr lang="es-ES" sz="3200" b="1" dirty="0"/>
              <a:t> es una visión anticipada de la historia; la </a:t>
            </a:r>
            <a:r>
              <a:rPr lang="es-ES" sz="3200" b="1" u="sng" dirty="0"/>
              <a:t>historia</a:t>
            </a:r>
            <a:r>
              <a:rPr lang="es-ES" sz="3200" b="1" dirty="0"/>
              <a:t> es </a:t>
            </a:r>
            <a:r>
              <a:rPr lang="es-ES" sz="3200" b="1" dirty="0" smtClean="0"/>
              <a:t>un </a:t>
            </a:r>
            <a:r>
              <a:rPr lang="es-ES" sz="3200" b="1" dirty="0"/>
              <a:t>repaso retrospectivo de la profecía. El elemento </a:t>
            </a:r>
            <a:r>
              <a:rPr lang="es-ES" sz="3200" b="1" u="sng" dirty="0"/>
              <a:t>predictivo</a:t>
            </a:r>
            <a:r>
              <a:rPr lang="es-ES" sz="3200" b="1" dirty="0"/>
              <a:t> permite que el </a:t>
            </a:r>
            <a:r>
              <a:rPr lang="es-ES" sz="3200" b="1" dirty="0" smtClean="0"/>
              <a:t>pueblo </a:t>
            </a:r>
            <a:r>
              <a:rPr lang="es-ES" sz="3200" b="1" dirty="0"/>
              <a:t>de Dios vea las cosas transitorias a la luz de la eternidad, lo pone </a:t>
            </a:r>
            <a:r>
              <a:rPr lang="es-ES" sz="3200" b="1" dirty="0" smtClean="0"/>
              <a:t>alerta </a:t>
            </a:r>
            <a:r>
              <a:rPr lang="es-ES" sz="3200" b="1" dirty="0"/>
              <a:t>para actuar con eficacia en determinados momentos, facilita la </a:t>
            </a:r>
            <a:r>
              <a:rPr lang="es-ES" sz="3200" b="1" dirty="0" smtClean="0"/>
              <a:t>preparación </a:t>
            </a:r>
            <a:r>
              <a:rPr lang="es-ES" sz="3200" b="1" dirty="0"/>
              <a:t>personal para la crisis final y, al cumplirse la predicción, p</a:t>
            </a:r>
            <a:r>
              <a:rPr lang="es-ES" sz="3200" b="1" dirty="0" smtClean="0"/>
              <a:t>roporciona </a:t>
            </a:r>
            <a:r>
              <a:rPr lang="es-ES" sz="3200" b="1" dirty="0"/>
              <a:t>una base firme para la fe. </a:t>
            </a:r>
            <a:endParaRPr lang="en-US" sz="3200" b="1" dirty="0"/>
          </a:p>
        </p:txBody>
      </p:sp>
    </p:spTree>
    <p:extLst>
      <p:ext uri="{BB962C8B-B14F-4D97-AF65-F5344CB8AC3E}">
        <p14:creationId xmlns:p14="http://schemas.microsoft.com/office/powerpoint/2010/main" val="358756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Puentes proféticos</a:t>
            </a:r>
            <a:endParaRPr lang="en-US" sz="4800" b="1" dirty="0"/>
          </a:p>
        </p:txBody>
      </p:sp>
      <p:sp>
        <p:nvSpPr>
          <p:cNvPr id="3" name="Marcador de contenido 2"/>
          <p:cNvSpPr>
            <a:spLocks noGrp="1"/>
          </p:cNvSpPr>
          <p:nvPr>
            <p:ph idx="1"/>
          </p:nvPr>
        </p:nvSpPr>
        <p:spPr>
          <a:xfrm>
            <a:off x="1141413" y="1446662"/>
            <a:ext cx="9905998" cy="4681181"/>
          </a:xfrm>
        </p:spPr>
        <p:txBody>
          <a:bodyPr>
            <a:noAutofit/>
          </a:bodyPr>
          <a:lstStyle/>
          <a:p>
            <a:pPr marL="0" indent="0">
              <a:buNone/>
            </a:pPr>
            <a:r>
              <a:rPr lang="es-ES" sz="3600" b="1" dirty="0"/>
              <a:t>las </a:t>
            </a:r>
            <a:r>
              <a:rPr lang="es-ES" sz="3600" b="1" u="sng" dirty="0"/>
              <a:t>profecías</a:t>
            </a:r>
            <a:r>
              <a:rPr lang="es-ES" sz="3600" b="1" dirty="0"/>
              <a:t> </a:t>
            </a:r>
            <a:r>
              <a:rPr lang="es-ES" sz="3600" b="1" dirty="0" smtClean="0"/>
              <a:t>constituyen un </a:t>
            </a:r>
            <a:r>
              <a:rPr lang="es-ES" sz="3600" b="1" u="sng" dirty="0"/>
              <a:t>puente</a:t>
            </a:r>
            <a:r>
              <a:rPr lang="es-ES" sz="3600" b="1" dirty="0"/>
              <a:t> divinamente construido desde el abismo del tiempo hasta las </a:t>
            </a:r>
            <a:r>
              <a:rPr lang="es-ES" sz="3600" b="1" dirty="0" smtClean="0"/>
              <a:t>riberas sin </a:t>
            </a:r>
            <a:r>
              <a:rPr lang="es-ES" sz="3600" b="1" dirty="0"/>
              <a:t>límites de la eternidad, un puente sobre el cual aquellos que, como </a:t>
            </a:r>
            <a:r>
              <a:rPr lang="es-ES" sz="3600" b="1" dirty="0" smtClean="0"/>
              <a:t>Daniel proponen </a:t>
            </a:r>
            <a:r>
              <a:rPr lang="es-ES" sz="3600" b="1" dirty="0"/>
              <a:t>en su corazón amar y servir a Dios, por la fe podrán pasar desde </a:t>
            </a:r>
            <a:r>
              <a:rPr lang="es-ES" sz="3600" b="1" dirty="0" smtClean="0"/>
              <a:t>la incertidumbre </a:t>
            </a:r>
            <a:r>
              <a:rPr lang="es-ES" sz="3600" b="1" dirty="0"/>
              <a:t>y la aflicción de la vida presente a la paz y la seguridad de </a:t>
            </a:r>
            <a:r>
              <a:rPr lang="es-ES" sz="3600" b="1" dirty="0" smtClean="0"/>
              <a:t>la vida </a:t>
            </a:r>
            <a:r>
              <a:rPr lang="es-ES" sz="3600" b="1" dirty="0"/>
              <a:t>eterna.</a:t>
            </a:r>
            <a:endParaRPr lang="en-US" sz="3600" b="1" dirty="0"/>
          </a:p>
        </p:txBody>
      </p:sp>
    </p:spTree>
    <p:extLst>
      <p:ext uri="{BB962C8B-B14F-4D97-AF65-F5344CB8AC3E}">
        <p14:creationId xmlns:p14="http://schemas.microsoft.com/office/powerpoint/2010/main" val="111873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Sección histórica</a:t>
            </a:r>
            <a:endParaRPr lang="en-US" sz="4800" b="1" dirty="0"/>
          </a:p>
        </p:txBody>
      </p:sp>
      <p:sp>
        <p:nvSpPr>
          <p:cNvPr id="3" name="Marcador de contenido 2"/>
          <p:cNvSpPr>
            <a:spLocks noGrp="1"/>
          </p:cNvSpPr>
          <p:nvPr>
            <p:ph idx="1"/>
          </p:nvPr>
        </p:nvSpPr>
        <p:spPr>
          <a:xfrm>
            <a:off x="1141413" y="1446662"/>
            <a:ext cx="9905998" cy="4681181"/>
          </a:xfrm>
        </p:spPr>
        <p:txBody>
          <a:bodyPr>
            <a:noAutofit/>
          </a:bodyPr>
          <a:lstStyle/>
          <a:p>
            <a:pPr marL="0" indent="0">
              <a:buNone/>
            </a:pPr>
            <a:r>
              <a:rPr lang="es-ES" sz="4000" b="1" dirty="0"/>
              <a:t>En la </a:t>
            </a:r>
            <a:r>
              <a:rPr lang="es-ES" sz="4000" b="1" u="sng" dirty="0"/>
              <a:t>sección histórica </a:t>
            </a:r>
            <a:r>
              <a:rPr lang="es-ES" sz="4000" b="1" dirty="0"/>
              <a:t>del </a:t>
            </a:r>
            <a:r>
              <a:rPr lang="es-ES" sz="4000" b="1" dirty="0" smtClean="0"/>
              <a:t>libro (</a:t>
            </a:r>
            <a:r>
              <a:rPr lang="es-ES" sz="4000" b="1" dirty="0" err="1" smtClean="0"/>
              <a:t>Dn</a:t>
            </a:r>
            <a:r>
              <a:rPr lang="es-ES" sz="4000" b="1" dirty="0" smtClean="0"/>
              <a:t>. 1-6) </a:t>
            </a:r>
            <a:r>
              <a:rPr lang="es-ES" sz="4000" b="1" dirty="0"/>
              <a:t>encontramos a Daniel, el hombre de </a:t>
            </a:r>
            <a:r>
              <a:rPr lang="es-ES" sz="4000" b="1" dirty="0" smtClean="0"/>
              <a:t>Dios, </a:t>
            </a:r>
            <a:r>
              <a:rPr lang="es-ES" sz="4000" b="1" dirty="0"/>
              <a:t>cara a cara ante Nabucodonosor, el genio del mundo pagano, </a:t>
            </a:r>
            <a:r>
              <a:rPr lang="es-ES" sz="4000" b="1" dirty="0" smtClean="0"/>
              <a:t>para que </a:t>
            </a:r>
            <a:r>
              <a:rPr lang="es-ES" sz="4000" b="1" dirty="0"/>
              <a:t>el rey tuviera la oportunidad de conocer al Dios de Daniel, árbitro de </a:t>
            </a:r>
            <a:r>
              <a:rPr lang="es-ES" sz="4000" b="1" dirty="0" smtClean="0"/>
              <a:t>la historia</a:t>
            </a:r>
            <a:r>
              <a:rPr lang="es-ES" sz="4000" b="1" dirty="0"/>
              <a:t>, y cooperara con él</a:t>
            </a:r>
            <a:r>
              <a:rPr lang="es-ES" sz="4000" b="1" dirty="0" smtClean="0"/>
              <a:t>.</a:t>
            </a:r>
            <a:endParaRPr lang="en-US" sz="4000" b="1" dirty="0"/>
          </a:p>
        </p:txBody>
      </p:sp>
    </p:spTree>
    <p:extLst>
      <p:ext uri="{BB962C8B-B14F-4D97-AF65-F5344CB8AC3E}">
        <p14:creationId xmlns:p14="http://schemas.microsoft.com/office/powerpoint/2010/main" val="172300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Las visiones en </a:t>
            </a:r>
            <a:r>
              <a:rPr lang="es-DO" sz="4800" b="1" dirty="0" err="1" smtClean="0"/>
              <a:t>daniel</a:t>
            </a:r>
            <a:endParaRPr lang="en-US" sz="4800" b="1" dirty="0"/>
          </a:p>
        </p:txBody>
      </p:sp>
      <p:sp>
        <p:nvSpPr>
          <p:cNvPr id="3" name="Marcador de contenido 2"/>
          <p:cNvSpPr>
            <a:spLocks noGrp="1"/>
          </p:cNvSpPr>
          <p:nvPr>
            <p:ph idx="1"/>
          </p:nvPr>
        </p:nvSpPr>
        <p:spPr>
          <a:xfrm>
            <a:off x="1141413" y="1446662"/>
            <a:ext cx="9905998" cy="5063320"/>
          </a:xfrm>
        </p:spPr>
        <p:txBody>
          <a:bodyPr>
            <a:noAutofit/>
          </a:bodyPr>
          <a:lstStyle/>
          <a:p>
            <a:pPr marL="0" indent="0">
              <a:buNone/>
            </a:pPr>
            <a:r>
              <a:rPr lang="es-ES" sz="3600" b="1" dirty="0"/>
              <a:t>Las </a:t>
            </a:r>
            <a:r>
              <a:rPr lang="es-ES" sz="3600" b="1" u="sng" dirty="0"/>
              <a:t>cuatro visiones </a:t>
            </a:r>
            <a:r>
              <a:rPr lang="es-ES" sz="3600" b="1" dirty="0"/>
              <a:t>del libro de Daniel tratan de la lucha entre las </a:t>
            </a:r>
            <a:r>
              <a:rPr lang="es-ES" sz="3600" b="1" dirty="0" smtClean="0"/>
              <a:t>fuerzas del </a:t>
            </a:r>
            <a:r>
              <a:rPr lang="es-ES" sz="3600" b="1" dirty="0"/>
              <a:t>bien y del mal en esta tierra, </a:t>
            </a:r>
            <a:r>
              <a:rPr lang="es-ES" sz="3600" b="1" dirty="0" smtClean="0"/>
              <a:t>desde </a:t>
            </a:r>
            <a:r>
              <a:rPr lang="es-ES" sz="3600" b="1" dirty="0"/>
              <a:t>el tiempo de Daniel hasta </a:t>
            </a:r>
            <a:r>
              <a:rPr lang="es-ES" sz="3600" b="1" dirty="0" smtClean="0"/>
              <a:t>el establecimiento </a:t>
            </a:r>
            <a:r>
              <a:rPr lang="es-ES" sz="3600" b="1" dirty="0"/>
              <a:t>del eterno reino de Cristo. Puesto que Satanás usa los </a:t>
            </a:r>
            <a:r>
              <a:rPr lang="es-ES" sz="3600" b="1" dirty="0" smtClean="0"/>
              <a:t>poderes terrenales </a:t>
            </a:r>
            <a:r>
              <a:rPr lang="es-ES" sz="3600" b="1" dirty="0"/>
              <a:t>en sus esfuerzos para frustrar el plan de Dios y destruir su </a:t>
            </a:r>
            <a:r>
              <a:rPr lang="es-ES" sz="3600" b="1" dirty="0" smtClean="0"/>
              <a:t>pueblo, estas </a:t>
            </a:r>
            <a:r>
              <a:rPr lang="es-ES" sz="3600" b="1" dirty="0"/>
              <a:t>visiones presentan aquellos poderes a través de los cuales el maligno </a:t>
            </a:r>
            <a:r>
              <a:rPr lang="es-ES" sz="3600" b="1" dirty="0" smtClean="0"/>
              <a:t>ha actuado </a:t>
            </a:r>
            <a:r>
              <a:rPr lang="es-ES" sz="3600" b="1" dirty="0"/>
              <a:t>con mucho empeño</a:t>
            </a:r>
            <a:r>
              <a:rPr lang="es-ES" sz="3600" b="1" dirty="0" smtClean="0"/>
              <a:t>.</a:t>
            </a:r>
            <a:endParaRPr lang="en-US" sz="3600" b="1" dirty="0"/>
          </a:p>
        </p:txBody>
      </p:sp>
    </p:spTree>
    <p:extLst>
      <p:ext uri="{BB962C8B-B14F-4D97-AF65-F5344CB8AC3E}">
        <p14:creationId xmlns:p14="http://schemas.microsoft.com/office/powerpoint/2010/main" val="290107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La primera visión</a:t>
            </a:r>
            <a:endParaRPr lang="en-US" sz="4800" b="1" dirty="0"/>
          </a:p>
        </p:txBody>
      </p:sp>
      <p:sp>
        <p:nvSpPr>
          <p:cNvPr id="3" name="Marcador de contenido 2"/>
          <p:cNvSpPr>
            <a:spLocks noGrp="1"/>
          </p:cNvSpPr>
          <p:nvPr>
            <p:ph idx="1"/>
          </p:nvPr>
        </p:nvSpPr>
        <p:spPr>
          <a:xfrm>
            <a:off x="818866" y="1446662"/>
            <a:ext cx="10877265" cy="5063320"/>
          </a:xfrm>
        </p:spPr>
        <p:txBody>
          <a:bodyPr>
            <a:noAutofit/>
          </a:bodyPr>
          <a:lstStyle/>
          <a:p>
            <a:pPr marL="0" indent="0">
              <a:buNone/>
            </a:pPr>
            <a:r>
              <a:rPr lang="es-ES" sz="4400" b="1" dirty="0"/>
              <a:t>La primera visión </a:t>
            </a:r>
            <a:r>
              <a:rPr lang="es-ES" sz="4400" b="1" dirty="0" smtClean="0"/>
              <a:t>(</a:t>
            </a:r>
            <a:r>
              <a:rPr lang="es-ES" sz="4400" b="1" dirty="0" err="1" smtClean="0"/>
              <a:t>Dn</a:t>
            </a:r>
            <a:r>
              <a:rPr lang="es-ES" sz="4400" b="1" dirty="0" smtClean="0"/>
              <a:t>. 2) </a:t>
            </a:r>
            <a:r>
              <a:rPr lang="es-ES" sz="4400" b="1" dirty="0"/>
              <a:t>trata principalmente de cambios políticos. </a:t>
            </a:r>
            <a:r>
              <a:rPr lang="es-ES" sz="4400" b="1" dirty="0" smtClean="0"/>
              <a:t>Su propósito </a:t>
            </a:r>
            <a:r>
              <a:rPr lang="es-ES" sz="4400" b="1" dirty="0"/>
              <a:t>primordial era revelar a Nabucodonosor su papel como rey de </a:t>
            </a:r>
            <a:r>
              <a:rPr lang="es-ES" sz="4400" b="1" dirty="0" smtClean="0"/>
              <a:t>Babilonia y </a:t>
            </a:r>
            <a:r>
              <a:rPr lang="es-ES" sz="4400" b="1" dirty="0"/>
              <a:t>hacerle saber "lo que había de ser en lo porvenir" </a:t>
            </a:r>
            <a:r>
              <a:rPr lang="es-ES" sz="4400" b="1" dirty="0" smtClean="0"/>
              <a:t>(</a:t>
            </a:r>
            <a:r>
              <a:rPr lang="es-ES" sz="4400" b="1" dirty="0" err="1" smtClean="0"/>
              <a:t>Dn</a:t>
            </a:r>
            <a:r>
              <a:rPr lang="es-ES" sz="4400" b="1" dirty="0" smtClean="0"/>
              <a:t>. 2: 29). </a:t>
            </a:r>
            <a:endParaRPr lang="en-US" sz="4400" b="1" dirty="0"/>
          </a:p>
        </p:txBody>
      </p:sp>
    </p:spTree>
    <p:extLst>
      <p:ext uri="{BB962C8B-B14F-4D97-AF65-F5344CB8AC3E}">
        <p14:creationId xmlns:p14="http://schemas.microsoft.com/office/powerpoint/2010/main" val="32046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La segunda visión</a:t>
            </a:r>
            <a:endParaRPr lang="en-US" sz="4800" b="1" dirty="0"/>
          </a:p>
        </p:txBody>
      </p:sp>
      <p:sp>
        <p:nvSpPr>
          <p:cNvPr id="3" name="Marcador de contenido 2"/>
          <p:cNvSpPr>
            <a:spLocks noGrp="1"/>
          </p:cNvSpPr>
          <p:nvPr>
            <p:ph idx="1"/>
          </p:nvPr>
        </p:nvSpPr>
        <p:spPr>
          <a:xfrm>
            <a:off x="818866" y="1446662"/>
            <a:ext cx="10877265" cy="5063320"/>
          </a:xfrm>
        </p:spPr>
        <p:txBody>
          <a:bodyPr>
            <a:noAutofit/>
          </a:bodyPr>
          <a:lstStyle/>
          <a:p>
            <a:pPr marL="0" indent="0">
              <a:buNone/>
            </a:pPr>
            <a:r>
              <a:rPr lang="es-ES" sz="4000" b="1" dirty="0" smtClean="0"/>
              <a:t>Como </a:t>
            </a:r>
            <a:r>
              <a:rPr lang="es-ES" sz="4000" b="1" dirty="0"/>
              <a:t>si fuera un suplemento de la primera visión, la segunda </a:t>
            </a:r>
            <a:r>
              <a:rPr lang="es-ES" sz="4000" b="1" dirty="0" smtClean="0"/>
              <a:t>(</a:t>
            </a:r>
            <a:r>
              <a:rPr lang="es-ES" sz="4000" b="1" dirty="0" err="1" smtClean="0"/>
              <a:t>Dn</a:t>
            </a:r>
            <a:r>
              <a:rPr lang="es-ES" sz="4000" b="1" dirty="0" smtClean="0"/>
              <a:t>. </a:t>
            </a:r>
            <a:r>
              <a:rPr lang="es-ES" sz="4000" b="1" dirty="0"/>
              <a:t>7) </a:t>
            </a:r>
            <a:r>
              <a:rPr lang="es-ES" sz="4000" b="1" dirty="0" smtClean="0"/>
              <a:t>destaca las </a:t>
            </a:r>
            <a:r>
              <a:rPr lang="es-ES" sz="4000" b="1" dirty="0"/>
              <a:t>vicisitudes del pueblo de Dios durante la hegemonía de los </a:t>
            </a:r>
            <a:r>
              <a:rPr lang="es-ES" sz="4000" b="1" dirty="0" smtClean="0"/>
              <a:t>poderes mencionados </a:t>
            </a:r>
            <a:r>
              <a:rPr lang="es-ES" sz="4000" b="1" dirty="0"/>
              <a:t>en la primera visión, y predice la victoria final de los santos </a:t>
            </a:r>
            <a:r>
              <a:rPr lang="es-ES" sz="4000" b="1" dirty="0" smtClean="0"/>
              <a:t>y el </a:t>
            </a:r>
            <a:r>
              <a:rPr lang="es-ES" sz="4000" b="1" dirty="0"/>
              <a:t>juicio de Dios sobre sus enemigos </a:t>
            </a:r>
            <a:r>
              <a:rPr lang="es-ES" sz="4000" b="1" dirty="0" smtClean="0"/>
              <a:t>(</a:t>
            </a:r>
            <a:r>
              <a:rPr lang="es-ES" sz="4000" b="1" dirty="0" err="1" smtClean="0"/>
              <a:t>Dn</a:t>
            </a:r>
            <a:r>
              <a:rPr lang="es-ES" sz="4000" b="1" dirty="0" smtClean="0"/>
              <a:t>. 7: </a:t>
            </a:r>
            <a:r>
              <a:rPr lang="es-ES" sz="4000" b="1" dirty="0"/>
              <a:t>14, 18, 26-27</a:t>
            </a:r>
            <a:r>
              <a:rPr lang="es-ES" sz="4000" b="1" dirty="0" smtClean="0"/>
              <a:t>).</a:t>
            </a:r>
            <a:endParaRPr lang="en-US" sz="4000" b="1" dirty="0"/>
          </a:p>
        </p:txBody>
      </p:sp>
    </p:spTree>
    <p:extLst>
      <p:ext uri="{BB962C8B-B14F-4D97-AF65-F5344CB8AC3E}">
        <p14:creationId xmlns:p14="http://schemas.microsoft.com/office/powerpoint/2010/main" val="75214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La segunda visión</a:t>
            </a:r>
            <a:endParaRPr lang="en-US" sz="4800" b="1" dirty="0"/>
          </a:p>
        </p:txBody>
      </p:sp>
      <p:sp>
        <p:nvSpPr>
          <p:cNvPr id="3" name="Marcador de contenido 2"/>
          <p:cNvSpPr>
            <a:spLocks noGrp="1"/>
          </p:cNvSpPr>
          <p:nvPr>
            <p:ph idx="1"/>
          </p:nvPr>
        </p:nvSpPr>
        <p:spPr>
          <a:xfrm>
            <a:off x="818866" y="1446662"/>
            <a:ext cx="10877265" cy="5063320"/>
          </a:xfrm>
        </p:spPr>
        <p:txBody>
          <a:bodyPr>
            <a:noAutofit/>
          </a:bodyPr>
          <a:lstStyle/>
          <a:p>
            <a:pPr marL="0" indent="0">
              <a:buNone/>
            </a:pPr>
            <a:r>
              <a:rPr lang="es-ES" sz="4000" b="1" dirty="0" smtClean="0"/>
              <a:t>Como </a:t>
            </a:r>
            <a:r>
              <a:rPr lang="es-ES" sz="4000" b="1" dirty="0"/>
              <a:t>si fuera un suplemento de la primera visión, la segunda </a:t>
            </a:r>
            <a:r>
              <a:rPr lang="es-ES" sz="4000" b="1" dirty="0" smtClean="0"/>
              <a:t>(</a:t>
            </a:r>
            <a:r>
              <a:rPr lang="es-ES" sz="4000" b="1" dirty="0" err="1" smtClean="0"/>
              <a:t>Dn</a:t>
            </a:r>
            <a:r>
              <a:rPr lang="es-ES" sz="4000" b="1" dirty="0" smtClean="0"/>
              <a:t>. </a:t>
            </a:r>
            <a:r>
              <a:rPr lang="es-ES" sz="4000" b="1" dirty="0"/>
              <a:t>7) </a:t>
            </a:r>
            <a:r>
              <a:rPr lang="es-ES" sz="4000" b="1" dirty="0" smtClean="0"/>
              <a:t>destaca las </a:t>
            </a:r>
            <a:r>
              <a:rPr lang="es-ES" sz="4000" b="1" dirty="0"/>
              <a:t>vicisitudes del pueblo de Dios durante la hegemonía de los </a:t>
            </a:r>
            <a:r>
              <a:rPr lang="es-ES" sz="4000" b="1" dirty="0" smtClean="0"/>
              <a:t>poderes mencionados </a:t>
            </a:r>
            <a:r>
              <a:rPr lang="es-ES" sz="4000" b="1" dirty="0"/>
              <a:t>en la primera visión, y predice la victoria final de los santos </a:t>
            </a:r>
            <a:r>
              <a:rPr lang="es-ES" sz="4000" b="1" dirty="0" smtClean="0"/>
              <a:t>y el </a:t>
            </a:r>
            <a:r>
              <a:rPr lang="es-ES" sz="4000" b="1" dirty="0"/>
              <a:t>juicio de Dios sobre sus enemigos </a:t>
            </a:r>
            <a:r>
              <a:rPr lang="es-ES" sz="4000" b="1" dirty="0" smtClean="0"/>
              <a:t>(</a:t>
            </a:r>
            <a:r>
              <a:rPr lang="es-ES" sz="4000" b="1" dirty="0" err="1" smtClean="0"/>
              <a:t>Dn</a:t>
            </a:r>
            <a:r>
              <a:rPr lang="es-ES" sz="4000" b="1" dirty="0" smtClean="0"/>
              <a:t>. 7: </a:t>
            </a:r>
            <a:r>
              <a:rPr lang="es-ES" sz="4000" b="1" dirty="0"/>
              <a:t>14, 18, 26-27</a:t>
            </a:r>
            <a:r>
              <a:rPr lang="es-ES" sz="4000" b="1" dirty="0" smtClean="0"/>
              <a:t>).</a:t>
            </a:r>
            <a:endParaRPr lang="en-US" sz="4000" b="1" dirty="0"/>
          </a:p>
        </p:txBody>
      </p:sp>
    </p:spTree>
    <p:extLst>
      <p:ext uri="{BB962C8B-B14F-4D97-AF65-F5344CB8AC3E}">
        <p14:creationId xmlns:p14="http://schemas.microsoft.com/office/powerpoint/2010/main" val="322422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La tercera visión</a:t>
            </a:r>
            <a:endParaRPr lang="en-US" sz="4800" b="1" dirty="0"/>
          </a:p>
        </p:txBody>
      </p:sp>
      <p:sp>
        <p:nvSpPr>
          <p:cNvPr id="3" name="Marcador de contenido 2"/>
          <p:cNvSpPr>
            <a:spLocks noGrp="1"/>
          </p:cNvSpPr>
          <p:nvPr>
            <p:ph idx="1"/>
          </p:nvPr>
        </p:nvSpPr>
        <p:spPr>
          <a:xfrm>
            <a:off x="818866" y="1446662"/>
            <a:ext cx="10877265" cy="5063320"/>
          </a:xfrm>
        </p:spPr>
        <p:txBody>
          <a:bodyPr>
            <a:noAutofit/>
          </a:bodyPr>
          <a:lstStyle/>
          <a:p>
            <a:pPr marL="0" indent="0">
              <a:buNone/>
            </a:pPr>
            <a:r>
              <a:rPr lang="es-ES" sz="4800" b="1" dirty="0"/>
              <a:t>La tercera visión </a:t>
            </a:r>
            <a:r>
              <a:rPr lang="es-ES" sz="4800" b="1" dirty="0" smtClean="0"/>
              <a:t>(</a:t>
            </a:r>
            <a:r>
              <a:rPr lang="es-ES" sz="4800" b="1" dirty="0" err="1" smtClean="0"/>
              <a:t>Dn</a:t>
            </a:r>
            <a:r>
              <a:rPr lang="es-ES" sz="4800" b="1" dirty="0" smtClean="0"/>
              <a:t>. </a:t>
            </a:r>
            <a:r>
              <a:rPr lang="es-ES" sz="4800" b="1" dirty="0"/>
              <a:t>8-9) complementa a la segunda y hace resaltar los</a:t>
            </a:r>
          </a:p>
          <a:p>
            <a:pPr marL="0" indent="0">
              <a:buNone/>
            </a:pPr>
            <a:r>
              <a:rPr lang="es-ES" sz="4800" b="1" dirty="0"/>
              <a:t>esfuerzos de Satanás por destruir la religión y el pueblo de Cristo</a:t>
            </a:r>
            <a:r>
              <a:rPr lang="es-ES" sz="4800" b="1" dirty="0" smtClean="0"/>
              <a:t>.</a:t>
            </a:r>
            <a:endParaRPr lang="en-US" sz="4800" b="1" dirty="0"/>
          </a:p>
        </p:txBody>
      </p:sp>
    </p:spTree>
    <p:extLst>
      <p:ext uri="{BB962C8B-B14F-4D97-AF65-F5344CB8AC3E}">
        <p14:creationId xmlns:p14="http://schemas.microsoft.com/office/powerpoint/2010/main" val="247523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0"/>
            <a:ext cx="9905998" cy="727881"/>
          </a:xfrm>
        </p:spPr>
        <p:txBody>
          <a:bodyPr>
            <a:normAutofit fontScale="90000"/>
          </a:bodyPr>
          <a:lstStyle/>
          <a:p>
            <a:pPr algn="ctr"/>
            <a:r>
              <a:rPr lang="es-DO" sz="4800" b="1" dirty="0" smtClean="0"/>
              <a:t>La cuarta visión</a:t>
            </a:r>
            <a:endParaRPr lang="en-US" sz="4800" b="1" dirty="0"/>
          </a:p>
        </p:txBody>
      </p:sp>
      <p:sp>
        <p:nvSpPr>
          <p:cNvPr id="3" name="Marcador de contenido 2"/>
          <p:cNvSpPr>
            <a:spLocks noGrp="1"/>
          </p:cNvSpPr>
          <p:nvPr>
            <p:ph idx="1"/>
          </p:nvPr>
        </p:nvSpPr>
        <p:spPr>
          <a:xfrm>
            <a:off x="887104" y="727880"/>
            <a:ext cx="10672550" cy="6027761"/>
          </a:xfrm>
        </p:spPr>
        <p:txBody>
          <a:bodyPr>
            <a:noAutofit/>
          </a:bodyPr>
          <a:lstStyle/>
          <a:p>
            <a:pPr marL="0" indent="0">
              <a:buNone/>
            </a:pPr>
            <a:r>
              <a:rPr lang="es-ES" sz="3600" b="1" dirty="0"/>
              <a:t>La cuarta visión </a:t>
            </a:r>
            <a:r>
              <a:rPr lang="es-ES" sz="3600" b="1" dirty="0" smtClean="0"/>
              <a:t>(</a:t>
            </a:r>
            <a:r>
              <a:rPr lang="es-ES" sz="3600" b="1" dirty="0" err="1" smtClean="0"/>
              <a:t>Dn</a:t>
            </a:r>
            <a:r>
              <a:rPr lang="es-ES" sz="3600" b="1" dirty="0" smtClean="0"/>
              <a:t>. </a:t>
            </a:r>
            <a:r>
              <a:rPr lang="es-ES" sz="3600" b="1" dirty="0"/>
              <a:t>10-12) resume las visiones precedentes y trata el </a:t>
            </a:r>
            <a:r>
              <a:rPr lang="es-ES" sz="3600" b="1" dirty="0" smtClean="0"/>
              <a:t>tema en </a:t>
            </a:r>
            <a:r>
              <a:rPr lang="es-ES" sz="3600" b="1" dirty="0"/>
              <a:t>forma más detallada que cualquiera de las otras. </a:t>
            </a:r>
            <a:r>
              <a:rPr lang="es-ES" sz="3600" b="1" dirty="0" smtClean="0"/>
              <a:t>Pone </a:t>
            </a:r>
            <a:r>
              <a:rPr lang="es-ES" sz="3600" b="1" dirty="0"/>
              <a:t>especial énfasis en "</a:t>
            </a:r>
            <a:r>
              <a:rPr lang="es-ES" sz="3600" b="1" i="1" dirty="0"/>
              <a:t>lo que ha </a:t>
            </a:r>
            <a:r>
              <a:rPr lang="es-ES" sz="3600" b="1" i="1" dirty="0" smtClean="0"/>
              <a:t>de venir </a:t>
            </a:r>
            <a:r>
              <a:rPr lang="es-ES" sz="3600" b="1" i="1" dirty="0"/>
              <a:t>a tu pueblo en los postreros días; porque la visión es para esos </a:t>
            </a:r>
            <a:r>
              <a:rPr lang="es-ES" sz="3600" b="1" i="1" dirty="0" smtClean="0"/>
              <a:t>días</a:t>
            </a:r>
            <a:r>
              <a:rPr lang="es-ES" sz="3600" b="1" dirty="0" smtClean="0"/>
              <a:t>“ (</a:t>
            </a:r>
            <a:r>
              <a:rPr lang="es-ES" sz="3600" b="1" dirty="0" err="1" smtClean="0"/>
              <a:t>Dn</a:t>
            </a:r>
            <a:r>
              <a:rPr lang="es-ES" sz="3600" b="1" dirty="0" smtClean="0"/>
              <a:t>. </a:t>
            </a:r>
            <a:r>
              <a:rPr lang="es-ES" sz="3600" b="1" dirty="0"/>
              <a:t>10: 14), y el "</a:t>
            </a:r>
            <a:r>
              <a:rPr lang="es-ES" sz="3600" b="1" i="1" dirty="0"/>
              <a:t>tiempo fijado era largo</a:t>
            </a:r>
            <a:r>
              <a:rPr lang="es-ES" sz="3600" b="1" dirty="0"/>
              <a:t>" </a:t>
            </a:r>
            <a:r>
              <a:rPr lang="es-ES" sz="3600" b="1" dirty="0" smtClean="0"/>
              <a:t>(</a:t>
            </a:r>
            <a:r>
              <a:rPr lang="es-ES" sz="3600" b="1" dirty="0" err="1" smtClean="0"/>
              <a:t>Dn</a:t>
            </a:r>
            <a:r>
              <a:rPr lang="es-ES" sz="3600" b="1" dirty="0" smtClean="0"/>
              <a:t>. 10: 1). </a:t>
            </a:r>
            <a:r>
              <a:rPr lang="es-ES" sz="3600" b="1" dirty="0"/>
              <a:t>La </a:t>
            </a:r>
            <a:r>
              <a:rPr lang="es-ES" sz="3600" b="1" dirty="0" smtClean="0"/>
              <a:t>narración bosquejada </a:t>
            </a:r>
            <a:r>
              <a:rPr lang="es-ES" sz="3600" b="1" dirty="0"/>
              <a:t>de la historia que se encuentra </a:t>
            </a:r>
            <a:r>
              <a:rPr lang="es-ES" sz="3600" b="1" dirty="0" smtClean="0"/>
              <a:t>en </a:t>
            </a:r>
            <a:r>
              <a:rPr lang="es-ES" sz="3600" b="1" dirty="0" err="1" smtClean="0"/>
              <a:t>Dn</a:t>
            </a:r>
            <a:r>
              <a:rPr lang="es-ES" sz="3600" b="1" dirty="0" smtClean="0"/>
              <a:t>. </a:t>
            </a:r>
            <a:r>
              <a:rPr lang="es-ES" sz="3600" b="1" dirty="0"/>
              <a:t>11: 2-39 lleva a "</a:t>
            </a:r>
            <a:r>
              <a:rPr lang="es-ES" sz="3600" b="1" i="1" dirty="0" smtClean="0"/>
              <a:t>los postreros </a:t>
            </a:r>
            <a:r>
              <a:rPr lang="es-ES" sz="3600" b="1" i="1" dirty="0"/>
              <a:t>días</a:t>
            </a:r>
            <a:r>
              <a:rPr lang="es-ES" sz="3600" b="1" dirty="0"/>
              <a:t>" </a:t>
            </a:r>
            <a:r>
              <a:rPr lang="es-ES" sz="3600" b="1" dirty="0" smtClean="0"/>
              <a:t>(</a:t>
            </a:r>
            <a:r>
              <a:rPr lang="es-ES" sz="3600" b="1" dirty="0" err="1" smtClean="0"/>
              <a:t>Dn</a:t>
            </a:r>
            <a:r>
              <a:rPr lang="es-ES" sz="3600" b="1" dirty="0" smtClean="0"/>
              <a:t>. </a:t>
            </a:r>
            <a:r>
              <a:rPr lang="es-ES" sz="3600" b="1" dirty="0"/>
              <a:t>10: 14) y los a</a:t>
            </a:r>
            <a:r>
              <a:rPr lang="es-ES" sz="3600" b="1" dirty="0" smtClean="0"/>
              <a:t>contecimientos </a:t>
            </a:r>
            <a:r>
              <a:rPr lang="es-ES" sz="3600" b="1" dirty="0"/>
              <a:t>"</a:t>
            </a:r>
            <a:r>
              <a:rPr lang="es-ES" sz="3600" b="1" i="1" dirty="0"/>
              <a:t>al cabo del tiempo</a:t>
            </a:r>
            <a:r>
              <a:rPr lang="es-ES" sz="3600" b="1" dirty="0"/>
              <a:t>" </a:t>
            </a:r>
            <a:r>
              <a:rPr lang="es-ES" sz="3600" b="1" dirty="0" smtClean="0"/>
              <a:t>(</a:t>
            </a:r>
            <a:r>
              <a:rPr lang="es-ES" sz="3600" b="1" dirty="0" err="1" smtClean="0"/>
              <a:t>Dn</a:t>
            </a:r>
            <a:r>
              <a:rPr lang="es-ES" sz="3600" b="1" dirty="0" smtClean="0"/>
              <a:t>. 11</a:t>
            </a:r>
            <a:r>
              <a:rPr lang="es-ES" sz="3600" b="1" dirty="0"/>
              <a:t>: 40).</a:t>
            </a:r>
            <a:endParaRPr lang="en-US" sz="3600" b="1" dirty="0"/>
          </a:p>
        </p:txBody>
      </p:sp>
    </p:spTree>
    <p:extLst>
      <p:ext uri="{BB962C8B-B14F-4D97-AF65-F5344CB8AC3E}">
        <p14:creationId xmlns:p14="http://schemas.microsoft.com/office/powerpoint/2010/main" val="80012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Daniel y apocalipsis</a:t>
            </a:r>
            <a:endParaRPr lang="en-US" sz="4800" b="1" dirty="0"/>
          </a:p>
        </p:txBody>
      </p:sp>
      <p:sp>
        <p:nvSpPr>
          <p:cNvPr id="3" name="Marcador de contenido 2"/>
          <p:cNvSpPr>
            <a:spLocks noGrp="1"/>
          </p:cNvSpPr>
          <p:nvPr>
            <p:ph idx="1"/>
          </p:nvPr>
        </p:nvSpPr>
        <p:spPr>
          <a:xfrm>
            <a:off x="764275" y="1310185"/>
            <a:ext cx="10877265" cy="5063320"/>
          </a:xfrm>
        </p:spPr>
        <p:txBody>
          <a:bodyPr>
            <a:noAutofit/>
          </a:bodyPr>
          <a:lstStyle/>
          <a:p>
            <a:pPr marL="0" indent="0">
              <a:buNone/>
            </a:pPr>
            <a:r>
              <a:rPr lang="es-ES" sz="3600" b="1" dirty="0"/>
              <a:t>Las profecías de Daniel están estrechamente relacionadas con las del libro </a:t>
            </a:r>
            <a:r>
              <a:rPr lang="es-ES" sz="3600" b="1" dirty="0" smtClean="0"/>
              <a:t>del Apocalipsis</a:t>
            </a:r>
            <a:r>
              <a:rPr lang="es-ES" sz="3600" b="1" dirty="0"/>
              <a:t>. En gran medida el Apocalipsis trata del mismo tema, pero </a:t>
            </a:r>
            <a:r>
              <a:rPr lang="es-ES" sz="3600" b="1" dirty="0" smtClean="0"/>
              <a:t>hace resaltar </a:t>
            </a:r>
            <a:r>
              <a:rPr lang="es-ES" sz="3600" b="1" dirty="0"/>
              <a:t>en forma especial el papel de la iglesia cristiana como </a:t>
            </a:r>
            <a:r>
              <a:rPr lang="es-ES" sz="3600" b="1" dirty="0" smtClean="0"/>
              <a:t>pueblo escogido </a:t>
            </a:r>
            <a:r>
              <a:rPr lang="es-ES" sz="3600" b="1" dirty="0"/>
              <a:t>de Dios. En consecuencia, algunos detalles que pueden parecer </a:t>
            </a:r>
            <a:r>
              <a:rPr lang="es-ES" sz="3600" b="1" dirty="0" smtClean="0"/>
              <a:t>oscuros en </a:t>
            </a:r>
            <a:r>
              <a:rPr lang="es-ES" sz="3600" b="1" dirty="0"/>
              <a:t>el libro de Daniel con frecuencia pueden aclararse al compararlos con </a:t>
            </a:r>
            <a:r>
              <a:rPr lang="es-ES" sz="3600" b="1" dirty="0" smtClean="0"/>
              <a:t>el libro </a:t>
            </a:r>
            <a:r>
              <a:rPr lang="es-ES" sz="3600" b="1" dirty="0"/>
              <a:t>del Apocalipsis.</a:t>
            </a:r>
            <a:endParaRPr lang="en-US" sz="3600" b="1" dirty="0"/>
          </a:p>
        </p:txBody>
      </p:sp>
    </p:spTree>
    <p:extLst>
      <p:ext uri="{BB962C8B-B14F-4D97-AF65-F5344CB8AC3E}">
        <p14:creationId xmlns:p14="http://schemas.microsoft.com/office/powerpoint/2010/main" val="49864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DO" sz="4000" b="1" dirty="0" smtClean="0"/>
              <a:t>El NOMBRE “DANIEL”</a:t>
            </a:r>
            <a:endParaRPr lang="en-US" sz="4000" b="1" dirty="0"/>
          </a:p>
        </p:txBody>
      </p:sp>
      <p:sp>
        <p:nvSpPr>
          <p:cNvPr id="3" name="Marcador de contenido 2"/>
          <p:cNvSpPr>
            <a:spLocks noGrp="1"/>
          </p:cNvSpPr>
          <p:nvPr>
            <p:ph idx="1"/>
          </p:nvPr>
        </p:nvSpPr>
        <p:spPr>
          <a:xfrm>
            <a:off x="2534193" y="2103120"/>
            <a:ext cx="5812973" cy="4219303"/>
          </a:xfrm>
        </p:spPr>
        <p:txBody>
          <a:bodyPr>
            <a:normAutofit/>
          </a:bodyPr>
          <a:lstStyle/>
          <a:p>
            <a:r>
              <a:rPr lang="es-419" sz="4800" b="1" dirty="0">
                <a:effectLst/>
              </a:rPr>
              <a:t>Significado</a:t>
            </a:r>
            <a:r>
              <a:rPr lang="es-419" sz="4800" b="1" dirty="0" smtClean="0">
                <a:effectLst/>
              </a:rPr>
              <a:t>:</a:t>
            </a:r>
          </a:p>
          <a:p>
            <a:pPr>
              <a:buFont typeface="Wingdings" panose="05000000000000000000" pitchFamily="2" charset="2"/>
              <a:buChar char="Ø"/>
            </a:pPr>
            <a:r>
              <a:rPr lang="es-419" sz="4800" b="1" dirty="0">
                <a:effectLst/>
              </a:rPr>
              <a:t> </a:t>
            </a:r>
            <a:r>
              <a:rPr lang="es-419" sz="4800" dirty="0">
                <a:effectLst/>
              </a:rPr>
              <a:t>Dios es mi juez</a:t>
            </a:r>
            <a:r>
              <a:rPr lang="es-419" sz="4800" dirty="0" smtClean="0">
                <a:effectLst/>
              </a:rPr>
              <a:t>;</a:t>
            </a:r>
          </a:p>
          <a:p>
            <a:pPr>
              <a:buFont typeface="Wingdings" panose="05000000000000000000" pitchFamily="2" charset="2"/>
              <a:buChar char="Ø"/>
            </a:pPr>
            <a:r>
              <a:rPr lang="es-419" sz="4800" dirty="0" smtClean="0">
                <a:effectLst/>
              </a:rPr>
              <a:t> </a:t>
            </a:r>
            <a:r>
              <a:rPr lang="es-419" sz="4800" dirty="0">
                <a:effectLst/>
              </a:rPr>
              <a:t>Justicia de Dios​​</a:t>
            </a:r>
          </a:p>
          <a:p>
            <a:r>
              <a:rPr lang="es-419" sz="4800" b="1" dirty="0">
                <a:effectLst/>
              </a:rPr>
              <a:t>Origen: </a:t>
            </a:r>
            <a:r>
              <a:rPr lang="es-419" sz="4800" dirty="0" smtClean="0">
                <a:effectLst/>
              </a:rPr>
              <a:t>Hebreo</a:t>
            </a:r>
            <a:endParaRPr lang="es-419" sz="4800" dirty="0">
              <a:effectLst/>
            </a:endParaRPr>
          </a:p>
        </p:txBody>
      </p:sp>
    </p:spTree>
    <p:extLst>
      <p:ext uri="{BB962C8B-B14F-4D97-AF65-F5344CB8AC3E}">
        <p14:creationId xmlns:p14="http://schemas.microsoft.com/office/powerpoint/2010/main" val="161116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El sellamiento del libro</a:t>
            </a:r>
            <a:endParaRPr lang="en-US" sz="4800" b="1" dirty="0"/>
          </a:p>
        </p:txBody>
      </p:sp>
      <p:sp>
        <p:nvSpPr>
          <p:cNvPr id="3" name="Marcador de contenido 2"/>
          <p:cNvSpPr>
            <a:spLocks noGrp="1"/>
          </p:cNvSpPr>
          <p:nvPr>
            <p:ph idx="1"/>
          </p:nvPr>
        </p:nvSpPr>
        <p:spPr>
          <a:xfrm>
            <a:off x="764275" y="1310185"/>
            <a:ext cx="10877265" cy="5063320"/>
          </a:xfrm>
        </p:spPr>
        <p:txBody>
          <a:bodyPr>
            <a:noAutofit/>
          </a:bodyPr>
          <a:lstStyle/>
          <a:p>
            <a:pPr marL="0" indent="0">
              <a:buNone/>
            </a:pPr>
            <a:r>
              <a:rPr lang="es-ES" sz="4400" b="1" dirty="0"/>
              <a:t>Daniel recibió instrucciones de </a:t>
            </a:r>
            <a:r>
              <a:rPr lang="es-ES" sz="4400" b="1" u="sng" dirty="0"/>
              <a:t>cerrar y sellar </a:t>
            </a:r>
            <a:r>
              <a:rPr lang="es-ES" sz="4400" b="1" dirty="0" smtClean="0"/>
              <a:t>aquella parte </a:t>
            </a:r>
            <a:r>
              <a:rPr lang="es-ES" sz="4400" b="1" dirty="0"/>
              <a:t>de su profecía referente a los últimos días hasta que, mediante </a:t>
            </a:r>
            <a:r>
              <a:rPr lang="es-ES" sz="4400" b="1" dirty="0" smtClean="0"/>
              <a:t>un estudio </a:t>
            </a:r>
            <a:r>
              <a:rPr lang="es-ES" sz="4400" b="1" dirty="0"/>
              <a:t>diligente del libro, aumentase el conocimiento de su contenido y de </a:t>
            </a:r>
            <a:r>
              <a:rPr lang="es-ES" sz="4400" b="1" dirty="0" smtClean="0"/>
              <a:t>su importancia (</a:t>
            </a:r>
            <a:r>
              <a:rPr lang="es-ES" sz="4400" b="1" dirty="0" err="1" smtClean="0"/>
              <a:t>Dn</a:t>
            </a:r>
            <a:r>
              <a:rPr lang="es-ES" sz="4400" b="1" dirty="0" smtClean="0"/>
              <a:t>. </a:t>
            </a:r>
            <a:r>
              <a:rPr lang="es-ES" sz="4400" b="1" dirty="0"/>
              <a:t>12: 4</a:t>
            </a:r>
            <a:r>
              <a:rPr lang="es-ES" sz="4400" b="1" dirty="0" smtClean="0"/>
              <a:t>).</a:t>
            </a:r>
            <a:endParaRPr lang="en-US" sz="4400" b="1" dirty="0"/>
          </a:p>
        </p:txBody>
      </p:sp>
    </p:spTree>
    <p:extLst>
      <p:ext uri="{BB962C8B-B14F-4D97-AF65-F5344CB8AC3E}">
        <p14:creationId xmlns:p14="http://schemas.microsoft.com/office/powerpoint/2010/main" val="50362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El </a:t>
            </a:r>
            <a:r>
              <a:rPr lang="es-DO" sz="4800" b="1" dirty="0" smtClean="0"/>
              <a:t>sellamiento (</a:t>
            </a:r>
            <a:r>
              <a:rPr lang="es-DO" sz="4800" b="1" dirty="0" err="1" smtClean="0"/>
              <a:t>Dn</a:t>
            </a:r>
            <a:r>
              <a:rPr lang="es-DO" sz="4800" b="1" dirty="0" smtClean="0"/>
              <a:t>. 12: 4, 9)</a:t>
            </a:r>
            <a:endParaRPr lang="en-US" sz="4800" b="1" dirty="0"/>
          </a:p>
        </p:txBody>
      </p:sp>
      <p:sp>
        <p:nvSpPr>
          <p:cNvPr id="3" name="Marcador de contenido 2"/>
          <p:cNvSpPr>
            <a:spLocks noGrp="1"/>
          </p:cNvSpPr>
          <p:nvPr>
            <p:ph idx="1"/>
          </p:nvPr>
        </p:nvSpPr>
        <p:spPr>
          <a:xfrm>
            <a:off x="1282890" y="1310185"/>
            <a:ext cx="9471546" cy="5063320"/>
          </a:xfrm>
        </p:spPr>
        <p:txBody>
          <a:bodyPr>
            <a:noAutofit/>
          </a:bodyPr>
          <a:lstStyle/>
          <a:p>
            <a:pPr marL="0" indent="0">
              <a:buNone/>
            </a:pPr>
            <a:r>
              <a:rPr lang="es-ES" sz="4000" b="1" i="1" dirty="0" smtClean="0">
                <a:solidFill>
                  <a:srgbClr val="FF0000"/>
                </a:solidFill>
              </a:rPr>
              <a:t>4.</a:t>
            </a:r>
            <a:r>
              <a:rPr lang="es-ES" sz="4000" b="1" i="1" dirty="0" smtClean="0"/>
              <a:t>Y </a:t>
            </a:r>
            <a:r>
              <a:rPr lang="es-ES" sz="4000" b="1" i="1" dirty="0"/>
              <a:t>tú, Daniel, guarda en secreto las palabras y sella el libro hasta el tiempo del fin. Muchos correrán de aquí para allá, y la </a:t>
            </a:r>
            <a:r>
              <a:rPr lang="es-ES" sz="4000" b="1" i="1" u="sng" dirty="0" smtClean="0"/>
              <a:t>ciencia</a:t>
            </a:r>
            <a:r>
              <a:rPr lang="es-ES" sz="4000" b="1" i="1" dirty="0" smtClean="0"/>
              <a:t> se </a:t>
            </a:r>
            <a:r>
              <a:rPr lang="es-ES" sz="4000" b="1" i="1" dirty="0"/>
              <a:t>aumentará</a:t>
            </a:r>
            <a:r>
              <a:rPr lang="es-ES" sz="4000" b="1" i="1" dirty="0" smtClean="0"/>
              <a:t>.</a:t>
            </a:r>
          </a:p>
          <a:p>
            <a:pPr marL="0" indent="0">
              <a:buNone/>
            </a:pPr>
            <a:r>
              <a:rPr lang="es-ES" sz="4000" b="1" i="1" dirty="0" smtClean="0">
                <a:solidFill>
                  <a:srgbClr val="FF0000"/>
                </a:solidFill>
              </a:rPr>
              <a:t>9. </a:t>
            </a:r>
            <a:r>
              <a:rPr lang="es-ES" sz="4000" b="1" i="1" dirty="0" smtClean="0"/>
              <a:t>Él </a:t>
            </a:r>
            <a:r>
              <a:rPr lang="es-ES" sz="4000" b="1" i="1" dirty="0"/>
              <a:t>respondió: Anda, Daniel, pues estas palabras están cerradas y selladas </a:t>
            </a:r>
            <a:r>
              <a:rPr lang="es-ES" sz="4000" b="1" i="1" u="sng" dirty="0"/>
              <a:t>hasta el tiempo del fin</a:t>
            </a:r>
            <a:r>
              <a:rPr lang="es-ES" sz="4000" b="1" i="1" dirty="0"/>
              <a:t>.</a:t>
            </a:r>
            <a:endParaRPr lang="es-ES" sz="4000" b="1" i="1" dirty="0" smtClean="0"/>
          </a:p>
        </p:txBody>
      </p:sp>
    </p:spTree>
    <p:extLst>
      <p:ext uri="{BB962C8B-B14F-4D97-AF65-F5344CB8AC3E}">
        <p14:creationId xmlns:p14="http://schemas.microsoft.com/office/powerpoint/2010/main" val="299001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El sellamiento (Esteban Bohr)</a:t>
            </a:r>
            <a:endParaRPr lang="en-US" sz="4800" b="1" dirty="0"/>
          </a:p>
        </p:txBody>
      </p:sp>
      <p:sp>
        <p:nvSpPr>
          <p:cNvPr id="3" name="Marcador de contenido 2"/>
          <p:cNvSpPr>
            <a:spLocks noGrp="1"/>
          </p:cNvSpPr>
          <p:nvPr>
            <p:ph idx="1"/>
          </p:nvPr>
        </p:nvSpPr>
        <p:spPr>
          <a:xfrm>
            <a:off x="641445" y="1310185"/>
            <a:ext cx="11000095" cy="5063320"/>
          </a:xfrm>
        </p:spPr>
        <p:txBody>
          <a:bodyPr>
            <a:noAutofit/>
          </a:bodyPr>
          <a:lstStyle/>
          <a:p>
            <a:pPr marL="0" indent="0">
              <a:spcBef>
                <a:spcPts val="0"/>
              </a:spcBef>
              <a:spcAft>
                <a:spcPts val="0"/>
              </a:spcAft>
              <a:buNone/>
            </a:pPr>
            <a:r>
              <a:rPr lang="es-ES" sz="4000" b="1" dirty="0"/>
              <a:t>El libro se cierra y se sella cuando Daniel lo escribió (535 AC) y se le quita el sello cuando llega </a:t>
            </a:r>
            <a:r>
              <a:rPr lang="es-ES" sz="4000" b="1" u="sng" dirty="0"/>
              <a:t>el tiempo del fin </a:t>
            </a:r>
            <a:r>
              <a:rPr lang="es-ES" sz="4000" b="1" dirty="0"/>
              <a:t>(1798 DC). Este </a:t>
            </a:r>
            <a:r>
              <a:rPr lang="es-ES" sz="4000" b="1" dirty="0" smtClean="0"/>
              <a:t>versículo </a:t>
            </a:r>
            <a:r>
              <a:rPr lang="es-ES" sz="4000" b="1" dirty="0"/>
              <a:t>no tiene nada que ver con el avance de la </a:t>
            </a:r>
            <a:r>
              <a:rPr lang="es-ES" sz="4000" b="1" u="sng" dirty="0"/>
              <a:t>ciencia y la tecnología </a:t>
            </a:r>
            <a:r>
              <a:rPr lang="es-ES" sz="4000" b="1" dirty="0"/>
              <a:t>moderna. Cuando se le quita el sello al libro, la gente </a:t>
            </a:r>
            <a:r>
              <a:rPr lang="es-ES" sz="4000" b="1" u="sng" dirty="0"/>
              <a:t>corre de aquí para allá buscando entender el mensaje que sale del </a:t>
            </a:r>
            <a:r>
              <a:rPr lang="es-ES" sz="4000" b="1" u="sng" dirty="0" smtClean="0"/>
              <a:t>libro </a:t>
            </a:r>
            <a:r>
              <a:rPr lang="es-ES" sz="2800" b="1" dirty="0" smtClean="0"/>
              <a:t>(Am. 8: 11-12). </a:t>
            </a:r>
            <a:endParaRPr lang="en-US" sz="2800" b="1" dirty="0"/>
          </a:p>
        </p:txBody>
      </p:sp>
    </p:spTree>
    <p:extLst>
      <p:ext uri="{BB962C8B-B14F-4D97-AF65-F5344CB8AC3E}">
        <p14:creationId xmlns:p14="http://schemas.microsoft.com/office/powerpoint/2010/main" val="204329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Amós 8: 11-12</a:t>
            </a:r>
            <a:endParaRPr lang="en-US" sz="4800" b="1" dirty="0"/>
          </a:p>
        </p:txBody>
      </p:sp>
      <p:sp>
        <p:nvSpPr>
          <p:cNvPr id="3" name="Marcador de contenido 2"/>
          <p:cNvSpPr>
            <a:spLocks noGrp="1"/>
          </p:cNvSpPr>
          <p:nvPr>
            <p:ph idx="1"/>
          </p:nvPr>
        </p:nvSpPr>
        <p:spPr>
          <a:xfrm>
            <a:off x="641445" y="1310185"/>
            <a:ext cx="11000095" cy="5063320"/>
          </a:xfrm>
        </p:spPr>
        <p:txBody>
          <a:bodyPr>
            <a:noAutofit/>
          </a:bodyPr>
          <a:lstStyle/>
          <a:p>
            <a:pPr marL="0" indent="0">
              <a:spcBef>
                <a:spcPts val="0"/>
              </a:spcBef>
              <a:spcAft>
                <a:spcPts val="0"/>
              </a:spcAft>
              <a:buNone/>
            </a:pPr>
            <a:r>
              <a:rPr lang="es-ES" sz="4000" b="1" dirty="0"/>
              <a:t>11 He aquí que vienen días, dice el Señor Jehová, en los cuales enviaré hambre a la tierra, no hambre de pan, ni sed de agua, sino de oír la palabra de Jehová.</a:t>
            </a:r>
          </a:p>
          <a:p>
            <a:pPr marL="0" indent="0">
              <a:spcBef>
                <a:spcPts val="0"/>
              </a:spcBef>
              <a:spcAft>
                <a:spcPts val="0"/>
              </a:spcAft>
              <a:buNone/>
            </a:pPr>
            <a:endParaRPr lang="es-ES" sz="4000" b="1" dirty="0"/>
          </a:p>
          <a:p>
            <a:pPr marL="0" indent="0">
              <a:spcBef>
                <a:spcPts val="0"/>
              </a:spcBef>
              <a:spcAft>
                <a:spcPts val="0"/>
              </a:spcAft>
              <a:buNone/>
            </a:pPr>
            <a:r>
              <a:rPr lang="es-ES" sz="4000" b="1" dirty="0"/>
              <a:t>12 E irán </a:t>
            </a:r>
            <a:r>
              <a:rPr lang="es-ES" sz="4000" b="1" u="sng" dirty="0"/>
              <a:t>errantes</a:t>
            </a:r>
            <a:r>
              <a:rPr lang="es-ES" sz="4000" b="1" dirty="0"/>
              <a:t> de mar a mar; desde el norte hasta el oriente irán </a:t>
            </a:r>
            <a:r>
              <a:rPr lang="es-ES" sz="4000" b="1" u="sng" dirty="0"/>
              <a:t>buscando palabra de Jehová</a:t>
            </a:r>
            <a:r>
              <a:rPr lang="es-ES" sz="4000" b="1" dirty="0"/>
              <a:t>, y no la hallarán.</a:t>
            </a:r>
            <a:r>
              <a:rPr lang="es-ES" sz="2800" b="1" dirty="0" smtClean="0"/>
              <a:t>. </a:t>
            </a:r>
            <a:endParaRPr lang="en-US" sz="2800" b="1" dirty="0"/>
          </a:p>
        </p:txBody>
      </p:sp>
    </p:spTree>
    <p:extLst>
      <p:ext uri="{BB962C8B-B14F-4D97-AF65-F5344CB8AC3E}">
        <p14:creationId xmlns:p14="http://schemas.microsoft.com/office/powerpoint/2010/main" val="355519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0292"/>
            <a:ext cx="9905998" cy="959893"/>
          </a:xfrm>
        </p:spPr>
        <p:txBody>
          <a:bodyPr>
            <a:normAutofit/>
          </a:bodyPr>
          <a:lstStyle/>
          <a:p>
            <a:pPr algn="ctr"/>
            <a:r>
              <a:rPr lang="es-DO" sz="4800" b="1" dirty="0" smtClean="0"/>
              <a:t>Sellamiento (Esteban Bohr)</a:t>
            </a:r>
            <a:endParaRPr lang="en-US" sz="4800" b="1" dirty="0"/>
          </a:p>
        </p:txBody>
      </p:sp>
      <p:sp>
        <p:nvSpPr>
          <p:cNvPr id="3" name="Marcador de contenido 2"/>
          <p:cNvSpPr>
            <a:spLocks noGrp="1"/>
          </p:cNvSpPr>
          <p:nvPr>
            <p:ph idx="1"/>
          </p:nvPr>
        </p:nvSpPr>
        <p:spPr>
          <a:xfrm>
            <a:off x="1446663" y="1310185"/>
            <a:ext cx="9744501" cy="5063320"/>
          </a:xfrm>
        </p:spPr>
        <p:txBody>
          <a:bodyPr>
            <a:noAutofit/>
          </a:bodyPr>
          <a:lstStyle/>
          <a:p>
            <a:pPr marL="0" indent="0">
              <a:spcBef>
                <a:spcPts val="0"/>
              </a:spcBef>
              <a:spcAft>
                <a:spcPts val="0"/>
              </a:spcAft>
              <a:buNone/>
            </a:pPr>
            <a:r>
              <a:rPr lang="es-ES" sz="4000" b="1" dirty="0"/>
              <a:t>El libro que fue sellado hasta el tiempo del fin (Daniel 12:4, 9) </a:t>
            </a:r>
            <a:r>
              <a:rPr lang="es-ES" sz="4000" b="1" u="sng" dirty="0"/>
              <a:t>no es </a:t>
            </a:r>
            <a:r>
              <a:rPr lang="es-ES" sz="4000" b="1" dirty="0"/>
              <a:t>el libro de Daniel en su totalidad sino aquella </a:t>
            </a:r>
            <a:r>
              <a:rPr lang="es-ES" sz="4000" b="1" u="sng" dirty="0"/>
              <a:t>porción</a:t>
            </a:r>
            <a:r>
              <a:rPr lang="es-ES" sz="4000" b="1" dirty="0"/>
              <a:t> que tiene que ver con </a:t>
            </a:r>
            <a:r>
              <a:rPr lang="es-ES" sz="4000" b="1" u="sng" dirty="0"/>
              <a:t>los 2300 días </a:t>
            </a:r>
            <a:r>
              <a:rPr lang="es-ES" sz="4000" b="1" dirty="0"/>
              <a:t>que marcan la fecha para el inicio de la purificación del santuario (el juicio investigador) en el cielo.</a:t>
            </a:r>
            <a:endParaRPr lang="en-US" sz="2800" b="1" dirty="0"/>
          </a:p>
        </p:txBody>
      </p:sp>
    </p:spTree>
    <p:extLst>
      <p:ext uri="{BB962C8B-B14F-4D97-AF65-F5344CB8AC3E}">
        <p14:creationId xmlns:p14="http://schemas.microsoft.com/office/powerpoint/2010/main" val="164898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1"/>
            <a:ext cx="9905998" cy="959893"/>
          </a:xfrm>
        </p:spPr>
        <p:txBody>
          <a:bodyPr>
            <a:normAutofit/>
          </a:bodyPr>
          <a:lstStyle/>
          <a:p>
            <a:pPr algn="ctr"/>
            <a:r>
              <a:rPr lang="es-DO" sz="4800" b="1" dirty="0" smtClean="0"/>
              <a:t>Daniel y apocalipsis</a:t>
            </a:r>
            <a:endParaRPr lang="en-US" sz="4800" b="1" dirty="0"/>
          </a:p>
        </p:txBody>
      </p:sp>
      <p:sp>
        <p:nvSpPr>
          <p:cNvPr id="3" name="Marcador de contenido 2"/>
          <p:cNvSpPr>
            <a:spLocks noGrp="1"/>
          </p:cNvSpPr>
          <p:nvPr>
            <p:ph idx="1"/>
          </p:nvPr>
        </p:nvSpPr>
        <p:spPr>
          <a:xfrm>
            <a:off x="668741" y="1119112"/>
            <a:ext cx="10972800" cy="5527347"/>
          </a:xfrm>
        </p:spPr>
        <p:txBody>
          <a:bodyPr>
            <a:noAutofit/>
          </a:bodyPr>
          <a:lstStyle/>
          <a:p>
            <a:pPr marL="0" indent="0">
              <a:buNone/>
            </a:pPr>
            <a:r>
              <a:rPr lang="es-ES" sz="3600" b="1" dirty="0"/>
              <a:t>Aunque la porción de la profecía de </a:t>
            </a:r>
            <a:r>
              <a:rPr lang="es-ES" sz="3600" b="1" dirty="0" smtClean="0"/>
              <a:t>Daniel relacionada </a:t>
            </a:r>
            <a:r>
              <a:rPr lang="es-ES" sz="3600" b="1" dirty="0"/>
              <a:t>con los últimos días fue sellada </a:t>
            </a:r>
            <a:r>
              <a:rPr lang="es-ES" sz="3600" b="1" dirty="0" smtClean="0"/>
              <a:t>(</a:t>
            </a:r>
            <a:r>
              <a:rPr lang="es-ES" sz="3600" b="1" dirty="0" err="1" smtClean="0"/>
              <a:t>Dn</a:t>
            </a:r>
            <a:r>
              <a:rPr lang="es-ES" sz="3600" b="1" dirty="0" smtClean="0"/>
              <a:t>. </a:t>
            </a:r>
            <a:r>
              <a:rPr lang="es-ES" sz="3600" b="1" dirty="0"/>
              <a:t>12: </a:t>
            </a:r>
            <a:r>
              <a:rPr lang="es-ES" sz="3600" b="1" dirty="0" smtClean="0"/>
              <a:t>4), Juan [en </a:t>
            </a:r>
            <a:r>
              <a:rPr lang="es-ES" sz="3600" b="1" dirty="0" err="1" smtClean="0"/>
              <a:t>Ap</a:t>
            </a:r>
            <a:r>
              <a:rPr lang="es-ES" sz="3600" b="1" dirty="0" smtClean="0"/>
              <a:t>] recibió </a:t>
            </a:r>
            <a:r>
              <a:rPr lang="es-ES" sz="3600" b="1" dirty="0"/>
              <a:t>instrucciones específicas de no sellar "las palabras de la profecía" </a:t>
            </a:r>
            <a:r>
              <a:rPr lang="es-ES" sz="3600" b="1" dirty="0" smtClean="0"/>
              <a:t>de su </a:t>
            </a:r>
            <a:r>
              <a:rPr lang="es-ES" sz="3600" b="1" dirty="0"/>
              <a:t>libro, "porque el tiempo está cerca" (</a:t>
            </a:r>
            <a:r>
              <a:rPr lang="es-ES" sz="3600" b="1" dirty="0" smtClean="0"/>
              <a:t>Ap. </a:t>
            </a:r>
            <a:r>
              <a:rPr lang="es-ES" sz="3600" b="1" dirty="0"/>
              <a:t>22: 10). De modo que </a:t>
            </a:r>
            <a:r>
              <a:rPr lang="es-ES" sz="3600" b="1" dirty="0" smtClean="0"/>
              <a:t>para obtener </a:t>
            </a:r>
            <a:r>
              <a:rPr lang="es-ES" sz="3600" b="1" dirty="0"/>
              <a:t>una interpretación más clara de cualquier porción del libro de </a:t>
            </a:r>
            <a:r>
              <a:rPr lang="es-ES" sz="3600" b="1" dirty="0" smtClean="0"/>
              <a:t>Daniel que </a:t>
            </a:r>
            <a:r>
              <a:rPr lang="es-ES" sz="3600" b="1" dirty="0"/>
              <a:t>sea difícil de entender, debiéramos estudiar </a:t>
            </a:r>
            <a:r>
              <a:rPr lang="es-ES" sz="3600" b="1" dirty="0" smtClean="0"/>
              <a:t>cuidadosamente </a:t>
            </a:r>
            <a:r>
              <a:rPr lang="es-ES" sz="3600" b="1" dirty="0"/>
              <a:t>el libro </a:t>
            </a:r>
            <a:r>
              <a:rPr lang="es-ES" sz="3600" b="1" dirty="0" smtClean="0"/>
              <a:t>del Apocalipsis </a:t>
            </a:r>
            <a:r>
              <a:rPr lang="es-ES" sz="3600" b="1" dirty="0"/>
              <a:t>en busca de luz para disipar las tinieblas.</a:t>
            </a:r>
            <a:endParaRPr lang="en-US" sz="3600" b="1" dirty="0"/>
          </a:p>
        </p:txBody>
      </p:sp>
    </p:spTree>
    <p:extLst>
      <p:ext uri="{BB962C8B-B14F-4D97-AF65-F5344CB8AC3E}">
        <p14:creationId xmlns:p14="http://schemas.microsoft.com/office/powerpoint/2010/main" val="325806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663" y="134659"/>
            <a:ext cx="9905998" cy="575025"/>
          </a:xfrm>
        </p:spPr>
        <p:txBody>
          <a:bodyPr>
            <a:normAutofit fontScale="90000"/>
          </a:bodyPr>
          <a:lstStyle/>
          <a:p>
            <a:pPr algn="ctr"/>
            <a:r>
              <a:rPr lang="es-DO" sz="4000" b="1" dirty="0" smtClean="0"/>
              <a:t>Estructura simétrica (</a:t>
            </a:r>
            <a:r>
              <a:rPr lang="es-DO" sz="4000" b="1" dirty="0" err="1" smtClean="0"/>
              <a:t>quiástica</a:t>
            </a:r>
            <a:r>
              <a:rPr lang="es-DO" sz="4000" b="1" dirty="0" smtClean="0"/>
              <a:t>)</a:t>
            </a:r>
            <a:endParaRPr lang="en-US" sz="4000" b="1" dirty="0"/>
          </a:p>
        </p:txBody>
      </p:sp>
      <p:sp>
        <p:nvSpPr>
          <p:cNvPr id="3" name="Marcador de contenido 2"/>
          <p:cNvSpPr>
            <a:spLocks noGrp="1"/>
          </p:cNvSpPr>
          <p:nvPr>
            <p:ph idx="1"/>
          </p:nvPr>
        </p:nvSpPr>
        <p:spPr>
          <a:xfrm>
            <a:off x="436727" y="832513"/>
            <a:ext cx="11163869" cy="5756432"/>
          </a:xfrm>
        </p:spPr>
        <p:txBody>
          <a:bodyPr>
            <a:noAutofit/>
          </a:bodyPr>
          <a:lstStyle/>
          <a:p>
            <a:pPr marL="531813" indent="-531813">
              <a:spcBef>
                <a:spcPts val="0"/>
              </a:spcBef>
              <a:spcAft>
                <a:spcPts val="0"/>
              </a:spcAft>
              <a:buNone/>
            </a:pPr>
            <a:r>
              <a:rPr lang="es-ES" sz="3200" b="1" i="1" dirty="0" smtClean="0">
                <a:solidFill>
                  <a:schemeClr val="accent4"/>
                </a:solidFill>
                <a:effectLst/>
              </a:rPr>
              <a:t>A</a:t>
            </a:r>
            <a:r>
              <a:rPr lang="es-ES" sz="3200" b="1" i="1" dirty="0" smtClean="0">
                <a:effectLst/>
              </a:rPr>
              <a:t>. Problema: el pueblo de dios y su templo son conquistados (</a:t>
            </a:r>
            <a:r>
              <a:rPr lang="es-ES" sz="3200" b="1" i="1" dirty="0" err="1" smtClean="0">
                <a:effectLst/>
              </a:rPr>
              <a:t>Dn</a:t>
            </a:r>
            <a:r>
              <a:rPr lang="es-ES" sz="3200" b="1" i="1" dirty="0" smtClean="0">
                <a:effectLst/>
              </a:rPr>
              <a:t>. 1)</a:t>
            </a:r>
          </a:p>
          <a:p>
            <a:pPr marL="355600" indent="0">
              <a:spcBef>
                <a:spcPts val="0"/>
              </a:spcBef>
              <a:spcAft>
                <a:spcPts val="0"/>
              </a:spcAft>
              <a:buNone/>
            </a:pPr>
            <a:r>
              <a:rPr lang="es-ES" sz="3200" b="1" i="1" dirty="0" smtClean="0">
                <a:solidFill>
                  <a:schemeClr val="accent2"/>
                </a:solidFill>
                <a:effectLst/>
              </a:rPr>
              <a:t>B.</a:t>
            </a:r>
            <a:r>
              <a:rPr lang="es-ES" sz="3200" b="1" i="1" dirty="0" smtClean="0">
                <a:effectLst/>
              </a:rPr>
              <a:t> Nabucodonosor sueña con cuatro reinos (</a:t>
            </a:r>
            <a:r>
              <a:rPr lang="es-ES" sz="3200" b="1" i="1" dirty="0" err="1" smtClean="0">
                <a:effectLst/>
              </a:rPr>
              <a:t>Dn</a:t>
            </a:r>
            <a:r>
              <a:rPr lang="es-ES" sz="3200" b="1" i="1" dirty="0" smtClean="0">
                <a:effectLst/>
              </a:rPr>
              <a:t>. 2)</a:t>
            </a:r>
          </a:p>
          <a:p>
            <a:pPr marL="1350963" indent="-546100">
              <a:spcBef>
                <a:spcPts val="0"/>
              </a:spcBef>
              <a:spcAft>
                <a:spcPts val="0"/>
              </a:spcAft>
              <a:buNone/>
            </a:pPr>
            <a:r>
              <a:rPr lang="es-ES" sz="3200" b="1" i="1" dirty="0" smtClean="0">
                <a:effectLst/>
              </a:rPr>
              <a:t>C. Los amigos de Daniel son librados del horno de fuego (</a:t>
            </a:r>
            <a:r>
              <a:rPr lang="es-ES" sz="3200" b="1" i="1" dirty="0" err="1" smtClean="0">
                <a:effectLst/>
              </a:rPr>
              <a:t>Dn</a:t>
            </a:r>
            <a:r>
              <a:rPr lang="es-ES" sz="3200" b="1" i="1" dirty="0" smtClean="0">
                <a:effectLst/>
              </a:rPr>
              <a:t>. 3)</a:t>
            </a:r>
          </a:p>
          <a:p>
            <a:pPr marL="1787525" indent="-531813">
              <a:spcBef>
                <a:spcPts val="0"/>
              </a:spcBef>
              <a:spcAft>
                <a:spcPts val="0"/>
              </a:spcAft>
              <a:buNone/>
            </a:pPr>
            <a:r>
              <a:rPr lang="es-ES" sz="3200" b="1" i="1" dirty="0" smtClean="0">
                <a:solidFill>
                  <a:srgbClr val="FFFF00"/>
                </a:solidFill>
                <a:effectLst/>
              </a:rPr>
              <a:t>D.</a:t>
            </a:r>
            <a:r>
              <a:rPr lang="es-ES" sz="3200" b="1" i="1" dirty="0" smtClean="0">
                <a:effectLst/>
              </a:rPr>
              <a:t> Nabucodonosor es humillado por el juicio divino (</a:t>
            </a:r>
            <a:r>
              <a:rPr lang="es-ES" sz="3200" b="1" i="1" dirty="0" err="1" smtClean="0">
                <a:effectLst/>
              </a:rPr>
              <a:t>Dn</a:t>
            </a:r>
            <a:r>
              <a:rPr lang="es-ES" sz="3200" b="1" i="1" dirty="0" smtClean="0">
                <a:effectLst/>
              </a:rPr>
              <a:t>. 4)</a:t>
            </a:r>
          </a:p>
          <a:p>
            <a:pPr marL="1255713" indent="0">
              <a:spcBef>
                <a:spcPts val="0"/>
              </a:spcBef>
              <a:spcAft>
                <a:spcPts val="0"/>
              </a:spcAft>
              <a:buNone/>
            </a:pPr>
            <a:r>
              <a:rPr lang="es-ES" sz="3200" b="1" i="1" dirty="0" smtClean="0">
                <a:solidFill>
                  <a:srgbClr val="FFFF00"/>
                </a:solidFill>
                <a:effectLst/>
              </a:rPr>
              <a:t>D’</a:t>
            </a:r>
            <a:r>
              <a:rPr lang="es-ES" sz="3200" b="1" i="1" dirty="0" smtClean="0">
                <a:effectLst/>
              </a:rPr>
              <a:t> </a:t>
            </a:r>
            <a:r>
              <a:rPr lang="es-ES" sz="3200" b="1" i="1" dirty="0" err="1" smtClean="0">
                <a:effectLst/>
              </a:rPr>
              <a:t>belsasar</a:t>
            </a:r>
            <a:r>
              <a:rPr lang="es-ES" sz="3200" b="1" i="1" dirty="0" smtClean="0">
                <a:effectLst/>
              </a:rPr>
              <a:t> es humillado por el juicio divino (</a:t>
            </a:r>
            <a:r>
              <a:rPr lang="es-ES" sz="3200" b="1" i="1" dirty="0" err="1" smtClean="0">
                <a:effectLst/>
              </a:rPr>
              <a:t>Dn</a:t>
            </a:r>
            <a:r>
              <a:rPr lang="es-ES" sz="3200" b="1" i="1" dirty="0" smtClean="0">
                <a:effectLst/>
              </a:rPr>
              <a:t>. 5)</a:t>
            </a:r>
          </a:p>
          <a:p>
            <a:pPr marL="804863" indent="0">
              <a:spcBef>
                <a:spcPts val="0"/>
              </a:spcBef>
              <a:spcAft>
                <a:spcPts val="0"/>
              </a:spcAft>
              <a:buNone/>
            </a:pPr>
            <a:r>
              <a:rPr lang="es-ES" sz="3200" b="1" i="1" dirty="0" smtClean="0">
                <a:effectLst/>
              </a:rPr>
              <a:t>C’ Daniel es librado del foso de los leones (</a:t>
            </a:r>
            <a:r>
              <a:rPr lang="es-ES" sz="3200" b="1" i="1" dirty="0" err="1" smtClean="0">
                <a:effectLst/>
              </a:rPr>
              <a:t>Dn</a:t>
            </a:r>
            <a:r>
              <a:rPr lang="es-ES" sz="3200" b="1" i="1" dirty="0" smtClean="0">
                <a:effectLst/>
              </a:rPr>
              <a:t>. 6)</a:t>
            </a:r>
          </a:p>
          <a:p>
            <a:pPr marL="355600" indent="0">
              <a:spcBef>
                <a:spcPts val="0"/>
              </a:spcBef>
              <a:spcAft>
                <a:spcPts val="0"/>
              </a:spcAft>
              <a:buNone/>
            </a:pPr>
            <a:r>
              <a:rPr lang="es-ES" sz="3200" b="1" i="1" dirty="0" smtClean="0">
                <a:solidFill>
                  <a:schemeClr val="accent2"/>
                </a:solidFill>
                <a:effectLst/>
              </a:rPr>
              <a:t>B’ </a:t>
            </a:r>
            <a:r>
              <a:rPr lang="es-ES" sz="3200" b="1" i="1" dirty="0" smtClean="0">
                <a:effectLst/>
              </a:rPr>
              <a:t>Visión de Daniel sobre cuatro reinos (</a:t>
            </a:r>
            <a:r>
              <a:rPr lang="es-ES" sz="3200" b="1" i="1" dirty="0" err="1" smtClean="0">
                <a:effectLst/>
              </a:rPr>
              <a:t>Dn</a:t>
            </a:r>
            <a:r>
              <a:rPr lang="es-ES" sz="3200" b="1" i="1" dirty="0" smtClean="0">
                <a:effectLst/>
              </a:rPr>
              <a:t>. 7)</a:t>
            </a:r>
          </a:p>
          <a:p>
            <a:pPr marL="531813" indent="-531813">
              <a:spcBef>
                <a:spcPts val="0"/>
              </a:spcBef>
              <a:spcAft>
                <a:spcPts val="0"/>
              </a:spcAft>
              <a:buNone/>
            </a:pPr>
            <a:r>
              <a:rPr lang="es-ES" sz="3200" b="1" i="1" dirty="0" smtClean="0">
                <a:solidFill>
                  <a:schemeClr val="accent4"/>
                </a:solidFill>
                <a:effectLst/>
              </a:rPr>
              <a:t>A’</a:t>
            </a:r>
            <a:r>
              <a:rPr lang="es-ES" sz="3200" b="1" i="1" dirty="0" smtClean="0">
                <a:effectLst/>
              </a:rPr>
              <a:t> Problema resuelto: restauración del templo y de la nación. (</a:t>
            </a:r>
            <a:r>
              <a:rPr lang="es-ES" sz="3200" b="1" i="1" dirty="0" err="1" smtClean="0">
                <a:effectLst/>
              </a:rPr>
              <a:t>Dn</a:t>
            </a:r>
            <a:r>
              <a:rPr lang="es-ES" sz="3200" b="1" i="1" dirty="0" smtClean="0">
                <a:effectLst/>
              </a:rPr>
              <a:t>. 8-12)</a:t>
            </a:r>
            <a:endParaRPr lang="es-ES" sz="3200" b="1" i="1" dirty="0">
              <a:effectLst/>
            </a:endParaRPr>
          </a:p>
        </p:txBody>
      </p:sp>
    </p:spTree>
    <p:extLst>
      <p:ext uri="{BB962C8B-B14F-4D97-AF65-F5344CB8AC3E}">
        <p14:creationId xmlns:p14="http://schemas.microsoft.com/office/powerpoint/2010/main" val="7733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8458" y="227462"/>
            <a:ext cx="9905998" cy="809767"/>
          </a:xfrm>
        </p:spPr>
        <p:txBody>
          <a:bodyPr>
            <a:normAutofit fontScale="90000"/>
          </a:bodyPr>
          <a:lstStyle/>
          <a:p>
            <a:pPr algn="ctr"/>
            <a:r>
              <a:rPr lang="es-DO" sz="4800" b="1" dirty="0" smtClean="0"/>
              <a:t>idioma</a:t>
            </a:r>
            <a:endParaRPr lang="en-US" sz="4800" b="1" dirty="0"/>
          </a:p>
        </p:txBody>
      </p:sp>
      <p:sp>
        <p:nvSpPr>
          <p:cNvPr id="3" name="Marcador de contenido 2"/>
          <p:cNvSpPr>
            <a:spLocks noGrp="1"/>
          </p:cNvSpPr>
          <p:nvPr>
            <p:ph idx="1"/>
          </p:nvPr>
        </p:nvSpPr>
        <p:spPr>
          <a:xfrm>
            <a:off x="1127766" y="1037229"/>
            <a:ext cx="9905998" cy="5500047"/>
          </a:xfrm>
        </p:spPr>
        <p:txBody>
          <a:bodyPr>
            <a:noAutofit/>
          </a:bodyPr>
          <a:lstStyle/>
          <a:p>
            <a:pPr marL="0" indent="0">
              <a:buNone/>
            </a:pPr>
            <a:r>
              <a:rPr lang="es-DO" sz="4000" b="1" dirty="0" smtClean="0">
                <a:solidFill>
                  <a:srgbClr val="FFFF00"/>
                </a:solidFill>
              </a:rPr>
              <a:t>Hebreo (judíos)</a:t>
            </a:r>
            <a:r>
              <a:rPr lang="es-DO" sz="4000" b="1" dirty="0" smtClean="0"/>
              <a:t>: los capítulos externos a la estructura simétrica</a:t>
            </a:r>
          </a:p>
          <a:p>
            <a:pPr marL="627063" indent="0">
              <a:buNone/>
            </a:pPr>
            <a:r>
              <a:rPr lang="es-DO" sz="4000" b="1" dirty="0" err="1" smtClean="0"/>
              <a:t>Dn</a:t>
            </a:r>
            <a:r>
              <a:rPr lang="es-DO" sz="4000" b="1" dirty="0" smtClean="0"/>
              <a:t>. 1.1 - 2.4 a</a:t>
            </a:r>
          </a:p>
          <a:p>
            <a:pPr marL="627063" indent="0">
              <a:buNone/>
            </a:pPr>
            <a:r>
              <a:rPr lang="es-DO" sz="4000" b="1" dirty="0" err="1" smtClean="0"/>
              <a:t>Dn</a:t>
            </a:r>
            <a:r>
              <a:rPr lang="es-DO" sz="4000" b="1" dirty="0" smtClean="0"/>
              <a:t>. 8-12</a:t>
            </a:r>
          </a:p>
          <a:p>
            <a:pPr marL="0" indent="0">
              <a:buNone/>
            </a:pPr>
            <a:r>
              <a:rPr lang="es-DO" sz="4000" b="1" dirty="0" smtClean="0">
                <a:solidFill>
                  <a:srgbClr val="FFFF00"/>
                </a:solidFill>
              </a:rPr>
              <a:t>Arameo (varios pueblos)</a:t>
            </a:r>
            <a:r>
              <a:rPr lang="es-DO" sz="4000" b="1" dirty="0" smtClean="0"/>
              <a:t>: las capítulos internos en la estructura simétrica</a:t>
            </a:r>
          </a:p>
          <a:p>
            <a:pPr marL="627063" indent="0">
              <a:buNone/>
            </a:pPr>
            <a:r>
              <a:rPr lang="es-DO" sz="4000" b="1" dirty="0" err="1" smtClean="0"/>
              <a:t>Dn</a:t>
            </a:r>
            <a:r>
              <a:rPr lang="es-DO" sz="4000" b="1" dirty="0" smtClean="0"/>
              <a:t>. 2: 4 b – 7: 28</a:t>
            </a:r>
          </a:p>
        </p:txBody>
      </p:sp>
    </p:spTree>
    <p:extLst>
      <p:ext uri="{BB962C8B-B14F-4D97-AF65-F5344CB8AC3E}">
        <p14:creationId xmlns:p14="http://schemas.microsoft.com/office/powerpoint/2010/main" val="42074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0500" y="95535"/>
            <a:ext cx="11286699" cy="6482686"/>
          </a:xfrm>
        </p:spPr>
        <p:txBody>
          <a:bodyPr>
            <a:noAutofit/>
          </a:bodyPr>
          <a:lstStyle/>
          <a:p>
            <a:pPr marL="0" indent="0">
              <a:buNone/>
            </a:pPr>
            <a:r>
              <a:rPr lang="es-DO" sz="3600" b="1" dirty="0" smtClean="0"/>
              <a:t>Nabucodonosor pertenecía al pueblo caldeo de la Mesopotamia del Sur (actual Irak), que se había apoderado de Babilonia.  El arameo se había transformado en la lengua internacional, lo que quiere decir que el mensaje de los capítulos 2-7 era para gentiles tanto como para judíos.</a:t>
            </a:r>
          </a:p>
          <a:p>
            <a:pPr marL="0" indent="0">
              <a:buNone/>
            </a:pPr>
            <a:r>
              <a:rPr lang="es-DO" sz="3600" b="1" dirty="0" err="1" smtClean="0">
                <a:solidFill>
                  <a:srgbClr val="FFFF00"/>
                </a:solidFill>
              </a:rPr>
              <a:t>Dn</a:t>
            </a:r>
            <a:r>
              <a:rPr lang="es-DO" sz="3600" b="1" dirty="0" smtClean="0">
                <a:solidFill>
                  <a:srgbClr val="FFFF00"/>
                </a:solidFill>
              </a:rPr>
              <a:t>. 2:4</a:t>
            </a:r>
          </a:p>
          <a:p>
            <a:pPr marL="0" indent="0">
              <a:buNone/>
            </a:pPr>
            <a:r>
              <a:rPr lang="es-ES" sz="3600" b="1" i="1" dirty="0">
                <a:effectLst/>
              </a:rPr>
              <a:t>Entonces hablaron los caldeos al rey en lengua aramea: Rey, para siempre vive; </a:t>
            </a:r>
            <a:r>
              <a:rPr lang="es-ES" sz="3600" b="1" i="1" dirty="0" err="1">
                <a:effectLst/>
              </a:rPr>
              <a:t>dí</a:t>
            </a:r>
            <a:r>
              <a:rPr lang="es-ES" sz="3600" b="1" i="1" dirty="0">
                <a:effectLst/>
              </a:rPr>
              <a:t> el sueño a tus siervos, y te mostraremos la interpretación</a:t>
            </a:r>
            <a:r>
              <a:rPr lang="es-ES" sz="3600" b="1" i="1" dirty="0" smtClean="0">
                <a:effectLst/>
              </a:rPr>
              <a:t>.</a:t>
            </a:r>
            <a:endParaRPr lang="es-DO" sz="3600" b="1" i="1" dirty="0" smtClean="0"/>
          </a:p>
        </p:txBody>
      </p:sp>
    </p:spTree>
    <p:extLst>
      <p:ext uri="{BB962C8B-B14F-4D97-AF65-F5344CB8AC3E}">
        <p14:creationId xmlns:p14="http://schemas.microsoft.com/office/powerpoint/2010/main" val="274058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888" y="791571"/>
            <a:ext cx="9771799" cy="5213444"/>
          </a:xfrm>
        </p:spPr>
        <p:txBody>
          <a:bodyPr>
            <a:noAutofit/>
          </a:bodyPr>
          <a:lstStyle/>
          <a:p>
            <a:pPr marL="0" indent="0">
              <a:buNone/>
            </a:pPr>
            <a:r>
              <a:rPr lang="es-ES" sz="4400" b="1" dirty="0" smtClean="0"/>
              <a:t>Posiblemente, Daniel empezó </a:t>
            </a:r>
            <a:r>
              <a:rPr lang="es-ES" sz="4400" b="1" dirty="0"/>
              <a:t>a escribir en arameo en el punto donde los caldeos </a:t>
            </a:r>
            <a:r>
              <a:rPr lang="es-ES" sz="4400" b="1" dirty="0" smtClean="0"/>
              <a:t>se dirigieron </a:t>
            </a:r>
            <a:r>
              <a:rPr lang="es-ES" sz="4400" b="1" dirty="0"/>
              <a:t>"al rey en lengua aramea" </a:t>
            </a:r>
            <a:r>
              <a:rPr lang="es-ES" sz="4400" b="1" dirty="0" smtClean="0"/>
              <a:t>(</a:t>
            </a:r>
            <a:r>
              <a:rPr lang="es-ES" sz="4400" b="1" dirty="0" err="1" smtClean="0"/>
              <a:t>Dn</a:t>
            </a:r>
            <a:r>
              <a:rPr lang="es-ES" sz="4400" b="1" dirty="0" smtClean="0"/>
              <a:t>. </a:t>
            </a:r>
            <a:r>
              <a:rPr lang="es-ES" sz="4400" b="1" dirty="0"/>
              <a:t>2: 4), y continuó en este </a:t>
            </a:r>
            <a:r>
              <a:rPr lang="es-ES" sz="4400" b="1" dirty="0" smtClean="0"/>
              <a:t>idioma mientras </a:t>
            </a:r>
            <a:r>
              <a:rPr lang="es-ES" sz="4400" b="1" dirty="0"/>
              <a:t>escribía en ese tiempo; pero después, cuando volvió a escribir, usó </a:t>
            </a:r>
            <a:r>
              <a:rPr lang="es-ES" sz="4400" b="1" dirty="0" smtClean="0"/>
              <a:t>el hebreo (</a:t>
            </a:r>
            <a:r>
              <a:rPr lang="es-ES" sz="4400" b="1" dirty="0" err="1" smtClean="0"/>
              <a:t>Dn</a:t>
            </a:r>
            <a:r>
              <a:rPr lang="es-ES" sz="4400" b="1" dirty="0" smtClean="0"/>
              <a:t>. 8</a:t>
            </a:r>
            <a:r>
              <a:rPr lang="es-ES" sz="4400" b="1" dirty="0"/>
              <a:t>: 1</a:t>
            </a:r>
            <a:r>
              <a:rPr lang="es-ES" sz="4400" b="1" dirty="0" smtClean="0"/>
              <a:t>).</a:t>
            </a:r>
            <a:endParaRPr lang="es-DO" sz="4400" b="1" dirty="0" smtClean="0"/>
          </a:p>
        </p:txBody>
      </p:sp>
    </p:spTree>
    <p:extLst>
      <p:ext uri="{BB962C8B-B14F-4D97-AF65-F5344CB8AC3E}">
        <p14:creationId xmlns:p14="http://schemas.microsoft.com/office/powerpoint/2010/main" val="360410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6004" y="227463"/>
            <a:ext cx="9905998" cy="850710"/>
          </a:xfrm>
        </p:spPr>
        <p:txBody>
          <a:bodyPr>
            <a:normAutofit/>
          </a:bodyPr>
          <a:lstStyle/>
          <a:p>
            <a:pPr algn="ctr"/>
            <a:r>
              <a:rPr lang="es-DO" sz="4000" b="1" dirty="0" smtClean="0"/>
              <a:t>¿Quién fue Daniel?</a:t>
            </a:r>
            <a:endParaRPr lang="en-US" sz="4000" b="1" dirty="0"/>
          </a:p>
        </p:txBody>
      </p:sp>
      <p:sp>
        <p:nvSpPr>
          <p:cNvPr id="3" name="Marcador de contenido 2"/>
          <p:cNvSpPr>
            <a:spLocks noGrp="1"/>
          </p:cNvSpPr>
          <p:nvPr>
            <p:ph idx="1"/>
          </p:nvPr>
        </p:nvSpPr>
        <p:spPr>
          <a:xfrm>
            <a:off x="1064525" y="941696"/>
            <a:ext cx="10194878" cy="5380727"/>
          </a:xfrm>
        </p:spPr>
        <p:txBody>
          <a:bodyPr>
            <a:normAutofit/>
          </a:bodyPr>
          <a:lstStyle/>
          <a:p>
            <a:pPr marL="0" indent="0">
              <a:buNone/>
            </a:pPr>
            <a:r>
              <a:rPr lang="es-419" sz="3600" b="1" dirty="0" smtClean="0">
                <a:effectLst/>
              </a:rPr>
              <a:t>Daniel fue llevado cautivo a Babilonia en el 605 a.C. cuando este reino se apoderó de Judá.  Él y sus tres compañeros permanecieron fieles a Dios, que los bendijo con sabiduría especial, gracias a la cual ascendieron a altos cargos en el gobierno babilónico.  Daniel continuó como administrador de alto nivel hasta principios del dominio medo-persa después que este reino conquistara Babilonia en el 539 a.C.</a:t>
            </a:r>
            <a:endParaRPr lang="es-419" sz="3600" b="1" dirty="0">
              <a:effectLst/>
            </a:endParaRPr>
          </a:p>
        </p:txBody>
      </p:sp>
    </p:spTree>
    <p:extLst>
      <p:ext uri="{BB962C8B-B14F-4D97-AF65-F5344CB8AC3E}">
        <p14:creationId xmlns:p14="http://schemas.microsoft.com/office/powerpoint/2010/main" val="2156732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663" y="134659"/>
            <a:ext cx="9905998" cy="575025"/>
          </a:xfrm>
        </p:spPr>
        <p:txBody>
          <a:bodyPr>
            <a:normAutofit fontScale="90000"/>
          </a:bodyPr>
          <a:lstStyle/>
          <a:p>
            <a:pPr algn="ctr"/>
            <a:r>
              <a:rPr lang="es-DO" sz="4000" b="1" dirty="0" smtClean="0"/>
              <a:t>Bosquejo resumido</a:t>
            </a:r>
            <a:endParaRPr lang="en-US" sz="4000" b="1" dirty="0"/>
          </a:p>
        </p:txBody>
      </p:sp>
      <p:sp>
        <p:nvSpPr>
          <p:cNvPr id="3" name="Marcador de contenido 2"/>
          <p:cNvSpPr>
            <a:spLocks noGrp="1"/>
          </p:cNvSpPr>
          <p:nvPr>
            <p:ph idx="1"/>
          </p:nvPr>
        </p:nvSpPr>
        <p:spPr>
          <a:xfrm>
            <a:off x="614149" y="832513"/>
            <a:ext cx="10822675" cy="5756432"/>
          </a:xfrm>
        </p:spPr>
        <p:txBody>
          <a:bodyPr>
            <a:noAutofit/>
          </a:bodyPr>
          <a:lstStyle/>
          <a:p>
            <a:pPr marL="571500" indent="-571500">
              <a:spcBef>
                <a:spcPts val="0"/>
              </a:spcBef>
              <a:spcAft>
                <a:spcPts val="0"/>
              </a:spcAft>
              <a:buFont typeface="+mj-lt"/>
              <a:buAutoNum type="romanUcPeriod"/>
            </a:pPr>
            <a:r>
              <a:rPr lang="es-ES" sz="3600" b="1" i="1" dirty="0" smtClean="0">
                <a:effectLst/>
              </a:rPr>
              <a:t>Narraciones sobre judíos cautivos y reyes gentiles (</a:t>
            </a:r>
            <a:r>
              <a:rPr lang="es-ES" sz="3600" b="1" i="1" dirty="0" err="1" smtClean="0">
                <a:effectLst/>
              </a:rPr>
              <a:t>Dn</a:t>
            </a:r>
            <a:r>
              <a:rPr lang="es-ES" sz="3600" b="1" i="1" dirty="0" smtClean="0">
                <a:effectLst/>
              </a:rPr>
              <a:t>. 1-6)</a:t>
            </a:r>
          </a:p>
          <a:p>
            <a:pPr marL="1433513" indent="-514350">
              <a:spcBef>
                <a:spcPts val="0"/>
              </a:spcBef>
              <a:spcAft>
                <a:spcPts val="0"/>
              </a:spcAft>
              <a:buFont typeface="+mj-lt"/>
              <a:buAutoNum type="alphaUcPeriod"/>
            </a:pPr>
            <a:r>
              <a:rPr lang="es-ES" sz="3600" b="1" i="1" dirty="0" smtClean="0">
                <a:effectLst/>
              </a:rPr>
              <a:t>En la corte babilónica (</a:t>
            </a:r>
            <a:r>
              <a:rPr lang="es-ES" sz="3600" b="1" i="1" dirty="0" err="1" smtClean="0">
                <a:effectLst/>
              </a:rPr>
              <a:t>Dn</a:t>
            </a:r>
            <a:r>
              <a:rPr lang="es-ES" sz="3600" b="1" i="1" dirty="0" smtClean="0">
                <a:effectLst/>
              </a:rPr>
              <a:t>. 1: 5)</a:t>
            </a:r>
          </a:p>
          <a:p>
            <a:pPr marL="1433513" indent="-514350">
              <a:spcBef>
                <a:spcPts val="0"/>
              </a:spcBef>
              <a:spcAft>
                <a:spcPts val="0"/>
              </a:spcAft>
              <a:buFont typeface="+mj-lt"/>
              <a:buAutoNum type="alphaUcPeriod"/>
            </a:pPr>
            <a:r>
              <a:rPr lang="es-ES" sz="3600" b="1" i="1" dirty="0" smtClean="0">
                <a:effectLst/>
              </a:rPr>
              <a:t>En la corte </a:t>
            </a:r>
            <a:r>
              <a:rPr lang="es-ES" sz="3600" b="1" i="1" dirty="0" err="1" smtClean="0">
                <a:effectLst/>
              </a:rPr>
              <a:t>medopersa</a:t>
            </a:r>
            <a:r>
              <a:rPr lang="es-ES" sz="3600" b="1" i="1" dirty="0" smtClean="0">
                <a:effectLst/>
              </a:rPr>
              <a:t> (</a:t>
            </a:r>
            <a:r>
              <a:rPr lang="es-ES" sz="3600" b="1" i="1" dirty="0" err="1" smtClean="0">
                <a:effectLst/>
              </a:rPr>
              <a:t>Dn</a:t>
            </a:r>
            <a:r>
              <a:rPr lang="es-ES" sz="3600" b="1" i="1" dirty="0" smtClean="0">
                <a:effectLst/>
              </a:rPr>
              <a:t>. 6)</a:t>
            </a:r>
          </a:p>
          <a:p>
            <a:pPr marL="571500" indent="-571500">
              <a:spcBef>
                <a:spcPts val="0"/>
              </a:spcBef>
              <a:spcAft>
                <a:spcPts val="0"/>
              </a:spcAft>
              <a:buFont typeface="+mj-lt"/>
              <a:buAutoNum type="romanUcPeriod" startAt="2"/>
            </a:pPr>
            <a:r>
              <a:rPr lang="es-ES" sz="3600" b="1" i="1" dirty="0" smtClean="0">
                <a:effectLst/>
              </a:rPr>
              <a:t>Predicciones de </a:t>
            </a:r>
            <a:r>
              <a:rPr lang="es-ES" sz="3600" b="1" i="1" dirty="0" err="1" smtClean="0">
                <a:effectLst/>
              </a:rPr>
              <a:t>daniel</a:t>
            </a:r>
            <a:r>
              <a:rPr lang="es-ES" sz="3600" b="1" i="1" dirty="0" smtClean="0">
                <a:effectLst/>
              </a:rPr>
              <a:t> a largo plazo (</a:t>
            </a:r>
            <a:r>
              <a:rPr lang="es-ES" sz="3600" b="1" i="1" dirty="0" err="1" smtClean="0">
                <a:effectLst/>
              </a:rPr>
              <a:t>Dn</a:t>
            </a:r>
            <a:r>
              <a:rPr lang="es-ES" sz="3600" b="1" i="1" dirty="0" smtClean="0">
                <a:effectLst/>
              </a:rPr>
              <a:t>. 7-12)</a:t>
            </a:r>
          </a:p>
          <a:p>
            <a:pPr marL="1433513" indent="-514350">
              <a:spcBef>
                <a:spcPts val="0"/>
              </a:spcBef>
              <a:spcAft>
                <a:spcPts val="0"/>
              </a:spcAft>
              <a:buFont typeface="+mj-lt"/>
              <a:buAutoNum type="alphaUcPeriod"/>
            </a:pPr>
            <a:r>
              <a:rPr lang="es-ES" sz="3600" b="1" i="1" dirty="0" smtClean="0">
                <a:effectLst/>
              </a:rPr>
              <a:t>Juicio divino contra los rebeldes y en favor de Su pueblo (</a:t>
            </a:r>
            <a:r>
              <a:rPr lang="es-ES" sz="3600" b="1" i="1" dirty="0" err="1" smtClean="0">
                <a:effectLst/>
              </a:rPr>
              <a:t>Dn</a:t>
            </a:r>
            <a:r>
              <a:rPr lang="es-ES" sz="3600" b="1" i="1" dirty="0" smtClean="0">
                <a:effectLst/>
              </a:rPr>
              <a:t>. 7)</a:t>
            </a:r>
          </a:p>
          <a:p>
            <a:pPr marL="1433513" indent="-514350">
              <a:spcBef>
                <a:spcPts val="0"/>
              </a:spcBef>
              <a:spcAft>
                <a:spcPts val="0"/>
              </a:spcAft>
              <a:buFont typeface="+mj-lt"/>
              <a:buAutoNum type="alphaUcPeriod"/>
            </a:pPr>
            <a:r>
              <a:rPr lang="es-ES" sz="3600" b="1" i="1" dirty="0" smtClean="0">
                <a:effectLst/>
              </a:rPr>
              <a:t>Vindicación divina de la reputación de Su santuario (</a:t>
            </a:r>
            <a:r>
              <a:rPr lang="es-ES" sz="3600" b="1" i="1" dirty="0" err="1" smtClean="0">
                <a:effectLst/>
              </a:rPr>
              <a:t>Dn</a:t>
            </a:r>
            <a:r>
              <a:rPr lang="es-ES" sz="3600" b="1" i="1" dirty="0" smtClean="0">
                <a:effectLst/>
              </a:rPr>
              <a:t>. 8-9)</a:t>
            </a:r>
          </a:p>
          <a:p>
            <a:pPr marL="1433513" indent="-514350">
              <a:spcBef>
                <a:spcPts val="0"/>
              </a:spcBef>
              <a:spcAft>
                <a:spcPts val="0"/>
              </a:spcAft>
              <a:buFont typeface="+mj-lt"/>
              <a:buAutoNum type="alphaUcPeriod"/>
            </a:pPr>
            <a:r>
              <a:rPr lang="es-ES" sz="3600" b="1" i="1" dirty="0" smtClean="0">
                <a:effectLst/>
              </a:rPr>
              <a:t>Liberación divina de su pueblo (</a:t>
            </a:r>
            <a:r>
              <a:rPr lang="es-ES" sz="3600" b="1" i="1" dirty="0" err="1" smtClean="0">
                <a:effectLst/>
              </a:rPr>
              <a:t>Dn</a:t>
            </a:r>
            <a:r>
              <a:rPr lang="es-ES" sz="3600" b="1" i="1" dirty="0" smtClean="0">
                <a:effectLst/>
              </a:rPr>
              <a:t>. 10-12)</a:t>
            </a:r>
            <a:endParaRPr lang="es-ES" sz="3600" b="1" i="1" dirty="0">
              <a:effectLst/>
            </a:endParaRPr>
          </a:p>
        </p:txBody>
      </p:sp>
    </p:spTree>
    <p:extLst>
      <p:ext uri="{BB962C8B-B14F-4D97-AF65-F5344CB8AC3E}">
        <p14:creationId xmlns:p14="http://schemas.microsoft.com/office/powerpoint/2010/main" val="298370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1"/>
            <a:ext cx="9905998" cy="959893"/>
          </a:xfrm>
        </p:spPr>
        <p:txBody>
          <a:bodyPr>
            <a:normAutofit/>
          </a:bodyPr>
          <a:lstStyle/>
          <a:p>
            <a:pPr algn="ctr"/>
            <a:r>
              <a:rPr lang="es-ES" sz="4800" b="1" dirty="0"/>
              <a:t>Sección </a:t>
            </a:r>
            <a:r>
              <a:rPr lang="es-ES" sz="4800" b="1" dirty="0" smtClean="0"/>
              <a:t>histórica </a:t>
            </a:r>
            <a:r>
              <a:rPr lang="es-ES" sz="4800" b="1" dirty="0"/>
              <a:t>1: 1 a 6:28.</a:t>
            </a:r>
            <a:endParaRPr lang="en-US" sz="4800" b="1" dirty="0"/>
          </a:p>
        </p:txBody>
      </p:sp>
      <p:sp>
        <p:nvSpPr>
          <p:cNvPr id="3" name="Marcador de contenido 2"/>
          <p:cNvSpPr>
            <a:spLocks noGrp="1"/>
          </p:cNvSpPr>
          <p:nvPr>
            <p:ph idx="1"/>
          </p:nvPr>
        </p:nvSpPr>
        <p:spPr>
          <a:xfrm>
            <a:off x="764275" y="1119112"/>
            <a:ext cx="10877265" cy="5527347"/>
          </a:xfrm>
        </p:spPr>
        <p:txBody>
          <a:bodyPr>
            <a:noAutofit/>
          </a:bodyPr>
          <a:lstStyle/>
          <a:p>
            <a:pPr marL="514350" indent="-514350">
              <a:spcBef>
                <a:spcPts val="0"/>
              </a:spcBef>
              <a:spcAft>
                <a:spcPts val="0"/>
              </a:spcAft>
              <a:buFont typeface="+mj-lt"/>
              <a:buAutoNum type="alphaUcPeriod"/>
            </a:pPr>
            <a:r>
              <a:rPr lang="es-ES" sz="3200" b="1" dirty="0" smtClean="0"/>
              <a:t>La </a:t>
            </a:r>
            <a:r>
              <a:rPr lang="es-ES" sz="3200" b="1" dirty="0"/>
              <a:t>educación de Daniel y sus compañeros, 1: 1-21.</a:t>
            </a:r>
          </a:p>
          <a:p>
            <a:pPr marL="514350" indent="-514350">
              <a:spcBef>
                <a:spcPts val="0"/>
              </a:spcBef>
              <a:spcAft>
                <a:spcPts val="0"/>
              </a:spcAft>
              <a:buFont typeface="+mj-lt"/>
              <a:buAutoNum type="alphaUcPeriod"/>
            </a:pPr>
            <a:r>
              <a:rPr lang="es-ES" sz="3200" b="1" dirty="0" smtClean="0"/>
              <a:t>El </a:t>
            </a:r>
            <a:r>
              <a:rPr lang="es-ES" sz="3200" b="1" dirty="0"/>
              <a:t>sueño de Nabucodonosor sobre la gran imagen, 2: 1-49. </a:t>
            </a:r>
            <a:r>
              <a:rPr lang="es-ES" sz="3200" b="1" dirty="0" smtClean="0"/>
              <a:t> [el primer </a:t>
            </a:r>
            <a:r>
              <a:rPr lang="es-ES" sz="3200" b="1" smtClean="0"/>
              <a:t>mensaje profético]</a:t>
            </a:r>
            <a:endParaRPr lang="es-ES" sz="3200" b="1" dirty="0" smtClean="0"/>
          </a:p>
          <a:p>
            <a:pPr marL="514350" indent="-514350">
              <a:spcBef>
                <a:spcPts val="0"/>
              </a:spcBef>
              <a:spcAft>
                <a:spcPts val="0"/>
              </a:spcAft>
              <a:buFont typeface="+mj-lt"/>
              <a:buAutoNum type="alphaUcPeriod"/>
            </a:pPr>
            <a:r>
              <a:rPr lang="es-ES" sz="3200" b="1" dirty="0" smtClean="0"/>
              <a:t>Liberación </a:t>
            </a:r>
            <a:r>
              <a:rPr lang="es-ES" sz="3200" b="1" dirty="0"/>
              <a:t>de los amigos de Daniel del horno de fuego ardiente, </a:t>
            </a:r>
            <a:r>
              <a:rPr lang="es-ES" sz="3200" b="1" dirty="0" smtClean="0"/>
              <a:t>3:1-30</a:t>
            </a:r>
            <a:r>
              <a:rPr lang="es-ES" sz="3200" b="1" dirty="0"/>
              <a:t>. </a:t>
            </a:r>
          </a:p>
          <a:p>
            <a:pPr marL="514350" indent="-514350">
              <a:spcBef>
                <a:spcPts val="0"/>
              </a:spcBef>
              <a:spcAft>
                <a:spcPts val="0"/>
              </a:spcAft>
              <a:buFont typeface="+mj-lt"/>
              <a:buAutoNum type="alphaUcPeriod"/>
            </a:pPr>
            <a:r>
              <a:rPr lang="es-ES" sz="3200" b="1" dirty="0" smtClean="0"/>
              <a:t>El </a:t>
            </a:r>
            <a:r>
              <a:rPr lang="es-ES" sz="3200" b="1" dirty="0"/>
              <a:t>segundo sueño de Nabucodonosor, su humillación y restauración, </a:t>
            </a:r>
            <a:r>
              <a:rPr lang="es-ES" sz="3200" b="1" dirty="0" smtClean="0"/>
              <a:t>4:1-37</a:t>
            </a:r>
            <a:r>
              <a:rPr lang="es-ES" sz="3200" b="1" dirty="0"/>
              <a:t>. </a:t>
            </a:r>
          </a:p>
          <a:p>
            <a:pPr marL="514350" indent="-514350">
              <a:spcBef>
                <a:spcPts val="0"/>
              </a:spcBef>
              <a:spcAft>
                <a:spcPts val="0"/>
              </a:spcAft>
              <a:buFont typeface="+mj-lt"/>
              <a:buAutoNum type="alphaUcPeriod"/>
            </a:pPr>
            <a:r>
              <a:rPr lang="es-ES" sz="3200" b="1" dirty="0" smtClean="0"/>
              <a:t>El </a:t>
            </a:r>
            <a:r>
              <a:rPr lang="es-ES" sz="3200" b="1" dirty="0"/>
              <a:t>banquete de </a:t>
            </a:r>
            <a:r>
              <a:rPr lang="es-ES" sz="3200" b="1" dirty="0" err="1"/>
              <a:t>Belsasar</a:t>
            </a:r>
            <a:r>
              <a:rPr lang="es-ES" sz="3200" b="1" dirty="0"/>
              <a:t> y la pérdida de la monarquía, 5: 1-31. </a:t>
            </a:r>
          </a:p>
          <a:p>
            <a:pPr marL="514350" indent="-514350">
              <a:spcBef>
                <a:spcPts val="0"/>
              </a:spcBef>
              <a:spcAft>
                <a:spcPts val="0"/>
              </a:spcAft>
              <a:buFont typeface="+mj-lt"/>
              <a:buAutoNum type="alphaUcPeriod"/>
            </a:pPr>
            <a:r>
              <a:rPr lang="es-ES" sz="3200" b="1" dirty="0" smtClean="0"/>
              <a:t>La </a:t>
            </a:r>
            <a:r>
              <a:rPr lang="es-ES" sz="3200" b="1" dirty="0"/>
              <a:t>liberación de Daniel del foso de los leones, 6: 1-28. </a:t>
            </a:r>
          </a:p>
        </p:txBody>
      </p:sp>
    </p:spTree>
    <p:extLst>
      <p:ext uri="{BB962C8B-B14F-4D97-AF65-F5344CB8AC3E}">
        <p14:creationId xmlns:p14="http://schemas.microsoft.com/office/powerpoint/2010/main" val="190352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1"/>
            <a:ext cx="9905998" cy="959893"/>
          </a:xfrm>
        </p:spPr>
        <p:txBody>
          <a:bodyPr>
            <a:normAutofit fontScale="90000"/>
          </a:bodyPr>
          <a:lstStyle/>
          <a:p>
            <a:pPr algn="ctr"/>
            <a:r>
              <a:rPr lang="es-ES" sz="4800" b="1" dirty="0"/>
              <a:t>Sección profética, 7: 1 a 12: 13.</a:t>
            </a:r>
            <a:endParaRPr lang="en-US" sz="4800" b="1" dirty="0"/>
          </a:p>
        </p:txBody>
      </p:sp>
      <p:sp>
        <p:nvSpPr>
          <p:cNvPr id="3" name="Marcador de contenido 2"/>
          <p:cNvSpPr>
            <a:spLocks noGrp="1"/>
          </p:cNvSpPr>
          <p:nvPr>
            <p:ph idx="1"/>
          </p:nvPr>
        </p:nvSpPr>
        <p:spPr>
          <a:xfrm>
            <a:off x="1023582" y="1119112"/>
            <a:ext cx="9662616" cy="5527347"/>
          </a:xfrm>
        </p:spPr>
        <p:txBody>
          <a:bodyPr>
            <a:noAutofit/>
          </a:bodyPr>
          <a:lstStyle/>
          <a:p>
            <a:pPr marL="514350" indent="-514350">
              <a:spcBef>
                <a:spcPts val="0"/>
              </a:spcBef>
              <a:spcAft>
                <a:spcPts val="0"/>
              </a:spcAft>
              <a:buFont typeface="+mj-lt"/>
              <a:buAutoNum type="alphaUcPeriod"/>
            </a:pPr>
            <a:r>
              <a:rPr lang="es-ES" sz="4000" b="1" dirty="0" smtClean="0"/>
              <a:t>El </a:t>
            </a:r>
            <a:r>
              <a:rPr lang="es-ES" sz="4000" b="1" dirty="0"/>
              <a:t>segundo mensaje profético de Daniel, 7: 1-28.</a:t>
            </a:r>
          </a:p>
          <a:p>
            <a:pPr marL="514350" indent="-514350">
              <a:spcBef>
                <a:spcPts val="0"/>
              </a:spcBef>
              <a:spcAft>
                <a:spcPts val="0"/>
              </a:spcAft>
              <a:buFont typeface="+mj-lt"/>
              <a:buAutoNum type="alphaUcPeriod"/>
            </a:pPr>
            <a:r>
              <a:rPr lang="es-ES" sz="4000" b="1" dirty="0" smtClean="0"/>
              <a:t>El </a:t>
            </a:r>
            <a:r>
              <a:rPr lang="es-ES" sz="4000" b="1" dirty="0"/>
              <a:t>tercer mensaje profético de Daniel, 8: 1 a 9:27.</a:t>
            </a:r>
          </a:p>
          <a:p>
            <a:pPr marL="514350" indent="-514350">
              <a:spcBef>
                <a:spcPts val="0"/>
              </a:spcBef>
              <a:spcAft>
                <a:spcPts val="0"/>
              </a:spcAft>
              <a:buFont typeface="+mj-lt"/>
              <a:buAutoNum type="alphaUcPeriod"/>
            </a:pPr>
            <a:r>
              <a:rPr lang="es-ES" sz="4000" b="1" dirty="0" smtClean="0"/>
              <a:t>El </a:t>
            </a:r>
            <a:r>
              <a:rPr lang="es-ES" sz="4000" b="1" dirty="0"/>
              <a:t>cuarto mensaje profético de Daniel, 10: 1 a 12:13.</a:t>
            </a:r>
          </a:p>
          <a:p>
            <a:pPr marL="0" indent="0">
              <a:spcBef>
                <a:spcPts val="0"/>
              </a:spcBef>
              <a:spcAft>
                <a:spcPts val="0"/>
              </a:spcAft>
              <a:buNone/>
            </a:pPr>
            <a:r>
              <a:rPr lang="es-ES" sz="4000" b="1" dirty="0" smtClean="0"/>
              <a:t> </a:t>
            </a:r>
            <a:endParaRPr lang="es-ES" sz="4000" b="1" dirty="0"/>
          </a:p>
        </p:txBody>
      </p:sp>
    </p:spTree>
    <p:extLst>
      <p:ext uri="{BB962C8B-B14F-4D97-AF65-F5344CB8AC3E}">
        <p14:creationId xmlns:p14="http://schemas.microsoft.com/office/powerpoint/2010/main" val="209585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1"/>
            <a:ext cx="9905998" cy="1874293"/>
          </a:xfrm>
        </p:spPr>
        <p:txBody>
          <a:bodyPr>
            <a:normAutofit/>
          </a:bodyPr>
          <a:lstStyle/>
          <a:p>
            <a:pPr algn="ctr"/>
            <a:r>
              <a:rPr lang="es-ES" sz="4800" b="1" dirty="0"/>
              <a:t>El segundo mensaje profético de Daniel, 7: 1-28</a:t>
            </a:r>
            <a:r>
              <a:rPr lang="es-ES" sz="4800" b="1" dirty="0" smtClean="0"/>
              <a:t>.</a:t>
            </a:r>
            <a:endParaRPr lang="en-US" sz="4800" b="1" dirty="0"/>
          </a:p>
        </p:txBody>
      </p:sp>
      <p:sp>
        <p:nvSpPr>
          <p:cNvPr id="3" name="Marcador de contenido 2"/>
          <p:cNvSpPr>
            <a:spLocks noGrp="1"/>
          </p:cNvSpPr>
          <p:nvPr>
            <p:ph idx="1"/>
          </p:nvPr>
        </p:nvSpPr>
        <p:spPr>
          <a:xfrm>
            <a:off x="1023582" y="1119112"/>
            <a:ext cx="10132324" cy="5527347"/>
          </a:xfrm>
        </p:spPr>
        <p:txBody>
          <a:bodyPr>
            <a:noAutofit/>
          </a:bodyPr>
          <a:lstStyle/>
          <a:p>
            <a:pPr marL="742950" indent="-742950">
              <a:spcBef>
                <a:spcPts val="0"/>
              </a:spcBef>
              <a:spcAft>
                <a:spcPts val="0"/>
              </a:spcAft>
              <a:buFont typeface="+mj-lt"/>
              <a:buAutoNum type="arabicPeriod"/>
            </a:pPr>
            <a:r>
              <a:rPr lang="es-ES" sz="4000" b="1" dirty="0" smtClean="0"/>
              <a:t>Las </a:t>
            </a:r>
            <a:r>
              <a:rPr lang="es-ES" sz="4000" b="1" dirty="0"/>
              <a:t>cuatro bestias y el cuerno pequeño, 7: 1-8.</a:t>
            </a:r>
          </a:p>
          <a:p>
            <a:pPr marL="742950" indent="-742950">
              <a:spcBef>
                <a:spcPts val="0"/>
              </a:spcBef>
              <a:spcAft>
                <a:spcPts val="0"/>
              </a:spcAft>
              <a:buFont typeface="+mj-lt"/>
              <a:buAutoNum type="arabicPeriod"/>
            </a:pPr>
            <a:r>
              <a:rPr lang="es-ES" sz="4000" b="1" dirty="0" smtClean="0"/>
              <a:t>juicio </a:t>
            </a:r>
            <a:r>
              <a:rPr lang="es-ES" sz="4000" b="1" dirty="0"/>
              <a:t>y reino eterno del Hijo de hombre, 7: 9-14.</a:t>
            </a:r>
          </a:p>
          <a:p>
            <a:pPr marL="742950" indent="-742950">
              <a:spcBef>
                <a:spcPts val="0"/>
              </a:spcBef>
              <a:spcAft>
                <a:spcPts val="0"/>
              </a:spcAft>
              <a:buFont typeface="+mj-lt"/>
              <a:buAutoNum type="arabicPeriod"/>
            </a:pPr>
            <a:r>
              <a:rPr lang="es-ES" sz="4000" b="1" dirty="0" smtClean="0"/>
              <a:t>Un </a:t>
            </a:r>
            <a:r>
              <a:rPr lang="es-ES" sz="4000" b="1" dirty="0"/>
              <a:t>ángel interpreta la visión, 7: 15-27.</a:t>
            </a:r>
          </a:p>
          <a:p>
            <a:pPr marL="742950" indent="-742950">
              <a:spcBef>
                <a:spcPts val="0"/>
              </a:spcBef>
              <a:spcAft>
                <a:spcPts val="0"/>
              </a:spcAft>
              <a:buFont typeface="+mj-lt"/>
              <a:buAutoNum type="arabicPeriod"/>
            </a:pPr>
            <a:r>
              <a:rPr lang="es-ES" sz="4000" b="1" dirty="0" smtClean="0"/>
              <a:t>Impresión </a:t>
            </a:r>
            <a:r>
              <a:rPr lang="es-ES" sz="4000" b="1" dirty="0"/>
              <a:t>sobre Daniel, 7: 28</a:t>
            </a:r>
            <a:r>
              <a:rPr lang="es-ES" sz="4000" b="1" dirty="0" smtClean="0"/>
              <a:t>.</a:t>
            </a:r>
            <a:endParaRPr lang="es-ES" sz="4000" b="1" dirty="0"/>
          </a:p>
        </p:txBody>
      </p:sp>
    </p:spTree>
    <p:extLst>
      <p:ext uri="{BB962C8B-B14F-4D97-AF65-F5344CB8AC3E}">
        <p14:creationId xmlns:p14="http://schemas.microsoft.com/office/powerpoint/2010/main" val="220045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2"/>
            <a:ext cx="9905998" cy="1287438"/>
          </a:xfrm>
        </p:spPr>
        <p:txBody>
          <a:bodyPr>
            <a:normAutofit/>
          </a:bodyPr>
          <a:lstStyle/>
          <a:p>
            <a:pPr algn="ctr"/>
            <a:r>
              <a:rPr lang="es-ES" sz="3600" b="1" dirty="0"/>
              <a:t>El tercer mensaje profético de Daniel, 8: 1 a 9:27.</a:t>
            </a:r>
            <a:endParaRPr lang="en-US" sz="3600" b="1" dirty="0"/>
          </a:p>
        </p:txBody>
      </p:sp>
      <p:sp>
        <p:nvSpPr>
          <p:cNvPr id="3" name="Marcador de contenido 2"/>
          <p:cNvSpPr>
            <a:spLocks noGrp="1"/>
          </p:cNvSpPr>
          <p:nvPr>
            <p:ph idx="1"/>
          </p:nvPr>
        </p:nvSpPr>
        <p:spPr>
          <a:xfrm>
            <a:off x="614149" y="1460310"/>
            <a:ext cx="11081982" cy="5186149"/>
          </a:xfrm>
        </p:spPr>
        <p:txBody>
          <a:bodyPr>
            <a:noAutofit/>
          </a:bodyPr>
          <a:lstStyle/>
          <a:p>
            <a:pPr marL="457200" indent="-457200">
              <a:spcBef>
                <a:spcPts val="0"/>
              </a:spcBef>
              <a:spcAft>
                <a:spcPts val="0"/>
              </a:spcAft>
              <a:buFont typeface="+mj-lt"/>
              <a:buAutoNum type="arabicPeriod"/>
            </a:pPr>
            <a:r>
              <a:rPr lang="es-DO" sz="3200" b="1" dirty="0" smtClean="0">
                <a:effectLst/>
              </a:rPr>
              <a:t>El </a:t>
            </a:r>
            <a:r>
              <a:rPr lang="es-DO" sz="3200" b="1" dirty="0">
                <a:effectLst/>
              </a:rPr>
              <a:t>carnero, el macho cabrío y los cuernos, 8:1-8.</a:t>
            </a:r>
            <a:endParaRPr lang="en-US" sz="3200" b="1" dirty="0">
              <a:effectLst/>
            </a:endParaRPr>
          </a:p>
          <a:p>
            <a:pPr marL="457200" indent="-457200">
              <a:spcBef>
                <a:spcPts val="0"/>
              </a:spcBef>
              <a:spcAft>
                <a:spcPts val="0"/>
              </a:spcAft>
              <a:buFont typeface="+mj-lt"/>
              <a:buAutoNum type="arabicPeriod"/>
            </a:pPr>
            <a:r>
              <a:rPr lang="es-DO" sz="3200" b="1" dirty="0" smtClean="0">
                <a:effectLst/>
              </a:rPr>
              <a:t>El </a:t>
            </a:r>
            <a:r>
              <a:rPr lang="es-DO" sz="3200" b="1" dirty="0">
                <a:effectLst/>
              </a:rPr>
              <a:t>cuerno pequeño y su maldad, 8: 9-12.</a:t>
            </a:r>
            <a:endParaRPr lang="en-US" sz="3200" b="1" dirty="0">
              <a:effectLst/>
            </a:endParaRPr>
          </a:p>
          <a:p>
            <a:pPr marL="457200" indent="-457200">
              <a:spcBef>
                <a:spcPts val="0"/>
              </a:spcBef>
              <a:spcAft>
                <a:spcPts val="0"/>
              </a:spcAft>
              <a:buFont typeface="+mj-lt"/>
              <a:buAutoNum type="arabicPeriod"/>
            </a:pPr>
            <a:r>
              <a:rPr lang="es-DO" sz="3200" b="1" dirty="0" smtClean="0">
                <a:effectLst/>
              </a:rPr>
              <a:t>La </a:t>
            </a:r>
            <a:r>
              <a:rPr lang="es-DO" sz="3200" b="1" dirty="0">
                <a:effectLst/>
              </a:rPr>
              <a:t>profecía -con implicación de tiempo- de la </a:t>
            </a:r>
            <a:r>
              <a:rPr lang="es-DO" sz="3200" b="1" dirty="0" smtClean="0">
                <a:effectLst/>
              </a:rPr>
              <a:t>purificación</a:t>
            </a:r>
            <a:r>
              <a:rPr lang="en-US" sz="3200" b="1" dirty="0">
                <a:effectLst/>
              </a:rPr>
              <a:t> </a:t>
            </a:r>
            <a:r>
              <a:rPr lang="es-DO" sz="3200" b="1" dirty="0" smtClean="0">
                <a:effectLst/>
              </a:rPr>
              <a:t>del </a:t>
            </a:r>
            <a:r>
              <a:rPr lang="es-DO" sz="3200" b="1" dirty="0">
                <a:effectLst/>
              </a:rPr>
              <a:t>santuario, 8: 13-14.</a:t>
            </a:r>
            <a:endParaRPr lang="en-US" sz="3200" b="1" dirty="0">
              <a:effectLst/>
            </a:endParaRPr>
          </a:p>
          <a:p>
            <a:pPr marL="457200" indent="-457200">
              <a:spcBef>
                <a:spcPts val="0"/>
              </a:spcBef>
              <a:spcAft>
                <a:spcPts val="0"/>
              </a:spcAft>
              <a:buFont typeface="+mj-lt"/>
              <a:buAutoNum type="arabicPeriod"/>
            </a:pPr>
            <a:r>
              <a:rPr lang="es-DO" sz="3200" b="1" dirty="0" smtClean="0">
                <a:effectLst/>
              </a:rPr>
              <a:t>Gabriel </a:t>
            </a:r>
            <a:r>
              <a:rPr lang="es-DO" sz="3200" b="1" dirty="0">
                <a:effectLst/>
              </a:rPr>
              <a:t>interpreta la primera parte de la visión, 8: 15-26.</a:t>
            </a:r>
            <a:endParaRPr lang="en-US" sz="3200" b="1" dirty="0">
              <a:effectLst/>
            </a:endParaRPr>
          </a:p>
          <a:p>
            <a:pPr marL="457200" indent="-457200">
              <a:spcBef>
                <a:spcPts val="0"/>
              </a:spcBef>
              <a:spcAft>
                <a:spcPts val="0"/>
              </a:spcAft>
              <a:buFont typeface="+mj-lt"/>
              <a:buAutoNum type="arabicPeriod"/>
            </a:pPr>
            <a:r>
              <a:rPr lang="es-DO" sz="3200" b="1" dirty="0" smtClean="0">
                <a:effectLst/>
              </a:rPr>
              <a:t>La </a:t>
            </a:r>
            <a:r>
              <a:rPr lang="es-DO" sz="3200" b="1" dirty="0">
                <a:effectLst/>
              </a:rPr>
              <a:t>enfermedad de Daniel como resultado de la visión, 8: 27.</a:t>
            </a:r>
            <a:endParaRPr lang="en-US" sz="3200" b="1" dirty="0">
              <a:effectLst/>
            </a:endParaRPr>
          </a:p>
          <a:p>
            <a:pPr marL="457200" indent="-457200">
              <a:spcBef>
                <a:spcPts val="0"/>
              </a:spcBef>
              <a:spcAft>
                <a:spcPts val="0"/>
              </a:spcAft>
              <a:buFont typeface="+mj-lt"/>
              <a:buAutoNum type="arabicPeriod"/>
            </a:pPr>
            <a:r>
              <a:rPr lang="es-DO" sz="3200" b="1" dirty="0" smtClean="0">
                <a:effectLst/>
              </a:rPr>
              <a:t>Daniel </a:t>
            </a:r>
            <a:r>
              <a:rPr lang="es-DO" sz="3200" b="1" dirty="0">
                <a:effectLst/>
              </a:rPr>
              <a:t>ora pidiendo la restauración y confiesa los </a:t>
            </a:r>
            <a:r>
              <a:rPr lang="es-DO" sz="3200" b="1" dirty="0" smtClean="0">
                <a:effectLst/>
              </a:rPr>
              <a:t>pecados de </a:t>
            </a:r>
            <a:r>
              <a:rPr lang="es-DO" sz="3200" b="1" dirty="0">
                <a:effectLst/>
              </a:rPr>
              <a:t>su pueblo, </a:t>
            </a:r>
            <a:r>
              <a:rPr lang="es-DO" sz="3200" b="1" dirty="0" smtClean="0">
                <a:effectLst/>
              </a:rPr>
              <a:t>9:1-19.</a:t>
            </a:r>
            <a:endParaRPr lang="en-US" sz="3200" b="1" dirty="0">
              <a:effectLst/>
            </a:endParaRPr>
          </a:p>
          <a:p>
            <a:pPr marL="457200" indent="-457200">
              <a:spcBef>
                <a:spcPts val="0"/>
              </a:spcBef>
              <a:spcAft>
                <a:spcPts val="0"/>
              </a:spcAft>
              <a:buFont typeface="+mj-lt"/>
              <a:buAutoNum type="arabicPeriod"/>
            </a:pPr>
            <a:r>
              <a:rPr lang="es-DO" sz="3200" b="1" dirty="0" smtClean="0">
                <a:effectLst/>
              </a:rPr>
              <a:t>Gabriel </a:t>
            </a:r>
            <a:r>
              <a:rPr lang="es-DO" sz="3200" b="1" dirty="0">
                <a:effectLst/>
              </a:rPr>
              <a:t>interpreta la parte restante de la visión, 9:20-27.</a:t>
            </a:r>
            <a:endParaRPr lang="en-US" sz="3200" b="1" dirty="0">
              <a:effectLst/>
            </a:endParaRPr>
          </a:p>
        </p:txBody>
      </p:sp>
    </p:spTree>
    <p:extLst>
      <p:ext uri="{BB962C8B-B14F-4D97-AF65-F5344CB8AC3E}">
        <p14:creationId xmlns:p14="http://schemas.microsoft.com/office/powerpoint/2010/main" val="389021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2"/>
            <a:ext cx="9905998" cy="1287438"/>
          </a:xfrm>
        </p:spPr>
        <p:txBody>
          <a:bodyPr>
            <a:normAutofit/>
          </a:bodyPr>
          <a:lstStyle/>
          <a:p>
            <a:pPr algn="ctr"/>
            <a:r>
              <a:rPr lang="es-ES" sz="3600" b="1" dirty="0"/>
              <a:t>El cuarto mensaje profético de Daniel, 10: 1 a 12:13</a:t>
            </a:r>
            <a:endParaRPr lang="en-US" sz="3600" b="1" dirty="0"/>
          </a:p>
        </p:txBody>
      </p:sp>
      <p:sp>
        <p:nvSpPr>
          <p:cNvPr id="3" name="Marcador de contenido 2"/>
          <p:cNvSpPr>
            <a:spLocks noGrp="1"/>
          </p:cNvSpPr>
          <p:nvPr>
            <p:ph idx="1"/>
          </p:nvPr>
        </p:nvSpPr>
        <p:spPr>
          <a:xfrm>
            <a:off x="614149" y="1460310"/>
            <a:ext cx="11081982" cy="5186149"/>
          </a:xfrm>
        </p:spPr>
        <p:txBody>
          <a:bodyPr>
            <a:noAutofit/>
          </a:bodyPr>
          <a:lstStyle/>
          <a:p>
            <a:pPr marL="514350" indent="-514350">
              <a:buFont typeface="+mj-lt"/>
              <a:buAutoNum type="arabicPeriod"/>
            </a:pPr>
            <a:r>
              <a:rPr lang="es-DO" sz="3200" b="1" dirty="0" smtClean="0">
                <a:effectLst/>
              </a:rPr>
              <a:t>El </a:t>
            </a:r>
            <a:r>
              <a:rPr lang="es-DO" sz="3200" b="1" dirty="0">
                <a:effectLst/>
              </a:rPr>
              <a:t>ayuno de Daniel, 10: 1-3.</a:t>
            </a:r>
            <a:endParaRPr lang="en-US" sz="3200" b="1" dirty="0">
              <a:effectLst/>
            </a:endParaRPr>
          </a:p>
          <a:p>
            <a:pPr marL="514350" indent="-514350">
              <a:buFont typeface="+mj-lt"/>
              <a:buAutoNum type="arabicPeriod"/>
            </a:pPr>
            <a:r>
              <a:rPr lang="es-DO" sz="3200" b="1" dirty="0" smtClean="0">
                <a:effectLst/>
              </a:rPr>
              <a:t>La </a:t>
            </a:r>
            <a:r>
              <a:rPr lang="es-DO" sz="3200" b="1" dirty="0">
                <a:effectLst/>
              </a:rPr>
              <a:t>aparición de "un varón" y el efecto que tuvo </a:t>
            </a:r>
            <a:r>
              <a:rPr lang="es-DO" sz="3200" b="1" dirty="0" smtClean="0">
                <a:effectLst/>
              </a:rPr>
              <a:t>sobre Daniel</a:t>
            </a:r>
            <a:r>
              <a:rPr lang="es-DO" sz="3200" b="1" dirty="0">
                <a:effectLst/>
              </a:rPr>
              <a:t>, 10:4- 10.</a:t>
            </a:r>
            <a:endParaRPr lang="en-US" sz="3200" b="1" dirty="0">
              <a:effectLst/>
            </a:endParaRPr>
          </a:p>
          <a:p>
            <a:pPr marL="514350" indent="-514350">
              <a:buFont typeface="+mj-lt"/>
              <a:buAutoNum type="arabicPeriod"/>
            </a:pPr>
            <a:r>
              <a:rPr lang="es-DO" sz="3200" b="1" dirty="0" smtClean="0">
                <a:effectLst/>
              </a:rPr>
              <a:t>conversación </a:t>
            </a:r>
            <a:r>
              <a:rPr lang="es-DO" sz="3200" b="1" dirty="0">
                <a:effectLst/>
              </a:rPr>
              <a:t>preliminar del "varón" con Daniel, 10: 11 </a:t>
            </a:r>
            <a:r>
              <a:rPr lang="es-DO" sz="3200" b="1" dirty="0" smtClean="0">
                <a:effectLst/>
              </a:rPr>
              <a:t>a</a:t>
            </a:r>
            <a:r>
              <a:rPr lang="en-US" sz="3200" b="1" dirty="0">
                <a:effectLst/>
              </a:rPr>
              <a:t> </a:t>
            </a:r>
            <a:r>
              <a:rPr lang="es-DO" sz="3200" b="1" dirty="0" smtClean="0">
                <a:effectLst/>
              </a:rPr>
              <a:t>11</a:t>
            </a:r>
            <a:r>
              <a:rPr lang="es-DO" sz="3200" b="1" dirty="0">
                <a:effectLst/>
              </a:rPr>
              <a:t>: 1.</a:t>
            </a:r>
            <a:endParaRPr lang="en-US" sz="3200" b="1" dirty="0">
              <a:effectLst/>
            </a:endParaRPr>
          </a:p>
          <a:p>
            <a:pPr marL="514350" indent="-514350">
              <a:buFont typeface="+mj-lt"/>
              <a:buAutoNum type="arabicPeriod"/>
            </a:pPr>
            <a:r>
              <a:rPr lang="es-DO" sz="3200" b="1" dirty="0" smtClean="0">
                <a:effectLst/>
              </a:rPr>
              <a:t>Visión </a:t>
            </a:r>
            <a:r>
              <a:rPr lang="es-DO" sz="3200" b="1" dirty="0">
                <a:effectLst/>
              </a:rPr>
              <a:t>concerniente a sucesos históricos futuros, 11: 2 </a:t>
            </a:r>
            <a:r>
              <a:rPr lang="es-DO" sz="3200" b="1" dirty="0" smtClean="0">
                <a:effectLst/>
              </a:rPr>
              <a:t>a</a:t>
            </a:r>
            <a:r>
              <a:rPr lang="en-US" sz="3200" b="1" dirty="0">
                <a:effectLst/>
              </a:rPr>
              <a:t> </a:t>
            </a:r>
            <a:r>
              <a:rPr lang="es-DO" sz="3200" b="1" dirty="0" smtClean="0">
                <a:effectLst/>
              </a:rPr>
              <a:t>12:3</a:t>
            </a:r>
            <a:r>
              <a:rPr lang="es-DO" sz="3200" b="1" dirty="0">
                <a:effectLst/>
              </a:rPr>
              <a:t>.</a:t>
            </a:r>
            <a:endParaRPr lang="en-US" sz="3200" b="1" dirty="0">
              <a:effectLst/>
            </a:endParaRPr>
          </a:p>
          <a:p>
            <a:pPr marL="514350" indent="-514350">
              <a:buFont typeface="+mj-lt"/>
              <a:buAutoNum type="arabicPeriod"/>
            </a:pPr>
            <a:r>
              <a:rPr lang="es-DO" sz="3200" b="1" dirty="0" smtClean="0">
                <a:effectLst/>
              </a:rPr>
              <a:t>La </a:t>
            </a:r>
            <a:r>
              <a:rPr lang="es-DO" sz="3200" b="1" dirty="0">
                <a:effectLst/>
              </a:rPr>
              <a:t>duración de las "maravillas"; promesas personales </a:t>
            </a:r>
            <a:r>
              <a:rPr lang="es-DO" sz="3200" b="1" dirty="0" smtClean="0">
                <a:effectLst/>
              </a:rPr>
              <a:t>a</a:t>
            </a:r>
            <a:r>
              <a:rPr lang="en-US" sz="3200" b="1" dirty="0">
                <a:effectLst/>
              </a:rPr>
              <a:t> </a:t>
            </a:r>
            <a:r>
              <a:rPr lang="es-DO" sz="3200" b="1" dirty="0" smtClean="0">
                <a:effectLst/>
              </a:rPr>
              <a:t>Daniel</a:t>
            </a:r>
            <a:r>
              <a:rPr lang="es-DO" sz="3200" b="1" dirty="0">
                <a:effectLst/>
              </a:rPr>
              <a:t>, 12:4-13</a:t>
            </a:r>
            <a:r>
              <a:rPr lang="es-DO" sz="3200" b="1" dirty="0" smtClean="0">
                <a:effectLst/>
              </a:rPr>
              <a:t>.</a:t>
            </a:r>
            <a:endParaRPr lang="en-US" sz="3200" b="1" dirty="0">
              <a:effectLst/>
            </a:endParaRPr>
          </a:p>
        </p:txBody>
      </p:sp>
    </p:spTree>
    <p:extLst>
      <p:ext uri="{BB962C8B-B14F-4D97-AF65-F5344CB8AC3E}">
        <p14:creationId xmlns:p14="http://schemas.microsoft.com/office/powerpoint/2010/main" val="3377976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908" y="172872"/>
            <a:ext cx="9905998" cy="1287438"/>
          </a:xfrm>
        </p:spPr>
        <p:txBody>
          <a:bodyPr>
            <a:normAutofit/>
          </a:bodyPr>
          <a:lstStyle/>
          <a:p>
            <a:pPr algn="ctr"/>
            <a:r>
              <a:rPr lang="es-ES" sz="3600" b="1" dirty="0" smtClean="0"/>
              <a:t>La interpretación historicista de Daniel y apocalipsis</a:t>
            </a:r>
            <a:endParaRPr lang="en-US" sz="3600" b="1" dirty="0"/>
          </a:p>
        </p:txBody>
      </p:sp>
      <p:sp>
        <p:nvSpPr>
          <p:cNvPr id="3" name="Marcador de contenido 2"/>
          <p:cNvSpPr>
            <a:spLocks noGrp="1"/>
          </p:cNvSpPr>
          <p:nvPr>
            <p:ph idx="1"/>
          </p:nvPr>
        </p:nvSpPr>
        <p:spPr>
          <a:xfrm>
            <a:off x="1249908" y="1351128"/>
            <a:ext cx="9580728" cy="5186149"/>
          </a:xfrm>
        </p:spPr>
        <p:txBody>
          <a:bodyPr>
            <a:noAutofit/>
          </a:bodyPr>
          <a:lstStyle/>
          <a:p>
            <a:pPr marL="0" indent="0">
              <a:buNone/>
            </a:pPr>
            <a:r>
              <a:rPr lang="es-DO" sz="3600" b="1" dirty="0" smtClean="0">
                <a:effectLst/>
              </a:rPr>
              <a:t>En la visión de </a:t>
            </a:r>
            <a:r>
              <a:rPr lang="es-DO" sz="3600" b="1" dirty="0" err="1" smtClean="0">
                <a:effectLst/>
              </a:rPr>
              <a:t>Dn</a:t>
            </a:r>
            <a:r>
              <a:rPr lang="es-DO" sz="3600" b="1" dirty="0" smtClean="0">
                <a:effectLst/>
              </a:rPr>
              <a:t>. 2 se emplean símbolos para darnos, paso a paso, la secuencia de los principales acontecimientos de la historia, desde tiempos de Daniel hasta el fin del mundo. El apocalipsis construye sobre la base de este enfoque de Daniel para centrarse en los  principales puntos de inflexión de la historia cristiana, desde la cruz hasta la Segunda Venida y más allá.</a:t>
            </a:r>
            <a:endParaRPr lang="en-US" sz="3600" b="1" dirty="0">
              <a:effectLst/>
            </a:endParaRPr>
          </a:p>
        </p:txBody>
      </p:sp>
    </p:spTree>
    <p:extLst>
      <p:ext uri="{BB962C8B-B14F-4D97-AF65-F5344CB8AC3E}">
        <p14:creationId xmlns:p14="http://schemas.microsoft.com/office/powerpoint/2010/main" val="1894187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13815"/>
            <a:ext cx="9905998" cy="1905000"/>
          </a:xfrm>
        </p:spPr>
        <p:txBody>
          <a:bodyPr>
            <a:normAutofit/>
          </a:bodyPr>
          <a:lstStyle/>
          <a:p>
            <a:pPr algn="ctr"/>
            <a:r>
              <a:rPr lang="es-ES" sz="4800" b="1" dirty="0"/>
              <a:t>sabiduría, </a:t>
            </a:r>
            <a:r>
              <a:rPr lang="es-ES" sz="4800" b="1" dirty="0" smtClean="0"/>
              <a:t>poder </a:t>
            </a:r>
            <a:r>
              <a:rPr lang="es-ES" sz="4800" b="1" dirty="0"/>
              <a:t>y </a:t>
            </a:r>
            <a:r>
              <a:rPr lang="es-ES" sz="4800" b="1" dirty="0" smtClean="0"/>
              <a:t>autoridad </a:t>
            </a:r>
            <a:r>
              <a:rPr lang="es-ES" sz="4800" b="1" dirty="0"/>
              <a:t>de Dios</a:t>
            </a:r>
            <a:endParaRPr lang="en-US" sz="4800" b="1" dirty="0"/>
          </a:p>
        </p:txBody>
      </p:sp>
      <p:sp>
        <p:nvSpPr>
          <p:cNvPr id="3" name="Marcador de contenido 2"/>
          <p:cNvSpPr>
            <a:spLocks noGrp="1"/>
          </p:cNvSpPr>
          <p:nvPr>
            <p:ph idx="1"/>
          </p:nvPr>
        </p:nvSpPr>
        <p:spPr>
          <a:xfrm>
            <a:off x="1141413" y="2388359"/>
            <a:ext cx="9905998" cy="3616656"/>
          </a:xfrm>
        </p:spPr>
        <p:txBody>
          <a:bodyPr>
            <a:noAutofit/>
          </a:bodyPr>
          <a:lstStyle/>
          <a:p>
            <a:pPr marL="0" indent="0">
              <a:buNone/>
            </a:pPr>
            <a:r>
              <a:rPr lang="es-ES" sz="4000" b="1" dirty="0"/>
              <a:t>el libro de Daniel expone los principios de acuerdo con los </a:t>
            </a:r>
            <a:r>
              <a:rPr lang="es-ES" sz="4000" b="1" dirty="0" smtClean="0"/>
              <a:t>cuales operan </a:t>
            </a:r>
            <a:r>
              <a:rPr lang="es-ES" sz="4000" b="1" dirty="0"/>
              <a:t>la sabiduría, el poder y la autoridad de Dios a través de la historia </a:t>
            </a:r>
            <a:r>
              <a:rPr lang="es-ES" sz="4000" b="1" dirty="0" smtClean="0"/>
              <a:t>de las </a:t>
            </a:r>
            <a:r>
              <a:rPr lang="es-ES" sz="4000" b="1" dirty="0"/>
              <a:t>naciones, para el cumplimiento final del propósito </a:t>
            </a:r>
            <a:r>
              <a:rPr lang="es-ES" sz="4000" b="1" dirty="0" smtClean="0"/>
              <a:t>divino.</a:t>
            </a:r>
            <a:endParaRPr lang="en-US" sz="4000" b="1" dirty="0"/>
          </a:p>
        </p:txBody>
      </p:sp>
    </p:spTree>
    <p:extLst>
      <p:ext uri="{BB962C8B-B14F-4D97-AF65-F5344CB8AC3E}">
        <p14:creationId xmlns:p14="http://schemas.microsoft.com/office/powerpoint/2010/main" val="2568387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1288" y="1064524"/>
            <a:ext cx="9653966" cy="4626591"/>
          </a:xfrm>
        </p:spPr>
        <p:txBody>
          <a:bodyPr>
            <a:normAutofit/>
          </a:bodyPr>
          <a:lstStyle/>
          <a:p>
            <a:pPr algn="ctr"/>
            <a:r>
              <a:rPr lang="es-DO" sz="5400" b="1" dirty="0" smtClean="0">
                <a:solidFill>
                  <a:srgbClr val="FFFF00"/>
                </a:solidFill>
              </a:rPr>
              <a:t>¿Quiere usted descubrir el propósito divino en su vida según la perspectiva de Daniel?</a:t>
            </a:r>
            <a:endParaRPr lang="en-US" sz="5400" b="1" dirty="0">
              <a:solidFill>
                <a:srgbClr val="FFFF00"/>
              </a:solidFill>
            </a:endParaRPr>
          </a:p>
        </p:txBody>
      </p:sp>
    </p:spTree>
    <p:extLst>
      <p:ext uri="{BB962C8B-B14F-4D97-AF65-F5344CB8AC3E}">
        <p14:creationId xmlns:p14="http://schemas.microsoft.com/office/powerpoint/2010/main" val="38734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3840"/>
            <a:ext cx="9905998" cy="801189"/>
          </a:xfrm>
        </p:spPr>
        <p:txBody>
          <a:bodyPr>
            <a:normAutofit/>
          </a:bodyPr>
          <a:lstStyle/>
          <a:p>
            <a:pPr algn="ctr"/>
            <a:r>
              <a:rPr lang="es-DO" sz="4000" b="1" dirty="0" smtClean="0"/>
              <a:t>Fecha en que fue escrito</a:t>
            </a:r>
            <a:endParaRPr lang="en-US" sz="4000" b="1" dirty="0"/>
          </a:p>
        </p:txBody>
      </p:sp>
      <p:sp>
        <p:nvSpPr>
          <p:cNvPr id="3" name="Marcador de contenido 2"/>
          <p:cNvSpPr>
            <a:spLocks noGrp="1"/>
          </p:cNvSpPr>
          <p:nvPr>
            <p:ph idx="1"/>
          </p:nvPr>
        </p:nvSpPr>
        <p:spPr>
          <a:xfrm>
            <a:off x="1141413" y="1045030"/>
            <a:ext cx="9191307" cy="5277394"/>
          </a:xfrm>
        </p:spPr>
        <p:txBody>
          <a:bodyPr>
            <a:normAutofit/>
          </a:bodyPr>
          <a:lstStyle/>
          <a:p>
            <a:pPr marL="0" indent="0">
              <a:buNone/>
            </a:pPr>
            <a:r>
              <a:rPr lang="es-419" sz="5400" b="1" dirty="0" smtClean="0">
                <a:effectLst/>
              </a:rPr>
              <a:t>Siglo </a:t>
            </a:r>
            <a:r>
              <a:rPr lang="es-419" sz="5400" b="1" dirty="0" smtClean="0">
                <a:solidFill>
                  <a:srgbClr val="FFFF00"/>
                </a:solidFill>
                <a:effectLst/>
              </a:rPr>
              <a:t>VI </a:t>
            </a:r>
            <a:r>
              <a:rPr lang="es-419" sz="5400" b="1" dirty="0" err="1" smtClean="0">
                <a:solidFill>
                  <a:srgbClr val="FFFF00"/>
                </a:solidFill>
                <a:effectLst/>
              </a:rPr>
              <a:t>a.C</a:t>
            </a:r>
            <a:endParaRPr lang="es-419" sz="5400" b="1" dirty="0" smtClean="0">
              <a:solidFill>
                <a:srgbClr val="FFFF00"/>
              </a:solidFill>
              <a:effectLst/>
            </a:endParaRPr>
          </a:p>
          <a:p>
            <a:pPr marL="0" indent="0">
              <a:buNone/>
            </a:pPr>
            <a:r>
              <a:rPr lang="es-419" sz="5400" b="1" dirty="0" smtClean="0">
                <a:effectLst/>
              </a:rPr>
              <a:t>Algunos estudiosos han defendido una fecha más reciente: siglo </a:t>
            </a:r>
            <a:r>
              <a:rPr lang="es-419" sz="5400" b="1" dirty="0" smtClean="0">
                <a:solidFill>
                  <a:srgbClr val="FFFF00"/>
                </a:solidFill>
                <a:effectLst/>
              </a:rPr>
              <a:t>II a.C., </a:t>
            </a:r>
            <a:r>
              <a:rPr lang="es-419" sz="5400" b="1" dirty="0" smtClean="0">
                <a:effectLst/>
              </a:rPr>
              <a:t>cuando las fuerzas griegas persiguieron a los judíos.</a:t>
            </a:r>
          </a:p>
        </p:txBody>
      </p:sp>
    </p:spTree>
    <p:extLst>
      <p:ext uri="{BB962C8B-B14F-4D97-AF65-F5344CB8AC3E}">
        <p14:creationId xmlns:p14="http://schemas.microsoft.com/office/powerpoint/2010/main" val="352085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3840"/>
            <a:ext cx="9905998" cy="801189"/>
          </a:xfrm>
        </p:spPr>
        <p:txBody>
          <a:bodyPr>
            <a:normAutofit/>
          </a:bodyPr>
          <a:lstStyle/>
          <a:p>
            <a:pPr algn="ctr"/>
            <a:r>
              <a:rPr lang="es-DO" sz="4000" b="1" dirty="0" smtClean="0"/>
              <a:t>Fecha en que fue escrito</a:t>
            </a:r>
            <a:endParaRPr lang="en-US" sz="4000" b="1" dirty="0"/>
          </a:p>
        </p:txBody>
      </p:sp>
      <p:sp>
        <p:nvSpPr>
          <p:cNvPr id="3" name="Marcador de contenido 2"/>
          <p:cNvSpPr>
            <a:spLocks noGrp="1"/>
          </p:cNvSpPr>
          <p:nvPr>
            <p:ph idx="1"/>
          </p:nvPr>
        </p:nvSpPr>
        <p:spPr>
          <a:xfrm>
            <a:off x="1141413" y="1045030"/>
            <a:ext cx="9191307" cy="5277394"/>
          </a:xfrm>
        </p:spPr>
        <p:txBody>
          <a:bodyPr>
            <a:normAutofit/>
          </a:bodyPr>
          <a:lstStyle/>
          <a:p>
            <a:pPr marL="0" indent="0">
              <a:buNone/>
            </a:pPr>
            <a:r>
              <a:rPr lang="es-419" sz="3600" b="1" dirty="0" smtClean="0">
                <a:effectLst/>
              </a:rPr>
              <a:t>La arqueología reciente ha revelado que </a:t>
            </a:r>
            <a:r>
              <a:rPr lang="es-419" sz="3600" b="1" dirty="0" err="1" smtClean="0">
                <a:effectLst/>
              </a:rPr>
              <a:t>belsasar</a:t>
            </a:r>
            <a:r>
              <a:rPr lang="es-419" sz="3600" b="1" dirty="0" smtClean="0">
                <a:effectLst/>
              </a:rPr>
              <a:t> reinó junto con su padre, </a:t>
            </a:r>
            <a:r>
              <a:rPr lang="es-419" sz="3600" b="1" dirty="0" err="1" smtClean="0">
                <a:effectLst/>
              </a:rPr>
              <a:t>nabonido</a:t>
            </a:r>
            <a:r>
              <a:rPr lang="es-419" sz="3600" b="1" dirty="0" smtClean="0">
                <a:effectLst/>
              </a:rPr>
              <a:t>, al final del imperio babilónico.  Esto confirma la exactitud de </a:t>
            </a:r>
            <a:r>
              <a:rPr lang="es-419" sz="3600" b="1" dirty="0" err="1" smtClean="0">
                <a:effectLst/>
              </a:rPr>
              <a:t>Dn</a:t>
            </a:r>
            <a:r>
              <a:rPr lang="es-419" sz="3600" b="1" dirty="0" smtClean="0">
                <a:effectLst/>
              </a:rPr>
              <a:t>. 5, donde </a:t>
            </a:r>
            <a:r>
              <a:rPr lang="es-419" sz="3600" b="1" dirty="0" err="1" smtClean="0">
                <a:effectLst/>
              </a:rPr>
              <a:t>belsasar</a:t>
            </a:r>
            <a:r>
              <a:rPr lang="es-419" sz="3600" b="1" dirty="0" smtClean="0">
                <a:effectLst/>
              </a:rPr>
              <a:t> aparece como el último rey de babilonia. Esta información no aparece en los registros históricos griegos del siglo II, así que Daniel preservó información que un escritor del siglo ii no tendría.</a:t>
            </a:r>
            <a:endParaRPr lang="es-419" sz="3600" b="1" dirty="0" smtClean="0">
              <a:solidFill>
                <a:srgbClr val="FFFF00"/>
              </a:solidFill>
              <a:effectLst/>
            </a:endParaRPr>
          </a:p>
        </p:txBody>
      </p:sp>
    </p:spTree>
    <p:extLst>
      <p:ext uri="{BB962C8B-B14F-4D97-AF65-F5344CB8AC3E}">
        <p14:creationId xmlns:p14="http://schemas.microsoft.com/office/powerpoint/2010/main" val="410603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3840"/>
            <a:ext cx="9905998" cy="801189"/>
          </a:xfrm>
        </p:spPr>
        <p:txBody>
          <a:bodyPr>
            <a:normAutofit/>
          </a:bodyPr>
          <a:lstStyle/>
          <a:p>
            <a:pPr algn="ctr"/>
            <a:r>
              <a:rPr lang="es-DO" sz="4000" b="1" dirty="0" smtClean="0"/>
              <a:t>Autor del libro</a:t>
            </a:r>
            <a:endParaRPr lang="en-US" sz="4000" b="1" dirty="0"/>
          </a:p>
        </p:txBody>
      </p:sp>
      <p:sp>
        <p:nvSpPr>
          <p:cNvPr id="3" name="Marcador de contenido 2"/>
          <p:cNvSpPr>
            <a:spLocks noGrp="1"/>
          </p:cNvSpPr>
          <p:nvPr>
            <p:ph idx="1"/>
          </p:nvPr>
        </p:nvSpPr>
        <p:spPr>
          <a:xfrm>
            <a:off x="1240971" y="1045030"/>
            <a:ext cx="10215156" cy="5355770"/>
          </a:xfrm>
        </p:spPr>
        <p:txBody>
          <a:bodyPr>
            <a:noAutofit/>
          </a:bodyPr>
          <a:lstStyle/>
          <a:p>
            <a:pPr marL="0" indent="0">
              <a:buNone/>
            </a:pPr>
            <a:r>
              <a:rPr lang="es-419" sz="3600" b="1" dirty="0" smtClean="0">
                <a:solidFill>
                  <a:srgbClr val="FFFF00"/>
                </a:solidFill>
                <a:effectLst/>
              </a:rPr>
              <a:t>Daniel mismo</a:t>
            </a:r>
            <a:r>
              <a:rPr lang="es-419" sz="3600" b="1" dirty="0" smtClean="0">
                <a:effectLst/>
              </a:rPr>
              <a:t>, por estas razones:</a:t>
            </a:r>
          </a:p>
          <a:p>
            <a:pPr marL="0" indent="0">
              <a:buNone/>
            </a:pPr>
            <a:r>
              <a:rPr lang="es-419" sz="3600" b="1" u="sng" dirty="0" smtClean="0">
                <a:effectLst/>
              </a:rPr>
              <a:t>Lo que el libro dice</a:t>
            </a:r>
          </a:p>
          <a:p>
            <a:pPr marL="0" indent="0">
              <a:buNone/>
            </a:pPr>
            <a:r>
              <a:rPr lang="es-ES" sz="3600" b="1" dirty="0" err="1" smtClean="0">
                <a:solidFill>
                  <a:srgbClr val="FFFF00"/>
                </a:solidFill>
                <a:effectLst/>
              </a:rPr>
              <a:t>Dn</a:t>
            </a:r>
            <a:r>
              <a:rPr lang="es-ES" sz="3600" b="1" dirty="0" smtClean="0">
                <a:solidFill>
                  <a:srgbClr val="FFFF00"/>
                </a:solidFill>
                <a:effectLst/>
              </a:rPr>
              <a:t>. 8: 1 </a:t>
            </a:r>
            <a:r>
              <a:rPr lang="es-ES" sz="3600" b="1" i="1" dirty="0" smtClean="0">
                <a:effectLst/>
              </a:rPr>
              <a:t>En </a:t>
            </a:r>
            <a:r>
              <a:rPr lang="es-ES" sz="3600" b="1" i="1" dirty="0">
                <a:effectLst/>
              </a:rPr>
              <a:t>el año tercero del reinado del rey </a:t>
            </a:r>
            <a:r>
              <a:rPr lang="es-ES" sz="3600" b="1" i="1" dirty="0" err="1">
                <a:effectLst/>
              </a:rPr>
              <a:t>Belsasar</a:t>
            </a:r>
            <a:r>
              <a:rPr lang="es-ES" sz="3600" b="1" i="1" dirty="0">
                <a:effectLst/>
              </a:rPr>
              <a:t> me apareció una visión a mí, Daniel, después de aquella que me había aparecido antes</a:t>
            </a:r>
            <a:r>
              <a:rPr lang="es-ES" sz="3600" b="1" i="1" dirty="0" smtClean="0">
                <a:effectLst/>
              </a:rPr>
              <a:t>.</a:t>
            </a:r>
          </a:p>
          <a:p>
            <a:pPr marL="0" indent="0">
              <a:buNone/>
            </a:pPr>
            <a:r>
              <a:rPr lang="es-ES" sz="3600" b="1" u="sng" dirty="0" smtClean="0">
                <a:effectLst/>
              </a:rPr>
              <a:t>El autor conoce bien la historia</a:t>
            </a:r>
            <a:r>
              <a:rPr lang="es-ES" sz="3600" b="1" dirty="0" smtClean="0">
                <a:effectLst/>
              </a:rPr>
              <a:t> del siglo VI </a:t>
            </a:r>
            <a:r>
              <a:rPr lang="es-ES" sz="3600" b="1" dirty="0" err="1" smtClean="0">
                <a:effectLst/>
              </a:rPr>
              <a:t>a.C</a:t>
            </a:r>
            <a:r>
              <a:rPr lang="es-ES" sz="3600" b="1" dirty="0" smtClean="0">
                <a:effectLst/>
              </a:rPr>
              <a:t>, con hechos que hasta recientemente fueron descubiertos en investigaciones arqueológicas.</a:t>
            </a:r>
            <a:endParaRPr lang="es-419" sz="3600" b="1" dirty="0">
              <a:effectLst/>
            </a:endParaRPr>
          </a:p>
        </p:txBody>
      </p:sp>
    </p:spTree>
    <p:extLst>
      <p:ext uri="{BB962C8B-B14F-4D97-AF65-F5344CB8AC3E}">
        <p14:creationId xmlns:p14="http://schemas.microsoft.com/office/powerpoint/2010/main" val="231668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3840"/>
            <a:ext cx="9905998" cy="801189"/>
          </a:xfrm>
        </p:spPr>
        <p:txBody>
          <a:bodyPr>
            <a:normAutofit/>
          </a:bodyPr>
          <a:lstStyle/>
          <a:p>
            <a:pPr algn="ctr"/>
            <a:r>
              <a:rPr lang="es-DO" sz="4000" b="1" dirty="0" smtClean="0"/>
              <a:t>Autor del libro</a:t>
            </a:r>
            <a:endParaRPr lang="en-US" sz="4000" b="1" dirty="0"/>
          </a:p>
        </p:txBody>
      </p:sp>
      <p:sp>
        <p:nvSpPr>
          <p:cNvPr id="3" name="Marcador de contenido 2"/>
          <p:cNvSpPr>
            <a:spLocks noGrp="1"/>
          </p:cNvSpPr>
          <p:nvPr>
            <p:ph idx="1"/>
          </p:nvPr>
        </p:nvSpPr>
        <p:spPr>
          <a:xfrm>
            <a:off x="1141413" y="1045030"/>
            <a:ext cx="9191307" cy="5277394"/>
          </a:xfrm>
        </p:spPr>
        <p:txBody>
          <a:bodyPr>
            <a:normAutofit/>
          </a:bodyPr>
          <a:lstStyle/>
          <a:p>
            <a:pPr marL="0" indent="0">
              <a:buNone/>
            </a:pPr>
            <a:r>
              <a:rPr lang="es-419" sz="4000" b="1" u="sng" dirty="0" smtClean="0">
                <a:effectLst/>
              </a:rPr>
              <a:t>El testimonio de </a:t>
            </a:r>
            <a:r>
              <a:rPr lang="es-419" sz="4000" b="1" u="sng" dirty="0" err="1" smtClean="0">
                <a:effectLst/>
              </a:rPr>
              <a:t>jesucristo</a:t>
            </a:r>
            <a:endParaRPr lang="es-419" sz="4000" b="1" u="sng" dirty="0" smtClean="0">
              <a:effectLst/>
            </a:endParaRPr>
          </a:p>
          <a:p>
            <a:pPr marL="0" indent="0">
              <a:buNone/>
            </a:pPr>
            <a:r>
              <a:rPr lang="es-ES" sz="4000" b="1" dirty="0" smtClean="0">
                <a:solidFill>
                  <a:srgbClr val="FFFF00"/>
                </a:solidFill>
                <a:effectLst/>
              </a:rPr>
              <a:t>Mt. 24: 15 </a:t>
            </a:r>
            <a:r>
              <a:rPr lang="es-ES" sz="4000" b="1" i="1" dirty="0">
                <a:effectLst/>
              </a:rPr>
              <a:t>Por tanto, cuando veáis en el lugar santo la abominación desoladora de que habló el profeta </a:t>
            </a:r>
            <a:r>
              <a:rPr lang="es-ES" sz="4000" b="1" i="1" dirty="0" smtClean="0">
                <a:effectLst/>
              </a:rPr>
              <a:t>Daniel</a:t>
            </a:r>
            <a:r>
              <a:rPr lang="es-ES" sz="4000" b="1" i="1" dirty="0">
                <a:effectLst/>
              </a:rPr>
              <a:t> (el que lee, entienda</a:t>
            </a:r>
            <a:r>
              <a:rPr lang="es-ES" sz="4000" b="1" i="1" dirty="0" smtClean="0">
                <a:effectLst/>
              </a:rPr>
              <a:t>) [</a:t>
            </a:r>
            <a:r>
              <a:rPr lang="es-ES" sz="3600" b="1" i="1" dirty="0" err="1" smtClean="0">
                <a:effectLst/>
              </a:rPr>
              <a:t>Dn</a:t>
            </a:r>
            <a:r>
              <a:rPr lang="es-ES" sz="3600" b="1" i="1" dirty="0" smtClean="0">
                <a:effectLst/>
              </a:rPr>
              <a:t>. 11: 31</a:t>
            </a:r>
            <a:r>
              <a:rPr lang="es-ES" sz="4000" b="1" i="1" dirty="0" smtClean="0">
                <a:effectLst/>
              </a:rPr>
              <a:t>].</a:t>
            </a:r>
            <a:endParaRPr lang="es-ES" sz="4000" b="1" i="1" dirty="0">
              <a:effectLst/>
            </a:endParaRPr>
          </a:p>
        </p:txBody>
      </p:sp>
    </p:spTree>
    <p:extLst>
      <p:ext uri="{BB962C8B-B14F-4D97-AF65-F5344CB8AC3E}">
        <p14:creationId xmlns:p14="http://schemas.microsoft.com/office/powerpoint/2010/main" val="4462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13815"/>
            <a:ext cx="9905998" cy="1905000"/>
          </a:xfrm>
        </p:spPr>
        <p:txBody>
          <a:bodyPr>
            <a:normAutofit/>
          </a:bodyPr>
          <a:lstStyle/>
          <a:p>
            <a:pPr algn="ctr"/>
            <a:r>
              <a:rPr lang="es-DO" sz="4400" b="1" dirty="0" smtClean="0"/>
              <a:t>Daniel fue un sabio en babilonia durante el exilio</a:t>
            </a:r>
            <a:endParaRPr lang="en-US" sz="4400" b="1" dirty="0"/>
          </a:p>
        </p:txBody>
      </p:sp>
      <p:sp>
        <p:nvSpPr>
          <p:cNvPr id="3" name="Marcador de contenido 2"/>
          <p:cNvSpPr>
            <a:spLocks noGrp="1"/>
          </p:cNvSpPr>
          <p:nvPr>
            <p:ph idx="1"/>
          </p:nvPr>
        </p:nvSpPr>
        <p:spPr>
          <a:xfrm>
            <a:off x="1141413" y="1951630"/>
            <a:ext cx="9905998" cy="4599295"/>
          </a:xfrm>
        </p:spPr>
        <p:txBody>
          <a:bodyPr>
            <a:noAutofit/>
          </a:bodyPr>
          <a:lstStyle/>
          <a:p>
            <a:pPr marL="0" indent="0">
              <a:buNone/>
            </a:pPr>
            <a:r>
              <a:rPr lang="es-ES" sz="4000" b="1" dirty="0">
                <a:solidFill>
                  <a:srgbClr val="FFFF00"/>
                </a:solidFill>
                <a:effectLst/>
              </a:rPr>
              <a:t>Daniel </a:t>
            </a:r>
            <a:r>
              <a:rPr lang="es-ES" sz="4000" b="1" dirty="0" smtClean="0">
                <a:solidFill>
                  <a:srgbClr val="FFFF00"/>
                </a:solidFill>
                <a:effectLst/>
              </a:rPr>
              <a:t>2:48</a:t>
            </a:r>
            <a:endParaRPr lang="es-ES" sz="4000" b="1" dirty="0">
              <a:solidFill>
                <a:srgbClr val="FFFF00"/>
              </a:solidFill>
              <a:effectLst/>
            </a:endParaRPr>
          </a:p>
          <a:p>
            <a:pPr marL="0" indent="0">
              <a:buNone/>
            </a:pPr>
            <a:r>
              <a:rPr lang="es-ES" sz="4000" b="1" i="1" dirty="0" smtClean="0">
                <a:effectLst/>
              </a:rPr>
              <a:t>Entonces </a:t>
            </a:r>
            <a:r>
              <a:rPr lang="es-ES" sz="4000" b="1" i="1" dirty="0">
                <a:effectLst/>
              </a:rPr>
              <a:t>el rey engrandeció a Daniel, y le dio muchos honores y grandes dones, y le hizo gobernador de toda la provincia de Babilonia, y jefe supremo de todos los sabios de Babilonia</a:t>
            </a:r>
            <a:r>
              <a:rPr lang="es-ES" sz="4000" b="1" i="1" dirty="0" smtClean="0">
                <a:effectLst/>
              </a:rPr>
              <a:t>.</a:t>
            </a:r>
            <a:endParaRPr lang="es-ES" sz="4000" b="1" i="1" dirty="0">
              <a:effectLst/>
            </a:endParaRPr>
          </a:p>
        </p:txBody>
      </p:sp>
    </p:spTree>
    <p:extLst>
      <p:ext uri="{BB962C8B-B14F-4D97-AF65-F5344CB8AC3E}">
        <p14:creationId xmlns:p14="http://schemas.microsoft.com/office/powerpoint/2010/main" val="228496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DO" sz="4800" b="1" dirty="0"/>
              <a:t>soberanía de dios sobre las naciones</a:t>
            </a:r>
            <a:endParaRPr lang="en-US" sz="4800" b="1" dirty="0"/>
          </a:p>
        </p:txBody>
      </p:sp>
      <p:sp>
        <p:nvSpPr>
          <p:cNvPr id="3" name="Marcador de contenido 2"/>
          <p:cNvSpPr>
            <a:spLocks noGrp="1"/>
          </p:cNvSpPr>
          <p:nvPr>
            <p:ph idx="1"/>
          </p:nvPr>
        </p:nvSpPr>
        <p:spPr>
          <a:xfrm>
            <a:off x="1141413" y="2388359"/>
            <a:ext cx="9905998" cy="3616656"/>
          </a:xfrm>
        </p:spPr>
        <p:txBody>
          <a:bodyPr>
            <a:noAutofit/>
          </a:bodyPr>
          <a:lstStyle/>
          <a:p>
            <a:pPr marL="0" indent="0">
              <a:buNone/>
            </a:pPr>
            <a:r>
              <a:rPr lang="es-DO" sz="4400" b="1" dirty="0" smtClean="0"/>
              <a:t>Uno de los temas centrales es la soberanía de dios sobre las naciones, a pesar de que Su pueblo está oprimido.</a:t>
            </a:r>
          </a:p>
          <a:p>
            <a:pPr marL="0" indent="0">
              <a:buNone/>
            </a:pPr>
            <a:r>
              <a:rPr lang="es-DO" sz="4400" b="1" dirty="0" smtClean="0"/>
              <a:t>dios finalmente salvará a los que le hayan sido leales.</a:t>
            </a:r>
            <a:endParaRPr lang="en-US" sz="4400" b="1" dirty="0"/>
          </a:p>
        </p:txBody>
      </p:sp>
    </p:spTree>
    <p:extLst>
      <p:ext uri="{BB962C8B-B14F-4D97-AF65-F5344CB8AC3E}">
        <p14:creationId xmlns:p14="http://schemas.microsoft.com/office/powerpoint/2010/main" val="3876881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TM03457485[[fn=Malla]]</Template>
  <TotalTime>478</TotalTime>
  <Words>2481</Words>
  <Application>Microsoft Office PowerPoint</Application>
  <PresentationFormat>Panorámica</PresentationFormat>
  <Paragraphs>129</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Century Gothic</vt:lpstr>
      <vt:lpstr>Wingdings</vt:lpstr>
      <vt:lpstr>Malla</vt:lpstr>
      <vt:lpstr>Motivación AL LIBRO DE DANIEL</vt:lpstr>
      <vt:lpstr>El NOMBRE “DANIEL”</vt:lpstr>
      <vt:lpstr>¿Quién fue Daniel?</vt:lpstr>
      <vt:lpstr>Fecha en que fue escrito</vt:lpstr>
      <vt:lpstr>Fecha en que fue escrito</vt:lpstr>
      <vt:lpstr>Autor del libro</vt:lpstr>
      <vt:lpstr>Autor del libro</vt:lpstr>
      <vt:lpstr>Daniel fue un sabio en babilonia durante el exilio</vt:lpstr>
      <vt:lpstr>soberanía de dios sobre las naciones</vt:lpstr>
      <vt:lpstr>Historia y profecía</vt:lpstr>
      <vt:lpstr>Puentes proféticos</vt:lpstr>
      <vt:lpstr>Sección histórica</vt:lpstr>
      <vt:lpstr>Las visiones en daniel</vt:lpstr>
      <vt:lpstr>La primera visión</vt:lpstr>
      <vt:lpstr>La segunda visión</vt:lpstr>
      <vt:lpstr>La segunda visión</vt:lpstr>
      <vt:lpstr>La tercera visión</vt:lpstr>
      <vt:lpstr>La cuarta visión</vt:lpstr>
      <vt:lpstr>Daniel y apocalipsis</vt:lpstr>
      <vt:lpstr>El sellamiento del libro</vt:lpstr>
      <vt:lpstr>El sellamiento (Dn. 12: 4, 9)</vt:lpstr>
      <vt:lpstr>El sellamiento (Esteban Bohr)</vt:lpstr>
      <vt:lpstr>Amós 8: 11-12</vt:lpstr>
      <vt:lpstr>Sellamiento (Esteban Bohr)</vt:lpstr>
      <vt:lpstr>Daniel y apocalipsis</vt:lpstr>
      <vt:lpstr>Estructura simétrica (quiástica)</vt:lpstr>
      <vt:lpstr>idioma</vt:lpstr>
      <vt:lpstr>Presentación de PowerPoint</vt:lpstr>
      <vt:lpstr>Presentación de PowerPoint</vt:lpstr>
      <vt:lpstr>Bosquejo resumido</vt:lpstr>
      <vt:lpstr>Sección histórica 1: 1 a 6:28.</vt:lpstr>
      <vt:lpstr>Sección profética, 7: 1 a 12: 13.</vt:lpstr>
      <vt:lpstr>El segundo mensaje profético de Daniel, 7: 1-28.</vt:lpstr>
      <vt:lpstr>El tercer mensaje profético de Daniel, 8: 1 a 9:27.</vt:lpstr>
      <vt:lpstr>El cuarto mensaje profético de Daniel, 10: 1 a 12:13</vt:lpstr>
      <vt:lpstr>La interpretación historicista de Daniel y apocalipsis</vt:lpstr>
      <vt:lpstr>sabiduría, poder y autoridad de Dios</vt:lpstr>
      <vt:lpstr>¿Quiere usted descubrir el propósito divino en su vida según la perspectiva de Daniel?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LIBRO DE DANIEL</dc:title>
  <dc:creator>Ulises Aguero Arroyo</dc:creator>
  <cp:lastModifiedBy>Ulises Aguero Arroyo</cp:lastModifiedBy>
  <cp:revision>37</cp:revision>
  <dcterms:created xsi:type="dcterms:W3CDTF">2021-07-24T19:04:35Z</dcterms:created>
  <dcterms:modified xsi:type="dcterms:W3CDTF">2021-07-27T16:32:47Z</dcterms:modified>
</cp:coreProperties>
</file>