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5" r:id="rId2"/>
  </p:sldMasterIdLst>
  <p:sldIdLst>
    <p:sldId id="256" r:id="rId3"/>
    <p:sldId id="257" r:id="rId4"/>
    <p:sldId id="286" r:id="rId5"/>
    <p:sldId id="275" r:id="rId6"/>
    <p:sldId id="258" r:id="rId7"/>
    <p:sldId id="276" r:id="rId8"/>
    <p:sldId id="259" r:id="rId9"/>
    <p:sldId id="277" r:id="rId10"/>
    <p:sldId id="260" r:id="rId11"/>
    <p:sldId id="278" r:id="rId12"/>
    <p:sldId id="261" r:id="rId13"/>
    <p:sldId id="263" r:id="rId14"/>
    <p:sldId id="264" r:id="rId15"/>
    <p:sldId id="279" r:id="rId16"/>
    <p:sldId id="288" r:id="rId17"/>
    <p:sldId id="280" r:id="rId18"/>
    <p:sldId id="267" r:id="rId19"/>
    <p:sldId id="281" r:id="rId20"/>
    <p:sldId id="268" r:id="rId21"/>
    <p:sldId id="270" r:id="rId22"/>
    <p:sldId id="282" r:id="rId23"/>
    <p:sldId id="271" r:id="rId24"/>
    <p:sldId id="272" r:id="rId25"/>
    <p:sldId id="274" r:id="rId26"/>
    <p:sldId id="283" r:id="rId27"/>
    <p:sldId id="287" r:id="rId28"/>
  </p:sldIdLst>
  <p:sldSz cx="12192000" cy="6858000"/>
  <p:notesSz cx="6858000" cy="9144000"/>
  <p:custDataLst>
    <p:tags r:id="rId2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 Hirle" initials="AH" lastIdx="2" clrIdx="0">
    <p:extLst>
      <p:ext uri="{19B8F6BF-5375-455C-9EA6-DF929625EA0E}">
        <p15:presenceInfo xmlns:p15="http://schemas.microsoft.com/office/powerpoint/2012/main" userId="S-1-5-21-1227541556-3329031530-2256429514-19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5" d="100"/>
          <a:sy n="105" d="100"/>
        </p:scale>
        <p:origin x="774" y="102"/>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 Id="rId8" Type="http://schemas.openxmlformats.org/officeDocument/2006/relationships/slide" Target="slides/slide6.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28T17:11:35.991" idx="2">
    <p:pos x="5419" y="2114"/>
    <p:text>¿La frase final sería "se identifica como el Espíritu de Profecía"?</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a:t>Clique para editar o título mestre</a:t>
            </a:r>
            <a:endParaRPr lang="en-US"/>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a:p>
        </p:txBody>
      </p:sp>
      <p:sp>
        <p:nvSpPr>
          <p:cNvPr id="4" name="Date Placeholder 3"/>
          <p:cNvSpPr>
            <a:spLocks noGrp="1"/>
          </p:cNvSpPr>
          <p:nvPr>
            <p:ph type="dt" sz="half" idx="10"/>
          </p:nvPr>
        </p:nvSpPr>
        <p:spPr/>
        <p:txBody>
          <a:bodyPr/>
          <a:lstStyle/>
          <a:p>
            <a:fld id="{B61BEF0D-F0BB-DE4B-95CE-6DB70DBA9567}" type="datetimeFigureOut">
              <a:rPr lang="en-US"/>
              <a:t>8/1/2022</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a:t>Clique para editar o título mestre</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a:t>8/1/2022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6" name="Slide Number Placeholder 5"/>
          <p:cNvSpPr>
            <a:spLocks noGrp="1"/>
          </p:cNvSpPr>
          <p:nvPr>
            <p:ph type="sldNum" sz="quarter" idx="12"/>
          </p:nvPr>
        </p:nvSpPr>
        <p:spPr>
          <a:xfrm>
            <a:off x="531812" y="3244139"/>
            <a:ext cx="779767" cy="365125"/>
          </a:xfrm>
          <a:prstGeom prst="rect">
            <a:avLst/>
          </a:prstGeom>
        </p:spPr>
        <p:txBody>
          <a:bodyPr/>
          <a:lstStyle/>
          <a:p>
            <a:fld id="{D57F1E4F-1CFF-5643-939E-217C01CDF565}" type="slidenum">
              <a:rPr lang="en-US"/>
              <a:t>‹Nº›</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a:t>8/1/2022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6" name="Slide Number Placeholder 5"/>
          <p:cNvSpPr>
            <a:spLocks noGrp="1"/>
          </p:cNvSpPr>
          <p:nvPr>
            <p:ph type="sldNum" sz="quarter" idx="12"/>
          </p:nvPr>
        </p:nvSpPr>
        <p:spPr>
          <a:xfrm>
            <a:off x="531812" y="3244139"/>
            <a:ext cx="779767" cy="365125"/>
          </a:xfrm>
          <a:prstGeom prst="rect">
            <a:avLst/>
          </a:prstGeom>
        </p:spPr>
        <p:txBody>
          <a:bodyPr/>
          <a:lstStyle/>
          <a:p>
            <a:fld id="{D57F1E4F-1CFF-5643-939E-217C01CDF565}" type="slidenum">
              <a:rPr lang="en-US"/>
              <a:t>‹Nº›</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a:t>Clique para editar o título mestre</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a:t>8/1/2022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7" name="Slide Number Placeholder 6"/>
          <p:cNvSpPr>
            <a:spLocks noGrp="1"/>
          </p:cNvSpPr>
          <p:nvPr>
            <p:ph type="sldNum" sz="quarter" idx="12"/>
          </p:nvPr>
        </p:nvSpPr>
        <p:spPr>
          <a:xfrm>
            <a:off x="531812" y="4983087"/>
            <a:ext cx="779767" cy="365125"/>
          </a:xfrm>
          <a:prstGeom prst="rect">
            <a:avLst/>
          </a:prstGeom>
        </p:spPr>
        <p:txBody>
          <a:bodyPr/>
          <a:lstStyle/>
          <a:p>
            <a:fld id="{D57F1E4F-1CFF-5643-939E-217C01CDF565}" type="slidenum">
              <a:rPr lang="en-US"/>
              <a:t>‹Nº›</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a:t>8/1/2022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7" name="Slide Number Placeholder 6"/>
          <p:cNvSpPr>
            <a:spLocks noGrp="1"/>
          </p:cNvSpPr>
          <p:nvPr>
            <p:ph type="sldNum" sz="quarter" idx="12"/>
          </p:nvPr>
        </p:nvSpPr>
        <p:spPr>
          <a:xfrm>
            <a:off x="531812" y="4983087"/>
            <a:ext cx="779767" cy="365125"/>
          </a:xfrm>
          <a:prstGeom prst="rect">
            <a:avLst/>
          </a:prstGeom>
        </p:spPr>
        <p:txBody>
          <a:bodyPr/>
          <a:lstStyle/>
          <a:p>
            <a:fld id="{D57F1E4F-1CFF-5643-939E-217C01CDF565}" type="slidenum">
              <a:rPr lang="en-US"/>
              <a:t>‹Nº›</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a:t>Clique para editar o título mestre</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a:t>8/1/2022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7" name="Slide Number Placeholder 6"/>
          <p:cNvSpPr>
            <a:spLocks noGrp="1"/>
          </p:cNvSpPr>
          <p:nvPr>
            <p:ph type="sldNum" sz="quarter" idx="12"/>
          </p:nvPr>
        </p:nvSpPr>
        <p:spPr>
          <a:xfrm>
            <a:off x="531812" y="4983087"/>
            <a:ext cx="779767" cy="365125"/>
          </a:xfrm>
          <a:prstGeom prst="rect">
            <a:avLst/>
          </a:prstGeom>
        </p:spPr>
        <p:txBody>
          <a:bodyPr/>
          <a:lstStyle/>
          <a:p>
            <a:fld id="{D57F1E4F-1CFF-5643-939E-217C01CDF565}" type="slidenum">
              <a:rPr lang="en-US"/>
              <a:t>‹Nº›</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ncho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a:t>8/1/2022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6" name="Slide Number Placeholder 5"/>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a:t>‹Nº›</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a:t>Clique para editar o título mestre</a:t>
            </a:r>
            <a:endParaRPr lang="en-US"/>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a:t>8/1/2022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6" name="Slide Number Placeholder 5"/>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a:t>‹Nº›</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a:p>
        </p:txBody>
      </p:sp>
      <p:sp>
        <p:nvSpPr>
          <p:cNvPr id="4" name="Espaço Reservado para Data 3"/>
          <p:cNvSpPr>
            <a:spLocks noGrp="1"/>
          </p:cNvSpPr>
          <p:nvPr>
            <p:ph type="dt" sz="half" idx="10"/>
          </p:nvPr>
        </p:nvSpPr>
        <p:spPr/>
        <p:txBody>
          <a:bodyPr/>
          <a:lstStyle/>
          <a:p>
            <a:fld id="{9F69AF64-1BBB-46D0-A30F-6318E4840F89}" type="datetimeFigureOut">
              <a:rPr lang="en-US" smtClean="0">
                <a:solidFill>
                  <a:prstClr val="black">
                    <a:tint val="75000"/>
                  </a:prstClr>
                </a:solidFill>
              </a:rPr>
              <a:t>8/1/2022</a:t>
            </a:fld>
            <a:endParaRPr lang="en-US">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en-US">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30280102-799E-4118-A1CE-9D3CACED635D}" type="slidenum">
              <a:rPr lang="en-US" smtClean="0">
                <a:solidFill>
                  <a:prstClr val="black">
                    <a:tint val="75000"/>
                  </a:prstClr>
                </a:solidFill>
              </a:rPr>
              <a:t>‹Nº›</a:t>
            </a:fld>
            <a:endParaRPr lang="en-US">
              <a:solidFill>
                <a:prstClr val="black">
                  <a:tint val="75000"/>
                </a:prstClr>
              </a:solidFill>
            </a:endParaRPr>
          </a:p>
        </p:txBody>
      </p:sp>
    </p:spTree>
    <p:extLst>
      <p:ext uri="{BB962C8B-B14F-4D97-AF65-F5344CB8AC3E}">
        <p14:creationId xmlns:p14="http://schemas.microsoft.com/office/powerpoint/2010/main" val="931756579"/>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US"/>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p:cNvSpPr>
            <a:spLocks noGrp="1"/>
          </p:cNvSpPr>
          <p:nvPr>
            <p:ph type="dt" sz="half" idx="10"/>
          </p:nvPr>
        </p:nvSpPr>
        <p:spPr/>
        <p:txBody>
          <a:bodyPr/>
          <a:lstStyle/>
          <a:p>
            <a:fld id="{9F69AF64-1BBB-46D0-A30F-6318E4840F89}" type="datetimeFigureOut">
              <a:rPr lang="en-US" smtClean="0">
                <a:solidFill>
                  <a:prstClr val="black">
                    <a:tint val="75000"/>
                  </a:prstClr>
                </a:solidFill>
              </a:rPr>
              <a:t>8/1/2022</a:t>
            </a:fld>
            <a:endParaRPr lang="en-US">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en-US">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30280102-799E-4118-A1CE-9D3CACED635D}" type="slidenum">
              <a:rPr lang="en-US" smtClean="0">
                <a:solidFill>
                  <a:prstClr val="black">
                    <a:tint val="75000"/>
                  </a:prstClr>
                </a:solidFill>
              </a:rPr>
              <a:t>‹Nº›</a:t>
            </a:fld>
            <a:endParaRPr lang="en-US">
              <a:solidFill>
                <a:prstClr val="black">
                  <a:tint val="75000"/>
                </a:prstClr>
              </a:solidFill>
            </a:endParaRPr>
          </a:p>
        </p:txBody>
      </p:sp>
    </p:spTree>
    <p:extLst>
      <p:ext uri="{BB962C8B-B14F-4D97-AF65-F5344CB8AC3E}">
        <p14:creationId xmlns:p14="http://schemas.microsoft.com/office/powerpoint/2010/main" val="668013893"/>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US"/>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9F69AF64-1BBB-46D0-A30F-6318E4840F89}" type="datetimeFigureOut">
              <a:rPr lang="en-US" smtClean="0">
                <a:solidFill>
                  <a:prstClr val="black">
                    <a:tint val="75000"/>
                  </a:prstClr>
                </a:solidFill>
              </a:rPr>
              <a:t>8/1/2022</a:t>
            </a:fld>
            <a:endParaRPr lang="en-US">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en-US">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30280102-799E-4118-A1CE-9D3CACED635D}" type="slidenum">
              <a:rPr lang="en-US" smtClean="0">
                <a:solidFill>
                  <a:prstClr val="black">
                    <a:tint val="75000"/>
                  </a:prstClr>
                </a:solidFill>
              </a:rPr>
              <a:t>‹Nº›</a:t>
            </a:fld>
            <a:endParaRPr lang="en-US">
              <a:solidFill>
                <a:prstClr val="black">
                  <a:tint val="75000"/>
                </a:prstClr>
              </a:solidFill>
            </a:endParaRPr>
          </a:p>
        </p:txBody>
      </p:sp>
    </p:spTree>
    <p:extLst>
      <p:ext uri="{BB962C8B-B14F-4D97-AF65-F5344CB8AC3E}">
        <p14:creationId xmlns:p14="http://schemas.microsoft.com/office/powerpoint/2010/main" val="105815567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a:t>Clique para editar o título mestre</a:t>
            </a:r>
            <a:endParaRPr lang="en-US"/>
          </a:p>
        </p:txBody>
      </p:sp>
      <p:sp>
        <p:nvSpPr>
          <p:cNvPr id="3" name="Content Placeholder 2"/>
          <p:cNvSpPr>
            <a:spLocks noGrp="1"/>
          </p:cNvSpPr>
          <p:nvPr>
            <p:ph idx="1"/>
          </p:nvPr>
        </p:nvSpPr>
        <p:spPr>
          <a:xfrm>
            <a:off x="2589212" y="2133600"/>
            <a:ext cx="8915400" cy="3777622"/>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a:t>8/1/2022</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US"/>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Espaço Reservado para Data 4"/>
          <p:cNvSpPr>
            <a:spLocks noGrp="1"/>
          </p:cNvSpPr>
          <p:nvPr>
            <p:ph type="dt" sz="half" idx="10"/>
          </p:nvPr>
        </p:nvSpPr>
        <p:spPr/>
        <p:txBody>
          <a:bodyPr/>
          <a:lstStyle/>
          <a:p>
            <a:fld id="{9F69AF64-1BBB-46D0-A30F-6318E4840F89}" type="datetimeFigureOut">
              <a:rPr lang="en-US" smtClean="0">
                <a:solidFill>
                  <a:prstClr val="black">
                    <a:tint val="75000"/>
                  </a:prstClr>
                </a:solidFill>
              </a:rPr>
              <a:t>8/1/2022</a:t>
            </a:fld>
            <a:endParaRPr lang="en-US">
              <a:solidFill>
                <a:prstClr val="black">
                  <a:tint val="75000"/>
                </a:prstClr>
              </a:solidFill>
            </a:endParaRPr>
          </a:p>
        </p:txBody>
      </p:sp>
      <p:sp>
        <p:nvSpPr>
          <p:cNvPr id="6" name="Espaço Reservado para Rodapé 5"/>
          <p:cNvSpPr>
            <a:spLocks noGrp="1"/>
          </p:cNvSpPr>
          <p:nvPr>
            <p:ph type="ftr" sz="quarter" idx="11"/>
          </p:nvPr>
        </p:nvSpPr>
        <p:spPr/>
        <p:txBody>
          <a:bodyPr/>
          <a:lstStyle/>
          <a:p>
            <a:endParaRPr lang="en-US">
              <a:solidFill>
                <a:prstClr val="black">
                  <a:tint val="75000"/>
                </a:prstClr>
              </a:solidFill>
            </a:endParaRPr>
          </a:p>
        </p:txBody>
      </p:sp>
      <p:sp>
        <p:nvSpPr>
          <p:cNvPr id="7" name="Espaço Reservado para Número de Slide 6"/>
          <p:cNvSpPr>
            <a:spLocks noGrp="1"/>
          </p:cNvSpPr>
          <p:nvPr>
            <p:ph type="sldNum" sz="quarter" idx="12"/>
          </p:nvPr>
        </p:nvSpPr>
        <p:spPr/>
        <p:txBody>
          <a:bodyPr/>
          <a:lstStyle/>
          <a:p>
            <a:fld id="{30280102-799E-4118-A1CE-9D3CACED635D}" type="slidenum">
              <a:rPr lang="en-US" smtClean="0">
                <a:solidFill>
                  <a:prstClr val="black">
                    <a:tint val="75000"/>
                  </a:prstClr>
                </a:solidFill>
              </a:rPr>
              <a:t>‹Nº›</a:t>
            </a:fld>
            <a:endParaRPr lang="en-US">
              <a:solidFill>
                <a:prstClr val="black">
                  <a:tint val="75000"/>
                </a:prstClr>
              </a:solidFill>
            </a:endParaRPr>
          </a:p>
        </p:txBody>
      </p:sp>
    </p:spTree>
    <p:extLst>
      <p:ext uri="{BB962C8B-B14F-4D97-AF65-F5344CB8AC3E}">
        <p14:creationId xmlns:p14="http://schemas.microsoft.com/office/powerpoint/2010/main" val="2694352648"/>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endParaRPr lang="en-US"/>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Espaço Reservado para Data 6"/>
          <p:cNvSpPr>
            <a:spLocks noGrp="1"/>
          </p:cNvSpPr>
          <p:nvPr>
            <p:ph type="dt" sz="half" idx="10"/>
          </p:nvPr>
        </p:nvSpPr>
        <p:spPr/>
        <p:txBody>
          <a:bodyPr/>
          <a:lstStyle/>
          <a:p>
            <a:fld id="{9F69AF64-1BBB-46D0-A30F-6318E4840F89}" type="datetimeFigureOut">
              <a:rPr lang="en-US" smtClean="0">
                <a:solidFill>
                  <a:prstClr val="black">
                    <a:tint val="75000"/>
                  </a:prstClr>
                </a:solidFill>
              </a:rPr>
              <a:t>8/1/2022</a:t>
            </a:fld>
            <a:endParaRPr lang="en-US">
              <a:solidFill>
                <a:prstClr val="black">
                  <a:tint val="75000"/>
                </a:prstClr>
              </a:solidFill>
            </a:endParaRPr>
          </a:p>
        </p:txBody>
      </p:sp>
      <p:sp>
        <p:nvSpPr>
          <p:cNvPr id="8" name="Espaço Reservado para Rodapé 7"/>
          <p:cNvSpPr>
            <a:spLocks noGrp="1"/>
          </p:cNvSpPr>
          <p:nvPr>
            <p:ph type="ftr" sz="quarter" idx="11"/>
          </p:nvPr>
        </p:nvSpPr>
        <p:spPr/>
        <p:txBody>
          <a:bodyPr/>
          <a:lstStyle/>
          <a:p>
            <a:endParaRPr lang="en-US">
              <a:solidFill>
                <a:prstClr val="black">
                  <a:tint val="75000"/>
                </a:prstClr>
              </a:solidFill>
            </a:endParaRPr>
          </a:p>
        </p:txBody>
      </p:sp>
      <p:sp>
        <p:nvSpPr>
          <p:cNvPr id="9" name="Espaço Reservado para Número de Slide 8"/>
          <p:cNvSpPr>
            <a:spLocks noGrp="1"/>
          </p:cNvSpPr>
          <p:nvPr>
            <p:ph type="sldNum" sz="quarter" idx="12"/>
          </p:nvPr>
        </p:nvSpPr>
        <p:spPr/>
        <p:txBody>
          <a:bodyPr/>
          <a:lstStyle/>
          <a:p>
            <a:fld id="{30280102-799E-4118-A1CE-9D3CACED635D}" type="slidenum">
              <a:rPr lang="en-US" smtClean="0">
                <a:solidFill>
                  <a:prstClr val="black">
                    <a:tint val="75000"/>
                  </a:prstClr>
                </a:solidFill>
              </a:rPr>
              <a:t>‹Nº›</a:t>
            </a:fld>
            <a:endParaRPr lang="en-US">
              <a:solidFill>
                <a:prstClr val="black">
                  <a:tint val="75000"/>
                </a:prstClr>
              </a:solidFill>
            </a:endParaRPr>
          </a:p>
        </p:txBody>
      </p:sp>
    </p:spTree>
    <p:extLst>
      <p:ext uri="{BB962C8B-B14F-4D97-AF65-F5344CB8AC3E}">
        <p14:creationId xmlns:p14="http://schemas.microsoft.com/office/powerpoint/2010/main" val="1485742454"/>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US"/>
          </a:p>
        </p:txBody>
      </p:sp>
      <p:sp>
        <p:nvSpPr>
          <p:cNvPr id="3" name="Espaço Reservado para Data 2"/>
          <p:cNvSpPr>
            <a:spLocks noGrp="1"/>
          </p:cNvSpPr>
          <p:nvPr>
            <p:ph type="dt" sz="half" idx="10"/>
          </p:nvPr>
        </p:nvSpPr>
        <p:spPr/>
        <p:txBody>
          <a:bodyPr/>
          <a:lstStyle/>
          <a:p>
            <a:fld id="{9F69AF64-1BBB-46D0-A30F-6318E4840F89}" type="datetimeFigureOut">
              <a:rPr lang="en-US" smtClean="0">
                <a:solidFill>
                  <a:prstClr val="black">
                    <a:tint val="75000"/>
                  </a:prstClr>
                </a:solidFill>
              </a:rPr>
              <a:t>8/1/2022</a:t>
            </a:fld>
            <a:endParaRPr lang="en-US">
              <a:solidFill>
                <a:prstClr val="black">
                  <a:tint val="75000"/>
                </a:prstClr>
              </a:solidFill>
            </a:endParaRPr>
          </a:p>
        </p:txBody>
      </p:sp>
      <p:sp>
        <p:nvSpPr>
          <p:cNvPr id="4" name="Espaço Reservado para Rodapé 3"/>
          <p:cNvSpPr>
            <a:spLocks noGrp="1"/>
          </p:cNvSpPr>
          <p:nvPr>
            <p:ph type="ftr" sz="quarter" idx="11"/>
          </p:nvPr>
        </p:nvSpPr>
        <p:spPr/>
        <p:txBody>
          <a:bodyPr/>
          <a:lstStyle/>
          <a:p>
            <a:endParaRPr lang="en-US">
              <a:solidFill>
                <a:prstClr val="black">
                  <a:tint val="75000"/>
                </a:prstClr>
              </a:solidFill>
            </a:endParaRPr>
          </a:p>
        </p:txBody>
      </p:sp>
      <p:sp>
        <p:nvSpPr>
          <p:cNvPr id="5" name="Espaço Reservado para Número de Slide 4"/>
          <p:cNvSpPr>
            <a:spLocks noGrp="1"/>
          </p:cNvSpPr>
          <p:nvPr>
            <p:ph type="sldNum" sz="quarter" idx="12"/>
          </p:nvPr>
        </p:nvSpPr>
        <p:spPr/>
        <p:txBody>
          <a:bodyPr/>
          <a:lstStyle/>
          <a:p>
            <a:fld id="{30280102-799E-4118-A1CE-9D3CACED635D}" type="slidenum">
              <a:rPr lang="en-US" smtClean="0">
                <a:solidFill>
                  <a:prstClr val="black">
                    <a:tint val="75000"/>
                  </a:prstClr>
                </a:solidFill>
              </a:rPr>
              <a:t>‹Nº›</a:t>
            </a:fld>
            <a:endParaRPr lang="en-US">
              <a:solidFill>
                <a:prstClr val="black">
                  <a:tint val="75000"/>
                </a:prstClr>
              </a:solidFill>
            </a:endParaRPr>
          </a:p>
        </p:txBody>
      </p:sp>
    </p:spTree>
    <p:extLst>
      <p:ext uri="{BB962C8B-B14F-4D97-AF65-F5344CB8AC3E}">
        <p14:creationId xmlns:p14="http://schemas.microsoft.com/office/powerpoint/2010/main" val="1103349400"/>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F69AF64-1BBB-46D0-A30F-6318E4840F89}" type="datetimeFigureOut">
              <a:rPr lang="en-US" smtClean="0">
                <a:solidFill>
                  <a:prstClr val="black">
                    <a:tint val="75000"/>
                  </a:prstClr>
                </a:solidFill>
              </a:rPr>
              <a:t>8/1/2022</a:t>
            </a:fld>
            <a:endParaRPr lang="en-US">
              <a:solidFill>
                <a:prstClr val="black">
                  <a:tint val="75000"/>
                </a:prstClr>
              </a:solidFill>
            </a:endParaRPr>
          </a:p>
        </p:txBody>
      </p:sp>
      <p:sp>
        <p:nvSpPr>
          <p:cNvPr id="3" name="Espaço Reservado para Rodapé 2"/>
          <p:cNvSpPr>
            <a:spLocks noGrp="1"/>
          </p:cNvSpPr>
          <p:nvPr>
            <p:ph type="ftr" sz="quarter" idx="11"/>
          </p:nvPr>
        </p:nvSpPr>
        <p:spPr/>
        <p:txBody>
          <a:bodyPr/>
          <a:lstStyle/>
          <a:p>
            <a:endParaRPr lang="en-US">
              <a:solidFill>
                <a:prstClr val="black">
                  <a:tint val="75000"/>
                </a:prstClr>
              </a:solidFill>
            </a:endParaRPr>
          </a:p>
        </p:txBody>
      </p:sp>
      <p:sp>
        <p:nvSpPr>
          <p:cNvPr id="4" name="Espaço Reservado para Número de Slide 3"/>
          <p:cNvSpPr>
            <a:spLocks noGrp="1"/>
          </p:cNvSpPr>
          <p:nvPr>
            <p:ph type="sldNum" sz="quarter" idx="12"/>
          </p:nvPr>
        </p:nvSpPr>
        <p:spPr/>
        <p:txBody>
          <a:bodyPr/>
          <a:lstStyle/>
          <a:p>
            <a:fld id="{30280102-799E-4118-A1CE-9D3CACED635D}" type="slidenum">
              <a:rPr lang="en-US" smtClean="0">
                <a:solidFill>
                  <a:prstClr val="black">
                    <a:tint val="75000"/>
                  </a:prstClr>
                </a:solidFill>
              </a:rPr>
              <a:t>‹Nº›</a:t>
            </a:fld>
            <a:endParaRPr lang="en-US">
              <a:solidFill>
                <a:prstClr val="black">
                  <a:tint val="75000"/>
                </a:prstClr>
              </a:solidFill>
            </a:endParaRPr>
          </a:p>
        </p:txBody>
      </p:sp>
    </p:spTree>
    <p:extLst>
      <p:ext uri="{BB962C8B-B14F-4D97-AF65-F5344CB8AC3E}">
        <p14:creationId xmlns:p14="http://schemas.microsoft.com/office/powerpoint/2010/main" val="2787736912"/>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9F69AF64-1BBB-46D0-A30F-6318E4840F89}" type="datetimeFigureOut">
              <a:rPr lang="en-US" smtClean="0">
                <a:solidFill>
                  <a:prstClr val="black">
                    <a:tint val="75000"/>
                  </a:prstClr>
                </a:solidFill>
              </a:rPr>
              <a:t>8/1/2022</a:t>
            </a:fld>
            <a:endParaRPr lang="en-US">
              <a:solidFill>
                <a:prstClr val="black">
                  <a:tint val="75000"/>
                </a:prstClr>
              </a:solidFill>
            </a:endParaRPr>
          </a:p>
        </p:txBody>
      </p:sp>
      <p:sp>
        <p:nvSpPr>
          <p:cNvPr id="6" name="Espaço Reservado para Rodapé 5"/>
          <p:cNvSpPr>
            <a:spLocks noGrp="1"/>
          </p:cNvSpPr>
          <p:nvPr>
            <p:ph type="ftr" sz="quarter" idx="11"/>
          </p:nvPr>
        </p:nvSpPr>
        <p:spPr/>
        <p:txBody>
          <a:bodyPr/>
          <a:lstStyle/>
          <a:p>
            <a:endParaRPr lang="en-US">
              <a:solidFill>
                <a:prstClr val="black">
                  <a:tint val="75000"/>
                </a:prstClr>
              </a:solidFill>
            </a:endParaRPr>
          </a:p>
        </p:txBody>
      </p:sp>
      <p:sp>
        <p:nvSpPr>
          <p:cNvPr id="7" name="Espaço Reservado para Número de Slide 6"/>
          <p:cNvSpPr>
            <a:spLocks noGrp="1"/>
          </p:cNvSpPr>
          <p:nvPr>
            <p:ph type="sldNum" sz="quarter" idx="12"/>
          </p:nvPr>
        </p:nvSpPr>
        <p:spPr/>
        <p:txBody>
          <a:bodyPr/>
          <a:lstStyle/>
          <a:p>
            <a:fld id="{30280102-799E-4118-A1CE-9D3CACED635D}" type="slidenum">
              <a:rPr lang="en-US" smtClean="0">
                <a:solidFill>
                  <a:prstClr val="black">
                    <a:tint val="75000"/>
                  </a:prstClr>
                </a:solidFill>
              </a:rPr>
              <a:t>‹Nº›</a:t>
            </a:fld>
            <a:endParaRPr lang="en-US">
              <a:solidFill>
                <a:prstClr val="black">
                  <a:tint val="75000"/>
                </a:prstClr>
              </a:solidFill>
            </a:endParaRPr>
          </a:p>
        </p:txBody>
      </p:sp>
    </p:spTree>
    <p:extLst>
      <p:ext uri="{BB962C8B-B14F-4D97-AF65-F5344CB8AC3E}">
        <p14:creationId xmlns:p14="http://schemas.microsoft.com/office/powerpoint/2010/main" val="329032827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9F69AF64-1BBB-46D0-A30F-6318E4840F89}" type="datetimeFigureOut">
              <a:rPr lang="en-US" smtClean="0">
                <a:solidFill>
                  <a:prstClr val="black">
                    <a:tint val="75000"/>
                  </a:prstClr>
                </a:solidFill>
              </a:rPr>
              <a:t>8/1/2022</a:t>
            </a:fld>
            <a:endParaRPr lang="en-US">
              <a:solidFill>
                <a:prstClr val="black">
                  <a:tint val="75000"/>
                </a:prstClr>
              </a:solidFill>
            </a:endParaRPr>
          </a:p>
        </p:txBody>
      </p:sp>
      <p:sp>
        <p:nvSpPr>
          <p:cNvPr id="6" name="Espaço Reservado para Rodapé 5"/>
          <p:cNvSpPr>
            <a:spLocks noGrp="1"/>
          </p:cNvSpPr>
          <p:nvPr>
            <p:ph type="ftr" sz="quarter" idx="11"/>
          </p:nvPr>
        </p:nvSpPr>
        <p:spPr/>
        <p:txBody>
          <a:bodyPr/>
          <a:lstStyle/>
          <a:p>
            <a:endParaRPr lang="en-US">
              <a:solidFill>
                <a:prstClr val="black">
                  <a:tint val="75000"/>
                </a:prstClr>
              </a:solidFill>
            </a:endParaRPr>
          </a:p>
        </p:txBody>
      </p:sp>
      <p:sp>
        <p:nvSpPr>
          <p:cNvPr id="7" name="Espaço Reservado para Número de Slide 6"/>
          <p:cNvSpPr>
            <a:spLocks noGrp="1"/>
          </p:cNvSpPr>
          <p:nvPr>
            <p:ph type="sldNum" sz="quarter" idx="12"/>
          </p:nvPr>
        </p:nvSpPr>
        <p:spPr/>
        <p:txBody>
          <a:bodyPr/>
          <a:lstStyle/>
          <a:p>
            <a:fld id="{30280102-799E-4118-A1CE-9D3CACED635D}" type="slidenum">
              <a:rPr lang="en-US" smtClean="0">
                <a:solidFill>
                  <a:prstClr val="black">
                    <a:tint val="75000"/>
                  </a:prstClr>
                </a:solidFill>
              </a:rPr>
              <a:t>‹Nº›</a:t>
            </a:fld>
            <a:endParaRPr lang="en-US">
              <a:solidFill>
                <a:prstClr val="black">
                  <a:tint val="75000"/>
                </a:prstClr>
              </a:solidFill>
            </a:endParaRPr>
          </a:p>
        </p:txBody>
      </p:sp>
    </p:spTree>
    <p:extLst>
      <p:ext uri="{BB962C8B-B14F-4D97-AF65-F5344CB8AC3E}">
        <p14:creationId xmlns:p14="http://schemas.microsoft.com/office/powerpoint/2010/main" val="244651685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p:cNvSpPr>
            <a:spLocks noGrp="1"/>
          </p:cNvSpPr>
          <p:nvPr>
            <p:ph type="dt" sz="half" idx="10"/>
          </p:nvPr>
        </p:nvSpPr>
        <p:spPr/>
        <p:txBody>
          <a:bodyPr/>
          <a:lstStyle/>
          <a:p>
            <a:fld id="{9F69AF64-1BBB-46D0-A30F-6318E4840F89}" type="datetimeFigureOut">
              <a:rPr lang="en-US" smtClean="0">
                <a:solidFill>
                  <a:prstClr val="black">
                    <a:tint val="75000"/>
                  </a:prstClr>
                </a:solidFill>
              </a:rPr>
              <a:t>8/1/2022</a:t>
            </a:fld>
            <a:endParaRPr lang="en-US">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en-US">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30280102-799E-4118-A1CE-9D3CACED635D}" type="slidenum">
              <a:rPr lang="en-US" smtClean="0">
                <a:solidFill>
                  <a:prstClr val="black">
                    <a:tint val="75000"/>
                  </a:prstClr>
                </a:solidFill>
              </a:rPr>
              <a:t>‹Nº›</a:t>
            </a:fld>
            <a:endParaRPr lang="en-US">
              <a:solidFill>
                <a:prstClr val="black">
                  <a:tint val="75000"/>
                </a:prstClr>
              </a:solidFill>
            </a:endParaRPr>
          </a:p>
        </p:txBody>
      </p:sp>
    </p:spTree>
    <p:extLst>
      <p:ext uri="{BB962C8B-B14F-4D97-AF65-F5344CB8AC3E}">
        <p14:creationId xmlns:p14="http://schemas.microsoft.com/office/powerpoint/2010/main" val="1146439151"/>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endParaRPr lang="en-US"/>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p:cNvSpPr>
            <a:spLocks noGrp="1"/>
          </p:cNvSpPr>
          <p:nvPr>
            <p:ph type="dt" sz="half" idx="10"/>
          </p:nvPr>
        </p:nvSpPr>
        <p:spPr/>
        <p:txBody>
          <a:bodyPr/>
          <a:lstStyle/>
          <a:p>
            <a:fld id="{9F69AF64-1BBB-46D0-A30F-6318E4840F89}" type="datetimeFigureOut">
              <a:rPr lang="en-US" smtClean="0">
                <a:solidFill>
                  <a:prstClr val="black">
                    <a:tint val="75000"/>
                  </a:prstClr>
                </a:solidFill>
              </a:rPr>
              <a:t>8/1/2022</a:t>
            </a:fld>
            <a:endParaRPr lang="en-US">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en-US">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30280102-799E-4118-A1CE-9D3CACED635D}" type="slidenum">
              <a:rPr lang="en-US" smtClean="0">
                <a:solidFill>
                  <a:prstClr val="black">
                    <a:tint val="75000"/>
                  </a:prstClr>
                </a:solidFill>
              </a:rPr>
              <a:t>‹Nº›</a:t>
            </a:fld>
            <a:endParaRPr lang="en-US">
              <a:solidFill>
                <a:prstClr val="black">
                  <a:tint val="75000"/>
                </a:prstClr>
              </a:solidFill>
            </a:endParaRPr>
          </a:p>
        </p:txBody>
      </p:sp>
    </p:spTree>
    <p:extLst>
      <p:ext uri="{BB962C8B-B14F-4D97-AF65-F5344CB8AC3E}">
        <p14:creationId xmlns:p14="http://schemas.microsoft.com/office/powerpoint/2010/main" val="290581055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a:t>Clique para editar o título mestre</a:t>
            </a:r>
            <a:endParaRPr lang="en-US"/>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a:t>8/1/2022</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a:t>Clique para editar o título mestre</a:t>
            </a:r>
            <a:endParaRPr lang="en-US"/>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a:t>8/1/2022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11" name="Slide Number Placeholder 5"/>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a:t>‹Nº›</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a:t>8/1/2022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13" name="Slide Number Placeholder 5"/>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a:t>‹Nº›</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Date Placeholder 2"/>
          <p:cNvSpPr>
            <a:spLocks noGrp="1"/>
          </p:cNvSpPr>
          <p:nvPr>
            <p:ph type="dt" sz="half" idx="10"/>
          </p:nvPr>
        </p:nvSpPr>
        <p:spPr/>
        <p:txBody>
          <a:bodyPr/>
          <a:lstStyle/>
          <a:p>
            <a:fld id="{B61BEF0D-F0BB-DE4B-95CE-6DB70DBA9567}" type="datetimeFigureOut">
              <a:rPr lang="en-US"/>
              <a:t>8/1/2022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5" name="Slide Number Placeholder 4"/>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a:t>‹Nº›</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t>8/1/2022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4" name="Slide Number Placeholder 3"/>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a:t>‹Nº›</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a:t>Clique para editar o título mestre</a:t>
            </a:r>
            <a:endParaRPr lang="en-US"/>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a:t>8/1/2022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7" name="Slide Number Placeholder 6"/>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a:t>‹Nº›</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a:t>Clique para editar o título mestre</a:t>
            </a:r>
            <a:endParaRPr lang="en-US"/>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a:t>8/1/2022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a:p>
        </p:txBody>
      </p:sp>
      <p:sp>
        <p:nvSpPr>
          <p:cNvPr id="7" name="Slide Number Placeholder 6"/>
          <p:cNvSpPr>
            <a:spLocks noGrp="1"/>
          </p:cNvSpPr>
          <p:nvPr>
            <p:ph type="sldNum" sz="quarter" idx="12"/>
          </p:nvPr>
        </p:nvSpPr>
        <p:spPr>
          <a:xfrm>
            <a:off x="531812" y="4983087"/>
            <a:ext cx="779767" cy="365125"/>
          </a:xfrm>
          <a:prstGeom prst="rect">
            <a:avLst/>
          </a:prstGeom>
        </p:spPr>
        <p:txBody>
          <a:bodyPr/>
          <a:lstStyle/>
          <a:p>
            <a:fld id="{D57F1E4F-1CFF-5643-939E-217C01CDF565}" type="slidenum">
              <a:rPr lang="en-US"/>
              <a:t>‹Nº›</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1.jp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a:t>Haga clic para editar el título maestro</a:t>
            </a:r>
            <a:endParaRPr lang="en-US"/>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a:t>Haga clic para editar el texto maestro</a:t>
            </a:r>
          </a:p>
          <a:p>
            <a:pPr lvl="1"/>
            <a:r>
              <a:rPr lang="pt-BR"/>
              <a:t>Segundo nivel</a:t>
            </a:r>
          </a:p>
          <a:p>
            <a:pPr lvl="2"/>
            <a:r>
              <a:rPr lang="pt-BR"/>
              <a:t>Tercer nivel</a:t>
            </a:r>
          </a:p>
          <a:p>
            <a:pPr lvl="3"/>
            <a:r>
              <a:rPr lang="pt-BR"/>
              <a:t>Cuarto nivel</a:t>
            </a:r>
          </a:p>
          <a:p>
            <a:pPr lvl="4"/>
            <a:r>
              <a:rPr lang="pt-BR"/>
              <a:t>Quinto nivel</a:t>
            </a:r>
            <a:endParaRPr lang="en-US"/>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t>8/1/2022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Haga clic para editar el título maestro</a:t>
            </a:r>
            <a:endParaRPr lang="en-US"/>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Haga clic para editar el texto maestro</a:t>
            </a:r>
          </a:p>
          <a:p>
            <a:pPr lvl="1"/>
            <a:r>
              <a:rPr lang="pt-BR"/>
              <a:t>Segundo nivel</a:t>
            </a:r>
          </a:p>
          <a:p>
            <a:pPr lvl="2"/>
            <a:r>
              <a:rPr lang="pt-BR"/>
              <a:t>Tercer nivel</a:t>
            </a:r>
          </a:p>
          <a:p>
            <a:pPr lvl="3"/>
            <a:r>
              <a:rPr lang="pt-BR"/>
              <a:t>Cuarto nivel</a:t>
            </a:r>
          </a:p>
          <a:p>
            <a:pPr lvl="4"/>
            <a:r>
              <a:rPr lang="pt-BR"/>
              <a:t>Quinto nivel</a:t>
            </a:r>
            <a:endParaRPr lang="en-US"/>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9F69AF64-1BBB-46D0-A30F-6318E4840F89}" type="datetimeFigureOut">
              <a:rPr lang="en-US" smtClean="0">
                <a:solidFill>
                  <a:prstClr val="black">
                    <a:tint val="75000"/>
                  </a:prstClr>
                </a:solidFill>
              </a:rPr>
              <a:t>8/1/2022</a:t>
            </a:fld>
            <a:endParaRPr lang="en-US">
              <a:solidFill>
                <a:prstClr val="black">
                  <a:tint val="75000"/>
                </a:prstClr>
              </a:solidFill>
            </a:endParaRP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30280102-799E-4118-A1CE-9D3CACED635D}" type="slidenum">
              <a:rPr lang="en-US" smtClean="0">
                <a:solidFill>
                  <a:prstClr val="black">
                    <a:tint val="75000"/>
                  </a:prstClr>
                </a:solidFill>
              </a:rPr>
              <a:t>‹Nº›</a:t>
            </a:fld>
            <a:endParaRPr lang="en-US">
              <a:solidFill>
                <a:prstClr val="black">
                  <a:tint val="75000"/>
                </a:prstClr>
              </a:solidFill>
            </a:endParaRPr>
          </a:p>
        </p:txBody>
      </p:sp>
    </p:spTree>
    <p:extLst>
      <p:ext uri="{BB962C8B-B14F-4D97-AF65-F5344CB8AC3E}">
        <p14:creationId xmlns:p14="http://schemas.microsoft.com/office/powerpoint/2010/main" val="57333043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de la pantalla de un celular de un mensaje en letras blancas&#10;&#10;Descripción generada automáticamente con confianza baja">
            <a:extLst>
              <a:ext uri="{FF2B5EF4-FFF2-40B4-BE49-F238E27FC236}">
                <a16:creationId xmlns:a16="http://schemas.microsoft.com/office/drawing/2014/main" id="{1CE4A304-B031-8D93-C1C3-5B5F196A79A6}"/>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43170882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527770" y="922638"/>
            <a:ext cx="7056057" cy="4629665"/>
          </a:xfrm>
        </p:spPr>
        <p:txBody>
          <a:bodyPr>
            <a:noAutofit/>
          </a:bodyPr>
          <a:lstStyle/>
          <a:p>
            <a:pPr marL="0" indent="0">
              <a:buNone/>
            </a:pPr>
            <a:r>
              <a:rPr lang="en-US" sz="2800" dirty="0" err="1">
                <a:solidFill>
                  <a:schemeClr val="tx1"/>
                </a:solidFill>
                <a:latin typeface="Calibri" panose="020F0502020204030204" pitchFamily="34" charset="0"/>
              </a:rPr>
              <a:t>Frecuente</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en</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los</a:t>
            </a:r>
            <a:r>
              <a:rPr lang="en-US" sz="2800" dirty="0">
                <a:solidFill>
                  <a:schemeClr val="tx1"/>
                </a:solidFill>
                <a:latin typeface="Calibri" panose="020F0502020204030204" pitchFamily="34" charset="0"/>
              </a:rPr>
              <a:t> Targum. </a:t>
            </a:r>
            <a:r>
              <a:rPr lang="en-US" sz="2800" dirty="0" err="1">
                <a:solidFill>
                  <a:schemeClr val="tx1"/>
                </a:solidFill>
                <a:latin typeface="Calibri" panose="020F0502020204030204" pitchFamily="34" charset="0"/>
              </a:rPr>
              <a:t>Ejemplo</a:t>
            </a:r>
            <a:r>
              <a:rPr lang="en-US" sz="2800" dirty="0">
                <a:solidFill>
                  <a:schemeClr val="tx1"/>
                </a:solidFill>
                <a:latin typeface="Calibri" panose="020F0502020204030204" pitchFamily="34" charset="0"/>
              </a:rPr>
              <a:t>:</a:t>
            </a:r>
          </a:p>
          <a:p>
            <a:pPr>
              <a:buFont typeface="Arial" panose="020B0604020202020204" pitchFamily="34" charset="0"/>
              <a:buChar char="•"/>
            </a:pPr>
            <a:endParaRPr lang="en-US" sz="1100" dirty="0">
              <a:latin typeface="Calibri" panose="020F0502020204030204" pitchFamily="34" charset="0"/>
            </a:endParaRPr>
          </a:p>
          <a:p>
            <a:pPr lvl="1">
              <a:buFont typeface="Arial" panose="020B0604020202020204" pitchFamily="34" charset="0"/>
              <a:buChar char="•"/>
            </a:pPr>
            <a:r>
              <a:rPr lang="en-US" sz="2600" i="1" dirty="0">
                <a:solidFill>
                  <a:schemeClr val="tx1"/>
                </a:solidFill>
                <a:latin typeface="Calibri" panose="020F0502020204030204" pitchFamily="34" charset="0"/>
              </a:rPr>
              <a:t>Targum </a:t>
            </a:r>
            <a:r>
              <a:rPr lang="en-US" sz="2600" i="1" dirty="0" err="1">
                <a:solidFill>
                  <a:schemeClr val="tx1"/>
                </a:solidFill>
                <a:latin typeface="Calibri" panose="020F0502020204030204" pitchFamily="34" charset="0"/>
              </a:rPr>
              <a:t>Onqelos</a:t>
            </a:r>
            <a:r>
              <a:rPr lang="en-US" sz="2600" i="1" dirty="0">
                <a:solidFill>
                  <a:schemeClr val="tx1"/>
                </a:solidFill>
                <a:latin typeface="Calibri" panose="020F0502020204030204" pitchFamily="34" charset="0"/>
              </a:rPr>
              <a:t> de </a:t>
            </a:r>
            <a:r>
              <a:rPr lang="en-US" sz="2600" i="1" dirty="0" err="1">
                <a:solidFill>
                  <a:schemeClr val="tx1"/>
                </a:solidFill>
                <a:latin typeface="Calibri" panose="020F0502020204030204" pitchFamily="34" charset="0"/>
              </a:rPr>
              <a:t>Génesis</a:t>
            </a:r>
            <a:r>
              <a:rPr lang="en-US" sz="2600" i="1" dirty="0">
                <a:solidFill>
                  <a:schemeClr val="tx1"/>
                </a:solidFill>
                <a:latin typeface="Calibri" panose="020F0502020204030204" pitchFamily="34" charset="0"/>
              </a:rPr>
              <a:t> </a:t>
            </a:r>
            <a:r>
              <a:rPr lang="en-US" sz="2600" dirty="0">
                <a:solidFill>
                  <a:schemeClr val="tx1"/>
                </a:solidFill>
                <a:latin typeface="Calibri" panose="020F0502020204030204" pitchFamily="34" charset="0"/>
              </a:rPr>
              <a:t>41:38 - "</a:t>
            </a:r>
            <a:r>
              <a:rPr lang="en-US" sz="2600" dirty="0" err="1">
                <a:solidFill>
                  <a:schemeClr val="tx1"/>
                </a:solidFill>
                <a:latin typeface="Calibri" panose="020F0502020204030204" pitchFamily="34" charset="0"/>
              </a:rPr>
              <a:t>Entonces</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el</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Faraón</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dijo</a:t>
            </a:r>
            <a:r>
              <a:rPr lang="en-US" sz="2600" dirty="0">
                <a:solidFill>
                  <a:schemeClr val="tx1"/>
                </a:solidFill>
                <a:latin typeface="Calibri" panose="020F0502020204030204" pitchFamily="34" charset="0"/>
              </a:rPr>
              <a:t> a sus </a:t>
            </a:r>
            <a:r>
              <a:rPr lang="en-US" sz="2600" dirty="0" err="1">
                <a:solidFill>
                  <a:schemeClr val="tx1"/>
                </a:solidFill>
                <a:latin typeface="Calibri" panose="020F0502020204030204" pitchFamily="34" charset="0"/>
              </a:rPr>
              <a:t>siervos</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Podríamos</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encontrar</a:t>
            </a:r>
            <a:r>
              <a:rPr lang="en-US" sz="2600" dirty="0">
                <a:solidFill>
                  <a:schemeClr val="tx1"/>
                </a:solidFill>
                <a:latin typeface="Calibri" panose="020F0502020204030204" pitchFamily="34" charset="0"/>
              </a:rPr>
              <a:t> un hombre </a:t>
            </a:r>
            <a:r>
              <a:rPr lang="en-US" sz="2600" dirty="0" err="1">
                <a:solidFill>
                  <a:schemeClr val="tx1"/>
                </a:solidFill>
                <a:latin typeface="Calibri" panose="020F0502020204030204" pitchFamily="34" charset="0"/>
              </a:rPr>
              <a:t>como</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éste</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en</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el</a:t>
            </a:r>
            <a:r>
              <a:rPr lang="en-US" sz="2600" dirty="0">
                <a:solidFill>
                  <a:schemeClr val="tx1"/>
                </a:solidFill>
                <a:latin typeface="Calibri" panose="020F0502020204030204" pitchFamily="34" charset="0"/>
              </a:rPr>
              <a:t> que </a:t>
            </a:r>
            <a:r>
              <a:rPr lang="en-US" sz="2600" dirty="0" err="1">
                <a:solidFill>
                  <a:schemeClr val="tx1"/>
                </a:solidFill>
                <a:latin typeface="Calibri" panose="020F0502020204030204" pitchFamily="34" charset="0"/>
              </a:rPr>
              <a:t>está</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el</a:t>
            </a:r>
            <a:r>
              <a:rPr lang="en-US" sz="2600" dirty="0">
                <a:solidFill>
                  <a:schemeClr val="tx1"/>
                </a:solidFill>
                <a:latin typeface="Calibri" panose="020F0502020204030204" pitchFamily="34" charset="0"/>
              </a:rPr>
              <a:t> </a:t>
            </a:r>
            <a:r>
              <a:rPr lang="en-US" sz="2600" i="1" dirty="0" err="1">
                <a:solidFill>
                  <a:schemeClr val="tx1"/>
                </a:solidFill>
                <a:latin typeface="Calibri" panose="020F0502020204030204" pitchFamily="34" charset="0"/>
              </a:rPr>
              <a:t>Espíritu</a:t>
            </a:r>
            <a:r>
              <a:rPr lang="en-US" sz="2600" i="1" dirty="0">
                <a:solidFill>
                  <a:schemeClr val="tx1"/>
                </a:solidFill>
                <a:latin typeface="Calibri" panose="020F0502020204030204" pitchFamily="34" charset="0"/>
              </a:rPr>
              <a:t> de </a:t>
            </a:r>
            <a:r>
              <a:rPr lang="en-US" sz="2600" i="1" dirty="0" err="1">
                <a:solidFill>
                  <a:schemeClr val="tx1"/>
                </a:solidFill>
                <a:latin typeface="Calibri" panose="020F0502020204030204" pitchFamily="34" charset="0"/>
              </a:rPr>
              <a:t>Profecía</a:t>
            </a:r>
            <a:r>
              <a:rPr lang="en-US" sz="2600" i="1" dirty="0">
                <a:solidFill>
                  <a:schemeClr val="tx1"/>
                </a:solidFill>
                <a:latin typeface="Calibri" panose="020F0502020204030204" pitchFamily="34" charset="0"/>
              </a:rPr>
              <a:t> ante </a:t>
            </a:r>
            <a:r>
              <a:rPr lang="en-US" sz="2600" i="1" dirty="0" err="1">
                <a:solidFill>
                  <a:schemeClr val="tx1"/>
                </a:solidFill>
                <a:latin typeface="Calibri" panose="020F0502020204030204" pitchFamily="34" charset="0"/>
              </a:rPr>
              <a:t>el</a:t>
            </a:r>
            <a:r>
              <a:rPr lang="en-US" sz="2600" i="1" dirty="0">
                <a:solidFill>
                  <a:schemeClr val="tx1"/>
                </a:solidFill>
                <a:latin typeface="Calibri" panose="020F0502020204030204" pitchFamily="34" charset="0"/>
              </a:rPr>
              <a:t> </a:t>
            </a:r>
            <a:r>
              <a:rPr lang="en-US" sz="2600" i="1" dirty="0" err="1">
                <a:solidFill>
                  <a:schemeClr val="tx1"/>
                </a:solidFill>
                <a:latin typeface="Calibri" panose="020F0502020204030204" pitchFamily="34" charset="0"/>
              </a:rPr>
              <a:t>Señor</a:t>
            </a:r>
            <a:r>
              <a:rPr lang="en-US" sz="2600" i="1" dirty="0">
                <a:solidFill>
                  <a:schemeClr val="tx1"/>
                </a:solidFill>
                <a:latin typeface="Calibri" panose="020F0502020204030204" pitchFamily="34" charset="0"/>
              </a:rPr>
              <a:t>?</a:t>
            </a:r>
          </a:p>
          <a:p>
            <a:pPr>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pt-BR"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7902" y="1136825"/>
            <a:ext cx="3052205" cy="4735542"/>
          </a:xfrm>
          <a:prstGeom prst="rect">
            <a:avLst/>
          </a:prstGeom>
        </p:spPr>
      </p:pic>
      <p:sp>
        <p:nvSpPr>
          <p:cNvPr id="4" name="CaixaDeTexto 3"/>
          <p:cNvSpPr txBox="1"/>
          <p:nvPr/>
        </p:nvSpPr>
        <p:spPr>
          <a:xfrm rot="16200000">
            <a:off x="10861344" y="4872348"/>
            <a:ext cx="1894114" cy="215444"/>
          </a:xfrm>
          <a:prstGeom prst="rect">
            <a:avLst/>
          </a:prstGeom>
          <a:noFill/>
        </p:spPr>
        <p:txBody>
          <a:bodyPr wrap="square" rtlCol="0">
            <a:spAutoFit/>
          </a:bodyPr>
          <a:lstStyle/>
          <a:p>
            <a:r>
              <a:rPr lang="en-US" sz="800">
                <a:latin typeface="Calibri" panose="020F0502020204030204" pitchFamily="34" charset="0"/>
              </a:rPr>
              <a:t>Wikimedia</a:t>
            </a:r>
          </a:p>
        </p:txBody>
      </p:sp>
      <p:sp>
        <p:nvSpPr>
          <p:cNvPr id="7" name="Título 1"/>
          <p:cNvSpPr txBox="1"/>
          <p:nvPr/>
        </p:nvSpPr>
        <p:spPr>
          <a:xfrm>
            <a:off x="1142056" y="96930"/>
            <a:ext cx="8911687" cy="82570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dirty="0">
                <a:solidFill>
                  <a:srgbClr val="C00000"/>
                </a:solidFill>
                <a:latin typeface="Calibri" panose="020F0502020204030204" pitchFamily="34" charset="0"/>
              </a:rPr>
              <a:t>El </a:t>
            </a:r>
            <a:r>
              <a:rPr lang="pt-BR" b="1" dirty="0" err="1">
                <a:solidFill>
                  <a:srgbClr val="C00000"/>
                </a:solidFill>
                <a:latin typeface="Calibri" panose="020F0502020204030204" pitchFamily="34" charset="0"/>
              </a:rPr>
              <a:t>Espíritu</a:t>
            </a:r>
            <a:r>
              <a:rPr lang="pt-BR" b="1" dirty="0">
                <a:solidFill>
                  <a:srgbClr val="C00000"/>
                </a:solidFill>
                <a:latin typeface="Calibri" panose="020F0502020204030204" pitchFamily="34" charset="0"/>
              </a:rPr>
              <a:t> de </a:t>
            </a:r>
            <a:r>
              <a:rPr lang="pt-BR" b="1" dirty="0" err="1">
                <a:solidFill>
                  <a:srgbClr val="C00000"/>
                </a:solidFill>
                <a:latin typeface="Calibri" panose="020F0502020204030204" pitchFamily="34" charset="0"/>
              </a:rPr>
              <a:t>Profecía</a:t>
            </a:r>
            <a:endParaRPr lang="pt-BR" b="1" dirty="0">
              <a:solidFill>
                <a:srgbClr val="C00000"/>
              </a:solidFill>
              <a:latin typeface="Calibri" panose="020F0502020204030204" pitchFamily="34" charset="0"/>
            </a:endParaRPr>
          </a:p>
        </p:txBody>
      </p:sp>
    </p:spTree>
    <p:extLst>
      <p:ext uri="{BB962C8B-B14F-4D97-AF65-F5344CB8AC3E}">
        <p14:creationId xmlns:p14="http://schemas.microsoft.com/office/powerpoint/2010/main" val="53193436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636251" y="922638"/>
            <a:ext cx="10315686" cy="4629665"/>
          </a:xfrm>
        </p:spPr>
        <p:txBody>
          <a:bodyPr>
            <a:noAutofit/>
          </a:bodyPr>
          <a:lstStyle/>
          <a:p>
            <a:pPr marL="0" indent="0">
              <a:buNone/>
            </a:pPr>
            <a:r>
              <a:rPr lang="en-US" sz="2800" dirty="0" err="1">
                <a:solidFill>
                  <a:schemeClr val="tx1"/>
                </a:solidFill>
                <a:latin typeface="Calibri" panose="020F0502020204030204" pitchFamily="34" charset="0"/>
              </a:rPr>
              <a:t>Frecuente</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en</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los</a:t>
            </a:r>
            <a:r>
              <a:rPr lang="en-US" sz="2800" dirty="0">
                <a:solidFill>
                  <a:schemeClr val="tx1"/>
                </a:solidFill>
                <a:latin typeface="Calibri" panose="020F0502020204030204" pitchFamily="34" charset="0"/>
              </a:rPr>
              <a:t> Targums. </a:t>
            </a:r>
            <a:r>
              <a:rPr lang="en-US" sz="2800" dirty="0" err="1">
                <a:solidFill>
                  <a:schemeClr val="tx1"/>
                </a:solidFill>
                <a:latin typeface="Calibri" panose="020F0502020204030204" pitchFamily="34" charset="0"/>
              </a:rPr>
              <a:t>Ejemplos</a:t>
            </a:r>
            <a:r>
              <a:rPr lang="en-US" sz="2800" dirty="0">
                <a:solidFill>
                  <a:schemeClr val="tx1"/>
                </a:solidFill>
                <a:latin typeface="Calibri" panose="020F0502020204030204" pitchFamily="34" charset="0"/>
              </a:rPr>
              <a:t>:</a:t>
            </a:r>
          </a:p>
          <a:p>
            <a:pPr>
              <a:buFont typeface="Arial" panose="020B0604020202020204" pitchFamily="34" charset="0"/>
              <a:buChar char="•"/>
            </a:pPr>
            <a:endParaRPr lang="en-US" sz="100" i="1" dirty="0">
              <a:solidFill>
                <a:schemeClr val="tx1"/>
              </a:solidFill>
              <a:latin typeface="Calibri" panose="020F0502020204030204" pitchFamily="34" charset="0"/>
            </a:endParaRPr>
          </a:p>
          <a:p>
            <a:pPr lvl="1">
              <a:buFont typeface="Arial" panose="020B0604020202020204" pitchFamily="34" charset="0"/>
              <a:buChar char="•"/>
            </a:pPr>
            <a:r>
              <a:rPr lang="en-US" sz="2600" i="1" dirty="0">
                <a:solidFill>
                  <a:schemeClr val="tx1"/>
                </a:solidFill>
                <a:latin typeface="Calibri" panose="020F0502020204030204" pitchFamily="34" charset="0"/>
              </a:rPr>
              <a:t>Targum de </a:t>
            </a:r>
            <a:r>
              <a:rPr lang="en-US" sz="2600" i="1" dirty="0" err="1">
                <a:solidFill>
                  <a:schemeClr val="tx1"/>
                </a:solidFill>
                <a:latin typeface="Calibri" panose="020F0502020204030204" pitchFamily="34" charset="0"/>
              </a:rPr>
              <a:t>Jonatán</a:t>
            </a:r>
            <a:r>
              <a:rPr lang="en-US" sz="2600" i="1" dirty="0">
                <a:solidFill>
                  <a:schemeClr val="tx1"/>
                </a:solidFill>
                <a:latin typeface="Calibri" panose="020F0502020204030204" pitchFamily="34" charset="0"/>
              </a:rPr>
              <a:t> de </a:t>
            </a:r>
            <a:r>
              <a:rPr lang="en-US" sz="2600" i="1" dirty="0" err="1">
                <a:solidFill>
                  <a:schemeClr val="tx1"/>
                </a:solidFill>
                <a:latin typeface="Calibri" panose="020F0502020204030204" pitchFamily="34" charset="0"/>
              </a:rPr>
              <a:t>Éxodo</a:t>
            </a:r>
            <a:r>
              <a:rPr lang="en-US" sz="2600" i="1" dirty="0">
                <a:solidFill>
                  <a:schemeClr val="tx1"/>
                </a:solidFill>
                <a:latin typeface="Calibri" panose="020F0502020204030204" pitchFamily="34" charset="0"/>
              </a:rPr>
              <a:t> </a:t>
            </a:r>
            <a:r>
              <a:rPr lang="en-US" sz="2600" dirty="0">
                <a:solidFill>
                  <a:schemeClr val="tx1"/>
                </a:solidFill>
                <a:latin typeface="Calibri" panose="020F0502020204030204" pitchFamily="34" charset="0"/>
              </a:rPr>
              <a:t>35:31 [</a:t>
            </a:r>
            <a:r>
              <a:rPr lang="en-US" sz="2600" dirty="0" err="1">
                <a:solidFill>
                  <a:schemeClr val="tx1"/>
                </a:solidFill>
                <a:latin typeface="Calibri" panose="020F0502020204030204" pitchFamily="34" charset="0"/>
              </a:rPr>
              <a:t>Sobre</a:t>
            </a:r>
            <a:r>
              <a:rPr lang="en-US" sz="2600" dirty="0">
                <a:solidFill>
                  <a:schemeClr val="tx1"/>
                </a:solidFill>
                <a:latin typeface="Calibri" panose="020F0502020204030204" pitchFamily="34" charset="0"/>
              </a:rPr>
              <a:t> Bezalel] - "...y </a:t>
            </a:r>
            <a:r>
              <a:rPr lang="en-US" sz="2600" dirty="0" err="1">
                <a:solidFill>
                  <a:schemeClr val="tx1"/>
                </a:solidFill>
                <a:latin typeface="Calibri" panose="020F0502020204030204" pitchFamily="34" charset="0"/>
              </a:rPr>
              <a:t>llénalo</a:t>
            </a:r>
            <a:r>
              <a:rPr lang="en-US" sz="2600" dirty="0">
                <a:solidFill>
                  <a:schemeClr val="tx1"/>
                </a:solidFill>
                <a:latin typeface="Calibri" panose="020F0502020204030204" pitchFamily="34" charset="0"/>
              </a:rPr>
              <a:t> de </a:t>
            </a:r>
            <a:r>
              <a:rPr lang="en-US" sz="2600" i="1" dirty="0" err="1">
                <a:solidFill>
                  <a:schemeClr val="tx1"/>
                </a:solidFill>
                <a:latin typeface="Calibri" panose="020F0502020204030204" pitchFamily="34" charset="0"/>
              </a:rPr>
              <a:t>Espíritu</a:t>
            </a:r>
            <a:r>
              <a:rPr lang="en-US" sz="2600" i="1" dirty="0">
                <a:solidFill>
                  <a:schemeClr val="tx1"/>
                </a:solidFill>
                <a:latin typeface="Calibri" panose="020F0502020204030204" pitchFamily="34" charset="0"/>
              </a:rPr>
              <a:t> de </a:t>
            </a:r>
            <a:r>
              <a:rPr lang="en-US" sz="2600" i="1" dirty="0" err="1">
                <a:solidFill>
                  <a:schemeClr val="tx1"/>
                </a:solidFill>
                <a:latin typeface="Calibri" panose="020F0502020204030204" pitchFamily="34" charset="0"/>
              </a:rPr>
              <a:t>Profecía</a:t>
            </a:r>
            <a:r>
              <a:rPr lang="en-US" sz="2600" i="1" dirty="0">
                <a:solidFill>
                  <a:schemeClr val="tx1"/>
                </a:solidFill>
                <a:latin typeface="Calibri" panose="020F0502020204030204" pitchFamily="34" charset="0"/>
              </a:rPr>
              <a:t> ante </a:t>
            </a:r>
            <a:r>
              <a:rPr lang="en-US" sz="2600" i="1" dirty="0" err="1">
                <a:solidFill>
                  <a:schemeClr val="tx1"/>
                </a:solidFill>
                <a:latin typeface="Calibri" panose="020F0502020204030204" pitchFamily="34" charset="0"/>
              </a:rPr>
              <a:t>el</a:t>
            </a:r>
            <a:r>
              <a:rPr lang="en-US" sz="2600" i="1" dirty="0">
                <a:solidFill>
                  <a:schemeClr val="tx1"/>
                </a:solidFill>
                <a:latin typeface="Calibri" panose="020F0502020204030204" pitchFamily="34" charset="0"/>
              </a:rPr>
              <a:t> </a:t>
            </a:r>
            <a:r>
              <a:rPr lang="en-US" sz="2600" i="1" dirty="0" err="1">
                <a:solidFill>
                  <a:schemeClr val="tx1"/>
                </a:solidFill>
                <a:latin typeface="Calibri" panose="020F0502020204030204" pitchFamily="34" charset="0"/>
              </a:rPr>
              <a:t>Señor</a:t>
            </a:r>
            <a:r>
              <a:rPr lang="en-US" sz="2600" dirty="0">
                <a:solidFill>
                  <a:schemeClr val="tx1"/>
                </a:solidFill>
                <a:latin typeface="Calibri" panose="020F0502020204030204" pitchFamily="34" charset="0"/>
              </a:rPr>
              <a:t>, de </a:t>
            </a:r>
            <a:r>
              <a:rPr lang="en-US" sz="2600" dirty="0" err="1">
                <a:solidFill>
                  <a:schemeClr val="tx1"/>
                </a:solidFill>
                <a:latin typeface="Calibri" panose="020F0502020204030204" pitchFamily="34" charset="0"/>
              </a:rPr>
              <a:t>sabiduría</a:t>
            </a:r>
            <a:r>
              <a:rPr lang="en-US" sz="2600" dirty="0">
                <a:solidFill>
                  <a:schemeClr val="tx1"/>
                </a:solidFill>
                <a:latin typeface="Calibri" panose="020F0502020204030204" pitchFamily="34" charset="0"/>
              </a:rPr>
              <a:t>, de </a:t>
            </a:r>
            <a:r>
              <a:rPr lang="en-US" sz="2600" dirty="0" err="1">
                <a:solidFill>
                  <a:schemeClr val="tx1"/>
                </a:solidFill>
                <a:latin typeface="Calibri" panose="020F0502020204030204" pitchFamily="34" charset="0"/>
              </a:rPr>
              <a:t>entendimiento</a:t>
            </a:r>
            <a:r>
              <a:rPr lang="en-US" sz="2600" dirty="0">
                <a:solidFill>
                  <a:schemeClr val="tx1"/>
                </a:solidFill>
                <a:latin typeface="Calibri" panose="020F0502020204030204" pitchFamily="34" charset="0"/>
              </a:rPr>
              <a:t> y de </a:t>
            </a:r>
            <a:r>
              <a:rPr lang="en-US" sz="2600" dirty="0" err="1">
                <a:solidFill>
                  <a:schemeClr val="tx1"/>
                </a:solidFill>
                <a:latin typeface="Calibri" panose="020F0502020204030204" pitchFamily="34" charset="0"/>
              </a:rPr>
              <a:t>conocimiento</a:t>
            </a:r>
            <a:r>
              <a:rPr lang="en-US" sz="2600" dirty="0">
                <a:solidFill>
                  <a:schemeClr val="tx1"/>
                </a:solidFill>
                <a:latin typeface="Calibri" panose="020F0502020204030204" pitchFamily="34" charset="0"/>
              </a:rPr>
              <a:t>, y de </a:t>
            </a:r>
            <a:r>
              <a:rPr lang="en-US" sz="2600" dirty="0" err="1">
                <a:solidFill>
                  <a:schemeClr val="tx1"/>
                </a:solidFill>
                <a:latin typeface="Calibri" panose="020F0502020204030204" pitchFamily="34" charset="0"/>
              </a:rPr>
              <a:t>habilidad</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en</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todo</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oficio</a:t>
            </a:r>
            <a:r>
              <a:rPr lang="en-US" sz="2600" dirty="0">
                <a:solidFill>
                  <a:schemeClr val="tx1"/>
                </a:solidFill>
                <a:latin typeface="Calibri" panose="020F0502020204030204" pitchFamily="34" charset="0"/>
              </a:rPr>
              <a:t>".</a:t>
            </a:r>
          </a:p>
          <a:p>
            <a:pPr marL="457200" lvl="1" indent="0">
              <a:buNone/>
            </a:pPr>
            <a:endParaRPr lang="en-US" sz="2600" dirty="0">
              <a:solidFill>
                <a:schemeClr val="tx1"/>
              </a:solidFill>
              <a:latin typeface="Calibri" panose="020F0502020204030204" pitchFamily="34" charset="0"/>
            </a:endParaRPr>
          </a:p>
          <a:p>
            <a:pPr lvl="1">
              <a:buFont typeface="Arial" panose="020B0604020202020204" pitchFamily="34" charset="0"/>
              <a:buChar char="•"/>
            </a:pPr>
            <a:r>
              <a:rPr lang="en-US" sz="2600" i="1" dirty="0">
                <a:solidFill>
                  <a:schemeClr val="tx1"/>
                </a:solidFill>
                <a:latin typeface="Calibri" panose="020F0502020204030204" pitchFamily="34" charset="0"/>
              </a:rPr>
              <a:t>Targum </a:t>
            </a:r>
            <a:r>
              <a:rPr lang="en-US" sz="2600" i="1" dirty="0" err="1">
                <a:solidFill>
                  <a:schemeClr val="tx1"/>
                </a:solidFill>
                <a:latin typeface="Calibri" panose="020F0502020204030204" pitchFamily="34" charset="0"/>
              </a:rPr>
              <a:t>Onqelos</a:t>
            </a:r>
            <a:r>
              <a:rPr lang="en-US" sz="2600" i="1" dirty="0">
                <a:solidFill>
                  <a:schemeClr val="tx1"/>
                </a:solidFill>
                <a:latin typeface="Calibri" panose="020F0502020204030204" pitchFamily="34" charset="0"/>
              </a:rPr>
              <a:t> de </a:t>
            </a:r>
            <a:r>
              <a:rPr lang="en-US" sz="2600" i="1" dirty="0" err="1">
                <a:solidFill>
                  <a:schemeClr val="tx1"/>
                </a:solidFill>
                <a:latin typeface="Calibri" panose="020F0502020204030204" pitchFamily="34" charset="0"/>
              </a:rPr>
              <a:t>Números</a:t>
            </a:r>
            <a:r>
              <a:rPr lang="en-US" sz="2600" i="1" dirty="0">
                <a:solidFill>
                  <a:schemeClr val="tx1"/>
                </a:solidFill>
                <a:latin typeface="Calibri" panose="020F0502020204030204" pitchFamily="34" charset="0"/>
              </a:rPr>
              <a:t> </a:t>
            </a:r>
            <a:r>
              <a:rPr lang="en-US" sz="2600" dirty="0">
                <a:solidFill>
                  <a:schemeClr val="tx1"/>
                </a:solidFill>
                <a:latin typeface="Calibri" panose="020F0502020204030204" pitchFamily="34" charset="0"/>
              </a:rPr>
              <a:t>27:18 - "</a:t>
            </a:r>
            <a:r>
              <a:rPr lang="en-US" sz="2600" dirty="0" err="1">
                <a:solidFill>
                  <a:schemeClr val="tx1"/>
                </a:solidFill>
                <a:latin typeface="Calibri" panose="020F0502020204030204" pitchFamily="34" charset="0"/>
              </a:rPr>
              <a:t>Entonces</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el</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Señor</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dijo</a:t>
            </a:r>
            <a:r>
              <a:rPr lang="en-US" sz="2600" dirty="0">
                <a:solidFill>
                  <a:schemeClr val="tx1"/>
                </a:solidFill>
                <a:latin typeface="Calibri" panose="020F0502020204030204" pitchFamily="34" charset="0"/>
              </a:rPr>
              <a:t> a </a:t>
            </a:r>
            <a:r>
              <a:rPr lang="en-US" sz="2600" dirty="0" err="1">
                <a:solidFill>
                  <a:schemeClr val="tx1"/>
                </a:solidFill>
                <a:latin typeface="Calibri" panose="020F0502020204030204" pitchFamily="34" charset="0"/>
              </a:rPr>
              <a:t>Moisés</a:t>
            </a:r>
            <a:r>
              <a:rPr lang="en-US" sz="2600" dirty="0">
                <a:solidFill>
                  <a:schemeClr val="tx1"/>
                </a:solidFill>
                <a:latin typeface="Calibri" panose="020F0502020204030204" pitchFamily="34" charset="0"/>
              </a:rPr>
              <a:t>: "Toma a </a:t>
            </a:r>
            <a:r>
              <a:rPr lang="en-US" sz="2600" dirty="0" err="1">
                <a:solidFill>
                  <a:schemeClr val="tx1"/>
                </a:solidFill>
                <a:latin typeface="Calibri" panose="020F0502020204030204" pitchFamily="34" charset="0"/>
              </a:rPr>
              <a:t>Josué</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hijo</a:t>
            </a:r>
            <a:r>
              <a:rPr lang="en-US" sz="2600" dirty="0">
                <a:solidFill>
                  <a:schemeClr val="tx1"/>
                </a:solidFill>
                <a:latin typeface="Calibri" panose="020F0502020204030204" pitchFamily="34" charset="0"/>
              </a:rPr>
              <a:t> de Nun, un hombre que </a:t>
            </a:r>
            <a:r>
              <a:rPr lang="en-US" sz="2600" dirty="0" err="1">
                <a:solidFill>
                  <a:schemeClr val="tx1"/>
                </a:solidFill>
                <a:latin typeface="Calibri" panose="020F0502020204030204" pitchFamily="34" charset="0"/>
              </a:rPr>
              <a:t>tiene</a:t>
            </a:r>
            <a:r>
              <a:rPr lang="en-US" sz="2600" dirty="0">
                <a:solidFill>
                  <a:schemeClr val="tx1"/>
                </a:solidFill>
                <a:latin typeface="Calibri" panose="020F0502020204030204" pitchFamily="34" charset="0"/>
              </a:rPr>
              <a:t> </a:t>
            </a:r>
            <a:r>
              <a:rPr lang="en-US" sz="2600" i="1" dirty="0" err="1">
                <a:solidFill>
                  <a:schemeClr val="tx1"/>
                </a:solidFill>
                <a:latin typeface="Calibri" panose="020F0502020204030204" pitchFamily="34" charset="0"/>
              </a:rPr>
              <a:t>el</a:t>
            </a:r>
            <a:r>
              <a:rPr lang="en-US" sz="2600" i="1" dirty="0">
                <a:solidFill>
                  <a:schemeClr val="tx1"/>
                </a:solidFill>
                <a:latin typeface="Calibri" panose="020F0502020204030204" pitchFamily="34" charset="0"/>
              </a:rPr>
              <a:t> </a:t>
            </a:r>
            <a:r>
              <a:rPr lang="en-US" sz="2600" i="1" dirty="0" err="1">
                <a:solidFill>
                  <a:schemeClr val="tx1"/>
                </a:solidFill>
                <a:latin typeface="Calibri" panose="020F0502020204030204" pitchFamily="34" charset="0"/>
              </a:rPr>
              <a:t>Espíritu</a:t>
            </a:r>
            <a:r>
              <a:rPr lang="en-US" sz="2600" i="1" dirty="0">
                <a:solidFill>
                  <a:schemeClr val="tx1"/>
                </a:solidFill>
                <a:latin typeface="Calibri" panose="020F0502020204030204" pitchFamily="34" charset="0"/>
              </a:rPr>
              <a:t> de </a:t>
            </a:r>
            <a:r>
              <a:rPr lang="en-US" sz="2600" i="1" dirty="0" err="1">
                <a:solidFill>
                  <a:schemeClr val="tx1"/>
                </a:solidFill>
                <a:latin typeface="Calibri" panose="020F0502020204030204" pitchFamily="34" charset="0"/>
              </a:rPr>
              <a:t>Profecía</a:t>
            </a:r>
            <a:r>
              <a:rPr lang="en-US" sz="2600" i="1"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dentro</a:t>
            </a:r>
            <a:r>
              <a:rPr lang="en-US" sz="2600" dirty="0">
                <a:solidFill>
                  <a:schemeClr val="tx1"/>
                </a:solidFill>
                <a:latin typeface="Calibri" panose="020F0502020204030204" pitchFamily="34" charset="0"/>
              </a:rPr>
              <a:t> de </a:t>
            </a:r>
            <a:r>
              <a:rPr lang="en-US" sz="2600" dirty="0" err="1">
                <a:solidFill>
                  <a:schemeClr val="tx1"/>
                </a:solidFill>
                <a:latin typeface="Calibri" panose="020F0502020204030204" pitchFamily="34" charset="0"/>
              </a:rPr>
              <a:t>él</a:t>
            </a:r>
            <a:r>
              <a:rPr lang="en-US" sz="2600" dirty="0">
                <a:solidFill>
                  <a:schemeClr val="tx1"/>
                </a:solidFill>
                <a:latin typeface="Calibri" panose="020F0502020204030204" pitchFamily="34" charset="0"/>
              </a:rPr>
              <a:t>, y </a:t>
            </a:r>
            <a:r>
              <a:rPr lang="en-US" sz="2600" dirty="0" err="1">
                <a:solidFill>
                  <a:schemeClr val="tx1"/>
                </a:solidFill>
                <a:latin typeface="Calibri" panose="020F0502020204030204" pitchFamily="34" charset="0"/>
              </a:rPr>
              <a:t>pon</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tu</a:t>
            </a:r>
            <a:r>
              <a:rPr lang="en-US" sz="2600" dirty="0">
                <a:solidFill>
                  <a:schemeClr val="tx1"/>
                </a:solidFill>
                <a:latin typeface="Calibri" panose="020F0502020204030204" pitchFamily="34" charset="0"/>
              </a:rPr>
              <a:t> mano </a:t>
            </a:r>
            <a:r>
              <a:rPr lang="en-US" sz="2600" dirty="0" err="1">
                <a:solidFill>
                  <a:schemeClr val="tx1"/>
                </a:solidFill>
                <a:latin typeface="Calibri" panose="020F0502020204030204" pitchFamily="34" charset="0"/>
              </a:rPr>
              <a:t>sobre</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él</a:t>
            </a:r>
            <a:r>
              <a:rPr lang="en-US" sz="2600" dirty="0">
                <a:solidFill>
                  <a:schemeClr val="tx1"/>
                </a:solidFill>
                <a:latin typeface="Calibri" panose="020F0502020204030204" pitchFamily="34" charset="0"/>
              </a:rPr>
              <a:t>"".</a:t>
            </a:r>
          </a:p>
        </p:txBody>
      </p:sp>
      <p:sp>
        <p:nvSpPr>
          <p:cNvPr id="4" name="Título 1"/>
          <p:cNvSpPr txBox="1"/>
          <p:nvPr/>
        </p:nvSpPr>
        <p:spPr>
          <a:xfrm>
            <a:off x="1142056" y="96930"/>
            <a:ext cx="8911687" cy="82570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dirty="0">
                <a:solidFill>
                  <a:srgbClr val="C00000"/>
                </a:solidFill>
                <a:latin typeface="Calibri" panose="020F0502020204030204" pitchFamily="34" charset="0"/>
              </a:rPr>
              <a:t>El </a:t>
            </a:r>
            <a:r>
              <a:rPr lang="pt-BR" b="1" dirty="0" err="1">
                <a:solidFill>
                  <a:srgbClr val="C00000"/>
                </a:solidFill>
                <a:latin typeface="Calibri" panose="020F0502020204030204" pitchFamily="34" charset="0"/>
              </a:rPr>
              <a:t>Espíritu</a:t>
            </a:r>
            <a:r>
              <a:rPr lang="pt-BR" b="1" dirty="0">
                <a:solidFill>
                  <a:srgbClr val="C00000"/>
                </a:solidFill>
                <a:latin typeface="Calibri" panose="020F0502020204030204" pitchFamily="34" charset="0"/>
              </a:rPr>
              <a:t> de </a:t>
            </a:r>
            <a:r>
              <a:rPr lang="pt-BR" b="1" dirty="0" err="1">
                <a:solidFill>
                  <a:srgbClr val="C00000"/>
                </a:solidFill>
                <a:latin typeface="Calibri" panose="020F0502020204030204" pitchFamily="34" charset="0"/>
              </a:rPr>
              <a:t>Profecía</a:t>
            </a:r>
            <a:endParaRPr lang="pt-BR" b="1" dirty="0">
              <a:solidFill>
                <a:srgbClr val="C00000"/>
              </a:solidFill>
              <a:latin typeface="Calibri" panose="020F0502020204030204" pitchFamily="34" charset="0"/>
            </a:endParaRPr>
          </a:p>
        </p:txBody>
      </p:sp>
    </p:spTree>
    <p:extLst>
      <p:ext uri="{BB962C8B-B14F-4D97-AF65-F5344CB8AC3E}">
        <p14:creationId xmlns:p14="http://schemas.microsoft.com/office/powerpoint/2010/main" val="325625075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392909" y="922638"/>
            <a:ext cx="10411913" cy="4629665"/>
          </a:xfrm>
        </p:spPr>
        <p:txBody>
          <a:bodyPr>
            <a:noAutofit/>
          </a:bodyPr>
          <a:lstStyle/>
          <a:p>
            <a:pPr>
              <a:buFont typeface="Arial" panose="020B0604020202020204" pitchFamily="34" charset="0"/>
              <a:buChar char="•"/>
            </a:pPr>
            <a:r>
              <a:rPr lang="en-US" sz="2800" dirty="0">
                <a:solidFill>
                  <a:schemeClr val="tx1"/>
                </a:solidFill>
                <a:latin typeface="Calibri" panose="020F0502020204030204" pitchFamily="34" charset="0"/>
              </a:rPr>
              <a:t>"</a:t>
            </a:r>
            <a:r>
              <a:rPr lang="en-US" sz="2800" dirty="0" err="1">
                <a:solidFill>
                  <a:schemeClr val="tx1"/>
                </a:solidFill>
                <a:latin typeface="Calibri" panose="020F0502020204030204" pitchFamily="34" charset="0"/>
              </a:rPr>
              <a:t>En</a:t>
            </a:r>
            <a:r>
              <a:rPr lang="en-US" sz="2800" dirty="0">
                <a:solidFill>
                  <a:schemeClr val="tx1"/>
                </a:solidFill>
                <a:latin typeface="Calibri" panose="020F0502020204030204" pitchFamily="34" charset="0"/>
              </a:rPr>
              <a:t> la </a:t>
            </a:r>
            <a:r>
              <a:rPr lang="en-US" sz="2800" dirty="0" err="1">
                <a:solidFill>
                  <a:schemeClr val="tx1"/>
                </a:solidFill>
                <a:latin typeface="Calibri" panose="020F0502020204030204" pitchFamily="34" charset="0"/>
              </a:rPr>
              <a:t>literatura</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rabínica</a:t>
            </a:r>
            <a:r>
              <a:rPr lang="en-US" sz="2800" dirty="0">
                <a:solidFill>
                  <a:schemeClr val="tx1"/>
                </a:solidFill>
                <a:latin typeface="Calibri" panose="020F0502020204030204" pitchFamily="34" charset="0"/>
              </a:rPr>
              <a:t>, </a:t>
            </a:r>
            <a:r>
              <a:rPr lang="en-US" sz="2800" b="1" i="1" dirty="0">
                <a:solidFill>
                  <a:srgbClr val="C00000"/>
                </a:solidFill>
                <a:latin typeface="Calibri" panose="020F0502020204030204" pitchFamily="34" charset="0"/>
              </a:rPr>
              <a:t>Ruach </a:t>
            </a:r>
            <a:r>
              <a:rPr lang="en-US" sz="2800" b="1" i="1" dirty="0" err="1">
                <a:solidFill>
                  <a:srgbClr val="C00000"/>
                </a:solidFill>
                <a:latin typeface="Calibri" panose="020F0502020204030204" pitchFamily="34" charset="0"/>
              </a:rPr>
              <a:t>Hakodesh</a:t>
            </a:r>
            <a:r>
              <a:rPr lang="en-US" sz="2800" b="1" i="1" dirty="0">
                <a:solidFill>
                  <a:srgbClr val="C00000"/>
                </a:solidFill>
                <a:latin typeface="Calibri" panose="020F0502020204030204" pitchFamily="34" charset="0"/>
              </a:rPr>
              <a:t> </a:t>
            </a:r>
            <a:r>
              <a:rPr lang="en-US" sz="2800" dirty="0">
                <a:solidFill>
                  <a:schemeClr val="tx1"/>
                </a:solidFill>
                <a:latin typeface="Calibri" panose="020F0502020204030204" pitchFamily="34" charset="0"/>
              </a:rPr>
              <a:t>[</a:t>
            </a:r>
            <a:r>
              <a:rPr lang="en-US" sz="2800" dirty="0" err="1">
                <a:solidFill>
                  <a:schemeClr val="tx1"/>
                </a:solidFill>
                <a:latin typeface="Calibri" panose="020F0502020204030204" pitchFamily="34" charset="0"/>
              </a:rPr>
              <a:t>Espíritu</a:t>
            </a:r>
            <a:r>
              <a:rPr lang="en-US" sz="2800" dirty="0">
                <a:solidFill>
                  <a:schemeClr val="tx1"/>
                </a:solidFill>
                <a:latin typeface="Calibri" panose="020F0502020204030204" pitchFamily="34" charset="0"/>
              </a:rPr>
              <a:t> Santo] es </a:t>
            </a:r>
            <a:r>
              <a:rPr lang="en-US" sz="2800" dirty="0" err="1">
                <a:solidFill>
                  <a:schemeClr val="tx1"/>
                </a:solidFill>
                <a:latin typeface="Calibri" panose="020F0502020204030204" pitchFamily="34" charset="0"/>
              </a:rPr>
              <a:t>siempre</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espíritu</a:t>
            </a:r>
            <a:r>
              <a:rPr lang="en-US" sz="2800" dirty="0">
                <a:solidFill>
                  <a:schemeClr val="tx1"/>
                </a:solidFill>
                <a:latin typeface="Calibri" panose="020F0502020204030204" pitchFamily="34" charset="0"/>
              </a:rPr>
              <a:t> de </a:t>
            </a:r>
            <a:r>
              <a:rPr lang="en-US" sz="2800" dirty="0" err="1">
                <a:solidFill>
                  <a:schemeClr val="tx1"/>
                </a:solidFill>
                <a:latin typeface="Calibri" panose="020F0502020204030204" pitchFamily="34" charset="0"/>
              </a:rPr>
              <a:t>inspiración</a:t>
            </a:r>
            <a:r>
              <a:rPr lang="en-US" sz="2800" dirty="0">
                <a:solidFill>
                  <a:schemeClr val="tx1"/>
                </a:solidFill>
                <a:latin typeface="Calibri" panose="020F0502020204030204" pitchFamily="34" charset="0"/>
              </a:rPr>
              <a:t>. El </a:t>
            </a:r>
            <a:r>
              <a:rPr lang="en-US" sz="2800" dirty="0" err="1">
                <a:solidFill>
                  <a:schemeClr val="tx1"/>
                </a:solidFill>
                <a:latin typeface="Calibri" panose="020F0502020204030204" pitchFamily="34" charset="0"/>
              </a:rPr>
              <a:t>Espíritu</a:t>
            </a:r>
            <a:r>
              <a:rPr lang="en-US" sz="2800" dirty="0">
                <a:solidFill>
                  <a:schemeClr val="tx1"/>
                </a:solidFill>
                <a:latin typeface="Calibri" panose="020F0502020204030204" pitchFamily="34" charset="0"/>
              </a:rPr>
              <a:t> se </a:t>
            </a:r>
            <a:r>
              <a:rPr lang="en-US" sz="2800" dirty="0" err="1">
                <a:solidFill>
                  <a:schemeClr val="tx1"/>
                </a:solidFill>
                <a:latin typeface="Calibri" panose="020F0502020204030204" pitchFamily="34" charset="0"/>
              </a:rPr>
              <a:t>menciona</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como</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autor</a:t>
            </a:r>
            <a:r>
              <a:rPr lang="en-US" sz="2800" dirty="0">
                <a:solidFill>
                  <a:schemeClr val="tx1"/>
                </a:solidFill>
                <a:latin typeface="Calibri" panose="020F0502020204030204" pitchFamily="34" charset="0"/>
              </a:rPr>
              <a:t> de </a:t>
            </a:r>
            <a:r>
              <a:rPr lang="en-US" sz="2800" dirty="0" err="1">
                <a:solidFill>
                  <a:schemeClr val="tx1"/>
                </a:solidFill>
                <a:latin typeface="Calibri" panose="020F0502020204030204" pitchFamily="34" charset="0"/>
              </a:rPr>
              <a:t>ciertos</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pasajes</a:t>
            </a:r>
            <a:r>
              <a:rPr lang="en-US" sz="2800" dirty="0">
                <a:solidFill>
                  <a:schemeClr val="tx1"/>
                </a:solidFill>
                <a:latin typeface="Calibri" panose="020F0502020204030204" pitchFamily="34" charset="0"/>
              </a:rPr>
              <a:t> de la Biblia (</a:t>
            </a:r>
            <a:r>
              <a:rPr lang="en-US" sz="2800" dirty="0" err="1">
                <a:solidFill>
                  <a:schemeClr val="tx1"/>
                </a:solidFill>
                <a:latin typeface="Calibri" panose="020F0502020204030204" pitchFamily="34" charset="0"/>
              </a:rPr>
              <a:t>Enciclopedia</a:t>
            </a:r>
            <a:r>
              <a:rPr lang="en-US" sz="2800" i="1" dirty="0">
                <a:solidFill>
                  <a:schemeClr val="tx1"/>
                </a:solidFill>
                <a:latin typeface="Calibri" panose="020F0502020204030204" pitchFamily="34" charset="0"/>
              </a:rPr>
              <a:t> </a:t>
            </a:r>
            <a:r>
              <a:rPr lang="en-US" sz="2800" i="1" dirty="0" err="1">
                <a:solidFill>
                  <a:schemeClr val="tx1"/>
                </a:solidFill>
                <a:latin typeface="Calibri" panose="020F0502020204030204" pitchFamily="34" charset="0"/>
              </a:rPr>
              <a:t>Judía</a:t>
            </a:r>
            <a:r>
              <a:rPr lang="en-US" sz="2800" i="1" dirty="0">
                <a:solidFill>
                  <a:schemeClr val="tx1"/>
                </a:solidFill>
                <a:latin typeface="Calibri" panose="020F0502020204030204" pitchFamily="34" charset="0"/>
              </a:rPr>
              <a:t> Universal</a:t>
            </a:r>
            <a:r>
              <a:rPr lang="en-US" sz="2800" dirty="0">
                <a:solidFill>
                  <a:schemeClr val="tx1"/>
                </a:solidFill>
                <a:latin typeface="Calibri" panose="020F0502020204030204" pitchFamily="34" charset="0"/>
              </a:rPr>
              <a:t>, 9:286b).</a:t>
            </a:r>
          </a:p>
          <a:p>
            <a:pPr marL="0" indent="0">
              <a:buNone/>
            </a:pPr>
            <a:endParaRPr lang="en-US" sz="2800" dirty="0">
              <a:solidFill>
                <a:schemeClr val="tx1"/>
              </a:solidFill>
              <a:latin typeface="Calibri" panose="020F0502020204030204" pitchFamily="34" charset="0"/>
            </a:endParaRPr>
          </a:p>
          <a:p>
            <a:pPr>
              <a:buFont typeface="Arial" panose="020B0604020202020204" pitchFamily="34" charset="0"/>
              <a:buChar char="•"/>
            </a:pPr>
            <a:r>
              <a:rPr lang="en-US" sz="2800" dirty="0" err="1">
                <a:solidFill>
                  <a:schemeClr val="tx1"/>
                </a:solidFill>
                <a:latin typeface="Calibri" panose="020F0502020204030204" pitchFamily="34" charset="0"/>
              </a:rPr>
              <a:t>Apocalipsis</a:t>
            </a:r>
            <a:r>
              <a:rPr lang="en-US" sz="2800" dirty="0">
                <a:solidFill>
                  <a:schemeClr val="tx1"/>
                </a:solidFill>
                <a:latin typeface="Calibri" panose="020F0502020204030204" pitchFamily="34" charset="0"/>
              </a:rPr>
              <a:t> 22:8, 9 es </a:t>
            </a:r>
            <a:r>
              <a:rPr lang="en-US" sz="2800" dirty="0" err="1">
                <a:solidFill>
                  <a:schemeClr val="tx1"/>
                </a:solidFill>
                <a:latin typeface="Calibri" panose="020F0502020204030204" pitchFamily="34" charset="0"/>
              </a:rPr>
              <a:t>claramente</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complementario</a:t>
            </a:r>
            <a:r>
              <a:rPr lang="en-US" sz="2800" dirty="0">
                <a:solidFill>
                  <a:schemeClr val="tx1"/>
                </a:solidFill>
                <a:latin typeface="Calibri" panose="020F0502020204030204" pitchFamily="34" charset="0"/>
              </a:rPr>
              <a:t> de 19:10. </a:t>
            </a:r>
            <a:r>
              <a:rPr lang="en-US" sz="2800" dirty="0" err="1">
                <a:solidFill>
                  <a:schemeClr val="tx1"/>
                </a:solidFill>
                <a:latin typeface="Calibri" panose="020F0502020204030204" pitchFamily="34" charset="0"/>
              </a:rPr>
              <a:t>En</a:t>
            </a:r>
            <a:r>
              <a:rPr lang="en-US" sz="2800" dirty="0">
                <a:solidFill>
                  <a:schemeClr val="tx1"/>
                </a:solidFill>
                <a:latin typeface="Calibri" panose="020F0502020204030204" pitchFamily="34" charset="0"/>
              </a:rPr>
              <a:t> ambos </a:t>
            </a:r>
            <a:r>
              <a:rPr lang="en-US" sz="2800" dirty="0" err="1">
                <a:solidFill>
                  <a:schemeClr val="tx1"/>
                </a:solidFill>
                <a:latin typeface="Calibri" panose="020F0502020204030204" pitchFamily="34" charset="0"/>
              </a:rPr>
              <a:t>pasajes</a:t>
            </a:r>
            <a:r>
              <a:rPr lang="en-US" sz="2800" dirty="0">
                <a:solidFill>
                  <a:schemeClr val="tx1"/>
                </a:solidFill>
                <a:latin typeface="Calibri" panose="020F0502020204030204" pitchFamily="34" charset="0"/>
              </a:rPr>
              <a:t>, Juan se </a:t>
            </a:r>
            <a:r>
              <a:rPr lang="en-US" sz="2800" dirty="0" err="1">
                <a:solidFill>
                  <a:schemeClr val="tx1"/>
                </a:solidFill>
                <a:latin typeface="Calibri" panose="020F0502020204030204" pitchFamily="34" charset="0"/>
              </a:rPr>
              <a:t>postró</a:t>
            </a:r>
            <a:r>
              <a:rPr lang="en-US" sz="2800" dirty="0">
                <a:solidFill>
                  <a:schemeClr val="tx1"/>
                </a:solidFill>
                <a:latin typeface="Calibri" panose="020F0502020204030204" pitchFamily="34" charset="0"/>
              </a:rPr>
              <a:t> a </a:t>
            </a:r>
            <a:r>
              <a:rPr lang="en-US" sz="2800" dirty="0" err="1">
                <a:solidFill>
                  <a:schemeClr val="tx1"/>
                </a:solidFill>
                <a:latin typeface="Calibri" panose="020F0502020204030204" pitchFamily="34" charset="0"/>
              </a:rPr>
              <a:t>los</a:t>
            </a:r>
            <a:r>
              <a:rPr lang="en-US" sz="2800" dirty="0">
                <a:solidFill>
                  <a:schemeClr val="tx1"/>
                </a:solidFill>
                <a:latin typeface="Calibri" panose="020F0502020204030204" pitchFamily="34" charset="0"/>
              </a:rPr>
              <a:t> pies del </a:t>
            </a:r>
            <a:r>
              <a:rPr lang="en-US" sz="2800" dirty="0" err="1">
                <a:solidFill>
                  <a:schemeClr val="tx1"/>
                </a:solidFill>
                <a:latin typeface="Calibri" panose="020F0502020204030204" pitchFamily="34" charset="0"/>
              </a:rPr>
              <a:t>ángel</a:t>
            </a:r>
            <a:r>
              <a:rPr lang="en-US" sz="2800" dirty="0">
                <a:solidFill>
                  <a:schemeClr val="tx1"/>
                </a:solidFill>
                <a:latin typeface="Calibri" panose="020F0502020204030204" pitchFamily="34" charset="0"/>
              </a:rPr>
              <a:t> para </a:t>
            </a:r>
            <a:r>
              <a:rPr lang="en-US" sz="2800" dirty="0" err="1">
                <a:solidFill>
                  <a:schemeClr val="tx1"/>
                </a:solidFill>
                <a:latin typeface="Calibri" panose="020F0502020204030204" pitchFamily="34" charset="0"/>
              </a:rPr>
              <a:t>adorarlo</a:t>
            </a:r>
            <a:r>
              <a:rPr lang="en-US" sz="2800" dirty="0">
                <a:solidFill>
                  <a:schemeClr val="tx1"/>
                </a:solidFill>
                <a:latin typeface="Calibri" panose="020F0502020204030204" pitchFamily="34" charset="0"/>
              </a:rPr>
              <a:t>; y </a:t>
            </a:r>
            <a:r>
              <a:rPr lang="en-US" sz="2800" dirty="0" err="1">
                <a:solidFill>
                  <a:schemeClr val="tx1"/>
                </a:solidFill>
                <a:latin typeface="Calibri" panose="020F0502020204030204" pitchFamily="34" charset="0"/>
              </a:rPr>
              <a:t>en</a:t>
            </a:r>
            <a:r>
              <a:rPr lang="en-US" sz="2800" dirty="0">
                <a:solidFill>
                  <a:schemeClr val="tx1"/>
                </a:solidFill>
                <a:latin typeface="Calibri" panose="020F0502020204030204" pitchFamily="34" charset="0"/>
              </a:rPr>
              <a:t> ambos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ángel</a:t>
            </a:r>
            <a:r>
              <a:rPr lang="en-US" sz="2800" dirty="0">
                <a:solidFill>
                  <a:schemeClr val="tx1"/>
                </a:solidFill>
                <a:latin typeface="Calibri" panose="020F0502020204030204" pitchFamily="34" charset="0"/>
              </a:rPr>
              <a:t> </a:t>
            </a:r>
            <a:r>
              <a:rPr lang="pt-BR" sz="2800" dirty="0" err="1">
                <a:solidFill>
                  <a:schemeClr val="tx1"/>
                </a:solidFill>
                <a:latin typeface="Calibri" panose="020F0502020204030204" pitchFamily="34" charset="0"/>
              </a:rPr>
              <a:t>le</a:t>
            </a:r>
            <a:r>
              <a:rPr lang="pt-BR" sz="2800" dirty="0">
                <a:solidFill>
                  <a:schemeClr val="tx1"/>
                </a:solidFill>
                <a:latin typeface="Calibri" panose="020F0502020204030204" pitchFamily="34" charset="0"/>
              </a:rPr>
              <a:t> </a:t>
            </a:r>
            <a:r>
              <a:rPr lang="pt-BR" sz="2800" dirty="0" err="1">
                <a:solidFill>
                  <a:schemeClr val="tx1"/>
                </a:solidFill>
                <a:latin typeface="Calibri" panose="020F0502020204030204" pitchFamily="34" charset="0"/>
              </a:rPr>
              <a:t>advirtió</a:t>
            </a:r>
            <a:r>
              <a:rPr lang="pt-BR" sz="2800" dirty="0">
                <a:solidFill>
                  <a:schemeClr val="tx1"/>
                </a:solidFill>
                <a:latin typeface="Calibri" panose="020F0502020204030204" pitchFamily="34" charset="0"/>
              </a:rPr>
              <a:t> </a:t>
            </a:r>
            <a:r>
              <a:rPr lang="en-US" sz="2800" dirty="0">
                <a:solidFill>
                  <a:schemeClr val="tx1"/>
                </a:solidFill>
                <a:latin typeface="Calibri" panose="020F0502020204030204" pitchFamily="34" charset="0"/>
              </a:rPr>
              <a:t>que no lo </a:t>
            </a:r>
            <a:r>
              <a:rPr lang="en-US" sz="2800" dirty="0" err="1">
                <a:solidFill>
                  <a:schemeClr val="tx1"/>
                </a:solidFill>
                <a:latin typeface="Calibri" panose="020F0502020204030204" pitchFamily="34" charset="0"/>
              </a:rPr>
              <a:t>hiciera</a:t>
            </a:r>
            <a:r>
              <a:rPr lang="en-US" sz="2800" dirty="0">
                <a:solidFill>
                  <a:schemeClr val="tx1"/>
                </a:solidFill>
                <a:latin typeface="Calibri" panose="020F0502020204030204" pitchFamily="34" charset="0"/>
              </a:rPr>
              <a:t>. Sin embargo, </a:t>
            </a:r>
            <a:r>
              <a:rPr lang="en-US" sz="2800" dirty="0" err="1">
                <a:solidFill>
                  <a:schemeClr val="tx1"/>
                </a:solidFill>
                <a:latin typeface="Calibri" panose="020F0502020204030204" pitchFamily="34" charset="0"/>
              </a:rPr>
              <a:t>en</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Apocalipsis</a:t>
            </a:r>
            <a:r>
              <a:rPr lang="en-US" sz="2800" dirty="0">
                <a:solidFill>
                  <a:schemeClr val="tx1"/>
                </a:solidFill>
                <a:latin typeface="Calibri" panose="020F0502020204030204" pitchFamily="34" charset="0"/>
              </a:rPr>
              <a:t> 22:9,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ángel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explicó</a:t>
            </a:r>
            <a:r>
              <a:rPr lang="en-US" sz="2800" dirty="0">
                <a:solidFill>
                  <a:schemeClr val="tx1"/>
                </a:solidFill>
                <a:latin typeface="Calibri" panose="020F0502020204030204" pitchFamily="34" charset="0"/>
              </a:rPr>
              <a:t> que </a:t>
            </a:r>
            <a:r>
              <a:rPr lang="en-US" sz="2800" dirty="0" err="1">
                <a:solidFill>
                  <a:schemeClr val="tx1"/>
                </a:solidFill>
                <a:latin typeface="Calibri" panose="020F0502020204030204" pitchFamily="34" charset="0"/>
              </a:rPr>
              <a:t>los</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hermanos</a:t>
            </a:r>
            <a:r>
              <a:rPr lang="en-US" sz="2800" dirty="0">
                <a:solidFill>
                  <a:schemeClr val="tx1"/>
                </a:solidFill>
                <a:latin typeface="Calibri" panose="020F0502020204030204" pitchFamily="34" charset="0"/>
              </a:rPr>
              <a:t> que </a:t>
            </a:r>
            <a:r>
              <a:rPr lang="en-US" sz="2800" dirty="0" err="1">
                <a:solidFill>
                  <a:schemeClr val="tx1"/>
                </a:solidFill>
                <a:latin typeface="Calibri" panose="020F0502020204030204" pitchFamily="34" charset="0"/>
              </a:rPr>
              <a:t>guardan</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testimonio de Jesús" de 19:10 son "</a:t>
            </a:r>
            <a:r>
              <a:rPr lang="en-US" sz="2800" dirty="0" err="1">
                <a:solidFill>
                  <a:schemeClr val="tx1"/>
                </a:solidFill>
                <a:latin typeface="Calibri" panose="020F0502020204030204" pitchFamily="34" charset="0"/>
              </a:rPr>
              <a:t>los</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profetas</a:t>
            </a:r>
            <a:r>
              <a:rPr lang="en-US" sz="2800" dirty="0">
                <a:solidFill>
                  <a:schemeClr val="tx1"/>
                </a:solidFill>
                <a:latin typeface="Calibri" panose="020F0502020204030204" pitchFamily="34" charset="0"/>
              </a:rPr>
              <a:t>".</a:t>
            </a:r>
          </a:p>
          <a:p>
            <a:pPr>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pt-BR"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p:txBody>
      </p:sp>
      <p:sp>
        <p:nvSpPr>
          <p:cNvPr id="4" name="Título 1"/>
          <p:cNvSpPr txBox="1"/>
          <p:nvPr/>
        </p:nvSpPr>
        <p:spPr>
          <a:xfrm>
            <a:off x="1142056" y="96930"/>
            <a:ext cx="8911687" cy="82570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dirty="0">
                <a:solidFill>
                  <a:srgbClr val="C00000"/>
                </a:solidFill>
                <a:latin typeface="Calibri" panose="020F0502020204030204" pitchFamily="34" charset="0"/>
              </a:rPr>
              <a:t>El </a:t>
            </a:r>
            <a:r>
              <a:rPr lang="pt-BR" b="1" dirty="0" err="1">
                <a:solidFill>
                  <a:srgbClr val="C00000"/>
                </a:solidFill>
                <a:latin typeface="Calibri" panose="020F0502020204030204" pitchFamily="34" charset="0"/>
              </a:rPr>
              <a:t>Espíritu</a:t>
            </a:r>
            <a:r>
              <a:rPr lang="pt-BR" b="1" dirty="0">
                <a:solidFill>
                  <a:srgbClr val="C00000"/>
                </a:solidFill>
                <a:latin typeface="Calibri" panose="020F0502020204030204" pitchFamily="34" charset="0"/>
              </a:rPr>
              <a:t> de </a:t>
            </a:r>
            <a:r>
              <a:rPr lang="pt-BR" b="1" dirty="0" err="1">
                <a:solidFill>
                  <a:srgbClr val="C00000"/>
                </a:solidFill>
                <a:latin typeface="Calibri" panose="020F0502020204030204" pitchFamily="34" charset="0"/>
              </a:rPr>
              <a:t>Profecía</a:t>
            </a:r>
            <a:endParaRPr lang="pt-BR" b="1" dirty="0">
              <a:solidFill>
                <a:srgbClr val="C00000"/>
              </a:solidFill>
              <a:latin typeface="Calibri" panose="020F0502020204030204" pitchFamily="34" charset="0"/>
            </a:endParaRPr>
          </a:p>
        </p:txBody>
      </p:sp>
    </p:spTree>
    <p:extLst>
      <p:ext uri="{BB962C8B-B14F-4D97-AF65-F5344CB8AC3E}">
        <p14:creationId xmlns:p14="http://schemas.microsoft.com/office/powerpoint/2010/main" val="314620083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33986" y="1024743"/>
            <a:ext cx="10379545" cy="4629665"/>
          </a:xfrm>
        </p:spPr>
        <p:txBody>
          <a:bodyPr>
            <a:noAutofit/>
          </a:bodyPr>
          <a:lstStyle/>
          <a:p>
            <a:pPr>
              <a:buFont typeface="Arial" panose="020B0604020202020204" pitchFamily="34" charset="0"/>
              <a:buChar char="•"/>
            </a:pPr>
            <a:r>
              <a:rPr lang="en-US" sz="2800">
                <a:solidFill>
                  <a:schemeClr val="tx1"/>
                </a:solidFill>
                <a:latin typeface="Calibri" panose="020F0502020204030204" pitchFamily="34" charset="0"/>
              </a:rPr>
              <a:t>La equiparación del "testimonio de Jesús" con el "Espíritu de Profecía" </a:t>
            </a:r>
            <a:r>
              <a:rPr lang="pt-BR" sz="2800">
                <a:solidFill>
                  <a:schemeClr val="tx1"/>
                </a:solidFill>
                <a:latin typeface="Calibri" panose="020F0502020204030204" pitchFamily="34" charset="0"/>
              </a:rPr>
              <a:t>muestra </a:t>
            </a:r>
            <a:r>
              <a:rPr lang="en-US" sz="2800" err="1">
                <a:solidFill>
                  <a:schemeClr val="tx1"/>
                </a:solidFill>
                <a:latin typeface="Calibri" panose="020F0502020204030204" pitchFamily="34" charset="0"/>
              </a:rPr>
              <a:t>también que "el testimonio de Jesús" se refiere a su testimonio posterior a la resurrección a través del don profético para mostrar "las cosas que deben suceder pronto" (Ap 1:1).</a:t>
            </a:r>
          </a:p>
          <a:p>
            <a:pPr marL="0" indent="0">
              <a:buNone/>
            </a:pPr>
            <a:endParaRPr lang="en-US" sz="2800">
              <a:solidFill>
                <a:schemeClr val="tx1"/>
              </a:solidFill>
              <a:latin typeface="Calibri" panose="020F0502020204030204" pitchFamily="34" charset="0"/>
            </a:endParaRPr>
          </a:p>
          <a:p>
            <a:pPr>
              <a:buFont typeface="Arial" panose="020B0604020202020204" pitchFamily="34" charset="0"/>
              <a:buChar char="•"/>
            </a:pPr>
            <a:r>
              <a:rPr lang="en-US" sz="2800" err="1">
                <a:solidFill>
                  <a:schemeClr val="tx1"/>
                </a:solidFill>
                <a:latin typeface="Calibri" panose="020F0502020204030204" pitchFamily="34" charset="0"/>
              </a:rPr>
              <a:t>En este pasaje y en todo el libro, la expresión "el testimonio de Jesús" se equipara a "la Palabra de Dios" (v. 2, 9; Ap. 20:4).</a:t>
            </a:r>
          </a:p>
          <a:p>
            <a:pPr>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en-US"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en-US"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pt-BR"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p:txBody>
      </p:sp>
      <p:sp>
        <p:nvSpPr>
          <p:cNvPr id="5" name="Título 1"/>
          <p:cNvSpPr txBox="1"/>
          <p:nvPr/>
        </p:nvSpPr>
        <p:spPr>
          <a:xfrm>
            <a:off x="1125872" y="130661"/>
            <a:ext cx="8911687" cy="64044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a:solidFill>
                  <a:srgbClr val="C00000"/>
                </a:solidFill>
                <a:latin typeface="Calibri" panose="020F0502020204030204" pitchFamily="34" charset="0"/>
              </a:rPr>
              <a:t>El Espíritu de Profecía en el Apocalipsis</a:t>
            </a:r>
          </a:p>
        </p:txBody>
      </p:sp>
    </p:spTree>
    <p:extLst>
      <p:ext uri="{BB962C8B-B14F-4D97-AF65-F5344CB8AC3E}">
        <p14:creationId xmlns:p14="http://schemas.microsoft.com/office/powerpoint/2010/main" val="353020982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344357" y="1002573"/>
            <a:ext cx="10575794" cy="4629665"/>
          </a:xfrm>
        </p:spPr>
        <p:txBody>
          <a:bodyPr>
            <a:noAutofit/>
          </a:bodyPr>
          <a:lstStyle/>
          <a:p>
            <a:pPr>
              <a:buFont typeface="Arial" panose="020B0604020202020204" pitchFamily="34" charset="0"/>
              <a:buChar char="•"/>
            </a:pPr>
            <a:r>
              <a:rPr lang="en-US" sz="2800" dirty="0">
                <a:solidFill>
                  <a:schemeClr val="tx1"/>
                </a:solidFill>
                <a:latin typeface="Calibri" panose="020F0502020204030204" pitchFamily="34" charset="0"/>
              </a:rPr>
              <a:t>El </a:t>
            </a:r>
            <a:r>
              <a:rPr lang="en-US" sz="2800" dirty="0" err="1">
                <a:solidFill>
                  <a:schemeClr val="tx1"/>
                </a:solidFill>
                <a:latin typeface="Calibri" panose="020F0502020204030204" pitchFamily="34" charset="0"/>
              </a:rPr>
              <a:t>prólogo</a:t>
            </a:r>
            <a:r>
              <a:rPr lang="en-US" sz="2800" dirty="0">
                <a:solidFill>
                  <a:schemeClr val="tx1"/>
                </a:solidFill>
                <a:latin typeface="Calibri" panose="020F0502020204030204" pitchFamily="34" charset="0"/>
              </a:rPr>
              <a:t> de Juan </a:t>
            </a:r>
            <a:r>
              <a:rPr lang="en-US" sz="2800" dirty="0" err="1">
                <a:solidFill>
                  <a:schemeClr val="tx1"/>
                </a:solidFill>
                <a:latin typeface="Calibri" panose="020F0502020204030204" pitchFamily="34" charset="0"/>
              </a:rPr>
              <a:t>en</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Apocalipsis</a:t>
            </a:r>
            <a:r>
              <a:rPr lang="en-US" sz="2800" dirty="0">
                <a:solidFill>
                  <a:schemeClr val="tx1"/>
                </a:solidFill>
                <a:latin typeface="Calibri" panose="020F0502020204030204" pitchFamily="34" charset="0"/>
              </a:rPr>
              <a:t> (Ap 1:1-3) es la clave para </a:t>
            </a:r>
            <a:r>
              <a:rPr lang="en-US" sz="2800" dirty="0" err="1">
                <a:solidFill>
                  <a:schemeClr val="tx1"/>
                </a:solidFill>
                <a:latin typeface="Calibri" panose="020F0502020204030204" pitchFamily="34" charset="0"/>
              </a:rPr>
              <a:t>descifrar</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significado</a:t>
            </a:r>
            <a:r>
              <a:rPr lang="en-US" sz="2800" dirty="0">
                <a:solidFill>
                  <a:schemeClr val="tx1"/>
                </a:solidFill>
                <a:latin typeface="Calibri" panose="020F0502020204030204" pitchFamily="34" charset="0"/>
              </a:rPr>
              <a:t> de la </a:t>
            </a:r>
            <a:r>
              <a:rPr lang="en-US" sz="2800" dirty="0" err="1">
                <a:solidFill>
                  <a:schemeClr val="tx1"/>
                </a:solidFill>
                <a:latin typeface="Calibri" panose="020F0502020204030204" pitchFamily="34" charset="0"/>
              </a:rPr>
              <a:t>afirmación</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Revela</a:t>
            </a:r>
            <a:r>
              <a:rPr lang="en-US" sz="2800" dirty="0">
                <a:solidFill>
                  <a:schemeClr val="tx1"/>
                </a:solidFill>
                <a:latin typeface="Calibri" panose="020F0502020204030204" pitchFamily="34" charset="0"/>
              </a:rPr>
              <a:t> que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testimonio de Jesús" es "la palabra de Dios" </a:t>
            </a:r>
            <a:r>
              <a:rPr lang="en-US" sz="2800" dirty="0" err="1">
                <a:solidFill>
                  <a:schemeClr val="tx1"/>
                </a:solidFill>
                <a:latin typeface="Calibri" panose="020F0502020204030204" pitchFamily="34" charset="0"/>
              </a:rPr>
              <a:t>transmitida</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por</a:t>
            </a:r>
            <a:r>
              <a:rPr lang="en-US" sz="2800" dirty="0">
                <a:solidFill>
                  <a:schemeClr val="tx1"/>
                </a:solidFill>
                <a:latin typeface="Calibri" panose="020F0502020204030204" pitchFamily="34" charset="0"/>
              </a:rPr>
              <a:t> Cristo </a:t>
            </a:r>
            <a:r>
              <a:rPr lang="en-US" sz="2800" dirty="0" err="1">
                <a:solidFill>
                  <a:schemeClr val="tx1"/>
                </a:solidFill>
                <a:latin typeface="Calibri" panose="020F0502020204030204" pitchFamily="34" charset="0"/>
              </a:rPr>
              <a:t>como</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su</a:t>
            </a:r>
            <a:r>
              <a:rPr lang="en-US" sz="2800" dirty="0">
                <a:solidFill>
                  <a:schemeClr val="tx1"/>
                </a:solidFill>
                <a:latin typeface="Calibri" panose="020F0502020204030204" pitchFamily="34" charset="0"/>
              </a:rPr>
              <a:t> testimonio a la </a:t>
            </a:r>
            <a:r>
              <a:rPr lang="en-US" sz="2800" dirty="0" err="1">
                <a:solidFill>
                  <a:schemeClr val="tx1"/>
                </a:solidFill>
                <a:latin typeface="Calibri" panose="020F0502020204030204" pitchFamily="34" charset="0"/>
              </a:rPr>
              <a:t>iglesia</a:t>
            </a:r>
            <a:r>
              <a:rPr lang="en-US" sz="2800" dirty="0">
                <a:solidFill>
                  <a:schemeClr val="tx1"/>
                </a:solidFill>
                <a:latin typeface="Calibri" panose="020F0502020204030204" pitchFamily="34" charset="0"/>
              </a:rPr>
              <a:t> a </a:t>
            </a:r>
            <a:r>
              <a:rPr lang="en-US" sz="2800" dirty="0" err="1">
                <a:solidFill>
                  <a:schemeClr val="tx1"/>
                </a:solidFill>
                <a:latin typeface="Calibri" panose="020F0502020204030204" pitchFamily="34" charset="0"/>
              </a:rPr>
              <a:t>través</a:t>
            </a:r>
            <a:r>
              <a:rPr lang="en-US" sz="2800" dirty="0">
                <a:solidFill>
                  <a:schemeClr val="tx1"/>
                </a:solidFill>
                <a:latin typeface="Calibri" panose="020F0502020204030204" pitchFamily="34" charset="0"/>
              </a:rPr>
              <a:t> del "</a:t>
            </a:r>
            <a:r>
              <a:rPr lang="en-US" sz="2800" dirty="0" err="1">
                <a:solidFill>
                  <a:schemeClr val="tx1"/>
                </a:solidFill>
                <a:latin typeface="Calibri" panose="020F0502020204030204" pitchFamily="34" charset="0"/>
              </a:rPr>
              <a:t>Espíritu</a:t>
            </a:r>
            <a:r>
              <a:rPr lang="en-US" sz="2800" dirty="0">
                <a:solidFill>
                  <a:schemeClr val="tx1"/>
                </a:solidFill>
                <a:latin typeface="Calibri" panose="020F0502020204030204" pitchFamily="34" charset="0"/>
              </a:rPr>
              <a:t> de </a:t>
            </a:r>
            <a:r>
              <a:rPr lang="en-US" sz="2800" dirty="0" err="1">
                <a:solidFill>
                  <a:schemeClr val="tx1"/>
                </a:solidFill>
                <a:latin typeface="Calibri" panose="020F0502020204030204" pitchFamily="34" charset="0"/>
              </a:rPr>
              <a:t>Profecía</a:t>
            </a:r>
            <a:r>
              <a:rPr lang="en-US" sz="2800" dirty="0">
                <a:solidFill>
                  <a:schemeClr val="tx1"/>
                </a:solidFill>
                <a:latin typeface="Calibri" panose="020F0502020204030204" pitchFamily="34" charset="0"/>
              </a:rPr>
              <a:t>".</a:t>
            </a:r>
          </a:p>
          <a:p>
            <a:pPr marL="0" indent="0">
              <a:buNone/>
            </a:pPr>
            <a:endParaRPr lang="en-US" sz="2800" dirty="0">
              <a:solidFill>
                <a:schemeClr val="tx1"/>
              </a:solidFill>
              <a:latin typeface="Calibri" panose="020F0502020204030204" pitchFamily="34" charset="0"/>
            </a:endParaRPr>
          </a:p>
          <a:p>
            <a:pPr>
              <a:buFont typeface="Arial" panose="020B0604020202020204" pitchFamily="34" charset="0"/>
              <a:buChar char="•"/>
            </a:pPr>
            <a:r>
              <a:rPr lang="en-US" sz="2800" dirty="0" err="1">
                <a:solidFill>
                  <a:schemeClr val="tx1"/>
                </a:solidFill>
                <a:latin typeface="Calibri" panose="020F0502020204030204" pitchFamily="34" charset="0"/>
              </a:rPr>
              <a:t>Cuando</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profeta</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transmite</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testimonio de </a:t>
            </a:r>
            <a:r>
              <a:rPr lang="en-US" sz="2800" dirty="0" err="1">
                <a:solidFill>
                  <a:schemeClr val="tx1"/>
                </a:solidFill>
                <a:latin typeface="Calibri" panose="020F0502020204030204" pitchFamily="34" charset="0"/>
              </a:rPr>
              <a:t>Jesucristo</a:t>
            </a:r>
            <a:r>
              <a:rPr lang="en-US" sz="2800" dirty="0">
                <a:solidFill>
                  <a:schemeClr val="tx1"/>
                </a:solidFill>
                <a:latin typeface="Calibri" panose="020F0502020204030204" pitchFamily="34" charset="0"/>
              </a:rPr>
              <a:t>" a la </a:t>
            </a:r>
            <a:r>
              <a:rPr lang="pt-BR" sz="2800" dirty="0" err="1">
                <a:solidFill>
                  <a:schemeClr val="tx1"/>
                </a:solidFill>
                <a:latin typeface="Calibri" panose="020F0502020204030204" pitchFamily="34" charset="0"/>
              </a:rPr>
              <a:t>iglesia</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ésta</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debe</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recibirlo</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como</a:t>
            </a:r>
            <a:r>
              <a:rPr lang="en-US" sz="2800" dirty="0">
                <a:solidFill>
                  <a:schemeClr val="tx1"/>
                </a:solidFill>
                <a:latin typeface="Calibri" panose="020F0502020204030204" pitchFamily="34" charset="0"/>
              </a:rPr>
              <a:t> "palabras de </a:t>
            </a:r>
            <a:r>
              <a:rPr lang="en-US" sz="2800" dirty="0" err="1">
                <a:solidFill>
                  <a:schemeClr val="tx1"/>
                </a:solidFill>
                <a:latin typeface="Calibri" panose="020F0502020204030204" pitchFamily="34" charset="0"/>
              </a:rPr>
              <a:t>profecía</a:t>
            </a:r>
            <a:r>
              <a:rPr lang="en-US" sz="2800" dirty="0">
                <a:solidFill>
                  <a:schemeClr val="tx1"/>
                </a:solidFill>
                <a:latin typeface="Calibri" panose="020F0502020204030204" pitchFamily="34" charset="0"/>
              </a:rPr>
              <a:t>" (Ap 1:3).</a:t>
            </a:r>
          </a:p>
          <a:p>
            <a:pPr>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pt-BR"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p:txBody>
      </p:sp>
      <p:sp>
        <p:nvSpPr>
          <p:cNvPr id="5" name="Título 1"/>
          <p:cNvSpPr txBox="1"/>
          <p:nvPr/>
        </p:nvSpPr>
        <p:spPr>
          <a:xfrm>
            <a:off x="1125872" y="130661"/>
            <a:ext cx="8911687" cy="64044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a:solidFill>
                  <a:srgbClr val="C00000"/>
                </a:solidFill>
                <a:latin typeface="Calibri" panose="020F0502020204030204" pitchFamily="34" charset="0"/>
              </a:rPr>
              <a:t>El Espíritu de Profecía en el Apocalipsis</a:t>
            </a:r>
          </a:p>
        </p:txBody>
      </p:sp>
    </p:spTree>
    <p:extLst>
      <p:ext uri="{BB962C8B-B14F-4D97-AF65-F5344CB8AC3E}">
        <p14:creationId xmlns:p14="http://schemas.microsoft.com/office/powerpoint/2010/main" val="361828587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344357" y="1002573"/>
            <a:ext cx="10575794" cy="4629665"/>
          </a:xfrm>
        </p:spPr>
        <p:txBody>
          <a:bodyPr>
            <a:noAutofit/>
          </a:bodyPr>
          <a:lstStyle/>
          <a:p>
            <a:pPr>
              <a:buFont typeface="Arial" panose="020B0604020202020204" pitchFamily="34" charset="0"/>
              <a:buChar char="•"/>
            </a:pPr>
            <a:r>
              <a:rPr lang="es-MX" sz="2800" dirty="0">
                <a:solidFill>
                  <a:schemeClr val="tx1"/>
                </a:solidFill>
                <a:latin typeface="Calibri" panose="020F0502020204030204" pitchFamily="34" charset="0"/>
              </a:rPr>
              <a:t>La expresión "el Espíritu de Profecía" (</a:t>
            </a:r>
            <a:r>
              <a:rPr lang="es-MX" sz="2800" dirty="0" err="1">
                <a:solidFill>
                  <a:schemeClr val="tx1"/>
                </a:solidFill>
                <a:latin typeface="Calibri" panose="020F0502020204030204" pitchFamily="34" charset="0"/>
              </a:rPr>
              <a:t>Ap</a:t>
            </a:r>
            <a:r>
              <a:rPr lang="es-MX" sz="2800" dirty="0">
                <a:solidFill>
                  <a:schemeClr val="tx1"/>
                </a:solidFill>
                <a:latin typeface="Calibri" panose="020F0502020204030204" pitchFamily="34" charset="0"/>
              </a:rPr>
              <a:t> 19:10) no se refiere a todos los creyentes en general, sino sólo a aquellos que son llamados por Dios al ministerio profético.</a:t>
            </a:r>
          </a:p>
          <a:p>
            <a:pPr>
              <a:buFont typeface="Arial" panose="020B0604020202020204" pitchFamily="34" charset="0"/>
              <a:buChar char="•"/>
            </a:pPr>
            <a:r>
              <a:rPr lang="es-MX" sz="2800" dirty="0">
                <a:solidFill>
                  <a:schemeClr val="tx1"/>
                </a:solidFill>
                <a:latin typeface="Calibri" panose="020F0502020204030204" pitchFamily="34" charset="0"/>
              </a:rPr>
              <a:t>Asimismo, la expresión “el testimonio de Jesús” (</a:t>
            </a:r>
            <a:r>
              <a:rPr lang="es-MX" sz="2800" dirty="0" err="1">
                <a:solidFill>
                  <a:schemeClr val="tx1"/>
                </a:solidFill>
                <a:latin typeface="Calibri" panose="020F0502020204030204" pitchFamily="34" charset="0"/>
              </a:rPr>
              <a:t>Ap</a:t>
            </a:r>
            <a:r>
              <a:rPr lang="es-MX" sz="2800" dirty="0">
                <a:solidFill>
                  <a:schemeClr val="tx1"/>
                </a:solidFill>
                <a:latin typeface="Calibri" panose="020F0502020204030204" pitchFamily="34" charset="0"/>
              </a:rPr>
              <a:t> 12,17; 19,10) no se refiere a los creyentes que dan testimonio de Cristo, sino al testimonio que Jesús da a través de sus profetas inspirados por el Espíritu, como tal fue el caso de los profetas del Antiguo Testamento.</a:t>
            </a: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pt-BR"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p:txBody>
      </p:sp>
      <p:sp>
        <p:nvSpPr>
          <p:cNvPr id="5" name="Título 1"/>
          <p:cNvSpPr txBox="1"/>
          <p:nvPr/>
        </p:nvSpPr>
        <p:spPr>
          <a:xfrm>
            <a:off x="1125872" y="130661"/>
            <a:ext cx="8911687" cy="64044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a:solidFill>
                  <a:srgbClr val="C00000"/>
                </a:solidFill>
                <a:latin typeface="Calibri" panose="020F0502020204030204" pitchFamily="34" charset="0"/>
              </a:rPr>
              <a:t>El Espíritu de Profecía en el Apocalipsis</a:t>
            </a:r>
          </a:p>
        </p:txBody>
      </p:sp>
    </p:spTree>
    <p:extLst>
      <p:ext uri="{BB962C8B-B14F-4D97-AF65-F5344CB8AC3E}">
        <p14:creationId xmlns:p14="http://schemas.microsoft.com/office/powerpoint/2010/main" val="166514881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p:cNvSpPr>
            <a:spLocks noGrp="1"/>
          </p:cNvSpPr>
          <p:nvPr>
            <p:ph idx="1"/>
          </p:nvPr>
        </p:nvSpPr>
        <p:spPr>
          <a:xfrm>
            <a:off x="1352461" y="1024202"/>
            <a:ext cx="10591541" cy="4629665"/>
          </a:xfrm>
        </p:spPr>
        <p:txBody>
          <a:bodyPr>
            <a:noAutofit/>
          </a:bodyPr>
          <a:lstStyle/>
          <a:p>
            <a:pPr>
              <a:buFont typeface="Arial" panose="020B0604020202020204" pitchFamily="34" charset="0"/>
              <a:buChar char="•"/>
            </a:pPr>
            <a:r>
              <a:rPr lang="en-US" sz="2800" err="1">
                <a:solidFill>
                  <a:schemeClr val="tx1"/>
                </a:solidFill>
                <a:latin typeface="Calibri" panose="020F0502020204030204" pitchFamily="34" charset="0"/>
              </a:rPr>
              <a:t>De este modo, Apocalipsis 19:10 está en consonancia con la enseñanza del resto del Nuevo Testamento, en el que los profetas se distinguen como un grupo especial dentro de la iglesia, como era el caso de los profetas del Antiguo Testamento.</a:t>
            </a:r>
          </a:p>
          <a:p>
            <a:pPr marL="0" indent="0">
              <a:buNone/>
            </a:pPr>
            <a:endParaRPr lang="en-US" sz="2800">
              <a:solidFill>
                <a:schemeClr val="tx1"/>
              </a:solidFill>
              <a:latin typeface="Calibri" panose="020F0502020204030204" pitchFamily="34" charset="0"/>
            </a:endParaRPr>
          </a:p>
          <a:p>
            <a:pPr>
              <a:buFont typeface="Arial" panose="020B0604020202020204" pitchFamily="34" charset="0"/>
              <a:buChar char="•"/>
            </a:pPr>
            <a:r>
              <a:rPr lang="en-US" sz="2800">
                <a:solidFill>
                  <a:schemeClr val="tx1"/>
                </a:solidFill>
                <a:latin typeface="Calibri" panose="020F0502020204030204" pitchFamily="34" charset="0"/>
              </a:rPr>
              <a:t>El libro del Apocalipsis pretende ser un libro profético: el testimonio del propio Cristo a la </a:t>
            </a:r>
            <a:r>
              <a:rPr lang="pt-BR" sz="2800">
                <a:solidFill>
                  <a:schemeClr val="tx1"/>
                </a:solidFill>
                <a:latin typeface="Calibri" panose="020F0502020204030204" pitchFamily="34" charset="0"/>
              </a:rPr>
              <a:t>iglesia, </a:t>
            </a:r>
            <a:r>
              <a:rPr lang="en-US" sz="2800" err="1">
                <a:solidFill>
                  <a:schemeClr val="tx1"/>
                </a:solidFill>
                <a:latin typeface="Calibri" panose="020F0502020204030204" pitchFamily="34" charset="0"/>
              </a:rPr>
              <a:t>transmitido por el Espíritu.</a:t>
            </a:r>
          </a:p>
        </p:txBody>
      </p:sp>
      <p:sp>
        <p:nvSpPr>
          <p:cNvPr id="6" name="Título 1"/>
          <p:cNvSpPr txBox="1"/>
          <p:nvPr/>
        </p:nvSpPr>
        <p:spPr>
          <a:xfrm>
            <a:off x="1125872" y="130661"/>
            <a:ext cx="8911687" cy="64044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pt-BR" sz="3600" b="1" i="0" u="none" strike="noStrike" kern="1200" cap="none" spc="0" normalizeH="0" baseline="0" noProof="0">
                <a:ln>
                  <a:noFill/>
                </a:ln>
                <a:solidFill>
                  <a:srgbClr val="C00000"/>
                </a:solidFill>
                <a:effectLst/>
                <a:uLnTx/>
                <a:uFillTx/>
                <a:latin typeface="Calibri" panose="020F0502020204030204" pitchFamily="34" charset="0"/>
                <a:cs typeface="Arial"/>
              </a:rPr>
              <a:t>El Espíritu de Profecía en el Apocalipsis</a:t>
            </a:r>
          </a:p>
        </p:txBody>
      </p:sp>
    </p:spTree>
    <p:extLst>
      <p:ext uri="{BB962C8B-B14F-4D97-AF65-F5344CB8AC3E}">
        <p14:creationId xmlns:p14="http://schemas.microsoft.com/office/powerpoint/2010/main" val="254563169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p:cNvSpPr>
            <a:spLocks noGrp="1"/>
          </p:cNvSpPr>
          <p:nvPr>
            <p:ph idx="1"/>
          </p:nvPr>
        </p:nvSpPr>
        <p:spPr>
          <a:xfrm>
            <a:off x="1361860" y="988974"/>
            <a:ext cx="10414728" cy="4629665"/>
          </a:xfrm>
        </p:spPr>
        <p:txBody>
          <a:bodyPr>
            <a:noAutofit/>
          </a:bodyPr>
          <a:lstStyle/>
          <a:p>
            <a:pPr>
              <a:buFont typeface="Arial" panose="020B0604020202020204" pitchFamily="34" charset="0"/>
              <a:buChar char="•"/>
            </a:pPr>
            <a:r>
              <a:rPr lang="en-US" sz="2800">
                <a:solidFill>
                  <a:schemeClr val="tx1"/>
                </a:solidFill>
                <a:latin typeface="Calibri" panose="020F0502020204030204" pitchFamily="34" charset="0"/>
              </a:rPr>
              <a:t>El Espíritu Santo desempeña un </a:t>
            </a:r>
            <a:r>
              <a:rPr lang="pt-BR" sz="2800">
                <a:solidFill>
                  <a:schemeClr val="tx1"/>
                </a:solidFill>
                <a:latin typeface="Calibri" panose="020F0502020204030204" pitchFamily="34" charset="0"/>
              </a:rPr>
              <a:t>papel </a:t>
            </a:r>
            <a:r>
              <a:rPr lang="en-US" sz="2800" err="1">
                <a:solidFill>
                  <a:schemeClr val="tx1"/>
                </a:solidFill>
                <a:latin typeface="Calibri" panose="020F0502020204030204" pitchFamily="34" charset="0"/>
              </a:rPr>
              <a:t>esencial en la transmisión de la revelación profética en el libro del Apocalipsis. La palabra "espíritu" (</a:t>
            </a:r>
            <a:r>
              <a:rPr lang="en-US" sz="2800" i="1" err="1">
                <a:solidFill>
                  <a:schemeClr val="tx1"/>
                </a:solidFill>
                <a:latin typeface="Calibri" panose="020F0502020204030204" pitchFamily="34" charset="0"/>
              </a:rPr>
              <a:t>pneuma</a:t>
            </a:r>
            <a:r>
              <a:rPr lang="en-US" sz="2800">
                <a:solidFill>
                  <a:schemeClr val="tx1"/>
                </a:solidFill>
                <a:latin typeface="Calibri" panose="020F0502020204030204" pitchFamily="34" charset="0"/>
              </a:rPr>
              <a:t>) aparece 24 veces en el Apocalipsis, 18 de las cuales se refieren al Espíritu Santo.</a:t>
            </a:r>
          </a:p>
          <a:p>
            <a:pPr marL="0" indent="0">
              <a:buNone/>
            </a:pPr>
            <a:endParaRPr lang="en-US" sz="2800">
              <a:solidFill>
                <a:schemeClr val="tx1"/>
              </a:solidFill>
              <a:latin typeface="Calibri" panose="020F0502020204030204" pitchFamily="34" charset="0"/>
            </a:endParaRPr>
          </a:p>
          <a:p>
            <a:pPr>
              <a:buFont typeface="Arial" panose="020B0604020202020204" pitchFamily="34" charset="0"/>
              <a:buChar char="•"/>
            </a:pPr>
            <a:r>
              <a:rPr lang="en-US" sz="2800">
                <a:solidFill>
                  <a:schemeClr val="tx1"/>
                </a:solidFill>
                <a:latin typeface="Calibri" panose="020F0502020204030204" pitchFamily="34" charset="0"/>
              </a:rPr>
              <a:t>El Espíritu Santo es mencionado regularmente en el libro como "el Espíritu". Se entiende además que la palabra "Espíritu" en 19:10 se refiere al Espíritu Santo.</a:t>
            </a:r>
          </a:p>
          <a:p>
            <a:pPr>
              <a:buFont typeface="Arial" panose="020B0604020202020204" pitchFamily="34" charset="0"/>
              <a:buChar char="•"/>
            </a:pPr>
            <a:endParaRPr lang="en-US" sz="2800">
              <a:latin typeface="Calibri" panose="020F0502020204030204" pitchFamily="34" charset="0"/>
            </a:endParaRPr>
          </a:p>
        </p:txBody>
      </p:sp>
      <p:sp>
        <p:nvSpPr>
          <p:cNvPr id="6" name="Título 1"/>
          <p:cNvSpPr txBox="1"/>
          <p:nvPr/>
        </p:nvSpPr>
        <p:spPr>
          <a:xfrm>
            <a:off x="1125872" y="130661"/>
            <a:ext cx="8911687" cy="64044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pt-BR" sz="3600" b="1" i="0" u="none" strike="noStrike" kern="1200" cap="none" spc="0" normalizeH="0" baseline="0" noProof="0">
                <a:ln>
                  <a:noFill/>
                </a:ln>
                <a:solidFill>
                  <a:srgbClr val="C00000"/>
                </a:solidFill>
                <a:effectLst/>
                <a:uLnTx/>
                <a:uFillTx/>
                <a:latin typeface="Calibri" panose="020F0502020204030204" pitchFamily="34" charset="0"/>
                <a:cs typeface="Arial"/>
              </a:rPr>
              <a:t>El Espíritu de Profecía en el Apocalipsis</a:t>
            </a:r>
          </a:p>
        </p:txBody>
      </p:sp>
    </p:spTree>
    <p:extLst>
      <p:ext uri="{BB962C8B-B14F-4D97-AF65-F5344CB8AC3E}">
        <p14:creationId xmlns:p14="http://schemas.microsoft.com/office/powerpoint/2010/main" val="359975087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p:cNvSpPr>
            <a:spLocks noGrp="1"/>
          </p:cNvSpPr>
          <p:nvPr>
            <p:ph idx="1"/>
          </p:nvPr>
        </p:nvSpPr>
        <p:spPr>
          <a:xfrm>
            <a:off x="1394811" y="943866"/>
            <a:ext cx="10418648" cy="4629665"/>
          </a:xfrm>
        </p:spPr>
        <p:txBody>
          <a:bodyPr>
            <a:noAutofit/>
          </a:bodyPr>
          <a:lstStyle/>
          <a:p>
            <a:pPr>
              <a:buFont typeface="Arial" panose="020B0604020202020204" pitchFamily="34" charset="0"/>
              <a:buChar char="•"/>
            </a:pPr>
            <a:r>
              <a:rPr lang="en-US" sz="2800" dirty="0">
                <a:solidFill>
                  <a:schemeClr val="tx1"/>
                </a:solidFill>
                <a:latin typeface="Calibri" panose="020F0502020204030204" pitchFamily="34" charset="0"/>
              </a:rPr>
              <a:t>Cuatro </a:t>
            </a:r>
            <a:r>
              <a:rPr lang="en-US" sz="2800" dirty="0" err="1">
                <a:solidFill>
                  <a:schemeClr val="tx1"/>
                </a:solidFill>
                <a:latin typeface="Calibri" panose="020F0502020204030204" pitchFamily="34" charset="0"/>
              </a:rPr>
              <a:t>veces</a:t>
            </a:r>
            <a:r>
              <a:rPr lang="en-US" sz="2800" dirty="0">
                <a:solidFill>
                  <a:schemeClr val="tx1"/>
                </a:solidFill>
                <a:latin typeface="Calibri" panose="020F0502020204030204" pitchFamily="34" charset="0"/>
              </a:rPr>
              <a:t> Juan </a:t>
            </a:r>
            <a:r>
              <a:rPr lang="en-US" sz="2800" dirty="0" err="1">
                <a:solidFill>
                  <a:schemeClr val="tx1"/>
                </a:solidFill>
                <a:latin typeface="Calibri" panose="020F0502020204030204" pitchFamily="34" charset="0"/>
              </a:rPr>
              <a:t>fue</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arrebatado</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en</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Espíritu</a:t>
            </a:r>
            <a:r>
              <a:rPr lang="en-US" sz="2800" dirty="0">
                <a:solidFill>
                  <a:schemeClr val="tx1"/>
                </a:solidFill>
                <a:latin typeface="Calibri" panose="020F0502020204030204" pitchFamily="34" charset="0"/>
              </a:rPr>
              <a:t> para que se le </a:t>
            </a:r>
            <a:r>
              <a:rPr lang="en-US" sz="2800" dirty="0" err="1">
                <a:solidFill>
                  <a:schemeClr val="tx1"/>
                </a:solidFill>
                <a:latin typeface="Calibri" panose="020F0502020204030204" pitchFamily="34" charset="0"/>
              </a:rPr>
              <a:t>mostraran</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cosas</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en</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visión</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Apocalipsis</a:t>
            </a:r>
            <a:r>
              <a:rPr lang="en-US" sz="2800" dirty="0">
                <a:solidFill>
                  <a:schemeClr val="tx1"/>
                </a:solidFill>
                <a:latin typeface="Calibri" panose="020F0502020204030204" pitchFamily="34" charset="0"/>
              </a:rPr>
              <a:t> 1:10; 4:2; 17:3; 21:10), </a:t>
            </a:r>
            <a:r>
              <a:rPr lang="en-US" sz="2800" dirty="0" err="1">
                <a:solidFill>
                  <a:schemeClr val="tx1"/>
                </a:solidFill>
                <a:latin typeface="Calibri" panose="020F0502020204030204" pitchFamily="34" charset="0"/>
              </a:rPr>
              <a:t>como</a:t>
            </a:r>
            <a:r>
              <a:rPr lang="en-US" sz="2800" dirty="0">
                <a:solidFill>
                  <a:schemeClr val="tx1"/>
                </a:solidFill>
                <a:latin typeface="Calibri" panose="020F0502020204030204" pitchFamily="34" charset="0"/>
              </a:rPr>
              <a:t> lo </a:t>
            </a:r>
            <a:r>
              <a:rPr lang="en-US" sz="2800" dirty="0" err="1">
                <a:solidFill>
                  <a:schemeClr val="tx1"/>
                </a:solidFill>
                <a:latin typeface="Calibri" panose="020F0502020204030204" pitchFamily="34" charset="0"/>
              </a:rPr>
              <a:t>fue</a:t>
            </a:r>
            <a:r>
              <a:rPr lang="en-US" sz="2800" dirty="0">
                <a:solidFill>
                  <a:schemeClr val="tx1"/>
                </a:solidFill>
                <a:latin typeface="Calibri" panose="020F0502020204030204" pitchFamily="34" charset="0"/>
              </a:rPr>
              <a:t> Ezequiel </a:t>
            </a:r>
            <a:r>
              <a:rPr lang="en-US" sz="2800" dirty="0" err="1">
                <a:solidFill>
                  <a:schemeClr val="tx1"/>
                </a:solidFill>
                <a:latin typeface="Calibri" panose="020F0502020204030204" pitchFamily="34" charset="0"/>
              </a:rPr>
              <a:t>en</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Antiguo</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Testamento</a:t>
            </a:r>
            <a:r>
              <a:rPr lang="en-US" sz="2800" dirty="0">
                <a:solidFill>
                  <a:schemeClr val="tx1"/>
                </a:solidFill>
                <a:latin typeface="Calibri" panose="020F0502020204030204" pitchFamily="34" charset="0"/>
              </a:rPr>
              <a:t> (Ezequiel 3:12, 14; 8:3; 37:1, etc.). La </a:t>
            </a:r>
            <a:r>
              <a:rPr lang="en-US" sz="2800" dirty="0" err="1">
                <a:solidFill>
                  <a:schemeClr val="tx1"/>
                </a:solidFill>
                <a:latin typeface="Calibri" panose="020F0502020204030204" pitchFamily="34" charset="0"/>
              </a:rPr>
              <a:t>profecía</a:t>
            </a:r>
            <a:r>
              <a:rPr lang="en-US" sz="2800" dirty="0">
                <a:solidFill>
                  <a:schemeClr val="tx1"/>
                </a:solidFill>
                <a:latin typeface="Calibri" panose="020F0502020204030204" pitchFamily="34" charset="0"/>
              </a:rPr>
              <a:t> es la Palabra de Dios dada </a:t>
            </a:r>
            <a:r>
              <a:rPr lang="en-US" sz="2800" dirty="0" err="1">
                <a:solidFill>
                  <a:schemeClr val="tx1"/>
                </a:solidFill>
                <a:latin typeface="Calibri" panose="020F0502020204030204" pitchFamily="34" charset="0"/>
              </a:rPr>
              <a:t>por</a:t>
            </a:r>
            <a:r>
              <a:rPr lang="en-US" sz="2800" dirty="0">
                <a:solidFill>
                  <a:schemeClr val="tx1"/>
                </a:solidFill>
                <a:latin typeface="Calibri" panose="020F0502020204030204" pitchFamily="34" charset="0"/>
              </a:rPr>
              <a:t> Cristo </a:t>
            </a:r>
            <a:r>
              <a:rPr lang="en-US" sz="2800" dirty="0" err="1">
                <a:solidFill>
                  <a:schemeClr val="tx1"/>
                </a:solidFill>
                <a:latin typeface="Calibri" panose="020F0502020204030204" pitchFamily="34" charset="0"/>
              </a:rPr>
              <a:t>como</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su</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propio</a:t>
            </a:r>
            <a:r>
              <a:rPr lang="en-US" sz="2800" dirty="0">
                <a:solidFill>
                  <a:schemeClr val="tx1"/>
                </a:solidFill>
                <a:latin typeface="Calibri" panose="020F0502020204030204" pitchFamily="34" charset="0"/>
              </a:rPr>
              <a:t> testimonio a la </a:t>
            </a:r>
            <a:r>
              <a:rPr lang="en-US" sz="2800" dirty="0" err="1">
                <a:solidFill>
                  <a:schemeClr val="tx1"/>
                </a:solidFill>
                <a:latin typeface="Calibri" panose="020F0502020204030204" pitchFamily="34" charset="0"/>
              </a:rPr>
              <a:t>iglesia</a:t>
            </a:r>
            <a:r>
              <a:rPr lang="en-US" sz="2800" dirty="0">
                <a:solidFill>
                  <a:schemeClr val="tx1"/>
                </a:solidFill>
                <a:latin typeface="Calibri" panose="020F0502020204030204" pitchFamily="34" charset="0"/>
              </a:rPr>
              <a:t> y </a:t>
            </a:r>
            <a:r>
              <a:rPr lang="en-US" sz="2800" dirty="0" err="1">
                <a:solidFill>
                  <a:schemeClr val="tx1"/>
                </a:solidFill>
                <a:latin typeface="Calibri" panose="020F0502020204030204" pitchFamily="34" charset="0"/>
              </a:rPr>
              <a:t>transmitida</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por</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Espíritu</a:t>
            </a:r>
            <a:r>
              <a:rPr lang="en-US" sz="2800" dirty="0">
                <a:solidFill>
                  <a:schemeClr val="tx1"/>
                </a:solidFill>
                <a:latin typeface="Calibri" panose="020F0502020204030204" pitchFamily="34" charset="0"/>
              </a:rPr>
              <a:t>.</a:t>
            </a:r>
          </a:p>
          <a:p>
            <a:pPr marL="0" indent="0">
              <a:buNone/>
            </a:pPr>
            <a:endParaRPr lang="en-US" sz="2800" dirty="0">
              <a:solidFill>
                <a:schemeClr val="tx1"/>
              </a:solidFill>
              <a:latin typeface="Calibri" panose="020F0502020204030204" pitchFamily="34" charset="0"/>
            </a:endParaRPr>
          </a:p>
          <a:p>
            <a:pPr>
              <a:buFont typeface="Arial" panose="020B0604020202020204" pitchFamily="34" charset="0"/>
              <a:buChar char="•"/>
            </a:pPr>
            <a:r>
              <a:rPr lang="en-US" sz="2800" dirty="0">
                <a:solidFill>
                  <a:schemeClr val="tx1"/>
                </a:solidFill>
                <a:latin typeface="Calibri" panose="020F0502020204030204" pitchFamily="34" charset="0"/>
              </a:rPr>
              <a:t>"El que </a:t>
            </a:r>
            <a:r>
              <a:rPr lang="en-US" sz="2800" dirty="0" err="1">
                <a:solidFill>
                  <a:schemeClr val="tx1"/>
                </a:solidFill>
                <a:latin typeface="Calibri" panose="020F0502020204030204" pitchFamily="34" charset="0"/>
              </a:rPr>
              <a:t>tenga</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oído</a:t>
            </a:r>
            <a:r>
              <a:rPr lang="en-US" sz="2800" dirty="0">
                <a:solidFill>
                  <a:schemeClr val="tx1"/>
                </a:solidFill>
                <a:latin typeface="Calibri" panose="020F0502020204030204" pitchFamily="34" charset="0"/>
              </a:rPr>
              <a:t>, que </a:t>
            </a:r>
            <a:r>
              <a:rPr lang="en-US" sz="2800" dirty="0" err="1">
                <a:solidFill>
                  <a:schemeClr val="tx1"/>
                </a:solidFill>
                <a:latin typeface="Calibri" panose="020F0502020204030204" pitchFamily="34" charset="0"/>
              </a:rPr>
              <a:t>oiga</a:t>
            </a:r>
            <a:r>
              <a:rPr lang="en-US" sz="2800" dirty="0">
                <a:solidFill>
                  <a:schemeClr val="tx1"/>
                </a:solidFill>
                <a:latin typeface="Calibri" panose="020F0502020204030204" pitchFamily="34" charset="0"/>
              </a:rPr>
              <a:t> lo que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Espíritu</a:t>
            </a:r>
            <a:r>
              <a:rPr lang="en-US" sz="2800" dirty="0">
                <a:solidFill>
                  <a:schemeClr val="tx1"/>
                </a:solidFill>
                <a:latin typeface="Calibri" panose="020F0502020204030204" pitchFamily="34" charset="0"/>
              </a:rPr>
              <a:t> dice a las </a:t>
            </a:r>
            <a:r>
              <a:rPr lang="en-US" sz="2800" dirty="0" err="1">
                <a:solidFill>
                  <a:schemeClr val="tx1"/>
                </a:solidFill>
                <a:latin typeface="Calibri" panose="020F0502020204030204" pitchFamily="34" charset="0"/>
              </a:rPr>
              <a:t>iglesias</a:t>
            </a:r>
            <a:r>
              <a:rPr lang="en-US" sz="2800" dirty="0">
                <a:solidFill>
                  <a:schemeClr val="tx1"/>
                </a:solidFill>
                <a:latin typeface="Calibri" panose="020F0502020204030204" pitchFamily="34" charset="0"/>
              </a:rPr>
              <a:t>" (Ap. 2:7, 11, 17, 29; 3:6, 13, 22). Lo que dice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Espíritu</a:t>
            </a:r>
            <a:r>
              <a:rPr lang="en-US" sz="2800" dirty="0">
                <a:solidFill>
                  <a:schemeClr val="tx1"/>
                </a:solidFill>
                <a:latin typeface="Calibri" panose="020F0502020204030204" pitchFamily="34" charset="0"/>
              </a:rPr>
              <a:t> es </a:t>
            </a:r>
            <a:r>
              <a:rPr lang="en-US" sz="2800" dirty="0" err="1">
                <a:solidFill>
                  <a:schemeClr val="tx1"/>
                </a:solidFill>
                <a:latin typeface="Calibri" panose="020F0502020204030204" pitchFamily="34" charset="0"/>
              </a:rPr>
              <a:t>realmente</a:t>
            </a:r>
            <a:r>
              <a:rPr lang="en-US" sz="2800" dirty="0">
                <a:solidFill>
                  <a:schemeClr val="tx1"/>
                </a:solidFill>
                <a:latin typeface="Calibri" panose="020F0502020204030204" pitchFamily="34" charset="0"/>
              </a:rPr>
              <a:t> lo que dice Cristo.</a:t>
            </a:r>
          </a:p>
          <a:p>
            <a:pPr>
              <a:buFont typeface="Arial" panose="020B0604020202020204" pitchFamily="34" charset="0"/>
              <a:buChar char="•"/>
            </a:pPr>
            <a:endParaRPr lang="en-US" sz="2800" dirty="0">
              <a:solidFill>
                <a:schemeClr val="tx1"/>
              </a:solidFill>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pt-BR"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p:txBody>
      </p:sp>
      <p:sp>
        <p:nvSpPr>
          <p:cNvPr id="6" name="Título 1"/>
          <p:cNvSpPr txBox="1"/>
          <p:nvPr/>
        </p:nvSpPr>
        <p:spPr>
          <a:xfrm>
            <a:off x="1125872" y="130661"/>
            <a:ext cx="8911687" cy="64044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pt-BR" sz="3600" b="1" i="0" u="none" strike="noStrike" kern="1200" cap="none" spc="0" normalizeH="0" baseline="0" noProof="0">
                <a:ln>
                  <a:noFill/>
                </a:ln>
                <a:solidFill>
                  <a:srgbClr val="C00000"/>
                </a:solidFill>
                <a:effectLst/>
                <a:uLnTx/>
                <a:uFillTx/>
                <a:latin typeface="Calibri" panose="020F0502020204030204" pitchFamily="34" charset="0"/>
                <a:cs typeface="Arial"/>
              </a:rPr>
              <a:t>El Espíritu de Profecía en el Apocalipsis</a:t>
            </a:r>
          </a:p>
        </p:txBody>
      </p:sp>
    </p:spTree>
    <p:extLst>
      <p:ext uri="{BB962C8B-B14F-4D97-AF65-F5344CB8AC3E}">
        <p14:creationId xmlns:p14="http://schemas.microsoft.com/office/powerpoint/2010/main" val="249695804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p:cNvSpPr>
            <a:spLocks noGrp="1"/>
          </p:cNvSpPr>
          <p:nvPr>
            <p:ph idx="1"/>
          </p:nvPr>
        </p:nvSpPr>
        <p:spPr>
          <a:xfrm>
            <a:off x="1332621" y="1018906"/>
            <a:ext cx="10150926" cy="4100686"/>
          </a:xfrm>
        </p:spPr>
        <p:txBody>
          <a:bodyPr>
            <a:noAutofit/>
          </a:bodyPr>
          <a:lstStyle/>
          <a:p>
            <a:pPr>
              <a:spcBef>
                <a:spcPts val="1500"/>
              </a:spcBef>
              <a:buFont typeface="Arial" panose="020B0604020202020204" pitchFamily="34" charset="0"/>
              <a:buChar char="•"/>
            </a:pPr>
            <a:r>
              <a:rPr lang="en-US" sz="2800">
                <a:solidFill>
                  <a:schemeClr val="tx1"/>
                </a:solidFill>
                <a:latin typeface="Calibri" panose="020F0502020204030204" pitchFamily="34" charset="0"/>
              </a:rPr>
              <a:t>El énfasis en </a:t>
            </a:r>
            <a:r>
              <a:rPr lang="pt-BR" sz="2800">
                <a:solidFill>
                  <a:schemeClr val="tx1"/>
                </a:solidFill>
                <a:latin typeface="Calibri" panose="020F0502020204030204" pitchFamily="34" charset="0"/>
              </a:rPr>
              <a:t>que </a:t>
            </a:r>
            <a:r>
              <a:rPr lang="en-US" sz="2800">
                <a:solidFill>
                  <a:schemeClr val="tx1"/>
                </a:solidFill>
                <a:latin typeface="Calibri" panose="020F0502020204030204" pitchFamily="34" charset="0"/>
              </a:rPr>
              <a:t>el Espíritu está relacionado con la manifestación de la profecía ayuda a distinguir entre los verdaderos y los falsos profetas (véase Apocalipsis 2:20-23).</a:t>
            </a:r>
          </a:p>
          <a:p>
            <a:pPr>
              <a:spcBef>
                <a:spcPts val="1500"/>
              </a:spcBef>
              <a:buFont typeface="Arial" panose="020B0604020202020204" pitchFamily="34" charset="0"/>
              <a:buChar char="•"/>
            </a:pPr>
            <a:r>
              <a:rPr lang="en-US" sz="2800" err="1">
                <a:solidFill>
                  <a:schemeClr val="tx1"/>
                </a:solidFill>
                <a:latin typeface="Calibri" panose="020F0502020204030204" pitchFamily="34" charset="0"/>
              </a:rPr>
              <a:t>También es significativo que en el conflicto final, uno de los principales protagonistas de la última crisis de la historia de la tierra sea mencionado en el Apocalipsis como el "falso profeta".</a:t>
            </a:r>
          </a:p>
          <a:p>
            <a:pPr>
              <a:buFont typeface="Arial" panose="020B0604020202020204" pitchFamily="34" charset="0"/>
              <a:buChar char="•"/>
            </a:pPr>
            <a:r>
              <a:rPr lang="en-US" sz="2800" err="1">
                <a:solidFill>
                  <a:schemeClr val="tx1"/>
                </a:solidFill>
                <a:latin typeface="Calibri" panose="020F0502020204030204" pitchFamily="34" charset="0"/>
              </a:rPr>
              <a:t>Sin embargo, no es sólo la manifestación del </a:t>
            </a:r>
            <a:r>
              <a:rPr lang="pt-BR" sz="2800">
                <a:solidFill>
                  <a:schemeClr val="tx1"/>
                </a:solidFill>
                <a:latin typeface="Calibri" panose="020F0502020204030204" pitchFamily="34" charset="0"/>
              </a:rPr>
              <a:t>don </a:t>
            </a:r>
            <a:r>
              <a:rPr lang="en-US" sz="2800" err="1">
                <a:solidFill>
                  <a:schemeClr val="tx1"/>
                </a:solidFill>
                <a:latin typeface="Calibri" panose="020F0502020204030204" pitchFamily="34" charset="0"/>
              </a:rPr>
              <a:t>profético en medio de ellos, sino también la obediencia al mensaje profético lo que distingue al pueblo de Dios de los incrédulos en los últimos tiempos (véase Ap 1:3).</a:t>
            </a:r>
          </a:p>
          <a:p>
            <a:pPr marL="0" indent="0">
              <a:buNone/>
            </a:pPr>
            <a:endParaRPr lang="pt-BR" sz="2800">
              <a:latin typeface="Calibri" panose="020F0502020204030204" pitchFamily="34" charset="0"/>
            </a:endParaRPr>
          </a:p>
        </p:txBody>
      </p:sp>
      <p:sp>
        <p:nvSpPr>
          <p:cNvPr id="6" name="Título 1"/>
          <p:cNvSpPr txBox="1"/>
          <p:nvPr/>
        </p:nvSpPr>
        <p:spPr>
          <a:xfrm>
            <a:off x="1125872" y="130661"/>
            <a:ext cx="8911687" cy="64044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pt-BR" sz="3600" b="1" i="0" u="none" strike="noStrike" kern="1200" cap="none" spc="0" normalizeH="0" baseline="0" noProof="0">
                <a:ln>
                  <a:noFill/>
                </a:ln>
                <a:solidFill>
                  <a:srgbClr val="C00000"/>
                </a:solidFill>
                <a:effectLst/>
                <a:uLnTx/>
                <a:uFillTx/>
                <a:latin typeface="Calibri" panose="020F0502020204030204" pitchFamily="34" charset="0"/>
                <a:cs typeface="Arial"/>
              </a:rPr>
              <a:t>El Espíritu de Profecía en el Apocalipsis</a:t>
            </a:r>
          </a:p>
        </p:txBody>
      </p:sp>
    </p:spTree>
    <p:extLst>
      <p:ext uri="{BB962C8B-B14F-4D97-AF65-F5344CB8AC3E}">
        <p14:creationId xmlns:p14="http://schemas.microsoft.com/office/powerpoint/2010/main" val="220222040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33965" y="82108"/>
            <a:ext cx="5190480" cy="708732"/>
          </a:xfrm>
        </p:spPr>
        <p:txBody>
          <a:bodyPr/>
          <a:lstStyle/>
          <a:p>
            <a:r>
              <a:rPr lang="pt-BR" b="1" dirty="0">
                <a:solidFill>
                  <a:srgbClr val="C00000"/>
                </a:solidFill>
                <a:latin typeface="Calibri" panose="020F0502020204030204" pitchFamily="34" charset="0"/>
              </a:rPr>
              <a:t>El </a:t>
            </a:r>
            <a:r>
              <a:rPr lang="pt-BR" b="1" dirty="0" err="1">
                <a:solidFill>
                  <a:srgbClr val="C00000"/>
                </a:solidFill>
                <a:latin typeface="Calibri" panose="020F0502020204030204" pitchFamily="34" charset="0"/>
              </a:rPr>
              <a:t>Espíritu</a:t>
            </a:r>
            <a:r>
              <a:rPr lang="pt-BR" b="1" dirty="0">
                <a:solidFill>
                  <a:srgbClr val="C00000"/>
                </a:solidFill>
                <a:latin typeface="Calibri" panose="020F0502020204030204" pitchFamily="34" charset="0"/>
              </a:rPr>
              <a:t> de </a:t>
            </a:r>
            <a:r>
              <a:rPr lang="pt-BR" b="1" dirty="0" err="1">
                <a:solidFill>
                  <a:srgbClr val="C00000"/>
                </a:solidFill>
                <a:latin typeface="Calibri" panose="020F0502020204030204" pitchFamily="34" charset="0"/>
              </a:rPr>
              <a:t>Profecía</a:t>
            </a:r>
            <a:endParaRPr lang="pt-BR" b="1" dirty="0">
              <a:solidFill>
                <a:srgbClr val="C00000"/>
              </a:solidFill>
              <a:latin typeface="Calibri" panose="020F0502020204030204" pitchFamily="34" charset="0"/>
            </a:endParaRPr>
          </a:p>
        </p:txBody>
      </p:sp>
      <p:sp>
        <p:nvSpPr>
          <p:cNvPr id="3" name="Espaço Reservado para Conteúdo 2"/>
          <p:cNvSpPr>
            <a:spLocks noGrp="1"/>
          </p:cNvSpPr>
          <p:nvPr>
            <p:ph idx="1"/>
          </p:nvPr>
        </p:nvSpPr>
        <p:spPr>
          <a:xfrm>
            <a:off x="1506282" y="1383967"/>
            <a:ext cx="4737999" cy="1442562"/>
          </a:xfrm>
        </p:spPr>
        <p:txBody>
          <a:bodyPr>
            <a:noAutofit/>
          </a:bodyPr>
          <a:lstStyle/>
          <a:p>
            <a:pPr>
              <a:buFont typeface="Arial" panose="020B0604020202020204" pitchFamily="34" charset="0"/>
              <a:buChar char="•"/>
            </a:pPr>
            <a:r>
              <a:rPr lang="pt-BR" sz="2800">
                <a:solidFill>
                  <a:schemeClr val="tx1"/>
                </a:solidFill>
                <a:latin typeface="Calibri" panose="020F0502020204030204" pitchFamily="34" charset="0"/>
              </a:rPr>
              <a:t>En Apocalipsis 12:17, el </a:t>
            </a:r>
            <a:r>
              <a:rPr lang="en-US" sz="2800" err="1">
                <a:solidFill>
                  <a:schemeClr val="tx1"/>
                </a:solidFill>
                <a:latin typeface="Calibri" panose="020F0502020204030204" pitchFamily="34" charset="0"/>
              </a:rPr>
              <a:t>remanente fiel de los últimos tiempos se identifica como aquellos que "guardan los mandamientos de Dios y tienen el </a:t>
            </a:r>
            <a:r>
              <a:rPr lang="en-US" sz="2800" b="1" err="1">
                <a:solidFill>
                  <a:srgbClr val="C00000"/>
                </a:solidFill>
                <a:latin typeface="Calibri" panose="020F0502020204030204" pitchFamily="34" charset="0"/>
              </a:rPr>
              <a:t>testimonio de Jesús</a:t>
            </a:r>
            <a:r>
              <a:rPr lang="en-US" sz="2800">
                <a:solidFill>
                  <a:schemeClr val="tx1"/>
                </a:solidFill>
                <a:latin typeface="Calibri" panose="020F0502020204030204" pitchFamily="34" charset="0"/>
              </a:rPr>
              <a:t>" (NAA).</a:t>
            </a:r>
          </a:p>
          <a:p>
            <a:pPr>
              <a:buFont typeface="Arial" panose="020B0604020202020204" pitchFamily="34" charset="0"/>
              <a:buChar char="•"/>
            </a:pPr>
            <a:endParaRPr lang="en-US" sz="1000">
              <a:latin typeface="Calibri" panose="020F0502020204030204" pitchFamily="34" charset="0"/>
            </a:endParaRPr>
          </a:p>
          <a:p>
            <a:pPr>
              <a:buFont typeface="Arial" panose="020B0604020202020204" pitchFamily="34" charset="0"/>
              <a:buChar char="•"/>
            </a:pPr>
            <a:endParaRPr lang="en-US" sz="2800">
              <a:latin typeface="Calibri" panose="020F0502020204030204" pitchFamily="34" charset="0"/>
            </a:endParaRPr>
          </a:p>
          <a:p>
            <a:pPr marL="0" indent="0">
              <a:buNone/>
            </a:pPr>
            <a:endParaRPr lang="pt-BR"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3886" y="1542207"/>
            <a:ext cx="5197229" cy="2403718"/>
          </a:xfrm>
          <a:prstGeom prst="rect">
            <a:avLst/>
          </a:prstGeom>
        </p:spPr>
      </p:pic>
      <p:sp>
        <p:nvSpPr>
          <p:cNvPr id="5" name="Retângulo 4"/>
          <p:cNvSpPr/>
          <p:nvPr/>
        </p:nvSpPr>
        <p:spPr>
          <a:xfrm rot="16200000">
            <a:off x="11505107" y="3008491"/>
            <a:ext cx="986167" cy="200055"/>
          </a:xfrm>
          <a:prstGeom prst="rect">
            <a:avLst/>
          </a:prstGeom>
        </p:spPr>
        <p:txBody>
          <a:bodyPr wrap="none">
            <a:spAutoFit/>
          </a:bodyPr>
          <a:lstStyle/>
          <a:p>
            <a:r>
              <a:rPr lang="pt-BR" sz="700" err="1"/>
              <a:t>Pixabay. Licencia gratuita.</a:t>
            </a:r>
            <a:endParaRPr lang="en-US" sz="700"/>
          </a:p>
        </p:txBody>
      </p:sp>
    </p:spTree>
    <p:extLst>
      <p:ext uri="{BB962C8B-B14F-4D97-AF65-F5344CB8AC3E}">
        <p14:creationId xmlns:p14="http://schemas.microsoft.com/office/powerpoint/2010/main" val="224904947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p:cNvSpPr>
            <a:spLocks noGrp="1"/>
          </p:cNvSpPr>
          <p:nvPr>
            <p:ph idx="1"/>
          </p:nvPr>
        </p:nvSpPr>
        <p:spPr>
          <a:xfrm>
            <a:off x="1382916" y="911724"/>
            <a:ext cx="9927636" cy="4629665"/>
          </a:xfrm>
        </p:spPr>
        <p:txBody>
          <a:bodyPr>
            <a:noAutofit/>
          </a:bodyPr>
          <a:lstStyle/>
          <a:p>
            <a:pPr>
              <a:buFont typeface="Arial" panose="020B0604020202020204" pitchFamily="34" charset="0"/>
              <a:buChar char="•"/>
            </a:pPr>
            <a:r>
              <a:rPr lang="en-US" sz="2800">
                <a:solidFill>
                  <a:schemeClr val="tx1"/>
                </a:solidFill>
                <a:latin typeface="Calibri" panose="020F0502020204030204" pitchFamily="34" charset="0"/>
              </a:rPr>
              <a:t>El ministerio profético estará presente en la iglesia hasta el momento en que la iglesia triunfante y glorificada se presente victoriosa ante el trono de Dios.</a:t>
            </a:r>
          </a:p>
          <a:p>
            <a:pPr marL="0" indent="0">
              <a:buNone/>
            </a:pPr>
            <a:endParaRPr lang="en-US" sz="2800">
              <a:solidFill>
                <a:schemeClr val="tx1"/>
              </a:solidFill>
              <a:latin typeface="Calibri" panose="020F0502020204030204" pitchFamily="34" charset="0"/>
            </a:endParaRPr>
          </a:p>
          <a:p>
            <a:pPr>
              <a:buFont typeface="Arial" panose="020B0604020202020204" pitchFamily="34" charset="0"/>
              <a:buChar char="•"/>
            </a:pPr>
            <a:r>
              <a:rPr lang="en-US" sz="2800" err="1">
                <a:solidFill>
                  <a:schemeClr val="tx1"/>
                </a:solidFill>
                <a:latin typeface="Calibri" panose="020F0502020204030204" pitchFamily="34" charset="0"/>
              </a:rPr>
              <a:t>Apocalipsis 12:17 y 19:10 dejan claro que el pueblo de Dios de los últimos tiempos, en particular, se caracteriza por estar en posesión del "testimonio de Jesús" transmitido por el "Espíritu de Profecía".</a:t>
            </a:r>
          </a:p>
        </p:txBody>
      </p:sp>
      <p:sp>
        <p:nvSpPr>
          <p:cNvPr id="6" name="Título 1"/>
          <p:cNvSpPr txBox="1"/>
          <p:nvPr/>
        </p:nvSpPr>
        <p:spPr>
          <a:xfrm>
            <a:off x="1174424" y="57832"/>
            <a:ext cx="8911687" cy="74327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pt-BR" sz="3600" b="1" i="0" u="none" strike="noStrike" kern="1200" cap="none" spc="0" normalizeH="0" baseline="0" noProof="0">
                <a:ln>
                  <a:noFill/>
                </a:ln>
                <a:solidFill>
                  <a:srgbClr val="C00000"/>
                </a:solidFill>
                <a:effectLst/>
                <a:uLnTx/>
                <a:uFillTx/>
                <a:latin typeface="Calibri" panose="020F0502020204030204" pitchFamily="34" charset="0"/>
                <a:cs typeface="Arial"/>
              </a:rPr>
              <a:t>Conclusión</a:t>
            </a:r>
          </a:p>
        </p:txBody>
      </p:sp>
    </p:spTree>
    <p:extLst>
      <p:ext uri="{BB962C8B-B14F-4D97-AF65-F5344CB8AC3E}">
        <p14:creationId xmlns:p14="http://schemas.microsoft.com/office/powerpoint/2010/main" val="409336042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p:cNvSpPr>
            <a:spLocks noGrp="1"/>
          </p:cNvSpPr>
          <p:nvPr>
            <p:ph idx="1"/>
          </p:nvPr>
        </p:nvSpPr>
        <p:spPr>
          <a:xfrm>
            <a:off x="1407775" y="859351"/>
            <a:ext cx="10560346" cy="4629665"/>
          </a:xfrm>
        </p:spPr>
        <p:txBody>
          <a:bodyPr>
            <a:noAutofit/>
          </a:bodyPr>
          <a:lstStyle/>
          <a:p>
            <a:pPr>
              <a:buFont typeface="Arial" panose="020B0604020202020204" pitchFamily="34" charset="0"/>
              <a:buChar char="•"/>
            </a:pPr>
            <a:r>
              <a:rPr lang="en-US" sz="2800" err="1">
                <a:solidFill>
                  <a:schemeClr val="tx1"/>
                </a:solidFill>
                <a:latin typeface="Calibri" panose="020F0502020204030204" pitchFamily="34" charset="0"/>
              </a:rPr>
              <a:t>En otras palabras, en el tiempo del fin, la iglesia tiene una guía profética como la que tenía en el tiempo de Juan. El Apocalipsis menciona el martirio de "santos y profetas" en la </a:t>
            </a:r>
            <a:r>
              <a:rPr lang="es-ES" sz="2800" err="1">
                <a:solidFill>
                  <a:schemeClr val="tx1"/>
                </a:solidFill>
                <a:latin typeface="Calibri" panose="020F0502020204030204" pitchFamily="34" charset="0"/>
              </a:rPr>
              <a:t>crisis final (16:6; 18:20, 24).</a:t>
            </a:r>
          </a:p>
          <a:p>
            <a:pPr marL="0" indent="0">
              <a:buNone/>
            </a:pPr>
            <a:endParaRPr lang="es-ES" sz="2800">
              <a:solidFill>
                <a:schemeClr val="tx1"/>
              </a:solidFill>
              <a:latin typeface="Calibri" panose="020F0502020204030204" pitchFamily="34" charset="0"/>
            </a:endParaRPr>
          </a:p>
          <a:p>
            <a:pPr>
              <a:buFont typeface="Arial" panose="020B0604020202020204" pitchFamily="34" charset="0"/>
              <a:buChar char="•"/>
            </a:pPr>
            <a:r>
              <a:rPr lang="en-US" sz="2800" err="1">
                <a:solidFill>
                  <a:schemeClr val="tx1"/>
                </a:solidFill>
                <a:latin typeface="Calibri" panose="020F0502020204030204" pitchFamily="34" charset="0"/>
              </a:rPr>
              <a:t>Por lo tanto, Apocalipsis 19:10 (así como 22:6, 9) proporciona al pueblo de Dios que vive en los últimos días de la historia de la tierra la seguridad del cuidado y la guía </a:t>
            </a:r>
            <a:r>
              <a:rPr lang="pt-BR" sz="2800">
                <a:solidFill>
                  <a:schemeClr val="tx1"/>
                </a:solidFill>
                <a:latin typeface="Calibri" panose="020F0502020204030204" pitchFamily="34" charset="0"/>
              </a:rPr>
              <a:t>de </a:t>
            </a:r>
            <a:r>
              <a:rPr lang="en-US" sz="2800">
                <a:solidFill>
                  <a:schemeClr val="tx1"/>
                </a:solidFill>
                <a:latin typeface="Calibri" panose="020F0502020204030204" pitchFamily="34" charset="0"/>
              </a:rPr>
              <a:t>Dios a través del don profético, al igual que esto fue real para el pueblo de Dios en el pasado.</a:t>
            </a:r>
          </a:p>
          <a:p>
            <a:pPr>
              <a:buFont typeface="Arial" panose="020B0604020202020204" pitchFamily="34" charset="0"/>
              <a:buChar char="•"/>
            </a:pPr>
            <a:endParaRPr lang="pt-BR"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p:txBody>
      </p:sp>
      <p:sp>
        <p:nvSpPr>
          <p:cNvPr id="6" name="Título 1"/>
          <p:cNvSpPr txBox="1"/>
          <p:nvPr/>
        </p:nvSpPr>
        <p:spPr>
          <a:xfrm>
            <a:off x="1174424" y="57832"/>
            <a:ext cx="8911687" cy="74327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pt-BR" sz="3600" b="1" i="0" u="none" strike="noStrike" kern="1200" cap="none" spc="0" normalizeH="0" baseline="0" noProof="0">
                <a:ln>
                  <a:noFill/>
                </a:ln>
                <a:solidFill>
                  <a:srgbClr val="C00000"/>
                </a:solidFill>
                <a:effectLst/>
                <a:uLnTx/>
                <a:uFillTx/>
                <a:latin typeface="Calibri" panose="020F0502020204030204" pitchFamily="34" charset="0"/>
                <a:cs typeface="Arial"/>
              </a:rPr>
              <a:t>Conclusión</a:t>
            </a:r>
          </a:p>
        </p:txBody>
      </p:sp>
    </p:spTree>
    <p:extLst>
      <p:ext uri="{BB962C8B-B14F-4D97-AF65-F5344CB8AC3E}">
        <p14:creationId xmlns:p14="http://schemas.microsoft.com/office/powerpoint/2010/main" val="75769087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p:cNvSpPr>
            <a:spLocks noGrp="1"/>
          </p:cNvSpPr>
          <p:nvPr>
            <p:ph idx="1"/>
          </p:nvPr>
        </p:nvSpPr>
        <p:spPr>
          <a:xfrm>
            <a:off x="1401198" y="825387"/>
            <a:ext cx="10647843" cy="4629665"/>
          </a:xfrm>
        </p:spPr>
        <p:txBody>
          <a:bodyPr>
            <a:noAutofit/>
          </a:bodyPr>
          <a:lstStyle/>
          <a:p>
            <a:pPr>
              <a:buFont typeface="Arial" panose="020B0604020202020204" pitchFamily="34" charset="0"/>
              <a:buChar char="•"/>
            </a:pPr>
            <a:r>
              <a:rPr lang="en-US" sz="2800">
                <a:solidFill>
                  <a:schemeClr val="tx1"/>
                </a:solidFill>
                <a:latin typeface="Calibri" panose="020F0502020204030204" pitchFamily="34" charset="0"/>
              </a:rPr>
              <a:t>La Biblia no indica que el don profético cesará en algún momento antes de </a:t>
            </a:r>
            <a:r>
              <a:rPr lang="en-US" sz="2800" i="1">
                <a:solidFill>
                  <a:schemeClr val="tx1"/>
                </a:solidFill>
                <a:latin typeface="Calibri" panose="020F0502020204030204" pitchFamily="34" charset="0"/>
              </a:rPr>
              <a:t>la Parusía</a:t>
            </a:r>
            <a:r>
              <a:rPr lang="en-US" sz="2800">
                <a:solidFill>
                  <a:schemeClr val="tx1"/>
                </a:solidFill>
                <a:latin typeface="Calibri" panose="020F0502020204030204" pitchFamily="34" charset="0"/>
              </a:rPr>
              <a:t>.</a:t>
            </a:r>
          </a:p>
          <a:p>
            <a:pPr marL="0" indent="0">
              <a:buNone/>
            </a:pPr>
            <a:endParaRPr lang="en-US" sz="2800">
              <a:solidFill>
                <a:schemeClr val="tx1"/>
              </a:solidFill>
              <a:latin typeface="Calibri" panose="020F0502020204030204" pitchFamily="34" charset="0"/>
            </a:endParaRPr>
          </a:p>
          <a:p>
            <a:pPr>
              <a:buFont typeface="Arial" panose="020B0604020202020204" pitchFamily="34" charset="0"/>
              <a:buChar char="•"/>
            </a:pPr>
            <a:r>
              <a:rPr lang="en-US" sz="2800" err="1">
                <a:solidFill>
                  <a:schemeClr val="tx1"/>
                </a:solidFill>
                <a:latin typeface="Calibri" panose="020F0502020204030204" pitchFamily="34" charset="0"/>
              </a:rPr>
              <a:t>Los adventistas </a:t>
            </a:r>
            <a:r>
              <a:rPr lang="pt-BR" sz="2800">
                <a:solidFill>
                  <a:schemeClr val="tx1"/>
                </a:solidFill>
                <a:latin typeface="Calibri" panose="020F0502020204030204" pitchFamily="34" charset="0"/>
              </a:rPr>
              <a:t>del séptimo día </a:t>
            </a:r>
            <a:r>
              <a:rPr lang="en-US" sz="2800" err="1">
                <a:solidFill>
                  <a:schemeClr val="tx1"/>
                </a:solidFill>
                <a:latin typeface="Calibri" panose="020F0502020204030204" pitchFamily="34" charset="0"/>
              </a:rPr>
              <a:t>consideran que las predicciones de Apocalipsis 12:17 y 19:10 se cumplieron en la vida y el ministerio de Ellen G. White (1827-1915).</a:t>
            </a:r>
          </a:p>
          <a:p>
            <a:pPr>
              <a:buFont typeface="Arial" panose="020B0604020202020204" pitchFamily="34" charset="0"/>
              <a:buChar char="•"/>
            </a:pPr>
            <a:endParaRPr lang="en-US" sz="2800">
              <a:latin typeface="Calibri" panose="020F0502020204030204" pitchFamily="34" charset="0"/>
            </a:endParaRPr>
          </a:p>
        </p:txBody>
      </p:sp>
      <p:sp>
        <p:nvSpPr>
          <p:cNvPr id="6" name="Título 1"/>
          <p:cNvSpPr txBox="1"/>
          <p:nvPr/>
        </p:nvSpPr>
        <p:spPr>
          <a:xfrm>
            <a:off x="1174424" y="57832"/>
            <a:ext cx="8911687" cy="74327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pt-BR" sz="3600" b="1" i="0" u="none" strike="noStrike" kern="1200" cap="none" spc="0" normalizeH="0" baseline="0" noProof="0">
                <a:ln>
                  <a:noFill/>
                </a:ln>
                <a:solidFill>
                  <a:srgbClr val="C00000"/>
                </a:solidFill>
                <a:effectLst/>
                <a:uLnTx/>
                <a:uFillTx/>
                <a:latin typeface="Calibri" panose="020F0502020204030204" pitchFamily="34" charset="0"/>
                <a:cs typeface="Arial"/>
              </a:rPr>
              <a:t>Conclusión</a:t>
            </a:r>
          </a:p>
        </p:txBody>
      </p:sp>
    </p:spTree>
    <p:extLst>
      <p:ext uri="{BB962C8B-B14F-4D97-AF65-F5344CB8AC3E}">
        <p14:creationId xmlns:p14="http://schemas.microsoft.com/office/powerpoint/2010/main" val="63457808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p:cNvSpPr>
            <a:spLocks noGrp="1"/>
          </p:cNvSpPr>
          <p:nvPr>
            <p:ph idx="1"/>
          </p:nvPr>
        </p:nvSpPr>
        <p:spPr>
          <a:xfrm>
            <a:off x="1468143" y="801111"/>
            <a:ext cx="10526149" cy="4629665"/>
          </a:xfrm>
        </p:spPr>
        <p:txBody>
          <a:bodyPr>
            <a:noAutofit/>
          </a:bodyPr>
          <a:lstStyle/>
          <a:p>
            <a:pPr>
              <a:buFont typeface="Arial" panose="020B0604020202020204" pitchFamily="34" charset="0"/>
              <a:buChar char="•"/>
            </a:pPr>
            <a:r>
              <a:rPr lang="en-US" sz="2800" err="1">
                <a:solidFill>
                  <a:schemeClr val="tx1"/>
                </a:solidFill>
                <a:latin typeface="Calibri" panose="020F0502020204030204" pitchFamily="34" charset="0"/>
              </a:rPr>
              <a:t>Aunque esta creencia se basa firmemente en las profecías del último libro del Nuevo Testamento, debe entenderse que estos textos no son profecías sobre Ellen White. </a:t>
            </a:r>
            <a:r>
              <a:rPr lang="pt-BR" sz="2800">
                <a:solidFill>
                  <a:schemeClr val="tx1"/>
                </a:solidFill>
                <a:latin typeface="Calibri" panose="020F0502020204030204" pitchFamily="34" charset="0"/>
              </a:rPr>
              <a:t>Más bien, se </a:t>
            </a:r>
            <a:r>
              <a:rPr lang="en-US" sz="2800" err="1">
                <a:solidFill>
                  <a:schemeClr val="tx1"/>
                </a:solidFill>
                <a:latin typeface="Calibri" panose="020F0502020204030204" pitchFamily="34" charset="0"/>
              </a:rPr>
              <a:t>refieren a la </a:t>
            </a:r>
            <a:r>
              <a:rPr lang="pt-BR" sz="2800">
                <a:solidFill>
                  <a:schemeClr val="tx1"/>
                </a:solidFill>
                <a:latin typeface="Calibri" panose="020F0502020204030204" pitchFamily="34" charset="0"/>
              </a:rPr>
              <a:t>plena </a:t>
            </a:r>
            <a:r>
              <a:rPr lang="en-US" sz="2800" err="1">
                <a:solidFill>
                  <a:schemeClr val="tx1"/>
                </a:solidFill>
                <a:latin typeface="Calibri" panose="020F0502020204030204" pitchFamily="34" charset="0"/>
              </a:rPr>
              <a:t>manifestación del testimonio de Jesús en el pueblo de Dios mediante el don de la profecía en el momento del fin.</a:t>
            </a:r>
          </a:p>
          <a:p>
            <a:pPr marL="0" indent="0">
              <a:buNone/>
            </a:pPr>
            <a:endParaRPr lang="en-US" sz="2800">
              <a:solidFill>
                <a:schemeClr val="tx1"/>
              </a:solidFill>
              <a:latin typeface="Calibri" panose="020F0502020204030204" pitchFamily="34" charset="0"/>
            </a:endParaRPr>
          </a:p>
          <a:p>
            <a:pPr>
              <a:buFont typeface="Arial" panose="020B0604020202020204" pitchFamily="34" charset="0"/>
              <a:buChar char="•"/>
            </a:pPr>
            <a:r>
              <a:rPr lang="en-US" sz="2800" err="1">
                <a:solidFill>
                  <a:schemeClr val="tx1"/>
                </a:solidFill>
                <a:latin typeface="Calibri" panose="020F0502020204030204" pitchFamily="34" charset="0"/>
              </a:rPr>
              <a:t>Sin embargo, </a:t>
            </a:r>
            <a:r>
              <a:rPr lang="pt-BR" sz="2800">
                <a:solidFill>
                  <a:schemeClr val="tx1"/>
                </a:solidFill>
                <a:latin typeface="Calibri" panose="020F0502020204030204" pitchFamily="34" charset="0"/>
              </a:rPr>
              <a:t>los adventistas </a:t>
            </a:r>
            <a:r>
              <a:rPr lang="en-US" sz="2800" err="1">
                <a:solidFill>
                  <a:schemeClr val="tx1"/>
                </a:solidFill>
                <a:latin typeface="Calibri" panose="020F0502020204030204" pitchFamily="34" charset="0"/>
              </a:rPr>
              <a:t>del séptimo día han experimentado la manifestación del don profético en su medio en la vida y el ministerio de Ellen White como el cumplimiento directo de la profecía bíblica.</a:t>
            </a:r>
          </a:p>
          <a:p>
            <a:pPr>
              <a:buFont typeface="Arial" panose="020B0604020202020204" pitchFamily="34" charset="0"/>
              <a:buChar char="•"/>
            </a:pPr>
            <a:endParaRPr lang="en-US" sz="2800">
              <a:solidFill>
                <a:schemeClr val="tx1"/>
              </a:solidFill>
              <a:latin typeface="Calibri" panose="020F0502020204030204" pitchFamily="34" charset="0"/>
            </a:endParaRPr>
          </a:p>
          <a:p>
            <a:pPr>
              <a:buFont typeface="Arial" panose="020B0604020202020204" pitchFamily="34" charset="0"/>
              <a:buChar char="•"/>
            </a:pPr>
            <a:endParaRPr lang="en-US"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p:txBody>
      </p:sp>
      <p:sp>
        <p:nvSpPr>
          <p:cNvPr id="6" name="Título 1"/>
          <p:cNvSpPr txBox="1"/>
          <p:nvPr/>
        </p:nvSpPr>
        <p:spPr>
          <a:xfrm>
            <a:off x="1174424" y="57832"/>
            <a:ext cx="8911687" cy="74327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pt-BR" sz="3600" b="1" i="0" u="none" strike="noStrike" kern="1200" cap="none" spc="0" normalizeH="0" baseline="0" noProof="0">
                <a:ln>
                  <a:noFill/>
                </a:ln>
                <a:solidFill>
                  <a:srgbClr val="C00000"/>
                </a:solidFill>
                <a:effectLst/>
                <a:uLnTx/>
                <a:uFillTx/>
                <a:latin typeface="Calibri" panose="020F0502020204030204" pitchFamily="34" charset="0"/>
                <a:cs typeface="Arial"/>
              </a:rPr>
              <a:t>Conclusión</a:t>
            </a:r>
          </a:p>
        </p:txBody>
      </p:sp>
    </p:spTree>
    <p:extLst>
      <p:ext uri="{BB962C8B-B14F-4D97-AF65-F5344CB8AC3E}">
        <p14:creationId xmlns:p14="http://schemas.microsoft.com/office/powerpoint/2010/main" val="374437609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p:cNvSpPr>
            <a:spLocks noGrp="1"/>
          </p:cNvSpPr>
          <p:nvPr>
            <p:ph idx="1"/>
          </p:nvPr>
        </p:nvSpPr>
        <p:spPr>
          <a:xfrm>
            <a:off x="1480656" y="801110"/>
            <a:ext cx="10279323" cy="4629665"/>
          </a:xfrm>
        </p:spPr>
        <p:txBody>
          <a:bodyPr>
            <a:noAutofit/>
          </a:bodyPr>
          <a:lstStyle/>
          <a:p>
            <a:pPr>
              <a:buFont typeface="Arial" panose="020B0604020202020204" pitchFamily="34" charset="0"/>
              <a:buChar char="•"/>
            </a:pPr>
            <a:r>
              <a:rPr lang="en-US" sz="2800">
                <a:solidFill>
                  <a:schemeClr val="tx1"/>
                </a:solidFill>
                <a:latin typeface="Calibri" panose="020F0502020204030204" pitchFamily="34" charset="0"/>
              </a:rPr>
              <a:t>La función de los profetas es proporcionar orientación a la iglesia y mantenerla en la unidad de la fe (Prov. 29:18; Ef. 4:13, 14). Según Efesios 3:2-6, los profetas son agentes de la revelación de Dios.</a:t>
            </a:r>
          </a:p>
          <a:p>
            <a:pPr marL="0" indent="0">
              <a:buNone/>
            </a:pPr>
            <a:endParaRPr lang="en-US" sz="2800">
              <a:solidFill>
                <a:schemeClr val="tx1"/>
              </a:solidFill>
              <a:latin typeface="Calibri" panose="020F0502020204030204" pitchFamily="34" charset="0"/>
            </a:endParaRPr>
          </a:p>
          <a:p>
            <a:pPr>
              <a:buFont typeface="Arial" panose="020B0604020202020204" pitchFamily="34" charset="0"/>
              <a:buChar char="•"/>
            </a:pPr>
            <a:r>
              <a:rPr lang="en-US" sz="2800">
                <a:solidFill>
                  <a:schemeClr val="tx1"/>
                </a:solidFill>
                <a:latin typeface="Calibri" panose="020F0502020204030204" pitchFamily="34" charset="0"/>
              </a:rPr>
              <a:t>"La palabra profética" es como "</a:t>
            </a:r>
            <a:r>
              <a:rPr lang="pt-BR" sz="2800">
                <a:solidFill>
                  <a:schemeClr val="tx1"/>
                </a:solidFill>
                <a:latin typeface="Calibri" panose="020F0502020204030204" pitchFamily="34" charset="0"/>
              </a:rPr>
              <a:t>una luz que brilla en un lugar oscuro, hasta que el día se aclara y sale la estrella de la mañana" </a:t>
            </a:r>
            <a:r>
              <a:rPr lang="en-US" sz="2800">
                <a:solidFill>
                  <a:schemeClr val="tx1"/>
                </a:solidFill>
                <a:latin typeface="Calibri" panose="020F0502020204030204" pitchFamily="34" charset="0"/>
              </a:rPr>
              <a:t>(2Pe 1:19, NAA).</a:t>
            </a:r>
          </a:p>
        </p:txBody>
      </p:sp>
      <p:sp>
        <p:nvSpPr>
          <p:cNvPr id="6" name="Título 1"/>
          <p:cNvSpPr txBox="1"/>
          <p:nvPr/>
        </p:nvSpPr>
        <p:spPr>
          <a:xfrm>
            <a:off x="1174424" y="57832"/>
            <a:ext cx="8911687" cy="74327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pt-BR" sz="3600" b="1" i="0" u="none" strike="noStrike" kern="1200" cap="none" spc="0" normalizeH="0" baseline="0" noProof="0">
                <a:ln>
                  <a:noFill/>
                </a:ln>
                <a:solidFill>
                  <a:srgbClr val="C00000"/>
                </a:solidFill>
                <a:effectLst/>
                <a:uLnTx/>
                <a:uFillTx/>
                <a:latin typeface="Calibri" panose="020F0502020204030204" pitchFamily="34" charset="0"/>
                <a:cs typeface="Arial"/>
              </a:rPr>
              <a:t>Conclusión</a:t>
            </a:r>
          </a:p>
        </p:txBody>
      </p:sp>
    </p:spTree>
    <p:extLst>
      <p:ext uri="{BB962C8B-B14F-4D97-AF65-F5344CB8AC3E}">
        <p14:creationId xmlns:p14="http://schemas.microsoft.com/office/powerpoint/2010/main" val="92400123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p:cNvSpPr>
            <a:spLocks noGrp="1"/>
          </p:cNvSpPr>
          <p:nvPr>
            <p:ph idx="1"/>
          </p:nvPr>
        </p:nvSpPr>
        <p:spPr>
          <a:xfrm>
            <a:off x="1497965" y="896527"/>
            <a:ext cx="10445738" cy="4629665"/>
          </a:xfrm>
        </p:spPr>
        <p:txBody>
          <a:bodyPr>
            <a:noAutofit/>
          </a:bodyPr>
          <a:lstStyle/>
          <a:p>
            <a:pPr>
              <a:buFont typeface="Arial" panose="020B0604020202020204" pitchFamily="34" charset="0"/>
              <a:buChar char="•"/>
            </a:pPr>
            <a:r>
              <a:rPr lang="en-US" sz="2800">
                <a:solidFill>
                  <a:schemeClr val="tx1"/>
                </a:solidFill>
                <a:latin typeface="Calibri" panose="020F0502020204030204" pitchFamily="34" charset="0"/>
              </a:rPr>
              <a:t>Con su venida, ya no necesitaremos esta palabra profética </a:t>
            </a:r>
            <a:r>
              <a:rPr lang="pt-BR" sz="2800">
                <a:solidFill>
                  <a:schemeClr val="tx1"/>
                </a:solidFill>
                <a:latin typeface="Calibri" panose="020F0502020204030204" pitchFamily="34" charset="0"/>
              </a:rPr>
              <a:t>en forma de lámpara </a:t>
            </a:r>
            <a:r>
              <a:rPr lang="en-US" sz="2800">
                <a:solidFill>
                  <a:schemeClr val="tx1"/>
                </a:solidFill>
                <a:latin typeface="Calibri" panose="020F0502020204030204" pitchFamily="34" charset="0"/>
              </a:rPr>
              <a:t>(1 Cor. 13:8-10). Pablo dice que cuando finalmente </a:t>
            </a:r>
            <a:r>
              <a:rPr lang="pt-BR" sz="2800">
                <a:solidFill>
                  <a:schemeClr val="tx1"/>
                </a:solidFill>
                <a:latin typeface="Calibri" panose="020F0502020204030204" pitchFamily="34" charset="0"/>
              </a:rPr>
              <a:t>lo veamos </a:t>
            </a:r>
            <a:r>
              <a:rPr lang="en-US" sz="2800">
                <a:solidFill>
                  <a:schemeClr val="tx1"/>
                </a:solidFill>
                <a:latin typeface="Calibri" panose="020F0502020204030204" pitchFamily="34" charset="0"/>
              </a:rPr>
              <a:t>"cara a cara" (v. 12), entonces las profecías desaparecerán" (v. 8) y perderán su propósito.</a:t>
            </a:r>
          </a:p>
          <a:p>
            <a:pPr marL="0" indent="0">
              <a:buNone/>
            </a:pPr>
            <a:endParaRPr lang="en-US" sz="2800">
              <a:solidFill>
                <a:schemeClr val="tx1"/>
              </a:solidFill>
              <a:latin typeface="Calibri" panose="020F0502020204030204" pitchFamily="34" charset="0"/>
            </a:endParaRPr>
          </a:p>
          <a:p>
            <a:pPr>
              <a:buFont typeface="Arial" panose="020B0604020202020204" pitchFamily="34" charset="0"/>
              <a:buChar char="•"/>
            </a:pPr>
            <a:r>
              <a:rPr lang="en-US" sz="2800" err="1">
                <a:solidFill>
                  <a:schemeClr val="tx1"/>
                </a:solidFill>
                <a:latin typeface="Calibri" panose="020F0502020204030204" pitchFamily="34" charset="0"/>
              </a:rPr>
              <a:t>Hasta ese día, dependemos de la guía profética, prevista en las Escrituras, a través de un verdadero profeta enviado por Dios.</a:t>
            </a:r>
          </a:p>
        </p:txBody>
      </p:sp>
      <p:sp>
        <p:nvSpPr>
          <p:cNvPr id="6" name="Título 1"/>
          <p:cNvSpPr txBox="1"/>
          <p:nvPr/>
        </p:nvSpPr>
        <p:spPr>
          <a:xfrm>
            <a:off x="1174424" y="57832"/>
            <a:ext cx="8911687" cy="74327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pt-BR" sz="3600" b="1" i="0" u="none" strike="noStrike" kern="1200" cap="none" spc="0" normalizeH="0" baseline="0" noProof="0">
                <a:ln>
                  <a:noFill/>
                </a:ln>
                <a:solidFill>
                  <a:srgbClr val="C00000"/>
                </a:solidFill>
                <a:effectLst/>
                <a:uLnTx/>
                <a:uFillTx/>
                <a:latin typeface="Calibri" panose="020F0502020204030204" pitchFamily="34" charset="0"/>
                <a:cs typeface="Arial"/>
              </a:rPr>
              <a:t>Conclusión</a:t>
            </a:r>
          </a:p>
        </p:txBody>
      </p:sp>
    </p:spTree>
    <p:extLst>
      <p:ext uri="{BB962C8B-B14F-4D97-AF65-F5344CB8AC3E}">
        <p14:creationId xmlns:p14="http://schemas.microsoft.com/office/powerpoint/2010/main" val="305607250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txBox="1"/>
          <p:nvPr/>
        </p:nvSpPr>
        <p:spPr>
          <a:xfrm>
            <a:off x="1524000" y="100794"/>
            <a:ext cx="9144000" cy="1143000"/>
          </a:xfrm>
          <a:prstGeom prst="rect">
            <a:avLst/>
          </a:prstGeom>
          <a:noFill/>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err="1">
                <a:ln w="3175" cmpd="sng">
                  <a:noFill/>
                </a:ln>
                <a:solidFill>
                  <a:srgbClr val="A50021"/>
                </a:solidFill>
                <a:effectLst/>
                <a:uLnTx/>
                <a:uFillTx/>
                <a:latin typeface="Arial" panose="020B0604020202020204" pitchFamily="34" charset="0"/>
                <a:ea typeface="Calibri Light" panose="020F0302020204030204"/>
                <a:cs typeface="Arial" panose="020B0604020202020204" pitchFamily="34" charset="0"/>
              </a:rPr>
              <a:t>Créditos</a:t>
            </a:r>
            <a:endParaRPr kumimoji="0" lang="en-US" sz="4000" b="1" i="0" u="none" strike="noStrike" kern="1200" cap="none" spc="0" normalizeH="0" baseline="0" noProof="0">
              <a:ln w="3175" cmpd="sng">
                <a:noFill/>
              </a:ln>
              <a:solidFill>
                <a:srgbClr val="A50021"/>
              </a:solidFill>
              <a:effectLst/>
              <a:uLnTx/>
              <a:uFillTx/>
              <a:latin typeface="Arial" panose="020B0604020202020204" pitchFamily="34" charset="0"/>
              <a:ea typeface="Calibri Light" panose="020F0302020204030204"/>
              <a:cs typeface="Arial" panose="020B0604020202020204" pitchFamily="34" charset="0"/>
            </a:endParaRPr>
          </a:p>
        </p:txBody>
      </p:sp>
      <p:sp>
        <p:nvSpPr>
          <p:cNvPr id="4" name="TextBox 4"/>
          <p:cNvSpPr txBox="1"/>
          <p:nvPr/>
        </p:nvSpPr>
        <p:spPr>
          <a:xfrm>
            <a:off x="1370449" y="1379577"/>
            <a:ext cx="11201400" cy="547842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1200"/>
              </a:spcBef>
              <a:spcAft>
                <a:spcPts val="1200"/>
              </a:spcAft>
              <a:buClrTx/>
              <a:buSzTx/>
              <a:buFontTx/>
              <a:buNone/>
              <a:tabLst/>
              <a:defRPr/>
            </a:pPr>
            <a:r>
              <a:rPr kumimoji="0" lang="en-US" sz="2000" b="1" i="0" u="none" strike="noStrike" kern="1200" cap="none" spc="0" normalizeH="0" baseline="0" noProof="0" err="1">
                <a:ln>
                  <a:noFill/>
                </a:ln>
                <a:solidFill>
                  <a:srgbClr val="A50021"/>
                </a:solidFill>
                <a:effectLst/>
                <a:uLnTx/>
                <a:uFillTx/>
                <a:latin typeface="Calibri" panose="020F0502020204030204"/>
                <a:ea typeface="Calibri" panose="020F0502020204030204"/>
                <a:cs typeface="Arial"/>
              </a:rPr>
              <a:t>Supervisión general </a:t>
            </a:r>
            <a:r>
              <a:rPr kumimoji="0" lang="en-US" sz="1600" b="0" i="0" u="none" strike="noStrike" kern="1200" cap="none" spc="0" normalizeH="0" baseline="0" noProof="0">
                <a:ln>
                  <a:noFill/>
                </a:ln>
                <a:solidFill>
                  <a:prstClr val="black"/>
                </a:solidFill>
                <a:effectLst/>
                <a:uLnTx/>
                <a:uFillTx/>
                <a:latin typeface="Calibri" panose="020F0502020204030204"/>
                <a:ea typeface="Calibri" panose="020F0502020204030204"/>
                <a:cs typeface="Arial"/>
              </a:rPr>
              <a:t>Alberto R. Timm - Ellen G. White Estate y Helio Carnassale - División Sudamericana</a:t>
            </a:r>
          </a:p>
          <a:p>
            <a:pPr marL="0" marR="0" lvl="0" indent="0" algn="l" defTabSz="457200" rtl="0" eaLnBrk="1" fontAlgn="auto" latinLnBrk="0" hangingPunct="1">
              <a:lnSpc>
                <a:spcPct val="100000"/>
              </a:lnSpc>
              <a:spcBef>
                <a:spcPts val="1200"/>
              </a:spcBef>
              <a:spcAft>
                <a:spcPts val="1200"/>
              </a:spcAft>
              <a:buClrTx/>
              <a:buSzTx/>
              <a:buFontTx/>
              <a:buNone/>
              <a:tabLst/>
              <a:defRPr/>
            </a:pPr>
            <a:r>
              <a:rPr kumimoji="0" lang="en-US" sz="2000" b="1" i="0" u="none" strike="noStrike" kern="1200" cap="none" spc="0" normalizeH="0" baseline="0" noProof="0" err="1">
                <a:ln>
                  <a:noFill/>
                </a:ln>
                <a:solidFill>
                  <a:srgbClr val="A50021"/>
                </a:solidFill>
                <a:effectLst/>
                <a:uLnTx/>
                <a:uFillTx/>
                <a:latin typeface="Calibri" panose="020F0502020204030204"/>
                <a:ea typeface="Calibri" panose="020F0502020204030204"/>
                <a:cs typeface="Arial"/>
              </a:rPr>
              <a:t>Coordinación editorial </a:t>
            </a:r>
            <a:r>
              <a:rPr kumimoji="0" lang="en-US" sz="1600" b="0" i="0" u="none" strike="noStrike" kern="1200" cap="none" spc="0" normalizeH="0" baseline="0" noProof="0">
                <a:ln>
                  <a:noFill/>
                </a:ln>
                <a:solidFill>
                  <a:prstClr val="black"/>
                </a:solidFill>
                <a:effectLst/>
                <a:uLnTx/>
                <a:uFillTx/>
                <a:latin typeface="Calibri" panose="020F0502020204030204"/>
                <a:ea typeface="Calibri" panose="020F0502020204030204"/>
                <a:cs typeface="Arial"/>
              </a:rPr>
              <a:t>Diogo Cavalcanti - Casa Publicadora Brasileira</a:t>
            </a:r>
          </a:p>
          <a:p>
            <a:pPr marL="0" marR="0" lvl="0" indent="0" algn="l" defTabSz="457200" rtl="0" eaLnBrk="1" fontAlgn="auto" latinLnBrk="0" hangingPunct="1">
              <a:lnSpc>
                <a:spcPct val="100000"/>
              </a:lnSpc>
              <a:spcBef>
                <a:spcPts val="1200"/>
              </a:spcBef>
              <a:spcAft>
                <a:spcPts val="1200"/>
              </a:spcAft>
              <a:buClrTx/>
              <a:buSzTx/>
              <a:buFontTx/>
              <a:buNone/>
              <a:tabLst/>
              <a:defRPr/>
            </a:pPr>
            <a:r>
              <a:rPr kumimoji="0" lang="en-US" sz="2000" b="1" i="0" u="none" strike="noStrike" kern="1200" cap="none" spc="0" normalizeH="0" baseline="0" noProof="0" err="1">
                <a:ln>
                  <a:noFill/>
                </a:ln>
                <a:solidFill>
                  <a:srgbClr val="A50021"/>
                </a:solidFill>
                <a:effectLst/>
                <a:uLnTx/>
                <a:uFillTx/>
                <a:latin typeface="Calibri" panose="020F0502020204030204"/>
                <a:ea typeface="Calibri" panose="020F0502020204030204"/>
                <a:cs typeface="Arial"/>
              </a:rPr>
              <a:t>Edición en inglés </a:t>
            </a:r>
            <a:r>
              <a:rPr kumimoji="0" lang="en-US" sz="1600" b="0" i="0" u="none" strike="noStrike" kern="1200" cap="none" spc="0" normalizeH="0" baseline="0" noProof="0">
                <a:ln>
                  <a:noFill/>
                </a:ln>
                <a:solidFill>
                  <a:prstClr val="black"/>
                </a:solidFill>
                <a:effectLst/>
                <a:uLnTx/>
                <a:uFillTx/>
                <a:latin typeface="Calibri" panose="020F0502020204030204"/>
                <a:ea typeface="Calibri" panose="020F0502020204030204"/>
                <a:cs typeface="Arial"/>
              </a:rPr>
              <a:t>Glauber Araújo, Wellington Barbosa y Diogo Cavalcanti - Casa Publicadora Brasileira</a:t>
            </a:r>
          </a:p>
          <a:p>
            <a:pPr marL="0" marR="0" lvl="0" indent="0" algn="l" defTabSz="457200" rtl="0" eaLnBrk="1" fontAlgn="auto" latinLnBrk="0" hangingPunct="1">
              <a:lnSpc>
                <a:spcPct val="100000"/>
              </a:lnSpc>
              <a:spcBef>
                <a:spcPts val="1200"/>
              </a:spcBef>
              <a:spcAft>
                <a:spcPts val="1200"/>
              </a:spcAft>
              <a:buClrTx/>
              <a:buSzTx/>
              <a:buFontTx/>
              <a:buNone/>
              <a:tabLst/>
              <a:defRPr/>
            </a:pPr>
            <a:r>
              <a:rPr kumimoji="0" lang="en-US" sz="2000" b="1" i="0" u="none" strike="noStrike" kern="1200" cap="none" spc="0" normalizeH="0" baseline="0" noProof="0">
                <a:ln>
                  <a:noFill/>
                </a:ln>
                <a:solidFill>
                  <a:srgbClr val="A50021"/>
                </a:solidFill>
                <a:effectLst/>
                <a:uLnTx/>
                <a:uFillTx/>
                <a:latin typeface="Calibri" panose="020F0502020204030204"/>
                <a:ea typeface="Calibri" panose="020F0502020204030204"/>
                <a:cs typeface="Arial"/>
              </a:rPr>
              <a:t>Arte de la cubierta </a:t>
            </a:r>
            <a:r>
              <a:rPr kumimoji="0" lang="en-US" sz="1600" b="0" i="0" u="none" strike="noStrike" kern="1200" cap="none" spc="0" normalizeH="0" baseline="0" noProof="0">
                <a:ln>
                  <a:noFill/>
                </a:ln>
                <a:solidFill>
                  <a:prstClr val="black"/>
                </a:solidFill>
                <a:effectLst/>
                <a:uLnTx/>
                <a:uFillTx/>
                <a:latin typeface="Calibri" panose="020F0502020204030204"/>
                <a:ea typeface="Calibri" panose="020F0502020204030204"/>
                <a:cs typeface="Arial"/>
              </a:rPr>
              <a:t>Alexandre Rocha - Editorial brasileña</a:t>
            </a:r>
          </a:p>
          <a:p>
            <a:pPr marL="0" marR="0" lvl="0" indent="0" algn="l" defTabSz="457200" rtl="0" eaLnBrk="1" fontAlgn="auto" latinLnBrk="0" hangingPunct="1">
              <a:lnSpc>
                <a:spcPct val="100000"/>
              </a:lnSpc>
              <a:spcBef>
                <a:spcPts val="1200"/>
              </a:spcBef>
              <a:spcAft>
                <a:spcPts val="1200"/>
              </a:spcAft>
              <a:buClrTx/>
              <a:buSzTx/>
              <a:buFontTx/>
              <a:buNone/>
              <a:tabLst/>
              <a:defRPr/>
            </a:pPr>
            <a:r>
              <a:rPr kumimoji="0" lang="en-US" sz="2000" b="1" i="0" u="none" strike="noStrike" kern="1200" cap="none" spc="0" normalizeH="0" baseline="0" noProof="0" err="1">
                <a:ln>
                  <a:noFill/>
                </a:ln>
                <a:solidFill>
                  <a:srgbClr val="A50021"/>
                </a:solidFill>
                <a:effectLst/>
                <a:uLnTx/>
                <a:uFillTx/>
                <a:latin typeface="Calibri" panose="020F0502020204030204"/>
                <a:ea typeface="Calibri" panose="020F0502020204030204"/>
                <a:cs typeface="Arial"/>
              </a:rPr>
              <a:t>Diseño de la presentación </a:t>
            </a:r>
            <a:r>
              <a:rPr kumimoji="0" lang="en-US" sz="1600" b="0" i="0" u="none" strike="noStrike" kern="1200" cap="none" spc="0" normalizeH="0" baseline="0" noProof="0">
                <a:ln>
                  <a:noFill/>
                </a:ln>
                <a:solidFill>
                  <a:prstClr val="black"/>
                </a:solidFill>
                <a:effectLst/>
                <a:uLnTx/>
                <a:uFillTx/>
                <a:latin typeface="Calibri" panose="020F0502020204030204"/>
                <a:ea typeface="Calibri" panose="020F0502020204030204"/>
                <a:cs typeface="Arial"/>
              </a:rPr>
              <a:t>Thiago Lobo - Casa Publicadora Brasileira</a:t>
            </a:r>
          </a:p>
          <a:p>
            <a:pPr marL="0" marR="0" lvl="0" indent="0" algn="l" defTabSz="457200" rtl="0" eaLnBrk="1" fontAlgn="auto" latinLnBrk="0" hangingPunct="1">
              <a:lnSpc>
                <a:spcPct val="100000"/>
              </a:lnSpc>
              <a:spcBef>
                <a:spcPts val="1200"/>
              </a:spcBef>
              <a:spcAft>
                <a:spcPts val="1200"/>
              </a:spcAft>
              <a:buClrTx/>
              <a:buSzTx/>
              <a:buFontTx/>
              <a:buNone/>
              <a:tabLst/>
              <a:defRPr/>
            </a:pPr>
            <a:r>
              <a:rPr kumimoji="0" lang="en-US" sz="2000" b="1" i="0" u="none" strike="noStrike" kern="1200" cap="none" spc="0" normalizeH="0" baseline="0" noProof="0">
                <a:ln>
                  <a:noFill/>
                </a:ln>
                <a:solidFill>
                  <a:srgbClr val="A50021"/>
                </a:solidFill>
                <a:effectLst/>
                <a:uLnTx/>
                <a:uFillTx/>
                <a:latin typeface="Calibri" panose="020F0502020204030204"/>
                <a:ea typeface="Calibri" panose="020F0502020204030204"/>
                <a:cs typeface="Arial"/>
              </a:rPr>
              <a:t>Traducción: </a:t>
            </a:r>
            <a:r>
              <a:rPr kumimoji="0" lang="en-US" sz="1600" b="0" i="0" u="none" strike="noStrike" kern="1200" cap="none" spc="0" normalizeH="0" baseline="0" noProof="0" err="1">
                <a:ln>
                  <a:noFill/>
                </a:ln>
                <a:solidFill>
                  <a:prstClr val="black"/>
                </a:solidFill>
                <a:effectLst/>
                <a:uLnTx/>
                <a:uFillTx/>
                <a:latin typeface="Calibri" panose="020F0502020204030204"/>
                <a:ea typeface="Calibri" panose="020F0502020204030204"/>
                <a:cs typeface="Arial"/>
              </a:rPr>
              <a:t>Lluis O. Lindquist</a:t>
            </a:r>
          </a:p>
          <a:p>
            <a:pPr marL="0" marR="0" lvl="0" indent="0" algn="l" defTabSz="457200" rtl="0" eaLnBrk="1" fontAlgn="auto" latinLnBrk="0" hangingPunct="1">
              <a:lnSpc>
                <a:spcPct val="100000"/>
              </a:lnSpc>
              <a:spcBef>
                <a:spcPts val="1200"/>
              </a:spcBef>
              <a:spcAft>
                <a:spcPts val="1200"/>
              </a:spcAft>
              <a:buClrTx/>
              <a:buSzTx/>
              <a:buFontTx/>
              <a:buNone/>
              <a:tabLst/>
              <a:defRPr/>
            </a:pPr>
            <a:r>
              <a:rPr kumimoji="0" lang="en-US" sz="2000" b="1" i="0" u="none" strike="noStrike" kern="1200" cap="none" spc="0" normalizeH="0" baseline="0" noProof="0" err="1">
                <a:ln>
                  <a:noFill/>
                </a:ln>
                <a:solidFill>
                  <a:srgbClr val="A50021"/>
                </a:solidFill>
                <a:effectLst/>
                <a:uLnTx/>
                <a:uFillTx/>
                <a:latin typeface="Calibri" panose="020F0502020204030204"/>
                <a:ea typeface="Calibri" panose="020F0502020204030204"/>
                <a:cs typeface="Arial"/>
              </a:rPr>
              <a:t>Edición en portugués de </a:t>
            </a:r>
            <a:r>
              <a:rPr kumimoji="0" lang="en-US" sz="1600" b="0" i="0" u="none" strike="noStrike" kern="1200" cap="none" spc="0" normalizeH="0" baseline="0" noProof="0">
                <a:ln>
                  <a:noFill/>
                </a:ln>
                <a:solidFill>
                  <a:prstClr val="black"/>
                </a:solidFill>
                <a:effectLst/>
                <a:uLnTx/>
                <a:uFillTx/>
                <a:latin typeface="Calibri" panose="020F0502020204030204"/>
                <a:ea typeface="Calibri" panose="020F0502020204030204"/>
                <a:cs typeface="Arial"/>
              </a:rPr>
              <a:t>Glauber Araújo - Casa Publicadora Brasileira</a:t>
            </a:r>
          </a:p>
          <a:p>
            <a:pPr marL="0" marR="0" lvl="0" indent="0" algn="l" defTabSz="457200" rtl="0" eaLnBrk="1" fontAlgn="auto" latinLnBrk="0" hangingPunct="1">
              <a:lnSpc>
                <a:spcPct val="100000"/>
              </a:lnSpc>
              <a:spcBef>
                <a:spcPts val="1200"/>
              </a:spcBef>
              <a:spcAft>
                <a:spcPts val="1200"/>
              </a:spcAft>
              <a:buClrTx/>
              <a:buSzTx/>
              <a:buFontTx/>
              <a:buNone/>
              <a:tabLst/>
              <a:defRPr/>
            </a:pPr>
            <a:r>
              <a:rPr kumimoji="0" lang="en-US" sz="2000" b="1" i="0" u="none" strike="noStrike" kern="1200" cap="none" spc="0" normalizeH="0" baseline="0" noProof="0" err="1">
                <a:ln>
                  <a:noFill/>
                </a:ln>
                <a:solidFill>
                  <a:srgbClr val="A50021"/>
                </a:solidFill>
                <a:effectLst/>
                <a:uLnTx/>
                <a:uFillTx/>
                <a:latin typeface="Calibri" panose="020F0502020204030204"/>
                <a:ea typeface="Calibri" panose="020F0502020204030204"/>
                <a:cs typeface="Arial"/>
              </a:rPr>
              <a:t>Corrección </a:t>
            </a:r>
            <a:r>
              <a:rPr kumimoji="0" lang="en-US" sz="1600" b="0" i="0" u="none" strike="noStrike" kern="1200" cap="none" spc="0" normalizeH="0" baseline="0" noProof="0">
                <a:ln>
                  <a:noFill/>
                </a:ln>
                <a:solidFill>
                  <a:prstClr val="black"/>
                </a:solidFill>
                <a:effectLst/>
                <a:uLnTx/>
                <a:uFillTx/>
                <a:latin typeface="Calibri" panose="020F0502020204030204"/>
                <a:ea typeface="Calibri" panose="020F0502020204030204"/>
                <a:cs typeface="Arial"/>
              </a:rPr>
              <a:t>Anne Lizie Hirle - Casa Publicadora Brasileira</a:t>
            </a:r>
          </a:p>
          <a:p>
            <a:pPr marL="0" marR="0" lvl="0" indent="0" algn="l" defTabSz="457200" rtl="0" eaLnBrk="1" fontAlgn="auto" latinLnBrk="0" hangingPunct="1">
              <a:lnSpc>
                <a:spcPct val="100000"/>
              </a:lnSpc>
              <a:spcBef>
                <a:spcPts val="1200"/>
              </a:spcBef>
              <a:spcAft>
                <a:spcPts val="120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Calibri" panose="020F0502020204030204"/>
              <a:ea typeface="Calibri" panose="020F0502020204030204"/>
              <a:cs typeface="Arial"/>
            </a:endParaRPr>
          </a:p>
        </p:txBody>
      </p:sp>
    </p:spTree>
    <p:extLst>
      <p:ext uri="{BB962C8B-B14F-4D97-AF65-F5344CB8AC3E}">
        <p14:creationId xmlns:p14="http://schemas.microsoft.com/office/powerpoint/2010/main" val="88838171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505580" y="1170515"/>
            <a:ext cx="4969361" cy="4629665"/>
          </a:xfrm>
        </p:spPr>
        <p:txBody>
          <a:bodyPr>
            <a:noAutofit/>
          </a:bodyPr>
          <a:lstStyle/>
          <a:p>
            <a:pPr>
              <a:buFont typeface="Arial" panose="020B0604020202020204" pitchFamily="34" charset="0"/>
              <a:buChar char="•"/>
            </a:pPr>
            <a:r>
              <a:rPr lang="en-US" sz="2800" dirty="0" err="1">
                <a:solidFill>
                  <a:schemeClr val="tx1"/>
                </a:solidFill>
                <a:latin typeface="Calibri" panose="020F0502020204030204" pitchFamily="34" charset="0"/>
              </a:rPr>
              <a:t>En</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Apocalipsis</a:t>
            </a:r>
            <a:r>
              <a:rPr lang="en-US" sz="2800" dirty="0">
                <a:solidFill>
                  <a:schemeClr val="tx1"/>
                </a:solidFill>
                <a:latin typeface="Calibri" panose="020F0502020204030204" pitchFamily="34" charset="0"/>
              </a:rPr>
              <a:t> 19:10, </a:t>
            </a:r>
            <a:r>
              <a:rPr lang="en-US" sz="2800" dirty="0" err="1">
                <a:solidFill>
                  <a:schemeClr val="tx1"/>
                </a:solidFill>
                <a:latin typeface="Calibri" panose="020F0502020204030204" pitchFamily="34" charset="0"/>
              </a:rPr>
              <a:t>cuando</a:t>
            </a:r>
            <a:r>
              <a:rPr lang="en-US" sz="2800" dirty="0">
                <a:solidFill>
                  <a:schemeClr val="tx1"/>
                </a:solidFill>
                <a:latin typeface="Calibri" panose="020F0502020204030204" pitchFamily="34" charset="0"/>
              </a:rPr>
              <a:t> Juan </a:t>
            </a:r>
            <a:r>
              <a:rPr lang="en-US" sz="2800" dirty="0" err="1">
                <a:solidFill>
                  <a:schemeClr val="tx1"/>
                </a:solidFill>
                <a:latin typeface="Calibri" panose="020F0502020204030204" pitchFamily="34" charset="0"/>
              </a:rPr>
              <a:t>intenta</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adorar</a:t>
            </a:r>
            <a:r>
              <a:rPr lang="en-US" sz="2800" dirty="0">
                <a:solidFill>
                  <a:schemeClr val="tx1"/>
                </a:solidFill>
                <a:latin typeface="Calibri" panose="020F0502020204030204" pitchFamily="34" charset="0"/>
              </a:rPr>
              <a:t> al </a:t>
            </a:r>
            <a:r>
              <a:rPr lang="en-US" sz="2800" dirty="0" err="1">
                <a:solidFill>
                  <a:schemeClr val="tx1"/>
                </a:solidFill>
                <a:latin typeface="Calibri" panose="020F0502020204030204" pitchFamily="34" charset="0"/>
              </a:rPr>
              <a:t>ángel</a:t>
            </a:r>
            <a:r>
              <a:rPr lang="en-US" sz="2800" dirty="0">
                <a:solidFill>
                  <a:schemeClr val="tx1"/>
                </a:solidFill>
                <a:latin typeface="Calibri" panose="020F0502020204030204" pitchFamily="34" charset="0"/>
              </a:rPr>
              <a:t>, se le </a:t>
            </a:r>
            <a:r>
              <a:rPr lang="en-US" sz="2800" dirty="0" err="1">
                <a:solidFill>
                  <a:schemeClr val="tx1"/>
                </a:solidFill>
                <a:latin typeface="Calibri" panose="020F0502020204030204" pitchFamily="34" charset="0"/>
              </a:rPr>
              <a:t>advierte</a:t>
            </a:r>
            <a:r>
              <a:rPr lang="en-US" sz="2800" dirty="0">
                <a:solidFill>
                  <a:schemeClr val="tx1"/>
                </a:solidFill>
                <a:latin typeface="Calibri" panose="020F0502020204030204" pitchFamily="34" charset="0"/>
              </a:rPr>
              <a:t>: "</a:t>
            </a:r>
            <a:r>
              <a:rPr lang="es-MX" sz="2800" b="0" i="0" dirty="0">
                <a:solidFill>
                  <a:srgbClr val="000000"/>
                </a:solidFill>
                <a:effectLst/>
                <a:latin typeface="system-ui"/>
              </a:rPr>
              <a:t>Mira, no lo hagas; yo soy consiervo tuyo, y de tus hermanos que retienen el testimonio de Jesús. Adora a Dios; porque el</a:t>
            </a:r>
            <a:r>
              <a:rPr lang="en-US" sz="2800" b="1" dirty="0">
                <a:solidFill>
                  <a:srgbClr val="C00000"/>
                </a:solidFill>
                <a:latin typeface="Calibri" panose="020F0502020204030204" pitchFamily="34" charset="0"/>
              </a:rPr>
              <a:t> testimonio de Jesús </a:t>
            </a:r>
            <a:r>
              <a:rPr lang="es-MX" sz="2800" b="0" i="0" dirty="0">
                <a:solidFill>
                  <a:srgbClr val="000000"/>
                </a:solidFill>
                <a:effectLst/>
                <a:latin typeface="system-ui"/>
              </a:rPr>
              <a:t>es el espíritu de la profecía.</a:t>
            </a:r>
            <a:r>
              <a:rPr lang="en-US" sz="2800" dirty="0">
                <a:solidFill>
                  <a:schemeClr val="tx1"/>
                </a:solidFill>
                <a:latin typeface="Calibri" panose="020F0502020204030204" pitchFamily="34" charset="0"/>
              </a:rPr>
              <a:t>" (RV).</a:t>
            </a:r>
          </a:p>
          <a:p>
            <a:pPr>
              <a:buFont typeface="Arial" panose="020B0604020202020204" pitchFamily="34" charset="0"/>
              <a:buChar char="•"/>
            </a:pPr>
            <a:endParaRPr lang="en-US" sz="1000" dirty="0">
              <a:latin typeface="Calibri" panose="020F0502020204030204" pitchFamily="34" charset="0"/>
            </a:endParaRPr>
          </a:p>
          <a:p>
            <a:pPr>
              <a:buFont typeface="Arial" panose="020B0604020202020204" pitchFamily="34" charset="0"/>
              <a:buChar char="•"/>
            </a:pPr>
            <a:r>
              <a:rPr lang="en-US" sz="2800" dirty="0">
                <a:solidFill>
                  <a:schemeClr val="tx1"/>
                </a:solidFill>
                <a:latin typeface="Calibri" panose="020F0502020204030204" pitchFamily="34" charset="0"/>
              </a:rPr>
              <a:t>El </a:t>
            </a:r>
            <a:r>
              <a:rPr lang="en-US" sz="2800" dirty="0" err="1">
                <a:solidFill>
                  <a:schemeClr val="tx1"/>
                </a:solidFill>
                <a:latin typeface="Calibri" panose="020F0502020204030204" pitchFamily="34" charset="0"/>
              </a:rPr>
              <a:t>ángel</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continuó</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explicando</a:t>
            </a:r>
            <a:r>
              <a:rPr lang="en-US" sz="2800" dirty="0">
                <a:solidFill>
                  <a:schemeClr val="tx1"/>
                </a:solidFill>
                <a:latin typeface="Calibri" panose="020F0502020204030204" pitchFamily="34" charset="0"/>
              </a:rPr>
              <a:t> que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testimonio de Jesús es </a:t>
            </a:r>
            <a:r>
              <a:rPr lang="en-US" sz="2800" dirty="0" err="1">
                <a:solidFill>
                  <a:schemeClr val="tx1"/>
                </a:solidFill>
                <a:latin typeface="Calibri" panose="020F0502020204030204" pitchFamily="34" charset="0"/>
              </a:rPr>
              <a:t>el</a:t>
            </a:r>
            <a:r>
              <a:rPr lang="en-US" sz="2800" dirty="0">
                <a:solidFill>
                  <a:schemeClr val="tx1"/>
                </a:solidFill>
                <a:latin typeface="Calibri" panose="020F0502020204030204" pitchFamily="34" charset="0"/>
              </a:rPr>
              <a:t> </a:t>
            </a:r>
            <a:r>
              <a:rPr lang="en-US" sz="2800" b="1" dirty="0" err="1">
                <a:solidFill>
                  <a:srgbClr val="C00000"/>
                </a:solidFill>
                <a:latin typeface="Calibri" panose="020F0502020204030204" pitchFamily="34" charset="0"/>
              </a:rPr>
              <a:t>Espíritu</a:t>
            </a:r>
            <a:r>
              <a:rPr lang="en-US" sz="2800" b="1" dirty="0">
                <a:solidFill>
                  <a:srgbClr val="C00000"/>
                </a:solidFill>
                <a:latin typeface="Calibri" panose="020F0502020204030204" pitchFamily="34" charset="0"/>
              </a:rPr>
              <a:t> de </a:t>
            </a:r>
            <a:r>
              <a:rPr lang="en-US" sz="2800" b="1" dirty="0" err="1">
                <a:solidFill>
                  <a:srgbClr val="C00000"/>
                </a:solidFill>
                <a:latin typeface="Calibri" panose="020F0502020204030204" pitchFamily="34" charset="0"/>
              </a:rPr>
              <a:t>Profecía</a:t>
            </a:r>
            <a:r>
              <a:rPr lang="en-US" sz="2800" dirty="0">
                <a:solidFill>
                  <a:schemeClr val="tx1"/>
                </a:solidFill>
                <a:latin typeface="Calibri" panose="020F0502020204030204" pitchFamily="34" charset="0"/>
              </a:rPr>
              <a:t>".</a:t>
            </a:r>
          </a:p>
          <a:p>
            <a:pPr marL="0" indent="0">
              <a:buNone/>
            </a:pPr>
            <a:endParaRPr lang="en-US" sz="1000" dirty="0">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pt-BR"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p:txBody>
      </p:sp>
      <p:sp>
        <p:nvSpPr>
          <p:cNvPr id="8" name="Título 1"/>
          <p:cNvSpPr>
            <a:spLocks noGrp="1"/>
          </p:cNvSpPr>
          <p:nvPr>
            <p:ph type="title"/>
          </p:nvPr>
        </p:nvSpPr>
        <p:spPr>
          <a:xfrm>
            <a:off x="1133965" y="82108"/>
            <a:ext cx="5190480" cy="708732"/>
          </a:xfrm>
        </p:spPr>
        <p:txBody>
          <a:bodyPr/>
          <a:lstStyle/>
          <a:p>
            <a:r>
              <a:rPr lang="pt-BR" b="1" dirty="0">
                <a:solidFill>
                  <a:srgbClr val="C00000"/>
                </a:solidFill>
                <a:latin typeface="Calibri" panose="020F0502020204030204" pitchFamily="34" charset="0"/>
              </a:rPr>
              <a:t>El </a:t>
            </a:r>
            <a:r>
              <a:rPr lang="pt-BR" b="1" dirty="0" err="1">
                <a:solidFill>
                  <a:srgbClr val="C00000"/>
                </a:solidFill>
                <a:latin typeface="Calibri" panose="020F0502020204030204" pitchFamily="34" charset="0"/>
              </a:rPr>
              <a:t>Espíritu</a:t>
            </a:r>
            <a:r>
              <a:rPr lang="pt-BR" b="1" dirty="0">
                <a:solidFill>
                  <a:srgbClr val="C00000"/>
                </a:solidFill>
                <a:latin typeface="Calibri" panose="020F0502020204030204" pitchFamily="34" charset="0"/>
              </a:rPr>
              <a:t> de </a:t>
            </a:r>
            <a:r>
              <a:rPr lang="pt-BR" b="1" dirty="0" err="1">
                <a:solidFill>
                  <a:srgbClr val="C00000"/>
                </a:solidFill>
                <a:latin typeface="Calibri" panose="020F0502020204030204" pitchFamily="34" charset="0"/>
              </a:rPr>
              <a:t>Profecía</a:t>
            </a:r>
            <a:endParaRPr lang="pt-BR" b="1" dirty="0">
              <a:solidFill>
                <a:srgbClr val="C00000"/>
              </a:solidFill>
              <a:latin typeface="Calibri" panose="020F0502020204030204" pitchFamily="34" charset="0"/>
            </a:endParaRPr>
          </a:p>
        </p:txBody>
      </p:sp>
      <p:pic>
        <p:nvPicPr>
          <p:cNvPr id="6" name="Image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3886" y="1385691"/>
            <a:ext cx="5197229" cy="2403718"/>
          </a:xfrm>
          <a:prstGeom prst="rect">
            <a:avLst/>
          </a:prstGeom>
        </p:spPr>
      </p:pic>
      <p:sp>
        <p:nvSpPr>
          <p:cNvPr id="7" name="Retângulo 6"/>
          <p:cNvSpPr/>
          <p:nvPr/>
        </p:nvSpPr>
        <p:spPr>
          <a:xfrm rot="16200000">
            <a:off x="11505107" y="3263869"/>
            <a:ext cx="986167" cy="200055"/>
          </a:xfrm>
          <a:prstGeom prst="rect">
            <a:avLst/>
          </a:prstGeom>
        </p:spPr>
        <p:txBody>
          <a:bodyPr wrap="none">
            <a:spAutoFit/>
          </a:bodyPr>
          <a:lstStyle/>
          <a:p>
            <a:r>
              <a:rPr lang="pt-BR" sz="700" err="1"/>
              <a:t>Pixabay. Licencia gratuita.</a:t>
            </a:r>
            <a:endParaRPr lang="en-US" sz="700"/>
          </a:p>
        </p:txBody>
      </p:sp>
    </p:spTree>
    <p:extLst>
      <p:ext uri="{BB962C8B-B14F-4D97-AF65-F5344CB8AC3E}">
        <p14:creationId xmlns:p14="http://schemas.microsoft.com/office/powerpoint/2010/main" val="402977949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78208" y="790840"/>
            <a:ext cx="10481820" cy="4629665"/>
          </a:xfrm>
        </p:spPr>
        <p:txBody>
          <a:bodyPr>
            <a:noAutofit/>
          </a:bodyPr>
          <a:lstStyle/>
          <a:p>
            <a:pPr marL="0" indent="0">
              <a:buNone/>
            </a:pPr>
            <a:r>
              <a:rPr lang="pt-BR" sz="2800" b="1" dirty="0">
                <a:solidFill>
                  <a:schemeClr val="tx1"/>
                </a:solidFill>
                <a:latin typeface="Calibri" panose="020F0502020204030204" pitchFamily="34" charset="0"/>
              </a:rPr>
              <a:t>Propósito </a:t>
            </a:r>
          </a:p>
          <a:p>
            <a:pPr marL="0" indent="0">
              <a:buNone/>
            </a:pPr>
            <a:r>
              <a:rPr lang="pt-BR" sz="2800" b="1" dirty="0">
                <a:solidFill>
                  <a:schemeClr val="tx1"/>
                </a:solidFill>
                <a:latin typeface="Calibri" panose="020F0502020204030204" pitchFamily="34" charset="0"/>
              </a:rPr>
              <a:t>Determina...</a:t>
            </a:r>
          </a:p>
          <a:p>
            <a:pPr lvl="1">
              <a:buFont typeface="Arial" panose="020B0604020202020204" pitchFamily="34" charset="0"/>
              <a:buChar char="•"/>
            </a:pPr>
            <a:endParaRPr lang="pt-BR" sz="600" dirty="0">
              <a:latin typeface="Calibri" panose="020F0502020204030204" pitchFamily="34" charset="0"/>
            </a:endParaRPr>
          </a:p>
          <a:p>
            <a:pPr lvl="1">
              <a:buFont typeface="Arial" panose="020B0604020202020204" pitchFamily="34" charset="0"/>
              <a:buChar char="•"/>
            </a:pPr>
            <a:r>
              <a:rPr lang="pt-BR" sz="2600" dirty="0">
                <a:solidFill>
                  <a:schemeClr val="tx1"/>
                </a:solidFill>
                <a:latin typeface="Calibri" panose="020F0502020204030204" pitchFamily="34" charset="0"/>
              </a:rPr>
              <a:t>El </a:t>
            </a:r>
            <a:r>
              <a:rPr lang="pt-BR" sz="2600" b="1" dirty="0">
                <a:solidFill>
                  <a:srgbClr val="C00000"/>
                </a:solidFill>
                <a:latin typeface="Calibri" panose="020F0502020204030204" pitchFamily="34" charset="0"/>
              </a:rPr>
              <a:t>significado y </a:t>
            </a:r>
            <a:r>
              <a:rPr lang="pt-BR" sz="2600" b="1" dirty="0" err="1">
                <a:solidFill>
                  <a:srgbClr val="C00000"/>
                </a:solidFill>
                <a:latin typeface="Calibri" panose="020F0502020204030204" pitchFamily="34" charset="0"/>
              </a:rPr>
              <a:t>la</a:t>
            </a:r>
            <a:r>
              <a:rPr lang="pt-BR" sz="2600" b="1" dirty="0">
                <a:solidFill>
                  <a:srgbClr val="C00000"/>
                </a:solidFill>
                <a:latin typeface="Calibri" panose="020F0502020204030204" pitchFamily="34" charset="0"/>
              </a:rPr>
              <a:t> </a:t>
            </a:r>
            <a:r>
              <a:rPr lang="pt-BR" sz="2600" b="1" dirty="0" err="1">
                <a:solidFill>
                  <a:srgbClr val="C00000"/>
                </a:solidFill>
                <a:latin typeface="Calibri" panose="020F0502020204030204" pitchFamily="34" charset="0"/>
              </a:rPr>
              <a:t>relación</a:t>
            </a:r>
            <a:r>
              <a:rPr lang="pt-BR" sz="2600" b="1" dirty="0">
                <a:solidFill>
                  <a:srgbClr val="C00000"/>
                </a:solidFill>
                <a:latin typeface="Calibri" panose="020F0502020204030204" pitchFamily="34" charset="0"/>
              </a:rPr>
              <a:t> </a:t>
            </a:r>
            <a:r>
              <a:rPr lang="pt-BR" sz="2600" dirty="0">
                <a:solidFill>
                  <a:schemeClr val="tx1"/>
                </a:solidFill>
                <a:latin typeface="Calibri" panose="020F0502020204030204" pitchFamily="34" charset="0"/>
              </a:rPr>
              <a:t>entre </a:t>
            </a:r>
            <a:r>
              <a:rPr lang="pt-BR" sz="2600" dirty="0" err="1">
                <a:solidFill>
                  <a:schemeClr val="tx1"/>
                </a:solidFill>
                <a:latin typeface="Calibri" panose="020F0502020204030204" pitchFamily="34" charset="0"/>
              </a:rPr>
              <a:t>las</a:t>
            </a:r>
            <a:r>
              <a:rPr lang="pt-BR" sz="2600" dirty="0">
                <a:solidFill>
                  <a:schemeClr val="tx1"/>
                </a:solidFill>
                <a:latin typeface="Calibri" panose="020F0502020204030204" pitchFamily="34" charset="0"/>
              </a:rPr>
              <a:t> </a:t>
            </a:r>
            <a:r>
              <a:rPr lang="pt-BR" sz="2600" dirty="0" err="1">
                <a:solidFill>
                  <a:schemeClr val="tx1"/>
                </a:solidFill>
                <a:latin typeface="Calibri" panose="020F0502020204030204" pitchFamily="34" charset="0"/>
              </a:rPr>
              <a:t>expresiones</a:t>
            </a:r>
            <a:r>
              <a:rPr lang="pt-BR" sz="2600" dirty="0">
                <a:solidFill>
                  <a:schemeClr val="tx1"/>
                </a:solidFill>
                <a:latin typeface="Calibri" panose="020F0502020204030204" pitchFamily="34" charset="0"/>
              </a:rPr>
              <a:t> "</a:t>
            </a:r>
            <a:r>
              <a:rPr lang="pt-BR" sz="2600" dirty="0" err="1">
                <a:solidFill>
                  <a:schemeClr val="tx1"/>
                </a:solidFill>
                <a:latin typeface="Calibri" panose="020F0502020204030204" pitchFamily="34" charset="0"/>
              </a:rPr>
              <a:t>el</a:t>
            </a:r>
            <a:r>
              <a:rPr lang="pt-BR" sz="2600" dirty="0">
                <a:solidFill>
                  <a:schemeClr val="tx1"/>
                </a:solidFill>
                <a:latin typeface="Calibri" panose="020F0502020204030204" pitchFamily="34" charset="0"/>
              </a:rPr>
              <a:t> </a:t>
            </a:r>
            <a:r>
              <a:rPr lang="pt-BR" sz="2600" dirty="0" err="1">
                <a:solidFill>
                  <a:schemeClr val="tx1"/>
                </a:solidFill>
                <a:latin typeface="Calibri" panose="020F0502020204030204" pitchFamily="34" charset="0"/>
              </a:rPr>
              <a:t>testimonio</a:t>
            </a:r>
            <a:r>
              <a:rPr lang="pt-BR" sz="2600" dirty="0">
                <a:solidFill>
                  <a:schemeClr val="tx1"/>
                </a:solidFill>
                <a:latin typeface="Calibri" panose="020F0502020204030204" pitchFamily="34" charset="0"/>
              </a:rPr>
              <a:t> de </a:t>
            </a:r>
            <a:r>
              <a:rPr lang="pt-BR" sz="2600" dirty="0" err="1">
                <a:solidFill>
                  <a:schemeClr val="tx1"/>
                </a:solidFill>
                <a:latin typeface="Calibri" panose="020F0502020204030204" pitchFamily="34" charset="0"/>
              </a:rPr>
              <a:t>Jesús</a:t>
            </a:r>
            <a:r>
              <a:rPr lang="pt-BR" sz="2600" dirty="0">
                <a:solidFill>
                  <a:schemeClr val="tx1"/>
                </a:solidFill>
                <a:latin typeface="Calibri" panose="020F0502020204030204" pitchFamily="34" charset="0"/>
              </a:rPr>
              <a:t>" y "</a:t>
            </a:r>
            <a:r>
              <a:rPr lang="pt-BR" sz="2600" dirty="0" err="1">
                <a:solidFill>
                  <a:schemeClr val="tx1"/>
                </a:solidFill>
                <a:latin typeface="Calibri" panose="020F0502020204030204" pitchFamily="34" charset="0"/>
              </a:rPr>
              <a:t>el</a:t>
            </a:r>
            <a:r>
              <a:rPr lang="pt-BR" sz="2600" dirty="0">
                <a:solidFill>
                  <a:schemeClr val="tx1"/>
                </a:solidFill>
                <a:latin typeface="Calibri" panose="020F0502020204030204" pitchFamily="34" charset="0"/>
              </a:rPr>
              <a:t> </a:t>
            </a:r>
            <a:r>
              <a:rPr lang="pt-BR" sz="2600" dirty="0" err="1">
                <a:solidFill>
                  <a:schemeClr val="tx1"/>
                </a:solidFill>
                <a:latin typeface="Calibri" panose="020F0502020204030204" pitchFamily="34" charset="0"/>
              </a:rPr>
              <a:t>Espíritu</a:t>
            </a:r>
            <a:r>
              <a:rPr lang="pt-BR" sz="2600" dirty="0">
                <a:solidFill>
                  <a:schemeClr val="tx1"/>
                </a:solidFill>
                <a:latin typeface="Calibri" panose="020F0502020204030204" pitchFamily="34" charset="0"/>
              </a:rPr>
              <a:t> de </a:t>
            </a:r>
            <a:r>
              <a:rPr lang="pt-BR" sz="2600" dirty="0" err="1">
                <a:solidFill>
                  <a:schemeClr val="tx1"/>
                </a:solidFill>
                <a:latin typeface="Calibri" panose="020F0502020204030204" pitchFamily="34" charset="0"/>
              </a:rPr>
              <a:t>Profecía</a:t>
            </a:r>
            <a:r>
              <a:rPr lang="pt-BR" sz="2600" dirty="0">
                <a:solidFill>
                  <a:schemeClr val="tx1"/>
                </a:solidFill>
                <a:latin typeface="Calibri" panose="020F0502020204030204" pitchFamily="34" charset="0"/>
              </a:rPr>
              <a:t>”</a:t>
            </a:r>
          </a:p>
          <a:p>
            <a:pPr lvl="1">
              <a:buFont typeface="Arial" panose="020B0604020202020204" pitchFamily="34" charset="0"/>
              <a:buChar char="•"/>
            </a:pPr>
            <a:endParaRPr lang="pt-BR" sz="600" dirty="0">
              <a:latin typeface="Calibri" panose="020F0502020204030204" pitchFamily="34" charset="0"/>
            </a:endParaRPr>
          </a:p>
          <a:p>
            <a:pPr lvl="1">
              <a:buFont typeface="Arial" panose="020B0604020202020204" pitchFamily="34" charset="0"/>
              <a:buChar char="•"/>
            </a:pPr>
            <a:r>
              <a:rPr lang="pt-BR" sz="2600" dirty="0">
                <a:solidFill>
                  <a:schemeClr val="tx1"/>
                </a:solidFill>
                <a:latin typeface="Calibri" panose="020F0502020204030204" pitchFamily="34" charset="0"/>
              </a:rPr>
              <a:t>y </a:t>
            </a:r>
            <a:r>
              <a:rPr lang="pt-BR" sz="2600" dirty="0" err="1">
                <a:solidFill>
                  <a:schemeClr val="tx1"/>
                </a:solidFill>
                <a:latin typeface="Calibri" panose="020F0502020204030204" pitchFamily="34" charset="0"/>
              </a:rPr>
              <a:t>su</a:t>
            </a:r>
            <a:r>
              <a:rPr lang="pt-BR" sz="2600" dirty="0">
                <a:solidFill>
                  <a:schemeClr val="tx1"/>
                </a:solidFill>
                <a:latin typeface="Calibri" panose="020F0502020204030204" pitchFamily="34" charset="0"/>
              </a:rPr>
              <a:t> </a:t>
            </a:r>
            <a:r>
              <a:rPr lang="pt-BR" sz="2600" dirty="0" err="1">
                <a:solidFill>
                  <a:schemeClr val="tx1"/>
                </a:solidFill>
                <a:latin typeface="Calibri" panose="020F0502020204030204" pitchFamily="34" charset="0"/>
              </a:rPr>
              <a:t>importancia</a:t>
            </a:r>
            <a:r>
              <a:rPr lang="pt-BR" sz="2600" dirty="0">
                <a:solidFill>
                  <a:schemeClr val="tx1"/>
                </a:solidFill>
                <a:latin typeface="Calibri" panose="020F0502020204030204" pitchFamily="34" charset="0"/>
              </a:rPr>
              <a:t> para </a:t>
            </a:r>
            <a:r>
              <a:rPr lang="en-US" sz="2600" dirty="0" err="1">
                <a:solidFill>
                  <a:schemeClr val="tx1"/>
                </a:solidFill>
                <a:latin typeface="Calibri" panose="020F0502020204030204" pitchFamily="34" charset="0"/>
              </a:rPr>
              <a:t>comprender</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el</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significado</a:t>
            </a:r>
            <a:r>
              <a:rPr lang="en-US" sz="2600" dirty="0">
                <a:solidFill>
                  <a:schemeClr val="tx1"/>
                </a:solidFill>
                <a:latin typeface="Calibri" panose="020F0502020204030204" pitchFamily="34" charset="0"/>
              </a:rPr>
              <a:t> y la </a:t>
            </a:r>
            <a:r>
              <a:rPr lang="en-US" sz="2600" dirty="0" err="1">
                <a:solidFill>
                  <a:schemeClr val="tx1"/>
                </a:solidFill>
                <a:latin typeface="Calibri" panose="020F0502020204030204" pitchFamily="34" charset="0"/>
              </a:rPr>
              <a:t>función</a:t>
            </a:r>
            <a:r>
              <a:rPr lang="en-US" sz="2600" dirty="0">
                <a:solidFill>
                  <a:schemeClr val="tx1"/>
                </a:solidFill>
                <a:latin typeface="Calibri" panose="020F0502020204030204" pitchFamily="34" charset="0"/>
              </a:rPr>
              <a:t> de </a:t>
            </a:r>
            <a:r>
              <a:rPr lang="en-US" sz="2600" dirty="0" err="1">
                <a:solidFill>
                  <a:schemeClr val="tx1"/>
                </a:solidFill>
                <a:latin typeface="Calibri" panose="020F0502020204030204" pitchFamily="34" charset="0"/>
              </a:rPr>
              <a:t>los</a:t>
            </a:r>
            <a:r>
              <a:rPr lang="en-US" sz="2600" dirty="0">
                <a:solidFill>
                  <a:schemeClr val="tx1"/>
                </a:solidFill>
                <a:latin typeface="Calibri" panose="020F0502020204030204" pitchFamily="34" charset="0"/>
              </a:rPr>
              <a:t> </a:t>
            </a:r>
            <a:r>
              <a:rPr lang="en-US" sz="2600" b="1" dirty="0" err="1">
                <a:solidFill>
                  <a:srgbClr val="C00000"/>
                </a:solidFill>
                <a:latin typeface="Calibri" panose="020F0502020204030204" pitchFamily="34" charset="0"/>
              </a:rPr>
              <a:t>profetas</a:t>
            </a:r>
            <a:r>
              <a:rPr lang="en-US" sz="2600" b="1" dirty="0">
                <a:solidFill>
                  <a:srgbClr val="C00000"/>
                </a:solidFill>
                <a:latin typeface="Calibri" panose="020F0502020204030204" pitchFamily="34" charset="0"/>
              </a:rPr>
              <a:t> y la </a:t>
            </a:r>
            <a:r>
              <a:rPr lang="en-US" sz="2600" b="1" dirty="0" err="1">
                <a:solidFill>
                  <a:srgbClr val="C00000"/>
                </a:solidFill>
                <a:latin typeface="Calibri" panose="020F0502020204030204" pitchFamily="34" charset="0"/>
              </a:rPr>
              <a:t>profecía</a:t>
            </a:r>
            <a:r>
              <a:rPr lang="en-US" sz="2600" b="1" dirty="0">
                <a:solidFill>
                  <a:srgbClr val="C00000"/>
                </a:solidFill>
                <a:latin typeface="Calibri" panose="020F0502020204030204" pitchFamily="34" charset="0"/>
              </a:rPr>
              <a:t> </a:t>
            </a:r>
            <a:r>
              <a:rPr lang="en-US" sz="2600" dirty="0" err="1">
                <a:solidFill>
                  <a:schemeClr val="tx1"/>
                </a:solidFill>
                <a:latin typeface="Calibri" panose="020F0502020204030204" pitchFamily="34" charset="0"/>
              </a:rPr>
              <a:t>en</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el</a:t>
            </a:r>
            <a:r>
              <a:rPr lang="en-US" sz="2600" dirty="0">
                <a:solidFill>
                  <a:schemeClr val="tx1"/>
                </a:solidFill>
                <a:latin typeface="Calibri" panose="020F0502020204030204" pitchFamily="34" charset="0"/>
              </a:rPr>
              <a:t> </a:t>
            </a:r>
            <a:r>
              <a:rPr lang="en-US" sz="2600" dirty="0" err="1">
                <a:solidFill>
                  <a:schemeClr val="tx1"/>
                </a:solidFill>
                <a:latin typeface="Calibri" panose="020F0502020204030204" pitchFamily="34" charset="0"/>
              </a:rPr>
              <a:t>Apocalipsis</a:t>
            </a:r>
            <a:r>
              <a:rPr lang="en-US" sz="2600" dirty="0">
                <a:solidFill>
                  <a:schemeClr val="tx1"/>
                </a:solidFill>
                <a:latin typeface="Calibri" panose="020F0502020204030204" pitchFamily="34" charset="0"/>
              </a:rPr>
              <a:t>.</a:t>
            </a:r>
            <a:endParaRPr lang="pt-BR" sz="2600" dirty="0">
              <a:solidFill>
                <a:schemeClr val="tx1"/>
              </a:solidFill>
              <a:latin typeface="Calibri" panose="020F0502020204030204" pitchFamily="34" charset="0"/>
            </a:endParaRPr>
          </a:p>
          <a:p>
            <a:pPr>
              <a:buFont typeface="Arial" panose="020B0604020202020204" pitchFamily="34" charset="0"/>
              <a:buChar char="•"/>
            </a:pPr>
            <a:endParaRPr lang="en-US" sz="2800" dirty="0">
              <a:latin typeface="Calibri" panose="020F0502020204030204" pitchFamily="34" charset="0"/>
            </a:endParaRPr>
          </a:p>
          <a:p>
            <a:pPr>
              <a:buFont typeface="Arial" panose="020B0604020202020204" pitchFamily="34" charset="0"/>
              <a:buChar char="•"/>
            </a:pPr>
            <a:endParaRPr lang="pt-BR" sz="2800" dirty="0">
              <a:latin typeface="Calibri" panose="020F0502020204030204" pitchFamily="34" charset="0"/>
            </a:endParaRPr>
          </a:p>
          <a:p>
            <a:pPr lvl="1">
              <a:buFont typeface="Arial" panose="020B0604020202020204" pitchFamily="34" charset="0"/>
              <a:buChar char="•"/>
            </a:pPr>
            <a:endParaRPr lang="en-US" sz="2800" dirty="0">
              <a:latin typeface="Calibri" panose="020F0502020204030204" pitchFamily="34" charset="0"/>
            </a:endParaRPr>
          </a:p>
        </p:txBody>
      </p:sp>
      <p:sp>
        <p:nvSpPr>
          <p:cNvPr id="6" name="Título 1"/>
          <p:cNvSpPr txBox="1"/>
          <p:nvPr/>
        </p:nvSpPr>
        <p:spPr>
          <a:xfrm>
            <a:off x="1133965" y="82108"/>
            <a:ext cx="5190480" cy="70873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dirty="0">
                <a:solidFill>
                  <a:srgbClr val="C00000"/>
                </a:solidFill>
                <a:latin typeface="Calibri" panose="020F0502020204030204" pitchFamily="34" charset="0"/>
              </a:rPr>
              <a:t>El </a:t>
            </a:r>
            <a:r>
              <a:rPr lang="pt-BR" b="1" dirty="0" err="1">
                <a:solidFill>
                  <a:srgbClr val="C00000"/>
                </a:solidFill>
                <a:latin typeface="Calibri" panose="020F0502020204030204" pitchFamily="34" charset="0"/>
              </a:rPr>
              <a:t>Espíritu</a:t>
            </a:r>
            <a:r>
              <a:rPr lang="pt-BR" b="1" dirty="0">
                <a:solidFill>
                  <a:srgbClr val="C00000"/>
                </a:solidFill>
                <a:latin typeface="Calibri" panose="020F0502020204030204" pitchFamily="34" charset="0"/>
              </a:rPr>
              <a:t> de </a:t>
            </a:r>
            <a:r>
              <a:rPr lang="pt-BR" b="1" dirty="0" err="1">
                <a:solidFill>
                  <a:srgbClr val="C00000"/>
                </a:solidFill>
                <a:latin typeface="Calibri" panose="020F0502020204030204" pitchFamily="34" charset="0"/>
              </a:rPr>
              <a:t>Profecía</a:t>
            </a:r>
            <a:endParaRPr lang="pt-BR" b="1" dirty="0">
              <a:solidFill>
                <a:srgbClr val="C00000"/>
              </a:solidFill>
              <a:latin typeface="Calibri" panose="020F0502020204030204" pitchFamily="34" charset="0"/>
            </a:endParaRPr>
          </a:p>
        </p:txBody>
      </p:sp>
    </p:spTree>
    <p:extLst>
      <p:ext uri="{BB962C8B-B14F-4D97-AF65-F5344CB8AC3E}">
        <p14:creationId xmlns:p14="http://schemas.microsoft.com/office/powerpoint/2010/main" val="64002112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79661" y="1058802"/>
            <a:ext cx="9081248" cy="2862410"/>
          </a:xfrm>
        </p:spPr>
        <p:txBody>
          <a:bodyPr>
            <a:noAutofit/>
          </a:bodyPr>
          <a:lstStyle/>
          <a:p>
            <a:pPr>
              <a:buFont typeface="Arial" panose="020B0604020202020204" pitchFamily="34" charset="0"/>
              <a:buChar char="•"/>
            </a:pPr>
            <a:r>
              <a:rPr lang="en-US" sz="2800">
                <a:solidFill>
                  <a:schemeClr val="tx1"/>
                </a:solidFill>
                <a:latin typeface="Calibri" panose="020F0502020204030204" pitchFamily="34" charset="0"/>
              </a:rPr>
              <a:t>"El testimonio de Jesús" (</a:t>
            </a:r>
            <a:r>
              <a:rPr lang="en-US" sz="2800" i="1" err="1">
                <a:solidFill>
                  <a:schemeClr val="tx1"/>
                </a:solidFill>
                <a:latin typeface="Calibri" panose="020F0502020204030204" pitchFamily="34" charset="0"/>
              </a:rPr>
              <a:t>hē marturia Iēsou</a:t>
            </a:r>
            <a:r>
              <a:rPr lang="en-US" sz="2800">
                <a:solidFill>
                  <a:schemeClr val="tx1"/>
                </a:solidFill>
                <a:latin typeface="Calibri" panose="020F0502020204030204" pitchFamily="34" charset="0"/>
              </a:rPr>
              <a:t>) - Dos posibilidades de interpretación:</a:t>
            </a:r>
          </a:p>
          <a:p>
            <a:pPr marL="0" indent="0">
              <a:buNone/>
            </a:pPr>
            <a:endParaRPr lang="en-US" sz="2800">
              <a:solidFill>
                <a:schemeClr val="tx1"/>
              </a:solidFill>
              <a:latin typeface="Calibri" panose="020F0502020204030204" pitchFamily="34" charset="0"/>
            </a:endParaRPr>
          </a:p>
          <a:p>
            <a:pPr lvl="1">
              <a:buFont typeface="Arial" panose="020B0604020202020204" pitchFamily="34" charset="0"/>
              <a:buChar char="•"/>
            </a:pPr>
            <a:r>
              <a:rPr lang="en-US" sz="2800" err="1">
                <a:solidFill>
                  <a:schemeClr val="tx1"/>
                </a:solidFill>
                <a:latin typeface="Calibri" panose="020F0502020204030204" pitchFamily="34" charset="0"/>
              </a:rPr>
              <a:t>Genitivo subjetivo: El testimonio </a:t>
            </a:r>
            <a:r>
              <a:rPr lang="en-US" sz="2800" b="1" err="1">
                <a:solidFill>
                  <a:srgbClr val="C00000"/>
                </a:solidFill>
                <a:latin typeface="Calibri" panose="020F0502020204030204" pitchFamily="34" charset="0"/>
              </a:rPr>
              <a:t>dado por </a:t>
            </a:r>
            <a:r>
              <a:rPr lang="en-US" sz="2800">
                <a:solidFill>
                  <a:schemeClr val="tx1"/>
                </a:solidFill>
                <a:latin typeface="Calibri" panose="020F0502020204030204" pitchFamily="34" charset="0"/>
              </a:rPr>
              <a:t>Jesús (es decir, su testimonio). </a:t>
            </a:r>
          </a:p>
          <a:p>
            <a:pPr marL="457200" lvl="1" indent="0">
              <a:buNone/>
            </a:pPr>
            <a:endParaRPr lang="en-US" sz="2800">
              <a:solidFill>
                <a:schemeClr val="tx1"/>
              </a:solidFill>
              <a:latin typeface="Calibri" panose="020F0502020204030204" pitchFamily="34" charset="0"/>
            </a:endParaRPr>
          </a:p>
          <a:p>
            <a:pPr lvl="1">
              <a:buFont typeface="Arial" panose="020B0604020202020204" pitchFamily="34" charset="0"/>
              <a:buChar char="•"/>
            </a:pPr>
            <a:r>
              <a:rPr lang="en-US" sz="2800" err="1">
                <a:solidFill>
                  <a:schemeClr val="tx1"/>
                </a:solidFill>
                <a:latin typeface="Calibri" panose="020F0502020204030204" pitchFamily="34" charset="0"/>
              </a:rPr>
              <a:t>Genitivo objetivo: El testimonio </a:t>
            </a:r>
            <a:r>
              <a:rPr lang="en-US" sz="2800" b="1" err="1">
                <a:solidFill>
                  <a:srgbClr val="C00000"/>
                </a:solidFill>
                <a:latin typeface="Calibri" panose="020F0502020204030204" pitchFamily="34" charset="0"/>
              </a:rPr>
              <a:t>sobre </a:t>
            </a:r>
            <a:r>
              <a:rPr lang="en-US" sz="2800">
                <a:solidFill>
                  <a:schemeClr val="tx1"/>
                </a:solidFill>
                <a:latin typeface="Calibri" panose="020F0502020204030204" pitchFamily="34" charset="0"/>
              </a:rPr>
              <a:t>Él.</a:t>
            </a:r>
          </a:p>
          <a:p>
            <a:pPr>
              <a:buFont typeface="Arial" panose="020B0604020202020204" pitchFamily="34" charset="0"/>
              <a:buChar char="•"/>
            </a:pPr>
            <a:endParaRPr lang="en-US"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pt-BR"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p:txBody>
      </p:sp>
      <p:sp>
        <p:nvSpPr>
          <p:cNvPr id="4" name="Título 1"/>
          <p:cNvSpPr txBox="1"/>
          <p:nvPr/>
        </p:nvSpPr>
        <p:spPr>
          <a:xfrm>
            <a:off x="1155762" y="130370"/>
            <a:ext cx="8911687" cy="84940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a:solidFill>
                  <a:srgbClr val="C00000"/>
                </a:solidFill>
                <a:latin typeface="Calibri" panose="020F0502020204030204" pitchFamily="34" charset="0"/>
              </a:rPr>
              <a:t>El testimonio de Jesús</a:t>
            </a:r>
          </a:p>
        </p:txBody>
      </p:sp>
    </p:spTree>
    <p:extLst>
      <p:ext uri="{BB962C8B-B14F-4D97-AF65-F5344CB8AC3E}">
        <p14:creationId xmlns:p14="http://schemas.microsoft.com/office/powerpoint/2010/main" val="260262627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08436" y="979779"/>
            <a:ext cx="10678918" cy="3098607"/>
          </a:xfrm>
        </p:spPr>
        <p:txBody>
          <a:bodyPr>
            <a:noAutofit/>
          </a:bodyPr>
          <a:lstStyle/>
          <a:p>
            <a:pPr>
              <a:buFont typeface="Arial" panose="020B0604020202020204" pitchFamily="34" charset="0"/>
              <a:buChar char="•"/>
            </a:pPr>
            <a:r>
              <a:rPr lang="en-US" sz="2800">
                <a:solidFill>
                  <a:schemeClr val="tx1"/>
                </a:solidFill>
                <a:latin typeface="Calibri" panose="020F0502020204030204" pitchFamily="34" charset="0"/>
              </a:rPr>
              <a:t>La expresión "el testimonio de Jesús" (</a:t>
            </a:r>
            <a:r>
              <a:rPr lang="en-US" sz="2800" i="1" err="1">
                <a:solidFill>
                  <a:schemeClr val="tx1"/>
                </a:solidFill>
                <a:latin typeface="Calibri" panose="020F0502020204030204" pitchFamily="34" charset="0"/>
              </a:rPr>
              <a:t>hē marturia Iēsou</a:t>
            </a:r>
            <a:r>
              <a:rPr lang="en-US" sz="2800">
                <a:solidFill>
                  <a:schemeClr val="tx1"/>
                </a:solidFill>
                <a:latin typeface="Calibri" panose="020F0502020204030204" pitchFamily="34" charset="0"/>
              </a:rPr>
              <a:t>) aparece </a:t>
            </a:r>
            <a:r>
              <a:rPr lang="en-US" sz="2800" b="1" err="1">
                <a:solidFill>
                  <a:srgbClr val="C00000"/>
                </a:solidFill>
                <a:latin typeface="Calibri" panose="020F0502020204030204" pitchFamily="34" charset="0"/>
              </a:rPr>
              <a:t>seis veces </a:t>
            </a:r>
            <a:r>
              <a:rPr lang="en-US" sz="2800" err="1">
                <a:solidFill>
                  <a:schemeClr val="tx1"/>
                </a:solidFill>
                <a:latin typeface="Calibri" panose="020F0502020204030204" pitchFamily="34" charset="0"/>
              </a:rPr>
              <a:t>en el Apocalipsis (1:2, 9; 12:17; 19:10 [2x]; 20:4).</a:t>
            </a:r>
          </a:p>
          <a:p>
            <a:pPr marL="0" indent="0">
              <a:buNone/>
            </a:pPr>
            <a:endParaRPr lang="en-US" sz="2800">
              <a:solidFill>
                <a:schemeClr val="tx1"/>
              </a:solidFill>
              <a:latin typeface="Calibri" panose="020F0502020204030204" pitchFamily="34" charset="0"/>
            </a:endParaRPr>
          </a:p>
          <a:p>
            <a:pPr lvl="1">
              <a:buFont typeface="Arial" panose="020B0604020202020204" pitchFamily="34" charset="0"/>
              <a:buChar char="•"/>
            </a:pPr>
            <a:r>
              <a:rPr lang="en-US" sz="2800">
                <a:solidFill>
                  <a:schemeClr val="tx1"/>
                </a:solidFill>
                <a:latin typeface="Calibri" panose="020F0502020204030204" pitchFamily="34" charset="0"/>
              </a:rPr>
              <a:t>1:9 y 20:4 - genitivo objetivo (el testimonio que Juan y los cristianos fieles dieron sobre Jesús).</a:t>
            </a:r>
          </a:p>
          <a:p>
            <a:pPr marL="457200" lvl="1" indent="0">
              <a:buNone/>
            </a:pPr>
            <a:endParaRPr lang="en-US" sz="2800">
              <a:solidFill>
                <a:schemeClr val="tx1"/>
              </a:solidFill>
              <a:latin typeface="Calibri" panose="020F0502020204030204" pitchFamily="34" charset="0"/>
            </a:endParaRPr>
          </a:p>
          <a:p>
            <a:pPr lvl="1">
              <a:buFont typeface="Arial" panose="020B0604020202020204" pitchFamily="34" charset="0"/>
              <a:buChar char="•"/>
            </a:pPr>
            <a:r>
              <a:rPr lang="en-US" sz="2800">
                <a:solidFill>
                  <a:schemeClr val="tx1"/>
                </a:solidFill>
                <a:latin typeface="Calibri" panose="020F0502020204030204" pitchFamily="34" charset="0"/>
              </a:rPr>
              <a:t>1:2; 12:17; 19:10 - </a:t>
            </a:r>
            <a:r>
              <a:rPr lang="en-US" sz="2800" b="1">
                <a:solidFill>
                  <a:srgbClr val="C00000"/>
                </a:solidFill>
                <a:latin typeface="Calibri" panose="020F0502020204030204" pitchFamily="34" charset="0"/>
              </a:rPr>
              <a:t>la evidencia apunta al genitivo subjetivo </a:t>
            </a:r>
            <a:r>
              <a:rPr lang="en-US" sz="2800">
                <a:solidFill>
                  <a:schemeClr val="tx1"/>
                </a:solidFill>
                <a:latin typeface="Calibri" panose="020F0502020204030204" pitchFamily="34" charset="0"/>
              </a:rPr>
              <a:t>(el testimonio que da Jesús).</a:t>
            </a:r>
          </a:p>
          <a:p>
            <a:pPr>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pt-BR"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p:txBody>
      </p:sp>
      <p:sp>
        <p:nvSpPr>
          <p:cNvPr id="4" name="Título 1"/>
          <p:cNvSpPr txBox="1"/>
          <p:nvPr/>
        </p:nvSpPr>
        <p:spPr>
          <a:xfrm>
            <a:off x="1155762" y="130370"/>
            <a:ext cx="8911687" cy="84940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a:solidFill>
                  <a:srgbClr val="C00000"/>
                </a:solidFill>
                <a:latin typeface="Calibri" panose="020F0502020204030204" pitchFamily="34" charset="0"/>
              </a:rPr>
              <a:t>El testimonio de Jesús</a:t>
            </a:r>
          </a:p>
        </p:txBody>
      </p:sp>
    </p:spTree>
    <p:extLst>
      <p:ext uri="{BB962C8B-B14F-4D97-AF65-F5344CB8AC3E}">
        <p14:creationId xmlns:p14="http://schemas.microsoft.com/office/powerpoint/2010/main" val="220226336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344356" y="1027189"/>
            <a:ext cx="10696593" cy="4629665"/>
          </a:xfrm>
        </p:spPr>
        <p:txBody>
          <a:bodyPr>
            <a:noAutofit/>
          </a:bodyPr>
          <a:lstStyle/>
          <a:p>
            <a:pPr>
              <a:buFont typeface="Arial" panose="020B0604020202020204" pitchFamily="34" charset="0"/>
              <a:buChar char="•"/>
            </a:pPr>
            <a:r>
              <a:rPr lang="en-US" sz="2800" err="1">
                <a:solidFill>
                  <a:schemeClr val="tx1"/>
                </a:solidFill>
                <a:latin typeface="Calibri" panose="020F0502020204030204" pitchFamily="34" charset="0"/>
              </a:rPr>
              <a:t>En Apocalipsis 19:10, la expresión "el testimonio de Jesús" se equipara con "el Espíritu de Profecía".</a:t>
            </a:r>
          </a:p>
          <a:p>
            <a:pPr marL="0" indent="0">
              <a:buNone/>
            </a:pPr>
            <a:endParaRPr lang="en-US" sz="2800">
              <a:solidFill>
                <a:schemeClr val="tx1"/>
              </a:solidFill>
              <a:latin typeface="Calibri" panose="020F0502020204030204" pitchFamily="34" charset="0"/>
            </a:endParaRPr>
          </a:p>
          <a:p>
            <a:pPr marL="0" indent="0">
              <a:buNone/>
            </a:pPr>
            <a:r>
              <a:rPr lang="en-US" sz="2800" b="1" err="1">
                <a:solidFill>
                  <a:schemeClr val="tx1"/>
                </a:solidFill>
                <a:latin typeface="Calibri" panose="020F0502020204030204" pitchFamily="34" charset="0"/>
              </a:rPr>
              <a:t>Dos preguntas</a:t>
            </a:r>
            <a:endParaRPr lang="en-US" sz="2800">
              <a:solidFill>
                <a:schemeClr val="tx1"/>
              </a:solidFill>
              <a:latin typeface="Calibri" panose="020F0502020204030204" pitchFamily="34" charset="0"/>
            </a:endParaRPr>
          </a:p>
          <a:p>
            <a:pPr lvl="1">
              <a:buFont typeface="Arial" panose="020B0604020202020204" pitchFamily="34" charset="0"/>
              <a:buChar char="•"/>
            </a:pPr>
            <a:r>
              <a:rPr lang="en-US" sz="2600" err="1">
                <a:solidFill>
                  <a:schemeClr val="tx1"/>
                </a:solidFill>
                <a:latin typeface="Calibri" panose="020F0502020204030204" pitchFamily="34" charset="0"/>
              </a:rPr>
              <a:t>¿Qué significa la expresión "el Espíritu de Profecía"?</a:t>
            </a:r>
          </a:p>
          <a:p>
            <a:pPr lvl="1">
              <a:buFont typeface="Arial" panose="020B0604020202020204" pitchFamily="34" charset="0"/>
              <a:buChar char="•"/>
            </a:pPr>
            <a:endParaRPr lang="en-US" sz="900">
              <a:solidFill>
                <a:schemeClr val="tx1"/>
              </a:solidFill>
              <a:latin typeface="Calibri" panose="020F0502020204030204" pitchFamily="34" charset="0"/>
            </a:endParaRPr>
          </a:p>
          <a:p>
            <a:pPr lvl="1">
              <a:buFont typeface="Arial" panose="020B0604020202020204" pitchFamily="34" charset="0"/>
              <a:buChar char="•"/>
            </a:pPr>
            <a:r>
              <a:rPr lang="en-US" sz="2600" err="1">
                <a:solidFill>
                  <a:schemeClr val="tx1"/>
                </a:solidFill>
                <a:latin typeface="Calibri" panose="020F0502020204030204" pitchFamily="34" charset="0"/>
              </a:rPr>
              <a:t>¿Por qué se equipara "el testimonio de Jesús" con "el Espíritu de Profecía"?</a:t>
            </a:r>
          </a:p>
          <a:p>
            <a:pPr marL="457200" lvl="1" indent="0">
              <a:buNone/>
            </a:pPr>
            <a:endParaRPr lang="en-US" sz="2800">
              <a:latin typeface="Calibri" panose="020F0502020204030204" pitchFamily="34" charset="0"/>
            </a:endParaRPr>
          </a:p>
          <a:p>
            <a:pPr>
              <a:buFont typeface="Arial" panose="020B0604020202020204" pitchFamily="34" charset="0"/>
              <a:buChar char="•"/>
            </a:pPr>
            <a:endParaRPr lang="en-US"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pt-BR"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p:txBody>
      </p:sp>
      <p:sp>
        <p:nvSpPr>
          <p:cNvPr id="4" name="Título 1"/>
          <p:cNvSpPr txBox="1"/>
          <p:nvPr/>
        </p:nvSpPr>
        <p:spPr>
          <a:xfrm>
            <a:off x="1142056" y="96930"/>
            <a:ext cx="8911687" cy="77918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dirty="0">
                <a:solidFill>
                  <a:srgbClr val="C00000"/>
                </a:solidFill>
                <a:latin typeface="Calibri" panose="020F0502020204030204" pitchFamily="34" charset="0"/>
              </a:rPr>
              <a:t>El </a:t>
            </a:r>
            <a:r>
              <a:rPr lang="pt-BR" b="1" dirty="0" err="1">
                <a:solidFill>
                  <a:srgbClr val="C00000"/>
                </a:solidFill>
                <a:latin typeface="Calibri" panose="020F0502020204030204" pitchFamily="34" charset="0"/>
              </a:rPr>
              <a:t>Espíritu</a:t>
            </a:r>
            <a:r>
              <a:rPr lang="pt-BR" b="1" dirty="0">
                <a:solidFill>
                  <a:srgbClr val="C00000"/>
                </a:solidFill>
                <a:latin typeface="Calibri" panose="020F0502020204030204" pitchFamily="34" charset="0"/>
              </a:rPr>
              <a:t> de </a:t>
            </a:r>
            <a:r>
              <a:rPr lang="pt-BR" b="1" dirty="0" err="1">
                <a:solidFill>
                  <a:srgbClr val="C00000"/>
                </a:solidFill>
                <a:latin typeface="Calibri" panose="020F0502020204030204" pitchFamily="34" charset="0"/>
              </a:rPr>
              <a:t>Profecía</a:t>
            </a:r>
            <a:endParaRPr lang="pt-BR" b="1" dirty="0">
              <a:solidFill>
                <a:srgbClr val="C00000"/>
              </a:solidFill>
              <a:latin typeface="Calibri" panose="020F0502020204030204" pitchFamily="34" charset="0"/>
            </a:endParaRPr>
          </a:p>
        </p:txBody>
      </p:sp>
    </p:spTree>
    <p:extLst>
      <p:ext uri="{BB962C8B-B14F-4D97-AF65-F5344CB8AC3E}">
        <p14:creationId xmlns:p14="http://schemas.microsoft.com/office/powerpoint/2010/main" val="34855359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382484" y="922638"/>
            <a:ext cx="10636521" cy="4629665"/>
          </a:xfrm>
        </p:spPr>
        <p:txBody>
          <a:bodyPr>
            <a:noAutofit/>
          </a:bodyPr>
          <a:lstStyle/>
          <a:p>
            <a:pPr marL="0" indent="0">
              <a:buNone/>
            </a:pPr>
            <a:r>
              <a:rPr lang="en-US" sz="2800" err="1">
                <a:solidFill>
                  <a:schemeClr val="tx1"/>
                </a:solidFill>
                <a:latin typeface="Calibri" panose="020F0502020204030204" pitchFamily="34" charset="0"/>
              </a:rPr>
              <a:t>En Apocalipsis 19:10, la expresión "el testimonio de Jesús" se equipara con "el Espíritu de Profecía".</a:t>
            </a:r>
          </a:p>
          <a:p>
            <a:pPr marL="0" indent="0">
              <a:buNone/>
            </a:pPr>
            <a:endParaRPr lang="en-US" sz="2800">
              <a:solidFill>
                <a:schemeClr val="tx1"/>
              </a:solidFill>
              <a:latin typeface="Calibri" panose="020F0502020204030204" pitchFamily="34" charset="0"/>
            </a:endParaRPr>
          </a:p>
          <a:p>
            <a:pPr marL="0" indent="0">
              <a:buNone/>
            </a:pPr>
            <a:r>
              <a:rPr lang="en-US" sz="2800" b="1" err="1">
                <a:solidFill>
                  <a:schemeClr val="tx1"/>
                </a:solidFill>
                <a:latin typeface="Calibri" panose="020F0502020204030204" pitchFamily="34" charset="0"/>
              </a:rPr>
              <a:t>Dos </a:t>
            </a:r>
            <a:r>
              <a:rPr lang="en-US" sz="2800">
                <a:solidFill>
                  <a:schemeClr val="tx1"/>
                </a:solidFill>
                <a:latin typeface="Calibri" panose="020F0502020204030204" pitchFamily="34" charset="0"/>
              </a:rPr>
              <a:t>dificultades </a:t>
            </a:r>
          </a:p>
          <a:p>
            <a:pPr lvl="1">
              <a:buFont typeface="Arial" panose="020B0604020202020204" pitchFamily="34" charset="0"/>
              <a:buChar char="•"/>
            </a:pPr>
            <a:r>
              <a:rPr lang="en-US" sz="2600">
                <a:solidFill>
                  <a:schemeClr val="tx1"/>
                </a:solidFill>
                <a:latin typeface="Calibri" panose="020F0502020204030204" pitchFamily="34" charset="0"/>
              </a:rPr>
              <a:t>La expresión "el Espíritu de Profecía" sólo aparece en Apocalipsis 19:10 y en ningún otro lugar del Nuevo Testamento.</a:t>
            </a:r>
          </a:p>
          <a:p>
            <a:pPr marL="457200" lvl="1" indent="0">
              <a:buNone/>
            </a:pPr>
            <a:endParaRPr lang="en-US" sz="2600">
              <a:solidFill>
                <a:schemeClr val="tx1"/>
              </a:solidFill>
              <a:latin typeface="Calibri" panose="020F0502020204030204" pitchFamily="34" charset="0"/>
            </a:endParaRPr>
          </a:p>
          <a:p>
            <a:pPr lvl="1">
              <a:buFont typeface="Arial" panose="020B0604020202020204" pitchFamily="34" charset="0"/>
              <a:buChar char="•"/>
            </a:pPr>
            <a:r>
              <a:rPr lang="en-US" sz="2600" err="1">
                <a:solidFill>
                  <a:schemeClr val="tx1"/>
                </a:solidFill>
                <a:latin typeface="Calibri" panose="020F0502020204030204" pitchFamily="34" charset="0"/>
              </a:rPr>
              <a:t>En ninguna parte el revelador Juan explica claramente la expresión.</a:t>
            </a:r>
          </a:p>
          <a:p>
            <a:pPr lvl="1">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pt-BR"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p:txBody>
      </p:sp>
      <p:sp>
        <p:nvSpPr>
          <p:cNvPr id="5" name="Título 1"/>
          <p:cNvSpPr txBox="1"/>
          <p:nvPr/>
        </p:nvSpPr>
        <p:spPr>
          <a:xfrm>
            <a:off x="1142056" y="96930"/>
            <a:ext cx="8911687" cy="82570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dirty="0">
                <a:solidFill>
                  <a:srgbClr val="C00000"/>
                </a:solidFill>
                <a:latin typeface="Calibri" panose="020F0502020204030204" pitchFamily="34" charset="0"/>
              </a:rPr>
              <a:t>El </a:t>
            </a:r>
            <a:r>
              <a:rPr lang="pt-BR" b="1" dirty="0" err="1">
                <a:solidFill>
                  <a:srgbClr val="C00000"/>
                </a:solidFill>
                <a:latin typeface="Calibri" panose="020F0502020204030204" pitchFamily="34" charset="0"/>
              </a:rPr>
              <a:t>Espíritu</a:t>
            </a:r>
            <a:r>
              <a:rPr lang="pt-BR" b="1" dirty="0">
                <a:solidFill>
                  <a:srgbClr val="C00000"/>
                </a:solidFill>
                <a:latin typeface="Calibri" panose="020F0502020204030204" pitchFamily="34" charset="0"/>
              </a:rPr>
              <a:t> de </a:t>
            </a:r>
            <a:r>
              <a:rPr lang="pt-BR" b="1" dirty="0" err="1">
                <a:solidFill>
                  <a:srgbClr val="C00000"/>
                </a:solidFill>
                <a:latin typeface="Calibri" panose="020F0502020204030204" pitchFamily="34" charset="0"/>
              </a:rPr>
              <a:t>Profecía</a:t>
            </a:r>
            <a:endParaRPr lang="pt-BR" b="1" dirty="0">
              <a:solidFill>
                <a:srgbClr val="C00000"/>
              </a:solidFill>
              <a:latin typeface="Calibri" panose="020F0502020204030204" pitchFamily="34" charset="0"/>
            </a:endParaRPr>
          </a:p>
        </p:txBody>
      </p:sp>
    </p:spTree>
    <p:extLst>
      <p:ext uri="{BB962C8B-B14F-4D97-AF65-F5344CB8AC3E}">
        <p14:creationId xmlns:p14="http://schemas.microsoft.com/office/powerpoint/2010/main" val="2862151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311521" y="922638"/>
            <a:ext cx="10880479" cy="4629665"/>
          </a:xfrm>
        </p:spPr>
        <p:txBody>
          <a:bodyPr>
            <a:noAutofit/>
          </a:bodyPr>
          <a:lstStyle/>
          <a:p>
            <a:pPr>
              <a:buFont typeface="Arial" panose="020B0604020202020204" pitchFamily="34" charset="0"/>
              <a:buChar char="•"/>
            </a:pPr>
            <a:r>
              <a:rPr lang="en-US" sz="2800">
                <a:solidFill>
                  <a:schemeClr val="tx1"/>
                </a:solidFill>
                <a:latin typeface="Calibri" panose="020F0502020204030204" pitchFamily="34" charset="0"/>
              </a:rPr>
              <a:t>La expresión "Espíritu de Profecía" era común entre los judíos del período del Segundo Templo.</a:t>
            </a:r>
          </a:p>
          <a:p>
            <a:pPr>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r>
              <a:rPr lang="en-US" sz="2800">
                <a:solidFill>
                  <a:schemeClr val="tx1"/>
                </a:solidFill>
                <a:latin typeface="Calibri" panose="020F0502020204030204" pitchFamily="34" charset="0"/>
              </a:rPr>
              <a:t>La Enciclopedia</a:t>
            </a:r>
            <a:r>
              <a:rPr lang="en-US" sz="2800" i="1">
                <a:solidFill>
                  <a:schemeClr val="tx1"/>
                </a:solidFill>
                <a:latin typeface="Calibri" panose="020F0502020204030204" pitchFamily="34" charset="0"/>
              </a:rPr>
              <a:t> </a:t>
            </a:r>
            <a:r>
              <a:rPr lang="en-US" sz="2800" err="1">
                <a:solidFill>
                  <a:schemeClr val="tx1"/>
                </a:solidFill>
                <a:latin typeface="Calibri" panose="020F0502020204030204" pitchFamily="34" charset="0"/>
              </a:rPr>
              <a:t>Judía explica que en algún momento cerca del final del período del Segundo Templo, el "Espíritu Santo se identifica a veces con el Espíritu de Profecía.</a:t>
            </a:r>
          </a:p>
          <a:p>
            <a:pPr marL="0" indent="0">
              <a:buNone/>
            </a:pPr>
            <a:endParaRPr lang="en-US"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en-US"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en-US" sz="2800">
              <a:latin typeface="Calibri" panose="020F0502020204030204" pitchFamily="34" charset="0"/>
            </a:endParaRPr>
          </a:p>
          <a:p>
            <a:pPr>
              <a:buFont typeface="Arial" panose="020B0604020202020204" pitchFamily="34" charset="0"/>
              <a:buChar char="•"/>
            </a:pPr>
            <a:endParaRPr lang="pt-BR" sz="2800">
              <a:latin typeface="Calibri" panose="020F0502020204030204" pitchFamily="34" charset="0"/>
            </a:endParaRPr>
          </a:p>
          <a:p>
            <a:pPr lvl="1">
              <a:buFont typeface="Arial" panose="020B0604020202020204" pitchFamily="34" charset="0"/>
              <a:buChar char="•"/>
            </a:pPr>
            <a:endParaRPr lang="en-US" sz="2800">
              <a:latin typeface="Calibri" panose="020F0502020204030204" pitchFamily="34" charset="0"/>
            </a:endParaRPr>
          </a:p>
        </p:txBody>
      </p:sp>
      <p:sp>
        <p:nvSpPr>
          <p:cNvPr id="4" name="Título 1"/>
          <p:cNvSpPr txBox="1"/>
          <p:nvPr/>
        </p:nvSpPr>
        <p:spPr>
          <a:xfrm>
            <a:off x="1142056" y="96930"/>
            <a:ext cx="8911687" cy="82570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dirty="0">
                <a:solidFill>
                  <a:srgbClr val="C00000"/>
                </a:solidFill>
                <a:latin typeface="Calibri" panose="020F0502020204030204" pitchFamily="34" charset="0"/>
              </a:rPr>
              <a:t>El </a:t>
            </a:r>
            <a:r>
              <a:rPr lang="pt-BR" b="1" dirty="0" err="1">
                <a:solidFill>
                  <a:srgbClr val="C00000"/>
                </a:solidFill>
                <a:latin typeface="Calibri" panose="020F0502020204030204" pitchFamily="34" charset="0"/>
              </a:rPr>
              <a:t>Espíritu</a:t>
            </a:r>
            <a:r>
              <a:rPr lang="pt-BR" b="1" dirty="0">
                <a:solidFill>
                  <a:srgbClr val="C00000"/>
                </a:solidFill>
                <a:latin typeface="Calibri" panose="020F0502020204030204" pitchFamily="34" charset="0"/>
              </a:rPr>
              <a:t> de </a:t>
            </a:r>
            <a:r>
              <a:rPr lang="pt-BR" b="1" dirty="0" err="1">
                <a:solidFill>
                  <a:srgbClr val="C00000"/>
                </a:solidFill>
                <a:latin typeface="Calibri" panose="020F0502020204030204" pitchFamily="34" charset="0"/>
              </a:rPr>
              <a:t>Profecía</a:t>
            </a:r>
            <a:endParaRPr lang="pt-BR" b="1" dirty="0">
              <a:solidFill>
                <a:srgbClr val="C00000"/>
              </a:solidFill>
              <a:latin typeface="Calibri" panose="020F0502020204030204" pitchFamily="34" charset="0"/>
            </a:endParaRPr>
          </a:p>
        </p:txBody>
      </p:sp>
    </p:spTree>
    <p:extLst>
      <p:ext uri="{BB962C8B-B14F-4D97-AF65-F5344CB8AC3E}">
        <p14:creationId xmlns:p14="http://schemas.microsoft.com/office/powerpoint/2010/main" val="16450459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6.0.7"/>
  <p:tag name="AS_OS" val="Unix 5.13.0.1022"/>
  <p:tag name="AS_RELEASE_DATE" val="2022.04.14"/>
  <p:tag name="AS_TITLE" val="Aspose.Slides for .NET5"/>
  <p:tag name="AS_VERSION" val="22.4"/>
</p:tagLst>
</file>

<file path=ppt/theme/theme1.xml><?xml version="1.0" encoding="utf-8"?>
<a:theme xmlns:a="http://schemas.openxmlformats.org/drawingml/2006/main" name="Cach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Century Gothic" panose="020B0502020202020204"/>
        <a:cs typeface="Arial"/>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Century Gothic" panose="020B0502020202020204"/>
        <a:cs typeface="Arial"/>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Calibri Light" panose="020F0302020204030204"/>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Calibri" panose="020F0502020204030204"/>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4508</TotalTime>
  <Words>1944</Words>
  <Application>Microsoft Office PowerPoint</Application>
  <PresentationFormat>Panorámica</PresentationFormat>
  <Paragraphs>176</Paragraphs>
  <Slides>26</Slides>
  <Notes>0</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26</vt:i4>
      </vt:variant>
    </vt:vector>
  </HeadingPairs>
  <TitlesOfParts>
    <vt:vector size="34" baseType="lpstr">
      <vt:lpstr>Arial</vt:lpstr>
      <vt:lpstr>Calibri</vt:lpstr>
      <vt:lpstr>Calibri Light</vt:lpstr>
      <vt:lpstr>Century Gothic</vt:lpstr>
      <vt:lpstr>system-ui</vt:lpstr>
      <vt:lpstr>Wingdings 3</vt:lpstr>
      <vt:lpstr>Cacho</vt:lpstr>
      <vt:lpstr>Tema do Office</vt:lpstr>
      <vt:lpstr>Presentación de PowerPoint</vt:lpstr>
      <vt:lpstr>El Espíritu de Profecía</vt:lpstr>
      <vt:lpstr>El Espíritu de Profecía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Scripture by Bible Writers</dc:title>
  <dc:creator>Diogo Cavalcanti</dc:creator>
  <cp:keywords>, docId:D2AB268B1C9227F907B461C123F9737F</cp:keywords>
  <cp:lastModifiedBy>Diego Castilla</cp:lastModifiedBy>
  <cp:revision>111</cp:revision>
  <dcterms:created xsi:type="dcterms:W3CDTF">2019-06-13T18:11:34Z</dcterms:created>
  <dcterms:modified xsi:type="dcterms:W3CDTF">2022-08-01T16:05:19Z</dcterms:modified>
</cp:coreProperties>
</file>