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24"/>
  </p:notesMasterIdLst>
  <p:sldIdLst>
    <p:sldId id="256" r:id="rId2"/>
    <p:sldId id="257" r:id="rId3"/>
    <p:sldId id="258" r:id="rId4"/>
    <p:sldId id="300" r:id="rId5"/>
    <p:sldId id="301" r:id="rId6"/>
    <p:sldId id="302" r:id="rId7"/>
    <p:sldId id="303" r:id="rId8"/>
    <p:sldId id="273" r:id="rId9"/>
    <p:sldId id="323" r:id="rId10"/>
    <p:sldId id="306" r:id="rId11"/>
    <p:sldId id="307" r:id="rId12"/>
    <p:sldId id="324" r:id="rId13"/>
    <p:sldId id="316" r:id="rId14"/>
    <p:sldId id="325" r:id="rId15"/>
    <p:sldId id="308" r:id="rId16"/>
    <p:sldId id="311" r:id="rId17"/>
    <p:sldId id="326" r:id="rId18"/>
    <p:sldId id="312" r:id="rId19"/>
    <p:sldId id="327" r:id="rId20"/>
    <p:sldId id="314" r:id="rId21"/>
    <p:sldId id="328" r:id="rId22"/>
    <p:sldId id="329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38" autoAdjust="0"/>
    <p:restoredTop sz="94660"/>
  </p:normalViewPr>
  <p:slideViewPr>
    <p:cSldViewPr>
      <p:cViewPr varScale="1">
        <p:scale>
          <a:sx n="53" d="100"/>
          <a:sy n="53" d="100"/>
        </p:scale>
        <p:origin x="108" y="10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58415-FC31-46AD-B761-8852FB791FF2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28045-4DF7-432D-8B19-0D6713AC33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5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28045-4DF7-432D-8B19-0D6713AC33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28045-4DF7-432D-8B19-0D6713AC33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4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2D9E38-7DC7-4B31-B571-FEACFA77484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AE6A5BF-BB33-4AA6-A5BF-44A1015E25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6589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9E38-7DC7-4B31-B571-FEACFA77484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A5BF-BB33-4AA6-A5BF-44A1015E25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780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9E38-7DC7-4B31-B571-FEACFA77484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A5BF-BB33-4AA6-A5BF-44A1015E25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08450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9E38-7DC7-4B31-B571-FEACFA77484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A5BF-BB33-4AA6-A5BF-44A1015E251D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7255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9E38-7DC7-4B31-B571-FEACFA77484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A5BF-BB33-4AA6-A5BF-44A1015E25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66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ct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9E38-7DC7-4B31-B571-FEACFA77484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A5BF-BB33-4AA6-A5BF-44A1015E25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08900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ct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9E38-7DC7-4B31-B571-FEACFA77484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A5BF-BB33-4AA6-A5BF-44A1015E25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00635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9E38-7DC7-4B31-B571-FEACFA77484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A5BF-BB33-4AA6-A5BF-44A1015E25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9224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9E38-7DC7-4B31-B571-FEACFA77484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A5BF-BB33-4AA6-A5BF-44A1015E25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060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9E38-7DC7-4B31-B571-FEACFA77484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A5BF-BB33-4AA6-A5BF-44A1015E25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924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9E38-7DC7-4B31-B571-FEACFA77484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A5BF-BB33-4AA6-A5BF-44A1015E25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0509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9E38-7DC7-4B31-B571-FEACFA77484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A5BF-BB33-4AA6-A5BF-44A1015E25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17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9E38-7DC7-4B31-B571-FEACFA77484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A5BF-BB33-4AA6-A5BF-44A1015E25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7440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9E38-7DC7-4B31-B571-FEACFA77484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A5BF-BB33-4AA6-A5BF-44A1015E25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5350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9E38-7DC7-4B31-B571-FEACFA77484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A5BF-BB33-4AA6-A5BF-44A1015E25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031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9E38-7DC7-4B31-B571-FEACFA77484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A5BF-BB33-4AA6-A5BF-44A1015E251D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0628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D9E38-7DC7-4B31-B571-FEACFA77484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A5BF-BB33-4AA6-A5BF-44A1015E25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5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Haga clic para editar el título maestro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Haga clic para editar el texto maestro</a:t>
            </a:r>
          </a:p>
          <a:p>
            <a:pPr lvl="1"/>
            <a:r>
              <a:rPr lang="pt-BR"/>
              <a:t>Segundo nivel</a:t>
            </a:r>
          </a:p>
          <a:p>
            <a:pPr lvl="2"/>
            <a:r>
              <a:rPr lang="pt-BR"/>
              <a:t>Tercer nivel</a:t>
            </a:r>
          </a:p>
          <a:p>
            <a:pPr lvl="3"/>
            <a:r>
              <a:rPr lang="pt-BR"/>
              <a:t>Cuarto nivel</a:t>
            </a:r>
          </a:p>
          <a:p>
            <a:pPr lvl="4"/>
            <a:r>
              <a:rPr lang="pt-BR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2D9E38-7DC7-4B31-B571-FEACFA774845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E6A5BF-BB33-4AA6-A5BF-44A1015E25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1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Sitio web&#10;&#10;Descripción generada automáticamente con confianza media">
            <a:extLst>
              <a:ext uri="{FF2B5EF4-FFF2-40B4-BE49-F238E27FC236}">
                <a16:creationId xmlns:a16="http://schemas.microsoft.com/office/drawing/2014/main" id="{84BDF65E-2D72-EC85-0F1A-9B02166B9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1447800" y="1163425"/>
            <a:ext cx="10972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latin typeface="Calibri" panose="020F0502020204030204" pitchFamily="34" charset="0"/>
                <a:cs typeface="Arial" pitchFamily="34" charset="0"/>
              </a:rPr>
              <a:t>Diferencias entre los profetas</a:t>
            </a:r>
            <a:endParaRPr lang="en-US" sz="3200" b="1">
              <a:latin typeface="Calibri" panose="020F0502020204030204" pitchFamily="34" charset="0"/>
              <a:cs typeface="Arial" pitchFamily="34" charset="0"/>
            </a:endParaRPr>
          </a:p>
          <a:p>
            <a:pPr marL="715963" indent="-342900">
              <a:buFont typeface="Wingdings"/>
              <a:buChar char=""/>
            </a:pPr>
            <a:r>
              <a:rPr lang="en-US" sz="3200" b="1" err="1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Diferencias de </a:t>
            </a:r>
            <a:r>
              <a:rPr lang="en-US" sz="3200" err="1">
                <a:latin typeface="Calibri" panose="020F0502020204030204" pitchFamily="34" charset="0"/>
                <a:cs typeface="Arial" pitchFamily="34" charset="0"/>
                <a:sym typeface="Wingdings"/>
              </a:rPr>
              <a:t>género.</a:t>
            </a:r>
          </a:p>
          <a:p>
            <a:pPr marL="715963" indent="-342900">
              <a:buFont typeface="Wingdings"/>
              <a:buChar char=""/>
            </a:pPr>
            <a:r>
              <a:rPr lang="en-US" sz="3200" b="1" err="1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Transmisión del mensaje de forma verbal </a:t>
            </a:r>
            <a:r>
              <a:rPr lang="en-US" sz="3200" err="1">
                <a:latin typeface="Calibri" panose="020F0502020204030204" pitchFamily="34" charset="0"/>
                <a:cs typeface="Arial" pitchFamily="34" charset="0"/>
                <a:sym typeface="Wingdings"/>
              </a:rPr>
              <a:t>o </a:t>
            </a:r>
            <a:r>
              <a:rPr lang="pt-BR" sz="3200" b="1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escrita</a:t>
            </a:r>
            <a:r>
              <a:rPr lang="en-US" sz="3200">
                <a:latin typeface="Calibri" panose="020F0502020204030204" pitchFamily="34" charset="0"/>
                <a:cs typeface="Arial" pitchFamily="34" charset="0"/>
                <a:sym typeface="Wingdings"/>
              </a:rPr>
              <a:t>, </a:t>
            </a:r>
            <a:r>
              <a:rPr lang="en-US" sz="3200" b="1" err="1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canonización</a:t>
            </a:r>
            <a:r>
              <a:rPr lang="en-US" sz="3200">
                <a:latin typeface="Calibri" panose="020F0502020204030204" pitchFamily="34" charset="0"/>
                <a:cs typeface="Arial" pitchFamily="34" charset="0"/>
                <a:sym typeface="Wingdings"/>
              </a:rPr>
              <a:t>.</a:t>
            </a:r>
          </a:p>
          <a:p>
            <a:pPr marL="715963" indent="-342900">
              <a:buFont typeface="Wingdings"/>
              <a:buChar char=""/>
            </a:pPr>
            <a:r>
              <a:rPr lang="en-US" sz="3200" b="1" err="1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Diferentes géneros </a:t>
            </a:r>
            <a:r>
              <a:rPr lang="en-US" sz="3200" err="1">
                <a:latin typeface="Calibri" panose="020F0502020204030204" pitchFamily="34" charset="0"/>
                <a:cs typeface="Arial" pitchFamily="34" charset="0"/>
                <a:sym typeface="Wingdings"/>
              </a:rPr>
              <a:t>literarios </a:t>
            </a:r>
            <a:r>
              <a:rPr lang="en-US" sz="3200" b="1" err="1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de </a:t>
            </a:r>
            <a:r>
              <a:rPr lang="en-US" sz="3200" err="1">
                <a:latin typeface="Calibri" panose="020F0502020204030204" pitchFamily="34" charset="0"/>
                <a:cs typeface="Arial" pitchFamily="34" charset="0"/>
                <a:sym typeface="Wingdings"/>
              </a:rPr>
              <a:t>sus mensajes: desde narraciones históricas hasta </a:t>
            </a:r>
            <a:r>
              <a:rPr lang="pt-BR" sz="3200" err="1">
                <a:latin typeface="Calibri" panose="020F0502020204030204" pitchFamily="34" charset="0"/>
                <a:cs typeface="Arial" pitchFamily="34" charset="0"/>
                <a:sym typeface="Wingdings"/>
              </a:rPr>
              <a:t>declaraciones </a:t>
            </a:r>
            <a:r>
              <a:rPr lang="en-US" sz="3200" err="1">
                <a:latin typeface="Calibri" panose="020F0502020204030204" pitchFamily="34" charset="0"/>
                <a:cs typeface="Arial" pitchFamily="34" charset="0"/>
                <a:sym typeface="Wingdings"/>
              </a:rPr>
              <a:t>legales, </a:t>
            </a:r>
            <a:r>
              <a:rPr lang="pt-BR" sz="3200">
                <a:latin typeface="Calibri" panose="020F0502020204030204" pitchFamily="34" charset="0"/>
                <a:cs typeface="Arial" pitchFamily="34" charset="0"/>
                <a:sym typeface="Wingdings"/>
              </a:rPr>
              <a:t>literatura sapiencial</a:t>
            </a:r>
            <a:r>
              <a:rPr lang="en-US" sz="3200">
                <a:latin typeface="Calibri" panose="020F0502020204030204" pitchFamily="34" charset="0"/>
                <a:cs typeface="Arial" pitchFamily="34" charset="0"/>
                <a:sym typeface="Wingdings"/>
              </a:rPr>
              <a:t>, cartas y profecías.</a:t>
            </a:r>
          </a:p>
          <a:p>
            <a:pPr marL="715963" indent="-342900">
              <a:buFont typeface="Wingdings"/>
              <a:buChar char=""/>
            </a:pPr>
            <a:r>
              <a:rPr lang="en-US" sz="3200" b="1" err="1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Apreciación o rechazo </a:t>
            </a:r>
            <a:r>
              <a:rPr lang="en-US" sz="3200">
                <a:latin typeface="Calibri" panose="020F0502020204030204" pitchFamily="34" charset="0"/>
                <a:cs typeface="Arial" pitchFamily="34" charset="0"/>
                <a:sym typeface="Wingdings"/>
              </a:rPr>
              <a:t>por parte del público.</a:t>
            </a:r>
          </a:p>
          <a:p>
            <a:pPr marL="715963" indent="-342900">
              <a:buFont typeface="Wingdings"/>
              <a:buChar char=""/>
            </a:pPr>
            <a:r>
              <a:rPr lang="en-US" sz="3200" b="1" err="1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Sujeto </a:t>
            </a:r>
            <a:r>
              <a:rPr lang="en-US" sz="3200">
                <a:latin typeface="Calibri" panose="020F0502020204030204" pitchFamily="34" charset="0"/>
                <a:cs typeface="Arial" pitchFamily="34" charset="0"/>
                <a:sym typeface="Wingdings"/>
              </a:rPr>
              <a:t>a situaciones religiosas, políticas y sociales, </a:t>
            </a:r>
            <a:r>
              <a:rPr lang="pt-BR" sz="3200">
                <a:latin typeface="Calibri" panose="020F0502020204030204" pitchFamily="34" charset="0"/>
                <a:cs typeface="Arial" pitchFamily="34" charset="0"/>
                <a:sym typeface="Wingdings"/>
              </a:rPr>
              <a:t>pero sin embargo </a:t>
            </a:r>
            <a:r>
              <a:rPr lang="en-US" sz="3200" err="1">
                <a:latin typeface="Calibri" panose="020F0502020204030204" pitchFamily="34" charset="0"/>
                <a:cs typeface="Arial" pitchFamily="34" charset="0"/>
                <a:sym typeface="Wingdings"/>
              </a:rPr>
              <a:t>proclamando el mensaje de Dios.</a:t>
            </a:r>
          </a:p>
          <a:p>
            <a:r>
              <a:rPr lang="en-US" sz="3200">
                <a:latin typeface="Calibri" panose="020F0502020204030204" pitchFamily="34" charset="0"/>
              </a:rPr>
              <a:t>	</a:t>
            </a:r>
            <a:endParaRPr lang="en-US" sz="3200" b="1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139858" y="20425"/>
            <a:ext cx="11049000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7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Naturaleza, papel y </a:t>
            </a:r>
            <a:r>
              <a:rPr lang="en-US" sz="37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funciones </a:t>
            </a:r>
            <a:r>
              <a:rPr lang="en-US" sz="37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los profetas/profecía</a:t>
            </a:r>
          </a:p>
        </p:txBody>
      </p:sp>
    </p:spTree>
    <p:extLst>
      <p:ext uri="{BB962C8B-B14F-4D97-AF65-F5344CB8AC3E}">
        <p14:creationId xmlns:p14="http://schemas.microsoft.com/office/powerpoint/2010/main" val="354920004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86981" y="1163425"/>
            <a:ext cx="103764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/>
            <a:r>
              <a:rPr lang="en-US" sz="3200" b="1" err="1">
                <a:latin typeface="Calibri" panose="020F0502020204030204" pitchFamily="34" charset="0"/>
                <a:cs typeface="Arial" pitchFamily="34" charset="0"/>
              </a:rPr>
              <a:t>¿Profetas como "profetas de la congregación"?</a:t>
            </a:r>
          </a:p>
          <a:p>
            <a:r>
              <a:rPr lang="en-US" sz="3200">
                <a:latin typeface="Calibri" panose="020F0502020204030204" pitchFamily="34" charset="0"/>
              </a:rPr>
              <a:t>¿Es la profecía de 1 Corintios 14 de naturaleza diferente a la del AT?</a:t>
            </a:r>
            <a:endParaRPr lang="en-US" sz="3200">
              <a:latin typeface="Calibri" panose="020F0502020204030204" pitchFamily="34" charset="0"/>
              <a:cs typeface="Arial" pitchFamily="34" charset="0"/>
            </a:endParaRPr>
          </a:p>
          <a:p>
            <a:pPr marL="715963" indent="-457200">
              <a:buFont typeface="Arial" pitchFamily="34" charset="0"/>
              <a:buChar char="•"/>
            </a:pPr>
            <a:r>
              <a:rPr lang="en-US" sz="3200" err="1">
                <a:latin typeface="Calibri" panose="020F0502020204030204" pitchFamily="34" charset="0"/>
              </a:rPr>
              <a:t>En 1 Corintios 12:28, 29 y en Efesios 2:20; 3:5; 4:11, los profetas aparecen con los apóstoles y siempre son los segundos en las </a:t>
            </a:r>
            <a:r>
              <a:rPr lang="pt-BR" sz="3200">
                <a:latin typeface="Calibri" panose="020F0502020204030204" pitchFamily="34" charset="0"/>
              </a:rPr>
              <a:t>listas.</a:t>
            </a:r>
          </a:p>
          <a:p>
            <a:pPr marL="715963" indent="-457200">
              <a:buFont typeface="Arial" pitchFamily="34" charset="0"/>
              <a:buChar char="•"/>
            </a:pPr>
            <a:r>
              <a:rPr lang="en-US" sz="3200">
                <a:latin typeface="Calibri" panose="020F0502020204030204" pitchFamily="34" charset="0"/>
              </a:rPr>
              <a:t>Para Pablo, los profetas pertenecen al fundamento de la iglesia (Ef 2:20); reciben la revelación divina (Ef 3:5) y forman parte del grupo de liderazgo de la iglesia.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139858" y="20425"/>
            <a:ext cx="11049000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7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Naturaleza, papel y </a:t>
            </a:r>
            <a:r>
              <a:rPr lang="en-US" sz="37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funciones </a:t>
            </a:r>
            <a:r>
              <a:rPr lang="en-US" sz="37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los profetas/profecía</a:t>
            </a:r>
          </a:p>
        </p:txBody>
      </p:sp>
    </p:spTree>
    <p:extLst>
      <p:ext uri="{BB962C8B-B14F-4D97-AF65-F5344CB8AC3E}">
        <p14:creationId xmlns:p14="http://schemas.microsoft.com/office/powerpoint/2010/main" val="82641815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69895" y="1163425"/>
            <a:ext cx="105189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Calibri" panose="020F0502020204030204" pitchFamily="34" charset="0"/>
              </a:rPr>
              <a:t>¿Es la profecía de 1 Corintios 14 de naturaleza diferente a la del AT?</a:t>
            </a:r>
          </a:p>
          <a:p>
            <a:endParaRPr lang="en-US" sz="3200">
              <a:latin typeface="Calibri" panose="020F0502020204030204" pitchFamily="34" charset="0"/>
              <a:cs typeface="Arial" pitchFamily="34" charset="0"/>
            </a:endParaRPr>
          </a:p>
          <a:p>
            <a:pPr marL="715963" indent="-457200">
              <a:buFont typeface="Arial" pitchFamily="34" charset="0"/>
              <a:buChar char="•"/>
            </a:pPr>
            <a:r>
              <a:rPr lang="en-US" sz="3200" err="1">
                <a:latin typeface="Calibri" panose="020F0502020204030204" pitchFamily="34" charset="0"/>
              </a:rPr>
              <a:t>El vocabulario paulino no establece ninguna diferencia entre los profetas del AT y del NT, entre los profetas "regulares" y los "congregacionales". 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139858" y="20425"/>
            <a:ext cx="11049000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7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Naturaleza, papel y </a:t>
            </a:r>
            <a:r>
              <a:rPr lang="en-US" sz="37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funciones </a:t>
            </a:r>
            <a:r>
              <a:rPr lang="en-US" sz="37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los profetas/profecía</a:t>
            </a:r>
          </a:p>
        </p:txBody>
      </p:sp>
    </p:spTree>
    <p:extLst>
      <p:ext uri="{BB962C8B-B14F-4D97-AF65-F5344CB8AC3E}">
        <p14:creationId xmlns:p14="http://schemas.microsoft.com/office/powerpoint/2010/main" val="415253651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24000" y="1163425"/>
            <a:ext cx="10591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err="1">
                <a:latin typeface="Calibri" panose="020F0502020204030204" pitchFamily="34" charset="0"/>
                <a:cs typeface="Arial" pitchFamily="34" charset="0"/>
              </a:rPr>
              <a:t>¿Profetas como "profetas de la congregación"?</a:t>
            </a:r>
          </a:p>
          <a:p>
            <a:pPr marL="715963" indent="-457200">
              <a:buFont typeface="Arial" pitchFamily="34" charset="0"/>
              <a:buChar char="•"/>
            </a:pPr>
            <a:r>
              <a:rPr lang="en-US" sz="3200">
                <a:latin typeface="Calibri" panose="020F0502020204030204" pitchFamily="34" charset="0"/>
              </a:rPr>
              <a:t>El hecho de que los profetas de 1 Cor 14:29 fueran a ser probados no constituye un argumento que apoye una categoría secundaria de su ministerio profético. Los profetas del AT también fueron puestos a prueba.</a:t>
            </a:r>
          </a:p>
          <a:p>
            <a:pPr marL="715963" indent="-457200">
              <a:buFont typeface="Arial" pitchFamily="34" charset="0"/>
              <a:buChar char="•"/>
            </a:pPr>
            <a:r>
              <a:rPr lang="en-US" sz="3200" err="1">
                <a:latin typeface="Calibri" panose="020F0502020204030204" pitchFamily="34" charset="0"/>
              </a:rPr>
              <a:t>Aunque la profecía en 1Cor 14:3 se describe como estímulo y consuelo, limitar la profecía únicamente a estos elementos puede provocar una mala interpretación del pensamiento paulino e implicar un argumento a partir del silencio.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139858" y="20425"/>
            <a:ext cx="11049000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7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Naturaleza, papel y </a:t>
            </a:r>
            <a:r>
              <a:rPr lang="en-US" sz="37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funciones </a:t>
            </a:r>
            <a:r>
              <a:rPr lang="en-US" sz="37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los profetas/profecía</a:t>
            </a:r>
          </a:p>
        </p:txBody>
      </p:sp>
    </p:spTree>
    <p:extLst>
      <p:ext uri="{BB962C8B-B14F-4D97-AF65-F5344CB8AC3E}">
        <p14:creationId xmlns:p14="http://schemas.microsoft.com/office/powerpoint/2010/main" val="46068275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0497" y="1143000"/>
            <a:ext cx="104991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err="1">
                <a:latin typeface="Calibri" panose="020F0502020204030204" pitchFamily="34" charset="0"/>
                <a:cs typeface="Arial" pitchFamily="34" charset="0"/>
              </a:rPr>
              <a:t>¿Profetas como "profetas de la congregación"?</a:t>
            </a:r>
          </a:p>
          <a:p>
            <a:endParaRPr lang="en-US" sz="3200" b="1">
              <a:latin typeface="Calibri" panose="020F0502020204030204" pitchFamily="34" charset="0"/>
              <a:cs typeface="Arial" pitchFamily="34" charset="0"/>
            </a:endParaRPr>
          </a:p>
          <a:p>
            <a:pPr marL="715963" indent="-457200">
              <a:buFont typeface="Arial" pitchFamily="34" charset="0"/>
              <a:buChar char="•"/>
            </a:pPr>
            <a:r>
              <a:rPr lang="en-US" sz="3200">
                <a:latin typeface="Calibri" panose="020F0502020204030204" pitchFamily="34" charset="0"/>
              </a:rPr>
              <a:t>Pablo no estaba definiendo la profecía, en este contexto simplemente utiliza el hecho de que la profecía es comprensible y por lo tanto resulta en edificación, exhortación y estímulo.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139858" y="20425"/>
            <a:ext cx="11049000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7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Naturaleza, papel y </a:t>
            </a:r>
            <a:r>
              <a:rPr lang="en-US" sz="37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funciones </a:t>
            </a:r>
            <a:r>
              <a:rPr lang="en-US" sz="37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los profetas/profecía</a:t>
            </a:r>
          </a:p>
        </p:txBody>
      </p:sp>
    </p:spTree>
    <p:extLst>
      <p:ext uri="{BB962C8B-B14F-4D97-AF65-F5344CB8AC3E}">
        <p14:creationId xmlns:p14="http://schemas.microsoft.com/office/powerpoint/2010/main" val="154149079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1163425"/>
            <a:ext cx="105918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/>
            <a:r>
              <a:rPr lang="en-US" sz="3200" b="1" err="1">
                <a:latin typeface="Calibri" panose="020F0502020204030204" pitchFamily="34" charset="0"/>
                <a:cs typeface="Arial" pitchFamily="34" charset="0"/>
              </a:rPr>
              <a:t>Profecía y éxtasis</a:t>
            </a:r>
            <a:endParaRPr lang="en-US" sz="3200" b="1">
              <a:latin typeface="Calibri" panose="020F0502020204030204" pitchFamily="34" charset="0"/>
              <a:cs typeface="Arial" pitchFamily="34" charset="0"/>
            </a:endParaRPr>
          </a:p>
          <a:p>
            <a:pPr marL="449263">
              <a:spcAft>
                <a:spcPts val="600"/>
              </a:spcAft>
            </a:pPr>
            <a:r>
              <a:rPr lang="en-US" sz="3200" err="1"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Se ha afirmado repetidamente que al menos algunas formas de profecía son </a:t>
            </a:r>
            <a:r>
              <a:rPr lang="en-US" sz="3200" b="1" err="1">
                <a:solidFill>
                  <a:srgbClr val="C00000"/>
                </a:solidFill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extáticas </a:t>
            </a:r>
            <a:r>
              <a:rPr lang="en-US" sz="3200"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y que Juan experimentó </a:t>
            </a:r>
            <a:r>
              <a:rPr lang="en-US" sz="3200" b="1" err="1">
                <a:solidFill>
                  <a:srgbClr val="C00000"/>
                </a:solidFill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el éxtasis</a:t>
            </a:r>
            <a:r>
              <a:rPr lang="en-US" sz="3200"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, mientras que los profetas de Corinto no lo hicieron.</a:t>
            </a:r>
          </a:p>
          <a:p>
            <a:pPr marL="449263">
              <a:spcAft>
                <a:spcPts val="600"/>
              </a:spcAft>
            </a:pPr>
            <a:r>
              <a:rPr lang="en-US" sz="3200" err="1"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Por lo general, el éxtasis </a:t>
            </a:r>
            <a:r>
              <a:rPr lang="pt-BR" sz="3200"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se </a:t>
            </a:r>
            <a:r>
              <a:rPr lang="en-US" sz="3200" err="1"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define como un estado </a:t>
            </a:r>
            <a:r>
              <a:rPr lang="en-US" sz="3200" b="1" err="1">
                <a:solidFill>
                  <a:srgbClr val="C00000"/>
                </a:solidFill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más allá de la razón y el autocontrol</a:t>
            </a:r>
            <a:r>
              <a:rPr lang="en-US" sz="3200"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. Ciertamente, existe el éxtasis religioso, que puede ser autoinducido. </a:t>
            </a:r>
            <a:br>
              <a:rPr lang="en-US" sz="3200">
                <a:latin typeface="Calibri" panose="020F0502020204030204" pitchFamily="34" charset="0"/>
                <a:ea typeface="Wingdings"/>
                <a:cs typeface="Wingdings"/>
                <a:sym typeface="Wingdings"/>
              </a:rPr>
            </a:br>
            <a:r>
              <a:rPr lang="en-US" sz="3200"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¿Pero es eso lo que encontramos en el NT?</a:t>
            </a:r>
            <a:endParaRPr lang="en-US" sz="320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139858" y="20425"/>
            <a:ext cx="11049000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7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Naturaleza, papel y </a:t>
            </a:r>
            <a:r>
              <a:rPr lang="en-US" sz="37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funciones </a:t>
            </a:r>
            <a:r>
              <a:rPr lang="en-US" sz="37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los profetas/profecía</a:t>
            </a:r>
          </a:p>
        </p:txBody>
      </p:sp>
    </p:spTree>
    <p:extLst>
      <p:ext uri="{BB962C8B-B14F-4D97-AF65-F5344CB8AC3E}">
        <p14:creationId xmlns:p14="http://schemas.microsoft.com/office/powerpoint/2010/main" val="385155963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97849" y="1219200"/>
            <a:ext cx="99559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Calibri" panose="020F0502020204030204" pitchFamily="34" charset="0"/>
                <a:cs typeface="Arial" panose="020B0604020202020204" pitchFamily="34" charset="0"/>
              </a:rPr>
              <a:t>La duración del don de profecía</a:t>
            </a:r>
          </a:p>
          <a:p>
            <a:endParaRPr lang="en-US" sz="3200" b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15963" indent="-354013">
              <a:buAutoNum type="arabicPeriod"/>
            </a:pPr>
            <a:r>
              <a:rPr lang="en-US" sz="3200">
                <a:latin typeface="Calibri" panose="020F0502020204030204" pitchFamily="34" charset="0"/>
              </a:rPr>
              <a:t>Los dones espirituales son esenciales para que la iglesia funcione como un cuerpo.</a:t>
            </a:r>
          </a:p>
          <a:p>
            <a:pPr marL="361950"/>
            <a:endParaRPr lang="en-US" sz="3200">
              <a:latin typeface="Calibri" panose="020F0502020204030204" pitchFamily="34" charset="0"/>
            </a:endParaRPr>
          </a:p>
          <a:p>
            <a:pPr marL="715963" indent="-354013"/>
            <a:r>
              <a:rPr lang="en-US" sz="3200">
                <a:latin typeface="Calibri" panose="020F0502020204030204" pitchFamily="34" charset="0"/>
              </a:rPr>
              <a:t>2. El cese de algunos de los dones espirituales no puede ser demostrado por la Escritura. Ni siquiera en 1 Corintios 13. 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139858" y="20425"/>
            <a:ext cx="11049000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7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Naturaleza, papel y </a:t>
            </a:r>
            <a:r>
              <a:rPr lang="en-US" sz="37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funciones </a:t>
            </a:r>
            <a:r>
              <a:rPr lang="en-US" sz="37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profetas/profecía</a:t>
            </a:r>
          </a:p>
        </p:txBody>
      </p:sp>
    </p:spTree>
    <p:extLst>
      <p:ext uri="{BB962C8B-B14F-4D97-AF65-F5344CB8AC3E}">
        <p14:creationId xmlns:p14="http://schemas.microsoft.com/office/powerpoint/2010/main" val="409575582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47800" y="1163425"/>
            <a:ext cx="105330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Calibri" panose="020F0502020204030204" pitchFamily="34" charset="0"/>
                <a:cs typeface="Arial" panose="020B0604020202020204" pitchFamily="34" charset="0"/>
              </a:rPr>
              <a:t>La duración del don de profecía</a:t>
            </a:r>
          </a:p>
          <a:p>
            <a:endParaRPr lang="en-US" sz="3200" b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15963" indent="-354013"/>
            <a:r>
              <a:rPr lang="en-US" sz="3200">
                <a:latin typeface="Calibri" panose="020F0502020204030204" pitchFamily="34" charset="0"/>
              </a:rPr>
              <a:t>3. La predicción de Joel sobre la efusión del Espíritu Santo y el resurgimiento del don de profecía (Joel 2:28-31) se cumplió parcialmente en Pentecostés. Sin embargo, debe haber otro cumplimiento de la profecía de Joel.</a:t>
            </a:r>
          </a:p>
          <a:p>
            <a:pPr marL="715963" indent="-460375"/>
            <a:endParaRPr lang="en-US" sz="3200">
              <a:latin typeface="Calibri" panose="020F0502020204030204" pitchFamily="34" charset="0"/>
            </a:endParaRPr>
          </a:p>
          <a:p>
            <a:pPr marL="715963" indent="-460375"/>
            <a:r>
              <a:rPr lang="en-US" sz="3200">
                <a:latin typeface="Calibri" panose="020F0502020204030204" pitchFamily="34" charset="0"/>
              </a:rPr>
              <a:t>4. Jesús predijo la venida de los profetas después de Su ascensión y antes de la segunda venida (Mateo 24:11, 24). Obviamente, el problema sería distinguir a los </a:t>
            </a:r>
            <a:r>
              <a:rPr lang="en-US" sz="3200" err="1">
                <a:solidFill>
                  <a:prstClr val="black"/>
                </a:solidFill>
                <a:latin typeface="Calibri" panose="020F0502020204030204" pitchFamily="34" charset="0"/>
              </a:rPr>
              <a:t>verdaderos </a:t>
            </a:r>
            <a:r>
              <a:rPr lang="en-US" sz="3200" err="1">
                <a:latin typeface="Calibri" panose="020F0502020204030204" pitchFamily="34" charset="0"/>
              </a:rPr>
              <a:t>profetas </a:t>
            </a: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</a:rPr>
              <a:t>de los falsos</a:t>
            </a:r>
            <a:r>
              <a:rPr lang="en-US" sz="3200">
                <a:latin typeface="Calibri" panose="020F0502020204030204" pitchFamily="34" charset="0"/>
              </a:rPr>
              <a:t>.</a:t>
            </a:r>
            <a:endParaRPr lang="en-US" sz="32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139858" y="20425"/>
            <a:ext cx="11049000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7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Naturaleza, papel y </a:t>
            </a:r>
            <a:r>
              <a:rPr lang="en-US" sz="37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funciones </a:t>
            </a:r>
            <a:r>
              <a:rPr lang="en-US" sz="37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profetas/profecía</a:t>
            </a:r>
          </a:p>
        </p:txBody>
      </p:sp>
    </p:spTree>
    <p:extLst>
      <p:ext uri="{BB962C8B-B14F-4D97-AF65-F5344CB8AC3E}">
        <p14:creationId xmlns:p14="http://schemas.microsoft.com/office/powerpoint/2010/main" val="17020594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163425"/>
            <a:ext cx="1005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alibri" panose="020F0502020204030204" pitchFamily="34" charset="0"/>
              </a:rPr>
              <a:t>El mensaje profético en su sentido amplio</a:t>
            </a:r>
          </a:p>
          <a:p>
            <a:endParaRPr lang="en-US" sz="3200" b="1">
              <a:latin typeface="Calibri" panose="020F0502020204030204" pitchFamily="34" charset="0"/>
            </a:endParaRPr>
          </a:p>
          <a:p>
            <a:pPr marL="349250" indent="-349250">
              <a:spcAft>
                <a:spcPts val="600"/>
              </a:spcAft>
            </a:pPr>
            <a:r>
              <a:rPr lang="en-US" sz="3200" err="1">
                <a:latin typeface="Calibri" panose="020F0502020204030204" pitchFamily="34" charset="0"/>
              </a:rPr>
              <a:t>	La profecía es </a:t>
            </a:r>
            <a:r>
              <a:rPr lang="en-US" sz="3200" b="1" err="1">
                <a:solidFill>
                  <a:srgbClr val="C00000"/>
                </a:solidFill>
                <a:latin typeface="Calibri" panose="020F0502020204030204" pitchFamily="34" charset="0"/>
              </a:rPr>
              <a:t>mucho más amplia </a:t>
            </a:r>
            <a:r>
              <a:rPr lang="en-US" sz="3200">
                <a:latin typeface="Calibri" panose="020F0502020204030204" pitchFamily="34" charset="0"/>
              </a:rPr>
              <a:t>que lo que se </a:t>
            </a:r>
            <a:r>
              <a:rPr lang="pt-BR" sz="3200">
                <a:latin typeface="Calibri" panose="020F0502020204030204" pitchFamily="34" charset="0"/>
              </a:rPr>
              <a:t>incluye en la mera </a:t>
            </a:r>
            <a:r>
              <a:rPr lang="en-US" sz="3200" b="1" err="1">
                <a:solidFill>
                  <a:srgbClr val="C00000"/>
                </a:solidFill>
                <a:latin typeface="Calibri" panose="020F0502020204030204" pitchFamily="34" charset="0"/>
              </a:rPr>
              <a:t>predicción</a:t>
            </a:r>
            <a:r>
              <a:rPr lang="en-US" sz="3200">
                <a:latin typeface="Calibri" panose="020F0502020204030204" pitchFamily="34" charset="0"/>
              </a:rPr>
              <a:t>. Incluye la exhortación, la reprimenda y la consolación, y está representada en todos los géneros literarios del NT. 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139858" y="20425"/>
            <a:ext cx="11049000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7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Naturaleza, papel y </a:t>
            </a:r>
            <a:r>
              <a:rPr lang="en-US" sz="37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funciones </a:t>
            </a:r>
            <a:r>
              <a:rPr lang="en-US" sz="37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profetas/profecía</a:t>
            </a:r>
          </a:p>
        </p:txBody>
      </p:sp>
    </p:spTree>
    <p:extLst>
      <p:ext uri="{BB962C8B-B14F-4D97-AF65-F5344CB8AC3E}">
        <p14:creationId xmlns:p14="http://schemas.microsoft.com/office/powerpoint/2010/main" val="403791977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163425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lvl="1" indent="-460375"/>
            <a:r>
              <a:rPr lang="en-US" sz="3200" b="1">
                <a:latin typeface="Calibri" panose="020F0502020204030204" pitchFamily="34" charset="0"/>
              </a:rPr>
              <a:t>El mensaje profético en las predicciones del NT</a:t>
            </a:r>
          </a:p>
          <a:p>
            <a:pPr marL="460375" lvl="1" indent="-460375"/>
            <a:r>
              <a:rPr lang="en-US" sz="3200" b="1">
                <a:latin typeface="Calibri" panose="020F050202020403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pitchFamily="34" charset="0"/>
                <a:sym typeface="Wingdings"/>
              </a:rPr>
              <a:t>La riqueza de la profecía predictiva en el NT.</a:t>
            </a:r>
          </a:p>
          <a:p>
            <a:pPr lvl="1"/>
            <a:endParaRPr lang="en-US" sz="3200">
              <a:latin typeface="Calibri" panose="020F0502020204030204" pitchFamily="34" charset="0"/>
              <a:sym typeface="Wingding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err="1">
                <a:latin typeface="Calibri" panose="020F0502020204030204" pitchFamily="34" charset="0"/>
                <a:sym typeface="Wingdings"/>
              </a:rPr>
              <a:t>Los objetivos de la profecía predictiva.</a:t>
            </a:r>
            <a:endParaRPr lang="en-US" sz="320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139858" y="20425"/>
            <a:ext cx="11049000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7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Naturaleza, papel y </a:t>
            </a:r>
            <a:r>
              <a:rPr lang="en-US" sz="37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funciones </a:t>
            </a:r>
            <a:r>
              <a:rPr lang="en-US" sz="37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profetas/profecía</a:t>
            </a:r>
          </a:p>
        </p:txBody>
      </p:sp>
    </p:spTree>
    <p:extLst>
      <p:ext uri="{BB962C8B-B14F-4D97-AF65-F5344CB8AC3E}">
        <p14:creationId xmlns:p14="http://schemas.microsoft.com/office/powerpoint/2010/main" val="34941476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0"/>
            <a:ext cx="11277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0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Introducción</a:t>
            </a:r>
            <a:endParaRPr lang="en-US" sz="40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066800"/>
            <a:ext cx="10363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La </a:t>
            </a:r>
            <a:r>
              <a:rPr lang="en-US" sz="3200" dirty="0" err="1">
                <a:latin typeface="Calibri" panose="020F0502020204030204" pitchFamily="34" charset="0"/>
              </a:rPr>
              <a:t>profecía</a:t>
            </a:r>
            <a:r>
              <a:rPr lang="en-US" sz="3200" dirty="0">
                <a:latin typeface="Calibri" panose="020F0502020204030204" pitchFamily="34" charset="0"/>
              </a:rPr>
              <a:t> es un </a:t>
            </a:r>
            <a:r>
              <a:rPr lang="en-US" sz="3200" dirty="0" err="1">
                <a:latin typeface="Calibri" panose="020F0502020204030204" pitchFamily="34" charset="0"/>
              </a:rPr>
              <a:t>tema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importante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en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el</a:t>
            </a:r>
            <a:r>
              <a:rPr lang="en-US" sz="3200" dirty="0">
                <a:latin typeface="Calibri" panose="020F0502020204030204" pitchFamily="34" charset="0"/>
              </a:rPr>
              <a:t> NT. El </a:t>
            </a:r>
            <a:r>
              <a:rPr lang="en-US" sz="3200" dirty="0" err="1">
                <a:latin typeface="Calibri" panose="020F0502020204030204" pitchFamily="34" charset="0"/>
              </a:rPr>
              <a:t>tema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puede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apuntar</a:t>
            </a:r>
            <a:r>
              <a:rPr lang="en-US" sz="3200" dirty="0">
                <a:latin typeface="Calibri" panose="020F0502020204030204" pitchFamily="34" charset="0"/>
              </a:rPr>
              <a:t> a dos </a:t>
            </a:r>
            <a:r>
              <a:rPr lang="en-US" sz="3200" dirty="0" err="1">
                <a:latin typeface="Calibri" panose="020F0502020204030204" pitchFamily="34" charset="0"/>
              </a:rPr>
              <a:t>aspectos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principales</a:t>
            </a:r>
            <a:r>
              <a:rPr lang="en-US" sz="3200" dirty="0">
                <a:latin typeface="Calibri" panose="020F0502020204030204" pitchFamily="34" charset="0"/>
              </a:rPr>
              <a:t>: </a:t>
            </a:r>
          </a:p>
          <a:p>
            <a:endParaRPr lang="en-US" sz="3200" dirty="0">
              <a:latin typeface="Calibri" panose="020F050202020403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err="1">
                <a:latin typeface="Calibri" panose="020F0502020204030204" pitchFamily="34" charset="0"/>
              </a:rPr>
              <a:t>En</a:t>
            </a:r>
            <a:r>
              <a:rPr lang="en-US" sz="3200" dirty="0">
                <a:latin typeface="Calibri" panose="020F0502020204030204" pitchFamily="34" charset="0"/>
              </a:rPr>
              <a:t> primer </a:t>
            </a:r>
            <a:r>
              <a:rPr lang="en-US" sz="3200" dirty="0" err="1">
                <a:latin typeface="Calibri" panose="020F0502020204030204" pitchFamily="34" charset="0"/>
              </a:rPr>
              <a:t>lugar</a:t>
            </a:r>
            <a:r>
              <a:rPr lang="en-US" sz="3200" dirty="0">
                <a:latin typeface="Calibri" panose="020F0502020204030204" pitchFamily="34" charset="0"/>
              </a:rPr>
              <a:t>, la persona del </a:t>
            </a:r>
            <a:r>
              <a:rPr lang="en-US" sz="3200" dirty="0" err="1">
                <a:latin typeface="Calibri" panose="020F0502020204030204" pitchFamily="34" charset="0"/>
              </a:rPr>
              <a:t>mensajero</a:t>
            </a:r>
            <a:r>
              <a:rPr lang="en-US" sz="3200" dirty="0">
                <a:latin typeface="Calibri" panose="020F0502020204030204" pitchFamily="34" charset="0"/>
              </a:rPr>
              <a:t> del NT -es </a:t>
            </a:r>
            <a:r>
              <a:rPr lang="en-US" sz="3200" dirty="0" err="1">
                <a:latin typeface="Calibri" panose="020F0502020204030204" pitchFamily="34" charset="0"/>
              </a:rPr>
              <a:t>decir</a:t>
            </a:r>
            <a:r>
              <a:rPr lang="en-US" sz="3200" dirty="0">
                <a:latin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</a:rPr>
              <a:t>el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profeta</a:t>
            </a:r>
            <a:r>
              <a:rPr lang="en-US" sz="3200" dirty="0">
                <a:latin typeface="Calibri" panose="020F0502020204030204" pitchFamily="34" charset="0"/>
              </a:rPr>
              <a:t>- que </a:t>
            </a:r>
            <a:r>
              <a:rPr lang="en-US" sz="3200" dirty="0" err="1">
                <a:latin typeface="Calibri" panose="020F0502020204030204" pitchFamily="34" charset="0"/>
              </a:rPr>
              <a:t>ofrece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algún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tipo</a:t>
            </a:r>
            <a:r>
              <a:rPr lang="en-US" sz="3200" dirty="0">
                <a:latin typeface="Calibri" panose="020F0502020204030204" pitchFamily="34" charset="0"/>
              </a:rPr>
              <a:t> de </a:t>
            </a:r>
            <a:r>
              <a:rPr lang="en-US" sz="3200" dirty="0" err="1">
                <a:latin typeface="Calibri" panose="020F0502020204030204" pitchFamily="34" charset="0"/>
              </a:rPr>
              <a:t>información</a:t>
            </a:r>
            <a:r>
              <a:rPr lang="en-US" sz="3200" dirty="0">
                <a:latin typeface="Calibri" panose="020F0502020204030204" pitchFamily="34" charset="0"/>
              </a:rPr>
              <a:t> y </a:t>
            </a:r>
            <a:r>
              <a:rPr lang="en-US" sz="3200" dirty="0" err="1">
                <a:latin typeface="Calibri" panose="020F0502020204030204" pitchFamily="34" charset="0"/>
              </a:rPr>
              <a:t>comunicación</a:t>
            </a:r>
            <a:r>
              <a:rPr lang="en-US" sz="3200" dirty="0">
                <a:latin typeface="Calibri" panose="020F0502020204030204" pitchFamily="34" charset="0"/>
              </a:rPr>
              <a:t>. </a:t>
            </a:r>
          </a:p>
          <a:p>
            <a:endParaRPr lang="en-US" sz="3200" dirty="0">
              <a:latin typeface="Calibri" panose="020F050202020403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err="1">
                <a:latin typeface="Calibri" panose="020F0502020204030204" pitchFamily="34" charset="0"/>
              </a:rPr>
              <a:t>En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segundo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lugar</a:t>
            </a:r>
            <a:r>
              <a:rPr lang="en-US" sz="3200" dirty="0">
                <a:latin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</a:rPr>
              <a:t>el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propio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mensaje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profético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pt-BR" sz="3200" dirty="0" err="1">
                <a:latin typeface="Calibri" panose="020F0502020204030204" pitchFamily="34" charset="0"/>
              </a:rPr>
              <a:t>del</a:t>
            </a:r>
            <a:r>
              <a:rPr lang="pt-BR" sz="3200" dirty="0"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</a:rPr>
              <a:t>NT. </a:t>
            </a:r>
          </a:p>
          <a:p>
            <a:endParaRPr 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095103" y="0"/>
            <a:ext cx="10182497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</a:t>
            </a:r>
            <a:endParaRPr 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4026" y="1143000"/>
            <a:ext cx="1012597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err="1">
                <a:latin typeface="Calibri" panose="020F0502020204030204" pitchFamily="34" charset="0"/>
              </a:rPr>
              <a:t>Todo el NT está relacionado con la profecía.</a:t>
            </a:r>
          </a:p>
          <a:p>
            <a:pPr>
              <a:spcAft>
                <a:spcPts val="600"/>
              </a:spcAft>
            </a:pPr>
            <a:endParaRPr lang="en-US" sz="3200"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err="1">
                <a:latin typeface="Calibri" panose="020F0502020204030204" pitchFamily="34" charset="0"/>
              </a:rPr>
              <a:t>La profecía no sólo se da para mejorar nuestras capacidades racionales y ampliar nuestro horizonte, sino para permitirnos vivir diariamente con Dios.</a:t>
            </a:r>
          </a:p>
          <a:p>
            <a:pPr>
              <a:spcAft>
                <a:spcPts val="600"/>
              </a:spcAft>
            </a:pPr>
            <a:endParaRPr lang="en-US" sz="3200"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err="1">
                <a:latin typeface="Calibri" panose="020F0502020204030204" pitchFamily="34" charset="0"/>
              </a:rPr>
              <a:t>Llega a su punto culminante en Jesucristo.</a:t>
            </a:r>
          </a:p>
        </p:txBody>
      </p:sp>
    </p:spTree>
    <p:extLst>
      <p:ext uri="{BB962C8B-B14F-4D97-AF65-F5344CB8AC3E}">
        <p14:creationId xmlns:p14="http://schemas.microsoft.com/office/powerpoint/2010/main" val="173619806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147313"/>
            <a:ext cx="10744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pitchFamily="34" charset="0"/>
              </a:rPr>
              <a:t>Es transformador escuchar la voz profética del Espíritu Santo y de Jesucristo.</a:t>
            </a:r>
          </a:p>
          <a:p>
            <a:pPr>
              <a:spcAft>
                <a:spcPts val="600"/>
              </a:spcAft>
            </a:pPr>
            <a:endParaRPr lang="en-US" sz="3200"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>
                <a:latin typeface="Calibri" panose="020F0502020204030204" pitchFamily="34" charset="0"/>
              </a:rPr>
              <a:t>Estamos agradecidos a </a:t>
            </a:r>
            <a:r>
              <a:rPr lang="en-US" sz="3200">
                <a:latin typeface="Calibri" panose="020F0502020204030204" pitchFamily="34" charset="0"/>
              </a:rPr>
              <a:t>Dios por el don de la profecía, a través del cual ha hablado en el pasado y nos sigue hablando hoy.</a:t>
            </a:r>
            <a:endParaRPr lang="en-US" sz="32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095103" y="0"/>
            <a:ext cx="10182497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</a:t>
            </a:r>
            <a:endParaRPr 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2537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/>
          <p:nvPr/>
        </p:nvSpPr>
        <p:spPr>
          <a:xfrm>
            <a:off x="1524000" y="100794"/>
            <a:ext cx="9144000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Créditos</a:t>
            </a:r>
            <a:endParaRPr lang="en-US" b="1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230406" y="1160929"/>
            <a:ext cx="112014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en-US" sz="2200" b="1">
              <a:solidFill>
                <a:srgbClr val="A50021"/>
              </a:solidFill>
              <a:latin typeface="Calibri" panose="020F0502020204030204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err="1">
                <a:solidFill>
                  <a:srgbClr val="A50021"/>
                </a:solidFill>
                <a:latin typeface="Calibri" panose="020F0502020204030204"/>
              </a:rPr>
              <a:t>Supervisión general </a:t>
            </a:r>
            <a:r>
              <a:rPr lang="en-US" sz="1600">
                <a:solidFill>
                  <a:prstClr val="black"/>
                </a:solidFill>
                <a:latin typeface="Calibri" panose="020F0502020204030204"/>
              </a:rPr>
              <a:t>Alberto R. Timm - Ellen G. White Estate y Helio Carnassale - División Sudamericana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err="1">
                <a:solidFill>
                  <a:srgbClr val="A50021"/>
                </a:solidFill>
                <a:latin typeface="Calibri" panose="020F0502020204030204"/>
              </a:rPr>
              <a:t>Coordinación editorial </a:t>
            </a:r>
            <a:r>
              <a:rPr lang="en-US" sz="1600">
                <a:solidFill>
                  <a:prstClr val="black"/>
                </a:solidFill>
                <a:latin typeface="Calibri" panose="020F0502020204030204"/>
              </a:rPr>
              <a:t>Diogo Cavalcanti - Casa Publicadora Brasileira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err="1">
                <a:solidFill>
                  <a:srgbClr val="A50021"/>
                </a:solidFill>
                <a:latin typeface="Calibri" panose="020F0502020204030204"/>
              </a:rPr>
              <a:t>Edición en inglés </a:t>
            </a:r>
            <a:r>
              <a:rPr lang="en-US" sz="1600">
                <a:solidFill>
                  <a:prstClr val="black"/>
                </a:solidFill>
                <a:latin typeface="Calibri" panose="020F0502020204030204"/>
              </a:rPr>
              <a:t>Glauber Araújo, Wellington Barbosa y Diogo Cavalcanti - Casa Publicadora Brasileira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>
                <a:solidFill>
                  <a:srgbClr val="A50021"/>
                </a:solidFill>
                <a:latin typeface="Calibri" panose="020F0502020204030204"/>
              </a:rPr>
              <a:t>Arte de la cubierta </a:t>
            </a:r>
            <a:r>
              <a:rPr lang="en-US" sz="1600">
                <a:solidFill>
                  <a:prstClr val="black"/>
                </a:solidFill>
                <a:latin typeface="Calibri" panose="020F0502020204030204"/>
              </a:rPr>
              <a:t>Alexandre Rocha - Editorial brasileña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err="1">
                <a:solidFill>
                  <a:srgbClr val="A50021"/>
                </a:solidFill>
                <a:latin typeface="Calibri" panose="020F0502020204030204"/>
              </a:rPr>
              <a:t>Diseño de la presentación </a:t>
            </a:r>
            <a:r>
              <a:rPr lang="en-US" sz="1600">
                <a:solidFill>
                  <a:prstClr val="black"/>
                </a:solidFill>
                <a:latin typeface="Calibri" panose="020F0502020204030204"/>
              </a:rPr>
              <a:t>Thiago Lobo - Casa Publicadora Brasileira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>
                <a:solidFill>
                  <a:srgbClr val="A50021"/>
                </a:solidFill>
                <a:latin typeface="Calibri" panose="020F0502020204030204"/>
              </a:rPr>
              <a:t>Traducción: </a:t>
            </a:r>
            <a:r>
              <a:rPr lang="en-US" sz="1600" err="1">
                <a:solidFill>
                  <a:prstClr val="black"/>
                </a:solidFill>
                <a:latin typeface="Calibri" panose="020F0502020204030204"/>
              </a:rPr>
              <a:t>Lluis O. Lindquist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err="1">
                <a:solidFill>
                  <a:srgbClr val="A50021"/>
                </a:solidFill>
                <a:latin typeface="Calibri" panose="020F0502020204030204"/>
              </a:rPr>
              <a:t>Edición en portugués de </a:t>
            </a:r>
            <a:r>
              <a:rPr lang="en-US" sz="1600">
                <a:solidFill>
                  <a:prstClr val="black"/>
                </a:solidFill>
                <a:latin typeface="Calibri" panose="020F0502020204030204"/>
              </a:rPr>
              <a:t>Glauber Araújo - Casa Publicadora Brasileira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err="1">
                <a:solidFill>
                  <a:srgbClr val="A50021"/>
                </a:solidFill>
                <a:latin typeface="Calibri" panose="020F0502020204030204"/>
              </a:rPr>
              <a:t>Corrección </a:t>
            </a:r>
            <a:r>
              <a:rPr lang="en-US" sz="1600">
                <a:solidFill>
                  <a:prstClr val="black"/>
                </a:solidFill>
                <a:latin typeface="Calibri" panose="020F0502020204030204"/>
              </a:rPr>
              <a:t>Anne Lizie Hirle - Casa Publicadora Brasileira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0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29876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1143000"/>
            <a:ext cx="1036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libri" panose="020F0502020204030204" pitchFamily="34" charset="0"/>
              </a:rPr>
              <a:t>En el AT se utilizan </a:t>
            </a:r>
            <a:r>
              <a:rPr lang="en-US" sz="3200" b="1" err="1">
                <a:solidFill>
                  <a:srgbClr val="C00000"/>
                </a:solidFill>
                <a:latin typeface="Calibri" panose="020F0502020204030204" pitchFamily="34" charset="0"/>
              </a:rPr>
              <a:t>cuatro términos principales </a:t>
            </a:r>
            <a:r>
              <a:rPr lang="en-US" sz="3200">
                <a:latin typeface="Calibri" panose="020F0502020204030204" pitchFamily="34" charset="0"/>
              </a:rPr>
              <a:t>para describir a un profeta: </a:t>
            </a:r>
            <a:r>
              <a:rPr lang="en-US" sz="3200" i="1" err="1">
                <a:latin typeface="Calibri" panose="020F0502020204030204" pitchFamily="34" charset="0"/>
              </a:rPr>
              <a:t>nābî' </a:t>
            </a:r>
            <a:r>
              <a:rPr lang="en-US" sz="3200">
                <a:latin typeface="Calibri" panose="020F0502020204030204" pitchFamily="34" charset="0"/>
              </a:rPr>
              <a:t>("profeta"), </a:t>
            </a:r>
            <a:r>
              <a:rPr lang="en-US" sz="3200" i="1" err="1">
                <a:latin typeface="Calibri" panose="020F0502020204030204" pitchFamily="34" charset="0"/>
              </a:rPr>
              <a:t>rō'ēh (</a:t>
            </a:r>
            <a:r>
              <a:rPr lang="en-US" sz="3200" err="1">
                <a:latin typeface="Calibri" panose="020F0502020204030204" pitchFamily="34" charset="0"/>
              </a:rPr>
              <a:t>"vidente"), ḥōzēh ("también vidente") y </a:t>
            </a:r>
            <a:r>
              <a:rPr lang="en-US" sz="3200" i="1">
                <a:latin typeface="Calibri" panose="020F0502020204030204" pitchFamily="34" charset="0"/>
              </a:rPr>
              <a:t>'îš 'ēlōhîm </a:t>
            </a:r>
            <a:r>
              <a:rPr lang="en-US" sz="3200">
                <a:latin typeface="Calibri" panose="020F0502020204030204" pitchFamily="34" charset="0"/>
              </a:rPr>
              <a:t>("hombre de Dios"), y </a:t>
            </a: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</a:rPr>
              <a:t>uno </a:t>
            </a:r>
            <a:r>
              <a:rPr lang="en-US" sz="3200">
                <a:latin typeface="Calibri" panose="020F0502020204030204" pitchFamily="34" charset="0"/>
              </a:rPr>
              <a:t>en el NT: </a:t>
            </a:r>
            <a:r>
              <a:rPr lang="pt-BR" sz="3200" i="1" err="1">
                <a:latin typeface="Calibri" panose="020F0502020204030204" pitchFamily="34" charset="0"/>
              </a:rPr>
              <a:t>prophētēs </a:t>
            </a:r>
            <a:r>
              <a:rPr lang="pt-BR" sz="3200">
                <a:latin typeface="Calibri" panose="020F0502020204030204" pitchFamily="34" charset="0"/>
              </a:rPr>
              <a:t>("profeta").</a:t>
            </a:r>
          </a:p>
          <a:p>
            <a:endParaRPr lang="pt-BR" sz="3200">
              <a:latin typeface="Calibri" panose="020F0502020204030204" pitchFamily="34" charset="0"/>
            </a:endParaRPr>
          </a:p>
          <a:p>
            <a:r>
              <a:rPr lang="pt-BR" sz="3200" b="1">
                <a:solidFill>
                  <a:srgbClr val="C00000"/>
                </a:solidFill>
                <a:latin typeface="Calibri" panose="020F0502020204030204" pitchFamily="34" charset="0"/>
              </a:rPr>
              <a:t>El profeta </a:t>
            </a:r>
            <a:r>
              <a:rPr lang="pt-BR" sz="3200">
                <a:latin typeface="Calibri" panose="020F0502020204030204" pitchFamily="34" charset="0"/>
              </a:rPr>
              <a:t>es alguien que ha recibido la </a:t>
            </a:r>
            <a:r>
              <a:rPr lang="en-US" sz="3200" b="1" err="1">
                <a:solidFill>
                  <a:srgbClr val="C00000"/>
                </a:solidFill>
                <a:latin typeface="Calibri" panose="020F0502020204030204" pitchFamily="34" charset="0"/>
              </a:rPr>
              <a:t>revelación divina </a:t>
            </a:r>
            <a:r>
              <a:rPr lang="en-US" sz="3200">
                <a:latin typeface="Calibri" panose="020F0502020204030204" pitchFamily="34" charset="0"/>
              </a:rPr>
              <a:t>y, bajo </a:t>
            </a:r>
            <a:r>
              <a:rPr lang="en-US" sz="3200" b="1" err="1">
                <a:solidFill>
                  <a:srgbClr val="C00000"/>
                </a:solidFill>
                <a:latin typeface="Calibri" panose="020F0502020204030204" pitchFamily="34" charset="0"/>
              </a:rPr>
              <a:t>inspiración</a:t>
            </a:r>
            <a:r>
              <a:rPr lang="en-US" sz="3200">
                <a:latin typeface="Calibri" panose="020F0502020204030204" pitchFamily="34" charset="0"/>
              </a:rPr>
              <a:t>, comunica al pueblo lo que ha recibido, mediante visiones, audiciones, sueños, etc. </a:t>
            </a:r>
          </a:p>
          <a:p>
            <a:r>
              <a:rPr lang="en-US" sz="3200">
                <a:latin typeface="Calibri" panose="020F0502020204030204" pitchFamily="34" charset="0"/>
              </a:rPr>
              <a:t>Es un </a:t>
            </a:r>
            <a:r>
              <a:rPr lang="en-US" sz="3200" b="1" err="1">
                <a:solidFill>
                  <a:srgbClr val="C00000"/>
                </a:solidFill>
                <a:latin typeface="Calibri" panose="020F0502020204030204" pitchFamily="34" charset="0"/>
              </a:rPr>
              <a:t>portavoz de </a:t>
            </a:r>
            <a:r>
              <a:rPr lang="en-US" sz="3200">
                <a:latin typeface="Calibri" panose="020F0502020204030204" pitchFamily="34" charset="0"/>
              </a:rPr>
              <a:t>Dios.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066800" y="0"/>
            <a:ext cx="9144000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Vocabulario</a:t>
            </a:r>
            <a:endParaRPr lang="en-US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1423447" y="1447800"/>
            <a:ext cx="10744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spcAft>
                <a:spcPts val="600"/>
              </a:spcAft>
            </a:pPr>
            <a:r>
              <a:rPr lang="en-US" sz="3200" b="1" dirty="0"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Los </a:t>
            </a:r>
            <a:r>
              <a:rPr lang="en-US" sz="3200" b="1" dirty="0" err="1"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profetas</a:t>
            </a:r>
            <a:r>
              <a:rPr lang="en-US" sz="3200" b="1" dirty="0"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 del NT </a:t>
            </a:r>
            <a:r>
              <a:rPr lang="en-US" sz="3200" b="1" dirty="0" err="1"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pueden</a:t>
            </a:r>
            <a:r>
              <a:rPr lang="en-US" sz="3200" b="1" dirty="0"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clasificarse</a:t>
            </a:r>
            <a:r>
              <a:rPr lang="en-US" sz="3200" b="1" dirty="0"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 de la </a:t>
            </a:r>
            <a:r>
              <a:rPr lang="en-US" sz="3200" b="1" dirty="0" err="1"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siguiente</a:t>
            </a:r>
            <a:r>
              <a:rPr lang="en-US" sz="3200" b="1" dirty="0"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manera</a:t>
            </a:r>
            <a:r>
              <a:rPr lang="en-US" sz="3200" b="1" dirty="0">
                <a:latin typeface="Calibri" panose="020F0502020204030204" pitchFamily="34" charset="0"/>
                <a:ea typeface="Wingdings"/>
                <a:cs typeface="Wingdings"/>
                <a:sym typeface="Wingdings"/>
              </a:rPr>
              <a:t>:</a:t>
            </a:r>
          </a:p>
          <a:p>
            <a:pPr marL="290513" indent="-290513">
              <a:spcAft>
                <a:spcPts val="600"/>
              </a:spcAft>
            </a:pPr>
            <a:endParaRPr lang="en-US" sz="3200" b="1" dirty="0">
              <a:latin typeface="Calibri" panose="020F0502020204030204" pitchFamily="34" charset="0"/>
              <a:ea typeface="Wingdings"/>
              <a:cs typeface="Wingdings"/>
              <a:sym typeface="Wingdings"/>
            </a:endParaRPr>
          </a:p>
          <a:p>
            <a:pPr marL="457200" indent="-457200">
              <a:spcAft>
                <a:spcPts val="600"/>
              </a:spcAft>
              <a:buFont typeface="Wingdings"/>
              <a:buChar char=""/>
            </a:pPr>
            <a:r>
              <a:rPr lang="en-US" sz="3200" dirty="0" err="1">
                <a:latin typeface="Calibri" panose="020F0502020204030204" pitchFamily="34" charset="0"/>
              </a:rPr>
              <a:t>Profetas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sym typeface="Wingdings"/>
              </a:rPr>
              <a:t>del NT </a:t>
            </a:r>
            <a:r>
              <a:rPr lang="en-US" sz="3200" dirty="0" err="1">
                <a:latin typeface="Calibri" panose="020F0502020204030204" pitchFamily="34" charset="0"/>
              </a:rPr>
              <a:t>mencionados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por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su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nombre</a:t>
            </a:r>
            <a:r>
              <a:rPr lang="en-US" sz="3200" dirty="0">
                <a:latin typeface="Calibri" panose="020F0502020204030204" pitchFamily="34" charset="0"/>
              </a:rPr>
              <a:t> (Mt 11:7, 9; Lc 2:36; 24:19; </a:t>
            </a:r>
            <a:r>
              <a:rPr lang="en-US" sz="3200" dirty="0" err="1">
                <a:latin typeface="Calibri" panose="020F0502020204030204" pitchFamily="34" charset="0"/>
              </a:rPr>
              <a:t>Hch</a:t>
            </a:r>
            <a:r>
              <a:rPr lang="en-US" sz="3200" dirty="0">
                <a:latin typeface="Calibri" panose="020F0502020204030204" pitchFamily="34" charset="0"/>
              </a:rPr>
              <a:t> 15:32; 21:10).</a:t>
            </a:r>
          </a:p>
          <a:p>
            <a:pPr marL="457200" indent="-457200">
              <a:spcAft>
                <a:spcPts val="600"/>
              </a:spcAft>
              <a:buFont typeface="Wingdings"/>
              <a:buChar char=""/>
            </a:pPr>
            <a:r>
              <a:rPr lang="en-US" sz="3200" dirty="0" err="1">
                <a:latin typeface="Calibri" panose="020F0502020204030204" pitchFamily="34" charset="0"/>
                <a:sym typeface="Wingdings"/>
              </a:rPr>
              <a:t>Profetas</a:t>
            </a:r>
            <a:r>
              <a:rPr lang="en-US" sz="3200" dirty="0">
                <a:latin typeface="Calibri" panose="020F0502020204030204" pitchFamily="34" charset="0"/>
                <a:sym typeface="Wingdings"/>
              </a:rPr>
              <a:t> </a:t>
            </a:r>
            <a:r>
              <a:rPr lang="en-US" sz="3200" dirty="0" err="1">
                <a:latin typeface="Calibri" panose="020F0502020204030204" pitchFamily="34" charset="0"/>
                <a:sym typeface="Wingdings"/>
              </a:rPr>
              <a:t>desconocidos</a:t>
            </a:r>
            <a:r>
              <a:rPr lang="en-US" sz="3200" dirty="0">
                <a:latin typeface="Calibri" panose="020F0502020204030204" pitchFamily="34" charset="0"/>
                <a:sym typeface="Wingdings"/>
              </a:rPr>
              <a:t> del NT (</a:t>
            </a:r>
            <a:r>
              <a:rPr lang="en-US" sz="3200" dirty="0" err="1">
                <a:latin typeface="Calibri" panose="020F0502020204030204" pitchFamily="34" charset="0"/>
                <a:sym typeface="Wingdings"/>
              </a:rPr>
              <a:t>Hechos</a:t>
            </a:r>
            <a:r>
              <a:rPr lang="en-US" sz="3200" dirty="0">
                <a:latin typeface="Calibri" panose="020F0502020204030204" pitchFamily="34" charset="0"/>
                <a:sym typeface="Wingdings"/>
              </a:rPr>
              <a:t> 11:27; 13:1-3, </a:t>
            </a:r>
            <a:r>
              <a:rPr lang="pt-BR" sz="3200" dirty="0">
                <a:latin typeface="Calibri" panose="020F0502020204030204" pitchFamily="34" charset="0"/>
                <a:sym typeface="Wingdings"/>
              </a:rPr>
              <a:t>que </a:t>
            </a:r>
            <a:r>
              <a:rPr lang="en-US" sz="3200" dirty="0">
                <a:latin typeface="Calibri" panose="020F0502020204030204" pitchFamily="34" charset="0"/>
                <a:sym typeface="Wingdings"/>
              </a:rPr>
              <a:t>no </a:t>
            </a:r>
            <a:r>
              <a:rPr lang="en-US" sz="3200" dirty="0">
                <a:latin typeface="Calibri" panose="020F0502020204030204" pitchFamily="34" charset="0"/>
              </a:rPr>
              <a:t>distingue </a:t>
            </a:r>
            <a:r>
              <a:rPr lang="pt-BR" sz="3200" dirty="0">
                <a:latin typeface="Calibri" panose="020F0502020204030204" pitchFamily="34" charset="0"/>
                <a:sym typeface="Wingdings"/>
              </a:rPr>
              <a:t>entre </a:t>
            </a:r>
            <a:r>
              <a:rPr lang="en-US" sz="3200" dirty="0" err="1">
                <a:latin typeface="Calibri" panose="020F0502020204030204" pitchFamily="34" charset="0"/>
                <a:sym typeface="Wingdings"/>
              </a:rPr>
              <a:t>profetas</a:t>
            </a:r>
            <a:r>
              <a:rPr lang="en-US" sz="3200" dirty="0">
                <a:latin typeface="Calibri" panose="020F0502020204030204" pitchFamily="34" charset="0"/>
                <a:sym typeface="Wingdings"/>
              </a:rPr>
              <a:t> y maestros).</a:t>
            </a:r>
          </a:p>
          <a:p>
            <a:pPr marL="342900" indent="-342900">
              <a:spcAft>
                <a:spcPts val="600"/>
              </a:spcAft>
              <a:buFont typeface="Wingdings"/>
              <a:buChar char=""/>
            </a:pPr>
            <a:r>
              <a:rPr lang="en-US" sz="3200" dirty="0" err="1">
                <a:latin typeface="Calibri" panose="020F0502020204030204" pitchFamily="34" charset="0"/>
                <a:sym typeface="Wingdings"/>
              </a:rPr>
              <a:t>Profetas</a:t>
            </a:r>
            <a:r>
              <a:rPr lang="en-US" sz="3200" dirty="0">
                <a:latin typeface="Calibri" panose="020F0502020204030204" pitchFamily="34" charset="0"/>
                <a:sym typeface="Wingdings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descritos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por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otros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miembros</a:t>
            </a:r>
            <a:r>
              <a:rPr lang="en-US" sz="3200" dirty="0">
                <a:latin typeface="Calibri" panose="020F0502020204030204" pitchFamily="34" charset="0"/>
              </a:rPr>
              <a:t> de la </a:t>
            </a:r>
            <a:r>
              <a:rPr lang="en-US" sz="3200" dirty="0" err="1">
                <a:latin typeface="Calibri" panose="020F0502020204030204" pitchFamily="34" charset="0"/>
              </a:rPr>
              <a:t>familia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i="1" dirty="0" err="1">
                <a:latin typeface="Calibri" panose="020F0502020204030204" pitchFamily="34" charset="0"/>
              </a:rPr>
              <a:t>prophēt</a:t>
            </a:r>
            <a:r>
              <a:rPr lang="en-US" sz="3200" i="1" dirty="0"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</a:rPr>
              <a:t>(</a:t>
            </a:r>
            <a:r>
              <a:rPr lang="en-US" sz="3200" dirty="0" err="1">
                <a:latin typeface="Calibri" panose="020F0502020204030204" pitchFamily="34" charset="0"/>
              </a:rPr>
              <a:t>Hechos</a:t>
            </a:r>
            <a:r>
              <a:rPr lang="en-US" sz="3200" dirty="0">
                <a:latin typeface="Calibri" panose="020F0502020204030204" pitchFamily="34" charset="0"/>
              </a:rPr>
              <a:t> 21:9; Ap 1:3; 19:20).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1066800" y="152400"/>
            <a:ext cx="9144000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Algunos profetas no son </a:t>
            </a:r>
            <a:r>
              <a:rPr lang="pt-BR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llamados </a:t>
            </a:r>
            <a:r>
              <a:rPr lang="en-US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directamente "profetas"</a:t>
            </a:r>
          </a:p>
        </p:txBody>
      </p:sp>
    </p:spTree>
    <p:extLst>
      <p:ext uri="{BB962C8B-B14F-4D97-AF65-F5344CB8AC3E}">
        <p14:creationId xmlns:p14="http://schemas.microsoft.com/office/powerpoint/2010/main" val="4072739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1295400" y="1143000"/>
            <a:ext cx="10058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Arial" pitchFamily="34" charset="0"/>
              </a:rPr>
              <a:t>Elementos</a:t>
            </a:r>
            <a:r>
              <a:rPr lang="en-US" sz="3200" b="1" dirty="0">
                <a:latin typeface="Calibri" panose="020F0502020204030204" pitchFamily="34" charset="0"/>
                <a:cs typeface="Arial" pitchFamily="34" charset="0"/>
              </a:rPr>
              <a:t> de </a:t>
            </a:r>
            <a:r>
              <a:rPr lang="en-US" sz="3200" b="1" dirty="0" err="1">
                <a:latin typeface="Calibri" panose="020F0502020204030204" pitchFamily="34" charset="0"/>
                <a:cs typeface="Arial" pitchFamily="34" charset="0"/>
              </a:rPr>
              <a:t>discontinuidad</a:t>
            </a:r>
            <a:endParaRPr lang="en-US" sz="3200" b="1" dirty="0">
              <a:latin typeface="Calibri" panose="020F0502020204030204" pitchFamily="34" charset="0"/>
              <a:cs typeface="Arial" pitchFamily="34" charset="0"/>
            </a:endParaRPr>
          </a:p>
          <a:p>
            <a:endParaRPr lang="en-US" sz="3200" b="1" dirty="0">
              <a:latin typeface="Calibri" panose="020F0502020204030204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"/>
            </a:pPr>
            <a:r>
              <a:rPr lang="en-US" sz="3200" dirty="0">
                <a:latin typeface="Calibri" panose="020F0502020204030204" pitchFamily="34" charset="0"/>
                <a:sym typeface="Wingdings"/>
              </a:rPr>
              <a:t>La </a:t>
            </a:r>
            <a:r>
              <a:rPr lang="en-US" sz="3200" dirty="0" err="1">
                <a:latin typeface="Calibri" panose="020F0502020204030204" pitchFamily="34" charset="0"/>
                <a:sym typeface="Wingdings"/>
              </a:rPr>
              <a:t>profecía</a:t>
            </a:r>
            <a:r>
              <a:rPr lang="en-US" sz="3200" dirty="0">
                <a:latin typeface="Calibri" panose="020F0502020204030204" pitchFamily="34" charset="0"/>
                <a:sym typeface="Wingdings"/>
              </a:rPr>
              <a:t> </a:t>
            </a:r>
            <a:r>
              <a:rPr lang="pt-BR" sz="3200" dirty="0" err="1">
                <a:latin typeface="Calibri" panose="020F0502020204030204" pitchFamily="34" charset="0"/>
              </a:rPr>
              <a:t>tuvo</a:t>
            </a:r>
            <a:r>
              <a:rPr lang="pt-BR" sz="3200" dirty="0">
                <a:latin typeface="Calibri" panose="020F0502020204030204" pitchFamily="34" charset="0"/>
              </a:rPr>
              <a:t> </a:t>
            </a:r>
            <a:r>
              <a:rPr lang="pt-BR" sz="3200" dirty="0" err="1">
                <a:latin typeface="Calibri" panose="020F0502020204030204" pitchFamily="34" charset="0"/>
              </a:rPr>
              <a:t>su</a:t>
            </a:r>
            <a:r>
              <a:rPr lang="pt-BR" sz="3200" dirty="0">
                <a:latin typeface="Calibri" panose="020F0502020204030204" pitchFamily="34" charset="0"/>
              </a:rPr>
              <a:t> </a:t>
            </a:r>
            <a:r>
              <a:rPr lang="pt-BR" sz="3200" dirty="0" err="1">
                <a:latin typeface="Calibri" panose="020F0502020204030204" pitchFamily="34" charset="0"/>
              </a:rPr>
              <a:t>punto</a:t>
            </a:r>
            <a:r>
              <a:rPr lang="pt-BR" sz="3200" dirty="0">
                <a:latin typeface="Calibri" panose="020F0502020204030204" pitchFamily="34" charset="0"/>
              </a:rPr>
              <a:t> álgido </a:t>
            </a:r>
            <a:r>
              <a:rPr lang="en-US" sz="3200" dirty="0" err="1">
                <a:latin typeface="Calibri" panose="020F0502020204030204" pitchFamily="34" charset="0"/>
              </a:rPr>
              <a:t>en</a:t>
            </a:r>
            <a:r>
              <a:rPr lang="en-US" sz="3200" dirty="0">
                <a:latin typeface="Calibri" panose="020F0502020204030204" pitchFamily="34" charset="0"/>
              </a:rPr>
              <a:t> Jesús </a:t>
            </a:r>
            <a:r>
              <a:rPr lang="en-US" sz="3200" dirty="0" err="1">
                <a:latin typeface="Calibri" panose="020F0502020204030204" pitchFamily="34" charset="0"/>
              </a:rPr>
              <a:t>como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en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ningún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otro</a:t>
            </a:r>
            <a:r>
              <a:rPr lang="en-US" sz="3200" dirty="0">
                <a:latin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"/>
            </a:pPr>
            <a:r>
              <a:rPr lang="en-US" sz="3200" dirty="0" err="1">
                <a:latin typeface="Calibri" panose="020F0502020204030204" pitchFamily="34" charset="0"/>
              </a:rPr>
              <a:t>Su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llamado</a:t>
            </a:r>
            <a:r>
              <a:rPr lang="en-US" sz="3200" dirty="0">
                <a:latin typeface="Calibri" panose="020F0502020204030204" pitchFamily="34" charset="0"/>
              </a:rPr>
              <a:t> al </a:t>
            </a:r>
            <a:r>
              <a:rPr lang="en-US" sz="3200" dirty="0" err="1">
                <a:latin typeface="Calibri" panose="020F0502020204030204" pitchFamily="34" charset="0"/>
              </a:rPr>
              <a:t>arrepentimiento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adquirió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una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urgencia</a:t>
            </a:r>
            <a:r>
              <a:rPr lang="en-US" sz="3200" dirty="0">
                <a:latin typeface="Calibri" panose="020F0502020204030204" pitchFamily="34" charset="0"/>
              </a:rPr>
              <a:t> y </a:t>
            </a:r>
            <a:r>
              <a:rPr lang="en-US" sz="3200" dirty="0" err="1">
                <a:latin typeface="Calibri" panose="020F0502020204030204" pitchFamily="34" charset="0"/>
              </a:rPr>
              <a:t>una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radicalidad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únicas</a:t>
            </a:r>
            <a:r>
              <a:rPr lang="en-US" sz="3200" dirty="0">
                <a:latin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"/>
            </a:pPr>
            <a:r>
              <a:rPr lang="en-US" sz="3200" dirty="0">
                <a:latin typeface="Calibri" panose="020F0502020204030204" pitchFamily="34" charset="0"/>
              </a:rPr>
              <a:t>Jesús no </a:t>
            </a:r>
            <a:r>
              <a:rPr lang="en-US" sz="3200" dirty="0" err="1">
                <a:latin typeface="Calibri" panose="020F0502020204030204" pitchFamily="34" charset="0"/>
              </a:rPr>
              <a:t>sólo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comunicó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el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mensaje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divino</a:t>
            </a:r>
            <a:r>
              <a:rPr lang="en-US" sz="3200" dirty="0">
                <a:latin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</a:rPr>
              <a:t>sino</a:t>
            </a:r>
            <a:r>
              <a:rPr lang="en-US" sz="3200" dirty="0">
                <a:latin typeface="Calibri" panose="020F0502020204030204" pitchFamily="34" charset="0"/>
              </a:rPr>
              <a:t> que </a:t>
            </a:r>
            <a:r>
              <a:rPr lang="en-US" sz="3200" dirty="0" err="1">
                <a:latin typeface="Calibri" panose="020F0502020204030204" pitchFamily="34" charset="0"/>
              </a:rPr>
              <a:t>fue</a:t>
            </a:r>
            <a:r>
              <a:rPr lang="en-US" sz="3200" dirty="0">
                <a:latin typeface="Calibri" panose="020F0502020204030204" pitchFamily="34" charset="0"/>
              </a:rPr>
              <a:t> la </a:t>
            </a:r>
            <a:r>
              <a:rPr lang="en-US" sz="3200" dirty="0" err="1">
                <a:latin typeface="Calibri" panose="020F0502020204030204" pitchFamily="34" charset="0"/>
              </a:rPr>
              <a:t>encarnación</a:t>
            </a:r>
            <a:r>
              <a:rPr lang="en-US" sz="3200" dirty="0">
                <a:latin typeface="Calibri" panose="020F0502020204030204" pitchFamily="34" charset="0"/>
              </a:rPr>
              <a:t> de </a:t>
            </a:r>
            <a:r>
              <a:rPr lang="en-US" sz="3200" dirty="0" err="1">
                <a:latin typeface="Calibri" panose="020F0502020204030204" pitchFamily="34" charset="0"/>
              </a:rPr>
              <a:t>su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mensaje</a:t>
            </a:r>
            <a:r>
              <a:rPr lang="en-US" sz="32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1066800" y="0"/>
            <a:ext cx="9144000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Relación profética entre el AT y el NT</a:t>
            </a:r>
          </a:p>
        </p:txBody>
      </p:sp>
    </p:spTree>
    <p:extLst>
      <p:ext uri="{BB962C8B-B14F-4D97-AF65-F5344CB8AC3E}">
        <p14:creationId xmlns:p14="http://schemas.microsoft.com/office/powerpoint/2010/main" val="16642194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1295400" y="990600"/>
            <a:ext cx="1097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latin typeface="Calibri" panose="020F0502020204030204" pitchFamily="34" charset="0"/>
                <a:cs typeface="Arial" pitchFamily="34" charset="0"/>
              </a:rPr>
              <a:t>Elementos de discontinuidad</a:t>
            </a:r>
            <a:endParaRPr lang="en-US" sz="3200" b="1">
              <a:latin typeface="Calibri" panose="020F0502020204030204" pitchFamily="34" charset="0"/>
              <a:cs typeface="Arial" pitchFamily="34" charset="0"/>
            </a:endParaRPr>
          </a:p>
          <a:p>
            <a:endParaRPr lang="en-US" sz="3200" b="1">
              <a:latin typeface="Calibri" panose="020F0502020204030204" pitchFamily="34" charset="0"/>
              <a:cs typeface="Arial" pitchFamily="34" charset="0"/>
            </a:endParaRPr>
          </a:p>
          <a:p>
            <a:pPr marL="231775" indent="-231775">
              <a:buFont typeface="Wingdings"/>
              <a:buChar char=""/>
            </a:pPr>
            <a:r>
              <a:rPr lang="en-US" sz="3200" err="1">
                <a:latin typeface="Calibri" panose="020F0502020204030204" pitchFamily="34" charset="0"/>
              </a:rPr>
              <a:t>Los que han aceptado a Jesús se han convertido en su iglesia (Mateo 16:18). </a:t>
            </a:r>
          </a:p>
          <a:p>
            <a:pPr marL="231775" indent="-231775">
              <a:buFont typeface="Wingdings"/>
              <a:buChar char=""/>
            </a:pPr>
            <a:endParaRPr lang="en-US" sz="1600">
              <a:latin typeface="Calibri" panose="020F0502020204030204" pitchFamily="34" charset="0"/>
            </a:endParaRPr>
          </a:p>
          <a:p>
            <a:pPr marL="231775" indent="-231775">
              <a:buFont typeface="Wingdings"/>
              <a:buChar char=""/>
            </a:pPr>
            <a:r>
              <a:rPr lang="en-US" sz="3200">
                <a:latin typeface="Calibri" panose="020F0502020204030204" pitchFamily="34" charset="0"/>
              </a:rPr>
              <a:t>La llegada del Mesías también afectó al culto e hizo que el servicio </a:t>
            </a:r>
            <a:r>
              <a:rPr lang="pt-BR" sz="3200">
                <a:latin typeface="Calibri" panose="020F0502020204030204" pitchFamily="34" charset="0"/>
              </a:rPr>
              <a:t>del templo</a:t>
            </a:r>
            <a:r>
              <a:rPr lang="en-US" sz="3200">
                <a:latin typeface="Calibri" panose="020F0502020204030204" pitchFamily="34" charset="0"/>
              </a:rPr>
              <a:t>, con sus sacrificios y su ministerio sacerdotal, quedara obsoleto. Junto con él llegó una nueva forma de gobierno eclesiástico. </a:t>
            </a:r>
          </a:p>
          <a:p>
            <a:pPr marL="231775" indent="-231775">
              <a:buFont typeface="Wingdings"/>
              <a:buChar char=""/>
            </a:pPr>
            <a:endParaRPr lang="en-US" sz="1600">
              <a:latin typeface="Calibri" panose="020F0502020204030204" pitchFamily="34" charset="0"/>
            </a:endParaRPr>
          </a:p>
          <a:p>
            <a:pPr marL="231775" indent="-231775">
              <a:buFont typeface="Wingdings"/>
              <a:buChar char=""/>
            </a:pPr>
            <a:r>
              <a:rPr lang="en-US" sz="3200">
                <a:latin typeface="Calibri" panose="020F0502020204030204" pitchFamily="34" charset="0"/>
              </a:rPr>
              <a:t>Una "democratización" del Espíritu sobre </a:t>
            </a:r>
            <a:r>
              <a:rPr lang="pt-BR" sz="3200">
                <a:latin typeface="Calibri" panose="020F0502020204030204" pitchFamily="34" charset="0"/>
              </a:rPr>
              <a:t>todos los </a:t>
            </a:r>
            <a:r>
              <a:rPr lang="en-US" sz="3200" err="1">
                <a:latin typeface="Calibri" panose="020F0502020204030204" pitchFamily="34" charset="0"/>
              </a:rPr>
              <a:t>creyentes. 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066800" y="0"/>
            <a:ext cx="9144000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Relación profética entre el AT y el NT</a:t>
            </a:r>
          </a:p>
        </p:txBody>
      </p:sp>
    </p:spTree>
    <p:extLst>
      <p:ext uri="{BB962C8B-B14F-4D97-AF65-F5344CB8AC3E}">
        <p14:creationId xmlns:p14="http://schemas.microsoft.com/office/powerpoint/2010/main" val="324430197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1524000" y="990600"/>
            <a:ext cx="1036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Arial" pitchFamily="34" charset="0"/>
              </a:rPr>
              <a:t>Elementos</a:t>
            </a:r>
            <a:r>
              <a:rPr lang="en-US" sz="3200" b="1" dirty="0">
                <a:latin typeface="Calibri" panose="020F0502020204030204" pitchFamily="34" charset="0"/>
                <a:cs typeface="Arial" pitchFamily="34" charset="0"/>
              </a:rPr>
              <a:t> de </a:t>
            </a:r>
            <a:r>
              <a:rPr lang="en-US" sz="3200" b="1" dirty="0" err="1">
                <a:latin typeface="Calibri" panose="020F0502020204030204" pitchFamily="34" charset="0"/>
                <a:cs typeface="Arial" pitchFamily="34" charset="0"/>
              </a:rPr>
              <a:t>continuidad</a:t>
            </a:r>
            <a:endParaRPr lang="en-US" sz="3200" b="1" dirty="0">
              <a:latin typeface="Calibri" panose="020F0502020204030204" pitchFamily="34" charset="0"/>
              <a:cs typeface="Arial" pitchFamily="34" charset="0"/>
            </a:endParaRPr>
          </a:p>
          <a:p>
            <a:endParaRPr lang="en-US" sz="3200" b="1" dirty="0">
              <a:latin typeface="Calibri" panose="020F0502020204030204" pitchFamily="34" charset="0"/>
              <a:cs typeface="Arial" pitchFamily="34" charset="0"/>
            </a:endParaRPr>
          </a:p>
          <a:p>
            <a:pPr marL="460375" indent="-460375">
              <a:buFont typeface="Arial" pitchFamily="34" charset="0"/>
              <a:buChar char="•"/>
            </a:pPr>
            <a:r>
              <a:rPr lang="en-US" sz="3200" dirty="0" err="1">
                <a:latin typeface="Calibri" panose="020F0502020204030204" pitchFamily="34" charset="0"/>
                <a:cs typeface="Arial" pitchFamily="34" charset="0"/>
              </a:rPr>
              <a:t>Figuras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</a:rPr>
              <a:t>proféticas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</a:rPr>
              <a:t> (Juan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</a:rPr>
              <a:t>el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</a:rPr>
              <a:t> Bautista,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</a:rPr>
              <a:t>Agabo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</a:rPr>
              <a:t>).</a:t>
            </a:r>
          </a:p>
          <a:p>
            <a:pPr marL="460375" indent="-460375">
              <a:buFont typeface="Arial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Arial" pitchFamily="34" charset="0"/>
              </a:rPr>
              <a:t>Las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</a:rPr>
              <a:t>profecías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</a:rPr>
              <a:t> del AT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</a:rPr>
              <a:t>en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</a:rPr>
              <a:t>el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</a:rPr>
              <a:t> NT.</a:t>
            </a:r>
          </a:p>
          <a:p>
            <a:pPr marL="460375" indent="-460375">
              <a:buFont typeface="Arial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La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misma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terminología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lenguaje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 y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experiencia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profética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.</a:t>
            </a:r>
          </a:p>
          <a:p>
            <a:pPr marL="460375" indent="-460375">
              <a:buFont typeface="Arial" pitchFamily="34" charset="0"/>
              <a:buChar char="•"/>
            </a:pPr>
            <a:r>
              <a:rPr lang="pt-BR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Llamada</a:t>
            </a:r>
            <a:r>
              <a:rPr lang="pt-BR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divina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 y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reconocimiento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comunitario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Revelación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inspiración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 y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transmisión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 del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mensaje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.</a:t>
            </a:r>
          </a:p>
          <a:p>
            <a:pPr marL="460375" indent="-460375">
              <a:buFont typeface="Arial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El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contenido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 del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mensaje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.</a:t>
            </a:r>
          </a:p>
          <a:p>
            <a:pPr marL="460375" indent="-460375">
              <a:buFont typeface="Arial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La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profecía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 y las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Escrituras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.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1066800" y="0"/>
            <a:ext cx="9144000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Relación profética entre el AT y el NT</a:t>
            </a:r>
          </a:p>
        </p:txBody>
      </p:sp>
    </p:spTree>
    <p:extLst>
      <p:ext uri="{BB962C8B-B14F-4D97-AF65-F5344CB8AC3E}">
        <p14:creationId xmlns:p14="http://schemas.microsoft.com/office/powerpoint/2010/main" val="3316483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159497"/>
            <a:ext cx="10591800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Arial" pitchFamily="34" charset="0"/>
              </a:rPr>
              <a:t>Elementos</a:t>
            </a:r>
            <a:r>
              <a:rPr lang="en-US" sz="3200" b="1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Arial" pitchFamily="34" charset="0"/>
              </a:rPr>
              <a:t>comunes</a:t>
            </a:r>
            <a:r>
              <a:rPr lang="en-US" sz="3200" b="1" dirty="0">
                <a:latin typeface="Calibri" panose="020F0502020204030204" pitchFamily="34" charset="0"/>
                <a:cs typeface="Arial" pitchFamily="34" charset="0"/>
              </a:rPr>
              <a:t> entre </a:t>
            </a:r>
            <a:r>
              <a:rPr lang="en-US" sz="3200" b="1" dirty="0" err="1">
                <a:latin typeface="Calibri" panose="020F0502020204030204" pitchFamily="34" charset="0"/>
                <a:cs typeface="Arial" pitchFamily="34" charset="0"/>
              </a:rPr>
              <a:t>los</a:t>
            </a:r>
            <a:r>
              <a:rPr lang="en-US" sz="3200" b="1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Arial" pitchFamily="34" charset="0"/>
              </a:rPr>
              <a:t>profetas</a:t>
            </a:r>
            <a:endParaRPr lang="en-US" sz="3200" b="1" dirty="0">
              <a:latin typeface="Calibri" panose="020F0502020204030204" pitchFamily="34" charset="0"/>
              <a:cs typeface="Arial" pitchFamily="34" charset="0"/>
            </a:endParaRPr>
          </a:p>
          <a:p>
            <a:endParaRPr lang="en-US" sz="3200" b="1" dirty="0">
              <a:latin typeface="Calibri" panose="020F0502020204030204" pitchFamily="34" charset="0"/>
              <a:cs typeface="Arial" pitchFamily="34" charset="0"/>
            </a:endParaRPr>
          </a:p>
          <a:p>
            <a:pPr marL="715963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Llamado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divina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: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relación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 con Dios,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empoderamiento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.</a:t>
            </a:r>
          </a:p>
          <a:p>
            <a:pPr marL="715963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Revelación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: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inspiración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transmisión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.</a:t>
            </a:r>
          </a:p>
          <a:p>
            <a:pPr marL="715963" indent="-45720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Mensaje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: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invitación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 al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arrepentimiento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, a la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reforma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, a la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vida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santa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, al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estímulo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 y a la </a:t>
            </a:r>
            <a:r>
              <a:rPr lang="en-US" sz="3200" dirty="0" err="1">
                <a:latin typeface="Calibri" panose="020F0502020204030204" pitchFamily="34" charset="0"/>
                <a:cs typeface="Arial" pitchFamily="34" charset="0"/>
                <a:sym typeface="Wingdings"/>
              </a:rPr>
              <a:t>esperanza</a:t>
            </a:r>
            <a:r>
              <a:rPr lang="en-US" sz="3200" dirty="0">
                <a:latin typeface="Calibri" panose="020F0502020204030204" pitchFamily="34" charset="0"/>
                <a:cs typeface="Arial" pitchFamily="34" charset="0"/>
                <a:sym typeface="Wingdings"/>
              </a:rPr>
              <a:t>.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139858" y="20425"/>
            <a:ext cx="11049000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7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Naturaleza, papel y </a:t>
            </a:r>
            <a:r>
              <a:rPr lang="en-US" sz="37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funciones </a:t>
            </a:r>
            <a:r>
              <a:rPr lang="en-US" sz="37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los profetas/profecía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163425"/>
            <a:ext cx="10439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latin typeface="Calibri" panose="020F0502020204030204" pitchFamily="34" charset="0"/>
                <a:cs typeface="Arial" pitchFamily="34" charset="0"/>
              </a:rPr>
              <a:t>Elementos comunes entre los profetas</a:t>
            </a:r>
            <a:endParaRPr lang="en-US" sz="3200" b="1">
              <a:latin typeface="Calibri" panose="020F0502020204030204" pitchFamily="34" charset="0"/>
              <a:cs typeface="Arial" pitchFamily="34" charset="0"/>
            </a:endParaRPr>
          </a:p>
          <a:p>
            <a:endParaRPr lang="en-US" sz="3200" b="1">
              <a:latin typeface="Calibri" panose="020F0502020204030204" pitchFamily="34" charset="0"/>
              <a:cs typeface="Arial" pitchFamily="34" charset="0"/>
            </a:endParaRPr>
          </a:p>
          <a:p>
            <a:pPr marL="715963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err="1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Predicción</a:t>
            </a:r>
            <a:r>
              <a:rPr lang="en-US" sz="3200">
                <a:latin typeface="Calibri" panose="020F0502020204030204" pitchFamily="34" charset="0"/>
                <a:cs typeface="Arial" pitchFamily="34" charset="0"/>
                <a:sym typeface="Wingdings"/>
              </a:rPr>
              <a:t>: Como elemento importante, mientras que el mensaje abarca el pasado, el presente y el futuro.</a:t>
            </a:r>
          </a:p>
          <a:p>
            <a:pPr marL="715963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err="1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Relación con la comunidad</a:t>
            </a:r>
            <a:r>
              <a:rPr lang="en-US" sz="3200">
                <a:latin typeface="Calibri" panose="020F0502020204030204" pitchFamily="34" charset="0"/>
                <a:cs typeface="Arial" pitchFamily="34" charset="0"/>
                <a:sym typeface="Wingdings"/>
              </a:rPr>
              <a:t>: Abordar los problemas actuales mientras el mensaje es típicamente transcultural, buscar la unidad, equipar a la comunidad para el </a:t>
            </a:r>
            <a:r>
              <a:rPr lang="en-US" sz="3200" err="1">
                <a:latin typeface="Calibri" panose="020F0502020204030204" pitchFamily="34" charset="0"/>
                <a:cs typeface="Arial" pitchFamily="34" charset="0"/>
              </a:rPr>
              <a:t>servicio</a:t>
            </a:r>
            <a:r>
              <a:rPr lang="en-US" sz="3200">
                <a:latin typeface="Calibri" panose="020F0502020204030204" pitchFamily="34" charset="0"/>
                <a:cs typeface="Arial" pitchFamily="34" charset="0"/>
                <a:sym typeface="Wingdings"/>
              </a:rPr>
              <a:t>.</a:t>
            </a:r>
          </a:p>
          <a:p>
            <a:pPr marL="715963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err="1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  <a:sym typeface="Wingdings"/>
              </a:rPr>
              <a:t>Para ser verificado por la comunidad </a:t>
            </a:r>
            <a:r>
              <a:rPr lang="en-US" sz="3200">
                <a:latin typeface="Calibri" panose="020F0502020204030204" pitchFamily="34" charset="0"/>
                <a:cs typeface="Arial" pitchFamily="34" charset="0"/>
                <a:sym typeface="Wingdings"/>
              </a:rPr>
              <a:t>de creyentes</a:t>
            </a:r>
            <a:r>
              <a:rPr lang="en-US" sz="3200">
                <a:latin typeface="Calibri" panose="020F0502020204030204" pitchFamily="34" charset="0"/>
              </a:rPr>
              <a:t>.</a:t>
            </a:r>
            <a:endParaRPr lang="en-US" sz="3200" b="1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139858" y="20425"/>
            <a:ext cx="11049000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7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Naturaleza, papel y </a:t>
            </a:r>
            <a:r>
              <a:rPr lang="en-US" sz="37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funciones </a:t>
            </a:r>
            <a:r>
              <a:rPr lang="en-US" sz="37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los profetas/profecía</a:t>
            </a:r>
          </a:p>
        </p:txBody>
      </p:sp>
    </p:spTree>
    <p:extLst>
      <p:ext uri="{BB962C8B-B14F-4D97-AF65-F5344CB8AC3E}">
        <p14:creationId xmlns:p14="http://schemas.microsoft.com/office/powerpoint/2010/main" val="238328414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7"/>
  <p:tag name="AS_OS" val="Unix 5.11.0.1022"/>
  <p:tag name="AS_RELEASE_DATE" val="2022.04.14"/>
  <p:tag name="AS_TITLE" val="Aspose.Slides for .NET5"/>
  <p:tag name="AS_VERSION" val="22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ânico">
      <a:majorFont>
        <a:latin typeface="Garamond" panose="02020404030301010803"/>
        <a:ea typeface="Garamond" panose="02020404030301010803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Garamond" panose="02020404030301010803"/>
        <a:cs typeface="Arial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6195</TotalTime>
  <Words>1409</Words>
  <Application>Microsoft Office PowerPoint</Application>
  <PresentationFormat>Panorámica</PresentationFormat>
  <Paragraphs>127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Garamond</vt:lpstr>
      <vt:lpstr>Wingdings</vt:lpstr>
      <vt:lpstr>Orgânico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General Conference of Seventh-day Adventists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Creation in the  Old Testament</dc:title>
  <dc:creator>muellere</dc:creator>
  <cp:keywords>, docId:3D3D33FD8637978A1FBBC4E6BD27841F</cp:keywords>
  <cp:lastModifiedBy>Diego Castilla</cp:lastModifiedBy>
  <cp:revision>180</cp:revision>
  <dcterms:created xsi:type="dcterms:W3CDTF">2011-03-30T16:47:41Z</dcterms:created>
  <dcterms:modified xsi:type="dcterms:W3CDTF">2022-07-28T14:01:42Z</dcterms:modified>
</cp:coreProperties>
</file>