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337" r:id="rId3"/>
    <p:sldId id="338" r:id="rId4"/>
    <p:sldId id="351" r:id="rId5"/>
    <p:sldId id="282" r:id="rId6"/>
    <p:sldId id="449" r:id="rId7"/>
    <p:sldId id="339" r:id="rId8"/>
    <p:sldId id="285" r:id="rId9"/>
    <p:sldId id="287" r:id="rId10"/>
    <p:sldId id="291" r:id="rId11"/>
    <p:sldId id="439" r:id="rId12"/>
    <p:sldId id="446" r:id="rId13"/>
    <p:sldId id="448" r:id="rId14"/>
    <p:sldId id="450" r:id="rId15"/>
    <p:sldId id="297" r:id="rId16"/>
    <p:sldId id="445" r:id="rId17"/>
    <p:sldId id="304" r:id="rId18"/>
    <p:sldId id="455" r:id="rId19"/>
    <p:sldId id="456" r:id="rId20"/>
    <p:sldId id="454" r:id="rId21"/>
    <p:sldId id="457" r:id="rId22"/>
    <p:sldId id="393" r:id="rId23"/>
    <p:sldId id="407" r:id="rId24"/>
    <p:sldId id="458" r:id="rId25"/>
    <p:sldId id="360" r:id="rId26"/>
    <p:sldId id="452" r:id="rId27"/>
    <p:sldId id="453" r:id="rId28"/>
    <p:sldId id="459" r:id="rId29"/>
    <p:sldId id="388" r:id="rId30"/>
    <p:sldId id="415" r:id="rId31"/>
    <p:sldId id="460" r:id="rId32"/>
    <p:sldId id="461" r:id="rId33"/>
    <p:sldId id="462" r:id="rId34"/>
    <p:sldId id="463" r:id="rId35"/>
    <p:sldId id="464" r:id="rId36"/>
    <p:sldId id="442" r:id="rId37"/>
    <p:sldId id="443" r:id="rId38"/>
  </p:sldIdLst>
  <p:sldSz cx="12192000" cy="6858000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Hirle" initials="AH" lastIdx="3" clrIdx="0">
    <p:extLst>
      <p:ext uri="{19B8F6BF-5375-455C-9EA6-DF929625EA0E}">
        <p15:presenceInfo xmlns:p15="http://schemas.microsoft.com/office/powerpoint/2012/main" userId="S-1-5-21-1227541556-3329031530-2256429514-19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15" autoAdjust="0"/>
    <p:restoredTop sz="76909" autoAdjust="0"/>
  </p:normalViewPr>
  <p:slideViewPr>
    <p:cSldViewPr snapToGrid="0">
      <p:cViewPr varScale="1">
        <p:scale>
          <a:sx n="105" d="100"/>
          <a:sy n="105" d="100"/>
        </p:scale>
        <p:origin x="24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8T16:57:23.189" idx="2">
    <p:pos x="10" y="10"/>
    <p:text>Las diapositivas 25 a 28 se titulaban "¿Puede un profeta equivocarse?", y ahora la puntuación ha cambiado. ¿Es esa la idea? Es así desde la diapositiva 29 a la 31.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8T16:51:22.635" idx="1">
    <p:pos x="10" y="10"/>
    <p:text>Sólo en esta presentación aparece la edición en inglés. ¿Quitar de aquí o añadir todos los créditos?</p:text>
    <p:extLst>
      <p:ext uri="{C676402C-5697-4E1C-873F-D02D1690AC5C}">
        <p15:threadingInfo xmlns:p15="http://schemas.microsoft.com/office/powerpoint/2012/main" timeZoneBias="180"/>
      </p:ext>
    </p:extLst>
  </p:cm>
  <p:cm authorId="1" dt="2020-10-28T16:59:11.448" idx="3">
    <p:pos x="106" y="106"/>
    <p:text>Sólo aquí aparece "Cover art". En los otros es "Diseño de portada (libro original)" - y no es el mismo nombre de crédito</p:text>
    <p:extLst>
      <p:ext uri="{C676402C-5697-4E1C-873F-D02D1690AC5C}">
        <p15:threadingInfo xmlns:p15="http://schemas.microsoft.com/office/powerpoint/2012/main" timeZoneBias="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0713-78FF-4F85-AD91-9AB2445025DA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22F5F-E229-4CDF-B9BC-0D015AF4C6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7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06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49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78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19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14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28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9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04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94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90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40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76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59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92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DB0E-90BB-464C-90FD-BE43249AA4F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33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409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844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705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002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2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706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780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4542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879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308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5127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principal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1D12-AE5D-4066-973D-59F3920DD95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CD986-7BF1-40AE-B9F7-853A578E64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7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677FF51C-A0C7-EF8B-538E-5310BA04E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2999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04629" y="0"/>
            <a:ext cx="104239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04628" y="1325563"/>
            <a:ext cx="10863253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2. Es un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portavoz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de Dios</a:t>
            </a:r>
          </a:p>
          <a:p>
            <a:pPr>
              <a:lnSpc>
                <a:spcPct val="80000"/>
              </a:lnSpc>
            </a:pPr>
            <a:endParaRPr lang="en-US" altLang="en-US" sz="3200" b="1" dirty="0"/>
          </a:p>
          <a:p>
            <a:pPr marL="268288">
              <a:buNone/>
            </a:pPr>
            <a:r>
              <a:rPr lang="en-US" altLang="en-US" sz="3200" dirty="0" err="1"/>
              <a:t>Éxodo</a:t>
            </a:r>
            <a:r>
              <a:rPr lang="en-US" altLang="en-US" sz="3200" dirty="0"/>
              <a:t> 7:1, 2 - "</a:t>
            </a:r>
            <a:r>
              <a:rPr lang="en-US" altLang="en-US" sz="3200" dirty="0" err="1"/>
              <a:t>Te</a:t>
            </a:r>
            <a:r>
              <a:rPr lang="en-US" altLang="en-US" sz="3200" dirty="0"/>
              <a:t> he </a:t>
            </a:r>
            <a:r>
              <a:rPr lang="en-US" altLang="en-US" sz="3200" dirty="0" err="1"/>
              <a:t>puesto</a:t>
            </a:r>
            <a:r>
              <a:rPr lang="en-US" altLang="en-US" sz="3200" dirty="0"/>
              <a:t> </a:t>
            </a:r>
            <a:r>
              <a:rPr lang="pt-BR" altLang="en-US" sz="3200" dirty="0"/>
              <a:t>como Dios sobre </a:t>
            </a:r>
            <a:r>
              <a:rPr lang="pt-BR" altLang="en-US" sz="3200" dirty="0" err="1"/>
              <a:t>el</a:t>
            </a:r>
            <a:r>
              <a:rPr lang="pt-BR" altLang="en-US" sz="3200" dirty="0"/>
              <a:t> </a:t>
            </a:r>
            <a:r>
              <a:rPr lang="pt-BR" altLang="en-US" sz="3200" dirty="0" err="1"/>
              <a:t>Faraón</a:t>
            </a:r>
            <a:r>
              <a:rPr lang="pt-BR" altLang="en-US" sz="3200" dirty="0"/>
              <a:t>, y tu </a:t>
            </a:r>
            <a:r>
              <a:rPr lang="pt-BR" altLang="en-US" sz="3200" dirty="0" err="1"/>
              <a:t>hermano</a:t>
            </a:r>
            <a:r>
              <a:rPr lang="pt-BR" altLang="en-US" sz="3200" dirty="0"/>
              <a:t> </a:t>
            </a:r>
            <a:r>
              <a:rPr lang="pt-BR" altLang="en-US" sz="3200" dirty="0" err="1"/>
              <a:t>Aarón</a:t>
            </a:r>
            <a:r>
              <a:rPr lang="pt-BR" altLang="en-US" sz="3200" dirty="0"/>
              <a:t> será tu profeta. </a:t>
            </a:r>
            <a:r>
              <a:rPr lang="en-US" altLang="en-US" sz="3200" dirty="0" err="1"/>
              <a:t>Hablarás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todo</a:t>
            </a:r>
            <a:r>
              <a:rPr lang="en-US" altLang="en-US" sz="3200" dirty="0"/>
              <a:t> lo que </a:t>
            </a:r>
            <a:r>
              <a:rPr lang="en-US" altLang="en-US" sz="3200" dirty="0" err="1"/>
              <a:t>yo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mande</a:t>
            </a:r>
            <a:r>
              <a:rPr lang="en-US" altLang="en-US" sz="3200" dirty="0"/>
              <a:t>, y </a:t>
            </a:r>
            <a:r>
              <a:rPr lang="en-US" altLang="en-US" sz="3200" dirty="0" err="1"/>
              <a:t>Aarón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hermano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hablará</a:t>
            </a:r>
            <a:r>
              <a:rPr lang="en-US" altLang="en-US" sz="3200" dirty="0"/>
              <a:t> al </a:t>
            </a:r>
            <a:r>
              <a:rPr lang="en-US" altLang="en-US" sz="3200" dirty="0" err="1"/>
              <a:t>Faraón</a:t>
            </a:r>
            <a:r>
              <a:rPr lang="en-US" altLang="en-US" sz="3200" dirty="0"/>
              <a:t>" (NAA).</a:t>
            </a:r>
          </a:p>
          <a:p>
            <a:pPr marL="268288">
              <a:buNone/>
            </a:pPr>
            <a:endParaRPr lang="en-US" altLang="en-US" sz="3200" b="1" dirty="0"/>
          </a:p>
          <a:p>
            <a:pPr marL="268288">
              <a:buNone/>
            </a:pPr>
            <a:r>
              <a:rPr lang="en-US" altLang="en-US" sz="3200" dirty="0" err="1"/>
              <a:t>Éxodo</a:t>
            </a:r>
            <a:r>
              <a:rPr lang="en-US" altLang="en-US" sz="3200" dirty="0"/>
              <a:t> 4:15, 16 - "</a:t>
            </a:r>
            <a:r>
              <a:rPr lang="en-US" altLang="en-US" sz="3200" dirty="0" err="1"/>
              <a:t>Él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hablará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ti</a:t>
            </a:r>
            <a:r>
              <a:rPr lang="en-US" altLang="en-US" sz="3200" dirty="0"/>
              <a:t> al pueblo; </a:t>
            </a:r>
            <a:r>
              <a:rPr lang="en-US" altLang="en-US" sz="3200" dirty="0" err="1"/>
              <a:t>será</a:t>
            </a:r>
            <a:r>
              <a:rPr lang="en-US" altLang="en-US" sz="3200" dirty="0"/>
              <a:t> </a:t>
            </a:r>
            <a:r>
              <a:rPr lang="en-US" alt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como</a:t>
            </a:r>
            <a:r>
              <a:rPr lang="en-US" alt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su</a:t>
            </a:r>
            <a:r>
              <a:rPr lang="en-US" alt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boca </a:t>
            </a:r>
            <a:r>
              <a:rPr lang="en-US" altLang="en-US" sz="3200" dirty="0"/>
              <a:t>y </a:t>
            </a:r>
            <a:r>
              <a:rPr lang="en-US" altLang="en-US" sz="3200" dirty="0" err="1"/>
              <a:t>tú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serás</a:t>
            </a:r>
            <a:r>
              <a:rPr lang="en-US" altLang="en-US" sz="3200" dirty="0"/>
              <a:t> para </a:t>
            </a:r>
            <a:r>
              <a:rPr lang="en-US" altLang="en-US" sz="3200" dirty="0" err="1"/>
              <a:t>ellos</a:t>
            </a:r>
            <a:r>
              <a:rPr lang="en-US" altLang="en-US" sz="3200" dirty="0"/>
              <a:t> </a:t>
            </a:r>
            <a:r>
              <a:rPr lang="en-US" alt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como</a:t>
            </a:r>
            <a:r>
              <a:rPr lang="en-US" alt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Dios</a:t>
            </a:r>
            <a:r>
              <a:rPr lang="en-US" altLang="en-US" sz="3200" dirty="0"/>
              <a:t>" (NAA).</a:t>
            </a:r>
          </a:p>
        </p:txBody>
      </p:sp>
    </p:spTree>
    <p:extLst>
      <p:ext uri="{BB962C8B-B14F-4D97-AF65-F5344CB8AC3E}">
        <p14:creationId xmlns:p14="http://schemas.microsoft.com/office/powerpoint/2010/main" val="4137411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790864" y="529201"/>
            <a:ext cx="111951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1113593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13592" y="1325563"/>
            <a:ext cx="9760595" cy="4544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3. Es un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proclamador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de la Palabra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divina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447675" indent="-228600"/>
            <a:endParaRPr lang="en-US" sz="3200" dirty="0">
              <a:solidFill>
                <a:prstClr val="black"/>
              </a:solidFill>
            </a:endParaRPr>
          </a:p>
          <a:p>
            <a:pPr marL="447675" indent="-228600"/>
            <a:r>
              <a:rPr lang="en-US" sz="3200" dirty="0" err="1">
                <a:solidFill>
                  <a:prstClr val="black"/>
                </a:solidFill>
              </a:rPr>
              <a:t>Fórmulas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bíblicas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pt-BR" sz="3200" dirty="0">
                <a:solidFill>
                  <a:prstClr val="black"/>
                </a:solidFill>
              </a:rPr>
              <a:t>específicas</a:t>
            </a:r>
            <a:r>
              <a:rPr lang="en-US" sz="3200" dirty="0">
                <a:solidFill>
                  <a:prstClr val="black"/>
                </a:solidFill>
              </a:rPr>
              <a:t>:</a:t>
            </a:r>
          </a:p>
          <a:p>
            <a:pPr marL="447675" indent="-228600"/>
            <a:endParaRPr lang="en-US" sz="3200" dirty="0">
              <a:solidFill>
                <a:prstClr val="black"/>
              </a:solidFill>
            </a:endParaRPr>
          </a:p>
          <a:p>
            <a:pPr marL="447675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"La palabra del </a:t>
            </a:r>
            <a:r>
              <a:rPr lang="en-US" sz="3200" dirty="0" err="1">
                <a:solidFill>
                  <a:prstClr val="black"/>
                </a:solidFill>
              </a:rPr>
              <a:t>Señor</a:t>
            </a:r>
            <a:r>
              <a:rPr lang="en-US" sz="3200" dirty="0">
                <a:solidFill>
                  <a:prstClr val="black"/>
                </a:solidFill>
              </a:rPr>
              <a:t> vino al </a:t>
            </a:r>
            <a:r>
              <a:rPr lang="en-US" sz="3200" dirty="0" err="1">
                <a:solidFill>
                  <a:prstClr val="black"/>
                </a:solidFill>
              </a:rPr>
              <a:t>profeta</a:t>
            </a:r>
            <a:r>
              <a:rPr lang="en-US" sz="3200" dirty="0">
                <a:solidFill>
                  <a:prstClr val="black"/>
                </a:solidFill>
              </a:rPr>
              <a:t>..."</a:t>
            </a:r>
          </a:p>
          <a:p>
            <a:pPr marL="447675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"El </a:t>
            </a:r>
            <a:r>
              <a:rPr lang="en-US" sz="3200" dirty="0" err="1">
                <a:solidFill>
                  <a:prstClr val="black"/>
                </a:solidFill>
              </a:rPr>
              <a:t>Señor</a:t>
            </a:r>
            <a:r>
              <a:rPr lang="en-US" sz="3200" dirty="0">
                <a:solidFill>
                  <a:prstClr val="black"/>
                </a:solidFill>
              </a:rPr>
              <a:t> lo dice..."</a:t>
            </a:r>
          </a:p>
          <a:p>
            <a:pPr marL="447675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"</a:t>
            </a:r>
            <a:r>
              <a:rPr lang="en-US" sz="3200" dirty="0" err="1">
                <a:solidFill>
                  <a:prstClr val="black"/>
                </a:solidFill>
              </a:rPr>
              <a:t>Esto</a:t>
            </a:r>
            <a:r>
              <a:rPr lang="en-US" sz="3200" dirty="0">
                <a:solidFill>
                  <a:prstClr val="black"/>
                </a:solidFill>
              </a:rPr>
              <a:t> es lo que dice </a:t>
            </a:r>
            <a:r>
              <a:rPr lang="en-US" sz="3200" dirty="0" err="1">
                <a:solidFill>
                  <a:prstClr val="black"/>
                </a:solidFill>
              </a:rPr>
              <a:t>el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Señor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Altísimo</a:t>
            </a:r>
            <a:r>
              <a:rPr lang="en-US" sz="3200" dirty="0">
                <a:solidFill>
                  <a:prstClr val="black"/>
                </a:solidFill>
              </a:rPr>
              <a:t>..."</a:t>
            </a:r>
          </a:p>
          <a:p>
            <a:pPr marL="447675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"El </a:t>
            </a:r>
            <a:r>
              <a:rPr lang="en-US" sz="3200" dirty="0" err="1">
                <a:solidFill>
                  <a:prstClr val="black"/>
                </a:solidFill>
              </a:rPr>
              <a:t>Señor</a:t>
            </a:r>
            <a:r>
              <a:rPr lang="en-US" sz="3200" dirty="0">
                <a:solidFill>
                  <a:prstClr val="black"/>
                </a:solidFill>
              </a:rPr>
              <a:t> me </a:t>
            </a:r>
            <a:r>
              <a:rPr lang="en-US" sz="3200" dirty="0" err="1">
                <a:solidFill>
                  <a:prstClr val="black"/>
                </a:solidFill>
              </a:rPr>
              <a:t>dijo</a:t>
            </a:r>
            <a:r>
              <a:rPr lang="en-US" sz="3200" dirty="0">
                <a:solidFill>
                  <a:prstClr val="black"/>
                </a:solidFill>
              </a:rPr>
              <a:t>..."</a:t>
            </a:r>
          </a:p>
        </p:txBody>
      </p:sp>
    </p:spTree>
    <p:extLst>
      <p:ext uri="{BB962C8B-B14F-4D97-AF65-F5344CB8AC3E}">
        <p14:creationId xmlns:p14="http://schemas.microsoft.com/office/powerpoint/2010/main" val="96544679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086700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86699" y="1325563"/>
            <a:ext cx="10549489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4. Es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el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que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presenta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la imagen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correcta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de Dios</a:t>
            </a:r>
          </a:p>
          <a:p>
            <a:endParaRPr lang="en-US" sz="3200" b="1" dirty="0">
              <a:solidFill>
                <a:srgbClr val="A50021"/>
              </a:solidFill>
              <a:cs typeface="Arial" panose="020B0604020202020204" pitchFamily="34" charset="0"/>
            </a:endParaRPr>
          </a:p>
          <a:p>
            <a:pPr marL="627063" lvl="0" indent="-447675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Los </a:t>
            </a:r>
            <a:r>
              <a:rPr lang="en-US" sz="3200" dirty="0" err="1">
                <a:solidFill>
                  <a:prstClr val="black"/>
                </a:solidFill>
              </a:rPr>
              <a:t>profetas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pintan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retrato</a:t>
            </a:r>
            <a:r>
              <a:rPr lang="en-US" sz="3200" dirty="0">
                <a:solidFill>
                  <a:prstClr val="black"/>
                </a:solidFill>
              </a:rPr>
              <a:t> de Dios </a:t>
            </a:r>
            <a:r>
              <a:rPr lang="en-US" sz="3200" dirty="0" err="1">
                <a:solidFill>
                  <a:prstClr val="black"/>
                </a:solidFill>
              </a:rPr>
              <a:t>sobre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lienzo</a:t>
            </a:r>
            <a:r>
              <a:rPr lang="en-US" sz="3200" dirty="0">
                <a:solidFill>
                  <a:prstClr val="black"/>
                </a:solidFill>
              </a:rPr>
              <a:t> de </a:t>
            </a:r>
            <a:r>
              <a:rPr lang="en-US" sz="3200" dirty="0" err="1">
                <a:solidFill>
                  <a:prstClr val="black"/>
                </a:solidFill>
              </a:rPr>
              <a:t>fondo</a:t>
            </a:r>
            <a:r>
              <a:rPr lang="en-US" sz="3200" dirty="0">
                <a:solidFill>
                  <a:prstClr val="black"/>
                </a:solidFill>
              </a:rPr>
              <a:t> del gran </a:t>
            </a:r>
            <a:r>
              <a:rPr lang="en-US" sz="3200" dirty="0" err="1">
                <a:solidFill>
                  <a:prstClr val="black"/>
                </a:solidFill>
              </a:rPr>
              <a:t>conflicto</a:t>
            </a:r>
            <a:r>
              <a:rPr lang="en-US" sz="3200" dirty="0">
                <a:solidFill>
                  <a:prstClr val="black"/>
                </a:solidFill>
              </a:rPr>
              <a:t> entre </a:t>
            </a:r>
            <a:r>
              <a:rPr lang="en-US" sz="3200" dirty="0" err="1">
                <a:solidFill>
                  <a:prstClr val="black"/>
                </a:solidFill>
              </a:rPr>
              <a:t>el</a:t>
            </a:r>
            <a:r>
              <a:rPr lang="en-US" sz="3200" dirty="0">
                <a:solidFill>
                  <a:prstClr val="black"/>
                </a:solidFill>
              </a:rPr>
              <a:t> bien y </a:t>
            </a:r>
            <a:r>
              <a:rPr lang="en-US" sz="3200" dirty="0" err="1">
                <a:solidFill>
                  <a:prstClr val="black"/>
                </a:solidFill>
              </a:rPr>
              <a:t>el</a:t>
            </a:r>
            <a:r>
              <a:rPr lang="en-US" sz="3200" dirty="0">
                <a:solidFill>
                  <a:prstClr val="black"/>
                </a:solidFill>
              </a:rPr>
              <a:t> mal. </a:t>
            </a:r>
          </a:p>
          <a:p>
            <a:pPr marL="627063" lvl="0" indent="-447675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pPr marL="627063" lvl="0" indent="-447675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prstClr val="black"/>
                </a:solidFill>
              </a:rPr>
              <a:t>Su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función</a:t>
            </a:r>
            <a:r>
              <a:rPr lang="en-US" sz="3200" dirty="0">
                <a:solidFill>
                  <a:prstClr val="black"/>
                </a:solidFill>
              </a:rPr>
              <a:t> principal es </a:t>
            </a:r>
            <a:r>
              <a:rPr lang="en-US" sz="3200" dirty="0" err="1">
                <a:solidFill>
                  <a:prstClr val="black"/>
                </a:solidFill>
              </a:rPr>
              <a:t>restaurar</a:t>
            </a:r>
            <a:r>
              <a:rPr lang="en-US" sz="3200" dirty="0">
                <a:solidFill>
                  <a:prstClr val="black"/>
                </a:solidFill>
              </a:rPr>
              <a:t> la </a:t>
            </a:r>
            <a:r>
              <a:rPr lang="en-US" sz="3200" dirty="0" err="1">
                <a:solidFill>
                  <a:prstClr val="black"/>
                </a:solidFill>
              </a:rPr>
              <a:t>verdadera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comprensión</a:t>
            </a:r>
            <a:r>
              <a:rPr lang="en-US" sz="3200" dirty="0">
                <a:solidFill>
                  <a:prstClr val="black"/>
                </a:solidFill>
              </a:rPr>
              <a:t> de Dios (</a:t>
            </a:r>
            <a:r>
              <a:rPr lang="en-US" sz="3200" dirty="0" err="1">
                <a:solidFill>
                  <a:prstClr val="black"/>
                </a:solidFill>
              </a:rPr>
              <a:t>Os</a:t>
            </a:r>
            <a:r>
              <a:rPr lang="en-US" sz="3200" dirty="0">
                <a:solidFill>
                  <a:prstClr val="black"/>
                </a:solidFill>
              </a:rPr>
              <a:t> 4:1, 6; 5:1). </a:t>
            </a:r>
          </a:p>
        </p:txBody>
      </p:sp>
    </p:spTree>
    <p:extLst>
      <p:ext uri="{BB962C8B-B14F-4D97-AF65-F5344CB8AC3E}">
        <p14:creationId xmlns:p14="http://schemas.microsoft.com/office/powerpoint/2010/main" val="366533727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068770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68770" y="1325563"/>
            <a:ext cx="51866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5. Es un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intérprete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de la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historia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281952" y="1910338"/>
            <a:ext cx="10524565" cy="4052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err="1">
                <a:solidFill>
                  <a:prstClr val="black"/>
                </a:solidFill>
              </a:rPr>
              <a:t>Predicción del futuro </a:t>
            </a:r>
            <a:r>
              <a:rPr lang="pt-BR" sz="3200"/>
              <a:t>- papel </a:t>
            </a:r>
            <a:r>
              <a:rPr lang="en-US" sz="3200" err="1">
                <a:solidFill>
                  <a:prstClr val="black"/>
                </a:solidFill>
              </a:rPr>
              <a:t>secundario de los profetas bíblicos.</a:t>
            </a: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3200">
              <a:solidFill>
                <a:prstClr val="black"/>
              </a:solidFill>
            </a:endParaRP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>
                <a:cs typeface="Arial" panose="020B0604020202020204" pitchFamily="34" charset="0"/>
              </a:rPr>
              <a:t>Es un </a:t>
            </a:r>
            <a:r>
              <a:rPr lang="en-US" sz="3200" b="1" err="1">
                <a:solidFill>
                  <a:srgbClr val="C00000"/>
                </a:solidFill>
                <a:cs typeface="Arial" panose="020B0604020202020204" pitchFamily="34" charset="0"/>
              </a:rPr>
              <a:t>intérprete </a:t>
            </a:r>
            <a:r>
              <a:rPr lang="en-US" sz="3200">
                <a:cs typeface="Arial" panose="020B0604020202020204" pitchFamily="34" charset="0"/>
              </a:rPr>
              <a:t>de la historia.</a:t>
            </a: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3200">
              <a:solidFill>
                <a:prstClr val="black"/>
              </a:solidFill>
            </a:endParaRP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err="1">
                <a:solidFill>
                  <a:prstClr val="black"/>
                </a:solidFill>
              </a:rPr>
              <a:t>Los profetas son triples: interpretan lo que ha sucedido en la historia pasada, predicen el futuro, pero exhortan a la gente a actuar éticamente en el presente.</a:t>
            </a:r>
          </a:p>
        </p:txBody>
      </p:sp>
    </p:spTree>
    <p:extLst>
      <p:ext uri="{BB962C8B-B14F-4D97-AF65-F5344CB8AC3E}">
        <p14:creationId xmlns:p14="http://schemas.microsoft.com/office/powerpoint/2010/main" val="20135441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086699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86699" y="1325563"/>
            <a:ext cx="7295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6. Es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una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persona de especial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comprensión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299881" y="2061221"/>
            <a:ext cx="10390095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>
                <a:solidFill>
                  <a:prstClr val="black"/>
                </a:solidFill>
              </a:rPr>
              <a:t>Un "vidente" (</a:t>
            </a:r>
            <a:r>
              <a:rPr lang="en-US" sz="3200" i="1" err="1">
                <a:solidFill>
                  <a:prstClr val="black"/>
                </a:solidFill>
              </a:rPr>
              <a:t>rō'eh</a:t>
            </a:r>
            <a:r>
              <a:rPr lang="en-US" sz="3200">
                <a:solidFill>
                  <a:prstClr val="black"/>
                </a:solidFill>
              </a:rPr>
              <a:t>). La raíz hebrea </a:t>
            </a:r>
            <a:r>
              <a:rPr lang="en-US" sz="3200" i="1" err="1">
                <a:solidFill>
                  <a:prstClr val="black"/>
                </a:solidFill>
              </a:rPr>
              <a:t>ra'ah </a:t>
            </a:r>
            <a:r>
              <a:rPr lang="en-US" sz="3200" err="1">
                <a:solidFill>
                  <a:prstClr val="black"/>
                </a:solidFill>
              </a:rPr>
              <a:t>significa "ver".</a:t>
            </a: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3200">
              <a:solidFill>
                <a:prstClr val="black"/>
              </a:solidFill>
            </a:endParaRP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>
                <a:solidFill>
                  <a:prstClr val="black"/>
                </a:solidFill>
              </a:rPr>
              <a:t>El profeta es alguien con visión, una persona con percepción.</a:t>
            </a:r>
          </a:p>
          <a:p>
            <a:pPr lvl="0">
              <a:spcBef>
                <a:spcPts val="1000"/>
              </a:spcBef>
            </a:pPr>
            <a:endParaRPr lang="en-US" sz="3200">
              <a:solidFill>
                <a:prstClr val="black"/>
              </a:solidFill>
            </a:endParaRP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err="1">
                <a:solidFill>
                  <a:prstClr val="black"/>
                </a:solidFill>
              </a:rPr>
              <a:t>Los profetas ven la vida desde el ángulo de Dios. </a:t>
            </a:r>
          </a:p>
        </p:txBody>
      </p:sp>
    </p:spTree>
    <p:extLst>
      <p:ext uri="{BB962C8B-B14F-4D97-AF65-F5344CB8AC3E}">
        <p14:creationId xmlns:p14="http://schemas.microsoft.com/office/powerpoint/2010/main" val="302984692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7735" y="1325563"/>
            <a:ext cx="10988759" cy="691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Calibri "/>
                <a:cs typeface="Arial" panose="020B0604020202020204" pitchFamily="34" charset="0"/>
              </a:rPr>
              <a:t>7. Es un hombre de Dios</a:t>
            </a:r>
          </a:p>
          <a:p>
            <a:endParaRPr lang="en-US" altLang="en-US" sz="3200" dirty="0">
              <a:latin typeface="Calibri 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-6867236" y="2438681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077735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318675" y="2017059"/>
            <a:ext cx="1082040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200"/>
              <a:t>"Hombre de Dios" (</a:t>
            </a:r>
            <a:r>
              <a:rPr lang="en-US" altLang="en-US" sz="3200" i="1"/>
              <a:t>'îš 'ĕlōhîm</a:t>
            </a:r>
            <a:r>
              <a:rPr lang="en-US" altLang="en-US" sz="3200"/>
              <a:t>) - 76 veces en el 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3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200" err="1"/>
              <a:t>Por ejemplo: Eliseo (36 veces), profetas desconocidos (20 veces), Elías (7 veces), Samuel (4 veces).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3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200"/>
              <a:t>Relación especial con Dios.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3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200"/>
              <a:t>Armonía con la ley, la verdad y la voluntad de Dios.</a:t>
            </a:r>
          </a:p>
        </p:txBody>
      </p:sp>
    </p:spTree>
    <p:extLst>
      <p:ext uri="{BB962C8B-B14F-4D97-AF65-F5344CB8AC3E}">
        <p14:creationId xmlns:p14="http://schemas.microsoft.com/office/powerpoint/2010/main" val="407788085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086700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86700" y="1325563"/>
            <a:ext cx="87548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8. Es un hombre del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Espíritu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(</a:t>
            </a:r>
            <a:r>
              <a:rPr lang="en-US" sz="3200" b="1" i="1" dirty="0">
                <a:solidFill>
                  <a:srgbClr val="C00000"/>
                </a:solidFill>
                <a:cs typeface="Arial" panose="020B0604020202020204" pitchFamily="34" charset="0"/>
              </a:rPr>
              <a:t>'</a:t>
            </a:r>
            <a:r>
              <a:rPr lang="en-US" sz="3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îš</a:t>
            </a:r>
            <a:r>
              <a:rPr lang="en-US" sz="3200" b="1" i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anose="020B0604020202020204" pitchFamily="34" charset="0"/>
              </a:rPr>
              <a:t>hārūaḥ</a:t>
            </a:r>
            <a:r>
              <a:rPr lang="en-US" sz="3200" b="1" i="1" dirty="0">
                <a:solidFill>
                  <a:srgbClr val="C00000"/>
                </a:solidFill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Oseas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9:7).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308847" y="2048397"/>
            <a:ext cx="9018494" cy="1826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prstClr val="black"/>
                </a:solidFill>
              </a:rPr>
              <a:t>El verdadero profeta es guiado por el Espíritu Santo.</a:t>
            </a: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en-US" sz="3200">
              <a:solidFill>
                <a:prstClr val="black"/>
              </a:solidFill>
            </a:endParaRP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prstClr val="black"/>
                </a:solidFill>
              </a:rPr>
              <a:t>El Espíritu de Dios le da el mensaje.</a:t>
            </a:r>
          </a:p>
        </p:txBody>
      </p:sp>
    </p:spTree>
    <p:extLst>
      <p:ext uri="{BB962C8B-B14F-4D97-AF65-F5344CB8AC3E}">
        <p14:creationId xmlns:p14="http://schemas.microsoft.com/office/powerpoint/2010/main" val="301838498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1254068" y="1910338"/>
            <a:ext cx="10937932" cy="4193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>
              <a:solidFill>
                <a:srgbClr val="A50021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US" altLang="en-US" sz="3200" err="1">
                <a:latin typeface="+mn-lt"/>
              </a:rPr>
              <a:t>Refleja los tratados suzeranos/vasallos (hititas):</a:t>
            </a:r>
          </a:p>
          <a:p>
            <a:r>
              <a:rPr lang="en-US" altLang="en-US" sz="3200">
                <a:latin typeface="+mn-lt"/>
              </a:rPr>
              <a:t> 	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200" err="1">
                <a:latin typeface="+mn-lt"/>
              </a:rPr>
              <a:t>Preámbulo - identidad.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200" err="1">
                <a:latin typeface="+mn-lt"/>
              </a:rPr>
              <a:t>Prólogo histórico: </a:t>
            </a:r>
            <a:r>
              <a:rPr lang="pt-BR" sz="3200">
                <a:latin typeface="+mn-lt"/>
              </a:rPr>
              <a:t>definición de la relación pasada.</a:t>
            </a:r>
            <a:endParaRPr lang="en-US" altLang="en-US" sz="320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sz="3200" err="1">
                <a:latin typeface="+mn-lt"/>
              </a:rPr>
              <a:t>Estipulaciones - leyes.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200" err="1">
                <a:latin typeface="+mn-lt"/>
              </a:rPr>
              <a:t>Bendiciones y maldiciones (los profetas mencionan las bendiciones y maldiciones de la alianza y llaman al pueblo al arrepentimiento).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200" err="1">
                <a:latin typeface="+mn-lt"/>
              </a:rPr>
              <a:t>Testigos.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3200" err="1">
                <a:latin typeface="+mn-lt"/>
              </a:rPr>
              <a:t>Disposiciones especiales.</a:t>
            </a:r>
          </a:p>
          <a:p>
            <a:endParaRPr lang="en-US" sz="3200" b="1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077735" y="0"/>
            <a:ext cx="107556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77735" y="1325563"/>
            <a:ext cx="4269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9. Es un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servidor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del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pacto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928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8944264" y="7787251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/>
          <p:nvPr/>
        </p:nvSpPr>
        <p:spPr>
          <a:xfrm>
            <a:off x="1068771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68771" y="1325563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10. Es un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mediador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pt-BR" sz="3200" b="1" dirty="0">
                <a:solidFill>
                  <a:srgbClr val="C00000"/>
                </a:solidFill>
                <a:cs typeface="Arial" panose="020B0604020202020204" pitchFamily="34" charset="0"/>
              </a:rPr>
              <a:t>e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intercesor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66715" y="1910338"/>
            <a:ext cx="102142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/>
              <a:t>La primera mención de </a:t>
            </a:r>
            <a:r>
              <a:rPr lang="en-US" altLang="en-US" sz="3200" i="1" err="1"/>
              <a:t>nāḇî </a:t>
            </a:r>
            <a:r>
              <a:rPr lang="en-US" altLang="en-US" sz="3200"/>
              <a:t>("profeta") es en el contexto de la intercesión. Abraham intercede por Abimelec (Gn 20:7, 17).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err="1"/>
              <a:t>Los profetas se sitúan </a:t>
            </a:r>
            <a:r>
              <a:rPr lang="pt-BR" altLang="en-US" sz="3200"/>
              <a:t>entre </a:t>
            </a:r>
            <a:r>
              <a:rPr lang="en-US" altLang="en-US" sz="3200"/>
              <a:t>Dios y su pueblo, mediando la comunicación entre ambas partes.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err="1"/>
              <a:t>Ejemplos importantes: Moisés, Samuel y Daniel. </a:t>
            </a:r>
          </a:p>
        </p:txBody>
      </p:sp>
    </p:spTree>
    <p:extLst>
      <p:ext uri="{BB962C8B-B14F-4D97-AF65-F5344CB8AC3E}">
        <p14:creationId xmlns:p14="http://schemas.microsoft.com/office/powerpoint/2010/main" val="73797440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8955" y="1911262"/>
            <a:ext cx="10531560" cy="462376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3200" err="1"/>
              <a:t>Pide una relación verdadera y significativa con Dios sin formalismos.</a:t>
            </a:r>
          </a:p>
          <a:p>
            <a:pPr>
              <a:lnSpc>
                <a:spcPct val="100000"/>
              </a:lnSpc>
            </a:pPr>
            <a:endParaRPr lang="en-US" altLang="en-US" sz="3200"/>
          </a:p>
          <a:p>
            <a:pPr>
              <a:lnSpc>
                <a:spcPct val="100000"/>
              </a:lnSpc>
            </a:pPr>
            <a:r>
              <a:rPr lang="en-US" altLang="en-US" sz="3200" err="1"/>
              <a:t>Apela al arrepentimiento. </a:t>
            </a:r>
          </a:p>
          <a:p>
            <a:pPr>
              <a:lnSpc>
                <a:spcPct val="100000"/>
              </a:lnSpc>
            </a:pPr>
            <a:endParaRPr lang="en-US" altLang="en-US" sz="3200"/>
          </a:p>
          <a:p>
            <a:pPr>
              <a:lnSpc>
                <a:spcPct val="100000"/>
              </a:lnSpc>
            </a:pPr>
            <a:r>
              <a:rPr lang="en-US" altLang="en-US" sz="3200"/>
              <a:t>Es un reformista social: pide una atención especial para los pobres, los huérfanos, las viudas y otras personas vulnerables de la sociedad.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8944264" y="7787251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113594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88886" y="1326488"/>
            <a:ext cx="5675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11. Es un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renovador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y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reformador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413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668" y="1276561"/>
            <a:ext cx="11064401" cy="2286115"/>
          </a:xfrm>
        </p:spPr>
        <p:txBody>
          <a:bodyPr>
            <a:normAutofit/>
          </a:bodyPr>
          <a:lstStyle/>
          <a:p>
            <a:r>
              <a:rPr lang="en-US" sz="3200" dirty="0" err="1"/>
              <a:t>Aparece</a:t>
            </a:r>
            <a:r>
              <a:rPr lang="en-US" sz="3200" dirty="0"/>
              <a:t> </a:t>
            </a:r>
            <a:r>
              <a:rPr lang="en-US" sz="3200" dirty="0" err="1"/>
              <a:t>el</a:t>
            </a:r>
            <a:r>
              <a:rPr lang="en-US" sz="3200" dirty="0"/>
              <a:t> don </a:t>
            </a:r>
            <a:r>
              <a:rPr lang="en-US" sz="3200" dirty="0" err="1"/>
              <a:t>profético</a:t>
            </a:r>
            <a:r>
              <a:rPr lang="en-US" sz="3200" dirty="0"/>
              <a:t> (Gen 3:1-6).</a:t>
            </a:r>
          </a:p>
          <a:p>
            <a:r>
              <a:rPr lang="pt-BR" sz="3200" dirty="0" err="1"/>
              <a:t>Comienza</a:t>
            </a:r>
            <a:r>
              <a:rPr lang="pt-BR" sz="3200" dirty="0"/>
              <a:t> </a:t>
            </a:r>
            <a:r>
              <a:rPr lang="pt-BR" sz="3200" dirty="0" err="1"/>
              <a:t>cuando</a:t>
            </a:r>
            <a:r>
              <a:rPr lang="pt-BR" sz="3200" dirty="0"/>
              <a:t> Dios anuncia </a:t>
            </a:r>
            <a:r>
              <a:rPr lang="pt-BR" sz="3200" dirty="0" err="1"/>
              <a:t>el</a:t>
            </a:r>
            <a:r>
              <a:rPr lang="pt-BR" sz="3200" dirty="0"/>
              <a:t> </a:t>
            </a:r>
            <a:r>
              <a:rPr lang="pt-BR" sz="3200" dirty="0" err="1"/>
              <a:t>protoevangelio</a:t>
            </a:r>
            <a:r>
              <a:rPr lang="pt-BR" sz="3200" dirty="0"/>
              <a:t> </a:t>
            </a:r>
            <a:r>
              <a:rPr lang="en-US" sz="3200" dirty="0"/>
              <a:t>(</a:t>
            </a:r>
            <a:r>
              <a:rPr lang="en-US" sz="3200" dirty="0" err="1"/>
              <a:t>Gn</a:t>
            </a:r>
            <a:r>
              <a:rPr lang="en-US" sz="3200" dirty="0"/>
              <a:t> 3,15). </a:t>
            </a:r>
          </a:p>
          <a:p>
            <a:r>
              <a:rPr lang="pt-BR" sz="3200" dirty="0"/>
              <a:t>Este anuncio </a:t>
            </a:r>
            <a:r>
              <a:rPr lang="en-US" sz="3200" dirty="0" err="1"/>
              <a:t>soteriológico</a:t>
            </a:r>
            <a:r>
              <a:rPr lang="en-US" sz="3200" dirty="0"/>
              <a:t> </a:t>
            </a:r>
            <a:r>
              <a:rPr lang="pt-BR" sz="3200" dirty="0"/>
              <a:t>es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fundamento</a:t>
            </a:r>
            <a:r>
              <a:rPr lang="en-US" sz="3200" dirty="0"/>
              <a:t> de </a:t>
            </a:r>
            <a:r>
              <a:rPr lang="en-US" sz="3200" dirty="0" err="1"/>
              <a:t>los</a:t>
            </a:r>
            <a:r>
              <a:rPr lang="en-US" sz="3200" dirty="0"/>
              <a:t> </a:t>
            </a:r>
            <a:r>
              <a:rPr lang="en-US" sz="3200" dirty="0" err="1"/>
              <a:t>acontecimientos</a:t>
            </a:r>
            <a:r>
              <a:rPr lang="en-US" sz="3200" dirty="0"/>
              <a:t> </a:t>
            </a:r>
            <a:r>
              <a:rPr lang="en-US" sz="3200" dirty="0" err="1"/>
              <a:t>futuros</a:t>
            </a:r>
            <a:r>
              <a:rPr lang="en-US" sz="3200" dirty="0"/>
              <a:t> </a:t>
            </a:r>
            <a:r>
              <a:rPr lang="en-US" sz="3200" dirty="0" err="1"/>
              <a:t>centrados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promesa</a:t>
            </a:r>
            <a:r>
              <a:rPr lang="en-US" sz="3200" dirty="0"/>
              <a:t>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27599" y="0"/>
            <a:ext cx="10778898" cy="128089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caída</a:t>
            </a:r>
            <a:endParaRPr lang="pt-BR" dirty="0">
              <a:latin typeface="Calibri" panose="020F050202020403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700" y="4385225"/>
            <a:ext cx="3490060" cy="23230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 rot="16200000">
            <a:off x="11580958" y="6205195"/>
            <a:ext cx="98616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700" err="1"/>
              <a:t>Pixabay. Licencia gratuita.</a:t>
            </a:r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val="233179698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0041" y="2159691"/>
            <a:ext cx="10515600" cy="46186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200" err="1"/>
              <a:t>Enseña sobre la verdadera adoración (Am 5:21-24).</a:t>
            </a:r>
          </a:p>
          <a:p>
            <a:pPr>
              <a:lnSpc>
                <a:spcPct val="100000"/>
              </a:lnSpc>
            </a:pPr>
            <a:endParaRPr lang="en-US" altLang="en-US" sz="3200"/>
          </a:p>
          <a:p>
            <a:pPr>
              <a:lnSpc>
                <a:spcPct val="100000"/>
              </a:lnSpc>
            </a:pPr>
            <a:r>
              <a:rPr lang="en-US" altLang="en-US" sz="3200" err="1"/>
              <a:t>Apunta a la Torá (Is 8,20).</a:t>
            </a:r>
          </a:p>
          <a:p>
            <a:pPr>
              <a:lnSpc>
                <a:spcPct val="100000"/>
              </a:lnSpc>
            </a:pPr>
            <a:endParaRPr lang="en-US" altLang="en-US" sz="3200"/>
          </a:p>
          <a:p>
            <a:pPr>
              <a:lnSpc>
                <a:spcPct val="100000"/>
              </a:lnSpc>
            </a:pPr>
            <a:r>
              <a:rPr lang="en-US" altLang="en-US" sz="3200" err="1"/>
              <a:t>Enseña al pueblo lo que es correcto y justo.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8944264" y="7787251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086700" y="0"/>
            <a:ext cx="113022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¿Quién es el profeta y cuál es su función?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86700" y="1325563"/>
            <a:ext cx="4642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12. Es un maestro de la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justicia</a:t>
            </a:r>
            <a:endParaRPr lang="en-US" sz="32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1658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6699" y="1325563"/>
            <a:ext cx="7645409" cy="272648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  <a:defRPr/>
            </a:pPr>
            <a:r>
              <a:rPr lang="en-US" sz="3200" b="1" err="1">
                <a:solidFill>
                  <a:srgbClr val="C00000"/>
                </a:solidFill>
              </a:rPr>
              <a:t>Cuando va precedido de "si" o "cuando". </a:t>
            </a:r>
          </a:p>
          <a:p>
            <a:pPr marL="0" indent="0">
              <a:buNone/>
              <a:defRPr/>
            </a:pPr>
            <a:r>
              <a:rPr lang="en-US" sz="3200" b="1">
                <a:solidFill>
                  <a:srgbClr val="C00000"/>
                </a:solidFill>
              </a:rPr>
              <a:t>      (Lev 26 y Dt 28-30)</a:t>
            </a:r>
          </a:p>
          <a:p>
            <a:endParaRPr lang="en-US" sz="1000"/>
          </a:p>
          <a:p>
            <a:pPr marL="447675"/>
            <a:r>
              <a:rPr lang="en-US" sz="3200"/>
              <a:t>"Pero </a:t>
            </a:r>
            <a:r>
              <a:rPr lang="en-US" sz="3200" b="1">
                <a:solidFill>
                  <a:srgbClr val="C00000"/>
                </a:solidFill>
              </a:rPr>
              <a:t>si </a:t>
            </a:r>
            <a:r>
              <a:rPr lang="en-US" sz="3200" err="1"/>
              <a:t>no me escuchan y no guardan todos estos mandamientos, </a:t>
            </a:r>
            <a:r>
              <a:rPr lang="en-US" sz="3200" b="1">
                <a:solidFill>
                  <a:srgbClr val="C00000"/>
                </a:solidFill>
              </a:rPr>
              <a:t>si </a:t>
            </a:r>
            <a:r>
              <a:rPr lang="en-US" sz="3200" err="1"/>
              <a:t>rechazan mis estatutos [...] entonces les haré esto..." (Lev 26:14-16, NAA).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086699" y="0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Condicionalidad de la palabra profética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ta dobrada 3"/>
          <p:cNvSpPr/>
          <p:nvPr/>
        </p:nvSpPr>
        <p:spPr>
          <a:xfrm>
            <a:off x="9747877" y="3433984"/>
            <a:ext cx="1901758" cy="2653778"/>
          </a:xfrm>
          <a:prstGeom prst="bentArrow">
            <a:avLst>
              <a:gd name="adj1" fmla="val 25848"/>
              <a:gd name="adj2" fmla="val 28087"/>
              <a:gd name="adj3" fmla="val 25000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eta dobrada 6"/>
          <p:cNvSpPr/>
          <p:nvPr/>
        </p:nvSpPr>
        <p:spPr>
          <a:xfrm flipH="1">
            <a:off x="8358693" y="3433984"/>
            <a:ext cx="1856225" cy="2653778"/>
          </a:xfrm>
          <a:prstGeom prst="bentArrow">
            <a:avLst>
              <a:gd name="adj1" fmla="val 25848"/>
              <a:gd name="adj2" fmla="val 31104"/>
              <a:gd name="adj3" fmla="val 25000"/>
              <a:gd name="adj4" fmla="val 4853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98614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6699" y="1325563"/>
            <a:ext cx="10759312" cy="520704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200" b="1">
                <a:solidFill>
                  <a:srgbClr val="C00000"/>
                </a:solidFill>
              </a:rPr>
              <a:t>2. Siempre </a:t>
            </a:r>
            <a:r>
              <a:rPr lang="pt-BR" sz="3200" b="1">
                <a:solidFill>
                  <a:srgbClr val="C00000"/>
                </a:solidFill>
              </a:rPr>
              <a:t>se espera </a:t>
            </a:r>
            <a:r>
              <a:rPr lang="en-US" sz="3200" b="1">
                <a:solidFill>
                  <a:srgbClr val="C00000"/>
                </a:solidFill>
              </a:rPr>
              <a:t>una reacción humana a la profecía o </a:t>
            </a:r>
          </a:p>
          <a:p>
            <a:pPr marL="0" indent="0">
              <a:buNone/>
              <a:defRPr/>
            </a:pPr>
            <a:r>
              <a:rPr lang="en-US" sz="3200" b="1" err="1">
                <a:solidFill>
                  <a:srgbClr val="C00000"/>
                </a:solidFill>
              </a:rPr>
              <a:t>     mensaje profético</a:t>
            </a:r>
            <a:endParaRPr lang="en-US" sz="3200" b="1">
              <a:solidFill>
                <a:srgbClr val="C00000"/>
              </a:solidFill>
            </a:endParaRPr>
          </a:p>
          <a:p>
            <a:pPr marL="447675">
              <a:defRPr/>
            </a:pPr>
            <a:r>
              <a:rPr lang="en-US" sz="3200" err="1"/>
              <a:t>El propósito de Dios en la profecía es llamar a la gente a volver a Él (Joel 2:12-25).</a:t>
            </a:r>
          </a:p>
          <a:p>
            <a:pPr marL="447675">
              <a:defRPr/>
            </a:pPr>
            <a:endParaRPr lang="en-US" sz="3200"/>
          </a:p>
          <a:p>
            <a:pPr marL="447675">
              <a:defRPr/>
            </a:pPr>
            <a:r>
              <a:rPr lang="en-US" sz="3200" err="1"/>
              <a:t>La profecía "incondicional" de Jonás resultó ser condicional debido al arrepentimiento de los ninivitas. </a:t>
            </a:r>
          </a:p>
          <a:p>
            <a:pPr marL="447675">
              <a:defRPr/>
            </a:pPr>
            <a:endParaRPr lang="en-US" sz="3200"/>
          </a:p>
          <a:p>
            <a:pPr marL="447675">
              <a:defRPr/>
            </a:pPr>
            <a:r>
              <a:rPr lang="en-US" sz="3200"/>
              <a:t>Otros ejemplos: La enfermedad de Ezequías (2 Re 20:1-6) y los consejos de Daniel a Nabucodonosor (Dan 4:25-27).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086699" y="0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Condicionalidad de la palabra profética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2746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0367" y="1325563"/>
            <a:ext cx="10515600" cy="491871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200" b="1">
                <a:solidFill>
                  <a:srgbClr val="C00000"/>
                </a:solidFill>
              </a:rPr>
              <a:t>3. Esto ocurre si el mismo autor bíblico o un profeta    </a:t>
            </a:r>
          </a:p>
          <a:p>
            <a:pPr marL="0" indent="0">
              <a:buNone/>
              <a:defRPr/>
            </a:pPr>
            <a:r>
              <a:rPr lang="en-US" sz="3200" b="1">
                <a:solidFill>
                  <a:srgbClr val="C00000"/>
                </a:solidFill>
              </a:rPr>
              <a:t>    más tarde explicará que la profecía anterior era condicional</a:t>
            </a:r>
          </a:p>
          <a:p>
            <a:pPr marL="0" indent="0">
              <a:buNone/>
              <a:defRPr/>
            </a:pPr>
            <a:endParaRPr lang="en-US" sz="3200" b="1">
              <a:solidFill>
                <a:srgbClr val="C00000"/>
              </a:solidFill>
            </a:endParaRPr>
          </a:p>
          <a:p>
            <a:pPr marL="358775">
              <a:defRPr/>
            </a:pPr>
            <a:r>
              <a:rPr lang="en-US" sz="3200"/>
              <a:t>Ezequiel profetizó que Nabucodonosor conquistaría Tiro (Ezequiel 26:7-14), pero después de 13 años de asedio (de 586/585 a 573/572 a.C.) la ciudad aún resistió. Entonces Dios prometió entregar Egipto al rey de Babilonia como botín en lugar de Tiro (Ez. 29:18, 19).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086699" y="0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Condicionalidad de la palabra profética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07936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6699" y="1325563"/>
            <a:ext cx="10515600" cy="361399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200" b="1">
                <a:solidFill>
                  <a:srgbClr val="C00000"/>
                </a:solidFill>
              </a:rPr>
              <a:t>4. Se produce cuando se pronuncia en el contexto de un pacto. </a:t>
            </a:r>
          </a:p>
          <a:p>
            <a:pPr marL="0" indent="0">
              <a:buNone/>
              <a:defRPr/>
            </a:pPr>
            <a:r>
              <a:rPr lang="en-US" sz="3200" b="1">
                <a:solidFill>
                  <a:srgbClr val="C00000"/>
                </a:solidFill>
              </a:rPr>
              <a:t>     La alianza contiene el elemento de la condicionalidad </a:t>
            </a:r>
          </a:p>
          <a:p>
            <a:pPr marL="0" indent="0">
              <a:buNone/>
              <a:defRPr/>
            </a:pPr>
            <a:endParaRPr lang="cs-CZ" sz="3200" b="1">
              <a:solidFill>
                <a:srgbClr val="C00000"/>
              </a:solidFill>
            </a:endParaRPr>
          </a:p>
          <a:p>
            <a:pPr marL="447675" lvl="0">
              <a:defRPr/>
            </a:pPr>
            <a:r>
              <a:rPr lang="en-US" sz="3200" err="1">
                <a:solidFill>
                  <a:prstClr val="black"/>
                </a:solidFill>
              </a:rPr>
              <a:t>Promesas como la creación de la Nueva Jerusalén (Is 65,17-25). </a:t>
            </a:r>
          </a:p>
          <a:p>
            <a:pPr marL="447675" lvl="0">
              <a:defRPr/>
            </a:pPr>
            <a:r>
              <a:rPr lang="en-US" sz="3200">
                <a:solidFill>
                  <a:prstClr val="black"/>
                </a:solidFill>
              </a:rPr>
              <a:t>La profecía de Gog y Magog (Ez 38-39).</a:t>
            </a:r>
          </a:p>
          <a:p>
            <a:pPr marL="447675" lvl="0">
              <a:defRPr/>
            </a:pPr>
            <a:r>
              <a:rPr lang="en-US" sz="3200" err="1">
                <a:solidFill>
                  <a:prstClr val="black"/>
                </a:solidFill>
              </a:rPr>
              <a:t>La reconstrucción del Templo por parte de Ezequiel (Ez 40-48).</a:t>
            </a:r>
          </a:p>
          <a:p>
            <a:pPr marL="447675" lvl="0">
              <a:defRPr/>
            </a:pPr>
            <a:r>
              <a:rPr lang="en-US" sz="3200">
                <a:solidFill>
                  <a:prstClr val="black"/>
                </a:solidFill>
              </a:rPr>
              <a:t>El establecimiento del reino de Dios según Zacarías 14.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086699" y="0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Condicionalidad de la palabra profética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29497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4" name="Content Placeholder 2"/>
          <p:cNvSpPr txBox="1"/>
          <p:nvPr/>
        </p:nvSpPr>
        <p:spPr>
          <a:xfrm>
            <a:off x="838200" y="209747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200" b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32647" y="1285430"/>
            <a:ext cx="10755834" cy="1063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b="1" err="1"/>
              <a:t>Los profetas pueden equivocarse, cometer pecados o errar en su comportamiento personal</a:t>
            </a:r>
            <a:endParaRPr lang="en-US" sz="3200" b="1"/>
          </a:p>
        </p:txBody>
      </p:sp>
      <p:sp>
        <p:nvSpPr>
          <p:cNvPr id="6" name="Title 1"/>
          <p:cNvSpPr txBox="1"/>
          <p:nvPr/>
        </p:nvSpPr>
        <p:spPr>
          <a:xfrm>
            <a:off x="1095663" y="-40132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¿Puede un profeta equivocarse?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66046" y="2348753"/>
            <a:ext cx="103594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C00000"/>
                </a:solidFill>
              </a:rPr>
              <a:t>1. En la vida personal</a:t>
            </a:r>
          </a:p>
          <a:p>
            <a:pPr marL="447675">
              <a:defRPr/>
            </a:pPr>
            <a:r>
              <a:rPr lang="en-US" sz="3200"/>
              <a:t>Ejemplo: Abraham: muchos errores (Gen 12-25).</a:t>
            </a:r>
          </a:p>
          <a:p>
            <a:pPr marL="447675">
              <a:defRPr/>
            </a:pPr>
            <a:r>
              <a:rPr lang="en-US" sz="3200" err="1"/>
              <a:t>Después de la muerte de Abraham, Dios declaró sobre él: "Porque Abraham obedeció mi palabra y guardó mis mandamientos, mis preceptos y mis leyes" (Gn 26:5, NAA).</a:t>
            </a:r>
          </a:p>
        </p:txBody>
      </p:sp>
    </p:spTree>
    <p:extLst>
      <p:ext uri="{BB962C8B-B14F-4D97-AF65-F5344CB8AC3E}">
        <p14:creationId xmlns:p14="http://schemas.microsoft.com/office/powerpoint/2010/main" val="279971669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5624" y="1907349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94298" y="1286072"/>
            <a:ext cx="10489672" cy="4105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C00000"/>
                </a:solidFill>
              </a:rPr>
              <a:t>2. En el asesoramiento personal</a:t>
            </a:r>
          </a:p>
          <a:p>
            <a:pPr lvl="1"/>
            <a:r>
              <a:rPr lang="en-US" sz="3200" err="1"/>
              <a:t>Natán a David sobre la construcción del templo (2 Sam 7:1-3).</a:t>
            </a:r>
          </a:p>
          <a:p>
            <a:pPr lvl="1"/>
            <a:endParaRPr lang="en-US" sz="3200"/>
          </a:p>
          <a:p>
            <a:pPr marL="0" indent="0">
              <a:buNone/>
            </a:pPr>
            <a:r>
              <a:rPr lang="en-US" sz="3200" b="1">
                <a:solidFill>
                  <a:srgbClr val="C00000"/>
                </a:solidFill>
              </a:rPr>
              <a:t>3. En gramática y ortografía</a:t>
            </a:r>
          </a:p>
          <a:p>
            <a:pPr lvl="1">
              <a:defRPr/>
            </a:pPr>
            <a:r>
              <a:rPr lang="en-US" sz="3200" err="1"/>
              <a:t>Los profetas pueden cometer errores gramaticales (a menos que se culpe a los copistas posteriores de todos los errores).</a:t>
            </a:r>
          </a:p>
          <a:p>
            <a:pPr lvl="1">
              <a:defRPr/>
            </a:pPr>
            <a:r>
              <a:rPr lang="en-US" sz="3200" err="1"/>
              <a:t>Pueden escribir mal las palabras.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1095663" y="-40132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¿Puede un profeta equivocarse?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8403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79494" y="1285430"/>
            <a:ext cx="10349753" cy="5428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C00000"/>
                </a:solidFill>
              </a:rPr>
              <a:t>4. En citas de memoria</a:t>
            </a:r>
            <a:endParaRPr lang="en-US" sz="3200" b="1"/>
          </a:p>
          <a:p>
            <a:pPr marL="447675"/>
            <a:r>
              <a:rPr lang="en-US" sz="3200"/>
              <a:t>Marcos 1:2, 3 tiene citas de Malaquías 3:1 e Isaías 40:3, no sólo de Isaías, como afirma el Evangelio de Marcos. Basándose en otros manuscritos, la NKJV tiene la traducción alternativa: "Como está escrito en los profetas" (Mc 1:2).</a:t>
            </a:r>
          </a:p>
          <a:p>
            <a:pPr marL="447675"/>
            <a:endParaRPr lang="en-US" sz="3200"/>
          </a:p>
          <a:p>
            <a:pPr marL="447675"/>
            <a:r>
              <a:rPr lang="en-US" sz="3200" err="1"/>
              <a:t>Mateo 27:9 es una clara cita de Zacarías 11:12, 13 (con algunas alusiones indefinidas a Jeremías 19:1-13, 18:2-12 o 32:6-9), no de Jeremías, como afirma Mateo.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1095663" y="-40132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¿Puede un profeta equivocarse?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870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/>
          <p:nvPr/>
        </p:nvSpPr>
        <p:spPr>
          <a:xfrm>
            <a:off x="838200" y="209747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200" b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7424" y="1285431"/>
            <a:ext cx="10071848" cy="5330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C00000"/>
                </a:solidFill>
              </a:rPr>
              <a:t>5. En detalle histórico</a:t>
            </a:r>
          </a:p>
          <a:p>
            <a:pPr marL="447675"/>
            <a:r>
              <a:rPr lang="en-US" sz="3200" err="1"/>
              <a:t>Según 2 Samuel 10:18, David derrotó a los arameos, matando a los hombres de 700 carros y 40.000 jinetes. En 1 Crónicas 19:18 los números dados son los hombres de 7.000 carros y 40.000 soldados de infantería.</a:t>
            </a:r>
          </a:p>
          <a:p>
            <a:pPr marL="447675"/>
            <a:r>
              <a:rPr lang="en-US" sz="3200" err="1"/>
              <a:t>En 1 Reyes 4:26 se nos dice que Salomón tenía 40.000 caballos, mientras que en 2 Crónicas 9:25 leemos que tenía 4.000 caballos.</a:t>
            </a:r>
          </a:p>
          <a:p>
            <a:pPr marL="447675"/>
            <a:r>
              <a:rPr lang="en-US" sz="3200"/>
              <a:t>Joaquín tenía 18 años cuando se convirtió en rey, según 2 Reyes 24:8, pero en 2 Crónicas 36:9 la edad dada es de ocho años.</a:t>
            </a:r>
          </a:p>
          <a:p>
            <a:endParaRPr lang="en-US" sz="3200"/>
          </a:p>
          <a:p>
            <a:endParaRPr lang="en-US" sz="3200"/>
          </a:p>
          <a:p>
            <a:endParaRPr lang="en-US" sz="3200"/>
          </a:p>
        </p:txBody>
      </p:sp>
      <p:sp>
        <p:nvSpPr>
          <p:cNvPr id="6" name="Title 1"/>
          <p:cNvSpPr txBox="1"/>
          <p:nvPr/>
        </p:nvSpPr>
        <p:spPr>
          <a:xfrm>
            <a:off x="1095663" y="-40132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profeta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equivocarse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3708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981200" y="2224313"/>
            <a:ext cx="8959239" cy="2181306"/>
          </a:xfrm>
        </p:spPr>
        <p:txBody>
          <a:bodyPr>
            <a:normAutofit/>
          </a:bodyPr>
          <a:lstStyle/>
          <a:p>
            <a:r>
              <a:rPr lang="en-US" sz="3200" b="1" err="1">
                <a:solidFill>
                  <a:srgbClr val="C00000"/>
                </a:solidFill>
                <a:ea typeface="+mj-ea"/>
                <a:cs typeface="+mj-cs"/>
              </a:rPr>
              <a:t>¡No</a:t>
            </a:r>
            <a:r>
              <a:rPr lang="pt-BR" sz="3200" b="1">
                <a:solidFill>
                  <a:srgbClr val="C00000"/>
                </a:solidFill>
                <a:ea typeface="+mj-ea"/>
                <a:cs typeface="+mj-cs"/>
              </a:rPr>
              <a:t>! </a:t>
            </a:r>
            <a:r>
              <a:rPr lang="en-US" altLang="en-US" sz="3200"/>
              <a:t>- </a:t>
            </a:r>
            <a:r>
              <a:rPr lang="en-US" sz="3200" err="1"/>
              <a:t>Porque Dios cumplirá su palabra.</a:t>
            </a:r>
          </a:p>
          <a:p>
            <a:endParaRPr lang="en-US" sz="3200"/>
          </a:p>
          <a:p>
            <a:r>
              <a:rPr lang="en-US" sz="3200" err="1"/>
              <a:t>Parece ser que sí</a:t>
            </a:r>
            <a:r>
              <a:rPr lang="en-US" sz="3200" b="1">
                <a:solidFill>
                  <a:srgbClr val="C00000"/>
                </a:solidFill>
                <a:ea typeface="+mj-ea"/>
                <a:cs typeface="+mj-cs"/>
              </a:rPr>
              <a:t>. - </a:t>
            </a:r>
            <a:r>
              <a:rPr lang="en-US" sz="3200" err="1"/>
              <a:t>Porque algunas profecías son condicionales.</a:t>
            </a:r>
          </a:p>
        </p:txBody>
      </p:sp>
      <p:sp>
        <p:nvSpPr>
          <p:cNvPr id="4" name="Content Placeholder 2"/>
          <p:cNvSpPr txBox="1"/>
          <p:nvPr/>
        </p:nvSpPr>
        <p:spPr>
          <a:xfrm>
            <a:off x="1981200" y="3405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Title 1"/>
          <p:cNvSpPr txBox="1"/>
          <p:nvPr/>
        </p:nvSpPr>
        <p:spPr>
          <a:xfrm>
            <a:off x="1068769" y="-5509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profeta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equivocarse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34338" y="1329019"/>
            <a:ext cx="79491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6. Al predecir el futuro, hay dos posibilidades:</a:t>
            </a:r>
            <a:endParaRPr lang="pt-BR" sz="3200"/>
          </a:p>
        </p:txBody>
      </p:sp>
    </p:spTree>
    <p:extLst>
      <p:ext uri="{BB962C8B-B14F-4D97-AF65-F5344CB8AC3E}">
        <p14:creationId xmlns:p14="http://schemas.microsoft.com/office/powerpoint/2010/main" val="33737090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739" y="1325564"/>
            <a:ext cx="11856027" cy="5272944"/>
          </a:xfrm>
        </p:spPr>
        <p:txBody>
          <a:bodyPr>
            <a:normAutofit/>
          </a:bodyPr>
          <a:lstStyle/>
          <a:p>
            <a:r>
              <a:rPr lang="en-US" sz="3200"/>
              <a:t>Dios es la única fuente del don de profecía (2Pe 1:19-21).</a:t>
            </a:r>
          </a:p>
          <a:p>
            <a:endParaRPr lang="en-US" sz="1600"/>
          </a:p>
          <a:p>
            <a:r>
              <a:rPr lang="en-US" sz="3200" err="1"/>
              <a:t>La revelación y la inspiración vienen por obra del Espíritu Santo </a:t>
            </a:r>
          </a:p>
          <a:p>
            <a:pPr marL="0" indent="0">
              <a:buNone/>
            </a:pPr>
            <a:r>
              <a:rPr lang="en-US" sz="3200"/>
              <a:t>(Num 24:1, 2, 13; 2 Sam 23:2; Neh 9:30; Ez 11:24; Mic 3:8; Zech 7:12). </a:t>
            </a:r>
          </a:p>
          <a:p>
            <a:pPr marL="0" indent="0">
              <a:buNone/>
            </a:pPr>
            <a:endParaRPr lang="en-US" sz="3200"/>
          </a:p>
          <a:p>
            <a:r>
              <a:rPr lang="en-US" sz="3200"/>
              <a:t>Dios utiliza diversos medios, como los sueños, las visiones o los diálogos </a:t>
            </a:r>
          </a:p>
          <a:p>
            <a:pPr marL="0" indent="0">
              <a:buNone/>
            </a:pPr>
            <a:r>
              <a:rPr lang="en-US" sz="3200"/>
              <a:t>(Gn 15:12, 13; Dan 2:19; 7:1, 2; Hab 1:2-2:2; Heb 1:1, 2).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061739" y="0"/>
            <a:ext cx="110675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9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39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voz</a:t>
            </a:r>
            <a:r>
              <a:rPr lang="en-US" sz="39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profética</a:t>
            </a:r>
            <a:r>
              <a:rPr lang="en-US" sz="39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comienza</a:t>
            </a:r>
            <a:r>
              <a:rPr lang="en-US" sz="39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Dios </a:t>
            </a:r>
            <a:r>
              <a:rPr lang="en-US" sz="39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mismo</a:t>
            </a:r>
            <a:endParaRPr lang="en-US" sz="3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18052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1713555" y="1232142"/>
            <a:ext cx="5904598" cy="835025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Calibri "/>
              </a:rPr>
              <a:t>7. ¿En cuestiones doctrinales?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67389" y="2052611"/>
            <a:ext cx="9211599" cy="1634430"/>
          </a:xfrm>
        </p:spPr>
        <p:txBody>
          <a:bodyPr>
            <a:noAutofit/>
          </a:bodyPr>
          <a:lstStyle/>
          <a:p>
            <a:r>
              <a:rPr lang="en-US" sz="3200"/>
              <a:t>Dios guió y protegió el </a:t>
            </a:r>
            <a:r>
              <a:rPr lang="en-US" sz="3200" b="1" err="1">
                <a:solidFill>
                  <a:srgbClr val="C00000"/>
                </a:solidFill>
              </a:rPr>
              <a:t>proceso de transmisión de su Palabra</a:t>
            </a:r>
            <a:r>
              <a:rPr lang="en-US" sz="3200"/>
              <a:t>. </a:t>
            </a:r>
          </a:p>
          <a:p>
            <a:endParaRPr lang="en-US" sz="3200"/>
          </a:p>
          <a:p>
            <a:r>
              <a:rPr lang="en-US" sz="3200"/>
              <a:t>La Palabra de Dios es infalible. </a:t>
            </a:r>
          </a:p>
          <a:p>
            <a:endParaRPr lang="en-US" sz="320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440" y="4458728"/>
            <a:ext cx="3487695" cy="232513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 rot="16200000">
            <a:off x="11598889" y="6264889"/>
            <a:ext cx="98616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700" err="1"/>
              <a:t>Pixabay. Licencia gratuita.</a:t>
            </a:r>
            <a:endParaRPr lang="en-US" sz="700"/>
          </a:p>
        </p:txBody>
      </p:sp>
      <p:sp>
        <p:nvSpPr>
          <p:cNvPr id="2" name="CaixaDeTexto 1"/>
          <p:cNvSpPr txBox="1"/>
          <p:nvPr/>
        </p:nvSpPr>
        <p:spPr>
          <a:xfrm>
            <a:off x="1660698" y="4700041"/>
            <a:ext cx="601031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Pero, ¿por qué no hay errores doctrinales?</a:t>
            </a:r>
          </a:p>
          <a:p>
            <a:pPr algn="ctr"/>
            <a:endParaRPr lang="pt-BR" sz="1400">
              <a:solidFill>
                <a:srgbClr val="C00000"/>
              </a:solidFill>
            </a:endParaRPr>
          </a:p>
        </p:txBody>
      </p:sp>
      <p:sp>
        <p:nvSpPr>
          <p:cNvPr id="9" name="Title 1"/>
          <p:cNvSpPr txBox="1"/>
          <p:nvPr/>
        </p:nvSpPr>
        <p:spPr>
          <a:xfrm>
            <a:off x="1068769" y="3456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profeta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equivocarse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6213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67389" y="2067167"/>
            <a:ext cx="9664316" cy="468325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err="1"/>
              <a:t>No hay </a:t>
            </a:r>
            <a:r>
              <a:rPr lang="en-US" sz="3200" b="1" err="1">
                <a:solidFill>
                  <a:srgbClr val="C00000"/>
                </a:solidFill>
              </a:rPr>
              <a:t>ejemplos </a:t>
            </a:r>
            <a:r>
              <a:rPr lang="en-US" sz="3200"/>
              <a:t>que demuestren de forma convincente que los profetas se equivocaron en cuestiones de doctrina o ética.</a:t>
            </a:r>
          </a:p>
          <a:p>
            <a:pPr marL="514350" indent="-514350">
              <a:buFont typeface="+mj-lt"/>
              <a:buAutoNum type="arabicPeriod"/>
            </a:pPr>
            <a:endParaRPr lang="en-US" sz="3200"/>
          </a:p>
          <a:p>
            <a:pPr marL="514350" indent="-514350">
              <a:buFont typeface="+mj-lt"/>
              <a:buAutoNum type="arabicPeriod"/>
            </a:pPr>
            <a:r>
              <a:rPr lang="en-US" sz="3200"/>
              <a:t>El Espíritu Santo </a:t>
            </a:r>
            <a:r>
              <a:rPr lang="en-US" sz="3200" b="1" err="1">
                <a:solidFill>
                  <a:srgbClr val="C00000"/>
                </a:solidFill>
              </a:rPr>
              <a:t>protegía y custodiaba </a:t>
            </a:r>
            <a:r>
              <a:rPr lang="en-US" sz="3200" err="1"/>
              <a:t>este ámbito de la fe y la práctica. El Espíritu del Señor es el </a:t>
            </a:r>
            <a:r>
              <a:rPr lang="en-US" sz="3200" b="1" err="1">
                <a:solidFill>
                  <a:srgbClr val="C00000"/>
                </a:solidFill>
              </a:rPr>
              <a:t>autor último </a:t>
            </a:r>
            <a:r>
              <a:rPr lang="en-US" sz="3200"/>
              <a:t>del mensaje bíblico y lo ha preservado de este tipo de errores (2 Tim. 3:15-17; 2 Pe. 1:19-21). Esto se hizo por la obra </a:t>
            </a:r>
            <a:r>
              <a:rPr lang="en-US" sz="3200" b="1" err="1">
                <a:solidFill>
                  <a:srgbClr val="C00000"/>
                </a:solidFill>
              </a:rPr>
              <a:t>sobrenatural </a:t>
            </a:r>
            <a:r>
              <a:rPr lang="en-US" sz="3200" err="1"/>
              <a:t>de Dios. Este hecho lo aceptamos por fe.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1068769" y="3456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profeta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equivocarse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3555" y="1232142"/>
            <a:ext cx="5904598" cy="835025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rgbClr val="C00000"/>
                </a:solidFill>
                <a:latin typeface="Calibri "/>
              </a:rPr>
              <a:t>7. Sobre las cuestiones doctrinales</a:t>
            </a:r>
          </a:p>
        </p:txBody>
      </p:sp>
    </p:spTree>
    <p:extLst>
      <p:ext uri="{BB962C8B-B14F-4D97-AF65-F5344CB8AC3E}">
        <p14:creationId xmlns:p14="http://schemas.microsoft.com/office/powerpoint/2010/main" val="339523957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14399" y="1175992"/>
            <a:ext cx="105066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err="1"/>
              <a:t>¿Puede un autor inspirado utilizar fuentes literarias cuando habla en nombre de Dios, o ese autor recibe todo directamente de Dios?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err="1"/>
              <a:t>¿Puede emplearse material extrabíblico cuando se exponen las palabras de Dios?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1068769" y="3456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preguntas: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8439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1068769" y="3456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Respondiendo: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255059" y="1329019"/>
            <a:ext cx="1081143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El modelo bíblico de inspiración es un modelo de pensamiento en el que la verdad divina se expresa en nuestro lenguaje humano.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err="1"/>
              <a:t>Los profetas eran hijos de su tiempo, lugar y cultura. Lo que tenemos en la Biblia no cayó directamente del cielo y no está </a:t>
            </a:r>
            <a:r>
              <a:rPr lang="pt-BR" sz="3200"/>
              <a:t>expresado </a:t>
            </a:r>
            <a:r>
              <a:rPr lang="en-US" sz="3200" err="1"/>
              <a:t>en lenguaje divino o angélico. Pasó por un proceso.</a:t>
            </a:r>
          </a:p>
        </p:txBody>
      </p:sp>
    </p:spTree>
    <p:extLst>
      <p:ext uri="{BB962C8B-B14F-4D97-AF65-F5344CB8AC3E}">
        <p14:creationId xmlns:p14="http://schemas.microsoft.com/office/powerpoint/2010/main" val="160621275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1068769" y="3456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Respondiendo: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360120" y="1322297"/>
            <a:ext cx="100904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err="1"/>
              <a:t>No hay dificultad en aceptar la idea de que los profetas utilizaron los pensamientos de otros profetas inspirados.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err="1"/>
              <a:t>Hay muchos ejemplos de cómo los autores bíblicos citan, parafrasean, conceptualizan o aluden a la obra de escritores anteriores (compárese, por ejemplo, Miqueas 4:1-3 con Isaías 2:1-4; Salmos 96, 105 y 106 con 1 Crónicas 16; Oseas 11:1 con Éxodo 4:22; Ezequiel 38:2 con Apocalipsis 20:8).</a:t>
            </a:r>
          </a:p>
        </p:txBody>
      </p:sp>
    </p:spTree>
    <p:extLst>
      <p:ext uri="{BB962C8B-B14F-4D97-AF65-F5344CB8AC3E}">
        <p14:creationId xmlns:p14="http://schemas.microsoft.com/office/powerpoint/2010/main" val="1806037759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57008" y="3434045"/>
            <a:ext cx="10964562" cy="2151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C00000"/>
                </a:solidFill>
                <a:ea typeface="+mj-ea"/>
                <a:cs typeface="+mj-cs"/>
              </a:rPr>
              <a:t>¿Está el mensaje bíblico culturalmente condicionado? </a:t>
            </a:r>
          </a:p>
          <a:p>
            <a:pPr marL="0" indent="0">
              <a:buNone/>
            </a:pPr>
            <a:r>
              <a:rPr lang="en-US" sz="3200" err="1"/>
              <a:t>Sí y no. </a:t>
            </a:r>
          </a:p>
          <a:p>
            <a:pPr marL="0" indent="0">
              <a:buNone/>
            </a:pPr>
            <a:r>
              <a:rPr lang="en-US" sz="3200" err="1"/>
              <a:t>Los escritores bíblicos eran hijos de su tiempo y de su cultura, pero su mensaje es transcultural porque </a:t>
            </a:r>
            <a:r>
              <a:rPr lang="en-US" sz="3200" b="1" err="1">
                <a:solidFill>
                  <a:srgbClr val="C00000"/>
                </a:solidFill>
              </a:rPr>
              <a:t>viene de lo alto</a:t>
            </a:r>
            <a:r>
              <a:rPr lang="en-US" sz="3200"/>
              <a:t>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153768" y="1204091"/>
            <a:ext cx="11067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err="1">
                <a:solidFill>
                  <a:srgbClr val="C00000"/>
                </a:solidFill>
                <a:latin typeface="Calibri "/>
                <a:ea typeface="+mj-ea"/>
                <a:cs typeface="+mj-cs"/>
              </a:rPr>
              <a:t>¿Los autores bíblicos utilizaron fuentes extrabíblicas?</a:t>
            </a:r>
            <a:endParaRPr lang="pt-BR" sz="3200" b="1">
              <a:solidFill>
                <a:srgbClr val="C00000"/>
              </a:solidFill>
              <a:latin typeface="Calibri "/>
              <a:ea typeface="+mj-ea"/>
              <a:cs typeface="+mj-cs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068769" y="3456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Respondiendo: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205388" y="1912283"/>
            <a:ext cx="105783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err="1"/>
              <a:t>No debería sorprender al estudiante de la Biblia descubrir que los autores </a:t>
            </a:r>
            <a:r>
              <a:rPr lang="pt-BR" sz="3200"/>
              <a:t>bíblicos </a:t>
            </a:r>
            <a:r>
              <a:rPr lang="en-US" sz="3200" err="1"/>
              <a:t>utilizaron este recurso en sus libros.</a:t>
            </a:r>
          </a:p>
        </p:txBody>
      </p:sp>
    </p:spTree>
    <p:extLst>
      <p:ext uri="{BB962C8B-B14F-4D97-AF65-F5344CB8AC3E}">
        <p14:creationId xmlns:p14="http://schemas.microsoft.com/office/powerpoint/2010/main" val="191577883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247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err="1">
                <a:solidFill>
                  <a:srgbClr val="C00000"/>
                </a:solidFill>
                <a:latin typeface="+mn-lt"/>
              </a:rPr>
              <a:t>Conclusión</a:t>
            </a:r>
            <a:endParaRPr lang="en-US" sz="4000" b="1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04365" y="1198096"/>
            <a:ext cx="10368652" cy="5927634"/>
          </a:xfrm>
        </p:spPr>
        <p:txBody>
          <a:bodyPr>
            <a:noAutofit/>
          </a:bodyPr>
          <a:lstStyle/>
          <a:p>
            <a:r>
              <a:rPr lang="en-US" sz="3200"/>
              <a:t>Dios está en el </a:t>
            </a:r>
            <a:r>
              <a:rPr lang="en-US" sz="3200" b="1" err="1">
                <a:solidFill>
                  <a:srgbClr val="C00000"/>
                </a:solidFill>
              </a:rPr>
              <a:t>centro de </a:t>
            </a:r>
            <a:r>
              <a:rPr lang="en-US" sz="3200"/>
              <a:t>toda profecía. Él es el </a:t>
            </a:r>
            <a:r>
              <a:rPr lang="en-US" sz="3200" b="1" err="1">
                <a:solidFill>
                  <a:srgbClr val="C00000"/>
                </a:solidFill>
              </a:rPr>
              <a:t>originador </a:t>
            </a:r>
            <a:r>
              <a:rPr lang="en-US" sz="3200"/>
              <a:t>y el </a:t>
            </a:r>
            <a:r>
              <a:rPr lang="en-US" sz="3200" b="1" err="1">
                <a:solidFill>
                  <a:srgbClr val="C00000"/>
                </a:solidFill>
              </a:rPr>
              <a:t>sujeto de </a:t>
            </a:r>
            <a:r>
              <a:rPr lang="en-US" sz="3200" err="1"/>
              <a:t>toda la enseñanza bíblica.</a:t>
            </a:r>
          </a:p>
          <a:p>
            <a:endParaRPr lang="en-US" sz="3200"/>
          </a:p>
          <a:p>
            <a:r>
              <a:rPr lang="en-US" sz="3200"/>
              <a:t>La metanarrativa del don profético de Dios es </a:t>
            </a:r>
            <a:r>
              <a:rPr lang="en-US" sz="3200" b="1">
                <a:solidFill>
                  <a:srgbClr val="C00000"/>
                </a:solidFill>
              </a:rPr>
              <a:t>el plan de redención</a:t>
            </a:r>
            <a:r>
              <a:rPr lang="en-US" sz="3200"/>
              <a:t>, y esa gran historia es sobre Dios</a:t>
            </a:r>
            <a:r>
              <a:rPr lang="en-US" altLang="en-US" sz="3200"/>
              <a:t>: </a:t>
            </a:r>
            <a:r>
              <a:rPr lang="en-US" sz="3200" err="1"/>
              <a:t>quién es y qué está haciendo.</a:t>
            </a:r>
          </a:p>
          <a:p>
            <a:endParaRPr lang="en-US" sz="3200"/>
          </a:p>
          <a:p>
            <a:r>
              <a:rPr lang="en-US" sz="3200"/>
              <a:t>Esta palabra de Dios es </a:t>
            </a:r>
            <a:r>
              <a:rPr lang="en-US" sz="3200" b="1" err="1">
                <a:solidFill>
                  <a:srgbClr val="C00000"/>
                </a:solidFill>
              </a:rPr>
              <a:t>fiable </a:t>
            </a:r>
            <a:r>
              <a:rPr lang="en-US" sz="3200"/>
              <a:t>y </a:t>
            </a:r>
            <a:r>
              <a:rPr lang="en-US" sz="3200" b="1" err="1">
                <a:solidFill>
                  <a:srgbClr val="C00000"/>
                </a:solidFill>
              </a:rPr>
              <a:t>segura</a:t>
            </a:r>
            <a:r>
              <a:rPr lang="en-US" sz="3200"/>
              <a:t>. </a:t>
            </a:r>
          </a:p>
          <a:p>
            <a:endParaRPr lang="en-US" sz="3200"/>
          </a:p>
          <a:p>
            <a:r>
              <a:rPr lang="en-US" sz="3200" err="1"/>
              <a:t>Su </a:t>
            </a:r>
            <a:r>
              <a:rPr lang="en-US" sz="3200" b="1" err="1">
                <a:solidFill>
                  <a:srgbClr val="C00000"/>
                </a:solidFill>
              </a:rPr>
              <a:t>veracidad histórica </a:t>
            </a:r>
            <a:r>
              <a:rPr lang="en-US" sz="3200"/>
              <a:t>está bien documentada. </a:t>
            </a:r>
          </a:p>
        </p:txBody>
      </p:sp>
    </p:spTree>
    <p:extLst>
      <p:ext uri="{BB962C8B-B14F-4D97-AF65-F5344CB8AC3E}">
        <p14:creationId xmlns:p14="http://schemas.microsoft.com/office/powerpoint/2010/main" val="40290975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4"/>
          <p:cNvSpPr txBox="1"/>
          <p:nvPr/>
        </p:nvSpPr>
        <p:spPr>
          <a:xfrm>
            <a:off x="1230406" y="1160929"/>
            <a:ext cx="112014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spcBef>
                <a:spcPts val="1200"/>
              </a:spcBef>
            </a:pPr>
            <a:endParaRPr lang="en-US" sz="2200" b="1" dirty="0">
              <a:solidFill>
                <a:srgbClr val="A5002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Supervisión</a:t>
            </a:r>
            <a:r>
              <a:rPr lang="en-US" sz="2000" b="1" dirty="0">
                <a:solidFill>
                  <a:srgbClr val="A50021"/>
                </a:solidFill>
              </a:rPr>
              <a:t> general </a:t>
            </a:r>
            <a:r>
              <a:rPr lang="en-US" sz="1600" dirty="0">
                <a:solidFill>
                  <a:prstClr val="black"/>
                </a:solidFill>
              </a:rPr>
              <a:t>Alberto R. Timm - Ellen G. White Estate y </a:t>
            </a:r>
            <a:r>
              <a:rPr lang="en-US" sz="1600" dirty="0" err="1">
                <a:solidFill>
                  <a:prstClr val="black"/>
                </a:solidFill>
              </a:rPr>
              <a:t>Helio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Carnassale</a:t>
            </a:r>
            <a:r>
              <a:rPr lang="en-US" sz="1600" dirty="0">
                <a:solidFill>
                  <a:prstClr val="black"/>
                </a:solidFill>
              </a:rPr>
              <a:t> - División Sudamericana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Coordinación</a:t>
            </a:r>
            <a:r>
              <a:rPr lang="en-US" sz="2000" b="1" dirty="0">
                <a:solidFill>
                  <a:srgbClr val="A50021"/>
                </a:solidFill>
              </a:rPr>
              <a:t> editorial </a:t>
            </a:r>
            <a:r>
              <a:rPr lang="en-US" sz="1600" dirty="0" err="1">
                <a:solidFill>
                  <a:prstClr val="black"/>
                </a:solidFill>
              </a:rPr>
              <a:t>Diogo</a:t>
            </a:r>
            <a:r>
              <a:rPr lang="en-US" sz="1600" dirty="0">
                <a:solidFill>
                  <a:prstClr val="black"/>
                </a:solidFill>
              </a:rPr>
              <a:t> Cavalcanti - Casa </a:t>
            </a:r>
            <a:r>
              <a:rPr lang="en-US" sz="1600" dirty="0" err="1">
                <a:solidFill>
                  <a:prstClr val="black"/>
                </a:solidFill>
              </a:rPr>
              <a:t>Publicadora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Brasileira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Edición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2000" b="1" dirty="0" err="1">
                <a:solidFill>
                  <a:srgbClr val="A50021"/>
                </a:solidFill>
              </a:rPr>
              <a:t>en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2000" b="1" dirty="0" err="1">
                <a:solidFill>
                  <a:srgbClr val="A50021"/>
                </a:solidFill>
              </a:rPr>
              <a:t>inglés</a:t>
            </a:r>
            <a:r>
              <a:rPr lang="en-US" sz="2000" b="1" err="1">
                <a:solidFill>
                  <a:srgbClr val="A50021"/>
                </a:solidFill>
              </a:rPr>
              <a:t> </a:t>
            </a:r>
            <a:r>
              <a:rPr lang="en-US" sz="1600">
                <a:solidFill>
                  <a:prstClr val="black"/>
                </a:solidFill>
              </a:rPr>
              <a:t>Glauber Araújo, Wellington Barbosa y </a:t>
            </a:r>
            <a:r>
              <a:rPr lang="en-US" sz="1600" dirty="0" err="1">
                <a:solidFill>
                  <a:prstClr val="black"/>
                </a:solidFill>
              </a:rPr>
              <a:t>Diogo</a:t>
            </a:r>
            <a:r>
              <a:rPr lang="en-US" sz="1600" dirty="0">
                <a:solidFill>
                  <a:prstClr val="black"/>
                </a:solidFill>
              </a:rPr>
              <a:t> Cavalcanti - Casa </a:t>
            </a:r>
            <a:r>
              <a:rPr lang="en-US" sz="1600" dirty="0" err="1">
                <a:solidFill>
                  <a:prstClr val="black"/>
                </a:solidFill>
              </a:rPr>
              <a:t>Publicadora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Brasileira</a:t>
            </a:r>
            <a:endParaRPr lang="en-US" sz="1600" dirty="0">
              <a:solidFill>
                <a:prstClr val="black"/>
              </a:solidFill>
            </a:endParaRPr>
          </a:p>
          <a:p>
            <a:pPr defTabSz="914400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Arte</a:t>
            </a:r>
            <a:r>
              <a:rPr lang="en-US" sz="2000" b="1" dirty="0">
                <a:solidFill>
                  <a:srgbClr val="A50021"/>
                </a:solidFill>
              </a:rPr>
              <a:t> de la </a:t>
            </a:r>
            <a:r>
              <a:rPr lang="en-US" sz="2000" b="1" dirty="0" err="1">
                <a:solidFill>
                  <a:srgbClr val="A50021"/>
                </a:solidFill>
              </a:rPr>
              <a:t>cubierta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Alexandre Rocha - Editorial </a:t>
            </a:r>
            <a:r>
              <a:rPr lang="en-US" sz="1600" dirty="0" err="1">
                <a:solidFill>
                  <a:prstClr val="black"/>
                </a:solidFill>
              </a:rPr>
              <a:t>brasileña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Diseño</a:t>
            </a:r>
            <a:r>
              <a:rPr lang="en-US" sz="2000" b="1" dirty="0">
                <a:solidFill>
                  <a:srgbClr val="A50021"/>
                </a:solidFill>
              </a:rPr>
              <a:t> de la </a:t>
            </a:r>
            <a:r>
              <a:rPr lang="en-US" sz="2000" b="1" dirty="0" err="1">
                <a:solidFill>
                  <a:srgbClr val="A50021"/>
                </a:solidFill>
              </a:rPr>
              <a:t>presentación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Thiago Lobo - Casa </a:t>
            </a:r>
            <a:r>
              <a:rPr lang="en-US" sz="1600" dirty="0" err="1">
                <a:solidFill>
                  <a:prstClr val="black"/>
                </a:solidFill>
              </a:rPr>
              <a:t>Publicadora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Brasileira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Traducción</a:t>
            </a:r>
            <a:r>
              <a:rPr lang="en-US" sz="2000" b="1" dirty="0">
                <a:solidFill>
                  <a:srgbClr val="A50021"/>
                </a:solidFill>
              </a:rPr>
              <a:t>: </a:t>
            </a:r>
            <a:r>
              <a:rPr lang="en-US" sz="1600" dirty="0" err="1">
                <a:solidFill>
                  <a:prstClr val="black"/>
                </a:solidFill>
              </a:rPr>
              <a:t>Lluis</a:t>
            </a:r>
            <a:r>
              <a:rPr lang="en-US" sz="1600" dirty="0">
                <a:solidFill>
                  <a:prstClr val="black"/>
                </a:solidFill>
              </a:rPr>
              <a:t> O. Lindquist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Edición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2000" b="1" dirty="0" err="1">
                <a:solidFill>
                  <a:srgbClr val="A50021"/>
                </a:solidFill>
              </a:rPr>
              <a:t>en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2000" b="1" dirty="0" err="1">
                <a:solidFill>
                  <a:srgbClr val="A50021"/>
                </a:solidFill>
              </a:rPr>
              <a:t>portugués</a:t>
            </a:r>
            <a:r>
              <a:rPr lang="en-US" sz="2000" b="1" dirty="0">
                <a:solidFill>
                  <a:srgbClr val="A50021"/>
                </a:solidFill>
              </a:rPr>
              <a:t> de </a:t>
            </a:r>
            <a:r>
              <a:rPr lang="en-US" sz="1600" dirty="0">
                <a:solidFill>
                  <a:prstClr val="black"/>
                </a:solidFill>
              </a:rPr>
              <a:t>Glauber Araújo y </a:t>
            </a:r>
            <a:r>
              <a:rPr lang="en-US" sz="1600" dirty="0" err="1">
                <a:solidFill>
                  <a:prstClr val="black"/>
                </a:solidFill>
              </a:rPr>
              <a:t>Diogo</a:t>
            </a:r>
            <a:r>
              <a:rPr lang="en-US" sz="1600" dirty="0">
                <a:solidFill>
                  <a:prstClr val="black"/>
                </a:solidFill>
              </a:rPr>
              <a:t> Cavalcanti - Casa </a:t>
            </a:r>
            <a:r>
              <a:rPr lang="en-US" sz="1600" dirty="0" err="1">
                <a:solidFill>
                  <a:prstClr val="black"/>
                </a:solidFill>
              </a:rPr>
              <a:t>Publicadora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Brasileira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err="1">
                <a:solidFill>
                  <a:srgbClr val="A50021"/>
                </a:solidFill>
              </a:rPr>
              <a:t>Corrección</a:t>
            </a:r>
            <a:r>
              <a:rPr lang="en-US" sz="2000" b="1" dirty="0">
                <a:solidFill>
                  <a:srgbClr val="A50021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Anne </a:t>
            </a:r>
            <a:r>
              <a:rPr lang="en-US" sz="1600" dirty="0" err="1">
                <a:solidFill>
                  <a:prstClr val="black"/>
                </a:solidFill>
              </a:rPr>
              <a:t>Lizie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Hirle</a:t>
            </a:r>
            <a:r>
              <a:rPr lang="en-US" sz="1600" dirty="0">
                <a:solidFill>
                  <a:prstClr val="black"/>
                </a:solidFill>
              </a:rPr>
              <a:t> - Casa </a:t>
            </a:r>
            <a:r>
              <a:rPr lang="en-US" sz="1600" dirty="0" err="1">
                <a:solidFill>
                  <a:prstClr val="black"/>
                </a:solidFill>
              </a:rPr>
              <a:t>Publicadora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Brasileira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3" name="Title 1"/>
          <p:cNvSpPr txBox="1"/>
          <p:nvPr/>
        </p:nvSpPr>
        <p:spPr>
          <a:xfrm>
            <a:off x="1524000" y="100794"/>
            <a:ext cx="9144000" cy="114300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Créditos</a:t>
            </a:r>
            <a:endParaRPr lang="en-US" b="1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7123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1232" y="1346015"/>
            <a:ext cx="10515600" cy="66220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3200" b="1" err="1">
                <a:solidFill>
                  <a:srgbClr val="C00000"/>
                </a:solidFill>
              </a:rPr>
              <a:t>Enoc </a:t>
            </a:r>
            <a:r>
              <a:rPr lang="en-US" altLang="en-US" sz="3200"/>
              <a:t>- Judas 14</a:t>
            </a:r>
          </a:p>
          <a:p>
            <a:pPr marL="0" indent="0" eaLnBrk="1" hangingPunct="1">
              <a:buNone/>
            </a:pPr>
            <a:endParaRPr lang="en-US" altLang="en-US" sz="320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31232" y="3153018"/>
            <a:ext cx="9581592" cy="2783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 err="1"/>
              <a:t>Noé</a:t>
            </a:r>
            <a:r>
              <a:rPr lang="en-US" altLang="en-US" sz="3200" dirty="0"/>
              <a:t> (</a:t>
            </a:r>
            <a:r>
              <a:rPr lang="en-US" altLang="en-US" sz="3200" dirty="0" err="1"/>
              <a:t>Gn</a:t>
            </a:r>
            <a:r>
              <a:rPr lang="en-US" altLang="en-US" sz="3200" dirty="0"/>
              <a:t> 6-9); Abraham (</a:t>
            </a:r>
            <a:r>
              <a:rPr lang="en-US" altLang="en-US" sz="3200" dirty="0" err="1"/>
              <a:t>Gn</a:t>
            </a:r>
            <a:r>
              <a:rPr lang="en-US" altLang="en-US" sz="3200" dirty="0"/>
              <a:t> 20:7) - </a:t>
            </a:r>
            <a:r>
              <a:rPr lang="en-US" altLang="en-US" sz="3200" dirty="0" err="1"/>
              <a:t>término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נָב</a:t>
            </a:r>
            <a:r>
              <a:rPr lang="en-US" altLang="en-US" sz="3200" dirty="0"/>
              <a:t>ִ֣</a:t>
            </a:r>
            <a:r>
              <a:rPr lang="en-US" altLang="en-US" sz="3200" dirty="0" err="1"/>
              <a:t>יא</a:t>
            </a:r>
            <a:r>
              <a:rPr lang="en-US" altLang="en-US" sz="3200" dirty="0"/>
              <a:t> </a:t>
            </a:r>
            <a:r>
              <a:rPr lang="he-IL" sz="3200" dirty="0"/>
              <a:t>(</a:t>
            </a:r>
            <a:r>
              <a:rPr lang="en-US" altLang="en-US" sz="3200" i="1" dirty="0" err="1"/>
              <a:t>nāḇî</a:t>
            </a:r>
            <a:r>
              <a:rPr lang="en-US" altLang="en-US" sz="3200" dirty="0"/>
              <a:t>) </a:t>
            </a:r>
            <a:r>
              <a:rPr lang="en-US" altLang="en-US" sz="3200" dirty="0" err="1"/>
              <a:t>utilizado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primera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vez</a:t>
            </a:r>
            <a:r>
              <a:rPr lang="en-US" altLang="en-US" sz="3200" dirty="0"/>
              <a:t>.</a:t>
            </a:r>
          </a:p>
          <a:p>
            <a:r>
              <a:rPr lang="en-US" altLang="en-US" sz="3200" dirty="0" err="1"/>
              <a:t>Moisés</a:t>
            </a:r>
            <a:r>
              <a:rPr lang="en-US" altLang="en-US" sz="3200" dirty="0"/>
              <a:t> (Dt 18:15, 18).</a:t>
            </a:r>
          </a:p>
          <a:p>
            <a:r>
              <a:rPr lang="en-US" altLang="en-US" sz="3200" dirty="0"/>
              <a:t>Samuel (1 Sam 3:20).</a:t>
            </a:r>
          </a:p>
          <a:p>
            <a:r>
              <a:rPr lang="en-US" altLang="en-US" sz="3200" dirty="0"/>
              <a:t>David (</a:t>
            </a:r>
            <a:r>
              <a:rPr lang="en-US" altLang="en-US" sz="3200" dirty="0" err="1"/>
              <a:t>Hechos</a:t>
            </a:r>
            <a:r>
              <a:rPr lang="en-US" altLang="en-US" sz="3200" dirty="0"/>
              <a:t> 2:29, 30).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1131232" y="204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Profetas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canónicos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31232" y="1823551"/>
            <a:ext cx="332007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en-US" sz="3200" b="1" dirty="0">
              <a:solidFill>
                <a:srgbClr val="C00000"/>
              </a:solidFill>
            </a:endParaRPr>
          </a:p>
          <a:p>
            <a:r>
              <a:rPr lang="en-US" altLang="en-US" sz="3200" b="1" dirty="0">
                <a:solidFill>
                  <a:srgbClr val="C00000"/>
                </a:solidFill>
              </a:rPr>
              <a:t>Los </a:t>
            </a:r>
            <a:r>
              <a:rPr lang="en-US" altLang="en-US" sz="3200" b="1" dirty="0" err="1">
                <a:solidFill>
                  <a:srgbClr val="C00000"/>
                </a:solidFill>
              </a:rPr>
              <a:t>primeros</a:t>
            </a:r>
            <a:r>
              <a:rPr lang="en-US" altLang="en-US" sz="3200" b="1" dirty="0">
                <a:solidFill>
                  <a:srgbClr val="C00000"/>
                </a:solidFill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</a:rPr>
              <a:t>profetas</a:t>
            </a:r>
            <a:endParaRPr lang="en-US" alt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2772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664" y="1325563"/>
            <a:ext cx="11096336" cy="26906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b="1" err="1">
                <a:solidFill>
                  <a:srgbClr val="C00000"/>
                </a:solidFill>
              </a:rPr>
              <a:t>Profetas que no eran escritores</a:t>
            </a:r>
            <a:endParaRPr lang="en-US" altLang="en-US" sz="3200" b="1">
              <a:solidFill>
                <a:srgbClr val="C00000"/>
              </a:solidFill>
            </a:endParaRPr>
          </a:p>
          <a:p>
            <a:pPr lvl="1" eaLnBrk="1" hangingPunct="1"/>
            <a:r>
              <a:rPr lang="en-US" altLang="en-US" sz="3200" err="1"/>
              <a:t>Enoc, Abraham, Elías, Eliseo</a:t>
            </a:r>
            <a:br>
              <a:rPr lang="en-US" altLang="en-US" sz="3200" err="1"/>
            </a:br>
            <a:endParaRPr lang="en-US" altLang="en-US" sz="3200"/>
          </a:p>
          <a:p>
            <a:r>
              <a:rPr lang="en-US" altLang="en-US" sz="3200" b="1" err="1">
                <a:solidFill>
                  <a:srgbClr val="C00000"/>
                </a:solidFill>
              </a:rPr>
              <a:t>Profetas escritores clásicos</a:t>
            </a:r>
            <a:endParaRPr lang="en-US" altLang="en-US" sz="3200" b="1">
              <a:solidFill>
                <a:srgbClr val="C00000"/>
              </a:solidFill>
            </a:endParaRPr>
          </a:p>
          <a:p>
            <a:pPr lvl="1"/>
            <a:r>
              <a:rPr lang="en-US" altLang="en-US" sz="3200" err="1"/>
              <a:t>Profetas mayores y menores (4 + 12 = 16 profetas)</a:t>
            </a:r>
          </a:p>
          <a:p>
            <a:pPr lvl="1" eaLnBrk="1" hangingPunct="1"/>
            <a:endParaRPr lang="en-US" altLang="en-US" sz="800"/>
          </a:p>
          <a:p>
            <a:pPr lvl="1" eaLnBrk="1" hangingPunct="1"/>
            <a:endParaRPr lang="en-US" altLang="en-US"/>
          </a:p>
        </p:txBody>
      </p:sp>
      <p:sp>
        <p:nvSpPr>
          <p:cNvPr id="5" name="Title 1"/>
          <p:cNvSpPr txBox="1"/>
          <p:nvPr/>
        </p:nvSpPr>
        <p:spPr>
          <a:xfrm>
            <a:off x="1095664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Categorización de los profetas</a:t>
            </a:r>
            <a:endParaRPr lang="en-US" sz="4000" b="1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3547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628" y="1325564"/>
            <a:ext cx="9303396" cy="3255402"/>
          </a:xfrm>
        </p:spPr>
        <p:txBody>
          <a:bodyPr>
            <a:noAutofit/>
          </a:bodyPr>
          <a:lstStyle/>
          <a:p>
            <a:r>
              <a:rPr lang="en-US" altLang="en-US" sz="3200" b="1" err="1">
                <a:solidFill>
                  <a:srgbClr val="C00000"/>
                </a:solidFill>
              </a:rPr>
              <a:t>Profetas que escribieron libros, pero que no fueron incluidos en el </a:t>
            </a:r>
            <a:r>
              <a:rPr lang="pt-BR" altLang="en-US" sz="3200" b="1">
                <a:solidFill>
                  <a:srgbClr val="C00000"/>
                </a:solidFill>
              </a:rPr>
              <a:t>canon </a:t>
            </a:r>
            <a:r>
              <a:rPr lang="en-US" altLang="en-US" sz="3200" b="1" err="1">
                <a:solidFill>
                  <a:srgbClr val="C00000"/>
                </a:solidFill>
              </a:rPr>
              <a:t>bíblico</a:t>
            </a:r>
            <a:endParaRPr lang="en-US" altLang="en-US" sz="3200" b="1">
              <a:solidFill>
                <a:srgbClr val="C00000"/>
              </a:solidFill>
            </a:endParaRPr>
          </a:p>
          <a:p>
            <a:pPr lvl="1"/>
            <a:r>
              <a:rPr lang="en-US" altLang="en-US" sz="3200"/>
              <a:t>Samuel, Natán y Gad (Crónicas o Registros)</a:t>
            </a:r>
          </a:p>
          <a:p>
            <a:pPr lvl="1"/>
            <a:endParaRPr lang="en-US" altLang="en-US" sz="3200"/>
          </a:p>
          <a:p>
            <a:r>
              <a:rPr lang="en-US" altLang="en-US" sz="3200" b="1" err="1">
                <a:solidFill>
                  <a:srgbClr val="C00000"/>
                </a:solidFill>
              </a:rPr>
              <a:t>Profetisas</a:t>
            </a:r>
            <a:endParaRPr lang="en-US" altLang="en-US" sz="3200" b="1">
              <a:solidFill>
                <a:srgbClr val="C00000"/>
              </a:solidFill>
            </a:endParaRPr>
          </a:p>
          <a:p>
            <a:pPr lvl="1"/>
            <a:r>
              <a:rPr lang="en-US" altLang="en-US" sz="3200" err="1"/>
              <a:t>Miriam, Débora, Huldah</a:t>
            </a:r>
            <a:endParaRPr lang="en-US" altLang="en-US" sz="3200"/>
          </a:p>
        </p:txBody>
      </p:sp>
      <p:sp>
        <p:nvSpPr>
          <p:cNvPr id="6" name="Title 1"/>
          <p:cNvSpPr txBox="1"/>
          <p:nvPr/>
        </p:nvSpPr>
        <p:spPr>
          <a:xfrm>
            <a:off x="1104628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Categorización de los profetas</a:t>
            </a:r>
            <a:endParaRPr lang="en-US" sz="4000" b="1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748" y="3056274"/>
            <a:ext cx="2850197" cy="367767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 rot="16200000">
            <a:off x="11263861" y="5895695"/>
            <a:ext cx="1656223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700" err="1"/>
              <a:t>Mirjam (Anselm Feuerbach, Wikimedia)</a:t>
            </a:r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val="417359438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086700" y="1325563"/>
            <a:ext cx="10515600" cy="30492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C00000"/>
                </a:solidFill>
              </a:rPr>
              <a:t>1. Los profetas surgen en tiempos de profunda </a:t>
            </a:r>
            <a:r>
              <a:rPr lang="en-US" sz="3200">
                <a:solidFill>
                  <a:srgbClr val="C00000"/>
                </a:solidFill>
              </a:rPr>
              <a:t>crisis </a:t>
            </a:r>
          </a:p>
          <a:p>
            <a:pPr marL="457200" lvl="1" indent="0">
              <a:buNone/>
            </a:pPr>
            <a:r>
              <a:rPr lang="en-US" sz="3200"/>
              <a:t>Ej: Elías y Eliseo contra el baalismo y el sincretismo religioso. </a:t>
            </a:r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marL="0" indent="0">
              <a:buNone/>
            </a:pPr>
            <a:r>
              <a:rPr lang="en-US" altLang="en-US" sz="3200" b="1">
                <a:solidFill>
                  <a:srgbClr val="C00000"/>
                </a:solidFill>
              </a:rPr>
              <a:t>2. Son llamados al ministerio en momentos cruciales de la  </a:t>
            </a:r>
          </a:p>
          <a:p>
            <a:pPr marL="0" indent="0">
              <a:buNone/>
            </a:pPr>
            <a:r>
              <a:rPr lang="en-US" altLang="en-US" sz="3200" b="1" err="1">
                <a:solidFill>
                  <a:srgbClr val="C00000"/>
                </a:solidFill>
              </a:rPr>
              <a:t>     historia de la salvación</a:t>
            </a:r>
            <a:endParaRPr lang="en-US" altLang="en-US" sz="3200" b="1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0867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fenómeno de la profecía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6923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104629" y="1325563"/>
            <a:ext cx="10515600" cy="3452625"/>
          </a:xfrm>
        </p:spPr>
        <p:txBody>
          <a:bodyPr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-US" altLang="en-US" sz="3200" b="1">
                <a:solidFill>
                  <a:srgbClr val="C00000"/>
                </a:solidFill>
              </a:rPr>
              <a:t>Función principal </a:t>
            </a:r>
          </a:p>
          <a:p>
            <a:pPr>
              <a:spcBef>
                <a:spcPct val="0"/>
              </a:spcBef>
              <a:spcAft>
                <a:spcPts val="1600"/>
              </a:spcAft>
            </a:pPr>
            <a:r>
              <a:rPr lang="en-US" altLang="en-US" sz="3200" err="1"/>
              <a:t>No es para satisfacer nuestra curiosidad sobre el futuro.</a:t>
            </a:r>
          </a:p>
          <a:p>
            <a:pPr>
              <a:spcBef>
                <a:spcPct val="0"/>
              </a:spcBef>
              <a:spcAft>
                <a:spcPts val="1600"/>
              </a:spcAft>
            </a:pPr>
            <a:r>
              <a:rPr lang="en-US" altLang="en-US" sz="3200" err="1"/>
              <a:t>Piden que se actúe YA.</a:t>
            </a:r>
          </a:p>
          <a:p>
            <a:pPr>
              <a:spcBef>
                <a:spcPct val="0"/>
              </a:spcBef>
              <a:spcAft>
                <a:spcPts val="1600"/>
              </a:spcAft>
            </a:pPr>
            <a:r>
              <a:rPr lang="en-US" altLang="en-US" sz="3200" err="1"/>
              <a:t> Llaman a la verdadera conversión y al arrepentimiento:</a:t>
            </a:r>
          </a:p>
          <a:p>
            <a:pPr marL="0" indent="0">
              <a:spcBef>
                <a:spcPct val="0"/>
              </a:spcBef>
              <a:spcAft>
                <a:spcPts val="1600"/>
              </a:spcAft>
              <a:buNone/>
            </a:pPr>
            <a:r>
              <a:rPr lang="en-US" altLang="en-US" sz="3200"/>
              <a:t>"Arrepiéntete de mí con </a:t>
            </a:r>
            <a:r>
              <a:rPr lang="en-US" sz="3200" err="1"/>
              <a:t>todo tu corazón" (Joel 2:12, NAA).</a:t>
            </a:r>
            <a:endParaRPr lang="en-US" altLang="en-US" sz="3200"/>
          </a:p>
        </p:txBody>
      </p:sp>
      <p:sp>
        <p:nvSpPr>
          <p:cNvPr id="7" name="Title 1"/>
          <p:cNvSpPr txBox="1"/>
          <p:nvPr/>
        </p:nvSpPr>
        <p:spPr>
          <a:xfrm>
            <a:off x="1104629" y="0"/>
            <a:ext cx="105629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profetas y el futuro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2917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04629" y="0"/>
            <a:ext cx="103791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Quién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profeta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cuál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04629" y="1325563"/>
            <a:ext cx="6227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eriod"/>
            </a:pP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Es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una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persona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llamada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cs typeface="Arial" panose="020B0604020202020204" pitchFamily="34" charset="0"/>
              </a:rPr>
              <a:t>por</a:t>
            </a:r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 Dios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299882" y="1910338"/>
            <a:ext cx="10892118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3200"/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err="1"/>
              <a:t>En Israel, el sacerdocio o la realeza eran hereditarios, pero una persona necesitaba ser llamada por Dios para convertirse en profeta. </a:t>
            </a:r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3200"/>
          </a:p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prstClr val="black"/>
                </a:solidFill>
              </a:rPr>
              <a:t>Es alguien </a:t>
            </a:r>
            <a:r>
              <a:rPr lang="pt-BR" altLang="en-US" sz="3200">
                <a:solidFill>
                  <a:prstClr val="black"/>
                </a:solidFill>
              </a:rPr>
              <a:t>autorizado </a:t>
            </a:r>
            <a:r>
              <a:rPr lang="en-US" altLang="en-US" sz="3200" err="1">
                <a:solidFill>
                  <a:prstClr val="black"/>
                </a:solidFill>
              </a:rPr>
              <a:t>por Dios.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41859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6"/>
  <p:tag name="AS_OS" val="Unix 5.11.0.1028"/>
  <p:tag name="AS_RELEASE_DATE" val="2022.04.14"/>
  <p:tag name="AS_TITLE" val="Aspose.Slides for .NET5"/>
  <p:tag name="AS_VERSION" val="2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TM03090434[[fn=Letras en madera]]</Template>
  <TotalTime>10704</TotalTime>
  <Words>2309</Words>
  <Application>Microsoft Office PowerPoint</Application>
  <PresentationFormat>Panorámica</PresentationFormat>
  <Paragraphs>253</Paragraphs>
  <Slides>37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</vt:lpstr>
      <vt:lpstr>Calibri Light</vt:lpstr>
      <vt:lpstr>Office Theme</vt:lpstr>
      <vt:lpstr>Presentación de PowerPoint</vt:lpstr>
      <vt:lpstr>Después de la caída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</vt:lpstr>
      <vt:lpstr> </vt:lpstr>
      <vt:lpstr>Presentación de PowerPoint</vt:lpstr>
      <vt:lpstr>Presentación de PowerPoint</vt:lpstr>
      <vt:lpstr>Presentación de PowerPoint</vt:lpstr>
      <vt:lpstr>7. ¿En cuestiones doctrinales?</vt:lpstr>
      <vt:lpstr>7. Sobre las cuestiones doctrinales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Company>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Prophetic Voice in the Old Testament: An Overview</dc:title>
  <dc:creator>Jiri Moskala</dc:creator>
  <cp:keywords>, docId:BA3C3AFFEE0E80013BDD57F834C3BBFA</cp:keywords>
  <cp:lastModifiedBy>Diego Castilla</cp:lastModifiedBy>
  <cp:revision>284</cp:revision>
  <dcterms:created xsi:type="dcterms:W3CDTF">2015-10-14T22:41:09Z</dcterms:created>
  <dcterms:modified xsi:type="dcterms:W3CDTF">2022-07-20T20:25:08Z</dcterms:modified>
</cp:coreProperties>
</file>