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50" r:id="rId2"/>
  </p:sldMasterIdLst>
  <p:sldIdLst>
    <p:sldId id="285" r:id="rId3"/>
    <p:sldId id="264" r:id="rId4"/>
    <p:sldId id="286" r:id="rId5"/>
    <p:sldId id="275" r:id="rId6"/>
    <p:sldId id="287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CCFF"/>
    <a:srgbClr val="FF9900"/>
    <a:srgbClr val="0000FF"/>
    <a:srgbClr val="B5FDB1"/>
    <a:srgbClr val="2BA169"/>
    <a:srgbClr val="FFFFFF"/>
    <a:srgbClr val="FFCC00"/>
    <a:srgbClr val="FFFF99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2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245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957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215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6641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9771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6788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202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1146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2955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84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3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495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0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35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52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17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59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4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42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09/10/2024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14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67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049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895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921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849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98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FCD79-54B1-4A83-A6C6-43C0E5E6A2AA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37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7FCD79-54B1-4A83-A6C6-43C0E5E6A2AA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734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E7FCD79-54B1-4A83-A6C6-43C0E5E6A2AA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6A50AD16-0295-4971-ADF1-E15449002B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4609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n 5" descr="Reloj de arena sobre una mesa de madera&#10;&#10;Descripción generada automáticamente con confianza baja">
            <a:extLst>
              <a:ext uri="{FF2B5EF4-FFF2-40B4-BE49-F238E27FC236}">
                <a16:creationId xmlns:a16="http://schemas.microsoft.com/office/drawing/2014/main" id="{57EFE2B6-0C6F-4ACD-5A2F-96780BAD7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8762" r="-1" b="13351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38" name="Rectangle 21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E4BD3D5-3E74-CE34-A0E9-51E995E61DC1}"/>
              </a:ext>
            </a:extLst>
          </p:cNvPr>
          <p:cNvSpPr txBox="1"/>
          <p:nvPr/>
        </p:nvSpPr>
        <p:spPr>
          <a:xfrm>
            <a:off x="340557" y="1783516"/>
            <a:ext cx="5755438" cy="34725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Los </a:t>
            </a:r>
            <a:r>
              <a:rPr kumimoji="0" lang="en-US" sz="5400" b="1" i="0" u="none" strike="noStrike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tres</a:t>
            </a:r>
            <a:r>
              <a:rPr kumimoji="0" lang="en-US" sz="5400" b="1" i="0" u="none" strike="noStrike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fines del </a:t>
            </a:r>
            <a:r>
              <a:rPr kumimoji="0" lang="en-US" sz="5400" b="1" i="0" u="none" strike="noStrike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tiempo</a:t>
            </a:r>
            <a:r>
              <a:rPr kumimoji="0" lang="en-US" sz="5400" b="1" i="0" u="none" strike="noStrike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de </a:t>
            </a:r>
            <a:r>
              <a:rPr kumimoji="0" lang="en-US" sz="5400" b="1" i="0" u="none" strike="noStrike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gracia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arrow" panose="020B0606020202030204" pitchFamily="34" charset="0"/>
                <a:ea typeface="+mj-ea"/>
                <a:cs typeface="+mj-cs"/>
              </a:rPr>
              <a:t>.</a:t>
            </a:r>
            <a:endParaRPr kumimoji="0" lang="en-US" sz="5400" b="1" i="0" u="none" strike="noStrike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361B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El </a:t>
            </a:r>
            <a:r>
              <a:rPr kumimoji="0" lang="en-US" sz="5400" b="1" i="0" u="none" strike="noStrike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tiempo</a:t>
            </a:r>
            <a:r>
              <a:rPr kumimoji="0" lang="en-US" sz="5400" b="1" i="0" u="none" strike="noStrike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de </a:t>
            </a:r>
            <a:r>
              <a:rPr kumimoji="0" lang="en-US" sz="5400" b="1" i="0" u="none" strike="noStrike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oportunidad</a:t>
            </a:r>
            <a:r>
              <a:rPr kumimoji="0" lang="en-US" sz="5400" b="1" i="0" u="none" strike="noStrike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61B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6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CFE94AA-6E8F-320A-42FD-FADAB1BA5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0109">
            <a:off x="9086389" y="1765591"/>
            <a:ext cx="1834644" cy="324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1453399" y="2291657"/>
            <a:ext cx="7565592" cy="1938992"/>
          </a:xfrm>
          <a:prstGeom prst="rect">
            <a:avLst/>
          </a:prstGeom>
          <a:solidFill>
            <a:srgbClr val="FFFF66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El que es injusto, sea injusto todavía; y el que es inmundo, sea inmundo todavía; y el que es justo, practique la justicia todavía; y el que es santo, santifíquese todavía. </a:t>
            </a:r>
            <a:r>
              <a:rPr lang="es-ES" sz="3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Apocalipsis 22:11. </a:t>
            </a:r>
            <a:endParaRPr lang="es-CO" sz="3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447265" y="822585"/>
            <a:ext cx="529746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3. Al fin del tiempo.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50FCAE-0891-8076-ED87-E54615D81D5C}"/>
              </a:ext>
            </a:extLst>
          </p:cNvPr>
          <p:cNvSpPr txBox="1"/>
          <p:nvPr/>
        </p:nvSpPr>
        <p:spPr>
          <a:xfrm>
            <a:off x="1453399" y="5205786"/>
            <a:ext cx="8804037" cy="769441"/>
          </a:xfrm>
          <a:prstGeom prst="rect">
            <a:avLst/>
          </a:prstGeom>
          <a:solidFill>
            <a:schemeClr val="tx1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Esto ocurrirá poco antes de que Cristo venga.</a:t>
            </a:r>
            <a:endParaRPr lang="es-CO" sz="4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9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97429" y="1614616"/>
            <a:ext cx="9797142" cy="3323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37</a:t>
            </a:r>
            <a:r>
              <a:rPr lang="es-ES" sz="3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 Mas como en los días de Noé, así será la venida del Hijo del Hombre. </a:t>
            </a:r>
            <a:r>
              <a:rPr lang="es-ES" sz="3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38</a:t>
            </a:r>
            <a:r>
              <a:rPr lang="es-ES" sz="3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 Porque como en los días antes del diluvio estaban comiendo y bebiendo, casándose y dando en casamiento, </a:t>
            </a:r>
            <a:r>
              <a:rPr lang="es-ES" sz="3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HASTA</a:t>
            </a:r>
            <a:r>
              <a:rPr lang="es-ES" sz="3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el día en que Noé entró en el arca, </a:t>
            </a:r>
          </a:p>
          <a:p>
            <a:r>
              <a:rPr lang="es-ES" sz="3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39 </a:t>
            </a:r>
            <a:r>
              <a:rPr lang="es-ES" sz="3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</a:t>
            </a:r>
            <a:r>
              <a:rPr lang="es-ES" sz="3000" b="1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Vijaya" panose="020B0604020202020204" pitchFamily="34" charset="0"/>
              </a:rPr>
              <a:t>y no entendieron </a:t>
            </a:r>
            <a:r>
              <a:rPr lang="es-ES" sz="3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HASTA</a:t>
            </a:r>
            <a:r>
              <a:rPr lang="es-ES" sz="3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que vino el diluvio y se los llevó a todos, así será también la venida del Hijo del Hombre. </a:t>
            </a:r>
          </a:p>
          <a:p>
            <a:r>
              <a:rPr lang="es-ES" sz="3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Mateo 24:37-39. </a:t>
            </a:r>
            <a:endParaRPr lang="es-CO" sz="3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23807" y="350232"/>
            <a:ext cx="5944387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CO" sz="4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Como en los días de Noé.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5ED780-1911-D660-C939-B9EEA9488B02}"/>
              </a:ext>
            </a:extLst>
          </p:cNvPr>
          <p:cNvSpPr txBox="1"/>
          <p:nvPr/>
        </p:nvSpPr>
        <p:spPr>
          <a:xfrm>
            <a:off x="1197428" y="5345661"/>
            <a:ext cx="9797142" cy="1077218"/>
          </a:xfrm>
          <a:prstGeom prst="rect">
            <a:avLst/>
          </a:prstGeom>
          <a:solidFill>
            <a:schemeClr val="tx1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omic Sans MS" panose="030F0702030302020204" pitchFamily="66" charset="0"/>
                <a:cs typeface="Vijaya" panose="020B0604020202020204" pitchFamily="34" charset="0"/>
              </a:rPr>
              <a:t>¿Qué fue lo que no entendieron desde que Noé entró en el arca hasta que empezó a llover?</a:t>
            </a:r>
            <a:endParaRPr lang="es-CO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Comic Sans MS" panose="030F0702030302020204" pitchFamily="66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7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0C45B8E-C8FC-49BD-6108-5BC0CB610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232" y="1721176"/>
            <a:ext cx="5486049" cy="411453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09241" y="1721176"/>
            <a:ext cx="5508990" cy="2062103"/>
          </a:xfrm>
          <a:prstGeom prst="rect">
            <a:avLst/>
          </a:prstGeom>
          <a:solidFill>
            <a:schemeClr val="tx1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Y el Señor dijo: </a:t>
            </a:r>
          </a:p>
          <a:p>
            <a:pPr algn="ctr"/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“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Como en los días de Noé, así será la venida del Hijo del Hombre</a:t>
            </a:r>
            <a:r>
              <a:rPr lang="es-E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”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. </a:t>
            </a:r>
            <a:r>
              <a:rPr lang="es-E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Mateo 24:37.</a:t>
            </a:r>
            <a:endParaRPr lang="es-CO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13205" y="630042"/>
            <a:ext cx="7565591" cy="769441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s-CO" sz="4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No entendieron que estaban perdidos.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835352-DE3C-AA88-4F0E-F49D85909BF4}"/>
              </a:ext>
            </a:extLst>
          </p:cNvPr>
          <p:cNvSpPr txBox="1"/>
          <p:nvPr/>
        </p:nvSpPr>
        <p:spPr>
          <a:xfrm>
            <a:off x="909241" y="4293349"/>
            <a:ext cx="6351368" cy="1569660"/>
          </a:xfrm>
          <a:prstGeom prst="rect">
            <a:avLst/>
          </a:prstGeom>
          <a:solidFill>
            <a:schemeClr val="tx1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El Señor también dijo: </a:t>
            </a:r>
          </a:p>
          <a:p>
            <a:pPr algn="ctr"/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“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No contenderá </a:t>
            </a:r>
            <a:r>
              <a:rPr lang="es-ES" sz="32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mi Espíritu 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con el hombre para siempre</a:t>
            </a:r>
            <a:r>
              <a:rPr lang="es-E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”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. </a:t>
            </a:r>
            <a:r>
              <a:rPr lang="es-ES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Génesis 6:3. </a:t>
            </a:r>
            <a:endParaRPr lang="es-CO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17DED1-5D8D-917B-7620-F7D2803E5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695" y="2452590"/>
            <a:ext cx="4181298" cy="410602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4835352-DE3C-AA88-4F0E-F49D85909BF4}"/>
              </a:ext>
            </a:extLst>
          </p:cNvPr>
          <p:cNvSpPr txBox="1"/>
          <p:nvPr/>
        </p:nvSpPr>
        <p:spPr>
          <a:xfrm>
            <a:off x="771007" y="3155402"/>
            <a:ext cx="6257590" cy="1200329"/>
          </a:xfrm>
          <a:prstGeom prst="rect">
            <a:avLst/>
          </a:prstGeom>
          <a:solidFill>
            <a:schemeClr val="tx1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  <a:cs typeface="Vijaya" panose="020B0604020202020204" pitchFamily="34" charset="0"/>
              </a:rPr>
              <a:t>Pronto el Espíritu Santo no insistirá más.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AB9BCF-2373-55C1-102E-2D6EA8264546}"/>
              </a:ext>
            </a:extLst>
          </p:cNvPr>
          <p:cNvSpPr txBox="1"/>
          <p:nvPr/>
        </p:nvSpPr>
        <p:spPr>
          <a:xfrm>
            <a:off x="771007" y="4533841"/>
            <a:ext cx="6257590" cy="646331"/>
          </a:xfrm>
          <a:prstGeom prst="rect">
            <a:avLst/>
          </a:prstGeom>
          <a:solidFill>
            <a:schemeClr val="tx1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  <a:cs typeface="Vijaya" panose="020B0604020202020204" pitchFamily="34" charset="0"/>
              </a:rPr>
              <a:t>Entonces vendrá el fin.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E7685B0-8C49-5B66-F2DA-85D5C8999B9E}"/>
              </a:ext>
            </a:extLst>
          </p:cNvPr>
          <p:cNvSpPr txBox="1"/>
          <p:nvPr/>
        </p:nvSpPr>
        <p:spPr>
          <a:xfrm>
            <a:off x="771007" y="5358282"/>
            <a:ext cx="6257590" cy="1200329"/>
          </a:xfrm>
          <a:prstGeom prst="rect">
            <a:avLst/>
          </a:prstGeom>
          <a:solidFill>
            <a:schemeClr val="tx1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cs typeface="Vijaya" panose="020B0604020202020204" pitchFamily="34" charset="0"/>
              </a:rPr>
              <a:t>¿Y tú? ¿Qué harás ahora?</a:t>
            </a:r>
          </a:p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cs typeface="Vijaya" panose="020B0604020202020204" pitchFamily="34" charset="0"/>
              </a:rPr>
              <a:t>¿Dónde estarás después?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4E0227-8A01-E9BD-38C0-7F697B5E9C94}"/>
              </a:ext>
            </a:extLst>
          </p:cNvPr>
          <p:cNvSpPr txBox="1"/>
          <p:nvPr/>
        </p:nvSpPr>
        <p:spPr>
          <a:xfrm>
            <a:off x="771007" y="1770190"/>
            <a:ext cx="6257590" cy="1200329"/>
          </a:xfrm>
          <a:prstGeom prst="rect">
            <a:avLst/>
          </a:prstGeom>
          <a:solidFill>
            <a:schemeClr val="tx1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  <a:cs typeface="Vijaya" panose="020B0604020202020204" pitchFamily="34" charset="0"/>
              </a:rPr>
              <a:t>Hoy la mayoría de la gente no entiende.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97B5A9C-588E-A34C-075D-0EE0BC3046EF}"/>
              </a:ext>
            </a:extLst>
          </p:cNvPr>
          <p:cNvSpPr/>
          <p:nvPr/>
        </p:nvSpPr>
        <p:spPr>
          <a:xfrm>
            <a:off x="771008" y="531405"/>
            <a:ext cx="6257590" cy="769441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s-CO" sz="4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La historia se está repitiendo.</a:t>
            </a:r>
          </a:p>
        </p:txBody>
      </p:sp>
    </p:spTree>
    <p:extLst>
      <p:ext uri="{BB962C8B-B14F-4D97-AF65-F5344CB8AC3E}">
        <p14:creationId xmlns:p14="http://schemas.microsoft.com/office/powerpoint/2010/main" val="191765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84B2186-956A-42BA-24E7-08695507B7BD}"/>
              </a:ext>
            </a:extLst>
          </p:cNvPr>
          <p:cNvSpPr/>
          <p:nvPr/>
        </p:nvSpPr>
        <p:spPr>
          <a:xfrm>
            <a:off x="476972" y="1898375"/>
            <a:ext cx="5773702" cy="1008602"/>
          </a:xfrm>
          <a:prstGeom prst="rect">
            <a:avLst/>
          </a:prstGeom>
          <a:solidFill>
            <a:srgbClr val="FF5050">
              <a:lumMod val="50000"/>
            </a:srgb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cs typeface="Vijaya" panose="020B0604020202020204" pitchFamily="34" charset="0"/>
              </a:rPr>
              <a:t>“sino que todos procedan al arrepentimiento”. </a:t>
            </a:r>
            <a:r>
              <a:rPr kumimoji="0" lang="es-ES" sz="3200" b="1" i="0" u="none" strike="noStrike" kern="1200" cap="none" spc="0" normalizeH="0" baseline="0" noProof="0" dirty="0">
                <a:effectLst/>
                <a:uLnTx/>
                <a:uFillTx/>
                <a:latin typeface="Arial Narrow" panose="020B0606020202030204" pitchFamily="34" charset="0"/>
                <a:cs typeface="Vijaya" panose="020B0604020202020204" pitchFamily="34" charset="0"/>
              </a:rPr>
              <a:t>2Pedro 3:9.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180E56E-3DCE-20B6-8C7C-E52DBDC616F4}"/>
              </a:ext>
            </a:extLst>
          </p:cNvPr>
          <p:cNvSpPr/>
          <p:nvPr/>
        </p:nvSpPr>
        <p:spPr>
          <a:xfrm>
            <a:off x="448975" y="398400"/>
            <a:ext cx="5773701" cy="124111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3600" b="1" dirty="0">
                <a:solidFill>
                  <a:srgbClr val="FFFF00"/>
                </a:solidFill>
                <a:latin typeface="Arial Narrow" panose="020B0606020202030204" pitchFamily="34" charset="0"/>
              </a:rPr>
              <a:t>Dios es bueno y no quiere nadie se pierda </a:t>
            </a:r>
            <a:endParaRPr lang="es-ES" sz="3600" b="1" dirty="0">
              <a:latin typeface="Arial Narrow" panose="020B060602020203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82032BC-C82D-4637-9D31-4F359E73FB8F}"/>
              </a:ext>
            </a:extLst>
          </p:cNvPr>
          <p:cNvSpPr/>
          <p:nvPr/>
        </p:nvSpPr>
        <p:spPr>
          <a:xfrm>
            <a:off x="476973" y="3165842"/>
            <a:ext cx="5773702" cy="1539809"/>
          </a:xfrm>
          <a:prstGeom prst="rect">
            <a:avLst/>
          </a:prstGeom>
          <a:solidFill>
            <a:srgbClr val="2BA169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ES" sz="3200" b="1" dirty="0">
                <a:solidFill>
                  <a:srgbClr val="B5FDB1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“Cercano está Jehová a todos los que le invocan, A todos los que le invocan de veras</a:t>
            </a:r>
            <a:r>
              <a:rPr lang="es-CO" sz="3200" b="1" dirty="0">
                <a:solidFill>
                  <a:srgbClr val="B5FDB1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”.</a:t>
            </a:r>
            <a:r>
              <a:rPr lang="es-ES" sz="3200" b="1" dirty="0">
                <a:solidFill>
                  <a:srgbClr val="B5FDB1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</a:t>
            </a:r>
            <a:r>
              <a:rPr lang="es-ES" sz="3200" b="1" dirty="0">
                <a:solidFill>
                  <a:schemeClr val="tx1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Salmo 145:18.</a:t>
            </a:r>
            <a:endParaRPr lang="es-CO" sz="3200" b="1" dirty="0">
              <a:solidFill>
                <a:schemeClr val="tx1"/>
              </a:solidFill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F508300-E86D-8E73-5348-FBD78838DE85}"/>
              </a:ext>
            </a:extLst>
          </p:cNvPr>
          <p:cNvSpPr/>
          <p:nvPr/>
        </p:nvSpPr>
        <p:spPr>
          <a:xfrm>
            <a:off x="476972" y="4942880"/>
            <a:ext cx="5773702" cy="1539809"/>
          </a:xfrm>
          <a:prstGeom prst="rect">
            <a:avLst/>
          </a:prstGeom>
          <a:solidFill>
            <a:srgbClr val="0099FF">
              <a:lumMod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/>
          <a:lstStyle/>
          <a:p>
            <a:r>
              <a:rPr lang="es-ES" sz="3200" b="1" dirty="0">
                <a:solidFill>
                  <a:srgbClr val="00CCFF"/>
                </a:solidFill>
                <a:latin typeface="Arial Narrow" panose="020B0606020202030204" pitchFamily="34" charset="0"/>
              </a:rPr>
              <a:t>“Buscad a Jehová mientras puede ser hallado, llamadle en tanto que está cercano”. </a:t>
            </a:r>
            <a:r>
              <a:rPr lang="es-ES" sz="3200" b="1" dirty="0">
                <a:latin typeface="Arial Narrow" panose="020B0606020202030204" pitchFamily="34" charset="0"/>
              </a:rPr>
              <a:t>Isaías 55:6.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9089DC7-9159-D1F7-DB63-D1A62EA66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077" y="2054584"/>
            <a:ext cx="5170698" cy="33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6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19DD62C-D560-F324-7CD8-243161D2C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483" y="618362"/>
            <a:ext cx="7495034" cy="562127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727999" y="4904218"/>
            <a:ext cx="4789283" cy="1077218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FFFF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¿Pero cuando se acaba el tiempo de gracia?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B4DAABA-BD79-AC0E-08E8-D6D4F1CBBCC9}"/>
              </a:ext>
            </a:extLst>
          </p:cNvPr>
          <p:cNvSpPr/>
          <p:nvPr/>
        </p:nvSpPr>
        <p:spPr>
          <a:xfrm>
            <a:off x="3328839" y="997122"/>
            <a:ext cx="5534321" cy="1575247"/>
          </a:xfrm>
          <a:prstGeom prst="rect">
            <a:avLst/>
          </a:prstGeom>
          <a:solidFill>
            <a:srgbClr val="FFFF00"/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normalizeH="0" baseline="0" noProof="0" dirty="0">
                <a:ln w="22225">
                  <a:noFill/>
                  <a:prstDash val="solid"/>
                </a:ln>
                <a:solidFill>
                  <a:schemeClr val="bg1"/>
                </a:solidFill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Significa que habrá un tiempo cuando Dios no estará cercano y no podrá ser hallado.</a:t>
            </a:r>
          </a:p>
        </p:txBody>
      </p:sp>
      <p:sp>
        <p:nvSpPr>
          <p:cNvPr id="7" name="Globo: flecha hacia arriba 6">
            <a:extLst>
              <a:ext uri="{FF2B5EF4-FFF2-40B4-BE49-F238E27FC236}">
                <a16:creationId xmlns:a16="http://schemas.microsoft.com/office/drawing/2014/main" id="{7CCAF82D-1064-C070-F8CF-5E8E48E72FC6}"/>
              </a:ext>
            </a:extLst>
          </p:cNvPr>
          <p:cNvSpPr/>
          <p:nvPr/>
        </p:nvSpPr>
        <p:spPr>
          <a:xfrm>
            <a:off x="3668820" y="2760057"/>
            <a:ext cx="4854361" cy="1855961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Ese tiempo empieza cuando termina el tiempo de gracia</a:t>
            </a:r>
          </a:p>
        </p:txBody>
      </p:sp>
    </p:spTree>
    <p:extLst>
      <p:ext uri="{BB962C8B-B14F-4D97-AF65-F5344CB8AC3E}">
        <p14:creationId xmlns:p14="http://schemas.microsoft.com/office/powerpoint/2010/main" val="19138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71421" y="2229464"/>
            <a:ext cx="9449159" cy="2554545"/>
          </a:xfrm>
          <a:prstGeom prst="rect">
            <a:avLst/>
          </a:prstGeom>
          <a:solidFill>
            <a:srgbClr val="FFFF66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“Porque los que viven saben que han de morir; pero los muertos nada saben, ni tienen más paga; porque su memoria es puesta en olvido. También su amor y su odio y su envidia fenecieron ya; y nunca más tendrán parte en todo lo que se hace debajo del sol”. </a:t>
            </a:r>
            <a:r>
              <a:rPr lang="es-E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Eclesiastés 9:5,6. </a:t>
            </a:r>
            <a:endParaRPr lang="es-CO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88373" y="438485"/>
            <a:ext cx="7015253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1. Cuando llega la muerte se acaba la oportunidad de arrepentirse.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50FCAE-0891-8076-ED87-E54615D81D5C}"/>
              </a:ext>
            </a:extLst>
          </p:cNvPr>
          <p:cNvSpPr txBox="1"/>
          <p:nvPr/>
        </p:nvSpPr>
        <p:spPr>
          <a:xfrm>
            <a:off x="1371419" y="5005606"/>
            <a:ext cx="9449159" cy="1569660"/>
          </a:xfrm>
          <a:prstGeom prst="rect">
            <a:avLst/>
          </a:prstGeom>
          <a:solidFill>
            <a:srgbClr val="FFFF66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“Todo lo que te viniere a la mano para hacer, hazlo según tus fuerzas; porque en el </a:t>
            </a:r>
            <a:r>
              <a:rPr lang="es-E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Seol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, adonde vas, no hay obra, ni trabajo, ni ciencia, ni sabiduría”. </a:t>
            </a:r>
            <a:r>
              <a:rPr lang="es-E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Eclesiastés 9:10. </a:t>
            </a:r>
            <a:endParaRPr lang="es-CO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2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15538" y="2151728"/>
            <a:ext cx="6560925" cy="2554545"/>
          </a:xfrm>
          <a:prstGeom prst="rect">
            <a:avLst/>
          </a:prstGeom>
          <a:solidFill>
            <a:srgbClr val="FFFF66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Cuando “</a:t>
            </a:r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cs typeface="Vijaya" panose="020B0604020202020204" pitchFamily="34" charset="0"/>
              </a:rPr>
              <a:t>la cadena de plata se quiebre, y se rompa el cuenco de oro, y el cántaro se quiebre junto a la fuente</a:t>
            </a:r>
            <a:r>
              <a:rPr lang="es-E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cs typeface="Vijaya" panose="020B0604020202020204" pitchFamily="34" charset="0"/>
              </a:rPr>
              <a:t>, </a:t>
            </a:r>
          </a:p>
          <a:p>
            <a:pPr algn="ctr"/>
            <a:r>
              <a:rPr lang="es-E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cs typeface="Vijaya" panose="020B0604020202020204" pitchFamily="34" charset="0"/>
              </a:rPr>
              <a:t>y </a:t>
            </a:r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cs typeface="Vijaya" panose="020B0604020202020204" pitchFamily="34" charset="0"/>
              </a:rPr>
              <a:t>la rueda sea rota sobre el pozo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”. </a:t>
            </a:r>
            <a:r>
              <a:rPr lang="es-E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Eclesiastés 12:6. </a:t>
            </a:r>
            <a:endParaRPr lang="es-CO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7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02288" y="4663795"/>
            <a:ext cx="7187423" cy="1569660"/>
          </a:xfrm>
          <a:prstGeom prst="rect">
            <a:avLst/>
          </a:prstGeom>
          <a:solidFill>
            <a:srgbClr val="FFFF66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“Si oyereis hoy su voz, </a:t>
            </a:r>
          </a:p>
          <a:p>
            <a:pPr algn="ctr"/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No endurezcáis vuestros corazones”. </a:t>
            </a:r>
            <a:r>
              <a:rPr lang="es-E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Hebreos 3:15. </a:t>
            </a:r>
            <a:endParaRPr lang="es-CO" sz="32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02289" y="1045670"/>
            <a:ext cx="7187423" cy="156966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rgbClr val="0000FF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Tú no sabes cuando es el día de tu muerte o qué va  a pasar de aquí a 5 minutos.</a:t>
            </a:r>
          </a:p>
          <a:p>
            <a:pPr algn="ctr"/>
            <a:r>
              <a:rPr lang="es-CO" sz="3200" b="1" dirty="0">
                <a:ln>
                  <a:solidFill>
                    <a:srgbClr val="0000FF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</a:t>
            </a:r>
            <a:r>
              <a:rPr lang="es-CO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Por eso dice la Biblia: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B9D267-93B4-829C-CA98-66C5CC8F4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49" t="75075"/>
          <a:stretch/>
        </p:blipFill>
        <p:spPr>
          <a:xfrm>
            <a:off x="4265493" y="2869078"/>
            <a:ext cx="3661014" cy="156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8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79117" y="2185938"/>
            <a:ext cx="8833766" cy="1569660"/>
          </a:xfrm>
          <a:prstGeom prst="rect">
            <a:avLst/>
          </a:prstGeom>
          <a:solidFill>
            <a:srgbClr val="FFFF66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“Por tanto os digo: Todo pecado y blasfemia será perdonado a los hombres; mas la blasfemia contra el Espíritu no les será perdonada”. </a:t>
            </a:r>
            <a:r>
              <a:rPr lang="es-E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Mateo 12:31.</a:t>
            </a:r>
            <a:endParaRPr lang="es-CO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19076" y="811726"/>
            <a:ext cx="855384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2. Cuando se peca contra el Espíritu Santo.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50FCAE-0891-8076-ED87-E54615D81D5C}"/>
              </a:ext>
            </a:extLst>
          </p:cNvPr>
          <p:cNvSpPr txBox="1"/>
          <p:nvPr/>
        </p:nvSpPr>
        <p:spPr>
          <a:xfrm>
            <a:off x="1613369" y="4344767"/>
            <a:ext cx="8965262" cy="2062103"/>
          </a:xfrm>
          <a:prstGeom prst="rect">
            <a:avLst/>
          </a:prstGeom>
          <a:solidFill>
            <a:srgbClr val="FFFF66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Ese pecado ocurre cuando se rechaza tanto la voz de Dios, que la persona se vuelve insensible, y ya no siente arrepentimiento. Tiene la conciencia cauterizada.</a:t>
            </a:r>
            <a:endParaRPr lang="es-CO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305683" y="809083"/>
            <a:ext cx="6817248" cy="1569660"/>
          </a:xfrm>
          <a:prstGeom prst="rect">
            <a:avLst/>
          </a:prstGeom>
          <a:solidFill>
            <a:srgbClr val="FFFF66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Saúl. 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“Y consultó Saúl a Jehová; pero Jehová no le respondió ni por sueños, ni por </a:t>
            </a:r>
            <a:r>
              <a:rPr lang="es-E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Urim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, ni por profetas”. </a:t>
            </a:r>
            <a:r>
              <a:rPr lang="es-E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1Samuel 28:6.</a:t>
            </a:r>
            <a:endParaRPr lang="es-CO" sz="32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099F37-A241-F8CA-C908-CD0C3B4EF247}"/>
              </a:ext>
            </a:extLst>
          </p:cNvPr>
          <p:cNvSpPr txBox="1"/>
          <p:nvPr/>
        </p:nvSpPr>
        <p:spPr>
          <a:xfrm>
            <a:off x="4305683" y="2734639"/>
            <a:ext cx="6817248" cy="1569660"/>
          </a:xfrm>
          <a:prstGeom prst="rect">
            <a:avLst/>
          </a:prstGeom>
          <a:solidFill>
            <a:srgbClr val="FFFF66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“Con sus ovejas y con sus vacas andarán buscando a Jehová, y no le hallarán; se apartó de ellos”. </a:t>
            </a:r>
            <a:r>
              <a:rPr lang="es-E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Oseas 5:6. </a:t>
            </a:r>
            <a:endParaRPr lang="es-CO" sz="32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7957A5-0518-50D7-1803-18BE303659C5}"/>
              </a:ext>
            </a:extLst>
          </p:cNvPr>
          <p:cNvSpPr txBox="1"/>
          <p:nvPr/>
        </p:nvSpPr>
        <p:spPr>
          <a:xfrm>
            <a:off x="903027" y="4794260"/>
            <a:ext cx="10385946" cy="1569660"/>
          </a:xfrm>
          <a:prstGeom prst="rect">
            <a:avLst/>
          </a:prstGeom>
          <a:solidFill>
            <a:srgbClr val="FFFF66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“Cuando extendáis vuestras manos, yo esconderé de vosotros mis ojos; asimismo cuando multipliquéis la oración, yo no oiré; llenas están de sangre vuestras manos”. </a:t>
            </a:r>
            <a:r>
              <a:rPr lang="es-E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Isaías 1:15.</a:t>
            </a:r>
            <a:endParaRPr lang="es-CO" sz="32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CC9E6A3-287E-F1F6-3258-B4FD811931DA}"/>
              </a:ext>
            </a:extLst>
          </p:cNvPr>
          <p:cNvSpPr/>
          <p:nvPr/>
        </p:nvSpPr>
        <p:spPr>
          <a:xfrm>
            <a:off x="676432" y="877323"/>
            <a:ext cx="2794556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CO" sz="4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EJEMPLOS.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E5B6EC-AA85-1C3B-03AA-D73C37937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482" b="63035"/>
          <a:stretch/>
        </p:blipFill>
        <p:spPr>
          <a:xfrm>
            <a:off x="847741" y="2378743"/>
            <a:ext cx="2949747" cy="20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3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35288" y="2803840"/>
            <a:ext cx="9321421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26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“Respondió Jesús: 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rgbClr val="0066FF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A quien yo diere el pan mojado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, aquél es. Y mojando el pan, lo dio a Judas Iscariote hijo de Simón. </a:t>
            </a:r>
          </a:p>
          <a:p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27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Y después del bocado, Satanás entró en él. Entonces Jesús le dijo: 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rgbClr val="0066FF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Lo que vas a hacer, hazlo más pronto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. </a:t>
            </a:r>
          </a:p>
          <a:p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30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Cuando él, pues, hubo tomado el bocado, luego salió; y era ya de noche”. </a:t>
            </a:r>
            <a:r>
              <a:rPr lang="es-E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Juan 13:26,27,30. </a:t>
            </a:r>
            <a:endParaRPr lang="es-CO" sz="32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099F37-A241-F8CA-C908-CD0C3B4EF247}"/>
              </a:ext>
            </a:extLst>
          </p:cNvPr>
          <p:cNvSpPr txBox="1"/>
          <p:nvPr/>
        </p:nvSpPr>
        <p:spPr>
          <a:xfrm>
            <a:off x="1765183" y="801338"/>
            <a:ext cx="8661633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Judas. 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“Habiendo dicho Jesús esto, se conmovió en espíritu, y declaró y dijo: 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rgbClr val="0066FF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De cierto, de cierto os digo, que uno de vosotros me va a entregar</a:t>
            </a:r>
            <a:r>
              <a:rPr lang="es-E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. ”. </a:t>
            </a:r>
            <a:r>
              <a:rPr lang="es-E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Juan 13:21. </a:t>
            </a:r>
            <a:endParaRPr lang="es-CO" sz="32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1093</TotalTime>
  <Words>842</Words>
  <Application>Microsoft Office PowerPoint</Application>
  <PresentationFormat>Panorámica</PresentationFormat>
  <Paragraphs>48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Arial</vt:lpstr>
      <vt:lpstr>Arial Narrow</vt:lpstr>
      <vt:lpstr>Century Gothic</vt:lpstr>
      <vt:lpstr>Comic Sans MS</vt:lpstr>
      <vt:lpstr>Vijaya</vt:lpstr>
      <vt:lpstr>Wingdings 3</vt:lpstr>
      <vt:lpstr>Ion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ernesto garcia gomez</cp:lastModifiedBy>
  <cp:revision>230</cp:revision>
  <dcterms:created xsi:type="dcterms:W3CDTF">2014-08-19T02:53:33Z</dcterms:created>
  <dcterms:modified xsi:type="dcterms:W3CDTF">2024-10-09T19:33:34Z</dcterms:modified>
</cp:coreProperties>
</file>