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60" r:id="rId4"/>
    <p:sldId id="261" r:id="rId5"/>
    <p:sldId id="269" r:id="rId6"/>
    <p:sldId id="266" r:id="rId7"/>
    <p:sldId id="273" r:id="rId8"/>
    <p:sldId id="274" r:id="rId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207"/>
    <p:restoredTop sz="95073"/>
  </p:normalViewPr>
  <p:slideViewPr>
    <p:cSldViewPr snapToGrid="0" snapToObjects="1">
      <p:cViewPr varScale="1">
        <p:scale>
          <a:sx n="106" d="100"/>
          <a:sy n="106" d="100"/>
        </p:scale>
        <p:origin x="14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7B6F3-1E1A-BF4D-A250-B73B69BB49DA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60106-870B-D04E-BBBA-EB805B882DD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22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60106-870B-D04E-BBBA-EB805B882DD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493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32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114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50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08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32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3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227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37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4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tiff"/><Relationship Id="rId5" Type="http://schemas.openxmlformats.org/officeDocument/2006/relationships/image" Target="../media/image3.tiff"/><Relationship Id="rId4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660" y="5549075"/>
            <a:ext cx="868680" cy="6461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3381750" y="993674"/>
            <a:ext cx="5428500" cy="2517114"/>
            <a:chOff x="2947410" y="800100"/>
            <a:chExt cx="5428500" cy="2517114"/>
          </a:xfrm>
        </p:grpSpPr>
        <p:pic>
          <p:nvPicPr>
            <p:cNvPr id="11" name="Imagen 10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947410" y="800100"/>
              <a:ext cx="5428500" cy="2392046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514703" y="3067078"/>
              <a:ext cx="2421128" cy="25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5719" b="6045"/>
          <a:stretch/>
        </p:blipFill>
        <p:spPr>
          <a:xfrm>
            <a:off x="-92167" y="-12701"/>
            <a:ext cx="11548655" cy="689787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14" y="5892439"/>
            <a:ext cx="1439563" cy="6342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4929" y="5773589"/>
            <a:ext cx="545920" cy="427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1354" y="396422"/>
            <a:ext cx="355600" cy="317500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57200" y="3845818"/>
            <a:ext cx="10515600" cy="156932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4800" dirty="0">
                <a:latin typeface="Flama Medium Italic" charset="0"/>
                <a:ea typeface="Flama Medium Italic" charset="0"/>
                <a:cs typeface="Flama Medium Italic" charset="0"/>
              </a:rPr>
              <a:t>6. Cómo rechazar las </a:t>
            </a:r>
            <a:br>
              <a:rPr lang="es-ES" sz="4800" dirty="0">
                <a:latin typeface="Flama Medium Italic" charset="0"/>
                <a:ea typeface="Flama Medium Italic" charset="0"/>
                <a:cs typeface="Flama Medium Italic" charset="0"/>
              </a:rPr>
            </a:br>
            <a:r>
              <a:rPr lang="es-ES" sz="4800" dirty="0">
                <a:latin typeface="Flama Medium Italic" charset="0"/>
                <a:ea typeface="Flama Medium Italic" charset="0"/>
                <a:cs typeface="Flama Medium Italic" charset="0"/>
              </a:rPr>
              <a:t>mentiras del diablo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978" y="6332977"/>
            <a:ext cx="1349822" cy="28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385925" y="5906262"/>
            <a:ext cx="5559660" cy="646176"/>
            <a:chOff x="5385925" y="5906262"/>
            <a:chExt cx="5559660" cy="646176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385925" y="5906262"/>
              <a:ext cx="1439455" cy="634290"/>
            </a:xfrm>
            <a:prstGeom prst="rect">
              <a:avLst/>
            </a:prstGeom>
          </p:spPr>
        </p:pic>
      </p:grp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385926" y="451692"/>
            <a:ext cx="5489990" cy="5244028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Esta noche, Satanás está haciendo planes para destruir tu alma.</a:t>
            </a:r>
          </a:p>
          <a:p>
            <a:pPr marL="0" lvl="0" indent="0">
              <a:buNone/>
            </a:pPr>
            <a:endParaRPr lang="es-MX" sz="2400" b="1" dirty="0">
              <a:latin typeface="Flama Basic" charset="0"/>
              <a:ea typeface="Flama Basic" charset="0"/>
              <a:cs typeface="Flama Basic" charset="0"/>
            </a:endParaRPr>
          </a:p>
          <a:p>
            <a:pPr marL="0" lvl="0" indent="0">
              <a:buNone/>
            </a:pPr>
            <a:r>
              <a:rPr lang="es-MX" sz="24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Satanás desea que pienses que no hay prisa respecto a la salvación y al bautismo.</a:t>
            </a:r>
          </a:p>
          <a:p>
            <a:pPr marL="0" lvl="0" indent="0">
              <a:buNone/>
            </a:pPr>
            <a:endParaRPr lang="es-MX" sz="2400" b="1" dirty="0">
              <a:solidFill>
                <a:schemeClr val="tx2"/>
              </a:solidFill>
              <a:latin typeface="Flama Basic" charset="0"/>
              <a:ea typeface="Flama Basic" charset="0"/>
              <a:cs typeface="Flama Basic" charset="0"/>
            </a:endParaRPr>
          </a:p>
          <a:p>
            <a:pPr marL="0" lvl="0" indent="0">
              <a:buNone/>
            </a:pPr>
            <a:r>
              <a:rPr lang="es-MX" sz="24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Existe un conflicto entre la verdad y el error. Al ponernos de parte de la verdad obedeceremos a Jesús. </a:t>
            </a:r>
          </a:p>
          <a:p>
            <a:pPr marL="0" lvl="0" indent="0">
              <a:buNone/>
            </a:pPr>
            <a:endParaRPr lang="es-MX" sz="2400" b="1" dirty="0">
              <a:solidFill>
                <a:schemeClr val="tx2"/>
              </a:solidFill>
              <a:latin typeface="Flama Basic" charset="0"/>
              <a:ea typeface="Flama Basic" charset="0"/>
              <a:cs typeface="Flama Basic" charset="0"/>
            </a:endParaRPr>
          </a:p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Al colocarnos del lado del error, obedeceremos a Satanás.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r="21009"/>
          <a:stretch/>
        </p:blipFill>
        <p:spPr>
          <a:xfrm>
            <a:off x="-3117247" y="-15553"/>
            <a:ext cx="8118906" cy="687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28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3867" r="23093"/>
          <a:stretch/>
        </p:blipFill>
        <p:spPr>
          <a:xfrm>
            <a:off x="-44067" y="-110169"/>
            <a:ext cx="4990640" cy="705700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384648" y="5906262"/>
            <a:ext cx="5560937" cy="646176"/>
            <a:chOff x="5384648" y="5906262"/>
            <a:chExt cx="5560937" cy="646176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384648" y="5906262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384647" y="452345"/>
            <a:ext cx="5560937" cy="561208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MX" sz="3200" dirty="0">
                <a:latin typeface="Flama Medium Italic" charset="0"/>
                <a:ea typeface="Flama Medium Italic" charset="0"/>
                <a:cs typeface="Flama Medium Italic" charset="0"/>
              </a:rPr>
              <a:t>Los dos poderes en conflicto</a:t>
            </a:r>
            <a:endParaRPr lang="es-ES" sz="3200" dirty="0">
              <a:latin typeface="Flama Medium Italic" charset="0"/>
              <a:ea typeface="Flama Medium Italic" charset="0"/>
              <a:cs typeface="Flama Medium Italic" charset="0"/>
            </a:endParaRP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384648" y="1145754"/>
            <a:ext cx="5560937" cy="4595973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 ¿Cómo podemos demostrar a quién servimos? (Rom. 6:16).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 ¿Cuál es la prueba verdadera de que amamos a Dios? (S. Juan 14:15; 1 S. Juan 2:3-9).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 ¿Qué argumentos utilizaban los escribas y los fariseos? (S. Mat. 15:3-9). Intentaron cambiar el quinto mandamiento para sustituirlo por sus tradiciones. ¿Qué les dijo Cristo? En la actualidad, Cristo de seguro les diría lo mismo a aquellos que intentan sustituir el sábado del cuarto mandamiento.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 ¿Qué impidió a algunos dirigentes del tiempo de Cristo aceptarlo como el Mesías? (S. Juan 12:42, 43). Ese mismo razonamiento les impide a muchos obedecer a Dios hoy en día.</a:t>
            </a:r>
          </a:p>
        </p:txBody>
      </p:sp>
    </p:spTree>
    <p:extLst>
      <p:ext uri="{BB962C8B-B14F-4D97-AF65-F5344CB8AC3E}">
        <p14:creationId xmlns:p14="http://schemas.microsoft.com/office/powerpoint/2010/main" val="135057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530467" y="5906262"/>
            <a:ext cx="5415118" cy="646176"/>
            <a:chOff x="5530467" y="5906262"/>
            <a:chExt cx="5415118" cy="646176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530467" y="5906262"/>
              <a:ext cx="1439455" cy="634290"/>
            </a:xfrm>
            <a:prstGeom prst="rect">
              <a:avLst/>
            </a:prstGeom>
          </p:spPr>
        </p:pic>
      </p:grp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530467" y="1156771"/>
            <a:ext cx="5302996" cy="4384713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 ¿Deberían las costumbres populares decidir la forma en que nos relacionamos con la Palabra de Dios? (1 Cor. 1:26-29; S. Mat. 7:13, 14).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 ¿Deberíamos permitir que algo o alguien nos impida obedecer a Dios? (Mat. 10: 37, 38; Hech. 5:29).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 ¿Cómo compara Cristo a aquellos que le obedecen con quienes no lo hacen? (Luc. 6:46-49; S. Mat. 7:21).</a:t>
            </a:r>
          </a:p>
          <a:p>
            <a:pPr marL="0" lvl="0" indent="0">
              <a:buNone/>
            </a:pPr>
            <a:r>
              <a:rPr lang="es-MX" sz="2000" b="1" dirty="0">
                <a:latin typeface="Flama Basic" charset="0"/>
                <a:ea typeface="Flama Basic" charset="0"/>
                <a:cs typeface="Flama Basic" charset="0"/>
              </a:rPr>
              <a:t>• ¿Qué les promete Jesús a aquellos que lo sirven de corazón? (S. Mat. 6:31-33). </a:t>
            </a:r>
            <a:endParaRPr lang="es-MX" sz="2000" b="1" dirty="0">
              <a:solidFill>
                <a:schemeClr val="tx2"/>
              </a:solidFill>
              <a:latin typeface="Flama Basic" charset="0"/>
              <a:ea typeface="Flama Basic" charset="0"/>
              <a:cs typeface="Flama Basic" charset="0"/>
            </a:endParaRPr>
          </a:p>
          <a:p>
            <a:pPr marL="0" lvl="0" indent="0">
              <a:buNone/>
            </a:pPr>
            <a:r>
              <a:rPr lang="es-MX" sz="20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88"/>
          <a:stretch/>
        </p:blipFill>
        <p:spPr>
          <a:xfrm>
            <a:off x="-2393199" y="0"/>
            <a:ext cx="7460958" cy="6898745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384647" y="452345"/>
            <a:ext cx="5560937" cy="561208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MX" sz="3200" dirty="0">
                <a:latin typeface="Flama Medium Italic" charset="0"/>
                <a:ea typeface="Flama Medium Italic" charset="0"/>
                <a:cs typeface="Flama Medium Italic" charset="0"/>
              </a:rPr>
              <a:t>Una prueba de obediencia</a:t>
            </a:r>
          </a:p>
        </p:txBody>
      </p:sp>
    </p:spTree>
    <p:extLst>
      <p:ext uri="{BB962C8B-B14F-4D97-AF65-F5344CB8AC3E}">
        <p14:creationId xmlns:p14="http://schemas.microsoft.com/office/powerpoint/2010/main" val="204283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384647" y="5822005"/>
            <a:ext cx="5560938" cy="730433"/>
            <a:chOff x="5384647" y="5822005"/>
            <a:chExt cx="5560938" cy="730433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384647" y="5822005"/>
              <a:ext cx="1439455" cy="634290"/>
            </a:xfrm>
            <a:prstGeom prst="rect">
              <a:avLst/>
            </a:prstGeom>
          </p:spPr>
        </p:pic>
      </p:grp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384647" y="1304940"/>
            <a:ext cx="5945204" cy="4115360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4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• No podemos decirle “no” a Dios, porque no estaremos a salvo esperando un momento propicio (Hech. 24:25). </a:t>
            </a:r>
          </a:p>
          <a:p>
            <a:pPr marL="0" lvl="0" indent="0">
              <a:buNone/>
            </a:pPr>
            <a:r>
              <a:rPr lang="es-MX" sz="24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• ¿Qué dice Dios de aquel que conoce su voluntad y no la hace? (Sant. 4:17; S. Juan 15:22; Heb. 10:26, 27).</a:t>
            </a:r>
          </a:p>
          <a:p>
            <a:pPr marL="0" lvl="0" indent="0">
              <a:buNone/>
            </a:pPr>
            <a:r>
              <a:rPr lang="es-MX" sz="24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• ¿Por qué es tan peligroso demorar nuestra decisión? Por lo insegura que es la vida.</a:t>
            </a:r>
          </a:p>
          <a:p>
            <a:pPr marL="0" lvl="0" indent="0">
              <a:buNone/>
            </a:pPr>
            <a:r>
              <a:rPr lang="es-MX" sz="24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• ¿Qué dirán algunos cuando sea demasiado tarde? (Jer. 8:20).</a:t>
            </a: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47" t="-158" r="24806" b="158"/>
          <a:stretch/>
        </p:blipFill>
        <p:spPr>
          <a:xfrm>
            <a:off x="-3228957" y="-53548"/>
            <a:ext cx="8153497" cy="6965096"/>
          </a:xfrm>
          <a:prstGeom prst="rect">
            <a:avLst/>
          </a:prstGeom>
        </p:spPr>
      </p:pic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384647" y="297455"/>
            <a:ext cx="5560937" cy="716098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pPr lvl="0"/>
            <a:r>
              <a:rPr lang="es-MX" sz="3600" dirty="0">
                <a:solidFill>
                  <a:schemeClr val="accent2"/>
                </a:solidFill>
                <a:latin typeface="Flama Medium Italic" charset="0"/>
                <a:ea typeface="Flama Medium Italic" charset="0"/>
                <a:cs typeface="Flama Medium Italic" charset="0"/>
              </a:rPr>
              <a:t>El peligro de la demora</a:t>
            </a:r>
          </a:p>
        </p:txBody>
      </p:sp>
    </p:spTree>
    <p:extLst>
      <p:ext uri="{BB962C8B-B14F-4D97-AF65-F5344CB8AC3E}">
        <p14:creationId xmlns:p14="http://schemas.microsoft.com/office/powerpoint/2010/main" val="238473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725"/>
          <a:stretch/>
        </p:blipFill>
        <p:spPr>
          <a:xfrm>
            <a:off x="-2650094" y="0"/>
            <a:ext cx="7640736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374908" y="5906262"/>
            <a:ext cx="5570677" cy="646176"/>
            <a:chOff x="5374908" y="5906262"/>
            <a:chExt cx="5570677" cy="646176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374908" y="5906262"/>
              <a:ext cx="1439455" cy="634290"/>
            </a:xfrm>
            <a:prstGeom prst="rect">
              <a:avLst/>
            </a:prstGeom>
          </p:spPr>
        </p:pic>
      </p:grp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374908" y="1156771"/>
            <a:ext cx="5335183" cy="4638100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¿Qué excusas podríamos presentar a Dios en ese día?</a:t>
            </a:r>
          </a:p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Las excusas que hoy parecen apropiadas, serán </a:t>
            </a:r>
            <a:r>
              <a:rPr lang="es-MX" sz="24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vanas</a:t>
            </a: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 en ese entonces. Siempre que tengamos que decidir entre la verdad y el error estaremos en una encrucijada, y nuestro destino eterno depende de la senda que escojamos.</a:t>
            </a:r>
          </a:p>
          <a:p>
            <a:pPr marL="0" lvl="0" indent="0">
              <a:buNone/>
            </a:pPr>
            <a:endParaRPr lang="es-MX" sz="2400" b="1" dirty="0">
              <a:latin typeface="Flama Basic" charset="0"/>
              <a:ea typeface="Flama Basic" charset="0"/>
              <a:cs typeface="Flama Basic" charset="0"/>
            </a:endParaRPr>
          </a:p>
          <a:p>
            <a:pPr marL="0" lvl="0" indent="0" algn="ctr">
              <a:buNone/>
            </a:pPr>
            <a:r>
              <a:rPr lang="es-MX" sz="24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Entreguemos todo nuestro ser a Dios y obedezcámoslo sin reservas.</a:t>
            </a: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5374908" y="295492"/>
            <a:ext cx="5570677" cy="662252"/>
          </a:xfrm>
        </p:spPr>
        <p:txBody>
          <a:bodyPr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MX" sz="4000" dirty="0">
                <a:latin typeface="Flama Medium Italic" charset="0"/>
                <a:ea typeface="Flama Medium Italic" charset="0"/>
                <a:cs typeface="Flama Medium Italic" charset="0"/>
              </a:rPr>
              <a:t>Llamado</a:t>
            </a:r>
          </a:p>
        </p:txBody>
      </p:sp>
    </p:spTree>
    <p:extLst>
      <p:ext uri="{BB962C8B-B14F-4D97-AF65-F5344CB8AC3E}">
        <p14:creationId xmlns:p14="http://schemas.microsoft.com/office/powerpoint/2010/main" val="16343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5719" b="6045"/>
          <a:stretch/>
        </p:blipFill>
        <p:spPr>
          <a:xfrm>
            <a:off x="-25400" y="-12700"/>
            <a:ext cx="1148188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14" y="5892439"/>
            <a:ext cx="1439563" cy="6342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4929" y="5773589"/>
            <a:ext cx="545920" cy="427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1354" y="396422"/>
            <a:ext cx="355600" cy="317500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531857" y="230907"/>
            <a:ext cx="10515600" cy="703018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pPr algn="ctr"/>
            <a:r>
              <a:rPr lang="en-US" sz="4400">
                <a:latin typeface="Flama Medium Italic" charset="0"/>
                <a:ea typeface="Flama Medium Italic" charset="0"/>
                <a:cs typeface="Flama Medium Italic" charset="0"/>
              </a:rPr>
              <a:t>Actuando</a:t>
            </a:r>
            <a:endParaRPr lang="es-ES" sz="4400" dirty="0">
              <a:latin typeface="Flama Medium Italic" charset="0"/>
              <a:ea typeface="Flama Medium Italic" charset="0"/>
              <a:cs typeface="Flama Medium Italic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978" y="6332977"/>
            <a:ext cx="1349822" cy="28842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06514" y="1216840"/>
            <a:ext cx="1036628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charset="0"/>
              <a:buChar char="•"/>
            </a:pPr>
            <a:r>
              <a:rPr lang="es-MX" sz="24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Esta noche el enemigo te dice: </a:t>
            </a:r>
          </a:p>
          <a:p>
            <a:pPr lvl="0"/>
            <a:r>
              <a:rPr lang="es-MX" sz="24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“No necesitas apresurarte. </a:t>
            </a:r>
          </a:p>
          <a:p>
            <a:pPr lvl="0"/>
            <a:r>
              <a:rPr lang="es-MX" sz="24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Siempre habrá una próxima ocasión”.</a:t>
            </a:r>
          </a:p>
          <a:p>
            <a:pPr lvl="0"/>
            <a:endParaRPr lang="es-MX" sz="2400" b="1" dirty="0">
              <a:solidFill>
                <a:schemeClr val="bg1"/>
              </a:solidFill>
              <a:latin typeface="Flama Basic" charset="0"/>
              <a:ea typeface="Flama Basic" charset="0"/>
              <a:cs typeface="Flama Basic" charset="0"/>
            </a:endParaRPr>
          </a:p>
          <a:p>
            <a:pPr marL="342900" lvl="0" indent="-342900">
              <a:buFont typeface="Arial" charset="0"/>
              <a:buChar char="•"/>
            </a:pPr>
            <a:r>
              <a:rPr lang="es-MX" sz="24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Esta noche Jesús afirma: “Hoy es el día de salvación. </a:t>
            </a:r>
            <a:br>
              <a:rPr lang="es-MX" sz="24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</a:br>
            <a:r>
              <a:rPr lang="es-MX" sz="24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Levántate y bautízate”.</a:t>
            </a:r>
          </a:p>
          <a:p>
            <a:pPr marL="342900" lvl="0" indent="-342900">
              <a:buFont typeface="Arial" charset="0"/>
              <a:buChar char="•"/>
            </a:pPr>
            <a:endParaRPr lang="es-MX" sz="2400" b="1" dirty="0">
              <a:solidFill>
                <a:schemeClr val="bg1"/>
              </a:solidFill>
              <a:latin typeface="Flama Basic" charset="0"/>
              <a:ea typeface="Flama Basic" charset="0"/>
              <a:cs typeface="Flama Basic" charset="0"/>
            </a:endParaRPr>
          </a:p>
          <a:p>
            <a:pPr lvl="0" algn="ctr"/>
            <a:r>
              <a:rPr lang="es-MX" sz="24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No pospongas aceptar a Jesús, bautizarte y recibir la vida eterna.</a:t>
            </a:r>
          </a:p>
          <a:p>
            <a:pPr lvl="0" algn="ctr"/>
            <a:r>
              <a:rPr lang="es-MX" sz="24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Haz tu decisión por Jesús ahora mismo, por el bautismo y por la vida eterna. </a:t>
            </a:r>
          </a:p>
          <a:p>
            <a:pPr lvl="0" algn="ctr"/>
            <a:r>
              <a:rPr lang="es-MX" sz="24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Mañana puede ser demasiado tarde.</a:t>
            </a:r>
          </a:p>
          <a:p>
            <a:pPr lvl="0" algn="ctr"/>
            <a:r>
              <a:rPr lang="es-MX" sz="2400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¡Oremos!</a:t>
            </a:r>
          </a:p>
        </p:txBody>
      </p:sp>
    </p:spTree>
    <p:extLst>
      <p:ext uri="{BB962C8B-B14F-4D97-AF65-F5344CB8AC3E}">
        <p14:creationId xmlns:p14="http://schemas.microsoft.com/office/powerpoint/2010/main" val="3247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1363</TotalTime>
  <Words>556</Words>
  <Application>Microsoft Office PowerPoint</Application>
  <PresentationFormat>Panorámica</PresentationFormat>
  <Paragraphs>41</Paragraphs>
  <Slides>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Flama Basic</vt:lpstr>
      <vt:lpstr>Flama Medium Italic</vt:lpstr>
      <vt:lpstr>Tema de Office</vt:lpstr>
      <vt:lpstr>Presentación de PowerPoint</vt:lpstr>
      <vt:lpstr>6. Cómo rechazar las  mentiras del diablo</vt:lpstr>
      <vt:lpstr>Presentación de PowerPoint</vt:lpstr>
      <vt:lpstr>Los dos poderes en conflicto</vt:lpstr>
      <vt:lpstr>Una prueba de obediencia</vt:lpstr>
      <vt:lpstr>El peligro de la demora</vt:lpstr>
      <vt:lpstr>Llamado</vt:lpstr>
      <vt:lpstr>Actuando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Carlos Ramirez</cp:lastModifiedBy>
  <cp:revision>80</cp:revision>
  <dcterms:created xsi:type="dcterms:W3CDTF">2020-11-05T22:27:05Z</dcterms:created>
  <dcterms:modified xsi:type="dcterms:W3CDTF">2021-03-31T22:52:28Z</dcterms:modified>
</cp:coreProperties>
</file>