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6" r:id="rId6"/>
    <p:sldId id="273" r:id="rId7"/>
    <p:sldId id="267" r:id="rId8"/>
    <p:sldId id="274" r:id="rId9"/>
    <p:sldId id="269" r:id="rId10"/>
    <p:sldId id="270" r:id="rId11"/>
    <p:sldId id="275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07"/>
    <p:restoredTop sz="96503"/>
  </p:normalViewPr>
  <p:slideViewPr>
    <p:cSldViewPr snapToGrid="0" snapToObjects="1">
      <p:cViewPr varScale="1">
        <p:scale>
          <a:sx n="106" d="100"/>
          <a:sy n="106" d="100"/>
        </p:scale>
        <p:origin x="14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32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14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8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2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227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37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660" y="5549075"/>
            <a:ext cx="868680" cy="6461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3381750" y="993674"/>
            <a:ext cx="5428500" cy="2517114"/>
            <a:chOff x="2947410" y="800100"/>
            <a:chExt cx="5428500" cy="2517114"/>
          </a:xfrm>
        </p:grpSpPr>
        <p:pic>
          <p:nvPicPr>
            <p:cNvPr id="11" name="Imagen 1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947410" y="800100"/>
              <a:ext cx="5428500" cy="2392046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514703" y="3067078"/>
              <a:ext cx="2421128" cy="25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486400" y="5906262"/>
            <a:ext cx="5459185" cy="646176"/>
            <a:chOff x="5486400" y="5906262"/>
            <a:chExt cx="5459185" cy="646176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486400" y="5906262"/>
              <a:ext cx="1439455" cy="634290"/>
            </a:xfrm>
            <a:prstGeom prst="rect">
              <a:avLst/>
            </a:prstGeom>
          </p:spPr>
        </p:pic>
      </p:grp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486400" y="326344"/>
            <a:ext cx="5459186" cy="5424461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2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David reconoció el peligro de vivir con pecados no confesados.</a:t>
            </a:r>
          </a:p>
          <a:p>
            <a:pPr marL="0" lvl="0" indent="0">
              <a:buNone/>
            </a:pPr>
            <a:endParaRPr lang="es-MX" sz="2200" b="1" dirty="0">
              <a:solidFill>
                <a:schemeClr val="tx2"/>
              </a:solidFill>
              <a:latin typeface="Flama Basic" charset="0"/>
              <a:ea typeface="Flama Basic" charset="0"/>
              <a:cs typeface="Flama Basic" charset="0"/>
            </a:endParaRPr>
          </a:p>
          <a:p>
            <a:pPr marL="0" lvl="0" indent="0">
              <a:buNone/>
            </a:pPr>
            <a:r>
              <a:rPr lang="es-MX" sz="2200" b="1" dirty="0">
                <a:latin typeface="Flama Basic" charset="0"/>
                <a:ea typeface="Flama Basic" charset="0"/>
                <a:cs typeface="Flama Basic" charset="0"/>
              </a:rPr>
              <a:t>Él clamó a Dios, expresando su confesión:</a:t>
            </a:r>
          </a:p>
          <a:p>
            <a:pPr marL="0" lvl="0" indent="0">
              <a:buNone/>
            </a:pPr>
            <a:r>
              <a:rPr lang="es-MX" sz="2200" b="1" dirty="0">
                <a:latin typeface="Flama Basic" charset="0"/>
                <a:ea typeface="Flama Basic" charset="0"/>
                <a:cs typeface="Flama Basic" charset="0"/>
              </a:rPr>
              <a:t>1. “¡Ten misericordia de mí; oh Dios!”.</a:t>
            </a:r>
          </a:p>
          <a:p>
            <a:pPr marL="0" lvl="0" indent="0">
              <a:buNone/>
            </a:pPr>
            <a:r>
              <a:rPr lang="es-MX" sz="2200" b="1" dirty="0">
                <a:latin typeface="Flama Basic" charset="0"/>
                <a:ea typeface="Flama Basic" charset="0"/>
                <a:cs typeface="Flama Basic" charset="0"/>
              </a:rPr>
              <a:t>2. “Borra mis transgresiones”.</a:t>
            </a:r>
          </a:p>
          <a:p>
            <a:pPr marL="0" lvl="0" indent="0">
              <a:buNone/>
            </a:pPr>
            <a:r>
              <a:rPr lang="es-MX" sz="2200" b="1" dirty="0">
                <a:latin typeface="Flama Basic" charset="0"/>
                <a:ea typeface="Flama Basic" charset="0"/>
                <a:cs typeface="Flama Basic" charset="0"/>
              </a:rPr>
              <a:t>3. “Límpiame de mi iniquidad, lávame de mi pecado”.</a:t>
            </a:r>
          </a:p>
          <a:p>
            <a:pPr marL="0" lvl="0" indent="0">
              <a:buNone/>
            </a:pPr>
            <a:r>
              <a:rPr lang="es-MX" sz="2200" b="1" dirty="0">
                <a:latin typeface="Flama Basic" charset="0"/>
                <a:ea typeface="Flama Basic" charset="0"/>
                <a:cs typeface="Flama Basic" charset="0"/>
              </a:rPr>
              <a:t>Al morir, concluye tu periodo de gracia. David confesó sus pecados antes de que la muerte pusiera sus frías manos sobre él.</a:t>
            </a:r>
          </a:p>
          <a:p>
            <a:pPr marL="0" lvl="0" indent="0">
              <a:buNone/>
            </a:pPr>
            <a:r>
              <a:rPr lang="es-MX" sz="22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¿Cuántos de ustedes creen que David hizo lo correcto al confesar sus pecados?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6" t="160" r="23608" b="-160"/>
          <a:stretch/>
        </p:blipFill>
        <p:spPr>
          <a:xfrm>
            <a:off x="-1" y="1"/>
            <a:ext cx="5001659" cy="687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8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5719" b="6045"/>
          <a:stretch/>
        </p:blipFill>
        <p:spPr>
          <a:xfrm>
            <a:off x="-25400" y="-12700"/>
            <a:ext cx="1148188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4" y="5892439"/>
            <a:ext cx="1439563" cy="6342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929" y="5773589"/>
            <a:ext cx="545920" cy="427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354" y="396422"/>
            <a:ext cx="355600" cy="317500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31857" y="769931"/>
            <a:ext cx="10515600" cy="703018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pPr algn="ctr"/>
            <a:r>
              <a:rPr lang="en-US" sz="4400" dirty="0" err="1">
                <a:latin typeface="Flama Medium Italic" charset="0"/>
                <a:ea typeface="Flama Medium Italic" charset="0"/>
                <a:cs typeface="Flama Medium Italic" charset="0"/>
              </a:rPr>
              <a:t>Actuando</a:t>
            </a:r>
            <a:endParaRPr lang="es-ES" sz="4400" dirty="0">
              <a:latin typeface="Flama Medium Italic" charset="0"/>
              <a:ea typeface="Flama Medium Italic" charset="0"/>
              <a:cs typeface="Flama Medium Italic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978" y="6332977"/>
            <a:ext cx="1349822" cy="28842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31857" y="1880549"/>
            <a:ext cx="10515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Jesús desea que andes en novedad de vida.</a:t>
            </a:r>
          </a:p>
          <a:p>
            <a:pPr marL="342900" lvl="0" indent="-342900">
              <a:buFont typeface="Arial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Un nuevo estilo de vida y un limpio registro en el cielo es lo que necesitas esta misma noche.</a:t>
            </a:r>
          </a:p>
          <a:p>
            <a:pPr marL="342900" lvl="0" indent="-342900">
              <a:buFont typeface="Arial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El que cree y es bautizado será salvo.</a:t>
            </a:r>
          </a:p>
          <a:p>
            <a:pPr marL="342900" lvl="0" indent="-342900">
              <a:buFont typeface="Arial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Únicamente Jesús puede ofrecernos la salvación.</a:t>
            </a:r>
          </a:p>
          <a:p>
            <a:pPr marL="342900" lvl="0" indent="-342900">
              <a:buFont typeface="Arial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Únicamente Jesús ordenó que nos bauticemos. Todos los que son salvos han demostrado su fe en Jesús a través del bautismo.</a:t>
            </a:r>
          </a:p>
          <a:p>
            <a:pPr marL="342900" lvl="0" indent="-342900">
              <a:buFont typeface="Arial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¿Cuántos de ustedes desean recibir la vida eterna de parte de Jesús? Pónganse en pie.</a:t>
            </a:r>
          </a:p>
          <a:p>
            <a:pPr lvl="0" algn="ctr"/>
            <a:endParaRPr lang="es-MX" sz="2000" b="1" dirty="0">
              <a:solidFill>
                <a:schemeClr val="bg1"/>
              </a:solidFill>
              <a:latin typeface="Flama Basic" charset="0"/>
              <a:ea typeface="Flama Basic" charset="0"/>
              <a:cs typeface="Flama Basic" charset="0"/>
            </a:endParaRPr>
          </a:p>
          <a:p>
            <a:pPr lvl="0" algn="ctr"/>
            <a:r>
              <a:rPr lang="es-MX" sz="20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Si la vida eterna es importante para ti, y decides ser bautizado en el nombre de Jesús, </a:t>
            </a:r>
          </a:p>
          <a:p>
            <a:pPr lvl="0" algn="ctr"/>
            <a:r>
              <a:rPr lang="es-MX" sz="20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ponte de pie. Oremos… </a:t>
            </a:r>
          </a:p>
        </p:txBody>
      </p:sp>
    </p:spTree>
    <p:extLst>
      <p:ext uri="{BB962C8B-B14F-4D97-AF65-F5344CB8AC3E}">
        <p14:creationId xmlns:p14="http://schemas.microsoft.com/office/powerpoint/2010/main" val="9956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5719" b="6045"/>
          <a:stretch/>
        </p:blipFill>
        <p:spPr>
          <a:xfrm>
            <a:off x="-25400" y="0"/>
            <a:ext cx="11504976" cy="68717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4" y="5892439"/>
            <a:ext cx="1439563" cy="6342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929" y="5773589"/>
            <a:ext cx="545920" cy="427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354" y="396422"/>
            <a:ext cx="355600" cy="317500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744" y="3789803"/>
            <a:ext cx="10515600" cy="1214040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4800" dirty="0">
                <a:latin typeface="Flama Medium Italic" charset="0"/>
                <a:ea typeface="Flama Medium Italic" charset="0"/>
                <a:cs typeface="Flama Medium Italic" charset="0"/>
              </a:rPr>
              <a:t>4. ¿Eres culpable o inocente?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978" y="6332977"/>
            <a:ext cx="1349822" cy="2884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8854" y="1990056"/>
            <a:ext cx="3570514" cy="390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530467" y="5892439"/>
            <a:ext cx="5415118" cy="659999"/>
            <a:chOff x="5530467" y="5892439"/>
            <a:chExt cx="5415118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530467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530467" y="561860"/>
            <a:ext cx="5415117" cy="5111826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Esta noche, examinaremos el tema del juicio divino.</a:t>
            </a: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Este es un tema muy importante, puesto que está relacionado con la obra de Cristo a favor de los pecadores. Asimismo, de lo que debemos ser y hacer con el fin de entrar al reino eterno de Dios (1 S. Juan 2:1).</a:t>
            </a:r>
            <a:endParaRPr lang="es-ES" sz="2400" b="1" dirty="0">
              <a:latin typeface="Flama Basic" charset="0"/>
              <a:ea typeface="Flama Basic" charset="0"/>
              <a:cs typeface="Flama Basic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r="10744"/>
          <a:stretch/>
        </p:blipFill>
        <p:spPr>
          <a:xfrm>
            <a:off x="-22034" y="2975"/>
            <a:ext cx="5201024" cy="694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8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t="8400"/>
          <a:stretch/>
        </p:blipFill>
        <p:spPr>
          <a:xfrm>
            <a:off x="-1" y="-22034"/>
            <a:ext cx="5123585" cy="703977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677554" y="5906262"/>
            <a:ext cx="5268031" cy="646176"/>
            <a:chOff x="5677554" y="5906262"/>
            <a:chExt cx="5268031" cy="646176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77554" y="5906262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677554" y="332702"/>
            <a:ext cx="5268031" cy="647800"/>
          </a:xfrm>
        </p:spPr>
        <p:txBody>
          <a:bodyPr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3600" dirty="0">
                <a:latin typeface="Flama Medium Italic" charset="0"/>
                <a:ea typeface="Flama Medium Italic" charset="0"/>
                <a:cs typeface="Flama Medium Italic" charset="0"/>
              </a:rPr>
              <a:t>El juicio de Dios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596568" y="1090670"/>
            <a:ext cx="5349017" cy="4815592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1500" b="1" dirty="0">
                <a:solidFill>
                  <a:schemeClr val="accent1">
                    <a:lumMod val="50000"/>
                  </a:schemeClr>
                </a:solidFill>
                <a:latin typeface="Flama Basic" charset="0"/>
                <a:ea typeface="Flama Basic" charset="0"/>
                <a:cs typeface="Flama Basic" charset="0"/>
              </a:rPr>
              <a:t>• El Anciano de días es Dios el Padre (Dan. 7:9, 10).</a:t>
            </a:r>
          </a:p>
          <a:p>
            <a:pPr marL="0" lvl="0" indent="0">
              <a:buNone/>
            </a:pPr>
            <a:r>
              <a:rPr lang="es-MX" sz="1500" b="1" dirty="0">
                <a:solidFill>
                  <a:schemeClr val="accent1">
                    <a:lumMod val="50000"/>
                  </a:schemeClr>
                </a:solidFill>
                <a:latin typeface="Flama Basic" charset="0"/>
                <a:ea typeface="Flama Basic" charset="0"/>
                <a:cs typeface="Flama Basic" charset="0"/>
              </a:rPr>
              <a:t>• Cristo es el Mediador entre Dios y los seres humanos (Dan. 7:13, 14).</a:t>
            </a:r>
          </a:p>
          <a:p>
            <a:pPr marL="0" lvl="0" indent="0">
              <a:buNone/>
            </a:pPr>
            <a:r>
              <a:rPr lang="es-MX" sz="1500" b="1" dirty="0">
                <a:solidFill>
                  <a:schemeClr val="accent1">
                    <a:lumMod val="50000"/>
                  </a:schemeClr>
                </a:solidFill>
                <a:latin typeface="Flama Basic" charset="0"/>
                <a:ea typeface="Flama Basic" charset="0"/>
                <a:cs typeface="Flama Basic" charset="0"/>
              </a:rPr>
              <a:t>• Hay unos registros... El juicio comienza y los libros se abren (Dan. 7:10).</a:t>
            </a:r>
          </a:p>
          <a:p>
            <a:pPr marL="0" lvl="0" indent="0">
              <a:buNone/>
            </a:pPr>
            <a:r>
              <a:rPr lang="es-MX" sz="1500" b="1" dirty="0">
                <a:latin typeface="Flama Basic" charset="0"/>
                <a:ea typeface="Flama Basic" charset="0"/>
                <a:cs typeface="Flama Basic" charset="0"/>
              </a:rPr>
              <a:t>Hay varios libros allí: El Libro de la Vida. El Libro de Memorias. El registro de los pecados de todo ser humano. </a:t>
            </a:r>
          </a:p>
          <a:p>
            <a:pPr marL="0" lvl="0" indent="0">
              <a:buNone/>
            </a:pPr>
            <a:r>
              <a:rPr lang="es-MX" sz="1500" b="1" dirty="0">
                <a:latin typeface="Flama Basic" charset="0"/>
                <a:ea typeface="Flama Basic" charset="0"/>
                <a:cs typeface="Flama Basic" charset="0"/>
              </a:rPr>
              <a:t>Toda obra secreta se revela (Ecl. 12:14). Todo está escrito delante de Dios (Isa. 65:6, 7). </a:t>
            </a:r>
            <a:r>
              <a:rPr lang="es-MX" sz="1500" b="1" dirty="0">
                <a:solidFill>
                  <a:schemeClr val="accent1">
                    <a:lumMod val="50000"/>
                  </a:schemeClr>
                </a:solidFill>
                <a:latin typeface="Flama Basic" charset="0"/>
                <a:ea typeface="Flama Basic" charset="0"/>
                <a:cs typeface="Flama Basic" charset="0"/>
              </a:rPr>
              <a:t>“La obra de cada uno pasa bajo la mirada de Dios, y es registrada e imputada ya como señal de fidelidad, o de infidelidad. Frente a cada nombre, en los libros del cielo, aparecen con terrible exactitud cada mala palabra, cada acto egoísta, cada deber descuidado y cada pecado secreto, con todas las tretas arteras. Las admoniciones o reconvenciones divinas despreciadas, los momentos perdidos, las oportunidades desperdiciadas, la influencia ejercida para bien o para mal, con sus abarcantes resultados, todo fue registrado por el ángel anotador”</a:t>
            </a:r>
          </a:p>
          <a:p>
            <a:pPr marL="0" lvl="0" indent="0">
              <a:buNone/>
            </a:pPr>
            <a:r>
              <a:rPr lang="es-MX" sz="1500" b="1" dirty="0">
                <a:solidFill>
                  <a:schemeClr val="accent1">
                    <a:lumMod val="50000"/>
                  </a:schemeClr>
                </a:solidFill>
                <a:latin typeface="Flama Basic" charset="0"/>
                <a:ea typeface="Flama Basic" charset="0"/>
                <a:cs typeface="Flama Basic" charset="0"/>
              </a:rPr>
              <a:t>(El Conflicto de los Siglos, cap. 29, p. 473).</a:t>
            </a:r>
          </a:p>
        </p:txBody>
      </p:sp>
    </p:spTree>
    <p:extLst>
      <p:ext uri="{BB962C8B-B14F-4D97-AF65-F5344CB8AC3E}">
        <p14:creationId xmlns:p14="http://schemas.microsoft.com/office/powerpoint/2010/main" val="135057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3982"/>
            <a:ext cx="4913523" cy="73702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599230" y="5906262"/>
            <a:ext cx="5346355" cy="646176"/>
            <a:chOff x="5599230" y="5906262"/>
            <a:chExt cx="5346355" cy="646176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599230" y="5906262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409282" y="341524"/>
            <a:ext cx="5536303" cy="892365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3200" dirty="0">
                <a:latin typeface="Flama Medium Italic" charset="0"/>
                <a:ea typeface="Flama Medium Italic" charset="0"/>
                <a:cs typeface="Flama Medium Italic" charset="0"/>
              </a:rPr>
              <a:t>¿Cuándo y dónde comienza el juicio?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409282" y="1587101"/>
            <a:ext cx="5536303" cy="3683798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El juicio comenzó en 1844, al final del período de los 2,300 días proféticos (Dan. 8:14). 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Pablo predicó acerca de un juicio futuro (Hech. 24:25).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Los redimidos de Dios juzgarán incluso a los ángeles (1 Cor. 6:3).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El mensaje del juicio se encuentra en Apocalipsis 14:6, 7: “La hora de su juicio ha llegado”.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El juicio comienza con la “casa de Dios” (1 Ped. 4:17, 18).</a:t>
            </a:r>
          </a:p>
          <a:p>
            <a:pPr marL="0" lvl="0" indent="0">
              <a:buNone/>
            </a:pPr>
            <a:endParaRPr lang="es-MX" sz="2000" b="1" dirty="0">
              <a:latin typeface="Flama Basic" charset="0"/>
              <a:ea typeface="Flama Basic" charset="0"/>
              <a:cs typeface="Flama Bas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3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r="16239"/>
          <a:stretch/>
        </p:blipFill>
        <p:spPr>
          <a:xfrm>
            <a:off x="-77118" y="-735600"/>
            <a:ext cx="5070778" cy="79965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640634" y="5906262"/>
            <a:ext cx="5304951" cy="654509"/>
            <a:chOff x="5640634" y="5906262"/>
            <a:chExt cx="5304951" cy="65450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40634" y="5926481"/>
              <a:ext cx="1439455" cy="634290"/>
            </a:xfrm>
            <a:prstGeom prst="rect">
              <a:avLst/>
            </a:prstGeom>
          </p:spPr>
        </p:pic>
      </p:grp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640634" y="1861852"/>
            <a:ext cx="5431317" cy="4072962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• La bendita misericordia de Dios. “Sus pecados no se hallarán” (Jer. 31:34; 50:20).</a:t>
            </a: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• “La sangre de Jesucristo su Hijo nos limpia de todo pecado” </a:t>
            </a:r>
            <a:br>
              <a:rPr lang="es-MX" sz="2400" b="1" dirty="0">
                <a:latin typeface="Flama Basic" charset="0"/>
                <a:ea typeface="Flama Basic" charset="0"/>
                <a:cs typeface="Flama Basic" charset="0"/>
              </a:rPr>
            </a:b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(1 S. Juan 1:7, 9).</a:t>
            </a: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• Los pecados serán borrados cuando llegue el “consuelo” de parte del Señor (Hech. 3:19, 20).</a:t>
            </a: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5640636" y="198304"/>
            <a:ext cx="5042241" cy="1567245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3200" dirty="0">
                <a:latin typeface="Flama Medium Italic" charset="0"/>
                <a:ea typeface="Flama Medium Italic" charset="0"/>
                <a:cs typeface="Flama Medium Italic" charset="0"/>
              </a:rPr>
              <a:t>La remisión de los pecados.</a:t>
            </a:r>
            <a:br>
              <a:rPr lang="es-ES" sz="3200" dirty="0">
                <a:latin typeface="Flama Medium Italic" charset="0"/>
                <a:ea typeface="Flama Medium Italic" charset="0"/>
                <a:cs typeface="Flama Medium Italic" charset="0"/>
              </a:rPr>
            </a:br>
            <a:r>
              <a:rPr lang="es-ES" sz="3200" dirty="0">
                <a:latin typeface="Flama Medium Italic" charset="0"/>
                <a:ea typeface="Flama Medium Italic" charset="0"/>
                <a:cs typeface="Flama Medium Italic" charset="0"/>
              </a:rPr>
              <a:t>La limpieza del Santuario.</a:t>
            </a:r>
          </a:p>
        </p:txBody>
      </p:sp>
    </p:spTree>
    <p:extLst>
      <p:ext uri="{BB962C8B-B14F-4D97-AF65-F5344CB8AC3E}">
        <p14:creationId xmlns:p14="http://schemas.microsoft.com/office/powerpoint/2010/main" val="16343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629619" y="5892439"/>
            <a:ext cx="5315966" cy="659999"/>
            <a:chOff x="5629619" y="5892439"/>
            <a:chExt cx="5315966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29619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554827" y="226080"/>
            <a:ext cx="5390758" cy="845231"/>
          </a:xfrm>
        </p:spPr>
        <p:txBody>
          <a:bodyPr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MX" sz="3600" dirty="0">
                <a:latin typeface="Flama Medium Italic" charset="0"/>
                <a:ea typeface="Flama Medium Italic" charset="0"/>
                <a:cs typeface="Flama Medium Italic" charset="0"/>
              </a:rPr>
              <a:t>La conclusión del juicio</a:t>
            </a:r>
            <a:endParaRPr lang="es-ES" sz="3600" dirty="0">
              <a:latin typeface="Flama Medium Italic" charset="0"/>
              <a:ea typeface="Flama Medium Italic" charset="0"/>
              <a:cs typeface="Flama Medium Italic" charset="0"/>
            </a:endParaRP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554826" y="1071311"/>
            <a:ext cx="5495091" cy="4715378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300" b="1" dirty="0">
                <a:latin typeface="Flama Basic" charset="0"/>
                <a:ea typeface="Flama Basic" charset="0"/>
                <a:cs typeface="Flama Basic" charset="0"/>
              </a:rPr>
              <a:t>• Leamos Apocalipsis 22:1-12. No habrá más oportunidad cuando se proclame este decreto.</a:t>
            </a:r>
          </a:p>
          <a:p>
            <a:pPr marL="0" lvl="0" indent="0">
              <a:buNone/>
            </a:pPr>
            <a:r>
              <a:rPr lang="es-MX" sz="2300" b="1" dirty="0">
                <a:latin typeface="Flama Basic" charset="0"/>
                <a:ea typeface="Flama Basic" charset="0"/>
                <a:cs typeface="Flama Basic" charset="0"/>
              </a:rPr>
              <a:t>• El santuario celestial estará cerrado; la obra de Cristo habrá concluido. Nadie podrá entrar al templo hasta que las siete plagas de los siete ángeles se hayan cumplido (Apoc. 15:8).</a:t>
            </a:r>
          </a:p>
          <a:p>
            <a:pPr marL="0" lvl="0" indent="0">
              <a:buNone/>
            </a:pPr>
            <a:r>
              <a:rPr lang="es-MX" sz="2300" b="1" dirty="0">
                <a:latin typeface="Flama Basic" charset="0"/>
                <a:ea typeface="Flama Basic" charset="0"/>
                <a:cs typeface="Flama Basic" charset="0"/>
              </a:rPr>
              <a:t>• Cuando Miguel (Cristo) se levante será la señal de la terminación del Juicio Investigador (Dan.12:1).</a:t>
            </a:r>
          </a:p>
          <a:p>
            <a:pPr marL="0" lvl="0" indent="0">
              <a:buNone/>
            </a:pPr>
            <a:r>
              <a:rPr lang="es-MX" sz="2300" b="1" dirty="0">
                <a:latin typeface="Flama Basic" charset="0"/>
                <a:ea typeface="Flama Basic" charset="0"/>
                <a:cs typeface="Flama Basic" charset="0"/>
              </a:rPr>
              <a:t>• Jesús dirá: “Ya está hecho” (Apoc. 16:17).</a:t>
            </a:r>
          </a:p>
          <a:p>
            <a:pPr marL="0" lvl="0" indent="0">
              <a:buNone/>
            </a:pPr>
            <a:endParaRPr lang="es-MX" sz="2300" b="1" dirty="0">
              <a:latin typeface="Flama Basic" charset="0"/>
              <a:ea typeface="Flama Basic" charset="0"/>
              <a:cs typeface="Flama Basic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95"/>
          <a:stretch/>
        </p:blipFill>
        <p:spPr>
          <a:xfrm>
            <a:off x="-1136981" y="0"/>
            <a:ext cx="6094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0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383616" y="5906262"/>
            <a:ext cx="5561969" cy="646176"/>
            <a:chOff x="5383616" y="5906262"/>
            <a:chExt cx="5561969" cy="646176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383616" y="5906262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383616" y="323619"/>
            <a:ext cx="5561969" cy="845231"/>
          </a:xfrm>
        </p:spPr>
        <p:txBody>
          <a:bodyPr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MX" dirty="0">
                <a:latin typeface="Flama Medium Italic" charset="0"/>
                <a:ea typeface="Flama Medium Italic" charset="0"/>
                <a:cs typeface="Flama Medium Italic" charset="0"/>
              </a:rPr>
              <a:t>Llamado</a:t>
            </a:r>
            <a:endParaRPr lang="es-ES" dirty="0">
              <a:latin typeface="Flama Medium Italic" charset="0"/>
              <a:ea typeface="Flama Medium Italic" charset="0"/>
              <a:cs typeface="Flama Medium Italic" charset="0"/>
            </a:endParaRP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344505" y="1717465"/>
            <a:ext cx="5601079" cy="3640182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b="1" dirty="0">
                <a:latin typeface="Flama Basic" charset="0"/>
                <a:ea typeface="Flama Basic" charset="0"/>
                <a:cs typeface="Flama Basic" charset="0"/>
              </a:rPr>
              <a:t>Todavía disfrutamos del tiempo de gracia y misericordia.</a:t>
            </a:r>
          </a:p>
          <a:p>
            <a:pPr marL="0" lvl="0" indent="0">
              <a:buNone/>
            </a:pPr>
            <a:endParaRPr lang="es-MX" sz="2000" b="1" dirty="0">
              <a:latin typeface="Flama Basic" charset="0"/>
              <a:ea typeface="Flama Basic" charset="0"/>
              <a:cs typeface="Flama Basic" charset="0"/>
            </a:endParaRPr>
          </a:p>
          <a:p>
            <a:pPr marL="0" lvl="0" indent="0" algn="ctr">
              <a:buNone/>
            </a:pPr>
            <a:r>
              <a:rPr lang="es-MX" sz="3200" b="1" dirty="0">
                <a:latin typeface="Flama Basic" charset="0"/>
                <a:ea typeface="Flama Basic" charset="0"/>
                <a:cs typeface="Flama Basic" charset="0"/>
              </a:rPr>
              <a:t>¡Ven a Cristo hoy,</a:t>
            </a:r>
          </a:p>
          <a:p>
            <a:pPr marL="0" lvl="0" indent="0" algn="ctr">
              <a:buNone/>
            </a:pPr>
            <a:r>
              <a:rPr lang="es-MX" sz="3200" b="1" dirty="0">
                <a:latin typeface="Flama Basic" charset="0"/>
                <a:ea typeface="Flama Basic" charset="0"/>
                <a:cs typeface="Flama Basic" charset="0"/>
              </a:rPr>
              <a:t>mañana puede ser</a:t>
            </a:r>
          </a:p>
          <a:p>
            <a:pPr marL="0" lvl="0" indent="0" algn="ctr">
              <a:buNone/>
            </a:pPr>
            <a:r>
              <a:rPr lang="es-MX" sz="3200" b="1" dirty="0">
                <a:latin typeface="Flama Basic" charset="0"/>
                <a:ea typeface="Flama Basic" charset="0"/>
                <a:cs typeface="Flama Basic" charset="0"/>
              </a:rPr>
              <a:t>demasiado tarde…!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64"/>
          <a:stretch/>
        </p:blipFill>
        <p:spPr>
          <a:xfrm>
            <a:off x="-2785784" y="-54729"/>
            <a:ext cx="7666256" cy="73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5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13"/>
          <a:stretch/>
        </p:blipFill>
        <p:spPr>
          <a:xfrm>
            <a:off x="-3009921" y="1"/>
            <a:ext cx="7879376" cy="68579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574535" y="5892439"/>
            <a:ext cx="5371050" cy="659999"/>
            <a:chOff x="5574535" y="5892439"/>
            <a:chExt cx="5371050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574535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574535" y="643580"/>
            <a:ext cx="5755316" cy="4842819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La solemne verdad respecto al juicio divino</a:t>
            </a:r>
          </a:p>
          <a:p>
            <a:pPr marL="0" lvl="0" indent="0">
              <a:buNone/>
            </a:pPr>
            <a:r>
              <a:rPr lang="es-MX" sz="20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• Muy pronto será decidido tu destino, para vida o para muerte.</a:t>
            </a:r>
          </a:p>
          <a:p>
            <a:pPr marL="0" lvl="0" indent="0">
              <a:buNone/>
            </a:pPr>
            <a:r>
              <a:rPr lang="es-MX" sz="20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• Una vez que el hombre muere, después de la muerte llega el juicio.</a:t>
            </a:r>
          </a:p>
          <a:p>
            <a:pPr marL="0" lvl="0" indent="0">
              <a:buNone/>
            </a:pPr>
            <a:r>
              <a:rPr lang="es-MX" sz="20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• Se debe responder por toda cosa secreta realizada, ya sea buena o mala.</a:t>
            </a:r>
          </a:p>
          <a:p>
            <a:pPr marL="0" lvl="0" indent="0">
              <a:buNone/>
            </a:pPr>
            <a:r>
              <a:rPr lang="es-MX" sz="20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• Al morir, concluye tu período de gracia. En la tumba no hay oportunidad de arrepentimiento.</a:t>
            </a:r>
          </a:p>
          <a:p>
            <a:pPr marL="0" lvl="0" indent="0">
              <a:buNone/>
            </a:pPr>
            <a:r>
              <a:rPr lang="es-MX" sz="20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• Es peligroso vivir sin la seguridad de la salvación.</a:t>
            </a:r>
          </a:p>
          <a:p>
            <a:pPr marL="0" lvl="0" indent="0">
              <a:buNone/>
            </a:pPr>
            <a:r>
              <a:rPr lang="es-MX" sz="20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283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865</Words>
  <Application>Microsoft Office PowerPoint</Application>
  <PresentationFormat>Panorámica</PresentationFormat>
  <Paragraphs>56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Flama Basic</vt:lpstr>
      <vt:lpstr>Flama Medium Italic</vt:lpstr>
      <vt:lpstr>Tema de Office</vt:lpstr>
      <vt:lpstr>Presentación de PowerPoint</vt:lpstr>
      <vt:lpstr>4. ¿Eres culpable o inocente?</vt:lpstr>
      <vt:lpstr>Presentación de PowerPoint</vt:lpstr>
      <vt:lpstr>El juicio de Dios</vt:lpstr>
      <vt:lpstr>¿Cuándo y dónde comienza el juicio?</vt:lpstr>
      <vt:lpstr>La remisión de los pecados. La limpieza del Santuario.</vt:lpstr>
      <vt:lpstr>La conclusión del juicio</vt:lpstr>
      <vt:lpstr>Llamado</vt:lpstr>
      <vt:lpstr>Presentación de PowerPoint</vt:lpstr>
      <vt:lpstr>Presentación de PowerPoint</vt:lpstr>
      <vt:lpstr>Actuando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Carlos Ramirez</cp:lastModifiedBy>
  <cp:revision>63</cp:revision>
  <dcterms:created xsi:type="dcterms:W3CDTF">2020-11-05T22:27:05Z</dcterms:created>
  <dcterms:modified xsi:type="dcterms:W3CDTF">2021-03-31T22:40:07Z</dcterms:modified>
</cp:coreProperties>
</file>