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8" r:id="rId4"/>
    <p:sldId id="264" r:id="rId5"/>
    <p:sldId id="261" r:id="rId6"/>
    <p:sldId id="262" r:id="rId7"/>
    <p:sldId id="260" r:id="rId8"/>
    <p:sldId id="263" r:id="rId9"/>
    <p:sldId id="258" r:id="rId10"/>
    <p:sldId id="259" r:id="rId11"/>
    <p:sldId id="267" r:id="rId12"/>
    <p:sldId id="269" r:id="rId13"/>
    <p:sldId id="266"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5DFFF"/>
    <a:srgbClr val="69D8FF"/>
    <a:srgbClr val="04001A"/>
    <a:srgbClr val="E4F86E"/>
    <a:srgbClr val="420000"/>
    <a:srgbClr val="5C0000"/>
    <a:srgbClr val="79FF79"/>
    <a:srgbClr val="01FF01"/>
    <a:srgbClr val="00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17/09/2015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12650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17/09/2015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48356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17/09/2015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1323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17/09/2015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55223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17/09/2015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45662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t>17/09/2015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23421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t>17/09/2015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1412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t>17/09/2015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25401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t>17/09/2015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67598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17/09/2015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93647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17/09/2015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6994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001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C0F8-9208-43A9-9668-CA85F251852E}" type="datetimeFigureOut">
              <a:rPr lang="es-CO" smtClean="0"/>
              <a:t>17/09/2015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CC834-7256-4EC2-9AD9-81D7F7DED8A2}" type="slidenum">
              <a:rPr lang="es-CO" smtClean="0"/>
              <a:t>‹Nº›</a:t>
            </a:fld>
            <a:endParaRPr lang="es-CO"/>
          </a:p>
        </p:txBody>
      </p:sp>
    </p:spTree>
    <p:extLst>
      <p:ext uri="{BB962C8B-B14F-4D97-AF65-F5344CB8AC3E}">
        <p14:creationId xmlns:p14="http://schemas.microsoft.com/office/powerpoint/2010/main" val="70011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25839" y="2294302"/>
            <a:ext cx="5292322" cy="4016284"/>
          </a:xfrm>
          <a:prstGeom prst="rect">
            <a:avLst/>
          </a:prstGeom>
        </p:spPr>
      </p:pic>
      <p:sp>
        <p:nvSpPr>
          <p:cNvPr id="2" name="Rectángulo 1"/>
          <p:cNvSpPr/>
          <p:nvPr/>
        </p:nvSpPr>
        <p:spPr>
          <a:xfrm>
            <a:off x="944656" y="2294302"/>
            <a:ext cx="7254688"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“Acuérdate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del </a:t>
            </a:r>
            <a:r>
              <a:rPr lang="es-CO" sz="3600" b="1" i="1" dirty="0" smtClean="0">
                <a:ln>
                  <a:solidFill>
                    <a:srgbClr val="FF0000"/>
                  </a:solidFill>
                </a:ln>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sábado</a:t>
            </a:r>
            <a:r>
              <a:rPr lang="es-CO" sz="3600" b="1" dirty="0" smtClean="0">
                <a:ln>
                  <a:solidFill>
                    <a:srgbClr val="FF0000"/>
                  </a:solidFill>
                </a:ln>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para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santificarlo. </a:t>
            </a: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…Porque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en seis días hizo Jehová los cielos y la tierra, el mar, y todas las cosas que en ellos hay, y reposó en el séptimo día; por tanto, Jehová bendijo el </a:t>
            </a:r>
            <a:r>
              <a:rPr lang="es-CO" sz="3600" b="1" i="1" dirty="0" smtClean="0">
                <a:ln>
                  <a:solidFill>
                    <a:srgbClr val="FF0000"/>
                  </a:solidFill>
                </a:ln>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sábado</a:t>
            </a:r>
            <a:r>
              <a:rPr lang="es-CO" sz="3600" b="1" dirty="0" smtClean="0">
                <a:ln>
                  <a:solidFill>
                    <a:srgbClr val="FF0000"/>
                  </a:solidFill>
                </a:ln>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y lo </a:t>
            </a: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santificó”. </a:t>
            </a:r>
            <a:r>
              <a:rPr lang="es-CO" sz="3600" b="1" dirty="0" smtClean="0">
                <a:ln>
                  <a:solidFill>
                    <a:srgbClr val="FF0000"/>
                  </a:solidFill>
                </a:ln>
                <a:solidFill>
                  <a:srgbClr val="FF0000"/>
                </a:solidFill>
                <a:ea typeface="Calibri" panose="020F0502020204030204" pitchFamily="34" charset="0"/>
                <a:cs typeface="Times New Roman" panose="02020603050405020304" pitchFamily="18" charset="0"/>
              </a:rPr>
              <a:t>Éxodo 20:8,11.</a:t>
            </a:r>
            <a:endParaRPr lang="es-CO" sz="3600" b="1" dirty="0">
              <a:ln>
                <a:solidFill>
                  <a:srgbClr val="FF0000"/>
                </a:solidFill>
              </a:ln>
              <a:solidFill>
                <a:srgbClr val="FF0000"/>
              </a:solidFill>
              <a:ea typeface="Calibri" panose="020F0502020204030204" pitchFamily="34" charset="0"/>
              <a:cs typeface="Times New Roman" panose="02020603050405020304" pitchFamily="18" charset="0"/>
            </a:endParaRPr>
          </a:p>
        </p:txBody>
      </p:sp>
      <p:sp>
        <p:nvSpPr>
          <p:cNvPr id="8" name="Rectángulo 7"/>
          <p:cNvSpPr/>
          <p:nvPr/>
        </p:nvSpPr>
        <p:spPr>
          <a:xfrm>
            <a:off x="944657" y="735663"/>
            <a:ext cx="725468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i="1" dirty="0">
                <a:ln>
                  <a:solidFill>
                    <a:srgbClr val="0000FF"/>
                  </a:solidFill>
                </a:ln>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r>
              <a:rPr lang="es-CO" sz="3600" b="1" i="1" dirty="0" smtClean="0">
                <a:ln>
                  <a:solidFill>
                    <a:srgbClr val="0000FF"/>
                  </a:solidFill>
                </a:ln>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Fue cambiado el sábado cuando se cambió el calendario?</a:t>
            </a:r>
            <a:endParaRPr lang="es-CO" sz="3600" b="1" i="1" dirty="0">
              <a:ln>
                <a:solidFill>
                  <a:srgbClr val="0000FF"/>
                </a:solidFill>
              </a:ln>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5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80036" y="1215243"/>
            <a:ext cx="5783929" cy="5400710"/>
          </a:xfrm>
          <a:prstGeom prst="rect">
            <a:avLst/>
          </a:prstGeom>
        </p:spPr>
      </p:pic>
      <p:sp>
        <p:nvSpPr>
          <p:cNvPr id="4" name="Rectángulo 3"/>
          <p:cNvSpPr/>
          <p:nvPr/>
        </p:nvSpPr>
        <p:spPr>
          <a:xfrm>
            <a:off x="2948237" y="396723"/>
            <a:ext cx="3247527"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4000" b="1" dirty="0" smtClean="0">
                <a:ln>
                  <a:solidFill>
                    <a:srgbClr val="FF0000"/>
                  </a:solidFill>
                </a:ln>
                <a:solidFill>
                  <a:srgbClr val="FF0000"/>
                </a:solidFill>
                <a:ea typeface="Times New Roman" panose="02020603050405020304" pitchFamily="18" charset="0"/>
                <a:cs typeface="Times New Roman" panose="02020603050405020304" pitchFamily="18" charset="0"/>
              </a:rPr>
              <a:t>Quedando así.</a:t>
            </a:r>
            <a:endParaRPr lang="es-CO" sz="4000" b="1" dirty="0">
              <a:ln>
                <a:solidFill>
                  <a:srgbClr val="FF0000"/>
                </a:solidFill>
              </a:ln>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45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p:cNvSpPr/>
          <p:nvPr/>
        </p:nvSpPr>
        <p:spPr>
          <a:xfrm>
            <a:off x="837318" y="953993"/>
            <a:ext cx="4944918" cy="22159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pPr>
            <a:r>
              <a:rPr lang="es-CO" sz="4000" b="1" dirty="0" smtClean="0">
                <a:ln>
                  <a:solidFill>
                    <a:sysClr val="windowText" lastClr="000000"/>
                  </a:solidFill>
                </a:ln>
                <a:solidFill>
                  <a:prstClr val="black"/>
                </a:solidFill>
                <a:ea typeface="Times New Roman" panose="02020603050405020304" pitchFamily="18" charset="0"/>
                <a:cs typeface="Times New Roman" panose="02020603050405020304" pitchFamily="18" charset="0"/>
              </a:rPr>
              <a:t>Este cambio le quitó diez días al año 1582 y al mes de octubre.</a:t>
            </a:r>
            <a:endParaRPr lang="es-CO" sz="4000" b="1" dirty="0">
              <a:ln>
                <a:solidFill>
                  <a:srgbClr val="FF0000"/>
                </a:solidFill>
              </a:ln>
              <a:solidFill>
                <a:srgbClr val="FF0000"/>
              </a:solidFill>
              <a:ea typeface="Calibri" panose="020F0502020204030204" pitchFamily="34" charset="0"/>
              <a:cs typeface="Times New Roman" panose="02020603050405020304" pitchFamily="18" charset="0"/>
            </a:endParaRPr>
          </a:p>
        </p:txBody>
      </p:sp>
      <p:sp>
        <p:nvSpPr>
          <p:cNvPr id="4" name="Rectángulo 3"/>
          <p:cNvSpPr/>
          <p:nvPr/>
        </p:nvSpPr>
        <p:spPr>
          <a:xfrm>
            <a:off x="1948423" y="4882646"/>
            <a:ext cx="5498165" cy="14665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pPr>
            <a:r>
              <a:rPr lang="es-CO" sz="4000" b="1" dirty="0" smtClean="0">
                <a:ln>
                  <a:solidFill>
                    <a:srgbClr val="FF0000"/>
                  </a:solidFill>
                </a:ln>
                <a:solidFill>
                  <a:srgbClr val="FF0000"/>
                </a:solidFill>
                <a:ea typeface="Times New Roman" panose="02020603050405020304" pitchFamily="18" charset="0"/>
                <a:cs typeface="Times New Roman" panose="02020603050405020304" pitchFamily="18" charset="0"/>
              </a:rPr>
              <a:t>NO,</a:t>
            </a:r>
            <a:r>
              <a:rPr lang="es-CO" sz="4000" b="1" dirty="0" smtClean="0">
                <a:ln>
                  <a:solidFill>
                    <a:sysClr val="windowText" lastClr="000000"/>
                  </a:solidFill>
                </a:ln>
                <a:solidFill>
                  <a:prstClr val="black"/>
                </a:solidFill>
                <a:ea typeface="Times New Roman" panose="02020603050405020304" pitchFamily="18" charset="0"/>
                <a:cs typeface="Times New Roman" panose="02020603050405020304" pitchFamily="18" charset="0"/>
              </a:rPr>
              <a:t> </a:t>
            </a:r>
            <a:r>
              <a:rPr lang="es-CO" sz="4000" b="1" dirty="0" smtClean="0">
                <a:ln>
                  <a:solidFill>
                    <a:srgbClr val="0000FF"/>
                  </a:solidFill>
                </a:ln>
                <a:solidFill>
                  <a:srgbClr val="0000FF"/>
                </a:solidFill>
                <a:ea typeface="Times New Roman" panose="02020603050405020304" pitchFamily="18" charset="0"/>
                <a:cs typeface="Times New Roman" panose="02020603050405020304" pitchFamily="18" charset="0"/>
              </a:rPr>
              <a:t>después del jueves 4 siguió el viernes 15.</a:t>
            </a:r>
            <a:endParaRPr lang="es-CO" sz="4000" b="1" dirty="0">
              <a:ln>
                <a:solidFill>
                  <a:srgbClr val="0000FF"/>
                </a:solidFill>
              </a:ln>
              <a:solidFill>
                <a:srgbClr val="0000FF"/>
              </a:solidFill>
              <a:ea typeface="Calibri" panose="020F0502020204030204" pitchFamily="34" charset="0"/>
              <a:cs typeface="Times New Roman" panose="02020603050405020304" pitchFamily="18" charset="0"/>
            </a:endParaRPr>
          </a:p>
        </p:txBody>
      </p:sp>
      <p:sp>
        <p:nvSpPr>
          <p:cNvPr id="5" name="Rectángulo 4"/>
          <p:cNvSpPr/>
          <p:nvPr/>
        </p:nvSpPr>
        <p:spPr>
          <a:xfrm>
            <a:off x="837317" y="3416091"/>
            <a:ext cx="7469363" cy="8002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pPr>
            <a:r>
              <a:rPr lang="es-CO" sz="4000" b="1" dirty="0" smtClean="0">
                <a:ln>
                  <a:solidFill>
                    <a:srgbClr val="FF0000"/>
                  </a:solidFill>
                </a:ln>
                <a:solidFill>
                  <a:srgbClr val="FF0000"/>
                </a:solidFill>
                <a:ea typeface="Times New Roman" panose="02020603050405020304" pitchFamily="18" charset="0"/>
                <a:cs typeface="Times New Roman" panose="02020603050405020304" pitchFamily="18" charset="0"/>
              </a:rPr>
              <a:t>¿Y la semana no fue cambiada?</a:t>
            </a:r>
            <a:endParaRPr lang="es-CO" sz="4000" b="1" dirty="0">
              <a:ln>
                <a:solidFill>
                  <a:srgbClr val="0000FF"/>
                </a:solidFill>
              </a:ln>
              <a:solidFill>
                <a:srgbClr val="0000FF"/>
              </a:solidFill>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255" y="821791"/>
            <a:ext cx="1876425" cy="2428875"/>
          </a:xfrm>
          <a:prstGeom prst="rect">
            <a:avLst/>
          </a:prstGeom>
        </p:spPr>
      </p:pic>
    </p:spTree>
    <p:extLst>
      <p:ext uri="{BB962C8B-B14F-4D97-AF65-F5344CB8AC3E}">
        <p14:creationId xmlns:p14="http://schemas.microsoft.com/office/powerpoint/2010/main" val="28348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702854" y="659234"/>
            <a:ext cx="5738293" cy="1366528"/>
          </a:xfrm>
          <a:prstGeom prst="rect">
            <a:avLst/>
          </a:prstGeom>
          <a:noFill/>
          <a:ln>
            <a:noFill/>
          </a:ln>
          <a:effectLst>
            <a:glow>
              <a:schemeClr val="accent1">
                <a:alpha val="40000"/>
              </a:schemeClr>
            </a:glow>
            <a:softEdge rad="16510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15000"/>
              </a:lnSpc>
            </a:pPr>
            <a:r>
              <a:rPr lang="es-CO" sz="3600" b="1" dirty="0" smtClean="0">
                <a:ln>
                  <a:solidFill>
                    <a:srgbClr val="0000FF"/>
                  </a:solidFill>
                </a:ln>
                <a:solidFill>
                  <a:srgbClr val="0000FF"/>
                </a:solidFill>
                <a:effectLst>
                  <a:glow rad="419100">
                    <a:schemeClr val="bg1"/>
                  </a:glow>
                </a:effectLst>
                <a:ea typeface="Times New Roman" panose="02020603050405020304" pitchFamily="18" charset="0"/>
                <a:cs typeface="Times New Roman" panose="02020603050405020304" pitchFamily="18" charset="0"/>
              </a:rPr>
              <a:t>DIOS NO CAMBIA, Y SUS MANDAMIENTOS TAMPOCO.</a:t>
            </a:r>
            <a:endParaRPr lang="es-CO" sz="3600" b="1" dirty="0">
              <a:ln>
                <a:solidFill>
                  <a:srgbClr val="0000FF"/>
                </a:solidFill>
              </a:ln>
              <a:solidFill>
                <a:srgbClr val="0000FF"/>
              </a:solidFill>
              <a:effectLst>
                <a:glow rad="419100">
                  <a:schemeClr val="bg1"/>
                </a:glow>
              </a:effectLst>
              <a:ea typeface="Calibri" panose="020F0502020204030204" pitchFamily="34" charset="0"/>
              <a:cs typeface="Times New Roman" panose="02020603050405020304" pitchFamily="18" charset="0"/>
            </a:endParaRPr>
          </a:p>
        </p:txBody>
      </p:sp>
      <p:sp>
        <p:nvSpPr>
          <p:cNvPr id="4" name="Rectángulo 3"/>
          <p:cNvSpPr/>
          <p:nvPr/>
        </p:nvSpPr>
        <p:spPr>
          <a:xfrm>
            <a:off x="398947" y="5238084"/>
            <a:ext cx="8346106" cy="1508105"/>
          </a:xfrm>
          <a:prstGeom prst="rect">
            <a:avLst/>
          </a:prstGeom>
          <a:noFill/>
          <a:ln>
            <a:noFill/>
          </a:ln>
          <a:effectLst>
            <a:glow rad="127000">
              <a:srgbClr val="85DFFF"/>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pPr>
            <a:r>
              <a:rPr lang="es-CO" sz="4000" b="1" dirty="0" smtClean="0">
                <a:ln>
                  <a:solidFill>
                    <a:srgbClr val="FF0000"/>
                  </a:solidFill>
                </a:ln>
                <a:solidFill>
                  <a:srgbClr val="FF0000"/>
                </a:solidFill>
                <a:effectLst>
                  <a:glow rad="431800">
                    <a:srgbClr val="85DFFF"/>
                  </a:glow>
                </a:effectLst>
                <a:latin typeface="Aharoni" panose="02010803020104030203" pitchFamily="2" charset="-79"/>
                <a:ea typeface="Times New Roman" panose="02020603050405020304" pitchFamily="18" charset="0"/>
                <a:cs typeface="Aharoni" panose="02010803020104030203" pitchFamily="2" charset="-79"/>
              </a:rPr>
              <a:t>¿Y tú? ¿Has cambiado o necesitas hacer cambios en tu vida? </a:t>
            </a:r>
            <a:endParaRPr lang="es-CO" sz="4000" b="1" dirty="0">
              <a:ln>
                <a:solidFill>
                  <a:srgbClr val="FF0000"/>
                </a:solidFill>
              </a:ln>
              <a:solidFill>
                <a:srgbClr val="FF0000"/>
              </a:solidFill>
              <a:effectLst>
                <a:glow rad="431800">
                  <a:srgbClr val="85DFFF"/>
                </a:glow>
              </a:effectLst>
              <a:latin typeface="Aharoni" panose="02010803020104030203" pitchFamily="2" charset="-79"/>
              <a:ea typeface="Calibri" panose="020F0502020204030204" pitchFamily="34" charset="0"/>
              <a:cs typeface="Aharoni" panose="02010803020104030203" pitchFamily="2" charset="-79"/>
            </a:endParaRPr>
          </a:p>
        </p:txBody>
      </p:sp>
      <p:sp>
        <p:nvSpPr>
          <p:cNvPr id="6" name="Rectángulo 5"/>
          <p:cNvSpPr/>
          <p:nvPr/>
        </p:nvSpPr>
        <p:spPr>
          <a:xfrm>
            <a:off x="1573783" y="2319287"/>
            <a:ext cx="5996434"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chemeClr val="tx1"/>
                  </a:solidFill>
                </a:ln>
                <a:solidFill>
                  <a:schemeClr val="tx1"/>
                </a:solidFill>
                <a:effectLst>
                  <a:glow rad="317500">
                    <a:schemeClr val="bg1"/>
                  </a:glow>
                </a:effectLst>
                <a:ea typeface="Calibri" panose="020F0502020204030204" pitchFamily="34" charset="0"/>
                <a:cs typeface="Times New Roman" panose="02020603050405020304" pitchFamily="18" charset="0"/>
              </a:rPr>
              <a:t>“Porque </a:t>
            </a:r>
            <a:r>
              <a:rPr lang="es-CO" sz="3600" b="1" dirty="0">
                <a:ln>
                  <a:solidFill>
                    <a:schemeClr val="tx1"/>
                  </a:solidFill>
                </a:ln>
                <a:solidFill>
                  <a:schemeClr val="tx1"/>
                </a:solidFill>
                <a:effectLst>
                  <a:glow rad="317500">
                    <a:schemeClr val="bg1"/>
                  </a:glow>
                </a:effectLst>
                <a:ea typeface="Calibri" panose="020F0502020204030204" pitchFamily="34" charset="0"/>
                <a:cs typeface="Times New Roman" panose="02020603050405020304" pitchFamily="18" charset="0"/>
              </a:rPr>
              <a:t>yo Jehová </a:t>
            </a:r>
            <a:r>
              <a:rPr lang="es-CO" sz="3600" b="1" dirty="0">
                <a:ln>
                  <a:solidFill>
                    <a:srgbClr val="FF0000"/>
                  </a:solidFill>
                </a:ln>
                <a:solidFill>
                  <a:srgbClr val="FF0000"/>
                </a:solidFill>
                <a:effectLst>
                  <a:glow rad="317500">
                    <a:schemeClr val="bg1"/>
                  </a:glow>
                </a:effectLst>
                <a:ea typeface="Calibri" panose="020F0502020204030204" pitchFamily="34" charset="0"/>
                <a:cs typeface="Times New Roman" panose="02020603050405020304" pitchFamily="18" charset="0"/>
              </a:rPr>
              <a:t>no cambio</a:t>
            </a:r>
            <a:r>
              <a:rPr lang="es-CO" sz="3600" b="1" dirty="0">
                <a:ln>
                  <a:solidFill>
                    <a:schemeClr val="tx1"/>
                  </a:solidFill>
                </a:ln>
                <a:solidFill>
                  <a:schemeClr val="tx1"/>
                </a:solidFill>
                <a:effectLst>
                  <a:glow rad="317500">
                    <a:schemeClr val="bg1"/>
                  </a:glow>
                </a:effectLst>
                <a:ea typeface="Calibri" panose="020F0502020204030204" pitchFamily="34" charset="0"/>
                <a:cs typeface="Times New Roman" panose="02020603050405020304" pitchFamily="18" charset="0"/>
              </a:rPr>
              <a:t>; por esto, hijos de Jacob, no habéis sido consumidos</a:t>
            </a:r>
            <a:r>
              <a:rPr lang="es-CO" sz="3600" b="1" dirty="0" smtClean="0">
                <a:ln>
                  <a:solidFill>
                    <a:schemeClr val="tx1"/>
                  </a:solidFill>
                </a:ln>
                <a:solidFill>
                  <a:schemeClr val="tx1"/>
                </a:solidFill>
                <a:effectLst>
                  <a:glow rad="317500">
                    <a:schemeClr val="bg1"/>
                  </a:glow>
                </a:effectLst>
                <a:ea typeface="Calibri" panose="020F0502020204030204" pitchFamily="34" charset="0"/>
                <a:cs typeface="Times New Roman" panose="02020603050405020304" pitchFamily="18" charset="0"/>
              </a:rPr>
              <a:t>.” </a:t>
            </a:r>
            <a:r>
              <a:rPr lang="es-CO" sz="3600" b="1" dirty="0">
                <a:ln>
                  <a:solidFill>
                    <a:srgbClr val="FF0000"/>
                  </a:solidFill>
                </a:ln>
                <a:solidFill>
                  <a:srgbClr val="FF0000"/>
                </a:solidFill>
                <a:effectLst>
                  <a:glow rad="317500">
                    <a:schemeClr val="bg1"/>
                  </a:glow>
                </a:effectLst>
                <a:ea typeface="Calibri" panose="020F0502020204030204" pitchFamily="34" charset="0"/>
                <a:cs typeface="Times New Roman" panose="02020603050405020304" pitchFamily="18" charset="0"/>
              </a:rPr>
              <a:t>Malaquías </a:t>
            </a:r>
            <a:r>
              <a:rPr lang="es-CO" sz="3600" b="1" dirty="0" smtClean="0">
                <a:ln>
                  <a:solidFill>
                    <a:srgbClr val="FF0000"/>
                  </a:solidFill>
                </a:ln>
                <a:solidFill>
                  <a:srgbClr val="FF0000"/>
                </a:solidFill>
                <a:effectLst>
                  <a:glow rad="317500">
                    <a:schemeClr val="bg1"/>
                  </a:glow>
                </a:effectLst>
                <a:ea typeface="Calibri" panose="020F0502020204030204" pitchFamily="34" charset="0"/>
                <a:cs typeface="Times New Roman" panose="02020603050405020304" pitchFamily="18" charset="0"/>
              </a:rPr>
              <a:t>3:6.</a:t>
            </a:r>
            <a:endParaRPr lang="es-CO" sz="3600" b="1" dirty="0">
              <a:ln>
                <a:solidFill>
                  <a:srgbClr val="FF0000"/>
                </a:solidFill>
              </a:ln>
              <a:solidFill>
                <a:srgbClr val="FF0000"/>
              </a:solidFill>
              <a:effectLst>
                <a:glow rad="317500">
                  <a:schemeClr val="bg1"/>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8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6176" y="837361"/>
            <a:ext cx="8471647" cy="5355312"/>
          </a:xfrm>
          <a:prstGeom prst="rect">
            <a:avLst/>
          </a:prstGeom>
          <a:solidFill>
            <a:srgbClr val="42000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400" b="1" dirty="0" smtClean="0">
                <a:ln>
                  <a:solidFill>
                    <a:schemeClr val="bg1"/>
                  </a:solidFill>
                </a:ln>
                <a:solidFill>
                  <a:schemeClr val="bg1"/>
                </a:solidFill>
              </a:rPr>
              <a:t>Si </a:t>
            </a:r>
            <a:r>
              <a:rPr lang="es-CO" sz="3400" b="1" dirty="0">
                <a:ln>
                  <a:solidFill>
                    <a:schemeClr val="bg1"/>
                  </a:solidFill>
                </a:ln>
                <a:solidFill>
                  <a:schemeClr val="bg1"/>
                </a:solidFill>
              </a:rPr>
              <a:t>retrajeres del </a:t>
            </a:r>
            <a:r>
              <a:rPr lang="es-CO" sz="3400" b="1" dirty="0" smtClean="0">
                <a:ln>
                  <a:solidFill>
                    <a:srgbClr val="FFFF00"/>
                  </a:solidFill>
                </a:ln>
                <a:solidFill>
                  <a:srgbClr val="FFFF00"/>
                </a:solidFill>
              </a:rPr>
              <a:t>sábado</a:t>
            </a:r>
            <a:r>
              <a:rPr lang="es-CO" sz="3400" b="1" dirty="0" smtClean="0">
                <a:ln>
                  <a:solidFill>
                    <a:srgbClr val="FFFF00"/>
                  </a:solidFill>
                </a:ln>
                <a:solidFill>
                  <a:schemeClr val="bg1"/>
                </a:solidFill>
              </a:rPr>
              <a:t> </a:t>
            </a:r>
            <a:r>
              <a:rPr lang="es-CO" sz="3400" b="1" dirty="0" smtClean="0">
                <a:ln>
                  <a:solidFill>
                    <a:schemeClr val="bg1"/>
                  </a:solidFill>
                </a:ln>
                <a:solidFill>
                  <a:schemeClr val="bg1"/>
                </a:solidFill>
              </a:rPr>
              <a:t>tu </a:t>
            </a:r>
            <a:r>
              <a:rPr lang="es-CO" sz="3400" b="1" dirty="0">
                <a:ln>
                  <a:solidFill>
                    <a:schemeClr val="bg1"/>
                  </a:solidFill>
                </a:ln>
                <a:solidFill>
                  <a:schemeClr val="bg1"/>
                </a:solidFill>
              </a:rPr>
              <a:t>pie, de hacer tu voluntad en mi día santo, y lo llamares delicia, santo, glorioso de Jehová; y lo venerares, no andando en tus propios caminos, ni buscando tu voluntad, ni hablando tus propias palabras, </a:t>
            </a:r>
          </a:p>
          <a:p>
            <a:pPr algn="ctr"/>
            <a:r>
              <a:rPr lang="es-CO" sz="3400" b="1" dirty="0" smtClean="0">
                <a:ln>
                  <a:solidFill>
                    <a:srgbClr val="FFFF00"/>
                  </a:solidFill>
                </a:ln>
                <a:solidFill>
                  <a:srgbClr val="FFFF00"/>
                </a:solidFill>
              </a:rPr>
              <a:t>entonces </a:t>
            </a:r>
            <a:r>
              <a:rPr lang="es-CO" sz="3400" b="1" dirty="0">
                <a:ln>
                  <a:solidFill>
                    <a:srgbClr val="FFFF00"/>
                  </a:solidFill>
                </a:ln>
                <a:solidFill>
                  <a:srgbClr val="FFFF00"/>
                </a:solidFill>
              </a:rPr>
              <a:t>te deleitarás en Jehová; y yo te haré subir sobre las alturas de la tierra, y te daré a comer la heredad de Jacob tu padre; porque la boca de Jehová lo ha hablado</a:t>
            </a:r>
            <a:r>
              <a:rPr lang="es-CO" sz="3400" b="1" dirty="0" smtClean="0">
                <a:ln>
                  <a:solidFill>
                    <a:srgbClr val="FFFF00"/>
                  </a:solidFill>
                </a:ln>
                <a:solidFill>
                  <a:srgbClr val="FFFF00"/>
                </a:solidFill>
              </a:rPr>
              <a:t>.</a:t>
            </a:r>
          </a:p>
          <a:p>
            <a:pPr algn="ctr"/>
            <a:r>
              <a:rPr lang="es-CO" sz="3400" b="1" dirty="0" smtClean="0">
                <a:ln>
                  <a:solidFill>
                    <a:srgbClr val="FFFF00"/>
                  </a:solidFill>
                </a:ln>
                <a:solidFill>
                  <a:srgbClr val="FFFF00"/>
                </a:solidFill>
              </a:rPr>
              <a:t> </a:t>
            </a:r>
            <a:r>
              <a:rPr lang="es-CO" sz="3600" b="1" dirty="0" smtClean="0">
                <a:ln>
                  <a:solidFill>
                    <a:schemeClr val="bg1"/>
                  </a:solidFill>
                </a:ln>
                <a:solidFill>
                  <a:schemeClr val="bg1"/>
                </a:solidFill>
              </a:rPr>
              <a:t>Isaías 58:13,14. </a:t>
            </a:r>
            <a:endParaRPr lang="es-CO" sz="3600" b="1" dirty="0">
              <a:ln>
                <a:solidFill>
                  <a:schemeClr val="bg1"/>
                </a:solidFill>
              </a:ln>
              <a:solidFill>
                <a:schemeClr val="bg1"/>
              </a:solidFill>
            </a:endParaRPr>
          </a:p>
        </p:txBody>
      </p:sp>
    </p:spTree>
    <p:extLst>
      <p:ext uri="{BB962C8B-B14F-4D97-AF65-F5344CB8AC3E}">
        <p14:creationId xmlns:p14="http://schemas.microsoft.com/office/powerpoint/2010/main" val="105142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8"/>
            <a:ext cx="9144000" cy="6855724"/>
          </a:xfrm>
          <a:prstGeom prst="rect">
            <a:avLst/>
          </a:prstGeom>
        </p:spPr>
      </p:pic>
      <p:sp>
        <p:nvSpPr>
          <p:cNvPr id="2" name="Rectángulo 1"/>
          <p:cNvSpPr/>
          <p:nvPr/>
        </p:nvSpPr>
        <p:spPr>
          <a:xfrm>
            <a:off x="768164" y="4318803"/>
            <a:ext cx="7607673"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“Fieles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son todos sus mandamientos,</a:t>
            </a:r>
          </a:p>
          <a:p>
            <a:pPr algn="ctr"/>
            <a:r>
              <a:rPr lang="es-CO" sz="4000" b="1" dirty="0" smtClean="0">
                <a:ln>
                  <a:solidFill>
                    <a:srgbClr val="0000FF"/>
                  </a:solidFill>
                </a:ln>
                <a:solidFill>
                  <a:srgbClr val="0000FF"/>
                </a:solidFill>
                <a:ea typeface="Calibri" panose="020F0502020204030204" pitchFamily="34" charset="0"/>
                <a:cs typeface="Times New Roman" panose="02020603050405020304" pitchFamily="18" charset="0"/>
              </a:rPr>
              <a:t>Afirmados </a:t>
            </a:r>
            <a:r>
              <a:rPr lang="es-CO" sz="4000" b="1" dirty="0">
                <a:ln>
                  <a:solidFill>
                    <a:srgbClr val="0000FF"/>
                  </a:solidFill>
                </a:ln>
                <a:solidFill>
                  <a:srgbClr val="0000FF"/>
                </a:solidFill>
                <a:ea typeface="Calibri" panose="020F0502020204030204" pitchFamily="34" charset="0"/>
                <a:cs typeface="Times New Roman" panose="02020603050405020304" pitchFamily="18" charset="0"/>
              </a:rPr>
              <a:t>eternamente </a:t>
            </a:r>
            <a:endParaRPr lang="es-CO" sz="4000" b="1" dirty="0" smtClean="0">
              <a:ln>
                <a:solidFill>
                  <a:srgbClr val="0000FF"/>
                </a:solidFill>
              </a:ln>
              <a:solidFill>
                <a:srgbClr val="0000FF"/>
              </a:solidFill>
              <a:ea typeface="Calibri" panose="020F0502020204030204" pitchFamily="34" charset="0"/>
              <a:cs typeface="Times New Roman" panose="02020603050405020304" pitchFamily="18" charset="0"/>
            </a:endParaRPr>
          </a:p>
          <a:p>
            <a:pPr algn="ct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y </a:t>
            </a:r>
            <a:r>
              <a:rPr lang="es-CO" sz="3600" b="1" dirty="0">
                <a:ln>
                  <a:solidFill>
                    <a:schemeClr val="tx1"/>
                  </a:solidFill>
                </a:ln>
                <a:solidFill>
                  <a:schemeClr val="tx1"/>
                </a:solidFill>
                <a:ea typeface="Calibri" panose="020F0502020204030204" pitchFamily="34" charset="0"/>
                <a:cs typeface="Times New Roman" panose="02020603050405020304" pitchFamily="18" charset="0"/>
              </a:rPr>
              <a:t>para </a:t>
            </a:r>
            <a:r>
              <a:rPr lang="es-CO" sz="3600" b="1" dirty="0" smtClean="0">
                <a:ln>
                  <a:solidFill>
                    <a:schemeClr val="tx1"/>
                  </a:solidFill>
                </a:ln>
                <a:solidFill>
                  <a:schemeClr val="tx1"/>
                </a:solidFill>
                <a:ea typeface="Calibri" panose="020F0502020204030204" pitchFamily="34" charset="0"/>
                <a:cs typeface="Times New Roman" panose="02020603050405020304" pitchFamily="18" charset="0"/>
              </a:rPr>
              <a:t>siempre”. </a:t>
            </a:r>
            <a:r>
              <a:rPr lang="es-CO" sz="3600" b="1" dirty="0" smtClean="0">
                <a:ln>
                  <a:solidFill>
                    <a:srgbClr val="FF0000"/>
                  </a:solidFill>
                </a:ln>
                <a:solidFill>
                  <a:srgbClr val="FF0000"/>
                </a:solidFill>
                <a:ea typeface="Calibri" panose="020F0502020204030204" pitchFamily="34" charset="0"/>
                <a:cs typeface="Times New Roman" panose="02020603050405020304" pitchFamily="18" charset="0"/>
              </a:rPr>
              <a:t>Salmo 111:7,8.</a:t>
            </a:r>
            <a:endParaRPr lang="es-CO" sz="3600" b="1" dirty="0">
              <a:ln>
                <a:solidFill>
                  <a:srgbClr val="FF0000"/>
                </a:solidFill>
              </a:ln>
              <a:solidFill>
                <a:srgbClr val="FF0000"/>
              </a:solidFill>
              <a:effectLst/>
              <a:ea typeface="Calibri" panose="020F0502020204030204" pitchFamily="34" charset="0"/>
              <a:cs typeface="Times New Roman" panose="02020603050405020304" pitchFamily="18" charset="0"/>
            </a:endParaRPr>
          </a:p>
        </p:txBody>
      </p:sp>
      <p:sp>
        <p:nvSpPr>
          <p:cNvPr id="5" name="Rectángulo 4"/>
          <p:cNvSpPr/>
          <p:nvPr/>
        </p:nvSpPr>
        <p:spPr>
          <a:xfrm>
            <a:off x="944656" y="1104714"/>
            <a:ext cx="725468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rgbClr val="008600"/>
                  </a:solidFill>
                </a:ln>
                <a:solidFill>
                  <a:srgbClr val="008600"/>
                </a:solidFill>
                <a:effectLst>
                  <a:glow rad="38100">
                    <a:srgbClr val="01FF01"/>
                  </a:glow>
                </a:effectLst>
                <a:ea typeface="Calibri" panose="020F0502020204030204" pitchFamily="34" charset="0"/>
                <a:cs typeface="Times New Roman" panose="02020603050405020304" pitchFamily="18" charset="0"/>
              </a:rPr>
              <a:t>No hay evidencia bíblica de que Dios haya cambiado el día de reposo, </a:t>
            </a:r>
          </a:p>
          <a:p>
            <a:pPr algn="ctr"/>
            <a:r>
              <a:rPr lang="es-CO" sz="3600" b="1" dirty="0" smtClean="0">
                <a:ln>
                  <a:solidFill>
                    <a:srgbClr val="008600"/>
                  </a:solidFill>
                </a:ln>
                <a:solidFill>
                  <a:srgbClr val="008600"/>
                </a:solidFill>
                <a:effectLst>
                  <a:glow rad="38100">
                    <a:srgbClr val="01FF01"/>
                  </a:glow>
                </a:effectLst>
                <a:ea typeface="Calibri" panose="020F0502020204030204" pitchFamily="34" charset="0"/>
                <a:cs typeface="Times New Roman" panose="02020603050405020304" pitchFamily="18" charset="0"/>
              </a:rPr>
              <a:t>ni ningún otro mandamiento de la santa Ley.</a:t>
            </a:r>
            <a:endParaRPr lang="es-CO" sz="3600" b="1" dirty="0">
              <a:ln>
                <a:solidFill>
                  <a:srgbClr val="008600"/>
                </a:solidFill>
              </a:ln>
              <a:solidFill>
                <a:srgbClr val="008600"/>
              </a:solidFill>
              <a:effectLst>
                <a:glow rad="38100">
                  <a:srgbClr val="01FF01"/>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9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7" y="-297"/>
            <a:ext cx="9144793" cy="6858594"/>
          </a:xfrm>
          <a:prstGeom prst="rect">
            <a:avLst/>
          </a:prstGeom>
        </p:spPr>
      </p:pic>
      <p:sp>
        <p:nvSpPr>
          <p:cNvPr id="2" name="Rectángulo 1"/>
          <p:cNvSpPr/>
          <p:nvPr/>
        </p:nvSpPr>
        <p:spPr>
          <a:xfrm>
            <a:off x="944656" y="5345147"/>
            <a:ext cx="725468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rgbClr val="01FF01"/>
                  </a:solidFill>
                </a:ln>
                <a:solidFill>
                  <a:srgbClr val="01FF01"/>
                </a:solidFill>
                <a:ea typeface="Calibri" panose="020F0502020204030204" pitchFamily="34" charset="0"/>
                <a:cs typeface="Times New Roman" panose="02020603050405020304" pitchFamily="18" charset="0"/>
              </a:rPr>
              <a:t>Analicemos los hechos para ver que tanto peso tiene este argumento.</a:t>
            </a:r>
            <a:endParaRPr lang="es-CO" sz="3600" b="1" dirty="0">
              <a:ln>
                <a:solidFill>
                  <a:srgbClr val="01FF01"/>
                </a:solidFill>
              </a:ln>
              <a:solidFill>
                <a:srgbClr val="01FF01"/>
              </a:solidFill>
              <a:effectLst/>
              <a:ea typeface="Calibri" panose="020F0502020204030204" pitchFamily="34" charset="0"/>
              <a:cs typeface="Times New Roman" panose="02020603050405020304" pitchFamily="18" charset="0"/>
            </a:endParaRPr>
          </a:p>
        </p:txBody>
      </p:sp>
      <p:sp>
        <p:nvSpPr>
          <p:cNvPr id="5" name="Rectángulo 4"/>
          <p:cNvSpPr/>
          <p:nvPr/>
        </p:nvSpPr>
        <p:spPr>
          <a:xfrm>
            <a:off x="944656" y="623897"/>
            <a:ext cx="7254688" cy="28623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chemeClr val="tx1"/>
                  </a:solidFill>
                </a:ln>
                <a:solidFill>
                  <a:schemeClr val="tx1"/>
                </a:solidFill>
                <a:effectLst>
                  <a:glow rad="12700">
                    <a:srgbClr val="01FF01"/>
                  </a:glow>
                </a:effectLst>
                <a:ea typeface="Calibri" panose="020F0502020204030204" pitchFamily="34" charset="0"/>
                <a:cs typeface="Times New Roman" panose="02020603050405020304" pitchFamily="18" charset="0"/>
              </a:rPr>
              <a:t>Sin embargo hoy hay quienes arguyen que cuando se cambió el calendario civil, la semana fue alterada y en consecuencia el sábado también fue cambiado.</a:t>
            </a:r>
            <a:endParaRPr lang="es-CO" sz="3600" b="1" dirty="0">
              <a:ln>
                <a:solidFill>
                  <a:schemeClr val="tx1"/>
                </a:solidFill>
              </a:ln>
              <a:solidFill>
                <a:schemeClr val="tx1"/>
              </a:solidFill>
              <a:effectLst>
                <a:glow rad="12700">
                  <a:srgbClr val="01FF01"/>
                </a:glow>
              </a:effectLst>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997503" y="3429160"/>
            <a:ext cx="3148995" cy="1906831"/>
          </a:xfrm>
          <a:prstGeom prst="rect">
            <a:avLst/>
          </a:prstGeom>
        </p:spPr>
      </p:pic>
    </p:spTree>
    <p:extLst>
      <p:ext uri="{BB962C8B-B14F-4D97-AF65-F5344CB8AC3E}">
        <p14:creationId xmlns:p14="http://schemas.microsoft.com/office/powerpoint/2010/main" val="33750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7" y="-297"/>
            <a:ext cx="9144793" cy="6858594"/>
          </a:xfrm>
          <a:prstGeom prst="rect">
            <a:avLst/>
          </a:prstGeom>
        </p:spPr>
      </p:pic>
      <p:sp>
        <p:nvSpPr>
          <p:cNvPr id="8" name="Rectángulo 7"/>
          <p:cNvSpPr/>
          <p:nvPr/>
        </p:nvSpPr>
        <p:spPr>
          <a:xfrm>
            <a:off x="1110939" y="1669488"/>
            <a:ext cx="6922123"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a:solidFill>
                    <a:srgbClr val="008600"/>
                  </a:solidFill>
                </a:ln>
                <a:solidFill>
                  <a:srgbClr val="008600"/>
                </a:solidFill>
                <a:effectLst>
                  <a:glow rad="38100">
                    <a:srgbClr val="01FF01"/>
                  </a:glow>
                </a:effectLst>
                <a:ea typeface="Calibri" panose="020F0502020204030204" pitchFamily="34" charset="0"/>
                <a:cs typeface="Times New Roman" panose="02020603050405020304" pitchFamily="18" charset="0"/>
              </a:rPr>
              <a:t>En el año 46 a.C. el emperador romano Julio César desarrolló un calendario de 365 y un cuarto días, que se aproximaba mucho a la duración del año astronómico, </a:t>
            </a:r>
            <a:endParaRPr lang="es-CO" sz="3600" b="1" dirty="0" smtClean="0">
              <a:ln>
                <a:solidFill>
                  <a:srgbClr val="008600"/>
                </a:solidFill>
              </a:ln>
              <a:solidFill>
                <a:srgbClr val="008600"/>
              </a:solidFill>
              <a:effectLst>
                <a:glow rad="38100">
                  <a:srgbClr val="01FF01"/>
                </a:glow>
              </a:effectLst>
              <a:ea typeface="Calibri" panose="020F0502020204030204" pitchFamily="34" charset="0"/>
              <a:cs typeface="Times New Roman" panose="02020603050405020304" pitchFamily="18" charset="0"/>
            </a:endParaRPr>
          </a:p>
          <a:p>
            <a:pPr algn="ctr"/>
            <a:r>
              <a:rPr lang="es-CO" sz="3600" b="1" dirty="0">
                <a:ln>
                  <a:solidFill>
                    <a:srgbClr val="FF0000"/>
                  </a:solidFill>
                </a:ln>
                <a:solidFill>
                  <a:srgbClr val="FF0000"/>
                </a:solidFill>
                <a:ea typeface="Times New Roman" panose="02020603050405020304" pitchFamily="18" charset="0"/>
                <a:cs typeface="Times New Roman" panose="02020603050405020304" pitchFamily="18" charset="0"/>
              </a:rPr>
              <a:t>(el tiempo que toma la Tierra en dar la vuelta alrededor del Sol</a:t>
            </a:r>
            <a:r>
              <a:rPr lang="es-CO" sz="3600" b="1" dirty="0" smtClean="0">
                <a:ln>
                  <a:solidFill>
                    <a:srgbClr val="FF0000"/>
                  </a:solidFill>
                </a:ln>
                <a:solidFill>
                  <a:srgbClr val="FF0000"/>
                </a:solidFill>
                <a:ea typeface="Times New Roman" panose="02020603050405020304" pitchFamily="18" charset="0"/>
                <a:cs typeface="Times New Roman" panose="02020603050405020304" pitchFamily="18" charset="0"/>
              </a:rPr>
              <a:t>).</a:t>
            </a:r>
            <a:endParaRPr lang="es-CO" sz="3600" b="1" dirty="0">
              <a:ln>
                <a:solidFill>
                  <a:srgbClr val="FF0000"/>
                </a:solidFill>
              </a:ln>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09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648946" y="2025211"/>
            <a:ext cx="5846109"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600"/>
              </a:spcAft>
            </a:pP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Este calendario tenía 365 días pero incluía un día más cada cuatro años (la suma de ese cuarto día daba un año de 366 días). Este día se añadía en el mes de Febrero.</a:t>
            </a:r>
            <a:endParaRPr lang="es-CO" sz="3600" b="1" dirty="0">
              <a:ln>
                <a:solidFill>
                  <a:sysClr val="windowText" lastClr="000000"/>
                </a:solidFill>
              </a:ln>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6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8410" y="1761199"/>
            <a:ext cx="7920681"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a:solidFill>
                    <a:sysClr val="windowText" lastClr="000000"/>
                  </a:solidFill>
                </a:ln>
                <a:ea typeface="Times New Roman" panose="02020603050405020304" pitchFamily="18" charset="0"/>
                <a:cs typeface="Times New Roman" panose="02020603050405020304" pitchFamily="18" charset="0"/>
              </a:rPr>
              <a:t>E</a:t>
            </a: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l calendario desarrollado por Julio César se aproximaba mucho al calendario astronómico</a:t>
            </a:r>
            <a:r>
              <a:rPr lang="es-CO" sz="3600" b="1" dirty="0" smtClean="0">
                <a:ln>
                  <a:solidFill>
                    <a:sysClr val="windowText" lastClr="000000"/>
                  </a:solidFill>
                </a:ln>
                <a:ea typeface="Times New Roman" panose="02020603050405020304" pitchFamily="18" charset="0"/>
                <a:cs typeface="Times New Roman" panose="02020603050405020304" pitchFamily="18" charset="0"/>
              </a:rPr>
              <a:t>, pero no era preciso</a:t>
            </a: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 porque el año astronómico no dura 365 días y 6</a:t>
            </a:r>
            <a:r>
              <a:rPr lang="es-CO" sz="3600" b="1" dirty="0" smtClean="0">
                <a:ln>
                  <a:solidFill>
                    <a:schemeClr val="tx1"/>
                  </a:solidFill>
                </a:ln>
                <a:solidFill>
                  <a:schemeClr val="tx1"/>
                </a:solidFill>
                <a:effectLst/>
                <a:ea typeface="Times New Roman" panose="02020603050405020304" pitchFamily="18" charset="0"/>
                <a:cs typeface="Times New Roman" panose="02020603050405020304" pitchFamily="18" charset="0"/>
              </a:rPr>
              <a:t> horas, sino que dura aproximadamente </a:t>
            </a:r>
            <a:r>
              <a:rPr lang="es-CO" sz="3600" b="1" dirty="0" smtClean="0">
                <a:ln>
                  <a:solidFill>
                    <a:srgbClr val="FF0000"/>
                  </a:solidFill>
                </a:ln>
                <a:solidFill>
                  <a:srgbClr val="FF0000"/>
                </a:solidFill>
                <a:effectLst/>
                <a:ea typeface="Times New Roman" panose="02020603050405020304" pitchFamily="18" charset="0"/>
                <a:cs typeface="Times New Roman" panose="02020603050405020304" pitchFamily="18" charset="0"/>
              </a:rPr>
              <a:t>365 días, 5 horas, 48 minutos y 46 segundos. </a:t>
            </a:r>
            <a:endParaRPr lang="es-CO" sz="3600" b="1" dirty="0">
              <a:ln>
                <a:solidFill>
                  <a:srgbClr val="FF0000"/>
                </a:solidFill>
              </a:ln>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71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7" y="-297"/>
            <a:ext cx="9144793" cy="6858594"/>
          </a:xfrm>
          <a:prstGeom prst="rect">
            <a:avLst/>
          </a:prstGeom>
        </p:spPr>
      </p:pic>
      <p:sp>
        <p:nvSpPr>
          <p:cNvPr id="2" name="Rectángulo 1"/>
          <p:cNvSpPr/>
          <p:nvPr/>
        </p:nvSpPr>
        <p:spPr>
          <a:xfrm>
            <a:off x="1385887" y="2103900"/>
            <a:ext cx="6238232"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El calendario juliano tenía de más,</a:t>
            </a:r>
            <a:r>
              <a:rPr lang="es-CO" sz="3600" b="1" dirty="0" smtClean="0">
                <a:ln>
                  <a:solidFill>
                    <a:sysClr val="windowText" lastClr="000000"/>
                  </a:solidFill>
                </a:ln>
                <a:ea typeface="Times New Roman" panose="02020603050405020304" pitchFamily="18" charset="0"/>
                <a:cs typeface="Times New Roman" panose="02020603050405020304" pitchFamily="18" charset="0"/>
              </a:rPr>
              <a:t> </a:t>
            </a:r>
            <a:r>
              <a:rPr lang="es-CO" sz="3600" b="1" dirty="0" smtClean="0">
                <a:ln>
                  <a:solidFill>
                    <a:srgbClr val="FF0000"/>
                  </a:solidFill>
                </a:ln>
                <a:solidFill>
                  <a:srgbClr val="FF0000"/>
                </a:solidFill>
                <a:effectLst/>
                <a:ea typeface="Times New Roman" panose="02020603050405020304" pitchFamily="18" charset="0"/>
                <a:cs typeface="Times New Roman" panose="02020603050405020304" pitchFamily="18" charset="0"/>
              </a:rPr>
              <a:t>11 minutos y 14 segundos,</a:t>
            </a: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 que con el paso de los años, se convirtieron en horas y días; ese desfase llegó a sumar unos </a:t>
            </a:r>
            <a:r>
              <a:rPr lang="es-CO" sz="3600" b="1" dirty="0" smtClean="0">
                <a:ln>
                  <a:solidFill>
                    <a:srgbClr val="FF0000"/>
                  </a:solidFill>
                </a:ln>
                <a:solidFill>
                  <a:srgbClr val="FF0000"/>
                </a:solidFill>
                <a:effectLst/>
                <a:ea typeface="Times New Roman" panose="02020603050405020304" pitchFamily="18" charset="0"/>
                <a:cs typeface="Times New Roman" panose="02020603050405020304" pitchFamily="18" charset="0"/>
              </a:rPr>
              <a:t>10 días </a:t>
            </a:r>
            <a:r>
              <a:rPr lang="es-CO" sz="3600" b="1" dirty="0" smtClean="0">
                <a:ln>
                  <a:solidFill>
                    <a:schemeClr val="tx1"/>
                  </a:solidFill>
                </a:ln>
                <a:solidFill>
                  <a:schemeClr val="tx1"/>
                </a:solidFill>
                <a:effectLst/>
                <a:ea typeface="Times New Roman" panose="02020603050405020304" pitchFamily="18" charset="0"/>
                <a:cs typeface="Times New Roman" panose="02020603050405020304" pitchFamily="18" charset="0"/>
              </a:rPr>
              <a:t>para el siglo XVI.</a:t>
            </a:r>
            <a:endParaRPr lang="es-CO" sz="3600" b="1" dirty="0">
              <a:ln>
                <a:solidFill>
                  <a:schemeClr val="tx1"/>
                </a:solid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309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8457" y="1997839"/>
            <a:ext cx="6047087"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40"/>
              </a:spcAft>
            </a:pPr>
            <a:r>
              <a:rPr lang="es-CO" sz="3600" b="1" dirty="0" smtClean="0">
                <a:ln>
                  <a:solidFill>
                    <a:schemeClr val="tx1"/>
                  </a:solidFill>
                </a:ln>
                <a:solidFill>
                  <a:schemeClr val="tx1"/>
                </a:solidFill>
                <a:effectLst/>
                <a:ea typeface="Times New Roman" panose="02020603050405020304" pitchFamily="18" charset="0"/>
                <a:cs typeface="Times New Roman" panose="02020603050405020304" pitchFamily="18" charset="0"/>
              </a:rPr>
              <a:t>En el año </a:t>
            </a:r>
            <a:r>
              <a:rPr lang="es-CO" sz="3600" b="1" dirty="0" smtClean="0">
                <a:ln>
                  <a:solidFill>
                    <a:srgbClr val="FF0000"/>
                  </a:solidFill>
                </a:ln>
                <a:solidFill>
                  <a:srgbClr val="FF0000"/>
                </a:solidFill>
                <a:effectLst/>
                <a:ea typeface="Times New Roman" panose="02020603050405020304" pitchFamily="18" charset="0"/>
                <a:cs typeface="Times New Roman" panose="02020603050405020304" pitchFamily="18" charset="0"/>
              </a:rPr>
              <a:t>1572, </a:t>
            </a:r>
            <a:r>
              <a:rPr lang="es-CO" sz="3600" b="1" dirty="0" smtClean="0">
                <a:ln>
                  <a:solidFill>
                    <a:sysClr val="windowText" lastClr="000000"/>
                  </a:solidFill>
                </a:ln>
                <a:effectLst/>
                <a:ea typeface="Times New Roman" panose="02020603050405020304" pitchFamily="18" charset="0"/>
                <a:cs typeface="Times New Roman" panose="02020603050405020304" pitchFamily="18" charset="0"/>
              </a:rPr>
              <a:t>el Papa Gregorio XIII vio que la Pascua una de las fiestas más importantes para la Iglesia Católica no concordaba con las estaciones del año.</a:t>
            </a:r>
            <a:endParaRPr lang="es-CO" sz="3600" b="1" dirty="0">
              <a:ln>
                <a:solidFill>
                  <a:sysClr val="windowText" lastClr="000000"/>
                </a:solidFill>
              </a:ln>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527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7" y="-297"/>
            <a:ext cx="9144793" cy="6858594"/>
          </a:xfrm>
          <a:prstGeom prst="rect">
            <a:avLst/>
          </a:prstGeom>
        </p:spPr>
      </p:pic>
      <p:sp>
        <p:nvSpPr>
          <p:cNvPr id="2" name="Rectángulo 1"/>
          <p:cNvSpPr/>
          <p:nvPr/>
        </p:nvSpPr>
        <p:spPr>
          <a:xfrm>
            <a:off x="1441129" y="696640"/>
            <a:ext cx="6261741"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ysClr val="windowText" lastClr="000000"/>
                  </a:solidFill>
                </a:ln>
                <a:ea typeface="Times New Roman" panose="02020603050405020304" pitchFamily="18" charset="0"/>
                <a:cs typeface="Times New Roman" panose="02020603050405020304" pitchFamily="18" charset="0"/>
              </a:rPr>
              <a:t>El papa Gregorio </a:t>
            </a:r>
            <a:r>
              <a:rPr lang="es-CO" sz="3600" b="1" dirty="0">
                <a:ln>
                  <a:solidFill>
                    <a:sysClr val="windowText" lastClr="000000"/>
                  </a:solidFill>
                </a:ln>
                <a:ea typeface="Times New Roman" panose="02020603050405020304" pitchFamily="18" charset="0"/>
                <a:cs typeface="Times New Roman" panose="02020603050405020304" pitchFamily="18" charset="0"/>
              </a:rPr>
              <a:t>XIII, asesorado por el astrónomo jesuita Christopher </a:t>
            </a:r>
            <a:r>
              <a:rPr lang="es-CO" sz="3600" b="1" dirty="0" err="1">
                <a:ln>
                  <a:solidFill>
                    <a:sysClr val="windowText" lastClr="000000"/>
                  </a:solidFill>
                </a:ln>
                <a:ea typeface="Times New Roman" panose="02020603050405020304" pitchFamily="18" charset="0"/>
                <a:cs typeface="Times New Roman" panose="02020603050405020304" pitchFamily="18" charset="0"/>
              </a:rPr>
              <a:t>Clavius</a:t>
            </a:r>
            <a:r>
              <a:rPr lang="es-CO" sz="3600" b="1" dirty="0">
                <a:ln>
                  <a:solidFill>
                    <a:sysClr val="windowText" lastClr="000000"/>
                  </a:solidFill>
                </a:ln>
                <a:ea typeface="Times New Roman" panose="02020603050405020304" pitchFamily="18" charset="0"/>
                <a:cs typeface="Times New Roman" panose="02020603050405020304" pitchFamily="18" charset="0"/>
              </a:rPr>
              <a:t> </a:t>
            </a:r>
            <a:r>
              <a:rPr lang="es-CO" sz="3600" b="1" dirty="0" smtClean="0">
                <a:ln>
                  <a:solidFill>
                    <a:sysClr val="windowText" lastClr="000000"/>
                  </a:solidFill>
                </a:ln>
                <a:ea typeface="Times New Roman" panose="02020603050405020304" pitchFamily="18" charset="0"/>
                <a:cs typeface="Times New Roman" panose="02020603050405020304" pitchFamily="18" charset="0"/>
              </a:rPr>
              <a:t>decidió quitarle </a:t>
            </a:r>
            <a:r>
              <a:rPr lang="es-CO" sz="3600" b="1" dirty="0" smtClean="0">
                <a:ln>
                  <a:solidFill>
                    <a:srgbClr val="FF0000"/>
                  </a:solidFill>
                </a:ln>
                <a:solidFill>
                  <a:srgbClr val="FF0000"/>
                </a:solidFill>
                <a:ea typeface="Times New Roman" panose="02020603050405020304" pitchFamily="18" charset="0"/>
                <a:cs typeface="Times New Roman" panose="02020603050405020304" pitchFamily="18" charset="0"/>
              </a:rPr>
              <a:t>10 días </a:t>
            </a:r>
            <a:r>
              <a:rPr lang="es-CO" sz="3600" b="1" dirty="0" smtClean="0">
                <a:ln>
                  <a:solidFill>
                    <a:sysClr val="windowText" lastClr="000000"/>
                  </a:solidFill>
                </a:ln>
                <a:ea typeface="Times New Roman" panose="02020603050405020304" pitchFamily="18" charset="0"/>
                <a:cs typeface="Times New Roman" panose="02020603050405020304" pitchFamily="18" charset="0"/>
              </a:rPr>
              <a:t>al calendario. </a:t>
            </a:r>
            <a:endParaRPr lang="es-CO" sz="3600" b="1" dirty="0">
              <a:ln>
                <a:solidFill>
                  <a:srgbClr val="FF0000"/>
                </a:solidFill>
              </a:ln>
              <a:solidFill>
                <a:srgbClr val="FF0000"/>
              </a:solidFill>
              <a:effectLst/>
              <a:ea typeface="Calibri" panose="020F0502020204030204" pitchFamily="34" charset="0"/>
              <a:cs typeface="Times New Roman" panose="02020603050405020304" pitchFamily="18" charset="0"/>
            </a:endParaRPr>
          </a:p>
        </p:txBody>
      </p:sp>
      <p:sp>
        <p:nvSpPr>
          <p:cNvPr id="4" name="Rectángulo 3"/>
          <p:cNvSpPr/>
          <p:nvPr/>
        </p:nvSpPr>
        <p:spPr>
          <a:xfrm>
            <a:off x="251252" y="3068976"/>
            <a:ext cx="541687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FF0000"/>
                  </a:solidFill>
                </a:ln>
                <a:solidFill>
                  <a:srgbClr val="FF0000"/>
                </a:solidFill>
                <a:ea typeface="Times New Roman" panose="02020603050405020304" pitchFamily="18" charset="0"/>
                <a:cs typeface="Times New Roman" panose="02020603050405020304" pitchFamily="18" charset="0"/>
              </a:rPr>
              <a:t>Del jueves </a:t>
            </a:r>
            <a:r>
              <a:rPr lang="es-CO" sz="3600" b="1" dirty="0">
                <a:ln>
                  <a:solidFill>
                    <a:srgbClr val="FF0000"/>
                  </a:solidFill>
                </a:ln>
                <a:solidFill>
                  <a:srgbClr val="FF0000"/>
                </a:solidFill>
                <a:ea typeface="Times New Roman" panose="02020603050405020304" pitchFamily="18" charset="0"/>
                <a:cs typeface="Times New Roman" panose="02020603050405020304" pitchFamily="18" charset="0"/>
              </a:rPr>
              <a:t>4 de octubre de 1582 </a:t>
            </a:r>
            <a:r>
              <a:rPr lang="es-CO" sz="3600" b="1" dirty="0" smtClean="0">
                <a:ln>
                  <a:solidFill>
                    <a:srgbClr val="FF0000"/>
                  </a:solidFill>
                </a:ln>
                <a:solidFill>
                  <a:srgbClr val="FF0000"/>
                </a:solidFill>
                <a:ea typeface="Times New Roman" panose="02020603050405020304" pitchFamily="18" charset="0"/>
                <a:cs typeface="Times New Roman" panose="02020603050405020304" pitchFamily="18" charset="0"/>
              </a:rPr>
              <a:t>pasaría al </a:t>
            </a:r>
            <a:r>
              <a:rPr lang="es-CO" sz="3600" b="1" dirty="0">
                <a:ln>
                  <a:solidFill>
                    <a:srgbClr val="FF0000"/>
                  </a:solidFill>
                </a:ln>
                <a:solidFill>
                  <a:srgbClr val="FF0000"/>
                </a:solidFill>
                <a:ea typeface="Times New Roman" panose="02020603050405020304" pitchFamily="18" charset="0"/>
                <a:cs typeface="Times New Roman" panose="02020603050405020304" pitchFamily="18" charset="0"/>
              </a:rPr>
              <a:t>viernes 15 de octubre de 1582.</a:t>
            </a:r>
            <a:endParaRPr lang="es-CO" sz="3600" b="1" dirty="0">
              <a:ln>
                <a:solidFill>
                  <a:srgbClr val="FF0000"/>
                </a:solidFill>
              </a:ln>
              <a:solidFill>
                <a:srgbClr val="FF0000"/>
              </a:solidFill>
              <a:ea typeface="Calibri" panose="020F0502020204030204" pitchFamily="34" charset="0"/>
              <a:cs typeface="Times New Roman" panose="02020603050405020304" pitchFamily="18" charset="0"/>
            </a:endParaRPr>
          </a:p>
        </p:txBody>
      </p:sp>
      <p:sp>
        <p:nvSpPr>
          <p:cNvPr id="5" name="Rectángulo 4"/>
          <p:cNvSpPr/>
          <p:nvPr/>
        </p:nvSpPr>
        <p:spPr>
          <a:xfrm>
            <a:off x="3066776" y="4887315"/>
            <a:ext cx="565576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0000FF"/>
                  </a:solidFill>
                </a:ln>
                <a:solidFill>
                  <a:srgbClr val="0000FF"/>
                </a:solidFill>
                <a:ea typeface="Times New Roman" panose="02020603050405020304" pitchFamily="18" charset="0"/>
                <a:cs typeface="Times New Roman" panose="02020603050405020304" pitchFamily="18" charset="0"/>
              </a:rPr>
              <a:t>De esta manera el calendario juliano dio paso al calendario gregoriano.</a:t>
            </a:r>
            <a:endParaRPr lang="es-CO" sz="3600" b="1" dirty="0">
              <a:ln>
                <a:solidFill>
                  <a:srgbClr val="0000FF"/>
                </a:solidFill>
              </a:ln>
              <a:solidFill>
                <a:srgbClr val="0000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9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TotalTime>
  <Words>565</Words>
  <Application>Microsoft Office PowerPoint</Application>
  <PresentationFormat>Presentación en pantalla (4:3)</PresentationFormat>
  <Paragraphs>28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Aharoni</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TuSoft</cp:lastModifiedBy>
  <cp:revision>39</cp:revision>
  <dcterms:created xsi:type="dcterms:W3CDTF">2015-08-28T22:36:02Z</dcterms:created>
  <dcterms:modified xsi:type="dcterms:W3CDTF">2015-09-18T03:11:44Z</dcterms:modified>
</cp:coreProperties>
</file>