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heme/theme2.xml" ContentType="application/vnd.openxmlformats-officedocument.them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42" r:id="rId2"/>
    <p:sldId id="347" r:id="rId3"/>
    <p:sldId id="343" r:id="rId4"/>
    <p:sldId id="368" r:id="rId5"/>
    <p:sldId id="370" r:id="rId6"/>
    <p:sldId id="348" r:id="rId7"/>
    <p:sldId id="369" r:id="rId8"/>
    <p:sldId id="351" r:id="rId9"/>
    <p:sldId id="371" r:id="rId10"/>
    <p:sldId id="373" r:id="rId11"/>
    <p:sldId id="372" r:id="rId12"/>
    <p:sldId id="310" r:id="rId13"/>
    <p:sldId id="291" r:id="rId14"/>
    <p:sldId id="314" r:id="rId15"/>
    <p:sldId id="294" r:id="rId16"/>
    <p:sldId id="374" r:id="rId17"/>
    <p:sldId id="376" r:id="rId18"/>
    <p:sldId id="377" r:id="rId19"/>
    <p:sldId id="379" r:id="rId20"/>
    <p:sldId id="378" r:id="rId2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CC"/>
    <a:srgbClr val="FFFF99"/>
    <a:srgbClr val="FFFF5B"/>
    <a:srgbClr val="66FFFF"/>
    <a:srgbClr val="FFFF00"/>
    <a:srgbClr val="480000"/>
    <a:srgbClr val="FF7D7D"/>
    <a:srgbClr val="56CA69"/>
    <a:srgbClr val="6A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016" autoAdjust="0"/>
    <p:restoredTop sz="94660"/>
  </p:normalViewPr>
  <p:slideViewPr>
    <p:cSldViewPr>
      <p:cViewPr varScale="1">
        <p:scale>
          <a:sx n="70" d="100"/>
          <a:sy n="70" d="100"/>
        </p:scale>
        <p:origin x="16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EDB1F0-EDFE-452C-BF2C-A0B67F3D9861}" type="datetimeFigureOut">
              <a:rPr lang="es-ES" smtClean="0"/>
              <a:pPr/>
              <a:t>19/05/2015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983B15-1569-48CB-9C11-F955D062425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5666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8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A9C56E81-97E4-4572-B6E3-1E0BA409380B}" type="datetime1">
              <a:rPr lang="es-CO" smtClean="0"/>
              <a:t>19/05/2015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66C1AAE-3AC2-4380-9960-8354055D943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2582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8A9AE8FC-8265-4D33-9A0B-AA15624861B3}" type="datetime1">
              <a:rPr lang="es-CO" smtClean="0"/>
              <a:t>19/05/2015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66C1AAE-3AC2-4380-9960-8354055D943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1476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5D8D03B-592E-4823-93D9-CB1709F8F49D}" type="datetime1">
              <a:rPr lang="es-CO" smtClean="0"/>
              <a:t>19/05/2015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66C1AAE-3AC2-4380-9960-8354055D943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0409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C461048F-E986-4A42-954B-EDDD136BB577}" type="datetime1">
              <a:rPr lang="es-CO" smtClean="0"/>
              <a:t>19/05/2015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66C1AAE-3AC2-4380-9960-8354055D943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7155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D619582-74C6-4EAE-AEFE-E924470EE9EA}" type="datetime1">
              <a:rPr lang="es-CO" smtClean="0"/>
              <a:t>19/05/2015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66C1AAE-3AC2-4380-9960-8354055D943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6334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E5FC0B48-6E56-4BA3-A275-1F83592BC673}" type="datetime1">
              <a:rPr lang="es-CO" smtClean="0"/>
              <a:t>19/05/2015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66C1AAE-3AC2-4380-9960-8354055D943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3133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6718D222-DD4C-4FD7-BA5F-6066E189D99E}" type="datetime1">
              <a:rPr lang="es-CO" smtClean="0"/>
              <a:t>19/05/2015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B66C1AAE-3AC2-4380-9960-8354055D943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6821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4B2730A3-182B-452A-9EF7-9C75BDDE7478}" type="datetime1">
              <a:rPr lang="es-CO" smtClean="0"/>
              <a:t>19/05/2015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B66C1AAE-3AC2-4380-9960-8354055D943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3870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0198DC07-186A-484F-8A59-59F6530A441D}" type="datetime1">
              <a:rPr lang="es-CO" smtClean="0"/>
              <a:t>19/05/2015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B66C1AAE-3AC2-4380-9960-8354055D943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8651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4B5115F-D902-4484-8589-4D394B40112B}" type="datetime1">
              <a:rPr lang="es-CO" smtClean="0"/>
              <a:t>19/05/2015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66C1AAE-3AC2-4380-9960-8354055D943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178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0E6E6EAA-C034-44A0-8A75-A4B833FAC668}" type="datetime1">
              <a:rPr lang="es-CO" smtClean="0"/>
              <a:t>19/05/2015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66C1AAE-3AC2-4380-9960-8354055D943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781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F08E6-E46F-4412-9E4E-4C847C985448}" type="datetime1">
              <a:rPr lang="es-CO" smtClean="0"/>
              <a:t>19/05/2015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C1AAE-3AC2-4380-9960-8354055D943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2143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6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4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0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0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11.xml"/><Relationship Id="rId1" Type="http://schemas.openxmlformats.org/officeDocument/2006/relationships/tags" Target="../tags/tag1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4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1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7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image" Target="../media/image2.jp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7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4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8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image" Target="../media/image3.jp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8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9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9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9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81" y="1699915"/>
            <a:ext cx="6903639" cy="5185469"/>
          </a:xfrm>
          <a:prstGeom prst="rect">
            <a:avLst/>
          </a:prstGeom>
        </p:spPr>
      </p:pic>
      <p:sp>
        <p:nvSpPr>
          <p:cNvPr id="2" name="1 Rectángulo"/>
          <p:cNvSpPr/>
          <p:nvPr>
            <p:custDataLst>
              <p:tags r:id="rId2"/>
            </p:custDataLst>
          </p:nvPr>
        </p:nvSpPr>
        <p:spPr>
          <a:xfrm>
            <a:off x="548553" y="4627002"/>
            <a:ext cx="8046894" cy="1754326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glow rad="38100">
              <a:schemeClr val="bg1"/>
            </a:glow>
            <a:outerShdw blurRad="40000" dist="20000" dir="5400000" rotWithShape="0">
              <a:srgbClr val="000000">
                <a:alpha val="38000"/>
              </a:srgbClr>
            </a:outerShdw>
            <a:softEdge rad="2667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cs typeface="Arial" pitchFamily="34" charset="0"/>
              </a:rPr>
              <a:t>Sin embargo, ésta es una pregunta malintencionada cuyo propósito es anular la observancia bíblica del sábado.      </a:t>
            </a:r>
            <a:endParaRPr lang="es-ES" sz="3600" b="1" dirty="0">
              <a:ln>
                <a:solidFill>
                  <a:srgbClr val="0000CC"/>
                </a:solidFill>
              </a:ln>
              <a:solidFill>
                <a:srgbClr val="0000CC"/>
              </a:solidFill>
              <a:cs typeface="Arial" pitchFamily="34" charset="0"/>
            </a:endParaRPr>
          </a:p>
        </p:txBody>
      </p:sp>
      <p:sp>
        <p:nvSpPr>
          <p:cNvPr id="4" name="3 Rectángulo"/>
          <p:cNvSpPr/>
          <p:nvPr>
            <p:custDataLst>
              <p:tags r:id="rId3"/>
            </p:custDataLst>
          </p:nvPr>
        </p:nvSpPr>
        <p:spPr>
          <a:xfrm>
            <a:off x="1120180" y="3142709"/>
            <a:ext cx="6903639" cy="1261884"/>
          </a:xfrm>
          <a:prstGeom prst="rect">
            <a:avLst/>
          </a:prstGeom>
          <a:solidFill>
            <a:srgbClr val="CCFFCC"/>
          </a:solidFill>
          <a:effectLst>
            <a:glow rad="63500">
              <a:srgbClr val="ACF258"/>
            </a:glow>
            <a:outerShdw blurRad="40000" dist="20000" dir="5400000" rotWithShape="0">
              <a:srgbClr val="000000">
                <a:alpha val="38000"/>
              </a:srgbClr>
            </a:outerShdw>
            <a:softEdge rad="1524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cs typeface="Arial" pitchFamily="34" charset="0"/>
              </a:rPr>
              <a:t>La respuesta es obvia.</a:t>
            </a:r>
          </a:p>
          <a:p>
            <a:pPr algn="ctr"/>
            <a:r>
              <a:rPr lang="es-ES" sz="4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cs typeface="Arial" pitchFamily="34" charset="0"/>
              </a:rPr>
              <a:t>Cristo es el reposo del cristiano.</a:t>
            </a:r>
            <a:endParaRPr lang="es-ES" sz="40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1AAE-3AC2-4380-9960-8354055D943E}" type="slidenum">
              <a:rPr lang="es-ES" smtClean="0"/>
              <a:pPr/>
              <a:t>1</a:t>
            </a:fld>
            <a:endParaRPr lang="es-ES"/>
          </a:p>
        </p:txBody>
      </p:sp>
      <p:sp>
        <p:nvSpPr>
          <p:cNvPr id="3" name="2 Rectángulo"/>
          <p:cNvSpPr/>
          <p:nvPr>
            <p:custDataLst>
              <p:tags r:id="rId4"/>
            </p:custDataLst>
          </p:nvPr>
        </p:nvSpPr>
        <p:spPr>
          <a:xfrm>
            <a:off x="1120181" y="419180"/>
            <a:ext cx="6903639" cy="156966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_tradnl" sz="4800" b="1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¿Quién es </a:t>
            </a:r>
            <a:r>
              <a:rPr lang="es-ES_tradnl" sz="4800" b="1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tu reposo, </a:t>
            </a:r>
          </a:p>
          <a:p>
            <a:pPr algn="ctr"/>
            <a:r>
              <a:rPr lang="es-ES_tradnl" sz="4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Cristo </a:t>
            </a:r>
            <a:r>
              <a:rPr lang="es-ES_tradnl" sz="48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o el Sábado?</a:t>
            </a:r>
            <a:endParaRPr lang="es-ES" sz="48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840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>
            <p:custDataLst>
              <p:tags r:id="rId2"/>
            </p:custDataLst>
          </p:nvPr>
        </p:nvSpPr>
        <p:spPr>
          <a:xfrm>
            <a:off x="1325863" y="665401"/>
            <a:ext cx="6492274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4000" b="1" dirty="0" smtClean="0">
                <a:ln>
                  <a:solidFill>
                    <a:srgbClr val="0000CC"/>
                  </a:solidFill>
                </a:ln>
                <a:solidFill>
                  <a:prstClr val="black"/>
                </a:solidFill>
                <a:cs typeface="Arial" pitchFamily="34" charset="0"/>
              </a:rPr>
              <a:t>El descanso después de una actividad intensa.</a:t>
            </a:r>
            <a:endParaRPr lang="es-ES" sz="4000" dirty="0">
              <a:ln>
                <a:solidFill>
                  <a:srgbClr val="0000CC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4" name="3 Rectángulo"/>
          <p:cNvSpPr/>
          <p:nvPr>
            <p:custDataLst>
              <p:tags r:id="rId3"/>
            </p:custDataLst>
          </p:nvPr>
        </p:nvSpPr>
        <p:spPr>
          <a:xfrm>
            <a:off x="1004716" y="2532960"/>
            <a:ext cx="7134569" cy="3416320"/>
          </a:xfrm>
          <a:prstGeom prst="rect">
            <a:avLst/>
          </a:prstGeom>
          <a:solidFill>
            <a:srgbClr val="CCFFCC"/>
          </a:solidFill>
          <a:effectLst>
            <a:glow rad="63500">
              <a:srgbClr val="ACF258"/>
            </a:glow>
            <a:outerShdw blurRad="40000" dist="20000" dir="5400000" rotWithShape="0">
              <a:srgbClr val="000000">
                <a:alpha val="38000"/>
              </a:srgbClr>
            </a:outerShdw>
            <a:softEdge rad="1524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cs typeface="Arial" pitchFamily="34" charset="0"/>
              </a:rPr>
              <a:t>“Él </a:t>
            </a:r>
            <a:r>
              <a:rPr lang="es-CO" sz="36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cs typeface="Arial" pitchFamily="34" charset="0"/>
              </a:rPr>
              <a:t>les dijo:  </a:t>
            </a:r>
            <a:r>
              <a:rPr lang="es-CO" sz="3600" b="1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cs typeface="Arial" pitchFamily="34" charset="0"/>
              </a:rPr>
              <a:t>Venid vosotros aparte a un lugar desierto,  y </a:t>
            </a:r>
            <a:r>
              <a:rPr lang="es-CO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cs typeface="Arial" pitchFamily="34" charset="0"/>
              </a:rPr>
              <a:t>descansad</a:t>
            </a:r>
            <a:r>
              <a:rPr lang="es-CO" sz="3600" b="1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s-CO" sz="3600" b="1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cs typeface="Arial" pitchFamily="34" charset="0"/>
              </a:rPr>
              <a:t>un poco. Porque eran muchos los que iban y venían, </a:t>
            </a:r>
            <a:r>
              <a:rPr lang="es-CO" sz="3600" b="1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cs typeface="Arial" pitchFamily="34" charset="0"/>
              </a:rPr>
              <a:t>de </a:t>
            </a:r>
            <a:r>
              <a:rPr lang="es-CO" sz="3600" b="1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cs typeface="Arial" pitchFamily="34" charset="0"/>
              </a:rPr>
              <a:t>manera que ni aun tenían tiempo para </a:t>
            </a:r>
            <a:r>
              <a:rPr lang="es-CO" sz="3600" b="1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cs typeface="Arial" pitchFamily="34" charset="0"/>
              </a:rPr>
              <a:t>comer”. </a:t>
            </a:r>
          </a:p>
          <a:p>
            <a:pPr algn="ctr"/>
            <a:r>
              <a:rPr lang="es-CO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cs typeface="Arial" pitchFamily="34" charset="0"/>
              </a:rPr>
              <a:t>Marcos </a:t>
            </a:r>
            <a:r>
              <a:rPr lang="es-CO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cs typeface="Arial" pitchFamily="34" charset="0"/>
              </a:rPr>
              <a:t>6:31. </a:t>
            </a:r>
            <a:r>
              <a:rPr lang="es-CO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cs typeface="Arial" pitchFamily="34" charset="0"/>
              </a:rPr>
              <a:t> </a:t>
            </a:r>
            <a:endParaRPr lang="es-CO" sz="36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1AAE-3AC2-4380-9960-8354055D943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67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>
            <p:custDataLst>
              <p:tags r:id="rId2"/>
            </p:custDataLst>
          </p:nvPr>
        </p:nvSpPr>
        <p:spPr>
          <a:xfrm>
            <a:off x="340086" y="5180999"/>
            <a:ext cx="8463829" cy="1200329"/>
          </a:xfrm>
          <a:prstGeom prst="rect">
            <a:avLst/>
          </a:prstGeom>
          <a:solidFill>
            <a:srgbClr val="79DC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cs typeface="Arial" pitchFamily="34" charset="0"/>
              </a:rPr>
              <a:t>Como hemos visto, la Biblia habla de varios descansos. </a:t>
            </a:r>
            <a:r>
              <a:rPr lang="es-CO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cs typeface="Arial" pitchFamily="34" charset="0"/>
              </a:rPr>
              <a:t>La clave está en el contexto.</a:t>
            </a:r>
            <a:endParaRPr lang="es-CO" sz="36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3" name="2 Rectángulo"/>
          <p:cNvSpPr/>
          <p:nvPr>
            <p:custDataLst>
              <p:tags r:id="rId3"/>
            </p:custDataLst>
          </p:nvPr>
        </p:nvSpPr>
        <p:spPr>
          <a:xfrm>
            <a:off x="1325863" y="1064930"/>
            <a:ext cx="6492274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4000" b="1" dirty="0" smtClean="0">
                <a:ln>
                  <a:solidFill>
                    <a:srgbClr val="0000CC"/>
                  </a:solidFill>
                </a:ln>
                <a:solidFill>
                  <a:prstClr val="black"/>
                </a:solidFill>
                <a:cs typeface="Arial" pitchFamily="34" charset="0"/>
              </a:rPr>
              <a:t>El descanso del sueño.</a:t>
            </a:r>
            <a:endParaRPr lang="es-ES" sz="4000" dirty="0">
              <a:ln>
                <a:solidFill>
                  <a:srgbClr val="0000CC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4" name="3 Rectángulo"/>
          <p:cNvSpPr/>
          <p:nvPr>
            <p:custDataLst>
              <p:tags r:id="rId4"/>
            </p:custDataLst>
          </p:nvPr>
        </p:nvSpPr>
        <p:spPr>
          <a:xfrm>
            <a:off x="1004716" y="2344812"/>
            <a:ext cx="7134569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cs typeface="Arial" pitchFamily="34" charset="0"/>
              </a:rPr>
              <a:t>“Pero </a:t>
            </a:r>
            <a:r>
              <a:rPr lang="es-CO" sz="36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cs typeface="Arial" pitchFamily="34" charset="0"/>
              </a:rPr>
              <a:t>Jesús decía esto de la muerte de Lázaro;  y ellos pensaron que hablaba del </a:t>
            </a:r>
            <a:r>
              <a:rPr lang="es-CO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cs typeface="Arial" pitchFamily="34" charset="0"/>
              </a:rPr>
              <a:t>reposar</a:t>
            </a:r>
            <a:r>
              <a:rPr lang="es-CO" sz="3600" b="1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s-CO" sz="36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cs typeface="Arial" pitchFamily="34" charset="0"/>
              </a:rPr>
              <a:t>del </a:t>
            </a:r>
            <a:r>
              <a:rPr lang="es-CO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cs typeface="Arial" pitchFamily="34" charset="0"/>
              </a:rPr>
              <a:t>sueño”. </a:t>
            </a:r>
            <a:r>
              <a:rPr lang="es-CO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cs typeface="Arial" pitchFamily="34" charset="0"/>
              </a:rPr>
              <a:t>Juan 11:13. </a:t>
            </a:r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1AAE-3AC2-4380-9960-8354055D943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8191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>
            <p:custDataLst>
              <p:tags r:id="rId2"/>
            </p:custDataLst>
          </p:nvPr>
        </p:nvSpPr>
        <p:spPr>
          <a:xfrm>
            <a:off x="597830" y="2420888"/>
            <a:ext cx="7948340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4000" b="1" dirty="0">
                <a:ln>
                  <a:solidFill>
                    <a:srgbClr val="009644"/>
                  </a:solidFill>
                </a:ln>
                <a:solidFill>
                  <a:srgbClr val="006600"/>
                </a:solidFill>
              </a:rPr>
              <a:t>E</a:t>
            </a:r>
            <a:r>
              <a:rPr lang="es-ES_tradnl" sz="4000" b="1" dirty="0" smtClean="0">
                <a:ln>
                  <a:solidFill>
                    <a:srgbClr val="009644"/>
                  </a:solidFill>
                </a:ln>
                <a:solidFill>
                  <a:srgbClr val="006600"/>
                </a:solidFill>
              </a:rPr>
              <a:t>s imposible que una persona que conscientemente desobedezca la Ley de Dios tenga </a:t>
            </a:r>
            <a:r>
              <a:rPr lang="es-ES_tradnl" sz="4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reposo</a:t>
            </a:r>
            <a:r>
              <a:rPr lang="es-ES_tradnl" sz="4000" b="1" dirty="0" smtClean="0">
                <a:ln>
                  <a:solidFill>
                    <a:srgbClr val="FF0000"/>
                  </a:solidFill>
                </a:ln>
                <a:solidFill>
                  <a:srgbClr val="006600"/>
                </a:solidFill>
              </a:rPr>
              <a:t> </a:t>
            </a:r>
            <a:r>
              <a:rPr lang="es-ES_tradnl" sz="4000" b="1" dirty="0" smtClean="0">
                <a:ln>
                  <a:solidFill>
                    <a:srgbClr val="009644"/>
                  </a:solidFill>
                </a:ln>
                <a:solidFill>
                  <a:srgbClr val="006600"/>
                </a:solidFill>
              </a:rPr>
              <a:t>en Cristo.</a:t>
            </a:r>
            <a:endParaRPr lang="es-ES" sz="4000" b="1" dirty="0">
              <a:ln>
                <a:solidFill>
                  <a:srgbClr val="009644"/>
                </a:solidFill>
              </a:ln>
              <a:solidFill>
                <a:srgbClr val="006600"/>
              </a:solidFill>
            </a:endParaRPr>
          </a:p>
        </p:txBody>
      </p:sp>
      <p:sp>
        <p:nvSpPr>
          <p:cNvPr id="3" name="2 CuadroTexto"/>
          <p:cNvSpPr txBox="1"/>
          <p:nvPr>
            <p:custDataLst>
              <p:tags r:id="rId3"/>
            </p:custDataLst>
          </p:nvPr>
        </p:nvSpPr>
        <p:spPr>
          <a:xfrm>
            <a:off x="597830" y="764704"/>
            <a:ext cx="7948340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¿Cuál es la relación entre el reposo espiritual y la Ley de Dios?</a:t>
            </a:r>
            <a:endParaRPr lang="es-ES" sz="4000" b="1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4" name="3 Rectángulo"/>
          <p:cNvSpPr/>
          <p:nvPr>
            <p:custDataLst>
              <p:tags r:id="rId4"/>
            </p:custDataLst>
          </p:nvPr>
        </p:nvSpPr>
        <p:spPr>
          <a:xfrm>
            <a:off x="597830" y="4653136"/>
            <a:ext cx="7948340" cy="19389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4000" b="1" dirty="0" smtClean="0">
                <a:ln w="952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La Biblia dice: </a:t>
            </a:r>
            <a:r>
              <a:rPr lang="es-CO" sz="4000" b="1" dirty="0" smtClean="0">
                <a:ln w="9525">
                  <a:solidFill>
                    <a:srgbClr val="0000CC"/>
                  </a:solidFill>
                </a:ln>
                <a:solidFill>
                  <a:srgbClr val="0000CC"/>
                </a:solidFill>
              </a:rPr>
              <a:t>“Mucha </a:t>
            </a:r>
            <a:r>
              <a:rPr lang="es-CO" sz="4000" b="1" dirty="0" smtClean="0">
                <a:ln w="952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paz (reposo)</a:t>
            </a:r>
            <a:r>
              <a:rPr lang="es-CO" sz="4000" b="1" dirty="0" smtClean="0">
                <a:ln w="9525">
                  <a:solidFill>
                    <a:srgbClr val="FF00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s-CO" sz="4000" b="1" dirty="0">
                <a:ln w="9525">
                  <a:solidFill>
                    <a:srgbClr val="0000CC"/>
                  </a:solidFill>
                </a:ln>
                <a:solidFill>
                  <a:srgbClr val="0000CC"/>
                </a:solidFill>
              </a:rPr>
              <a:t>tienen los que aman tu ley, Y no hay para ellos </a:t>
            </a:r>
            <a:r>
              <a:rPr lang="es-CO" sz="4000" b="1" dirty="0" smtClean="0">
                <a:ln w="9525">
                  <a:solidFill>
                    <a:srgbClr val="0000CC"/>
                  </a:solidFill>
                </a:ln>
                <a:solidFill>
                  <a:srgbClr val="0000CC"/>
                </a:solidFill>
              </a:rPr>
              <a:t>tropiezo”. </a:t>
            </a:r>
            <a:r>
              <a:rPr lang="es-CO" sz="4000" b="1" dirty="0">
                <a:ln w="952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Salmo 119:165. </a:t>
            </a:r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1AAE-3AC2-4380-9960-8354055D943E}" type="slidenum">
              <a:rPr lang="es-ES" smtClean="0"/>
              <a:pPr/>
              <a:t>12</a:t>
            </a:fld>
            <a:endParaRPr lang="es-E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064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59532" y="548680"/>
            <a:ext cx="8424937" cy="2520280"/>
          </a:xfrm>
          <a:solidFill>
            <a:srgbClr val="56CA69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endParaRPr lang="es-CO" sz="4000" dirty="0" smtClean="0">
              <a:ln>
                <a:solidFill>
                  <a:srgbClr val="FFFF00"/>
                </a:solidFill>
              </a:ln>
              <a:solidFill>
                <a:srgbClr val="FFFF99"/>
              </a:solidFill>
              <a:effectLst>
                <a:glow rad="76200">
                  <a:schemeClr val="tx1"/>
                </a:glow>
              </a:effectLst>
            </a:endParaRPr>
          </a:p>
          <a:p>
            <a:pPr algn="ctr"/>
            <a:r>
              <a:rPr lang="es-CO" sz="4000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glow rad="76200">
                    <a:schemeClr val="tx1"/>
                  </a:glow>
                </a:effectLst>
              </a:rPr>
              <a:t>“¡</a:t>
            </a:r>
            <a:r>
              <a:rPr lang="es-CO" sz="4000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glow rad="76200">
                    <a:schemeClr val="tx1"/>
                  </a:glow>
                </a:effectLst>
              </a:rPr>
              <a:t>Oh, si hubieras atendido a mis mandamientos! Fuera entonces tu </a:t>
            </a:r>
            <a:r>
              <a:rPr lang="es-CO" sz="4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76200">
                    <a:schemeClr val="tx1"/>
                  </a:glow>
                </a:effectLst>
              </a:rPr>
              <a:t>paz</a:t>
            </a:r>
            <a:r>
              <a:rPr lang="es-CO" sz="4000" dirty="0">
                <a:ln>
                  <a:solidFill>
                    <a:srgbClr val="FF0000"/>
                  </a:solidFill>
                </a:ln>
                <a:solidFill>
                  <a:srgbClr val="FFFF99"/>
                </a:solidFill>
                <a:effectLst>
                  <a:glow rad="76200">
                    <a:schemeClr val="tx1"/>
                  </a:glow>
                </a:effectLst>
              </a:rPr>
              <a:t> </a:t>
            </a:r>
            <a:r>
              <a:rPr lang="es-CO" sz="4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76200">
                    <a:schemeClr val="tx1"/>
                  </a:glow>
                </a:effectLst>
              </a:rPr>
              <a:t>(reposo) </a:t>
            </a:r>
            <a:r>
              <a:rPr lang="es-CO" sz="4000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glow rad="76200">
                    <a:schemeClr val="tx1"/>
                  </a:glow>
                </a:effectLst>
              </a:rPr>
              <a:t>como </a:t>
            </a:r>
            <a:r>
              <a:rPr lang="es-CO" sz="4000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glow rad="76200">
                    <a:schemeClr val="tx1"/>
                  </a:glow>
                </a:effectLst>
              </a:rPr>
              <a:t>un río, y tu justicia como las ondas del </a:t>
            </a:r>
            <a:r>
              <a:rPr lang="es-CO" sz="4000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glow rad="76200">
                    <a:schemeClr val="tx1"/>
                  </a:glow>
                </a:effectLst>
              </a:rPr>
              <a:t>mar”. </a:t>
            </a:r>
            <a:r>
              <a:rPr lang="es-CO" sz="4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76200">
                    <a:schemeClr val="tx1"/>
                  </a:glow>
                </a:effectLst>
              </a:rPr>
              <a:t>Isaías 48:18. </a:t>
            </a:r>
            <a:endParaRPr lang="es-ES" sz="4000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76200">
                  <a:schemeClr val="tx1"/>
                </a:glow>
              </a:effectLst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1AAE-3AC2-4380-9960-8354055D943E}" type="slidenum">
              <a:rPr lang="es-ES" smtClean="0"/>
              <a:pPr/>
              <a:t>13</a:t>
            </a:fld>
            <a:endParaRPr lang="es-ES"/>
          </a:p>
        </p:txBody>
      </p:sp>
      <p:sp>
        <p:nvSpPr>
          <p:cNvPr id="5" name="CuadroTexto 4"/>
          <p:cNvSpPr txBox="1"/>
          <p:nvPr/>
        </p:nvSpPr>
        <p:spPr>
          <a:xfrm>
            <a:off x="359532" y="3413133"/>
            <a:ext cx="8424937" cy="3170099"/>
          </a:xfrm>
          <a:prstGeom prst="rect">
            <a:avLst/>
          </a:prstGeom>
          <a:solidFill>
            <a:srgbClr val="FF7D7D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88900">
                    <a:srgbClr val="480000"/>
                  </a:glow>
                </a:effectLst>
              </a:rPr>
              <a:t>El reposo espiritual, es decir la paz de Cristo es para los que por fe obedecen los mandamientos de la santa Ley de Dios. </a:t>
            </a:r>
            <a:r>
              <a:rPr lang="es-ES" sz="4000" b="1" dirty="0" smtClean="0">
                <a:ln>
                  <a:solidFill>
                    <a:srgbClr val="480000"/>
                  </a:solidFill>
                </a:ln>
                <a:solidFill>
                  <a:srgbClr val="480000"/>
                </a:solidFill>
                <a:effectLst>
                  <a:glow rad="76200">
                    <a:schemeClr val="bg1"/>
                  </a:glow>
                </a:effectLst>
              </a:rPr>
              <a:t>Y el Sábado es uno de esos Mandamientos.</a:t>
            </a:r>
            <a:endParaRPr lang="es-ES" sz="4000" b="1" dirty="0">
              <a:ln>
                <a:solidFill>
                  <a:srgbClr val="480000"/>
                </a:solidFill>
              </a:ln>
              <a:solidFill>
                <a:srgbClr val="480000"/>
              </a:solidFill>
              <a:effectLst>
                <a:glow rad="76200">
                  <a:schemeClr val="bg1"/>
                </a:glo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383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809836" y="435436"/>
            <a:ext cx="7524328" cy="3785652"/>
          </a:xfrm>
          <a:prstGeom prst="rect">
            <a:avLst/>
          </a:prstGeom>
          <a:solidFill>
            <a:srgbClr val="0066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s-ES_tradnl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</a:rPr>
              <a:t>Quienes dicen que no tienen que guardar el sábado porque Cristo es su reposo, están mostrando </a:t>
            </a:r>
            <a:r>
              <a:rPr lang="es-ES_tradnl" sz="4000" b="1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glow rad="101600">
                    <a:schemeClr val="tx1"/>
                  </a:glow>
                </a:effectLst>
              </a:rPr>
              <a:t>mucho  desconocimiento de la Biblia </a:t>
            </a:r>
            <a:r>
              <a:rPr lang="es-ES_tradnl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y </a:t>
            </a:r>
            <a:r>
              <a:rPr lang="es-ES_tradnl" sz="4000" b="1" dirty="0" smtClean="0">
                <a:ln>
                  <a:solidFill>
                    <a:srgbClr val="00B0F0"/>
                  </a:solidFill>
                </a:ln>
                <a:solidFill>
                  <a:srgbClr val="79DCFF"/>
                </a:solidFill>
                <a:effectLst>
                  <a:glow rad="101600">
                    <a:schemeClr val="tx1"/>
                  </a:glow>
                </a:effectLst>
              </a:rPr>
              <a:t>poca voluntad para obedecer a Dios.</a:t>
            </a:r>
            <a:endParaRPr lang="es-ES" sz="4000" b="1" dirty="0">
              <a:ln>
                <a:solidFill>
                  <a:srgbClr val="00B0F0"/>
                </a:solidFill>
              </a:ln>
              <a:solidFill>
                <a:srgbClr val="79DCFF"/>
              </a:solidFill>
              <a:effectLst>
                <a:glow rad="101600">
                  <a:schemeClr val="tx1"/>
                </a:glow>
              </a:effectLst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1AAE-3AC2-4380-9960-8354055D943E}" type="slidenum">
              <a:rPr lang="es-ES" smtClean="0"/>
              <a:pPr/>
              <a:t>14</a:t>
            </a:fld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1076176" y="4514344"/>
            <a:ext cx="6991649" cy="1938992"/>
          </a:xfrm>
          <a:prstGeom prst="rect">
            <a:avLst/>
          </a:prstGeom>
          <a:solidFill>
            <a:srgbClr val="48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Nótese: </a:t>
            </a:r>
            <a:r>
              <a:rPr lang="es-ES" sz="4000" b="1" dirty="0" smtClean="0">
                <a:solidFill>
                  <a:schemeClr val="bg2">
                    <a:lumMod val="75000"/>
                  </a:schemeClr>
                </a:solidFill>
              </a:rPr>
              <a:t>Cristo era el reposo de los profetas, y sin embargo ellos guardaron el sábado.</a:t>
            </a:r>
            <a:endParaRPr lang="es-ES" sz="40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424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sz="half" idx="2"/>
            <p:custDataLst>
              <p:tags r:id="rId2"/>
            </p:custDataLst>
          </p:nvPr>
        </p:nvSpPr>
        <p:spPr>
          <a:xfrm>
            <a:off x="674567" y="548680"/>
            <a:ext cx="7794866" cy="129614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s-ES_tradnl" sz="3600" b="1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25400">
                    <a:srgbClr val="0000CC"/>
                  </a:glow>
                </a:effectLst>
              </a:rPr>
              <a:t>Cristo también era el reposo del apóstol Pablo, </a:t>
            </a:r>
            <a:r>
              <a:rPr lang="es-ES_tradnl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5400">
                    <a:srgbClr val="FF0000"/>
                  </a:glow>
                </a:effectLst>
              </a:rPr>
              <a:t>y él (Pablo) guardaba el sábado.</a:t>
            </a:r>
            <a:endParaRPr lang="es-ES" sz="36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25400">
                  <a:srgbClr val="FF0000"/>
                </a:glow>
              </a:effectLst>
            </a:endParaRPr>
          </a:p>
        </p:txBody>
      </p:sp>
      <p:sp>
        <p:nvSpPr>
          <p:cNvPr id="5" name="4 Rectángulo"/>
          <p:cNvSpPr/>
          <p:nvPr>
            <p:custDataLst>
              <p:tags r:id="rId3"/>
            </p:custDataLst>
          </p:nvPr>
        </p:nvSpPr>
        <p:spPr>
          <a:xfrm>
            <a:off x="683990" y="2200796"/>
            <a:ext cx="7776020" cy="2308324"/>
          </a:xfrm>
          <a:prstGeom prst="rect">
            <a:avLst/>
          </a:prstGeom>
          <a:solidFill>
            <a:srgbClr val="25A2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</a:rPr>
              <a:t>Mucho tiempo después de la resurrección y ascensión de Jesús, </a:t>
            </a:r>
            <a:r>
              <a:rPr lang="es-ES" sz="36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88900">
                    <a:schemeClr val="tx1"/>
                  </a:glow>
                </a:effectLst>
              </a:rPr>
              <a:t>Pablo, quien reposaba en Cristo</a:t>
            </a:r>
            <a:r>
              <a:rPr lang="es-ES" sz="36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/>
                  </a:glow>
                </a:effectLst>
              </a:rPr>
              <a:t>,</a:t>
            </a:r>
            <a:r>
              <a:rPr lang="es-E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</a:rPr>
              <a:t> se reunía con judíos y gentiles en </a:t>
            </a:r>
            <a:r>
              <a:rPr lang="es-ES" sz="36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88900">
                    <a:schemeClr val="tx1"/>
                  </a:glow>
                </a:effectLst>
              </a:rPr>
              <a:t>sábado</a:t>
            </a:r>
            <a:r>
              <a:rPr lang="es-E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1AAE-3AC2-4380-9960-8354055D943E}" type="slidenum">
              <a:rPr lang="es-ES" smtClean="0"/>
              <a:pPr/>
              <a:t>15</a:t>
            </a:fld>
            <a:endParaRPr lang="es-ES"/>
          </a:p>
        </p:txBody>
      </p:sp>
      <p:sp>
        <p:nvSpPr>
          <p:cNvPr id="2" name="Rectángulo 1"/>
          <p:cNvSpPr/>
          <p:nvPr/>
        </p:nvSpPr>
        <p:spPr>
          <a:xfrm>
            <a:off x="1219127" y="4801220"/>
            <a:ext cx="6705745" cy="1754326"/>
          </a:xfrm>
          <a:prstGeom prst="rect">
            <a:avLst/>
          </a:prstGeom>
          <a:solidFill>
            <a:srgbClr val="FFFF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s-CO" sz="3600" b="1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25400">
                    <a:srgbClr val="0000CC"/>
                  </a:glow>
                </a:effectLst>
              </a:rPr>
              <a:t>“</a:t>
            </a:r>
            <a:r>
              <a:rPr lang="es-CO" sz="3600" b="1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25400">
                    <a:srgbClr val="0000CC"/>
                  </a:glow>
                </a:effectLst>
              </a:rPr>
              <a:t>Y cada </a:t>
            </a:r>
            <a:r>
              <a:rPr lang="es-CO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5400">
                    <a:srgbClr val="FF0000"/>
                  </a:glow>
                </a:effectLst>
              </a:rPr>
              <a:t>sábado</a:t>
            </a:r>
            <a:r>
              <a:rPr lang="es-CO" sz="3600" b="1" dirty="0">
                <a:ln>
                  <a:solidFill>
                    <a:srgbClr val="FF0000"/>
                  </a:solidFill>
                </a:ln>
                <a:solidFill>
                  <a:srgbClr val="0000CC"/>
                </a:solidFill>
                <a:effectLst>
                  <a:glow rad="25400">
                    <a:srgbClr val="FF0000"/>
                  </a:glow>
                </a:effectLst>
              </a:rPr>
              <a:t> </a:t>
            </a:r>
            <a:r>
              <a:rPr lang="es-CO" sz="3600" b="1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25400">
                    <a:srgbClr val="0000CC"/>
                  </a:glow>
                </a:effectLst>
              </a:rPr>
              <a:t>razonaba en la sinagoga, y persuadía a judíos y </a:t>
            </a:r>
            <a:r>
              <a:rPr lang="es-CO" sz="3600" b="1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25400">
                    <a:srgbClr val="0000CC"/>
                  </a:glow>
                </a:effectLst>
              </a:rPr>
              <a:t>a griegos”. </a:t>
            </a:r>
            <a:r>
              <a:rPr lang="es-CO" sz="3600" b="1" dirty="0" smtClean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glow rad="25400">
                    <a:schemeClr val="tx1"/>
                  </a:glow>
                </a:effectLst>
              </a:rPr>
              <a:t>Hechos </a:t>
            </a:r>
            <a:r>
              <a:rPr lang="es-CO" sz="3600" b="1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glow rad="25400">
                    <a:schemeClr val="tx1"/>
                  </a:glow>
                </a:effectLst>
              </a:rPr>
              <a:t>18:4.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396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>
            <p:custDataLst>
              <p:tags r:id="rId2"/>
            </p:custDataLst>
          </p:nvPr>
        </p:nvSpPr>
        <p:spPr>
          <a:xfrm>
            <a:off x="597830" y="1450519"/>
            <a:ext cx="7948340" cy="2554545"/>
          </a:xfrm>
          <a:prstGeom prst="rect">
            <a:avLst/>
          </a:prstGeom>
          <a:solidFill>
            <a:srgbClr val="A4D76B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4000" b="1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“Y </a:t>
            </a:r>
            <a:r>
              <a:rPr lang="es-CO" sz="4000" b="1" dirty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como </a:t>
            </a:r>
            <a:r>
              <a:rPr lang="es-CO" sz="4000" b="1" u="sng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5400">
                    <a:srgbClr val="FF0000"/>
                  </a:glow>
                </a:effectLst>
              </a:rPr>
              <a:t>acostumbraba</a:t>
            </a:r>
            <a:r>
              <a:rPr lang="es-CO" sz="4000" b="1" dirty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, Pablo fue a la sinagoga, y por tres </a:t>
            </a:r>
            <a:r>
              <a:rPr lang="es-CO" sz="4000" b="1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25400">
                    <a:srgbClr val="0000CC"/>
                  </a:glow>
                </a:effectLst>
              </a:rPr>
              <a:t>sábados</a:t>
            </a:r>
            <a:r>
              <a:rPr lang="es-CO" sz="4000" b="1" dirty="0">
                <a:ln>
                  <a:solidFill>
                    <a:srgbClr val="0000CC"/>
                  </a:solidFill>
                </a:ln>
                <a:solidFill>
                  <a:srgbClr val="006600"/>
                </a:solidFill>
                <a:effectLst>
                  <a:glow rad="25400">
                    <a:srgbClr val="0000CC"/>
                  </a:glow>
                </a:effectLst>
              </a:rPr>
              <a:t> </a:t>
            </a:r>
            <a:r>
              <a:rPr lang="es-CO" sz="4000" b="1" dirty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razonó con ellos de las </a:t>
            </a:r>
            <a:r>
              <a:rPr lang="es-CO" sz="4000" b="1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Escrituras”.</a:t>
            </a:r>
          </a:p>
          <a:p>
            <a:pPr algn="ctr"/>
            <a:r>
              <a:rPr lang="es-CO" sz="4000" b="1" dirty="0" smtClean="0">
                <a:ln>
                  <a:solidFill>
                    <a:srgbClr val="009644"/>
                  </a:solidFill>
                </a:ln>
                <a:solidFill>
                  <a:srgbClr val="006600"/>
                </a:solidFill>
              </a:rPr>
              <a:t> </a:t>
            </a:r>
            <a:r>
              <a:rPr lang="es-CO" sz="4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5400">
                    <a:srgbClr val="FF0000"/>
                  </a:glow>
                </a:effectLst>
              </a:rPr>
              <a:t>Hechos 17:2. </a:t>
            </a:r>
            <a:endParaRPr lang="es-ES" sz="40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25400">
                  <a:srgbClr val="FF0000"/>
                </a:glow>
              </a:effectLst>
            </a:endParaRPr>
          </a:p>
        </p:txBody>
      </p:sp>
      <p:sp>
        <p:nvSpPr>
          <p:cNvPr id="3" name="2 CuadroTexto"/>
          <p:cNvSpPr txBox="1"/>
          <p:nvPr>
            <p:custDataLst>
              <p:tags r:id="rId3"/>
            </p:custDataLst>
          </p:nvPr>
        </p:nvSpPr>
        <p:spPr>
          <a:xfrm>
            <a:off x="597830" y="560874"/>
            <a:ext cx="794834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Pablo seguía la costumbre de Jesús.</a:t>
            </a:r>
            <a:endParaRPr lang="es-ES" sz="4000" b="1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4" name="3 Rectángulo"/>
          <p:cNvSpPr/>
          <p:nvPr>
            <p:custDataLst>
              <p:tags r:id="rId4"/>
            </p:custDataLst>
          </p:nvPr>
        </p:nvSpPr>
        <p:spPr>
          <a:xfrm>
            <a:off x="424675" y="4149080"/>
            <a:ext cx="8294650" cy="2554545"/>
          </a:xfrm>
          <a:prstGeom prst="rect">
            <a:avLst/>
          </a:prstGeom>
          <a:solidFill>
            <a:srgbClr val="68E3F4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4000" b="1" dirty="0" smtClean="0">
                <a:ln w="952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“Y </a:t>
            </a:r>
            <a:r>
              <a:rPr lang="es-CO" sz="4000" b="1" dirty="0">
                <a:ln w="952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Jesús fue a Nazaret, donde se había criado, y conforme a su </a:t>
            </a:r>
            <a:r>
              <a:rPr lang="es-CO" sz="4000" b="1" u="sng" dirty="0">
                <a:ln w="952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5400">
                    <a:srgbClr val="FF0000"/>
                  </a:glow>
                </a:effectLst>
              </a:rPr>
              <a:t>costumbre</a:t>
            </a:r>
            <a:r>
              <a:rPr lang="es-CO" sz="4000" b="1" dirty="0">
                <a:ln w="952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, el día </a:t>
            </a:r>
            <a:r>
              <a:rPr lang="es-CO" sz="4000" b="1" dirty="0">
                <a:ln w="9525"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25400">
                    <a:srgbClr val="0000CC"/>
                  </a:glow>
                </a:effectLst>
              </a:rPr>
              <a:t>sábado</a:t>
            </a:r>
            <a:r>
              <a:rPr lang="es-CO" sz="4000" b="1" dirty="0">
                <a:ln w="9525">
                  <a:solidFill>
                    <a:srgbClr val="0000CC"/>
                  </a:solidFill>
                </a:ln>
                <a:solidFill>
                  <a:schemeClr val="tx1"/>
                </a:solidFill>
                <a:effectLst>
                  <a:glow rad="25400">
                    <a:srgbClr val="0000CC"/>
                  </a:glow>
                </a:effectLst>
              </a:rPr>
              <a:t> </a:t>
            </a:r>
            <a:r>
              <a:rPr lang="es-CO" sz="4000" b="1" dirty="0">
                <a:ln w="952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fue a la sinagoga, y se levantó a </a:t>
            </a:r>
            <a:r>
              <a:rPr lang="es-CO" sz="4000" b="1" dirty="0" smtClean="0">
                <a:ln w="952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leer”. </a:t>
            </a:r>
            <a:r>
              <a:rPr lang="es-CO" sz="4000" b="1" dirty="0">
                <a:ln w="952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5400">
                    <a:srgbClr val="FF0000"/>
                  </a:glow>
                </a:effectLst>
              </a:rPr>
              <a:t>Lucas 4:16. </a:t>
            </a:r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1AAE-3AC2-4380-9960-8354055D943E}" type="slidenum">
              <a:rPr lang="es-ES" smtClean="0"/>
              <a:pPr/>
              <a:t>16</a:t>
            </a:fld>
            <a:endParaRPr lang="es-E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501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sz="half" idx="2"/>
            <p:custDataLst>
              <p:tags r:id="rId2"/>
            </p:custDataLst>
          </p:nvPr>
        </p:nvSpPr>
        <p:spPr>
          <a:xfrm>
            <a:off x="957037" y="548680"/>
            <a:ext cx="7229926" cy="302433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s-ES_tradnl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25400">
                    <a:srgbClr val="0000CC"/>
                  </a:glow>
                </a:effectLst>
              </a:rPr>
              <a:t>Hay quienes dicen que el domingo </a:t>
            </a:r>
          </a:p>
          <a:p>
            <a:pPr marL="0" indent="0" algn="ctr">
              <a:buNone/>
            </a:pPr>
            <a:r>
              <a:rPr lang="es-ES_tradnl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25400">
                    <a:srgbClr val="0000CC"/>
                  </a:glow>
                </a:effectLst>
              </a:rPr>
              <a:t>debe ser guardado en honor de la resurrección del Señor. </a:t>
            </a:r>
          </a:p>
          <a:p>
            <a:pPr marL="0" indent="0" algn="ctr">
              <a:buNone/>
            </a:pPr>
            <a:r>
              <a:rPr lang="es-ES_tradnl" sz="3600" b="1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25400">
                    <a:srgbClr val="0000CC"/>
                  </a:glow>
                </a:effectLst>
              </a:rPr>
              <a:t>Otros dicen que lo importante es guardar un día de cada siete.</a:t>
            </a:r>
            <a:r>
              <a:rPr lang="es-ES_tradnl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5400">
                    <a:srgbClr val="FF0000"/>
                  </a:glow>
                </a:effectLst>
              </a:rPr>
              <a:t> </a:t>
            </a:r>
            <a:endParaRPr lang="es-ES" sz="36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25400">
                  <a:srgbClr val="FF0000"/>
                </a:glow>
              </a:effectLst>
            </a:endParaRPr>
          </a:p>
        </p:txBody>
      </p:sp>
      <p:sp>
        <p:nvSpPr>
          <p:cNvPr id="5" name="4 Rectángulo"/>
          <p:cNvSpPr/>
          <p:nvPr>
            <p:custDataLst>
              <p:tags r:id="rId3"/>
            </p:custDataLst>
          </p:nvPr>
        </p:nvSpPr>
        <p:spPr>
          <a:xfrm>
            <a:off x="957037" y="3861048"/>
            <a:ext cx="7229926" cy="646331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</a:rPr>
              <a:t>Pero la Biblia no enseña nada de eso.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1AAE-3AC2-4380-9960-8354055D943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4 Rectángulo"/>
          <p:cNvSpPr/>
          <p:nvPr>
            <p:custDataLst>
              <p:tags r:id="rId4"/>
            </p:custDataLst>
          </p:nvPr>
        </p:nvSpPr>
        <p:spPr>
          <a:xfrm>
            <a:off x="827585" y="4797152"/>
            <a:ext cx="7704856" cy="1754326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2700">
                    <a:srgbClr val="FFFF00"/>
                  </a:glow>
                </a:effectLst>
              </a:rPr>
              <a:t>La Biblia que Jesús es el Señor del día sábado. </a:t>
            </a:r>
            <a:r>
              <a:rPr lang="es-ES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>
                    <a:srgbClr val="FFFF00"/>
                  </a:glow>
                </a:effectLst>
              </a:rPr>
              <a:t>Marcos 2:28. </a:t>
            </a:r>
            <a:endParaRPr lang="es-ES" sz="3600" b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>
                  <a:srgbClr val="FFFF00"/>
                </a:glow>
              </a:effectLst>
            </a:endParaRPr>
          </a:p>
          <a:p>
            <a:pPr algn="ctr"/>
            <a:r>
              <a:rPr lang="es-ES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</a:rPr>
              <a:t>(No del domingo ni de ningún otro día). 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962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1AAE-3AC2-4380-9960-8354055D943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219127" y="980728"/>
            <a:ext cx="6705745" cy="1754326"/>
          </a:xfrm>
          <a:prstGeom prst="rect">
            <a:avLst/>
          </a:prstGeom>
          <a:solidFill>
            <a:srgbClr val="FFFF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CO" sz="3600" b="1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25400">
                    <a:srgbClr val="0000CC"/>
                  </a:glow>
                </a:effectLst>
              </a:rPr>
              <a:t>La Biblia enseña “</a:t>
            </a:r>
            <a:r>
              <a:rPr lang="es-CO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5400">
                    <a:srgbClr val="FF0000"/>
                  </a:glow>
                </a:effectLst>
              </a:rPr>
              <a:t>Acuérdate </a:t>
            </a:r>
            <a:r>
              <a:rPr lang="es-CO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5400">
                    <a:srgbClr val="FF0000"/>
                  </a:glow>
                </a:effectLst>
              </a:rPr>
              <a:t>del día sábado para </a:t>
            </a:r>
            <a:r>
              <a:rPr lang="es-CO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5400">
                    <a:srgbClr val="FF0000"/>
                  </a:glow>
                </a:effectLst>
              </a:rPr>
              <a:t>santificarlo</a:t>
            </a:r>
            <a:r>
              <a:rPr lang="es-CO" sz="3600" b="1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25400">
                    <a:srgbClr val="0000CC"/>
                  </a:glow>
                </a:effectLst>
              </a:rPr>
              <a:t>”. </a:t>
            </a:r>
            <a:r>
              <a:rPr lang="es-CO" sz="36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glow rad="25400">
                    <a:prstClr val="black"/>
                  </a:glow>
                </a:effectLst>
              </a:rPr>
              <a:t>Hechos </a:t>
            </a:r>
            <a:r>
              <a:rPr lang="es-CO" sz="36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glow rad="25400">
                    <a:prstClr val="black"/>
                  </a:glow>
                </a:effectLst>
              </a:rPr>
              <a:t>18:4.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219125" y="3105835"/>
            <a:ext cx="6705745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600" b="1" dirty="0">
                <a:ln>
                  <a:solidFill>
                    <a:srgbClr val="0000CC"/>
                  </a:solidFill>
                </a:ln>
              </a:rPr>
              <a:t>La razón que tenemos para guardar el </a:t>
            </a:r>
            <a:r>
              <a:rPr lang="es-CO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sábado</a:t>
            </a:r>
            <a:r>
              <a:rPr lang="es-CO" sz="3600" b="1" dirty="0">
                <a:ln>
                  <a:solidFill>
                    <a:srgbClr val="FF0000"/>
                  </a:solidFill>
                </a:ln>
              </a:rPr>
              <a:t> </a:t>
            </a:r>
            <a:r>
              <a:rPr lang="es-CO" sz="3600" b="1" dirty="0">
                <a:ln>
                  <a:solidFill>
                    <a:srgbClr val="0000CC"/>
                  </a:solidFill>
                </a:ln>
              </a:rPr>
              <a:t>es que Dios dijo que lo guardáramos. 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1219127" y="5253007"/>
            <a:ext cx="6705745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Lo demás son argumentos con fundamento de arena.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322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1AAE-3AC2-4380-9960-8354055D943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219125" y="1386642"/>
            <a:ext cx="6705745" cy="1754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Definitivamente, </a:t>
            </a:r>
            <a:r>
              <a:rPr lang="es-CO" sz="3600" b="1" dirty="0" smtClean="0">
                <a:ln>
                  <a:solidFill>
                    <a:srgbClr val="0000CC"/>
                  </a:solidFill>
                </a:ln>
              </a:rPr>
              <a:t>“Es </a:t>
            </a:r>
            <a:r>
              <a:rPr lang="es-CO" sz="3600" b="1" dirty="0">
                <a:ln>
                  <a:solidFill>
                    <a:srgbClr val="0000CC"/>
                  </a:solidFill>
                </a:ln>
              </a:rPr>
              <a:t>necesario obedecer a Dios antes que a los </a:t>
            </a:r>
            <a:r>
              <a:rPr lang="es-CO" sz="3600" b="1" dirty="0" smtClean="0">
                <a:ln>
                  <a:solidFill>
                    <a:srgbClr val="0000CC"/>
                  </a:solidFill>
                </a:ln>
              </a:rPr>
              <a:t>hombres”. </a:t>
            </a:r>
            <a:r>
              <a:rPr lang="es-CO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Hechos 5:29.</a:t>
            </a:r>
            <a:endParaRPr lang="es-CO" sz="36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219127" y="3978930"/>
            <a:ext cx="6705745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Lo </a:t>
            </a:r>
            <a:r>
              <a:rPr lang="es-CO" sz="3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correcto es obedecer lo que Dios ha mandado, </a:t>
            </a:r>
            <a:r>
              <a:rPr lang="es-CO" sz="3600" b="1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</a:rPr>
              <a:t>guardar el sábado por amor, no por temor ni para ganar la salvación.</a:t>
            </a:r>
            <a:endParaRPr lang="es-CO" sz="3600" b="1" dirty="0">
              <a:ln>
                <a:solidFill>
                  <a:srgbClr val="0000CC"/>
                </a:solidFill>
              </a:ln>
              <a:solidFill>
                <a:srgbClr val="0000C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475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>
            <p:custDataLst>
              <p:tags r:id="rId2"/>
            </p:custDataLst>
          </p:nvPr>
        </p:nvSpPr>
        <p:spPr>
          <a:xfrm>
            <a:off x="944390" y="5229200"/>
            <a:ext cx="7255221" cy="1200329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glow rad="38100">
              <a:schemeClr val="bg1"/>
            </a:glow>
            <a:outerShdw blurRad="40000" dist="20000" dir="5400000" rotWithShape="0">
              <a:srgbClr val="000000">
                <a:alpha val="38000"/>
              </a:srgbClr>
            </a:outerShdw>
            <a:softEdge rad="2667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ln>
                  <a:solidFill>
                    <a:srgbClr val="0000CC"/>
                  </a:solidFill>
                </a:ln>
                <a:solidFill>
                  <a:schemeClr val="tx1"/>
                </a:solidFill>
                <a:cs typeface="Arial" pitchFamily="34" charset="0"/>
              </a:rPr>
              <a:t>¿De cuántos reposos habla la Biblia </a:t>
            </a:r>
          </a:p>
          <a:p>
            <a:pPr algn="ctr"/>
            <a:r>
              <a:rPr lang="es-ES" sz="3600" b="1" dirty="0" smtClean="0">
                <a:ln>
                  <a:solidFill>
                    <a:srgbClr val="0000CC"/>
                  </a:solidFill>
                </a:ln>
                <a:solidFill>
                  <a:schemeClr val="tx1"/>
                </a:solidFill>
                <a:cs typeface="Arial" pitchFamily="34" charset="0"/>
              </a:rPr>
              <a:t>y cuál es el propósito de cada uno?</a:t>
            </a:r>
            <a:endParaRPr lang="es-ES" sz="3600" b="1" dirty="0">
              <a:ln>
                <a:solidFill>
                  <a:srgbClr val="0000CC"/>
                </a:solidFill>
              </a:ln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" name="2 Rectángulo"/>
          <p:cNvSpPr/>
          <p:nvPr>
            <p:custDataLst>
              <p:tags r:id="rId3"/>
            </p:custDataLst>
          </p:nvPr>
        </p:nvSpPr>
        <p:spPr>
          <a:xfrm>
            <a:off x="404149" y="3618890"/>
            <a:ext cx="8335702" cy="1200329"/>
          </a:xfrm>
          <a:prstGeom prst="rect">
            <a:avLst/>
          </a:prstGeom>
          <a:solidFill>
            <a:srgbClr val="66CCFF"/>
          </a:solidFill>
          <a:effectLst>
            <a:glow rad="50800">
              <a:srgbClr val="66FFFF"/>
            </a:glow>
            <a:outerShdw blurRad="40000" dist="20000" dir="5400000" rotWithShape="0">
              <a:srgbClr val="000000">
                <a:alpha val="38000"/>
              </a:srgbClr>
            </a:outerShdw>
            <a:softEdge rad="1397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ln>
                  <a:solidFill>
                    <a:srgbClr val="0000CC"/>
                  </a:solidFill>
                </a:ln>
                <a:solidFill>
                  <a:prstClr val="black"/>
                </a:solidFill>
                <a:cs typeface="Arial" pitchFamily="34" charset="0"/>
              </a:rPr>
              <a:t>¿Se puede sostener esta idea con la Biblia? ¿</a:t>
            </a:r>
            <a:r>
              <a:rPr lang="es-ES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cs typeface="Arial" pitchFamily="34" charset="0"/>
              </a:rPr>
              <a:t>Puede un reposo reemplazar a otro</a:t>
            </a:r>
            <a:r>
              <a:rPr lang="es-ES" sz="3600" b="1" dirty="0" smtClean="0">
                <a:ln>
                  <a:solidFill>
                    <a:srgbClr val="0000CC"/>
                  </a:solidFill>
                </a:ln>
                <a:solidFill>
                  <a:prstClr val="black"/>
                </a:solidFill>
                <a:cs typeface="Arial" pitchFamily="34" charset="0"/>
              </a:rPr>
              <a:t>? </a:t>
            </a:r>
            <a:endParaRPr lang="es-ES" sz="3600" dirty="0">
              <a:ln>
                <a:solidFill>
                  <a:srgbClr val="0000CC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4" name="3 Rectángulo"/>
          <p:cNvSpPr/>
          <p:nvPr>
            <p:custDataLst>
              <p:tags r:id="rId4"/>
            </p:custDataLst>
          </p:nvPr>
        </p:nvSpPr>
        <p:spPr>
          <a:xfrm>
            <a:off x="975997" y="976660"/>
            <a:ext cx="7192007" cy="2308324"/>
          </a:xfrm>
          <a:prstGeom prst="rect">
            <a:avLst/>
          </a:prstGeom>
          <a:noFill/>
          <a:effectLst>
            <a:glow rad="63500">
              <a:srgbClr val="ACF258"/>
            </a:glow>
            <a:outerShdw blurRad="40000" dist="20000" dir="5400000" rotWithShape="0">
              <a:srgbClr val="000000">
                <a:alpha val="38000"/>
              </a:srgbClr>
            </a:outerShdw>
            <a:softEdge rad="1524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cs typeface="Arial" pitchFamily="34" charset="0"/>
              </a:rPr>
              <a:t>Quienes argumentan así, pretenden demostrar que el reposo semanal del sábado fue reemplazado por el reposo espiritual en Cristo.</a:t>
            </a:r>
            <a:endParaRPr lang="es-ES" sz="36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/>
                </a:glow>
              </a:effectLst>
            </a:endParaRPr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1AAE-3AC2-4380-9960-8354055D943E}" type="slidenum">
              <a:rPr lang="es-ES" smtClean="0"/>
              <a:pPr/>
              <a:t>2</a:t>
            </a:fld>
            <a:endParaRPr lang="es-E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705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1AAE-3AC2-4380-9960-8354055D943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219127" y="980728"/>
            <a:ext cx="6705745" cy="1200329"/>
          </a:xfrm>
          <a:prstGeom prst="rect">
            <a:avLst/>
          </a:prstGeom>
          <a:solidFill>
            <a:srgbClr val="FFFF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CO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5400">
                    <a:srgbClr val="FF0000"/>
                  </a:glow>
                </a:effectLst>
              </a:rPr>
              <a:t>Dios pronuncia una bendición sobre los que guardan el sábado.</a:t>
            </a:r>
            <a:endParaRPr lang="es-CO" sz="3600" b="1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>
                <a:glow rad="25400">
                  <a:prstClr val="black"/>
                </a:glow>
              </a:effectLst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219125" y="2708920"/>
            <a:ext cx="6705745" cy="34163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600" b="1" dirty="0" smtClean="0">
                <a:ln>
                  <a:solidFill>
                    <a:srgbClr val="0000CC"/>
                  </a:solidFill>
                </a:ln>
              </a:rPr>
              <a:t>“Bienaventurado </a:t>
            </a:r>
            <a:r>
              <a:rPr lang="es-CO" sz="3600" b="1" dirty="0">
                <a:ln>
                  <a:solidFill>
                    <a:srgbClr val="0000CC"/>
                  </a:solidFill>
                </a:ln>
              </a:rPr>
              <a:t>el hombre que hace esto,  </a:t>
            </a:r>
            <a:r>
              <a:rPr lang="es-CO" sz="3600" b="1" dirty="0" smtClean="0">
                <a:ln>
                  <a:solidFill>
                    <a:srgbClr val="0000CC"/>
                  </a:solidFill>
                </a:ln>
              </a:rPr>
              <a:t>el </a:t>
            </a:r>
            <a:r>
              <a:rPr lang="es-CO" sz="3600" b="1" dirty="0">
                <a:ln>
                  <a:solidFill>
                    <a:srgbClr val="0000CC"/>
                  </a:solidFill>
                </a:ln>
              </a:rPr>
              <a:t>hijo del hombre que lo abraza:  </a:t>
            </a:r>
            <a:r>
              <a:rPr lang="es-CO" sz="3600" b="1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</a:rPr>
              <a:t>que </a:t>
            </a:r>
            <a:r>
              <a:rPr lang="es-CO" sz="3600" b="1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</a:rPr>
              <a:t>guarda el </a:t>
            </a:r>
            <a:r>
              <a:rPr lang="es-CO" sz="3600" b="1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</a:rPr>
              <a:t>sábado </a:t>
            </a:r>
            <a:r>
              <a:rPr lang="es-CO" sz="3600" b="1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</a:rPr>
              <a:t>para no profanarlo,  </a:t>
            </a:r>
            <a:r>
              <a:rPr lang="es-CO" sz="3600" b="1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</a:rPr>
              <a:t>y </a:t>
            </a:r>
            <a:r>
              <a:rPr lang="es-CO" sz="3600" b="1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</a:rPr>
              <a:t>que guarda su mano de hacer lo </a:t>
            </a:r>
            <a:r>
              <a:rPr lang="es-CO" sz="3600" b="1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</a:rPr>
              <a:t>malo”. </a:t>
            </a:r>
          </a:p>
          <a:p>
            <a:pPr algn="ctr"/>
            <a:r>
              <a:rPr lang="es-CO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Isaías 56:2. </a:t>
            </a:r>
            <a:endParaRPr lang="es-CO" sz="36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642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44978" y="1268760"/>
            <a:ext cx="7854044" cy="1160506"/>
          </a:xfrm>
          <a:solidFill>
            <a:schemeClr val="accent6">
              <a:lumMod val="20000"/>
              <a:lumOff val="80000"/>
            </a:schemeClr>
          </a:solidFill>
          <a:effectLst>
            <a:glow rad="63500">
              <a:schemeClr val="accent6">
                <a:lumMod val="40000"/>
                <a:lumOff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1524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ES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cs typeface="Arial" pitchFamily="34" charset="0"/>
              </a:rPr>
              <a:t>1. </a:t>
            </a:r>
            <a:r>
              <a:rPr lang="es-ES" sz="4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cs typeface="Arial" pitchFamily="34" charset="0"/>
              </a:rPr>
              <a:t>El descanso semanal. </a:t>
            </a:r>
            <a:r>
              <a:rPr lang="es-ES" sz="40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cs typeface="Arial" pitchFamily="34" charset="0"/>
              </a:rPr>
              <a:t>Es el cuarto Mandamiento de la Ley de Dios. </a:t>
            </a:r>
            <a:endParaRPr lang="es-ES" sz="36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1AAE-3AC2-4380-9960-8354055D943E}" type="slidenum">
              <a:rPr lang="es-ES" smtClean="0"/>
              <a:pPr/>
              <a:t>3</a:t>
            </a:fld>
            <a:endParaRPr lang="es-ES" dirty="0"/>
          </a:p>
        </p:txBody>
      </p:sp>
      <p:sp>
        <p:nvSpPr>
          <p:cNvPr id="9" name="2 Rectángulo"/>
          <p:cNvSpPr/>
          <p:nvPr>
            <p:custDataLst>
              <p:tags r:id="rId3"/>
            </p:custDataLst>
          </p:nvPr>
        </p:nvSpPr>
        <p:spPr>
          <a:xfrm>
            <a:off x="212930" y="2708920"/>
            <a:ext cx="8718140" cy="3970318"/>
          </a:xfrm>
          <a:prstGeom prst="rect">
            <a:avLst/>
          </a:prstGeom>
          <a:solidFill>
            <a:srgbClr val="66FFFF"/>
          </a:solidFill>
          <a:ln w="76200">
            <a:solidFill>
              <a:srgbClr val="0000CC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600" b="1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cs typeface="Arial" pitchFamily="34" charset="0"/>
              </a:rPr>
              <a:t> "Acuérdate del día sábado para </a:t>
            </a:r>
            <a:r>
              <a:rPr lang="es-CO" sz="3600" b="1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cs typeface="Arial" pitchFamily="34" charset="0"/>
              </a:rPr>
              <a:t>santificarlo” “Seis </a:t>
            </a:r>
            <a:r>
              <a:rPr lang="es-CO" sz="3600" b="1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cs typeface="Arial" pitchFamily="34" charset="0"/>
              </a:rPr>
              <a:t>días trabajarás y harás toda tu </a:t>
            </a:r>
            <a:r>
              <a:rPr lang="es-CO" sz="3600" b="1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cs typeface="Arial" pitchFamily="34" charset="0"/>
              </a:rPr>
              <a:t>obra”. </a:t>
            </a:r>
            <a:endParaRPr lang="es-CO" sz="3600" b="1" dirty="0">
              <a:ln>
                <a:solidFill>
                  <a:srgbClr val="0000CC"/>
                </a:solidFill>
              </a:ln>
              <a:solidFill>
                <a:srgbClr val="0000CC"/>
              </a:solidFill>
              <a:cs typeface="Arial" pitchFamily="34" charset="0"/>
            </a:endParaRPr>
          </a:p>
          <a:p>
            <a:pPr algn="ctr"/>
            <a:r>
              <a:rPr lang="es-CO" sz="3600" b="1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cs typeface="Arial" pitchFamily="34" charset="0"/>
              </a:rPr>
              <a:t>"Porque </a:t>
            </a:r>
            <a:r>
              <a:rPr lang="es-CO" sz="3600" b="1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cs typeface="Arial" pitchFamily="34" charset="0"/>
              </a:rPr>
              <a:t>en seis días el Eterno hizo el cielo, </a:t>
            </a:r>
            <a:endParaRPr lang="es-CO" sz="3600" b="1" dirty="0" smtClean="0">
              <a:ln>
                <a:solidFill>
                  <a:srgbClr val="0000CC"/>
                </a:solidFill>
              </a:ln>
              <a:solidFill>
                <a:srgbClr val="0000CC"/>
              </a:solidFill>
              <a:cs typeface="Arial" pitchFamily="34" charset="0"/>
            </a:endParaRPr>
          </a:p>
          <a:p>
            <a:pPr algn="ctr"/>
            <a:r>
              <a:rPr lang="es-CO" sz="3600" b="1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cs typeface="Arial" pitchFamily="34" charset="0"/>
              </a:rPr>
              <a:t>la </a:t>
            </a:r>
            <a:r>
              <a:rPr lang="es-CO" sz="3600" b="1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cs typeface="Arial" pitchFamily="34" charset="0"/>
              </a:rPr>
              <a:t>tierra y el mar, y todo lo que contienen, y reposó en </a:t>
            </a:r>
            <a:r>
              <a:rPr lang="es-CO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cs typeface="Arial" pitchFamily="34" charset="0"/>
              </a:rPr>
              <a:t>el séptimo día</a:t>
            </a:r>
            <a:r>
              <a:rPr lang="es-CO" sz="3600" b="1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cs typeface="Arial" pitchFamily="34" charset="0"/>
              </a:rPr>
              <a:t>. Por eso, el Señor bendijo el </a:t>
            </a:r>
            <a:r>
              <a:rPr lang="es-CO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cs typeface="Arial" pitchFamily="34" charset="0"/>
              </a:rPr>
              <a:t>sábado</a:t>
            </a:r>
            <a:r>
              <a:rPr lang="es-CO" sz="3600" b="1" dirty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s-CO" sz="3600" b="1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cs typeface="Arial" pitchFamily="34" charset="0"/>
              </a:rPr>
              <a:t>y lo declaró </a:t>
            </a:r>
            <a:r>
              <a:rPr lang="es-CO" sz="3600" b="1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cs typeface="Arial" pitchFamily="34" charset="0"/>
              </a:rPr>
              <a:t>santo”. </a:t>
            </a:r>
          </a:p>
          <a:p>
            <a:pPr algn="ctr"/>
            <a:r>
              <a:rPr lang="es-CO" sz="3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cs typeface="Arial" pitchFamily="34" charset="0"/>
              </a:rPr>
              <a:t>Éxodo 20:8,9,11.</a:t>
            </a:r>
            <a:endParaRPr lang="es-CO" sz="36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6" name="1 Título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845586" y="341784"/>
            <a:ext cx="7452828" cy="6389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4000" b="1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cs typeface="Arial" pitchFamily="34" charset="0"/>
              </a:rPr>
              <a:t>Reposos mencionados en la Biblia.</a:t>
            </a:r>
            <a:endParaRPr lang="es-ES" sz="4000" dirty="0">
              <a:ln>
                <a:solidFill>
                  <a:srgbClr val="0000CC"/>
                </a:solidFill>
              </a:ln>
              <a:solidFill>
                <a:srgbClr val="0000C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08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1AAE-3AC2-4380-9960-8354055D943E}" type="slidenum">
              <a:rPr lang="es-ES" smtClean="0"/>
              <a:pPr/>
              <a:t>4</a:t>
            </a:fld>
            <a:endParaRPr lang="es-ES" dirty="0"/>
          </a:p>
        </p:txBody>
      </p:sp>
      <p:sp>
        <p:nvSpPr>
          <p:cNvPr id="6" name="1 Título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611560" y="476672"/>
            <a:ext cx="7920880" cy="18240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63500">
              <a:schemeClr val="accent6">
                <a:lumMod val="40000"/>
                <a:lumOff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1524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cs typeface="Arial" pitchFamily="34" charset="0"/>
              </a:rPr>
              <a:t>2</a:t>
            </a:r>
            <a:r>
              <a:rPr lang="es-ES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cs typeface="Arial" pitchFamily="34" charset="0"/>
              </a:rPr>
              <a:t>. </a:t>
            </a:r>
            <a:r>
              <a:rPr lang="es-ES" sz="4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cs typeface="Arial" pitchFamily="34" charset="0"/>
              </a:rPr>
              <a:t>Un descanso histórico. </a:t>
            </a:r>
            <a:r>
              <a:rPr lang="es-E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cs typeface="Arial" pitchFamily="34" charset="0"/>
              </a:rPr>
              <a:t>Descanso del peregrinar en el desierto cuando  Israel se estableció en Canaán.  </a:t>
            </a:r>
            <a:endParaRPr lang="es-ES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7" name="2 Rectángulo"/>
          <p:cNvSpPr/>
          <p:nvPr>
            <p:custDataLst>
              <p:tags r:id="rId3"/>
            </p:custDataLst>
          </p:nvPr>
        </p:nvSpPr>
        <p:spPr>
          <a:xfrm>
            <a:off x="611560" y="2636912"/>
            <a:ext cx="7920880" cy="39703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600" b="1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cs typeface="Arial" pitchFamily="34" charset="0"/>
              </a:rPr>
              <a:t>“Hasta </a:t>
            </a:r>
            <a:r>
              <a:rPr lang="es-CO" sz="3600" b="1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cs typeface="Arial" pitchFamily="34" charset="0"/>
              </a:rPr>
              <a:t>que el Eterno dé </a:t>
            </a:r>
            <a:r>
              <a:rPr lang="es-CO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cs typeface="Arial" pitchFamily="34" charset="0"/>
              </a:rPr>
              <a:t>reposo</a:t>
            </a:r>
            <a:r>
              <a:rPr lang="es-CO" sz="3600" b="1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cs typeface="Arial" pitchFamily="34" charset="0"/>
              </a:rPr>
              <a:t> a vuestros hermanos, así como a vosotros, y ellos también </a:t>
            </a:r>
            <a:r>
              <a:rPr lang="es-CO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cs typeface="Arial" pitchFamily="34" charset="0"/>
              </a:rPr>
              <a:t>hereden la tierra</a:t>
            </a:r>
            <a:r>
              <a:rPr lang="es-CO" sz="3600" b="1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cs typeface="Arial" pitchFamily="34" charset="0"/>
              </a:rPr>
              <a:t> que el Eterno vuestro Dios les da del otro lado del Jordán. Entonces </a:t>
            </a:r>
            <a:r>
              <a:rPr lang="es-CO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cs typeface="Arial" pitchFamily="34" charset="0"/>
              </a:rPr>
              <a:t>volverá cada uno a la herencia</a:t>
            </a:r>
            <a:r>
              <a:rPr lang="es-CO" sz="3600" b="1" dirty="0">
                <a:ln>
                  <a:solidFill>
                    <a:srgbClr val="00B050"/>
                  </a:solidFill>
                </a:ln>
                <a:solidFill>
                  <a:srgbClr val="009A46"/>
                </a:solidFill>
                <a:cs typeface="Arial" pitchFamily="34" charset="0"/>
              </a:rPr>
              <a:t> </a:t>
            </a:r>
            <a:r>
              <a:rPr lang="es-CO" sz="3600" b="1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cs typeface="Arial" pitchFamily="34" charset="0"/>
              </a:rPr>
              <a:t>que os he </a:t>
            </a:r>
            <a:r>
              <a:rPr lang="es-CO" sz="3600" b="1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cs typeface="Arial" pitchFamily="34" charset="0"/>
              </a:rPr>
              <a:t>dado”. </a:t>
            </a:r>
            <a:r>
              <a:rPr lang="es-CO" sz="3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cs typeface="Arial" pitchFamily="34" charset="0"/>
              </a:rPr>
              <a:t>Deuteronomio 3:20.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340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1AAE-3AC2-4380-9960-8354055D943E}" type="slidenum">
              <a:rPr lang="es-ES" smtClean="0"/>
              <a:pPr/>
              <a:t>5</a:t>
            </a:fld>
            <a:endParaRPr lang="es-ES" dirty="0"/>
          </a:p>
        </p:txBody>
      </p:sp>
      <p:sp>
        <p:nvSpPr>
          <p:cNvPr id="6" name="1 Título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799692" y="380857"/>
            <a:ext cx="5544616" cy="5998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63500">
              <a:schemeClr val="accent6">
                <a:lumMod val="40000"/>
                <a:lumOff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1524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cs typeface="Arial" pitchFamily="34" charset="0"/>
              </a:rPr>
              <a:t>2</a:t>
            </a:r>
            <a:r>
              <a:rPr lang="es-ES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cs typeface="Arial" pitchFamily="34" charset="0"/>
              </a:rPr>
              <a:t>. </a:t>
            </a:r>
            <a:r>
              <a:rPr lang="es-ES" sz="4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cs typeface="Arial" pitchFamily="34" charset="0"/>
              </a:rPr>
              <a:t>Un descanso histórico. </a:t>
            </a:r>
            <a:endParaRPr lang="es-ES" sz="3600" dirty="0">
              <a:ln>
                <a:solidFill>
                  <a:srgbClr val="0000CC"/>
                </a:solidFill>
              </a:ln>
              <a:solidFill>
                <a:srgbClr val="0000CC"/>
              </a:solidFill>
            </a:endParaRPr>
          </a:p>
        </p:txBody>
      </p:sp>
      <p:sp>
        <p:nvSpPr>
          <p:cNvPr id="7" name="2 Rectángulo"/>
          <p:cNvSpPr/>
          <p:nvPr>
            <p:custDataLst>
              <p:tags r:id="rId3"/>
            </p:custDataLst>
          </p:nvPr>
        </p:nvSpPr>
        <p:spPr>
          <a:xfrm>
            <a:off x="683568" y="1308824"/>
            <a:ext cx="7776864" cy="34163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600" b="1" dirty="0">
                <a:ln>
                  <a:solidFill>
                    <a:srgbClr val="000099"/>
                  </a:solidFill>
                </a:ln>
                <a:solidFill>
                  <a:srgbClr val="0000CC"/>
                </a:solidFill>
                <a:cs typeface="Arial" pitchFamily="34" charset="0"/>
              </a:rPr>
              <a:t>“porque hasta ahora no habéis entrado al </a:t>
            </a:r>
            <a:r>
              <a:rPr lang="es-CO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cs typeface="Arial" pitchFamily="34" charset="0"/>
              </a:rPr>
              <a:t>reposo</a:t>
            </a:r>
            <a:r>
              <a:rPr lang="es-CO" sz="3600" b="1" dirty="0">
                <a:ln>
                  <a:solidFill>
                    <a:srgbClr val="FF0000"/>
                  </a:solidFill>
                </a:ln>
                <a:solidFill>
                  <a:srgbClr val="0000CC"/>
                </a:solidFill>
                <a:cs typeface="Arial" pitchFamily="34" charset="0"/>
              </a:rPr>
              <a:t> </a:t>
            </a:r>
            <a:r>
              <a:rPr lang="es-CO" sz="3600" b="1" dirty="0">
                <a:ln>
                  <a:solidFill>
                    <a:srgbClr val="000099"/>
                  </a:solidFill>
                </a:ln>
                <a:solidFill>
                  <a:srgbClr val="0000CC"/>
                </a:solidFill>
                <a:cs typeface="Arial" pitchFamily="34" charset="0"/>
              </a:rPr>
              <a:t>y a la heredad que os da Jehová vuestro Dios. Mas pasaréis el Jordán,  y habitaréis en la tierra que Jehová vuestro Dios os hace heredar;  </a:t>
            </a:r>
            <a:endParaRPr lang="es-CO" sz="3600" b="1" dirty="0" smtClean="0">
              <a:ln>
                <a:solidFill>
                  <a:srgbClr val="000099"/>
                </a:solidFill>
              </a:ln>
              <a:solidFill>
                <a:srgbClr val="0000CC"/>
              </a:solidFill>
              <a:cs typeface="Arial" pitchFamily="34" charset="0"/>
            </a:endParaRPr>
          </a:p>
          <a:p>
            <a:pPr algn="ctr"/>
            <a:r>
              <a:rPr lang="es-CO" sz="3600" b="1" dirty="0" smtClean="0">
                <a:ln>
                  <a:solidFill>
                    <a:srgbClr val="000099"/>
                  </a:solidFill>
                </a:ln>
                <a:solidFill>
                  <a:srgbClr val="0000CC"/>
                </a:solidFill>
                <a:cs typeface="Arial" pitchFamily="34" charset="0"/>
              </a:rPr>
              <a:t>y </a:t>
            </a:r>
            <a:r>
              <a:rPr lang="es-CO" sz="3600" b="1" dirty="0">
                <a:ln>
                  <a:solidFill>
                    <a:srgbClr val="000099"/>
                  </a:solidFill>
                </a:ln>
                <a:solidFill>
                  <a:srgbClr val="0000CC"/>
                </a:solidFill>
                <a:cs typeface="Arial" pitchFamily="34" charset="0"/>
              </a:rPr>
              <a:t>él os dará </a:t>
            </a:r>
            <a:r>
              <a:rPr lang="es-CO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cs typeface="Arial" pitchFamily="34" charset="0"/>
              </a:rPr>
              <a:t>reposo</a:t>
            </a:r>
            <a:r>
              <a:rPr lang="es-CO" sz="3600" b="1" dirty="0" smtClean="0">
                <a:ln>
                  <a:solidFill>
                    <a:srgbClr val="000099"/>
                  </a:solidFill>
                </a:ln>
                <a:solidFill>
                  <a:srgbClr val="0000CC"/>
                </a:solidFill>
                <a:cs typeface="Arial" pitchFamily="34" charset="0"/>
              </a:rPr>
              <a:t>”. </a:t>
            </a:r>
            <a:r>
              <a:rPr lang="es-CO" sz="3600" b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cs typeface="Arial" pitchFamily="34" charset="0"/>
              </a:rPr>
              <a:t>Deut</a:t>
            </a:r>
            <a:r>
              <a:rPr lang="es-CO" sz="3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cs typeface="Arial" pitchFamily="34" charset="0"/>
              </a:rPr>
              <a:t>. </a:t>
            </a:r>
            <a:r>
              <a:rPr lang="es-CO" sz="3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cs typeface="Arial" pitchFamily="34" charset="0"/>
              </a:rPr>
              <a:t>12:9,10. </a:t>
            </a:r>
          </a:p>
        </p:txBody>
      </p:sp>
      <p:sp>
        <p:nvSpPr>
          <p:cNvPr id="5" name="3 Rectángulo"/>
          <p:cNvSpPr/>
          <p:nvPr>
            <p:custDataLst>
              <p:tags r:id="rId4"/>
            </p:custDataLst>
          </p:nvPr>
        </p:nvSpPr>
        <p:spPr>
          <a:xfrm>
            <a:off x="683568" y="4915034"/>
            <a:ext cx="7776864" cy="1754326"/>
          </a:xfrm>
          <a:prstGeom prst="rect">
            <a:avLst/>
          </a:prstGeom>
          <a:solidFill>
            <a:srgbClr val="CCFFCC"/>
          </a:solidFill>
          <a:effectLst>
            <a:glow rad="63500">
              <a:srgbClr val="ACF258"/>
            </a:glow>
            <a:outerShdw blurRad="40000" dist="20000" dir="5400000" rotWithShape="0">
              <a:srgbClr val="000000">
                <a:alpha val="38000"/>
              </a:srgbClr>
            </a:outerShdw>
            <a:softEdge rad="1524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CO" sz="3600" b="1" dirty="0" smtClean="0">
                <a:ln>
                  <a:solidFill>
                    <a:srgbClr val="0000CC"/>
                  </a:solidFill>
                </a:ln>
                <a:solidFill>
                  <a:srgbClr val="000099"/>
                </a:solidFill>
                <a:cs typeface="Arial" pitchFamily="34" charset="0"/>
              </a:rPr>
              <a:t>“Aconteció</a:t>
            </a:r>
            <a:r>
              <a:rPr lang="es-CO" sz="3600" b="1" dirty="0">
                <a:ln>
                  <a:solidFill>
                    <a:srgbClr val="0000CC"/>
                  </a:solidFill>
                </a:ln>
                <a:solidFill>
                  <a:srgbClr val="000099"/>
                </a:solidFill>
                <a:cs typeface="Arial" pitchFamily="34" charset="0"/>
              </a:rPr>
              <a:t>,  muchos días después que Jehová diera </a:t>
            </a:r>
            <a:r>
              <a:rPr lang="es-CO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cs typeface="Arial" pitchFamily="34" charset="0"/>
              </a:rPr>
              <a:t>reposo</a:t>
            </a:r>
            <a:r>
              <a:rPr lang="es-CO" sz="3600" b="1" dirty="0">
                <a:ln>
                  <a:solidFill>
                    <a:srgbClr val="FF0000"/>
                  </a:solidFill>
                </a:ln>
                <a:solidFill>
                  <a:srgbClr val="000099"/>
                </a:solidFill>
                <a:cs typeface="Arial" pitchFamily="34" charset="0"/>
              </a:rPr>
              <a:t> </a:t>
            </a:r>
            <a:r>
              <a:rPr lang="es-CO" sz="3600" b="1" dirty="0">
                <a:ln>
                  <a:solidFill>
                    <a:srgbClr val="0000CC"/>
                  </a:solidFill>
                </a:ln>
                <a:solidFill>
                  <a:srgbClr val="000099"/>
                </a:solidFill>
                <a:cs typeface="Arial" pitchFamily="34" charset="0"/>
              </a:rPr>
              <a:t>a Israel de todos sus enemigos alrededor”. </a:t>
            </a:r>
            <a:r>
              <a:rPr lang="es-CO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cs typeface="Arial" pitchFamily="34" charset="0"/>
              </a:rPr>
              <a:t>Josué 23:1. </a:t>
            </a:r>
            <a:endParaRPr lang="es-ES" sz="3600" dirty="0">
              <a:ln>
                <a:solidFill>
                  <a:srgbClr val="0000CC"/>
                </a:solidFill>
              </a:ln>
              <a:solidFill>
                <a:srgbClr val="0000C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997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70076" y="2348880"/>
            <a:ext cx="7433723" cy="2193488"/>
          </a:xfrm>
          <a:solidFill>
            <a:srgbClr val="FFFFCC"/>
          </a:solidFill>
          <a:ln>
            <a:noFill/>
          </a:ln>
          <a:effectLst>
            <a:glow rad="50800">
              <a:schemeClr val="bg1"/>
            </a:glow>
            <a:outerShdw blurRad="40000" dist="20000" dir="5400000" rotWithShape="0">
              <a:srgbClr val="000000">
                <a:alpha val="38000"/>
              </a:srgbClr>
            </a:outerShdw>
            <a:softEdge rad="1524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s-CO" sz="3600" b="1" dirty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Israel entró en el reposo de la tierra, pero </a:t>
            </a:r>
            <a:r>
              <a:rPr lang="es-CO" sz="3600" b="1" dirty="0" smtClean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 entró </a:t>
            </a:r>
            <a:r>
              <a:rPr lang="es-CO" sz="3600" b="1" dirty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en el reposo espiritual.</a:t>
            </a:r>
            <a:br>
              <a:rPr lang="es-CO" sz="3600" b="1" dirty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s-CO" sz="3600" b="1" dirty="0" smtClean="0">
                <a:ln w="0"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“</a:t>
            </a:r>
            <a:r>
              <a:rPr lang="es-ES" sz="3600" b="1" dirty="0" smtClean="0">
                <a:ln w="0"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 pitchFamily="34" charset="0"/>
              </a:rPr>
              <a:t>Por eso queda un descanso para el pueblo de Dios”. </a:t>
            </a:r>
            <a:r>
              <a:rPr lang="es-ES" sz="3600" b="1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 pitchFamily="34" charset="0"/>
              </a:rPr>
              <a:t>Hebreos 4:9.</a:t>
            </a:r>
            <a:endParaRPr lang="es-ES" sz="3600" b="1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>
            <p:custDataLst>
              <p:tags r:id="rId3"/>
            </p:custDataLst>
          </p:nvPr>
        </p:nvSpPr>
        <p:spPr>
          <a:xfrm>
            <a:off x="467544" y="737409"/>
            <a:ext cx="8208912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4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cs typeface="Arial" pitchFamily="34" charset="0"/>
              </a:rPr>
              <a:t>3. El descanso espiritual. </a:t>
            </a:r>
            <a:r>
              <a:rPr lang="es-ES" sz="4000" b="1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cs typeface="Arial" pitchFamily="34" charset="0"/>
              </a:rPr>
              <a:t>El descanso que Dios da a todo el que le sirve.</a:t>
            </a:r>
            <a:endParaRPr lang="es-ES" sz="4000" dirty="0">
              <a:ln>
                <a:solidFill>
                  <a:srgbClr val="0000CC"/>
                </a:solidFill>
              </a:ln>
              <a:solidFill>
                <a:srgbClr val="0000CC"/>
              </a:solidFill>
            </a:endParaRPr>
          </a:p>
        </p:txBody>
      </p:sp>
      <p:sp>
        <p:nvSpPr>
          <p:cNvPr id="4" name="3 CuadroTexto"/>
          <p:cNvSpPr txBox="1"/>
          <p:nvPr>
            <p:custDataLst>
              <p:tags r:id="rId4"/>
            </p:custDataLst>
          </p:nvPr>
        </p:nvSpPr>
        <p:spPr>
          <a:xfrm>
            <a:off x="870076" y="4843026"/>
            <a:ext cx="7403848" cy="1754326"/>
          </a:xfrm>
          <a:prstGeom prst="rect">
            <a:avLst/>
          </a:prstGeom>
          <a:effectLst>
            <a:glow rad="12700">
              <a:schemeClr val="tx2">
                <a:lumMod val="40000"/>
                <a:lumOff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3600" b="1" dirty="0" smtClean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</a:rPr>
              <a:t>“</a:t>
            </a:r>
            <a:r>
              <a:rPr lang="es-CO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El </a:t>
            </a:r>
            <a:r>
              <a:rPr lang="es-CO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Eterno respondió: </a:t>
            </a:r>
            <a:r>
              <a:rPr lang="es-CO" sz="3600" b="1" dirty="0" smtClean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</a:rPr>
              <a:t>Mi </a:t>
            </a:r>
            <a:r>
              <a:rPr lang="es-CO" sz="3600" b="1" dirty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</a:rPr>
              <a:t>presencia irá contigo, y te haré </a:t>
            </a:r>
            <a:r>
              <a:rPr lang="es-CO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descansar</a:t>
            </a:r>
            <a:r>
              <a:rPr lang="es-CO" sz="3600" b="1" dirty="0" smtClean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</a:rPr>
              <a:t>".</a:t>
            </a:r>
          </a:p>
          <a:p>
            <a:pPr algn="ctr"/>
            <a:r>
              <a:rPr lang="es-CO" sz="3600" b="1" dirty="0" smtClean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</a:rPr>
              <a:t> </a:t>
            </a:r>
            <a:r>
              <a:rPr lang="es-CO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Éxodo 33:14. </a:t>
            </a:r>
            <a:endParaRPr lang="es-CO" sz="36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1AAE-3AC2-4380-9960-8354055D943E}" type="slidenum">
              <a:rPr lang="es-ES" smtClean="0"/>
              <a:pPr/>
              <a:t>6</a:t>
            </a:fld>
            <a:endParaRPr lang="es-E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803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>
            <p:custDataLst>
              <p:tags r:id="rId2"/>
            </p:custDataLst>
          </p:nvPr>
        </p:nvSpPr>
        <p:spPr>
          <a:xfrm>
            <a:off x="558654" y="1378511"/>
            <a:ext cx="8026691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4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cs typeface="Arial" pitchFamily="34" charset="0"/>
              </a:rPr>
              <a:t>"</a:t>
            </a:r>
            <a:r>
              <a:rPr lang="es-CO" sz="4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cs typeface="Arial" pitchFamily="34" charset="0"/>
              </a:rPr>
              <a:t>Llevad mi yugo sobre vosotros, y aprended de mí, que soy manso y humilde de corazón, y hallaréis </a:t>
            </a:r>
            <a:r>
              <a:rPr lang="es-CO" sz="4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cs typeface="Arial" pitchFamily="34" charset="0"/>
              </a:rPr>
              <a:t>descanso</a:t>
            </a:r>
            <a:r>
              <a:rPr lang="es-CO" sz="4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cs typeface="Arial" pitchFamily="34" charset="0"/>
              </a:rPr>
              <a:t>”.</a:t>
            </a:r>
            <a:r>
              <a:rPr lang="es-CO" sz="4000" b="1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cs typeface="Arial" pitchFamily="34" charset="0"/>
              </a:rPr>
              <a:t> </a:t>
            </a:r>
            <a:r>
              <a:rPr lang="es-CO" sz="4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cs typeface="Arial" pitchFamily="34" charset="0"/>
              </a:rPr>
              <a:t>Mateo 11:29. </a:t>
            </a:r>
            <a:endParaRPr lang="es-CO" sz="40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4" name="3 CuadroTexto"/>
          <p:cNvSpPr txBox="1"/>
          <p:nvPr>
            <p:custDataLst>
              <p:tags r:id="rId3"/>
            </p:custDataLst>
          </p:nvPr>
        </p:nvSpPr>
        <p:spPr>
          <a:xfrm>
            <a:off x="560798" y="4114815"/>
            <a:ext cx="8022404" cy="255454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4000" b="1" dirty="0" smtClean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</a:rPr>
              <a:t>“… En </a:t>
            </a:r>
            <a:r>
              <a:rPr lang="es-CO" sz="4000" b="1" dirty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</a:rPr>
              <a:t>convertiros y en </a:t>
            </a:r>
            <a:r>
              <a:rPr lang="es-CO" sz="4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descanso</a:t>
            </a:r>
            <a:r>
              <a:rPr lang="es-CO" sz="4000" b="1" dirty="0">
                <a:ln>
                  <a:solidFill>
                    <a:srgbClr val="FF0000"/>
                  </a:solidFill>
                </a:ln>
                <a:solidFill>
                  <a:srgbClr val="0000CC"/>
                </a:solidFill>
              </a:rPr>
              <a:t> </a:t>
            </a:r>
            <a:r>
              <a:rPr lang="es-CO" sz="4000" b="1" dirty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</a:rPr>
              <a:t>está vuestra salvación, en quietud y en confianza está vuestra fortaleza". </a:t>
            </a:r>
            <a:r>
              <a:rPr lang="es-CO" sz="4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Isaías 30:15. </a:t>
            </a:r>
            <a:endParaRPr lang="es-CO" sz="40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1AAE-3AC2-4380-9960-8354055D943E}" type="slidenum">
              <a:rPr lang="es-ES" smtClean="0"/>
              <a:pPr/>
              <a:t>7</a:t>
            </a:fld>
            <a:endParaRPr lang="es-ES" dirty="0"/>
          </a:p>
        </p:txBody>
      </p:sp>
      <p:sp>
        <p:nvSpPr>
          <p:cNvPr id="5" name="2 Rectángulo"/>
          <p:cNvSpPr/>
          <p:nvPr>
            <p:custDataLst>
              <p:tags r:id="rId4"/>
            </p:custDataLst>
          </p:nvPr>
        </p:nvSpPr>
        <p:spPr>
          <a:xfrm>
            <a:off x="1763688" y="404664"/>
            <a:ext cx="5616624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4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cs typeface="Arial" pitchFamily="34" charset="0"/>
              </a:rPr>
              <a:t>3. El descanso espiritual. </a:t>
            </a:r>
            <a:endParaRPr lang="es-ES" sz="4000" dirty="0">
              <a:ln>
                <a:solidFill>
                  <a:srgbClr val="0000CC"/>
                </a:solidFill>
              </a:ln>
              <a:solidFill>
                <a:srgbClr val="0000C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890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>
            <p:custDataLst>
              <p:tags r:id="rId2"/>
            </p:custDataLst>
          </p:nvPr>
        </p:nvSpPr>
        <p:spPr>
          <a:xfrm>
            <a:off x="611560" y="4365104"/>
            <a:ext cx="7920880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cs typeface="Arial" pitchFamily="34" charset="0"/>
              </a:rPr>
              <a:t>Estos días de reposo estaban conectados con las fiestas de Israel, y no siempre concordaban con el sábado semanal. </a:t>
            </a:r>
          </a:p>
          <a:p>
            <a:pPr algn="ctr"/>
            <a:r>
              <a:rPr lang="es-ES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cs typeface="Arial" pitchFamily="34" charset="0"/>
              </a:rPr>
              <a:t>No están vigentes hoy.</a:t>
            </a:r>
            <a:endParaRPr lang="es-ES" sz="36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3" name="2 Rectángulo"/>
          <p:cNvSpPr/>
          <p:nvPr>
            <p:custDataLst>
              <p:tags r:id="rId3"/>
            </p:custDataLst>
          </p:nvPr>
        </p:nvSpPr>
        <p:spPr>
          <a:xfrm>
            <a:off x="0" y="476672"/>
            <a:ext cx="91440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4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cs typeface="Arial" pitchFamily="34" charset="0"/>
              </a:rPr>
              <a:t>Otros descansos mencionados en la Biblia.</a:t>
            </a:r>
            <a:endParaRPr lang="es-ES" sz="40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" name="3 Rectángulo"/>
          <p:cNvSpPr/>
          <p:nvPr>
            <p:custDataLst>
              <p:tags r:id="rId4"/>
            </p:custDataLst>
          </p:nvPr>
        </p:nvSpPr>
        <p:spPr>
          <a:xfrm>
            <a:off x="570384" y="1556792"/>
            <a:ext cx="8003232" cy="2492990"/>
          </a:xfrm>
          <a:prstGeom prst="rect">
            <a:avLst/>
          </a:prstGeom>
          <a:solidFill>
            <a:srgbClr val="CCFFCC"/>
          </a:solidFill>
          <a:effectLst>
            <a:glow rad="63500">
              <a:srgbClr val="ACF258"/>
            </a:glow>
            <a:outerShdw blurRad="40000" dist="20000" dir="5400000" rotWithShape="0">
              <a:srgbClr val="000000">
                <a:alpha val="38000"/>
              </a:srgbClr>
            </a:outerShdw>
            <a:softEdge rad="1524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4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cs typeface="Arial" pitchFamily="34" charset="0"/>
              </a:rPr>
              <a:t>Los sábados ceremoniales.</a:t>
            </a:r>
            <a:r>
              <a:rPr lang="es-ES" sz="4000" b="1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cs typeface="Arial" pitchFamily="34" charset="0"/>
              </a:rPr>
              <a:t> </a:t>
            </a:r>
          </a:p>
          <a:p>
            <a:pPr algn="ctr"/>
            <a:r>
              <a:rPr lang="es-ES" sz="4000" b="1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cs typeface="Arial" pitchFamily="34" charset="0"/>
              </a:rPr>
              <a:t>Los días de reposo de la ley ritual. </a:t>
            </a:r>
            <a:r>
              <a:rPr lang="es-ES" sz="3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cs typeface="Arial" pitchFamily="34" charset="0"/>
              </a:rPr>
              <a:t>Encuéntrelos en </a:t>
            </a:r>
            <a:r>
              <a:rPr lang="es-ES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cs typeface="Arial" pitchFamily="34" charset="0"/>
              </a:rPr>
              <a:t>Levítico 23 </a:t>
            </a:r>
            <a:r>
              <a:rPr lang="es-ES" sz="3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cs typeface="Arial" pitchFamily="34" charset="0"/>
              </a:rPr>
              <a:t>Versículos </a:t>
            </a:r>
          </a:p>
          <a:p>
            <a:pPr algn="ctr"/>
            <a:r>
              <a:rPr lang="es-ES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cs typeface="Arial" pitchFamily="34" charset="0"/>
              </a:rPr>
              <a:t>5</a:t>
            </a:r>
            <a:r>
              <a:rPr lang="es-ES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cs typeface="Arial" pitchFamily="34" charset="0"/>
              </a:rPr>
              <a:t>, 6, 9, 15, 25, 28, 35</a:t>
            </a:r>
            <a:r>
              <a:rPr lang="es-ES" sz="3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cs typeface="Arial" pitchFamily="34" charset="0"/>
              </a:rPr>
              <a:t>.</a:t>
            </a:r>
            <a:endParaRPr lang="es-ES" sz="36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1AAE-3AC2-4380-9960-8354055D943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413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>
            <p:custDataLst>
              <p:tags r:id="rId2"/>
            </p:custDataLst>
          </p:nvPr>
        </p:nvSpPr>
        <p:spPr>
          <a:xfrm>
            <a:off x="611560" y="3645024"/>
            <a:ext cx="7920880" cy="2862322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glow rad="63500">
              <a:schemeClr val="bg1"/>
            </a:glow>
            <a:outerShdw blurRad="40000" dist="20000" dir="5400000" rotWithShape="0">
              <a:srgbClr val="000000">
                <a:alpha val="38000"/>
              </a:srgbClr>
            </a:outerShdw>
            <a:softEdge rad="1524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cs typeface="Arial" pitchFamily="34" charset="0"/>
              </a:rPr>
              <a:t>“Bienaventurados </a:t>
            </a:r>
            <a:r>
              <a:rPr lang="es-CO" sz="3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cs typeface="Arial" pitchFamily="34" charset="0"/>
              </a:rPr>
              <a:t>de aquí en adelante los muertos que mueren en el Señor.  </a:t>
            </a:r>
            <a:endParaRPr lang="es-CO" sz="3600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cs typeface="Arial" pitchFamily="34" charset="0"/>
            </a:endParaRPr>
          </a:p>
          <a:p>
            <a:pPr algn="ctr"/>
            <a:r>
              <a:rPr lang="es-CO" sz="3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cs typeface="Arial" pitchFamily="34" charset="0"/>
              </a:rPr>
              <a:t>Sí</a:t>
            </a:r>
            <a:r>
              <a:rPr lang="es-CO" sz="3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cs typeface="Arial" pitchFamily="34" charset="0"/>
              </a:rPr>
              <a:t>,  dice el Espíritu</a:t>
            </a:r>
            <a:r>
              <a:rPr lang="es-CO" sz="3600" b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cs typeface="Arial" pitchFamily="34" charset="0"/>
              </a:rPr>
              <a:t>, </a:t>
            </a:r>
            <a:r>
              <a:rPr lang="es-CO" sz="3600" b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cs typeface="Arial" pitchFamily="34" charset="0"/>
              </a:rPr>
              <a:t>descansarán</a:t>
            </a:r>
            <a:r>
              <a:rPr lang="es-CO" sz="3600" b="1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s-CO" sz="3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cs typeface="Arial" pitchFamily="34" charset="0"/>
              </a:rPr>
              <a:t>de sus trabajos,  porque sus obras con ellos </a:t>
            </a:r>
            <a:r>
              <a:rPr lang="es-CO" sz="3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cs typeface="Arial" pitchFamily="34" charset="0"/>
              </a:rPr>
              <a:t>siguen”. </a:t>
            </a:r>
            <a:r>
              <a:rPr lang="es-CO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cs typeface="Arial" pitchFamily="34" charset="0"/>
              </a:rPr>
              <a:t>Apocalipsis 14:13. </a:t>
            </a:r>
          </a:p>
        </p:txBody>
      </p:sp>
      <p:sp>
        <p:nvSpPr>
          <p:cNvPr id="3" name="2 Rectángulo"/>
          <p:cNvSpPr/>
          <p:nvPr>
            <p:custDataLst>
              <p:tags r:id="rId3"/>
            </p:custDataLst>
          </p:nvPr>
        </p:nvSpPr>
        <p:spPr>
          <a:xfrm>
            <a:off x="1325863" y="478413"/>
            <a:ext cx="6492274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4000" b="1" dirty="0" smtClean="0">
                <a:ln>
                  <a:solidFill>
                    <a:srgbClr val="0000CC"/>
                  </a:solidFill>
                </a:ln>
                <a:solidFill>
                  <a:prstClr val="black"/>
                </a:solidFill>
                <a:cs typeface="Arial" pitchFamily="34" charset="0"/>
              </a:rPr>
              <a:t>El descanso de la muerte.</a:t>
            </a:r>
            <a:endParaRPr lang="es-ES" sz="4000" dirty="0">
              <a:ln>
                <a:solidFill>
                  <a:srgbClr val="0000CC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4" name="3 Rectángulo"/>
          <p:cNvSpPr/>
          <p:nvPr>
            <p:custDataLst>
              <p:tags r:id="rId4"/>
            </p:custDataLst>
          </p:nvPr>
        </p:nvSpPr>
        <p:spPr>
          <a:xfrm>
            <a:off x="1004716" y="1530658"/>
            <a:ext cx="7134569" cy="1754326"/>
          </a:xfrm>
          <a:prstGeom prst="rect">
            <a:avLst/>
          </a:prstGeom>
          <a:solidFill>
            <a:srgbClr val="CCFFCC"/>
          </a:solidFill>
          <a:effectLst>
            <a:glow rad="63500">
              <a:srgbClr val="ACF258"/>
            </a:glow>
            <a:outerShdw blurRad="40000" dist="20000" dir="5400000" rotWithShape="0">
              <a:srgbClr val="000000">
                <a:alpha val="38000"/>
              </a:srgbClr>
            </a:outerShdw>
            <a:softEdge rad="1524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cs typeface="Arial" pitchFamily="34" charset="0"/>
              </a:rPr>
              <a:t>“Y </a:t>
            </a:r>
            <a:r>
              <a:rPr lang="es-CO" sz="36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cs typeface="Arial" pitchFamily="34" charset="0"/>
              </a:rPr>
              <a:t>tú irás hasta el fin,  y </a:t>
            </a:r>
            <a:r>
              <a:rPr lang="es-CO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cs typeface="Arial" pitchFamily="34" charset="0"/>
              </a:rPr>
              <a:t>reposarás</a:t>
            </a:r>
            <a:r>
              <a:rPr lang="es-CO" sz="36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cs typeface="Arial" pitchFamily="34" charset="0"/>
              </a:rPr>
              <a:t>,  y te levantarás para recibir tu heredad al fin de los </a:t>
            </a:r>
            <a:r>
              <a:rPr lang="es-CO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cs typeface="Arial" pitchFamily="34" charset="0"/>
              </a:rPr>
              <a:t>días”. </a:t>
            </a:r>
            <a:r>
              <a:rPr lang="es-CO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cs typeface="Arial" pitchFamily="34" charset="0"/>
              </a:rPr>
              <a:t>Daniel 12:13. </a:t>
            </a:r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1AAE-3AC2-4380-9960-8354055D943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867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E2JASqBaS2e6hdljli6Q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4yfwJBsaU961QbtHJDAwP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V06GQRzeANwUUdGLwWbH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bRmoRcg6fflnRN9ESz5PZ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hlO2Y9JUCIgyDd6GVd21D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KtJ9LzqWpdIDMBZJkPI8V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V06GQRzeANwUUdGLwWbH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bRmoRcg6fflnRN9ESz5PZ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ZG4qvn8hGmTQWfSeN9pO8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NlPJ4JEUtUWZPLYPiuHmY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GTbFYcY3zYlDvRTQXzts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BPga6tGwXtLhEVxoKsVpk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nkGC8mF8389r36Hk4pJVT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pTgS9OXmdaaumV8LeisWn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Dbg7Wrw7TwlhhmpN5vn2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A8ONPY0kmJcElgb9Cekkk9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t4sqHxUuniiiICRi7qj3ey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Of2TXcnO1cqy3QlrCy1IJ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OMJAtuUgPaUqkp29SmluH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ZG4qvn8hGmTQWfSeN9pO8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NlPJ4JEUtUWZPLYPiuHmY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GTbFYcY3zYlDvRTQXzts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BPga6tGwXtLhEVxoKsVpk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m95Q2heXOGxnaVP7t6uL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t4sqHxUuniiiICRi7qj3ey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Of2TXcnO1cqy3QlrCy1IJ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OMJAtuUgPaUqkp29SmluH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OMJAtuUgPaUqkp29SmluH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t4sqHxUuniiiICRi7qj3ey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t4sqHxUuniiiICRi7qj3ey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t4sqHxUuniiiICRi7qj3ey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So7m0oyaMTNJYwwijoU6k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UGVLuXWDq7yohGIGhPoET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zqXjAbM5RYDpurqeUBe9t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bzfQzD74IFzh6vObmLQl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KScgf2VNpJaTfn4KB9YN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PclVpIetj8qAPnDio48V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7cfr7B9HmskM2ZVjCcyW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Hb9YEY9CZPXHklkQbFMHK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tExG7jLUEkHY58GYBDkC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g3kEm4sVmjq5JAUquPWsO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44TNCEAVCOgvoumsWGrIY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y0o64b8uFj9hYgKzsOkr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Pdcp41Sg051FvTowApM8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m7v5IndDnwHWbbTE77Bpj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fjKRaVeVFytSQ4UYjv2nH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YzIdCViEwIDiRclQdips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sikPJ8N6nWmLkb9WiiC0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fydHCshJYfEP7pTNc9Rqk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1RBrFN2xFSOPlyqTLC0g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W6RaHgZ6PP6G3MB1wkODY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6v3J3v6s9BryB7QsL1KRp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Iqm6baDwBGJPZl6Ycu0n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fuaub3zNT6IiNDnXjWPD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PM7umMOfQ27dbRWHYzWOM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7GytBfb4x3uuFnnGHMYD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bzrv0CXfGcYcFrWSby4Mu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JGbykiSaP8lrvZ15ey7hn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wsIVKOAqzub7QLksiFnwm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ReVXR6kwFcGqaIPox3zpz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8AT0Zv6q3u4o9indjmzs9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go8gKLgrUQVHBuZNWu63O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qqABCT7kWXfZYxOBlyfdi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ut6loJ65iw2hYIF99mjzU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rCvsYl8yNBGAV6uhvneR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WGz6WcoSTIVx2uPWLLWKJ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BoNyERQVl2iIGPSSoW9UH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En40rzCsUU0v5binxx2Xm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ekO03Sm0BOJDKptEqhjS7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IbJHA0oBSKBK9KbqwK6Ui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LsrTTT6KEtMPBDhlilCZ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Su0LpiT9GtfCI1xENxqfO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1ZgJsZKyMd6wpggG6vv7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Yj8y9asLiifLrrCaq606H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J5d05Be6uOUT1WATQA61U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gDPO3W5o7ZqoA3k84QwbN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RxqGAwgp0GEVOAbhxi16H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tCmwyHvfuJ0PMhnnly7HZ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KEeKXNjeaHKW3Nj3XzUKb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VYNTT9WtYZVJSHiOKHVgz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5PeA4hAyMeyOJfW3U9hGJ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1kVBL9OcPUmCTYFj4FSpc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LWo8wyjEGAf3Ho0d5OxUO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3Y2RHNLZSylOTEtwqJAp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s6mYnB4BOjxjaRCJi7p3V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4yaMEB9rGCivARFSjcGn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NuIMQM8CbmIY2ONBWtsmD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hlO2Y9JUCIgyDd6GVd21D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KtJ9LzqWpdIDMBZJkPI8V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bRmoRcg6fflnRN9ESz5PZ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V06GQRzeANwUUdGLwWbH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hlO2Y9JUCIgyDd6GVd21D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KtJ9LzqWpdIDMBZJkPI8V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8xAlFEy21UgzJ3nhMlP1N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V06GQRzeANwUUdGLwWbH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bRmoRcg6fflnRN9ESz5PZ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OueGr3rrh8nw2ZR9mF0GPo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PfG4wD4cbJF8J8KiZEj7l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bx2px6En5Ru326HMFC23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PfG4wD4cbJF8J8KiZEj7l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OueGr3rrh8nw2ZR9mF0GPo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PfG4wD4cbJF8J8KiZEj7l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bx2px6En5Ru326HMFC23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OueGr3rrh8nw2ZR9mF0GPo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mEj9EArCIUuaNQxaSF6Ey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PfG4wD4cbJF8J8KiZEj7l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bx2px6En5Ru326HMFC23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bRmoRcg6fflnRN9ESz5PZ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OueGr3rrh8nw2ZR9mF0GPo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PfG4wD4cbJF8J8KiZEj7l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bx2px6En5Ru326HMFC23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HJ31UAzrwRMi49176XyND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OueGr3rrh8nw2ZR9mF0GPo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bx2px6En5Ru326HMFC23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HJ31UAzrwRMi49176XyND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N8FWQO1b5NMtaV1wZYApc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bx2px6En5Ru326HMFC234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hlO2Y9JUCIgyDd6GVd21D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KtJ9LzqWpdIDMBZJkPI8V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V06GQRzeANwUUdGLwWbH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bRmoRcg6fflnRN9ESz5PZ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hlO2Y9JUCIgyDd6GVd21D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KtJ9LzqWpdIDMBZJkPI8V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V06GQRzeANwUUdGLwWbH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bRmoRcg6fflnRN9ESz5PZ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hlO2Y9JUCIgyDd6GVd21D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4460</TotalTime>
  <Words>1184</Words>
  <Application>Microsoft Office PowerPoint</Application>
  <PresentationFormat>Presentación en pantalla (4:3)</PresentationFormat>
  <Paragraphs>93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3" baseType="lpstr">
      <vt:lpstr>Arial</vt:lpstr>
      <vt:lpstr>Calibri</vt:lpstr>
      <vt:lpstr>Tema de Office</vt:lpstr>
      <vt:lpstr>Presentación de PowerPoint</vt:lpstr>
      <vt:lpstr>Presentación de PowerPoint</vt:lpstr>
      <vt:lpstr>1. El descanso semanal. Es el cuarto Mandamiento de la Ley de Dios. </vt:lpstr>
      <vt:lpstr>Presentación de PowerPoint</vt:lpstr>
      <vt:lpstr>Presentación de PowerPoint</vt:lpstr>
      <vt:lpstr>Israel entró en el reposo de la tierra, pero no entró en el reposo espiritual. “Por eso queda un descanso para el pueblo de Dios”. Hebreos 4:9.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Luffi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EZEQUIEL 9: SELLAMIENTO Y DESTRUCCIÓN.</dc:title>
  <dc:creator>Luffi</dc:creator>
  <cp:lastModifiedBy>Dell</cp:lastModifiedBy>
  <cp:revision>703</cp:revision>
  <dcterms:created xsi:type="dcterms:W3CDTF">2013-02-19T02:38:15Z</dcterms:created>
  <dcterms:modified xsi:type="dcterms:W3CDTF">2015-05-19T20:57:26Z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DocumentId">
    <vt:lpwstr>12Or_hmKZLwW8EZ0mvNtdhTZUoWyDCEcWDSBFKxLZuGY</vt:lpwstr>
  </property>
  <property fmtid="{D5CDD505-2E9C-101B-9397-08002B2CF9AE}" pid="3" name="Google.Documents.RevisionId">
    <vt:lpwstr>03105804441747355893</vt:lpwstr>
  </property>
  <property fmtid="{D5CDD505-2E9C-101B-9397-08002B2CF9AE}" pid="4" name="Google.Documents.PluginVersion">
    <vt:lpwstr>2.0.2662.553</vt:lpwstr>
  </property>
  <property fmtid="{D5CDD505-2E9C-101B-9397-08002B2CF9AE}" pid="5" name="Google.Documents.MergeIncapabilityFlags">
    <vt:i4>0</vt:i4>
  </property>
  <property fmtid="{D5CDD505-2E9C-101B-9397-08002B2CF9AE}" pid="6" name="Google.Documents.Tracking">
    <vt:lpwstr>true</vt:lpwstr>
  </property>
</Properties>
</file>