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66" r:id="rId23"/>
  </p:sldIdLst>
  <p:sldSz cx="18288000" cy="10287000"/>
  <p:notesSz cx="6858000" cy="9144000"/>
  <p:embeddedFontLst>
    <p:embeddedFont>
      <p:font typeface="Glacial Indifference" panose="020B0604020202020204" charset="0"/>
      <p:regular r:id="rId24"/>
    </p:embeddedFont>
    <p:embeddedFont>
      <p:font typeface="Jimmy Script" panose="020B0604020202020204" charset="0"/>
      <p:regular r:id="rId25"/>
    </p:embeddedFont>
    <p:embeddedFont>
      <p:font typeface="Malibu" panose="02000000000000000000" charset="0"/>
      <p:regular r:id="rId26"/>
    </p:embeddedFont>
    <p:embeddedFont>
      <p:font typeface="TT Wellingtons" panose="020B0604020202020204" charset="0"/>
      <p:regular r:id="rId27"/>
    </p:embeddedFont>
    <p:embeddedFont>
      <p:font typeface="TT Wellingtons Bold" panose="020B0604020202020204" charset="0"/>
      <p:regular r:id="rId28"/>
    </p:embeddedFont>
    <p:embeddedFont>
      <p:font typeface="TT Wellingtons Bold Italics" panose="020B0604020202020204" charset="0"/>
      <p:regular r:id="rId29"/>
    </p:embeddedFont>
    <p:embeddedFont>
      <p:font typeface="TT Wellingtons Extra-Light Italics" panose="020B0604020202020204" charset="0"/>
      <p:regular r:id="rId30"/>
    </p:embeddedFont>
    <p:embeddedFont>
      <p:font typeface="TT Wellingtons Italics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87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53678" y="701277"/>
            <a:ext cx="550044" cy="654846"/>
          </a:xfrm>
          <a:custGeom>
            <a:avLst/>
            <a:gdLst/>
            <a:ahLst/>
            <a:cxnLst/>
            <a:rect l="l" t="t" r="r" b="b"/>
            <a:pathLst>
              <a:path w="550044" h="654846">
                <a:moveTo>
                  <a:pt x="0" y="0"/>
                </a:moveTo>
                <a:lnTo>
                  <a:pt x="550044" y="0"/>
                </a:lnTo>
                <a:lnTo>
                  <a:pt x="550044" y="654846"/>
                </a:lnTo>
                <a:lnTo>
                  <a:pt x="0" y="6548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4" name="Freeform 4"/>
          <p:cNvSpPr/>
          <p:nvPr/>
        </p:nvSpPr>
        <p:spPr>
          <a:xfrm>
            <a:off x="-1606392" y="-436436"/>
            <a:ext cx="20677211" cy="10723436"/>
          </a:xfrm>
          <a:custGeom>
            <a:avLst/>
            <a:gdLst/>
            <a:ahLst/>
            <a:cxnLst/>
            <a:rect l="l" t="t" r="r" b="b"/>
            <a:pathLst>
              <a:path w="20677211" h="10723436">
                <a:moveTo>
                  <a:pt x="0" y="0"/>
                </a:moveTo>
                <a:lnTo>
                  <a:pt x="20677211" y="0"/>
                </a:lnTo>
                <a:lnTo>
                  <a:pt x="20677211" y="10723436"/>
                </a:lnTo>
                <a:lnTo>
                  <a:pt x="0" y="107234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8817" b="-28889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5" name="TextBox 5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  <p:sp>
        <p:nvSpPr>
          <p:cNvPr id="6" name="Freeform 6"/>
          <p:cNvSpPr/>
          <p:nvPr/>
        </p:nvSpPr>
        <p:spPr>
          <a:xfrm rot="-10800000">
            <a:off x="343357" y="-2177027"/>
            <a:ext cx="18727462" cy="13245342"/>
          </a:xfrm>
          <a:custGeom>
            <a:avLst/>
            <a:gdLst/>
            <a:ahLst/>
            <a:cxnLst/>
            <a:rect l="l" t="t" r="r" b="b"/>
            <a:pathLst>
              <a:path w="18727462" h="13245342">
                <a:moveTo>
                  <a:pt x="0" y="0"/>
                </a:moveTo>
                <a:lnTo>
                  <a:pt x="18727462" y="0"/>
                </a:lnTo>
                <a:lnTo>
                  <a:pt x="18727462" y="13245341"/>
                </a:lnTo>
                <a:lnTo>
                  <a:pt x="0" y="132453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4534" r="-14534" b="-30327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5524769" y="8986203"/>
            <a:ext cx="12361856" cy="645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20"/>
              </a:lnSpc>
            </a:pPr>
            <a:r>
              <a:rPr lang="en-US" sz="4000" spc="-120" dirty="0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¿Por </a:t>
            </a:r>
            <a:r>
              <a:rPr lang="en-US" sz="4000" spc="-120" dirty="0" err="1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qué</a:t>
            </a:r>
            <a:r>
              <a:rPr lang="en-US" sz="4000" spc="-120" dirty="0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Cristo es </a:t>
            </a:r>
            <a:r>
              <a:rPr lang="en-US" sz="4000" spc="-120" dirty="0" err="1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nuestro</a:t>
            </a:r>
            <a:r>
              <a:rPr lang="en-US" sz="4000" spc="-120" dirty="0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</a:t>
            </a:r>
            <a:r>
              <a:rPr lang="en-US" sz="4000" spc="-120" dirty="0" err="1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único</a:t>
            </a:r>
            <a:r>
              <a:rPr lang="en-US" sz="4000" spc="-120" dirty="0">
                <a:solidFill>
                  <a:srgbClr val="FFFFFF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Sumo Sacerdote?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4933634"/>
            <a:ext cx="12703440" cy="20086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23"/>
              </a:lnSpc>
            </a:pPr>
            <a:r>
              <a:rPr lang="en-US" sz="8470" dirty="0">
                <a:solidFill>
                  <a:srgbClr val="F4F6FC"/>
                </a:solidFill>
                <a:latin typeface="Glacial Indifference"/>
                <a:ea typeface="Glacial Indifference"/>
                <a:cs typeface="Glacial Indifference"/>
                <a:sym typeface="Glacial Indifference"/>
              </a:rPr>
              <a:t>Nuestro Gran Sumo Sacerdote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3722" y="542925"/>
            <a:ext cx="12809025" cy="4037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630"/>
              </a:lnSpc>
            </a:pPr>
            <a:r>
              <a:rPr lang="en-US" sz="23307" dirty="0">
                <a:solidFill>
                  <a:srgbClr val="E3DCD4"/>
                </a:solidFill>
                <a:latin typeface="Malibu"/>
                <a:ea typeface="Malibu"/>
                <a:cs typeface="Malibu"/>
                <a:sym typeface="Malibu"/>
              </a:rPr>
              <a:t>Cristo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593" y="0"/>
            <a:ext cx="6716860" cy="10287000"/>
          </a:xfrm>
          <a:custGeom>
            <a:avLst/>
            <a:gdLst/>
            <a:ahLst/>
            <a:cxnLst/>
            <a:rect l="l" t="t" r="r" b="b"/>
            <a:pathLst>
              <a:path w="6716860" h="10287000">
                <a:moveTo>
                  <a:pt x="0" y="0"/>
                </a:moveTo>
                <a:lnTo>
                  <a:pt x="6716860" y="0"/>
                </a:lnTo>
                <a:lnTo>
                  <a:pt x="671686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575" r="-26575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8948322" y="755374"/>
            <a:ext cx="8662709" cy="2809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00"/>
              </a:lnSpc>
              <a:spcBef>
                <a:spcPct val="0"/>
              </a:spcBef>
            </a:pPr>
            <a:r>
              <a:rPr lang="en-US" sz="6000" i="1" spc="-179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La Biblia afirma que fue "tentado en todo según nuestra semejanza", pero ¿hasta qué punto?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48322" y="5891343"/>
            <a:ext cx="885838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4500" b="1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¿Suf</a:t>
            </a:r>
            <a:r>
              <a:rPr lang="en-US" sz="4500" b="1" u="none" strike="noStrike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rió cáncer, leucemia o SIDA?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48322" y="4676775"/>
            <a:ext cx="8662709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4500" i="1" spc="-135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Podríamos cuestionar:</a:t>
            </a:r>
          </a:p>
          <a:p>
            <a:pPr marL="0" lvl="1" indent="0" algn="l">
              <a:lnSpc>
                <a:spcPts val="4050"/>
              </a:lnSpc>
              <a:spcBef>
                <a:spcPct val="0"/>
              </a:spcBef>
            </a:pPr>
            <a:endParaRPr lang="en-US" sz="4500" i="1" spc="-135">
              <a:solidFill>
                <a:srgbClr val="000000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948322" y="7886700"/>
            <a:ext cx="885838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4500" b="1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¿Viv</a:t>
            </a:r>
            <a:r>
              <a:rPr lang="en-US" sz="4500" b="1" u="none" strike="noStrike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ió las pruebas de una mujer, un padre o una madre?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1407" y="0"/>
            <a:ext cx="9111618" cy="10817056"/>
          </a:xfrm>
          <a:custGeom>
            <a:avLst/>
            <a:gdLst/>
            <a:ahLst/>
            <a:cxnLst/>
            <a:rect l="l" t="t" r="r" b="b"/>
            <a:pathLst>
              <a:path w="9111618" h="10817056">
                <a:moveTo>
                  <a:pt x="0" y="0"/>
                </a:moveTo>
                <a:lnTo>
                  <a:pt x="9111618" y="0"/>
                </a:lnTo>
                <a:lnTo>
                  <a:pt x="9111618" y="10817056"/>
                </a:lnTo>
                <a:lnTo>
                  <a:pt x="0" y="108170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06" r="-1211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8948322" y="7814349"/>
            <a:ext cx="8115300" cy="170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49"/>
              </a:lnSpc>
            </a:pPr>
            <a:r>
              <a:rPr lang="en-US" sz="3499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Estas p</a:t>
            </a:r>
            <a:r>
              <a:rPr lang="en-US" sz="3499" u="none" strike="noStrike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reguntas son válidas y merecen una respuesta profunda para entender la verdad de su compasión.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948322" y="1244684"/>
            <a:ext cx="8858387" cy="205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4500" b="1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¿Conoc</a:t>
            </a:r>
            <a:r>
              <a:rPr lang="en-US" sz="4500" b="1" u="none" strike="noStrike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ió el trauma de una violación, el abandono en la niñez o crecer sin hogar?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948322" y="4380285"/>
            <a:ext cx="8858387" cy="274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4500" b="1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¿Fue tentado con</a:t>
            </a:r>
            <a:r>
              <a:rPr lang="en-US" sz="4500" b="1" u="none" strike="noStrike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 la pornografía, las drogas o la soledad de la vejez, habiendo muerto joven?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1209675"/>
            <a:ext cx="15648489" cy="786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759"/>
              </a:lnSpc>
              <a:spcBef>
                <a:spcPct val="0"/>
              </a:spcBef>
            </a:pPr>
            <a:r>
              <a:rPr lang="en-US" sz="6399" i="1" spc="-191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La Verdadera Naturaleza de la Tentación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5972118"/>
            <a:ext cx="18288000" cy="4330563"/>
            <a:chOff x="0" y="0"/>
            <a:chExt cx="24384000" cy="577408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5595" b="18525"/>
            <a:stretch>
              <a:fillRect/>
            </a:stretch>
          </p:blipFill>
          <p:spPr>
            <a:xfrm>
              <a:off x="0" y="0"/>
              <a:ext cx="24384000" cy="5774084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028700" y="2882497"/>
            <a:ext cx="5315863" cy="6375803"/>
            <a:chOff x="0" y="0"/>
            <a:chExt cx="1400063" cy="167922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400063" cy="1679224"/>
            </a:xfrm>
            <a:custGeom>
              <a:avLst/>
              <a:gdLst/>
              <a:ahLst/>
              <a:cxnLst/>
              <a:rect l="l" t="t" r="r" b="b"/>
              <a:pathLst>
                <a:path w="1400063" h="1679224">
                  <a:moveTo>
                    <a:pt x="32040" y="0"/>
                  </a:moveTo>
                  <a:lnTo>
                    <a:pt x="1368022" y="0"/>
                  </a:lnTo>
                  <a:cubicBezTo>
                    <a:pt x="1385718" y="0"/>
                    <a:pt x="1400063" y="14345"/>
                    <a:pt x="1400063" y="32040"/>
                  </a:cubicBezTo>
                  <a:lnTo>
                    <a:pt x="1400063" y="1647184"/>
                  </a:lnTo>
                  <a:cubicBezTo>
                    <a:pt x="1400063" y="1664879"/>
                    <a:pt x="1385718" y="1679224"/>
                    <a:pt x="1368022" y="1679224"/>
                  </a:cubicBezTo>
                  <a:lnTo>
                    <a:pt x="32040" y="1679224"/>
                  </a:lnTo>
                  <a:cubicBezTo>
                    <a:pt x="14345" y="1679224"/>
                    <a:pt x="0" y="1664879"/>
                    <a:pt x="0" y="1647184"/>
                  </a:cubicBezTo>
                  <a:lnTo>
                    <a:pt x="0" y="32040"/>
                  </a:lnTo>
                  <a:cubicBezTo>
                    <a:pt x="0" y="14345"/>
                    <a:pt x="14345" y="0"/>
                    <a:pt x="32040" y="0"/>
                  </a:cubicBez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400063" cy="1669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122956" y="4231266"/>
            <a:ext cx="5127350" cy="487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9"/>
              </a:lnSpc>
            </a:pPr>
            <a:r>
              <a:rPr lang="en-US" sz="3299" u="none" strike="noStrike" spc="-98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No se necesita una naturaleza pecaminosa para ser tentado. Adán era perfecto, sin inclinación al mal, pero fue tentado y cayó. Lo que se necesita es libre albedrío, la capacidad de elegir. Cristo tenía esa libertad.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970828" y="3446678"/>
            <a:ext cx="343160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799" b="1" spc="-83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Prim</a:t>
            </a:r>
            <a:r>
              <a:rPr lang="en-US" sz="2799" b="1" u="none" strike="noStrike" spc="-83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ero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6810921" y="2882497"/>
            <a:ext cx="5315863" cy="6375803"/>
            <a:chOff x="0" y="0"/>
            <a:chExt cx="1400063" cy="167922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400063" cy="1679224"/>
            </a:xfrm>
            <a:custGeom>
              <a:avLst/>
              <a:gdLst/>
              <a:ahLst/>
              <a:cxnLst/>
              <a:rect l="l" t="t" r="r" b="b"/>
              <a:pathLst>
                <a:path w="1400063" h="1679224">
                  <a:moveTo>
                    <a:pt x="32040" y="0"/>
                  </a:moveTo>
                  <a:lnTo>
                    <a:pt x="1368022" y="0"/>
                  </a:lnTo>
                  <a:cubicBezTo>
                    <a:pt x="1385718" y="0"/>
                    <a:pt x="1400063" y="14345"/>
                    <a:pt x="1400063" y="32040"/>
                  </a:cubicBezTo>
                  <a:lnTo>
                    <a:pt x="1400063" y="1647184"/>
                  </a:lnTo>
                  <a:cubicBezTo>
                    <a:pt x="1400063" y="1664879"/>
                    <a:pt x="1385718" y="1679224"/>
                    <a:pt x="1368022" y="1679224"/>
                  </a:cubicBezTo>
                  <a:lnTo>
                    <a:pt x="32040" y="1679224"/>
                  </a:lnTo>
                  <a:cubicBezTo>
                    <a:pt x="14345" y="1679224"/>
                    <a:pt x="0" y="1664879"/>
                    <a:pt x="0" y="1647184"/>
                  </a:cubicBezTo>
                  <a:lnTo>
                    <a:pt x="0" y="32040"/>
                  </a:lnTo>
                  <a:cubicBezTo>
                    <a:pt x="0" y="14345"/>
                    <a:pt x="14345" y="0"/>
                    <a:pt x="32040" y="0"/>
                  </a:cubicBez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9525"/>
              <a:ext cx="1400063" cy="166969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995981" y="4231266"/>
            <a:ext cx="4945743" cy="433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9"/>
              </a:lnSpc>
            </a:pPr>
            <a:r>
              <a:rPr lang="en-US" sz="3299" spc="-98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La</a:t>
            </a:r>
            <a:r>
              <a:rPr lang="en-US" sz="3299" u="none" strike="noStrike" spc="-98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esencia de la tentación siempre es la misma. Aunque la forma varíe (dinero, poder, lujuria, orgullo), la pregunta de fondo es: "¿Haré la voluntad de Dios o haré mi propia voluntad?".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753049" y="3446678"/>
            <a:ext cx="3431607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359"/>
              </a:lnSpc>
              <a:spcBef>
                <a:spcPct val="0"/>
              </a:spcBef>
            </a:pPr>
            <a:r>
              <a:rPr lang="en-US" sz="2799" b="1" spc="-83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S</a:t>
            </a:r>
            <a:r>
              <a:rPr lang="en-US" sz="2799" b="1" u="none" strike="noStrike" spc="-83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egundo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2593142" y="3865778"/>
            <a:ext cx="5315863" cy="4951476"/>
            <a:chOff x="0" y="0"/>
            <a:chExt cx="1400063" cy="130409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400063" cy="1304092"/>
            </a:xfrm>
            <a:custGeom>
              <a:avLst/>
              <a:gdLst/>
              <a:ahLst/>
              <a:cxnLst/>
              <a:rect l="l" t="t" r="r" b="b"/>
              <a:pathLst>
                <a:path w="1400063" h="1304092">
                  <a:moveTo>
                    <a:pt x="32040" y="0"/>
                  </a:moveTo>
                  <a:lnTo>
                    <a:pt x="1368022" y="0"/>
                  </a:lnTo>
                  <a:cubicBezTo>
                    <a:pt x="1385718" y="0"/>
                    <a:pt x="1400063" y="14345"/>
                    <a:pt x="1400063" y="32040"/>
                  </a:cubicBezTo>
                  <a:lnTo>
                    <a:pt x="1400063" y="1272052"/>
                  </a:lnTo>
                  <a:cubicBezTo>
                    <a:pt x="1400063" y="1289748"/>
                    <a:pt x="1385718" y="1304092"/>
                    <a:pt x="1368022" y="1304092"/>
                  </a:cubicBezTo>
                  <a:lnTo>
                    <a:pt x="32040" y="1304092"/>
                  </a:lnTo>
                  <a:cubicBezTo>
                    <a:pt x="14345" y="1304092"/>
                    <a:pt x="0" y="1289748"/>
                    <a:pt x="0" y="1272052"/>
                  </a:cubicBezTo>
                  <a:lnTo>
                    <a:pt x="0" y="32040"/>
                  </a:lnTo>
                  <a:cubicBezTo>
                    <a:pt x="0" y="14345"/>
                    <a:pt x="14345" y="0"/>
                    <a:pt x="32040" y="0"/>
                  </a:cubicBezTo>
                  <a:close/>
                </a:path>
              </a:pathLst>
            </a:custGeom>
            <a:solidFill>
              <a:srgbClr val="4C455F">
                <a:alpha val="78824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9525"/>
              <a:ext cx="1400063" cy="129456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2687398" y="4231266"/>
            <a:ext cx="5127350" cy="4330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89"/>
              </a:lnSpc>
            </a:pPr>
            <a:r>
              <a:rPr lang="en-US" sz="3299" b="1" spc="-98">
                <a:solidFill>
                  <a:srgbClr val="FFFFFF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En</a:t>
            </a:r>
            <a:r>
              <a:rPr lang="en-US" sz="3299" b="1" u="none" strike="noStrike" spc="-98">
                <a:solidFill>
                  <a:srgbClr val="FFFFFF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 el desierto, en Getsemaní y en la cruz, la tentación de Jesús se redujo a esa misma elección fundamental. Por eso, Él fue tentado a nuestra semejanza, en la raíz misma de la prueba.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5867" y="702405"/>
            <a:ext cx="16664959" cy="9311682"/>
            <a:chOff x="0" y="0"/>
            <a:chExt cx="22219946" cy="1241557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79000"/>
            </a:blip>
            <a:srcRect l="6927" t="27069" r="6927"/>
            <a:stretch>
              <a:fillRect/>
            </a:stretch>
          </p:blipFill>
          <p:spPr>
            <a:xfrm>
              <a:off x="0" y="0"/>
              <a:ext cx="22219946" cy="12415575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3216039" y="1597709"/>
            <a:ext cx="11791799" cy="94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399" i="1" u="none" strike="noStrike" spc="-191">
                <a:solidFill>
                  <a:srgbClr val="F4F6FC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Tentado, pero Victorioso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9442" y="2698887"/>
            <a:ext cx="15073667" cy="7315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844"/>
              </a:lnSpc>
              <a:spcBef>
                <a:spcPct val="0"/>
              </a:spcBef>
            </a:pPr>
            <a:r>
              <a:rPr lang="en-US" sz="4036" spc="-121">
                <a:solidFill>
                  <a:srgbClr val="F4F6FC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Aq</a:t>
            </a:r>
            <a:r>
              <a:rPr lang="en-US" sz="4036" u="none" strike="noStrike" spc="-121">
                <a:solidFill>
                  <a:srgbClr val="F4F6FC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uí radica la diferencia crucial. A pesar de enfrentar tentaciones más intensas que cualquiera de nosotros, Jesús es el único ser humano en la historia que nunca pecó.</a:t>
            </a:r>
          </a:p>
          <a:p>
            <a:pPr algn="l">
              <a:lnSpc>
                <a:spcPts val="4844"/>
              </a:lnSpc>
              <a:spcBef>
                <a:spcPct val="0"/>
              </a:spcBef>
            </a:pPr>
            <a:endParaRPr lang="en-US" sz="4036" u="none" strike="noStrike" spc="-121">
              <a:solidFill>
                <a:srgbClr val="F4F6FC"/>
              </a:solidFill>
              <a:latin typeface="TT Wellingtons"/>
              <a:ea typeface="TT Wellingtons"/>
              <a:cs typeface="TT Wellingtons"/>
              <a:sym typeface="TT Wellingtons"/>
            </a:endParaRPr>
          </a:p>
          <a:p>
            <a:pPr marL="0" lvl="0" indent="0" algn="l">
              <a:lnSpc>
                <a:spcPts val="4844"/>
              </a:lnSpc>
              <a:spcBef>
                <a:spcPct val="0"/>
              </a:spcBef>
            </a:pPr>
            <a:r>
              <a:rPr lang="en-US" sz="4036" b="1" u="none" strike="noStrike" spc="-121">
                <a:solidFill>
                  <a:srgbClr val="F4F6FC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Su victoria fue total: </a:t>
            </a:r>
            <a:r>
              <a:rPr lang="en-US" sz="4036" u="none" strike="noStrike" spc="-121">
                <a:solidFill>
                  <a:srgbClr val="F4F6FC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sin pecado en hechos, palabras o pensamientos. Sin pecar por omisión, negligencia o codicia.</a:t>
            </a:r>
          </a:p>
          <a:p>
            <a:pPr algn="l">
              <a:lnSpc>
                <a:spcPts val="4844"/>
              </a:lnSpc>
              <a:spcBef>
                <a:spcPct val="0"/>
              </a:spcBef>
            </a:pPr>
            <a:endParaRPr lang="en-US" sz="4036" u="none" strike="noStrike" spc="-121">
              <a:solidFill>
                <a:srgbClr val="F4F6FC"/>
              </a:solidFill>
              <a:latin typeface="TT Wellingtons"/>
              <a:ea typeface="TT Wellingtons"/>
              <a:cs typeface="TT Wellingtons"/>
              <a:sym typeface="TT Wellingtons"/>
            </a:endParaRPr>
          </a:p>
          <a:p>
            <a:pPr algn="l">
              <a:lnSpc>
                <a:spcPts val="4844"/>
              </a:lnSpc>
              <a:spcBef>
                <a:spcPct val="0"/>
              </a:spcBef>
            </a:pPr>
            <a:r>
              <a:rPr lang="en-US" sz="4036" u="none" strike="noStrike" spc="-121">
                <a:solidFill>
                  <a:srgbClr val="F4F6FC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Por eso, antes de morir, pudo declarar con autoridad sobre Satanás: "viene el príncipe de este mundo; y nada tiene en mí” (Juan 14:30). El mal no tenía ningún punto de apoyo, ninguna grieta en su carácter.    </a:t>
            </a:r>
          </a:p>
          <a:p>
            <a:pPr marL="0" lvl="0" indent="0" algn="just">
              <a:lnSpc>
                <a:spcPts val="4844"/>
              </a:lnSpc>
              <a:spcBef>
                <a:spcPct val="0"/>
              </a:spcBef>
            </a:pPr>
            <a:endParaRPr lang="en-US" sz="4036" u="none" strike="noStrike" spc="-121">
              <a:solidFill>
                <a:srgbClr val="F4F6FC"/>
              </a:solidFill>
              <a:latin typeface="TT Wellingtons"/>
              <a:ea typeface="TT Wellingtons"/>
              <a:cs typeface="TT Wellingtons"/>
              <a:sym typeface="TT Wellingto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2114" y="704240"/>
            <a:ext cx="7748458" cy="10091409"/>
            <a:chOff x="0" y="0"/>
            <a:chExt cx="10331277" cy="134552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723" r="16493"/>
            <a:stretch>
              <a:fillRect/>
            </a:stretch>
          </p:blipFill>
          <p:spPr>
            <a:xfrm>
              <a:off x="0" y="0"/>
              <a:ext cx="10331277" cy="13455212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9412550" y="4665398"/>
            <a:ext cx="8382516" cy="171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655"/>
              </a:lnSpc>
              <a:spcBef>
                <a:spcPct val="0"/>
              </a:spcBef>
            </a:pPr>
            <a:r>
              <a:rPr lang="en-US" sz="6399" i="1" spc="-191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“He aquí la fuerza y la perfección de Cristo”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1207" y="1758315"/>
            <a:ext cx="8344438" cy="338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8640"/>
              </a:lnSpc>
              <a:spcBef>
                <a:spcPct val="0"/>
              </a:spcBef>
            </a:pPr>
            <a:r>
              <a:rPr lang="en-US" sz="9600" i="1" u="none" strike="noStrike" spc="-288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 Nuestra Ayuda Segura y Presente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5868238"/>
            <a:ext cx="18288000" cy="4434443"/>
            <a:chOff x="0" y="0"/>
            <a:chExt cx="24384000" cy="591259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t="49687" b="13780"/>
            <a:stretch>
              <a:fillRect/>
            </a:stretch>
          </p:blipFill>
          <p:spPr>
            <a:xfrm>
              <a:off x="0" y="0"/>
              <a:ext cx="24384000" cy="5912591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9904814" y="1074632"/>
            <a:ext cx="8200849" cy="4612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5"/>
              </a:lnSpc>
            </a:pPr>
            <a:r>
              <a:rPr lang="en-US" sz="4043" spc="-12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Su expe</a:t>
            </a:r>
            <a:r>
              <a:rPr lang="en-US" sz="4043" u="none" strike="noStrike" spc="-12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riencia no es solo para nuestra admiración, sino para nuestra ayuda práctica. "Pues en cuanto Él mismo padeció siendo tentado, es poderoso para socorrer a los que son tentados." (Hebreos 2:18).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1607" y="2660231"/>
            <a:ext cx="8688731" cy="8688731"/>
          </a:xfrm>
          <a:custGeom>
            <a:avLst/>
            <a:gdLst/>
            <a:ahLst/>
            <a:cxnLst/>
            <a:rect l="l" t="t" r="r" b="b"/>
            <a:pathLst>
              <a:path w="8688731" h="8688731">
                <a:moveTo>
                  <a:pt x="0" y="0"/>
                </a:moveTo>
                <a:lnTo>
                  <a:pt x="8688731" y="0"/>
                </a:lnTo>
                <a:lnTo>
                  <a:pt x="8688731" y="8688731"/>
                </a:lnTo>
                <a:lnTo>
                  <a:pt x="0" y="8688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81607" y="1238250"/>
            <a:ext cx="18288000" cy="870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90"/>
              </a:lnSpc>
              <a:spcBef>
                <a:spcPct val="0"/>
              </a:spcBef>
            </a:pPr>
            <a:r>
              <a:rPr lang="en-US" sz="7100" i="1" u="none" strike="noStrike" spc="-213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 Nuestra Ayuda Segura y Presente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719943" y="6681114"/>
            <a:ext cx="8200849" cy="332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5"/>
              </a:lnSpc>
            </a:pPr>
            <a:r>
              <a:rPr lang="en-US" sz="4043" u="none" strike="noStrike" spc="-12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Su experiencia en la tentación no solo iguala la nuestra, sino que la </a:t>
            </a:r>
            <a:r>
              <a:rPr lang="en-US" sz="4043" u="none" strike="noStrike" spc="-121">
                <a:solidFill>
                  <a:srgbClr val="000016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supera. Por eso puede y quiere ayudarnos de manera efectiva ahora mismo.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19943" y="2622131"/>
            <a:ext cx="8200849" cy="33205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55"/>
              </a:lnSpc>
            </a:pPr>
            <a:r>
              <a:rPr lang="en-US" sz="4043" spc="-12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De forma miste</a:t>
            </a:r>
            <a:r>
              <a:rPr lang="en-US" sz="4043" u="none" strike="noStrike" spc="-12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riosa, en la cruz Él soportó el peso de todas nuestras cargas, enfermedades e iniquidades (Isaías 53:4-6). Conoce el peso de nuestro dolor.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740858" y="1028700"/>
            <a:ext cx="10806284" cy="1809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99"/>
              </a:lnSpc>
              <a:spcBef>
                <a:spcPct val="0"/>
              </a:spcBef>
            </a:pPr>
            <a:r>
              <a:rPr lang="en-US" sz="5999" i="1" spc="-179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Una Invitación al Trono de la Gracia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316906" y="3960033"/>
            <a:ext cx="4847904" cy="370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4000" i="1" spc="-120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Su ascensión no lo alejó. Ahora está sentado en un "trono de la gracia", no de juicio. Vivimos en el tiempo de la oportunidad para la salvación.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44416" y="3960033"/>
            <a:ext cx="4847904" cy="461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4000" i="1" spc="-120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La invitación de Hebreos 4:16 es radical. En las cortes antiguas, solo el heredero podía acercarse al rey sin ser llamado. Dios nos da ese estatus de "primogénitos" (Hebreos 12:23).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241739" y="3960033"/>
            <a:ext cx="4847904" cy="3248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4000" i="1" spc="-120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Podemos presentarnos ante Él cuando queramos, con toda confianza, para encontrar dos cosas esenciales: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4C455F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52343" y="0"/>
            <a:ext cx="8506333" cy="9989068"/>
          </a:xfrm>
          <a:custGeom>
            <a:avLst/>
            <a:gdLst/>
            <a:ahLst/>
            <a:cxnLst/>
            <a:rect l="l" t="t" r="r" b="b"/>
            <a:pathLst>
              <a:path w="8506333" h="9989068">
                <a:moveTo>
                  <a:pt x="0" y="0"/>
                </a:moveTo>
                <a:lnTo>
                  <a:pt x="8506333" y="0"/>
                </a:lnTo>
                <a:lnTo>
                  <a:pt x="8506333" y="9989068"/>
                </a:lnTo>
                <a:lnTo>
                  <a:pt x="0" y="99890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874" r="-1556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028700" y="3281537"/>
            <a:ext cx="4847904" cy="112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4800" i="1" spc="-144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Misericordia: </a:t>
            </a:r>
          </a:p>
          <a:p>
            <a:pPr marL="0" lvl="1" indent="0" algn="ctr">
              <a:lnSpc>
                <a:spcPts val="4320"/>
              </a:lnSpc>
              <a:spcBef>
                <a:spcPct val="0"/>
              </a:spcBef>
            </a:pPr>
            <a:endParaRPr lang="en-US" sz="4800" i="1" spc="-144">
              <a:solidFill>
                <a:srgbClr val="000000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6720048" y="3281537"/>
            <a:ext cx="4847904" cy="582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4320"/>
              </a:lnSpc>
              <a:spcBef>
                <a:spcPct val="0"/>
              </a:spcBef>
            </a:pPr>
            <a:r>
              <a:rPr lang="en-US" sz="4800" i="1" spc="-144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Gracia: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67188" y="5107252"/>
            <a:ext cx="4170927" cy="195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9"/>
              </a:lnSpc>
            </a:pPr>
            <a:r>
              <a:rPr lang="en-US" sz="3999" spc="-119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Pe</a:t>
            </a:r>
            <a:r>
              <a:rPr lang="en-US" sz="3999" u="none" strike="noStrike" spc="-119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rdón para nuestras fallas pasadas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058536" y="5107252"/>
            <a:ext cx="4170927" cy="3273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95"/>
              </a:lnSpc>
            </a:pPr>
            <a:r>
              <a:rPr lang="en-US" sz="3996" spc="-119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P</a:t>
            </a:r>
            <a:r>
              <a:rPr lang="en-US" sz="3996" u="none" strike="noStrike" spc="-119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oder y ayuda para nuestras necesidades presentes y futuras.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67188" y="1691110"/>
            <a:ext cx="4170927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640"/>
              </a:lnSpc>
              <a:spcBef>
                <a:spcPct val="0"/>
              </a:spcBef>
            </a:pPr>
            <a:r>
              <a:rPr lang="en-US" sz="9600" i="1" spc="-288">
                <a:solidFill>
                  <a:srgbClr val="343129"/>
                </a:solidFill>
                <a:latin typeface="TT Wellingtons Extra-Light Italics"/>
                <a:ea typeface="TT Wellingtons Extra-Light Italics"/>
                <a:cs typeface="TT Wellingtons Extra-Light Italics"/>
                <a:sym typeface="TT Wellingtons Extra-Light Italics"/>
              </a:rPr>
              <a:t>01.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58536" y="1691110"/>
            <a:ext cx="4170927" cy="119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8640"/>
              </a:lnSpc>
              <a:spcBef>
                <a:spcPct val="0"/>
              </a:spcBef>
            </a:pPr>
            <a:r>
              <a:rPr lang="en-US" sz="9600" i="1" spc="-288">
                <a:solidFill>
                  <a:srgbClr val="343129"/>
                </a:solidFill>
                <a:latin typeface="TT Wellingtons Extra-Light Italics"/>
                <a:ea typeface="TT Wellingtons Extra-Light Italics"/>
                <a:cs typeface="TT Wellingtons Extra-Light Italics"/>
                <a:sym typeface="TT Wellingtons Extra-Light Italics"/>
              </a:rPr>
              <a:t>02.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4C455F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2456537" y="2244531"/>
            <a:ext cx="13876916" cy="5797937"/>
            <a:chOff x="0" y="0"/>
            <a:chExt cx="3654826" cy="15270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54826" cy="1527029"/>
            </a:xfrm>
            <a:custGeom>
              <a:avLst/>
              <a:gdLst/>
              <a:ahLst/>
              <a:cxnLst/>
              <a:rect l="l" t="t" r="r" b="b"/>
              <a:pathLst>
                <a:path w="3654826" h="1527029">
                  <a:moveTo>
                    <a:pt x="0" y="0"/>
                  </a:moveTo>
                  <a:lnTo>
                    <a:pt x="3654826" y="0"/>
                  </a:lnTo>
                  <a:lnTo>
                    <a:pt x="3654826" y="1527029"/>
                  </a:lnTo>
                  <a:lnTo>
                    <a:pt x="0" y="1527029"/>
                  </a:lnTo>
                  <a:close/>
                </a:path>
              </a:pathLst>
            </a:custGeom>
            <a:solidFill>
              <a:srgbClr val="000016">
                <a:alpha val="43922"/>
              </a:srgbClr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3654826" cy="15079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043275" y="2787456"/>
            <a:ext cx="12703440" cy="4882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360"/>
              </a:lnSpc>
            </a:pPr>
            <a:r>
              <a:rPr lang="en-US" sz="20400">
                <a:solidFill>
                  <a:srgbClr val="F4F6FC"/>
                </a:solidFill>
                <a:latin typeface="Jimmy Script"/>
                <a:ea typeface="Jimmy Script"/>
                <a:cs typeface="Jimmy Script"/>
                <a:sym typeface="Jimmy Script"/>
              </a:rPr>
              <a:t>Nuestro Gran Sumo Sacerdote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144000" cy="10302681"/>
            <a:chOff x="0" y="0"/>
            <a:chExt cx="12192000" cy="1373690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5623" r="5623"/>
            <a:stretch>
              <a:fillRect/>
            </a:stretch>
          </p:blipFill>
          <p:spPr>
            <a:xfrm>
              <a:off x="0" y="0"/>
              <a:ext cx="12192000" cy="13736908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10125531" y="829763"/>
            <a:ext cx="8162469" cy="177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640"/>
              </a:lnSpc>
            </a:pPr>
            <a:r>
              <a:rPr lang="en-US" sz="8000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UN MINISTERIO ESENCIAL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37982" y="2739209"/>
            <a:ext cx="8650018" cy="6549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73"/>
              </a:lnSpc>
              <a:spcBef>
                <a:spcPct val="0"/>
              </a:spcBef>
            </a:pPr>
            <a:r>
              <a:rPr lang="en-US" sz="4415" i="1" spc="-132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La intercesión de Cristo por nosotros en el s</a:t>
            </a:r>
            <a:r>
              <a:rPr lang="en-US" sz="4415" i="1" u="none" strike="noStrike" spc="-132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antuario celestial es tan crucial para nuestra salvación como lo fue su muerte.</a:t>
            </a:r>
          </a:p>
          <a:p>
            <a:pPr algn="l">
              <a:lnSpc>
                <a:spcPts val="3973"/>
              </a:lnSpc>
              <a:spcBef>
                <a:spcPct val="0"/>
              </a:spcBef>
            </a:pPr>
            <a:endParaRPr lang="en-US" sz="4415" i="1" u="none" strike="noStrike" spc="-132">
              <a:solidFill>
                <a:srgbClr val="000000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  <a:p>
            <a:pPr algn="l">
              <a:lnSpc>
                <a:spcPts val="3973"/>
              </a:lnSpc>
              <a:spcBef>
                <a:spcPct val="0"/>
              </a:spcBef>
            </a:pPr>
            <a:r>
              <a:rPr lang="en-US" sz="4415" i="1" u="none" strike="noStrike" spc="-132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El libro de Hebreos es la guía principal para entender esta fase vital de la redención.</a:t>
            </a:r>
          </a:p>
          <a:p>
            <a:pPr algn="l">
              <a:lnSpc>
                <a:spcPts val="4050"/>
              </a:lnSpc>
              <a:spcBef>
                <a:spcPct val="0"/>
              </a:spcBef>
            </a:pPr>
            <a:endParaRPr lang="en-US" sz="4415" i="1" u="none" strike="noStrike" spc="-132">
              <a:solidFill>
                <a:srgbClr val="000000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  <a:p>
            <a:pPr algn="l">
              <a:lnSpc>
                <a:spcPts val="4050"/>
              </a:lnSpc>
              <a:spcBef>
                <a:spcPct val="0"/>
              </a:spcBef>
            </a:pPr>
            <a:r>
              <a:rPr lang="en-US" sz="4500" i="1" u="none" strike="noStrike" spc="-135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La misión del sacerdote es actuar en nombre de la humanidad ante Dios.</a:t>
            </a:r>
          </a:p>
          <a:p>
            <a:pPr marL="0" lvl="1" indent="0" algn="l">
              <a:lnSpc>
                <a:spcPts val="3973"/>
              </a:lnSpc>
              <a:spcBef>
                <a:spcPct val="0"/>
              </a:spcBef>
            </a:pPr>
            <a:endParaRPr lang="en-US" sz="4500" i="1" u="none" strike="noStrike" spc="-135">
              <a:solidFill>
                <a:srgbClr val="000000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10639881" y="9994932"/>
            <a:ext cx="610506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MX"/>
          </a:p>
        </p:txBody>
      </p:sp>
      <p:sp>
        <p:nvSpPr>
          <p:cNvPr id="7" name="TextBox 7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4C455F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</a:t>
            </a: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os.com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17197" y="411480"/>
            <a:ext cx="8551047" cy="443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50"/>
              </a:lnSpc>
            </a:pPr>
            <a:r>
              <a:rPr lang="en-US" sz="4500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N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o servimos a un Dios distante e indiferente. Tenemos un Salvador que conoce por experiencia la profundidad del sufrimiento y la fuerza de la tentación.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780595" cy="10302681"/>
            <a:chOff x="0" y="0"/>
            <a:chExt cx="10374127" cy="13736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5035" r="22535"/>
            <a:stretch>
              <a:fillRect/>
            </a:stretch>
          </p:blipFill>
          <p:spPr>
            <a:xfrm>
              <a:off x="0" y="0"/>
              <a:ext cx="10374127" cy="1373690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8417197" y="5113241"/>
            <a:ext cx="8551047" cy="2209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Su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</a:t>
            </a:r>
            <a:r>
              <a:rPr lang="en-US" sz="4500" b="1" u="none" strike="noStrike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humanidad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garantiza su compasión y entendimiento.</a:t>
            </a:r>
          </a:p>
          <a:p>
            <a:pPr marL="0" lvl="0" indent="0" algn="l">
              <a:lnSpc>
                <a:spcPts val="5850"/>
              </a:lnSpc>
            </a:pPr>
            <a:endParaRPr lang="en-US" sz="4500" u="none" strike="noStrike" spc="-135">
              <a:solidFill>
                <a:srgbClr val="343129"/>
              </a:solidFill>
              <a:latin typeface="TT Wellingtons"/>
              <a:ea typeface="TT Wellingtons"/>
              <a:cs typeface="TT Wellingtons"/>
              <a:sym typeface="TT Wellingto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417197" y="7284941"/>
            <a:ext cx="8551047" cy="1466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Su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</a:t>
            </a:r>
            <a:r>
              <a:rPr lang="en-US" sz="4500" b="1" u="none" strike="noStrike" spc="-13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divinidad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garantiza su poder para salvarnos y socorrernos.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144000" y="3276600"/>
            <a:ext cx="8551047" cy="369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50"/>
              </a:lnSpc>
            </a:pPr>
            <a:r>
              <a:rPr lang="en-US" sz="4500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La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puerta hacia el trono de la gracia está abierta. La invitación es a acercarnos hoy, con confianza, para recibir la ayuda que necesitamos.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7780595" cy="10302681"/>
            <a:chOff x="0" y="0"/>
            <a:chExt cx="10374127" cy="1373690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2239" r="12239"/>
            <a:stretch>
              <a:fillRect/>
            </a:stretch>
          </p:blipFill>
          <p:spPr>
            <a:xfrm>
              <a:off x="0" y="0"/>
              <a:ext cx="10374127" cy="1373690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419" b="-6841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817174" y="701337"/>
            <a:ext cx="16653653" cy="8693556"/>
            <a:chOff x="0" y="0"/>
            <a:chExt cx="4386147" cy="2289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6147" cy="2289661"/>
            </a:xfrm>
            <a:custGeom>
              <a:avLst/>
              <a:gdLst/>
              <a:ahLst/>
              <a:cxnLst/>
              <a:rect l="l" t="t" r="r" b="b"/>
              <a:pathLst>
                <a:path w="4386147" h="2289661">
                  <a:moveTo>
                    <a:pt x="0" y="0"/>
                  </a:moveTo>
                  <a:lnTo>
                    <a:pt x="4386147" y="0"/>
                  </a:lnTo>
                  <a:lnTo>
                    <a:pt x="4386147" y="2289661"/>
                  </a:lnTo>
                  <a:lnTo>
                    <a:pt x="0" y="2289661"/>
                  </a:lnTo>
                  <a:close/>
                </a:path>
              </a:pathLst>
            </a:custGeom>
            <a:solidFill>
              <a:srgbClr val="E3DCD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386147" cy="2270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058404" y="4250758"/>
            <a:ext cx="12057071" cy="35829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86"/>
              </a:lnSpc>
            </a:pPr>
            <a:r>
              <a:rPr lang="en-US" sz="28540">
                <a:solidFill>
                  <a:srgbClr val="343129"/>
                </a:solidFill>
                <a:latin typeface="Jimmy Script"/>
                <a:ea typeface="Jimmy Script"/>
                <a:cs typeface="Jimmy Script"/>
                <a:sym typeface="Jimmy Script"/>
              </a:rPr>
              <a:t>maravilloso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26259" y="3688783"/>
            <a:ext cx="6770792" cy="8378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150"/>
              </a:lnSpc>
              <a:spcBef>
                <a:spcPct val="0"/>
              </a:spcBef>
            </a:pPr>
            <a:r>
              <a:rPr lang="en-US" sz="6833" spc="-20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¿No es esto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82887" y="4570882"/>
            <a:ext cx="2878789" cy="4269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0634"/>
              </a:lnSpc>
              <a:spcBef>
                <a:spcPct val="0"/>
              </a:spcBef>
            </a:pPr>
            <a:r>
              <a:rPr lang="en-US" sz="34038" u="none" strike="noStrike">
                <a:solidFill>
                  <a:srgbClr val="343129"/>
                </a:solidFill>
                <a:latin typeface="Jimmy Script"/>
                <a:ea typeface="Jimmy Script"/>
                <a:cs typeface="Jimmy Script"/>
                <a:sym typeface="Jimmy Script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091466" y="1714142"/>
            <a:ext cx="6105069" cy="291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160"/>
              </a:lnSpc>
              <a:spcBef>
                <a:spcPct val="0"/>
              </a:spcBef>
            </a:pPr>
            <a:r>
              <a:rPr lang="en-US" sz="2400" b="1" spc="1920">
                <a:solidFill>
                  <a:srgbClr val="000000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CONCLUSION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5437" y="584710"/>
            <a:ext cx="9117757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5400"/>
              </a:lnSpc>
              <a:spcBef>
                <a:spcPct val="0"/>
              </a:spcBef>
            </a:pPr>
            <a:r>
              <a:rPr lang="en-US" sz="6000" i="1" spc="-179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UN</a:t>
            </a:r>
            <a:r>
              <a:rPr lang="en-US" sz="6000" i="1" u="none" strike="noStrike" spc="-179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 MINISTERIO ESENCIAL TAN COMO LA CRUZ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5437" y="2670685"/>
            <a:ext cx="9991967" cy="7410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50"/>
              </a:lnSpc>
            </a:pPr>
            <a:r>
              <a:rPr lang="en-US" sz="4500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Mient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ras su muerte pagó el precio por el pecado, su ministerio actual como Sumo Sacerdote nos aplica los beneficios de ese sacrificio.</a:t>
            </a:r>
          </a:p>
          <a:p>
            <a:pPr algn="l">
              <a:lnSpc>
                <a:spcPts val="5850"/>
              </a:lnSpc>
            </a:pPr>
            <a:endParaRPr lang="en-US" sz="4500" u="none" strike="noStrike" spc="-135">
              <a:solidFill>
                <a:srgbClr val="343129"/>
              </a:solidFill>
              <a:latin typeface="TT Wellingtons"/>
              <a:ea typeface="TT Wellingtons"/>
              <a:cs typeface="TT Wellingtons"/>
              <a:sym typeface="TT Wellingtons"/>
            </a:endParaRPr>
          </a:p>
          <a:p>
            <a:pPr marL="0" lvl="0" indent="0" algn="l">
              <a:lnSpc>
                <a:spcPts val="5850"/>
              </a:lnSpc>
            </a:pP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El libro de Hebreos en la Biblia es el que revela en profundidad esta etapa crucial de la salvación, explicando el rol sacerdotal de Cristo a nuestro favor.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507405" y="0"/>
            <a:ext cx="7780595" cy="10302681"/>
            <a:chOff x="0" y="0"/>
            <a:chExt cx="10374127" cy="1373690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24889" r="24889"/>
            <a:stretch>
              <a:fillRect/>
            </a:stretch>
          </p:blipFill>
          <p:spPr>
            <a:xfrm>
              <a:off x="0" y="0"/>
              <a:ext cx="10374127" cy="1373690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14163225" y="9976360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 dirty="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8419" b="-68419"/>
            </a:stretch>
          </a:blipFill>
        </p:spPr>
        <p:txBody>
          <a:bodyPr/>
          <a:lstStyle/>
          <a:p>
            <a:endParaRPr lang="es-MX"/>
          </a:p>
        </p:txBody>
      </p:sp>
      <p:grpSp>
        <p:nvGrpSpPr>
          <p:cNvPr id="3" name="Group 3"/>
          <p:cNvGrpSpPr/>
          <p:nvPr/>
        </p:nvGrpSpPr>
        <p:grpSpPr>
          <a:xfrm>
            <a:off x="817174" y="701337"/>
            <a:ext cx="16653653" cy="8693556"/>
            <a:chOff x="0" y="0"/>
            <a:chExt cx="4386147" cy="22896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6147" cy="2289661"/>
            </a:xfrm>
            <a:custGeom>
              <a:avLst/>
              <a:gdLst/>
              <a:ahLst/>
              <a:cxnLst/>
              <a:rect l="l" t="t" r="r" b="b"/>
              <a:pathLst>
                <a:path w="4386147" h="2289661">
                  <a:moveTo>
                    <a:pt x="0" y="0"/>
                  </a:moveTo>
                  <a:lnTo>
                    <a:pt x="4386147" y="0"/>
                  </a:lnTo>
                  <a:lnTo>
                    <a:pt x="4386147" y="2289661"/>
                  </a:lnTo>
                  <a:lnTo>
                    <a:pt x="0" y="2289661"/>
                  </a:lnTo>
                  <a:close/>
                </a:path>
              </a:pathLst>
            </a:custGeom>
            <a:solidFill>
              <a:srgbClr val="E3DCD4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"/>
              <a:ext cx="4386147" cy="22706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866663" y="2864864"/>
            <a:ext cx="6770792" cy="3268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330"/>
              </a:lnSpc>
              <a:spcBef>
                <a:spcPct val="0"/>
              </a:spcBef>
            </a:pPr>
            <a:r>
              <a:rPr lang="en-US" sz="7033" spc="-21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¿Qué se necesita para ser nuestro S</a:t>
            </a:r>
            <a:r>
              <a:rPr lang="en-US" sz="7033" u="none" strike="noStrike" spc="-211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acerdote?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637860" y="7370538"/>
            <a:ext cx="9012280" cy="428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3149"/>
              </a:lnSpc>
              <a:spcBef>
                <a:spcPct val="0"/>
              </a:spcBef>
            </a:pPr>
            <a:r>
              <a:rPr lang="en-US" sz="3499" b="1" spc="2799">
                <a:solidFill>
                  <a:srgbClr val="000000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(HEBREOS 5:1-4)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21905" y="3977063"/>
            <a:ext cx="5030480" cy="1625848"/>
            <a:chOff x="0" y="0"/>
            <a:chExt cx="1324900" cy="4282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24900" cy="428207"/>
            </a:xfrm>
            <a:custGeom>
              <a:avLst/>
              <a:gdLst/>
              <a:ahLst/>
              <a:cxnLst/>
              <a:rect l="l" t="t" r="r" b="b"/>
              <a:pathLst>
                <a:path w="1324900" h="428207">
                  <a:moveTo>
                    <a:pt x="33858" y="0"/>
                  </a:moveTo>
                  <a:lnTo>
                    <a:pt x="1291042" y="0"/>
                  </a:lnTo>
                  <a:cubicBezTo>
                    <a:pt x="1300022" y="0"/>
                    <a:pt x="1308634" y="3567"/>
                    <a:pt x="1314983" y="9917"/>
                  </a:cubicBezTo>
                  <a:cubicBezTo>
                    <a:pt x="1321333" y="16266"/>
                    <a:pt x="1324900" y="24878"/>
                    <a:pt x="1324900" y="33858"/>
                  </a:cubicBezTo>
                  <a:lnTo>
                    <a:pt x="1324900" y="394349"/>
                  </a:lnTo>
                  <a:cubicBezTo>
                    <a:pt x="1324900" y="403328"/>
                    <a:pt x="1321333" y="411940"/>
                    <a:pt x="1314983" y="418290"/>
                  </a:cubicBezTo>
                  <a:cubicBezTo>
                    <a:pt x="1308634" y="424640"/>
                    <a:pt x="1300022" y="428207"/>
                    <a:pt x="1291042" y="428207"/>
                  </a:cubicBezTo>
                  <a:lnTo>
                    <a:pt x="33858" y="428207"/>
                  </a:lnTo>
                  <a:cubicBezTo>
                    <a:pt x="15159" y="428207"/>
                    <a:pt x="0" y="413048"/>
                    <a:pt x="0" y="394349"/>
                  </a:cubicBezTo>
                  <a:lnTo>
                    <a:pt x="0" y="33858"/>
                  </a:lnTo>
                  <a:cubicBezTo>
                    <a:pt x="0" y="24878"/>
                    <a:pt x="3567" y="16266"/>
                    <a:pt x="9917" y="9917"/>
                  </a:cubicBezTo>
                  <a:cubicBezTo>
                    <a:pt x="16266" y="3567"/>
                    <a:pt x="24878" y="0"/>
                    <a:pt x="33858" y="0"/>
                  </a:cubicBez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9525"/>
              <a:ext cx="1324900" cy="418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21905" y="6022114"/>
            <a:ext cx="5030480" cy="1625848"/>
            <a:chOff x="0" y="0"/>
            <a:chExt cx="1324900" cy="4282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324900" cy="428207"/>
            </a:xfrm>
            <a:custGeom>
              <a:avLst/>
              <a:gdLst/>
              <a:ahLst/>
              <a:cxnLst/>
              <a:rect l="l" t="t" r="r" b="b"/>
              <a:pathLst>
                <a:path w="1324900" h="428207">
                  <a:moveTo>
                    <a:pt x="33858" y="0"/>
                  </a:moveTo>
                  <a:lnTo>
                    <a:pt x="1291042" y="0"/>
                  </a:lnTo>
                  <a:cubicBezTo>
                    <a:pt x="1300022" y="0"/>
                    <a:pt x="1308634" y="3567"/>
                    <a:pt x="1314983" y="9917"/>
                  </a:cubicBezTo>
                  <a:cubicBezTo>
                    <a:pt x="1321333" y="16266"/>
                    <a:pt x="1324900" y="24878"/>
                    <a:pt x="1324900" y="33858"/>
                  </a:cubicBezTo>
                  <a:lnTo>
                    <a:pt x="1324900" y="394349"/>
                  </a:lnTo>
                  <a:cubicBezTo>
                    <a:pt x="1324900" y="403328"/>
                    <a:pt x="1321333" y="411940"/>
                    <a:pt x="1314983" y="418290"/>
                  </a:cubicBezTo>
                  <a:cubicBezTo>
                    <a:pt x="1308634" y="424640"/>
                    <a:pt x="1300022" y="428207"/>
                    <a:pt x="1291042" y="428207"/>
                  </a:cubicBezTo>
                  <a:lnTo>
                    <a:pt x="33858" y="428207"/>
                  </a:lnTo>
                  <a:cubicBezTo>
                    <a:pt x="15159" y="428207"/>
                    <a:pt x="0" y="413048"/>
                    <a:pt x="0" y="394349"/>
                  </a:cubicBezTo>
                  <a:lnTo>
                    <a:pt x="0" y="33858"/>
                  </a:lnTo>
                  <a:cubicBezTo>
                    <a:pt x="0" y="24878"/>
                    <a:pt x="3567" y="16266"/>
                    <a:pt x="9917" y="9917"/>
                  </a:cubicBezTo>
                  <a:cubicBezTo>
                    <a:pt x="16266" y="3567"/>
                    <a:pt x="24878" y="0"/>
                    <a:pt x="33858" y="0"/>
                  </a:cubicBezTo>
                  <a:close/>
                </a:path>
              </a:pathLst>
            </a:custGeom>
            <a:solidFill>
              <a:srgbClr val="F4F6FC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9525"/>
              <a:ext cx="1324900" cy="418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2228820" y="5024813"/>
            <a:ext cx="5030480" cy="1625848"/>
            <a:chOff x="0" y="0"/>
            <a:chExt cx="1324900" cy="42820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24900" cy="428207"/>
            </a:xfrm>
            <a:custGeom>
              <a:avLst/>
              <a:gdLst/>
              <a:ahLst/>
              <a:cxnLst/>
              <a:rect l="l" t="t" r="r" b="b"/>
              <a:pathLst>
                <a:path w="1324900" h="428207">
                  <a:moveTo>
                    <a:pt x="33858" y="0"/>
                  </a:moveTo>
                  <a:lnTo>
                    <a:pt x="1291042" y="0"/>
                  </a:lnTo>
                  <a:cubicBezTo>
                    <a:pt x="1300022" y="0"/>
                    <a:pt x="1308634" y="3567"/>
                    <a:pt x="1314983" y="9917"/>
                  </a:cubicBezTo>
                  <a:cubicBezTo>
                    <a:pt x="1321333" y="16266"/>
                    <a:pt x="1324900" y="24878"/>
                    <a:pt x="1324900" y="33858"/>
                  </a:cubicBezTo>
                  <a:lnTo>
                    <a:pt x="1324900" y="394349"/>
                  </a:lnTo>
                  <a:cubicBezTo>
                    <a:pt x="1324900" y="403328"/>
                    <a:pt x="1321333" y="411940"/>
                    <a:pt x="1314983" y="418290"/>
                  </a:cubicBezTo>
                  <a:cubicBezTo>
                    <a:pt x="1308634" y="424640"/>
                    <a:pt x="1300022" y="428207"/>
                    <a:pt x="1291042" y="428207"/>
                  </a:cubicBezTo>
                  <a:lnTo>
                    <a:pt x="33858" y="428207"/>
                  </a:lnTo>
                  <a:cubicBezTo>
                    <a:pt x="15159" y="428207"/>
                    <a:pt x="0" y="413048"/>
                    <a:pt x="0" y="394349"/>
                  </a:cubicBezTo>
                  <a:lnTo>
                    <a:pt x="0" y="33858"/>
                  </a:lnTo>
                  <a:cubicBezTo>
                    <a:pt x="0" y="24878"/>
                    <a:pt x="3567" y="16266"/>
                    <a:pt x="9917" y="9917"/>
                  </a:cubicBezTo>
                  <a:cubicBezTo>
                    <a:pt x="16266" y="3567"/>
                    <a:pt x="24878" y="0"/>
                    <a:pt x="33858" y="0"/>
                  </a:cubicBezTo>
                  <a:close/>
                </a:path>
              </a:pathLst>
            </a:custGeom>
            <a:solidFill>
              <a:srgbClr val="F4F6FC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9525"/>
              <a:ext cx="1324900" cy="418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1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21905" y="8343287"/>
            <a:ext cx="5030480" cy="1625848"/>
            <a:chOff x="0" y="0"/>
            <a:chExt cx="1324900" cy="4282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4900" cy="428207"/>
            </a:xfrm>
            <a:custGeom>
              <a:avLst/>
              <a:gdLst/>
              <a:ahLst/>
              <a:cxnLst/>
              <a:rect l="l" t="t" r="r" b="b"/>
              <a:pathLst>
                <a:path w="1324900" h="428207">
                  <a:moveTo>
                    <a:pt x="33858" y="0"/>
                  </a:moveTo>
                  <a:lnTo>
                    <a:pt x="1291042" y="0"/>
                  </a:lnTo>
                  <a:cubicBezTo>
                    <a:pt x="1300022" y="0"/>
                    <a:pt x="1308634" y="3567"/>
                    <a:pt x="1314983" y="9917"/>
                  </a:cubicBezTo>
                  <a:cubicBezTo>
                    <a:pt x="1321333" y="16266"/>
                    <a:pt x="1324900" y="24878"/>
                    <a:pt x="1324900" y="33858"/>
                  </a:cubicBezTo>
                  <a:lnTo>
                    <a:pt x="1324900" y="394349"/>
                  </a:lnTo>
                  <a:cubicBezTo>
                    <a:pt x="1324900" y="403328"/>
                    <a:pt x="1321333" y="411940"/>
                    <a:pt x="1314983" y="418290"/>
                  </a:cubicBezTo>
                  <a:cubicBezTo>
                    <a:pt x="1308634" y="424640"/>
                    <a:pt x="1300022" y="428207"/>
                    <a:pt x="1291042" y="428207"/>
                  </a:cubicBezTo>
                  <a:lnTo>
                    <a:pt x="33858" y="428207"/>
                  </a:lnTo>
                  <a:cubicBezTo>
                    <a:pt x="15159" y="428207"/>
                    <a:pt x="0" y="413048"/>
                    <a:pt x="0" y="394349"/>
                  </a:cubicBezTo>
                  <a:lnTo>
                    <a:pt x="0" y="33858"/>
                  </a:lnTo>
                  <a:cubicBezTo>
                    <a:pt x="0" y="24878"/>
                    <a:pt x="3567" y="16266"/>
                    <a:pt x="9917" y="9917"/>
                  </a:cubicBezTo>
                  <a:cubicBezTo>
                    <a:pt x="16266" y="3567"/>
                    <a:pt x="24878" y="0"/>
                    <a:pt x="33858" y="0"/>
                  </a:cubicBezTo>
                  <a:close/>
                </a:path>
              </a:pathLst>
            </a:custGeom>
            <a:solidFill>
              <a:srgbClr val="F4F6FC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s-MX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9525"/>
              <a:ext cx="1324900" cy="4186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41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19683" y="4256587"/>
            <a:ext cx="403492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Ser</a:t>
            </a:r>
            <a:r>
              <a:rPr lang="en-US" sz="3500" b="1" u="none" strike="noStrike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 elegido por Dios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648086" y="751439"/>
            <a:ext cx="13106053" cy="212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400"/>
              </a:lnSpc>
              <a:spcBef>
                <a:spcPct val="0"/>
              </a:spcBef>
            </a:pPr>
            <a:r>
              <a:rPr lang="en-US" sz="6000" i="1" spc="-179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Según Hebr</a:t>
            </a:r>
            <a:r>
              <a:rPr lang="en-US" sz="6000" i="1" u="none" strike="noStrike" spc="-179">
                <a:solidFill>
                  <a:srgbClr val="000000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eos, un sacerdote debe cumplir con características muy específicas: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28619" y="4256587"/>
            <a:ext cx="4847102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5"/>
              </a:lnSpc>
              <a:spcBef>
                <a:spcPct val="0"/>
              </a:spcBef>
            </a:pPr>
            <a:r>
              <a:rPr lang="en-US" sz="3496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No toma el honor por sí mismo.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9683" y="6568338"/>
            <a:ext cx="403492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Ser</a:t>
            </a:r>
            <a:r>
              <a:rPr lang="en-US" sz="3500" b="1" u="none" strike="noStrike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 humano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26730" y="8832361"/>
            <a:ext cx="403492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Estar</a:t>
            </a:r>
            <a:r>
              <a:rPr lang="en-US" sz="3500" b="1" u="none" strike="noStrike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 rodeado de debilidades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75012" y="5304337"/>
            <a:ext cx="4034924" cy="106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00"/>
              </a:lnSpc>
              <a:spcBef>
                <a:spcPct val="0"/>
              </a:spcBef>
            </a:pPr>
            <a:r>
              <a:rPr lang="en-US" sz="3500" b="1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Ofrecer sacrificios</a:t>
            </a:r>
            <a:r>
              <a:rPr lang="en-US" sz="3500" b="1" u="none" strike="noStrike" spc="-105">
                <a:solidFill>
                  <a:srgbClr val="343129"/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 por los pecados: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828619" y="5934208"/>
            <a:ext cx="4847102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5"/>
              </a:lnSpc>
              <a:spcBef>
                <a:spcPct val="0"/>
              </a:spcBef>
            </a:pPr>
            <a:r>
              <a:rPr lang="en-US" sz="3496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Para poder actuar en nombre de la humanidad.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828619" y="8370398"/>
            <a:ext cx="5853444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5"/>
              </a:lnSpc>
              <a:spcBef>
                <a:spcPct val="0"/>
              </a:spcBef>
            </a:pPr>
            <a:r>
              <a:rPr lang="en-US" sz="3496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Para poder "compadecerse de los ignorantes y de los que yerran".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53538" y="7101738"/>
            <a:ext cx="5853444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5"/>
              </a:lnSpc>
              <a:spcBef>
                <a:spcPct val="0"/>
              </a:spcBef>
            </a:pPr>
            <a:r>
              <a:rPr lang="en-US" sz="3496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La función central de su misión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91752" y="9641986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4C455F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78654" y="704240"/>
            <a:ext cx="8894570" cy="8894200"/>
            <a:chOff x="0" y="0"/>
            <a:chExt cx="11859426" cy="1185893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748" r="16748"/>
            <a:stretch>
              <a:fillRect/>
            </a:stretch>
          </p:blipFill>
          <p:spPr>
            <a:xfrm>
              <a:off x="0" y="0"/>
              <a:ext cx="11859426" cy="1185893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9750653" y="3813510"/>
            <a:ext cx="6958619" cy="4452742"/>
            <a:chOff x="0" y="0"/>
            <a:chExt cx="1832723" cy="117273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832723" cy="1172739"/>
            </a:xfrm>
            <a:custGeom>
              <a:avLst/>
              <a:gdLst/>
              <a:ahLst/>
              <a:cxnLst/>
              <a:rect l="l" t="t" r="r" b="b"/>
              <a:pathLst>
                <a:path w="1832723" h="1172739">
                  <a:moveTo>
                    <a:pt x="24476" y="0"/>
                  </a:moveTo>
                  <a:lnTo>
                    <a:pt x="1808246" y="0"/>
                  </a:lnTo>
                  <a:cubicBezTo>
                    <a:pt x="1821764" y="0"/>
                    <a:pt x="1832723" y="10958"/>
                    <a:pt x="1832723" y="24476"/>
                  </a:cubicBezTo>
                  <a:lnTo>
                    <a:pt x="1832723" y="1148262"/>
                  </a:lnTo>
                  <a:cubicBezTo>
                    <a:pt x="1832723" y="1161780"/>
                    <a:pt x="1821764" y="1172739"/>
                    <a:pt x="1808246" y="1172739"/>
                  </a:cubicBezTo>
                  <a:lnTo>
                    <a:pt x="24476" y="1172739"/>
                  </a:lnTo>
                  <a:cubicBezTo>
                    <a:pt x="10958" y="1172739"/>
                    <a:pt x="0" y="1161780"/>
                    <a:pt x="0" y="1148262"/>
                  </a:cubicBezTo>
                  <a:lnTo>
                    <a:pt x="0" y="24476"/>
                  </a:lnTo>
                  <a:cubicBezTo>
                    <a:pt x="0" y="10958"/>
                    <a:pt x="10958" y="0"/>
                    <a:pt x="24476" y="0"/>
                  </a:cubicBezTo>
                  <a:close/>
                </a:path>
              </a:pathLst>
            </a:custGeom>
            <a:solidFill>
              <a:srgbClr val="F4F6FC"/>
            </a:solidFill>
          </p:spPr>
          <p:txBody>
            <a:bodyPr/>
            <a:lstStyle/>
            <a:p>
              <a:endParaRPr lang="es-MX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050"/>
              <a:ext cx="1832723" cy="11536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1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2354364" flipH="1">
            <a:off x="7713842" y="-43028"/>
            <a:ext cx="2860316" cy="2753055"/>
          </a:xfrm>
          <a:custGeom>
            <a:avLst/>
            <a:gdLst/>
            <a:ahLst/>
            <a:cxnLst/>
            <a:rect l="l" t="t" r="r" b="b"/>
            <a:pathLst>
              <a:path w="2860316" h="2753055">
                <a:moveTo>
                  <a:pt x="2860316" y="0"/>
                </a:moveTo>
                <a:lnTo>
                  <a:pt x="0" y="0"/>
                </a:lnTo>
                <a:lnTo>
                  <a:pt x="0" y="2753055"/>
                </a:lnTo>
                <a:lnTo>
                  <a:pt x="2860316" y="2753055"/>
                </a:lnTo>
                <a:lnTo>
                  <a:pt x="2860316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8" name="TextBox 8"/>
          <p:cNvSpPr txBox="1"/>
          <p:nvPr/>
        </p:nvSpPr>
        <p:spPr>
          <a:xfrm>
            <a:off x="9750653" y="1543050"/>
            <a:ext cx="711397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7200"/>
              </a:lnSpc>
              <a:spcBef>
                <a:spcPct val="0"/>
              </a:spcBef>
            </a:pPr>
            <a:r>
              <a:rPr lang="en-US" sz="8000">
                <a:solidFill>
                  <a:srgbClr val="F4F6FC"/>
                </a:solidFill>
                <a:latin typeface="Jimmy Script"/>
                <a:ea typeface="Jimmy Script"/>
                <a:cs typeface="Jimmy Script"/>
                <a:sym typeface="Jimmy Script"/>
              </a:rPr>
              <a:t>(Hebreo</a:t>
            </a:r>
            <a:r>
              <a:rPr lang="en-US" sz="8000" u="none" strike="noStrike">
                <a:solidFill>
                  <a:srgbClr val="F4F6FC"/>
                </a:solidFill>
                <a:latin typeface="Jimmy Script"/>
                <a:ea typeface="Jimmy Script"/>
                <a:cs typeface="Jimmy Script"/>
                <a:sym typeface="Jimmy Script"/>
              </a:rPr>
              <a:t>s 2:14)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46572" y="2803756"/>
            <a:ext cx="6814682" cy="511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9984"/>
              </a:lnSpc>
            </a:pPr>
            <a:r>
              <a:rPr lang="en-US" sz="9600" i="1" spc="-288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¿Quién cumple estos requisitos?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985447" y="4309483"/>
            <a:ext cx="6489031" cy="342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545"/>
              </a:lnSpc>
              <a:spcBef>
                <a:spcPct val="0"/>
              </a:spcBef>
            </a:pPr>
            <a:r>
              <a:rPr lang="en-US" sz="3496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Pa</a:t>
            </a:r>
            <a:r>
              <a:rPr lang="en-US" sz="3496" u="none" strike="noStrike" spc="-104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ra cumplir con esto, Cristo tuvo que humillarse y asumir nuestra naturaleza de "carne y sangre", calificando así plenamente para representarnos.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261254" y="799490"/>
            <a:ext cx="2118418" cy="828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344"/>
              </a:lnSpc>
            </a:pPr>
            <a:r>
              <a:rPr lang="en-US" sz="6100" i="1" spc="-183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leer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4C455F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77414" y="3814413"/>
            <a:ext cx="9410586" cy="5784028"/>
            <a:chOff x="0" y="0"/>
            <a:chExt cx="12547448" cy="77120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3818" b="3818"/>
            <a:stretch>
              <a:fillRect/>
            </a:stretch>
          </p:blipFill>
          <p:spPr>
            <a:xfrm>
              <a:off x="0" y="0"/>
              <a:ext cx="12547448" cy="7712037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9391449" y="763905"/>
            <a:ext cx="8382516" cy="1711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6655"/>
              </a:lnSpc>
              <a:spcBef>
                <a:spcPct val="0"/>
              </a:spcBef>
            </a:pPr>
            <a:r>
              <a:rPr lang="en-US" sz="6399" i="1" spc="-191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El M</a:t>
            </a:r>
            <a:r>
              <a:rPr lang="en-US" sz="6399" i="1" u="none" strike="noStrike" spc="-191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ediador Perfecto: Divino y Humano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83411" y="449580"/>
            <a:ext cx="8382516" cy="946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80"/>
              </a:lnSpc>
              <a:spcBef>
                <a:spcPct val="0"/>
              </a:spcBef>
            </a:pPr>
            <a:r>
              <a:rPr lang="en-US" sz="4500" i="1" spc="-135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El t</a:t>
            </a:r>
            <a:r>
              <a:rPr lang="en-US" sz="4500" i="1" u="none" strike="noStrike" spc="-135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exto de </a:t>
            </a:r>
            <a:r>
              <a:rPr lang="en-US" sz="4500" b="1" i="1" u="none" strike="noStrike" spc="-135">
                <a:solidFill>
                  <a:srgbClr val="343129"/>
                </a:solidFill>
                <a:latin typeface="TT Wellingtons Bold Italics"/>
                <a:ea typeface="TT Wellingtons Bold Italics"/>
                <a:cs typeface="TT Wellingtons Bold Italics"/>
                <a:sym typeface="TT Wellingtons Bold Italics"/>
              </a:rPr>
              <a:t>Hebreos 4:14-16</a:t>
            </a:r>
            <a:r>
              <a:rPr lang="en-US" sz="4500" i="1" u="none" strike="noStrike" spc="-135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 lo identifica con dos nombres clave:</a:t>
            </a:r>
          </a:p>
          <a:p>
            <a:pPr algn="l">
              <a:lnSpc>
                <a:spcPts val="4680"/>
              </a:lnSpc>
              <a:spcBef>
                <a:spcPct val="0"/>
              </a:spcBef>
            </a:pPr>
            <a:endParaRPr lang="en-US" sz="4500" i="1" u="none" strike="noStrike" spc="-135">
              <a:solidFill>
                <a:srgbClr val="343129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  <a:p>
            <a:pPr marL="971550" lvl="1" indent="-485775" algn="l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4500" b="1" i="1" u="none" strike="noStrike" spc="-135">
                <a:solidFill>
                  <a:srgbClr val="343129"/>
                </a:solidFill>
                <a:latin typeface="TT Wellingtons Bold Italics"/>
                <a:ea typeface="TT Wellingtons Bold Italics"/>
                <a:cs typeface="TT Wellingtons Bold Italics"/>
                <a:sym typeface="TT Wellingtons Bold Italics"/>
              </a:rPr>
              <a:t>"Jesús"</a:t>
            </a:r>
            <a:r>
              <a:rPr lang="en-US" sz="4500" i="1" u="none" strike="noStrike" spc="-135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: Su nombre humano, común, que significa "Yahvé salva". Ancla su humanidad y el propósito de su misión en nuestra realidad.</a:t>
            </a:r>
          </a:p>
          <a:p>
            <a:pPr marL="971550" lvl="1" indent="-485775" algn="l">
              <a:lnSpc>
                <a:spcPts val="4680"/>
              </a:lnSpc>
              <a:spcBef>
                <a:spcPct val="0"/>
              </a:spcBef>
              <a:buFont typeface="Arial"/>
              <a:buChar char="•"/>
            </a:pPr>
            <a:r>
              <a:rPr lang="en-US" sz="4500" b="1" i="1" u="none" strike="noStrike" spc="-135">
                <a:solidFill>
                  <a:srgbClr val="343129"/>
                </a:solidFill>
                <a:latin typeface="TT Wellingtons Bold Italics"/>
                <a:ea typeface="TT Wellingtons Bold Italics"/>
                <a:cs typeface="TT Wellingtons Bold Italics"/>
                <a:sym typeface="TT Wellingtons Bold Italics"/>
              </a:rPr>
              <a:t>"Hijo de Dios"</a:t>
            </a:r>
            <a:r>
              <a:rPr lang="en-US" sz="4500" i="1" u="none" strike="noStrike" spc="-135">
                <a:solidFill>
                  <a:srgbClr val="343129"/>
                </a:solidFill>
                <a:latin typeface="TT Wellingtons Italics"/>
                <a:ea typeface="TT Wellingtons Italics"/>
                <a:cs typeface="TT Wellingtons Italics"/>
                <a:sym typeface="TT Wellingtons Italics"/>
              </a:rPr>
              <a:t>: Su título divino. Cuando se llamaba Hijo de Dios, sus oyentes entendían que se hacía igual al Padre (Juan 5:18).</a:t>
            </a:r>
          </a:p>
          <a:p>
            <a:pPr marL="0" lvl="1" indent="0" algn="l">
              <a:lnSpc>
                <a:spcPts val="4680"/>
              </a:lnSpc>
              <a:spcBef>
                <a:spcPct val="0"/>
              </a:spcBef>
            </a:pPr>
            <a:endParaRPr lang="en-US" sz="4500" i="1" u="none" strike="noStrike" spc="-135">
              <a:solidFill>
                <a:srgbClr val="343129"/>
              </a:solidFill>
              <a:latin typeface="TT Wellingtons Italics"/>
              <a:ea typeface="TT Wellingtons Italics"/>
              <a:cs typeface="TT Wellingtons Italics"/>
              <a:sym typeface="TT Wellingtons Italic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4C455F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DC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5868238"/>
            <a:ext cx="18288000" cy="4434443"/>
            <a:chOff x="0" y="0"/>
            <a:chExt cx="24384000" cy="5912591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50410" b="25342"/>
            <a:stretch>
              <a:fillRect/>
            </a:stretch>
          </p:blipFill>
          <p:spPr>
            <a:xfrm>
              <a:off x="0" y="0"/>
              <a:ext cx="24384000" cy="5912591"/>
            </a:xfrm>
            <a:prstGeom prst="rect">
              <a:avLst/>
            </a:prstGeom>
          </p:spPr>
        </p:pic>
      </p:grpSp>
      <p:sp>
        <p:nvSpPr>
          <p:cNvPr id="4" name="TextBox 4"/>
          <p:cNvSpPr txBox="1"/>
          <p:nvPr/>
        </p:nvSpPr>
        <p:spPr>
          <a:xfrm>
            <a:off x="2531840" y="1329788"/>
            <a:ext cx="13224319" cy="2952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850"/>
              </a:lnSpc>
            </a:pPr>
            <a:r>
              <a:rPr lang="en-US" sz="4500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Esta</a:t>
            </a:r>
            <a:r>
              <a:rPr lang="en-US" sz="4500" u="none" strike="noStrike" spc="-135">
                <a:solidFill>
                  <a:srgbClr val="343129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unión perfecta de divinidad y humanidad, aunque escape a nuestra lógica, lo convierte en el único mediador calificado, capaz de tomar la mano de Dios y la del hombre para volver a unirlas.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s-MX"/>
          </a:p>
        </p:txBody>
      </p:sp>
      <p:sp>
        <p:nvSpPr>
          <p:cNvPr id="3" name="TextBox 3"/>
          <p:cNvSpPr txBox="1"/>
          <p:nvPr/>
        </p:nvSpPr>
        <p:spPr>
          <a:xfrm>
            <a:off x="1633089" y="2544962"/>
            <a:ext cx="10216502" cy="191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7200"/>
              </a:lnSpc>
              <a:spcBef>
                <a:spcPct val="0"/>
              </a:spcBef>
            </a:pPr>
            <a:r>
              <a:rPr lang="en-US" sz="8000" spc="-240">
                <a:solidFill>
                  <a:srgbClr val="F4F6FC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 "Tentado en TODO como nosotros"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037074" y="5444717"/>
            <a:ext cx="10216502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0"/>
              </a:lnSpc>
            </a:pPr>
            <a:r>
              <a:rPr lang="en-US" sz="4500" spc="-135">
                <a:solidFill>
                  <a:srgbClr val="F4F6FC"/>
                </a:solidFill>
                <a:latin typeface="TT Wellingtons"/>
                <a:ea typeface="TT Wellingtons"/>
                <a:cs typeface="TT Wellingtons"/>
                <a:sym typeface="TT Wellingtons"/>
              </a:rPr>
              <a:t>¿Realmente Él entiende mis luchas?</a:t>
            </a:r>
          </a:p>
          <a:p>
            <a:pPr algn="l">
              <a:lnSpc>
                <a:spcPts val="7200"/>
              </a:lnSpc>
              <a:spcBef>
                <a:spcPct val="0"/>
              </a:spcBef>
            </a:pPr>
            <a:endParaRPr lang="en-US" sz="4500" spc="-135">
              <a:solidFill>
                <a:srgbClr val="F4F6FC"/>
              </a:solidFill>
              <a:latin typeface="TT Wellingtons"/>
              <a:ea typeface="TT Wellingtons"/>
              <a:cs typeface="TT Wellingtons"/>
              <a:sym typeface="TT Wellington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753678" y="9604059"/>
            <a:ext cx="4124775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just">
              <a:lnSpc>
                <a:spcPts val="1800"/>
              </a:lnSpc>
              <a:spcBef>
                <a:spcPct val="0"/>
              </a:spcBef>
            </a:pPr>
            <a:r>
              <a:rPr lang="en-US" sz="2000" b="1" spc="-60">
                <a:solidFill>
                  <a:srgbClr val="F4F6FC">
                    <a:alpha val="44706"/>
                  </a:srgbClr>
                </a:solidFill>
                <a:latin typeface="TT Wellingtons Bold"/>
                <a:ea typeface="TT Wellingtons Bold"/>
                <a:cs typeface="TT Wellingtons Bold"/>
                <a:sym typeface="TT Wellingtons Bold"/>
              </a:rPr>
              <a:t>recursos-biblicos.com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1096</Words>
  <Application>Microsoft Office PowerPoint</Application>
  <PresentationFormat>Personalizado</PresentationFormat>
  <Paragraphs>101</Paragraphs>
  <Slides>22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33" baseType="lpstr">
      <vt:lpstr>Arial</vt:lpstr>
      <vt:lpstr>TT Wellingtons Bold Italics</vt:lpstr>
      <vt:lpstr>TT Wellingtons Bold</vt:lpstr>
      <vt:lpstr>TT Wellingtons Extra-Light Italics</vt:lpstr>
      <vt:lpstr>Glacial Indifference</vt:lpstr>
      <vt:lpstr>TT Wellingtons</vt:lpstr>
      <vt:lpstr>Malibu</vt:lpstr>
      <vt:lpstr>TT Wellingtons Italics</vt:lpstr>
      <vt:lpstr>Jimmy Script</vt:lpstr>
      <vt:lpstr>Calibri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Nuestro Gran Sumo Sacerdote</dc:title>
  <cp:lastModifiedBy>Diego Castilla</cp:lastModifiedBy>
  <cp:revision>3</cp:revision>
  <dcterms:created xsi:type="dcterms:W3CDTF">2006-08-16T00:00:00Z</dcterms:created>
  <dcterms:modified xsi:type="dcterms:W3CDTF">2025-09-18T16:38:43Z</dcterms:modified>
  <dc:identifier>DAGzKEXhxgo</dc:identifier>
</cp:coreProperties>
</file>