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9"/>
  </p:notesMasterIdLst>
  <p:sldIdLst>
    <p:sldId id="256" r:id="rId2"/>
    <p:sldId id="274" r:id="rId3"/>
    <p:sldId id="258" r:id="rId4"/>
    <p:sldId id="259" r:id="rId5"/>
    <p:sldId id="280" r:id="rId6"/>
    <p:sldId id="272" r:id="rId7"/>
    <p:sldId id="273" r:id="rId8"/>
    <p:sldId id="275" r:id="rId9"/>
    <p:sldId id="276" r:id="rId10"/>
    <p:sldId id="277" r:id="rId11"/>
    <p:sldId id="263" r:id="rId12"/>
    <p:sldId id="264" r:id="rId13"/>
    <p:sldId id="266" r:id="rId14"/>
    <p:sldId id="267" r:id="rId15"/>
    <p:sldId id="278" r:id="rId16"/>
    <p:sldId id="279" r:id="rId17"/>
    <p:sldId id="271"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2"/>
    <p:restoredTop sz="94655"/>
  </p:normalViewPr>
  <p:slideViewPr>
    <p:cSldViewPr snapToGrid="0" snapToObjects="1">
      <p:cViewPr varScale="1">
        <p:scale>
          <a:sx n="94" d="100"/>
          <a:sy n="94" d="100"/>
        </p:scale>
        <p:origin x="704"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2AA5FE-E645-0246-AB5B-A3A92BF7D479}" type="datetimeFigureOut">
              <a:rPr lang="es-PE" smtClean="0"/>
              <a:t>28/09/21</a:t>
            </a:fld>
            <a:endParaRPr lang="es-PE"/>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P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61C915-A77D-9341-A5E3-43BD085AAAD3}" type="slidenum">
              <a:rPr lang="es-PE" smtClean="0"/>
              <a:t>‹Nº›</a:t>
            </a:fld>
            <a:endParaRPr lang="es-PE"/>
          </a:p>
        </p:txBody>
      </p:sp>
    </p:spTree>
    <p:extLst>
      <p:ext uri="{BB962C8B-B14F-4D97-AF65-F5344CB8AC3E}">
        <p14:creationId xmlns:p14="http://schemas.microsoft.com/office/powerpoint/2010/main" val="3414586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dirty="0"/>
          </a:p>
        </p:txBody>
      </p:sp>
      <p:sp>
        <p:nvSpPr>
          <p:cNvPr id="4" name="Marcador de número de diapositiva 3"/>
          <p:cNvSpPr>
            <a:spLocks noGrp="1"/>
          </p:cNvSpPr>
          <p:nvPr>
            <p:ph type="sldNum" sz="quarter" idx="5"/>
          </p:nvPr>
        </p:nvSpPr>
        <p:spPr/>
        <p:txBody>
          <a:bodyPr/>
          <a:lstStyle/>
          <a:p>
            <a:fld id="{3D61C915-A77D-9341-A5E3-43BD085AAAD3}" type="slidenum">
              <a:rPr lang="es-PE" smtClean="0"/>
              <a:t>13</a:t>
            </a:fld>
            <a:endParaRPr lang="es-PE"/>
          </a:p>
        </p:txBody>
      </p:sp>
    </p:spTree>
    <p:extLst>
      <p:ext uri="{BB962C8B-B14F-4D97-AF65-F5344CB8AC3E}">
        <p14:creationId xmlns:p14="http://schemas.microsoft.com/office/powerpoint/2010/main" val="2669051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E24A41B-8230-F04C-AA2E-DDC5C6622542}" type="datetimeFigureOut">
              <a:rPr lang="en-US" smtClean="0"/>
              <a:t>9/27/21</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BBE1E084-EF91-E042-A4C3-D2FAA7083384}" type="slidenum">
              <a:rPr lang="en-US" smtClean="0"/>
              <a:t>‹Nº›</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24A41B-8230-F04C-AA2E-DDC5C6622542}" type="datetimeFigureOut">
              <a:rPr lang="en-US" smtClean="0"/>
              <a:t>9/27/21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E1E084-EF91-E042-A4C3-D2FAA7083384}" type="slidenum">
              <a:rPr lang="en-US" smtClean="0"/>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E24A41B-8230-F04C-AA2E-DDC5C6622542}" type="datetimeFigureOut">
              <a:rPr lang="en-US" smtClean="0"/>
              <a:t>9/27/21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E1E084-EF91-E042-A4C3-D2FAA7083384}" type="slidenum">
              <a:rPr lang="en-US" smtClean="0"/>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24A41B-8230-F04C-AA2E-DDC5C6622542}" type="datetimeFigureOut">
              <a:rPr lang="en-US" smtClean="0"/>
              <a:t>9/27/21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E1E084-EF91-E042-A4C3-D2FAA7083384}" type="slidenum">
              <a:rPr lang="en-US" smtClean="0"/>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E24A41B-8230-F04C-AA2E-DDC5C6622542}" type="datetimeFigureOut">
              <a:rPr lang="en-US" smtClean="0"/>
              <a:t>9/27/21</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E1E084-EF91-E042-A4C3-D2FAA7083384}" type="slidenum">
              <a:rPr lang="en-US" smtClean="0"/>
              <a:t>‹Nº›</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a:t>Click to edit Master title style</a:t>
            </a:r>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E24A41B-8230-F04C-AA2E-DDC5C6622542}" type="datetimeFigureOut">
              <a:rPr lang="en-US" smtClean="0"/>
              <a:t>9/27/21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E1E084-EF91-E042-A4C3-D2FAA7083384}" type="slidenum">
              <a:rPr lang="en-US" smtClean="0"/>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E24A41B-8230-F04C-AA2E-DDC5C6622542}" type="datetimeFigureOut">
              <a:rPr lang="en-US" smtClean="0"/>
              <a:t>9/27/21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E1E084-EF91-E042-A4C3-D2FAA7083384}" type="slidenum">
              <a:rPr lang="en-US" smtClean="0"/>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E24A41B-8230-F04C-AA2E-DDC5C6622542}" type="datetimeFigureOut">
              <a:rPr lang="en-US" smtClean="0"/>
              <a:t>9/27/21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E1E084-EF91-E042-A4C3-D2FAA7083384}" type="slidenum">
              <a:rPr lang="en-US" smtClean="0"/>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1E24A41B-8230-F04C-AA2E-DDC5C6622542}" type="datetimeFigureOut">
              <a:rPr lang="en-US" smtClean="0"/>
              <a:t>9/27/21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E1E084-EF91-E042-A4C3-D2FAA7083384}" type="slidenum">
              <a:rPr lang="en-US" smtClean="0"/>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E24A41B-8230-F04C-AA2E-DDC5C6622542}" type="datetimeFigureOut">
              <a:rPr lang="en-US" smtClean="0"/>
              <a:t>9/27/21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E1E084-EF91-E042-A4C3-D2FAA7083384}" type="slidenum">
              <a:rPr lang="en-US" smtClean="0"/>
              <a:t>‹Nº›</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5" name="Date Placeholder 4"/>
          <p:cNvSpPr>
            <a:spLocks noGrp="1"/>
          </p:cNvSpPr>
          <p:nvPr>
            <p:ph type="dt" sz="half" idx="10"/>
          </p:nvPr>
        </p:nvSpPr>
        <p:spPr/>
        <p:txBody>
          <a:bodyPr/>
          <a:lstStyle/>
          <a:p>
            <a:fld id="{1E24A41B-8230-F04C-AA2E-DDC5C6622542}" type="datetimeFigureOut">
              <a:rPr lang="en-US" smtClean="0"/>
              <a:t>9/27/21</a:t>
            </a:fld>
            <a:endParaRPr lang="en-US"/>
          </a:p>
        </p:txBody>
      </p:sp>
      <p:sp>
        <p:nvSpPr>
          <p:cNvPr id="7" name="Slide Number Placeholder 6"/>
          <p:cNvSpPr>
            <a:spLocks noGrp="1"/>
          </p:cNvSpPr>
          <p:nvPr>
            <p:ph type="sldNum" sz="quarter" idx="12"/>
          </p:nvPr>
        </p:nvSpPr>
        <p:spPr/>
        <p:txBody>
          <a:bodyPr/>
          <a:lstStyle/>
          <a:p>
            <a:fld id="{BBE1E084-EF91-E042-A4C3-D2FAA7083384}" type="slidenum">
              <a:rPr lang="en-US" smtClean="0"/>
              <a:t>‹Nº›</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1E24A41B-8230-F04C-AA2E-DDC5C6622542}" type="datetimeFigureOut">
              <a:rPr lang="en-US" smtClean="0"/>
              <a:t>9/27/21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BBE1E084-EF91-E042-A4C3-D2FAA7083384}" type="slidenum">
              <a:rPr lang="en-US" smtClean="0"/>
              <a:t>‹Nº›</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85000" lnSpcReduction="10000"/>
          </a:bodyPr>
          <a:lstStyle/>
          <a:p>
            <a:r>
              <a:rPr lang="en-US" dirty="0"/>
              <a:t>¿</a:t>
            </a:r>
            <a:r>
              <a:rPr lang="en-US" dirty="0" err="1"/>
              <a:t>Cuál</a:t>
            </a:r>
            <a:r>
              <a:rPr lang="en-US" dirty="0"/>
              <a:t> es el </a:t>
            </a:r>
            <a:r>
              <a:rPr lang="en-US" dirty="0" err="1"/>
              <a:t>conocimiento</a:t>
            </a:r>
            <a:r>
              <a:rPr lang="en-US" dirty="0"/>
              <a:t> </a:t>
            </a:r>
            <a:r>
              <a:rPr lang="en-US" dirty="0" err="1"/>
              <a:t>más</a:t>
            </a:r>
            <a:r>
              <a:rPr lang="en-US" dirty="0"/>
              <a:t> </a:t>
            </a:r>
            <a:r>
              <a:rPr lang="en-US" dirty="0" err="1"/>
              <a:t>importante</a:t>
            </a:r>
            <a:r>
              <a:rPr lang="en-US" dirty="0"/>
              <a:t>?</a:t>
            </a:r>
          </a:p>
          <a:p>
            <a:endParaRPr lang="en-US" dirty="0"/>
          </a:p>
        </p:txBody>
      </p:sp>
      <p:sp>
        <p:nvSpPr>
          <p:cNvPr id="2" name="Title 1"/>
          <p:cNvSpPr>
            <a:spLocks noGrp="1"/>
          </p:cNvSpPr>
          <p:nvPr>
            <p:ph type="ctrTitle"/>
          </p:nvPr>
        </p:nvSpPr>
        <p:spPr>
          <a:xfrm>
            <a:off x="604705" y="736979"/>
            <a:ext cx="6629400" cy="3709255"/>
          </a:xfrm>
        </p:spPr>
        <p:txBody>
          <a:bodyPr/>
          <a:lstStyle/>
          <a:p>
            <a:r>
              <a:rPr lang="en-US" dirty="0"/>
              <a:t>Nuestra </a:t>
            </a:r>
            <a:r>
              <a:rPr lang="en-US" dirty="0" err="1"/>
              <a:t>filosofía</a:t>
            </a:r>
            <a:endParaRPr lang="en-US" dirty="0"/>
          </a:p>
        </p:txBody>
      </p:sp>
      <p:sp>
        <p:nvSpPr>
          <p:cNvPr id="4" name="Rectangle 3"/>
          <p:cNvSpPr/>
          <p:nvPr/>
        </p:nvSpPr>
        <p:spPr>
          <a:xfrm>
            <a:off x="3690989" y="3244334"/>
            <a:ext cx="1762021" cy="369332"/>
          </a:xfrm>
          <a:prstGeom prst="rect">
            <a:avLst/>
          </a:prstGeom>
        </p:spPr>
        <p:txBody>
          <a:bodyPr wrap="none">
            <a:spAutoFit/>
          </a:bodyPr>
          <a:lstStyle/>
          <a:p>
            <a:r>
              <a:rPr lang="en-US" dirty="0"/>
              <a:t>George R. Knight</a:t>
            </a:r>
          </a:p>
        </p:txBody>
      </p:sp>
    </p:spTree>
    <p:extLst>
      <p:ext uri="{BB962C8B-B14F-4D97-AF65-F5344CB8AC3E}">
        <p14:creationId xmlns:p14="http://schemas.microsoft.com/office/powerpoint/2010/main" val="15197698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A21AE2-EBB2-CA42-9B50-FAE042BC9B9C}"/>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id="{2A1AA9EE-54BF-C448-B8CD-47FC64377A20}"/>
              </a:ext>
            </a:extLst>
          </p:cNvPr>
          <p:cNvSpPr>
            <a:spLocks noGrp="1"/>
          </p:cNvSpPr>
          <p:nvPr>
            <p:ph idx="1"/>
          </p:nvPr>
        </p:nvSpPr>
        <p:spPr/>
        <p:txBody>
          <a:bodyPr>
            <a:normAutofit lnSpcReduction="10000"/>
          </a:bodyPr>
          <a:lstStyle/>
          <a:p>
            <a:r>
              <a:rPr lang="es-PE" dirty="0"/>
              <a:t>Como cristianos, debemos rechazar las conclusiones de Spencer, que reflejan una perspectiva naturalista de la realidad y la verdad. Sin embargo, deben enfrentarseel aspecto más amplio que está involucrado en el argumento.</a:t>
            </a:r>
          </a:p>
          <a:p>
            <a:r>
              <a:rPr lang="es-PE" dirty="0"/>
              <a:t>La pregunta planteada por Spencer, "¿Cuál es el conocimiento más importante?" es la pregunta más importante sobre el plan de estudios que pueden hacer los planificadores del currículo cristiano. Puede aprender mucho del procedimiento racional que utilizó Spencer en el desarrollo de su respuesta</a:t>
            </a:r>
          </a:p>
        </p:txBody>
      </p:sp>
    </p:spTree>
    <p:extLst>
      <p:ext uri="{BB962C8B-B14F-4D97-AF65-F5344CB8AC3E}">
        <p14:creationId xmlns:p14="http://schemas.microsoft.com/office/powerpoint/2010/main" val="5234802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Mark Van Doren </a:t>
            </a:r>
            <a:r>
              <a:rPr lang="en-US" dirty="0" err="1"/>
              <a:t>señaló</a:t>
            </a:r>
            <a:r>
              <a:rPr lang="en-US" dirty="0"/>
              <a:t> que "una </a:t>
            </a:r>
            <a:r>
              <a:rPr lang="en-US" dirty="0" err="1"/>
              <a:t>escuela</a:t>
            </a:r>
            <a:r>
              <a:rPr lang="en-US" dirty="0"/>
              <a:t> no </a:t>
            </a:r>
            <a:r>
              <a:rPr lang="en-US" dirty="0" err="1"/>
              <a:t>tiene</a:t>
            </a:r>
            <a:r>
              <a:rPr lang="en-US" dirty="0"/>
              <a:t> </a:t>
            </a:r>
            <a:r>
              <a:rPr lang="en-US" dirty="0" err="1"/>
              <a:t>sentido</a:t>
            </a:r>
            <a:r>
              <a:rPr lang="en-US" dirty="0"/>
              <a:t> sin un plan de </a:t>
            </a:r>
            <a:r>
              <a:rPr lang="en-US" dirty="0" err="1"/>
              <a:t>estudios</a:t>
            </a:r>
            <a:r>
              <a:rPr lang="en-US" dirty="0"/>
              <a:t>, </a:t>
            </a:r>
            <a:r>
              <a:rPr lang="en-US" dirty="0" err="1"/>
              <a:t>pero</a:t>
            </a:r>
            <a:r>
              <a:rPr lang="en-US" dirty="0"/>
              <a:t> </a:t>
            </a:r>
            <a:r>
              <a:rPr lang="en-US" dirty="0" err="1"/>
              <a:t>esto</a:t>
            </a:r>
            <a:r>
              <a:rPr lang="en-US" dirty="0"/>
              <a:t> es </a:t>
            </a:r>
            <a:r>
              <a:rPr lang="en-US" dirty="0" err="1"/>
              <a:t>aún</a:t>
            </a:r>
            <a:r>
              <a:rPr lang="en-US" dirty="0"/>
              <a:t> </a:t>
            </a:r>
            <a:r>
              <a:rPr lang="en-US" dirty="0" err="1"/>
              <a:t>más</a:t>
            </a:r>
            <a:r>
              <a:rPr lang="en-US" dirty="0"/>
              <a:t> </a:t>
            </a:r>
            <a:r>
              <a:rPr lang="en-US" dirty="0" err="1"/>
              <a:t>cierto</a:t>
            </a:r>
            <a:r>
              <a:rPr lang="en-US" dirty="0"/>
              <a:t> </a:t>
            </a:r>
            <a:r>
              <a:rPr lang="en-US" dirty="0" err="1"/>
              <a:t>cuando</a:t>
            </a:r>
            <a:r>
              <a:rPr lang="en-US" dirty="0"/>
              <a:t> </a:t>
            </a:r>
            <a:r>
              <a:rPr lang="en-US" dirty="0" err="1"/>
              <a:t>tiene</a:t>
            </a:r>
            <a:r>
              <a:rPr lang="en-US" dirty="0"/>
              <a:t> un plan de </a:t>
            </a:r>
            <a:r>
              <a:rPr lang="en-US" dirty="0" err="1"/>
              <a:t>estudios</a:t>
            </a:r>
            <a:r>
              <a:rPr lang="en-US" dirty="0"/>
              <a:t> sin </a:t>
            </a:r>
            <a:r>
              <a:rPr lang="en-US" dirty="0" err="1"/>
              <a:t>sentido</a:t>
            </a:r>
            <a:r>
              <a:rPr lang="en-US" dirty="0"/>
              <a:t>".</a:t>
            </a:r>
          </a:p>
          <a:p>
            <a:r>
              <a:rPr lang="en-US" dirty="0"/>
              <a:t>El </a:t>
            </a:r>
            <a:r>
              <a:rPr lang="en-US" dirty="0" err="1"/>
              <a:t>educador</a:t>
            </a:r>
            <a:r>
              <a:rPr lang="en-US" dirty="0"/>
              <a:t> </a:t>
            </a:r>
            <a:r>
              <a:rPr lang="en-US" dirty="0" err="1"/>
              <a:t>adventista</a:t>
            </a:r>
            <a:r>
              <a:rPr lang="en-US" dirty="0"/>
              <a:t>, </a:t>
            </a:r>
            <a:r>
              <a:rPr lang="en-US" dirty="0" err="1"/>
              <a:t>como</a:t>
            </a:r>
            <a:r>
              <a:rPr lang="en-US" dirty="0"/>
              <a:t> Spencer, debe resolver la </a:t>
            </a:r>
            <a:r>
              <a:rPr lang="en-US" dirty="0" err="1"/>
              <a:t>cuestión</a:t>
            </a:r>
            <a:r>
              <a:rPr lang="en-US" dirty="0"/>
              <a:t> de "</a:t>
            </a:r>
            <a:r>
              <a:rPr lang="en-US" dirty="0" err="1"/>
              <a:t>qué</a:t>
            </a:r>
            <a:r>
              <a:rPr lang="en-US" dirty="0"/>
              <a:t> </a:t>
            </a:r>
            <a:r>
              <a:rPr lang="en-US" dirty="0" err="1"/>
              <a:t>cosas</a:t>
            </a:r>
            <a:r>
              <a:rPr lang="en-US" dirty="0"/>
              <a:t> </a:t>
            </a:r>
            <a:r>
              <a:rPr lang="en-US" dirty="0" err="1"/>
              <a:t>nos</a:t>
            </a:r>
            <a:r>
              <a:rPr lang="en-US" dirty="0"/>
              <a:t> </a:t>
            </a:r>
            <a:r>
              <a:rPr lang="en-US" dirty="0" err="1"/>
              <a:t>interesa</a:t>
            </a:r>
            <a:r>
              <a:rPr lang="en-US" dirty="0"/>
              <a:t> </a:t>
            </a:r>
            <a:r>
              <a:rPr lang="en-US" dirty="0" err="1"/>
              <a:t>más</a:t>
            </a:r>
            <a:r>
              <a:rPr lang="en-US" dirty="0"/>
              <a:t> saber".</a:t>
            </a:r>
          </a:p>
          <a:p>
            <a:r>
              <a:rPr lang="en-US" dirty="0"/>
              <a:t>La </a:t>
            </a:r>
            <a:r>
              <a:rPr lang="en-US" dirty="0" err="1"/>
              <a:t>respuesta</a:t>
            </a:r>
            <a:r>
              <a:rPr lang="en-US" dirty="0"/>
              <a:t>, </a:t>
            </a:r>
            <a:r>
              <a:rPr lang="en-US" dirty="0" err="1"/>
              <a:t>como</a:t>
            </a:r>
            <a:r>
              <a:rPr lang="en-US" dirty="0"/>
              <a:t> </a:t>
            </a:r>
            <a:r>
              <a:rPr lang="en-US" dirty="0" err="1"/>
              <a:t>argumentó</a:t>
            </a:r>
            <a:r>
              <a:rPr lang="en-US" dirty="0"/>
              <a:t> Spencer, </a:t>
            </a:r>
            <a:r>
              <a:rPr lang="en-US" dirty="0" err="1"/>
              <a:t>nos</a:t>
            </a:r>
            <a:r>
              <a:rPr lang="en-US" dirty="0"/>
              <a:t> </a:t>
            </a:r>
            <a:r>
              <a:rPr lang="en-US" dirty="0" err="1"/>
              <a:t>ayudará</a:t>
            </a:r>
            <a:r>
              <a:rPr lang="en-US" dirty="0"/>
              <a:t> a </a:t>
            </a:r>
            <a:r>
              <a:rPr lang="en-US" dirty="0" err="1"/>
              <a:t>evaluar</a:t>
            </a:r>
            <a:r>
              <a:rPr lang="en-US" dirty="0"/>
              <a:t> el valor </a:t>
            </a:r>
            <a:r>
              <a:rPr lang="en-US" dirty="0" err="1"/>
              <a:t>relativo</a:t>
            </a:r>
            <a:r>
              <a:rPr lang="en-US" dirty="0"/>
              <a:t> de </a:t>
            </a:r>
            <a:r>
              <a:rPr lang="en-US" dirty="0" err="1"/>
              <a:t>varios</a:t>
            </a:r>
            <a:r>
              <a:rPr lang="en-US" dirty="0"/>
              <a:t> </a:t>
            </a:r>
            <a:r>
              <a:rPr lang="en-US" dirty="0" err="1"/>
              <a:t>elementos</a:t>
            </a:r>
            <a:r>
              <a:rPr lang="en-US" dirty="0"/>
              <a:t> del plan de </a:t>
            </a:r>
            <a:r>
              <a:rPr lang="en-US" dirty="0" err="1"/>
              <a:t>estudios</a:t>
            </a:r>
            <a:r>
              <a:rPr lang="en-US" dirty="0"/>
              <a:t>.</a:t>
            </a:r>
          </a:p>
        </p:txBody>
      </p:sp>
    </p:spTree>
    <p:extLst>
      <p:ext uri="{BB962C8B-B14F-4D97-AF65-F5344CB8AC3E}">
        <p14:creationId xmlns:p14="http://schemas.microsoft.com/office/powerpoint/2010/main" val="1768623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Cómo</a:t>
            </a:r>
            <a:r>
              <a:rPr lang="en-US" dirty="0"/>
              <a:t> es </a:t>
            </a:r>
            <a:r>
              <a:rPr lang="en-US" dirty="0" err="1"/>
              <a:t>nuestro</a:t>
            </a:r>
            <a:r>
              <a:rPr lang="en-US" dirty="0"/>
              <a:t> plan de </a:t>
            </a:r>
            <a:r>
              <a:rPr lang="en-US" dirty="0" err="1"/>
              <a:t>Estudios</a:t>
            </a:r>
            <a:r>
              <a:rPr lang="en-US" dirty="0"/>
              <a:t>?</a:t>
            </a:r>
          </a:p>
        </p:txBody>
      </p:sp>
      <p:sp>
        <p:nvSpPr>
          <p:cNvPr id="3" name="Content Placeholder 2"/>
          <p:cNvSpPr>
            <a:spLocks noGrp="1"/>
          </p:cNvSpPr>
          <p:nvPr>
            <p:ph idx="1"/>
          </p:nvPr>
        </p:nvSpPr>
        <p:spPr/>
        <p:txBody>
          <a:bodyPr/>
          <a:lstStyle/>
          <a:p>
            <a:r>
              <a:rPr lang="en-US" dirty="0"/>
              <a:t>El plan de </a:t>
            </a:r>
            <a:r>
              <a:rPr lang="en-US" dirty="0" err="1"/>
              <a:t>estudios</a:t>
            </a:r>
            <a:r>
              <a:rPr lang="en-US" dirty="0"/>
              <a:t> de las </a:t>
            </a:r>
            <a:r>
              <a:rPr lang="en-US" dirty="0" err="1"/>
              <a:t>escuelas</a:t>
            </a:r>
            <a:r>
              <a:rPr lang="en-US" dirty="0"/>
              <a:t> y </a:t>
            </a:r>
            <a:r>
              <a:rPr lang="en-US" dirty="0" err="1"/>
              <a:t>universidades</a:t>
            </a:r>
            <a:r>
              <a:rPr lang="en-US" dirty="0"/>
              <a:t> </a:t>
            </a:r>
            <a:r>
              <a:rPr lang="en-US" dirty="0" err="1"/>
              <a:t>adventistas</a:t>
            </a:r>
            <a:r>
              <a:rPr lang="en-US" dirty="0"/>
              <a:t> no debe ser un mero </a:t>
            </a:r>
            <a:r>
              <a:rPr lang="en-US" dirty="0" err="1"/>
              <a:t>reajuste</a:t>
            </a:r>
            <a:r>
              <a:rPr lang="en-US" dirty="0"/>
              <a:t> o </a:t>
            </a:r>
            <a:r>
              <a:rPr lang="en-US" dirty="0" err="1"/>
              <a:t>adopción</a:t>
            </a:r>
            <a:r>
              <a:rPr lang="en-US" dirty="0"/>
              <a:t> del plan de </a:t>
            </a:r>
            <a:r>
              <a:rPr lang="en-US" dirty="0" err="1"/>
              <a:t>estudios</a:t>
            </a:r>
            <a:r>
              <a:rPr lang="en-US" dirty="0"/>
              <a:t> "secular" de la </a:t>
            </a:r>
            <a:r>
              <a:rPr lang="en-US" dirty="0" err="1"/>
              <a:t>sociedad</a:t>
            </a:r>
            <a:r>
              <a:rPr lang="en-US" dirty="0"/>
              <a:t> </a:t>
            </a:r>
            <a:r>
              <a:rPr lang="en-US" dirty="0" err="1"/>
              <a:t>en</a:t>
            </a:r>
            <a:r>
              <a:rPr lang="en-US" dirty="0"/>
              <a:t> general.</a:t>
            </a:r>
          </a:p>
          <a:p>
            <a:r>
              <a:rPr lang="en-US" dirty="0"/>
              <a:t>El </a:t>
            </a:r>
            <a:r>
              <a:rPr lang="en-US" dirty="0" err="1"/>
              <a:t>cristianismo</a:t>
            </a:r>
            <a:r>
              <a:rPr lang="en-US" dirty="0"/>
              <a:t> </a:t>
            </a:r>
            <a:r>
              <a:rPr lang="en-US" dirty="0" err="1"/>
              <a:t>bíblico</a:t>
            </a:r>
            <a:r>
              <a:rPr lang="en-US" dirty="0"/>
              <a:t> </a:t>
            </a:r>
            <a:r>
              <a:rPr lang="en-US" dirty="0" err="1"/>
              <a:t>tiene</a:t>
            </a:r>
            <a:r>
              <a:rPr lang="en-US" dirty="0"/>
              <a:t> una </a:t>
            </a:r>
            <a:r>
              <a:rPr lang="en-US" dirty="0" err="1"/>
              <a:t>cosmovisión</a:t>
            </a:r>
            <a:r>
              <a:rPr lang="en-US" dirty="0"/>
              <a:t> </a:t>
            </a:r>
            <a:r>
              <a:rPr lang="en-US" dirty="0" err="1"/>
              <a:t>única</a:t>
            </a:r>
            <a:r>
              <a:rPr lang="en-US" dirty="0"/>
              <a:t>. Por lo tanto, el plan de </a:t>
            </a:r>
            <a:r>
              <a:rPr lang="en-US" dirty="0" err="1"/>
              <a:t>estudios</a:t>
            </a:r>
            <a:r>
              <a:rPr lang="en-US" dirty="0"/>
              <a:t> </a:t>
            </a:r>
            <a:r>
              <a:rPr lang="en-US" dirty="0" err="1"/>
              <a:t>adventista</a:t>
            </a:r>
            <a:r>
              <a:rPr lang="en-US" dirty="0"/>
              <a:t> debe </a:t>
            </a:r>
            <a:r>
              <a:rPr lang="en-US" dirty="0" err="1"/>
              <a:t>incorporar</a:t>
            </a:r>
            <a:r>
              <a:rPr lang="en-US" dirty="0"/>
              <a:t> una </a:t>
            </a:r>
            <a:r>
              <a:rPr lang="en-US" dirty="0" err="1"/>
              <a:t>estructura</a:t>
            </a:r>
            <a:r>
              <a:rPr lang="en-US" dirty="0"/>
              <a:t> </a:t>
            </a:r>
            <a:r>
              <a:rPr lang="en-US" dirty="0" err="1"/>
              <a:t>filosófica</a:t>
            </a:r>
            <a:r>
              <a:rPr lang="en-US" dirty="0"/>
              <a:t> y un </a:t>
            </a:r>
            <a:r>
              <a:rPr lang="en-US" dirty="0" err="1"/>
              <a:t>contenido</a:t>
            </a:r>
            <a:r>
              <a:rPr lang="en-US" dirty="0"/>
              <a:t> que sea </a:t>
            </a:r>
            <a:r>
              <a:rPr lang="en-US" dirty="0" err="1"/>
              <a:t>único</a:t>
            </a:r>
            <a:r>
              <a:rPr lang="en-US" dirty="0"/>
              <a:t> </a:t>
            </a:r>
            <a:r>
              <a:rPr lang="en-US" dirty="0" err="1"/>
              <a:t>si</a:t>
            </a:r>
            <a:r>
              <a:rPr lang="en-US" dirty="0"/>
              <a:t> las </a:t>
            </a:r>
            <a:r>
              <a:rPr lang="en-US" dirty="0" err="1"/>
              <a:t>escuelas</a:t>
            </a:r>
            <a:r>
              <a:rPr lang="en-US" dirty="0"/>
              <a:t> y </a:t>
            </a:r>
            <a:r>
              <a:rPr lang="en-US" dirty="0" err="1"/>
              <a:t>universidades</a:t>
            </a:r>
            <a:r>
              <a:rPr lang="en-US" dirty="0"/>
              <a:t> </a:t>
            </a:r>
            <a:r>
              <a:rPr lang="en-US" dirty="0" err="1"/>
              <a:t>denominacionales</a:t>
            </a:r>
            <a:r>
              <a:rPr lang="en-US" dirty="0"/>
              <a:t> </a:t>
            </a:r>
            <a:r>
              <a:rPr lang="en-US" dirty="0" err="1"/>
              <a:t>han</a:t>
            </a:r>
            <a:r>
              <a:rPr lang="en-US" dirty="0"/>
              <a:t> de ser una </a:t>
            </a:r>
            <a:r>
              <a:rPr lang="en-US" dirty="0" err="1"/>
              <a:t>ayuda</a:t>
            </a:r>
            <a:r>
              <a:rPr lang="en-US" dirty="0"/>
              <a:t> para la </a:t>
            </a:r>
            <a:r>
              <a:rPr lang="en-US" dirty="0" err="1"/>
              <a:t>iglesia</a:t>
            </a:r>
            <a:r>
              <a:rPr lang="en-US" dirty="0"/>
              <a:t> </a:t>
            </a:r>
            <a:r>
              <a:rPr lang="en-US" dirty="0" err="1"/>
              <a:t>en</a:t>
            </a:r>
            <a:r>
              <a:rPr lang="en-US" dirty="0"/>
              <a:t> el </a:t>
            </a:r>
            <a:r>
              <a:rPr lang="en-US" dirty="0" err="1"/>
              <a:t>desempeño</a:t>
            </a:r>
            <a:r>
              <a:rPr lang="en-US" dirty="0"/>
              <a:t> de </a:t>
            </a:r>
            <a:r>
              <a:rPr lang="en-US" dirty="0" err="1"/>
              <a:t>su</a:t>
            </a:r>
            <a:r>
              <a:rPr lang="en-US" dirty="0"/>
              <a:t> </a:t>
            </a:r>
            <a:r>
              <a:rPr lang="en-US" dirty="0" err="1"/>
              <a:t>misión</a:t>
            </a:r>
            <a:r>
              <a:rPr lang="en-US" dirty="0"/>
              <a:t> especial </a:t>
            </a:r>
            <a:r>
              <a:rPr lang="en-US" dirty="0" err="1"/>
              <a:t>en</a:t>
            </a:r>
            <a:r>
              <a:rPr lang="en-US" dirty="0"/>
              <a:t> el </a:t>
            </a:r>
            <a:r>
              <a:rPr lang="en-US" dirty="0" err="1"/>
              <a:t>mundo</a:t>
            </a:r>
            <a:r>
              <a:rPr lang="en-US" dirty="0"/>
              <a:t>.</a:t>
            </a:r>
          </a:p>
        </p:txBody>
      </p:sp>
    </p:spTree>
    <p:extLst>
      <p:ext uri="{BB962C8B-B14F-4D97-AF65-F5344CB8AC3E}">
        <p14:creationId xmlns:p14="http://schemas.microsoft.com/office/powerpoint/2010/main" val="3448175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err="1"/>
              <a:t>Frecuentemente</a:t>
            </a:r>
            <a:r>
              <a:rPr lang="en-US" dirty="0"/>
              <a:t> el </a:t>
            </a:r>
            <a:r>
              <a:rPr lang="en-US" dirty="0" err="1"/>
              <a:t>currículo</a:t>
            </a:r>
            <a:r>
              <a:rPr lang="en-US" dirty="0"/>
              <a:t> de una </a:t>
            </a:r>
            <a:r>
              <a:rPr lang="en-US" dirty="0" err="1"/>
              <a:t>escuela</a:t>
            </a:r>
            <a:r>
              <a:rPr lang="en-US" dirty="0"/>
              <a:t> </a:t>
            </a:r>
            <a:r>
              <a:rPr lang="en-US" dirty="0" err="1"/>
              <a:t>cristiana</a:t>
            </a:r>
            <a:r>
              <a:rPr lang="en-US" dirty="0"/>
              <a:t> ha </a:t>
            </a:r>
            <a:r>
              <a:rPr lang="en-US" dirty="0" err="1"/>
              <a:t>sido</a:t>
            </a:r>
            <a:r>
              <a:rPr lang="en-US" dirty="0"/>
              <a:t> </a:t>
            </a:r>
            <a:r>
              <a:rPr lang="en-US" dirty="0" err="1"/>
              <a:t>compuesto</a:t>
            </a:r>
            <a:r>
              <a:rPr lang="en-US" dirty="0"/>
              <a:t> de </a:t>
            </a:r>
            <a:r>
              <a:rPr lang="en-US" dirty="0" err="1"/>
              <a:t>retazos</a:t>
            </a:r>
            <a:r>
              <a:rPr lang="en-US" dirty="0"/>
              <a:t> de ideas </a:t>
            </a:r>
            <a:r>
              <a:rPr lang="en-US" dirty="0" err="1"/>
              <a:t>naturalistas</a:t>
            </a:r>
            <a:r>
              <a:rPr lang="en-US" dirty="0"/>
              <a:t> </a:t>
            </a:r>
            <a:r>
              <a:rPr lang="en-US" dirty="0" err="1"/>
              <a:t>mescladas</a:t>
            </a:r>
            <a:r>
              <a:rPr lang="en-US" dirty="0"/>
              <a:t> con </a:t>
            </a:r>
            <a:r>
              <a:rPr lang="en-US" dirty="0" err="1"/>
              <a:t>verdades</a:t>
            </a:r>
            <a:r>
              <a:rPr lang="en-US" dirty="0"/>
              <a:t> </a:t>
            </a:r>
            <a:r>
              <a:rPr lang="en-US" dirty="0" err="1"/>
              <a:t>bíblicas</a:t>
            </a:r>
            <a:r>
              <a:rPr lang="en-US" dirty="0"/>
              <a:t>. De a </a:t>
            </a:r>
            <a:r>
              <a:rPr lang="en-US" dirty="0" err="1"/>
              <a:t>cuerdo</a:t>
            </a:r>
            <a:r>
              <a:rPr lang="en-US" dirty="0"/>
              <a:t> con Frank </a:t>
            </a:r>
            <a:r>
              <a:rPr lang="en-US" dirty="0" err="1"/>
              <a:t>Gaebelein</a:t>
            </a:r>
            <a:r>
              <a:rPr lang="en-US" dirty="0"/>
              <a:t>, </a:t>
            </a:r>
            <a:r>
              <a:rPr lang="en-US" dirty="0" err="1"/>
              <a:t>esto</a:t>
            </a:r>
            <a:r>
              <a:rPr lang="en-US" dirty="0"/>
              <a:t> ha </a:t>
            </a:r>
            <a:r>
              <a:rPr lang="en-US" dirty="0" err="1"/>
              <a:t>llevado</a:t>
            </a:r>
            <a:r>
              <a:rPr lang="en-US" dirty="0"/>
              <a:t> a una forma de </a:t>
            </a:r>
            <a:r>
              <a:rPr lang="en-US" dirty="0" err="1"/>
              <a:t>esquizofrenia</a:t>
            </a:r>
            <a:r>
              <a:rPr lang="en-US" dirty="0"/>
              <a:t> </a:t>
            </a:r>
            <a:r>
              <a:rPr lang="en-US" dirty="0" err="1"/>
              <a:t>escolástica</a:t>
            </a:r>
            <a:r>
              <a:rPr lang="en-US" dirty="0"/>
              <a:t>, </a:t>
            </a:r>
            <a:r>
              <a:rPr lang="en-US" dirty="0" err="1"/>
              <a:t>en</a:t>
            </a:r>
            <a:r>
              <a:rPr lang="en-US" dirty="0"/>
              <a:t> la </a:t>
            </a:r>
            <a:r>
              <a:rPr lang="en-US" dirty="0" err="1"/>
              <a:t>cual</a:t>
            </a:r>
            <a:r>
              <a:rPr lang="en-US" dirty="0"/>
              <a:t>, una </a:t>
            </a:r>
            <a:r>
              <a:rPr lang="en-US" dirty="0" err="1"/>
              <a:t>teología</a:t>
            </a:r>
            <a:r>
              <a:rPr lang="en-US" dirty="0"/>
              <a:t> </a:t>
            </a:r>
            <a:r>
              <a:rPr lang="en-US" dirty="0" err="1"/>
              <a:t>altamente</a:t>
            </a:r>
            <a:r>
              <a:rPr lang="en-US" dirty="0"/>
              <a:t> </a:t>
            </a:r>
            <a:r>
              <a:rPr lang="en-US" dirty="0" err="1"/>
              <a:t>ortodoxa</a:t>
            </a:r>
            <a:r>
              <a:rPr lang="en-US" dirty="0"/>
              <a:t> </a:t>
            </a:r>
            <a:r>
              <a:rPr lang="en-US" dirty="0" err="1"/>
              <a:t>coexiste</a:t>
            </a:r>
            <a:r>
              <a:rPr lang="en-US" dirty="0"/>
              <a:t> de forma </a:t>
            </a:r>
            <a:r>
              <a:rPr lang="en-US" dirty="0" err="1"/>
              <a:t>incómoda</a:t>
            </a:r>
            <a:r>
              <a:rPr lang="en-US" dirty="0"/>
              <a:t> con una </a:t>
            </a:r>
            <a:r>
              <a:rPr lang="en-US" dirty="0" err="1"/>
              <a:t>enseñanza</a:t>
            </a:r>
            <a:r>
              <a:rPr lang="en-US" dirty="0"/>
              <a:t> de </a:t>
            </a:r>
            <a:r>
              <a:rPr lang="en-US" dirty="0" err="1"/>
              <a:t>temas</a:t>
            </a:r>
            <a:r>
              <a:rPr lang="en-US" dirty="0"/>
              <a:t> no </a:t>
            </a:r>
            <a:r>
              <a:rPr lang="en-US" dirty="0" err="1"/>
              <a:t>religiosos</a:t>
            </a:r>
            <a:r>
              <a:rPr lang="en-US" dirty="0"/>
              <a:t> que poco </a:t>
            </a:r>
            <a:r>
              <a:rPr lang="en-US" dirty="0" err="1"/>
              <a:t>difieren</a:t>
            </a:r>
            <a:r>
              <a:rPr lang="en-US" dirty="0"/>
              <a:t> de </a:t>
            </a:r>
            <a:r>
              <a:rPr lang="en-US" dirty="0" err="1"/>
              <a:t>aquellos</a:t>
            </a:r>
            <a:r>
              <a:rPr lang="en-US" dirty="0"/>
              <a:t> que </a:t>
            </a:r>
            <a:r>
              <a:rPr lang="en-US" dirty="0" err="1"/>
              <a:t>provienen</a:t>
            </a:r>
            <a:r>
              <a:rPr lang="en-US" dirty="0"/>
              <a:t> de una </a:t>
            </a:r>
            <a:r>
              <a:rPr lang="en-US" dirty="0" err="1"/>
              <a:t>institución</a:t>
            </a:r>
            <a:r>
              <a:rPr lang="en-US" dirty="0"/>
              <a:t> secular.</a:t>
            </a:r>
          </a:p>
        </p:txBody>
      </p:sp>
      <p:sp>
        <p:nvSpPr>
          <p:cNvPr id="9" name="CuadroTexto 8">
            <a:extLst>
              <a:ext uri="{FF2B5EF4-FFF2-40B4-BE49-F238E27FC236}">
                <a16:creationId xmlns:a16="http://schemas.microsoft.com/office/drawing/2014/main" id="{EF8567D3-036C-7B4E-BC88-80A103E5A4C4}"/>
              </a:ext>
            </a:extLst>
          </p:cNvPr>
          <p:cNvSpPr txBox="1"/>
          <p:nvPr/>
        </p:nvSpPr>
        <p:spPr>
          <a:xfrm>
            <a:off x="1282890" y="1023582"/>
            <a:ext cx="6605516" cy="584775"/>
          </a:xfrm>
          <a:prstGeom prst="rect">
            <a:avLst/>
          </a:prstGeom>
          <a:noFill/>
        </p:spPr>
        <p:txBody>
          <a:bodyPr wrap="square" rtlCol="0">
            <a:spAutoFit/>
          </a:bodyPr>
          <a:lstStyle/>
          <a:p>
            <a:r>
              <a:rPr lang="es-PE" sz="3200" dirty="0"/>
              <a:t>Esquizofrenia escolástica</a:t>
            </a:r>
          </a:p>
        </p:txBody>
      </p:sp>
    </p:spTree>
    <p:extLst>
      <p:ext uri="{BB962C8B-B14F-4D97-AF65-F5344CB8AC3E}">
        <p14:creationId xmlns:p14="http://schemas.microsoft.com/office/powerpoint/2010/main" val="1505001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El </a:t>
            </a:r>
            <a:r>
              <a:rPr lang="en-US" dirty="0" err="1"/>
              <a:t>desafío</a:t>
            </a:r>
            <a:r>
              <a:rPr lang="en-US" dirty="0"/>
              <a:t> al que se </a:t>
            </a:r>
            <a:r>
              <a:rPr lang="en-US" dirty="0" err="1"/>
              <a:t>enfrentan</a:t>
            </a:r>
            <a:r>
              <a:rPr lang="en-US" dirty="0"/>
              <a:t> los </a:t>
            </a:r>
            <a:r>
              <a:rPr lang="en-US" dirty="0" err="1"/>
              <a:t>desarrolladores</a:t>
            </a:r>
            <a:r>
              <a:rPr lang="en-US" dirty="0"/>
              <a:t> de </a:t>
            </a:r>
            <a:r>
              <a:rPr lang="en-US" dirty="0" err="1"/>
              <a:t>currículos</a:t>
            </a:r>
            <a:r>
              <a:rPr lang="en-US" dirty="0"/>
              <a:t> de </a:t>
            </a:r>
            <a:r>
              <a:rPr lang="en-US" dirty="0" err="1"/>
              <a:t>estudio</a:t>
            </a:r>
            <a:r>
              <a:rPr lang="en-US" dirty="0"/>
              <a:t> </a:t>
            </a:r>
            <a:r>
              <a:rPr lang="en-US" dirty="0" err="1"/>
              <a:t>en</a:t>
            </a:r>
            <a:r>
              <a:rPr lang="en-US" dirty="0"/>
              <a:t> una </a:t>
            </a:r>
            <a:r>
              <a:rPr lang="en-US" dirty="0" err="1"/>
              <a:t>escuela</a:t>
            </a:r>
            <a:r>
              <a:rPr lang="en-US" dirty="0"/>
              <a:t> </a:t>
            </a:r>
            <a:r>
              <a:rPr lang="en-US" dirty="0" err="1"/>
              <a:t>cristiana</a:t>
            </a:r>
            <a:r>
              <a:rPr lang="en-US" dirty="0"/>
              <a:t> es </a:t>
            </a:r>
            <a:r>
              <a:rPr lang="en-US" dirty="0" err="1"/>
              <a:t>ir</a:t>
            </a:r>
            <a:r>
              <a:rPr lang="en-US" dirty="0"/>
              <a:t> </a:t>
            </a:r>
            <a:r>
              <a:rPr lang="en-US" dirty="0" err="1"/>
              <a:t>más</a:t>
            </a:r>
            <a:r>
              <a:rPr lang="en-US" dirty="0"/>
              <a:t> </a:t>
            </a:r>
            <a:r>
              <a:rPr lang="en-US" dirty="0" err="1"/>
              <a:t>allá</a:t>
            </a:r>
            <a:r>
              <a:rPr lang="en-US" dirty="0"/>
              <a:t> de una </a:t>
            </a:r>
            <a:r>
              <a:rPr lang="en-US" dirty="0" err="1"/>
              <a:t>visión</a:t>
            </a:r>
            <a:r>
              <a:rPr lang="en-US" dirty="0"/>
              <a:t> curricular </a:t>
            </a:r>
            <a:r>
              <a:rPr lang="en-US" dirty="0" err="1"/>
              <a:t>centrada</a:t>
            </a:r>
            <a:r>
              <a:rPr lang="en-US" dirty="0"/>
              <a:t> </a:t>
            </a:r>
            <a:r>
              <a:rPr lang="en-US" dirty="0" err="1"/>
              <a:t>en</a:t>
            </a:r>
            <a:r>
              <a:rPr lang="en-US" dirty="0"/>
              <a:t> </a:t>
            </a:r>
            <a:r>
              <a:rPr lang="en-US" dirty="0" err="1"/>
              <a:t>fragmentos</a:t>
            </a:r>
            <a:r>
              <a:rPr lang="en-US" dirty="0"/>
              <a:t> para </a:t>
            </a:r>
            <a:r>
              <a:rPr lang="en-US" dirty="0" err="1"/>
              <a:t>integrar</a:t>
            </a:r>
            <a:r>
              <a:rPr lang="en-US" dirty="0"/>
              <a:t> </a:t>
            </a:r>
            <a:r>
              <a:rPr lang="en-US" dirty="0" err="1"/>
              <a:t>clara</a:t>
            </a:r>
            <a:r>
              <a:rPr lang="en-US" dirty="0"/>
              <a:t> y </a:t>
            </a:r>
            <a:r>
              <a:rPr lang="en-US" dirty="0" err="1"/>
              <a:t>objetivamente</a:t>
            </a:r>
            <a:r>
              <a:rPr lang="en-US" dirty="0"/>
              <a:t> los </a:t>
            </a:r>
            <a:r>
              <a:rPr lang="en-US" dirty="0" err="1"/>
              <a:t>detalles</a:t>
            </a:r>
            <a:r>
              <a:rPr lang="en-US" dirty="0"/>
              <a:t> del </a:t>
            </a:r>
            <a:r>
              <a:rPr lang="en-US" dirty="0" err="1"/>
              <a:t>conocimiento</a:t>
            </a:r>
            <a:r>
              <a:rPr lang="en-US" dirty="0"/>
              <a:t> </a:t>
            </a:r>
            <a:r>
              <a:rPr lang="en-US" dirty="0" err="1"/>
              <a:t>en</a:t>
            </a:r>
            <a:r>
              <a:rPr lang="en-US" dirty="0"/>
              <a:t> el </a:t>
            </a:r>
            <a:r>
              <a:rPr lang="en-US" dirty="0" err="1"/>
              <a:t>marco</a:t>
            </a:r>
            <a:r>
              <a:rPr lang="en-US" dirty="0"/>
              <a:t> </a:t>
            </a:r>
            <a:r>
              <a:rPr lang="en-US" dirty="0" err="1"/>
              <a:t>bíblico</a:t>
            </a:r>
            <a:r>
              <a:rPr lang="en-US" dirty="0"/>
              <a:t>. No basta con </a:t>
            </a:r>
            <a:r>
              <a:rPr lang="en-US" dirty="0" err="1"/>
              <a:t>añadir</a:t>
            </a:r>
            <a:r>
              <a:rPr lang="en-US" dirty="0"/>
              <a:t> "</a:t>
            </a:r>
            <a:r>
              <a:rPr lang="en-US" dirty="0" err="1"/>
              <a:t>cursos</a:t>
            </a:r>
            <a:r>
              <a:rPr lang="en-US" dirty="0"/>
              <a:t> </a:t>
            </a:r>
            <a:r>
              <a:rPr lang="en-US" dirty="0" err="1"/>
              <a:t>cristianos</a:t>
            </a:r>
            <a:r>
              <a:rPr lang="en-US" dirty="0"/>
              <a:t>" al plan de </a:t>
            </a:r>
            <a:r>
              <a:rPr lang="en-US" dirty="0" err="1"/>
              <a:t>estudios</a:t>
            </a:r>
            <a:r>
              <a:rPr lang="en-US" dirty="0"/>
              <a:t>.</a:t>
            </a:r>
          </a:p>
          <a:p>
            <a:r>
              <a:rPr lang="en-US" dirty="0" err="1"/>
              <a:t>Todo</a:t>
            </a:r>
            <a:r>
              <a:rPr lang="en-US" dirty="0"/>
              <a:t> el plan de </a:t>
            </a:r>
            <a:r>
              <a:rPr lang="en-US" dirty="0" err="1"/>
              <a:t>estudios</a:t>
            </a:r>
            <a:r>
              <a:rPr lang="en-US" dirty="0"/>
              <a:t> debe </a:t>
            </a:r>
            <a:r>
              <a:rPr lang="en-US" dirty="0" err="1"/>
              <a:t>reflejar</a:t>
            </a:r>
            <a:r>
              <a:rPr lang="en-US" dirty="0"/>
              <a:t> la </a:t>
            </a:r>
            <a:r>
              <a:rPr lang="en-US" dirty="0" err="1"/>
              <a:t>cosmovisión</a:t>
            </a:r>
            <a:r>
              <a:rPr lang="en-US" dirty="0"/>
              <a:t> </a:t>
            </a:r>
            <a:r>
              <a:rPr lang="en-US" dirty="0" err="1"/>
              <a:t>cristiana</a:t>
            </a:r>
            <a:endParaRPr lang="en-US" dirty="0"/>
          </a:p>
        </p:txBody>
      </p:sp>
    </p:spTree>
    <p:extLst>
      <p:ext uri="{BB962C8B-B14F-4D97-AF65-F5344CB8AC3E}">
        <p14:creationId xmlns:p14="http://schemas.microsoft.com/office/powerpoint/2010/main" val="2586706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64457A-7EB5-5648-B905-68B7D6F6ADA7}"/>
              </a:ext>
            </a:extLst>
          </p:cNvPr>
          <p:cNvSpPr>
            <a:spLocks noGrp="1"/>
          </p:cNvSpPr>
          <p:nvPr>
            <p:ph type="title"/>
          </p:nvPr>
        </p:nvSpPr>
        <p:spPr/>
        <p:txBody>
          <a:bodyPr/>
          <a:lstStyle/>
          <a:p>
            <a:r>
              <a:rPr lang="es-PE" dirty="0"/>
              <a:t>¿Qué significa coherencia?</a:t>
            </a:r>
          </a:p>
        </p:txBody>
      </p:sp>
      <p:sp>
        <p:nvSpPr>
          <p:cNvPr id="3" name="Marcador de contenido 2">
            <a:extLst>
              <a:ext uri="{FF2B5EF4-FFF2-40B4-BE49-F238E27FC236}">
                <a16:creationId xmlns:a16="http://schemas.microsoft.com/office/drawing/2014/main" id="{3A53022B-7FB6-814B-9050-7CF127D3FDE0}"/>
              </a:ext>
            </a:extLst>
          </p:cNvPr>
          <p:cNvSpPr>
            <a:spLocks noGrp="1"/>
          </p:cNvSpPr>
          <p:nvPr>
            <p:ph idx="1"/>
          </p:nvPr>
        </p:nvSpPr>
        <p:spPr/>
        <p:txBody>
          <a:bodyPr/>
          <a:lstStyle/>
          <a:p>
            <a:r>
              <a:rPr lang="es-PE" dirty="0"/>
              <a:t>Además, el plan de estudios debe estar bien implementado de manera que permita a los estudiantes aprender a "pensar cristianamente". Esto, según Arthur Holmes, significa "ubicar cada campo de investigación dentro de la comprensión cristiana de la vida como un todo e interpretar lo que sabemos dentro de este amplio contexto".</a:t>
            </a:r>
          </a:p>
          <a:p>
            <a:r>
              <a:rPr lang="es-PE" dirty="0"/>
              <a:t>Harry Blamires señala que los creyentes han mantenido "una ética cristiana, una práctica cristiana y una espiritualidad cristiana", pero ya no poseen una mente cristiana.</a:t>
            </a:r>
          </a:p>
        </p:txBody>
      </p:sp>
    </p:spTree>
    <p:extLst>
      <p:ext uri="{BB962C8B-B14F-4D97-AF65-F5344CB8AC3E}">
        <p14:creationId xmlns:p14="http://schemas.microsoft.com/office/powerpoint/2010/main" val="31123393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AE8B828-FC8D-E849-9537-AD3DEF243A9C}"/>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id="{00A29F29-99BB-2E49-8758-69B27977642C}"/>
              </a:ext>
            </a:extLst>
          </p:cNvPr>
          <p:cNvSpPr>
            <a:spLocks noGrp="1"/>
          </p:cNvSpPr>
          <p:nvPr>
            <p:ph idx="1"/>
          </p:nvPr>
        </p:nvSpPr>
        <p:spPr/>
        <p:txBody>
          <a:bodyPr/>
          <a:lstStyle/>
          <a:p>
            <a:r>
              <a:rPr lang="es-PE" dirty="0"/>
              <a:t>Para justificar su existencia, un plan de estudios adventista debe proporcionar una visión filosófica y teológica cristiana / adventista distintiva. Todo el plan de estudios debe estar involucrado dentro de la perspectiva de una cosmovisión adventista y debe capacitar a los estudiantes para que piensen cristianamente en todos los aspectos de la vida. Hacer menos que esto es hacer que la educación superior adventista sea innecesaria, 'no solo en la mente de las personas pensantes, sino de hecho</a:t>
            </a:r>
          </a:p>
        </p:txBody>
      </p:sp>
    </p:spTree>
    <p:extLst>
      <p:ext uri="{BB962C8B-B14F-4D97-AF65-F5344CB8AC3E}">
        <p14:creationId xmlns:p14="http://schemas.microsoft.com/office/powerpoint/2010/main" val="10021606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Finalmente</a:t>
            </a:r>
          </a:p>
        </p:txBody>
      </p:sp>
      <p:sp>
        <p:nvSpPr>
          <p:cNvPr id="3" name="Content Placeholder 2"/>
          <p:cNvSpPr>
            <a:spLocks noGrp="1"/>
          </p:cNvSpPr>
          <p:nvPr>
            <p:ph idx="1"/>
          </p:nvPr>
        </p:nvSpPr>
        <p:spPr/>
        <p:txBody>
          <a:bodyPr/>
          <a:lstStyle/>
          <a:p>
            <a:r>
              <a:rPr lang="en-US" dirty="0"/>
              <a:t>Para que la </a:t>
            </a:r>
            <a:r>
              <a:rPr lang="en-US" dirty="0" err="1"/>
              <a:t>educación</a:t>
            </a:r>
            <a:r>
              <a:rPr lang="en-US" dirty="0"/>
              <a:t> superior </a:t>
            </a:r>
            <a:r>
              <a:rPr lang="en-US" dirty="0" err="1"/>
              <a:t>adventista</a:t>
            </a:r>
            <a:r>
              <a:rPr lang="en-US" dirty="0"/>
              <a:t> “</a:t>
            </a:r>
            <a:r>
              <a:rPr lang="en-US" dirty="0" err="1"/>
              <a:t>valga</a:t>
            </a:r>
            <a:r>
              <a:rPr lang="en-US" dirty="0"/>
              <a:t> la </a:t>
            </a:r>
            <a:r>
              <a:rPr lang="en-US" dirty="0" err="1"/>
              <a:t>pena</a:t>
            </a:r>
            <a:r>
              <a:rPr lang="en-US" dirty="0"/>
              <a:t>”, </a:t>
            </a:r>
            <a:r>
              <a:rPr lang="en-US" dirty="0" err="1"/>
              <a:t>su</a:t>
            </a:r>
            <a:r>
              <a:rPr lang="en-US" dirty="0"/>
              <a:t> plan de </a:t>
            </a:r>
            <a:r>
              <a:rPr lang="en-US" dirty="0" err="1"/>
              <a:t>estudios</a:t>
            </a:r>
            <a:r>
              <a:rPr lang="en-US" dirty="0"/>
              <a:t> debe </a:t>
            </a:r>
            <a:r>
              <a:rPr lang="en-US" dirty="0" err="1"/>
              <a:t>cumplir</a:t>
            </a:r>
            <a:r>
              <a:rPr lang="en-US" dirty="0"/>
              <a:t> con los </a:t>
            </a:r>
            <a:r>
              <a:rPr lang="en-US" dirty="0" err="1"/>
              <a:t>criterios</a:t>
            </a:r>
            <a:r>
              <a:rPr lang="en-US" dirty="0"/>
              <a:t> </a:t>
            </a:r>
            <a:r>
              <a:rPr lang="en-US" dirty="0" err="1"/>
              <a:t>cristianos</a:t>
            </a:r>
            <a:r>
              <a:rPr lang="en-US" dirty="0"/>
              <a:t> y </a:t>
            </a:r>
            <a:r>
              <a:rPr lang="en-US" dirty="0" err="1"/>
              <a:t>adventistas</a:t>
            </a:r>
            <a:r>
              <a:rPr lang="en-US" dirty="0"/>
              <a:t> de </a:t>
            </a:r>
            <a:r>
              <a:rPr lang="en-US" dirty="0" err="1"/>
              <a:t>relevancia</a:t>
            </a:r>
            <a:r>
              <a:rPr lang="en-US" dirty="0"/>
              <a:t> y </a:t>
            </a:r>
            <a:r>
              <a:rPr lang="en-US" dirty="0" err="1"/>
              <a:t>éxito</a:t>
            </a:r>
            <a:r>
              <a:rPr lang="en-US" dirty="0"/>
              <a:t>. Los </a:t>
            </a:r>
            <a:r>
              <a:rPr lang="en-US" dirty="0" err="1"/>
              <a:t>criterios</a:t>
            </a:r>
            <a:r>
              <a:rPr lang="en-US" dirty="0"/>
              <a:t> </a:t>
            </a:r>
            <a:r>
              <a:rPr lang="en-US" dirty="0" err="1"/>
              <a:t>impulsados</a:t>
            </a:r>
            <a:r>
              <a:rPr lang="en-US" dirty="0"/>
              <a:t> ​​por el marketing, que </a:t>
            </a:r>
            <a:r>
              <a:rPr lang="en-US" dirty="0" err="1"/>
              <a:t>miden</a:t>
            </a:r>
            <a:r>
              <a:rPr lang="en-US" dirty="0"/>
              <a:t> el </a:t>
            </a:r>
            <a:r>
              <a:rPr lang="en-US" dirty="0" err="1"/>
              <a:t>éxito</a:t>
            </a:r>
            <a:r>
              <a:rPr lang="en-US" dirty="0"/>
              <a:t> </a:t>
            </a:r>
            <a:r>
              <a:rPr lang="en-US" dirty="0" err="1"/>
              <a:t>en</a:t>
            </a:r>
            <a:r>
              <a:rPr lang="en-US" dirty="0"/>
              <a:t> </a:t>
            </a:r>
            <a:r>
              <a:rPr lang="en-US" dirty="0" err="1"/>
              <a:t>términos</a:t>
            </a:r>
            <a:r>
              <a:rPr lang="en-US" dirty="0"/>
              <a:t> de </a:t>
            </a:r>
            <a:r>
              <a:rPr lang="en-US" dirty="0" err="1"/>
              <a:t>colocación</a:t>
            </a:r>
            <a:r>
              <a:rPr lang="en-US" dirty="0"/>
              <a:t> </a:t>
            </a:r>
            <a:r>
              <a:rPr lang="en-US" dirty="0" err="1"/>
              <a:t>laboral</a:t>
            </a:r>
            <a:r>
              <a:rPr lang="en-US" dirty="0"/>
              <a:t> y </a:t>
            </a:r>
            <a:r>
              <a:rPr lang="en-US" dirty="0" err="1"/>
              <a:t>admisión</a:t>
            </a:r>
            <a:r>
              <a:rPr lang="en-US" dirty="0"/>
              <a:t> a </a:t>
            </a:r>
            <a:r>
              <a:rPr lang="en-US" dirty="0" err="1"/>
              <a:t>programas</a:t>
            </a:r>
            <a:r>
              <a:rPr lang="en-US" dirty="0"/>
              <a:t> de </a:t>
            </a:r>
            <a:r>
              <a:rPr lang="en-US" dirty="0" err="1"/>
              <a:t>posgrado</a:t>
            </a:r>
            <a:r>
              <a:rPr lang="en-US" dirty="0"/>
              <a:t> y / o </a:t>
            </a:r>
            <a:r>
              <a:rPr lang="en-US" dirty="0" err="1"/>
              <a:t>profesionales</a:t>
            </a:r>
            <a:r>
              <a:rPr lang="en-US" dirty="0"/>
              <a:t>, son </a:t>
            </a:r>
            <a:r>
              <a:rPr lang="en-US" dirty="0" err="1"/>
              <a:t>justificaciones</a:t>
            </a:r>
            <a:r>
              <a:rPr lang="en-US" dirty="0"/>
              <a:t> </a:t>
            </a:r>
            <a:r>
              <a:rPr lang="en-US" dirty="0" err="1"/>
              <a:t>inadecuadas</a:t>
            </a:r>
            <a:r>
              <a:rPr lang="en-US" dirty="0"/>
              <a:t> para el </a:t>
            </a:r>
            <a:r>
              <a:rPr lang="en-US" dirty="0" err="1"/>
              <a:t>funcionamiento</a:t>
            </a:r>
            <a:r>
              <a:rPr lang="en-US" dirty="0"/>
              <a:t> de los colegios y </a:t>
            </a:r>
            <a:r>
              <a:rPr lang="en-US" dirty="0" err="1"/>
              <a:t>universidades</a:t>
            </a:r>
            <a:r>
              <a:rPr lang="en-US" dirty="0"/>
              <a:t> </a:t>
            </a:r>
            <a:r>
              <a:rPr lang="en-US" dirty="0" err="1"/>
              <a:t>adventistas</a:t>
            </a:r>
            <a:r>
              <a:rPr lang="en-US" dirty="0"/>
              <a:t>. </a:t>
            </a:r>
            <a:r>
              <a:rPr lang="en-US" dirty="0" err="1"/>
              <a:t>Otras</a:t>
            </a:r>
            <a:r>
              <a:rPr lang="en-US" dirty="0"/>
              <a:t> </a:t>
            </a:r>
            <a:r>
              <a:rPr lang="en-US" dirty="0" err="1"/>
              <a:t>instituciones</a:t>
            </a:r>
            <a:r>
              <a:rPr lang="en-US" dirty="0"/>
              <a:t> </a:t>
            </a:r>
            <a:r>
              <a:rPr lang="en-US" dirty="0" err="1"/>
              <a:t>pueden</a:t>
            </a:r>
            <a:r>
              <a:rPr lang="en-US" dirty="0"/>
              <a:t> </a:t>
            </a:r>
            <a:r>
              <a:rPr lang="en-US" dirty="0" err="1"/>
              <a:t>cumplir</a:t>
            </a:r>
            <a:r>
              <a:rPr lang="en-US" dirty="0"/>
              <a:t> </a:t>
            </a:r>
            <a:r>
              <a:rPr lang="en-US" dirty="0" err="1"/>
              <a:t>estos</a:t>
            </a:r>
            <a:r>
              <a:rPr lang="en-US" dirty="0"/>
              <a:t> </a:t>
            </a:r>
            <a:r>
              <a:rPr lang="en-US" dirty="0" err="1"/>
              <a:t>objetivos</a:t>
            </a:r>
            <a:r>
              <a:rPr lang="en-US" dirty="0"/>
              <a:t> con la </a:t>
            </a:r>
            <a:r>
              <a:rPr lang="en-US" dirty="0" err="1"/>
              <a:t>misma</a:t>
            </a:r>
            <a:r>
              <a:rPr lang="en-US" dirty="0"/>
              <a:t> </a:t>
            </a:r>
            <a:r>
              <a:rPr lang="en-US" dirty="0" err="1"/>
              <a:t>eficacia</a:t>
            </a:r>
            <a:r>
              <a:rPr lang="en-US" dirty="0"/>
              <a:t>, y </a:t>
            </a:r>
            <a:r>
              <a:rPr lang="en-US" dirty="0" err="1"/>
              <a:t>quizás</a:t>
            </a:r>
            <a:r>
              <a:rPr lang="en-US" dirty="0"/>
              <a:t> de forma </a:t>
            </a:r>
            <a:r>
              <a:rPr lang="en-US" dirty="0" err="1"/>
              <a:t>más</a:t>
            </a:r>
            <a:r>
              <a:rPr lang="en-US" dirty="0"/>
              <a:t> </a:t>
            </a:r>
            <a:r>
              <a:rPr lang="en-US" dirty="0" err="1"/>
              <a:t>económica</a:t>
            </a:r>
            <a:r>
              <a:rPr lang="en-US" dirty="0"/>
              <a:t>.</a:t>
            </a:r>
          </a:p>
        </p:txBody>
      </p:sp>
    </p:spTree>
    <p:extLst>
      <p:ext uri="{BB962C8B-B14F-4D97-AF65-F5344CB8AC3E}">
        <p14:creationId xmlns:p14="http://schemas.microsoft.com/office/powerpoint/2010/main" val="3689540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F1F6D9-2F85-BE4D-BE2D-FEEA6E0AFA43}"/>
              </a:ext>
            </a:extLst>
          </p:cNvPr>
          <p:cNvSpPr>
            <a:spLocks noGrp="1"/>
          </p:cNvSpPr>
          <p:nvPr>
            <p:ph type="title"/>
          </p:nvPr>
        </p:nvSpPr>
        <p:spPr/>
        <p:txBody>
          <a:bodyPr>
            <a:normAutofit fontScale="90000"/>
          </a:bodyPr>
          <a:lstStyle/>
          <a:p>
            <a:r>
              <a:rPr lang="es-PE" dirty="0"/>
              <a:t>Es nuestro afán superar a Harvard?</a:t>
            </a:r>
          </a:p>
        </p:txBody>
      </p:sp>
      <p:sp>
        <p:nvSpPr>
          <p:cNvPr id="3" name="Marcador de contenido 2">
            <a:extLst>
              <a:ext uri="{FF2B5EF4-FFF2-40B4-BE49-F238E27FC236}">
                <a16:creationId xmlns:a16="http://schemas.microsoft.com/office/drawing/2014/main" id="{8B3917D7-2874-FA43-B815-0D24B898E621}"/>
              </a:ext>
            </a:extLst>
          </p:cNvPr>
          <p:cNvSpPr>
            <a:spLocks noGrp="1"/>
          </p:cNvSpPr>
          <p:nvPr>
            <p:ph idx="1"/>
          </p:nvPr>
        </p:nvSpPr>
        <p:spPr/>
        <p:txBody>
          <a:bodyPr/>
          <a:lstStyle/>
          <a:p>
            <a:r>
              <a:rPr lang="es-PE" dirty="0"/>
              <a:t>¿Pueden las escuelas adventistas ganar "la guerra de la calidad educativa" contra universidades altamente subsidiadas como Harvard y Stanford, o cualquier otra institución estatal importante?</a:t>
            </a:r>
          </a:p>
          <a:p>
            <a:r>
              <a:rPr lang="es-PE" dirty="0"/>
              <a:t>Si el objetivo de la educación adventista es superar a Harvard, está condenada al fracaso. De hecho, en la mayoría de los casos, la educación adventista ni siquiera puede exceder a las universidades locales comunes cuando se trata de instalaciones y una base financiera.</a:t>
            </a:r>
          </a:p>
        </p:txBody>
      </p:sp>
    </p:spTree>
    <p:extLst>
      <p:ext uri="{BB962C8B-B14F-4D97-AF65-F5344CB8AC3E}">
        <p14:creationId xmlns:p14="http://schemas.microsoft.com/office/powerpoint/2010/main" val="1196058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t>
            </a:r>
            <a:r>
              <a:rPr lang="en-US" dirty="0" err="1"/>
              <a:t>Qué</a:t>
            </a:r>
            <a:r>
              <a:rPr lang="en-US" dirty="0"/>
              <a:t> es lo </a:t>
            </a:r>
            <a:r>
              <a:rPr lang="en-US" dirty="0" err="1"/>
              <a:t>único</a:t>
            </a:r>
            <a:r>
              <a:rPr lang="en-US" dirty="0"/>
              <a:t> de la </a:t>
            </a:r>
            <a:r>
              <a:rPr lang="en-US" dirty="0" err="1"/>
              <a:t>educación</a:t>
            </a:r>
            <a:r>
              <a:rPr lang="en-US" dirty="0"/>
              <a:t> </a:t>
            </a:r>
            <a:r>
              <a:rPr lang="en-US" dirty="0" err="1"/>
              <a:t>adventista</a:t>
            </a:r>
            <a:r>
              <a:rPr lang="en-US" dirty="0"/>
              <a:t>?</a:t>
            </a:r>
          </a:p>
        </p:txBody>
      </p:sp>
      <p:sp>
        <p:nvSpPr>
          <p:cNvPr id="3" name="Content Placeholder 2"/>
          <p:cNvSpPr>
            <a:spLocks noGrp="1"/>
          </p:cNvSpPr>
          <p:nvPr>
            <p:ph idx="1"/>
          </p:nvPr>
        </p:nvSpPr>
        <p:spPr/>
        <p:txBody>
          <a:bodyPr/>
          <a:lstStyle/>
          <a:p>
            <a:r>
              <a:rPr lang="en-US" dirty="0"/>
              <a:t> La </a:t>
            </a:r>
            <a:r>
              <a:rPr lang="en-US" dirty="0" err="1"/>
              <a:t>supervivencia</a:t>
            </a:r>
            <a:r>
              <a:rPr lang="en-US" dirty="0"/>
              <a:t> de las </a:t>
            </a:r>
            <a:r>
              <a:rPr lang="en-US" dirty="0" err="1"/>
              <a:t>universidades</a:t>
            </a:r>
            <a:r>
              <a:rPr lang="en-US" dirty="0"/>
              <a:t> </a:t>
            </a:r>
            <a:r>
              <a:rPr lang="en-US" dirty="0" err="1"/>
              <a:t>adventistas</a:t>
            </a:r>
            <a:r>
              <a:rPr lang="en-US" dirty="0"/>
              <a:t> no </a:t>
            </a:r>
            <a:r>
              <a:rPr lang="en-US" dirty="0" err="1"/>
              <a:t>valdrá</a:t>
            </a:r>
            <a:r>
              <a:rPr lang="en-US" dirty="0"/>
              <a:t> la </a:t>
            </a:r>
            <a:r>
              <a:rPr lang="en-US" dirty="0" err="1"/>
              <a:t>pena</a:t>
            </a:r>
            <a:r>
              <a:rPr lang="en-US" dirty="0"/>
              <a:t> el </a:t>
            </a:r>
            <a:r>
              <a:rPr lang="en-US" dirty="0" err="1"/>
              <a:t>esfuerzo</a:t>
            </a:r>
            <a:r>
              <a:rPr lang="en-US" dirty="0"/>
              <a:t> </a:t>
            </a:r>
            <a:r>
              <a:rPr lang="en-US" dirty="0" err="1"/>
              <a:t>si</a:t>
            </a:r>
            <a:r>
              <a:rPr lang="en-US" dirty="0"/>
              <a:t> </a:t>
            </a:r>
            <a:r>
              <a:rPr lang="en-US" dirty="0" err="1"/>
              <a:t>esas</a:t>
            </a:r>
            <a:r>
              <a:rPr lang="en-US" dirty="0"/>
              <a:t> </a:t>
            </a:r>
            <a:r>
              <a:rPr lang="en-US" dirty="0" err="1"/>
              <a:t>escuelas</a:t>
            </a:r>
            <a:r>
              <a:rPr lang="en-US" dirty="0"/>
              <a:t> no </a:t>
            </a:r>
            <a:r>
              <a:rPr lang="en-US" dirty="0" err="1"/>
              <a:t>logran</a:t>
            </a:r>
            <a:r>
              <a:rPr lang="en-US" dirty="0"/>
              <a:t> </a:t>
            </a:r>
            <a:r>
              <a:rPr lang="en-US" dirty="0" err="1"/>
              <a:t>producir</a:t>
            </a:r>
            <a:r>
              <a:rPr lang="en-US" dirty="0"/>
              <a:t> un </a:t>
            </a:r>
            <a:r>
              <a:rPr lang="en-US" dirty="0" err="1"/>
              <a:t>producto</a:t>
            </a:r>
            <a:r>
              <a:rPr lang="en-US" dirty="0"/>
              <a:t> </a:t>
            </a:r>
            <a:r>
              <a:rPr lang="en-US" dirty="0" err="1"/>
              <a:t>único</a:t>
            </a:r>
            <a:r>
              <a:rPr lang="en-US" dirty="0"/>
              <a:t>. </a:t>
            </a:r>
            <a:r>
              <a:rPr lang="en-US" dirty="0" err="1"/>
              <a:t>Dicho</a:t>
            </a:r>
            <a:r>
              <a:rPr lang="en-US" dirty="0"/>
              <a:t> </a:t>
            </a:r>
            <a:r>
              <a:rPr lang="en-US" dirty="0" err="1"/>
              <a:t>producto</a:t>
            </a:r>
            <a:r>
              <a:rPr lang="en-US" dirty="0"/>
              <a:t> debe </a:t>
            </a:r>
            <a:r>
              <a:rPr lang="en-US" dirty="0" err="1"/>
              <a:t>llenar</a:t>
            </a:r>
            <a:r>
              <a:rPr lang="en-US" dirty="0"/>
              <a:t> el </a:t>
            </a:r>
            <a:r>
              <a:rPr lang="en-US" dirty="0" err="1"/>
              <a:t>vacío</a:t>
            </a:r>
            <a:r>
              <a:rPr lang="en-US" dirty="0"/>
              <a:t> que </a:t>
            </a:r>
            <a:r>
              <a:rPr lang="en-US" dirty="0" err="1"/>
              <a:t>otras</a:t>
            </a:r>
            <a:r>
              <a:rPr lang="en-US" dirty="0"/>
              <a:t> </a:t>
            </a:r>
            <a:r>
              <a:rPr lang="en-US" dirty="0" err="1"/>
              <a:t>instituciones</a:t>
            </a:r>
            <a:r>
              <a:rPr lang="en-US" dirty="0"/>
              <a:t> no </a:t>
            </a:r>
            <a:r>
              <a:rPr lang="en-US" dirty="0" err="1"/>
              <a:t>pueden</a:t>
            </a:r>
            <a:r>
              <a:rPr lang="en-US" dirty="0"/>
              <a:t> </a:t>
            </a:r>
            <a:r>
              <a:rPr lang="en-US" dirty="0" err="1"/>
              <a:t>ni</a:t>
            </a:r>
            <a:r>
              <a:rPr lang="en-US" dirty="0"/>
              <a:t> </a:t>
            </a:r>
            <a:r>
              <a:rPr lang="en-US" dirty="0" err="1"/>
              <a:t>pueden</a:t>
            </a:r>
            <a:r>
              <a:rPr lang="en-US" dirty="0"/>
              <a:t> </a:t>
            </a:r>
            <a:r>
              <a:rPr lang="en-US" dirty="0" err="1"/>
              <a:t>llenar</a:t>
            </a:r>
            <a:r>
              <a:rPr lang="en-US" dirty="0"/>
              <a:t>. Para </a:t>
            </a:r>
            <a:r>
              <a:rPr lang="en-US" dirty="0" err="1"/>
              <a:t>lograr</a:t>
            </a:r>
            <a:r>
              <a:rPr lang="en-US" dirty="0"/>
              <a:t> </a:t>
            </a:r>
            <a:r>
              <a:rPr lang="en-US" dirty="0" err="1"/>
              <a:t>este</a:t>
            </a:r>
            <a:r>
              <a:rPr lang="en-US" dirty="0"/>
              <a:t> </a:t>
            </a:r>
            <a:r>
              <a:rPr lang="en-US" dirty="0" err="1"/>
              <a:t>objetivo</a:t>
            </a:r>
            <a:r>
              <a:rPr lang="en-US" dirty="0"/>
              <a:t>, los </a:t>
            </a:r>
            <a:r>
              <a:rPr lang="en-US" dirty="0" err="1"/>
              <a:t>planificadores</a:t>
            </a:r>
            <a:r>
              <a:rPr lang="en-US" dirty="0"/>
              <a:t> del </a:t>
            </a:r>
            <a:r>
              <a:rPr lang="en-US" dirty="0" err="1"/>
              <a:t>currículo</a:t>
            </a:r>
            <a:r>
              <a:rPr lang="en-US" dirty="0"/>
              <a:t> de </a:t>
            </a:r>
            <a:r>
              <a:rPr lang="en-US" dirty="0" err="1"/>
              <a:t>estudios</a:t>
            </a:r>
            <a:r>
              <a:rPr lang="en-US" dirty="0"/>
              <a:t> </a:t>
            </a:r>
            <a:r>
              <a:rPr lang="en-US" dirty="0" err="1"/>
              <a:t>deben</a:t>
            </a:r>
            <a:r>
              <a:rPr lang="en-US" dirty="0"/>
              <a:t> </a:t>
            </a:r>
            <a:r>
              <a:rPr lang="en-US" dirty="0" err="1"/>
              <a:t>definir</a:t>
            </a:r>
            <a:r>
              <a:rPr lang="en-US" dirty="0"/>
              <a:t> </a:t>
            </a:r>
            <a:r>
              <a:rPr lang="en-US" dirty="0" err="1"/>
              <a:t>qué</a:t>
            </a:r>
            <a:r>
              <a:rPr lang="en-US" dirty="0"/>
              <a:t> es lo </a:t>
            </a:r>
            <a:r>
              <a:rPr lang="en-US" dirty="0" err="1"/>
              <a:t>único</a:t>
            </a:r>
            <a:r>
              <a:rPr lang="en-US" dirty="0"/>
              <a:t> de la </a:t>
            </a:r>
            <a:r>
              <a:rPr lang="en-US" dirty="0" err="1"/>
              <a:t>educación</a:t>
            </a:r>
            <a:r>
              <a:rPr lang="en-US" dirty="0"/>
              <a:t> superior </a:t>
            </a:r>
            <a:r>
              <a:rPr lang="en-US" dirty="0" err="1"/>
              <a:t>adventista</a:t>
            </a:r>
            <a:r>
              <a:rPr lang="en-US" dirty="0"/>
              <a:t>.</a:t>
            </a:r>
          </a:p>
        </p:txBody>
      </p:sp>
    </p:spTree>
    <p:extLst>
      <p:ext uri="{BB962C8B-B14F-4D97-AF65-F5344CB8AC3E}">
        <p14:creationId xmlns:p14="http://schemas.microsoft.com/office/powerpoint/2010/main" val="3246259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t>
            </a:r>
            <a:r>
              <a:rPr lang="en-US" dirty="0" err="1"/>
              <a:t>Cuál</a:t>
            </a:r>
            <a:r>
              <a:rPr lang="en-US" dirty="0"/>
              <a:t> es el </a:t>
            </a:r>
            <a:r>
              <a:rPr lang="en-US" dirty="0" err="1"/>
              <a:t>conocimiento</a:t>
            </a:r>
            <a:r>
              <a:rPr lang="en-US" dirty="0"/>
              <a:t> </a:t>
            </a:r>
            <a:r>
              <a:rPr lang="en-US" dirty="0" err="1"/>
              <a:t>más</a:t>
            </a:r>
            <a:r>
              <a:rPr lang="en-US" dirty="0"/>
              <a:t> </a:t>
            </a:r>
            <a:r>
              <a:rPr lang="en-US" dirty="0" err="1"/>
              <a:t>importante</a:t>
            </a:r>
            <a:br>
              <a:rPr lang="en-US" dirty="0"/>
            </a:br>
            <a:endParaRPr lang="en-US" dirty="0"/>
          </a:p>
        </p:txBody>
      </p:sp>
      <p:sp>
        <p:nvSpPr>
          <p:cNvPr id="3" name="Content Placeholder 2"/>
          <p:cNvSpPr>
            <a:spLocks noGrp="1"/>
          </p:cNvSpPr>
          <p:nvPr>
            <p:ph idx="1"/>
          </p:nvPr>
        </p:nvSpPr>
        <p:spPr/>
        <p:txBody>
          <a:bodyPr/>
          <a:lstStyle/>
          <a:p>
            <a:pPr marL="0" indent="0">
              <a:buNone/>
            </a:pPr>
            <a:r>
              <a:rPr lang="en-US" dirty="0"/>
              <a:t>Las </a:t>
            </a:r>
            <a:r>
              <a:rPr lang="en-US" dirty="0" err="1"/>
              <a:t>observaciones</a:t>
            </a:r>
            <a:r>
              <a:rPr lang="en-US" dirty="0"/>
              <a:t> de Herbert Spencer </a:t>
            </a:r>
            <a:r>
              <a:rPr lang="en-US" dirty="0" err="1"/>
              <a:t>proporcionan</a:t>
            </a:r>
            <a:r>
              <a:rPr lang="en-US" dirty="0"/>
              <a:t> una </a:t>
            </a:r>
            <a:r>
              <a:rPr lang="en-US" dirty="0" err="1"/>
              <a:t>ayuda</a:t>
            </a:r>
            <a:r>
              <a:rPr lang="en-US" dirty="0"/>
              <a:t> </a:t>
            </a:r>
            <a:r>
              <a:rPr lang="en-US" dirty="0" err="1"/>
              <a:t>significativa</a:t>
            </a:r>
            <a:r>
              <a:rPr lang="en-US" dirty="0"/>
              <a:t> </a:t>
            </a:r>
            <a:r>
              <a:rPr lang="en-US" dirty="0" err="1"/>
              <a:t>en</a:t>
            </a:r>
            <a:r>
              <a:rPr lang="en-US" dirty="0"/>
              <a:t> </a:t>
            </a:r>
            <a:r>
              <a:rPr lang="en-US" dirty="0" err="1"/>
              <a:t>este</a:t>
            </a:r>
            <a:r>
              <a:rPr lang="en-US" dirty="0"/>
              <a:t> </a:t>
            </a:r>
            <a:r>
              <a:rPr lang="en-US" dirty="0" err="1"/>
              <a:t>asunto</a:t>
            </a:r>
            <a:r>
              <a:rPr lang="en-US" dirty="0"/>
              <a:t>. </a:t>
            </a:r>
            <a:r>
              <a:rPr lang="en-US" dirty="0" err="1"/>
              <a:t>En</a:t>
            </a:r>
            <a:r>
              <a:rPr lang="en-US" dirty="0"/>
              <a:t> 1854, Spencer </a:t>
            </a:r>
            <a:r>
              <a:rPr lang="en-US" dirty="0" err="1"/>
              <a:t>sugirió</a:t>
            </a:r>
            <a:r>
              <a:rPr lang="en-US" dirty="0"/>
              <a:t> que “antes de que </a:t>
            </a:r>
            <a:r>
              <a:rPr lang="en-US" dirty="0" err="1"/>
              <a:t>pueda</a:t>
            </a:r>
            <a:r>
              <a:rPr lang="en-US" dirty="0"/>
              <a:t> </a:t>
            </a:r>
            <a:r>
              <a:rPr lang="en-US" dirty="0" err="1"/>
              <a:t>haber</a:t>
            </a:r>
            <a:r>
              <a:rPr lang="en-US" dirty="0"/>
              <a:t> un plan de </a:t>
            </a:r>
            <a:r>
              <a:rPr lang="en-US" dirty="0" err="1"/>
              <a:t>estudios</a:t>
            </a:r>
            <a:r>
              <a:rPr lang="en-US" dirty="0"/>
              <a:t> </a:t>
            </a:r>
            <a:r>
              <a:rPr lang="en-US" dirty="0" err="1"/>
              <a:t>racional</a:t>
            </a:r>
            <a:r>
              <a:rPr lang="en-US" dirty="0"/>
              <a:t>, </a:t>
            </a:r>
            <a:r>
              <a:rPr lang="en-US" dirty="0" err="1"/>
              <a:t>debemos</a:t>
            </a:r>
            <a:r>
              <a:rPr lang="en-US" dirty="0"/>
              <a:t> </a:t>
            </a:r>
            <a:r>
              <a:rPr lang="en-US" dirty="0" err="1"/>
              <a:t>determinar</a:t>
            </a:r>
            <a:r>
              <a:rPr lang="en-US" dirty="0"/>
              <a:t> </a:t>
            </a:r>
            <a:r>
              <a:rPr lang="en-US" dirty="0" err="1"/>
              <a:t>qué</a:t>
            </a:r>
            <a:r>
              <a:rPr lang="en-US" dirty="0"/>
              <a:t> </a:t>
            </a:r>
            <a:r>
              <a:rPr lang="en-US" dirty="0" err="1"/>
              <a:t>cosas</a:t>
            </a:r>
            <a:r>
              <a:rPr lang="en-US" dirty="0"/>
              <a:t> es </a:t>
            </a:r>
            <a:r>
              <a:rPr lang="en-US" dirty="0" err="1"/>
              <a:t>más</a:t>
            </a:r>
            <a:r>
              <a:rPr lang="en-US" dirty="0"/>
              <a:t> </a:t>
            </a:r>
            <a:r>
              <a:rPr lang="en-US" dirty="0" err="1"/>
              <a:t>importante</a:t>
            </a:r>
            <a:r>
              <a:rPr lang="en-US" dirty="0"/>
              <a:t> saber; valor </a:t>
            </a:r>
            <a:r>
              <a:rPr lang="en-US" dirty="0" err="1"/>
              <a:t>relativo</a:t>
            </a:r>
            <a:r>
              <a:rPr lang="en-US" dirty="0"/>
              <a:t> del </a:t>
            </a:r>
            <a:r>
              <a:rPr lang="en-US" dirty="0" err="1"/>
              <a:t>conocimiento</a:t>
            </a:r>
            <a:r>
              <a:rPr lang="en-US" dirty="0"/>
              <a:t>.</a:t>
            </a:r>
          </a:p>
          <a:p>
            <a:pPr marL="0" indent="0">
              <a:buNone/>
            </a:pPr>
            <a:r>
              <a:rPr lang="es-PE" dirty="0"/>
              <a:t>“Spencer responde que es el conocimiento necesario para desarrollar las principales actividades constitutivas de la vida humana”.</a:t>
            </a:r>
            <a:endParaRPr lang="en-US" dirty="0"/>
          </a:p>
        </p:txBody>
      </p:sp>
      <p:sp>
        <p:nvSpPr>
          <p:cNvPr id="4" name="Rectangle 3"/>
          <p:cNvSpPr/>
          <p:nvPr/>
        </p:nvSpPr>
        <p:spPr>
          <a:xfrm>
            <a:off x="457200" y="1582341"/>
            <a:ext cx="8229600" cy="646331"/>
          </a:xfrm>
          <a:prstGeom prst="rect">
            <a:avLst/>
          </a:prstGeom>
        </p:spPr>
        <p:txBody>
          <a:bodyPr wrap="square">
            <a:spAutoFit/>
          </a:bodyPr>
          <a:lstStyle/>
          <a:p>
            <a:endParaRPr lang="en-US" dirty="0"/>
          </a:p>
          <a:p>
            <a:endParaRPr lang="en-US" dirty="0"/>
          </a:p>
        </p:txBody>
      </p:sp>
    </p:spTree>
    <p:extLst>
      <p:ext uri="{BB962C8B-B14F-4D97-AF65-F5344CB8AC3E}">
        <p14:creationId xmlns:p14="http://schemas.microsoft.com/office/powerpoint/2010/main" val="22460841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900DCF6-D0BA-234F-A349-DD4BB82567AE}"/>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id="{6F95E8D3-70C9-254B-AE4E-47DD5877FB12}"/>
              </a:ext>
            </a:extLst>
          </p:cNvPr>
          <p:cNvSpPr>
            <a:spLocks noGrp="1"/>
          </p:cNvSpPr>
          <p:nvPr>
            <p:ph idx="1"/>
          </p:nvPr>
        </p:nvSpPr>
        <p:spPr/>
        <p:txBody>
          <a:bodyPr>
            <a:normAutofit/>
          </a:bodyPr>
          <a:lstStyle/>
          <a:p>
            <a:r>
              <a:rPr lang="es-PE" sz="4400" dirty="0"/>
              <a:t>“¿Cuál es el conocimiento de más valor?</a:t>
            </a:r>
          </a:p>
          <a:p>
            <a:endParaRPr lang="es-PE" sz="4400" dirty="0"/>
          </a:p>
        </p:txBody>
      </p:sp>
    </p:spTree>
    <p:extLst>
      <p:ext uri="{BB962C8B-B14F-4D97-AF65-F5344CB8AC3E}">
        <p14:creationId xmlns:p14="http://schemas.microsoft.com/office/powerpoint/2010/main" val="3463917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A88D6A-57D4-FA45-94CF-51652432453D}"/>
              </a:ext>
            </a:extLst>
          </p:cNvPr>
          <p:cNvSpPr>
            <a:spLocks noGrp="1"/>
          </p:cNvSpPr>
          <p:nvPr>
            <p:ph type="title"/>
          </p:nvPr>
        </p:nvSpPr>
        <p:spPr/>
        <p:txBody>
          <a:bodyPr>
            <a:normAutofit fontScale="90000"/>
          </a:bodyPr>
          <a:lstStyle/>
          <a:p>
            <a:r>
              <a:rPr lang="es-PE" dirty="0"/>
              <a:t>cuál conocimiento tiene mayor valor?", </a:t>
            </a:r>
          </a:p>
        </p:txBody>
      </p:sp>
      <p:sp>
        <p:nvSpPr>
          <p:cNvPr id="3" name="Marcador de contenido 2">
            <a:extLst>
              <a:ext uri="{FF2B5EF4-FFF2-40B4-BE49-F238E27FC236}">
                <a16:creationId xmlns:a16="http://schemas.microsoft.com/office/drawing/2014/main" id="{38852E27-A801-CF42-889B-FD55EF5513AC}"/>
              </a:ext>
            </a:extLst>
          </p:cNvPr>
          <p:cNvSpPr>
            <a:spLocks noGrp="1"/>
          </p:cNvSpPr>
          <p:nvPr>
            <p:ph idx="1"/>
          </p:nvPr>
        </p:nvSpPr>
        <p:spPr/>
        <p:txBody>
          <a:bodyPr>
            <a:normAutofit/>
          </a:bodyPr>
          <a:lstStyle/>
          <a:p>
            <a:r>
              <a:rPr lang="es-PE" dirty="0"/>
              <a:t>1) actividades que sirven directamente para la autopreservación; 2) actividades que, al proporcionar lo esencial para la vida, contribuyen indirectamente a la autopreservación; 3) actividades cuya finalidad consiste en la cría y la educación de los hijos; 4) actividades que contribuyen al mantenimiento de relaciones sociales y políticas adecuadas; 5) actividades varias que ocupan los ratos de ocio, dedicadas a la gratificación de los gustos y los sentidos (</a:t>
            </a:r>
            <a:r>
              <a:rPr lang="es-PE" sz="2000" dirty="0"/>
              <a:t>Brian Holmes, 2001)</a:t>
            </a:r>
          </a:p>
        </p:txBody>
      </p:sp>
    </p:spTree>
    <p:extLst>
      <p:ext uri="{BB962C8B-B14F-4D97-AF65-F5344CB8AC3E}">
        <p14:creationId xmlns:p14="http://schemas.microsoft.com/office/powerpoint/2010/main" val="667894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0A11E45-1EFB-BA4A-B687-6C00A6FB80E2}"/>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id="{3F3028DC-DBFB-CD41-8BD2-FB428F1C1B99}"/>
              </a:ext>
            </a:extLst>
          </p:cNvPr>
          <p:cNvSpPr>
            <a:spLocks noGrp="1"/>
          </p:cNvSpPr>
          <p:nvPr>
            <p:ph idx="1"/>
          </p:nvPr>
        </p:nvSpPr>
        <p:spPr/>
        <p:txBody>
          <a:bodyPr>
            <a:normAutofit/>
          </a:bodyPr>
          <a:lstStyle/>
          <a:p>
            <a:r>
              <a:rPr lang="es-PE" dirty="0"/>
              <a:t>Spencer enumera estas actividades en su orden de importancia; no obstante, reconoce que no es posible separarlas del todo, ya que están inextricablemente mezcladas. En cualquier caso, en todas estas áreas de actividad el conocimiento de la ciencia es esencial. Una autopreservación directa y satisfactoria requiere el conocimiento de la fisiología. La preservación indirecta precisa el conocimiento de las ciencias mecánica, biología, geología, química y física de las que depende la vida industrial.</a:t>
            </a:r>
          </a:p>
        </p:txBody>
      </p:sp>
    </p:spTree>
    <p:extLst>
      <p:ext uri="{BB962C8B-B14F-4D97-AF65-F5344CB8AC3E}">
        <p14:creationId xmlns:p14="http://schemas.microsoft.com/office/powerpoint/2010/main" val="122851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82BFB0A-40DA-2C48-9D62-18B22072272B}"/>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id="{0C52D890-06CF-1A43-B052-71BB90F0BD45}"/>
              </a:ext>
            </a:extLst>
          </p:cNvPr>
          <p:cNvSpPr>
            <a:spLocks noGrp="1"/>
          </p:cNvSpPr>
          <p:nvPr>
            <p:ph idx="1"/>
          </p:nvPr>
        </p:nvSpPr>
        <p:spPr/>
        <p:txBody>
          <a:bodyPr/>
          <a:lstStyle/>
          <a:p>
            <a:r>
              <a:rPr lang="es-PE" dirty="0"/>
              <a:t>En este ensayo de Spencer, analiza los asuntos humanos desde un punto de vista naturalista-evolutivo.</a:t>
            </a:r>
          </a:p>
          <a:p>
            <a:r>
              <a:rPr lang="es-PE" dirty="0"/>
              <a:t>¿Y qué conocimiento encontró Spencer como el más importante? "La respuesta uniforme", dijo, "es la ciencia". "Este es el veredicto de todos los resultados".</a:t>
            </a:r>
          </a:p>
        </p:txBody>
      </p:sp>
    </p:spTree>
    <p:extLst>
      <p:ext uri="{BB962C8B-B14F-4D97-AF65-F5344CB8AC3E}">
        <p14:creationId xmlns:p14="http://schemas.microsoft.com/office/powerpoint/2010/main" val="1851785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8CB648-7413-2241-9A64-1714332FE8A9}"/>
              </a:ext>
            </a:extLst>
          </p:cNvPr>
          <p:cNvSpPr>
            <a:spLocks noGrp="1"/>
          </p:cNvSpPr>
          <p:nvPr>
            <p:ph type="title"/>
          </p:nvPr>
        </p:nvSpPr>
        <p:spPr/>
        <p:txBody>
          <a:bodyPr/>
          <a:lstStyle/>
          <a:p>
            <a:endParaRPr lang="es-PE"/>
          </a:p>
        </p:txBody>
      </p:sp>
      <p:sp>
        <p:nvSpPr>
          <p:cNvPr id="3" name="Marcador de contenido 2">
            <a:extLst>
              <a:ext uri="{FF2B5EF4-FFF2-40B4-BE49-F238E27FC236}">
                <a16:creationId xmlns:a16="http://schemas.microsoft.com/office/drawing/2014/main" id="{9C284FCA-169F-874A-956E-E40D92EE7D49}"/>
              </a:ext>
            </a:extLst>
          </p:cNvPr>
          <p:cNvSpPr>
            <a:spLocks noGrp="1"/>
          </p:cNvSpPr>
          <p:nvPr>
            <p:ph idx="1"/>
          </p:nvPr>
        </p:nvSpPr>
        <p:spPr/>
        <p:txBody>
          <a:bodyPr>
            <a:normAutofit lnSpcReduction="10000"/>
          </a:bodyPr>
          <a:lstStyle/>
          <a:p>
            <a:r>
              <a:rPr lang="es-PE" dirty="0"/>
              <a:t>Para explicar, Spencer enumeró la ciencia (concebida en términos generales como que incluye las ciencias sociales y prácticas, así como las ciencias físicas y biológicas),</a:t>
            </a:r>
          </a:p>
          <a:p>
            <a:r>
              <a:rPr lang="es-PE" dirty="0"/>
              <a:t>a su lista de cinco puntos jerárquicos sobre las actividades más importantes de la vida. Su respuesta sugirió que cualquier actividad que ocupe los aspectos periféricos de la vida también debería ocupar un lugar secundario en el plan de estudios, mientras que aquellas actividades que son más importantes en la vida deberían tener el lugar más importante en un curso de estudio.</a:t>
            </a:r>
          </a:p>
        </p:txBody>
      </p:sp>
    </p:spTree>
    <p:extLst>
      <p:ext uri="{BB962C8B-B14F-4D97-AF65-F5344CB8AC3E}">
        <p14:creationId xmlns:p14="http://schemas.microsoft.com/office/powerpoint/2010/main" val="21244438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ＭＳ Ｐ明朝"/>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Apothecary.thmx</Template>
  <TotalTime>840</TotalTime>
  <Words>1219</Words>
  <Application>Microsoft Macintosh PowerPoint</Application>
  <PresentationFormat>Presentación en pantalla (4:3)</PresentationFormat>
  <Paragraphs>38</Paragraphs>
  <Slides>17</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17</vt:i4>
      </vt:variant>
    </vt:vector>
  </HeadingPairs>
  <TitlesOfParts>
    <vt:vector size="22" baseType="lpstr">
      <vt:lpstr>Arial</vt:lpstr>
      <vt:lpstr>Book Antiqua</vt:lpstr>
      <vt:lpstr>Calibri</vt:lpstr>
      <vt:lpstr>Century Gothic</vt:lpstr>
      <vt:lpstr>Apothecary</vt:lpstr>
      <vt:lpstr>Nuestra filosofía</vt:lpstr>
      <vt:lpstr>Es nuestro afán superar a Harvard?</vt:lpstr>
      <vt:lpstr>¿Qué es lo único de la educación adventista?</vt:lpstr>
      <vt:lpstr>¿Cuál es el conocimiento más importante </vt:lpstr>
      <vt:lpstr>Presentación de PowerPoint</vt:lpstr>
      <vt:lpstr>cuál conocimiento tiene mayor valor?", </vt:lpstr>
      <vt:lpstr>Presentación de PowerPoint</vt:lpstr>
      <vt:lpstr>Presentación de PowerPoint</vt:lpstr>
      <vt:lpstr>Presentación de PowerPoint</vt:lpstr>
      <vt:lpstr>Presentación de PowerPoint</vt:lpstr>
      <vt:lpstr>Presentación de PowerPoint</vt:lpstr>
      <vt:lpstr>Cómo es nuestro plan de Estudios?</vt:lpstr>
      <vt:lpstr>Presentación de PowerPoint</vt:lpstr>
      <vt:lpstr>Presentación de PowerPoint</vt:lpstr>
      <vt:lpstr>¿Qué significa coherencia?</vt:lpstr>
      <vt:lpstr>Presentación de PowerPoint</vt:lpstr>
      <vt:lpstr>Finalmente</vt:lpstr>
    </vt:vector>
  </TitlesOfParts>
  <Company>Faculdade Adventista da Bahia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Nossa filosofía</dc:title>
  <dc:creator>Juan Choque</dc:creator>
  <cp:lastModifiedBy>Rectoria Unac</cp:lastModifiedBy>
  <cp:revision>14</cp:revision>
  <dcterms:created xsi:type="dcterms:W3CDTF">2017-01-25T09:29:14Z</dcterms:created>
  <dcterms:modified xsi:type="dcterms:W3CDTF">2021-09-28T13:13:03Z</dcterms:modified>
</cp:coreProperties>
</file>