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23"/>
  </p:notesMasterIdLst>
  <p:sldIdLst>
    <p:sldId id="317" r:id="rId3"/>
    <p:sldId id="297" r:id="rId4"/>
    <p:sldId id="299" r:id="rId5"/>
    <p:sldId id="300" r:id="rId6"/>
    <p:sldId id="301" r:id="rId7"/>
    <p:sldId id="304" r:id="rId8"/>
    <p:sldId id="305" r:id="rId9"/>
    <p:sldId id="306" r:id="rId10"/>
    <p:sldId id="302" r:id="rId11"/>
    <p:sldId id="303" r:id="rId12"/>
    <p:sldId id="316" r:id="rId13"/>
    <p:sldId id="307" r:id="rId14"/>
    <p:sldId id="308" r:id="rId15"/>
    <p:sldId id="314" r:id="rId16"/>
    <p:sldId id="309" r:id="rId17"/>
    <p:sldId id="310" r:id="rId18"/>
    <p:sldId id="313" r:id="rId19"/>
    <p:sldId id="312" r:id="rId20"/>
    <p:sldId id="311" r:id="rId21"/>
    <p:sldId id="31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EA"/>
    <a:srgbClr val="2121FF"/>
    <a:srgbClr val="1A066E"/>
    <a:srgbClr val="1F0783"/>
    <a:srgbClr val="220892"/>
    <a:srgbClr val="03FB0F"/>
    <a:srgbClr val="FDAA03"/>
    <a:srgbClr val="FA6306"/>
    <a:srgbClr val="09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61" autoAdjust="0"/>
    <p:restoredTop sz="94660"/>
  </p:normalViewPr>
  <p:slideViewPr>
    <p:cSldViewPr>
      <p:cViewPr varScale="1">
        <p:scale>
          <a:sx n="106" d="100"/>
          <a:sy n="106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DE9C-D8B7-457D-A7E6-E8D2FE8754BA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F1A7-B200-486A-9C80-726323CC62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75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9F1A7-B200-486A-9C80-726323CC6200}" type="slidenum">
              <a:rPr lang="es-CO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2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2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8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A1730A9-BE7B-4B85-B214-3E8F2154C459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2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7FD-63B5-4BDE-B333-2DE36E342534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38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FFDA7C-81A5-4B88-B555-E4077737322A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9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89C-1A3B-4B30-8D56-D1BCA4F3D716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62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46EB-04BC-4C40-90FA-3821A61E491B}" type="datetime1">
              <a:rPr lang="es-ES" smtClean="0"/>
              <a:t>15/10/2024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69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98D1-B003-4281-9B81-D4A63B9660E9}" type="datetime1">
              <a:rPr lang="es-ES" smtClean="0"/>
              <a:t>15/10/2024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403B-1D1D-4C3E-BE78-F771F6D52F0F}" type="datetime1">
              <a:rPr lang="es-ES" smtClean="0"/>
              <a:t>15/10/2024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822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88C-1B86-463F-9ADD-1E395D1A019F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0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DEFD-74A7-49D1-B6DF-7491A51F8F4D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74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29D1-AFA9-452E-B5A4-0C7F25524D7C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132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F8E5EC0-44A3-4F60-A2F0-73F3E358D1E4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315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DF213D-7E2E-46DF-B037-2251F4EFC40E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90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CCDF5D-2F18-42B4-AC30-1629595C1A16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664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9A8-C54B-4D6A-8F66-BA6CDA94F3EE}" type="datetime1">
              <a:rPr lang="es-ES" smtClean="0"/>
              <a:t>15/10/2024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164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8864-A1D2-4818-BF85-E0BAD76FE17C}" type="datetime1">
              <a:rPr lang="es-ES" smtClean="0"/>
              <a:t>15/10/2024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45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702B-AF0C-4C98-A711-1124C7A4C87B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459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7803B4-8E75-42E3-B556-929E6641167A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3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6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7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9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4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6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2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E9D-8913-45CC-9FEF-9F48B208CCC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15/10/2024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66AC-9960-4271-9DE8-888ED48309C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FDE7-4B53-489C-BC21-06B1BC7F3447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11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FDE7-4B53-489C-BC21-06B1BC7F3447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FF85-21BF-46C2-89FA-08758553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24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37893" y="548680"/>
            <a:ext cx="4942707" cy="212365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>
              <a:srgbClr val="FFFF00"/>
            </a:glow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6600" b="1" kern="0" dirty="0">
                <a:ln w="12700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50800">
                    <a:prstClr val="white"/>
                  </a:glow>
                </a:effectLst>
                <a:latin typeface="Chiller" panose="040204040310070206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MUERTE EN LA TIERRA NUEVA</a:t>
            </a:r>
            <a:endParaRPr lang="es-CO" sz="6600" b="1" kern="0" dirty="0">
              <a:ln w="12700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50800">
                  <a:prstClr val="white"/>
                </a:glow>
              </a:effectLst>
              <a:latin typeface="Chiller" panose="04020404031007020602" pitchFamily="82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97145" y="1052736"/>
            <a:ext cx="243207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7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857821"/>
            <a:ext cx="5643519" cy="312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923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10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410450" y="941912"/>
            <a:ext cx="5371098" cy="17081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No se cumplió porque las promesas de Dios son condicionales.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68496" y="3429000"/>
            <a:ext cx="9055006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“Pero si hiciere lo malo delante de mis ojos, no oyendo mi voz, me arrepentiré del bien que había determinado hacerle”. </a:t>
            </a:r>
          </a:p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Jeremías 18:10. </a:t>
            </a:r>
            <a:r>
              <a:rPr lang="es-CO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Véase también Jonás 3:2-10.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29" y="0"/>
            <a:ext cx="9144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5" y="1314761"/>
            <a:ext cx="4464496" cy="25545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“Los justos heredarán la tierra, </a:t>
            </a:r>
          </a:p>
          <a:p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Y vivirán para siempre sobre ella”.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Salmo 37:29.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9375" y="386915"/>
            <a:ext cx="597666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Esta es la gran promesa.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9375" y="5013288"/>
            <a:ext cx="5544617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La tierra nueva después que concluya el drama del pecado,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no antes.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9375" y="4150821"/>
            <a:ext cx="4464496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¿Cuál tierra?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0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12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904909" y="813773"/>
            <a:ext cx="8382176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La profecía de Isaías 65,66 no tuvo aplicación primaria, pero algunos detalles tendrán aplicación secundaria en la tierra nueva prometida en el NT.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43469" y="3429000"/>
            <a:ext cx="9505056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Finalmente Dios cumplirá su promesa… 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“Pero nosotros esperamos, según sus promesas, cielos nuevos y tierra nueva, en los cuales mora la justicia”.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2Pedro 3:13.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4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58" y="811245"/>
            <a:ext cx="7362742" cy="552205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13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63353" y="1268760"/>
            <a:ext cx="7362742" cy="35394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“Vi un cielo nuevo y una tierra nueva… Enjugará Dios toda lágrima de los ojos de ellos; y ya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no habrá muerte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, ni habrá más llanto, ni clamor, ni dolor; porque las primeras cosas pasaron”.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Apocalipsis 21:1,4.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3559" y="5027692"/>
            <a:ext cx="7372536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Ésta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no es 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la tierra nueva de Isaías 65 y 66, ésta es la tierra de </a:t>
            </a:r>
          </a:p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2 Pedro 3:13 y Apocalipsis 21:1.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93078" y="334397"/>
            <a:ext cx="7605845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Después de la Segunda Venida.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4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14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832901" y="2152291"/>
            <a:ext cx="8526199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“Los que fueren tenidos por dignos de alcanzar aquel siglo y la resurrección de entre los muertos,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ni se casan, ni se dan en casamiento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”.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Lucas 20:35.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91644" y="4716494"/>
            <a:ext cx="6408712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Pero en la tierra nueva de </a:t>
            </a:r>
          </a:p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Isaías 65 y 66,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darían a luz y tendrían descendientes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10364" y="982470"/>
            <a:ext cx="6971275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Después de la resurrección.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0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15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659868" y="3645024"/>
            <a:ext cx="8872260" cy="25545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Yerran quienes esperan el cumplimiento de estas profecías en la Jerusalén actual con los judíos o con un supuesto grupo de cristianos escogidos antes de la Venida del Señor en poder y gloria.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93076" y="934850"/>
            <a:ext cx="7605845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Las palabras de Isaías no pueden considerarse como aplicables directamente a la situación de la futura tierra nueva.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807" y="4197616"/>
            <a:ext cx="1902117" cy="219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16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331446" y="2852936"/>
            <a:ext cx="7529108" cy="35394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“Estamos en camino al hogar. Aquel que nos amó tanto como para morir por nosotros, también nos ha preparado una ciudad. </a:t>
            </a:r>
          </a:p>
          <a:p>
            <a:pPr algn="ctr"/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La Nueva Jerusalén es nuestro hogar de descanso”.</a:t>
            </a:r>
          </a:p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Hijos e Hijas de Dios, 237, 238.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21857" y="1124745"/>
            <a:ext cx="7277066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La gran promesa se cumplirá </a:t>
            </a:r>
          </a:p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en la Nueva Jerusalén.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5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22" y="2126031"/>
            <a:ext cx="3914935" cy="4374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17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492229" y="2655164"/>
            <a:ext cx="8741986" cy="30469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“Me fueron señalados algunos que están en gran error al creer que tienen el deber de ir a la vieja Jerusalén, y piensan que tienen una obra que hacer allí antes que venga el Señor”. </a:t>
            </a:r>
          </a:p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Primeros Escritos, 75.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38591" y="1124745"/>
            <a:ext cx="7114819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Una advertencia.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90" y="2924944"/>
            <a:ext cx="345054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146" y="2924944"/>
            <a:ext cx="346083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18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926523" y="2481858"/>
            <a:ext cx="8338955" cy="35394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“Allí está la nueva Jerusalén, la metrópoli de la nueva tierra glorificada, ‘corona de hermosura </a:t>
            </a:r>
          </a:p>
          <a:p>
            <a:pPr algn="ctr"/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en la mano de Jehová, y una diadema real en la mano de nuestro Dios.’ </a:t>
            </a:r>
          </a:p>
          <a:p>
            <a:pPr algn="ctr"/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‘Su luz era semejante a una piedra preciosísima, como piedra de jaspe, …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93078" y="1124745"/>
            <a:ext cx="7605845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Maravillas de la tierra nueva.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19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652880" y="705177"/>
            <a:ext cx="8886239" cy="54476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…transparente como el cristal.’ ‘Las naciones andarán a la luz de ella; y los reyes de la tierra traen a ella su gloria.’ El Señor dijo: ‘Me regocijaré en Jerusalén, y </a:t>
            </a:r>
            <a:r>
              <a:rPr lang="es-CO" sz="3200" b="1" i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gozaréme</a:t>
            </a:r>
            <a:r>
              <a:rPr lang="es-CO" sz="32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 en mi pueblo.’ ‘¡He aquí el tabernáculo de Dios está con los hombres, y él habitará con ellos, y ellos serán pueblos suyos, y el mismo Dios con ellos estará, como Dios suyo!’ </a:t>
            </a:r>
            <a:r>
              <a:rPr lang="es-CO" sz="28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Isaías 62:3; Apocalipsis 21:11, 24; Isaías 65:19; Apocalipsis 21:3”.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CS 734,735.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03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2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371600" y="759348"/>
            <a:ext cx="5294248" cy="17081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Dios promete un cielo nuevo y una tierra nueva a su pueblo.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7408" y="2944118"/>
            <a:ext cx="6552728" cy="3046988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“Porque he aquí que yo crearé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nuevos cielos y nueva tierra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;</a:t>
            </a:r>
          </a:p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 y de lo primero no habrá memoria, ni más vendrá al pensamiento”</a:t>
            </a:r>
            <a:r>
              <a:rPr lang="es-CO" sz="3200" b="1" dirty="0">
                <a:solidFill>
                  <a:prstClr val="black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es-CO" sz="3200" b="1" dirty="0">
                <a:ln>
                  <a:solidFill>
                    <a:srgbClr val="2121FF"/>
                  </a:solidFill>
                </a:ln>
                <a:solidFill>
                  <a:srgbClr val="2121FF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Isaías 65:17.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4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81900" y="1479700"/>
            <a:ext cx="2171700" cy="365125"/>
          </a:xfrm>
        </p:spPr>
        <p:txBody>
          <a:bodyPr/>
          <a:lstStyle/>
          <a:p>
            <a:fld id="{6EE9FF85-21BF-46C2-89FA-087585537765}" type="slidenum">
              <a:rPr lang="es-ES" smtClean="0"/>
              <a:t>20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585610" y="260648"/>
            <a:ext cx="7020780" cy="212365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14300">
                    <a:schemeClr val="tx1"/>
                  </a:glow>
                </a:effectLst>
                <a:latin typeface="Georgia" panose="02040502050405020303" pitchFamily="18" charset="0"/>
              </a:rPr>
              <a:t>Gracias Señor, muchas gracias por tan lindas promesas.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2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3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756688" y="873294"/>
            <a:ext cx="8678624" cy="212365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Esta es una gran promesa; </a:t>
            </a:r>
          </a:p>
          <a:p>
            <a:pPr algn="ctr"/>
            <a:r>
              <a:rPr lang="es-CO" sz="3200" b="1" dirty="0">
                <a:ln>
                  <a:solidFill>
                    <a:srgbClr val="2121FF"/>
                  </a:solidFill>
                </a:ln>
                <a:solidFill>
                  <a:srgbClr val="2121FF"/>
                </a:solidFill>
                <a:latin typeface="Georgia" panose="02040502050405020303" pitchFamily="18" charset="0"/>
              </a:rPr>
              <a:t>pero el profeta nos sorprende con palabras que caracterizan el mundo actual, no el que Dios nos ha prometido.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87571" y="3610758"/>
            <a:ext cx="7616858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“No habrá más allí niño que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muera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de pocos días, ni viejo que sus días no cumpla; porque el niño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morirá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de cien años, y el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pecador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de cien años será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maldito</a:t>
            </a:r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”. </a:t>
            </a:r>
            <a:r>
              <a:rPr lang="es-CO" sz="3200" b="1" dirty="0">
                <a:ln>
                  <a:solidFill>
                    <a:srgbClr val="2121FF"/>
                  </a:solidFill>
                </a:ln>
                <a:solidFill>
                  <a:srgbClr val="2121FF"/>
                </a:solidFill>
                <a:latin typeface="Georgia" panose="02040502050405020303" pitchFamily="18" charset="0"/>
              </a:rPr>
              <a:t>Isaías 65:20.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5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4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832930" y="2717629"/>
            <a:ext cx="6526140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¿Cómo debemos entender  esto? ¿A qué se refiere        realmente el profeta?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26244" y="4728045"/>
            <a:ext cx="6139512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¿Es ésta una contradicción?</a:t>
            </a:r>
          </a:p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¿Dónde está el problema?</a:t>
            </a:r>
            <a:endParaRPr lang="es-CO" sz="3200" b="1" dirty="0">
              <a:ln>
                <a:solidFill>
                  <a:srgbClr val="2121FF"/>
                </a:solidFill>
              </a:ln>
              <a:solidFill>
                <a:srgbClr val="2121F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39616" y="1107322"/>
            <a:ext cx="6768752" cy="116955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¡Muerte, pecado y maldición en la tierra nueva!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2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5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687523" y="2416214"/>
            <a:ext cx="8816954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Como ocurre con toda la Biblia, el contexto es determinante para encontrar el sentido y el significado del texto.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99591" y="4606097"/>
            <a:ext cx="7592818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Isaías 65 es una promesa que Dios tenía la intención de cumplir en el Antiguo Testamento.</a:t>
            </a:r>
            <a:endParaRPr lang="es-CO" sz="3200" b="1" dirty="0">
              <a:ln>
                <a:solidFill>
                  <a:srgbClr val="2121FF"/>
                </a:solidFill>
              </a:ln>
              <a:solidFill>
                <a:srgbClr val="2121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8112" y="819290"/>
            <a:ext cx="8515776" cy="6309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Analicemos el texto en su contexto.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5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6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270160" y="2147372"/>
            <a:ext cx="7651680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“Sacrificando en huertos”,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 65:3.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Práctica de los pueblos cananeos en tiempos del Antiguo Testamento.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64800" y="675274"/>
            <a:ext cx="6662400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5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Nótense las referencias a aquella época:</a:t>
            </a:r>
            <a:endParaRPr lang="es-CO" sz="3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70160" y="4005064"/>
            <a:ext cx="7651680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Jacod y Judá,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65:9.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El pueblo de Dios en el A.T.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70160" y="5376118"/>
            <a:ext cx="7651680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Sarón y </a:t>
            </a:r>
            <a:r>
              <a:rPr lang="es-CO" sz="3200" b="1" dirty="0" err="1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Acor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,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65:10.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Lugares relacionados con el Israel antiguo.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4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-297"/>
            <a:ext cx="9144793" cy="685859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7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534988" y="828598"/>
            <a:ext cx="6377391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Los habitantes de esta tierra nueva darían a luz y tendrían descendientes.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65:23.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534988" y="3382525"/>
            <a:ext cx="5352473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66:3.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Habría sacrificios de bueyes y ovejas.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34988" y="5050138"/>
            <a:ext cx="6366006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66.17. 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Se habla de los que se purifican en los huertos.</a:t>
            </a:r>
            <a:endParaRPr lang="es-CO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6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-297"/>
            <a:ext cx="9144793" cy="685859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8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270160" y="260649"/>
            <a:ext cx="7651680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</a:t>
            </a:r>
            <a:r>
              <a:rPr lang="es-CO" sz="3200" b="1" dirty="0" err="1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Tarsis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, a </a:t>
            </a:r>
            <a:r>
              <a:rPr lang="es-CO" sz="3200" b="1" dirty="0" err="1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Fut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y </a:t>
            </a:r>
            <a:r>
              <a:rPr lang="es-CO" sz="3200" b="1" dirty="0" err="1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Lud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que disparan arco, a </a:t>
            </a:r>
            <a:r>
              <a:rPr lang="es-CO" sz="3200" b="1" dirty="0" err="1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Tubal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y a </a:t>
            </a:r>
            <a:r>
              <a:rPr lang="es-CO" sz="3200" b="1" dirty="0" err="1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Javán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”.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66:19.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Lugares y </a:t>
            </a:r>
            <a:r>
              <a:rPr lang="es-CO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prácicas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 familiares para la gente de aquella época.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0334" y="2420889"/>
            <a:ext cx="7691333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Nótese claramente que en esta tierra nueva habría sacerdotes y levitas.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66:21.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Estos eran en el A.T. los ministros religiosos de Israel.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37651" y="4581129"/>
            <a:ext cx="7716698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La frase 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“De mes en mes”.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66:23.</a:t>
            </a:r>
          </a:p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 </a:t>
            </a:r>
            <a:r>
              <a:rPr lang="es-CO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Se refiere al ritual de la luna nueva en el A.T.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Nada de esto es aplicable directamente al Nuevo Testamento.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8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-297"/>
            <a:ext cx="9144793" cy="685859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FF85-21BF-46C2-89FA-087585537765}" type="slidenum">
              <a:rPr lang="es-ES" smtClean="0"/>
              <a:t>9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270160" y="2609017"/>
            <a:ext cx="7651680" cy="20621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Esto se </a:t>
            </a:r>
            <a:r>
              <a:rPr lang="es-CO" sz="3200" b="1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cumpliría antes de la  </a:t>
            </a:r>
            <a:r>
              <a:rPr lang="es-CO" sz="3200" b="1" dirty="0">
                <a:ln>
                  <a:solidFill>
                    <a:srgbClr val="0000EA"/>
                  </a:solidFill>
                </a:ln>
                <a:solidFill>
                  <a:srgbClr val="0000EA"/>
                </a:solidFill>
                <a:latin typeface="Georgia" panose="02040502050405020303" pitchFamily="18" charset="0"/>
              </a:rPr>
              <a:t>erradicación del pecado y los pecadores, antes de la resurrección y la inmortalidad.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70160" y="4941168"/>
            <a:ext cx="7651681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Tristemente Israel no vivió según </a:t>
            </a:r>
          </a:p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las expectativas de Dios, y por eso </a:t>
            </a:r>
          </a:p>
          <a:p>
            <a:pPr algn="ctr"/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la profecía no se cumplió.</a:t>
            </a:r>
            <a:endParaRPr lang="es-CO" sz="3200" b="1" dirty="0">
              <a:ln>
                <a:solidFill>
                  <a:srgbClr val="2121FF"/>
                </a:solidFill>
              </a:ln>
              <a:solidFill>
                <a:srgbClr val="2121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95919" y="769307"/>
            <a:ext cx="7600162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La tierra nueva que Dios promete a su pueblo en Isaías 65 y 66 era para después del cautiverio babilónico.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2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LRXYcvf9EL6HWwszaAYt"/>
</p:tagLst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2261</TotalTime>
  <Words>1057</Words>
  <Application>Microsoft Office PowerPoint</Application>
  <PresentationFormat>Panorámica</PresentationFormat>
  <Paragraphs>87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Century Gothic</vt:lpstr>
      <vt:lpstr>Chiller</vt:lpstr>
      <vt:lpstr>Georgia</vt:lpstr>
      <vt:lpstr>Office 2013 - Tema de 2022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dónde  y a quiénes</dc:title>
  <dc:creator>Luffi</dc:creator>
  <cp:lastModifiedBy>ernesto garcia gomez</cp:lastModifiedBy>
  <cp:revision>311</cp:revision>
  <dcterms:created xsi:type="dcterms:W3CDTF">2013-04-13T02:54:06Z</dcterms:created>
  <dcterms:modified xsi:type="dcterms:W3CDTF">2024-10-15T14:21:22Z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1h8z9fuht130Tn_l_r8N6AuVsJWcqB8E0DLN1OMvfTH4</vt:lpwstr>
  </property>
  <property fmtid="{D5CDD505-2E9C-101B-9397-08002B2CF9AE}" pid="4" name="Google.Documents.RevisionId">
    <vt:lpwstr>10253079382142271501</vt:lpwstr>
  </property>
  <property fmtid="{D5CDD505-2E9C-101B-9397-08002B2CF9AE}" pid="5" name="Google.Documents.PreviousRevisionId">
    <vt:lpwstr>17336298699588335290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