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85141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20607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15320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42115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404137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393997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8856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286736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424337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360951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5C7C3E-6526-4B30-98DE-73387D280903}" type="datetimeFigureOut">
              <a:rPr lang="es-CO" smtClean="0"/>
              <a:t>28/11/2013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E3E6D5E-0D36-44FA-8344-9507FFE97E97}" type="slidenum">
              <a:rPr lang="es-CO" smtClean="0"/>
              <a:t>‹Nº›</a:t>
            </a:fld>
            <a:endParaRPr lang="es-CO"/>
          </a:p>
        </p:txBody>
      </p:sp>
    </p:spTree>
    <p:extLst>
      <p:ext uri="{BB962C8B-B14F-4D97-AF65-F5344CB8AC3E}">
        <p14:creationId xmlns:p14="http://schemas.microsoft.com/office/powerpoint/2010/main" val="246530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C7C3E-6526-4B30-98DE-73387D280903}" type="datetimeFigureOut">
              <a:rPr lang="es-CO" smtClean="0"/>
              <a:t>28/11/2013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E6D5E-0D36-44FA-8344-9507FFE97E97}" type="slidenum">
              <a:rPr lang="es-CO" smtClean="0"/>
              <a:t>‹Nº›</a:t>
            </a:fld>
            <a:endParaRPr lang="es-CO"/>
          </a:p>
        </p:txBody>
      </p:sp>
    </p:spTree>
    <p:extLst>
      <p:ext uri="{BB962C8B-B14F-4D97-AF65-F5344CB8AC3E}">
        <p14:creationId xmlns:p14="http://schemas.microsoft.com/office/powerpoint/2010/main" val="40038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co/url?sa=i&amp;rct=j&amp;q=&amp;esrc=s&amp;frm=1&amp;source=images&amp;cd=&amp;cad=rja&amp;docid=MgvsdypLMFHFZM&amp;tbnid=_uoLZKyins3G4M:&amp;ved=0CAUQjRw&amp;url=http://8remedios.blogspot.com/&amp;ei=f79xUr6SDNKtkAe_g4GQDw&amp;bvm=bv.55617003,d.eW0&amp;psig=AFQjCNHdSQanLO1-EnYHyQJDrc12X_rWdQ&amp;ust=1383272630519749"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co/url?sa=i&amp;rct=j&amp;q=&amp;esrc=s&amp;frm=1&amp;source=images&amp;cd=&amp;cad=rja&amp;docid=SMNaUa0riQg3sM&amp;tbnid=SawACF1VopK3YM:&amp;ved=0CAUQjRw&amp;url=http://endirecto.mx/?p=55352&amp;ei=_cZyUv3dNcagkQfUm4DICA&amp;bvm=bv.55819444,d.eW0&amp;psig=AFQjCNH8O4TM-pLVfhr_B8JagVMKbvbLoQ&amp;ust=1383339834932285"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co/url?sa=i&amp;rct=j&amp;q=&amp;esrc=s&amp;frm=1&amp;source=images&amp;cd=&amp;cad=rja&amp;docid=5RY3ygqbH2XGIM&amp;tbnid=-gUU5U59RKDlPM:&amp;ved=0CAUQjRw&amp;url=http://www.taringa.net/posts/salud-bienestar/10692754/Deja-de-Fumar-mira-lo-que-te-puede-pasar.html&amp;ei=B8ZyUqqgAofrkAf_hYGADA&amp;bvm=bv.55819444,d.eW0&amp;psig=AFQjCNH8O4TM-pLVfhr_B8JagVMKbvbLoQ&amp;ust=138333983493228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co/url?sa=i&amp;rct=j&amp;q=&amp;esrc=s&amp;frm=1&amp;source=images&amp;cd=&amp;cad=rja&amp;docid=MgvsdypLMFHFZM&amp;tbnid=_uoLZKyins3G4M:&amp;ved=0CAUQjRw&amp;url=http://aectyc.es/adelante/&amp;ei=csBxUp3fGNOpkAfQnIHACw&amp;bvm=bv.55617003,d.eW0&amp;psig=AFQjCNHdSQanLO1-EnYHyQJDrc12X_rWdQ&amp;ust=138327263051974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co/url?sa=i&amp;rct=j&amp;q=&amp;esrc=s&amp;frm=1&amp;source=images&amp;cd=&amp;cad=rja&amp;docid=KKTe_00IHzmlaM&amp;tbnid=MiH_30o9sdQ3FM:&amp;ved=0CAUQjRw&amp;url=http://qbit.mx/pre/index.php/consejos-para-mujeres/item/297-no-tomar-agua-en-exceso&amp;ei=-EhyUrSDN9GIkQfM_ICYBg&amp;bvm=bv.55819444,d.cWc&amp;psig=AFQjCNGBeotVrYzXos4NjdMhlgcWHuSbgg&amp;ust=1383307625771929"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hyperlink" Target="http://www.google.com.co/url?sa=i&amp;rct=j&amp;q=&amp;esrc=s&amp;frm=1&amp;source=images&amp;cd=&amp;cad=rja&amp;docid=P0m3zA5VGNGfAM&amp;tbnid=kRrRqDDfXv8vkM:&amp;ved=0CAUQjRw&amp;url=http://my.clevelandclinic.org/es_/disorders/heart_failure/hic_understanding_heart_failure.aspx&amp;ei=jElyUqvJKIaqkQfjzIEw&amp;bvm=bv.55819444,d.cWc&amp;psig=AFQjCNEPgD1yk5yGVYkX9QCeFsb46UpSxQ&amp;ust=138330796603102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co/url?sa=i&amp;rct=j&amp;q=&amp;esrc=s&amp;frm=1&amp;source=images&amp;cd=&amp;cad=rja&amp;docid=f2AJnskz2aVnaM&amp;tbnid=RqB5TH_9nOnd-M:&amp;ved=0CAUQjRw&amp;url=http://www.diadelasaludmental.com/tag/temperancia/&amp;ei=gzpyUuOOONCFkQeSkoGoDw&amp;bvm=bv.55819444,d.cWc&amp;psig=AFQjCNGQD55mMHeXFNA2ud1xkF7H_IcjhA&amp;ust=1383303740090112"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co/url?sa=i&amp;rct=j&amp;q=&amp;esrc=s&amp;frm=1&amp;source=images&amp;cd=&amp;cad=rja&amp;docid=u_gOksvvvQLChM&amp;tbnid=RjtoTdzWUAKjoM:&amp;ved=0CAUQjRw&amp;url=http://nutricionysalud-enlinea.blogspot.com/2011/10/mala-alimentacion-es-alarmante.html&amp;ei=97pyUp_6FsuukAeugYGwAQ&amp;bvm=bv.55819444,d.eW0&amp;psig=AFQjCNHfOF02hgUTEfrHNa9dP3uscxj1kQ&amp;ust=1383336990986103"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co/url?sa=i&amp;rct=j&amp;q=&amp;esrc=s&amp;frm=1&amp;source=images&amp;cd=&amp;cad=rja&amp;docid=T2G0n-ucp-W2hM&amp;tbnid=AQ_3wb6QlnXfKM:&amp;ved=0CAUQjRw&amp;url=http://www.20minutos.es/noticia/1136800/0/alcohol/comidas/borracheras/&amp;ei=TsFyUurQA4v7kQeM3oH4DA&amp;bvm=bv.55819444,d.eW0&amp;psig=AFQjCNGH1tfXvnR20AgEWHFd0zGpwAmFpw&amp;ust=1383338663550495"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772400" cy="1470025"/>
          </a:xfrm>
          <a:blipFill>
            <a:blip r:embed="rId2"/>
            <a:tile tx="0" ty="0" sx="100000" sy="100000" flip="none" algn="tl"/>
          </a:blipFill>
        </p:spPr>
        <p:txBody>
          <a:bodyPr>
            <a:normAutofit/>
          </a:bodyPr>
          <a:lstStyle/>
          <a:p>
            <a:r>
              <a:rPr lang="es-CO" b="1" dirty="0" smtClean="0"/>
              <a:t>LOS OCHO REMEDIOS </a:t>
            </a:r>
            <a:r>
              <a:rPr lang="es-CO" b="1" dirty="0" smtClean="0">
                <a:solidFill>
                  <a:srgbClr val="FF0000"/>
                </a:solidFill>
              </a:rPr>
              <a:t>NATURALES</a:t>
            </a:r>
            <a:endParaRPr lang="es-CO" b="1" dirty="0">
              <a:solidFill>
                <a:srgbClr val="FF0000"/>
              </a:solidFill>
            </a:endParaRPr>
          </a:p>
        </p:txBody>
      </p:sp>
      <p:sp>
        <p:nvSpPr>
          <p:cNvPr id="3" name="2 Rectángulo"/>
          <p:cNvSpPr/>
          <p:nvPr/>
        </p:nvSpPr>
        <p:spPr>
          <a:xfrm>
            <a:off x="1331640" y="5348650"/>
            <a:ext cx="6192688" cy="769441"/>
          </a:xfrm>
          <a:prstGeom prst="rect">
            <a:avLst/>
          </a:prstGeom>
        </p:spPr>
        <p:txBody>
          <a:bodyPr wrap="square">
            <a:spAutoFit/>
          </a:bodyPr>
          <a:lstStyle/>
          <a:p>
            <a:pPr algn="ctr"/>
            <a:r>
              <a:rPr lang="es-CO" sz="4400" b="1" i="1" dirty="0" smtClean="0">
                <a:latin typeface="Algerian" pitchFamily="82" charset="0"/>
              </a:rPr>
              <a:t>7. Temperancia.</a:t>
            </a:r>
            <a:endParaRPr lang="es-CO" sz="4400" b="1" i="1" dirty="0">
              <a:latin typeface="Algerian" pitchFamily="82" charset="0"/>
            </a:endParaRPr>
          </a:p>
        </p:txBody>
      </p:sp>
      <p:sp>
        <p:nvSpPr>
          <p:cNvPr id="4" name="AutoShape 2" descr="data:image/jpeg;base64,/9j/4AAQSkZJRgABAQAAAQABAAD/2wCEAAkGBxQSEhQUEhQVFhUWFhQYFxQWFRYVFhUUFhgZFxQUFhgdHCggGBolHxQVIjEhJSktLi4uFyEzODMsNygtLisBCgoKDg0OGxAQGzQkICY0LCwsLiwwLCwvLCwsLCwsLCwtLCwvNCwsLDQsLCwsLCwsLCwsLC8sLCwsLCwsLCwsLP/AABEIANAA8gMBIgACEQEDEQH/xAAcAAEAAgMBAQEAAAAAAAAAAAAABQYDBAcCAQj/xABKEAACAQIDBAcFBAMNCAMAAAABAgADEQQSIQUGMUEHEyJRYXGBFDKRobFCUsHRI2JyM0NTgpKToqOywtLh8CREVGNzg7PTFzRF/8QAGgEBAAMBAQEAAAAAAAAAAAAAAAECAwQFBv/EAC0RAAIBAgUDAgUFAQAAAAAAAAABAgMRBBIhMTITQVEiYQUUcbHwkaHB4fFC/9oADAMBAAIRAxEAPwDuMREAREQBERAEREAREQBERAEREARE8VmsrHuBPwEA9xMeHa6qb30GvjzmSAIiIAiIgCIiAIiIAiIgCIiAIiIAiIgCIiAIiIAiIgCIiAIiIAiIgCRG9WMajharqrNYahbXCE2Zrc7C8l5WekMH2GqwYgqrsLW1IRrA3B52+EpUdostDkiT3e2j7RS6wI6KXcKKgAYgHU2BNhfMPSScrO5LswxLO7MevCi9rBVo0iLAAfeJvLNJg7xTElaTQiIlioiIgCIiAIkftfayYdbtqx0SmNWc8AAPP/ROkjN0t4HxefMmTLe4IKspzFcjKeBGVr85RzSeUsou1yxxES5UREQBERAEREAREQBERAEREAREQBERAEREAShdKuMUU6dLRna5yZrHKCO0e4XFv9GTm+O9VPAUrnt1nB6qjexYgas33UHNvqbCcdXFVcRWrVnqhnuCzn3GJK5aYHABQwNrmwF+dzjWlpY1pR1uT+6G8lTBPUz0utSpkvkazJkBAAB0YaniROgbP34wdWwNXqmP2a6mkfRm7LfxSZW929kpiauINLEVKOUUhfDOhQsc1zldWFv1SDY31MlMRuhXv+64asLWPXYbq3Pm9F1UnTmkpSc8uhapkzFyp1AwupBB4EG4PrPU56m6dSnfLhhTN75sHjGRmPipp0x6Zps0cLjl92rj1HdVTBVx/KFQsfjNc77ozyryXmJT1O0uVW/7WEW//mAnvqNpkaVUv3PSp01t35kqVGHwjqezGT3LVVqhRdiAO8mwlc2hvTmbqsIpq1T3cAO/W2nibDxmvT3Rq1TmxeKd/wBSmMg8ixuSPIKZY9m7MpYdctFFQc7cWPezHVj4kkx65e33J9K9yO2JsIo3XYhusxB+1xWnfkn0vYdwAGk+4OkKeNrBeFZEdh3Ot1JvfmMuluRPOTchr2/Tcb1eWvYt1fqOJ/PnLilaxF29yZiIlygiIgCIiAIiIAiIgCIiAIiIAiIgCImltXa1HDJnr1Upr3sQL+Cjix8BAN2VHfffqjgB1a2qYhh2aV9EvweqR7q+HE8u8VrbO/8AicYxw+yqNTXQ1ivbseaqdKY/Wf4Azb3T6L0pt12OYVqpOY07lkzHUmox1qt56efGUcm+Je1typ7F3Xxe1KjYuuzdW2pqEWarbhToL9lNTrwHLMbkXLFbKU0Fw3VKiISVCqVIJ965B1Jvc34ka3nQVFhYaDulS6Tq6rg2GYByHKa2a603JK+VxMatO0bpmtOprZoidiYBsJVJw+YLVDBl1bKfeQi/8YfxhL9g3YopYWa2o8e+UzoyNY+19ZULotSmi5vfzCkjsWPPR0H8X43mTQg0r3K1pJu1hEROgxEREAREQDXx1XLTYjjbTzOg+sxvhv0GTiQnlcgXv8Z8xxzNTTvOY+S/6+U3ZG7JMGBq5kB9DM80dn9klTyJ7vsm2g8inx+O9C2DEREkgREQBERAEREAREQBOe7+7JxHtdCtTxFWnSqPRov1bMDSJb3gL2Ia548DbjfToUit5KHWUer5s6ZePvKc4OnG2W/pKTV0Wi7Mi22Jj6f7jtDOOS16CMfV1sflNaom2hwbAt43qD6rLbhqmZFYcCoOvHUc/GZYyIZmUR9k7ZraVMVQpD/lFyfhkX+1Muz+jqkGL4qtUxDnjeyL6HVx6PLtEdOIzs18DgadFQlJFpqPsqoUX79OJ8ZsREuVEqvSQ2XBs40dMzKdDqEZuB0I7I0PdLVKl0l0l9kNQqGNPP2WzWZSjFlOUggELbQzOrwZenyRq9G2IdmxgKIFFWmS6grnqmimbsXIWydVoLDw1l3lH6NMWrHFotNktVpu12zoHaki5EawJAWmh117UvEUuCFTkxERNCgiIgCJ5qVAouTYSOr7aQcNeXn5d8znVhDky8acpcUZaHaqs3d2R5DT65/hN6V3D7XCA9nXv8u/xvc+sHeE30CnUDTNz53+Gkw+dorubfK1X2JOp2ahP7LcL6G6N+Bm/K7U2tdhnTkwIBOoNsw+Q4/Gb2C2wjABrgjjz7/Xlzl4YmlJ2TKyoVEr2JSJ8RgRcaifZ0GAiIgCIiAIiIAiIgCaTPmrgckQk6/abQXHkD8ZuGaWzRc1HP2m00toB/mR6eghko97P0zJ9xjbn2W7Q+p+E25pMMtYHk629V1H4/GbsIMRESSBERAEqPSZSBwuZi+Rc+dUYKWUo2Yi6kZgAbXHOW6VDpMQnC2L5KZzhzkzkZkYBrAg2AzE2mdXgy9PkjX6M8RS/wBrSmzE9clQqy5WRWo00CtqQT+iJ0NrEd8u8pPRkiquLs9Ny1dWDIwJNPqaaqSPeXtJU0YA6HSXaTS4IVOTEREuUERMGOxHV02fKzWHuqCxPgANTIbsCH20gzEvUCgcMzWAHL5ytV9pYYGxxVLMCLjOPK3GaW9e8q1nWmyVUygt+kWwble19LWPzlQwzYdWZ6dJWKgtmy3NzoMpbS9zynzuInGVVrK/qfQ4OhmoKblb9i5vt3BD3sVQ5fvi/ne0wpvBgAG/26jpqR1i+RPHU68u6VDHDC4xUR2BYGyqpCVAx0y2+0fjI/F7t4KlbrUcWNiWbKGPdcWB9JnTdH/uLT8G08NVelOSt7s6JhtrYMgEVyQdVKpUII5EEDWbtHamHN7Vntw1R7XPHQrpOd4wNiKQo4ek3V5dCt6YKp7oQ6XFwOB7u+Z8Hu/iKNBnGIcHQGm56zJezJqRobhlIufeGsiDgl2Teyd/4KVelFpOV37Nb/nudX3bxdNnK0aqtzZOdu+3KWecE2E2LavTYVFWpmGUlyEOUgXIyk21F9LTueBNTL+mCBtL5CSp01IuLjW+k9vByWTL/h4eKv1HdW+v9GxERO05xERAEREAREQDBjXsp8dPTnw8AZ8wCWpr4i/q2v4zBtDtdnyHH75t9A3+c35Hcnsae0x2Qw4qQZtqbgHvniut1I8Ji2e90t9029OI+REdx2NmIiSQIiIAlO6Tw7YUIuUBywLuwQKxRggJOgBzHUnlLjKh0nFmwhpojuz57ZFLaimwAsNSSWFrCZ1eDL0+SNfox2eaYxjOhV2rqtz9qmtCkVKngy3Z9Roe/SXec/6JcLYYx7kEVkpZOCqEpU30Xkb1WvOgSaXBCpyYiIlyglf3n2w1L9EinNUFg4bVbm3CxlgkftPZFOvYtcMLWYE3WxvoOF+Os58VGpKm1TdmDm74KizXdS7WN1Fxc35989YDd2tULBwgpnLamFC2AIJGYd9vSYt7MFi6BqthmYKhANSy5nYi5VQb5iP7vkJ73coYvFpSJxDrdFLtdVNz+qFB5eE8Clhml6732t+fc9LDR6sbSlZLzf8AY+1tgUqBJSitNiDercNVv3ZmDaEAD8JgxOGWoAlcZ0NhlexuL390AAenfNTfTDez1erV61TLTRmJqOTmObWwOg0FhJDdzAHKrYhWZjdjdj2VJ0Qkm5t3cOM5K9N05cnf33Oup8PXRVRSvfZGvsHAlA3VgKhNgtyFFuBGunlwkxX2SpSxdALo1s9zddQCS2v18ZS8WcbiK7olErTDaKMvVhQbKwe9n4XJOuvoMtPY2LK60rLybMlj/S0mkaLjLO3d/Urh8JQSvOpr4s/y5IVdiUaNQVUqtnuCtPOGXvXTja+vG069szFdbSR+bKCdLa89PO85DhdjV2WkFAzahmBBTLrbUXIPAXnR9zKTpTdKhJs+nE2BAOh9eE9LA1pdfK9mvscGM5abLTwWGIie4cYiIgCIiAJr43FimOF2OiqOJP4DvM2JDM+cu559hO63C/qdZhXquEdN2SlchNo49jclje97LdQDwFranTmflwkFVxVYHNTrVAea9Y5BHqdDJrblNV4aEd3C0q9XE6z52viJxn6mapG1S3vxKEioXsATmK6WHjbWSmw96a+Uu9NQGsQraPltYZ7AZH8O1oBw4SrVcfY8besyrjSVHgbTSjip62b/AFIsdQ2PtyniNBdX+43PxU8GHz8BJWcjwmNZWDA2INwRyInUdlYwVqSVBzGo7iNCPjPawuI6qs9zNqxtxETrIE590q7QY0TRpgEgi5PEOR2ShzDLYMTfvt3GdBlR36pqylWUHSnxA5u35TGu7QNaKvIhtxto1aOL9nxDlhiKaNSJdajZ6anrMxBLHshdT90C/CdHlUwdNae00VVVc2CYiwA9yog+jGWuTR4EVbZhERNTMREo29G4LYnENiKWJyF8uanVpddT7KhRkGZcug1463kNvsSrdyT3sQVRk0OSzMvdm4Ej0/pSv0jk93S4t2ezfjzE8U+j7EqQyvgMw4OMGVYeoe4mnW6N8YfdrYRf2KdRPoZ5WIwc6s860O+jiYU45dzPSyq5fKGY82AJPiSdeQmY4gWN0Q371BHwkS3RntHli6X8qr+RmajuBtNOGJwp/aQn605yv4VV3zG/z9N9jYNQadhBYWFlGg5DwHh4zI2IzKEIGUcBYWHkOUUt0NqL++4D1on/ANc+1dztptxrYD0oX+qSF8Kq33JePp+Da2LhO2rarTUgM47Ki5ta/DiRpL7Qoqg7I46nxNgL/ITldTo1x7anF0E/6dHKR5ZQJv7r9GdbDYinWq41mFNgwp0wyhiOAYlyMvhaephcN0Va2vk4MRW6rvc6TERO05hERAEREA8VWspPcDKiuMAVRewA/AAS4ETnG0HCkqdcpK+djb8J5fxKThll9f4JRg2xji3A6SAxNS03sTUFjK7jcTxnz8lKpO7NYuxgxWIHfM+AxYYML8r8ea6/S8ga+J1mPBYzLUU+IHx0noU6GhEmi40MWBxM6T0dYnrMM5HAVSB/JUn6zhD4kgkHlcT9B7j7MOHwVFGFnIzuOYZ+1Y+IFh6TtwNOSqXM27k9ERPXIEqG9bZmt/zaS+gAb6sZb5SNsVczUj96sW9Mxy/K05sU/SkdGHXqubO1j1e1MA3J6del8VDj5qJbpTOkA5Dgq/8ABYhCT+r9r5Ay5zSl3RlPsxERNSgiIgCIiAIiIAiIgCIiAIiIAiIgCIkJvRvNTwKI1RKtRnJVKdJQzMQLniQAPWQ3YJXJfEPlUnny8zoB8ZRt+Nn9WVddQVAbwZbKGPnceo8ZF7R6UnFM1FwFRQjqAK1Tq2Y2vfKEJAGhv4StYzpbruXLYaiUdMhps7MLXve+UG+s5MVShXpuH6F1Box4nFWuLytbRxHGxmCtt9XuWGQ66C5FuWvGQ2M2ip+0PjPLoYOUHqiG2enxOs+ireRRxAJ4j4yd3exHVVFqGjTxFuFOortTv3lVYZvI3HhPS6JCTZ0Xo93QOIrU8ZWA9nBRgv8ACVbd33A2pJ43A11nb5xp+kfF+zljhkS7KnYVxlyi6sqsTYaW4W08ZnwnTQRpWwmg4slXXxOUpb5zenljoizgzr0TV2Xjlr0aVZAQtWmlRQwswV1DAEd+s2puUMOMrZKbv91Wb4An8JRNquFfDr93L8pedoYfrKVSmDbOjrfuzKRf5zhO3d57VDTqOBUokKwLA9pRyI0N+/nOXERcmjpoSSTOqb/APgX8gR5yd2Jietw9Gp9+lTY+bKCZxPG71vXCYfrEYsQqqHUlidBz0HidJ2vYeDNHD0aRNzTpopI4EhQDbwvLULttspVSSSN6IidBiIiIAiIgCIiAIiIAiIgCIiAIiIAmltXZNHEpkr0w6g3F7gqeGZWGqnxBE3IgFVrbjU7Wp4rGUh91awcf1isfnIfGdF4qccbXP7S0m+iidCvPl5Tpw8F+pLyctPQ4vLGuP+0P8Qmal0UOvu7QqD/sj/HOmXi8ZI+CM7KBT6Oqw/8A0q3pSQf3pl/+O3PvbSxhHcpRfwMvV59vHTj4GeXkoI6J8KTerWxVU/r1V1+CAyW2Z0ebOoEMuGVmBuDVZ6tj3gOSB8JaJD7W3pweGNq+Ipq38GDnqHyprdz6CTliiLtkwJ9lCxnSbS16mhUYW0esy4dD5Br1P6E0xvpiquqdWq8T1WGr4ggftlkX1tKurBF1Skzo7C4I75wfe6sqsFpU6bqj5EJpAFwoALWvb3sw8bX5ywVN+x9rG4q/dTw+FAudBbMpPzlG3mx/VinkGZ1Cmx0uQLn5zCpUU2rI1pwcU7k7tI1V6hcZhUw1CoQprIiFgDwOUHXl8b8rTuVCmEVVHBQAL8bAWnC96d7aeOwOQqUqUnC2450y++pBIGuYWvyvzll2Xv5QqKpGNxgBH75QwvLTW1O/KKM8q1RFWLb0OpRKtS224Abr1ykAg1cLUS4OoOdWy28bTfwm2y32FqeOHrJVsO8q2RvQAzdVYvuZOEkTUTRpbWpMQufKx4JUDUmPkrgE+k3bzS5Q+xPN4vAPUTzeLwD1E83i8A9RPl4vAPsREAT4TBmNmgHvNPJaYi88M8gmxmLz51k1mqTwasA2+skZvDt6ng6JrVQxUFVsmUsSxsLZiB85lNWVjpF2dVxWDNKi1NT1iMWqkhQq3vqOdyJD2JS1NEdK61LrhsFiKrDXLdeHeerFQgek8vvHtuvYUMClAH7VTtEDv/SNT/smUDdzY20FqOMJicPTqEFCVchnUanLxuOzeTlTc3a9X922hoeI62oR8Ctpmm2XaSJjG7Cx1QX2jtOnSXmDWyi3caadUhHmWkYp2FgxZ8TUrH7lIGmh8igUH1czBQ6Irm9bGMe8Kja+ucD5SYwPRXgE97rXPiVUfJb/ADjLfsMxEjpS2fQ/+ns8E/ebKG87qrk/Ga2N6ZMVUVlXD01DArqlVjYix1zDv7pesNuXs+nww6n9tnf5MxE2xu/ghwwuH/mk/KWsyLo4G2IIAOUmxBsOJtPO0Nriu4sjLa417wDpO9Pu9gz/ALrQ/mk/Kcc332RTo7QdEXq0YrUVVsOyUObKOQLK/wA5m4W1ZdTvoRGLx6oXS187aZbcLmwt6zZwNAhFF7ceOnE34a24yY3SwXWY1UWmzUHZc6vlcZUQMQzWA94HkCQbTrCbAwn/AA1H+bX8pVQcloWcknqUbZnShiaKJSKUWWmqoCaWIBKoAoJZcwOg42kmnSNhatvacJSJP2kqoH9OtWmw9DLYNg4U/wC7UP5pPymCvujgn44dR+yzp/ZYCaZZeSmaPg1MNt3ButkxGKoAjVKqNXo27iXFRbeTib+BeoQPZquFrDl1FdsPYf8AS/S0ifMCQtfo3wROZOtpt3qwuPUi/wA5pVujt/3vGt5VU6z5szfSRlkuwvF9y6ja2JT90o1wBzNFK1/JqFS/9X6TE2+tFCBWZKZN7CoatJiBzArUk+sqVHd3atLSli6JHjnT5IqyN2/QxHZGP9mquNEK1ayugOp0ZzobD4SJTlFXsSoRb3Os7J2tTxKl6TBgDlJDI4vYHijEcCPGb15TOjzZ5w1BxemVeqXU06nWAjKqHtZRzQy3K81i7q7MpJJ6GaBPAaeryxB7ieQZ9vBB6nyLz5JB6aYHmczGyyAjXaYmM2GWeGSCxqMZ4M2jSnk0YBpVL8pAbc2W9cEZiNLDtOAONzYGx48xpaWo0Z5NCVaTVmSnZ3RUK+zaz4ZMOTTUU7FHQOGUgEBhYjWxPPnJXCqyqqkliFAzHiSBa58TJj2aPZYjFR2Dk3uRpJi5m+2Gnn2aWINMEz7abow0++zwCOaUnerC4bF1lVL1MSgNO1NkBXMdFYsCAbk6XB4zoNfDyDxuwhUtdnFiSMpGhJvoSLyk02rItBpPUgth7KXA1FGJXqqrKUpl2okOC1yqsguW7K6MTa5txMtyGaFTYvWZeseq4UggM2lxwvYC8maWGiCaWok03oeEnu02UoTJ7PLlSNa8+AmSJw0DCwCLrqxBAJFwRccvGV3Z2xK2HrmvRZS7CzGoXcsPNibcBLyMLHssrKKluSpNbFbweHre0NWdgA41prmyltO3qbXsttAOMsVBjMi4aZVpWhKysiG7n1TPYnwLPYEsAJ9E+gT1aCDzE9WiCD//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 name="AutoShape 4" descr="data:image/jpeg;base64,/9j/4AAQSkZJRgABAQAAAQABAAD/2wCEAAkGBxQSEhQUEhQVFhUWFhQYFxQWFRYVFhUUFhgZFxQUFhgdHCggGBolHxQVIjEhJSktLi4uFyEzODMsNygtLisBCgoKDg0OGxAQGzQkICY0LCwsLiwwLCwvLCwsLCwsLCwtLCwvNCwsLDQsLCwsLCwsLCwsLC8sLCwsLCwsLCwsLP/AABEIANAA8gMBIgACEQEDEQH/xAAcAAEAAgMBAQEAAAAAAAAAAAAABQYDBAcCAQj/xABKEAACAQIDBAcFBAMNCAMAAAABAgADEQQSIQUGMUEHEyJRYXGBFDKRobFCUsHRI2JyM0NTgpKToqOywtLh8CREVGNzg7PTFzRF/8QAGgEBAAMBAQEAAAAAAAAAAAAAAAECAwQFBv/EAC0RAAIBAgUDAgUFAQAAAAAAAAABAgMRBBIhMTITQVEiYQUUcbHwkaHB4fFC/9oADAMBAAIRAxEAPwDuMREAREQBERAEREAREQBERAEREARE8VmsrHuBPwEA9xMeHa6qb30GvjzmSAIiIAiIgCIiAIiIAiIgCIiAIiIAiIgCIiAIiIAiIgCIiAIiIAiIgCRG9WMajharqrNYahbXCE2Zrc7C8l5WekMH2GqwYgqrsLW1IRrA3B52+EpUdostDkiT3e2j7RS6wI6KXcKKgAYgHU2BNhfMPSScrO5LswxLO7MevCi9rBVo0iLAAfeJvLNJg7xTElaTQiIlioiIgCIiAIkftfayYdbtqx0SmNWc8AAPP/ROkjN0t4HxefMmTLe4IKspzFcjKeBGVr85RzSeUsou1yxxES5UREQBERAEREAREQBERAEREAREQBERAEREAShdKuMUU6dLRna5yZrHKCO0e4XFv9GTm+O9VPAUrnt1nB6qjexYgas33UHNvqbCcdXFVcRWrVnqhnuCzn3GJK5aYHABQwNrmwF+dzjWlpY1pR1uT+6G8lTBPUz0utSpkvkazJkBAAB0YaniROgbP34wdWwNXqmP2a6mkfRm7LfxSZW929kpiauINLEVKOUUhfDOhQsc1zldWFv1SDY31MlMRuhXv+64asLWPXYbq3Pm9F1UnTmkpSc8uhapkzFyp1AwupBB4EG4PrPU56m6dSnfLhhTN75sHjGRmPipp0x6Zps0cLjl92rj1HdVTBVx/KFQsfjNc77ozyryXmJT1O0uVW/7WEW//mAnvqNpkaVUv3PSp01t35kqVGHwjqezGT3LVVqhRdiAO8mwlc2hvTmbqsIpq1T3cAO/W2nibDxmvT3Rq1TmxeKd/wBSmMg8ixuSPIKZY9m7MpYdctFFQc7cWPezHVj4kkx65e33J9K9yO2JsIo3XYhusxB+1xWnfkn0vYdwAGk+4OkKeNrBeFZEdh3Ot1JvfmMuluRPOTchr2/Tcb1eWvYt1fqOJ/PnLilaxF29yZiIlygiIgCIiAIiIAiIgCIiAIiIAiIgCImltXa1HDJnr1Upr3sQL+Cjix8BAN2VHfffqjgB1a2qYhh2aV9EvweqR7q+HE8u8VrbO/8AicYxw+yqNTXQ1ivbseaqdKY/Wf4Azb3T6L0pt12OYVqpOY07lkzHUmox1qt56efGUcm+Je1typ7F3Xxe1KjYuuzdW2pqEWarbhToL9lNTrwHLMbkXLFbKU0Fw3VKiISVCqVIJ965B1Jvc34ka3nQVFhYaDulS6Tq6rg2GYByHKa2a603JK+VxMatO0bpmtOprZoidiYBsJVJw+YLVDBl1bKfeQi/8YfxhL9g3YopYWa2o8e+UzoyNY+19ZULotSmi5vfzCkjsWPPR0H8X43mTQg0r3K1pJu1hEROgxEREAREQDXx1XLTYjjbTzOg+sxvhv0GTiQnlcgXv8Z8xxzNTTvOY+S/6+U3ZG7JMGBq5kB9DM80dn9klTyJ7vsm2g8inx+O9C2DEREkgREQBERAEREAREQBOe7+7JxHtdCtTxFWnSqPRov1bMDSJb3gL2Ia548DbjfToUit5KHWUer5s6ZePvKc4OnG2W/pKTV0Wi7Mi22Jj6f7jtDOOS16CMfV1sflNaom2hwbAt43qD6rLbhqmZFYcCoOvHUc/GZYyIZmUR9k7ZraVMVQpD/lFyfhkX+1Muz+jqkGL4qtUxDnjeyL6HVx6PLtEdOIzs18DgadFQlJFpqPsqoUX79OJ8ZsREuVEqvSQ2XBs40dMzKdDqEZuB0I7I0PdLVKl0l0l9kNQqGNPP2WzWZSjFlOUggELbQzOrwZenyRq9G2IdmxgKIFFWmS6grnqmimbsXIWydVoLDw1l3lH6NMWrHFotNktVpu12zoHaki5EawJAWmh117UvEUuCFTkxERNCgiIgCJ5qVAouTYSOr7aQcNeXn5d8znVhDky8acpcUZaHaqs3d2R5DT65/hN6V3D7XCA9nXv8u/xvc+sHeE30CnUDTNz53+Gkw+dorubfK1X2JOp2ahP7LcL6G6N+Bm/K7U2tdhnTkwIBOoNsw+Q4/Gb2C2wjABrgjjz7/Xlzl4YmlJ2TKyoVEr2JSJ8RgRcaifZ0GAiIgCIiAIiIAiIgCaTPmrgckQk6/abQXHkD8ZuGaWzRc1HP2m00toB/mR6eghko97P0zJ9xjbn2W7Q+p+E25pMMtYHk629V1H4/GbsIMRESSBERAEqPSZSBwuZi+Rc+dUYKWUo2Yi6kZgAbXHOW6VDpMQnC2L5KZzhzkzkZkYBrAg2AzE2mdXgy9PkjX6M8RS/wBrSmzE9clQqy5WRWo00CtqQT+iJ0NrEd8u8pPRkiquLs9Ny1dWDIwJNPqaaqSPeXtJU0YA6HSXaTS4IVOTEREuUERMGOxHV02fKzWHuqCxPgANTIbsCH20gzEvUCgcMzWAHL5ytV9pYYGxxVLMCLjOPK3GaW9e8q1nWmyVUygt+kWwble19LWPzlQwzYdWZ6dJWKgtmy3NzoMpbS9zynzuInGVVrK/qfQ4OhmoKblb9i5vt3BD3sVQ5fvi/ne0wpvBgAG/26jpqR1i+RPHU68u6VDHDC4xUR2BYGyqpCVAx0y2+0fjI/F7t4KlbrUcWNiWbKGPdcWB9JnTdH/uLT8G08NVelOSt7s6JhtrYMgEVyQdVKpUII5EEDWbtHamHN7Vntw1R7XPHQrpOd4wNiKQo4ek3V5dCt6YKp7oQ6XFwOB7u+Z8Hu/iKNBnGIcHQGm56zJezJqRobhlIufeGsiDgl2Teyd/4KVelFpOV37Nb/nudX3bxdNnK0aqtzZOdu+3KWecE2E2LavTYVFWpmGUlyEOUgXIyk21F9LTueBNTL+mCBtL5CSp01IuLjW+k9vByWTL/h4eKv1HdW+v9GxERO05xERAEREAREQDBjXsp8dPTnw8AZ8wCWpr4i/q2v4zBtDtdnyHH75t9A3+c35Hcnsae0x2Qw4qQZtqbgHvniut1I8Ji2e90t9029OI+REdx2NmIiSQIiIAlO6Tw7YUIuUBywLuwQKxRggJOgBzHUnlLjKh0nFmwhpojuz57ZFLaimwAsNSSWFrCZ1eDL0+SNfox2eaYxjOhV2rqtz9qmtCkVKngy3Z9Roe/SXec/6JcLYYx7kEVkpZOCqEpU30Xkb1WvOgSaXBCpyYiIlyglf3n2w1L9EinNUFg4bVbm3CxlgkftPZFOvYtcMLWYE3WxvoOF+Os58VGpKm1TdmDm74KizXdS7WN1Fxc35989YDd2tULBwgpnLamFC2AIJGYd9vSYt7MFi6BqthmYKhANSy5nYi5VQb5iP7vkJ73coYvFpSJxDrdFLtdVNz+qFB5eE8Clhml6732t+fc9LDR6sbSlZLzf8AY+1tgUqBJSitNiDercNVv3ZmDaEAD8JgxOGWoAlcZ0NhlexuL390AAenfNTfTDez1erV61TLTRmJqOTmObWwOg0FhJDdzAHKrYhWZjdjdj2VJ0Qkm5t3cOM5K9N05cnf33Oup8PXRVRSvfZGvsHAlA3VgKhNgtyFFuBGunlwkxX2SpSxdALo1s9zddQCS2v18ZS8WcbiK7olErTDaKMvVhQbKwe9n4XJOuvoMtPY2LK60rLybMlj/S0mkaLjLO3d/Urh8JQSvOpr4s/y5IVdiUaNQVUqtnuCtPOGXvXTja+vG069szFdbSR+bKCdLa89PO85DhdjV2WkFAzahmBBTLrbUXIPAXnR9zKTpTdKhJs+nE2BAOh9eE9LA1pdfK9mvscGM5abLTwWGIie4cYiIgCIiAJr43FimOF2OiqOJP4DvM2JDM+cu559hO63C/qdZhXquEdN2SlchNo49jclje97LdQDwFranTmflwkFVxVYHNTrVAea9Y5BHqdDJrblNV4aEd3C0q9XE6z52viJxn6mapG1S3vxKEioXsATmK6WHjbWSmw96a+Uu9NQGsQraPltYZ7AZH8O1oBw4SrVcfY8besyrjSVHgbTSjip62b/AFIsdQ2PtyniNBdX+43PxU8GHz8BJWcjwmNZWDA2INwRyInUdlYwVqSVBzGo7iNCPjPawuI6qs9zNqxtxETrIE590q7QY0TRpgEgi5PEOR2ShzDLYMTfvt3GdBlR36pqylWUHSnxA5u35TGu7QNaKvIhtxto1aOL9nxDlhiKaNSJdajZ6anrMxBLHshdT90C/CdHlUwdNae00VVVc2CYiwA9yog+jGWuTR4EVbZhERNTMREo29G4LYnENiKWJyF8uanVpddT7KhRkGZcug1463kNvsSrdyT3sQVRk0OSzMvdm4Ej0/pSv0jk93S4t2ezfjzE8U+j7EqQyvgMw4OMGVYeoe4mnW6N8YfdrYRf2KdRPoZ5WIwc6s860O+jiYU45dzPSyq5fKGY82AJPiSdeQmY4gWN0Q371BHwkS3RntHli6X8qr+RmajuBtNOGJwp/aQn605yv4VV3zG/z9N9jYNQadhBYWFlGg5DwHh4zI2IzKEIGUcBYWHkOUUt0NqL++4D1on/ANc+1dztptxrYD0oX+qSF8Kq33JePp+Da2LhO2rarTUgM47Ki5ta/DiRpL7Qoqg7I46nxNgL/ITldTo1x7anF0E/6dHKR5ZQJv7r9GdbDYinWq41mFNgwp0wyhiOAYlyMvhaephcN0Va2vk4MRW6rvc6TERO05hERAEREA8VWspPcDKiuMAVRewA/AAS4ETnG0HCkqdcpK+djb8J5fxKThll9f4JRg2xji3A6SAxNS03sTUFjK7jcTxnz8lKpO7NYuxgxWIHfM+AxYYML8r8ea6/S8ga+J1mPBYzLUU+IHx0noU6GhEmi40MWBxM6T0dYnrMM5HAVSB/JUn6zhD4kgkHlcT9B7j7MOHwVFGFnIzuOYZ+1Y+IFh6TtwNOSqXM27k9ERPXIEqG9bZmt/zaS+gAb6sZb5SNsVczUj96sW9Mxy/K05sU/SkdGHXqubO1j1e1MA3J6del8VDj5qJbpTOkA5Dgq/8ABYhCT+r9r5Ay5zSl3RlPsxERNSgiIgCIiAIiIAiIgCIiAIiIAiIgCIkJvRvNTwKI1RKtRnJVKdJQzMQLniQAPWQ3YJXJfEPlUnny8zoB8ZRt+Nn9WVddQVAbwZbKGPnceo8ZF7R6UnFM1FwFRQjqAK1Tq2Y2vfKEJAGhv4StYzpbruXLYaiUdMhps7MLXve+UG+s5MVShXpuH6F1Box4nFWuLytbRxHGxmCtt9XuWGQ66C5FuWvGQ2M2ip+0PjPLoYOUHqiG2enxOs+ireRRxAJ4j4yd3exHVVFqGjTxFuFOortTv3lVYZvI3HhPS6JCTZ0Xo93QOIrU8ZWA9nBRgv8ACVbd33A2pJ43A11nb5xp+kfF+zljhkS7KnYVxlyi6sqsTYaW4W08ZnwnTQRpWwmg4slXXxOUpb5zenljoizgzr0TV2Xjlr0aVZAQtWmlRQwswV1DAEd+s2puUMOMrZKbv91Wb4An8JRNquFfDr93L8pedoYfrKVSmDbOjrfuzKRf5zhO3d57VDTqOBUokKwLA9pRyI0N+/nOXERcmjpoSSTOqb/APgX8gR5yd2Jietw9Gp9+lTY+bKCZxPG71vXCYfrEYsQqqHUlidBz0HidJ2vYeDNHD0aRNzTpopI4EhQDbwvLULttspVSSSN6IidBiIiIAiIgCIiAIiIAiIgCIiAIiIAmltXZNHEpkr0w6g3F7gqeGZWGqnxBE3IgFVrbjU7Wp4rGUh91awcf1isfnIfGdF4qccbXP7S0m+iidCvPl5Tpw8F+pLyctPQ4vLGuP+0P8Qmal0UOvu7QqD/sj/HOmXi8ZI+CM7KBT6Oqw/8A0q3pSQf3pl/+O3PvbSxhHcpRfwMvV59vHTj4GeXkoI6J8KTerWxVU/r1V1+CAyW2Z0ebOoEMuGVmBuDVZ6tj3gOSB8JaJD7W3pweGNq+Ipq38GDnqHyprdz6CTliiLtkwJ9lCxnSbS16mhUYW0esy4dD5Br1P6E0xvpiquqdWq8T1WGr4ggftlkX1tKurBF1Skzo7C4I75wfe6sqsFpU6bqj5EJpAFwoALWvb3sw8bX5ywVN+x9rG4q/dTw+FAudBbMpPzlG3mx/VinkGZ1Cmx0uQLn5zCpUU2rI1pwcU7k7tI1V6hcZhUw1CoQprIiFgDwOUHXl8b8rTuVCmEVVHBQAL8bAWnC96d7aeOwOQqUqUnC2450y++pBIGuYWvyvzll2Xv5QqKpGNxgBH75QwvLTW1O/KKM8q1RFWLb0OpRKtS224Abr1ykAg1cLUS4OoOdWy28bTfwm2y32FqeOHrJVsO8q2RvQAzdVYvuZOEkTUTRpbWpMQufKx4JUDUmPkrgE+k3bzS5Q+xPN4vAPUTzeLwD1E83i8A9RPl4vAPsREAT4TBmNmgHvNPJaYi88M8gmxmLz51k1mqTwasA2+skZvDt6ng6JrVQxUFVsmUsSxsLZiB85lNWVjpF2dVxWDNKi1NT1iMWqkhQq3vqOdyJD2JS1NEdK61LrhsFiKrDXLdeHeerFQgek8vvHtuvYUMClAH7VTtEDv/SNT/smUDdzY20FqOMJicPTqEFCVchnUanLxuOzeTlTc3a9X922hoeI62oR8Ctpmm2XaSJjG7Cx1QX2jtOnSXmDWyi3caadUhHmWkYp2FgxZ8TUrH7lIGmh8igUH1czBQ6Irm9bGMe8Kja+ucD5SYwPRXgE97rXPiVUfJb/ADjLfsMxEjpS2fQ/+ns8E/ebKG87qrk/Ga2N6ZMVUVlXD01DArqlVjYix1zDv7pesNuXs+nww6n9tnf5MxE2xu/ghwwuH/mk/KWsyLo4G2IIAOUmxBsOJtPO0Nriu4sjLa417wDpO9Pu9gz/ALrQ/mk/Kcc332RTo7QdEXq0YrUVVsOyUObKOQLK/wA5m4W1ZdTvoRGLx6oXS187aZbcLmwt6zZwNAhFF7ceOnE34a24yY3SwXWY1UWmzUHZc6vlcZUQMQzWA94HkCQbTrCbAwn/AA1H+bX8pVQcloWcknqUbZnShiaKJSKUWWmqoCaWIBKoAoJZcwOg42kmnSNhatvacJSJP2kqoH9OtWmw9DLYNg4U/wC7UP5pPymCvujgn44dR+yzp/ZYCaZZeSmaPg1MNt3ButkxGKoAjVKqNXo27iXFRbeTib+BeoQPZquFrDl1FdsPYf8AS/S0ifMCQtfo3wROZOtpt3qwuPUi/wA5pVujt/3vGt5VU6z5szfSRlkuwvF9y6ja2JT90o1wBzNFK1/JqFS/9X6TE2+tFCBWZKZN7CoatJiBzArUk+sqVHd3atLSli6JHjnT5IqyN2/QxHZGP9mquNEK1ayugOp0ZzobD4SJTlFXsSoRb3Os7J2tTxKl6TBgDlJDI4vYHijEcCPGb15TOjzZ5w1BxemVeqXU06nWAjKqHtZRzQy3K81i7q7MpJJ6GaBPAaeryxB7ieQZ9vBB6nyLz5JB6aYHmczGyyAjXaYmM2GWeGSCxqMZ4M2jSnk0YBpVL8pAbc2W9cEZiNLDtOAONzYGx48xpaWo0Z5NCVaTVmSnZ3RUK+zaz4ZMOTTUU7FHQOGUgEBhYjWxPPnJXCqyqqkliFAzHiSBa58TJj2aPZYjFR2Dk3uRpJi5m+2Gnn2aWINMEz7abow0++zwCOaUnerC4bF1lVL1MSgNO1NkBXMdFYsCAbk6XB4zoNfDyDxuwhUtdnFiSMpGhJvoSLyk02rItBpPUgth7KXA1FGJXqqrKUpl2okOC1yqsguW7K6MTa5txMtyGaFTYvWZeseq4UggM2lxwvYC8maWGiCaWok03oeEnu02UoTJ7PLlSNa8+AmSJw0DCwCLrqxBAJFwRccvGV3Z2xK2HrmvRZS7CzGoXcsPNibcBLyMLHssrKKluSpNbFbweHre0NWdgA41prmyltO3qbXsttAOMsVBjMi4aZVpWhKysiG7n1TPYnwLPYEsAJ9E+gT1aCDzE9WiCD//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AutoShape 6" descr="data:image/jpeg;base64,/9j/4AAQSkZJRgABAQAAAQABAAD/2wCEAAkGBxQSEhQUEhQVFhUWFhQYFxQWFRYVFhUUFhgZFxQUFhgdHCggGBolHxQVIjEhJSktLi4uFyEzODMsNygtLisBCgoKDg0OGxAQGzQkICY0LCwsLiwwLCwvLCwsLCwsLCwtLCwvNCwsLDQsLCwsLCwsLCwsLC8sLCwsLCwsLCwsLP/AABEIANAA8gMBIgACEQEDEQH/xAAcAAEAAgMBAQEAAAAAAAAAAAAABQYDBAcCAQj/xABKEAACAQIDBAcFBAMNCAMAAAABAgADEQQSIQUGMUEHEyJRYXGBFDKRobFCUsHRI2JyM0NTgpKToqOywtLh8CREVGNzg7PTFzRF/8QAGgEBAAMBAQEAAAAAAAAAAAAAAAECAwQFBv/EAC0RAAIBAgUDAgUFAQAAAAAAAAABAgMRBBIhMTITQVEiYQUUcbHwkaHB4fFC/9oADAMBAAIRAxEAPwDuMREAREQBERAEREAREQBERAEREARE8VmsrHuBPwEA9xMeHa6qb30GvjzmSAIiIAiIgCIiAIiIAiIgCIiAIiIAiIgCIiAIiIAiIgCIiAIiIAiIgCRG9WMajharqrNYahbXCE2Zrc7C8l5WekMH2GqwYgqrsLW1IRrA3B52+EpUdostDkiT3e2j7RS6wI6KXcKKgAYgHU2BNhfMPSScrO5LswxLO7MevCi9rBVo0iLAAfeJvLNJg7xTElaTQiIlioiIgCIiAIkftfayYdbtqx0SmNWc8AAPP/ROkjN0t4HxefMmTLe4IKspzFcjKeBGVr85RzSeUsou1yxxES5UREQBERAEREAREQBERAEREAREQBERAEREAShdKuMUU6dLRna5yZrHKCO0e4XFv9GTm+O9VPAUrnt1nB6qjexYgas33UHNvqbCcdXFVcRWrVnqhnuCzn3GJK5aYHABQwNrmwF+dzjWlpY1pR1uT+6G8lTBPUz0utSpkvkazJkBAAB0YaniROgbP34wdWwNXqmP2a6mkfRm7LfxSZW929kpiauINLEVKOUUhfDOhQsc1zldWFv1SDY31MlMRuhXv+64asLWPXYbq3Pm9F1UnTmkpSc8uhapkzFyp1AwupBB4EG4PrPU56m6dSnfLhhTN75sHjGRmPipp0x6Zps0cLjl92rj1HdVTBVx/KFQsfjNc77ozyryXmJT1O0uVW/7WEW//mAnvqNpkaVUv3PSp01t35kqVGHwjqezGT3LVVqhRdiAO8mwlc2hvTmbqsIpq1T3cAO/W2nibDxmvT3Rq1TmxeKd/wBSmMg8ixuSPIKZY9m7MpYdctFFQc7cWPezHVj4kkx65e33J9K9yO2JsIo3XYhusxB+1xWnfkn0vYdwAGk+4OkKeNrBeFZEdh3Ot1JvfmMuluRPOTchr2/Tcb1eWvYt1fqOJ/PnLilaxF29yZiIlygiIgCIiAIiIAiIgCIiAIiIAiIgCImltXa1HDJnr1Upr3sQL+Cjix8BAN2VHfffqjgB1a2qYhh2aV9EvweqR7q+HE8u8VrbO/8AicYxw+yqNTXQ1ivbseaqdKY/Wf4Azb3T6L0pt12OYVqpOY07lkzHUmox1qt56efGUcm+Je1typ7F3Xxe1KjYuuzdW2pqEWarbhToL9lNTrwHLMbkXLFbKU0Fw3VKiISVCqVIJ965B1Jvc34ka3nQVFhYaDulS6Tq6rg2GYByHKa2a603JK+VxMatO0bpmtOprZoidiYBsJVJw+YLVDBl1bKfeQi/8YfxhL9g3YopYWa2o8e+UzoyNY+19ZULotSmi5vfzCkjsWPPR0H8X43mTQg0r3K1pJu1hEROgxEREAREQDXx1XLTYjjbTzOg+sxvhv0GTiQnlcgXv8Z8xxzNTTvOY+S/6+U3ZG7JMGBq5kB9DM80dn9klTyJ7vsm2g8inx+O9C2DEREkgREQBERAEREAREQBOe7+7JxHtdCtTxFWnSqPRov1bMDSJb3gL2Ia548DbjfToUit5KHWUer5s6ZePvKc4OnG2W/pKTV0Wi7Mi22Jj6f7jtDOOS16CMfV1sflNaom2hwbAt43qD6rLbhqmZFYcCoOvHUc/GZYyIZmUR9k7ZraVMVQpD/lFyfhkX+1Muz+jqkGL4qtUxDnjeyL6HVx6PLtEdOIzs18DgadFQlJFpqPsqoUX79OJ8ZsREuVEqvSQ2XBs40dMzKdDqEZuB0I7I0PdLVKl0l0l9kNQqGNPP2WzWZSjFlOUggELbQzOrwZenyRq9G2IdmxgKIFFWmS6grnqmimbsXIWydVoLDw1l3lH6NMWrHFotNktVpu12zoHaki5EawJAWmh117UvEUuCFTkxERNCgiIgCJ5qVAouTYSOr7aQcNeXn5d8znVhDky8acpcUZaHaqs3d2R5DT65/hN6V3D7XCA9nXv8u/xvc+sHeE30CnUDTNz53+Gkw+dorubfK1X2JOp2ahP7LcL6G6N+Bm/K7U2tdhnTkwIBOoNsw+Q4/Gb2C2wjABrgjjz7/Xlzl4YmlJ2TKyoVEr2JSJ8RgRcaifZ0GAiIgCIiAIiIAiIgCaTPmrgckQk6/abQXHkD8ZuGaWzRc1HP2m00toB/mR6eghko97P0zJ9xjbn2W7Q+p+E25pMMtYHk629V1H4/GbsIMRESSBERAEqPSZSBwuZi+Rc+dUYKWUo2Yi6kZgAbXHOW6VDpMQnC2L5KZzhzkzkZkYBrAg2AzE2mdXgy9PkjX6M8RS/wBrSmzE9clQqy5WRWo00CtqQT+iJ0NrEd8u8pPRkiquLs9Ny1dWDIwJNPqaaqSPeXtJU0YA6HSXaTS4IVOTEREuUERMGOxHV02fKzWHuqCxPgANTIbsCH20gzEvUCgcMzWAHL5ytV9pYYGxxVLMCLjOPK3GaW9e8q1nWmyVUygt+kWwble19LWPzlQwzYdWZ6dJWKgtmy3NzoMpbS9zynzuInGVVrK/qfQ4OhmoKblb9i5vt3BD3sVQ5fvi/ne0wpvBgAG/26jpqR1i+RPHU68u6VDHDC4xUR2BYGyqpCVAx0y2+0fjI/F7t4KlbrUcWNiWbKGPdcWB9JnTdH/uLT8G08NVelOSt7s6JhtrYMgEVyQdVKpUII5EEDWbtHamHN7Vntw1R7XPHQrpOd4wNiKQo4ek3V5dCt6YKp7oQ6XFwOB7u+Z8Hu/iKNBnGIcHQGm56zJezJqRobhlIufeGsiDgl2Teyd/4KVelFpOV37Nb/nudX3bxdNnK0aqtzZOdu+3KWecE2E2LavTYVFWpmGUlyEOUgXIyk21F9LTueBNTL+mCBtL5CSp01IuLjW+k9vByWTL/h4eKv1HdW+v9GxERO05xERAEREAREQDBjXsp8dPTnw8AZ8wCWpr4i/q2v4zBtDtdnyHH75t9A3+c35Hcnsae0x2Qw4qQZtqbgHvniut1I8Ji2e90t9029OI+REdx2NmIiSQIiIAlO6Tw7YUIuUBywLuwQKxRggJOgBzHUnlLjKh0nFmwhpojuz57ZFLaimwAsNSSWFrCZ1eDL0+SNfox2eaYxjOhV2rqtz9qmtCkVKngy3Z9Roe/SXec/6JcLYYx7kEVkpZOCqEpU30Xkb1WvOgSaXBCpyYiIlyglf3n2w1L9EinNUFg4bVbm3CxlgkftPZFOvYtcMLWYE3WxvoOF+Os58VGpKm1TdmDm74KizXdS7WN1Fxc35989YDd2tULBwgpnLamFC2AIJGYd9vSYt7MFi6BqthmYKhANSy5nYi5VQb5iP7vkJ73coYvFpSJxDrdFLtdVNz+qFB5eE8Clhml6732t+fc9LDR6sbSlZLzf8AY+1tgUqBJSitNiDercNVv3ZmDaEAD8JgxOGWoAlcZ0NhlexuL390AAenfNTfTDez1erV61TLTRmJqOTmObWwOg0FhJDdzAHKrYhWZjdjdj2VJ0Qkm5t3cOM5K9N05cnf33Oup8PXRVRSvfZGvsHAlA3VgKhNgtyFFuBGunlwkxX2SpSxdALo1s9zddQCS2v18ZS8WcbiK7olErTDaKMvVhQbKwe9n4XJOuvoMtPY2LK60rLybMlj/S0mkaLjLO3d/Urh8JQSvOpr4s/y5IVdiUaNQVUqtnuCtPOGXvXTja+vG069szFdbSR+bKCdLa89PO85DhdjV2WkFAzahmBBTLrbUXIPAXnR9zKTpTdKhJs+nE2BAOh9eE9LA1pdfK9mvscGM5abLTwWGIie4cYiIgCIiAJr43FimOF2OiqOJP4DvM2JDM+cu559hO63C/qdZhXquEdN2SlchNo49jclje97LdQDwFranTmflwkFVxVYHNTrVAea9Y5BHqdDJrblNV4aEd3C0q9XE6z52viJxn6mapG1S3vxKEioXsATmK6WHjbWSmw96a+Uu9NQGsQraPltYZ7AZH8O1oBw4SrVcfY8besyrjSVHgbTSjip62b/AFIsdQ2PtyniNBdX+43PxU8GHz8BJWcjwmNZWDA2INwRyInUdlYwVqSVBzGo7iNCPjPawuI6qs9zNqxtxETrIE590q7QY0TRpgEgi5PEOR2ShzDLYMTfvt3GdBlR36pqylWUHSnxA5u35TGu7QNaKvIhtxto1aOL9nxDlhiKaNSJdajZ6anrMxBLHshdT90C/CdHlUwdNae00VVVc2CYiwA9yog+jGWuTR4EVbZhERNTMREo29G4LYnENiKWJyF8uanVpddT7KhRkGZcug1463kNvsSrdyT3sQVRk0OSzMvdm4Ej0/pSv0jk93S4t2ezfjzE8U+j7EqQyvgMw4OMGVYeoe4mnW6N8YfdrYRf2KdRPoZ5WIwc6s860O+jiYU45dzPSyq5fKGY82AJPiSdeQmY4gWN0Q371BHwkS3RntHli6X8qr+RmajuBtNOGJwp/aQn605yv4VV3zG/z9N9jYNQadhBYWFlGg5DwHh4zI2IzKEIGUcBYWHkOUUt0NqL++4D1on/ANc+1dztptxrYD0oX+qSF8Kq33JePp+Da2LhO2rarTUgM47Ki5ta/DiRpL7Qoqg7I46nxNgL/ITldTo1x7anF0E/6dHKR5ZQJv7r9GdbDYinWq41mFNgwp0wyhiOAYlyMvhaephcN0Va2vk4MRW6rvc6TERO05hERAEREA8VWspPcDKiuMAVRewA/AAS4ETnG0HCkqdcpK+djb8J5fxKThll9f4JRg2xji3A6SAxNS03sTUFjK7jcTxnz8lKpO7NYuxgxWIHfM+AxYYML8r8ea6/S8ga+J1mPBYzLUU+IHx0noU6GhEmi40MWBxM6T0dYnrMM5HAVSB/JUn6zhD4kgkHlcT9B7j7MOHwVFGFnIzuOYZ+1Y+IFh6TtwNOSqXM27k9ERPXIEqG9bZmt/zaS+gAb6sZb5SNsVczUj96sW9Mxy/K05sU/SkdGHXqubO1j1e1MA3J6del8VDj5qJbpTOkA5Dgq/8ABYhCT+r9r5Ay5zSl3RlPsxERNSgiIgCIiAIiIAiIgCIiAIiIAiIgCIkJvRvNTwKI1RKtRnJVKdJQzMQLniQAPWQ3YJXJfEPlUnny8zoB8ZRt+Nn9WVddQVAbwZbKGPnceo8ZF7R6UnFM1FwFRQjqAK1Tq2Y2vfKEJAGhv4StYzpbruXLYaiUdMhps7MLXve+UG+s5MVShXpuH6F1Box4nFWuLytbRxHGxmCtt9XuWGQ66C5FuWvGQ2M2ip+0PjPLoYOUHqiG2enxOs+ireRRxAJ4j4yd3exHVVFqGjTxFuFOortTv3lVYZvI3HhPS6JCTZ0Xo93QOIrU8ZWA9nBRgv8ACVbd33A2pJ43A11nb5xp+kfF+zljhkS7KnYVxlyi6sqsTYaW4W08ZnwnTQRpWwmg4slXXxOUpb5zenljoizgzr0TV2Xjlr0aVZAQtWmlRQwswV1DAEd+s2puUMOMrZKbv91Wb4An8JRNquFfDr93L8pedoYfrKVSmDbOjrfuzKRf5zhO3d57VDTqOBUokKwLA9pRyI0N+/nOXERcmjpoSSTOqb/APgX8gR5yd2Jietw9Gp9+lTY+bKCZxPG71vXCYfrEYsQqqHUlidBz0HidJ2vYeDNHD0aRNzTpopI4EhQDbwvLULttspVSSSN6IidBiIiIAiIgCIiAIiIAiIgCIiAIiIAmltXZNHEpkr0w6g3F7gqeGZWGqnxBE3IgFVrbjU7Wp4rGUh91awcf1isfnIfGdF4qccbXP7S0m+iidCvPl5Tpw8F+pLyctPQ4vLGuP+0P8Qmal0UOvu7QqD/sj/HOmXi8ZI+CM7KBT6Oqw/8A0q3pSQf3pl/+O3PvbSxhHcpRfwMvV59vHTj4GeXkoI6J8KTerWxVU/r1V1+CAyW2Z0ebOoEMuGVmBuDVZ6tj3gOSB8JaJD7W3pweGNq+Ipq38GDnqHyprdz6CTliiLtkwJ9lCxnSbS16mhUYW0esy4dD5Br1P6E0xvpiquqdWq8T1WGr4ggftlkX1tKurBF1Skzo7C4I75wfe6sqsFpU6bqj5EJpAFwoALWvb3sw8bX5ywVN+x9rG4q/dTw+FAudBbMpPzlG3mx/VinkGZ1Cmx0uQLn5zCpUU2rI1pwcU7k7tI1V6hcZhUw1CoQprIiFgDwOUHXl8b8rTuVCmEVVHBQAL8bAWnC96d7aeOwOQqUqUnC2450y++pBIGuYWvyvzll2Xv5QqKpGNxgBH75QwvLTW1O/KKM8q1RFWLb0OpRKtS224Abr1ykAg1cLUS4OoOdWy28bTfwm2y32FqeOHrJVsO8q2RvQAzdVYvuZOEkTUTRpbWpMQufKx4JUDUmPkrgE+k3bzS5Q+xPN4vAPUTzeLwD1E83i8A9RPl4vAPsREAT4TBmNmgHvNPJaYi88M8gmxmLz51k1mqTwasA2+skZvDt6ng6JrVQxUFVsmUsSxsLZiB85lNWVjpF2dVxWDNKi1NT1iMWqkhQq3vqOdyJD2JS1NEdK61LrhsFiKrDXLdeHeerFQgek8vvHtuvYUMClAH7VTtEDv/SNT/smUDdzY20FqOMJicPTqEFCVchnUanLxuOzeTlTc3a9X922hoeI62oR8Ctpmm2XaSJjG7Cx1QX2jtOnSXmDWyi3caadUhHmWkYp2FgxZ8TUrH7lIGmh8igUH1czBQ6Irm9bGMe8Kja+ucD5SYwPRXgE97rXPiVUfJb/ADjLfsMxEjpS2fQ/+ns8E/ebKG87qrk/Ga2N6ZMVUVlXD01DArqlVjYix1zDv7pesNuXs+nww6n9tnf5MxE2xu/ghwwuH/mk/KWsyLo4G2IIAOUmxBsOJtPO0Nriu4sjLa417wDpO9Pu9gz/ALrQ/mk/Kcc332RTo7QdEXq0YrUVVsOyUObKOQLK/wA5m4W1ZdTvoRGLx6oXS187aZbcLmwt6zZwNAhFF7ceOnE34a24yY3SwXWY1UWmzUHZc6vlcZUQMQzWA94HkCQbTrCbAwn/AA1H+bX8pVQcloWcknqUbZnShiaKJSKUWWmqoCaWIBKoAoJZcwOg42kmnSNhatvacJSJP2kqoH9OtWmw9DLYNg4U/wC7UP5pPymCvujgn44dR+yzp/ZYCaZZeSmaPg1MNt3ButkxGKoAjVKqNXo27iXFRbeTib+BeoQPZquFrDl1FdsPYf8AS/S0ifMCQtfo3wROZOtpt3qwuPUi/wA5pVujt/3vGt5VU6z5szfSRlkuwvF9y6ja2JT90o1wBzNFK1/JqFS/9X6TE2+tFCBWZKZN7CoatJiBzArUk+sqVHd3atLSli6JHjnT5IqyN2/QxHZGP9mquNEK1ayugOp0ZzobD4SJTlFXsSoRb3Os7J2tTxKl6TBgDlJDI4vYHijEcCPGb15TOjzZ5w1BxemVeqXU06nWAjKqHtZRzQy3K81i7q7MpJJ6GaBPAaeryxB7ieQZ9vBB6nyLz5JB6aYHmczGyyAjXaYmM2GWeGSCxqMZ4M2jSnk0YBpVL8pAbc2W9cEZiNLDtOAONzYGx48xpaWo0Z5NCVaTVmSnZ3RUK+zaz4ZMOTTUU7FHQOGUgEBhYjWxPPnJXCqyqqkliFAzHiSBa58TJj2aPZYjFR2Dk3uRpJi5m+2Gnn2aWINMEz7abow0++zwCOaUnerC4bF1lVL1MSgNO1NkBXMdFYsCAbk6XB4zoNfDyDxuwhUtdnFiSMpGhJvoSLyk02rItBpPUgth7KXA1FGJXqqrKUpl2okOC1yqsguW7K6MTa5txMtyGaFTYvWZeseq4UggM2lxwvYC8maWGiCaWok03oeEnu02UoTJ7PLlSNa8+AmSJw0DCwCLrqxBAJFwRccvGV3Z2xK2HrmvRZS7CzGoXcsPNibcBLyMLHssrKKluSpNbFbweHre0NWdgA41prmyltO3qbXsttAOMsVBjMi4aZVpWhKysiG7n1TPYnwLPYEsAJ9E+gT1aCDzE9WiCD//2Q=="/>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2056" name="Picture 8" descr="http://3.bp.blogspot.com/-A9c2srAYkPk/UbZq7q2mMMI/AAAAAAAAACM/pxh2e8qBQJU/s1600/temperanc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204864"/>
            <a:ext cx="5400600" cy="314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20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43808" y="404664"/>
            <a:ext cx="3600400" cy="5721499"/>
          </a:xfrm>
        </p:spPr>
        <p:txBody>
          <a:bodyPr>
            <a:normAutofit/>
          </a:bodyPr>
          <a:lstStyle/>
          <a:p>
            <a:pPr marL="0" indent="0" algn="ctr">
              <a:buNone/>
            </a:pPr>
            <a:r>
              <a:rPr lang="es-CO" sz="4000" b="1" dirty="0"/>
              <a:t>Cigarro: </a:t>
            </a:r>
          </a:p>
          <a:p>
            <a:pPr marL="0" indent="0" algn="ctr">
              <a:buNone/>
            </a:pPr>
            <a:r>
              <a:rPr lang="es-CO" dirty="0" smtClean="0"/>
              <a:t>Este </a:t>
            </a:r>
            <a:r>
              <a:rPr lang="es-CO" dirty="0"/>
              <a:t>es otro veneno que no debe entrar en nuestro cuerpo, ni siquiera </a:t>
            </a:r>
            <a:r>
              <a:rPr lang="es-CO" dirty="0" smtClean="0"/>
              <a:t>el </a:t>
            </a:r>
            <a:r>
              <a:rPr lang="es-CO" dirty="0"/>
              <a:t>humo que este provoca. </a:t>
            </a:r>
          </a:p>
        </p:txBody>
      </p:sp>
      <p:sp>
        <p:nvSpPr>
          <p:cNvPr id="4" name="AutoShape 2" descr="data:image/jpeg;base64,/9j/4AAQSkZJRgABAQAAAQABAAD/2wCEAAkGBxQSEhUUEBQVFBQUFBQVFBQWFBQUFBUVFBQWFhQUFBQYHCggGBolHBQUITEhJSksLi4uFx8zODMsNygtLisBCgoKDg0OGxAQGywkICQsLCwrLywsLCwsLCwsLCwsLCwsLCwsLCwsLCwsLCwsLCwsLCwsLCwsLCwsLCwsLCwsN//AABEIALcBEwMBIgACEQEDEQH/xAAbAAABBQEBAAAAAAAAAAAAAAAAAQMEBQYCB//EADoQAAEDAgUCBAUCBQIHAQAAAAEAAgMEEQUhMUFREmEGInGBEzKRocFC0VJiseHwI3IHFoKSosLxFP/EABkBAQADAQEAAAAAAAAAAAAAAAABAgQDBf/EACMRAQACAgMBAAICAwAAAAAAAAABAgMREiExBBNBUWEUInH/2gAMAwEAAhEDEQA/APa0t1yi6rtYzW1TYmlztBtufRV1NjzXGxbYc3v9VW+MHHrZnl0n01VBHNbf2WHN9Nq31Ddh+atqbl6Qx4IuMwuljsLxcx6Zt3H7LVUlW2Rt2n23C04s0X/6zZcNsc/0fQhC7OJbpHvAFybDkousl4vxPzCJugsXeuwXLNkjHXk64cU5LcYa5rgdM0q86osXfHo4gfb6K9ovFGnxBfuP2XGn2Ut707X+O9fO2pQoVJikUnyuF+DkVNutUWifGWazX0IQhWQEXQhEFQhCAQhCAQhCASpEIBCEIBCEIFQkQgVIhCBEIQgZJTb5LLsptwVV4Z7xL1SNyAuMwd/RZQPzscnDUFbrEnNYxznaD78BZB8rHuu5o9Fg+qK7/t6HzWnWv0jxy2srOhxEtddpt+QoVVSbszGvTe5Hod1ApXkvDdLnPssld76aramO3pGG4s2TI5O459FAq/EzQ4tjHVbIuvlfsuMPDAAbZjc5lV+MYDcukp9Tm6MZA8lvfsvRvOaKdevPpGLn340NBi7ZNcncc+ixnitpbUOJ/VmO+WiiwVZabG4I2ORFtiE7iOIFwaO+Z/Cx5M35Kat6148P478qmIaSRwyt6XzTLiWmxBBGvqpNLVWzP9VMnibM25IDhkHc9jyFmiv8NPLvtBhqyPZWdL4hkZo7Lg5hZyQ/Dd0PHS4bH+oO4XbZb2zU1vas9ItSto7b+j8UNd844uRt7K7pqpsgu03C86ghYQASQdyD+OFpKKsAADTkAvR+fPNurS836PnivdYahCqYcS5U2KsaVsiWKYmElKuWuB0SqyCoQhAIQhAIQhAIQhAIQhAIQhAIQhAiEXQgYK4cF2Sm3lVXhT+Joi6A22IJ9AsWT/nvst5WvdY9JssPX0r43E5lt/ceiw/TjmZ5Q3/NeIjjJYJ7KUGNc4PLel1j5gDY+vKrqdw153U+lmWKJmJbJiJhLjqHMPblW9FX33VJUutmMw7IjukgjeQXRguA1FtPTlbsWffUsOXDGtrrF8KjqB1fJINHga9nDcLFYgx0TuiQWIvY/pI2IK1VDiF9U7iNAydnS4X4O47g7K+XBGTuPVcWacfU+MXBMLZZ/hToKjQ6KixfDJqSS4HXGTbq/DuD3UynnByXn2x2r7DdF628aHySttI0O/CqsQw6ODpe1xsTYNvlexK7ppzsdVInhZMGh7QbZ5nfkEZjVTynWjXe0SCrysM9/TbVS4qs3yy9FT11CYnXicekjRxvbsHDUeqSmqiLgg56j7rlqay6biYauDEP4tNuVYQVQOh9lkYajgqXDU55ZZrvT6L1cL4K2bCKsIU6HEOVkIMSO+asYKsO3+q24/prZhyfPNWqZVNKfDuFmmSFSIqshaYszTVfIVdFX8qXHUgq21TyEgKVSBCEIBCRKgEIQgEIQg5QlQggVtY2JvU824G5PAVD/wAxEu+VvTxc3+qi+LXOMoB+VrRb/qJufsqESWK8zN9FovMR+npYPnrNNz+27gqGSjynPdpycPZQMWbGxt5Da+Q5J7LMw1RBuCbjcZH6qPjFTJKesuuQALGwFhxwUn654+drR8ure9H6trR8mlz7HnJNxPsqmPErHpcDfje+ysYJQbOFiDmsnPk1ceK5gLXDpIuDb/BZXsDwAA3IDQLLwS/f91ZiosAVq+a/GdSzfTj5RtPq8PbJ5m+R/I0d/uH5UWORzD0yCx+x7g7p6CqvuphcHCzxcf5mCvQiYYJiYMuY17bEAg6grHY94bfHeSmuRqWbj/bz6LXup3MzZ5m/ceo3TkUwIzUWrE+lbzE9PNaGtDstHA5hanAaTq87/lvYDm2pPZdeIvCjZv8AUhPw5huPld2ePyo+AYkR/oTj4czBm0/qF8nsP6mnkLNX54i+58abfRM01HrRnola5hiFtCCBfLXJvtblZHGMHdAbkExE5OsfL2K18UqmseHgteAWnIg7hd8mKt404Ys1qTt5fppopDJra9s1ZeJPDhgvJEC6I6jUx/uO65wuJvwRoQ65O/Zef/jzy4y3/wCRXjyhHbOCBnnp7bKXSOc5zQ3U2Hp3KZmoB+g9J4OnsVJwBpa9xdqBYe+pH0+6V+e3KIlFs0cZmGvg6OkNIuBod/W66dSbsN+x1+u6gRVAJsCL7jdSGTL1NQ8vclLSMjke67Y+yeZUg5OFx3Q6mB+Q+x/dDYjqiFLir+VWPYW5EWQCpNL1lQDunLrPiQ7KTFVEKdo0uEiqKjGmxljXC7pHBoAsMsru9rj6q3SLRPRMTBUiEKUBCEKAIQhBkPE7etuTbubob2y4PKyIkzsRY8FehVEN1QYpgzXjTPkarFmwcp234M3GNSzozyCQkZ3XFVBJFk4dTf4gMwOCN1w2S+n1CwWpNZ7bq2i3iLXU3UNL2F/QfhJgspzYTe2bb623HfNSni6cpMHdlJe3A5H7JSk2noveKx2mRv8Apf3VxSwPc35HWOhsU3glGPncLm9m8ZalaKJxtkbFbcXzb7mWPL9Op1DLO6mE9jZTaSu2VvW0LXOD330sbZA8E/0UWqwVjs4j0O4Ny0/kLtFLRLjN6ykQVKdkga/NuR+x9QqdjnxnpkBHfb2O6sYZL5hdolxtDoOLTZ39j6FMYnhMdS0B4Ic03ZI02ex3LXfjQ7qe2UEWcLjuuHQlubcxxuP3VlWfjkkgIZUZg5MlAs1/AcP0O7acK2ik4Up3S9pDwC0jzdWlt73WTdj1LFL8KOpY+56em5JYb26es5OG2t/VRMxCYiZ8bKGcHI6HY6KnrPDwaS+myBzdFfy33LDse2icpqoHMKyp6hJiJRuYZR7DexBB3BFj7ruGnDlq6uiZKMxnzoR6FUNTQPiN/mb/ABDb1GyrxTyQ5aSVh6mWf2OR+v0Uumrb5EOaRmQ4Wt3voR3Ck0c99fZThACQRkRoVdVGZKn45VIbSMft0O5Hyn/pTM1E9m1xyP2RCQypvkcx30SPpwc4zb+V2nsdR91CDk619kHD5Og2kBb3Pyn0cMk603TzKnKxzG4OY+i5FFGTdl4z/KfL/wBqJ2qKGn+PXucTdkLWgC1ul3zG53uf6LZqvpKYMv0gXcbuIt5jyVMaVWldJvbZxF1yEquoVCRCAuhCEFc4KNLGphCac1VmHSJU9XRh2qzGI4IQS6PI7jY+oW3kYoksV1yvSJ9dqZJjx5+H2PTIOk7cfVa2UjoAFtgM7ZW2PK5rcLa8WIUQQvib03LmjS58wHF9x6qmHFwmVs2TnELPCxZpZnkbgnflT43KroZhbLY/lWV9wtLOsorOFjuq5sxY4tdqPuFIppFIqYWvGY99woQbu14s4Ag7HNQpcOLc4jf+U/g7rp0LmZjzN+/uE7BVAoI8UuxFjuCpLH8J6WNrx5h76EehUZ1O5unmH/kPbdSK/wAVYL/+2ndE2QxF2pGbX/ySDXpPY3yXiniDD6mB3w6phZI5xaw3u0kO8ro3D5mkW4tbQL3tjroqoI5mGOZgew7O27tOx7hc744t26UyzXp5f4V8SOafhzm+flk/Dv3XoVNUXWVxnwMY7vp7yM16T87R/wCw+6ZwXEXRWZJct0Djq3seytHTnPb0GnqLKcPNpqs/TVF7KxgnVlTdThoJvH5XcfpP7JqGUtPS8WP+Zq2uHeqalaCLPH9u4KAY66mRS8rOUuKQl7mRSiQtte18r330Oh04VtFKCoid+ExpLmpGu2seQoE9C5umY7fsrCKROgqUKEFdtkVtNTtdqM+RqoM1C4aZ/wBfoiSx1JCmQ1gOqqbWXQchpftcDolVLHUEKbDW8qdoTUqbZIDoV2gVIhCCGVw4JwrkhQuYeExIxSiE29qhKDIxRZIlZPYo72KDaplpd25HkflSaGUm7HajMHYhOuauA2xuFIlRlWEDrhVp5UmB6lDsy9JsdQuZKdr82+V32PqF1Xsu3qGo19FDinQddbmGzh77H0KmRVF1yyYEWOYTMlLbOP6b+xQSXxNdnoeR+RumnRkdxymYqgjI6qZHKCiDLXW0Vfi2ERTguNo3jMv0af8AePyrZ0QPb+i858e4lUNkdHI0w0wtaS4tKfUd8rKmS3GNrUrynSXRVHwrDqa+M3s5jg4ZGxsR3Gi0NNUXHPCxXhCEvhdl5btew9nt45yz9VeU7nRnlvH7KuO/Ku03rq2mogmXWK0TaqF0TnOZfRzTYg9+RyFWwTXzU6GZdJjfTn5PTyylwOehrfOOgWeGnqJY4OOXwub62OYN1v8ADqs7q7qqaOojMczbg6cg7Fp2KzklG+mcGyHqjPyS8/yv4KpWvF0tfn60sE91NZIs9TyWVnTz3XRzWHWuhIopmAF3kBo/USAB6kohma/NjmuGhLXBw+yjYkSRtdr9d1DmoSPlzH3TxKOtSK4i2qUOU+R4PzC/9fYqLJAP0m/Y6/VARzEKZDXcqt0ySgonS7FU1CydXjBY8taxzgMri9r77bG49kKn5a/yt+OWoK5K6KRXVcELhwThXJCJMPamXtUpwTTmqBDexN9KlPamiEHAbkiNycaE1ILFBYQOvkVV1MXQ4jbb0UqB66xSAvZ1M+Zv3HBUiEx6kxzqrhqb5O8p/wA0UkOUCyf0vHm153CYfC5mYzHI/KaZKpMM6lBIanlPSxtkaWvaHNORa4AtPsVxJTNdmMj9lGJcw5/2QdQYPHG3phaGN/hGnGX0UKqoeytIqkFPZHXNRo2zLQWFTY330U6poAfl/uqmSFzDce4UCzilspvW17SJLFts76WVRTyhwuPfssJ4h8TiV5Yx3+m09IAuC52tz98lTLljHG18eKbzps5Q2JxDJGyMHDg58d9A4A3t3UgSgDqvkBe/YZkrDeA8ALqySZzTZsbm/EP6y8jynu0NOi1eK4VIYZYozb4jHNB/hJ3CUvyryiE3pFba2838X41Uz1DZCf8AQaD0suSxu/maNXkWz2/ruP8AhM6QibquWAMsTbJxvcE75C6osL8Dzl7GzvHww4F3mLrgDS1sjfgr1bCqGOCMMiaANTbc8lcMVL2tyt+nfNekU41SHMXBjUiySy2MSK6NMviU8tXJYidqmWA7FMNEgv5b5Gx77XCvDEhsKjSdoWDRmOCNrwC8Nu82td7j1PNv9xKFP+GhV4wnkRIlSK6CFcrpIUS4cFwQnFyQgjuCZcFKcEy8IGUStuEOCGlQGWOVhTvVe8WKep3qQ1iGHg7KsIfHy5v3C0trhRZYLqBWRTB2n/xOtcmqmgsbtyKZZUFuTxbvsgsoqhV3iDxVDTtLXEOfbJnfa/CXEKn4cL5Bn0tJH0XkU87pZRbN7m3JOWuptzdcM+WadR664scW7l6vhGJfGiZJbp6hmODuFaRVNln8OpJIqeEa9LB1A63OZU6nqA7LQ8HVdaT/AKxtztEb6T8UxxlPH1vPYC9rn1VBg3iSWrnDXNjDCDkLl4tuSsh45xASzOjaSXRWaB+kHUm25Wt/4Z4M6xqZLedoDQBYdyAs/wCW18nGvkO/4q0x8p9aF+HkG7cvyOFm4/BzeodbupvVcgNDSeAT/mq35jXAhC73xVv640yTXw3RRNawNY3pAGQTrorrtrE4Ar6c5lGbThSI2rqy6Ck2AukiVEBCEICyRdIQCEJUEdCEiLApLoKRAiQrpclEuSE09qeK5IQRHtTDlMe1RZGqBwTdcxuzXJdZDuVIsaeRSC1YzEfGMNO8Mcbu4Cfwbx7BNKIjdjibNuMj6FU/JXetr/jtremmfGok9IHK06VyY1dz2ztRhRLXMv5XCxH7KmwbwbHDJ1uLpCD5eq1gtyY0giXOcdZncrReYjUInwr7KJUYWHdjyFcCNL0K6m2Rd4PhdIZJG9bibm+hPJWopGdLQ0ZAZADIWT4jXTWqtaRHi03mY7KF0AgJVdQJQgJQgEqRCBUJEIFSpEIFQkuhAqEiEDKRF0IsRCCkQCRCESQpClSFBw4JiRiklcOCCtmYqnG6pzIHlutsloXsUCsow4EHQqtvE19eJSjrls83cTfqOuSvPBeBOqasPz+HE4G/cLTjwdH8XrsTbQLa4TAyNvSxob6BZMXzzFt2ar5446haNFhbhLZchy6utrELIQlRARZCEAlQhABKkShAqEiECoukSoFuhIi6BboCRCBUq5RdAqEXSIGUIQixEhQhAFIhCJCRCECJChCDktTTo0qEHIhCdY1CEDzV0ChCIdXSoQiAClQhEBCEIBKhCARdCEAi6VCkF0IQoBdCEIC6EIQCEIRD/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 name="AutoShape 4" descr="data:image/jpeg;base64,/9j/4AAQSkZJRgABAQAAAQABAAD/2wCEAAkGBxQSEhUUEBQVFBQUFBQVFBQWFBQUFBUVFBQWFhQUFBQYHCggGBolHBQUITEhJSksLi4uFx8zODMsNygtLisBCgoKDg0OGxAQGywkICQsLCwrLywsLCwsLCwsLCwsLCwsLCwsLCwsLCwsLCwsLCwsLCwsLCwsLCwsLCwsLCwsN//AABEIALcBEwMBIgACEQEDEQH/xAAbAAABBQEBAAAAAAAAAAAAAAAAAQMEBQYCB//EADoQAAEDAgUCBAUCBQIHAQAAAAEAAgMEEQUhMUFREmEGInGBEzKRocFC0VJiseHwI3IHFoKSosLxFP/EABkBAQADAQEAAAAAAAAAAAAAAAABAgQDBf/EACMRAQACAgMBAAICAwAAAAAAAAABAgMREiExBBNBUWEUInH/2gAMAwEAAhEDEQA/APa0t1yi6rtYzW1TYmlztBtufRV1NjzXGxbYc3v9VW+MHHrZnl0n01VBHNbf2WHN9Nq31Ddh+atqbl6Qx4IuMwuljsLxcx6Zt3H7LVUlW2Rt2n23C04s0X/6zZcNsc/0fQhC7OJbpHvAFybDkousl4vxPzCJugsXeuwXLNkjHXk64cU5LcYa5rgdM0q86osXfHo4gfb6K9ovFGnxBfuP2XGn2Ut707X+O9fO2pQoVJikUnyuF+DkVNutUWifGWazX0IQhWQEXQhEFQhCAQhCAQhCASpEIBCEIBCEIFQkQgVIhCBEIQgZJTb5LLsptwVV4Z7xL1SNyAuMwd/RZQPzscnDUFbrEnNYxznaD78BZB8rHuu5o9Fg+qK7/t6HzWnWv0jxy2srOhxEtddpt+QoVVSbszGvTe5Hod1ApXkvDdLnPssld76aramO3pGG4s2TI5O459FAq/EzQ4tjHVbIuvlfsuMPDAAbZjc5lV+MYDcukp9Tm6MZA8lvfsvRvOaKdevPpGLn340NBi7ZNcncc+ixnitpbUOJ/VmO+WiiwVZabG4I2ORFtiE7iOIFwaO+Z/Cx5M35Kat6148P478qmIaSRwyt6XzTLiWmxBBGvqpNLVWzP9VMnibM25IDhkHc9jyFmiv8NPLvtBhqyPZWdL4hkZo7Lg5hZyQ/Dd0PHS4bH+oO4XbZb2zU1vas9ItSto7b+j8UNd844uRt7K7pqpsgu03C86ghYQASQdyD+OFpKKsAADTkAvR+fPNurS836PnivdYahCqYcS5U2KsaVsiWKYmElKuWuB0SqyCoQhAIQhAIQhAIQhAIQhAIQhAIQhAiEXQgYK4cF2Sm3lVXhT+Joi6A22IJ9AsWT/nvst5WvdY9JssPX0r43E5lt/ceiw/TjmZ5Q3/NeIjjJYJ7KUGNc4PLel1j5gDY+vKrqdw153U+lmWKJmJbJiJhLjqHMPblW9FX33VJUutmMw7IjukgjeQXRguA1FtPTlbsWffUsOXDGtrrF8KjqB1fJINHga9nDcLFYgx0TuiQWIvY/pI2IK1VDiF9U7iNAydnS4X4O47g7K+XBGTuPVcWacfU+MXBMLZZ/hToKjQ6KixfDJqSS4HXGTbq/DuD3UynnByXn2x2r7DdF628aHySttI0O/CqsQw6ODpe1xsTYNvlexK7ppzsdVInhZMGh7QbZ5nfkEZjVTynWjXe0SCrysM9/TbVS4qs3yy9FT11CYnXicekjRxvbsHDUeqSmqiLgg56j7rlqay6biYauDEP4tNuVYQVQOh9lkYajgqXDU55ZZrvT6L1cL4K2bCKsIU6HEOVkIMSO+asYKsO3+q24/prZhyfPNWqZVNKfDuFmmSFSIqshaYszTVfIVdFX8qXHUgq21TyEgKVSBCEIBCRKgEIQgEIQg5QlQggVtY2JvU824G5PAVD/wAxEu+VvTxc3+qi+LXOMoB+VrRb/qJufsqESWK8zN9FovMR+npYPnrNNz+27gqGSjynPdpycPZQMWbGxt5Da+Q5J7LMw1RBuCbjcZH6qPjFTJKesuuQALGwFhxwUn654+drR8ure9H6trR8mlz7HnJNxPsqmPErHpcDfje+ysYJQbOFiDmsnPk1ceK5gLXDpIuDb/BZXsDwAA3IDQLLwS/f91ZiosAVq+a/GdSzfTj5RtPq8PbJ5m+R/I0d/uH5UWORzD0yCx+x7g7p6CqvuphcHCzxcf5mCvQiYYJiYMuY17bEAg6grHY94bfHeSmuRqWbj/bz6LXup3MzZ5m/ceo3TkUwIzUWrE+lbzE9PNaGtDstHA5hanAaTq87/lvYDm2pPZdeIvCjZv8AUhPw5huPld2ePyo+AYkR/oTj4czBm0/qF8nsP6mnkLNX54i+58abfRM01HrRnola5hiFtCCBfLXJvtblZHGMHdAbkExE5OsfL2K18UqmseHgteAWnIg7hd8mKt404Ys1qTt5fppopDJra9s1ZeJPDhgvJEC6I6jUx/uO65wuJvwRoQ65O/Zef/jzy4y3/wCRXjyhHbOCBnnp7bKXSOc5zQ3U2Hp3KZmoB+g9J4OnsVJwBpa9xdqBYe+pH0+6V+e3KIlFs0cZmGvg6OkNIuBod/W66dSbsN+x1+u6gRVAJsCL7jdSGTL1NQ8vclLSMjke67Y+yeZUg5OFx3Q6mB+Q+x/dDYjqiFLir+VWPYW5EWQCpNL1lQDunLrPiQ7KTFVEKdo0uEiqKjGmxljXC7pHBoAsMsru9rj6q3SLRPRMTBUiEKUBCEKAIQhBkPE7etuTbubob2y4PKyIkzsRY8FehVEN1QYpgzXjTPkarFmwcp234M3GNSzozyCQkZ3XFVBJFk4dTf4gMwOCN1w2S+n1CwWpNZ7bq2i3iLXU3UNL2F/QfhJgspzYTe2bb623HfNSni6cpMHdlJe3A5H7JSk2noveKx2mRv8Apf3VxSwPc35HWOhsU3glGPncLm9m8ZalaKJxtkbFbcXzb7mWPL9Op1DLO6mE9jZTaSu2VvW0LXOD330sbZA8E/0UWqwVjs4j0O4Ny0/kLtFLRLjN6ykQVKdkga/NuR+x9QqdjnxnpkBHfb2O6sYZL5hdolxtDoOLTZ39j6FMYnhMdS0B4Ic03ZI02ex3LXfjQ7qe2UEWcLjuuHQlubcxxuP3VlWfjkkgIZUZg5MlAs1/AcP0O7acK2ik4Up3S9pDwC0jzdWlt73WTdj1LFL8KOpY+56em5JYb26es5OG2t/VRMxCYiZ8bKGcHI6HY6KnrPDwaS+myBzdFfy33LDse2icpqoHMKyp6hJiJRuYZR7DexBB3BFj7ruGnDlq6uiZKMxnzoR6FUNTQPiN/mb/ABDb1GyrxTyQ5aSVh6mWf2OR+v0Uumrb5EOaRmQ4Wt3voR3Ck0c99fZThACQRkRoVdVGZKn45VIbSMft0O5Hyn/pTM1E9m1xyP2RCQypvkcx30SPpwc4zb+V2nsdR91CDk619kHD5Og2kBb3Pyn0cMk603TzKnKxzG4OY+i5FFGTdl4z/KfL/wBqJ2qKGn+PXucTdkLWgC1ul3zG53uf6LZqvpKYMv0gXcbuIt5jyVMaVWldJvbZxF1yEquoVCRCAuhCEFc4KNLGphCac1VmHSJU9XRh2qzGI4IQS6PI7jY+oW3kYoksV1yvSJ9dqZJjx5+H2PTIOk7cfVa2UjoAFtgM7ZW2PK5rcLa8WIUQQvib03LmjS58wHF9x6qmHFwmVs2TnELPCxZpZnkbgnflT43KroZhbLY/lWV9wtLOsorOFjuq5sxY4tdqPuFIppFIqYWvGY99woQbu14s4Ag7HNQpcOLc4jf+U/g7rp0LmZjzN+/uE7BVAoI8UuxFjuCpLH8J6WNrx5h76EehUZ1O5unmH/kPbdSK/wAVYL/+2ndE2QxF2pGbX/ySDXpPY3yXiniDD6mB3w6phZI5xaw3u0kO8ro3D5mkW4tbQL3tjroqoI5mGOZgew7O27tOx7hc744t26UyzXp5f4V8SOafhzm+flk/Dv3XoVNUXWVxnwMY7vp7yM16T87R/wCw+6ZwXEXRWZJct0Djq3seytHTnPb0GnqLKcPNpqs/TVF7KxgnVlTdThoJvH5XcfpP7JqGUtPS8WP+Zq2uHeqalaCLPH9u4KAY66mRS8rOUuKQl7mRSiQtte18r330Oh04VtFKCoid+ExpLmpGu2seQoE9C5umY7fsrCKROgqUKEFdtkVtNTtdqM+RqoM1C4aZ/wBfoiSx1JCmQ1gOqqbWXQchpftcDolVLHUEKbDW8qdoTUqbZIDoV2gVIhCCGVw4JwrkhQuYeExIxSiE29qhKDIxRZIlZPYo72KDaplpd25HkflSaGUm7HajMHYhOuauA2xuFIlRlWEDrhVp5UmB6lDsy9JsdQuZKdr82+V32PqF1Xsu3qGo19FDinQddbmGzh77H0KmRVF1yyYEWOYTMlLbOP6b+xQSXxNdnoeR+RumnRkdxymYqgjI6qZHKCiDLXW0Vfi2ERTguNo3jMv0af8AePyrZ0QPb+i858e4lUNkdHI0w0wtaS4tKfUd8rKmS3GNrUrynSXRVHwrDqa+M3s5jg4ZGxsR3Gi0NNUXHPCxXhCEvhdl5btew9nt45yz9VeU7nRnlvH7KuO/Ku03rq2mogmXWK0TaqF0TnOZfRzTYg9+RyFWwTXzU6GZdJjfTn5PTyylwOehrfOOgWeGnqJY4OOXwub62OYN1v8ADqs7q7qqaOojMczbg6cg7Fp2KzklG+mcGyHqjPyS8/yv4KpWvF0tfn60sE91NZIs9TyWVnTz3XRzWHWuhIopmAF3kBo/USAB6kohma/NjmuGhLXBw+yjYkSRtdr9d1DmoSPlzH3TxKOtSK4i2qUOU+R4PzC/9fYqLJAP0m/Y6/VARzEKZDXcqt0ySgonS7FU1CydXjBY8taxzgMri9r77bG49kKn5a/yt+OWoK5K6KRXVcELhwThXJCJMPamXtUpwTTmqBDexN9KlPamiEHAbkiNycaE1ILFBYQOvkVV1MXQ4jbb0UqB66xSAvZ1M+Zv3HBUiEx6kxzqrhqb5O8p/wA0UkOUCyf0vHm153CYfC5mYzHI/KaZKpMM6lBIanlPSxtkaWvaHNORa4AtPsVxJTNdmMj9lGJcw5/2QdQYPHG3phaGN/hGnGX0UKqoeytIqkFPZHXNRo2zLQWFTY330U6poAfl/uqmSFzDce4UCzilspvW17SJLFts76WVRTyhwuPfssJ4h8TiV5Yx3+m09IAuC52tz98lTLljHG18eKbzps5Q2JxDJGyMHDg58d9A4A3t3UgSgDqvkBe/YZkrDeA8ALqySZzTZsbm/EP6y8jynu0NOi1eK4VIYZYozb4jHNB/hJ3CUvyryiE3pFba2838X41Uz1DZCf8AQaD0suSxu/maNXkWz2/ruP8AhM6QibquWAMsTbJxvcE75C6osL8Dzl7GzvHww4F3mLrgDS1sjfgr1bCqGOCMMiaANTbc8lcMVL2tyt+nfNekU41SHMXBjUiySy2MSK6NMviU8tXJYidqmWA7FMNEgv5b5Gx77XCvDEhsKjSdoWDRmOCNrwC8Nu82td7j1PNv9xKFP+GhV4wnkRIlSK6CFcrpIUS4cFwQnFyQgjuCZcFKcEy8IGUStuEOCGlQGWOVhTvVe8WKep3qQ1iGHg7KsIfHy5v3C0trhRZYLqBWRTB2n/xOtcmqmgsbtyKZZUFuTxbvsgsoqhV3iDxVDTtLXEOfbJnfa/CXEKn4cL5Bn0tJH0XkU87pZRbN7m3JOWuptzdcM+WadR664scW7l6vhGJfGiZJbp6hmODuFaRVNln8OpJIqeEa9LB1A63OZU6nqA7LQ8HVdaT/AKxtztEb6T8UxxlPH1vPYC9rn1VBg3iSWrnDXNjDCDkLl4tuSsh45xASzOjaSXRWaB+kHUm25Wt/4Z4M6xqZLedoDQBYdyAs/wCW18nGvkO/4q0x8p9aF+HkG7cvyOFm4/BzeodbupvVcgNDSeAT/mq35jXAhC73xVv640yTXw3RRNawNY3pAGQTrorrtrE4Ar6c5lGbThSI2rqy6Ck2AukiVEBCEICyRdIQCEJUEdCEiLApLoKRAiQrpclEuSE09qeK5IQRHtTDlMe1RZGqBwTdcxuzXJdZDuVIsaeRSC1YzEfGMNO8Mcbu4Cfwbx7BNKIjdjibNuMj6FU/JXetr/jtremmfGok9IHK06VyY1dz2ztRhRLXMv5XCxH7KmwbwbHDJ1uLpCD5eq1gtyY0giXOcdZncrReYjUInwr7KJUYWHdjyFcCNL0K6m2Rd4PhdIZJG9bibm+hPJWopGdLQ0ZAZADIWT4jXTWqtaRHi03mY7KF0AgJVdQJQgJQgEqRCBUJEIFSpEIFQkuhAqEiEDKRF0IsRCCkQCRCESQpClSFBw4JiRiklcOCCtmYqnG6pzIHlutsloXsUCsow4EHQqtvE19eJSjrls83cTfqOuSvPBeBOqasPz+HE4G/cLTjwdH8XrsTbQLa4TAyNvSxob6BZMXzzFt2ar5446haNFhbhLZchy6utrELIQlRARZCEAlQhABKkShAqEiECoukSoFuhIi6BboCRCBUq5RdAqEXSIGUIQixEhQhAFIhCJCRCECJChCDktTTo0qEHIhCdY1CEDzV0ChCIdXSoQiAClQhEBCEIBKhCARdCEAi6VCkF0IQoBdCEIC6EIQCEIRD/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AutoShape 6" descr="data:image/jpeg;base64,/9j/4AAQSkZJRgABAQAAAQABAAD/2wCEAAkGBxQSEhUUEBQVFBQUFBQVFBQWFBQUFBUVFBQWFhQUFBQYHCggGBolHBQUITEhJSksLi4uFx8zODMsNygtLisBCgoKDg0OGxAQGywkICQsLCwrLywsLCwsLCwsLCwsLCwsLCwsLCwsLCwsLCwsLCwsLCwsLCwsLCwsLCwsLCwsN//AABEIALcBEwMBIgACEQEDEQH/xAAbAAABBQEBAAAAAAAAAAAAAAAAAQMEBQYCB//EADoQAAEDAgUCBAUCBQIHAQAAAAEAAgMEEQUhMUFREmEGInGBEzKRocFC0VJiseHwI3IHFoKSosLxFP/EABkBAQADAQEAAAAAAAAAAAAAAAABAgQDBf/EACMRAQACAgMBAAICAwAAAAAAAAABAgMREiExBBNBUWEUInH/2gAMAwEAAhEDEQA/APa0t1yi6rtYzW1TYmlztBtufRV1NjzXGxbYc3v9VW+MHHrZnl0n01VBHNbf2WHN9Nq31Ddh+atqbl6Qx4IuMwuljsLxcx6Zt3H7LVUlW2Rt2n23C04s0X/6zZcNsc/0fQhC7OJbpHvAFybDkousl4vxPzCJugsXeuwXLNkjHXk64cU5LcYa5rgdM0q86osXfHo4gfb6K9ovFGnxBfuP2XGn2Ut707X+O9fO2pQoVJikUnyuF+DkVNutUWifGWazX0IQhWQEXQhEFQhCAQhCAQhCASpEIBCEIBCEIFQkQgVIhCBEIQgZJTb5LLsptwVV4Z7xL1SNyAuMwd/RZQPzscnDUFbrEnNYxznaD78BZB8rHuu5o9Fg+qK7/t6HzWnWv0jxy2srOhxEtddpt+QoVVSbszGvTe5Hod1ApXkvDdLnPssld76aramO3pGG4s2TI5O459FAq/EzQ4tjHVbIuvlfsuMPDAAbZjc5lV+MYDcukp9Tm6MZA8lvfsvRvOaKdevPpGLn340NBi7ZNcncc+ixnitpbUOJ/VmO+WiiwVZabG4I2ORFtiE7iOIFwaO+Z/Cx5M35Kat6148P478qmIaSRwyt6XzTLiWmxBBGvqpNLVWzP9VMnibM25IDhkHc9jyFmiv8NPLvtBhqyPZWdL4hkZo7Lg5hZyQ/Dd0PHS4bH+oO4XbZb2zU1vas9ItSto7b+j8UNd844uRt7K7pqpsgu03C86ghYQASQdyD+OFpKKsAADTkAvR+fPNurS836PnivdYahCqYcS5U2KsaVsiWKYmElKuWuB0SqyCoQhAIQhAIQhAIQhAIQhAIQhAIQhAiEXQgYK4cF2Sm3lVXhT+Joi6A22IJ9AsWT/nvst5WvdY9JssPX0r43E5lt/ceiw/TjmZ5Q3/NeIjjJYJ7KUGNc4PLel1j5gDY+vKrqdw153U+lmWKJmJbJiJhLjqHMPblW9FX33VJUutmMw7IjukgjeQXRguA1FtPTlbsWffUsOXDGtrrF8KjqB1fJINHga9nDcLFYgx0TuiQWIvY/pI2IK1VDiF9U7iNAydnS4X4O47g7K+XBGTuPVcWacfU+MXBMLZZ/hToKjQ6KixfDJqSS4HXGTbq/DuD3UynnByXn2x2r7DdF628aHySttI0O/CqsQw6ODpe1xsTYNvlexK7ppzsdVInhZMGh7QbZ5nfkEZjVTynWjXe0SCrysM9/TbVS4qs3yy9FT11CYnXicekjRxvbsHDUeqSmqiLgg56j7rlqay6biYauDEP4tNuVYQVQOh9lkYajgqXDU55ZZrvT6L1cL4K2bCKsIU6HEOVkIMSO+asYKsO3+q24/prZhyfPNWqZVNKfDuFmmSFSIqshaYszTVfIVdFX8qXHUgq21TyEgKVSBCEIBCRKgEIQgEIQg5QlQggVtY2JvU824G5PAVD/wAxEu+VvTxc3+qi+LXOMoB+VrRb/qJufsqESWK8zN9FovMR+npYPnrNNz+27gqGSjynPdpycPZQMWbGxt5Da+Q5J7LMw1RBuCbjcZH6qPjFTJKesuuQALGwFhxwUn654+drR8ure9H6trR8mlz7HnJNxPsqmPErHpcDfje+ysYJQbOFiDmsnPk1ceK5gLXDpIuDb/BZXsDwAA3IDQLLwS/f91ZiosAVq+a/GdSzfTj5RtPq8PbJ5m+R/I0d/uH5UWORzD0yCx+x7g7p6CqvuphcHCzxcf5mCvQiYYJiYMuY17bEAg6grHY94bfHeSmuRqWbj/bz6LXup3MzZ5m/ceo3TkUwIzUWrE+lbzE9PNaGtDstHA5hanAaTq87/lvYDm2pPZdeIvCjZv8AUhPw5huPld2ePyo+AYkR/oTj4czBm0/qF8nsP6mnkLNX54i+58abfRM01HrRnola5hiFtCCBfLXJvtblZHGMHdAbkExE5OsfL2K18UqmseHgteAWnIg7hd8mKt404Ys1qTt5fppopDJra9s1ZeJPDhgvJEC6I6jUx/uO65wuJvwRoQ65O/Zef/jzy4y3/wCRXjyhHbOCBnnp7bKXSOc5zQ3U2Hp3KZmoB+g9J4OnsVJwBpa9xdqBYe+pH0+6V+e3KIlFs0cZmGvg6OkNIuBod/W66dSbsN+x1+u6gRVAJsCL7jdSGTL1NQ8vclLSMjke67Y+yeZUg5OFx3Q6mB+Q+x/dDYjqiFLir+VWPYW5EWQCpNL1lQDunLrPiQ7KTFVEKdo0uEiqKjGmxljXC7pHBoAsMsru9rj6q3SLRPRMTBUiEKUBCEKAIQhBkPE7etuTbubob2y4PKyIkzsRY8FehVEN1QYpgzXjTPkarFmwcp234M3GNSzozyCQkZ3XFVBJFk4dTf4gMwOCN1w2S+n1CwWpNZ7bq2i3iLXU3UNL2F/QfhJgspzYTe2bb623HfNSni6cpMHdlJe3A5H7JSk2noveKx2mRv8Apf3VxSwPc35HWOhsU3glGPncLm9m8ZalaKJxtkbFbcXzb7mWPL9Op1DLO6mE9jZTaSu2VvW0LXOD330sbZA8E/0UWqwVjs4j0O4Ny0/kLtFLRLjN6ykQVKdkga/NuR+x9QqdjnxnpkBHfb2O6sYZL5hdolxtDoOLTZ39j6FMYnhMdS0B4Ic03ZI02ex3LXfjQ7qe2UEWcLjuuHQlubcxxuP3VlWfjkkgIZUZg5MlAs1/AcP0O7acK2ik4Up3S9pDwC0jzdWlt73WTdj1LFL8KOpY+56em5JYb26es5OG2t/VRMxCYiZ8bKGcHI6HY6KnrPDwaS+myBzdFfy33LDse2icpqoHMKyp6hJiJRuYZR7DexBB3BFj7ruGnDlq6uiZKMxnzoR6FUNTQPiN/mb/ABDb1GyrxTyQ5aSVh6mWf2OR+v0Uumrb5EOaRmQ4Wt3voR3Ck0c99fZThACQRkRoVdVGZKn45VIbSMft0O5Hyn/pTM1E9m1xyP2RCQypvkcx30SPpwc4zb+V2nsdR91CDk619kHD5Og2kBb3Pyn0cMk603TzKnKxzG4OY+i5FFGTdl4z/KfL/wBqJ2qKGn+PXucTdkLWgC1ul3zG53uf6LZqvpKYMv0gXcbuIt5jyVMaVWldJvbZxF1yEquoVCRCAuhCEFc4KNLGphCac1VmHSJU9XRh2qzGI4IQS6PI7jY+oW3kYoksV1yvSJ9dqZJjx5+H2PTIOk7cfVa2UjoAFtgM7ZW2PK5rcLa8WIUQQvib03LmjS58wHF9x6qmHFwmVs2TnELPCxZpZnkbgnflT43KroZhbLY/lWV9wtLOsorOFjuq5sxY4tdqPuFIppFIqYWvGY99woQbu14s4Ag7HNQpcOLc4jf+U/g7rp0LmZjzN+/uE7BVAoI8UuxFjuCpLH8J6WNrx5h76EehUZ1O5unmH/kPbdSK/wAVYL/+2ndE2QxF2pGbX/ySDXpPY3yXiniDD6mB3w6phZI5xaw3u0kO8ro3D5mkW4tbQL3tjroqoI5mGOZgew7O27tOx7hc744t26UyzXp5f4V8SOafhzm+flk/Dv3XoVNUXWVxnwMY7vp7yM16T87R/wCw+6ZwXEXRWZJct0Djq3seytHTnPb0GnqLKcPNpqs/TVF7KxgnVlTdThoJvH5XcfpP7JqGUtPS8WP+Zq2uHeqalaCLPH9u4KAY66mRS8rOUuKQl7mRSiQtte18r330Oh04VtFKCoid+ExpLmpGu2seQoE9C5umY7fsrCKROgqUKEFdtkVtNTtdqM+RqoM1C4aZ/wBfoiSx1JCmQ1gOqqbWXQchpftcDolVLHUEKbDW8qdoTUqbZIDoV2gVIhCCGVw4JwrkhQuYeExIxSiE29qhKDIxRZIlZPYo72KDaplpd25HkflSaGUm7HajMHYhOuauA2xuFIlRlWEDrhVp5UmB6lDsy9JsdQuZKdr82+V32PqF1Xsu3qGo19FDinQddbmGzh77H0KmRVF1yyYEWOYTMlLbOP6b+xQSXxNdnoeR+RumnRkdxymYqgjI6qZHKCiDLXW0Vfi2ERTguNo3jMv0af8AePyrZ0QPb+i858e4lUNkdHI0w0wtaS4tKfUd8rKmS3GNrUrynSXRVHwrDqa+M3s5jg4ZGxsR3Gi0NNUXHPCxXhCEvhdl5btew9nt45yz9VeU7nRnlvH7KuO/Ku03rq2mogmXWK0TaqF0TnOZfRzTYg9+RyFWwTXzU6GZdJjfTn5PTyylwOehrfOOgWeGnqJY4OOXwub62OYN1v8ADqs7q7qqaOojMczbg6cg7Fp2KzklG+mcGyHqjPyS8/yv4KpWvF0tfn60sE91NZIs9TyWVnTz3XRzWHWuhIopmAF3kBo/USAB6kohma/NjmuGhLXBw+yjYkSRtdr9d1DmoSPlzH3TxKOtSK4i2qUOU+R4PzC/9fYqLJAP0m/Y6/VARzEKZDXcqt0ySgonS7FU1CydXjBY8taxzgMri9r77bG49kKn5a/yt+OWoK5K6KRXVcELhwThXJCJMPamXtUpwTTmqBDexN9KlPamiEHAbkiNycaE1ILFBYQOvkVV1MXQ4jbb0UqB66xSAvZ1M+Zv3HBUiEx6kxzqrhqb5O8p/wA0UkOUCyf0vHm153CYfC5mYzHI/KaZKpMM6lBIanlPSxtkaWvaHNORa4AtPsVxJTNdmMj9lGJcw5/2QdQYPHG3phaGN/hGnGX0UKqoeytIqkFPZHXNRo2zLQWFTY330U6poAfl/uqmSFzDce4UCzilspvW17SJLFts76WVRTyhwuPfssJ4h8TiV5Yx3+m09IAuC52tz98lTLljHG18eKbzps5Q2JxDJGyMHDg58d9A4A3t3UgSgDqvkBe/YZkrDeA8ALqySZzTZsbm/EP6y8jynu0NOi1eK4VIYZYozb4jHNB/hJ3CUvyryiE3pFba2838X41Uz1DZCf8AQaD0suSxu/maNXkWz2/ruP8AhM6QibquWAMsTbJxvcE75C6osL8Dzl7GzvHww4F3mLrgDS1sjfgr1bCqGOCMMiaANTbc8lcMVL2tyt+nfNekU41SHMXBjUiySy2MSK6NMviU8tXJYidqmWA7FMNEgv5b5Gx77XCvDEhsKjSdoWDRmOCNrwC8Nu82td7j1PNv9xKFP+GhV4wnkRIlSK6CFcrpIUS4cFwQnFyQgjuCZcFKcEy8IGUStuEOCGlQGWOVhTvVe8WKep3qQ1iGHg7KsIfHy5v3C0trhRZYLqBWRTB2n/xOtcmqmgsbtyKZZUFuTxbvsgsoqhV3iDxVDTtLXEOfbJnfa/CXEKn4cL5Bn0tJH0XkU87pZRbN7m3JOWuptzdcM+WadR664scW7l6vhGJfGiZJbp6hmODuFaRVNln8OpJIqeEa9LB1A63OZU6nqA7LQ8HVdaT/AKxtztEb6T8UxxlPH1vPYC9rn1VBg3iSWrnDXNjDCDkLl4tuSsh45xASzOjaSXRWaB+kHUm25Wt/4Z4M6xqZLedoDQBYdyAs/wCW18nGvkO/4q0x8p9aF+HkG7cvyOFm4/BzeodbupvVcgNDSeAT/mq35jXAhC73xVv640yTXw3RRNawNY3pAGQTrorrtrE4Ar6c5lGbThSI2rqy6Ck2AukiVEBCEICyRdIQCEJUEdCEiLApLoKRAiQrpclEuSE09qeK5IQRHtTDlMe1RZGqBwTdcxuzXJdZDuVIsaeRSC1YzEfGMNO8Mcbu4Cfwbx7BNKIjdjibNuMj6FU/JXetr/jtremmfGok9IHK06VyY1dz2ztRhRLXMv5XCxH7KmwbwbHDJ1uLpCD5eq1gtyY0giXOcdZncrReYjUInwr7KJUYWHdjyFcCNL0K6m2Rd4PhdIZJG9bibm+hPJWopGdLQ0ZAZADIWT4jXTWqtaRHi03mY7KF0AgJVdQJQgJQgEqRCBUJEIFSpEIFQkuhAqEiEDKRF0IsRCCkQCRCESQpClSFBw4JiRiklcOCCtmYqnG6pzIHlutsloXsUCsow4EHQqtvE19eJSjrls83cTfqOuSvPBeBOqasPz+HE4G/cLTjwdH8XrsTbQLa4TAyNvSxob6BZMXzzFt2ar5446haNFhbhLZchy6utrELIQlRARZCEAlQhABKkShAqEiECoukSoFuhIi6BboCRCBUq5RdAqEXSIGUIQixEhQhAFIhCJCRCECJChCDktTTo0qEHIhCdY1CEDzV0ChCIdXSoQiAClQhEBCEIBKhCARdCEAi6VCkF0IQoBdCEIC6EIQCEIRD/9k="/>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104" name="Picture 8" descr="http://endirecto.mx/wp-content/uploads/2012/05/fumar-mata-texto-cajetilla-tabac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7"/>
            <a:ext cx="268605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2.gstatic.com/images?q=tbn:ANd9GcTbz_KvBiu8XcYl1C6nc2MwGVgGvubTWTVV0IlcWIT4qwrHk_WP9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140" y="3789040"/>
            <a:ext cx="3887068" cy="257249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encrypted-tbn2.gstatic.com/images?q=tbn:ANd9GcSlf8GvWw9Wl79DGxF49U-EgRPvXsv_052viYJsqB9bYqMBLt79z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692698"/>
            <a:ext cx="269979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7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heel(1)">
                                      <p:cBhvr>
                                        <p:cTn id="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eblog.maimonides.edu/gerontologia2006/imagenes/los_estragos_del_cigarrill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568951"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84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408712"/>
          </a:xfrm>
        </p:spPr>
        <p:txBody>
          <a:bodyPr>
            <a:normAutofit fontScale="70000" lnSpcReduction="20000"/>
          </a:bodyPr>
          <a:lstStyle/>
          <a:p>
            <a:pPr marL="0" indent="0" algn="ctr">
              <a:buNone/>
            </a:pPr>
            <a:r>
              <a:rPr lang="es-CO" sz="3400" b="1" dirty="0" smtClean="0"/>
              <a:t>Repasemos </a:t>
            </a:r>
            <a:r>
              <a:rPr lang="es-CO" sz="3400" b="1" dirty="0"/>
              <a:t>el significado de la temperancia hasta que se nos quedé y que lo </a:t>
            </a:r>
            <a:r>
              <a:rPr lang="es-CO" sz="3400" b="1" dirty="0" smtClean="0"/>
              <a:t>podamos </a:t>
            </a:r>
            <a:r>
              <a:rPr lang="es-CO" sz="3400" b="1" dirty="0"/>
              <a:t>hacer parte de nuestra vida. </a:t>
            </a:r>
            <a:r>
              <a:rPr lang="es-CO" sz="3400" b="1" dirty="0" smtClean="0"/>
              <a:t> </a:t>
            </a:r>
          </a:p>
          <a:p>
            <a:pPr marL="0" indent="0" algn="ctr">
              <a:buNone/>
            </a:pPr>
            <a:endParaRPr lang="es-CO" sz="3400" dirty="0" smtClean="0"/>
          </a:p>
          <a:p>
            <a:pPr marL="0" indent="0" algn="ctr">
              <a:buNone/>
            </a:pPr>
            <a:r>
              <a:rPr lang="es-CO" sz="3800" b="1" dirty="0" smtClean="0"/>
              <a:t>El </a:t>
            </a:r>
            <a:r>
              <a:rPr lang="es-CO" sz="3800" b="1" dirty="0"/>
              <a:t>significado de la temperancia es</a:t>
            </a:r>
            <a:r>
              <a:rPr lang="es-CO" sz="3800" b="1" dirty="0" smtClean="0"/>
              <a:t>:</a:t>
            </a:r>
          </a:p>
          <a:p>
            <a:pPr marL="0" indent="0" algn="ctr">
              <a:buNone/>
            </a:pPr>
            <a:r>
              <a:rPr lang="es-CO" dirty="0" smtClean="0"/>
              <a:t>  </a:t>
            </a:r>
            <a:r>
              <a:rPr lang="es-CO" dirty="0" smtClean="0">
                <a:solidFill>
                  <a:srgbClr val="FF0000"/>
                </a:solidFill>
              </a:rPr>
              <a:t>¡El </a:t>
            </a:r>
            <a:r>
              <a:rPr lang="es-CO" dirty="0">
                <a:solidFill>
                  <a:srgbClr val="FF0000"/>
                </a:solidFill>
              </a:rPr>
              <a:t>uso adecuado de las cosas buenas y </a:t>
            </a:r>
            <a:r>
              <a:rPr lang="es-CO" dirty="0" smtClean="0">
                <a:solidFill>
                  <a:srgbClr val="FF0000"/>
                </a:solidFill>
              </a:rPr>
              <a:t>La </a:t>
            </a:r>
            <a:r>
              <a:rPr lang="es-CO" dirty="0">
                <a:solidFill>
                  <a:srgbClr val="FF0000"/>
                </a:solidFill>
              </a:rPr>
              <a:t>abstinencia total de las cosas </a:t>
            </a:r>
            <a:r>
              <a:rPr lang="es-CO" dirty="0" smtClean="0">
                <a:solidFill>
                  <a:srgbClr val="FF0000"/>
                </a:solidFill>
              </a:rPr>
              <a:t>malas!</a:t>
            </a:r>
            <a:r>
              <a:rPr lang="es-CO" dirty="0" smtClean="0"/>
              <a:t> </a:t>
            </a:r>
            <a:endParaRPr lang="es-CO" dirty="0"/>
          </a:p>
          <a:p>
            <a:endParaRPr lang="es-CO" dirty="0" smtClean="0"/>
          </a:p>
          <a:p>
            <a:pPr marL="0" indent="0" algn="ctr">
              <a:buNone/>
            </a:pPr>
            <a:r>
              <a:rPr lang="es-CO" sz="3600" b="1" dirty="0" smtClean="0"/>
              <a:t>El </a:t>
            </a:r>
            <a:r>
              <a:rPr lang="es-CO" sz="3600" b="1" dirty="0"/>
              <a:t>uso adecuado de las cosas buenas: </a:t>
            </a:r>
            <a:endParaRPr lang="es-CO" sz="3600" b="1" dirty="0" smtClean="0"/>
          </a:p>
          <a:p>
            <a:pPr marL="0" indent="0" algn="ctr">
              <a:buNone/>
            </a:pPr>
            <a:r>
              <a:rPr lang="es-CO" dirty="0" smtClean="0"/>
              <a:t>  </a:t>
            </a:r>
            <a:r>
              <a:rPr lang="es-CO" dirty="0">
                <a:solidFill>
                  <a:srgbClr val="FF0000"/>
                </a:solidFill>
              </a:rPr>
              <a:t>En cosas, objetos, comidas. </a:t>
            </a:r>
            <a:endParaRPr lang="es-CO" dirty="0" smtClean="0">
              <a:solidFill>
                <a:srgbClr val="FF0000"/>
              </a:solidFill>
            </a:endParaRPr>
          </a:p>
          <a:p>
            <a:pPr marL="0" indent="0" algn="ctr">
              <a:buNone/>
            </a:pPr>
            <a:r>
              <a:rPr lang="es-CO" dirty="0" smtClean="0">
                <a:solidFill>
                  <a:srgbClr val="FF0000"/>
                </a:solidFill>
              </a:rPr>
              <a:t>En </a:t>
            </a:r>
            <a:r>
              <a:rPr lang="es-CO" dirty="0">
                <a:solidFill>
                  <a:srgbClr val="FF0000"/>
                </a:solidFill>
              </a:rPr>
              <a:t>cantidades y formas. </a:t>
            </a:r>
          </a:p>
          <a:p>
            <a:pPr marL="0" indent="0">
              <a:buNone/>
            </a:pPr>
            <a:r>
              <a:rPr lang="es-CO" dirty="0"/>
              <a:t> </a:t>
            </a:r>
          </a:p>
          <a:p>
            <a:pPr marL="0" indent="0" algn="ctr">
              <a:buNone/>
            </a:pPr>
            <a:r>
              <a:rPr lang="es-CO" sz="3400" b="1" dirty="0"/>
              <a:t>La abstinencia total de las cosas malas: </a:t>
            </a:r>
            <a:r>
              <a:rPr lang="es-CO" sz="3400" b="1" dirty="0" smtClean="0"/>
              <a:t> </a:t>
            </a:r>
          </a:p>
          <a:p>
            <a:pPr marL="0" indent="0" algn="ctr">
              <a:buNone/>
            </a:pPr>
            <a:r>
              <a:rPr lang="es-CO" dirty="0" smtClean="0">
                <a:solidFill>
                  <a:srgbClr val="FF0000"/>
                </a:solidFill>
              </a:rPr>
              <a:t>No </a:t>
            </a:r>
            <a:r>
              <a:rPr lang="es-CO" dirty="0">
                <a:solidFill>
                  <a:srgbClr val="FF0000"/>
                </a:solidFill>
              </a:rPr>
              <a:t>hacer, no comer. </a:t>
            </a:r>
            <a:endParaRPr lang="es-CO" dirty="0" smtClean="0">
              <a:solidFill>
                <a:srgbClr val="FF0000"/>
              </a:solidFill>
            </a:endParaRPr>
          </a:p>
          <a:p>
            <a:pPr marL="0" indent="0" algn="ctr">
              <a:buNone/>
            </a:pPr>
            <a:r>
              <a:rPr lang="es-CO" dirty="0" smtClean="0">
                <a:solidFill>
                  <a:srgbClr val="FF0000"/>
                </a:solidFill>
              </a:rPr>
              <a:t>Cosas </a:t>
            </a:r>
            <a:r>
              <a:rPr lang="es-CO" dirty="0">
                <a:solidFill>
                  <a:srgbClr val="FF0000"/>
                </a:solidFill>
              </a:rPr>
              <a:t>malas para nuestro cuerpo</a:t>
            </a:r>
            <a:r>
              <a:rPr lang="es-CO" dirty="0" smtClean="0">
                <a:solidFill>
                  <a:srgbClr val="FF0000"/>
                </a:solidFill>
              </a:rPr>
              <a:t>.</a:t>
            </a:r>
          </a:p>
          <a:p>
            <a:pPr marL="0" indent="0" algn="ctr">
              <a:buNone/>
            </a:pPr>
            <a:endParaRPr lang="es-CO" dirty="0"/>
          </a:p>
          <a:p>
            <a:pPr marL="0" indent="0" algn="ctr">
              <a:buNone/>
            </a:pPr>
            <a:r>
              <a:rPr lang="es-CO" b="1" dirty="0" smtClean="0">
                <a:solidFill>
                  <a:srgbClr val="00B0F0"/>
                </a:solidFill>
              </a:rPr>
              <a:t>Con toda seguridad, si usted y yo nos proponemos con la ayuda de Dios a poner en practica estos consejos, pronto veremos los resultados. </a:t>
            </a:r>
          </a:p>
          <a:p>
            <a:pPr marL="0" indent="0" algn="ctr">
              <a:buNone/>
            </a:pPr>
            <a:r>
              <a:rPr lang="es-CO" b="1" dirty="0" smtClean="0">
                <a:solidFill>
                  <a:srgbClr val="FF0000"/>
                </a:solidFill>
              </a:rPr>
              <a:t>Que Dios le bendiga es mi deseo y oración. Amen.  </a:t>
            </a:r>
            <a:endParaRPr lang="es-CO" b="1" dirty="0">
              <a:solidFill>
                <a:srgbClr val="FF0000"/>
              </a:solidFill>
            </a:endParaRPr>
          </a:p>
        </p:txBody>
      </p:sp>
    </p:spTree>
    <p:extLst>
      <p:ext uri="{BB962C8B-B14F-4D97-AF65-F5344CB8AC3E}">
        <p14:creationId xmlns:p14="http://schemas.microsoft.com/office/powerpoint/2010/main" val="17987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6" end="6"/>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9" end="9"/>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0" end="10"/>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p:cTn id="5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wipe(down)">
                                      <p:cBhvr>
                                        <p:cTn id="61" dur="580">
                                          <p:stCondLst>
                                            <p:cond delay="0"/>
                                          </p:stCondLst>
                                        </p:cTn>
                                        <p:tgtEl>
                                          <p:spTgt spid="3">
                                            <p:txEl>
                                              <p:pRg st="13" end="13"/>
                                            </p:txEl>
                                          </p:spTgt>
                                        </p:tgtEl>
                                      </p:cBhvr>
                                    </p:animEffect>
                                    <p:anim calcmode="lin" valueType="num">
                                      <p:cBhvr>
                                        <p:cTn id="6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3" end="13"/>
                                            </p:txEl>
                                          </p:spTgt>
                                        </p:tgtEl>
                                      </p:cBhvr>
                                      <p:to x="100000" y="60000"/>
                                    </p:animScale>
                                    <p:animScale>
                                      <p:cBhvr>
                                        <p:cTn id="68" dur="166" decel="50000">
                                          <p:stCondLst>
                                            <p:cond delay="676"/>
                                          </p:stCondLst>
                                        </p:cTn>
                                        <p:tgtEl>
                                          <p:spTgt spid="3">
                                            <p:txEl>
                                              <p:pRg st="13" end="13"/>
                                            </p:txEl>
                                          </p:spTgt>
                                        </p:tgtEl>
                                      </p:cBhvr>
                                      <p:to x="100000" y="100000"/>
                                    </p:animScale>
                                    <p:animScale>
                                      <p:cBhvr>
                                        <p:cTn id="69" dur="26">
                                          <p:stCondLst>
                                            <p:cond delay="1312"/>
                                          </p:stCondLst>
                                        </p:cTn>
                                        <p:tgtEl>
                                          <p:spTgt spid="3">
                                            <p:txEl>
                                              <p:pRg st="13" end="13"/>
                                            </p:txEl>
                                          </p:spTgt>
                                        </p:tgtEl>
                                      </p:cBhvr>
                                      <p:to x="100000" y="80000"/>
                                    </p:animScale>
                                    <p:animScale>
                                      <p:cBhvr>
                                        <p:cTn id="70" dur="166" decel="50000">
                                          <p:stCondLst>
                                            <p:cond delay="1338"/>
                                          </p:stCondLst>
                                        </p:cTn>
                                        <p:tgtEl>
                                          <p:spTgt spid="3">
                                            <p:txEl>
                                              <p:pRg st="13" end="13"/>
                                            </p:txEl>
                                          </p:spTgt>
                                        </p:tgtEl>
                                      </p:cBhvr>
                                      <p:to x="100000" y="100000"/>
                                    </p:animScale>
                                    <p:animScale>
                                      <p:cBhvr>
                                        <p:cTn id="71" dur="26">
                                          <p:stCondLst>
                                            <p:cond delay="1642"/>
                                          </p:stCondLst>
                                        </p:cTn>
                                        <p:tgtEl>
                                          <p:spTgt spid="3">
                                            <p:txEl>
                                              <p:pRg st="13" end="13"/>
                                            </p:txEl>
                                          </p:spTgt>
                                        </p:tgtEl>
                                      </p:cBhvr>
                                      <p:to x="100000" y="90000"/>
                                    </p:animScale>
                                    <p:animScale>
                                      <p:cBhvr>
                                        <p:cTn id="72" dur="166" decel="50000">
                                          <p:stCondLst>
                                            <p:cond delay="1668"/>
                                          </p:stCondLst>
                                        </p:cTn>
                                        <p:tgtEl>
                                          <p:spTgt spid="3">
                                            <p:txEl>
                                              <p:pRg st="13" end="13"/>
                                            </p:txEl>
                                          </p:spTgt>
                                        </p:tgtEl>
                                      </p:cBhvr>
                                      <p:to x="100000" y="100000"/>
                                    </p:animScale>
                                    <p:animScale>
                                      <p:cBhvr>
                                        <p:cTn id="73" dur="26">
                                          <p:stCondLst>
                                            <p:cond delay="1808"/>
                                          </p:stCondLst>
                                        </p:cTn>
                                        <p:tgtEl>
                                          <p:spTgt spid="3">
                                            <p:txEl>
                                              <p:pRg st="13" end="13"/>
                                            </p:txEl>
                                          </p:spTgt>
                                        </p:tgtEl>
                                      </p:cBhvr>
                                      <p:to x="100000" y="95000"/>
                                    </p:animScale>
                                    <p:animScale>
                                      <p:cBhvr>
                                        <p:cTn id="74" dur="166" decel="50000">
                                          <p:stCondLst>
                                            <p:cond delay="1834"/>
                                          </p:stCondLst>
                                        </p:cTn>
                                        <p:tgtEl>
                                          <p:spTgt spid="3">
                                            <p:txEl>
                                              <p:pRg st="13" end="13"/>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80">
                                          <p:stCondLst>
                                            <p:cond delay="0"/>
                                          </p:stCondLst>
                                        </p:cTn>
                                        <p:tgtEl>
                                          <p:spTgt spid="3">
                                            <p:txEl>
                                              <p:pRg st="14" end="14"/>
                                            </p:txEl>
                                          </p:spTgt>
                                        </p:tgtEl>
                                      </p:cBhvr>
                                    </p:animEffect>
                                    <p:anim calcmode="lin" valueType="num">
                                      <p:cBhvr>
                                        <p:cTn id="78"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14" end="14"/>
                                            </p:txEl>
                                          </p:spTgt>
                                        </p:tgtEl>
                                      </p:cBhvr>
                                      <p:to x="100000" y="60000"/>
                                    </p:animScale>
                                    <p:animScale>
                                      <p:cBhvr>
                                        <p:cTn id="84" dur="166" decel="50000">
                                          <p:stCondLst>
                                            <p:cond delay="676"/>
                                          </p:stCondLst>
                                        </p:cTn>
                                        <p:tgtEl>
                                          <p:spTgt spid="3">
                                            <p:txEl>
                                              <p:pRg st="14" end="14"/>
                                            </p:txEl>
                                          </p:spTgt>
                                        </p:tgtEl>
                                      </p:cBhvr>
                                      <p:to x="100000" y="100000"/>
                                    </p:animScale>
                                    <p:animScale>
                                      <p:cBhvr>
                                        <p:cTn id="85" dur="26">
                                          <p:stCondLst>
                                            <p:cond delay="1312"/>
                                          </p:stCondLst>
                                        </p:cTn>
                                        <p:tgtEl>
                                          <p:spTgt spid="3">
                                            <p:txEl>
                                              <p:pRg st="14" end="14"/>
                                            </p:txEl>
                                          </p:spTgt>
                                        </p:tgtEl>
                                      </p:cBhvr>
                                      <p:to x="100000" y="80000"/>
                                    </p:animScale>
                                    <p:animScale>
                                      <p:cBhvr>
                                        <p:cTn id="86" dur="166" decel="50000">
                                          <p:stCondLst>
                                            <p:cond delay="1338"/>
                                          </p:stCondLst>
                                        </p:cTn>
                                        <p:tgtEl>
                                          <p:spTgt spid="3">
                                            <p:txEl>
                                              <p:pRg st="14" end="14"/>
                                            </p:txEl>
                                          </p:spTgt>
                                        </p:tgtEl>
                                      </p:cBhvr>
                                      <p:to x="100000" y="100000"/>
                                    </p:animScale>
                                    <p:animScale>
                                      <p:cBhvr>
                                        <p:cTn id="87" dur="26">
                                          <p:stCondLst>
                                            <p:cond delay="1642"/>
                                          </p:stCondLst>
                                        </p:cTn>
                                        <p:tgtEl>
                                          <p:spTgt spid="3">
                                            <p:txEl>
                                              <p:pRg st="14" end="14"/>
                                            </p:txEl>
                                          </p:spTgt>
                                        </p:tgtEl>
                                      </p:cBhvr>
                                      <p:to x="100000" y="90000"/>
                                    </p:animScale>
                                    <p:animScale>
                                      <p:cBhvr>
                                        <p:cTn id="88" dur="166" decel="50000">
                                          <p:stCondLst>
                                            <p:cond delay="1668"/>
                                          </p:stCondLst>
                                        </p:cTn>
                                        <p:tgtEl>
                                          <p:spTgt spid="3">
                                            <p:txEl>
                                              <p:pRg st="14" end="14"/>
                                            </p:txEl>
                                          </p:spTgt>
                                        </p:tgtEl>
                                      </p:cBhvr>
                                      <p:to x="100000" y="100000"/>
                                    </p:animScale>
                                    <p:animScale>
                                      <p:cBhvr>
                                        <p:cTn id="89" dur="26">
                                          <p:stCondLst>
                                            <p:cond delay="1808"/>
                                          </p:stCondLst>
                                        </p:cTn>
                                        <p:tgtEl>
                                          <p:spTgt spid="3">
                                            <p:txEl>
                                              <p:pRg st="14" end="14"/>
                                            </p:txEl>
                                          </p:spTgt>
                                        </p:tgtEl>
                                      </p:cBhvr>
                                      <p:to x="100000" y="95000"/>
                                    </p:animScale>
                                    <p:animScale>
                                      <p:cBhvr>
                                        <p:cTn id="90" dur="166" decel="50000">
                                          <p:stCondLst>
                                            <p:cond delay="1834"/>
                                          </p:stCondLst>
                                        </p:cTn>
                                        <p:tgtEl>
                                          <p:spTgt spid="3">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i="1" dirty="0" smtClean="0">
                <a:latin typeface="Agency FB" pitchFamily="34" charset="0"/>
              </a:rPr>
              <a:t>¿Qué es la temperancia?</a:t>
            </a:r>
            <a:endParaRPr lang="es-CO" b="1" i="1" dirty="0">
              <a:latin typeface="Agency FB" pitchFamily="34" charset="0"/>
            </a:endParaRPr>
          </a:p>
        </p:txBody>
      </p:sp>
      <p:sp>
        <p:nvSpPr>
          <p:cNvPr id="3" name="2 Marcador de contenido"/>
          <p:cNvSpPr>
            <a:spLocks noGrp="1"/>
          </p:cNvSpPr>
          <p:nvPr>
            <p:ph idx="1"/>
          </p:nvPr>
        </p:nvSpPr>
        <p:spPr>
          <a:xfrm>
            <a:off x="457200" y="1600200"/>
            <a:ext cx="4690864" cy="2404865"/>
          </a:xfrm>
        </p:spPr>
        <p:txBody>
          <a:bodyPr>
            <a:normAutofit/>
          </a:bodyPr>
          <a:lstStyle/>
          <a:p>
            <a:pPr marL="0" indent="0">
              <a:buNone/>
            </a:pPr>
            <a:r>
              <a:rPr lang="es-CO" dirty="0"/>
              <a:t>La temperancia se puede definir como la abstinencia de lo malo y </a:t>
            </a:r>
            <a:r>
              <a:rPr lang="es-CO" dirty="0" smtClean="0"/>
              <a:t>la </a:t>
            </a:r>
            <a:r>
              <a:rPr lang="es-CO" dirty="0"/>
              <a:t>moderación de lo bueno.</a:t>
            </a:r>
          </a:p>
          <a:p>
            <a:endParaRPr lang="es-CO" dirty="0"/>
          </a:p>
        </p:txBody>
      </p:sp>
      <p:sp>
        <p:nvSpPr>
          <p:cNvPr id="4" name="AutoShape 2" descr="data:image/jpeg;base64,/9j/4AAQSkZJRgABAQAAAQABAAD/2wCEAAkGBhASDxQQEhQUFRQVFxUXFhEXFRUQEBcQFRYVFxMVFBYYHCYfGBkjGRUXHy8gIycpLiwsFR4yNTwqNSYrLCkBCQoKDgwOGg8PGiokHCUsLywpLTUvLC0sLCwsKSwsLCwsLCopLC0pLCwpLCwsKSwsKSwsKiwpLCwsLCwsLCwsLP/AABEIANAA8gMBIgACEQEDEQH/xAAcAAEAAgMBAQEAAAAAAAAAAAAABQYDBAcCAQj/xABJEAACAQMCAgcEBgUKAwkAAAABAgADBBESIQUxBgcTIkFRYRRxgZEyQlJyobEjkrLB0SQzQ2KCg5Oi4fBTY8IVFjRFVHOz0vH/xAAaAQEAAwEBAQAAAAAAAAAAAAAAAQIDBAUG/8QAMBEAAgECBQIEBAYDAAAAAAAAAAECAxEEEiExQRMyIlFhcQUUsfCRocHR4fEjQoH/2gAMAwEAAhEDEQA/AO4xEQBERAEREAREQBERAEREAREQBETxWfCk+QJ+QgHuJjoNlFOc7Df18ZkgCIiAIiIAiIgCIiAIiIAiIgCIiAIiIAiIgCIiAIiIAiIgCIiAIiIAkT0qvmo2dWoqs+B3guMhCcO2DzwMyWlY6xsjh1Z1YqUV2GMEEim+AQQfHB+HvlKjtFloK8kSnR7iftFHtQlRFLuFFQBXIB3OATgatQ/syTla6FO7C5d3Zj2wUZwAFWhRIAAA8WJz6+6WWIO8UxJWbQiIlyoiIgCIiAIkfxfjVO3XLbs2yUxu7NyAA9/+ycCRnRLpLUu9epNGnmCCjqdRXQyncEaWzneUc0nlLKLtcscREuVEREAREQBERAEREAREQBERAEREAREQBERAEofWrfoKVOhs1RyWFPVpOgFe8fIZGP8AZk10y6Z0bCjk9+s+RSoZwXYDdmP1aa8y3wGSQDx1LqvcV61w9UM+V11CMU2YldNJRnSFQMDpydI33LZOFaXhsbUo63LB0Q6WVbKpU10u1p1NGSjBaiaAQAobZgcnmRj8ugcP6wuH1SAavYscdyuptySeWlm7r/2SZW+jfBqdzWuDSuHo6RSGbZ0amWOssQrqy6Ty0kHG+/KSlx0Iuc57W2rLjBFa17Oq3vqUHVc8v6M+PnKUnPLoWqZM2pcqdQMMqQQeRByPnPU55S6FVaYbTbCjvq1Wd41J3PmymnSHltqM2qFlxJT3a3EEA+pVSwuF/WDlz85rnfKM8q4ZeYlQH/a/hVU/etBn/wCcCe/Z+MEbVUz5PSSimPMMlSowPwk9T0ZGT1RaatVVGpiAB4k4Hzlcv+l+p+wtFNaqfH6oHnvjb1OBNdOhNaq2q7unf/l0x2a48ixySPuhTLHw3hVG3TRRRUHjj6THzZjux9SSZHjl6fUnwx9SO4J0eKN7RcN2twfrc1TPgnw2zgegA2n20oinxCsF5VkSow8qiZUnOfEadseBPjJuQ+cfyjnmr7z2eOz28x4/x8ZcUrWIu3e5MRETQoIiIAiIgCIiAIiIAiIgCIiAIiIAiJpcV41b2ydpcVUpL5swXJ8lHNj6CAbsqHTjrFoWA7JcVblh3aIPdQHk9Yj6K+nM+A5kVnjPWZeXrm14TRqb7G4KfpMEHdFbu0h/XqY8sA4M2+iXU/Tpt7RfsK9UnUaWS9LWcZaqzd6s3v233BwDKZr6RLqNtyqcD6I33FarX1dn7NgCaxGl6oHKnbr9WkN9+QB21MSRdLrg6G2W07JURCWUKpRgxzqJIPeJLZOeZGTmdACgDA5eXhiVHrRuVXh7jVpfTUZN9LZSk5JU8xjI3Exq09LpmtOavZoiuB8Na0rE2+oLVDBlwXwfpIRny7w8fpiX6zqMUUsMNjcevnKX1YtXJvO0qmoiVKdNNQHaahQpuzMfHu1EX+x871JoQaV2yK0k3ZIREToMBERAEREAwX1bTTZvHG3vOwHzmJ7X+T9nzITnyywGc/OfL45enT8zqPuX/f4Tdld2SYLKrqpg/A+MzzRsO6Sh8CfL6pxsPulT8fnvSVsGIiJJAiIgCIiAIiIAiIgCc76f8Eu/baFxTuatOjVejQfs2ZWpEue8BnSQ2rGSNjjOQduiSK6R23aUOz8WZNPP6SnWDtzxpz8JSavEtB2ZFHo9xSn/ADPEdY+zcUKdRv16en8pq1E6RjIB4e3kc1VOPUFNvxlvtqoZFYZwQDvz3Hj6zLGRMnMyhHgvSCtkVbm3ojzpF3b5dmn7UzcO6raIc1LqtVuXIGdWETOc5B3qD9eXeJHTjyM7Nex4fSooKdFEpoPqooUZ8Tt4+s2IiaFBKp1lOUsGqqcOmplbY4ZabsNjsRlRsdtpa5UesykosjVKq5p6zpbVpZTTYup0kHBC42Mzq9jL0+5Gr1a3VR3vQUQKKtPNRAU11zQp6u5khcU+yHdwOfrLxKN1Z3qM14i03QirTdyW7SkKj0aa6KbYBICU0O+/fl5il2IVO5iIiaFBERAETzUqBRkkASOr8epgbb+Hpn085nOrCHcy8acp9qM1DvVmby7o9w2/a1fKbsrtvxsIp7u/n6jz9c5Pxg9J2zgBTuBtq8fX5bTm+dork3+Vqvgk6g01SfutyycHKN+4/wAZvyvVONZYa08GBAJ3BxqH4DnN2y45TZQGypHPxGd/j4eM0hiaUnZMpKhUSvYlInxXBGRuPOfZ0mAiIgCIiAIiIAiIgCaTPquAvgiknf6zbDI9wPzm4TNLhoyalQ/WbbbGwH+pHw+Ahko92GBqp/YY4HPut3h+Z+U25pMNNwD4OuPiu4/f85uwgxERJIEREASodZ1EGxLsX0Lr1ojKjFDTfURqVhqABxkczLfKh1nITZEF9FM61dtBqEBqbAPgEHCjUSBuZnV7GXp9yNbqyuKP8sp03YsayVSjJodFehSpqrYJUt+hJ2JGCPOXiUfqwpIovAHpuWrq4ZGDE0vZ6KKSPpL30qDDAHIMvEU+xCfcxERNCgiJgvrrs6bVMM2kfRVS7E+QA3Mhu2oIfjVNdRLuFA5ajpUDw/GVqvxW0DYN1S1AjI1jOeQHOaPSvpWlZ1pMlVNILfpF0q2+M4zkY3398qNu9qrNUp0lYqC2vTltR2AVn2yScbT5nETjKq1lfufS4Ohmw6qOVvyLm/SPhw+ld0PD+lX+OcTDT6TcLwf5dQ23x2i/E89zv4eUqF97FeKlN2UsDhUUinVDciuPrH5yOvOinDqX87TcaTgszFFY88ZGAfhM6bo/7xkpeX3Y2nhqrf8AjlG3qzottxmxIDCuSDurKlQgjGxUgb++btHi9qckV3xy3RwMnnsV2/35Tnd4HuKIoW9J+z07Fc0gUT6K022yMjwPl5zPZdGbqjbu4uHB2BpOe20Z0shJIyDkMpGT9IbyIZEuE29E7/p+xnV6UWk5Xfo1v/39zq/Ru9pFylGqreLJ4488eEs84JwNr5rim4qKtQsNJLkUyVIGSNJOMEZwMTudiauj9MED/wBQkqdhkjIyN87T3cHJKOX+jwcVfqO6a9/4NiIid5zCIiAIiIAiIgGC9qYQ+u3w8eXoDPlgmKa+oz8W3/fMPEDk6fcOf2zj8gf9fDekck8GnxId0MOakHzm2rZGfOeK6ZUj0/GYuH1Mpj7Jx8OY/Ag/GORwbMREkgREQBKd1oK7WfZroAcspd2CKrGmwQEnYAkncnbEuMp/WgWaxakiO7OKmAilzkU3AGBuSSwAwJnV7GXp9yNbqw4W1L216iFajV0XUfrUlt6BXSeTLqZ9xsd5eZz7qktMC9fvAiulIU+SKqUaT7L4HVVbM6DFPsQn3MRETQoJX+k/HGpDsUU6qgwrht1JOOWDLBI/ifBKVfdshhjDgnK4Odhyzz3xObFRqSptUnZg5u9hQZsurO2DlRkAnPj57+c9WHRivULBwgpHTimFCEKMEgsOeceGMTF0ssL6gar2zMFQhTVwut2IBIUMCGIz5fV9wnvo5b393TpMbh1yimox0ockb90KD4ek+cpYZpeO99rff1PUw0erG05WS87/AJWPtbo1QoEmnRWmxBzX2etny1MG2IAEwXFqtQCnXGtDgaXwwIzn6IAA+A8ZpdNbX2euaSvXqaaSO7dpUJ1sXGcA7DYYAkl0b4cdCtcK7McscsdlJ2QknJwPDlznJXpulLWTv67nZU+HLoqop3b2Rr8B4eUDdmAqE4CZIQY5EDPd93KTFfgylMF6YGVbGvLZXcAktvv8ZSrs8QuLmoiUStMPgINPZBASFYPnv5xkknOT8BmpcBviu9IKvg2pCD/m2msaLhLO3d+/8FcPhKCWadTxeVn93JCt0ft6NUV0qv2mxWlrDLkbrsd8A788bTr3C7ztaKVPtKCdsb+O3vzOQ2vArllpBQNW4ZgQaejfG4yQeQzOj9DKNRKT06hJ0vtzIAZQdifDfkJ6eBrS6+Xhr6HnYzu02WnkWGIie+cQiIgCIiAJr3t4KY5ZY7Ko5k/uA8TNiQzVA5eofHuJ5aeWdvM7/wD5OevVcI6bslK5CcR4k5ySxyTnC5QA8hjG528T+HKQVW8rhtVOtUB8V7RypHuJwDJrjlJF5bEeXLEq9W63nzNevOM/EzVI26XTe7RiKhfABOortgeuMGSfA+mFzpNR6agPhgjbVNGMDXgDQ/hjvchy5SrVeI4PPHxxMy35Kj0OJrRxU9bN/iRY6fwfpDSuNhlH+w3iPNTyYfj5gSVnI7S/ZWDA4IOQfEETqPCr4VqKVB4jceTDZh857mFxHVVnuZtWNuIidpAnPutbiLm3NCmBkEZJ2YVGHcKHUNJAYnPnjyM6DKj06pKylSAcinzGfpO38JjXdoGtFXkQvQXilehe+y3LlhcU0ajl1qv2lNW7XWwJY90L3m+yBnlOkSp2gSnxhKYVRrsmIwAP5urSGPk5lsijfJqRV7hERNjMREovSjq2qXN011SuihfTqpVaftNEaVCjQutdOQATz3z5yHfglepKdLEWqOz2OjDMvPGrkSPh/mlfpnR9HbIxlToyN/ETFT6sbxWDrU4drHKp7CVqDbGzCrkbGa1Xqr4gfo17RfuUqlLf4MZ5OJwU60860Z6NHEwpxyvUzUiq1C+AzH6zAMx9STv4CZjcrpIKIc+agj5SIbqm4r4XlL51sfiDM9Hq14yvK5tD95C3505xP4VV3zHR8/TfBsdouB3KYwMDCjYeAHkPT1mRrrUoQhdI5LgYHuHhFPoRxof0vD/jQJ/6Iq9BOMNzrcPHut8/mshfCqt9w8fTfBt8Es/0gfdaakBnGUUZOMZ5cyNpfaFBUGFHPc+pwB+QE5VU6qOKPzvbdPuUNBHuK6Zv9F+qa4trqncVb93WmdQpIr01YjkHLVCCvpievhcN0Fa2vmefiK3Vd7nSoiJ3HKIiIAiIgHiq2FJ8gZUVvgEUZwAP3ACXAic44g4UlTvpJX34OP3TyfiUnDLL3/QsjBxjiBY7Hb98gLmqBN65qrgyu3t1znzclKpO7NYuxgurkcpnsL0MGXO+M8/Ff9MyAr3QzPFje6aqnwyAfcdp6VOhoRJouNC9UczOk9XV32lq5HIVCB+ohP5zhFS7Kkg52yN5+g+hHCTb2FGmww5Gtx4h37xB9QCB8J3YGnJVL8GbdyeiIntFRKh0rfU+P+ZTX4ABvzYy3ykcYq6npH7VYt/Z1nT/AJcTlxT8KR0YdeK5scXPZ8Z4fU8HpXFH5qtQfjTEt8pnWAdBsrgf0VwhJ/qH6X4ZlzmlLlGc+GIiJsZiIiAIiIAiIgCIiAIiIAiIgCIiAIiQfSrpbSsKaPUSrUZ2KpSpKHqMQMnmQAAPMyG7BK5MXFTShPj4e87AfOUbpxw3sytVckEAN44ZcKGP3sge8esi7/rhqdiaq2FVQjqNNZ+xdjjOdIRjpGQc78pWbvrtuHZy1rQKOmg0mqs64znOQgOd/wApx4qlDEU3Bv2NFFni5vMAjMrXEbnngzXrdJVfJYaDvsCWXHhvz+ch7ziinkw+YnkUMFOD1RVtnp7refe1zIk3QJ5j5yb6PXQSoKnY0rnHKlUV6tHPqqMNXuOR6T1OiQlc6R1e9CDc16d/WA9mBRlX/iViARt9gNhs+OQN952+cafrTv8A2Yu1qqamCDSrqV0jUGVWzgYBHLGw85ltOvtgcVrPYDdkrAt6nSyAD9adNPLHRFnBnYImpwniS3FvSuEDBa1NKihhhwtRQwDAE74M25uUMN5X0U3f7Ks3yBMonFagWpbr9nT+EvPELbtKNSlnGtHXPlqUjP4zhHHul2Kpo1XC1aJCsCwPeUeBGxz5+M5MRFyaOqhJJM6p0/VX4c49AR75PcEvO1taFX7dKm3xZQT+c4ledM6lwqWvaU2ZiqqiupLE7Dx5ep2nbOBWBoWtGgTk06aISORZVAJHpmTQu22ylVJJI3oiJ1GAiIgCIiAIiIAiIgCIiAIiIAiIzAE0uLcFt7lOzr01qKDkZyGVsEakYbq2CRkEHebkQCqV+ruljTSur2iPJawqDH98rn8ZD3fU+KnO+uT95aDfkgnQ8z5mU6cPIv1JeZy09RS8xe1B/dL+5hM9HqaqL9HiFQf3K/8A3nS8xmOnEjOygU+q24H/AJlX+FOmPzzMh6rah2bid/jyVqaf9MveZ9zHTj5E55eZQE6l7I71q95W+/VUfsoDJXhfVdwmgwZbZWYEENVZ7jDDkQKhIB9wlqkPxfpfY2pxXuKat/wwddY4+zTTLn4CTlSIu2TAn3MoV71tUAD2NGo221Ssy2dInPLvZqev0JpDp7fVcMnZIuMns7a4vNvSoWRceumUlWguSypSZ0hhkY85wfpdXRXCUqdN1pvopk0gpcKACcZx9IMPXGfGT9frFHje3YPlSt7NRk8sa1b85R+k/EjTWno7zoFOCCMsBk5+M56k1NqyNoQcE7k5xNq47Cne2i21vVIU3CpTZgGG3dUnO+Bv558MTudCmFVVHJQAPPAGJwrpX0zpX/DeyKslSk4XTz109I76kEqN9Qxq8M+Ms3Cesa3dFYX19g/8ShaY22300gfDzijPKvEhVi5PQ6lmJV6XSBwA3broIBBq2tVMg7gioracY8cTftOPlxsiVPWhWSsAPMhtDfAAzpVWL5MHCS4JmJpUuMUWIXVpY8kcNRc+5XAJ+E3My9yh9iecxmSD1E85jMA9RPOYzAPUT5mMwD7EZiAJ8JgmY2aAe9U8l5iLzwzyCbGY1J87SazVZ4NaAbfaSM6RdJKVlbm4qhioKrhNJYljgY1ED8ZlNaVfrG4XWu7A0aLUlbWjFqrFaYVSSdwDvnEh3toSlqaA66FqZW2sbmq4GdHdPxPY9oQPXEVOlfSOvgULBKAP16h1kDz/AEj0yP1TOf8ARzgfFVqutndWtOoQUJDsGdRudGx1LtnOBJxugnHqv89xDGeYFaqy/qlMTNSb2NHFImL3o9xJ0zxLidOiuckGqVTT4g06fYqR7y3xkWG6NWY0vc1K/jppBqVL4NRCA/FzMFv1IZbNa8JzzC02BP8Aa1gf5ZM2HU3wyn9I1ah9WRP2FB/GMt90M1tmRI64uGUP/BcOBb7baEb36kWoT8TNa969r6opRLamgYEHKVamx2ODqX8pebXoBwqmMC2Vv/capW/B2Im2vRbhw2FpbD+5p/wk2fBW6OCm4KqDpY6SDgbk4nniHHBcOMIyYyN8cwDt753ip0V4cedpbf4KfwnHum3BKVDilSmiCmjFaiIuANBQ6tA5AF1f8Znky6s0z30REXnE0QtTxnWxxjHLJAAHxmzY2xFNVzj37Hc55b45yX6J2HaX6U1plrd2HaI+moNCUwxDNgDGv0BIOPOdZTozY/8ApqH+En8JVQcloWclF6lE4X1v3dCmtFkoutNQinsrpCVQBRllDAnA5gbyTTrUs6uDdWdEsTsUrUxU+HtC0WB9xMtv/duxPO2of4SfwmC46E8Ocb26j7jPT/ZYTTLL7/ozzRNW36RWLjSlxd0ARkpVRrm3x5M1RaiAe5xJCwqVSAbaraVxyBoVmtcL4YpfpaRPvA+EhK/VVw8tqp9rSb7SMNXzI1fjNGv1X1eVK+fHlVp9sf1nZvylcslwTeL5LuvGrpM9pQrgDxalTuNXqDbVCce+mPdMLdYFsmO2ZKJOcLVNW2cgc8LcUqfn+MqVLoxxqkMUrug2Pta0/CmFEjekFvdd0cQ9krVB3aZWrWWoqtudmY7HAPwEOcorYKEW7XOscI43RuUNSiysoOklXSoM4B5oxHIjxzN/MpfV1ww21tUGaZWpVLq1Op2ykaEQ97Svih2lvWpNou6uzOSSdkZoE8Bp6zLFT3E8hp91QQesz5GZ8kg9NMDzOZjZZBKNdpiYzYZJ4anIJNRjPBm0aM8mhJBpVM+EgeOcHqV1I1EbYHedVGc5OFOD8RtjaWk0J5NtKuKasyU7O6KfccKuHtEtSaaingo6B1ZSoIBXSV3wT4+JktaoyoqkliABqPMkDGT6mTHskexyIxUdiXJvcjSTGTN9rSefZZcqaYJn3Bm6LWffZoBHNKT0qs7S7uFVP0t1TBp6abU9S6jsrlgQDknbI+tOg17WQd70eD4yzjBJGkgYJOdiRnnM5ptWRaDSd2QPA+DJY1kFyvZVmQ06TO1Eq6swZkVqYBLDSuzkkZOnYmW9DNCpwDtNIqPVcKQQrNhcjcZ0gZ+MmaVrJgmlqJNNnhJ7xNlLeZPZpYqRrZnwEyRNpAs4BF11cqQCRkEZHMesrvDej1e2uTcUWUuw0uahqVGYe9ixHIfKXkWkexiVlFS3LKTWxW7O2uPaWru4AcYNJdWgt3e+cnGcDGwHOWKg5mRbQTKtHElKysiG7n1TPYM+BZ7CyxAE+ifQJ60wQeYnrE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 name="AutoShape 4" descr="data:image/jpeg;base64,/9j/4AAQSkZJRgABAQAAAQABAAD/2wCEAAkGBhASDxQQEhQUFRQVFxUXFhEXFRUQEBcQFRYVFxMVFBYYHCYfGBkjGRUXHy8gIycpLiwsFR4yNTwqNSYrLCkBCQoKDgwOGg8PGiokHCUsLywpLTUvLC0sLCwsKSwsLCwsLCopLC0pLCwpLCwsKSwsKSwsKiwpLCwsLCwsLCwsLP/AABEIANAA8gMBIgACEQEDEQH/xAAcAAEAAgMBAQEAAAAAAAAAAAAABQYDBAcCAQj/xABJEAACAQMCAgcEBgUKAwkAAAABAgADBBESIQUxBgcTIkFRYRRxgZEyQlJyobEjkrLB0SQzQ2KCg5Oi4fBTY8IVFjRFVHOz0vH/xAAaAQEAAwEBAQAAAAAAAAAAAAAAAQIDBAUG/8QAMBEAAgECBQIEBAYDAAAAAAAAAAECAxEEEiExQRMyIlFhcQUUsfCRocHR4fEjQoH/2gAMAwEAAhEDEQA/AO4xEQBERAEREAREQBERAEREAREQBETxWfCk+QJ+QgHuJjoNlFOc7Df18ZkgCIiAIiIAiIgCIiAIiIAiIgCIiAIiIAiIgCIiAIiIAiIgCIiAIiIAkT0qvmo2dWoqs+B3guMhCcO2DzwMyWlY6xsjh1Z1YqUV2GMEEim+AQQfHB+HvlKjtFloK8kSnR7iftFHtQlRFLuFFQBXIB3OATgatQ/syTla6FO7C5d3Zj2wUZwAFWhRIAAA8WJz6+6WWIO8UxJWbQiIlyoiIgCIiAIkfxfjVO3XLbs2yUxu7NyAA9/+ycCRnRLpLUu9epNGnmCCjqdRXQyncEaWzneUc0nlLKLtcscREuVEREAREQBERAEREAREQBERAEREAREQBERAEofWrfoKVOhs1RyWFPVpOgFe8fIZGP8AZk10y6Z0bCjk9+s+RSoZwXYDdmP1aa8y3wGSQDx1LqvcV61w9UM+V11CMU2YldNJRnSFQMDpydI33LZOFaXhsbUo63LB0Q6WVbKpU10u1p1NGSjBaiaAQAobZgcnmRj8ugcP6wuH1SAavYscdyuptySeWlm7r/2SZW+jfBqdzWuDSuHo6RSGbZ0amWOssQrqy6Ty0kHG+/KSlx0Iuc57W2rLjBFa17Oq3vqUHVc8v6M+PnKUnPLoWqZM2pcqdQMMqQQeRByPnPU55S6FVaYbTbCjvq1Wd41J3PmymnSHltqM2qFlxJT3a3EEA+pVSwuF/WDlz85rnfKM8q4ZeYlQH/a/hVU/etBn/wCcCe/Z+MEbVUz5PSSimPMMlSowPwk9T0ZGT1RaatVVGpiAB4k4Hzlcv+l+p+wtFNaqfH6oHnvjb1OBNdOhNaq2q7unf/l0x2a48ixySPuhTLHw3hVG3TRRRUHjj6THzZjux9SSZHjl6fUnwx9SO4J0eKN7RcN2twfrc1TPgnw2zgegA2n20oinxCsF5VkSow8qiZUnOfEadseBPjJuQ+cfyjnmr7z2eOz28x4/x8ZcUrWIu3e5MRETQoIiIAiIgCIiAIiIAiIgCIiAIiIAiJpcV41b2ydpcVUpL5swXJ8lHNj6CAbsqHTjrFoWA7JcVblh3aIPdQHk9Yj6K+nM+A5kVnjPWZeXrm14TRqb7G4KfpMEHdFbu0h/XqY8sA4M2+iXU/Tpt7RfsK9UnUaWS9LWcZaqzd6s3v233BwDKZr6RLqNtyqcD6I33FarX1dn7NgCaxGl6oHKnbr9WkN9+QB21MSRdLrg6G2W07JURCWUKpRgxzqJIPeJLZOeZGTmdACgDA5eXhiVHrRuVXh7jVpfTUZN9LZSk5JU8xjI3Exq09LpmtOavZoiuB8Na0rE2+oLVDBlwXwfpIRny7w8fpiX6zqMUUsMNjcevnKX1YtXJvO0qmoiVKdNNQHaahQpuzMfHu1EX+x871JoQaV2yK0k3ZIREToMBERAEREAwX1bTTZvHG3vOwHzmJ7X+T9nzITnyywGc/OfL45enT8zqPuX/f4Tdld2SYLKrqpg/A+MzzRsO6Sh8CfL6pxsPulT8fnvSVsGIiJJAiIgCIiAIiIAiIgCc76f8Eu/baFxTuatOjVejQfs2ZWpEue8BnSQ2rGSNjjOQduiSK6R23aUOz8WZNPP6SnWDtzxpz8JSavEtB2ZFHo9xSn/ADPEdY+zcUKdRv16en8pq1E6RjIB4e3kc1VOPUFNvxlvtqoZFYZwQDvz3Hj6zLGRMnMyhHgvSCtkVbm3ojzpF3b5dmn7UzcO6raIc1LqtVuXIGdWETOc5B3qD9eXeJHTjyM7Nex4fSooKdFEpoPqooUZ8Tt4+s2IiaFBKp1lOUsGqqcOmplbY4ZabsNjsRlRsdtpa5UesykosjVKq5p6zpbVpZTTYup0kHBC42Mzq9jL0+5Gr1a3VR3vQUQKKtPNRAU11zQp6u5khcU+yHdwOfrLxKN1Z3qM14i03QirTdyW7SkKj0aa6KbYBICU0O+/fl5il2IVO5iIiaFBERAETzUqBRkkASOr8epgbb+Hpn085nOrCHcy8acp9qM1DvVmby7o9w2/a1fKbsrtvxsIp7u/n6jz9c5Pxg9J2zgBTuBtq8fX5bTm+dork3+Vqvgk6g01SfutyycHKN+4/wAZvyvVONZYa08GBAJ3BxqH4DnN2y45TZQGypHPxGd/j4eM0hiaUnZMpKhUSvYlInxXBGRuPOfZ0mAiIgCIiAIiIAiIgCaTPquAvgiknf6zbDI9wPzm4TNLhoyalQ/WbbbGwH+pHw+Ahko92GBqp/YY4HPut3h+Z+U25pMNNwD4OuPiu4/f85uwgxERJIEREASodZ1EGxLsX0Lr1ojKjFDTfURqVhqABxkczLfKh1nITZEF9FM61dtBqEBqbAPgEHCjUSBuZnV7GXp9yNbqyuKP8sp03YsayVSjJodFehSpqrYJUt+hJ2JGCPOXiUfqwpIovAHpuWrq4ZGDE0vZ6KKSPpL30qDDAHIMvEU+xCfcxERNCgiJgvrrs6bVMM2kfRVS7E+QA3Mhu2oIfjVNdRLuFA5ajpUDw/GVqvxW0DYN1S1AjI1jOeQHOaPSvpWlZ1pMlVNILfpF0q2+M4zkY3398qNu9qrNUp0lYqC2vTltR2AVn2yScbT5nETjKq1lfufS4Ohmw6qOVvyLm/SPhw+ld0PD+lX+OcTDT6TcLwf5dQ23x2i/E89zv4eUqF97FeKlN2UsDhUUinVDciuPrH5yOvOinDqX87TcaTgszFFY88ZGAfhM6bo/7xkpeX3Y2nhqrf8AjlG3qzottxmxIDCuSDurKlQgjGxUgb++btHi9qckV3xy3RwMnnsV2/35Tnd4HuKIoW9J+z07Fc0gUT6K022yMjwPl5zPZdGbqjbu4uHB2BpOe20Z0shJIyDkMpGT9IbyIZEuE29E7/p+xnV6UWk5Xfo1v/39zq/Ru9pFylGqreLJ4488eEs84JwNr5rim4qKtQsNJLkUyVIGSNJOMEZwMTudiauj9MED/wBQkqdhkjIyN87T3cHJKOX+jwcVfqO6a9/4NiIid5zCIiAIiIAiIgGC9qYQ+u3w8eXoDPlgmKa+oz8W3/fMPEDk6fcOf2zj8gf9fDekck8GnxId0MOakHzm2rZGfOeK6ZUj0/GYuH1Mpj7Jx8OY/Ag/GORwbMREkgREQBKd1oK7WfZroAcspd2CKrGmwQEnYAkncnbEuMp/WgWaxakiO7OKmAilzkU3AGBuSSwAwJnV7GXp9yNbqw4W1L216iFajV0XUfrUlt6BXSeTLqZ9xsd5eZz7qktMC9fvAiulIU+SKqUaT7L4HVVbM6DFPsQn3MRETQoJX+k/HGpDsUU6qgwrht1JOOWDLBI/ifBKVfdshhjDgnK4Odhyzz3xObFRqSptUnZg5u9hQZsurO2DlRkAnPj57+c9WHRivULBwgpHTimFCEKMEgsOeceGMTF0ssL6gar2zMFQhTVwut2IBIUMCGIz5fV9wnvo5b393TpMbh1yimox0ockb90KD4ek+cpYZpeO99rff1PUw0erG05WS87/AJWPtbo1QoEmnRWmxBzX2etny1MG2IAEwXFqtQCnXGtDgaXwwIzn6IAA+A8ZpdNbX2euaSvXqaaSO7dpUJ1sXGcA7DYYAkl0b4cdCtcK7McscsdlJ2QknJwPDlznJXpulLWTv67nZU+HLoqop3b2Rr8B4eUDdmAqE4CZIQY5EDPd93KTFfgylMF6YGVbGvLZXcAktvv8ZSrs8QuLmoiUStMPgINPZBASFYPnv5xkknOT8BmpcBviu9IKvg2pCD/m2msaLhLO3d+/8FcPhKCWadTxeVn93JCt0ft6NUV0qv2mxWlrDLkbrsd8A788bTr3C7ztaKVPtKCdsb+O3vzOQ2vArllpBQNW4ZgQaejfG4yQeQzOj9DKNRKT06hJ0vtzIAZQdifDfkJ6eBrS6+Xhr6HnYzu02WnkWGIie+cQiIgCIiAJr3t4KY5ZY7Ko5k/uA8TNiQzVA5eofHuJ5aeWdvM7/wD5OevVcI6bslK5CcR4k5ySxyTnC5QA8hjG528T+HKQVW8rhtVOtUB8V7RypHuJwDJrjlJF5bEeXLEq9W63nzNevOM/EzVI26XTe7RiKhfABOortgeuMGSfA+mFzpNR6agPhgjbVNGMDXgDQ/hjvchy5SrVeI4PPHxxMy35Kj0OJrRxU9bN/iRY6fwfpDSuNhlH+w3iPNTyYfj5gSVnI7S/ZWDA4IOQfEETqPCr4VqKVB4jceTDZh857mFxHVVnuZtWNuIidpAnPutbiLm3NCmBkEZJ2YVGHcKHUNJAYnPnjyM6DKj06pKylSAcinzGfpO38JjXdoGtFXkQvQXilehe+y3LlhcU0ajl1qv2lNW7XWwJY90L3m+yBnlOkSp2gSnxhKYVRrsmIwAP5urSGPk5lsijfJqRV7hERNjMREovSjq2qXN011SuihfTqpVaftNEaVCjQutdOQATz3z5yHfglepKdLEWqOz2OjDMvPGrkSPh/mlfpnR9HbIxlToyN/ETFT6sbxWDrU4drHKp7CVqDbGzCrkbGa1Xqr4gfo17RfuUqlLf4MZ5OJwU60860Z6NHEwpxyvUzUiq1C+AzH6zAMx9STv4CZjcrpIKIc+agj5SIbqm4r4XlL51sfiDM9Hq14yvK5tD95C3505xP4VV3zHR8/TfBsdouB3KYwMDCjYeAHkPT1mRrrUoQhdI5LgYHuHhFPoRxof0vD/jQJ/6Iq9BOMNzrcPHut8/mshfCqt9w8fTfBt8Es/0gfdaakBnGUUZOMZ5cyNpfaFBUGFHPc+pwB+QE5VU6qOKPzvbdPuUNBHuK6Zv9F+qa4trqncVb93WmdQpIr01YjkHLVCCvpievhcN0Fa2vmefiK3Vd7nSoiJ3HKIiIAiIgHiq2FJ8gZUVvgEUZwAP3ACXAic44g4UlTvpJX34OP3TyfiUnDLL3/QsjBxjiBY7Hb98gLmqBN65qrgyu3t1znzclKpO7NYuxgurkcpnsL0MGXO+M8/Ff9MyAr3QzPFje6aqnwyAfcdp6VOhoRJouNC9UczOk9XV32lq5HIVCB+ohP5zhFS7Kkg52yN5+g+hHCTb2FGmww5Gtx4h37xB9QCB8J3YGnJVL8GbdyeiIntFRKh0rfU+P+ZTX4ABvzYy3ykcYq6npH7VYt/Z1nT/AJcTlxT8KR0YdeK5scXPZ8Z4fU8HpXFH5qtQfjTEt8pnWAdBsrgf0VwhJ/qH6X4ZlzmlLlGc+GIiJsZiIiAIiIAiIgCIiAIiIAiIgCIiAIiQfSrpbSsKaPUSrUZ2KpSpKHqMQMnmQAAPMyG7BK5MXFTShPj4e87AfOUbpxw3sytVckEAN44ZcKGP3sge8esi7/rhqdiaq2FVQjqNNZ+xdjjOdIRjpGQc78pWbvrtuHZy1rQKOmg0mqs64znOQgOd/wApx4qlDEU3Bv2NFFni5vMAjMrXEbnngzXrdJVfJYaDvsCWXHhvz+ch7ziinkw+YnkUMFOD1RVtnp7refe1zIk3QJ5j5yb6PXQSoKnY0rnHKlUV6tHPqqMNXuOR6T1OiQlc6R1e9CDc16d/WA9mBRlX/iViARt9gNhs+OQN952+cafrTv8A2Yu1qqamCDSrqV0jUGVWzgYBHLGw85ltOvtgcVrPYDdkrAt6nSyAD9adNPLHRFnBnYImpwniS3FvSuEDBa1NKihhhwtRQwDAE74M25uUMN5X0U3f7Ks3yBMonFagWpbr9nT+EvPELbtKNSlnGtHXPlqUjP4zhHHul2Kpo1XC1aJCsCwPeUeBGxz5+M5MRFyaOqhJJM6p0/VX4c49AR75PcEvO1taFX7dKm3xZQT+c4ledM6lwqWvaU2ZiqqiupLE7Dx5ep2nbOBWBoWtGgTk06aISORZVAJHpmTQu22ylVJJI3oiJ1GAiIgCIiAIiIAiIgCIiAIiIAiIzAE0uLcFt7lOzr01qKDkZyGVsEakYbq2CRkEHebkQCqV+ruljTSur2iPJawqDH98rn8ZD3fU+KnO+uT95aDfkgnQ8z5mU6cPIv1JeZy09RS8xe1B/dL+5hM9HqaqL9HiFQf3K/8A3nS8xmOnEjOygU+q24H/AJlX+FOmPzzMh6rah2bid/jyVqaf9MveZ9zHTj5E55eZQE6l7I71q95W+/VUfsoDJXhfVdwmgwZbZWYEENVZ7jDDkQKhIB9wlqkPxfpfY2pxXuKat/wwddY4+zTTLn4CTlSIu2TAn3MoV71tUAD2NGo221Ssy2dInPLvZqev0JpDp7fVcMnZIuMns7a4vNvSoWRceumUlWguSypSZ0hhkY85wfpdXRXCUqdN1pvopk0gpcKACcZx9IMPXGfGT9frFHje3YPlSt7NRk8sa1b85R+k/EjTWno7zoFOCCMsBk5+M56k1NqyNoQcE7k5xNq47Cne2i21vVIU3CpTZgGG3dUnO+Bv558MTudCmFVVHJQAPPAGJwrpX0zpX/DeyKslSk4XTz109I76kEqN9Qxq8M+Ms3Cesa3dFYX19g/8ShaY22300gfDzijPKvEhVi5PQ6lmJV6XSBwA3broIBBq2tVMg7gioracY8cTftOPlxsiVPWhWSsAPMhtDfAAzpVWL5MHCS4JmJpUuMUWIXVpY8kcNRc+5XAJ+E3My9yh9iecxmSD1E85jMA9RPOYzAPUT5mMwD7EZiAJ8JgmY2aAe9U8l5iLzwzyCbGY1J87SazVZ4NaAbfaSM6RdJKVlbm4qhioKrhNJYljgY1ED8ZlNaVfrG4XWu7A0aLUlbWjFqrFaYVSSdwDvnEh3toSlqaA66FqZW2sbmq4GdHdPxPY9oQPXEVOlfSOvgULBKAP16h1kDz/AEj0yP1TOf8ARzgfFVqutndWtOoQUJDsGdRudGx1LtnOBJxugnHqv89xDGeYFaqy/qlMTNSb2NHFImL3o9xJ0zxLidOiuckGqVTT4g06fYqR7y3xkWG6NWY0vc1K/jppBqVL4NRCA/FzMFv1IZbNa8JzzC02BP8Aa1gf5ZM2HU3wyn9I1ah9WRP2FB/GMt90M1tmRI64uGUP/BcOBb7baEb36kWoT8TNa969r6opRLamgYEHKVamx2ODqX8pebXoBwqmMC2Vv/capW/B2Im2vRbhw2FpbD+5p/wk2fBW6OCm4KqDpY6SDgbk4nniHHBcOMIyYyN8cwDt753ip0V4cedpbf4KfwnHum3BKVDilSmiCmjFaiIuANBQ6tA5AF1f8Znky6s0z30REXnE0QtTxnWxxjHLJAAHxmzY2xFNVzj37Hc55b45yX6J2HaX6U1plrd2HaI+moNCUwxDNgDGv0BIOPOdZTozY/8ApqH+En8JVQcloWclF6lE4X1v3dCmtFkoutNQinsrpCVQBRllDAnA5gbyTTrUs6uDdWdEsTsUrUxU+HtC0WB9xMtv/duxPO2of4SfwmC46E8Ocb26j7jPT/ZYTTLL7/ozzRNW36RWLjSlxd0ARkpVRrm3x5M1RaiAe5xJCwqVSAbaraVxyBoVmtcL4YpfpaRPvA+EhK/VVw8tqp9rSb7SMNXzI1fjNGv1X1eVK+fHlVp9sf1nZvylcslwTeL5LuvGrpM9pQrgDxalTuNXqDbVCce+mPdMLdYFsmO2ZKJOcLVNW2cgc8LcUqfn+MqVLoxxqkMUrug2Pta0/CmFEjekFvdd0cQ9krVB3aZWrWWoqtudmY7HAPwEOcorYKEW7XOscI43RuUNSiysoOklXSoM4B5oxHIjxzN/MpfV1ww21tUGaZWpVLq1Op2ykaEQ97Svih2lvWpNou6uzOSSdkZoE8Bp6zLFT3E8hp91QQesz5GZ8kg9NMDzOZjZZBKNdpiYzYZJ4anIJNRjPBm0aM8mhJBpVM+EgeOcHqV1I1EbYHedVGc5OFOD8RtjaWk0J5NtKuKasyU7O6KfccKuHtEtSaaingo6B1ZSoIBXSV3wT4+JktaoyoqkliABqPMkDGT6mTHskexyIxUdiXJvcjSTGTN9rSefZZcqaYJn3Bm6LWffZoBHNKT0qs7S7uFVP0t1TBp6abU9S6jsrlgQDknbI+tOg17WQd70eD4yzjBJGkgYJOdiRnnM5ptWRaDSd2QPA+DJY1kFyvZVmQ06TO1Eq6swZkVqYBLDSuzkkZOnYmW9DNCpwDtNIqPVcKQQrNhcjcZ0gZ+MmaVrJgmlqJNNnhJ7xNlLeZPZpYqRrZnwEyRNpAs4BF11cqQCRkEZHMesrvDej1e2uTcUWUuw0uahqVGYe9ixHIfKXkWkexiVlFS3LKTWxW7O2uPaWru4AcYNJdWgt3e+cnGcDGwHOWKg5mRbQTKtHElKysiG7n1TPYM+BZ7CyxAE+ifQJ60wQeYnrEQ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3074" name="Picture 2" descr="http://aectyc.es/wp-content/uploads/2012/12/temperanc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84785"/>
            <a:ext cx="2971849"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07975" y="4149080"/>
            <a:ext cx="8532018" cy="2308324"/>
          </a:xfrm>
          <a:prstGeom prst="rect">
            <a:avLst/>
          </a:prstGeom>
        </p:spPr>
        <p:txBody>
          <a:bodyPr wrap="square">
            <a:spAutoFit/>
          </a:bodyPr>
          <a:lstStyle/>
          <a:p>
            <a:pPr algn="ctr"/>
            <a:r>
              <a:rPr lang="es-CO" sz="2400" b="1" dirty="0"/>
              <a:t>Existen muchos productos que son nocivos para la salud (</a:t>
            </a:r>
            <a:r>
              <a:rPr lang="es-CO" sz="2400" b="1" dirty="0">
                <a:latin typeface="Agency FB" pitchFamily="34" charset="0"/>
              </a:rPr>
              <a:t>tabaco, alcohol, bebidas estimulantes y drogas</a:t>
            </a:r>
            <a:r>
              <a:rPr lang="es-CO" sz="2400" b="1" dirty="0"/>
              <a:t>)  de los cuales se deben de abstener las personas que </a:t>
            </a:r>
            <a:r>
              <a:rPr lang="es-CO" sz="2400" b="1" u="sng" dirty="0"/>
              <a:t>desean</a:t>
            </a:r>
            <a:r>
              <a:rPr lang="es-CO" sz="2400" b="1" dirty="0"/>
              <a:t> preservar su salud. Evitar el consumo de este tipo de sustancias es una de las mejores decisiones que puede tomar una persona que </a:t>
            </a:r>
            <a:r>
              <a:rPr lang="es-CO" sz="2400" b="1" u="sng" dirty="0"/>
              <a:t>quiere</a:t>
            </a:r>
            <a:r>
              <a:rPr lang="es-CO" sz="2400" b="1" dirty="0"/>
              <a:t> tener una vida sana y feliz. </a:t>
            </a:r>
          </a:p>
        </p:txBody>
      </p:sp>
    </p:spTree>
    <p:extLst>
      <p:ext uri="{BB962C8B-B14F-4D97-AF65-F5344CB8AC3E}">
        <p14:creationId xmlns:p14="http://schemas.microsoft.com/office/powerpoint/2010/main" val="30379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91264" cy="3888432"/>
          </a:xfrm>
        </p:spPr>
        <p:txBody>
          <a:bodyPr>
            <a:noAutofit/>
          </a:bodyPr>
          <a:lstStyle/>
          <a:p>
            <a:pPr marL="0" indent="0" algn="ctr">
              <a:buNone/>
            </a:pPr>
            <a:r>
              <a:rPr lang="es-CO" sz="2400" dirty="0" smtClean="0"/>
              <a:t>Pero </a:t>
            </a:r>
            <a:r>
              <a:rPr lang="es-CO" sz="2400" dirty="0"/>
              <a:t>así como nos abstenemos de los productos que son nocivos para nuestra salud también debemos de moderar el consumo de los alimentos buenos aunque sean saludables, el exceso no es bueno y menos cuando se trata de alimentación</a:t>
            </a:r>
            <a:r>
              <a:rPr lang="es-CO" sz="2400" dirty="0" smtClean="0"/>
              <a:t>.</a:t>
            </a:r>
          </a:p>
          <a:p>
            <a:pPr marL="0" indent="0">
              <a:buNone/>
            </a:pPr>
            <a:endParaRPr lang="es-CO" sz="2400" dirty="0" smtClean="0"/>
          </a:p>
          <a:p>
            <a:pPr marL="0" indent="0" algn="ctr">
              <a:buNone/>
            </a:pPr>
            <a:r>
              <a:rPr lang="es-CO" sz="2400" dirty="0" smtClean="0"/>
              <a:t>Dios inspiró a su Mensajera diciendo: «</a:t>
            </a:r>
            <a:r>
              <a:rPr lang="es-CO" sz="2400" dirty="0" smtClean="0">
                <a:latin typeface="Agency FB" pitchFamily="34" charset="0"/>
              </a:rPr>
              <a:t>Dios </a:t>
            </a:r>
            <a:r>
              <a:rPr lang="es-CO" sz="2400" dirty="0">
                <a:latin typeface="Agency FB" pitchFamily="34" charset="0"/>
              </a:rPr>
              <a:t>se ha comprometido a conservar esta maquinaria </a:t>
            </a:r>
            <a:r>
              <a:rPr lang="es-CO" sz="2400" dirty="0" smtClean="0">
                <a:latin typeface="Agency FB" pitchFamily="34" charset="0"/>
              </a:rPr>
              <a:t>humana marchando </a:t>
            </a:r>
            <a:r>
              <a:rPr lang="es-CO" sz="2400" dirty="0">
                <a:latin typeface="Agency FB" pitchFamily="34" charset="0"/>
              </a:rPr>
              <a:t>en forma saludable, </a:t>
            </a:r>
            <a:r>
              <a:rPr lang="es-CO" sz="2400" u="sng" dirty="0">
                <a:latin typeface="Agency FB" pitchFamily="34" charset="0"/>
              </a:rPr>
              <a:t>si el agente humano quiere obedecer las leyes de Dios y </a:t>
            </a:r>
            <a:r>
              <a:rPr lang="es-CO" sz="2400" u="sng" dirty="0" smtClean="0">
                <a:latin typeface="Agency FB" pitchFamily="34" charset="0"/>
              </a:rPr>
              <a:t>cooperar con él»</a:t>
            </a:r>
            <a:r>
              <a:rPr lang="es-CO" sz="2400" dirty="0" smtClean="0"/>
              <a:t>. </a:t>
            </a:r>
          </a:p>
          <a:p>
            <a:pPr marL="0" indent="0" algn="ctr">
              <a:buNone/>
            </a:pPr>
            <a:r>
              <a:rPr lang="es-CO" sz="2400" dirty="0" smtClean="0">
                <a:solidFill>
                  <a:srgbClr val="FF0000"/>
                </a:solidFill>
              </a:rPr>
              <a:t>(</a:t>
            </a:r>
            <a:r>
              <a:rPr lang="es-CO" sz="2400" dirty="0">
                <a:solidFill>
                  <a:srgbClr val="FF0000"/>
                </a:solidFill>
              </a:rPr>
              <a:t>Consejos Sobre el Régimen Alimenticio, pág. 17</a:t>
            </a:r>
            <a:r>
              <a:rPr lang="es-CO" sz="2400" dirty="0" smtClean="0">
                <a:solidFill>
                  <a:srgbClr val="FF0000"/>
                </a:solidFill>
              </a:rPr>
              <a:t>).</a:t>
            </a:r>
          </a:p>
        </p:txBody>
      </p:sp>
      <p:sp>
        <p:nvSpPr>
          <p:cNvPr id="2" name="1 Rectángulo"/>
          <p:cNvSpPr/>
          <p:nvPr/>
        </p:nvSpPr>
        <p:spPr>
          <a:xfrm>
            <a:off x="107504" y="4293096"/>
            <a:ext cx="5544616" cy="2308324"/>
          </a:xfrm>
          <a:prstGeom prst="rect">
            <a:avLst/>
          </a:prstGeom>
        </p:spPr>
        <p:txBody>
          <a:bodyPr wrap="square">
            <a:spAutoFit/>
          </a:bodyPr>
          <a:lstStyle/>
          <a:p>
            <a:pPr algn="ctr"/>
            <a:r>
              <a:rPr lang="es-CO" sz="2400" dirty="0"/>
              <a:t>Aquí encontramos que lo mas difícil para Dios es lograr la cooperación del hombre, ya que Él no forsa su voluntad. </a:t>
            </a:r>
            <a:endParaRPr lang="es-CO" sz="2400" dirty="0" smtClean="0"/>
          </a:p>
          <a:p>
            <a:pPr algn="ctr"/>
            <a:r>
              <a:rPr lang="es-CO" sz="2400" dirty="0" smtClean="0"/>
              <a:t>Por </a:t>
            </a:r>
            <a:r>
              <a:rPr lang="es-CO" sz="2400" dirty="0"/>
              <a:t>tanto, si usted quiere vivir libre de enfermedades o sanarse, simplemente, obedezca su voluntad</a:t>
            </a:r>
            <a:r>
              <a:rPr lang="es-CO" sz="2400" dirty="0" smtClean="0"/>
              <a:t>.</a:t>
            </a:r>
            <a:endParaRPr lang="es-CO" sz="2400" dirty="0"/>
          </a:p>
        </p:txBody>
      </p:sp>
      <p:pic>
        <p:nvPicPr>
          <p:cNvPr id="1026" name="Picture 2" descr="https://encrypted-tbn1.gstatic.com/images?q=tbn:ANd9GcQOIh56eaIBn55DY7UMrK2xNY27Q-cwu3VT2WnR9jUBi7HJK-rp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293096"/>
            <a:ext cx="2390775" cy="17907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436094" y="6083796"/>
            <a:ext cx="3531957" cy="707886"/>
          </a:xfrm>
          <a:prstGeom prst="rect">
            <a:avLst/>
          </a:prstGeom>
        </p:spPr>
        <p:txBody>
          <a:bodyPr wrap="square">
            <a:spAutoFit/>
          </a:bodyPr>
          <a:lstStyle/>
          <a:p>
            <a:pPr algn="ctr"/>
            <a:r>
              <a:rPr lang="es-CO" sz="2000" b="1" dirty="0">
                <a:solidFill>
                  <a:srgbClr val="FF0000"/>
                </a:solidFill>
              </a:rPr>
              <a:t>No se </a:t>
            </a:r>
            <a:r>
              <a:rPr lang="es-CO" sz="2000" b="1" dirty="0" smtClean="0">
                <a:solidFill>
                  <a:srgbClr val="FF0000"/>
                </a:solidFill>
              </a:rPr>
              <a:t>conforme </a:t>
            </a:r>
            <a:r>
              <a:rPr lang="es-CO" sz="2000" b="1" dirty="0">
                <a:solidFill>
                  <a:srgbClr val="FF0000"/>
                </a:solidFill>
              </a:rPr>
              <a:t>con leerla, ore y </a:t>
            </a:r>
            <a:r>
              <a:rPr lang="es-CO" sz="2000" b="1" dirty="0" smtClean="0">
                <a:solidFill>
                  <a:srgbClr val="FF0000"/>
                </a:solidFill>
              </a:rPr>
              <a:t>obedézcala.</a:t>
            </a:r>
            <a:endParaRPr lang="es-CO" sz="2000" b="1" dirty="0">
              <a:solidFill>
                <a:srgbClr val="FF0000"/>
              </a:solidFill>
            </a:endParaRPr>
          </a:p>
        </p:txBody>
      </p:sp>
    </p:spTree>
    <p:extLst>
      <p:ext uri="{BB962C8B-B14F-4D97-AF65-F5344CB8AC3E}">
        <p14:creationId xmlns:p14="http://schemas.microsoft.com/office/powerpoint/2010/main" val="58777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80">
                                          <p:stCondLst>
                                            <p:cond delay="0"/>
                                          </p:stCondLst>
                                        </p:cTn>
                                        <p:tgtEl>
                                          <p:spTgt spid="1026"/>
                                        </p:tgtEl>
                                      </p:cBhvr>
                                    </p:animEffect>
                                    <p:anim calcmode="lin" valueType="num">
                                      <p:cBhvr>
                                        <p:cTn id="3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6"/>
                                        </p:tgtEl>
                                      </p:cBhvr>
                                      <p:to x="100000" y="60000"/>
                                    </p:animScale>
                                    <p:animScale>
                                      <p:cBhvr>
                                        <p:cTn id="38" dur="166" decel="50000">
                                          <p:stCondLst>
                                            <p:cond delay="676"/>
                                          </p:stCondLst>
                                        </p:cTn>
                                        <p:tgtEl>
                                          <p:spTgt spid="1026"/>
                                        </p:tgtEl>
                                      </p:cBhvr>
                                      <p:to x="100000" y="100000"/>
                                    </p:animScale>
                                    <p:animScale>
                                      <p:cBhvr>
                                        <p:cTn id="39" dur="26">
                                          <p:stCondLst>
                                            <p:cond delay="1312"/>
                                          </p:stCondLst>
                                        </p:cTn>
                                        <p:tgtEl>
                                          <p:spTgt spid="1026"/>
                                        </p:tgtEl>
                                      </p:cBhvr>
                                      <p:to x="100000" y="80000"/>
                                    </p:animScale>
                                    <p:animScale>
                                      <p:cBhvr>
                                        <p:cTn id="40" dur="166" decel="50000">
                                          <p:stCondLst>
                                            <p:cond delay="1338"/>
                                          </p:stCondLst>
                                        </p:cTn>
                                        <p:tgtEl>
                                          <p:spTgt spid="1026"/>
                                        </p:tgtEl>
                                      </p:cBhvr>
                                      <p:to x="100000" y="100000"/>
                                    </p:animScale>
                                    <p:animScale>
                                      <p:cBhvr>
                                        <p:cTn id="41" dur="26">
                                          <p:stCondLst>
                                            <p:cond delay="1642"/>
                                          </p:stCondLst>
                                        </p:cTn>
                                        <p:tgtEl>
                                          <p:spTgt spid="1026"/>
                                        </p:tgtEl>
                                      </p:cBhvr>
                                      <p:to x="100000" y="90000"/>
                                    </p:animScale>
                                    <p:animScale>
                                      <p:cBhvr>
                                        <p:cTn id="42" dur="166" decel="50000">
                                          <p:stCondLst>
                                            <p:cond delay="1668"/>
                                          </p:stCondLst>
                                        </p:cTn>
                                        <p:tgtEl>
                                          <p:spTgt spid="1026"/>
                                        </p:tgtEl>
                                      </p:cBhvr>
                                      <p:to x="100000" y="100000"/>
                                    </p:animScale>
                                    <p:animScale>
                                      <p:cBhvr>
                                        <p:cTn id="43" dur="26">
                                          <p:stCondLst>
                                            <p:cond delay="1808"/>
                                          </p:stCondLst>
                                        </p:cTn>
                                        <p:tgtEl>
                                          <p:spTgt spid="1026"/>
                                        </p:tgtEl>
                                      </p:cBhvr>
                                      <p:to x="100000" y="95000"/>
                                    </p:animScale>
                                    <p:animScale>
                                      <p:cBhvr>
                                        <p:cTn id="44" dur="166" decel="50000">
                                          <p:stCondLst>
                                            <p:cond delay="1834"/>
                                          </p:stCondLst>
                                        </p:cTn>
                                        <p:tgtEl>
                                          <p:spTgt spid="1026"/>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229600" cy="2376263"/>
          </a:xfrm>
        </p:spPr>
        <p:txBody>
          <a:bodyPr>
            <a:normAutofit fontScale="77500" lnSpcReduction="20000"/>
          </a:bodyPr>
          <a:lstStyle/>
          <a:p>
            <a:pPr marL="0" indent="0" algn="ctr">
              <a:buNone/>
            </a:pPr>
            <a:r>
              <a:rPr lang="es-CO" sz="3500" b="1" dirty="0"/>
              <a:t>¿Qué es la temperancia y porque es tan importante para ser tomada en cuenta </a:t>
            </a:r>
            <a:r>
              <a:rPr lang="es-CO" sz="3500" b="1" dirty="0" smtClean="0"/>
              <a:t>entre </a:t>
            </a:r>
            <a:r>
              <a:rPr lang="es-CO" sz="3500" b="1" dirty="0"/>
              <a:t>las leyes de la salud? </a:t>
            </a:r>
          </a:p>
          <a:p>
            <a:pPr marL="0" indent="0" algn="ctr">
              <a:buNone/>
            </a:pPr>
            <a:endParaRPr lang="es-CO" dirty="0" smtClean="0"/>
          </a:p>
          <a:p>
            <a:pPr marL="0" indent="0" algn="ctr">
              <a:buNone/>
            </a:pPr>
            <a:r>
              <a:rPr lang="es-CO" dirty="0" smtClean="0"/>
              <a:t>El </a:t>
            </a:r>
            <a:r>
              <a:rPr lang="es-CO" dirty="0"/>
              <a:t>significado de la temperancia es: </a:t>
            </a:r>
          </a:p>
          <a:p>
            <a:pPr marL="0" indent="0" algn="ctr">
              <a:buNone/>
            </a:pPr>
            <a:r>
              <a:rPr lang="es-CO" u="sng" dirty="0" smtClean="0">
                <a:latin typeface="Agency FB" pitchFamily="34" charset="0"/>
              </a:rPr>
              <a:t>El </a:t>
            </a:r>
            <a:r>
              <a:rPr lang="es-CO" u="sng" dirty="0">
                <a:latin typeface="Agency FB" pitchFamily="34" charset="0"/>
              </a:rPr>
              <a:t>uso adecuado de las cosas buenas y </a:t>
            </a:r>
            <a:r>
              <a:rPr lang="es-CO" u="sng" dirty="0" smtClean="0">
                <a:latin typeface="Agency FB" pitchFamily="34" charset="0"/>
              </a:rPr>
              <a:t>La </a:t>
            </a:r>
            <a:r>
              <a:rPr lang="es-CO" u="sng" dirty="0">
                <a:latin typeface="Agency FB" pitchFamily="34" charset="0"/>
              </a:rPr>
              <a:t>abstinencia total de las cosas malas. </a:t>
            </a:r>
            <a:endParaRPr lang="es-CO" u="sng" dirty="0" smtClean="0">
              <a:latin typeface="Agency FB" pitchFamily="34" charset="0"/>
            </a:endParaRPr>
          </a:p>
        </p:txBody>
      </p:sp>
      <p:sp>
        <p:nvSpPr>
          <p:cNvPr id="4" name="3 Rectángulo"/>
          <p:cNvSpPr/>
          <p:nvPr/>
        </p:nvSpPr>
        <p:spPr>
          <a:xfrm>
            <a:off x="683568" y="3318625"/>
            <a:ext cx="7632848" cy="1200329"/>
          </a:xfrm>
          <a:prstGeom prst="rect">
            <a:avLst/>
          </a:prstGeom>
        </p:spPr>
        <p:txBody>
          <a:bodyPr wrap="square">
            <a:spAutoFit/>
          </a:bodyPr>
          <a:lstStyle/>
          <a:p>
            <a:pPr algn="ctr"/>
            <a:r>
              <a:rPr lang="es-CO" sz="2400" dirty="0"/>
              <a:t>Sí, todo lo bueno en exceso también es malo, por eso hay que buscar la variedad de las cosas buenas, ya que todas tienen algo diferente para nuestro cuerpo. </a:t>
            </a:r>
          </a:p>
        </p:txBody>
      </p:sp>
      <p:sp>
        <p:nvSpPr>
          <p:cNvPr id="5" name="4 Rectángulo"/>
          <p:cNvSpPr/>
          <p:nvPr/>
        </p:nvSpPr>
        <p:spPr>
          <a:xfrm>
            <a:off x="971600" y="2493556"/>
            <a:ext cx="7128792" cy="584775"/>
          </a:xfrm>
          <a:prstGeom prst="rect">
            <a:avLst/>
          </a:prstGeom>
        </p:spPr>
        <p:txBody>
          <a:bodyPr wrap="square">
            <a:spAutoFit/>
          </a:bodyPr>
          <a:lstStyle/>
          <a:p>
            <a:pPr algn="ctr"/>
            <a:r>
              <a:rPr lang="es-CO" sz="3200" b="1" dirty="0">
                <a:solidFill>
                  <a:srgbClr val="FF0000"/>
                </a:solidFill>
              </a:rPr>
              <a:t>A)</a:t>
            </a:r>
            <a:r>
              <a:rPr lang="es-CO" sz="2800" dirty="0"/>
              <a:t> </a:t>
            </a:r>
            <a:r>
              <a:rPr lang="es-CO" sz="2800" b="1" dirty="0"/>
              <a:t>¿El uso adecuado de las cosas buenas? </a:t>
            </a:r>
          </a:p>
        </p:txBody>
      </p:sp>
      <p:sp>
        <p:nvSpPr>
          <p:cNvPr id="6" name="5 Rectángulo"/>
          <p:cNvSpPr/>
          <p:nvPr/>
        </p:nvSpPr>
        <p:spPr>
          <a:xfrm>
            <a:off x="251520" y="5013176"/>
            <a:ext cx="8640960" cy="1384995"/>
          </a:xfrm>
          <a:prstGeom prst="rect">
            <a:avLst/>
          </a:prstGeom>
        </p:spPr>
        <p:txBody>
          <a:bodyPr wrap="square">
            <a:spAutoFit/>
          </a:bodyPr>
          <a:lstStyle/>
          <a:p>
            <a:pPr algn="ctr"/>
            <a:r>
              <a:rPr lang="es-CO" sz="2800" dirty="0"/>
              <a:t>Este tema de la temperancia lo debemos aplicar en todas las áreas de nuestra vida, ella nos ayudará en nuestra salud tanto física, mental como espiritual. </a:t>
            </a:r>
          </a:p>
        </p:txBody>
      </p:sp>
    </p:spTree>
    <p:extLst>
      <p:ext uri="{BB962C8B-B14F-4D97-AF65-F5344CB8AC3E}">
        <p14:creationId xmlns:p14="http://schemas.microsoft.com/office/powerpoint/2010/main" val="131641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80">
                                          <p:stCondLst>
                                            <p:cond delay="0"/>
                                          </p:stCondLst>
                                        </p:cTn>
                                        <p:tgtEl>
                                          <p:spTgt spid="5">
                                            <p:txEl>
                                              <p:pRg st="0" end="0"/>
                                            </p:txEl>
                                          </p:spTgt>
                                        </p:tgtEl>
                                      </p:cBhvr>
                                    </p:animEffect>
                                    <p:anim calcmode="lin" valueType="num">
                                      <p:cBhvr>
                                        <p:cTn id="2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xEl>
                                              <p:pRg st="0" end="0"/>
                                            </p:txEl>
                                          </p:spTgt>
                                        </p:tgtEl>
                                      </p:cBhvr>
                                      <p:to x="100000" y="60000"/>
                                    </p:animScale>
                                    <p:animScale>
                                      <p:cBhvr>
                                        <p:cTn id="28" dur="166" decel="50000">
                                          <p:stCondLst>
                                            <p:cond delay="676"/>
                                          </p:stCondLst>
                                        </p:cTn>
                                        <p:tgtEl>
                                          <p:spTgt spid="5">
                                            <p:txEl>
                                              <p:pRg st="0" end="0"/>
                                            </p:txEl>
                                          </p:spTgt>
                                        </p:tgtEl>
                                      </p:cBhvr>
                                      <p:to x="100000" y="100000"/>
                                    </p:animScale>
                                    <p:animScale>
                                      <p:cBhvr>
                                        <p:cTn id="29" dur="26">
                                          <p:stCondLst>
                                            <p:cond delay="1312"/>
                                          </p:stCondLst>
                                        </p:cTn>
                                        <p:tgtEl>
                                          <p:spTgt spid="5">
                                            <p:txEl>
                                              <p:pRg st="0" end="0"/>
                                            </p:txEl>
                                          </p:spTgt>
                                        </p:tgtEl>
                                      </p:cBhvr>
                                      <p:to x="100000" y="80000"/>
                                    </p:animScale>
                                    <p:animScale>
                                      <p:cBhvr>
                                        <p:cTn id="30" dur="166" decel="50000">
                                          <p:stCondLst>
                                            <p:cond delay="1338"/>
                                          </p:stCondLst>
                                        </p:cTn>
                                        <p:tgtEl>
                                          <p:spTgt spid="5">
                                            <p:txEl>
                                              <p:pRg st="0" end="0"/>
                                            </p:txEl>
                                          </p:spTgt>
                                        </p:tgtEl>
                                      </p:cBhvr>
                                      <p:to x="100000" y="100000"/>
                                    </p:animScale>
                                    <p:animScale>
                                      <p:cBhvr>
                                        <p:cTn id="31" dur="26">
                                          <p:stCondLst>
                                            <p:cond delay="1642"/>
                                          </p:stCondLst>
                                        </p:cTn>
                                        <p:tgtEl>
                                          <p:spTgt spid="5">
                                            <p:txEl>
                                              <p:pRg st="0" end="0"/>
                                            </p:txEl>
                                          </p:spTgt>
                                        </p:tgtEl>
                                      </p:cBhvr>
                                      <p:to x="100000" y="90000"/>
                                    </p:animScale>
                                    <p:animScale>
                                      <p:cBhvr>
                                        <p:cTn id="32" dur="166" decel="50000">
                                          <p:stCondLst>
                                            <p:cond delay="1668"/>
                                          </p:stCondLst>
                                        </p:cTn>
                                        <p:tgtEl>
                                          <p:spTgt spid="5">
                                            <p:txEl>
                                              <p:pRg st="0" end="0"/>
                                            </p:txEl>
                                          </p:spTgt>
                                        </p:tgtEl>
                                      </p:cBhvr>
                                      <p:to x="100000" y="100000"/>
                                    </p:animScale>
                                    <p:animScale>
                                      <p:cBhvr>
                                        <p:cTn id="33" dur="26">
                                          <p:stCondLst>
                                            <p:cond delay="1808"/>
                                          </p:stCondLst>
                                        </p:cTn>
                                        <p:tgtEl>
                                          <p:spTgt spid="5">
                                            <p:txEl>
                                              <p:pRg st="0" end="0"/>
                                            </p:txEl>
                                          </p:spTgt>
                                        </p:tgtEl>
                                      </p:cBhvr>
                                      <p:to x="100000" y="95000"/>
                                    </p:animScale>
                                    <p:animScale>
                                      <p:cBhvr>
                                        <p:cTn id="34" dur="166" decel="50000">
                                          <p:stCondLst>
                                            <p:cond delay="1834"/>
                                          </p:stCondLst>
                                        </p:cTn>
                                        <p:tgtEl>
                                          <p:spTgt spid="5">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229600" cy="1152128"/>
          </a:xfrm>
        </p:spPr>
        <p:txBody>
          <a:bodyPr>
            <a:noAutofit/>
          </a:bodyPr>
          <a:lstStyle/>
          <a:p>
            <a:pPr marL="0" indent="0" algn="ctr">
              <a:buNone/>
            </a:pPr>
            <a:r>
              <a:rPr lang="es-CO" b="1" dirty="0" smtClean="0"/>
              <a:t>Miremos </a:t>
            </a:r>
            <a:r>
              <a:rPr lang="es-CO" b="1" dirty="0"/>
              <a:t>unos ejemplos de lo que es bueno pero que hay que tener temperancia en </a:t>
            </a:r>
            <a:r>
              <a:rPr lang="es-CO" b="1" dirty="0" smtClean="0"/>
              <a:t>su </a:t>
            </a:r>
            <a:r>
              <a:rPr lang="es-CO" b="1" dirty="0"/>
              <a:t>uso: </a:t>
            </a:r>
          </a:p>
        </p:txBody>
      </p:sp>
      <p:sp>
        <p:nvSpPr>
          <p:cNvPr id="4" name="3 Rectángulo"/>
          <p:cNvSpPr/>
          <p:nvPr/>
        </p:nvSpPr>
        <p:spPr>
          <a:xfrm>
            <a:off x="3347864" y="1599200"/>
            <a:ext cx="2304256" cy="2123658"/>
          </a:xfrm>
          <a:prstGeom prst="rect">
            <a:avLst/>
          </a:prstGeom>
        </p:spPr>
        <p:txBody>
          <a:bodyPr wrap="square">
            <a:spAutoFit/>
          </a:bodyPr>
          <a:lstStyle/>
          <a:p>
            <a:pPr algn="ctr"/>
            <a:r>
              <a:rPr lang="es-CO" sz="2400" b="1" dirty="0"/>
              <a:t>La alimentación: </a:t>
            </a:r>
            <a:r>
              <a:rPr lang="es-CO" dirty="0" smtClean="0"/>
              <a:t>Consumir </a:t>
            </a:r>
            <a:r>
              <a:rPr lang="es-CO" dirty="0"/>
              <a:t>en exceso alguna fruta o verdura nos lleva a </a:t>
            </a:r>
            <a:r>
              <a:rPr lang="es-CO" dirty="0" smtClean="0"/>
              <a:t>tener </a:t>
            </a:r>
            <a:r>
              <a:rPr lang="es-CO" dirty="0"/>
              <a:t>en exceso de la vitamina o mineral que esta </a:t>
            </a:r>
            <a:r>
              <a:rPr lang="es-CO" dirty="0" smtClean="0"/>
              <a:t>comida contiene</a:t>
            </a:r>
            <a:r>
              <a:rPr lang="es-CO" dirty="0"/>
              <a:t>. </a:t>
            </a:r>
          </a:p>
        </p:txBody>
      </p:sp>
      <p:pic>
        <p:nvPicPr>
          <p:cNvPr id="4098" name="Picture 2" descr="https://encrypted-tbn2.gstatic.com/images?q=tbn:ANd9GcQlKIAad0HKvMrxtYrR7tmQq5jLJJCzQafPAHd-J-yBJL5vtVpE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82" y="1700808"/>
            <a:ext cx="2419350" cy="20840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T0RkNSsy9__47AepaMqRoKW4rKCcWQQZj1re4h3v63cHJVqP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685411"/>
            <a:ext cx="252028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ScC9_DBYMKxhpcGhGvf5H4KNp_g3MiAiLf9LANxLHTJNgfwX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005064"/>
            <a:ext cx="360040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77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par>
                                <p:cTn id="11" presetID="6" presetClass="entr" presetSubtype="16"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circle(in)">
                                      <p:cBhvr>
                                        <p:cTn id="13" dur="2000"/>
                                        <p:tgtEl>
                                          <p:spTgt spid="4100"/>
                                        </p:tgtEl>
                                      </p:cBhvr>
                                    </p:animEffect>
                                  </p:childTnLst>
                                </p:cTn>
                              </p:par>
                              <p:par>
                                <p:cTn id="14" presetID="6" presetClass="entr" presetSubtype="16" fill="hold" nodeType="with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circle(in)">
                                      <p:cBhvr>
                                        <p:cTn id="16"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43807" y="332657"/>
            <a:ext cx="3888433" cy="2952327"/>
          </a:xfrm>
        </p:spPr>
        <p:txBody>
          <a:bodyPr>
            <a:normAutofit fontScale="70000" lnSpcReduction="20000"/>
          </a:bodyPr>
          <a:lstStyle/>
          <a:p>
            <a:pPr marL="0" indent="0" algn="ctr">
              <a:buNone/>
            </a:pPr>
            <a:r>
              <a:rPr lang="es-CO" sz="3600" b="1" dirty="0" smtClean="0"/>
              <a:t>El </a:t>
            </a:r>
            <a:r>
              <a:rPr lang="es-CO" sz="3600" b="1" dirty="0"/>
              <a:t>agua: </a:t>
            </a:r>
          </a:p>
          <a:p>
            <a:pPr marL="0" indent="0" algn="ctr">
              <a:buNone/>
            </a:pPr>
            <a:r>
              <a:rPr lang="es-CO" dirty="0" smtClean="0"/>
              <a:t>Tomar </a:t>
            </a:r>
            <a:r>
              <a:rPr lang="es-CO" dirty="0"/>
              <a:t>agua es bueno para nuestro cuerpo en promedio de </a:t>
            </a:r>
            <a:r>
              <a:rPr lang="es-CO" dirty="0" smtClean="0"/>
              <a:t>1 </a:t>
            </a:r>
            <a:r>
              <a:rPr lang="es-CO" dirty="0"/>
              <a:t>a 3 litros diarios, pero que pasa si usted toma 6 litros por </a:t>
            </a:r>
            <a:r>
              <a:rPr lang="es-CO" dirty="0" smtClean="0"/>
              <a:t>algún </a:t>
            </a:r>
            <a:r>
              <a:rPr lang="es-CO" dirty="0"/>
              <a:t>tiempo, seguramente usted perderá </a:t>
            </a:r>
            <a:r>
              <a:rPr lang="es-CO" dirty="0" smtClean="0"/>
              <a:t>minerales, y en consecuencia afectara su corazón.</a:t>
            </a:r>
          </a:p>
          <a:p>
            <a:pPr marL="0" indent="0" algn="ctr">
              <a:buNone/>
            </a:pPr>
            <a:r>
              <a:rPr lang="es-CO" dirty="0" smtClean="0"/>
              <a:t> (ver imagen).</a:t>
            </a:r>
            <a:endParaRPr lang="es-CO" dirty="0"/>
          </a:p>
        </p:txBody>
      </p:sp>
      <p:sp>
        <p:nvSpPr>
          <p:cNvPr id="6" name="AutoShape 4" descr="data:image/jpeg;base64,/9j/4AAQSkZJRgABAQAAAQABAAD/2wCEAAkGBhMRERUUEhQUFBQWFxcYGBYVFhcXFRQYFRUXFBQVFxQXHSYeFxkjGhQVHy8gJCcpLCwsFR4xNTAqNSYrLCkBCQoKDgwOGA8PGiwkHCQsLCwsLCwsLCwpKSksLCwpKSwsKSkpKSwsLCwsLCkpLCwsLCwsKSwpLCwpLCwpLCwpKf/AABEIAKcBLQMBIgACEQEDEQH/xAAbAAACAgMBAAAAAAAAAAAAAAAEBQMGAAIHAf/EADsQAAEDAgQDBQcDAwQCAwAAAAEAAhEDBAUSITFBUWEGE3GBkSIyQqGxwfAHUtEUI2IzcuHxgqIVFuL/xAAaAQACAwEBAAAAAAAAAAAAAAACAwEEBQAG/8QAJxEAAgICAgICAgIDAQAAAAAAAAECEQMhEjEEQRMiUWEycUKh8BT/2gAMAwEAAhEDEQA/AHJxguEmVDSxJpMapc26EQUJcXgGyCWdUQsWy2Ou2xog69+0aCVUH4qZj7om2up3VZ5GN4osVB87yiBXA0lKKNcbz81j7kb6I4yiQ4MYVK7QVLRrNIKTVbhscFEy5Eb/ADRqUZAuLQZeFokhL62IhvGCg765nQIOlhTqvEpmkuweI4GNNcNSldzVzGQpqXZ/LuSU1t8FEbLPmnF2thVJ6K8LvJ1QdzjPP0Vrrdnw7ggq/YsHU/RPx5Irc0JlikxFa4tOyNfinMkokdmgzqhrjAXn3QnQzwk6SB+A1GMxsYUlvipnUpXXwKqPhUH/AMdVHAo3GL2C8Jc7fGCPihTMv53d81R2veEQy9cN0Wx0Y0i4tuY2K9/qVVaeIE8Vc+yPZZ9wBWqlzKHAA+1X4Ej9tPrx2HNRKdBRjbpA1O2rVjFBhqHidmMHNzj9FM7sEXHNXrucf209GAcpOp9FeXhrGhjGhjBs1ogDyQdVVZ5b6L+Pxktspd12PpNHsg6a77ncknc6quYnYNpn/SB67n56FdGuGqu4tZZgfyEEcrT2Nngi1opD8Sc3bLHRrf4UT8TJ/b4ZQQfIjQrMTti0nmN+o5wlXeK3F2jOlHi6H2G9pX259j2AYlo9wxscuwG+o81dMC/UpgIFZmhj2mcOpbwnouXd5+fn1W9O4LeZCIE7jjGK29eg51J4cMpBjcGNnDcLij3HNHWFJbX76RzMOny14FZcBlX2qcNdxYeJG4HI9CoS3Z1l07L4S0tBKs91RYwDZUjs9j2QAOBBGmun4UZiXajMIbw4oZSpHIcNxJrHQibnHJbvoqjSrF2p4qTP1VT55dMNRvoPZdEv11V1we3puZJHzVAFeE1se0zWNiSPJNx5ktM6UWjW6bySC8zTtCsFKoYQOJWxI22KPJi5R+opyaF1G1kopzSwafRQ29aCmtvVB1lZnwZnLZ0ZiovfsJ9EHWrVWTOsK1UGMLiTClqWDXbjRaWPFSpk2ykOxd8bFe0sTdzT+5wgckjr4ZDzCfGEV0DbYTTvBxT/AAm+ZCrRtDCIwjD6hfpMJE4N9MmMmn0XEVmuOiZ27RllIxR7sS4Lx2OBoiUhqS7LCkmPKT2ymDw3KqVb41LtCj62LGN0M2l2dyQVdPbqpKFBsKs//KS46o52JQ3QpMMsYSB5pjmpQZHBAXdnTjYKq3/aV4JglLD2oeTxWliuW0JeRDm9tWTpCBrWzYS2tibnJ52Lwo31yym+e7BzVTt7Ddck83GB4EngmNNK2By5OkN+xPYR1y4Vawy2wMgfFXg6hvKnzdx2HNdSuDAgQAAAANBoIAA5ARA4QoMbxMWtu6o1oOUBrG7Dk0dGgfRc8b2kxG4qZafAbNaxrdeMu2VLJks1MOHii7VihHuhKQ3EGtkihUPLMAfAHYrKGLCoDoWPHv03e8w/cciEkuE9zXhI764GqLr1pKT4nMGOSlPYMuit4w+em8H7HxCrVfQztPp4Jzf1pmf+dPuklR+pB/OqvQVIysj2Zr5jhx8ltTqf9KJxjQ+R4wsJnbfh9/IowAtr+E6FY9kTG/EfuA+4+iEZWCnZWnT86FdZ1DCxvAdHHeIdPL4XHlyKZi21VbJ345hMdRuP4T7BbzODTcZc0AtP7mcPRIzRb2jkhlQ0Usrzuitg1VOKGojrFD92YRTgo3vQsmR0jDsCFUwxkmNTsPNTnAaD9C5w8G6Dxkym+EWjqTGgSSTJBGk7nXkGwPNE3dMmo5pynSfYcC5hOoDqekjjI1W1FJdlWVspeJ/ps1wzU7kNjUh9IkgHYkNdKTv7CX9PVopVWif9Op7Zjkx4BnpKvtg2pSqDM3+2dHEe4Q4QXEnXj8WqH78sBAMQSBrJ97X6fRdpg7RWKPZO5AmoxzfQ/NspvR7OuAg/nqn1e8LWAh0bjnEgOafMEqZ948MDjBnTXXVup05ER5rq/Z1leqdmJa4ueGgbQMxPCYkQEDX/AE+GQO79uZwmAwluvWZPonnaSq57GljTtPs6eI9UqssRe6myZBpOLHA/tABa6fBw9FUeWTbSNGPjQUVKT7FFl2fJPdwXO/x124xGyb2WBsoa1HZJPxQPKU9u6YewPbo4cRuCgKV01003EZuHXyKQ5Juw/gXQFj+HzSOUjaQeB6yuTXLHB8OK60WkEUoBBIAGgEk+7rsD9Ube1KdzNKoxrwNCxzQcvKOLfEKx8qSQheNKTaXo5RaOyhb17iodk4x7s+2g8mnIYDq0mYBMS0nWJ4FGYXgufVKnKDfRUy4pKXEqttQqF2x8lYbbBnvGoPgdE/o4GAdk6srWFVljjJ2DCDiUK57Fg7g+pQ9LsG2Zhy6k9rQNVCKga3M7RvA8THIK5inwVB/DydI54OwTTwd804wfso23fSqd5lDHF5p6l5I93XaCOaa3mNknK3QdN/MqCtR9kRpOpQ5MnNUjR8fwlB8pPZv2k7RCoBTGv8zugcNOUOM/NQOw52Y6GY9kxMHgSOImNFWbnFMQoA0zZl8mc7M7g7nprHgqqxuRe5qGq0XIYoZ3UN0Q/wBojUbHiPNVbBDeVnFz6Dqbf8zl+RCtItjl1QtOLC5RktAx1Wj2TuOmqmIhRVXIwEijdpLE03kicp1HQqs1Hz4q/wDaMNLIO655caFXcMrRlZ41LR6Kk+Xy/wCCtXHj+A8Qo38xx+q9FSd+O/iniD01PX6rem/l+A7j6od38/8ASwFCwkHCpMgeI6EfyEVaXeR7ag+Eg+IJhwS9lT8/PFSs5ePz1HzQPoZR0XvRvz/7U9KmHKsYdiJhvRoCtNm7M2VS+KSIUlZrVohC1LYFTXObgEtrXb28E1YXRzmjuT64YabTuXZd9y7kFpidWgHPLqmsa5X6yBHuRHzQjXZnZ3OOakSGtBGucAku57R5Qq7W7O1M5c6hXiZdqXBxJ00G5220V+r7K9lptKrJGSr7IB5kEyAJA33GymuX1dQO7JGXUhpEkHNAcVVrLBntmBUpvc6nSZmJiXOzuLRAiGN38EViuZz3Na7K01nNaNfhaARPDceq44stUVGskNbmJE6CNdPh3Wt1Ve1nsiHF8bAakQCZ3SOrcV2ubTDhlDaerveL3b9dAWlEVMRrmoKLTEOb/cJ19prg7cRpE+a6ibJLpx7v2oc4gagaExuq/hF/UbWdRBAzkOGYZvabocg0ElvA6aKw2uId67I8e2xrddIcHAH1G/ml+MWJa4PZAe0ggxsQZE9OHmqErhkNPHWTFX/WMLajlMEZQ9shsyBrBg8jy4Kp9obEsq52EhzTI69PNWd+K06gouaYe4GWTOSJztjgAYjoQlXaJklDkSUtDMDbjv8AoUvr/wBRRDm6cxxB4ifEJpht451FlZ/vio6jUdxcWiabiOZades81Xez9aDVYf3mPPVFVr002Pp8HVKb9+I0JjjoB6qE9Uw3H7IL7RObMugt4gzDhuQY11HFMqOBAf6LXskBwa52dha73SKm7QeEyPBIe0FXMweH2TTAn3tOyouolzmuZIByuLZMMa1pE5YkaH4uEJmFRlcZIqeXDUZox1ZwcWuDmuHA6HXj1HXZTsuCBxTCzxilVAp3dPungkA5S3LoIgGXMneDIKJusJDW5mkPZwc2D6wjlCiirE9S7Jad/wACW9re0jKRZ3j8tMtaBoTw10aE6uqOQGWkRqdNhwJSPGMLbXpkubLW6hxBjcCAeeqVlSrou+BNRyVL3/oW1bX2RWY/Ox2rS0y0j8+6smC1RWpgnqFWqGAPtmPZTLnseQ5rIEMPxODp2OmisvZfDnUaXt7kkxykzCRy/BrSjqxgLUclHUaGjda3l9EgJPcXalyREYk15cDgl9S6UFe5QZqobDcAl9RQPqKB1daVKuihyA4iTtDccOCo977yt+ONJHqqfdN1gz4q/gaoyPJi1IgaeC8+oWAaL2Z8U8qo1n85L37LU/VbDX84qGEuyVrtlKx35y4/yhwFNQ1P51/lLY9F57MYD3rWv5yPQkLo2F9niBw9FVOwN21tCmDvBJ83Erp+H4i3KIhTjaaETVSYqd2YzbBvoga3Y0z7rVfKF40jh8kY2q08kywRVb4YC4yNCZdwnQR5cPJMqbMuwjzMenBV3sx2xt75v9moBV3dRdAqM5+z8Td4c2Qnv9WRM/nVN2xVkzqYc5pcJLZI6EiPpKGt7Om4BzmgnM5wJGoLnTp6D0Urr0AEwthctgc/vyUUybQLSwhnevqEAuL2ub/jkYGj7lRU8Daar3knUw0A6AFga4+M5vVMe8aB+b8VsCANT+fmi4kT0cDipUeToC7IN9MjWyfQoTENfCNU/raMOupB+ewVMxysQCAeCpeS/sjQ8OOmLrt1NlTM0yQPIzH8fJZWvBXbIMJBcVHFxJJ0C0beFrSB5qpb9l/j+CW3t+7ruP7oP2UuOUCWZh8MHxEpeLs52fnFML7FRERMeh0hTyVWdT5aBLytmpSdo+yu+F4y2nTYyoDLWMaYLWhoa1o8+GqoFFoLQPhJaPIuA+67Tb4HQYIFJkTI9mY9forfjdtlDzOor+yv3V3a1WTVY4sJgPe2QeYzCCI8UIyypUgTaXIZxNNzg5hjgGvII9Tsrv3Y2jTlGnolWL9n6FVpzUwDB1DQNDqSRsduPNW6TezP2hJQYWu11GWHE67N1BnhqPTiqrc130XZi8xTqva9pOndPqhpkbGM7SDGkK2VLMZmkbwB5QWU2+Q19FR8ZxFhrV82rXVKoBA1c1pyj/2yeiPIk40w/HbU1RY6HEHgYlEV76GQCqng2Mvqtdma5hH7hB8uY6o01zGqxJa0egp+ze5uJS+pVK3qVJUDykNj0yKo9QlymdTULqa4lshchq9TRFliHfTkqQbFr6ZeQI/CENcYGw7jx1T6hbgAk6Dcnp4oC5xiiXCnT/uagOqA+y2eA/cjjKX+IiUIt7IqOB2lBofWbOugdLp8G8Ux/pbO5aGttmNkEgFuRxHEtc3kgbaXVnPqDMwnIWHSGT7JbyIOvWSm97bjvadGn7Ib7ZdxY1sFzvHhHGQunKaV8nY7Fjxt0oqjm3aTBv6asWgkscMzCd4mCD1BBHkllMq0dv7sPrNa34Q4npndIb6R6qrNWnhk541KXZieTCOPNKMekwhn2lbUD9FlH/he0hv6epUP2TH0WuwrupsYf8R9E7tu2Dm6aJE8aAcgF5/Ql2wSI0xWTbZcMM7X1XvhsfNXCzfcPbOdc87L22Q6jUrpFpdBrRwXfaL0wUk+zgb65kEEgjUESCD0I1CsGE/qDiFswMo3Dsg2ZUayo1o/xzgkeEpZb4G9+0oqpgTqY1BhaHOK02VJWtllp/rRfjR1O0cNjNN7Z6yKmh8kzsP1mrx/dtqLzrqx76eh/wASHDzlc/dbiVq8RsitPSYHNvo6vb/rJRgd9bVGu1/03te3po7KZhGWn6w2DgM/9RSMe6aWeD/vYYPlC4xTti46o+lh/Hgu69h7o73g/aahe0DUt3Oc0HK7M1zXNMTBB0Jgg6EpDjtWUV2bw3+lsaFICCW94/8A31fbd6SB/wCKXYys3NPlI2fFjxiV6s7fb7oU76KZ411UJfCrtltG7W+1J3Q19VJIA2G6wV9yoWGTJSZMdjVbC6FbLAG5c0AczmEepgLtNxiYaCYgA+84w31MBcjwG0dnFYnLk1ZoJnbNry4dU1u6hccz3OeebiXHynZaHivim2jK85qU1GL67/steI9t6dMHK41DypjTzqO09AVT636lVhW/uUm9xBBa0udWH7XhziGmDu2BI4oS4qJJfN4rsnlNPRS+NVstVl28ZVMUg/vBLv7oyzMtlgBMlogxy22JVaqsJcOMCJ4nUmT5knzXvZCw7y8YeDA+of8AxaWj1LwFYa+HNbmjmEOXPPItF7wOEYuVbFdlShw314/RNa2yEDgCpX1JVQ0uwdzVjaKmaFIGhdQQO5iGqhFV3IKpUQsIgeoSYUj3qCogbJSGWG4e2s0urBrqR91jtiJ95w8tAtcTsLd2mVrIiC0AER1aNUpdc1AAxhho0Gkx4KIW7juT5qFKSGqOP2MHVqVPUe9Myfa1HHLoEqxPHe6Y9zAS525du88J/wARM5RopDQH/CUYtUa1p5wQB9U2FzkuQvJkWOD4aKncVC5znOMuJJJ4k8VDGqkqHVal+mw+62Eebbtk1EovD6UuA6t+WqEoGY/OBT3s/aySeX8JGV8UyzD8jLLJTWzc3ZDG05eqnoWnmqraS7FXY9w1gdAHNXrD+y4cwF0k+KpeAjK5vQro1ljADBJRYsh0lZQez2FNcNk3vez7S3ZR9mhDQrI+qMqPJtgxWjkmNdnO7JLUjZRXSseaNY6qh3Ni8EwAjxT4vZVyQqVxJsPtgTsrZhOBte5jSBDnNB8Jk/IFVTDAWu1XRexzc9UaaNYT5n2R906U7Vobj+zosd5v5fJVLGauquV3SAklUTGzqs9mzjWhSXTKCq7eJUmZDVKuvggkx8InjzwWneACTtMAcz/C9LZIA4oW7PtRy0HLr67oIrkxfl5/hx67fRYre79kaqO5xCNAl9tcgD2io69wHbKzObrRickws3pO6Cu6koSvdgIGpfSVWjGTeyJOkXr9PXtFS4kjN3bI8M5n55fkjsSuNXRxK5/hHaA21ZtQDMNQ5kxnY6MwngdAR1AV2p3FO5Gei8PHEbPZ0ezcH5dUeTlGJoeBODXF9oFa9TNqLV9EhQud0Vfma3AK75aPuEK95UD3ld8gXxhFWvKHqPUeeVo4FRzsnjRq56jKlFJSNookrBbo8pshaVjop3N0QdUo2gEwK8uO7ElVDEL3OSnPaK50gKrOfur+DHqzL8nK74kdRywAFeZV7SH2Vwo+wyzo+7xPAeau2E2PdsAO+s+aW9msJ2qP2AOUfdWKAsvyMluh8nS4kb3QpLesp20AQoqlMBVPkT0LSCm3kbJjRxh2UaquVKgC0FyeBQSxS/xY3SRZMFxxsDVP3Yw0t3C49aXrm8U3tsbdC25QoqrJRbb+8zHdA1GiJSSpik8ULWxIkcUmmwJZkug81hnAC6n2Ba3uqjhuXgdYa0R8yVxi2qe2CunfpzfS97ObM3m0gfRxTq+jJ8edz2W/E5I/hUXFzqV0K/HsqnYraM1ncqjJbN3E9FSqNiUCxu56lMbv2UBvKU9j4kbnlrS4bnQHlxP8JW6qSdU7fEBm8anxOv8AC1dhwI2VjFxiqZi+W/lyt+uhLVrkLWncuOgTB+FyiLfCwN02WXFEp/G7sS3FuSJKCFOCrNfUWhuyr76JLtOaLFOM3+iJv0yJ1OUfY0CyHCQ4bFpII8CNQt7a15okmEGTKv4oS77RMcfuW6d5P+9rHH1ITLCsceTFZjHN4ua3K9vWBo4dNCkEGU6w+sANYVXKq9FjDnzRf8mP7vC+I4iRGxB1BQP9LHBPMLeKlHT4Dl8t2/ceSFuKEFVXDZ6bHm5RUhUbTote4TLKtKlNHGNBuVgPdwtciKfTUFQJgALWqQllasmNYICvTCMF2VPH3kpK0ToVY8bo8lXcsLRwv6mR5EamedyRsjLDDpILy1rebj9GjU+Chdt1jdQuLgRO+8809Ne0Vno6Na1GuYCwy0iARyGmo4eC2IMqm4Ljhouj3mn3hz4Zh1VzoXLKjczDI+c8isrNi4v9DasmFUgboavWJK9L1jGhBDGkcRinK9dQPgjKbApH0k6jqKzTwpw1KKFrGwVyu8F4AKGy7KPedRohyZpNivj9FMfQJMQZRdtgFV+zSPFdNsexbWgEgJzaYK0aAKVklRC8e+zlH/1SqBuPQqxfp/h9Wlesz6tNOqP/AFkfRdBfgjY2UeH4OGVRU2a3MJPMiIA4o4yk/YyOGMZJoOuRofBVPEcEuH6gNbOwc8NJ6wVbqlx+wEn9xH0CGp4S95l3zKlY+RfWZwRWcA7PuoufUuBSL4ApN0qFp+N54baIXH8BbULnU2inVaJLWgBtVo4gDZ8ct1erfBWt1Op68EuxfDyYcPZLdjy6Jnw/Shf/AKLnZyfD7OSXcyT89E1dT02Vlu7Rokd1Ta7KXBzJExvImDullNgPDVU5QlJldwcexO+1duAtG4c9/RXG3w0EaotuHtHALo+Nb2wWUV2BHiT6IY4GQYgK7X1RjeUpHVv2h0qyvHaWmLdMDZ2f02Su8wyDAVoGKNjUhIr3EGl8hHHxV2wJfoHpYOShLm0c06FOKWItjVDXNXNsJUPx5MLQ07D3P9x9M/FTkeNNwP0c70Tm+paqs9nKT6d3SfBjNB/2vBafqFb8Upwqk8fF0aniSuNChrV5UpqSizVTvopZfFdVsIOuUxu0ouaimjgeo9DPavaj0Dd3hby+aOrAbQtxF4dm5CfFIjbtAlxgfUb6Ii9vC4njx6DnogmudUBDnDcazoOsbq7ig0jMzzTZBXqQfZ2G08VswZg4cIkdNJPhsjsT7N1aVJtbMypRccoqUzIDuDXcWE9UudVAaQBvEk/QD7q21WiipKWyJo0njIj7pzg2LGmZGo2c3gQkzDv1UlB5BkcPwoJRUlTGwlTOk2VRtVoc06HgdCDyKlNONVTsIxM0akt1aeG+YdP8h89lZ69/nAcDIIBkcZWTkxyhKl0xzS7CDXhYbjqlff6qYVhCao/kBnbLbAgRJTa2w1reCEssVblAlHsvQUS2E0a3bIGiT29c54Ta4eCNTE7RqT5Ia3oNpnM1pLv3PP0aNlPHeyafoYkNa2XmB8z0QoaarpiGjQD7rwsLjmcZPyHkmFClATYxvSJf037PKNsBt6/wsr3TWbnXkgMYxxtFvXYRuTyCrlGhdXbz8DPT1dx8kTyU+MNs5Ym1ym6Q5v8AtK1m5aB1I+iU/wD26k8xmGpgTIBPmmFt2Wt6XtPAqO6jT56qC9t6EFposLTuIgFTWTttHKWLpJsFxSO7c8aw0jbbMIj6KtWo11VjNowMc1hOQtILSZy6SCCddwqqbwN46oGwJpWWOneZQg7jGxwSK5xckRKT17wyigkA2H4ziJOyV29u9+5Wd/O6Jo4g1m6byrSAo1q4cY3Kip4I53EravjrXEAbqwYXWEAwpc6QKjYnpdnSDqSntjhrQpb28a1J7jtBGyX8jYbjRZKNu1pnlr6IrEnZtRsRIVStb91Q6E+StWF0XGhDuDnAHpoY8pKr+RFVZb8OdSaBLSiZUtwNEZSoRJQ9RsqmaaYivUmuE8vglVWnKlE2KqjeKUXjC8D9p9Xf/nrxTm/pkwwCZ3ETO0MjjJ+iX37Q33/aPFg0bA3zuHDhATIC8jSRW6tTKXaEtILXEDQCQTB2nQacpWYbhtOrLX1WUpEyeOug69Vl9dPquAmQDAa0Qwf7WjYdULXoFp0Oo6TtvPRaMZJNGTOE2m+mWa5xa1tbGraW7nV31yC9zh7LYIIyjYRHCSd9IVRDATExOx5TwPRFULU1XiNJIAJ9APzgvKloQ8sqew4EtM/CQYMps53v0Ix4lDV7ewDu8riDoVs0xB4j8+iOvLV2UOcPabAcebfhd9vRDd3oT4QfOPpKDkmMcXFhNJsiBp8TeY5hO8EvMwynY7TrDhuOkpDaH8/56o62bDy3YO26En2SkZVaLWMfVrTQkenH04oB1Uj/ALTa3Bc3NOVwOV3Q7GFsbB1TVsA8QdPAjxVeOSuwJw9FotMdLQBJKtGGY0SNVixRPsiI0wnGprim7apIHRwEj5Apu50Er1YjT+oUP5MIpANbndtwQjMQrVXw1oDDxJ9o+QXqxG75KKYSri5tWzah2eb3hqVTnOzW/CwfcnmjqlcAQBPQaBYsVqMFFUipKcpu5C24uTyjwKWVofpsVixRL8HQ/Iiw6s5td7XiCDBEz7J2g+CpOMVDSrVKU+64geG4+RWLFXitUWsr5UwEXikbTc8eysWIW6EpWF2+AVHbn0K9uOyjj8R9VixCpyslxTDMA7DwczjJ6lXm17ONa1YsS8k29jIQVA2I4G2FSr/s2XugGPBYsQ45Ps7JFIsfZ/sx3YBJlWXu8rYGgWLFE5N9jMCXIFraN8UE3YlYsSy8urFN5TkoF9HUAauOgHMnYa/dYsRQVySInJqLYkxK6NN/d0xmrH3qkwACNKdOdhqZdueiR18MqVNoDRA33POOZPhsFixG5PnQGON4+T7LRhf6N3dRoc806QI3c8uJ/wDGnsOkppR/QlrtKl5A/bSowPVzlixaUMaVGZPNJhY/RCi0aXdQO5mk2I5QHeHok/bD9Hrl4FWg6lWc1mWqJNM1Mghrxm0zQADJ+ELFiatKiu9y5Ps5xZ3WU91WEFssnctnTKY95v0UFzQyuezZzSdtttOKxYkNVLRai+Udg1E6iOOv2Rt1s09PodFixDLtDIdMtOGV4FOp8NUAH/cwET6JpWokcAfBYsWfJWxuTpM//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7" name="AutoShape 6" descr="data:image/jpeg;base64,/9j/4AAQSkZJRgABAQAAAQABAAD/2wCEAAkGBhMRERUUEhQUFBQWFxcYGBYVFhcXFRQYFRUXFBQVFxQXHSYeFxkjGhQVHy8gJCcpLCwsFR4xNTAqNSYrLCkBCQoKDgwOGA8PGiwkHCQsLCwsLCwsLCwpKSksLCwpKSwsKSkpKSwsLCwsLCkpLCwsLCwsKSwpLCwpLCwpLCwpKf/AABEIAKcBLQMBIgACEQEDEQH/xAAbAAACAgMBAAAAAAAAAAAAAAAEBQMGAAIHAf/EADsQAAEDAgQDBQcDAwQCAwAAAAEAAhEDBAUSITFBUWEGE3GBkSIyQqGxwfAHUtEUI2IzcuHxgqIVFuL/xAAaAQACAwEBAAAAAAAAAAAAAAACAwEEBQAG/8QAJxEAAgICAgICAgIDAQAAAAAAAAECEQMhEjEEQRMiUWEycUKh8BT/2gAMAwEAAhEDEQA/AHJxguEmVDSxJpMapc26EQUJcXgGyCWdUQsWy2Ou2xog69+0aCVUH4qZj7om2up3VZ5GN4osVB87yiBXA0lKKNcbz81j7kb6I4yiQ4MYVK7QVLRrNIKTVbhscFEy5Eb/ADRqUZAuLQZeFokhL62IhvGCg765nQIOlhTqvEpmkuweI4GNNcNSldzVzGQpqXZ/LuSU1t8FEbLPmnF2thVJ6K8LvJ1QdzjPP0Vrrdnw7ggq/YsHU/RPx5Irc0JlikxFa4tOyNfinMkokdmgzqhrjAXn3QnQzwk6SB+A1GMxsYUlvipnUpXXwKqPhUH/AMdVHAo3GL2C8Jc7fGCPihTMv53d81R2veEQy9cN0Wx0Y0i4tuY2K9/qVVaeIE8Vc+yPZZ9wBWqlzKHAA+1X4Ej9tPrx2HNRKdBRjbpA1O2rVjFBhqHidmMHNzj9FM7sEXHNXrucf209GAcpOp9FeXhrGhjGhjBs1ogDyQdVVZ5b6L+Pxktspd12PpNHsg6a77ncknc6quYnYNpn/SB67n56FdGuGqu4tZZgfyEEcrT2Nngi1opD8Sc3bLHRrf4UT8TJ/b4ZQQfIjQrMTti0nmN+o5wlXeK3F2jOlHi6H2G9pX259j2AYlo9wxscuwG+o81dMC/UpgIFZmhj2mcOpbwnouXd5+fn1W9O4LeZCIE7jjGK29eg51J4cMpBjcGNnDcLij3HNHWFJbX76RzMOny14FZcBlX2qcNdxYeJG4HI9CoS3Z1l07L4S0tBKs91RYwDZUjs9j2QAOBBGmun4UZiXajMIbw4oZSpHIcNxJrHQibnHJbvoqjSrF2p4qTP1VT55dMNRvoPZdEv11V1we3puZJHzVAFeE1se0zWNiSPJNx5ktM6UWjW6bySC8zTtCsFKoYQOJWxI22KPJi5R+opyaF1G1kopzSwafRQ29aCmtvVB1lZnwZnLZ0ZiovfsJ9EHWrVWTOsK1UGMLiTClqWDXbjRaWPFSpk2ykOxd8bFe0sTdzT+5wgckjr4ZDzCfGEV0DbYTTvBxT/AAm+ZCrRtDCIwjD6hfpMJE4N9MmMmn0XEVmuOiZ27RllIxR7sS4Lx2OBoiUhqS7LCkmPKT2ymDw3KqVb41LtCj62LGN0M2l2dyQVdPbqpKFBsKs//KS46o52JQ3QpMMsYSB5pjmpQZHBAXdnTjYKq3/aV4JglLD2oeTxWliuW0JeRDm9tWTpCBrWzYS2tibnJ52Lwo31yym+e7BzVTt7Ddck83GB4EngmNNK2By5OkN+xPYR1y4Vawy2wMgfFXg6hvKnzdx2HNdSuDAgQAAAANBoIAA5ARA4QoMbxMWtu6o1oOUBrG7Dk0dGgfRc8b2kxG4qZafAbNaxrdeMu2VLJks1MOHii7VihHuhKQ3EGtkihUPLMAfAHYrKGLCoDoWPHv03e8w/cciEkuE9zXhI764GqLr1pKT4nMGOSlPYMuit4w+em8H7HxCrVfQztPp4Jzf1pmf+dPuklR+pB/OqvQVIysj2Zr5jhx8ltTqf9KJxjQ+R4wsJnbfh9/IowAtr+E6FY9kTG/EfuA+4+iEZWCnZWnT86FdZ1DCxvAdHHeIdPL4XHlyKZi21VbJ345hMdRuP4T7BbzODTcZc0AtP7mcPRIzRb2jkhlQ0Usrzuitg1VOKGojrFD92YRTgo3vQsmR0jDsCFUwxkmNTsPNTnAaD9C5w8G6Dxkym+EWjqTGgSSTJBGk7nXkGwPNE3dMmo5pynSfYcC5hOoDqekjjI1W1FJdlWVspeJ/ps1wzU7kNjUh9IkgHYkNdKTv7CX9PVopVWif9Op7Zjkx4BnpKvtg2pSqDM3+2dHEe4Q4QXEnXj8WqH78sBAMQSBrJ97X6fRdpg7RWKPZO5AmoxzfQ/NspvR7OuAg/nqn1e8LWAh0bjnEgOafMEqZ948MDjBnTXXVup05ER5rq/Z1leqdmJa4ueGgbQMxPCYkQEDX/AE+GQO79uZwmAwluvWZPonnaSq57GljTtPs6eI9UqssRe6myZBpOLHA/tABa6fBw9FUeWTbSNGPjQUVKT7FFl2fJPdwXO/x124xGyb2WBsoa1HZJPxQPKU9u6YewPbo4cRuCgKV01003EZuHXyKQ5Juw/gXQFj+HzSOUjaQeB6yuTXLHB8OK60WkEUoBBIAGgEk+7rsD9Ube1KdzNKoxrwNCxzQcvKOLfEKx8qSQheNKTaXo5RaOyhb17iodk4x7s+2g8mnIYDq0mYBMS0nWJ4FGYXgufVKnKDfRUy4pKXEqttQqF2x8lYbbBnvGoPgdE/o4GAdk6srWFVljjJ2DCDiUK57Fg7g+pQ9LsG2Zhy6k9rQNVCKga3M7RvA8THIK5inwVB/DydI54OwTTwd804wfso23fSqd5lDHF5p6l5I93XaCOaa3mNknK3QdN/MqCtR9kRpOpQ5MnNUjR8fwlB8pPZv2k7RCoBTGv8zugcNOUOM/NQOw52Y6GY9kxMHgSOImNFWbnFMQoA0zZl8mc7M7g7nprHgqqxuRe5qGq0XIYoZ3UN0Q/wBojUbHiPNVbBDeVnFz6Dqbf8zl+RCtItjl1QtOLC5RktAx1Wj2TuOmqmIhRVXIwEijdpLE03kicp1HQqs1Hz4q/wDaMNLIO655caFXcMrRlZ41LR6Kk+Xy/wCCtXHj+A8Qo38xx+q9FSd+O/iniD01PX6rem/l+A7j6od38/8ASwFCwkHCpMgeI6EfyEVaXeR7ag+Eg+IJhwS9lT8/PFSs5ePz1HzQPoZR0XvRvz/7U9KmHKsYdiJhvRoCtNm7M2VS+KSIUlZrVohC1LYFTXObgEtrXb28E1YXRzmjuT64YabTuXZd9y7kFpidWgHPLqmsa5X6yBHuRHzQjXZnZ3OOakSGtBGucAku57R5Qq7W7O1M5c6hXiZdqXBxJ00G5220V+r7K9lptKrJGSr7IB5kEyAJA33GymuX1dQO7JGXUhpEkHNAcVVrLBntmBUpvc6nSZmJiXOzuLRAiGN38EViuZz3Na7K01nNaNfhaARPDceq44stUVGskNbmJE6CNdPh3Wt1Ve1nsiHF8bAakQCZ3SOrcV2ubTDhlDaerveL3b9dAWlEVMRrmoKLTEOb/cJ19prg7cRpE+a6ibJLpx7v2oc4gagaExuq/hF/UbWdRBAzkOGYZvabocg0ElvA6aKw2uId67I8e2xrddIcHAH1G/ml+MWJa4PZAe0ggxsQZE9OHmqErhkNPHWTFX/WMLajlMEZQ9shsyBrBg8jy4Kp9obEsq52EhzTI69PNWd+K06gouaYe4GWTOSJztjgAYjoQlXaJklDkSUtDMDbjv8AoUvr/wBRRDm6cxxB4ifEJpht451FlZ/vio6jUdxcWiabiOZades81Xez9aDVYf3mPPVFVr002Pp8HVKb9+I0JjjoB6qE9Uw3H7IL7RObMugt4gzDhuQY11HFMqOBAf6LXskBwa52dha73SKm7QeEyPBIe0FXMweH2TTAn3tOyouolzmuZIByuLZMMa1pE5YkaH4uEJmFRlcZIqeXDUZox1ZwcWuDmuHA6HXj1HXZTsuCBxTCzxilVAp3dPungkA5S3LoIgGXMneDIKJusJDW5mkPZwc2D6wjlCiirE9S7Jad/wACW9re0jKRZ3j8tMtaBoTw10aE6uqOQGWkRqdNhwJSPGMLbXpkubLW6hxBjcCAeeqVlSrou+BNRyVL3/oW1bX2RWY/Ox2rS0y0j8+6smC1RWpgnqFWqGAPtmPZTLnseQ5rIEMPxODp2OmisvZfDnUaXt7kkxykzCRy/BrSjqxgLUclHUaGjda3l9EgJPcXalyREYk15cDgl9S6UFe5QZqobDcAl9RQPqKB1daVKuihyA4iTtDccOCo977yt+ONJHqqfdN1gz4q/gaoyPJi1IgaeC8+oWAaL2Z8U8qo1n85L37LU/VbDX84qGEuyVrtlKx35y4/yhwFNQ1P51/lLY9F57MYD3rWv5yPQkLo2F9niBw9FVOwN21tCmDvBJ83Erp+H4i3KIhTjaaETVSYqd2YzbBvoga3Y0z7rVfKF40jh8kY2q08kywRVb4YC4yNCZdwnQR5cPJMqbMuwjzMenBV3sx2xt75v9moBV3dRdAqM5+z8Td4c2Qnv9WRM/nVN2xVkzqYc5pcJLZI6EiPpKGt7Om4BzmgnM5wJGoLnTp6D0Urr0AEwthctgc/vyUUybQLSwhnevqEAuL2ub/jkYGj7lRU8Daar3knUw0A6AFga4+M5vVMe8aB+b8VsCANT+fmi4kT0cDipUeToC7IN9MjWyfQoTENfCNU/raMOupB+ewVMxysQCAeCpeS/sjQ8OOmLrt1NlTM0yQPIzH8fJZWvBXbIMJBcVHFxJJ0C0beFrSB5qpb9l/j+CW3t+7ruP7oP2UuOUCWZh8MHxEpeLs52fnFML7FRERMeh0hTyVWdT5aBLytmpSdo+yu+F4y2nTYyoDLWMaYLWhoa1o8+GqoFFoLQPhJaPIuA+67Tb4HQYIFJkTI9mY9forfjdtlDzOor+yv3V3a1WTVY4sJgPe2QeYzCCI8UIyypUgTaXIZxNNzg5hjgGvII9Tsrv3Y2jTlGnolWL9n6FVpzUwDB1DQNDqSRsduPNW6TezP2hJQYWu11GWHE67N1BnhqPTiqrc130XZi8xTqva9pOndPqhpkbGM7SDGkK2VLMZmkbwB5QWU2+Q19FR8ZxFhrV82rXVKoBA1c1pyj/2yeiPIk40w/HbU1RY6HEHgYlEV76GQCqng2Mvqtdma5hH7hB8uY6o01zGqxJa0egp+ze5uJS+pVK3qVJUDykNj0yKo9QlymdTULqa4lshchq9TRFliHfTkqQbFr6ZeQI/CENcYGw7jx1T6hbgAk6Dcnp4oC5xiiXCnT/uagOqA+y2eA/cjjKX+IiUIt7IqOB2lBofWbOugdLp8G8Ux/pbO5aGttmNkEgFuRxHEtc3kgbaXVnPqDMwnIWHSGT7JbyIOvWSm97bjvadGn7Ib7ZdxY1sFzvHhHGQunKaV8nY7Fjxt0oqjm3aTBv6asWgkscMzCd4mCD1BBHkllMq0dv7sPrNa34Q4npndIb6R6qrNWnhk541KXZieTCOPNKMekwhn2lbUD9FlH/he0hv6epUP2TH0WuwrupsYf8R9E7tu2Dm6aJE8aAcgF5/Ql2wSI0xWTbZcMM7X1XvhsfNXCzfcPbOdc87L22Q6jUrpFpdBrRwXfaL0wUk+zgb65kEEgjUESCD0I1CsGE/qDiFswMo3Dsg2ZUayo1o/xzgkeEpZb4G9+0oqpgTqY1BhaHOK02VJWtllp/rRfjR1O0cNjNN7Z6yKmh8kzsP1mrx/dtqLzrqx76eh/wASHDzlc/dbiVq8RsitPSYHNvo6vb/rJRgd9bVGu1/03te3po7KZhGWn6w2DgM/9RSMe6aWeD/vYYPlC4xTti46o+lh/Hgu69h7o73g/aahe0DUt3Oc0HK7M1zXNMTBB0Jgg6EpDjtWUV2bw3+lsaFICCW94/8A31fbd6SB/wCKXYys3NPlI2fFjxiV6s7fb7oU76KZ411UJfCrtltG7W+1J3Q19VJIA2G6wV9yoWGTJSZMdjVbC6FbLAG5c0AczmEepgLtNxiYaCYgA+84w31MBcjwG0dnFYnLk1ZoJnbNry4dU1u6hccz3OeebiXHynZaHivim2jK85qU1GL67/steI9t6dMHK41DypjTzqO09AVT636lVhW/uUm9xBBa0udWH7XhziGmDu2BI4oS4qJJfN4rsnlNPRS+NVstVl28ZVMUg/vBLv7oyzMtlgBMlogxy22JVaqsJcOMCJ4nUmT5knzXvZCw7y8YeDA+of8AxaWj1LwFYa+HNbmjmEOXPPItF7wOEYuVbFdlShw314/RNa2yEDgCpX1JVQ0uwdzVjaKmaFIGhdQQO5iGqhFV3IKpUQsIgeoSYUj3qCogbJSGWG4e2s0urBrqR91jtiJ95w8tAtcTsLd2mVrIiC0AER1aNUpdc1AAxhho0Gkx4KIW7juT5qFKSGqOP2MHVqVPUe9Myfa1HHLoEqxPHe6Y9zAS525du88J/wARM5RopDQH/CUYtUa1p5wQB9U2FzkuQvJkWOD4aKncVC5znOMuJJJ4k8VDGqkqHVal+mw+62Eebbtk1EovD6UuA6t+WqEoGY/OBT3s/aySeX8JGV8UyzD8jLLJTWzc3ZDG05eqnoWnmqraS7FXY9w1gdAHNXrD+y4cwF0k+KpeAjK5vQro1ljADBJRYsh0lZQez2FNcNk3vez7S3ZR9mhDQrI+qMqPJtgxWjkmNdnO7JLUjZRXSseaNY6qh3Ni8EwAjxT4vZVyQqVxJsPtgTsrZhOBte5jSBDnNB8Jk/IFVTDAWu1XRexzc9UaaNYT5n2R906U7Vobj+zosd5v5fJVLGauquV3SAklUTGzqs9mzjWhSXTKCq7eJUmZDVKuvggkx8InjzwWneACTtMAcz/C9LZIA4oW7PtRy0HLr67oIrkxfl5/hx67fRYre79kaqO5xCNAl9tcgD2io69wHbKzObrRickws3pO6Cu6koSvdgIGpfSVWjGTeyJOkXr9PXtFS4kjN3bI8M5n55fkjsSuNXRxK5/hHaA21ZtQDMNQ5kxnY6MwngdAR1AV2p3FO5Gei8PHEbPZ0ezcH5dUeTlGJoeBODXF9oFa9TNqLV9EhQud0Vfma3AK75aPuEK95UD3ld8gXxhFWvKHqPUeeVo4FRzsnjRq56jKlFJSNookrBbo8pshaVjop3N0QdUo2gEwK8uO7ElVDEL3OSnPaK50gKrOfur+DHqzL8nK74kdRywAFeZV7SH2Vwo+wyzo+7xPAeau2E2PdsAO+s+aW9msJ2qP2AOUfdWKAsvyMluh8nS4kb3QpLesp20AQoqlMBVPkT0LSCm3kbJjRxh2UaquVKgC0FyeBQSxS/xY3SRZMFxxsDVP3Yw0t3C49aXrm8U3tsbdC25QoqrJRbb+8zHdA1GiJSSpik8ULWxIkcUmmwJZkug81hnAC6n2Ba3uqjhuXgdYa0R8yVxi2qe2CunfpzfS97ObM3m0gfRxTq+jJ8edz2W/E5I/hUXFzqV0K/HsqnYraM1ncqjJbN3E9FSqNiUCxu56lMbv2UBvKU9j4kbnlrS4bnQHlxP8JW6qSdU7fEBm8anxOv8AC1dhwI2VjFxiqZi+W/lyt+uhLVrkLWncuOgTB+FyiLfCwN02WXFEp/G7sS3FuSJKCFOCrNfUWhuyr76JLtOaLFOM3+iJv0yJ1OUfY0CyHCQ4bFpII8CNQt7a15okmEGTKv4oS77RMcfuW6d5P+9rHH1ITLCsceTFZjHN4ua3K9vWBo4dNCkEGU6w+sANYVXKq9FjDnzRf8mP7vC+I4iRGxB1BQP9LHBPMLeKlHT4Dl8t2/ceSFuKEFVXDZ6bHm5RUhUbTote4TLKtKlNHGNBuVgPdwtciKfTUFQJgALWqQllasmNYICvTCMF2VPH3kpK0ToVY8bo8lXcsLRwv6mR5EamedyRsjLDDpILy1rebj9GjU+Chdt1jdQuLgRO+8809Ne0Vno6Na1GuYCwy0iARyGmo4eC2IMqm4Ljhouj3mn3hz4Zh1VzoXLKjczDI+c8isrNi4v9DasmFUgboavWJK9L1jGhBDGkcRinK9dQPgjKbApH0k6jqKzTwpw1KKFrGwVyu8F4AKGy7KPedRohyZpNivj9FMfQJMQZRdtgFV+zSPFdNsexbWgEgJzaYK0aAKVklRC8e+zlH/1SqBuPQqxfp/h9Wlesz6tNOqP/AFkfRdBfgjY2UeH4OGVRU2a3MJPMiIA4o4yk/YyOGMZJoOuRofBVPEcEuH6gNbOwc8NJ6wVbqlx+wEn9xH0CGp4S95l3zKlY+RfWZwRWcA7PuoufUuBSL4ApN0qFp+N54baIXH8BbULnU2inVaJLWgBtVo4gDZ8ct1erfBWt1Op68EuxfDyYcPZLdjy6Jnw/Shf/AKLnZyfD7OSXcyT89E1dT02Vlu7Rokd1Ta7KXBzJExvImDullNgPDVU5QlJldwcexO+1duAtG4c9/RXG3w0EaotuHtHALo+Nb2wWUV2BHiT6IY4GQYgK7X1RjeUpHVv2h0qyvHaWmLdMDZ2f02Su8wyDAVoGKNjUhIr3EGl8hHHxV2wJfoHpYOShLm0c06FOKWItjVDXNXNsJUPx5MLQ07D3P9x9M/FTkeNNwP0c70Tm+paqs9nKT6d3SfBjNB/2vBafqFb8Upwqk8fF0aniSuNChrV5UpqSizVTvopZfFdVsIOuUxu0ouaimjgeo9DPavaj0Dd3hby+aOrAbQtxF4dm5CfFIjbtAlxgfUb6Ii9vC4njx6DnogmudUBDnDcazoOsbq7ig0jMzzTZBXqQfZ2G08VswZg4cIkdNJPhsjsT7N1aVJtbMypRccoqUzIDuDXcWE9UudVAaQBvEk/QD7q21WiipKWyJo0njIj7pzg2LGmZGo2c3gQkzDv1UlB5BkcPwoJRUlTGwlTOk2VRtVoc06HgdCDyKlNONVTsIxM0akt1aeG+YdP8h89lZ69/nAcDIIBkcZWTkxyhKl0xzS7CDXhYbjqlff6qYVhCao/kBnbLbAgRJTa2w1reCEssVblAlHsvQUS2E0a3bIGiT29c54Ta4eCNTE7RqT5Ia3oNpnM1pLv3PP0aNlPHeyafoYkNa2XmB8z0QoaarpiGjQD7rwsLjmcZPyHkmFClATYxvSJf037PKNsBt6/wsr3TWbnXkgMYxxtFvXYRuTyCrlGhdXbz8DPT1dx8kTyU+MNs5Ym1ym6Q5v8AtK1m5aB1I+iU/wD26k8xmGpgTIBPmmFt2Wt6XtPAqO6jT56qC9t6EFposLTuIgFTWTttHKWLpJsFxSO7c8aw0jbbMIj6KtWo11VjNowMc1hOQtILSZy6SCCddwqqbwN46oGwJpWWOneZQg7jGxwSK5xckRKT17wyigkA2H4ziJOyV29u9+5Wd/O6Jo4g1m6byrSAo1q4cY3Kip4I53EravjrXEAbqwYXWEAwpc6QKjYnpdnSDqSntjhrQpb28a1J7jtBGyX8jYbjRZKNu1pnlr6IrEnZtRsRIVStb91Q6E+StWF0XGhDuDnAHpoY8pKr+RFVZb8OdSaBLSiZUtwNEZSoRJQ9RsqmaaYivUmuE8vglVWnKlE2KqjeKUXjC8D9p9Xf/nrxTm/pkwwCZ3ETO0MjjJ+iX37Q33/aPFg0bA3zuHDhATIC8jSRW6tTKXaEtILXEDQCQTB2nQacpWYbhtOrLX1WUpEyeOug69Vl9dPquAmQDAa0Qwf7WjYdULXoFp0Oo6TtvPRaMZJNGTOE2m+mWa5xa1tbGraW7nV31yC9zh7LYIIyjYRHCSd9IVRDATExOx5TwPRFULU1XiNJIAJ9APzgvKloQ8sqew4EtM/CQYMps53v0Ix4lDV7ewDu8riDoVs0xB4j8+iOvLV2UOcPabAcebfhd9vRDd3oT4QfOPpKDkmMcXFhNJsiBp8TeY5hO8EvMwynY7TrDhuOkpDaH8/56o62bDy3YO26En2SkZVaLWMfVrTQkenH04oB1Uj/ALTa3Bc3NOVwOV3Q7GFsbB1TVsA8QdPAjxVeOSuwJw9FotMdLQBJKtGGY0SNVixRPsiI0wnGprim7apIHRwEj5Apu50Er1YjT+oUP5MIpANbndtwQjMQrVXw1oDDxJ9o+QXqxG75KKYSri5tWzah2eb3hqVTnOzW/CwfcnmjqlcAQBPQaBYsVqMFFUipKcpu5C24uTyjwKWVofpsVixRL8HQ/Iiw6s5td7XiCDBEz7J2g+CpOMVDSrVKU+64geG4+RWLFXitUWsr5UwEXikbTc8eysWIW6EpWF2+AVHbn0K9uOyjj8R9VixCpyslxTDMA7DwczjJ6lXm17ONa1YsS8k29jIQVA2I4G2FSr/s2XugGPBYsQ45Ps7JFIsfZ/sx3YBJlWXu8rYGgWLFE5N9jMCXIFraN8UE3YlYsSy8urFN5TkoF9HUAauOgHMnYa/dYsRQVySInJqLYkxK6NN/d0xmrH3qkwACNKdOdhqZdueiR18MqVNoDRA33POOZPhsFixG5PnQGON4+T7LRhf6N3dRoc806QI3c8uJ/wDGnsOkppR/QlrtKl5A/bSowPVzlixaUMaVGZPNJhY/RCi0aXdQO5mk2I5QHeHok/bD9Hrl4FWg6lWc1mWqJNM1Mghrxm0zQADJ+ELFiatKiu9y5Ps5xZ3WU91WEFssnctnTKY95v0UFzQyuezZzSdtttOKxYkNVLRai+Udg1E6iOOv2Rt1s09PodFixDLtDIdMtOGV4FOp8NUAH/cwET6JpWokcAfBYsWfJWxuTpM//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3080" name="Picture 8" descr="http://www.qbit.mx/pre/media/k2/items/cache/157c6c6cd616f458d56a6caf427711f8_X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36" y="152399"/>
            <a:ext cx="2467471" cy="32766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y.clevelandclinic.org/PublishingImages/HIC/s8116_heart%20failure.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52399"/>
            <a:ext cx="2276475" cy="366712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encrypted-tbn3.gstatic.com/images?q=tbn:ANd9GcSKOAyCt0pLMZXvBjeI9ca940qrN7VNqECxaG_Y805p773dGFY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085184"/>
            <a:ext cx="4680519" cy="163944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610035" y="3980918"/>
            <a:ext cx="4572000" cy="830997"/>
          </a:xfrm>
          <a:prstGeom prst="rect">
            <a:avLst/>
          </a:prstGeom>
        </p:spPr>
        <p:txBody>
          <a:bodyPr>
            <a:spAutoFit/>
          </a:bodyPr>
          <a:lstStyle/>
          <a:p>
            <a:pPr algn="ctr"/>
            <a:r>
              <a:rPr lang="es-CO" sz="2400" b="1" dirty="0">
                <a:solidFill>
                  <a:srgbClr val="FF0000"/>
                </a:solidFill>
              </a:rPr>
              <a:t>Puede entrar en coma y tener una muerte prematura</a:t>
            </a:r>
            <a:r>
              <a:rPr lang="es-CO" sz="2400" b="1" dirty="0" smtClean="0">
                <a:solidFill>
                  <a:srgbClr val="FF0000"/>
                </a:solidFill>
              </a:rPr>
              <a:t>.</a:t>
            </a:r>
            <a:endParaRPr lang="es-CO" sz="2400" b="1" dirty="0">
              <a:solidFill>
                <a:srgbClr val="FF0000"/>
              </a:solidFill>
            </a:endParaRPr>
          </a:p>
        </p:txBody>
      </p:sp>
    </p:spTree>
    <p:extLst>
      <p:ext uri="{BB962C8B-B14F-4D97-AF65-F5344CB8AC3E}">
        <p14:creationId xmlns:p14="http://schemas.microsoft.com/office/powerpoint/2010/main" val="17189447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p:cTn id="7" dur="1000" fill="hold"/>
                                        <p:tgtEl>
                                          <p:spTgt spid="3086"/>
                                        </p:tgtEl>
                                        <p:attrNameLst>
                                          <p:attrName>ppt_w</p:attrName>
                                        </p:attrNameLst>
                                      </p:cBhvr>
                                      <p:tavLst>
                                        <p:tav tm="0">
                                          <p:val>
                                            <p:fltVal val="0"/>
                                          </p:val>
                                        </p:tav>
                                        <p:tav tm="100000">
                                          <p:val>
                                            <p:strVal val="#ppt_w"/>
                                          </p:val>
                                        </p:tav>
                                      </p:tavLst>
                                    </p:anim>
                                    <p:anim calcmode="lin" valueType="num">
                                      <p:cBhvr>
                                        <p:cTn id="8" dur="1000" fill="hold"/>
                                        <p:tgtEl>
                                          <p:spTgt spid="3086"/>
                                        </p:tgtEl>
                                        <p:attrNameLst>
                                          <p:attrName>ppt_h</p:attrName>
                                        </p:attrNameLst>
                                      </p:cBhvr>
                                      <p:tavLst>
                                        <p:tav tm="0">
                                          <p:val>
                                            <p:fltVal val="0"/>
                                          </p:val>
                                        </p:tav>
                                        <p:tav tm="100000">
                                          <p:val>
                                            <p:strVal val="#ppt_h"/>
                                          </p:val>
                                        </p:tav>
                                      </p:tavLst>
                                    </p:anim>
                                    <p:anim calcmode="lin" valueType="num">
                                      <p:cBhvr>
                                        <p:cTn id="9" dur="1000" fill="hold"/>
                                        <p:tgtEl>
                                          <p:spTgt spid="3086"/>
                                        </p:tgtEl>
                                        <p:attrNameLst>
                                          <p:attrName>style.rotation</p:attrName>
                                        </p:attrNameLst>
                                      </p:cBhvr>
                                      <p:tavLst>
                                        <p:tav tm="0">
                                          <p:val>
                                            <p:fltVal val="90"/>
                                          </p:val>
                                        </p:tav>
                                        <p:tav tm="100000">
                                          <p:val>
                                            <p:fltVal val="0"/>
                                          </p:val>
                                        </p:tav>
                                      </p:tavLst>
                                    </p:anim>
                                    <p:animEffect transition="in" filter="fade">
                                      <p:cBhvr>
                                        <p:cTn id="10" dur="1000"/>
                                        <p:tgtEl>
                                          <p:spTgt spid="308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83768" y="199254"/>
            <a:ext cx="3960440" cy="2758483"/>
          </a:xfrm>
        </p:spPr>
        <p:txBody>
          <a:bodyPr>
            <a:normAutofit fontScale="85000" lnSpcReduction="10000"/>
          </a:bodyPr>
          <a:lstStyle/>
          <a:p>
            <a:pPr marL="0" indent="0" algn="ctr">
              <a:buNone/>
            </a:pPr>
            <a:r>
              <a:rPr lang="es-CO" b="1" dirty="0" smtClean="0"/>
              <a:t>El Trabajo:</a:t>
            </a:r>
          </a:p>
          <a:p>
            <a:pPr marL="0" indent="0" algn="ctr">
              <a:buNone/>
            </a:pPr>
            <a:r>
              <a:rPr lang="es-CO" sz="2000" dirty="0" smtClean="0"/>
              <a:t>El trabajar en exceso produce al menos 11 enfermedades. 1. </a:t>
            </a:r>
            <a:r>
              <a:rPr lang="es-CO" sz="2000" b="1" dirty="0" smtClean="0"/>
              <a:t>Depresión 2. </a:t>
            </a:r>
            <a:r>
              <a:rPr lang="es-CO" sz="2000" b="1" dirty="0"/>
              <a:t>Abuso de </a:t>
            </a:r>
            <a:r>
              <a:rPr lang="es-CO" sz="2000" b="1" dirty="0" smtClean="0"/>
              <a:t>sustancias 3</a:t>
            </a:r>
            <a:r>
              <a:rPr lang="es-CO" sz="2000" b="1" dirty="0"/>
              <a:t>. Pérdida de </a:t>
            </a:r>
            <a:r>
              <a:rPr lang="es-CO" sz="2000" b="1" dirty="0" smtClean="0"/>
              <a:t>memoria 4</a:t>
            </a:r>
            <a:r>
              <a:rPr lang="es-CO" sz="2000" b="1" dirty="0"/>
              <a:t>. </a:t>
            </a:r>
            <a:r>
              <a:rPr lang="es-CO" sz="2000" b="1" dirty="0" smtClean="0"/>
              <a:t>Estrés 5. </a:t>
            </a:r>
            <a:r>
              <a:rPr lang="es-CO" sz="2000" b="1" dirty="0"/>
              <a:t>Síndrome de desgaste </a:t>
            </a:r>
            <a:r>
              <a:rPr lang="es-CO" sz="2000" b="1" dirty="0" smtClean="0"/>
              <a:t>profesional 6. Fatiga </a:t>
            </a:r>
            <a:r>
              <a:rPr lang="es-CO" sz="2000" b="1" dirty="0"/>
              <a:t>y </a:t>
            </a:r>
            <a:r>
              <a:rPr lang="es-CO" sz="2000" b="1" dirty="0" smtClean="0"/>
              <a:t>desilusión 7. </a:t>
            </a:r>
            <a:r>
              <a:rPr lang="es-CO" sz="2000" b="1" dirty="0"/>
              <a:t>Problemas para </a:t>
            </a:r>
            <a:r>
              <a:rPr lang="es-CO" sz="2000" b="1" dirty="0" smtClean="0"/>
              <a:t>dormir 8. </a:t>
            </a:r>
            <a:r>
              <a:rPr lang="es-CO" sz="2000" b="1" dirty="0"/>
              <a:t>Enfermedades </a:t>
            </a:r>
            <a:r>
              <a:rPr lang="es-CO" sz="2000" b="1" dirty="0" smtClean="0"/>
              <a:t>cardiovasculares  9</a:t>
            </a:r>
            <a:r>
              <a:rPr lang="es-CO" sz="2000" b="1" dirty="0"/>
              <a:t>. </a:t>
            </a:r>
            <a:r>
              <a:rPr lang="es-CO" sz="2000" b="1" dirty="0" smtClean="0"/>
              <a:t>Diabetes 10. </a:t>
            </a:r>
            <a:r>
              <a:rPr lang="es-CO" sz="2000" b="1" dirty="0"/>
              <a:t>Dolor de </a:t>
            </a:r>
            <a:r>
              <a:rPr lang="es-CO" sz="2000" b="1" dirty="0" smtClean="0"/>
              <a:t>espalda 10</a:t>
            </a:r>
            <a:r>
              <a:rPr lang="es-CO" sz="2000" b="1" dirty="0"/>
              <a:t>. </a:t>
            </a:r>
            <a:r>
              <a:rPr lang="es-CO" sz="2000" b="1" dirty="0" smtClean="0"/>
              <a:t>Osteoartritis 11. </a:t>
            </a:r>
            <a:r>
              <a:rPr lang="es-CO" sz="2000" b="1" dirty="0"/>
              <a:t>Problemas gástricos</a:t>
            </a:r>
          </a:p>
        </p:txBody>
      </p:sp>
      <p:pic>
        <p:nvPicPr>
          <p:cNvPr id="4" name="Picture 8" descr="El síndrome de burnout, caracterizado por el desgaste ocupacional, tiene vinculación con el estré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846"/>
            <a:ext cx="2483767" cy="2801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diadelasaludmental.com/wp-content/uploads/2010/10/Ansiedad-y-estres-laboral-300x19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78497"/>
            <a:ext cx="2616208" cy="2831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2.gstatic.com/images?q=tbn:ANd9GcQVpDULDnWaHFhxbfidWnPV5yO7t2bOLtXEqXVOaNcTfLaKH5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605485"/>
            <a:ext cx="3816424" cy="199186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79512" y="3284984"/>
            <a:ext cx="8712967" cy="1261884"/>
          </a:xfrm>
          <a:prstGeom prst="rect">
            <a:avLst/>
          </a:prstGeom>
        </p:spPr>
        <p:txBody>
          <a:bodyPr wrap="square">
            <a:spAutoFit/>
          </a:bodyPr>
          <a:lstStyle/>
          <a:p>
            <a:pPr algn="ctr"/>
            <a:r>
              <a:rPr lang="es-CO" b="1" dirty="0"/>
              <a:t>Por </a:t>
            </a:r>
            <a:r>
              <a:rPr lang="es-CO" b="1" dirty="0" smtClean="0"/>
              <a:t>esa razón </a:t>
            </a:r>
            <a:r>
              <a:rPr lang="es-CO" sz="2000" b="1" dirty="0" smtClean="0">
                <a:solidFill>
                  <a:srgbClr val="FF0000"/>
                </a:solidFill>
              </a:rPr>
              <a:t>(1),  </a:t>
            </a:r>
            <a:r>
              <a:rPr lang="es-CO" b="1" dirty="0"/>
              <a:t>hay que trabajar con </a:t>
            </a:r>
            <a:r>
              <a:rPr lang="es-CO" b="1" dirty="0" smtClean="0"/>
              <a:t>moderación durante el día</a:t>
            </a:r>
            <a:r>
              <a:rPr lang="es-CO" sz="2000" b="1" dirty="0" smtClean="0">
                <a:solidFill>
                  <a:srgbClr val="FF0000"/>
                </a:solidFill>
              </a:rPr>
              <a:t> (2), </a:t>
            </a:r>
            <a:r>
              <a:rPr lang="es-CO" b="1" dirty="0" smtClean="0"/>
              <a:t>Dios dejó la noche para descansar y </a:t>
            </a:r>
            <a:r>
              <a:rPr lang="es-CO" sz="2000" b="1" dirty="0" smtClean="0">
                <a:solidFill>
                  <a:srgbClr val="FF0000"/>
                </a:solidFill>
              </a:rPr>
              <a:t> (3), </a:t>
            </a:r>
            <a:r>
              <a:rPr lang="es-CO" b="1" dirty="0" smtClean="0"/>
              <a:t>en </a:t>
            </a:r>
            <a:r>
              <a:rPr lang="es-CO" b="1" dirty="0"/>
              <a:t>gran parte esto se combate guardando el sábado, día ordenado por Dios como día de reposos semanal.</a:t>
            </a:r>
          </a:p>
          <a:p>
            <a:pPr algn="ctr"/>
            <a:r>
              <a:rPr lang="es-CO" b="1" dirty="0">
                <a:solidFill>
                  <a:srgbClr val="FF0000"/>
                </a:solidFill>
              </a:rPr>
              <a:t> (lea Gén.2:1-3; Éxodo 20:8-11; Marcos 2:27,28).</a:t>
            </a:r>
          </a:p>
        </p:txBody>
      </p:sp>
    </p:spTree>
    <p:extLst>
      <p:ext uri="{BB962C8B-B14F-4D97-AF65-F5344CB8AC3E}">
        <p14:creationId xmlns:p14="http://schemas.microsoft.com/office/powerpoint/2010/main" val="1777306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229600" cy="1944216"/>
          </a:xfrm>
        </p:spPr>
        <p:txBody>
          <a:bodyPr>
            <a:normAutofit/>
          </a:bodyPr>
          <a:lstStyle/>
          <a:p>
            <a:pPr marL="0" indent="0" algn="ctr">
              <a:buNone/>
            </a:pPr>
            <a:r>
              <a:rPr lang="es-CO" sz="3800" b="1" dirty="0">
                <a:solidFill>
                  <a:srgbClr val="FF0000"/>
                </a:solidFill>
              </a:rPr>
              <a:t>B)</a:t>
            </a:r>
            <a:r>
              <a:rPr lang="es-CO" dirty="0"/>
              <a:t> </a:t>
            </a:r>
            <a:r>
              <a:rPr lang="es-CO" sz="3500" b="1" dirty="0"/>
              <a:t>¿Abstinencia total de las cosas malas? </a:t>
            </a:r>
            <a:r>
              <a:rPr lang="es-CO" sz="3500" b="1" dirty="0" smtClean="0"/>
              <a:t> </a:t>
            </a:r>
            <a:endParaRPr lang="es-CO" sz="3300" b="1" dirty="0"/>
          </a:p>
          <a:p>
            <a:pPr marL="0" indent="0" algn="ctr">
              <a:buNone/>
            </a:pPr>
            <a:r>
              <a:rPr lang="es-CO" sz="2800" dirty="0" smtClean="0"/>
              <a:t>Ahora </a:t>
            </a:r>
            <a:r>
              <a:rPr lang="es-CO" sz="2800" dirty="0"/>
              <a:t>miremos cuales son los ejemplos de abstenerse de las cosas malas. </a:t>
            </a:r>
          </a:p>
        </p:txBody>
      </p:sp>
      <p:sp>
        <p:nvSpPr>
          <p:cNvPr id="4" name="3 Rectángulo"/>
          <p:cNvSpPr/>
          <p:nvPr/>
        </p:nvSpPr>
        <p:spPr>
          <a:xfrm>
            <a:off x="2987824" y="2258054"/>
            <a:ext cx="3312368" cy="3231654"/>
          </a:xfrm>
          <a:prstGeom prst="rect">
            <a:avLst/>
          </a:prstGeom>
        </p:spPr>
        <p:txBody>
          <a:bodyPr wrap="square">
            <a:spAutoFit/>
          </a:bodyPr>
          <a:lstStyle/>
          <a:p>
            <a:pPr algn="ctr"/>
            <a:r>
              <a:rPr lang="es-CO" sz="2400" b="1" dirty="0"/>
              <a:t>La mala alimentación: </a:t>
            </a:r>
          </a:p>
          <a:p>
            <a:pPr algn="ctr"/>
            <a:r>
              <a:rPr lang="es-CO" sz="2000" dirty="0"/>
              <a:t>Tenemos que abstenernos de consumir todas las golosinas, cualquiera que sea su nombre, también las comidas rápidas, las bebidas enlatadas o envasadas, frituras, condimentos, grasas y abstenernos de comer entre comidas</a:t>
            </a:r>
            <a:r>
              <a:rPr lang="es-CO" dirty="0"/>
              <a:t>. </a:t>
            </a:r>
          </a:p>
        </p:txBody>
      </p:sp>
      <p:pic>
        <p:nvPicPr>
          <p:cNvPr id="1026" name="Picture 2" descr="http://3.bp.blogspot.com/-us_Vp-bFdv4/TqNdx926IqI/AAAAAAAABkY/VQ3W191XNzE/s1600/chatarr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2987824"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OXDHlg-V_m1_QPfWkBgTrvfFD1WEfYlrqRaZEQa0G_xa9QYZJ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551837"/>
            <a:ext cx="2684512" cy="2582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toaDntAjEFm74TtxJtTvAijIPbB8EpPVqLdESsBTgrLAyIezLK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5489708"/>
            <a:ext cx="1800200" cy="135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091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fltVal val="0"/>
                                          </p:val>
                                        </p:tav>
                                        <p:tav tm="100000">
                                          <p:val>
                                            <p:strVal val="#ppt_w"/>
                                          </p:val>
                                        </p:tav>
                                      </p:tavLst>
                                    </p:anim>
                                    <p:anim calcmode="lin" valueType="num">
                                      <p:cBhvr>
                                        <p:cTn id="19" dur="1000" fill="hold"/>
                                        <p:tgtEl>
                                          <p:spTgt spid="1026"/>
                                        </p:tgtEl>
                                        <p:attrNameLst>
                                          <p:attrName>ppt_h</p:attrName>
                                        </p:attrNameLst>
                                      </p:cBhvr>
                                      <p:tavLst>
                                        <p:tav tm="0">
                                          <p:val>
                                            <p:fltVal val="0"/>
                                          </p:val>
                                        </p:tav>
                                        <p:tav tm="100000">
                                          <p:val>
                                            <p:strVal val="#ppt_h"/>
                                          </p:val>
                                        </p:tav>
                                      </p:tavLst>
                                    </p:anim>
                                    <p:anim calcmode="lin" valueType="num">
                                      <p:cBhvr>
                                        <p:cTn id="20" dur="1000" fill="hold"/>
                                        <p:tgtEl>
                                          <p:spTgt spid="1026"/>
                                        </p:tgtEl>
                                        <p:attrNameLst>
                                          <p:attrName>style.rotation</p:attrName>
                                        </p:attrNameLst>
                                      </p:cBhvr>
                                      <p:tavLst>
                                        <p:tav tm="0">
                                          <p:val>
                                            <p:fltVal val="90"/>
                                          </p:val>
                                        </p:tav>
                                        <p:tav tm="100000">
                                          <p:val>
                                            <p:fltVal val="0"/>
                                          </p:val>
                                        </p:tav>
                                      </p:tavLst>
                                    </p:anim>
                                    <p:animEffect transition="in" filter="fade">
                                      <p:cBhvr>
                                        <p:cTn id="21" dur="1000"/>
                                        <p:tgtEl>
                                          <p:spTgt spid="1026"/>
                                        </p:tgtEl>
                                      </p:cBhvr>
                                    </p:animEffect>
                                  </p:childTnLst>
                                </p:cTn>
                              </p:par>
                              <p:par>
                                <p:cTn id="22" presetID="31"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1000" fill="hold"/>
                                        <p:tgtEl>
                                          <p:spTgt spid="1028"/>
                                        </p:tgtEl>
                                        <p:attrNameLst>
                                          <p:attrName>ppt_w</p:attrName>
                                        </p:attrNameLst>
                                      </p:cBhvr>
                                      <p:tavLst>
                                        <p:tav tm="0">
                                          <p:val>
                                            <p:fltVal val="0"/>
                                          </p:val>
                                        </p:tav>
                                        <p:tav tm="100000">
                                          <p:val>
                                            <p:strVal val="#ppt_w"/>
                                          </p:val>
                                        </p:tav>
                                      </p:tavLst>
                                    </p:anim>
                                    <p:anim calcmode="lin" valueType="num">
                                      <p:cBhvr>
                                        <p:cTn id="25" dur="1000" fill="hold"/>
                                        <p:tgtEl>
                                          <p:spTgt spid="1028"/>
                                        </p:tgtEl>
                                        <p:attrNameLst>
                                          <p:attrName>ppt_h</p:attrName>
                                        </p:attrNameLst>
                                      </p:cBhvr>
                                      <p:tavLst>
                                        <p:tav tm="0">
                                          <p:val>
                                            <p:fltVal val="0"/>
                                          </p:val>
                                        </p:tav>
                                        <p:tav tm="100000">
                                          <p:val>
                                            <p:strVal val="#ppt_h"/>
                                          </p:val>
                                        </p:tav>
                                      </p:tavLst>
                                    </p:anim>
                                    <p:anim calcmode="lin" valueType="num">
                                      <p:cBhvr>
                                        <p:cTn id="26" dur="1000" fill="hold"/>
                                        <p:tgtEl>
                                          <p:spTgt spid="1028"/>
                                        </p:tgtEl>
                                        <p:attrNameLst>
                                          <p:attrName>style.rotation</p:attrName>
                                        </p:attrNameLst>
                                      </p:cBhvr>
                                      <p:tavLst>
                                        <p:tav tm="0">
                                          <p:val>
                                            <p:fltVal val="90"/>
                                          </p:val>
                                        </p:tav>
                                        <p:tav tm="100000">
                                          <p:val>
                                            <p:fltVal val="0"/>
                                          </p:val>
                                        </p:tav>
                                      </p:tavLst>
                                    </p:anim>
                                    <p:animEffect transition="in" filter="fade">
                                      <p:cBhvr>
                                        <p:cTn id="27" dur="1000"/>
                                        <p:tgtEl>
                                          <p:spTgt spid="1028"/>
                                        </p:tgtEl>
                                      </p:cBhvr>
                                    </p:animEffect>
                                  </p:childTnLst>
                                </p:cTn>
                              </p:par>
                              <p:par>
                                <p:cTn id="28" presetID="31"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 calcmode="lin" valueType="num">
                                      <p:cBhvr>
                                        <p:cTn id="30" dur="1000" fill="hold"/>
                                        <p:tgtEl>
                                          <p:spTgt spid="1030"/>
                                        </p:tgtEl>
                                        <p:attrNameLst>
                                          <p:attrName>ppt_w</p:attrName>
                                        </p:attrNameLst>
                                      </p:cBhvr>
                                      <p:tavLst>
                                        <p:tav tm="0">
                                          <p:val>
                                            <p:fltVal val="0"/>
                                          </p:val>
                                        </p:tav>
                                        <p:tav tm="100000">
                                          <p:val>
                                            <p:strVal val="#ppt_w"/>
                                          </p:val>
                                        </p:tav>
                                      </p:tavLst>
                                    </p:anim>
                                    <p:anim calcmode="lin" valueType="num">
                                      <p:cBhvr>
                                        <p:cTn id="31" dur="1000" fill="hold"/>
                                        <p:tgtEl>
                                          <p:spTgt spid="1030"/>
                                        </p:tgtEl>
                                        <p:attrNameLst>
                                          <p:attrName>ppt_h</p:attrName>
                                        </p:attrNameLst>
                                      </p:cBhvr>
                                      <p:tavLst>
                                        <p:tav tm="0">
                                          <p:val>
                                            <p:fltVal val="0"/>
                                          </p:val>
                                        </p:tav>
                                        <p:tav tm="100000">
                                          <p:val>
                                            <p:strVal val="#ppt_h"/>
                                          </p:val>
                                        </p:tav>
                                      </p:tavLst>
                                    </p:anim>
                                    <p:anim calcmode="lin" valueType="num">
                                      <p:cBhvr>
                                        <p:cTn id="32" dur="1000" fill="hold"/>
                                        <p:tgtEl>
                                          <p:spTgt spid="1030"/>
                                        </p:tgtEl>
                                        <p:attrNameLst>
                                          <p:attrName>style.rotation</p:attrName>
                                        </p:attrNameLst>
                                      </p:cBhvr>
                                      <p:tavLst>
                                        <p:tav tm="0">
                                          <p:val>
                                            <p:fltVal val="90"/>
                                          </p:val>
                                        </p:tav>
                                        <p:tav tm="100000">
                                          <p:val>
                                            <p:fltVal val="0"/>
                                          </p:val>
                                        </p:tav>
                                      </p:tavLst>
                                    </p:anim>
                                    <p:animEffect transition="in" filter="fade">
                                      <p:cBhvr>
                                        <p:cTn id="33"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1840" y="404664"/>
            <a:ext cx="2880320" cy="3024337"/>
          </a:xfrm>
        </p:spPr>
        <p:txBody>
          <a:bodyPr>
            <a:normAutofit/>
          </a:bodyPr>
          <a:lstStyle/>
          <a:p>
            <a:pPr marL="0" indent="0" algn="ctr">
              <a:buNone/>
            </a:pPr>
            <a:r>
              <a:rPr lang="es-CO" sz="3600" b="1" dirty="0" smtClean="0"/>
              <a:t>Bebidas </a:t>
            </a:r>
            <a:r>
              <a:rPr lang="es-CO" sz="3600" b="1" dirty="0"/>
              <a:t>alcohólicas: </a:t>
            </a:r>
          </a:p>
          <a:p>
            <a:pPr marL="0" indent="0" algn="ctr">
              <a:buNone/>
            </a:pPr>
            <a:r>
              <a:rPr lang="es-CO" sz="2400" dirty="0" smtClean="0"/>
              <a:t>Esta </a:t>
            </a:r>
            <a:r>
              <a:rPr lang="es-CO" sz="2400" dirty="0"/>
              <a:t>bebida no debe entrar a nuestro cuerpo ya que es un veneno </a:t>
            </a:r>
            <a:r>
              <a:rPr lang="es-CO" sz="2400" dirty="0" smtClean="0"/>
              <a:t>directo</a:t>
            </a:r>
            <a:r>
              <a:rPr lang="es-CO" sz="2400" dirty="0"/>
              <a:t>. </a:t>
            </a:r>
          </a:p>
        </p:txBody>
      </p:sp>
      <p:pic>
        <p:nvPicPr>
          <p:cNvPr id="2050" name="Picture 2" descr="http://cdn.20minutos.es/img2/recortes/2011/08/18/29381-600-4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305983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DF-AsCmjO4YCkY4bfHDRWQ3azzFjnHPrgVGrgkrXnuPgh6OQ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4665"/>
            <a:ext cx="286702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3.bp.blogspot.com/-o4jQXSv8WBo/TZZLx2JJUpI/AAAAAAAAAAM/TOJH607RbqA/s1600/JE5JNKCAXHTKK4CAIRJQ1UCAHWQ337CA9UJQG4CAJL0OMSCAS8YFFOCAA6JAY0CA6LL291CA9N7UWDCAS7FY84CA1QP4WBCADNPBZZCAW2S7LRCAZUO4X1CANV3XERCAMKHJ65CA19S3CJCARU0XR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570" y="3489343"/>
            <a:ext cx="4824536"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87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style.rotation</p:attrName>
                                        </p:attrNameLst>
                                      </p:cBhvr>
                                      <p:tavLst>
                                        <p:tav tm="0">
                                          <p:val>
                                            <p:fltVal val="90"/>
                                          </p:val>
                                        </p:tav>
                                        <p:tav tm="100000">
                                          <p:val>
                                            <p:fltVal val="0"/>
                                          </p:val>
                                        </p:tav>
                                      </p:tavLst>
                                    </p:anim>
                                    <p:animEffect transition="in" filter="fade">
                                      <p:cBhvr>
                                        <p:cTn id="24" dur="1000"/>
                                        <p:tgtEl>
                                          <p:spTgt spid="2050"/>
                                        </p:tgtEl>
                                      </p:cBhvr>
                                    </p:animEffect>
                                  </p:childTnLst>
                                </p:cTn>
                              </p:par>
                              <p:par>
                                <p:cTn id="25" presetID="3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animEffect transition="in" filter="wipe(down)">
                                      <p:cBhvr>
                                        <p:cTn id="35" dur="580">
                                          <p:stCondLst>
                                            <p:cond delay="0"/>
                                          </p:stCondLst>
                                        </p:cTn>
                                        <p:tgtEl>
                                          <p:spTgt spid="2056"/>
                                        </p:tgtEl>
                                      </p:cBhvr>
                                    </p:animEffect>
                                    <p:anim calcmode="lin" valueType="num">
                                      <p:cBhvr>
                                        <p:cTn id="36"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41" dur="26">
                                          <p:stCondLst>
                                            <p:cond delay="650"/>
                                          </p:stCondLst>
                                        </p:cTn>
                                        <p:tgtEl>
                                          <p:spTgt spid="2056"/>
                                        </p:tgtEl>
                                      </p:cBhvr>
                                      <p:to x="100000" y="60000"/>
                                    </p:animScale>
                                    <p:animScale>
                                      <p:cBhvr>
                                        <p:cTn id="42" dur="166" decel="50000">
                                          <p:stCondLst>
                                            <p:cond delay="676"/>
                                          </p:stCondLst>
                                        </p:cTn>
                                        <p:tgtEl>
                                          <p:spTgt spid="2056"/>
                                        </p:tgtEl>
                                      </p:cBhvr>
                                      <p:to x="100000" y="100000"/>
                                    </p:animScale>
                                    <p:animScale>
                                      <p:cBhvr>
                                        <p:cTn id="43" dur="26">
                                          <p:stCondLst>
                                            <p:cond delay="1312"/>
                                          </p:stCondLst>
                                        </p:cTn>
                                        <p:tgtEl>
                                          <p:spTgt spid="2056"/>
                                        </p:tgtEl>
                                      </p:cBhvr>
                                      <p:to x="100000" y="80000"/>
                                    </p:animScale>
                                    <p:animScale>
                                      <p:cBhvr>
                                        <p:cTn id="44" dur="166" decel="50000">
                                          <p:stCondLst>
                                            <p:cond delay="1338"/>
                                          </p:stCondLst>
                                        </p:cTn>
                                        <p:tgtEl>
                                          <p:spTgt spid="2056"/>
                                        </p:tgtEl>
                                      </p:cBhvr>
                                      <p:to x="100000" y="100000"/>
                                    </p:animScale>
                                    <p:animScale>
                                      <p:cBhvr>
                                        <p:cTn id="45" dur="26">
                                          <p:stCondLst>
                                            <p:cond delay="1642"/>
                                          </p:stCondLst>
                                        </p:cTn>
                                        <p:tgtEl>
                                          <p:spTgt spid="2056"/>
                                        </p:tgtEl>
                                      </p:cBhvr>
                                      <p:to x="100000" y="90000"/>
                                    </p:animScale>
                                    <p:animScale>
                                      <p:cBhvr>
                                        <p:cTn id="46" dur="166" decel="50000">
                                          <p:stCondLst>
                                            <p:cond delay="1668"/>
                                          </p:stCondLst>
                                        </p:cTn>
                                        <p:tgtEl>
                                          <p:spTgt spid="2056"/>
                                        </p:tgtEl>
                                      </p:cBhvr>
                                      <p:to x="100000" y="100000"/>
                                    </p:animScale>
                                    <p:animScale>
                                      <p:cBhvr>
                                        <p:cTn id="47" dur="26">
                                          <p:stCondLst>
                                            <p:cond delay="1808"/>
                                          </p:stCondLst>
                                        </p:cTn>
                                        <p:tgtEl>
                                          <p:spTgt spid="2056"/>
                                        </p:tgtEl>
                                      </p:cBhvr>
                                      <p:to x="100000" y="95000"/>
                                    </p:animScale>
                                    <p:animScale>
                                      <p:cBhvr>
                                        <p:cTn id="48"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Presentación en pantalla (4:3)</PresentationFormat>
  <Paragraphs>52</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LOS OCHO REMEDIOS NATURALES</vt:lpstr>
      <vt:lpstr>¿Qué es la temperancia?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OCHO REMEDIOS NATURALES</dc:title>
  <dc:creator>FAMILIA FIERRO CH</dc:creator>
  <cp:lastModifiedBy>FAMILIA FIERRO CH</cp:lastModifiedBy>
  <cp:revision>1</cp:revision>
  <dcterms:created xsi:type="dcterms:W3CDTF">2013-11-28T20:06:15Z</dcterms:created>
  <dcterms:modified xsi:type="dcterms:W3CDTF">2013-11-28T20:06:28Z</dcterms:modified>
</cp:coreProperties>
</file>