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0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A7603FC1-4988-4038-A824-8C07D817A81F}" type="datetimeFigureOut">
              <a:rPr lang="es-CO" smtClean="0"/>
              <a:t>28/11/2013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ACCAD6B-8ABD-4B8F-AB2A-4C314D325099}" type="slidenum">
              <a:rPr lang="es-CO" smtClean="0"/>
              <a:t>‹Nº›</a:t>
            </a:fld>
            <a:endParaRPr lang="es-CO"/>
          </a:p>
        </p:txBody>
      </p:sp>
    </p:spTree>
    <p:extLst>
      <p:ext uri="{BB962C8B-B14F-4D97-AF65-F5344CB8AC3E}">
        <p14:creationId xmlns:p14="http://schemas.microsoft.com/office/powerpoint/2010/main" val="869774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A7603FC1-4988-4038-A824-8C07D817A81F}" type="datetimeFigureOut">
              <a:rPr lang="es-CO" smtClean="0"/>
              <a:t>28/11/2013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ACCAD6B-8ABD-4B8F-AB2A-4C314D325099}" type="slidenum">
              <a:rPr lang="es-CO" smtClean="0"/>
              <a:t>‹Nº›</a:t>
            </a:fld>
            <a:endParaRPr lang="es-CO"/>
          </a:p>
        </p:txBody>
      </p:sp>
    </p:spTree>
    <p:extLst>
      <p:ext uri="{BB962C8B-B14F-4D97-AF65-F5344CB8AC3E}">
        <p14:creationId xmlns:p14="http://schemas.microsoft.com/office/powerpoint/2010/main" val="1282630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A7603FC1-4988-4038-A824-8C07D817A81F}" type="datetimeFigureOut">
              <a:rPr lang="es-CO" smtClean="0"/>
              <a:t>28/11/2013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ACCAD6B-8ABD-4B8F-AB2A-4C314D325099}" type="slidenum">
              <a:rPr lang="es-CO" smtClean="0"/>
              <a:t>‹Nº›</a:t>
            </a:fld>
            <a:endParaRPr lang="es-CO"/>
          </a:p>
        </p:txBody>
      </p:sp>
    </p:spTree>
    <p:extLst>
      <p:ext uri="{BB962C8B-B14F-4D97-AF65-F5344CB8AC3E}">
        <p14:creationId xmlns:p14="http://schemas.microsoft.com/office/powerpoint/2010/main" val="1102873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A7603FC1-4988-4038-A824-8C07D817A81F}" type="datetimeFigureOut">
              <a:rPr lang="es-CO" smtClean="0"/>
              <a:t>28/11/2013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ACCAD6B-8ABD-4B8F-AB2A-4C314D325099}" type="slidenum">
              <a:rPr lang="es-CO" smtClean="0"/>
              <a:t>‹Nº›</a:t>
            </a:fld>
            <a:endParaRPr lang="es-CO"/>
          </a:p>
        </p:txBody>
      </p:sp>
    </p:spTree>
    <p:extLst>
      <p:ext uri="{BB962C8B-B14F-4D97-AF65-F5344CB8AC3E}">
        <p14:creationId xmlns:p14="http://schemas.microsoft.com/office/powerpoint/2010/main" val="3728815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7603FC1-4988-4038-A824-8C07D817A81F}" type="datetimeFigureOut">
              <a:rPr lang="es-CO" smtClean="0"/>
              <a:t>28/11/2013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ACCAD6B-8ABD-4B8F-AB2A-4C314D325099}" type="slidenum">
              <a:rPr lang="es-CO" smtClean="0"/>
              <a:t>‹Nº›</a:t>
            </a:fld>
            <a:endParaRPr lang="es-CO"/>
          </a:p>
        </p:txBody>
      </p:sp>
    </p:spTree>
    <p:extLst>
      <p:ext uri="{BB962C8B-B14F-4D97-AF65-F5344CB8AC3E}">
        <p14:creationId xmlns:p14="http://schemas.microsoft.com/office/powerpoint/2010/main" val="1577832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A7603FC1-4988-4038-A824-8C07D817A81F}" type="datetimeFigureOut">
              <a:rPr lang="es-CO" smtClean="0"/>
              <a:t>28/11/2013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2ACCAD6B-8ABD-4B8F-AB2A-4C314D325099}" type="slidenum">
              <a:rPr lang="es-CO" smtClean="0"/>
              <a:t>‹Nº›</a:t>
            </a:fld>
            <a:endParaRPr lang="es-CO"/>
          </a:p>
        </p:txBody>
      </p:sp>
    </p:spTree>
    <p:extLst>
      <p:ext uri="{BB962C8B-B14F-4D97-AF65-F5344CB8AC3E}">
        <p14:creationId xmlns:p14="http://schemas.microsoft.com/office/powerpoint/2010/main" val="3597640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A7603FC1-4988-4038-A824-8C07D817A81F}" type="datetimeFigureOut">
              <a:rPr lang="es-CO" smtClean="0"/>
              <a:t>28/11/2013</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2ACCAD6B-8ABD-4B8F-AB2A-4C314D325099}" type="slidenum">
              <a:rPr lang="es-CO" smtClean="0"/>
              <a:t>‹Nº›</a:t>
            </a:fld>
            <a:endParaRPr lang="es-CO"/>
          </a:p>
        </p:txBody>
      </p:sp>
    </p:spTree>
    <p:extLst>
      <p:ext uri="{BB962C8B-B14F-4D97-AF65-F5344CB8AC3E}">
        <p14:creationId xmlns:p14="http://schemas.microsoft.com/office/powerpoint/2010/main" val="1774113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A7603FC1-4988-4038-A824-8C07D817A81F}" type="datetimeFigureOut">
              <a:rPr lang="es-CO" smtClean="0"/>
              <a:t>28/11/2013</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2ACCAD6B-8ABD-4B8F-AB2A-4C314D325099}" type="slidenum">
              <a:rPr lang="es-CO" smtClean="0"/>
              <a:t>‹Nº›</a:t>
            </a:fld>
            <a:endParaRPr lang="es-CO"/>
          </a:p>
        </p:txBody>
      </p:sp>
    </p:spTree>
    <p:extLst>
      <p:ext uri="{BB962C8B-B14F-4D97-AF65-F5344CB8AC3E}">
        <p14:creationId xmlns:p14="http://schemas.microsoft.com/office/powerpoint/2010/main" val="3886857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7603FC1-4988-4038-A824-8C07D817A81F}" type="datetimeFigureOut">
              <a:rPr lang="es-CO" smtClean="0"/>
              <a:t>28/11/2013</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2ACCAD6B-8ABD-4B8F-AB2A-4C314D325099}" type="slidenum">
              <a:rPr lang="es-CO" smtClean="0"/>
              <a:t>‹Nº›</a:t>
            </a:fld>
            <a:endParaRPr lang="es-CO"/>
          </a:p>
        </p:txBody>
      </p:sp>
    </p:spTree>
    <p:extLst>
      <p:ext uri="{BB962C8B-B14F-4D97-AF65-F5344CB8AC3E}">
        <p14:creationId xmlns:p14="http://schemas.microsoft.com/office/powerpoint/2010/main" val="1670538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7603FC1-4988-4038-A824-8C07D817A81F}" type="datetimeFigureOut">
              <a:rPr lang="es-CO" smtClean="0"/>
              <a:t>28/11/2013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2ACCAD6B-8ABD-4B8F-AB2A-4C314D325099}" type="slidenum">
              <a:rPr lang="es-CO" smtClean="0"/>
              <a:t>‹Nº›</a:t>
            </a:fld>
            <a:endParaRPr lang="es-CO"/>
          </a:p>
        </p:txBody>
      </p:sp>
    </p:spTree>
    <p:extLst>
      <p:ext uri="{BB962C8B-B14F-4D97-AF65-F5344CB8AC3E}">
        <p14:creationId xmlns:p14="http://schemas.microsoft.com/office/powerpoint/2010/main" val="2609610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7603FC1-4988-4038-A824-8C07D817A81F}" type="datetimeFigureOut">
              <a:rPr lang="es-CO" smtClean="0"/>
              <a:t>28/11/2013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2ACCAD6B-8ABD-4B8F-AB2A-4C314D325099}" type="slidenum">
              <a:rPr lang="es-CO" smtClean="0"/>
              <a:t>‹Nº›</a:t>
            </a:fld>
            <a:endParaRPr lang="es-CO"/>
          </a:p>
        </p:txBody>
      </p:sp>
    </p:spTree>
    <p:extLst>
      <p:ext uri="{BB962C8B-B14F-4D97-AF65-F5344CB8AC3E}">
        <p14:creationId xmlns:p14="http://schemas.microsoft.com/office/powerpoint/2010/main" val="2603873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603FC1-4988-4038-A824-8C07D817A81F}" type="datetimeFigureOut">
              <a:rPr lang="es-CO" smtClean="0"/>
              <a:t>28/11/2013</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CCAD6B-8ABD-4B8F-AB2A-4C314D325099}" type="slidenum">
              <a:rPr lang="es-CO" smtClean="0"/>
              <a:t>‹Nº›</a:t>
            </a:fld>
            <a:endParaRPr lang="es-CO"/>
          </a:p>
        </p:txBody>
      </p:sp>
    </p:spTree>
    <p:extLst>
      <p:ext uri="{BB962C8B-B14F-4D97-AF65-F5344CB8AC3E}">
        <p14:creationId xmlns:p14="http://schemas.microsoft.com/office/powerpoint/2010/main" val="1288985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476672"/>
            <a:ext cx="7772400" cy="1470025"/>
          </a:xfrm>
          <a:blipFill>
            <a:blip r:embed="rId2"/>
            <a:tile tx="0" ty="0" sx="100000" sy="100000" flip="none" algn="tl"/>
          </a:blipFill>
        </p:spPr>
        <p:txBody>
          <a:bodyPr>
            <a:normAutofit/>
          </a:bodyPr>
          <a:lstStyle/>
          <a:p>
            <a:r>
              <a:rPr lang="es-CO" b="1" dirty="0" smtClean="0"/>
              <a:t>LOS OCHO REMEDIOS </a:t>
            </a:r>
            <a:r>
              <a:rPr lang="es-CO" b="1" dirty="0" smtClean="0">
                <a:solidFill>
                  <a:srgbClr val="FF0000"/>
                </a:solidFill>
              </a:rPr>
              <a:t>NATURALES</a:t>
            </a:r>
            <a:endParaRPr lang="es-CO" b="1" dirty="0">
              <a:solidFill>
                <a:srgbClr val="FF0000"/>
              </a:solidFill>
            </a:endParaRPr>
          </a:p>
        </p:txBody>
      </p:sp>
      <p:pic>
        <p:nvPicPr>
          <p:cNvPr id="4" name="Picture 2" descr="http://www.tropicanafm.com/images/1611546_n_vir3.jpg?u=24054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2276873"/>
            <a:ext cx="4536504" cy="3456384"/>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2339752" y="5733257"/>
            <a:ext cx="4536504" cy="769441"/>
          </a:xfrm>
          <a:prstGeom prst="rect">
            <a:avLst/>
          </a:prstGeom>
        </p:spPr>
        <p:txBody>
          <a:bodyPr wrap="square">
            <a:spAutoFit/>
          </a:bodyPr>
          <a:lstStyle/>
          <a:p>
            <a:pPr algn="ctr"/>
            <a:r>
              <a:rPr lang="es-CO" sz="4400" b="1" i="1" dirty="0" smtClean="0"/>
              <a:t>2. El Descanso </a:t>
            </a:r>
            <a:endParaRPr lang="es-CO" sz="4400" b="1" i="1" dirty="0"/>
          </a:p>
        </p:txBody>
      </p:sp>
    </p:spTree>
    <p:extLst>
      <p:ext uri="{BB962C8B-B14F-4D97-AF65-F5344CB8AC3E}">
        <p14:creationId xmlns:p14="http://schemas.microsoft.com/office/powerpoint/2010/main" val="311466063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ppt_w</p:attrName>
                                        </p:attrNameLst>
                                      </p:cBhvr>
                                      <p:tavLst>
                                        <p:tav tm="0">
                                          <p:val>
                                            <p:fltVal val="0"/>
                                          </p:val>
                                        </p:tav>
                                        <p:tav tm="100000">
                                          <p:val>
                                            <p:strVal val="#ppt_w"/>
                                          </p:val>
                                        </p:tav>
                                      </p:tavLst>
                                    </p:anim>
                                    <p:anim calcmode="lin" valueType="num">
                                      <p:cBhvr>
                                        <p:cTn id="14" dur="1000" fill="hold"/>
                                        <p:tgtEl>
                                          <p:spTgt spid="3"/>
                                        </p:tgtEl>
                                        <p:attrNameLst>
                                          <p:attrName>ppt_h</p:attrName>
                                        </p:attrNameLst>
                                      </p:cBhvr>
                                      <p:tavLst>
                                        <p:tav tm="0">
                                          <p:val>
                                            <p:fltVal val="0"/>
                                          </p:val>
                                        </p:tav>
                                        <p:tav tm="100000">
                                          <p:val>
                                            <p:strVal val="#ppt_h"/>
                                          </p:val>
                                        </p:tav>
                                      </p:tavLst>
                                    </p:anim>
                                    <p:anim calcmode="lin" valueType="num">
                                      <p:cBhvr>
                                        <p:cTn id="15" dur="1000" fill="hold"/>
                                        <p:tgtEl>
                                          <p:spTgt spid="3"/>
                                        </p:tgtEl>
                                        <p:attrNameLst>
                                          <p:attrName>style.rotation</p:attrName>
                                        </p:attrNameLst>
                                      </p:cBhvr>
                                      <p:tavLst>
                                        <p:tav tm="0">
                                          <p:val>
                                            <p:fltVal val="90"/>
                                          </p:val>
                                        </p:tav>
                                        <p:tav tm="100000">
                                          <p:val>
                                            <p:fltVal val="0"/>
                                          </p:val>
                                        </p:tav>
                                      </p:tavLst>
                                    </p:anim>
                                    <p:animEffect transition="in" filter="fade">
                                      <p:cBhvr>
                                        <p:cTn id="16"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6048672"/>
          </a:xfrm>
        </p:spPr>
        <p:txBody>
          <a:bodyPr>
            <a:normAutofit fontScale="85000" lnSpcReduction="20000"/>
          </a:bodyPr>
          <a:lstStyle/>
          <a:p>
            <a:pPr marL="0" indent="0" algn="ctr">
              <a:buNone/>
            </a:pPr>
            <a:r>
              <a:rPr lang="es-CO" sz="3600" b="1" i="1" dirty="0"/>
              <a:t>Hablemos de los horarios más recomendados para </a:t>
            </a:r>
            <a:r>
              <a:rPr lang="es-CO" sz="3600" b="1" i="1" dirty="0" smtClean="0"/>
              <a:t>dormir: </a:t>
            </a:r>
          </a:p>
          <a:p>
            <a:pPr marL="0" indent="0" algn="ctr">
              <a:buNone/>
            </a:pPr>
            <a:endParaRPr lang="es-CO" sz="3600" b="1" i="1" dirty="0"/>
          </a:p>
          <a:p>
            <a:pPr marL="0" indent="0" algn="ctr">
              <a:buNone/>
            </a:pPr>
            <a:r>
              <a:rPr lang="es-CO" dirty="0"/>
              <a:t>N</a:t>
            </a:r>
            <a:r>
              <a:rPr lang="es-CO" dirty="0" smtClean="0"/>
              <a:t>uestro </a:t>
            </a:r>
            <a:r>
              <a:rPr lang="es-CO" dirty="0"/>
              <a:t>cuerpo </a:t>
            </a:r>
            <a:r>
              <a:rPr lang="es-CO" dirty="0" smtClean="0"/>
              <a:t>produce </a:t>
            </a:r>
            <a:r>
              <a:rPr lang="es-CO" dirty="0"/>
              <a:t>una sustancia llamada “melatonina” que es la que hace que nuestro sueño </a:t>
            </a:r>
            <a:r>
              <a:rPr lang="es-CO" dirty="0" smtClean="0"/>
              <a:t>sea </a:t>
            </a:r>
            <a:r>
              <a:rPr lang="es-CO" dirty="0"/>
              <a:t>mas reparador a nuestro sistema, es producida por nuestro cuerpo en mayores </a:t>
            </a:r>
            <a:r>
              <a:rPr lang="es-CO" dirty="0" smtClean="0"/>
              <a:t>cantidades </a:t>
            </a:r>
            <a:r>
              <a:rPr lang="es-CO" dirty="0"/>
              <a:t>cuando todo esta en oscuras, </a:t>
            </a:r>
            <a:endParaRPr lang="es-CO" dirty="0" smtClean="0"/>
          </a:p>
          <a:p>
            <a:pPr marL="0" indent="0" algn="ctr">
              <a:buNone/>
            </a:pPr>
            <a:r>
              <a:rPr lang="es-CO" dirty="0" smtClean="0"/>
              <a:t>así </a:t>
            </a:r>
            <a:r>
              <a:rPr lang="es-CO" dirty="0"/>
              <a:t>que si usted tiene algo que provoque un </a:t>
            </a:r>
            <a:r>
              <a:rPr lang="es-CO" dirty="0" smtClean="0"/>
              <a:t>poco </a:t>
            </a:r>
            <a:r>
              <a:rPr lang="es-CO" dirty="0"/>
              <a:t>de luz en el cuarto en que duerme será motivo suficiente para no tener un </a:t>
            </a:r>
            <a:r>
              <a:rPr lang="es-CO" dirty="0" smtClean="0"/>
              <a:t>sueño </a:t>
            </a:r>
            <a:r>
              <a:rPr lang="es-CO" dirty="0"/>
              <a:t>reparador, nuestro cuerpo si podrá dormir, pero esta sustancia no saldrá en las </a:t>
            </a:r>
            <a:r>
              <a:rPr lang="es-CO" dirty="0" smtClean="0"/>
              <a:t>cantidades </a:t>
            </a:r>
            <a:r>
              <a:rPr lang="es-CO" dirty="0"/>
              <a:t>que necesitamos para beneficiar a nuestro cuerpo, solo saldrá en las </a:t>
            </a:r>
            <a:r>
              <a:rPr lang="es-CO" dirty="0" smtClean="0"/>
              <a:t>cantidades </a:t>
            </a:r>
            <a:r>
              <a:rPr lang="es-CO" dirty="0"/>
              <a:t>que necesitamos si está en oscuras. </a:t>
            </a:r>
            <a:r>
              <a:rPr lang="es-CO" dirty="0" smtClean="0"/>
              <a:t> </a:t>
            </a:r>
            <a:endParaRPr lang="es-CO" dirty="0"/>
          </a:p>
        </p:txBody>
      </p:sp>
    </p:spTree>
    <p:extLst>
      <p:ext uri="{BB962C8B-B14F-4D97-AF65-F5344CB8AC3E}">
        <p14:creationId xmlns:p14="http://schemas.microsoft.com/office/powerpoint/2010/main" val="98598170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6048672"/>
          </a:xfrm>
        </p:spPr>
        <p:txBody>
          <a:bodyPr>
            <a:normAutofit fontScale="92500" lnSpcReduction="20000"/>
          </a:bodyPr>
          <a:lstStyle/>
          <a:p>
            <a:pPr marL="0" indent="0" algn="ctr">
              <a:buNone/>
            </a:pPr>
            <a:r>
              <a:rPr lang="es-CO" dirty="0"/>
              <a:t>Nuestro sueño sería de mejor calidad si logramos dormir la mayor cantidad de </a:t>
            </a:r>
            <a:r>
              <a:rPr lang="es-CO" dirty="0" smtClean="0"/>
              <a:t>horas </a:t>
            </a:r>
            <a:r>
              <a:rPr lang="es-CO" dirty="0"/>
              <a:t>posibles antes de la media noche, ya que a esta hora es cuando el cuerpo puede </a:t>
            </a:r>
            <a:r>
              <a:rPr lang="es-CO" dirty="0" smtClean="0"/>
              <a:t>producir </a:t>
            </a:r>
            <a:r>
              <a:rPr lang="es-CO" dirty="0"/>
              <a:t>más </a:t>
            </a:r>
            <a:r>
              <a:rPr lang="es-CO" dirty="0" smtClean="0"/>
              <a:t>melatonina. </a:t>
            </a:r>
          </a:p>
          <a:p>
            <a:pPr marL="0" indent="0" algn="ctr">
              <a:buNone/>
            </a:pPr>
            <a:r>
              <a:rPr lang="es-CO" dirty="0"/>
              <a:t>U</a:t>
            </a:r>
            <a:r>
              <a:rPr lang="es-CO" dirty="0" smtClean="0"/>
              <a:t>n </a:t>
            </a:r>
            <a:r>
              <a:rPr lang="es-CO" dirty="0"/>
              <a:t>ejemplo sería que según su trabajo, condiciones físicas, </a:t>
            </a:r>
            <a:r>
              <a:rPr lang="es-CO" dirty="0" smtClean="0"/>
              <a:t>usted </a:t>
            </a:r>
            <a:r>
              <a:rPr lang="es-CO" dirty="0"/>
              <a:t>necesita dormir de </a:t>
            </a:r>
            <a:r>
              <a:rPr lang="es-CO" dirty="0" smtClean="0"/>
              <a:t>7 </a:t>
            </a:r>
            <a:r>
              <a:rPr lang="es-CO" dirty="0"/>
              <a:t>a 8 horas (hora promedio para un adulto) la mayor parte </a:t>
            </a:r>
            <a:r>
              <a:rPr lang="es-CO" dirty="0" smtClean="0"/>
              <a:t>de </a:t>
            </a:r>
            <a:r>
              <a:rPr lang="es-CO" dirty="0"/>
              <a:t>esas horas tendrá que ser antes de las 12:00 de media noche y así </a:t>
            </a:r>
            <a:r>
              <a:rPr lang="es-CO" dirty="0" smtClean="0"/>
              <a:t>usted obtendría lo siguiente:</a:t>
            </a:r>
          </a:p>
          <a:p>
            <a:pPr marL="0" indent="0" algn="ctr">
              <a:buNone/>
            </a:pPr>
            <a:endParaRPr lang="es-CO" dirty="0" smtClean="0"/>
          </a:p>
          <a:p>
            <a:pPr marL="0" indent="0" algn="ctr">
              <a:buNone/>
            </a:pPr>
            <a:r>
              <a:rPr lang="es-CO" dirty="0" smtClean="0"/>
              <a:t>1). </a:t>
            </a:r>
            <a:r>
              <a:rPr lang="es-CO" dirty="0">
                <a:solidFill>
                  <a:srgbClr val="FF0000"/>
                </a:solidFill>
              </a:rPr>
              <a:t>T</a:t>
            </a:r>
            <a:r>
              <a:rPr lang="es-CO" dirty="0" smtClean="0">
                <a:solidFill>
                  <a:srgbClr val="FF0000"/>
                </a:solidFill>
              </a:rPr>
              <a:t>endría </a:t>
            </a:r>
            <a:r>
              <a:rPr lang="es-CO" dirty="0">
                <a:solidFill>
                  <a:srgbClr val="FF0000"/>
                </a:solidFill>
              </a:rPr>
              <a:t>un </a:t>
            </a:r>
            <a:r>
              <a:rPr lang="es-CO" dirty="0" smtClean="0">
                <a:solidFill>
                  <a:srgbClr val="FF0000"/>
                </a:solidFill>
              </a:rPr>
              <a:t>sueño </a:t>
            </a:r>
            <a:r>
              <a:rPr lang="es-CO" dirty="0">
                <a:solidFill>
                  <a:srgbClr val="FF0000"/>
                </a:solidFill>
              </a:rPr>
              <a:t>capaz de prevenirle muchas </a:t>
            </a:r>
            <a:r>
              <a:rPr lang="es-CO" dirty="0" smtClean="0">
                <a:solidFill>
                  <a:srgbClr val="FF0000"/>
                </a:solidFill>
              </a:rPr>
              <a:t>enfermedades.</a:t>
            </a:r>
          </a:p>
          <a:p>
            <a:pPr marL="0" indent="0" algn="ctr">
              <a:buNone/>
            </a:pPr>
            <a:r>
              <a:rPr lang="es-CO" dirty="0" smtClean="0"/>
              <a:t>2). </a:t>
            </a:r>
            <a:r>
              <a:rPr lang="es-CO" dirty="0">
                <a:solidFill>
                  <a:srgbClr val="00B0F0"/>
                </a:solidFill>
              </a:rPr>
              <a:t>S</a:t>
            </a:r>
            <a:r>
              <a:rPr lang="es-CO" dirty="0" smtClean="0">
                <a:solidFill>
                  <a:srgbClr val="00B0F0"/>
                </a:solidFill>
              </a:rPr>
              <a:t>e </a:t>
            </a:r>
            <a:r>
              <a:rPr lang="es-CO" dirty="0">
                <a:solidFill>
                  <a:srgbClr val="00B0F0"/>
                </a:solidFill>
              </a:rPr>
              <a:t>levantaría con mas energías, de </a:t>
            </a:r>
            <a:r>
              <a:rPr lang="es-CO" dirty="0" smtClean="0">
                <a:solidFill>
                  <a:srgbClr val="00B0F0"/>
                </a:solidFill>
              </a:rPr>
              <a:t>mejor entusiasmo</a:t>
            </a:r>
            <a:r>
              <a:rPr lang="es-CO" dirty="0" smtClean="0"/>
              <a:t>.</a:t>
            </a:r>
          </a:p>
          <a:p>
            <a:pPr marL="0" indent="0" algn="ctr">
              <a:buNone/>
            </a:pPr>
            <a:r>
              <a:rPr lang="es-CO" dirty="0" smtClean="0"/>
              <a:t>3</a:t>
            </a:r>
            <a:r>
              <a:rPr lang="es-CO" dirty="0" smtClean="0">
                <a:solidFill>
                  <a:srgbClr val="002060"/>
                </a:solidFill>
              </a:rPr>
              <a:t>). Por tanto su </a:t>
            </a:r>
            <a:r>
              <a:rPr lang="es-CO" dirty="0">
                <a:solidFill>
                  <a:srgbClr val="002060"/>
                </a:solidFill>
              </a:rPr>
              <a:t>día sería más placentero</a:t>
            </a:r>
            <a:r>
              <a:rPr lang="es-CO" dirty="0"/>
              <a:t>. </a:t>
            </a:r>
          </a:p>
          <a:p>
            <a:endParaRPr lang="es-CO" dirty="0"/>
          </a:p>
        </p:txBody>
      </p:sp>
    </p:spTree>
    <p:extLst>
      <p:ext uri="{BB962C8B-B14F-4D97-AF65-F5344CB8AC3E}">
        <p14:creationId xmlns:p14="http://schemas.microsoft.com/office/powerpoint/2010/main" val="123177867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6048672"/>
          </a:xfr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a:normAutofit fontScale="85000" lnSpcReduction="10000"/>
          </a:bodyPr>
          <a:lstStyle/>
          <a:p>
            <a:pPr marL="0" indent="0" algn="ctr">
              <a:buNone/>
            </a:pPr>
            <a:endParaRPr lang="es-CO" dirty="0" smtClean="0"/>
          </a:p>
          <a:p>
            <a:pPr marL="0" indent="0" algn="ctr">
              <a:buNone/>
            </a:pPr>
            <a:r>
              <a:rPr lang="es-CO" dirty="0" smtClean="0"/>
              <a:t>La </a:t>
            </a:r>
            <a:r>
              <a:rPr lang="es-CO" dirty="0"/>
              <a:t>falta de tiempo en su sueño, o la falta de aprovechar las mejores horas para </a:t>
            </a:r>
            <a:r>
              <a:rPr lang="es-CO" dirty="0" smtClean="0"/>
              <a:t>dormir, traería las siguientes consecuencias:</a:t>
            </a:r>
          </a:p>
          <a:p>
            <a:pPr marL="0" indent="0">
              <a:buNone/>
            </a:pPr>
            <a:r>
              <a:rPr lang="es-CO" dirty="0" smtClean="0"/>
              <a:t> </a:t>
            </a:r>
          </a:p>
          <a:p>
            <a:pPr marL="514350" indent="-514350">
              <a:buAutoNum type="arabicPeriod"/>
            </a:pPr>
            <a:r>
              <a:rPr lang="es-CO" dirty="0" smtClean="0"/>
              <a:t>Terminan </a:t>
            </a:r>
            <a:r>
              <a:rPr lang="es-CO" dirty="0"/>
              <a:t>acortando la vida de las </a:t>
            </a:r>
            <a:r>
              <a:rPr lang="es-CO" dirty="0" smtClean="0"/>
              <a:t>personas.</a:t>
            </a:r>
          </a:p>
          <a:p>
            <a:pPr marL="514350" indent="-514350">
              <a:buAutoNum type="arabicPeriod" startAt="2"/>
            </a:pPr>
            <a:r>
              <a:rPr lang="es-CO" dirty="0" smtClean="0"/>
              <a:t>Las </a:t>
            </a:r>
            <a:r>
              <a:rPr lang="es-CO" dirty="0"/>
              <a:t>personas que se </a:t>
            </a:r>
            <a:r>
              <a:rPr lang="es-CO" dirty="0" smtClean="0"/>
              <a:t>desvelan </a:t>
            </a:r>
            <a:r>
              <a:rPr lang="es-CO" dirty="0"/>
              <a:t>por trabajo o por diversión terminan envejeciendo más rápidamente que las </a:t>
            </a:r>
            <a:r>
              <a:rPr lang="es-CO" dirty="0" smtClean="0"/>
              <a:t>personas </a:t>
            </a:r>
            <a:r>
              <a:rPr lang="es-CO" dirty="0"/>
              <a:t>que no lo hacen</a:t>
            </a:r>
            <a:r>
              <a:rPr lang="es-CO" dirty="0" smtClean="0"/>
              <a:t>.</a:t>
            </a:r>
            <a:endParaRPr lang="es-CO" dirty="0"/>
          </a:p>
          <a:p>
            <a:pPr marL="0" indent="0">
              <a:buNone/>
            </a:pPr>
            <a:endParaRPr lang="es-CO" dirty="0" smtClean="0"/>
          </a:p>
          <a:p>
            <a:pPr marL="0" indent="0" algn="ctr">
              <a:buNone/>
            </a:pPr>
            <a:r>
              <a:rPr lang="es-CO" b="1" dirty="0" smtClean="0">
                <a:solidFill>
                  <a:srgbClr val="FF0000"/>
                </a:solidFill>
              </a:rPr>
              <a:t>Podemos decir con gratitud:  «</a:t>
            </a:r>
            <a:r>
              <a:rPr lang="es-CO" b="1" dirty="0" smtClean="0">
                <a:solidFill>
                  <a:srgbClr val="FF0000"/>
                </a:solidFill>
                <a:latin typeface="Agency FB" pitchFamily="34" charset="0"/>
              </a:rPr>
              <a:t>Gracias Dios, por haber dejado el sábado como día de reposo, para adorarte y para reposar de nuestras faenas semanales, y también por haber dejado la noche para descansar de las faenas diarias. Gracias </a:t>
            </a:r>
            <a:r>
              <a:rPr lang="es-CO" b="1" dirty="0">
                <a:solidFill>
                  <a:srgbClr val="FF0000"/>
                </a:solidFill>
                <a:latin typeface="Agency FB" pitchFamily="34" charset="0"/>
              </a:rPr>
              <a:t>S</a:t>
            </a:r>
            <a:r>
              <a:rPr lang="es-CO" b="1" dirty="0" smtClean="0">
                <a:solidFill>
                  <a:srgbClr val="FF0000"/>
                </a:solidFill>
                <a:latin typeface="Agency FB" pitchFamily="34" charset="0"/>
              </a:rPr>
              <a:t>eñor</a:t>
            </a:r>
            <a:r>
              <a:rPr lang="es-CO" b="1" dirty="0" smtClean="0">
                <a:solidFill>
                  <a:srgbClr val="FF0000"/>
                </a:solidFill>
              </a:rPr>
              <a:t>»</a:t>
            </a:r>
          </a:p>
        </p:txBody>
      </p:sp>
    </p:spTree>
    <p:extLst>
      <p:ext uri="{BB962C8B-B14F-4D97-AF65-F5344CB8AC3E}">
        <p14:creationId xmlns:p14="http://schemas.microsoft.com/office/powerpoint/2010/main" val="161091841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1)">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heel(1)">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heel(1)">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heel(1)">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i="1" dirty="0">
                <a:latin typeface="Agency FB" pitchFamily="34" charset="0"/>
              </a:rPr>
              <a:t>Descanso suficiente</a:t>
            </a:r>
            <a:endParaRPr lang="es-CO" dirty="0"/>
          </a:p>
        </p:txBody>
      </p:sp>
      <p:sp>
        <p:nvSpPr>
          <p:cNvPr id="3" name="2 Marcador de contenido"/>
          <p:cNvSpPr>
            <a:spLocks noGrp="1"/>
          </p:cNvSpPr>
          <p:nvPr>
            <p:ph idx="1"/>
          </p:nvPr>
        </p:nvSpPr>
        <p:spPr>
          <a:xfrm>
            <a:off x="457200" y="1600200"/>
            <a:ext cx="8229600" cy="5069160"/>
          </a:xfrm>
        </p:spPr>
        <p:txBody>
          <a:bodyPr>
            <a:normAutofit fontScale="92500" lnSpcReduction="10000"/>
          </a:bodyPr>
          <a:lstStyle/>
          <a:p>
            <a:pPr marL="0" indent="0" algn="ctr">
              <a:buNone/>
            </a:pPr>
            <a:r>
              <a:rPr lang="es-CO" sz="2800" dirty="0" smtClean="0"/>
              <a:t>En cierta parte de la Biblia dice:</a:t>
            </a:r>
            <a:r>
              <a:rPr lang="es-CO" sz="2800" b="1" baseline="30000" dirty="0" smtClean="0"/>
              <a:t> </a:t>
            </a:r>
          </a:p>
          <a:p>
            <a:pPr marL="0" indent="0" algn="ctr">
              <a:buNone/>
            </a:pPr>
            <a:r>
              <a:rPr lang="es-CO" sz="2800" dirty="0" smtClean="0">
                <a:latin typeface="Agency FB" pitchFamily="34" charset="0"/>
              </a:rPr>
              <a:t>Fueron</a:t>
            </a:r>
            <a:r>
              <a:rPr lang="es-CO" sz="2800" dirty="0">
                <a:latin typeface="Agency FB" pitchFamily="34" charset="0"/>
              </a:rPr>
              <a:t>, pues, acabados los cielos y la tierra, y todo el ejército de ellos. </a:t>
            </a:r>
            <a:r>
              <a:rPr lang="es-CO" sz="2800" b="1" baseline="30000" dirty="0" smtClean="0">
                <a:latin typeface="Agency FB" pitchFamily="34" charset="0"/>
              </a:rPr>
              <a:t>2 </a:t>
            </a:r>
            <a:r>
              <a:rPr lang="es-CO" sz="2800" dirty="0">
                <a:latin typeface="Agency FB" pitchFamily="34" charset="0"/>
              </a:rPr>
              <a:t>Y acabó Dios en el día séptimo la obra que hizo; y </a:t>
            </a:r>
            <a:r>
              <a:rPr lang="es-CO" sz="2800" b="1" u="sng" dirty="0">
                <a:latin typeface="Agency FB" pitchFamily="34" charset="0"/>
              </a:rPr>
              <a:t>reposó</a:t>
            </a:r>
            <a:r>
              <a:rPr lang="es-CO" sz="2800" dirty="0">
                <a:latin typeface="Agency FB" pitchFamily="34" charset="0"/>
              </a:rPr>
              <a:t> el día séptimo de toda la obra que hizo. </a:t>
            </a:r>
            <a:r>
              <a:rPr lang="es-CO" sz="2800" b="1" baseline="30000" dirty="0" smtClean="0">
                <a:latin typeface="Agency FB" pitchFamily="34" charset="0"/>
              </a:rPr>
              <a:t>3 </a:t>
            </a:r>
            <a:r>
              <a:rPr lang="es-CO" sz="2800" dirty="0">
                <a:latin typeface="Agency FB" pitchFamily="34" charset="0"/>
              </a:rPr>
              <a:t>Y bendijo Dios al día séptimo, y lo santificó, porque en él </a:t>
            </a:r>
            <a:r>
              <a:rPr lang="es-CO" sz="2800" b="1" i="1" u="sng" dirty="0">
                <a:latin typeface="Agency FB" pitchFamily="34" charset="0"/>
              </a:rPr>
              <a:t>reposó</a:t>
            </a:r>
            <a:r>
              <a:rPr lang="es-CO" sz="2800" dirty="0">
                <a:latin typeface="Agency FB" pitchFamily="34" charset="0"/>
              </a:rPr>
              <a:t> de toda la obra que había hecho en la </a:t>
            </a:r>
            <a:r>
              <a:rPr lang="es-CO" sz="2800" dirty="0" smtClean="0">
                <a:latin typeface="Agency FB" pitchFamily="34" charset="0"/>
              </a:rPr>
              <a:t>creación </a:t>
            </a:r>
            <a:r>
              <a:rPr lang="es-CO" sz="2800" dirty="0" smtClean="0">
                <a:solidFill>
                  <a:srgbClr val="FF0000"/>
                </a:solidFill>
                <a:latin typeface="Agency FB" pitchFamily="34" charset="0"/>
              </a:rPr>
              <a:t>(Gén.2:1-3).</a:t>
            </a:r>
          </a:p>
          <a:p>
            <a:pPr marL="0" indent="0" algn="ctr">
              <a:buNone/>
            </a:pPr>
            <a:endParaRPr lang="es-CO" sz="2800" dirty="0" smtClean="0">
              <a:latin typeface="+mj-lt"/>
            </a:endParaRPr>
          </a:p>
          <a:p>
            <a:pPr marL="0" indent="0" algn="ctr">
              <a:buNone/>
            </a:pPr>
            <a:r>
              <a:rPr lang="es-CO" sz="2800" i="1" dirty="0" smtClean="0">
                <a:solidFill>
                  <a:srgbClr val="FF0000"/>
                </a:solidFill>
                <a:latin typeface="+mj-lt"/>
              </a:rPr>
              <a:t>Aunque Dios no se cansa ni se fatiga, «reposó» o descansó el séptimo día de la semana sábado, dejándolo como día de reposo o descanso para que usted y yo lo imitemos a Él después de haber tenido seis día de arduo trabajo de Domingo a Viernes, Dios desea que aún los animales descansen ese día. </a:t>
            </a:r>
          </a:p>
          <a:p>
            <a:pPr algn="ctr"/>
            <a:endParaRPr lang="es-CO" sz="2800" dirty="0">
              <a:solidFill>
                <a:srgbClr val="FF0000"/>
              </a:solidFill>
              <a:latin typeface="Agency FB" pitchFamily="34" charset="0"/>
            </a:endParaRPr>
          </a:p>
        </p:txBody>
      </p:sp>
    </p:spTree>
    <p:extLst>
      <p:ext uri="{BB962C8B-B14F-4D97-AF65-F5344CB8AC3E}">
        <p14:creationId xmlns:p14="http://schemas.microsoft.com/office/powerpoint/2010/main" val="156772119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fade">
                                      <p:cBhvr>
                                        <p:cTn id="41" dur="1000"/>
                                        <p:tgtEl>
                                          <p:spTgt spid="3">
                                            <p:txEl>
                                              <p:pRg st="3" end="3"/>
                                            </p:txEl>
                                          </p:spTgt>
                                        </p:tgtEl>
                                      </p:cBhvr>
                                    </p:animEffect>
                                    <p:anim calcmode="lin" valueType="num">
                                      <p:cBhvr>
                                        <p:cTn id="4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332656"/>
            <a:ext cx="8640960" cy="6336704"/>
          </a:xfrm>
          <a:gradFill>
            <a:gsLst>
              <a:gs pos="0">
                <a:srgbClr val="FFEFD1"/>
              </a:gs>
              <a:gs pos="64999">
                <a:srgbClr val="F0EBD5"/>
              </a:gs>
              <a:gs pos="100000">
                <a:srgbClr val="D1C39F"/>
              </a:gs>
            </a:gsLst>
            <a:lin ang="5400000" scaled="0"/>
          </a:gradFill>
        </p:spPr>
        <p:txBody>
          <a:bodyPr>
            <a:normAutofit fontScale="70000" lnSpcReduction="20000"/>
          </a:bodyPr>
          <a:lstStyle/>
          <a:p>
            <a:pPr marL="0" indent="0" algn="ctr">
              <a:buNone/>
            </a:pPr>
            <a:endParaRPr lang="es-CO" dirty="0" smtClean="0"/>
          </a:p>
          <a:p>
            <a:pPr marL="0" indent="0" algn="ctr">
              <a:buNone/>
            </a:pPr>
            <a:r>
              <a:rPr lang="es-CO" dirty="0" smtClean="0"/>
              <a:t>En </a:t>
            </a:r>
            <a:r>
              <a:rPr lang="es-CO" b="1" dirty="0" smtClean="0">
                <a:solidFill>
                  <a:srgbClr val="FF0000"/>
                </a:solidFill>
              </a:rPr>
              <a:t>Éxodo 20:8-11 </a:t>
            </a:r>
            <a:r>
              <a:rPr lang="es-CO" dirty="0" smtClean="0"/>
              <a:t>ordenó Dios:</a:t>
            </a:r>
          </a:p>
          <a:p>
            <a:pPr marL="0" indent="0">
              <a:buNone/>
            </a:pPr>
            <a:r>
              <a:rPr lang="es-CO" b="1" baseline="30000" dirty="0" smtClean="0"/>
              <a:t> </a:t>
            </a:r>
          </a:p>
          <a:p>
            <a:pPr marL="0" indent="0">
              <a:buNone/>
            </a:pPr>
            <a:r>
              <a:rPr lang="es-CO" b="1" baseline="30000" dirty="0" smtClean="0"/>
              <a:t>8 </a:t>
            </a:r>
            <a:r>
              <a:rPr lang="es-CO" dirty="0"/>
              <a:t>"</a:t>
            </a:r>
            <a:r>
              <a:rPr lang="es-CO" u="sng" dirty="0">
                <a:latin typeface="Agency FB" pitchFamily="34" charset="0"/>
              </a:rPr>
              <a:t>Acuérdate del sábado para </a:t>
            </a:r>
            <a:r>
              <a:rPr lang="es-CO" u="sng" dirty="0" smtClean="0">
                <a:latin typeface="Agency FB" pitchFamily="34" charset="0"/>
              </a:rPr>
              <a:t>santificarlo.</a:t>
            </a:r>
            <a:r>
              <a:rPr lang="es-CO" u="sng" baseline="30000" dirty="0" smtClean="0">
                <a:latin typeface="Agency FB" pitchFamily="34" charset="0"/>
              </a:rPr>
              <a:t>9 </a:t>
            </a:r>
            <a:r>
              <a:rPr lang="es-CO" u="sng" dirty="0">
                <a:latin typeface="Agency FB" pitchFamily="34" charset="0"/>
              </a:rPr>
              <a:t>Seis días trabajarás y harás toda tu obra</a:t>
            </a:r>
            <a:r>
              <a:rPr lang="es-CO" dirty="0">
                <a:latin typeface="Agency FB" pitchFamily="34" charset="0"/>
              </a:rPr>
              <a:t>, </a:t>
            </a:r>
          </a:p>
          <a:p>
            <a:pPr marL="0" indent="0" algn="ctr">
              <a:buNone/>
            </a:pPr>
            <a:r>
              <a:rPr lang="es-CO" b="1" baseline="30000" dirty="0">
                <a:latin typeface="Agency FB" pitchFamily="34" charset="0"/>
              </a:rPr>
              <a:t>10 </a:t>
            </a:r>
            <a:r>
              <a:rPr lang="es-CO" dirty="0">
                <a:latin typeface="Agency FB" pitchFamily="34" charset="0"/>
              </a:rPr>
              <a:t>pero el séptimo día </a:t>
            </a:r>
            <a:r>
              <a:rPr lang="es-CO" dirty="0" smtClean="0">
                <a:latin typeface="Agency FB" pitchFamily="34" charset="0"/>
              </a:rPr>
              <a:t>(sábado) es </a:t>
            </a:r>
            <a:r>
              <a:rPr lang="es-CO" dirty="0">
                <a:latin typeface="Agency FB" pitchFamily="34" charset="0"/>
              </a:rPr>
              <a:t>de reposo para Jehová, tu Dios; no hagas en él obra alguna</a:t>
            </a:r>
            <a:r>
              <a:rPr lang="es-CO" dirty="0" smtClean="0">
                <a:latin typeface="Agency FB" pitchFamily="34" charset="0"/>
              </a:rPr>
              <a:t>, </a:t>
            </a:r>
            <a:r>
              <a:rPr lang="es-CO" dirty="0">
                <a:latin typeface="Agency FB" pitchFamily="34" charset="0"/>
              </a:rPr>
              <a:t>tú, ni tu hijo, ni tu hija, ni tu siervo, ni tu criada, ni tu </a:t>
            </a:r>
            <a:r>
              <a:rPr lang="es-CO" b="1" dirty="0">
                <a:latin typeface="Agency FB" pitchFamily="34" charset="0"/>
              </a:rPr>
              <a:t>bestia</a:t>
            </a:r>
            <a:r>
              <a:rPr lang="es-CO" dirty="0">
                <a:latin typeface="Agency FB" pitchFamily="34" charset="0"/>
              </a:rPr>
              <a:t>, ni el extranjero que está dentro de tus puertas, </a:t>
            </a:r>
          </a:p>
          <a:p>
            <a:pPr marL="0" indent="0" algn="ctr">
              <a:buNone/>
            </a:pPr>
            <a:r>
              <a:rPr lang="es-CO" b="1" baseline="30000" dirty="0">
                <a:latin typeface="Agency FB" pitchFamily="34" charset="0"/>
              </a:rPr>
              <a:t>11 </a:t>
            </a:r>
            <a:r>
              <a:rPr lang="es-CO" dirty="0">
                <a:latin typeface="Agency FB" pitchFamily="34" charset="0"/>
              </a:rPr>
              <a:t>porque en seis días hizo Jehová los cielos y la tierra, el mar, y todas las cosas que en ellos hay, y reposó en el séptimo día; por tanto, </a:t>
            </a:r>
            <a:r>
              <a:rPr lang="es-CO" u="sng" dirty="0">
                <a:latin typeface="Agency FB" pitchFamily="34" charset="0"/>
              </a:rPr>
              <a:t>Jehová bendijo el sábado y lo santificó</a:t>
            </a:r>
            <a:r>
              <a:rPr lang="es-CO" u="sng" dirty="0" smtClean="0"/>
              <a:t>.</a:t>
            </a:r>
            <a:endParaRPr lang="es-CO" u="sng" baseline="30000" dirty="0"/>
          </a:p>
          <a:p>
            <a:pPr marL="0" indent="0">
              <a:buNone/>
            </a:pPr>
            <a:r>
              <a:rPr lang="es-CO" u="sng" baseline="30000" dirty="0"/>
              <a:t> </a:t>
            </a:r>
            <a:r>
              <a:rPr lang="es-CO" u="sng" dirty="0" smtClean="0"/>
              <a:t> </a:t>
            </a:r>
          </a:p>
          <a:p>
            <a:pPr marL="0" indent="0" algn="ctr">
              <a:buNone/>
            </a:pPr>
            <a:r>
              <a:rPr lang="es-CO" dirty="0" smtClean="0"/>
              <a:t> Aunque la función básica del sábado no es para que lo dediquemos a reposar o descansar, sino para adorar a Dios y agradecerle por sus bondades,  también cumple esa función, nuestro cuerpo se repone de las energías gastadas durante la semana de trabajo, para eso dejo Dios en sábado, para nuestro beneficio.</a:t>
            </a:r>
          </a:p>
          <a:p>
            <a:pPr marL="0" indent="0">
              <a:buNone/>
            </a:pPr>
            <a:endParaRPr lang="es-CO" dirty="0"/>
          </a:p>
          <a:p>
            <a:pPr marL="0" indent="0" algn="ctr">
              <a:buNone/>
            </a:pPr>
            <a:r>
              <a:rPr lang="es-CO" dirty="0" smtClean="0"/>
              <a:t>Leamos en el Nuevo Testamento </a:t>
            </a:r>
            <a:r>
              <a:rPr lang="es-CO" b="1" dirty="0" smtClean="0">
                <a:solidFill>
                  <a:srgbClr val="FF0000"/>
                </a:solidFill>
              </a:rPr>
              <a:t>(Marcos 2:27).</a:t>
            </a:r>
            <a:r>
              <a:rPr lang="es-CO" b="1" dirty="0">
                <a:solidFill>
                  <a:srgbClr val="FF0000"/>
                </a:solidFill>
              </a:rPr>
              <a:t> </a:t>
            </a:r>
            <a:r>
              <a:rPr lang="es-CO" dirty="0"/>
              <a:t>También les dijo: </a:t>
            </a:r>
            <a:r>
              <a:rPr lang="es-CO" dirty="0" smtClean="0"/>
              <a:t>El </a:t>
            </a:r>
            <a:r>
              <a:rPr lang="es-CO" dirty="0"/>
              <a:t>sábado fue hecho por causa del hombre, y no el hombre por causa del sábado.</a:t>
            </a:r>
          </a:p>
        </p:txBody>
      </p:sp>
    </p:spTree>
    <p:extLst>
      <p:ext uri="{BB962C8B-B14F-4D97-AF65-F5344CB8AC3E}">
        <p14:creationId xmlns:p14="http://schemas.microsoft.com/office/powerpoint/2010/main" val="355404706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2000"/>
                                        <p:tgtEl>
                                          <p:spTgt spid="3">
                                            <p:txEl>
                                              <p:pRg st="7" end="7"/>
                                            </p:txEl>
                                          </p:spTgt>
                                        </p:tgtEl>
                                      </p:cBhvr>
                                    </p:animEffect>
                                    <p:anim calcmode="lin" valueType="num">
                                      <p:cBhvr>
                                        <p:cTn id="8"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7" end="7"/>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3">
                                            <p:txEl>
                                              <p:pRg st="9" end="9"/>
                                            </p:txEl>
                                          </p:spTgt>
                                        </p:tgtEl>
                                        <p:attrNameLst>
                                          <p:attrName>style.visibility</p:attrName>
                                        </p:attrNameLst>
                                      </p:cBhvr>
                                      <p:to>
                                        <p:strVal val="visible"/>
                                      </p:to>
                                    </p:set>
                                    <p:animEffect transition="in" filter="fade">
                                      <p:cBhvr>
                                        <p:cTn id="12" dur="2000"/>
                                        <p:tgtEl>
                                          <p:spTgt spid="3">
                                            <p:txEl>
                                              <p:pRg st="9" end="9"/>
                                            </p:txEl>
                                          </p:spTgt>
                                        </p:tgtEl>
                                      </p:cBhvr>
                                    </p:animEffect>
                                    <p:anim calcmode="lin" valueType="num">
                                      <p:cBhvr>
                                        <p:cTn id="13" dur="2000" fill="hold"/>
                                        <p:tgtEl>
                                          <p:spTgt spid="3">
                                            <p:txEl>
                                              <p:pRg st="9" end="9"/>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9" end="9"/>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260648"/>
            <a:ext cx="5617484" cy="4536504"/>
          </a:xfrm>
        </p:spPr>
        <p:txBody>
          <a:bodyPr>
            <a:noAutofit/>
          </a:bodyPr>
          <a:lstStyle/>
          <a:p>
            <a:pPr marL="0" indent="0" algn="ctr">
              <a:buNone/>
            </a:pPr>
            <a:r>
              <a:rPr lang="es-CO" sz="2400" dirty="0"/>
              <a:t>Los buenos hábitos de descanso contribuyen a tener una buena calidad de vida, ya que cada célula de nuestro cuerpo necesita descansar por un periodo suficiente de tiempo cada día. Esto es especialmente para las neuronas, puesto que a diferencia de otros tipos de células, las neuronas no se reponen, o sea que no se van generando otras cuando mueren las viejas. Cuando dormimos las neuronas se limpian de todos los desechos metabólicos que se acumularon durante el día</a:t>
            </a:r>
            <a:r>
              <a:rPr lang="es-CO" sz="2400" dirty="0" smtClean="0"/>
              <a:t>.</a:t>
            </a:r>
            <a:endParaRPr lang="es-CO" sz="2400" dirty="0"/>
          </a:p>
        </p:txBody>
      </p:sp>
      <p:pic>
        <p:nvPicPr>
          <p:cNvPr id="2050" name="Picture 2" descr="http://www.tropicanafm.com/images/1611546_n_vir3.jpg?u=24054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996" y="188640"/>
            <a:ext cx="3239500" cy="3096344"/>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323528" y="5042793"/>
            <a:ext cx="8568952" cy="1569660"/>
          </a:xfrm>
          <a:prstGeom prst="rect">
            <a:avLst/>
          </a:prstGeom>
          <a:blipFill>
            <a:blip r:embed="rId3"/>
            <a:tile tx="0" ty="0" sx="100000" sy="100000" flip="none" algn="tl"/>
          </a:blipFill>
        </p:spPr>
        <p:txBody>
          <a:bodyPr wrap="square">
            <a:spAutoFit/>
          </a:bodyPr>
          <a:lstStyle/>
          <a:p>
            <a:pPr algn="ctr"/>
            <a:r>
              <a:rPr lang="es-CO" sz="2400" dirty="0"/>
              <a:t>El descanso promueve la eficiencia mental y física del cuerpo reanimando las defensas del organismo. El uso sabio del descanso nos da salud y restauración, aparte de tiempo para reposar, relajarse y recuperar energías </a:t>
            </a:r>
            <a:r>
              <a:rPr lang="es-CO" sz="2400" dirty="0" smtClean="0"/>
              <a:t>gastadas.</a:t>
            </a:r>
            <a:endParaRPr lang="es-CO" sz="2400" dirty="0"/>
          </a:p>
        </p:txBody>
      </p:sp>
      <p:sp>
        <p:nvSpPr>
          <p:cNvPr id="5" name="4 Rectángulo"/>
          <p:cNvSpPr/>
          <p:nvPr/>
        </p:nvSpPr>
        <p:spPr>
          <a:xfrm>
            <a:off x="5796996" y="3427548"/>
            <a:ext cx="3239500" cy="1200329"/>
          </a:xfrm>
          <a:prstGeom prst="rect">
            <a:avLst/>
          </a:prstGeom>
        </p:spPr>
        <p:txBody>
          <a:bodyPr wrap="square">
            <a:spAutoFit/>
          </a:bodyPr>
          <a:lstStyle/>
          <a:p>
            <a:pPr algn="ctr"/>
            <a:r>
              <a:rPr lang="es-CO" b="1" dirty="0" smtClean="0">
                <a:solidFill>
                  <a:srgbClr val="FF0000"/>
                </a:solidFill>
              </a:rPr>
              <a:t>Además </a:t>
            </a:r>
            <a:r>
              <a:rPr lang="es-CO" b="1" dirty="0">
                <a:solidFill>
                  <a:srgbClr val="FF0000"/>
                </a:solidFill>
              </a:rPr>
              <a:t>del descanso en el día sábado, es </a:t>
            </a:r>
            <a:r>
              <a:rPr lang="es-CO" b="1" dirty="0" smtClean="0">
                <a:solidFill>
                  <a:srgbClr val="FF0000"/>
                </a:solidFill>
              </a:rPr>
              <a:t>saludable dormir durante 7 u 8 horas durante la noche. </a:t>
            </a:r>
            <a:endParaRPr lang="es-CO" b="1" dirty="0">
              <a:solidFill>
                <a:srgbClr val="FF0000"/>
              </a:solidFill>
            </a:endParaRPr>
          </a:p>
        </p:txBody>
      </p:sp>
    </p:spTree>
    <p:extLst>
      <p:ext uri="{BB962C8B-B14F-4D97-AF65-F5344CB8AC3E}">
        <p14:creationId xmlns:p14="http://schemas.microsoft.com/office/powerpoint/2010/main" val="428641336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915815" y="260649"/>
            <a:ext cx="3568995" cy="3888432"/>
          </a:xfrm>
        </p:spPr>
        <p:txBody>
          <a:bodyPr>
            <a:normAutofit fontScale="85000" lnSpcReduction="10000"/>
          </a:bodyPr>
          <a:lstStyle/>
          <a:p>
            <a:pPr marL="0" indent="0" algn="ctr">
              <a:buNone/>
            </a:pPr>
            <a:r>
              <a:rPr lang="es-CO" dirty="0"/>
              <a:t>Este es otra de las leyes de la salud, el descanso no solo encierra los que es el </a:t>
            </a:r>
            <a:r>
              <a:rPr lang="es-CO" dirty="0" smtClean="0"/>
              <a:t>dormir</a:t>
            </a:r>
            <a:r>
              <a:rPr lang="es-CO" dirty="0"/>
              <a:t>, sino también en el transcurso del día nosotros necesitamos tener descanso </a:t>
            </a:r>
            <a:r>
              <a:rPr lang="es-CO" dirty="0" smtClean="0"/>
              <a:t>del </a:t>
            </a:r>
            <a:r>
              <a:rPr lang="es-CO" dirty="0"/>
              <a:t>trabajo que </a:t>
            </a:r>
            <a:r>
              <a:rPr lang="es-CO" dirty="0" smtClean="0"/>
              <a:t>hacemos</a:t>
            </a:r>
          </a:p>
          <a:p>
            <a:pPr marL="0" indent="0" algn="ctr">
              <a:buNone/>
            </a:pPr>
            <a:r>
              <a:rPr lang="es-CO" dirty="0" smtClean="0"/>
              <a:t> </a:t>
            </a:r>
            <a:r>
              <a:rPr lang="es-CO" b="1" dirty="0" smtClean="0">
                <a:solidFill>
                  <a:srgbClr val="FF0000"/>
                </a:solidFill>
              </a:rPr>
              <a:t>(lea Gén.3:19).  </a:t>
            </a:r>
            <a:endParaRPr lang="es-CO" dirty="0"/>
          </a:p>
          <a:p>
            <a:pPr marL="0" indent="0">
              <a:buNone/>
            </a:pPr>
            <a:endParaRPr lang="es-CO" dirty="0"/>
          </a:p>
          <a:p>
            <a:endParaRPr lang="es-CO" dirty="0"/>
          </a:p>
        </p:txBody>
      </p:sp>
      <p:sp>
        <p:nvSpPr>
          <p:cNvPr id="4" name="3 Rectángulo"/>
          <p:cNvSpPr/>
          <p:nvPr/>
        </p:nvSpPr>
        <p:spPr>
          <a:xfrm>
            <a:off x="2235696" y="4581128"/>
            <a:ext cx="4572000" cy="1569660"/>
          </a:xfrm>
          <a:prstGeom prst="rect">
            <a:avLst/>
          </a:prstGeom>
        </p:spPr>
        <p:txBody>
          <a:bodyPr>
            <a:spAutoFit/>
          </a:bodyPr>
          <a:lstStyle/>
          <a:p>
            <a:pPr algn="ctr"/>
            <a:r>
              <a:rPr lang="es-CO" sz="2400" b="1" i="1" dirty="0">
                <a:solidFill>
                  <a:srgbClr val="0070C0"/>
                </a:solidFill>
              </a:rPr>
              <a:t>Así como nuestro cuerpo necesita el ejercicio, el movimiento para vivir, también necesita el descanso para vivir. </a:t>
            </a:r>
          </a:p>
        </p:txBody>
      </p:sp>
      <p:pic>
        <p:nvPicPr>
          <p:cNvPr id="1026" name="Picture 2" descr="https://encrypted-tbn3.gstatic.com/images?q=tbn:ANd9GcSaxyF2EHDSYMadtCVTRMEFyumOG2pVWNOupcS4STzBEIRAD1Rcx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404664"/>
            <a:ext cx="2760242" cy="336535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encrypted-tbn0.gstatic.com/images?q=tbn:ANd9GcTydJF0O457e30ryGpyLrBBqGtbA6GQp2jJRB_spaSEwjKAu-T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4810" y="404664"/>
            <a:ext cx="2628900" cy="3365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18011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sz="3600" b="1" i="1" dirty="0">
                <a:effectLst>
                  <a:outerShdw blurRad="38100" dist="38100" dir="2700000" algn="tl">
                    <a:srgbClr val="000000">
                      <a:alpha val="43137"/>
                    </a:srgbClr>
                  </a:outerShdw>
                </a:effectLst>
                <a:latin typeface="Agency FB" pitchFamily="34" charset="0"/>
              </a:rPr>
              <a:t>Vamos a separar en dos partes el descanso, una será el descanso en si y otra será el dormir</a:t>
            </a:r>
            <a:r>
              <a:rPr lang="es-CO" dirty="0"/>
              <a:t>.</a:t>
            </a:r>
          </a:p>
        </p:txBody>
      </p:sp>
      <p:sp>
        <p:nvSpPr>
          <p:cNvPr id="3" name="2 Marcador de contenido"/>
          <p:cNvSpPr>
            <a:spLocks noGrp="1"/>
          </p:cNvSpPr>
          <p:nvPr>
            <p:ph idx="1"/>
          </p:nvPr>
        </p:nvSpPr>
        <p:spPr>
          <a:xfrm>
            <a:off x="457200" y="1600201"/>
            <a:ext cx="8229600" cy="2188840"/>
          </a:xfrm>
        </p:spPr>
        <p:txBody>
          <a:bodyPr>
            <a:normAutofit fontScale="85000" lnSpcReduction="10000"/>
          </a:bodyPr>
          <a:lstStyle/>
          <a:p>
            <a:pPr marL="0" indent="0" algn="ctr">
              <a:buNone/>
            </a:pPr>
            <a:r>
              <a:rPr lang="es-CO" dirty="0"/>
              <a:t>Nosotros como humanos necesitamos descanso en el transcurso del día, ya que si </a:t>
            </a:r>
            <a:r>
              <a:rPr lang="es-CO" dirty="0" smtClean="0"/>
              <a:t>usted </a:t>
            </a:r>
            <a:r>
              <a:rPr lang="es-CO" dirty="0"/>
              <a:t>hace una actividad física por una hora ya su cuerpo necesitara un descanso y si </a:t>
            </a:r>
            <a:r>
              <a:rPr lang="es-CO" dirty="0" smtClean="0"/>
              <a:t>lo </a:t>
            </a:r>
            <a:r>
              <a:rPr lang="es-CO" dirty="0"/>
              <a:t>hace intelectualmente como trabajar enfrente a una computadora necesitará el </a:t>
            </a:r>
            <a:r>
              <a:rPr lang="es-CO" dirty="0" smtClean="0"/>
              <a:t>descanso </a:t>
            </a:r>
            <a:r>
              <a:rPr lang="es-CO" dirty="0"/>
              <a:t>antes de una </a:t>
            </a:r>
            <a:r>
              <a:rPr lang="es-CO" dirty="0" smtClean="0"/>
              <a:t>hora.</a:t>
            </a:r>
          </a:p>
        </p:txBody>
      </p:sp>
      <p:pic>
        <p:nvPicPr>
          <p:cNvPr id="2050" name="Picture 2" descr="https://encrypted-tbn1.gstatic.com/images?q=tbn:ANd9GcQvXg9lnG7Q1UCrokh5g2E6OrA7RG0zoHpH4rkjwHrQ1ocJZz-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3789040"/>
            <a:ext cx="2736304" cy="2664296"/>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390600" y="4149080"/>
            <a:ext cx="5184576" cy="1938992"/>
          </a:xfrm>
          <a:prstGeom prst="rect">
            <a:avLst/>
          </a:prstGeom>
        </p:spPr>
        <p:txBody>
          <a:bodyPr wrap="square">
            <a:spAutoFit/>
          </a:bodyPr>
          <a:lstStyle/>
          <a:p>
            <a:pPr algn="ctr"/>
            <a:r>
              <a:rPr lang="es-CO" sz="2400" b="1" dirty="0">
                <a:solidFill>
                  <a:srgbClr val="FF0000"/>
                </a:solidFill>
              </a:rPr>
              <a:t>El descanso en estas circunstancias es el detener la actividad que se esta realizando, como cambiar de posición por unos minutos, distraer la vista y si es posible estirar los músculos. </a:t>
            </a:r>
          </a:p>
        </p:txBody>
      </p:sp>
    </p:spTree>
    <p:extLst>
      <p:ext uri="{BB962C8B-B14F-4D97-AF65-F5344CB8AC3E}">
        <p14:creationId xmlns:p14="http://schemas.microsoft.com/office/powerpoint/2010/main" val="18362972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 calcmode="lin" valueType="num">
                                      <p:cBhvr>
                                        <p:cTn id="12" dur="1000" fill="hold"/>
                                        <p:tgtEl>
                                          <p:spTgt spid="2050"/>
                                        </p:tgtEl>
                                        <p:attrNameLst>
                                          <p:attrName>ppt_w</p:attrName>
                                        </p:attrNameLst>
                                      </p:cBhvr>
                                      <p:tavLst>
                                        <p:tav tm="0">
                                          <p:val>
                                            <p:fltVal val="0"/>
                                          </p:val>
                                        </p:tav>
                                        <p:tav tm="100000">
                                          <p:val>
                                            <p:strVal val="#ppt_w"/>
                                          </p:val>
                                        </p:tav>
                                      </p:tavLst>
                                    </p:anim>
                                    <p:anim calcmode="lin" valueType="num">
                                      <p:cBhvr>
                                        <p:cTn id="13" dur="1000" fill="hold"/>
                                        <p:tgtEl>
                                          <p:spTgt spid="2050"/>
                                        </p:tgtEl>
                                        <p:attrNameLst>
                                          <p:attrName>ppt_h</p:attrName>
                                        </p:attrNameLst>
                                      </p:cBhvr>
                                      <p:tavLst>
                                        <p:tav tm="0">
                                          <p:val>
                                            <p:fltVal val="0"/>
                                          </p:val>
                                        </p:tav>
                                        <p:tav tm="100000">
                                          <p:val>
                                            <p:strVal val="#ppt_h"/>
                                          </p:val>
                                        </p:tav>
                                      </p:tavLst>
                                    </p:anim>
                                    <p:anim calcmode="lin" valueType="num">
                                      <p:cBhvr>
                                        <p:cTn id="14" dur="1000" fill="hold"/>
                                        <p:tgtEl>
                                          <p:spTgt spid="2050"/>
                                        </p:tgtEl>
                                        <p:attrNameLst>
                                          <p:attrName>style.rotation</p:attrName>
                                        </p:attrNameLst>
                                      </p:cBhvr>
                                      <p:tavLst>
                                        <p:tav tm="0">
                                          <p:val>
                                            <p:fltVal val="90"/>
                                          </p:val>
                                        </p:tav>
                                        <p:tav tm="100000">
                                          <p:val>
                                            <p:fltVal val="0"/>
                                          </p:val>
                                        </p:tav>
                                      </p:tavLst>
                                    </p:anim>
                                    <p:animEffect transition="in" filter="fade">
                                      <p:cBhvr>
                                        <p:cTn id="15" dur="1000"/>
                                        <p:tgtEl>
                                          <p:spTgt spid="2050"/>
                                        </p:tgtEl>
                                      </p:cBhvr>
                                    </p:animEffect>
                                  </p:childTnLst>
                                </p:cTn>
                              </p:par>
                              <p:par>
                                <p:cTn id="16" presetID="31"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1000" fill="hold"/>
                                        <p:tgtEl>
                                          <p:spTgt spid="4"/>
                                        </p:tgtEl>
                                        <p:attrNameLst>
                                          <p:attrName>ppt_w</p:attrName>
                                        </p:attrNameLst>
                                      </p:cBhvr>
                                      <p:tavLst>
                                        <p:tav tm="0">
                                          <p:val>
                                            <p:fltVal val="0"/>
                                          </p:val>
                                        </p:tav>
                                        <p:tav tm="100000">
                                          <p:val>
                                            <p:strVal val="#ppt_w"/>
                                          </p:val>
                                        </p:tav>
                                      </p:tavLst>
                                    </p:anim>
                                    <p:anim calcmode="lin" valueType="num">
                                      <p:cBhvr>
                                        <p:cTn id="19" dur="1000" fill="hold"/>
                                        <p:tgtEl>
                                          <p:spTgt spid="4"/>
                                        </p:tgtEl>
                                        <p:attrNameLst>
                                          <p:attrName>ppt_h</p:attrName>
                                        </p:attrNameLst>
                                      </p:cBhvr>
                                      <p:tavLst>
                                        <p:tav tm="0">
                                          <p:val>
                                            <p:fltVal val="0"/>
                                          </p:val>
                                        </p:tav>
                                        <p:tav tm="100000">
                                          <p:val>
                                            <p:strVal val="#ppt_h"/>
                                          </p:val>
                                        </p:tav>
                                      </p:tavLst>
                                    </p:anim>
                                    <p:anim calcmode="lin" valueType="num">
                                      <p:cBhvr>
                                        <p:cTn id="20" dur="1000" fill="hold"/>
                                        <p:tgtEl>
                                          <p:spTgt spid="4"/>
                                        </p:tgtEl>
                                        <p:attrNameLst>
                                          <p:attrName>style.rotation</p:attrName>
                                        </p:attrNameLst>
                                      </p:cBhvr>
                                      <p:tavLst>
                                        <p:tav tm="0">
                                          <p:val>
                                            <p:fltVal val="90"/>
                                          </p:val>
                                        </p:tav>
                                        <p:tav tm="100000">
                                          <p:val>
                                            <p:fltVal val="0"/>
                                          </p:val>
                                        </p:tav>
                                      </p:tavLst>
                                    </p:anim>
                                    <p:animEffect transition="in" filter="fade">
                                      <p:cBhvr>
                                        <p:cTn id="2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1"/>
            <a:ext cx="8229600" cy="2376264"/>
          </a:xfrm>
        </p:spPr>
        <p:txBody>
          <a:bodyPr>
            <a:normAutofit fontScale="92500" lnSpcReduction="20000"/>
          </a:bodyPr>
          <a:lstStyle/>
          <a:p>
            <a:pPr marL="0" indent="0" algn="ctr">
              <a:buNone/>
            </a:pPr>
            <a:r>
              <a:rPr lang="es-CO" dirty="0"/>
              <a:t>Otra de las formas de descansar en el transcurso del día sería que en su hora de </a:t>
            </a:r>
            <a:r>
              <a:rPr lang="es-CO" dirty="0" smtClean="0"/>
              <a:t>almuerzo </a:t>
            </a:r>
            <a:r>
              <a:rPr lang="es-CO" b="1" u="sng" dirty="0"/>
              <a:t>antes</a:t>
            </a:r>
            <a:r>
              <a:rPr lang="es-CO" dirty="0"/>
              <a:t> de comer pudiera descansar por unos 10 minutos recostado, </a:t>
            </a:r>
            <a:r>
              <a:rPr lang="es-CO" u="sng" dirty="0"/>
              <a:t>sin </a:t>
            </a:r>
            <a:r>
              <a:rPr lang="es-CO" u="sng" dirty="0" smtClean="0"/>
              <a:t>llegar </a:t>
            </a:r>
            <a:r>
              <a:rPr lang="es-CO" u="sng" dirty="0"/>
              <a:t>a dormir y relajar su mente</a:t>
            </a:r>
            <a:r>
              <a:rPr lang="es-CO" dirty="0"/>
              <a:t>, olvídese de los problemas tanto económicos como </a:t>
            </a:r>
            <a:r>
              <a:rPr lang="es-CO" dirty="0" smtClean="0"/>
              <a:t>del trabajo.</a:t>
            </a:r>
          </a:p>
        </p:txBody>
      </p:sp>
      <p:sp>
        <p:nvSpPr>
          <p:cNvPr id="4" name="3 Rectángulo"/>
          <p:cNvSpPr/>
          <p:nvPr/>
        </p:nvSpPr>
        <p:spPr>
          <a:xfrm>
            <a:off x="179512" y="3140968"/>
            <a:ext cx="5760640" cy="3416320"/>
          </a:xfrm>
          <a:prstGeom prst="rect">
            <a:avLst/>
          </a:prstGeom>
        </p:spPr>
        <p:txBody>
          <a:bodyPr wrap="square">
            <a:spAutoFit/>
          </a:bodyPr>
          <a:lstStyle/>
          <a:p>
            <a:pPr algn="ctr"/>
            <a:r>
              <a:rPr lang="es-CO" sz="2400" b="1" dirty="0">
                <a:solidFill>
                  <a:srgbClr val="FF0000"/>
                </a:solidFill>
              </a:rPr>
              <a:t>Distraiga su mente en los momentos felices con su familia, que pudieran ser con sus hijos, esposa ó esposo, hermanos, papás, etc., esto nos ayudará en gran manera a que la tensión de nuestros músculos baje de intensidad, a que el cansancio tanto físico como mental disminuya y nos de la fortaleza para terminar de mejor manera nuestras tareas diarias. </a:t>
            </a:r>
          </a:p>
        </p:txBody>
      </p:sp>
      <p:sp>
        <p:nvSpPr>
          <p:cNvPr id="5" name="AutoShape 2" descr="data:image/jpeg;base64,/9j/4AAQSkZJRgABAQAAAQABAAD/2wCEAAkGBhQSEBUUExQVFRQVGBcXFxgYGBgdFxgYHBcXFxgaGBoaHCYeGBwjHBYXHy8gIycpLCwsGB4xNTAqNScrLCkBCQoKDgwOGg8PGi0kHyQsLCwsMC4qLCwsLCwsLCwsKSwsLCwsLCwqLCwsLCwsLCwsLCksLCwsLCwsLCwsLCwsLP/AABEIAJ8BPQMBIgACEQEDEQH/xAAcAAACAgMBAQAAAAAAAAAAAAAFBgQHAAIDAQj/xABHEAABAgQDBQUFBAgFAQkAAAABAhEAAwQhBRIxBiJBUWETcYGRoQcyscHRFEJS4RYjYnKCotLwFSQzksJDJTREU2ODsuLx/8QAGgEAAwEBAQEAAAAAAAAAAAAAAgMEAQUABv/EADARAAICAgIBAwIDBwUAAAAAAAABAhEDIRIxBBNBUSJhMpGhFSNxgcHR8AUUQrHx/9oADAMBAAIRAxEAPwC3sKqTMkSlnVSEKPeUgmJcCNlJr0Uj9wDyt8oKvC49INrZh1jwxh1jDHjxpNG6e6IFJp5wQVpA+m+ZhU+0Mj0SgI9UI8CowqD6iNMMIjxQtG2ccxHiljmIw0BUOqu8xPTA+mWAtYcaxOE1P4h5xPDodLs6GFPEfaPTSpqkJC5hHvFIGUcLlRAbrC3tb7UFZlS6YJEtinOQ5VwJTyHKK7+3qJ5Pf0a/hDVFsW3Rbkr2rSTrJmeBSbeJENGFY/IqR+qWCQHKDZae9OvjpHz722VQ1gpTVykKBQSlSS6SNQfCD9P4B5F98Y8UIW9jdrRVpKFsJyBcDRSbbw+Y+sMsKaoYjknU+HzjGjZI3j3RiRAhHkkbx/vhGBMbSRvnwjYCCSBZ1iHWnTvHxESZi2DnlEBCireIbkOQ+pgroFo511cmTLVMWWSkOfoOsU3tDtmurmqCnEtL5UjQd/M2hu9pONMUyE6tmPebB+4OfGKxocoWpK/vWfkb3hsd7AZFnrv8o2krPKJs2gYsE5uTRLo8GmqIaWr0hiaBaZLwLHqijeZKJMsNnQpyhubcP3hfm4i5dkdpJVZKzSyyh7yD7yfqOsVOujVJSQUKGaxI68wWB7oF7JYyqlrBkUxSWa7EcmPA2t9INwXaAUn0z6NjIh4XiaZ8oTEcbEcUq4gxLjxh7GRkZHjxkZGRkePGRkZGR48eGPDG0eR48Cthp70SBd0lQ/mJ+cMGbvitMAxJcnCJy5aiFS5juLljlfXvMAVe0qpGsyZ1sn6QiL0Oa2XMV9DGZ+himle0WoKM2abcs7pZ42qNs6qXMyKWpZYKeXMcN5xtnqRcZmHkYSNptoJtPNQiVJTNUvObqZsreHGF/ANp56qulzzcyZylDLnJI3FEZh4R09rSd2Wf3x/KD8oVPdBR1ZJRthXH/wAJJT3zU/1Rn6XV3GRSp75if64qObPVMLrLnTQaeAjwJjfTM5Fs/pdXcqJP/uD+uOI2xrmJ7SisCcqVAqLXLDNeEfCtj6moSFS5RynRRskjm51HdDDRbJmXTla/9RGcM5sQSknRjaNcKR62ydtHt1OkVWVCUKdCVFxxIfnA6o9odXMQpGWWApJSWTdiCLb0TtqZyU07ikE2YuUnLMDZwSkMWa7Qg09HVqDpkTy3SAjFNdmyk76OL5kj8Wv99w4de6IykHONXHDkI71iOznK5gkEcr6eGnhBPYqhVUTspFswUon5/IQdnkrdHCVhU9Qfsc6TpYAjxGsSU05TZcrL1Af84t2qpkAAJSwAAjnJpJZO8kGPJu6GOC42VpgNQqVVSJiCbTEg3Z0ksoF+hMXeDCjjWy0pUtRQAhag6ToM2o7n0tzhqlqgcumDBa0bgX8I9SI8Cr+EbJhYZksb/lGzR4gb/gPnEkUZ5iDgrFydEOahyOQ9YxUgkWib9j6x4QEAuoXve0b6YLkj532qrjNr55eyVlI/ht8vSPdktnvtk/fO4LmFyvr/ANfPP4lE+ZLxZHsuWE0ypiiwKiHOjJt8YN/SjYLkxumbPSkgMgWDC0d6OjSDoPKIVbtXKBCQlZH4ilk/zMfSO9TVEU0yaH3UuANS9rcoD/kPf4QnOEiapUlYCnDKSA5TyJb3YpXa7Z00detLFQIzoVoSNQbakMQYfNm8dUlYRKkrVmGbOohEoEm+rrJ8HPrBr2gYEKimlzGAmINj0IuO60UKVolcakK3s+2s7OahKi8uawPeSwPeDbuB6Rb0fM2zFYykJLjKtOtineGb1EfTAMHdi6o9jIyMjxh7GR5GR48exkZGR48ZGRkZHjwo7GUg7CfLmSkKSopJQVJYghru3KCEzAKQW+x0jftKl/nChijrw+pzNmyJf+Ff0ip6+lSSN0eQiXHVUh+RO9n0GrCqMAD7LhwAuHXKYfyGI5TTJUo9jhAfiZyHbr+qMfPBo0fhHkI70lGCpkpueAFzDKFl+TMZp5e8kYVnSCUhE9Gf+FpWsCPalKKpEogEkr4dZaoreVsish1qSjiATf8AKLD2px+TPkS5aJuRaSg5mNiARwvxhMpL5GRi12VVJpFqPuTP9ivpHf8AwecdJU0/wK+kWDR7P1KwCnEHT0zn5xNRsfUk3r19wSr+qN9Q3iw5sViSTRykKSuWuWgIUlSFC4DOHDEGI2O1TlctEmYokq3wDkZQD34xBl7DTXvXTj4K/qjE+zziqrnq7/zMH6uqB4EuXJzU9Of/AE5fwEE6GnIBsNY6ScKyypcsEkISEuWctE6RTs8IjHdjW9FP7f7Nq7VdRKByJU0wN7qmCioc0nN0Lww7E4H2VOmapb5xmYWCQesNmL4QFEKYKDEKSr3TZgT1az37ohUNIiXLEtLlCRlD3LdTBW6pjYxX4og7E9spUsWStYH3mAT4FRAPhHuF4uuoTmQghPMt8jEjEtn5AGZSEXYuwe3Mm8TsIMsydyw/u8F7m1oA09FUTZzzcvZpdgrMWLhsqQQH/aLkcIexMSALgQt4lWqTLCkEbvvA8RxvwMFaVWeWlbe8AdI3J0JS2TO3S4uOPyjYVafxCIpR09I1UoC5sOsT7DJhr0Au/CMViv7RHRohkW0iDWVI0di4DcbwrJmcEBKqC68RPNRjyYy5U0rSFZUOMwBbjZ9NIBzcREteQPfLYkWPEQVlVAEqaVElKkZWDWux4319IPx8/OVSE8k0fMU5YM0k6Fx0vxi1PZsnNSdmfflTFgg83zA+tu6KsxOgVKmTJaheWtUs96TlPw9YedhtrZKEoROUUz8wlghJaYkkBGcgM4JIc+rmLJp0NxNKWxlxLBqucyVKloQ5fIHKhwdShYaWA8TDfgNJ2aEy1HMAAC/EaQLxLGMsu3vOw742lV+VIEtWdfEAFRJ4u1hC1LZS4aoIV8hNMu0s5DxCbDyjvjq/tGHThKUAoylqQqzZkpzJ58RHOfXVKpCjuomzP1clJS5zEsFFJLMkOovygRjEw0WGzgpW+DNlIU2qppygsOTlVuRh3vr3JpdU+0UXhs057k71yeN+vOPpzZPFe3pJSle9lAV3p3T6pMfM9krBSOg8/wAhF3bK7TSE0stEpXaTmbsUXXmJ+9yAcbxYQ0mZYbxkaSnyh9WD97Xjd40w9jICV22tHJUUrqEZhqASojvyu0RR7RKHhOP+xf8ATHjwyx7ASRtlSqNpvmlQ+IgrT1aJgdCkqHQgxtGWdoyMjIw0qwVGejqAQx+zqvzaKxxBTAGLapKEJpTd88mYL90VFiJ3BEsex8uiAZphmw2X9nSCr/VWL8w+iRy6nwgLgMkKnb3uoGc8rEMPEkQYqyFrca6xst6PR1snpnosZhUVHRKSB5qufIRHqa2UpT9g/wDFMfzfXwglgeAqm7zHK+p07usNNPssgXJ8hAJpaG8G1YrbObRJkTd0qyH3kKL/AO02uO6LbpVomIStJdKg4PSK82j2WS2ZIv6wR9meNlSplOsnd30A6jgsebHxMeaVmO0h7SgRvkGUx6BHvAwSAZzLOLRulnjCNI4VVaiUCuYoJSOJjyVvRjZIKHGkAMWqkpn5EgD9WFW/eI08o44ftYamatMoNKQm6uKlEskd2p8IF7VT+wqqeafcUDJVyDgKB8Cn1MPlhcYtvszHkuSo4Y9UKKU6kEsQNT08Y0p3mo0XKKSzFgrvSxYjqDEuqlNfVPTh+UZMmBSN1bdREi0XNnOfQFaCkE5MhKiWczCQ3OwA5n3ukNVdVfZ5AUE5koCcw/ZNiR4l4SKnEUokqRnKpi9wXuxso9AAT6Q8S5kupptxaZiJiCnMkhSTYgsRyMdDBCMtyWjnZ5tOkRaPaeRM+9lP7X1ER9oaVU1UnKdwKClEGxAUC1tdIrpU0g8QfnBHD8aWhmUW5cPKKc/+lpr93Kv4k+LzKf1oswpjyRRy1KOe2jauDxY8LQBw3awKtMDdR9IMLrcw3AFJUwJIJSxsR3xxc3iTxzTyL+xWpxyrTIVXhyhNcDOgtdg4Z7d99RDJSJT2Yyhg3H3vGFQYgtNVldCd4S8oSXKXsfDi/OHBCcqLkEjVtOMZ4+Li3KuwNexV3tC9n0xdQaqnl9sJjdtJcAlQASVJch3TyIIKQb3imq+mMtZSQpJSTuqspLcD1tF9bebTzZIBp5oSWINgTysDqQfENFMzaYrmpmTAVJUtlEn3y7G/faK72bWi3BRlNOjtiFOlGZfF2Fzw14xIoKHs0n7OQjNchPu5vxMND3RlHPelllV3lot/CAPUwNwrB1SlrX2immZcqASyEs7/ALxdz3tEr09D8OZzdNDBhMtSJmebMdTG5OnPXSKx9qO1SqqpCEWkSwcg/Es2Kz4OByBPOHuZQlSS7qJsHMIu2WB9khM0B2Uyrfi/OGQnug8sLVijR07rI1byLfGLn2Rr0oQC28QAogBJJ6gcfDTjFL0dWntASAAm51D8Ys3ZKvzynA0cq5PonvcB4fJ10c3LfY37Qe0aTSS9CuadEaeKjwEVJj+3NXVk9pNKUH/poJShuoB3vEmOGOIXMnqUpySTEM0bC8ZyHxi0tkUKMSJFQecaiXHiUQcZUY42E0YmQNYlUm1kySoGWsg83gMqVaIU5BhjkAol/wCwe3Sa1ORbCckP0UOY684b4+X9nsdVSVUqc5AQoFXVOih13Xj6dlTApIULggEdxvAGsrfZeWuZOyrB7MFSQ5ZLEHjGVHs2pvvS6ZhpmrVhvKXDNRz0khIKi5N8rD1jFbMSzqpZ8vlEsfsiiS+Sv8X2NloUmTTJkIKhnWZc1c0MHCAoqCWvmLDlC9svs/Nm1BlrOUgkzD3FrfAQ3baT5dDUylb2RSFJWxL5VWJFy5GvhBfDuz/VrlLQtDEBSWuCzO3Jj5wDk1Y+EIySJ6qYy5QQhAZOlwBHKTVcCCD5iCFXSCYAS5bg5ynvA1gdguBCUJhK1LzKUQFEMl+CWAYDlBcfc2/Yj11TnGVIfqosBCLgWJ9htDLB3UqmCWocP1iGH85TDlW4MmdYqUllPuljZ7PyP0itsZDYyCg3ROpgONwZfnBpXsVPo+lfsaX4xn2RPWIP+NoTMCFqSkn3db3b5xw2mxtNPSTZoIdKbX4k5R6mCVN0J3Vg7araiTSjKN6Y2j2HfFWY5tBMqVutRYaDgPCIGK4gqbNUsl3+GgjhJDmOthwxh/Einkciw9lVSqSjEydMRLEw5yVECxskB9bMWHOBuP7X0lbLVLSsoIUMpmIUAq1lIs7PwLG2kKE2mzqClEqIAAcuwAAYPoLaCO5pEqDHwhv+35dsH1a6GbD8RWiWJU27DdUC4KeF+I6xHn4Wuct0nKnieJ8oFU1atCQhW9L4fiT+6fkbd0FsHrSCsqVuSwCD+Mqdg2r2Lg6RzMvhTjNJdM6MPKjKD5doE4/LFPLySwe1mJIUs+8Engg8A2p1fjEPYzEJ9FNzSyezV78s+4rr0V1HrEysm9rMK1X+nACMQY7GPxoxSOXPNKTJGIZVzVqQ4SpSlAHUOSW8HjVCWjzPGk1cUiSVKqmD9WEO2wuPBzLLMrR+f928orStnMqWOpPjlt8Ym09YZeRSSxTp4MYXkgssXBhRk4PkXmubfQRExPEzLQSmUZhY7qdT0vAzA8Y+0yEzQdbEWsRqPOCBmnn8PpHzjhKMqZ1E01aKs2gwlc6cqd9mmMq+XOlKmbVYIB6O72gBVSO1qqaUEJSRMl7iS+VIWCtzo7DyEWPtZs5PqlPJniWU7pccLGzfAvA/BdhfsYM0ntpzFtLEi5GYhydLkMCW1gXfYTdI4Gsy0ScuoRlHenMB65YO01Ow56D0aAU/DyhFPKOo7MHkVB5iv/hDVKTuxO+w/GWmzkUwI2qwsT6ZUrRRYpPJSSCD6QdyRBqLmCiH5GXhHXbKso9gZkxSRMldmx31hYIUOGVOr97RYNBhyJMsIlpZCfXv58InrDWiLVy1lG4WUL30I4g/3wg5PRzccuWSKfyKmMUaQoqI1hWrZ7m2kWNUYWZ0sE2U2nWEGroihRSoMXMDh6OrnW9Axa7NGuaO8yU8RpiYoslo6iojAkGISy0ey5x8oYtgNm1dTWePonYnFEzMNpVE3MmW+uoSAfUR89TMyk6Rb3s6nH/D5YOqSoeGYkehheSThs2K5BfFXkFBSo6uXAJsRxIcQwzFsH4QMxfC1TsrMAHcnQfWIWO1BCfesBq1vAfOJ8MJ26Wh+bJBJW9lee1TEBOmpA0SCB5wl4NiZpaqXNGgOVYHFBse9rHwEHto52ZYUdBr3PACrkBRJHCDjGlsxy3aLtXjBVJCpW/mAKW4vo0ZhlcTLOTMVm6wvKFJVozEuPCzRWmy+0a6Yge9L4p5dU8oep+NyJqRMTPCLXeyh0IhUddlXJMgY3jBQDNU6chIUqzE/hABvdoUNi8NVV4mmYv8fbq6BJBA88oiBtXiv2icEJJ7GX7r2zK4rI9B+cdtnKkyj2gKrFjlfMBzHA9xhyXwTZJlu4nN/wA7Kfkk+UyOvthqxLw4J/8AMmoT5BS/+MAvt4nmXMTMCjLBcEMoglJB5HQ8u6J/trWDSSU8e1K/AIKf+YgsMWszv7C8kk8aoqmVMzAGJchMQMMU4I5GCklMd7GrVnNk9kmUiN0ho1lRu0UpCzUmNGYNw9I3MdqOnzzEodsx1gZyUIuUukFGLk0l2yMExu8FcQ2eWhsu+/CwPgH3vCA00EWIII1BDEd4gMeaGWPKDtGzxyg+MkeqmRopUalccVTLxrkDRGxqflyK5E/CJH2rcHM/SBuPKsj975GNpc526QuM6mwpRuKHDY7GJiEqloUQ5zcOFjr0+EPlHMUpAKlrJ43b4RWGCTci0K6jyNvnFl0B3A0crzsbU1kXTVfz/wDP+i7xpJxcPgkiWASXXe531934raRsAL+94qUfiTHI6xuSwiCxuV1EDYir/M045qmHylt/yMGkwCxaUrNJmpBJlrcga5VBj6tBoz3AZwesBWzcOSMMez2omMGHj9Ih5mvxjaYqI6lQaRBlyOcrZrMmgXJjdVCVJuSCdG1HEeMD6uU/XvghhVUpQ38trW14awM+h3hKLyb79iRTSSlICi55szwibdS/1oIGo+sP8xdoX8WpQsh4BS4s7EoclQjYXgSpoKi4SNSBctwAjtjmyCpcjtpRUpIAKkqACgDxtYs4cdYa6hBl06uyDrAZNrZjYEtw4mPKlWWlmJVqUkcWckBr8I1ZW5GehFRr3KtyPHWTSE8IlV8vIq3GOtJKUsMItxuzm5FxdBjANmxNUE87fUxZmG0SZMtMtFkp/smAmxWEmVKznVVh0H5n4Qx5YRnnbpewWONKw3OXaFXaCUS4HKDNXVbij+G58Ig1lQlyvUZQw5kiwEdWMaOVOVlU7S0RQRm+9w5D6/UQplysJGr2P1iwduKUt2h1zFIHAAa+rwB2VwntKgkiyQ/idPnEbheXii6OSsPJhig2WdIuMzXBflwYF4knZdRtulupt6PxhrkUejWMTZdMXOj2c+EVS8XH2SR8zKtFVbR7OGQlKlEOVAW0uDHbZWnGcpOikfA/nDB7Rkfq0hOgPmW+kBMKW1QluR/4kvE/FQypIq5OeBuQ3UdCEIfTiG/FxHcS8Ddv8T7WXToOqJKyfFaSn+WX6wQqarMrKnQX8R/+wk7QVJMyZez5R3M0Vyj0/uS4Xt/wAlNMyThyVb6QwyE+cLNVdII97h4QxUNQFpSrmBFmF7o9L5JiQ0eq1jQrvHoWCYpAPF6x5Jm3d9CPQxwnThf4xypJroJhcneglrY1VW0YE3QLQ33S5B430PC1uTi8T8fq6abSSxKUlc4lSiWOdISCyCGBDlmGnfrCJJmWjp2nF9OMQw8aMIxUHTRRPM5ybl7kiRhk2Z7qCx4mw8zr4R2Oz5djMSCOhPzEH6SeZ0lE2qmBCL5QlhmAs5Oo0NhfujasnOB2UopQ1iWS/VjfxIjn5vMyqTSpfqX4vFxOKbtiJtZhqpKZaicySpgWIvlPyiBQLzFhpDxitMqZIUFqDEaO/jCkAmVYP3nj5RR4uZ5FcibycSxuohNS8oHhD7sziwUkpJHMfOEOg2TmTh2hJlpNwVKd+4at3xKwuhmy5yQFEnMB+yocm4OH7j60ZMkMyeO9iIwnjanWiyFVaH95L94jlOqo0GEpB1PkIF1FUymOojhof5PsFJc6Oue0CJdWIkCrDRpJZImTI5FcRplVHBdYI1As7VE1o44ROzTVXskac3cDjZjA6ur7RCwSuSioClKZwR56PHpdDfHaWRNjcahheIM6a8cKzEUE2MD11p4RHs+lUlQRlVeUmB+LTCpDE2d24kxtKJ1MQcUm2JPCCXYMnoXMTlveJGCzEpUAq/7I4n5RBmEzFNwg7s7gk2fNySUOWc8ABzJOgjteNgdXLo4fkZU3SLMo1hUtJSGBAYco7CNlYUqnly0qIJyh24Hj4dY1SI5mWNTaKYO4oHYlUZlHKSlTMVDlpcEEHWOOzgzjfciX7raHl5MIE0dapU+an7qUHvJCkufjDNs/OAl6Xdy0dKHkqeRwXS6/qc6fiuGNZH79/wBBW2/QVdmhKCxzZQLqUphwF3PLrGmBYDPpSUzUhCiEnUFgzM4s9jpzh/RKRnTOWAVJzdmDq53Sr5eJiJiLLTvkBSjZi6+8AcImn5McWde/z9iqPjyyePXXx99kGkSBdR8YlJnC7Hjr6RHk4ejKVJzTAOZPmbgA9GjoimGQKskHmCePSKP2hgbq/wBCX9n51G6T/mKu2JzZQfdGY+SVEwpYLUtMKtWSfMlIHwizK+jSlQUtOYpBygB9eIHMtxgZjOBS5wzFOSezuDYtwXz5PrCnmg8troqj48/Qr3YIkzmTrrrC7hNAqtqig5hJBUqYtIDgAlhmIIBJ59eViU2oyJI0b0hrwukk0qEmUrNKXvKU7qcgAKtqlg1tPOKPIy8Yrj2I8PDyk7NZez1LTI7P7OlcuYQFKmALIUbJzFX3XsGYAnS7wo41goopuVP+kt1Iud0/eQ/TUPwPR4e6mtSkdiohUuYGQX5/d+h8OUB9qNoBTSU9rJlzJktl77EK95KTpY8bacIk8fPOGTl2dHPhjLHXQuUmFzpzGWhWUtvEMluiiwPg8HqLZNCElVROCEjUggDuzq+DQEmbX4pWgdnLKUgWMuUwbgM80keIaIk7Z6rIzTiAVMAqZNc30DjMwjqSzyfclE5sca9lZMx3HqSWlUqklhSi6VTlh2BsQjPvE9WA010gGiYEoaCSNgZo3lzZY52UW82iUrYkkf8AeEtzEsn0zgmJoeVghf1/rY9+PlnX0v8AIX5c2OhmWg3+gMxiUzVLA5SC3e/aM0bfoHOItMQ/7QI+Dw6Hkwkvpdip4ZRdSVC/T4mpCkl8wQrMEknK+unCGqkxH7UjtFzuzDt2SWcMeKlcDrpC9X7GVctz2YWOctWZh3Fj5CA4UtJSoWUkuDxBH9+sTZ4Qye9MfhySh7Wh2xTE5KQEoufxO40bX6QtYISpY3cw7QiWSHSVN2iQHsSAzDuidstWSplYVVRSQlBUgLJylYIItpYZix15GGqdiKc0uZOkqmHM6BLlpXlAFlJPLqI50cnpycPsXSh6kefwD8QxqYuWEIS0wgqWVGyRmKeA6C0a0VcJCkKzBZDWPH84ZquppapGRlySr31KkrQtuAfKzByblg3WEir2SqZRNgtH3ZgUGUngoNGVx2mY5clQbxPbFahubo9fEwAXji3cnNDBhOxAyhdVMF9EILeajcnoB4wROxdGosntH5Bf1BjyoGUHJVQuUWIKWAUix77F2IPWJpqZg+6T3Qfkez6WEKMhagp3yrIbTgQA3rAepwwylZZiVJV1J9OcM+5zMsHBkGbiZ4gjvBHxiLMxXrBV0iI02Wk9fAH5RokFduVnQkeQ8zEiWlQ0yJ/mV5CO4pVPug+CB9I9xSVMkS88xaUuBlS6cynLWCXt16QSTk6RtMFVtUJBEwZ1zB7mYWzGwATx1jnV439mXKkuJiwr/MTHfNMWRmSg6BEv3bakKNuO+zODzMQq+xzhKglU3OoEhGX3SwI+8U8Rz4QsVtCTPWkLStMtZBWl8pY6h9XaKPTSVMqxXDaLVqqiXLRmWcoHx5DmYRMWxczlfhTwHzPWOOJ4qucp1HuHAd31ho9nWwf22YZs1xToLHh2ivwg8hxPhAYcCxrlLspzZ3k+mPQP2R2dn1i2lIOR96abS087/ePQOe6LowTYyVIl5EqmOfeIUQ57gRG1ZicumySJKAVndRLQAAPgABz0iJUYvMlMaipkU5UlxLO8oHqxDjuHjFHqSlpdEjilsMTNnUBCsj5jxJJJa7OTAFm6Qy0WKhQBJSpKvdmILpOmv4TfjGmJYP2isyWB49esTZsblv3GwkloR5FJKMyeAtIWAygVBwVAKul34i8EKGmTLl51LBSgbxGhLkgA8zYeEElqITZKCCXLsX7rC8Q61SVyyhaR2TO7E3u75Qcpf5RHKXBOUPxFNepqfXZGqdoJeQLLELALDUBnseQjfCsUkTUFUku9jbe8enpAOiwQS0KQpptyUJcbyVgp3SVBtXfhdonYXhC5KEhScn3WSpJ0c5i3FhcNrEEea21f9iz6JdOictYQFGYpITnfVgzNcnXjHdM4pBKWKW3X4c3PEQLxLtZMwb3aS5vuP90tdOl+DPG82oVLBSpyTccQ3INqLHXujXi23H8jOdJWd5lQmar3iCHIsQEsPdNr8fOIdQVKJUpVgAzJALZXNzqddSQ0dpEnOS+cIKWylJsQS9/u8NeUQabZlalErmdpLcgIQBmI0AXMSoAMHB1PIjSNw4nzcq7ByZFwSsFYxhCJ0pawd9BIChotAUA5HE747rC8K4qKiRuSl7r5rhJIJ1APLpD5jahKCadGQAMVBICUp/AhI4AXV1Kn6QJVROCSkEHui2eWUYqInFjTk5LQp0+LTkJIUEL/AAhT7p1fr3Q0+z/DpEyVmmTO1qyTmE1eZQAJCezCjcZSHKbuTeOSsKCfu3MDq7ZgK90uDwa0Lhnp7G5MNqrHDaqfUyEAyZOe+8CWYNZnI498K2D4pUVS1oMtKCDm3wopy2BSkgEPobxFopVTIVuTZwSOCZqwP9uZvSDCdqKxOin7wH9Ydknjy9kjwySqgphksyyslUzMWCRlDjpYMx7zBCfWomgJUkku9kKKuQZmIhVmbVVx0I9PpDbs1iMydITnJE5BIW5srkoHh8iIVHFi6v8Az8zV6sNg6r2YmzQonNLlqBSQZZAIIYWKyX4izekScN2cmS0hQUVpCAkB7sCSDdm1AbpBnEqkFJSAc5DJLg5ToCxvbpAOqxColpBJBSCzqYBnO9lHFmteIHnSn+6g9fNlLnOS+thCXTbyQoN107gT4aPwgDM2VpytUxShMWpRUcyJgQDxYBg2vvE+MZUqUk51TM5LEOcoTazX1+saSkTVpKlqKFpBYoUcly95f3uD3BLQyPlZ5baX6on4JdBijoUIS8uRLygZiUBIPezP59IGnbaSZqpSZMwrdgSUhLOAVKYOGcFrxI/SJMmVnmlJZg6EMC9rJKi58oXq3aGgWSTOnS3LnLLue8pSYujLI46f+fYOPC/qQYlY0c4Bsl201dw/Xh3tESvxJUhSjmysbXIB01B14BjzHfArEcaw6bkeqnAIys0pblm1PZ3058+N4K0GE09XLM1E6oWgkgEnJ7qnP3dHLXHSJo4JRqxmafq2oaN6OYioVmmKJ3lEMVJISNCQFN6QclLlovJQVPbNc/zK1aBlDhkkuEpzoIYqXcEaWezWjedXyVtKQogJ0KCwSwbQW4t5xRBOtmRU4qmxhw3EymYAopyqtBmpkS5qWISocjf4wgTavJxJHEku/XRvOMO0itQtgA5Z3Hm5Hg8UQkkqYvJBydoYp+ESUGyEDwHziHNxGTL5fwj56RIRSpnUyDNKkzil3Jcl9HGhtEWm2XRrNV8hC53ekHjjFLYo7T7Zqcy5QyBrqPvF+XL4whiqKkuSSc5fzYQ6+0PZZVMRMTvST97inoenWEKWWJ5Kv4xdh1Eky/iLU9jWHzFIrZ0tSUzCESUKWkqSFAFZJAIcbyLPwhVRsxVz5tSDLSkyFLM1RIRLCiXYE2cg5gORDs4ixvZEP+yVlNlGZOY9QAkH0g5R0UyrZU8ZJSWIlDRSgGJmHRWgIHC3GPc6bArRV2zvs4qKhaCtPZyid5R95uQHOLllyZdJTZZYCUS02HzPM8SYmZANLCAO187/ACxTffUlFmfeLWez34wttvsJIXcZ2iNDSCcGNVV3STcIl6pLHkCLcVHpFVzqtS5hmTFqWtRcqJJUT3/LhDT7VMRCq7IDaUhCAOrZjp+8PKEtKnimGkLY2YPtDOkpeSvk6DdKxyUnQxa+x23MqpkPMUmXMRZQUWfkQ/8AdopDDqkAMS3lEzsZg9wZgeTeoOnhFjhHJEntxZb/AG6Qm9m7+/6x7UTASliQDya8bmnRcgEP1/sRFraYMGJBDMS3yaPmaZ145It6OM4OtlFKwBxSknU83j2bUXSvKlXc6Xe1219YGYhVKSsBy6gWHPjwjmcSIQgaEkfE9IxN3QbSew7LWe0G4zhhvKbyzfKO3YK3mTmN7ZiGtwvbWBya/NM1O4lzrqbwdw6mUEhZPvXI+A7ooV/JM6+DnLw47pKLpSzkk/E3PWJMuhVlYJCWGml46VNapCXCSr+ICBdBjE2bNKFp7JDWIKSSX0OrWjXJJ0aotoGTNjalRKldk5JJZRbu90WjvTbHTAkhQl30Y/lDOKMj76/5fpHppj+NX8v0gnjT7MWSS6Fb9BZhd5iU9zlvC0DtodhDIkTamVUKE2WgqyZR2cwpFgQ7hRZgQeI1aHiXSkFytR6Fm9BELaOhmTaZaJS0y1li60Z0kC+Uh7OWvwjIwjHpGyySk9sQcNmKm0/aTEpSoEAhRZ7ajMAf71MRqkITquV0AWlz4AuT4QHxb2R4hMUZxVTZmJVkWoE6k5QZQSPMQKwHD1oWLuokAc3JYXOkKyKCexsJSfQ0LnBP3R84lYdXrQsEIfgQHcjjBnD9nJaSO13iWfk9rc+OsM9HQBmSkIFwwbTv1jPSitsJ5b0hXraGesDsQSSXBsCw79NePKIFVsNWKTm7VwzhClOoq/Coiw73MWGmSAAlI6eD+sdEKcjl9bfKI/SjytG+2yna/ZauUd+XlbQZgRyGmkeScHq0llpWQn9oEeheLeU7sdDEavwtEw3srRw4vztDY18dAuJVWL0hmZUqe17hnLN8I6bL7BSJ81XaFwlL5Um6rtryHTmIeJmCiWAFNMBJGVQs3Xr3QpVlOaepV2CikpUMt9HHul9RdrwUVTT9gqtUjzaL2bU8nLNQD2QI7RJuoB7lKvS+hIiZs4qXMldnJlLlywSwUlkl95k83Yvd4c6ZRKQmYEleUFYA3X4s8BcWrZiULQMqim93DNcEdYdOPuuhCyuIFqKhOYy6omSkvkQlQGZOgzKD68nHcYFS6RaRM7NCUJGXLvAukn3rcCC79ImV1emcpKmKiUspwnL3XDsC8A6jGRLqA69AMzAslN2e1y4ADPxidZ5NtRSaMc8lhJFAicoI7dQJ4hLpfhfTXrEyk2GG6o1LpsWVLAJH+60TJsnLS9mN1U1QO7bUuwPCwjshkSZeUuoBlZuY68T6Rj8nj7WynDjnl23SC5lha0kqByuwTbgw48IwUqhMJmlKkWygFx3nr06QAOMZFZkgBTMSXvxvElGM9opN2YgkfQwyGfl+Lse/HcNLoZJkuVMllBuk2KT+cU/tzsAukUZshJVIUXIFzL/+vw+Fq0eIBczs2GZnHX6G0EBMSt0qHQgxfCfuc+cfYW/YtPBwxjwnTfUg/OH6VLCUgDQQtSqRNOCJQCUk5mFg/dBykrUrSGN+MbytiuLSOs1UK+2K/wBSk8BNlk2e2YHTj3QyTDC1tnIzUcwDUBx3x5nkUvt7UKVi9UFW3g3dkS3pA1BJ6CDftHl55tLVJDdvKSFB+KQNSdbK9IAKqwCwDn0EUwehbRJTK5vE+kr1IDAKIiBKmzDxAjuFrH/U9Ipg66EyP//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dirty="0"/>
          </a:p>
        </p:txBody>
      </p:sp>
      <p:pic>
        <p:nvPicPr>
          <p:cNvPr id="3076" name="Picture 4" descr="http://www.entremujeres.com/hogar-y-familia/hijos/comida-cocina-mesa-almuerzo-cena-hijos-familia-padres_MUJIMA20121219_0013_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2924944"/>
            <a:ext cx="2859832" cy="3105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118918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par>
                                <p:cTn id="11" presetID="31" presetClass="entr" presetSubtype="0" fill="hold" nodeType="withEffect">
                                  <p:stCondLst>
                                    <p:cond delay="0"/>
                                  </p:stCondLst>
                                  <p:childTnLst>
                                    <p:set>
                                      <p:cBhvr>
                                        <p:cTn id="12" dur="1" fill="hold">
                                          <p:stCondLst>
                                            <p:cond delay="0"/>
                                          </p:stCondLst>
                                        </p:cTn>
                                        <p:tgtEl>
                                          <p:spTgt spid="3076"/>
                                        </p:tgtEl>
                                        <p:attrNameLst>
                                          <p:attrName>style.visibility</p:attrName>
                                        </p:attrNameLst>
                                      </p:cBhvr>
                                      <p:to>
                                        <p:strVal val="visible"/>
                                      </p:to>
                                    </p:set>
                                    <p:anim calcmode="lin" valueType="num">
                                      <p:cBhvr>
                                        <p:cTn id="13" dur="1000" fill="hold"/>
                                        <p:tgtEl>
                                          <p:spTgt spid="3076"/>
                                        </p:tgtEl>
                                        <p:attrNameLst>
                                          <p:attrName>ppt_w</p:attrName>
                                        </p:attrNameLst>
                                      </p:cBhvr>
                                      <p:tavLst>
                                        <p:tav tm="0">
                                          <p:val>
                                            <p:fltVal val="0"/>
                                          </p:val>
                                        </p:tav>
                                        <p:tav tm="100000">
                                          <p:val>
                                            <p:strVal val="#ppt_w"/>
                                          </p:val>
                                        </p:tav>
                                      </p:tavLst>
                                    </p:anim>
                                    <p:anim calcmode="lin" valueType="num">
                                      <p:cBhvr>
                                        <p:cTn id="14" dur="1000" fill="hold"/>
                                        <p:tgtEl>
                                          <p:spTgt spid="3076"/>
                                        </p:tgtEl>
                                        <p:attrNameLst>
                                          <p:attrName>ppt_h</p:attrName>
                                        </p:attrNameLst>
                                      </p:cBhvr>
                                      <p:tavLst>
                                        <p:tav tm="0">
                                          <p:val>
                                            <p:fltVal val="0"/>
                                          </p:val>
                                        </p:tav>
                                        <p:tav tm="100000">
                                          <p:val>
                                            <p:strVal val="#ppt_h"/>
                                          </p:val>
                                        </p:tav>
                                      </p:tavLst>
                                    </p:anim>
                                    <p:anim calcmode="lin" valueType="num">
                                      <p:cBhvr>
                                        <p:cTn id="15" dur="1000" fill="hold"/>
                                        <p:tgtEl>
                                          <p:spTgt spid="3076"/>
                                        </p:tgtEl>
                                        <p:attrNameLst>
                                          <p:attrName>style.rotation</p:attrName>
                                        </p:attrNameLst>
                                      </p:cBhvr>
                                      <p:tavLst>
                                        <p:tav tm="0">
                                          <p:val>
                                            <p:fltVal val="90"/>
                                          </p:val>
                                        </p:tav>
                                        <p:tav tm="100000">
                                          <p:val>
                                            <p:fltVal val="0"/>
                                          </p:val>
                                        </p:tav>
                                      </p:tavLst>
                                    </p:anim>
                                    <p:animEffect transition="in" filter="fade">
                                      <p:cBhvr>
                                        <p:cTn id="16" dur="1000"/>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88640"/>
            <a:ext cx="8229600" cy="6192688"/>
          </a:xfrm>
        </p:spPr>
        <p:txBody>
          <a:bodyPr>
            <a:normAutofit/>
          </a:bodyPr>
          <a:lstStyle/>
          <a:p>
            <a:pPr marL="0" indent="0" algn="ctr">
              <a:buNone/>
            </a:pPr>
            <a:r>
              <a:rPr lang="es-CO" dirty="0"/>
              <a:t> </a:t>
            </a:r>
            <a:r>
              <a:rPr lang="es-CO" sz="3600" b="1" dirty="0" smtClean="0"/>
              <a:t>Ahora </a:t>
            </a:r>
            <a:r>
              <a:rPr lang="es-CO" sz="3600" b="1" dirty="0"/>
              <a:t>pasemos a la otra parte del descanso que es el </a:t>
            </a:r>
            <a:r>
              <a:rPr lang="es-CO" sz="3600" b="1" dirty="0" smtClean="0"/>
              <a:t>dormir: </a:t>
            </a:r>
            <a:endParaRPr lang="es-CO" sz="3600" b="1" dirty="0"/>
          </a:p>
          <a:p>
            <a:pPr marL="0" indent="0">
              <a:buNone/>
            </a:pPr>
            <a:r>
              <a:rPr lang="es-CO" sz="3600" b="1" dirty="0"/>
              <a:t> </a:t>
            </a:r>
            <a:r>
              <a:rPr lang="es-CO" sz="3600" b="1" dirty="0" smtClean="0"/>
              <a:t> </a:t>
            </a:r>
          </a:p>
          <a:p>
            <a:pPr marL="0" indent="0" algn="ctr">
              <a:buNone/>
            </a:pPr>
            <a:r>
              <a:rPr lang="es-CO" dirty="0" smtClean="0"/>
              <a:t>Por </a:t>
            </a:r>
            <a:r>
              <a:rPr lang="es-CO" dirty="0"/>
              <a:t>lo general sabemos que lo mejor es dormir de </a:t>
            </a:r>
            <a:r>
              <a:rPr lang="es-CO" dirty="0" smtClean="0"/>
              <a:t>7 </a:t>
            </a:r>
            <a:r>
              <a:rPr lang="es-CO" dirty="0"/>
              <a:t>a 8 horas diarias para que </a:t>
            </a:r>
            <a:r>
              <a:rPr lang="es-CO" dirty="0" smtClean="0"/>
              <a:t>nuestro </a:t>
            </a:r>
            <a:r>
              <a:rPr lang="es-CO" dirty="0"/>
              <a:t>cuerpo tenga un descanso completo y que los niños tienen que dormir </a:t>
            </a:r>
            <a:r>
              <a:rPr lang="es-CO" dirty="0" smtClean="0"/>
              <a:t>más tiempo </a:t>
            </a:r>
            <a:r>
              <a:rPr lang="es-CO" dirty="0"/>
              <a:t>que los adultos. </a:t>
            </a:r>
          </a:p>
          <a:p>
            <a:pPr marL="0" indent="0">
              <a:buNone/>
            </a:pPr>
            <a:r>
              <a:rPr lang="es-CO" dirty="0"/>
              <a:t> </a:t>
            </a:r>
          </a:p>
          <a:p>
            <a:pPr marL="0" indent="0" algn="ctr">
              <a:buNone/>
            </a:pPr>
            <a:r>
              <a:rPr lang="es-CO" dirty="0" smtClean="0"/>
              <a:t>Pero </a:t>
            </a:r>
            <a:r>
              <a:rPr lang="es-CO" dirty="0"/>
              <a:t>eso no es todo lo que usted tiene que saber, para tener un sueño reparador </a:t>
            </a:r>
            <a:r>
              <a:rPr lang="es-CO" dirty="0" smtClean="0"/>
              <a:t>tenemos </a:t>
            </a:r>
            <a:r>
              <a:rPr lang="es-CO" dirty="0"/>
              <a:t>que tomar en cuenta varios aspectos. </a:t>
            </a:r>
            <a:r>
              <a:rPr lang="es-CO" dirty="0" smtClean="0"/>
              <a:t> </a:t>
            </a:r>
            <a:endParaRPr lang="es-CO" dirty="0"/>
          </a:p>
        </p:txBody>
      </p:sp>
    </p:spTree>
    <p:extLst>
      <p:ext uri="{BB962C8B-B14F-4D97-AF65-F5344CB8AC3E}">
        <p14:creationId xmlns:p14="http://schemas.microsoft.com/office/powerpoint/2010/main" val="292217124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heel(1)">
                                      <p:cBhvr>
                                        <p:cTn id="7" dur="2000"/>
                                        <p:tgtEl>
                                          <p:spTgt spid="3">
                                            <p:txEl>
                                              <p:pRg st="2" end="2"/>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heel(1)">
                                      <p:cBhvr>
                                        <p:cTn id="10" dur="2000"/>
                                        <p:tgtEl>
                                          <p:spTgt spid="3">
                                            <p:txEl>
                                              <p:pRg st="3" end="3"/>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heel(1)">
                                      <p:cBhvr>
                                        <p:cTn id="13"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6264696"/>
          </a:xfrm>
        </p:spPr>
        <p:txBody>
          <a:bodyPr>
            <a:normAutofit fontScale="77500" lnSpcReduction="20000"/>
          </a:bodyPr>
          <a:lstStyle/>
          <a:p>
            <a:pPr marL="0" indent="0" algn="ctr">
              <a:buNone/>
            </a:pPr>
            <a:r>
              <a:rPr lang="es-CO" dirty="0"/>
              <a:t> </a:t>
            </a:r>
            <a:r>
              <a:rPr lang="es-CO" dirty="0" smtClean="0"/>
              <a:t>Los </a:t>
            </a:r>
            <a:r>
              <a:rPr lang="es-CO" dirty="0"/>
              <a:t>aspectos que vamos a tomar en cuenta para tener una buena calidad en el sueño son:</a:t>
            </a:r>
          </a:p>
          <a:p>
            <a:pPr marL="0" indent="0">
              <a:buNone/>
            </a:pPr>
            <a:endParaRPr lang="es-CO" dirty="0" smtClean="0"/>
          </a:p>
          <a:p>
            <a:pPr marL="0" indent="0">
              <a:buNone/>
            </a:pPr>
            <a:r>
              <a:rPr lang="es-CO" dirty="0" smtClean="0"/>
              <a:t>1. </a:t>
            </a:r>
            <a:r>
              <a:rPr lang="es-CO" dirty="0" smtClean="0">
                <a:solidFill>
                  <a:srgbClr val="FF0000"/>
                </a:solidFill>
              </a:rPr>
              <a:t>El </a:t>
            </a:r>
            <a:r>
              <a:rPr lang="es-CO" dirty="0">
                <a:solidFill>
                  <a:srgbClr val="FF0000"/>
                </a:solidFill>
              </a:rPr>
              <a:t>lugar donde </a:t>
            </a:r>
            <a:r>
              <a:rPr lang="es-CO" dirty="0" smtClean="0">
                <a:solidFill>
                  <a:srgbClr val="FF0000"/>
                </a:solidFill>
              </a:rPr>
              <a:t>dormimos. </a:t>
            </a:r>
            <a:endParaRPr lang="es-CO" dirty="0">
              <a:solidFill>
                <a:srgbClr val="FF0000"/>
              </a:solidFill>
            </a:endParaRPr>
          </a:p>
          <a:p>
            <a:pPr marL="0" indent="0">
              <a:buNone/>
            </a:pPr>
            <a:r>
              <a:rPr lang="es-CO" dirty="0" smtClean="0"/>
              <a:t>2. </a:t>
            </a:r>
            <a:r>
              <a:rPr lang="es-CO" dirty="0" smtClean="0">
                <a:solidFill>
                  <a:srgbClr val="00B0F0"/>
                </a:solidFill>
              </a:rPr>
              <a:t>El </a:t>
            </a:r>
            <a:r>
              <a:rPr lang="es-CO" dirty="0">
                <a:solidFill>
                  <a:srgbClr val="00B0F0"/>
                </a:solidFill>
              </a:rPr>
              <a:t>cuarto debe ser con un clima </a:t>
            </a:r>
            <a:r>
              <a:rPr lang="es-CO" dirty="0" smtClean="0">
                <a:solidFill>
                  <a:srgbClr val="00B0F0"/>
                </a:solidFill>
              </a:rPr>
              <a:t>cómodo. </a:t>
            </a:r>
            <a:endParaRPr lang="es-CO" dirty="0">
              <a:solidFill>
                <a:srgbClr val="00B0F0"/>
              </a:solidFill>
            </a:endParaRPr>
          </a:p>
          <a:p>
            <a:pPr marL="0" indent="0">
              <a:buNone/>
            </a:pPr>
            <a:r>
              <a:rPr lang="es-CO" dirty="0" smtClean="0"/>
              <a:t>3. </a:t>
            </a:r>
            <a:r>
              <a:rPr lang="es-CO" dirty="0">
                <a:solidFill>
                  <a:srgbClr val="002060"/>
                </a:solidFill>
              </a:rPr>
              <a:t>Sin mucho calor ni mucho </a:t>
            </a:r>
            <a:r>
              <a:rPr lang="es-CO" dirty="0" smtClean="0">
                <a:solidFill>
                  <a:srgbClr val="002060"/>
                </a:solidFill>
              </a:rPr>
              <a:t>frió. </a:t>
            </a:r>
            <a:endParaRPr lang="es-CO" dirty="0">
              <a:solidFill>
                <a:srgbClr val="002060"/>
              </a:solidFill>
            </a:endParaRPr>
          </a:p>
          <a:p>
            <a:pPr marL="0" indent="0">
              <a:buNone/>
            </a:pPr>
            <a:r>
              <a:rPr lang="es-CO" dirty="0" smtClean="0"/>
              <a:t>4. </a:t>
            </a:r>
            <a:r>
              <a:rPr lang="es-CO" dirty="0" smtClean="0">
                <a:solidFill>
                  <a:srgbClr val="00B050"/>
                </a:solidFill>
              </a:rPr>
              <a:t>Debe </a:t>
            </a:r>
            <a:r>
              <a:rPr lang="es-CO" dirty="0">
                <a:solidFill>
                  <a:srgbClr val="00B050"/>
                </a:solidFill>
              </a:rPr>
              <a:t>de ser bien </a:t>
            </a:r>
            <a:r>
              <a:rPr lang="es-CO" dirty="0" smtClean="0">
                <a:solidFill>
                  <a:srgbClr val="00B050"/>
                </a:solidFill>
              </a:rPr>
              <a:t>ventilado. </a:t>
            </a:r>
            <a:endParaRPr lang="es-CO" dirty="0">
              <a:solidFill>
                <a:srgbClr val="00B050"/>
              </a:solidFill>
            </a:endParaRPr>
          </a:p>
          <a:p>
            <a:pPr marL="0" indent="0">
              <a:buNone/>
            </a:pPr>
            <a:r>
              <a:rPr lang="es-CO" dirty="0" smtClean="0"/>
              <a:t>5. </a:t>
            </a:r>
            <a:r>
              <a:rPr lang="es-CO" dirty="0" smtClean="0">
                <a:solidFill>
                  <a:srgbClr val="7030A0"/>
                </a:solidFill>
              </a:rPr>
              <a:t>Un </a:t>
            </a:r>
            <a:r>
              <a:rPr lang="es-CO" dirty="0">
                <a:solidFill>
                  <a:srgbClr val="7030A0"/>
                </a:solidFill>
              </a:rPr>
              <a:t>lugar sin malos olores (la ropa sucia no debe estar en el cuarto de </a:t>
            </a:r>
            <a:r>
              <a:rPr lang="es-CO" dirty="0" smtClean="0">
                <a:solidFill>
                  <a:srgbClr val="7030A0"/>
                </a:solidFill>
              </a:rPr>
              <a:t> </a:t>
            </a:r>
            <a:r>
              <a:rPr lang="es-CO" dirty="0">
                <a:solidFill>
                  <a:srgbClr val="7030A0"/>
                </a:solidFill>
              </a:rPr>
              <a:t>dormir) . </a:t>
            </a:r>
            <a:endParaRPr lang="es-CO" dirty="0" smtClean="0">
              <a:solidFill>
                <a:srgbClr val="7030A0"/>
              </a:solidFill>
            </a:endParaRPr>
          </a:p>
          <a:p>
            <a:pPr marL="0" indent="0">
              <a:buNone/>
            </a:pPr>
            <a:r>
              <a:rPr lang="es-CO" dirty="0" smtClean="0"/>
              <a:t>6. </a:t>
            </a:r>
            <a:r>
              <a:rPr lang="es-CO" dirty="0" smtClean="0">
                <a:solidFill>
                  <a:srgbClr val="FFC000"/>
                </a:solidFill>
              </a:rPr>
              <a:t>El </a:t>
            </a:r>
            <a:r>
              <a:rPr lang="es-CO" dirty="0">
                <a:solidFill>
                  <a:srgbClr val="FFC000"/>
                </a:solidFill>
              </a:rPr>
              <a:t>lugar debe de estar </a:t>
            </a:r>
            <a:r>
              <a:rPr lang="es-CO" dirty="0" smtClean="0">
                <a:solidFill>
                  <a:srgbClr val="FFC000"/>
                </a:solidFill>
              </a:rPr>
              <a:t>limpio. </a:t>
            </a:r>
            <a:endParaRPr lang="es-CO" dirty="0">
              <a:solidFill>
                <a:srgbClr val="FFC000"/>
              </a:solidFill>
            </a:endParaRPr>
          </a:p>
          <a:p>
            <a:pPr marL="0" indent="0">
              <a:buNone/>
            </a:pPr>
            <a:r>
              <a:rPr lang="es-CO" dirty="0" smtClean="0"/>
              <a:t>7. </a:t>
            </a:r>
            <a:r>
              <a:rPr lang="es-CO" dirty="0" smtClean="0">
                <a:solidFill>
                  <a:schemeClr val="accent6">
                    <a:lumMod val="50000"/>
                  </a:schemeClr>
                </a:solidFill>
              </a:rPr>
              <a:t>La </a:t>
            </a:r>
            <a:r>
              <a:rPr lang="es-CO" dirty="0">
                <a:solidFill>
                  <a:schemeClr val="accent6">
                    <a:lumMod val="50000"/>
                  </a:schemeClr>
                </a:solidFill>
              </a:rPr>
              <a:t>cama debe de ser cómoda (no muy suave</a:t>
            </a:r>
            <a:r>
              <a:rPr lang="es-CO" dirty="0" smtClean="0">
                <a:solidFill>
                  <a:schemeClr val="accent6">
                    <a:lumMod val="50000"/>
                  </a:schemeClr>
                </a:solidFill>
              </a:rPr>
              <a:t>). </a:t>
            </a:r>
            <a:endParaRPr lang="es-CO" dirty="0">
              <a:solidFill>
                <a:schemeClr val="accent6">
                  <a:lumMod val="50000"/>
                </a:schemeClr>
              </a:solidFill>
            </a:endParaRPr>
          </a:p>
          <a:p>
            <a:pPr marL="0" indent="0">
              <a:buNone/>
            </a:pPr>
            <a:r>
              <a:rPr lang="es-CO" dirty="0" smtClean="0"/>
              <a:t>8. Las </a:t>
            </a:r>
            <a:r>
              <a:rPr lang="es-CO" dirty="0"/>
              <a:t>sabanas o edredones deben de ser suaves y </a:t>
            </a:r>
            <a:r>
              <a:rPr lang="es-CO" dirty="0" smtClean="0"/>
              <a:t>cómodas.</a:t>
            </a:r>
            <a:endParaRPr lang="es-CO" dirty="0"/>
          </a:p>
          <a:p>
            <a:pPr marL="0" indent="0">
              <a:buNone/>
            </a:pPr>
            <a:r>
              <a:rPr lang="es-CO" dirty="0" smtClean="0"/>
              <a:t>9. </a:t>
            </a:r>
            <a:r>
              <a:rPr lang="es-CO" dirty="0" smtClean="0">
                <a:solidFill>
                  <a:schemeClr val="accent6">
                    <a:lumMod val="75000"/>
                  </a:schemeClr>
                </a:solidFill>
              </a:rPr>
              <a:t>La </a:t>
            </a:r>
            <a:r>
              <a:rPr lang="es-CO" dirty="0">
                <a:solidFill>
                  <a:schemeClr val="accent6">
                    <a:lumMod val="75000"/>
                  </a:schemeClr>
                </a:solidFill>
              </a:rPr>
              <a:t>ropa para dormir debe de ser cómoda, suave y que nos quede sin apretar </a:t>
            </a:r>
            <a:r>
              <a:rPr lang="es-CO" dirty="0" smtClean="0">
                <a:solidFill>
                  <a:schemeClr val="accent6">
                    <a:lumMod val="75000"/>
                  </a:schemeClr>
                </a:solidFill>
              </a:rPr>
              <a:t>ninguna </a:t>
            </a:r>
            <a:r>
              <a:rPr lang="es-CO" dirty="0">
                <a:solidFill>
                  <a:schemeClr val="accent6">
                    <a:lumMod val="75000"/>
                  </a:schemeClr>
                </a:solidFill>
              </a:rPr>
              <a:t>parte de nuestro cuerpo</a:t>
            </a:r>
            <a:r>
              <a:rPr lang="es-CO" dirty="0"/>
              <a:t>. </a:t>
            </a:r>
          </a:p>
          <a:p>
            <a:pPr marL="0" indent="0">
              <a:buNone/>
            </a:pPr>
            <a:r>
              <a:rPr lang="es-CO" dirty="0" smtClean="0">
                <a:solidFill>
                  <a:srgbClr val="92D050"/>
                </a:solidFill>
              </a:rPr>
              <a:t>10.Las </a:t>
            </a:r>
            <a:r>
              <a:rPr lang="es-CO" dirty="0">
                <a:solidFill>
                  <a:srgbClr val="92D050"/>
                </a:solidFill>
              </a:rPr>
              <a:t>almohadas deben de ser lo más pequeñas posibles (de </a:t>
            </a:r>
            <a:r>
              <a:rPr lang="es-CO" dirty="0" smtClean="0">
                <a:solidFill>
                  <a:srgbClr val="92D050"/>
                </a:solidFill>
              </a:rPr>
              <a:t>preferencia </a:t>
            </a:r>
            <a:r>
              <a:rPr lang="es-CO" dirty="0">
                <a:solidFill>
                  <a:srgbClr val="92D050"/>
                </a:solidFill>
              </a:rPr>
              <a:t>las ortopédicas para no dañar la columna). </a:t>
            </a:r>
          </a:p>
        </p:txBody>
      </p:sp>
    </p:spTree>
    <p:extLst>
      <p:ext uri="{BB962C8B-B14F-4D97-AF65-F5344CB8AC3E}">
        <p14:creationId xmlns:p14="http://schemas.microsoft.com/office/powerpoint/2010/main" val="3554013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p:cTn id="55"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8" end="8"/>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3">
                                            <p:txEl>
                                              <p:pRg st="9" end="9"/>
                                            </p:txEl>
                                          </p:spTgt>
                                        </p:tgtEl>
                                        <p:attrNameLst>
                                          <p:attrName>style.visibility</p:attrName>
                                        </p:attrNameLst>
                                      </p:cBhvr>
                                      <p:to>
                                        <p:strVal val="visible"/>
                                      </p:to>
                                    </p:set>
                                    <p:anim calcmode="lin" valueType="num">
                                      <p:cBhvr>
                                        <p:cTn id="71"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9" end="9"/>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grpId="0" nodeType="clickEffect">
                                  <p:stCondLst>
                                    <p:cond delay="0"/>
                                  </p:stCondLst>
                                  <p:childTnLst>
                                    <p:set>
                                      <p:cBhvr>
                                        <p:cTn id="78" dur="1" fill="hold">
                                          <p:stCondLst>
                                            <p:cond delay="0"/>
                                          </p:stCondLst>
                                        </p:cTn>
                                        <p:tgtEl>
                                          <p:spTgt spid="3">
                                            <p:txEl>
                                              <p:pRg st="10" end="10"/>
                                            </p:txEl>
                                          </p:spTgt>
                                        </p:tgtEl>
                                        <p:attrNameLst>
                                          <p:attrName>style.visibility</p:attrName>
                                        </p:attrNameLst>
                                      </p:cBhvr>
                                      <p:to>
                                        <p:strVal val="visible"/>
                                      </p:to>
                                    </p:set>
                                    <p:anim calcmode="lin" valueType="num">
                                      <p:cBhvr>
                                        <p:cTn id="79"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80"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81"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82" dur="1000"/>
                                        <p:tgtEl>
                                          <p:spTgt spid="3">
                                            <p:txEl>
                                              <p:pRg st="10" end="10"/>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1" presetClass="entr" presetSubtype="0" fill="hold" grpId="0" nodeType="clickEffect">
                                  <p:stCondLst>
                                    <p:cond delay="0"/>
                                  </p:stCondLst>
                                  <p:childTnLst>
                                    <p:set>
                                      <p:cBhvr>
                                        <p:cTn id="86" dur="1" fill="hold">
                                          <p:stCondLst>
                                            <p:cond delay="0"/>
                                          </p:stCondLst>
                                        </p:cTn>
                                        <p:tgtEl>
                                          <p:spTgt spid="3">
                                            <p:txEl>
                                              <p:pRg st="11" end="11"/>
                                            </p:txEl>
                                          </p:spTgt>
                                        </p:tgtEl>
                                        <p:attrNameLst>
                                          <p:attrName>style.visibility</p:attrName>
                                        </p:attrNameLst>
                                      </p:cBhvr>
                                      <p:to>
                                        <p:strVal val="visible"/>
                                      </p:to>
                                    </p:set>
                                    <p:anim calcmode="lin" valueType="num">
                                      <p:cBhvr>
                                        <p:cTn id="87" dur="1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88" dur="1000" fill="hold"/>
                                        <p:tgtEl>
                                          <p:spTgt spid="3">
                                            <p:txEl>
                                              <p:pRg st="11" end="11"/>
                                            </p:txEl>
                                          </p:spTgt>
                                        </p:tgtEl>
                                        <p:attrNameLst>
                                          <p:attrName>ppt_h</p:attrName>
                                        </p:attrNameLst>
                                      </p:cBhvr>
                                      <p:tavLst>
                                        <p:tav tm="0">
                                          <p:val>
                                            <p:fltVal val="0"/>
                                          </p:val>
                                        </p:tav>
                                        <p:tav tm="100000">
                                          <p:val>
                                            <p:strVal val="#ppt_h"/>
                                          </p:val>
                                        </p:tav>
                                      </p:tavLst>
                                    </p:anim>
                                    <p:anim calcmode="lin" valueType="num">
                                      <p:cBhvr>
                                        <p:cTn id="89" dur="1000" fill="hold"/>
                                        <p:tgtEl>
                                          <p:spTgt spid="3">
                                            <p:txEl>
                                              <p:pRg st="11" end="11"/>
                                            </p:txEl>
                                          </p:spTgt>
                                        </p:tgtEl>
                                        <p:attrNameLst>
                                          <p:attrName>style.rotation</p:attrName>
                                        </p:attrNameLst>
                                      </p:cBhvr>
                                      <p:tavLst>
                                        <p:tav tm="0">
                                          <p:val>
                                            <p:fltVal val="90"/>
                                          </p:val>
                                        </p:tav>
                                        <p:tav tm="100000">
                                          <p:val>
                                            <p:fltVal val="0"/>
                                          </p:val>
                                        </p:tav>
                                      </p:tavLst>
                                    </p:anim>
                                    <p:animEffect transition="in" filter="fade">
                                      <p:cBhvr>
                                        <p:cTn id="90" dur="1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1347</Words>
  <Application>Microsoft Office PowerPoint</Application>
  <PresentationFormat>Presentación en pantalla (4:3)</PresentationFormat>
  <Paragraphs>62</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LOS OCHO REMEDIOS NATURALES</vt:lpstr>
      <vt:lpstr>Descanso suficiente</vt:lpstr>
      <vt:lpstr>Presentación de PowerPoint</vt:lpstr>
      <vt:lpstr>Presentación de PowerPoint</vt:lpstr>
      <vt:lpstr>Presentación de PowerPoint</vt:lpstr>
      <vt:lpstr>Vamos a separar en dos partes el descanso, una será el descanso en si y otra será el dormir.</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OCHO REMEDIOS NATURALES</dc:title>
  <dc:creator>FAMILIA FIERRO CH</dc:creator>
  <cp:lastModifiedBy>FAMILIA FIERRO CH</cp:lastModifiedBy>
  <cp:revision>1</cp:revision>
  <dcterms:created xsi:type="dcterms:W3CDTF">2013-11-28T20:01:05Z</dcterms:created>
  <dcterms:modified xsi:type="dcterms:W3CDTF">2013-11-28T20:01:15Z</dcterms:modified>
</cp:coreProperties>
</file>