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341" r:id="rId2"/>
    <p:sldId id="338" r:id="rId3"/>
    <p:sldId id="264" r:id="rId4"/>
    <p:sldId id="256" r:id="rId5"/>
    <p:sldId id="265" r:id="rId6"/>
    <p:sldId id="267" r:id="rId7"/>
    <p:sldId id="260" r:id="rId8"/>
    <p:sldId id="269" r:id="rId9"/>
    <p:sldId id="271" r:id="rId10"/>
    <p:sldId id="273" r:id="rId11"/>
    <p:sldId id="336" r:id="rId12"/>
    <p:sldId id="333" r:id="rId13"/>
    <p:sldId id="274" r:id="rId14"/>
    <p:sldId id="276" r:id="rId15"/>
    <p:sldId id="277" r:id="rId16"/>
    <p:sldId id="279" r:id="rId17"/>
    <p:sldId id="261" r:id="rId18"/>
    <p:sldId id="282" r:id="rId19"/>
    <p:sldId id="283" r:id="rId20"/>
    <p:sldId id="302" r:id="rId21"/>
    <p:sldId id="288" r:id="rId22"/>
    <p:sldId id="289" r:id="rId23"/>
    <p:sldId id="290" r:id="rId24"/>
    <p:sldId id="295" r:id="rId25"/>
    <p:sldId id="296" r:id="rId26"/>
    <p:sldId id="297" r:id="rId27"/>
    <p:sldId id="303" r:id="rId28"/>
    <p:sldId id="339" r:id="rId29"/>
    <p:sldId id="340" r:id="rId30"/>
    <p:sldId id="293" r:id="rId31"/>
    <p:sldId id="298" r:id="rId32"/>
    <p:sldId id="299" r:id="rId33"/>
    <p:sldId id="300" r:id="rId34"/>
    <p:sldId id="301" r:id="rId35"/>
    <p:sldId id="304" r:id="rId36"/>
    <p:sldId id="305" r:id="rId37"/>
    <p:sldId id="307" r:id="rId38"/>
    <p:sldId id="263" r:id="rId39"/>
    <p:sldId id="312" r:id="rId40"/>
    <p:sldId id="313" r:id="rId41"/>
    <p:sldId id="314" r:id="rId42"/>
    <p:sldId id="319" r:id="rId43"/>
    <p:sldId id="317" r:id="rId44"/>
    <p:sldId id="320" r:id="rId45"/>
    <p:sldId id="322" r:id="rId46"/>
    <p:sldId id="324" r:id="rId47"/>
    <p:sldId id="326" r:id="rId48"/>
    <p:sldId id="327" r:id="rId49"/>
    <p:sldId id="328" r:id="rId50"/>
    <p:sldId id="329" r:id="rId51"/>
    <p:sldId id="331" r:id="rId52"/>
    <p:sldId id="258" r:id="rId53"/>
    <p:sldId id="33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E"/>
    <a:srgbClr val="094235"/>
    <a:srgbClr val="115EB7"/>
    <a:srgbClr val="FFFFFF"/>
    <a:srgbClr val="0C164F"/>
    <a:srgbClr val="FEEF37"/>
    <a:srgbClr val="FFDF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4" autoAdjust="0"/>
  </p:normalViewPr>
  <p:slideViewPr>
    <p:cSldViewPr snapToGrid="0" snapToObjects="1">
      <p:cViewPr varScale="1">
        <p:scale>
          <a:sx n="67" d="100"/>
          <a:sy n="67" d="100"/>
        </p:scale>
        <p:origin x="-1476" y="-90"/>
      </p:cViewPr>
      <p:guideLst>
        <p:guide orient="horz" pos="2160"/>
        <p:guide pos="2880"/>
      </p:guideLst>
    </p:cSldViewPr>
  </p:slideViewPr>
  <p:notesTextViewPr>
    <p:cViewPr>
      <p:scale>
        <a:sx n="3" d="2"/>
        <a:sy n="3" d="2"/>
      </p:scale>
      <p:origin x="0" y="0"/>
    </p:cViewPr>
  </p:notesTextViewPr>
  <p:sorterViewPr>
    <p:cViewPr>
      <p:scale>
        <a:sx n="66" d="100"/>
        <a:sy n="66" d="100"/>
      </p:scale>
      <p:origin x="0" y="5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079C2D-8CEA-A444-BA84-D75744EC6E77}" type="datetime1">
              <a:rPr lang="es-MX" smtClean="0"/>
              <a:t>08/08/2014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CBB9CB-0C16-4E43-96AC-24652C2F4540}" type="slidenum">
              <a:rPr lang="es-ES" smtClean="0"/>
              <a:t>‹Nº›</a:t>
            </a:fld>
            <a:endParaRPr lang="es-ES"/>
          </a:p>
        </p:txBody>
      </p:sp>
    </p:spTree>
    <p:extLst>
      <p:ext uri="{BB962C8B-B14F-4D97-AF65-F5344CB8AC3E}">
        <p14:creationId xmlns:p14="http://schemas.microsoft.com/office/powerpoint/2010/main" val="4160855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6657F-7046-3749-880A-E46F9FEED289}" type="datetime1">
              <a:rPr lang="es-MX" smtClean="0"/>
              <a:t>08/08/2014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53471-1D5B-C546-B1FB-EAC965D6FD74}" type="slidenum">
              <a:rPr lang="es-ES" smtClean="0"/>
              <a:t>‹Nº›</a:t>
            </a:fld>
            <a:endParaRPr lang="es-ES"/>
          </a:p>
        </p:txBody>
      </p:sp>
    </p:spTree>
    <p:extLst>
      <p:ext uri="{BB962C8B-B14F-4D97-AF65-F5344CB8AC3E}">
        <p14:creationId xmlns:p14="http://schemas.microsoft.com/office/powerpoint/2010/main" val="2823409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Carta Pastoral,  Lamentablemente este deseo de Pablo no se cumplió…</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a:t>
            </a:fld>
            <a:endParaRPr lang="es-ES"/>
          </a:p>
        </p:txBody>
      </p:sp>
    </p:spTree>
    <p:extLst>
      <p:ext uri="{BB962C8B-B14F-4D97-AF65-F5344CB8AC3E}">
        <p14:creationId xmlns:p14="http://schemas.microsoft.com/office/powerpoint/2010/main" val="380089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200" dirty="0" smtClean="0">
                <a:solidFill>
                  <a:schemeClr val="bg2">
                    <a:lumMod val="25000"/>
                  </a:schemeClr>
                </a:solidFill>
              </a:rPr>
              <a:t>Una cosa es decir que hay apostasía en la iglesia y otra muy </a:t>
            </a:r>
          </a:p>
          <a:p>
            <a:pPr algn="l"/>
            <a:r>
              <a:rPr lang="es-ES" sz="1200" dirty="0" smtClean="0">
                <a:solidFill>
                  <a:schemeClr val="bg2">
                    <a:lumMod val="25000"/>
                  </a:schemeClr>
                </a:solidFill>
              </a:rPr>
              <a:t>distinta es decir que la iglesia vive en apostasía</a:t>
            </a:r>
          </a:p>
          <a:p>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19</a:t>
            </a:fld>
            <a:endParaRPr lang="es-ES"/>
          </a:p>
        </p:txBody>
      </p:sp>
    </p:spTree>
    <p:extLst>
      <p:ext uri="{BB962C8B-B14F-4D97-AF65-F5344CB8AC3E}">
        <p14:creationId xmlns:p14="http://schemas.microsoft.com/office/powerpoint/2010/main" val="290280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20</a:t>
            </a:fld>
            <a:endParaRPr lang="es-ES"/>
          </a:p>
        </p:txBody>
      </p:sp>
    </p:spTree>
    <p:extLst>
      <p:ext uri="{BB962C8B-B14F-4D97-AF65-F5344CB8AC3E}">
        <p14:creationId xmlns:p14="http://schemas.microsoft.com/office/powerpoint/2010/main" val="379408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diferente la concepción de iglesia</a:t>
            </a:r>
            <a:r>
              <a:rPr lang="es-ES" baseline="0" dirty="0" smtClean="0"/>
              <a:t> según E.G.W.  </a:t>
            </a:r>
            <a:r>
              <a:rPr lang="es-ES" sz="1600" b="1" baseline="0" dirty="0" smtClean="0"/>
              <a:t>Ahora, esto no es para decir bueno….</a:t>
            </a:r>
            <a:endParaRPr lang="es-ES" sz="1600" b="1"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21</a:t>
            </a:fld>
            <a:endParaRPr lang="es-ES"/>
          </a:p>
        </p:txBody>
      </p:sp>
    </p:spTree>
    <p:extLst>
      <p:ext uri="{BB962C8B-B14F-4D97-AF65-F5344CB8AC3E}">
        <p14:creationId xmlns:p14="http://schemas.microsoft.com/office/powerpoint/2010/main" val="221716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smtClean="0"/>
              <a:t>Los grupos disidentes</a:t>
            </a:r>
            <a:r>
              <a:rPr lang="es-ES" sz="1400" baseline="0" dirty="0" smtClean="0"/>
              <a:t> pasan por alto esto.  Por eso Jesús lo anticipó y en su oración pidió:</a:t>
            </a:r>
            <a:endParaRPr lang="es-ES" sz="1400"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23</a:t>
            </a:fld>
            <a:endParaRPr lang="es-ES"/>
          </a:p>
        </p:txBody>
      </p:sp>
    </p:spTree>
    <p:extLst>
      <p:ext uri="{BB962C8B-B14F-4D97-AF65-F5344CB8AC3E}">
        <p14:creationId xmlns:p14="http://schemas.microsoft.com/office/powerpoint/2010/main" val="4732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aquellos</a:t>
            </a:r>
            <a:r>
              <a:rPr lang="es-ES" baseline="0" dirty="0" smtClean="0"/>
              <a:t> que hablan de fracaso con la iglesia</a:t>
            </a:r>
          </a:p>
          <a:p>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25</a:t>
            </a:fld>
            <a:endParaRPr lang="es-ES"/>
          </a:p>
        </p:txBody>
      </p:sp>
    </p:spTree>
    <p:extLst>
      <p:ext uri="{BB962C8B-B14F-4D97-AF65-F5344CB8AC3E}">
        <p14:creationId xmlns:p14="http://schemas.microsoft.com/office/powerpoint/2010/main" val="258797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Pero para ayudarnos</a:t>
            </a:r>
            <a:r>
              <a:rPr lang="es-ES" baseline="0" dirty="0" smtClean="0"/>
              <a:t> en la confianza del éxito de la obra, el Señor nos envió un mensaje de confianza y seguridad a través de </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27</a:t>
            </a:fld>
            <a:endParaRPr lang="es-ES"/>
          </a:p>
        </p:txBody>
      </p:sp>
    </p:spTree>
    <p:extLst>
      <p:ext uri="{BB962C8B-B14F-4D97-AF65-F5344CB8AC3E}">
        <p14:creationId xmlns:p14="http://schemas.microsoft.com/office/powerpoint/2010/main" val="3245324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ayudarnos en esa incredulidad que a veces nos sobrecoge,</a:t>
            </a:r>
            <a:r>
              <a:rPr lang="es-ES" baseline="0" dirty="0" smtClean="0"/>
              <a:t> Dios le permitió ver a Juan una visión en la que dice:</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30</a:t>
            </a:fld>
            <a:endParaRPr lang="es-ES"/>
          </a:p>
        </p:txBody>
      </p:sp>
    </p:spTree>
    <p:extLst>
      <p:ext uri="{BB962C8B-B14F-4D97-AF65-F5344CB8AC3E}">
        <p14:creationId xmlns:p14="http://schemas.microsoft.com/office/powerpoint/2010/main" val="343692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Tanto en relación al éxito del</a:t>
            </a:r>
            <a:r>
              <a:rPr lang="es-ES" baseline="0" dirty="0" smtClean="0"/>
              <a:t> cumplimiento de la misión como del futuro de la iglesia, Elena G. White dice:</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31</a:t>
            </a:fld>
            <a:endParaRPr lang="es-ES"/>
          </a:p>
        </p:txBody>
      </p:sp>
    </p:spTree>
    <p:extLst>
      <p:ext uri="{BB962C8B-B14F-4D97-AF65-F5344CB8AC3E}">
        <p14:creationId xmlns:p14="http://schemas.microsoft.com/office/powerpoint/2010/main" val="208896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tarea que le fue encomendada</a:t>
            </a:r>
            <a:r>
              <a:rPr lang="es-ES" baseline="0" dirty="0" smtClean="0"/>
              <a:t> a los discípulos sobrepasaba sus capacidades y su fuerza</a:t>
            </a:r>
          </a:p>
          <a:p>
            <a:r>
              <a:rPr lang="es-ES" baseline="0" dirty="0" smtClean="0"/>
              <a:t>Así como también nosotros hoy.  ¿Qué hicieron los discípulos?</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32</a:t>
            </a:fld>
            <a:endParaRPr lang="es-ES"/>
          </a:p>
        </p:txBody>
      </p:sp>
    </p:spTree>
    <p:extLst>
      <p:ext uri="{BB962C8B-B14F-4D97-AF65-F5344CB8AC3E}">
        <p14:creationId xmlns:p14="http://schemas.microsoft.com/office/powerpoint/2010/main" val="425841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33</a:t>
            </a:fld>
            <a:endParaRPr lang="es-ES"/>
          </a:p>
        </p:txBody>
      </p:sp>
    </p:spTree>
    <p:extLst>
      <p:ext uri="{BB962C8B-B14F-4D97-AF65-F5344CB8AC3E}">
        <p14:creationId xmlns:p14="http://schemas.microsoft.com/office/powerpoint/2010/main" val="27943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Cada vez que la</a:t>
            </a:r>
            <a:r>
              <a:rPr lang="es-ES" baseline="0" dirty="0" smtClean="0"/>
              <a:t> iglesia enfrenta algún problema, los enemigos de la iglesia y los grupos disidentes …hacen que nos involucremos en tareas de nerviosismo</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a:t>
            </a:fld>
            <a:endParaRPr lang="es-ES" dirty="0"/>
          </a:p>
        </p:txBody>
      </p:sp>
    </p:spTree>
    <p:extLst>
      <p:ext uri="{BB962C8B-B14F-4D97-AF65-F5344CB8AC3E}">
        <p14:creationId xmlns:p14="http://schemas.microsoft.com/office/powerpoint/2010/main" val="114148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 hay que sorprenderse</a:t>
            </a:r>
            <a:r>
              <a:rPr lang="es-ES" baseline="0" dirty="0" smtClean="0"/>
              <a:t> de que haya un Judas entre nosotros</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38</a:t>
            </a:fld>
            <a:endParaRPr lang="es-ES"/>
          </a:p>
        </p:txBody>
      </p:sp>
    </p:spTree>
    <p:extLst>
      <p:ext uri="{BB962C8B-B14F-4D97-AF65-F5344CB8AC3E}">
        <p14:creationId xmlns:p14="http://schemas.microsoft.com/office/powerpoint/2010/main" val="83250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b="1" dirty="0" smtClean="0"/>
              <a:t>Leer cuidadosamente</a:t>
            </a:r>
            <a:endParaRPr lang="es-ES" sz="1400" b="1"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41</a:t>
            </a:fld>
            <a:endParaRPr lang="es-ES"/>
          </a:p>
        </p:txBody>
      </p:sp>
    </p:spTree>
    <p:extLst>
      <p:ext uri="{BB962C8B-B14F-4D97-AF65-F5344CB8AC3E}">
        <p14:creationId xmlns:p14="http://schemas.microsoft.com/office/powerpoint/2010/main" val="379532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Hoy, dicen ellos, también</a:t>
            </a:r>
            <a:r>
              <a:rPr lang="es-ES" baseline="0" dirty="0" smtClean="0"/>
              <a:t> debemos salir debido a la apostasía</a:t>
            </a:r>
          </a:p>
          <a:p>
            <a:r>
              <a:rPr lang="es-ES" baseline="0" dirty="0" smtClean="0"/>
              <a:t>H</a:t>
            </a:r>
            <a:r>
              <a:rPr lang="en-US" baseline="0" dirty="0" smtClean="0"/>
              <a:t>ay</a:t>
            </a:r>
            <a:r>
              <a:rPr lang="es-ES" baseline="0" dirty="0" smtClean="0"/>
              <a:t> una sola declaración en los escritos de E.G.W. En la que pareciera dar la impresión de haber perdido la confianza en la iglesia adventista…</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44</a:t>
            </a:fld>
            <a:endParaRPr lang="es-ES"/>
          </a:p>
        </p:txBody>
      </p:sp>
    </p:spTree>
    <p:extLst>
      <p:ext uri="{BB962C8B-B14F-4D97-AF65-F5344CB8AC3E}">
        <p14:creationId xmlns:p14="http://schemas.microsoft.com/office/powerpoint/2010/main" val="30506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Uno de los muchos</a:t>
            </a:r>
            <a:r>
              <a:rPr lang="es-ES" baseline="0" dirty="0" smtClean="0"/>
              <a:t> ejemplos que encontramos en la historia de nuestra iglesia.  Fue un incansable ministro adventista.  Un ejemplo de entrega, sacrificio y dedicación al cumplimiento de la misión.</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52</a:t>
            </a:fld>
            <a:endParaRPr lang="es-ES"/>
          </a:p>
        </p:txBody>
      </p:sp>
    </p:spTree>
    <p:extLst>
      <p:ext uri="{BB962C8B-B14F-4D97-AF65-F5344CB8AC3E}">
        <p14:creationId xmlns:p14="http://schemas.microsoft.com/office/powerpoint/2010/main" val="281269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Que todos</a:t>
            </a:r>
            <a:r>
              <a:rPr lang="es-ES" baseline="0" dirty="0" smtClean="0"/>
              <a:t> mantengamos firme nuestra fe y confianza en el triunfo final.  Y que así como ahora formamos la iglesia militante también lo seamos de la iglesia triunfante. </a:t>
            </a:r>
            <a:r>
              <a:rPr lang="es-ES" baseline="0" smtClean="0"/>
              <a:t>Amén</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53</a:t>
            </a:fld>
            <a:endParaRPr lang="es-ES"/>
          </a:p>
        </p:txBody>
      </p:sp>
    </p:spTree>
    <p:extLst>
      <p:ext uri="{BB962C8B-B14F-4D97-AF65-F5344CB8AC3E}">
        <p14:creationId xmlns:p14="http://schemas.microsoft.com/office/powerpoint/2010/main" val="61265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Estudio</a:t>
            </a:r>
            <a:r>
              <a:rPr lang="es-ES" baseline="0" dirty="0" smtClean="0"/>
              <a:t>, compilación de citas que pueden ayudarnos en la consolidación de nuestra cosmovisión, consagración y participación.  </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4</a:t>
            </a:fld>
            <a:endParaRPr lang="es-ES" dirty="0"/>
          </a:p>
        </p:txBody>
      </p:sp>
    </p:spTree>
    <p:extLst>
      <p:ext uri="{BB962C8B-B14F-4D97-AF65-F5344CB8AC3E}">
        <p14:creationId xmlns:p14="http://schemas.microsoft.com/office/powerpoint/2010/main" val="246286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misión que como</a:t>
            </a:r>
            <a:r>
              <a:rPr lang="es-ES" baseline="0" dirty="0" smtClean="0"/>
              <a:t> iglesia tenemos está en estrecha relación con la venida de nuestro señor Jesucristo.  Dios le ha encomendado a nuestra iglesia dar la última amonestación al mundo, según </a:t>
            </a:r>
            <a:r>
              <a:rPr lang="es-ES" baseline="0" dirty="0" err="1" smtClean="0"/>
              <a:t>Apo</a:t>
            </a:r>
            <a:r>
              <a:rPr lang="es-ES" baseline="0" dirty="0" smtClean="0"/>
              <a:t>. 14.  </a:t>
            </a:r>
            <a:r>
              <a:rPr lang="es-ES" b="1" baseline="0" dirty="0" smtClean="0"/>
              <a:t>El cumplimiento de esta misión es esencial </a:t>
            </a:r>
            <a:r>
              <a:rPr lang="es-ES" baseline="0" dirty="0" smtClean="0"/>
              <a:t>en el plan de Dios para que todo mundo conozca del plan de la salvación  según el Señor nos lo ha revelado.  Para responder a esas inquietudes…</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5</a:t>
            </a:fld>
            <a:endParaRPr lang="es-ES"/>
          </a:p>
        </p:txBody>
      </p:sp>
    </p:spTree>
    <p:extLst>
      <p:ext uri="{BB962C8B-B14F-4D97-AF65-F5344CB8AC3E}">
        <p14:creationId xmlns:p14="http://schemas.microsoft.com/office/powerpoint/2010/main" val="354269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Pueden ayudarnos a fortalecer nuestra cosmovisión, consagración y participación.  2 direcciones:</a:t>
            </a:r>
            <a:r>
              <a:rPr lang="es-ES" baseline="0" dirty="0" smtClean="0"/>
              <a:t> 1) Advertencias 2) Promesas</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6</a:t>
            </a:fld>
            <a:endParaRPr lang="es-ES"/>
          </a:p>
        </p:txBody>
      </p:sp>
    </p:spTree>
    <p:extLst>
      <p:ext uri="{BB962C8B-B14F-4D97-AF65-F5344CB8AC3E}">
        <p14:creationId xmlns:p14="http://schemas.microsoft.com/office/powerpoint/2010/main" val="306116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E.G.W.</a:t>
            </a:r>
            <a:r>
              <a:rPr lang="es-ES" baseline="0" dirty="0" smtClean="0"/>
              <a:t> Reconoce que hacia el tiempo la iglesia enfrentará una severa crisis y una prueba de gran dimensión</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9</a:t>
            </a:fld>
            <a:endParaRPr lang="es-ES"/>
          </a:p>
        </p:txBody>
      </p:sp>
    </p:spTree>
    <p:extLst>
      <p:ext uri="{BB962C8B-B14F-4D97-AF65-F5344CB8AC3E}">
        <p14:creationId xmlns:p14="http://schemas.microsoft.com/office/powerpoint/2010/main" val="117163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Cuando un</a:t>
            </a:r>
            <a:r>
              <a:rPr lang="es-ES" baseline="0" dirty="0" smtClean="0"/>
              <a:t>o de los nuestros ha salido de la iglesia, especialmente si se trata de uno considerado como de los grandes por su intelecto o por su liderazgo… pues las implicaciones son mayores y el impacto también</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10</a:t>
            </a:fld>
            <a:endParaRPr lang="es-ES"/>
          </a:p>
        </p:txBody>
      </p:sp>
    </p:spTree>
    <p:extLst>
      <p:ext uri="{BB962C8B-B14F-4D97-AF65-F5344CB8AC3E}">
        <p14:creationId xmlns:p14="http://schemas.microsoft.com/office/powerpoint/2010/main" val="180476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b="1" dirty="0" smtClean="0"/>
              <a:t>¿Saldrán muchos?</a:t>
            </a:r>
          </a:p>
          <a:p>
            <a:endParaRPr lang="es-ES" sz="2400"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14</a:t>
            </a:fld>
            <a:endParaRPr lang="es-ES"/>
          </a:p>
        </p:txBody>
      </p:sp>
    </p:spTree>
    <p:extLst>
      <p:ext uri="{BB962C8B-B14F-4D97-AF65-F5344CB8AC3E}">
        <p14:creationId xmlns:p14="http://schemas.microsoft.com/office/powerpoint/2010/main" val="362192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Esto me hace pensar que así como Pablo le escribió a Timoteo</a:t>
            </a:r>
            <a:r>
              <a:rPr lang="es-ES" baseline="0" dirty="0" smtClean="0"/>
              <a:t> preocupado por el cumplimiento de su responsabilidad, así es que nos llegan estos advertencias de la sierva del Señor a quienes estamos al frente de la iglesia.</a:t>
            </a:r>
            <a:endParaRPr lang="es-ES" dirty="0"/>
          </a:p>
        </p:txBody>
      </p:sp>
      <p:sp>
        <p:nvSpPr>
          <p:cNvPr id="4" name="Marcador de número de diapositiva 3"/>
          <p:cNvSpPr>
            <a:spLocks noGrp="1"/>
          </p:cNvSpPr>
          <p:nvPr>
            <p:ph type="sldNum" sz="quarter" idx="10"/>
          </p:nvPr>
        </p:nvSpPr>
        <p:spPr/>
        <p:txBody>
          <a:bodyPr/>
          <a:lstStyle/>
          <a:p>
            <a:fld id="{B6E53471-1D5B-C546-B1FB-EAC965D6FD74}" type="slidenum">
              <a:rPr lang="es-ES" smtClean="0"/>
              <a:t>15</a:t>
            </a:fld>
            <a:endParaRPr lang="es-ES"/>
          </a:p>
        </p:txBody>
      </p:sp>
    </p:spTree>
    <p:extLst>
      <p:ext uri="{BB962C8B-B14F-4D97-AF65-F5344CB8AC3E}">
        <p14:creationId xmlns:p14="http://schemas.microsoft.com/office/powerpoint/2010/main" val="398029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s-ES_tradnl" smtClean="0"/>
              <a:t>Clic para editar título</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32559EB-AE8A-1643-804F-D1BCBD59BC0E}" type="datetime1">
              <a:rPr lang="es-MX" smtClean="0"/>
              <a:t>08/08/2014</a:t>
            </a:fld>
            <a:endParaRPr lang="en-US" dirty="0"/>
          </a:p>
        </p:txBody>
      </p:sp>
      <p:sp>
        <p:nvSpPr>
          <p:cNvPr id="5" name="Footer Placeholder 4"/>
          <p:cNvSpPr>
            <a:spLocks noGrp="1"/>
          </p:cNvSpPr>
          <p:nvPr>
            <p:ph type="ftr" sz="quarter" idx="11"/>
          </p:nvPr>
        </p:nvSpPr>
        <p:spPr/>
        <p:txBody>
          <a:bodyPr/>
          <a:lstStyle/>
          <a:p>
            <a:r>
              <a:rPr lang="es-ES_tradnl" smtClean="0"/>
              <a:t>La Iglesia Adventista hacia el fin del tiempo</a:t>
            </a:r>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89071-8130-BE46-944C-9B566F77DDB1}" type="datetime1">
              <a:rPr lang="es-MX" smtClean="0"/>
              <a:t>08/08/2014</a:t>
            </a:fld>
            <a:endParaRPr lang="en-US" dirty="0"/>
          </a:p>
        </p:txBody>
      </p:sp>
      <p:sp>
        <p:nvSpPr>
          <p:cNvPr id="3" name="Footer Placeholder 2"/>
          <p:cNvSpPr>
            <a:spLocks noGrp="1"/>
          </p:cNvSpPr>
          <p:nvPr>
            <p:ph type="ftr" sz="quarter" idx="11"/>
          </p:nvPr>
        </p:nvSpPr>
        <p:spPr/>
        <p:txBody>
          <a:bodyPr/>
          <a:lstStyle/>
          <a:p>
            <a:r>
              <a:rPr lang="es-ES_tradnl" smtClean="0"/>
              <a:t>La Iglesia Adventista hacia el fin del tiempo</a:t>
            </a:r>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s-ES_tradnl" smtClean="0"/>
              <a:t>Clic para editar título</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C80B5494-F36F-4742-B061-D15A6B186F50}"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 para editar título</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A859C2BC-DE08-474F-805C-2CC94891567F}"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s-ES_tradnl" dirty="0"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 para editar título</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A37E9455-0BE3-4748-8D16-3FC3D143A97D}"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s-ES_tradnl" dirty="0" smtClean="0"/>
              <a:t>Arrastre la imagen al marcador de posición o haga clic en el icono para agregar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s-ES_tradnl" dirty="0" smtClean="0"/>
              <a:t>Arrastre la imagen al marcador de posición o haga clic en el icono para agregar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s-ES_tradnl" dirty="0"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3A78EB23-0CC0-8D45-A17B-CED6CBB9EBE0}" type="datetime1">
              <a:rPr lang="es-MX" smtClean="0"/>
              <a:t>08/08/2014</a:t>
            </a:fld>
            <a:endParaRPr lang="en-US" dirty="0"/>
          </a:p>
        </p:txBody>
      </p:sp>
      <p:sp>
        <p:nvSpPr>
          <p:cNvPr id="5" name="Footer Placeholder 4"/>
          <p:cNvSpPr>
            <a:spLocks noGrp="1"/>
          </p:cNvSpPr>
          <p:nvPr>
            <p:ph type="ftr" sz="quarter" idx="11"/>
          </p:nvPr>
        </p:nvSpPr>
        <p:spPr/>
        <p:txBody>
          <a:bodyPr/>
          <a:lstStyle/>
          <a:p>
            <a:r>
              <a:rPr lang="es-ES_tradnl" smtClean="0"/>
              <a:t>La Iglesia Adventista hacia el fin del tiempo</a:t>
            </a:r>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AF0D4EE-7879-E542-B130-372964D61D79}" type="datetime1">
              <a:rPr lang="es-MX" smtClean="0"/>
              <a:t>08/08/2014</a:t>
            </a:fld>
            <a:endParaRPr lang="en-US" dirty="0"/>
          </a:p>
        </p:txBody>
      </p:sp>
      <p:sp>
        <p:nvSpPr>
          <p:cNvPr id="5" name="Footer Placeholder 4"/>
          <p:cNvSpPr>
            <a:spLocks noGrp="1"/>
          </p:cNvSpPr>
          <p:nvPr>
            <p:ph type="ftr" sz="quarter" idx="11"/>
          </p:nvPr>
        </p:nvSpPr>
        <p:spPr/>
        <p:txBody>
          <a:bodyPr/>
          <a:lstStyle/>
          <a:p>
            <a:r>
              <a:rPr lang="es-ES_tradnl" smtClean="0"/>
              <a:t>La Iglesia Adventista hacia el fin del tiempo</a:t>
            </a:r>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3BBD66-72E9-1F42-8405-4D58BD38810D}" type="datetime1">
              <a:rPr lang="es-MX" smtClean="0"/>
              <a:t>08/08/2014</a:t>
            </a:fld>
            <a:endParaRPr lang="en-US" dirty="0"/>
          </a:p>
        </p:txBody>
      </p:sp>
      <p:sp>
        <p:nvSpPr>
          <p:cNvPr id="4" name="Footer Placeholder 3"/>
          <p:cNvSpPr>
            <a:spLocks noGrp="1"/>
          </p:cNvSpPr>
          <p:nvPr>
            <p:ph type="ftr" sz="quarter" idx="11"/>
          </p:nvPr>
        </p:nvSpPr>
        <p:spPr/>
        <p:txBody>
          <a:bodyPr/>
          <a:lstStyle/>
          <a:p>
            <a:r>
              <a:rPr lang="es-ES_tradnl" smtClean="0"/>
              <a:t>La Iglesia Adventista hacia el fin del tiempo</a:t>
            </a:r>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A9D04172-C76A-D646-9A86-6137A37E91DE}" type="datetime1">
              <a:rPr lang="es-MX" smtClean="0"/>
              <a:t>08/08/2014</a:t>
            </a:fld>
            <a:endParaRPr lang="en-US" dirty="0"/>
          </a:p>
        </p:txBody>
      </p:sp>
      <p:sp>
        <p:nvSpPr>
          <p:cNvPr id="5" name="Footer Placeholder 4"/>
          <p:cNvSpPr>
            <a:spLocks noGrp="1"/>
          </p:cNvSpPr>
          <p:nvPr>
            <p:ph type="ftr" sz="quarter" idx="11"/>
          </p:nvPr>
        </p:nvSpPr>
        <p:spPr/>
        <p:txBody>
          <a:bodyPr/>
          <a:lstStyle/>
          <a:p>
            <a:r>
              <a:rPr lang="es-ES_tradnl" smtClean="0"/>
              <a:t>La Iglesia Adventista hacia el fin del tiempo</a:t>
            </a:r>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bg1"/>
                </a:solidFill>
              </a:defRPr>
            </a:lvl1pPr>
          </a:lstStyle>
          <a:p>
            <a:fld id="{2BEAAE88-CF33-0141-9831-224E5C2574A0}" type="datetime1">
              <a:rPr lang="es-MX" smtClean="0"/>
              <a:t>08/08/2014</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r>
              <a:rPr lang="es-ES_tradnl" smtClean="0"/>
              <a:t>La Iglesia Adventista hacia el fin del tiempo</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‹Nº›</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9E426B2-A393-CC40-9EED-242BF0E91BD9}"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BDF7BD4B-8D74-3342-B1CB-0AF4E3777790}" type="datetime1">
              <a:rPr lang="es-MX" smtClean="0"/>
              <a:t>08/08/2014</a:t>
            </a:fld>
            <a:endParaRPr lang="en-US" dirty="0"/>
          </a:p>
        </p:txBody>
      </p:sp>
      <p:sp>
        <p:nvSpPr>
          <p:cNvPr id="8" name="Footer Placeholder 7"/>
          <p:cNvSpPr>
            <a:spLocks noGrp="1"/>
          </p:cNvSpPr>
          <p:nvPr>
            <p:ph type="ftr" sz="quarter" idx="11"/>
          </p:nvPr>
        </p:nvSpPr>
        <p:spPr/>
        <p:txBody>
          <a:bodyPr/>
          <a:lstStyle/>
          <a:p>
            <a:r>
              <a:rPr lang="es-ES_tradnl" smtClean="0"/>
              <a:t>La Iglesia Adventista hacia el fin del tiempo</a:t>
            </a:r>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7E0BECA-4078-F249-A758-B6F426D7D025}"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7D86038-5A04-104D-92E4-727FEB752D71}"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91D731D5-1FD8-FB44-8B70-E91F009C9E4C}" type="datetime1">
              <a:rPr lang="es-MX" smtClean="0"/>
              <a:t>08/08/2014</a:t>
            </a:fld>
            <a:endParaRPr lang="en-US" dirty="0"/>
          </a:p>
        </p:txBody>
      </p:sp>
      <p:sp>
        <p:nvSpPr>
          <p:cNvPr id="6" name="Footer Placeholder 5"/>
          <p:cNvSpPr>
            <a:spLocks noGrp="1"/>
          </p:cNvSpPr>
          <p:nvPr>
            <p:ph type="ftr" sz="quarter" idx="11"/>
          </p:nvPr>
        </p:nvSpPr>
        <p:spPr/>
        <p:txBody>
          <a:bodyPr/>
          <a:lstStyle/>
          <a:p>
            <a:r>
              <a:rPr lang="es-ES_tradnl" smtClean="0"/>
              <a:t>La Iglesia Adventista hacia el fin del tiempo</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8CED05EB-0389-DB45-A174-11F6DA4CC05B}" type="datetime1">
              <a:rPr lang="es-MX" smtClean="0"/>
              <a:t>08/08/2014</a:t>
            </a:fld>
            <a:endParaRPr lang="en-US" dirty="0"/>
          </a:p>
        </p:txBody>
      </p:sp>
      <p:sp>
        <p:nvSpPr>
          <p:cNvPr id="4" name="Footer Placeholder 3"/>
          <p:cNvSpPr>
            <a:spLocks noGrp="1"/>
          </p:cNvSpPr>
          <p:nvPr>
            <p:ph type="ftr" sz="quarter" idx="11"/>
          </p:nvPr>
        </p:nvSpPr>
        <p:spPr/>
        <p:txBody>
          <a:bodyPr/>
          <a:lstStyle/>
          <a:p>
            <a:r>
              <a:rPr lang="es-ES_tradnl" smtClean="0"/>
              <a:t>La Iglesia Adventista hacia el fin del tiempo</a:t>
            </a:r>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6047C8B-E674-3E4B-B0AD-77870899BB68}" type="datetime1">
              <a:rPr lang="es-MX" smtClean="0"/>
              <a:t>08/08/2014</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s-ES_tradnl" smtClean="0"/>
              <a:t>La Iglesia Adventista hacia el fin del tiempo</a:t>
            </a:r>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oleObject" Target="file:///\\localhost\Users\jjandrade\Desktop\Monterrey\Macintosh%20HD:Users:jjandrade:Documents:Base%20Bi&#769;blica%20para%20un%20Profeta%20Moderno.docx!OLE_LINK1" TargetMode="Externa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_tradnl" smtClean="0"/>
              <a:t>La Iglesia Adventista hacia el fin del tiempo</a:t>
            </a:r>
            <a:endParaRPr lang="en-US" dirty="0"/>
          </a:p>
        </p:txBody>
      </p:sp>
      <p:sp>
        <p:nvSpPr>
          <p:cNvPr id="4" name="Título 1"/>
          <p:cNvSpPr txBox="1">
            <a:spLocks/>
          </p:cNvSpPr>
          <p:nvPr/>
        </p:nvSpPr>
        <p:spPr>
          <a:xfrm>
            <a:off x="1152922" y="833147"/>
            <a:ext cx="6984362" cy="2208336"/>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s-ES" sz="4000" dirty="0" smtClean="0"/>
              <a:t/>
            </a:r>
            <a:br>
              <a:rPr lang="es-ES" sz="4000" dirty="0" smtClean="0"/>
            </a:br>
            <a:r>
              <a:rPr lang="es-ES" sz="4000" b="1" dirty="0" smtClean="0">
                <a:latin typeface="Big Caslon"/>
                <a:cs typeface="Big Caslon"/>
              </a:rPr>
              <a:t> </a:t>
            </a:r>
            <a:r>
              <a:rPr lang="es-ES" sz="5400" b="1" dirty="0" smtClean="0">
                <a:latin typeface="Big Caslon"/>
                <a:cs typeface="Big Caslon"/>
              </a:rPr>
              <a:t>“La Iglesia Adventista</a:t>
            </a:r>
            <a:br>
              <a:rPr lang="es-ES" sz="5400" b="1" dirty="0" smtClean="0">
                <a:latin typeface="Big Caslon"/>
                <a:cs typeface="Big Caslon"/>
              </a:rPr>
            </a:br>
            <a:r>
              <a:rPr lang="es-ES" sz="5400" b="1" dirty="0" smtClean="0">
                <a:latin typeface="Big Caslon"/>
                <a:cs typeface="Big Caslon"/>
              </a:rPr>
              <a:t>hacia el fin del tiempo”</a:t>
            </a:r>
            <a:endParaRPr lang="es-ES" sz="5400" b="1" dirty="0">
              <a:latin typeface="Big Caslon"/>
              <a:cs typeface="Big Caslon"/>
            </a:endParaRPr>
          </a:p>
        </p:txBody>
      </p:sp>
      <p:pic>
        <p:nvPicPr>
          <p:cNvPr id="5" name="Imagen 4"/>
          <p:cNvPicPr>
            <a:picLocks noChangeAspect="1"/>
          </p:cNvPicPr>
          <p:nvPr/>
        </p:nvPicPr>
        <p:blipFill>
          <a:blip r:embed="rId2"/>
          <a:stretch>
            <a:fillRect/>
          </a:stretch>
        </p:blipFill>
        <p:spPr>
          <a:xfrm>
            <a:off x="4121579" y="5896914"/>
            <a:ext cx="774157" cy="802557"/>
          </a:xfrm>
          <a:prstGeom prst="rect">
            <a:avLst/>
          </a:prstGeom>
        </p:spPr>
      </p:pic>
      <p:sp>
        <p:nvSpPr>
          <p:cNvPr id="6" name="CuadroTexto 5"/>
          <p:cNvSpPr txBox="1"/>
          <p:nvPr/>
        </p:nvSpPr>
        <p:spPr>
          <a:xfrm>
            <a:off x="924427" y="3475996"/>
            <a:ext cx="7411178" cy="2185214"/>
          </a:xfrm>
          <a:prstGeom prst="rect">
            <a:avLst/>
          </a:prstGeom>
          <a:noFill/>
        </p:spPr>
        <p:txBody>
          <a:bodyPr wrap="none" rtlCol="0">
            <a:spAutoFit/>
          </a:bodyPr>
          <a:lstStyle/>
          <a:p>
            <a:pPr algn="ctr"/>
            <a:endParaRPr lang="es-ES" dirty="0" smtClean="0">
              <a:solidFill>
                <a:schemeClr val="bg1"/>
              </a:solidFill>
            </a:endParaRPr>
          </a:p>
          <a:p>
            <a:pPr algn="ctr"/>
            <a:r>
              <a:rPr lang="es-ES" sz="2800" dirty="0" smtClean="0">
                <a:solidFill>
                  <a:schemeClr val="bg1"/>
                </a:solidFill>
              </a:rPr>
              <a:t>Según la Biblia y los escritos de Elena G. White</a:t>
            </a:r>
            <a:r>
              <a:rPr lang="es-ES" dirty="0" smtClean="0">
                <a:solidFill>
                  <a:schemeClr val="bg1"/>
                </a:solidFill>
              </a:rPr>
              <a:t> </a:t>
            </a:r>
            <a:endParaRPr lang="es-ES" dirty="0">
              <a:solidFill>
                <a:schemeClr val="bg1"/>
              </a:solidFill>
            </a:endParaRPr>
          </a:p>
          <a:p>
            <a:pPr algn="ctr"/>
            <a:endParaRPr lang="es-ES" dirty="0" smtClean="0">
              <a:solidFill>
                <a:schemeClr val="bg1"/>
              </a:solidFill>
            </a:endParaRPr>
          </a:p>
          <a:p>
            <a:pPr algn="ctr"/>
            <a:endParaRPr lang="es-ES" dirty="0" smtClean="0">
              <a:solidFill>
                <a:schemeClr val="bg1"/>
              </a:solidFill>
            </a:endParaRPr>
          </a:p>
          <a:p>
            <a:pPr algn="ctr"/>
            <a:endParaRPr lang="es-ES" dirty="0" smtClean="0">
              <a:solidFill>
                <a:schemeClr val="bg1"/>
              </a:solidFill>
            </a:endParaRPr>
          </a:p>
          <a:p>
            <a:pPr algn="ctr"/>
            <a:r>
              <a:rPr lang="es-ES" dirty="0" smtClean="0">
                <a:solidFill>
                  <a:schemeClr val="bg1"/>
                </a:solidFill>
              </a:rPr>
              <a:t>Centro de Investigación Elena G. White</a:t>
            </a:r>
          </a:p>
          <a:p>
            <a:pPr algn="ctr"/>
            <a:r>
              <a:rPr lang="es-ES" dirty="0" smtClean="0">
                <a:solidFill>
                  <a:schemeClr val="bg1"/>
                </a:solidFill>
              </a:rPr>
              <a:t>División Interamericana</a:t>
            </a:r>
            <a:endParaRPr lang="es-ES" dirty="0">
              <a:solidFill>
                <a:schemeClr val="bg1"/>
              </a:solidFill>
            </a:endParaRPr>
          </a:p>
        </p:txBody>
      </p:sp>
    </p:spTree>
    <p:extLst>
      <p:ext uri="{BB962C8B-B14F-4D97-AF65-F5344CB8AC3E}">
        <p14:creationId xmlns:p14="http://schemas.microsoft.com/office/powerpoint/2010/main" val="1216906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entro White\Desktop\Plantillas EGW\Plantilla.jpg"/>
          <p:cNvPicPr>
            <a:picLocks noChangeAspect="1" noChangeArrowheads="1"/>
          </p:cNvPicPr>
          <p:nvPr/>
        </p:nvPicPr>
        <p:blipFill>
          <a:blip r:embed="rId3"/>
          <a:srcRect/>
          <a:stretch>
            <a:fillRect/>
          </a:stretch>
        </p:blipFill>
        <p:spPr bwMode="auto">
          <a:xfrm>
            <a:off x="0" y="0"/>
            <a:ext cx="9163080" cy="6872310"/>
          </a:xfrm>
          <a:prstGeom prst="rect">
            <a:avLst/>
          </a:prstGeom>
          <a:noFill/>
        </p:spPr>
      </p:pic>
      <p:sp>
        <p:nvSpPr>
          <p:cNvPr id="3" name="Rectángulo 2"/>
          <p:cNvSpPr/>
          <p:nvPr/>
        </p:nvSpPr>
        <p:spPr>
          <a:xfrm>
            <a:off x="267344" y="1058858"/>
            <a:ext cx="8538299" cy="4585871"/>
          </a:xfrm>
          <a:prstGeom prst="rect">
            <a:avLst/>
          </a:prstGeom>
        </p:spPr>
        <p:txBody>
          <a:bodyPr wrap="square">
            <a:spAutoFit/>
          </a:bodyPr>
          <a:lstStyle/>
          <a:p>
            <a:r>
              <a:rPr lang="es-ES" sz="2800" dirty="0"/>
              <a:t>“</a:t>
            </a:r>
            <a:r>
              <a:rPr lang="es-ES" sz="2800" b="1" dirty="0"/>
              <a:t>Conforme vaya acercándose la tempestad</a:t>
            </a:r>
            <a:r>
              <a:rPr lang="es-ES" sz="2800" dirty="0"/>
              <a:t>, </a:t>
            </a:r>
            <a:r>
              <a:rPr lang="es-ES" sz="2800" b="1" dirty="0"/>
              <a:t>muchos que profesaron creer en el mensaje del tercer ángel, pero que no fueron santificados por la obediencia a la verdad, abandonarán su fe, e irán a engrosar las filas de la </a:t>
            </a:r>
            <a:r>
              <a:rPr lang="es-ES" sz="2800" b="1" dirty="0" smtClean="0"/>
              <a:t>oposición</a:t>
            </a:r>
            <a:r>
              <a:rPr lang="es-ES" sz="2800" dirty="0" smtClean="0"/>
              <a:t>…cuando </a:t>
            </a:r>
            <a:r>
              <a:rPr lang="es-ES" sz="2800" dirty="0"/>
              <a:t>llegue la hora de prueba estarán preparados para situarse del lado más fácil y de mayor </a:t>
            </a:r>
            <a:r>
              <a:rPr lang="es-ES" sz="2800" dirty="0" smtClean="0"/>
              <a:t>popularidad” </a:t>
            </a:r>
          </a:p>
          <a:p>
            <a:endParaRPr lang="es-ES" sz="2800" dirty="0"/>
          </a:p>
          <a:p>
            <a:endParaRPr lang="es-ES" sz="2800" dirty="0" smtClean="0"/>
          </a:p>
          <a:p>
            <a:r>
              <a:rPr lang="es-ES_tradnl" sz="2000" i="1" dirty="0"/>
              <a:t> Conflicto de los siglos</a:t>
            </a:r>
            <a:r>
              <a:rPr lang="es-ES_tradnl" sz="2000" dirty="0"/>
              <a:t>, pág. 593</a:t>
            </a:r>
          </a:p>
          <a:p>
            <a:endParaRPr lang="es-ES_tradnl" sz="2000" dirty="0"/>
          </a:p>
        </p:txBody>
      </p:sp>
      <p:sp>
        <p:nvSpPr>
          <p:cNvPr id="7" name="Marcador de pie de página 6"/>
          <p:cNvSpPr>
            <a:spLocks noGrp="1"/>
          </p:cNvSpPr>
          <p:nvPr>
            <p:ph type="ftr" sz="quarter" idx="11"/>
          </p:nvPr>
        </p:nvSpPr>
        <p:spPr>
          <a:xfrm>
            <a:off x="5012700" y="6356350"/>
            <a:ext cx="3672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516655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_tradnl" smtClean="0"/>
              <a:t>La Iglesia Adventista hacia el fin del tiempo</a:t>
            </a:r>
            <a:endParaRPr lang="en-US" dirty="0"/>
          </a:p>
        </p:txBody>
      </p:sp>
      <p:pic>
        <p:nvPicPr>
          <p:cNvPr id="4" name="Picture 2" descr="C:\Users\Centro White\Desktop\Plantillas EGW\plantilla6.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Rectángulo 4"/>
          <p:cNvSpPr/>
          <p:nvPr/>
        </p:nvSpPr>
        <p:spPr>
          <a:xfrm>
            <a:off x="233925" y="346833"/>
            <a:ext cx="8451287" cy="5539978"/>
          </a:xfrm>
          <a:prstGeom prst="rect">
            <a:avLst/>
          </a:prstGeom>
        </p:spPr>
        <p:txBody>
          <a:bodyPr wrap="square">
            <a:spAutoFit/>
          </a:bodyPr>
          <a:lstStyle/>
          <a:p>
            <a:r>
              <a:rPr lang="es-ES" sz="2800" b="1" dirty="0" smtClean="0"/>
              <a:t>“Hombres </a:t>
            </a:r>
            <a:r>
              <a:rPr lang="es-ES" sz="2800" b="1" dirty="0"/>
              <a:t>de talento y de elocuencia, que se gozaron un día en la verdad, emplearán sus facultades para seducir y descarriar almas.</a:t>
            </a:r>
            <a:r>
              <a:rPr lang="es-ES" sz="2800" dirty="0"/>
              <a:t> </a:t>
            </a:r>
            <a:r>
              <a:rPr lang="es-ES" sz="2800" b="1" dirty="0"/>
              <a:t>Se convertirán en los enemigos más encarnizados de sus hermanos</a:t>
            </a:r>
            <a:r>
              <a:rPr lang="es-ES" sz="2800" dirty="0"/>
              <a:t> de antaño. Cuando los observadores del sábado sean llevados ante los tribunales para responder de su fe, estos apóstatas serán los agentes más activos de Satanás para calumniarlos y acusarlos y para incitar a </a:t>
            </a:r>
            <a:r>
              <a:rPr lang="es-ES" sz="2800" dirty="0" smtClean="0"/>
              <a:t>los</a:t>
            </a:r>
          </a:p>
          <a:p>
            <a:r>
              <a:rPr lang="es-ES" sz="2800" dirty="0" smtClean="0"/>
              <a:t>magistrados </a:t>
            </a:r>
            <a:r>
              <a:rPr lang="es-ES" sz="2800" dirty="0"/>
              <a:t>contra ellos por medio de falsos </a:t>
            </a:r>
            <a:endParaRPr lang="es-ES" sz="2800" dirty="0" smtClean="0"/>
          </a:p>
          <a:p>
            <a:r>
              <a:rPr lang="es-ES" sz="2800" dirty="0" smtClean="0"/>
              <a:t>informes </a:t>
            </a:r>
            <a:r>
              <a:rPr lang="es-ES" sz="2800" dirty="0"/>
              <a:t>e insinuaciones</a:t>
            </a:r>
            <a:r>
              <a:rPr lang="es-ES" sz="2800" dirty="0" smtClean="0"/>
              <a:t>.” </a:t>
            </a:r>
            <a:endParaRPr lang="es-ES_tradnl" sz="2800" dirty="0"/>
          </a:p>
          <a:p>
            <a:r>
              <a:rPr lang="es-ES_tradnl" sz="2800" i="1" dirty="0"/>
              <a:t>                             </a:t>
            </a:r>
          </a:p>
          <a:p>
            <a:r>
              <a:rPr lang="es-ES_tradnl" sz="2000" i="1" dirty="0"/>
              <a:t>                    Conflicto de los siglos</a:t>
            </a:r>
            <a:r>
              <a:rPr lang="es-ES_tradnl" sz="2000" dirty="0"/>
              <a:t>, pág. 593</a:t>
            </a:r>
          </a:p>
        </p:txBody>
      </p:sp>
    </p:spTree>
    <p:extLst>
      <p:ext uri="{BB962C8B-B14F-4D97-AF65-F5344CB8AC3E}">
        <p14:creationId xmlns:p14="http://schemas.microsoft.com/office/powerpoint/2010/main" val="19272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27" y="381001"/>
            <a:ext cx="4071374" cy="2209800"/>
          </a:xfrm>
        </p:spPr>
        <p:txBody>
          <a:bodyPr/>
          <a:lstStyle/>
          <a:p>
            <a:r>
              <a:rPr lang="es-ES" dirty="0" smtClean="0"/>
              <a:t>Elena G. White</a:t>
            </a:r>
            <a:endParaRPr lang="es-ES" dirty="0"/>
          </a:p>
        </p:txBody>
      </p:sp>
      <p:sp>
        <p:nvSpPr>
          <p:cNvPr id="3" name="Marcador de contenido 2"/>
          <p:cNvSpPr>
            <a:spLocks noGrp="1"/>
          </p:cNvSpPr>
          <p:nvPr>
            <p:ph idx="1"/>
          </p:nvPr>
        </p:nvSpPr>
        <p:spPr>
          <a:xfrm>
            <a:off x="4711938" y="273050"/>
            <a:ext cx="4277504" cy="5853113"/>
          </a:xfrm>
        </p:spPr>
        <p:txBody>
          <a:bodyPr>
            <a:normAutofit/>
          </a:bodyPr>
          <a:lstStyle/>
          <a:p>
            <a:r>
              <a:rPr lang="es-ES" sz="2800" b="1" dirty="0" smtClean="0"/>
              <a:t>“Crisis”</a:t>
            </a:r>
          </a:p>
          <a:p>
            <a:r>
              <a:rPr lang="es-ES" sz="2800" b="1" dirty="0" smtClean="0"/>
              <a:t>“Tempestad”</a:t>
            </a:r>
          </a:p>
          <a:p>
            <a:r>
              <a:rPr lang="es-ES" sz="2800" b="1" dirty="0" smtClean="0"/>
              <a:t>“Pruebas severas”</a:t>
            </a:r>
          </a:p>
          <a:p>
            <a:r>
              <a:rPr lang="es-ES" sz="2800" b="1" dirty="0" smtClean="0"/>
              <a:t>“Persecución”</a:t>
            </a:r>
          </a:p>
          <a:p>
            <a:r>
              <a:rPr lang="es-ES" sz="2800" b="1" dirty="0" smtClean="0"/>
              <a:t>“Guerra”</a:t>
            </a:r>
          </a:p>
          <a:p>
            <a:r>
              <a:rPr lang="es-ES" sz="2800" b="1" dirty="0" smtClean="0"/>
              <a:t>“Tiempo de angustia”</a:t>
            </a:r>
          </a:p>
          <a:p>
            <a:r>
              <a:rPr lang="es-ES" sz="2800" b="1" dirty="0" smtClean="0"/>
              <a:t>“Dificultades apenas sospechadas”</a:t>
            </a:r>
          </a:p>
          <a:p>
            <a:r>
              <a:rPr lang="es-ES" sz="2800" b="1" dirty="0" smtClean="0"/>
              <a:t>“Zarandeo”</a:t>
            </a:r>
            <a:endParaRPr lang="es-ES" sz="2800" b="1" dirty="0"/>
          </a:p>
        </p:txBody>
      </p:sp>
      <p:sp>
        <p:nvSpPr>
          <p:cNvPr id="4" name="Marcador de texto 3"/>
          <p:cNvSpPr>
            <a:spLocks noGrp="1"/>
          </p:cNvSpPr>
          <p:nvPr>
            <p:ph type="body" sz="half" idx="2"/>
          </p:nvPr>
        </p:nvSpPr>
        <p:spPr>
          <a:xfrm>
            <a:off x="457199" y="3542847"/>
            <a:ext cx="3509683" cy="2494416"/>
          </a:xfrm>
        </p:spPr>
        <p:txBody>
          <a:bodyPr>
            <a:normAutofit/>
          </a:bodyPr>
          <a:lstStyle/>
          <a:p>
            <a:pPr algn="ctr"/>
            <a:r>
              <a:rPr lang="es-ES" sz="3200" dirty="0" smtClean="0"/>
              <a:t>Utiliza los siguientes términos</a:t>
            </a:r>
            <a:endParaRPr lang="es-ES" sz="3200" dirty="0"/>
          </a:p>
        </p:txBody>
      </p:sp>
      <p:sp>
        <p:nvSpPr>
          <p:cNvPr id="8" name="Marcador de pie de página 7"/>
          <p:cNvSpPr>
            <a:spLocks noGrp="1"/>
          </p:cNvSpPr>
          <p:nvPr>
            <p:ph type="ftr" sz="quarter" idx="11"/>
          </p:nvPr>
        </p:nvSpPr>
        <p:spPr>
          <a:xfrm>
            <a:off x="5029200" y="6356350"/>
            <a:ext cx="36560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72700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072" y="815501"/>
            <a:ext cx="3509683" cy="2008750"/>
          </a:xfrm>
        </p:spPr>
        <p:txBody>
          <a:bodyPr/>
          <a:lstStyle/>
          <a:p>
            <a:pPr algn="ctr"/>
            <a:r>
              <a:rPr lang="es-ES" sz="4800" dirty="0" smtClean="0"/>
              <a:t>Zarandeo</a:t>
            </a:r>
            <a:endParaRPr lang="es-ES" sz="4800" dirty="0"/>
          </a:p>
        </p:txBody>
      </p:sp>
      <p:sp>
        <p:nvSpPr>
          <p:cNvPr id="3" name="Marcador de contenido 2"/>
          <p:cNvSpPr>
            <a:spLocks noGrp="1"/>
          </p:cNvSpPr>
          <p:nvPr>
            <p:ph idx="1"/>
          </p:nvPr>
        </p:nvSpPr>
        <p:spPr>
          <a:xfrm>
            <a:off x="4995781" y="1952863"/>
            <a:ext cx="3950843" cy="3972756"/>
          </a:xfrm>
        </p:spPr>
        <p:txBody>
          <a:bodyPr>
            <a:normAutofit fontScale="92500" lnSpcReduction="10000"/>
          </a:bodyPr>
          <a:lstStyle/>
          <a:p>
            <a:r>
              <a:rPr lang="es-ES" sz="2800" dirty="0" smtClean="0">
                <a:solidFill>
                  <a:srgbClr val="0C164F"/>
                </a:solidFill>
              </a:rPr>
              <a:t>Asuntos doctrinales</a:t>
            </a:r>
          </a:p>
          <a:p>
            <a:r>
              <a:rPr lang="es-ES" sz="2800" dirty="0" smtClean="0">
                <a:solidFill>
                  <a:srgbClr val="0C164F"/>
                </a:solidFill>
              </a:rPr>
              <a:t>Falsas teorías</a:t>
            </a:r>
          </a:p>
          <a:p>
            <a:r>
              <a:rPr lang="es-ES" sz="2800" dirty="0" smtClean="0">
                <a:solidFill>
                  <a:srgbClr val="0C164F"/>
                </a:solidFill>
              </a:rPr>
              <a:t>Lectura superficial de las Escrituras</a:t>
            </a:r>
          </a:p>
          <a:p>
            <a:r>
              <a:rPr lang="es-ES" sz="2800" dirty="0" smtClean="0">
                <a:solidFill>
                  <a:srgbClr val="0C164F"/>
                </a:solidFill>
              </a:rPr>
              <a:t>Sentimientos de amargura</a:t>
            </a:r>
          </a:p>
          <a:p>
            <a:r>
              <a:rPr lang="es-ES" sz="2800" dirty="0" smtClean="0">
                <a:solidFill>
                  <a:srgbClr val="0C164F"/>
                </a:solidFill>
              </a:rPr>
              <a:t>Rechazo de los testimonios</a:t>
            </a:r>
            <a:endParaRPr lang="es-ES" sz="2800" dirty="0">
              <a:solidFill>
                <a:srgbClr val="0C164F"/>
              </a:solidFill>
            </a:endParaRPr>
          </a:p>
        </p:txBody>
      </p:sp>
      <p:sp>
        <p:nvSpPr>
          <p:cNvPr id="4" name="Marcador de texto 3"/>
          <p:cNvSpPr>
            <a:spLocks noGrp="1"/>
          </p:cNvSpPr>
          <p:nvPr>
            <p:ph type="body" sz="half" idx="2"/>
          </p:nvPr>
        </p:nvSpPr>
        <p:spPr>
          <a:xfrm>
            <a:off x="407073" y="3843656"/>
            <a:ext cx="3559810" cy="1771424"/>
          </a:xfrm>
        </p:spPr>
        <p:txBody>
          <a:bodyPr>
            <a:normAutofit lnSpcReduction="10000"/>
          </a:bodyPr>
          <a:lstStyle/>
          <a:p>
            <a:pPr algn="ctr"/>
            <a:r>
              <a:rPr lang="es-ES" sz="3200" dirty="0" smtClean="0">
                <a:solidFill>
                  <a:srgbClr val="FFFF00"/>
                </a:solidFill>
              </a:rPr>
              <a:t>Razones de la crisis </a:t>
            </a:r>
            <a:r>
              <a:rPr lang="es-ES" sz="2800" dirty="0" smtClean="0"/>
              <a:t>interna que experimentará la iglesia</a:t>
            </a:r>
            <a:endParaRPr lang="es-ES" sz="2800" dirty="0"/>
          </a:p>
        </p:txBody>
      </p:sp>
      <p:sp>
        <p:nvSpPr>
          <p:cNvPr id="5" name="Rectángulo 4"/>
          <p:cNvSpPr/>
          <p:nvPr/>
        </p:nvSpPr>
        <p:spPr>
          <a:xfrm>
            <a:off x="4408043" y="381001"/>
            <a:ext cx="4572000" cy="1107996"/>
          </a:xfrm>
          <a:prstGeom prst="rect">
            <a:avLst/>
          </a:prstGeom>
        </p:spPr>
        <p:txBody>
          <a:bodyPr>
            <a:spAutoFit/>
          </a:bodyPr>
          <a:lstStyle/>
          <a:p>
            <a:pPr algn="ctr"/>
            <a:r>
              <a:rPr lang="es-ES" sz="2400" dirty="0"/>
              <a:t>“Ha de haber un zarandeo entre el pueblo de Dios”. </a:t>
            </a:r>
            <a:endParaRPr lang="es-ES" sz="2400" dirty="0" smtClean="0"/>
          </a:p>
          <a:p>
            <a:pPr algn="ctr"/>
            <a:r>
              <a:rPr lang="es-ES_tradnl" i="1" dirty="0" smtClean="0"/>
              <a:t>Mensajes </a:t>
            </a:r>
            <a:r>
              <a:rPr lang="es-ES_tradnl" i="1" dirty="0"/>
              <a:t>selectos</a:t>
            </a:r>
            <a:r>
              <a:rPr lang="es-ES_tradnl" dirty="0"/>
              <a:t>, tomo 1, pág. 211 (1890)</a:t>
            </a:r>
          </a:p>
        </p:txBody>
      </p:sp>
      <p:sp>
        <p:nvSpPr>
          <p:cNvPr id="8" name="Flecha derecha 7"/>
          <p:cNvSpPr/>
          <p:nvPr/>
        </p:nvSpPr>
        <p:spPr>
          <a:xfrm>
            <a:off x="457199" y="2954579"/>
            <a:ext cx="3848101" cy="554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Abrir llave 8"/>
          <p:cNvSpPr/>
          <p:nvPr/>
        </p:nvSpPr>
        <p:spPr>
          <a:xfrm>
            <a:off x="4626374" y="2002999"/>
            <a:ext cx="452952" cy="3972756"/>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s-ES"/>
          </a:p>
        </p:txBody>
      </p:sp>
      <p:pic>
        <p:nvPicPr>
          <p:cNvPr id="10" name="Imagen 9"/>
          <p:cNvPicPr>
            <a:picLocks noChangeAspect="1"/>
          </p:cNvPicPr>
          <p:nvPr/>
        </p:nvPicPr>
        <p:blipFill>
          <a:blip r:embed="rId2"/>
          <a:stretch>
            <a:fillRect/>
          </a:stretch>
        </p:blipFill>
        <p:spPr>
          <a:xfrm>
            <a:off x="284975" y="5725083"/>
            <a:ext cx="882565" cy="914943"/>
          </a:xfrm>
          <a:prstGeom prst="rect">
            <a:avLst/>
          </a:prstGeom>
        </p:spPr>
      </p:pic>
      <p:sp>
        <p:nvSpPr>
          <p:cNvPr id="12" name="Marcador de pie de página 11"/>
          <p:cNvSpPr>
            <a:spLocks noGrp="1"/>
          </p:cNvSpPr>
          <p:nvPr>
            <p:ph type="ftr" sz="quarter" idx="11"/>
          </p:nvPr>
        </p:nvSpPr>
        <p:spPr>
          <a:xfrm>
            <a:off x="5079326" y="6356350"/>
            <a:ext cx="3605887"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3361938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entro White\Desktop\Plantillas EGW\Plantilla.jpg"/>
          <p:cNvPicPr>
            <a:picLocks noChangeAspect="1" noChangeArrowheads="1"/>
          </p:cNvPicPr>
          <p:nvPr/>
        </p:nvPicPr>
        <p:blipFill>
          <a:blip r:embed="rId3"/>
          <a:srcRect/>
          <a:stretch>
            <a:fillRect/>
          </a:stretch>
        </p:blipFill>
        <p:spPr bwMode="auto">
          <a:xfrm>
            <a:off x="0" y="0"/>
            <a:ext cx="9163080" cy="6872310"/>
          </a:xfrm>
          <a:prstGeom prst="rect">
            <a:avLst/>
          </a:prstGeom>
          <a:noFill/>
        </p:spPr>
      </p:pic>
      <p:sp>
        <p:nvSpPr>
          <p:cNvPr id="3" name="Rectángulo 2"/>
          <p:cNvSpPr/>
          <p:nvPr/>
        </p:nvSpPr>
        <p:spPr>
          <a:xfrm>
            <a:off x="434434" y="819786"/>
            <a:ext cx="8354500" cy="4247317"/>
          </a:xfrm>
          <a:prstGeom prst="rect">
            <a:avLst/>
          </a:prstGeom>
        </p:spPr>
        <p:txBody>
          <a:bodyPr wrap="square">
            <a:spAutoFit/>
          </a:bodyPr>
          <a:lstStyle/>
          <a:p>
            <a:r>
              <a:rPr lang="es-ES" sz="2800" dirty="0"/>
              <a:t>“El Espíritu de Dios ha iluminado toda página de la </a:t>
            </a:r>
            <a:r>
              <a:rPr lang="es-ES" sz="2800" b="1" dirty="0"/>
              <a:t>Sagrada Escritura</a:t>
            </a:r>
            <a:r>
              <a:rPr lang="es-ES" sz="2800" dirty="0"/>
              <a:t>, pero hay personas sobre las cuales ésta hace poca impresión, porque </a:t>
            </a:r>
            <a:r>
              <a:rPr lang="es-ES" sz="2800" b="1" dirty="0"/>
              <a:t>es imperfectamente comprendida</a:t>
            </a:r>
            <a:r>
              <a:rPr lang="es-ES" sz="2800" dirty="0"/>
              <a:t>. Cuando viene el zarandeo, por la introducción de </a:t>
            </a:r>
            <a:r>
              <a:rPr lang="es-ES" sz="2800" b="1" dirty="0"/>
              <a:t>falsas teorías</a:t>
            </a:r>
            <a:r>
              <a:rPr lang="es-ES" sz="2800" dirty="0"/>
              <a:t>, estos </a:t>
            </a:r>
            <a:r>
              <a:rPr lang="es-ES" sz="2800" b="1" dirty="0"/>
              <a:t>lectores superficiales</a:t>
            </a:r>
            <a:r>
              <a:rPr lang="es-ES" sz="2800" dirty="0"/>
              <a:t>, que no están anclados en ningún lugar, son como la arena movediza. Se deslizan hacia cualquier posición para acomodar el contenido de sus </a:t>
            </a:r>
            <a:r>
              <a:rPr lang="es-ES" sz="2800" b="1" dirty="0"/>
              <a:t>sentimientos de amargura…</a:t>
            </a:r>
            <a:r>
              <a:rPr lang="es-ES" sz="2800" dirty="0"/>
              <a:t>”</a:t>
            </a:r>
            <a:endParaRPr lang="es-ES_tradnl" sz="2800" dirty="0"/>
          </a:p>
          <a:p>
            <a:r>
              <a:rPr lang="es-ES_tradnl" sz="2000" i="1" dirty="0"/>
              <a:t>Testimonios para los ministros</a:t>
            </a:r>
            <a:r>
              <a:rPr lang="es-ES_tradnl" sz="2000" dirty="0"/>
              <a:t>, pág. 112 </a:t>
            </a:r>
          </a:p>
        </p:txBody>
      </p:sp>
      <p:sp>
        <p:nvSpPr>
          <p:cNvPr id="7" name="Marcador de pie de página 6"/>
          <p:cNvSpPr>
            <a:spLocks noGrp="1"/>
          </p:cNvSpPr>
          <p:nvPr>
            <p:ph type="ftr" sz="quarter" idx="11"/>
          </p:nvPr>
        </p:nvSpPr>
        <p:spPr>
          <a:xfrm>
            <a:off x="5046118" y="6356350"/>
            <a:ext cx="3639095"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3761670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7.jpg"/>
          <p:cNvPicPr>
            <a:picLocks noChangeAspect="1" noChangeArrowheads="1"/>
          </p:cNvPicPr>
          <p:nvPr/>
        </p:nvPicPr>
        <p:blipFill>
          <a:blip r:embed="rId3"/>
          <a:srcRect/>
          <a:stretch>
            <a:fillRect/>
          </a:stretch>
        </p:blipFill>
        <p:spPr bwMode="auto">
          <a:xfrm>
            <a:off x="0" y="0"/>
            <a:ext cx="9144000" cy="6872310"/>
          </a:xfrm>
          <a:prstGeom prst="rect">
            <a:avLst/>
          </a:prstGeom>
          <a:noFill/>
        </p:spPr>
      </p:pic>
      <p:sp>
        <p:nvSpPr>
          <p:cNvPr id="3" name="Rectángulo 2"/>
          <p:cNvSpPr/>
          <p:nvPr/>
        </p:nvSpPr>
        <p:spPr>
          <a:xfrm>
            <a:off x="233926" y="1527651"/>
            <a:ext cx="7151452" cy="1877437"/>
          </a:xfrm>
          <a:prstGeom prst="rect">
            <a:avLst/>
          </a:prstGeom>
        </p:spPr>
        <p:txBody>
          <a:bodyPr wrap="square">
            <a:spAutoFit/>
          </a:bodyPr>
          <a:lstStyle/>
          <a:p>
            <a:r>
              <a:rPr lang="es-ES" sz="2800" dirty="0"/>
              <a:t>“</a:t>
            </a:r>
            <a:r>
              <a:rPr lang="es-ES" sz="2800" b="1" dirty="0"/>
              <a:t>Puede parecer que la iglesia está por caer, pero no caerá</a:t>
            </a:r>
            <a:r>
              <a:rPr lang="es-ES" sz="2800" dirty="0" smtClean="0"/>
              <a:t>... </a:t>
            </a:r>
            <a:r>
              <a:rPr lang="es-ES" sz="2800" b="1" dirty="0" smtClean="0"/>
              <a:t>Es </a:t>
            </a:r>
            <a:r>
              <a:rPr lang="es-ES" sz="2800" b="1" dirty="0"/>
              <a:t>una prueba terrible, y sin embargo tiene que ocurrir</a:t>
            </a:r>
            <a:r>
              <a:rPr lang="es-ES" sz="2800" b="1" dirty="0" smtClean="0"/>
              <a:t>”</a:t>
            </a:r>
          </a:p>
          <a:p>
            <a:endParaRPr lang="es-ES_tradnl" sz="1200" dirty="0"/>
          </a:p>
          <a:p>
            <a:r>
              <a:rPr lang="es-ES_tradnl" sz="2000" i="1" dirty="0"/>
              <a:t>Mensajes selectos, </a:t>
            </a:r>
            <a:r>
              <a:rPr lang="es-ES_tradnl" sz="2000" dirty="0"/>
              <a:t>tomo 2, pág. 436 (1886)</a:t>
            </a:r>
          </a:p>
        </p:txBody>
      </p:sp>
      <p:sp>
        <p:nvSpPr>
          <p:cNvPr id="4" name="Rectángulo 3"/>
          <p:cNvSpPr/>
          <p:nvPr/>
        </p:nvSpPr>
        <p:spPr>
          <a:xfrm>
            <a:off x="183799" y="3746533"/>
            <a:ext cx="6382838" cy="1477327"/>
          </a:xfrm>
          <a:prstGeom prst="rect">
            <a:avLst/>
          </a:prstGeom>
        </p:spPr>
        <p:txBody>
          <a:bodyPr wrap="square">
            <a:spAutoFit/>
          </a:bodyPr>
          <a:lstStyle/>
          <a:p>
            <a:r>
              <a:rPr lang="es-ES" sz="2400" dirty="0"/>
              <a:t>“Estamos en vísperas del </a:t>
            </a:r>
            <a:r>
              <a:rPr lang="es-ES" sz="2400" b="1" dirty="0"/>
              <a:t>tiempo de angustia </a:t>
            </a:r>
            <a:endParaRPr lang="es-ES" sz="2400" b="1" dirty="0" smtClean="0"/>
          </a:p>
          <a:p>
            <a:r>
              <a:rPr lang="es-ES" sz="2400" dirty="0" smtClean="0"/>
              <a:t>y </a:t>
            </a:r>
            <a:r>
              <a:rPr lang="es-ES" sz="2400" dirty="0"/>
              <a:t>nos esperan </a:t>
            </a:r>
            <a:r>
              <a:rPr lang="es-ES" sz="2400" b="1" dirty="0"/>
              <a:t>dificultadas apenas </a:t>
            </a:r>
            <a:r>
              <a:rPr lang="es-ES" sz="2400" b="1" dirty="0" smtClean="0"/>
              <a:t>sospechadas</a:t>
            </a:r>
            <a:r>
              <a:rPr lang="es-ES" sz="2400" dirty="0" smtClean="0"/>
              <a:t>…</a:t>
            </a:r>
            <a:r>
              <a:rPr lang="es-ES" dirty="0"/>
              <a:t>”</a:t>
            </a:r>
            <a:r>
              <a:rPr lang="es-ES_tradnl" dirty="0"/>
              <a:t> </a:t>
            </a:r>
            <a:endParaRPr lang="es-ES_tradnl" dirty="0" smtClean="0"/>
          </a:p>
          <a:p>
            <a:r>
              <a:rPr lang="es-ES_tradnl" i="1" dirty="0" smtClean="0"/>
              <a:t>         Joyas </a:t>
            </a:r>
            <a:r>
              <a:rPr lang="es-ES_tradnl" i="1" dirty="0"/>
              <a:t>de los testimonios</a:t>
            </a:r>
            <a:r>
              <a:rPr lang="es-ES_tradnl" dirty="0"/>
              <a:t>, tomo 3, pág. </a:t>
            </a:r>
            <a:r>
              <a:rPr lang="es-ES_tradnl" dirty="0" smtClean="0"/>
              <a:t>411 </a:t>
            </a:r>
            <a:r>
              <a:rPr lang="es-ES_tradnl" dirty="0"/>
              <a:t>(1900)</a:t>
            </a:r>
          </a:p>
        </p:txBody>
      </p:sp>
      <p:sp>
        <p:nvSpPr>
          <p:cNvPr id="8" name="Marcador de pie de página 7"/>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
        <p:nvSpPr>
          <p:cNvPr id="5" name="Rectángulo 4"/>
          <p:cNvSpPr/>
          <p:nvPr/>
        </p:nvSpPr>
        <p:spPr>
          <a:xfrm>
            <a:off x="1437848" y="594306"/>
            <a:ext cx="456399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094235"/>
                </a:solidFill>
                <a:effectLst>
                  <a:outerShdw blurRad="50800" dist="39000" dir="5460000" algn="tl">
                    <a:srgbClr val="000000">
                      <a:alpha val="38000"/>
                    </a:srgbClr>
                  </a:outerShdw>
                </a:effectLst>
              </a:rPr>
              <a:t>¿Saldrán muchos?</a:t>
            </a:r>
            <a:endParaRPr lang="es-ES_tradnl" sz="4400" b="1" dirty="0">
              <a:ln w="11430"/>
              <a:solidFill>
                <a:srgbClr val="094235"/>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53329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8000"/>
          </a:xfrm>
          <a:prstGeom prst="rect">
            <a:avLst/>
          </a:prstGeom>
        </p:spPr>
      </p:pic>
      <p:sp>
        <p:nvSpPr>
          <p:cNvPr id="3" name="Rectángulo 2"/>
          <p:cNvSpPr/>
          <p:nvPr/>
        </p:nvSpPr>
        <p:spPr>
          <a:xfrm>
            <a:off x="1854699" y="518558"/>
            <a:ext cx="7101325" cy="5016758"/>
          </a:xfrm>
          <a:prstGeom prst="rect">
            <a:avLst/>
          </a:prstGeom>
        </p:spPr>
        <p:txBody>
          <a:bodyPr wrap="square">
            <a:spAutoFit/>
          </a:bodyPr>
          <a:lstStyle/>
          <a:p>
            <a:r>
              <a:rPr lang="es-ES" sz="2800" dirty="0"/>
              <a:t>“Agentes satánicos que proceden de abajo, han inspirado a los hombres a unirse en una confederación del mal, para complicar la situación del pueblo de Dios, persiguiéndolo y causándole grandes sufrimientos</a:t>
            </a:r>
            <a:r>
              <a:rPr lang="es-ES" sz="2800" b="1" dirty="0"/>
              <a:t>. El mundo entero será incitado a la enemistad contra los adventistas del séptimo día</a:t>
            </a:r>
            <a:r>
              <a:rPr lang="es-ES" sz="2800" dirty="0"/>
              <a:t>, porque ellos no rendirán pleitesía al papado, honrando el domingo…</a:t>
            </a:r>
            <a:r>
              <a:rPr lang="es-ES" sz="2800" dirty="0" smtClean="0"/>
              <a:t>”</a:t>
            </a:r>
          </a:p>
          <a:p>
            <a:endParaRPr lang="es-ES" sz="2800" dirty="0"/>
          </a:p>
          <a:p>
            <a:r>
              <a:rPr lang="es-ES" sz="2000" i="1" dirty="0" smtClean="0"/>
              <a:t>Testimonios para los ministros</a:t>
            </a:r>
            <a:r>
              <a:rPr lang="es-ES" sz="2000" dirty="0" smtClean="0"/>
              <a:t>, pág. 37</a:t>
            </a:r>
            <a:endParaRPr lang="es-ES_tradnl" sz="2000" dirty="0"/>
          </a:p>
          <a:p>
            <a:r>
              <a:rPr lang="es-ES" sz="2000" dirty="0"/>
              <a:t> </a:t>
            </a:r>
            <a:endParaRPr lang="es-ES_tradnl" sz="2000" dirty="0"/>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05499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0256" y="377050"/>
            <a:ext cx="4679474" cy="923330"/>
          </a:xfrm>
          <a:prstGeom prst="rect">
            <a:avLst/>
          </a:prstGeom>
          <a:noFill/>
        </p:spPr>
        <p:txBody>
          <a:bodyPr wrap="none" lIns="91440" tIns="45720" rIns="91440" bIns="45720">
            <a:spAutoFit/>
          </a:bodyPr>
          <a:lstStyle/>
          <a:p>
            <a:pPr algn="ct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2do.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3" name="Rectángulo 2"/>
          <p:cNvSpPr/>
          <p:nvPr/>
        </p:nvSpPr>
        <p:spPr>
          <a:xfrm>
            <a:off x="83546" y="1565594"/>
            <a:ext cx="8993618" cy="2862322"/>
          </a:xfrm>
          <a:prstGeom prst="rect">
            <a:avLst/>
          </a:prstGeom>
          <a:noFill/>
        </p:spPr>
        <p:txBody>
          <a:bodyPr wrap="square" lIns="91440" tIns="45720" rIns="91440" bIns="45720">
            <a:spAutoFit/>
          </a:bodyPr>
          <a:lstStyle/>
          <a:p>
            <a:r>
              <a:rPr lang="es-ES_tradnl"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Elena G. White señala que el hecho de que la iglesia </a:t>
            </a:r>
            <a:r>
              <a:rPr lang="es-ES" sz="36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a:t>
            </a:r>
            <a:r>
              <a:rPr lang="es-ES_tradnl" sz="3600" b="1" u="sng"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nfrente</a:t>
            </a:r>
            <a:r>
              <a:rPr lang="es-ES_tradnl" sz="36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conflictos</a:t>
            </a:r>
            <a:r>
              <a:rPr lang="es-ES_tradnl"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a:t>
            </a:r>
            <a:r>
              <a:rPr lang="es-ES_tradnl" sz="36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 es señal de fracaso o apostasía</a:t>
            </a:r>
            <a:r>
              <a:rPr lang="es-ES_tradnl"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a:t>
            </a:r>
            <a:r>
              <a:rPr lang="es-ES"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a:t>
            </a:r>
            <a:r>
              <a:rPr lang="es-ES_tradnl"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l </a:t>
            </a:r>
            <a:r>
              <a:rPr lang="es-ES" sz="36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c</a:t>
            </a:r>
            <a:r>
              <a:rPr lang="es-ES_tradnl" sz="3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umplimiento de la misión y la historia de la iglesia nunca han estado libre de conflictos </a:t>
            </a:r>
            <a:endParaRPr lang="es-ES_tradnl" sz="36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Imagen 3"/>
          <p:cNvPicPr>
            <a:picLocks noChangeAspect="1"/>
          </p:cNvPicPr>
          <p:nvPr/>
        </p:nvPicPr>
        <p:blipFill>
          <a:blip r:embed="rId2"/>
          <a:stretch>
            <a:fillRect/>
          </a:stretch>
        </p:blipFill>
        <p:spPr>
          <a:xfrm>
            <a:off x="150381" y="5861573"/>
            <a:ext cx="882565" cy="914943"/>
          </a:xfrm>
          <a:prstGeom prst="rect">
            <a:avLst/>
          </a:prstGeom>
        </p:spPr>
      </p:pic>
      <p:sp>
        <p:nvSpPr>
          <p:cNvPr id="8" name="Marcador de pie de página 7"/>
          <p:cNvSpPr>
            <a:spLocks noGrp="1"/>
          </p:cNvSpPr>
          <p:nvPr>
            <p:ph type="ftr" sz="quarter" idx="11"/>
          </p:nvPr>
        </p:nvSpPr>
        <p:spPr>
          <a:xfrm>
            <a:off x="4989730" y="6356350"/>
            <a:ext cx="369548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727124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8" y="3054198"/>
            <a:ext cx="8448698" cy="3267169"/>
          </a:xfrm>
        </p:spPr>
        <p:txBody>
          <a:bodyPr/>
          <a:lstStyle/>
          <a:p>
            <a:r>
              <a:rPr lang="es-ES" dirty="0"/>
              <a:t>Persecución instigada por el poder </a:t>
            </a:r>
            <a:r>
              <a:rPr lang="es-ES" dirty="0" smtClean="0"/>
              <a:t>religioso - </a:t>
            </a:r>
            <a:r>
              <a:rPr lang="es-ES" dirty="0" err="1" smtClean="0"/>
              <a:t>Hech</a:t>
            </a:r>
            <a:r>
              <a:rPr lang="es-ES" dirty="0"/>
              <a:t>. 8: 1-3; 13: </a:t>
            </a:r>
            <a:r>
              <a:rPr lang="es-ES" dirty="0" smtClean="0"/>
              <a:t>50. </a:t>
            </a:r>
          </a:p>
          <a:p>
            <a:r>
              <a:rPr lang="es-ES" dirty="0"/>
              <a:t>Persecución a cargo de la autoridad </a:t>
            </a:r>
            <a:r>
              <a:rPr lang="es-ES" dirty="0" smtClean="0"/>
              <a:t>civil - </a:t>
            </a:r>
            <a:r>
              <a:rPr lang="es-ES" dirty="0" err="1" smtClean="0"/>
              <a:t>Hech</a:t>
            </a:r>
            <a:r>
              <a:rPr lang="es-ES" dirty="0"/>
              <a:t>. 12: 1-</a:t>
            </a:r>
            <a:r>
              <a:rPr lang="es-ES" dirty="0" smtClean="0"/>
              <a:t>5</a:t>
            </a:r>
            <a:r>
              <a:rPr lang="es-ES_tradnl" dirty="0" smtClean="0"/>
              <a:t>.</a:t>
            </a:r>
          </a:p>
          <a:p>
            <a:r>
              <a:rPr lang="es-ES" dirty="0"/>
              <a:t>C</a:t>
            </a:r>
            <a:r>
              <a:rPr lang="es-ES" dirty="0" smtClean="0"/>
              <a:t>uestiones </a:t>
            </a:r>
            <a:r>
              <a:rPr lang="es-ES" dirty="0"/>
              <a:t>doctrinales y de </a:t>
            </a:r>
            <a:r>
              <a:rPr lang="es-ES" dirty="0" smtClean="0"/>
              <a:t>liderazgo - </a:t>
            </a:r>
            <a:r>
              <a:rPr lang="es-ES" dirty="0" err="1" smtClean="0"/>
              <a:t>Hech</a:t>
            </a:r>
            <a:r>
              <a:rPr lang="es-ES" dirty="0"/>
              <a:t>. 23: 6-11; 2ª. Co. 11: 13-15; 1ª. Co. 1: 10-14; </a:t>
            </a:r>
            <a:r>
              <a:rPr lang="es-ES" dirty="0" err="1"/>
              <a:t>Hech</a:t>
            </a:r>
            <a:r>
              <a:rPr lang="es-ES" dirty="0"/>
              <a:t>. 15: 36-</a:t>
            </a:r>
            <a:r>
              <a:rPr lang="es-ES" dirty="0" smtClean="0"/>
              <a:t>40. </a:t>
            </a:r>
          </a:p>
          <a:p>
            <a:r>
              <a:rPr lang="es-ES" dirty="0" smtClean="0"/>
              <a:t>“Os entregarán a los Concilios” - Mt</a:t>
            </a:r>
            <a:r>
              <a:rPr lang="es-ES" dirty="0"/>
              <a:t>. 10: 16-25</a:t>
            </a:r>
            <a:r>
              <a:rPr lang="es-ES_tradnl" dirty="0"/>
              <a:t> </a:t>
            </a:r>
            <a:endParaRPr lang="es-ES_tradnl" dirty="0" smtClean="0"/>
          </a:p>
          <a:p>
            <a:r>
              <a:rPr lang="es-ES_tradnl" dirty="0" smtClean="0"/>
              <a:t>Herejías: Gnosticismo, Docetismo, Arrianismo, Inquisición</a:t>
            </a:r>
            <a:r>
              <a:rPr lang="es-ES" dirty="0" smtClean="0"/>
              <a:t>…</a:t>
            </a:r>
          </a:p>
        </p:txBody>
      </p:sp>
      <p:sp>
        <p:nvSpPr>
          <p:cNvPr id="4" name="Título 1"/>
          <p:cNvSpPr>
            <a:spLocks noGrp="1"/>
          </p:cNvSpPr>
          <p:nvPr>
            <p:ph type="title"/>
          </p:nvPr>
        </p:nvSpPr>
        <p:spPr>
          <a:xfrm>
            <a:off x="457199" y="111173"/>
            <a:ext cx="8448697" cy="1660244"/>
          </a:xfrm>
        </p:spPr>
        <p:txBody>
          <a:bodyPr/>
          <a:lstStyle/>
          <a:p>
            <a:pPr algn="l"/>
            <a:r>
              <a:rPr lang="es-ES" sz="4000" u="sng" dirty="0" smtClean="0">
                <a:solidFill>
                  <a:srgbClr val="FFDF41"/>
                </a:solidFill>
              </a:rPr>
              <a:t>2do. Postulado</a:t>
            </a:r>
            <a:r>
              <a:rPr lang="es-ES" sz="4000" dirty="0" smtClean="0">
                <a:solidFill>
                  <a:srgbClr val="FFDF41"/>
                </a:solidFill>
              </a:rPr>
              <a:t>: </a:t>
            </a:r>
            <a:r>
              <a:rPr lang="es-ES" sz="2800" i="1" dirty="0" smtClean="0"/>
              <a:t>Los conflictos no son señal de fracaso…el cumplimiento de la misión y la historia de…</a:t>
            </a:r>
            <a:endParaRPr lang="es-ES" sz="2800" i="1" dirty="0"/>
          </a:p>
        </p:txBody>
      </p:sp>
      <p:sp>
        <p:nvSpPr>
          <p:cNvPr id="5" name="Rectángulo 4"/>
          <p:cNvSpPr/>
          <p:nvPr/>
        </p:nvSpPr>
        <p:spPr>
          <a:xfrm>
            <a:off x="774413" y="2251863"/>
            <a:ext cx="3895117" cy="646331"/>
          </a:xfrm>
          <a:prstGeom prst="rect">
            <a:avLst/>
          </a:prstGeom>
          <a:noFill/>
        </p:spPr>
        <p:txBody>
          <a:bodyPr wrap="none" lIns="91440" tIns="45720" rIns="91440" bIns="45720">
            <a:spAutoFit/>
          </a:bodyPr>
          <a:lstStyle/>
          <a:p>
            <a:pPr algn="ctr"/>
            <a:r>
              <a:rPr lang="es-ES_tradnl" sz="3600" b="1" dirty="0" smtClean="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rPr>
              <a:t>Ejemplos bíblicos</a:t>
            </a:r>
            <a:r>
              <a:rPr lang="es-ES_tradnl" sz="3600" b="1" cap="none" spc="0" dirty="0" smtClean="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rPr>
              <a:t>:</a:t>
            </a:r>
            <a:endParaRPr lang="es-ES_tradnl" sz="3600" b="1" cap="none" spc="0" dirty="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endParaRPr>
          </a:p>
        </p:txBody>
      </p:sp>
      <p:pic>
        <p:nvPicPr>
          <p:cNvPr id="6" name="Imagen 5"/>
          <p:cNvPicPr>
            <a:picLocks noChangeAspect="1"/>
          </p:cNvPicPr>
          <p:nvPr/>
        </p:nvPicPr>
        <p:blipFill>
          <a:blip r:embed="rId2"/>
          <a:stretch>
            <a:fillRect/>
          </a:stretch>
        </p:blipFill>
        <p:spPr>
          <a:xfrm>
            <a:off x="64538" y="5914300"/>
            <a:ext cx="785322" cy="814133"/>
          </a:xfrm>
          <a:prstGeom prst="rect">
            <a:avLst/>
          </a:prstGeom>
        </p:spPr>
      </p:pic>
      <p:sp>
        <p:nvSpPr>
          <p:cNvPr id="9" name="Marcador de pie de página 8"/>
          <p:cNvSpPr>
            <a:spLocks noGrp="1"/>
          </p:cNvSpPr>
          <p:nvPr>
            <p:ph type="ftr" sz="quarter" idx="11"/>
          </p:nvPr>
        </p:nvSpPr>
        <p:spPr>
          <a:xfrm>
            <a:off x="5046118" y="6356350"/>
            <a:ext cx="3639095"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6888216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2502703"/>
            <a:ext cx="7945440" cy="2042838"/>
          </a:xfrm>
        </p:spPr>
        <p:txBody>
          <a:bodyPr/>
          <a:lstStyle/>
          <a:p>
            <a:r>
              <a:rPr lang="es-ES" sz="2800" b="1" dirty="0" smtClean="0"/>
              <a:t>Controversia de 1888 sobre Justificación X la fe</a:t>
            </a:r>
          </a:p>
          <a:p>
            <a:r>
              <a:rPr lang="es-ES" sz="2800" b="1" dirty="0" smtClean="0"/>
              <a:t>Década de los 80´ sobre el Santuario</a:t>
            </a:r>
          </a:p>
          <a:p>
            <a:r>
              <a:rPr lang="es-ES" sz="2800" b="1" dirty="0" smtClean="0"/>
              <a:t>Actual por los grupos disidentes</a:t>
            </a:r>
          </a:p>
          <a:p>
            <a:endParaRPr lang="es-ES" dirty="0" smtClean="0"/>
          </a:p>
          <a:p>
            <a:endParaRPr lang="es-ES" dirty="0" smtClean="0"/>
          </a:p>
          <a:p>
            <a:endParaRPr lang="es-ES" dirty="0"/>
          </a:p>
        </p:txBody>
      </p:sp>
      <p:sp>
        <p:nvSpPr>
          <p:cNvPr id="4" name="Título 1"/>
          <p:cNvSpPr>
            <a:spLocks noGrp="1"/>
          </p:cNvSpPr>
          <p:nvPr>
            <p:ph type="title"/>
          </p:nvPr>
        </p:nvSpPr>
        <p:spPr>
          <a:xfrm>
            <a:off x="457199" y="111173"/>
            <a:ext cx="8448697" cy="1660244"/>
          </a:xfrm>
        </p:spPr>
        <p:txBody>
          <a:bodyPr/>
          <a:lstStyle/>
          <a:p>
            <a:pPr algn="r"/>
            <a:r>
              <a:rPr lang="es-ES" sz="3200" i="1" dirty="0" smtClean="0"/>
              <a:t>La historia de nuestra iglesia también …</a:t>
            </a:r>
            <a:endParaRPr lang="es-ES" sz="3200" i="1" dirty="0"/>
          </a:p>
        </p:txBody>
      </p:sp>
      <p:pic>
        <p:nvPicPr>
          <p:cNvPr id="5" name="Imagen 4"/>
          <p:cNvPicPr>
            <a:picLocks noChangeAspect="1"/>
          </p:cNvPicPr>
          <p:nvPr/>
        </p:nvPicPr>
        <p:blipFill>
          <a:blip r:embed="rId3"/>
          <a:stretch>
            <a:fillRect/>
          </a:stretch>
        </p:blipFill>
        <p:spPr>
          <a:xfrm>
            <a:off x="233927" y="5849798"/>
            <a:ext cx="785322" cy="814133"/>
          </a:xfrm>
          <a:prstGeom prst="rect">
            <a:avLst/>
          </a:prstGeom>
        </p:spPr>
      </p:pic>
      <p:sp>
        <p:nvSpPr>
          <p:cNvPr id="7" name="CuadroTexto 6"/>
          <p:cNvSpPr txBox="1"/>
          <p:nvPr/>
        </p:nvSpPr>
        <p:spPr>
          <a:xfrm>
            <a:off x="517979" y="4913191"/>
            <a:ext cx="7925517" cy="830997"/>
          </a:xfrm>
          <a:prstGeom prst="rect">
            <a:avLst/>
          </a:prstGeom>
          <a:noFill/>
        </p:spPr>
        <p:txBody>
          <a:bodyPr wrap="none" rtlCol="0">
            <a:spAutoFit/>
          </a:bodyPr>
          <a:lstStyle/>
          <a:p>
            <a:pPr algn="ctr"/>
            <a:r>
              <a:rPr lang="es-ES" sz="2400" dirty="0" smtClean="0">
                <a:solidFill>
                  <a:schemeClr val="bg2">
                    <a:lumMod val="25000"/>
                  </a:schemeClr>
                </a:solidFill>
              </a:rPr>
              <a:t>Una cosa es decir que hay apostasía en la iglesia y otra muy </a:t>
            </a:r>
          </a:p>
          <a:p>
            <a:pPr algn="ctr"/>
            <a:r>
              <a:rPr lang="es-ES" sz="2400" dirty="0" smtClean="0">
                <a:solidFill>
                  <a:schemeClr val="bg2">
                    <a:lumMod val="25000"/>
                  </a:schemeClr>
                </a:solidFill>
              </a:rPr>
              <a:t>distinta es decir</a:t>
            </a:r>
            <a:r>
              <a:rPr lang="es-ES" sz="2400" dirty="0">
                <a:solidFill>
                  <a:schemeClr val="bg2">
                    <a:lumMod val="25000"/>
                  </a:schemeClr>
                </a:solidFill>
              </a:rPr>
              <a:t> </a:t>
            </a:r>
            <a:r>
              <a:rPr lang="es-ES" sz="2400" dirty="0" smtClean="0">
                <a:solidFill>
                  <a:schemeClr val="bg2">
                    <a:lumMod val="25000"/>
                  </a:schemeClr>
                </a:solidFill>
              </a:rPr>
              <a:t>que la iglesia vive en apostasía</a:t>
            </a:r>
            <a:endParaRPr lang="es-ES" sz="2400" dirty="0">
              <a:solidFill>
                <a:schemeClr val="bg2">
                  <a:lumMod val="25000"/>
                </a:schemeClr>
              </a:solidFill>
            </a:endParaRPr>
          </a:p>
        </p:txBody>
      </p:sp>
      <p:sp>
        <p:nvSpPr>
          <p:cNvPr id="9" name="Marcador de pie de página 8"/>
          <p:cNvSpPr>
            <a:spLocks noGrp="1"/>
          </p:cNvSpPr>
          <p:nvPr>
            <p:ph type="ftr" sz="quarter" idx="11"/>
          </p:nvPr>
        </p:nvSpPr>
        <p:spPr>
          <a:xfrm>
            <a:off x="4995991" y="6356350"/>
            <a:ext cx="3689222"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777586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16591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dirty="0" smtClean="0">
                <a:ln w="11430"/>
                <a:solidFill>
                  <a:srgbClr val="00003E"/>
                </a:solidFill>
                <a:effectLst>
                  <a:outerShdw blurRad="50800" dist="39000" dir="5460000" algn="tl">
                    <a:srgbClr val="000000">
                      <a:alpha val="38000"/>
                    </a:srgbClr>
                  </a:outerShdw>
                </a:effectLst>
              </a:rPr>
              <a:t>3 Preocupaciones</a:t>
            </a:r>
            <a:endParaRPr lang="es-ES" b="1" dirty="0">
              <a:ln w="11430"/>
              <a:solidFill>
                <a:srgbClr val="00003E"/>
              </a:solidFill>
              <a:effectLst>
                <a:outerShdw blurRad="50800" dist="39000" dir="5460000" algn="tl">
                  <a:srgbClr val="000000">
                    <a:alpha val="38000"/>
                  </a:srgbClr>
                </a:outerShdw>
              </a:effectLst>
            </a:endParaRPr>
          </a:p>
        </p:txBody>
      </p:sp>
      <p:sp>
        <p:nvSpPr>
          <p:cNvPr id="3" name="Marcador de contenido 2"/>
          <p:cNvSpPr>
            <a:spLocks noGrp="1"/>
          </p:cNvSpPr>
          <p:nvPr>
            <p:ph idx="1"/>
          </p:nvPr>
        </p:nvSpPr>
        <p:spPr>
          <a:xfrm>
            <a:off x="873447" y="3292198"/>
            <a:ext cx="7662864" cy="2456596"/>
          </a:xfrm>
        </p:spPr>
        <p:txBody>
          <a:bodyPr>
            <a:normAutofit/>
          </a:bodyPr>
          <a:lstStyle/>
          <a:p>
            <a:r>
              <a:rPr lang="es-ES" sz="3600" b="1" dirty="0" smtClean="0"/>
              <a:t>1) La vida de los creyentes</a:t>
            </a:r>
          </a:p>
          <a:p>
            <a:r>
              <a:rPr lang="es-ES" sz="3600" b="1" dirty="0" smtClean="0"/>
              <a:t>2) La conducta del dirigente</a:t>
            </a:r>
          </a:p>
          <a:p>
            <a:r>
              <a:rPr lang="es-ES" sz="3600" b="1" dirty="0" smtClean="0"/>
              <a:t>3) La Firmeza y solidez doctrinal</a:t>
            </a:r>
            <a:endParaRPr lang="es-ES" sz="3600" b="1" dirty="0"/>
          </a:p>
        </p:txBody>
      </p:sp>
      <p:sp>
        <p:nvSpPr>
          <p:cNvPr id="4" name="Marcador de pie de página 3"/>
          <p:cNvSpPr>
            <a:spLocks noGrp="1"/>
          </p:cNvSpPr>
          <p:nvPr>
            <p:ph type="ftr" sz="quarter" idx="11"/>
          </p:nvPr>
        </p:nvSpPr>
        <p:spPr>
          <a:xfrm>
            <a:off x="5229917" y="6356350"/>
            <a:ext cx="3455296" cy="365125"/>
          </a:xfrm>
        </p:spPr>
        <p:txBody>
          <a:bodyPr/>
          <a:lstStyle/>
          <a:p>
            <a:r>
              <a:rPr lang="es-ES_tradnl" smtClean="0"/>
              <a:t>La Iglesia Adventista hacia el fin del tiempo</a:t>
            </a:r>
            <a:endParaRPr lang="en-US" dirty="0"/>
          </a:p>
        </p:txBody>
      </p:sp>
      <p:sp>
        <p:nvSpPr>
          <p:cNvPr id="5" name="Rectángulo 4"/>
          <p:cNvSpPr/>
          <p:nvPr/>
        </p:nvSpPr>
        <p:spPr>
          <a:xfrm>
            <a:off x="1887372" y="761407"/>
            <a:ext cx="5369266" cy="923330"/>
          </a:xfrm>
          <a:prstGeom prst="rect">
            <a:avLst/>
          </a:prstGeom>
          <a:noFill/>
        </p:spPr>
        <p:txBody>
          <a:bodyPr wrap="none" lIns="91440" tIns="45720" rIns="91440" bIns="45720">
            <a:spAutoFit/>
          </a:bodyPr>
          <a:lstStyle/>
          <a:p>
            <a:pPr algn="ctr"/>
            <a:r>
              <a:rPr lang="es-ES_tradnl"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a:t>
            </a:r>
            <a:r>
              <a:rPr lang="es-ES"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ª</a:t>
            </a:r>
            <a:r>
              <a:rPr lang="es-ES_tradnl"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y 2</a:t>
            </a:r>
            <a:r>
              <a:rPr lang="es-ES"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ª</a:t>
            </a:r>
            <a:r>
              <a:rPr lang="es-ES_tradnl"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 </a:t>
            </a:r>
            <a:r>
              <a:rPr lang="es-ES_tradnl" sz="5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Timoteo</a:t>
            </a:r>
            <a:endParaRPr lang="es-ES_tradnl" sz="5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6130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6.jpg"/>
          <p:cNvPicPr>
            <a:picLocks noChangeAspect="1" noChangeArrowheads="1"/>
          </p:cNvPicPr>
          <p:nvPr/>
        </p:nvPicPr>
        <p:blipFill>
          <a:blip r:embed="rId3"/>
          <a:srcRect/>
          <a:stretch>
            <a:fillRect/>
          </a:stretch>
        </p:blipFill>
        <p:spPr bwMode="auto">
          <a:xfrm>
            <a:off x="0" y="-1"/>
            <a:ext cx="9144000" cy="6858001"/>
          </a:xfrm>
          <a:prstGeom prst="rect">
            <a:avLst/>
          </a:prstGeom>
          <a:noFill/>
        </p:spPr>
      </p:pic>
      <p:sp>
        <p:nvSpPr>
          <p:cNvPr id="3" name="Rectángulo 2"/>
          <p:cNvSpPr/>
          <p:nvPr/>
        </p:nvSpPr>
        <p:spPr>
          <a:xfrm>
            <a:off x="250635" y="786435"/>
            <a:ext cx="8538299" cy="4031873"/>
          </a:xfrm>
          <a:prstGeom prst="rect">
            <a:avLst/>
          </a:prstGeom>
        </p:spPr>
        <p:txBody>
          <a:bodyPr wrap="square">
            <a:spAutoFit/>
          </a:bodyPr>
          <a:lstStyle/>
          <a:p>
            <a:r>
              <a:rPr lang="es-ES" sz="2800" dirty="0"/>
              <a:t>“</a:t>
            </a:r>
            <a:r>
              <a:rPr lang="es-ES" sz="2800" b="1" dirty="0"/>
              <a:t>Aunque existen males en la iglesia, y los habrá hasta el fin del mundo,</a:t>
            </a:r>
            <a:r>
              <a:rPr lang="es-ES" sz="2800" dirty="0"/>
              <a:t> la iglesia ha de ser en estos postreros días luz para un mundo que está contaminado y corrompido por el pecado. </a:t>
            </a:r>
            <a:r>
              <a:rPr lang="es-ES" sz="2800" b="1" dirty="0"/>
              <a:t>La iglesia, debilitada y deficiente, que necesita ser reprendida, amonestada y aconsejada, es el único objeto de esta tierra al cual Cristo concede su consideración suprema</a:t>
            </a:r>
            <a:r>
              <a:rPr lang="es-ES" sz="2800" dirty="0"/>
              <a:t>”</a:t>
            </a:r>
            <a:r>
              <a:rPr lang="es-ES" sz="2800" dirty="0" smtClean="0"/>
              <a:t>.</a:t>
            </a:r>
          </a:p>
          <a:p>
            <a:endParaRPr lang="es-ES" dirty="0"/>
          </a:p>
          <a:p>
            <a:endParaRPr lang="es-ES_tradnl" dirty="0"/>
          </a:p>
          <a:p>
            <a:r>
              <a:rPr lang="es-ES_tradnl" i="1" dirty="0"/>
              <a:t>Testimonios para los ministros</a:t>
            </a:r>
            <a:r>
              <a:rPr lang="es-ES_tradnl" dirty="0"/>
              <a:t>, pág. 49</a:t>
            </a:r>
          </a:p>
        </p:txBody>
      </p:sp>
      <p:sp>
        <p:nvSpPr>
          <p:cNvPr id="7" name="Marcador de pie de página 6"/>
          <p:cNvSpPr>
            <a:spLocks noGrp="1"/>
          </p:cNvSpPr>
          <p:nvPr>
            <p:ph type="ftr" sz="quarter" idx="11"/>
          </p:nvPr>
        </p:nvSpPr>
        <p:spPr>
          <a:xfrm>
            <a:off x="5112954" y="6356350"/>
            <a:ext cx="3572259"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1452117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64" y="2566103"/>
            <a:ext cx="3509683" cy="1553950"/>
          </a:xfrm>
        </p:spPr>
        <p:txBody>
          <a:bodyPr/>
          <a:lstStyle/>
          <a:p>
            <a:pPr algn="ctr"/>
            <a:r>
              <a:rPr lang="es-ES" dirty="0" smtClean="0"/>
              <a:t>Concepto de Iglesia</a:t>
            </a:r>
            <a:endParaRPr lang="es-ES" dirty="0"/>
          </a:p>
        </p:txBody>
      </p:sp>
      <p:sp>
        <p:nvSpPr>
          <p:cNvPr id="3" name="Marcador de contenido 2"/>
          <p:cNvSpPr>
            <a:spLocks noGrp="1"/>
          </p:cNvSpPr>
          <p:nvPr>
            <p:ph idx="1"/>
          </p:nvPr>
        </p:nvSpPr>
        <p:spPr>
          <a:xfrm>
            <a:off x="4811983" y="1494339"/>
            <a:ext cx="3657600" cy="1062559"/>
          </a:xfrm>
        </p:spPr>
        <p:txBody>
          <a:bodyPr>
            <a:normAutofit/>
          </a:bodyPr>
          <a:lstStyle/>
          <a:p>
            <a:r>
              <a:rPr lang="es-ES" sz="3200" b="1" dirty="0" smtClean="0">
                <a:solidFill>
                  <a:srgbClr val="0A3363"/>
                </a:solidFill>
              </a:rPr>
              <a:t>Pecadores y fieles</a:t>
            </a:r>
            <a:endParaRPr lang="es-ES" sz="3200" b="1" dirty="0">
              <a:solidFill>
                <a:srgbClr val="0A3363"/>
              </a:solidFill>
            </a:endParaRPr>
          </a:p>
        </p:txBody>
      </p:sp>
      <p:sp>
        <p:nvSpPr>
          <p:cNvPr id="7" name="Rectángulo 6"/>
          <p:cNvSpPr/>
          <p:nvPr/>
        </p:nvSpPr>
        <p:spPr>
          <a:xfrm>
            <a:off x="4907909" y="527450"/>
            <a:ext cx="3728555" cy="707886"/>
          </a:xfrm>
          <a:prstGeom prst="rect">
            <a:avLst/>
          </a:prstGeom>
          <a:noFill/>
        </p:spPr>
        <p:txBody>
          <a:bodyPr wrap="none" lIns="91440" tIns="45720" rIns="91440" bIns="45720">
            <a:spAutoFit/>
          </a:bodyPr>
          <a:lstStyle/>
          <a:p>
            <a:pPr algn="ctr"/>
            <a:r>
              <a:rPr lang="es-ES_tradnl" sz="4000" b="1" u="sng" cap="none" spc="0" dirty="0" smtClean="0">
                <a:ln w="12700">
                  <a:solidFill>
                    <a:schemeClr val="tx2">
                      <a:satMod val="155000"/>
                    </a:schemeClr>
                  </a:solidFill>
                  <a:prstDash val="solid"/>
                </a:ln>
                <a:solidFill>
                  <a:srgbClr val="115EB7"/>
                </a:solidFill>
                <a:effectLst>
                  <a:outerShdw blurRad="41275" dist="20320" dir="1800000" algn="tl" rotWithShape="0">
                    <a:srgbClr val="000000">
                      <a:alpha val="40000"/>
                    </a:srgbClr>
                  </a:outerShdw>
                </a:effectLst>
                <a:cs typeface="Abadi MT Condensed Extra Bold"/>
              </a:rPr>
              <a:t>Elena G. White</a:t>
            </a:r>
            <a:endParaRPr lang="es-ES_tradnl" sz="4000" b="1" u="sng" cap="none" spc="0" dirty="0">
              <a:ln w="12700">
                <a:solidFill>
                  <a:schemeClr val="tx2">
                    <a:satMod val="155000"/>
                  </a:schemeClr>
                </a:solidFill>
                <a:prstDash val="solid"/>
              </a:ln>
              <a:solidFill>
                <a:srgbClr val="115EB7"/>
              </a:solidFill>
              <a:effectLst>
                <a:outerShdw blurRad="41275" dist="20320" dir="1800000" algn="tl" rotWithShape="0">
                  <a:srgbClr val="000000">
                    <a:alpha val="40000"/>
                  </a:srgbClr>
                </a:outerShdw>
              </a:effectLst>
              <a:cs typeface="Abadi MT Condensed Extra Bold"/>
            </a:endParaRPr>
          </a:p>
        </p:txBody>
      </p:sp>
      <p:cxnSp>
        <p:nvCxnSpPr>
          <p:cNvPr id="9" name="Conector recto 8"/>
          <p:cNvCxnSpPr/>
          <p:nvPr/>
        </p:nvCxnSpPr>
        <p:spPr>
          <a:xfrm flipV="1">
            <a:off x="4958036" y="3091622"/>
            <a:ext cx="3561674" cy="1671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5537345" y="3788255"/>
            <a:ext cx="2569934" cy="707886"/>
          </a:xfrm>
          <a:prstGeom prst="rect">
            <a:avLst/>
          </a:prstGeom>
          <a:noFill/>
        </p:spPr>
        <p:txBody>
          <a:bodyPr wrap="none" lIns="91440" tIns="45720" rIns="91440" bIns="45720">
            <a:spAutoFit/>
          </a:bodyPr>
          <a:lstStyle/>
          <a:p>
            <a:pPr algn="ctr"/>
            <a:r>
              <a:rPr lang="es-ES_tradnl" sz="4000" b="1" u="sng" dirty="0" smtClean="0">
                <a:ln w="12700">
                  <a:solidFill>
                    <a:schemeClr val="tx2">
                      <a:satMod val="155000"/>
                    </a:schemeClr>
                  </a:solidFill>
                  <a:prstDash val="solid"/>
                </a:ln>
                <a:solidFill>
                  <a:srgbClr val="115EB7"/>
                </a:solidFill>
                <a:effectLst>
                  <a:outerShdw blurRad="41275" dist="20320" dir="1800000" algn="tl" rotWithShape="0">
                    <a:srgbClr val="000000">
                      <a:alpha val="40000"/>
                    </a:srgbClr>
                  </a:outerShdw>
                </a:effectLst>
                <a:cs typeface="Abadi MT Condensed Extra Bold"/>
              </a:rPr>
              <a:t>Disidentes</a:t>
            </a:r>
            <a:endParaRPr lang="es-ES_tradnl" sz="4000" b="1" u="sng" cap="none" spc="0" dirty="0">
              <a:ln w="12700">
                <a:solidFill>
                  <a:schemeClr val="tx2">
                    <a:satMod val="155000"/>
                  </a:schemeClr>
                </a:solidFill>
                <a:prstDash val="solid"/>
              </a:ln>
              <a:solidFill>
                <a:srgbClr val="115EB7"/>
              </a:solidFill>
              <a:effectLst>
                <a:outerShdw blurRad="41275" dist="20320" dir="1800000" algn="tl" rotWithShape="0">
                  <a:srgbClr val="000000">
                    <a:alpha val="40000"/>
                  </a:srgbClr>
                </a:outerShdw>
              </a:effectLst>
              <a:cs typeface="Abadi MT Condensed Extra Bold"/>
            </a:endParaRPr>
          </a:p>
        </p:txBody>
      </p:sp>
      <p:sp>
        <p:nvSpPr>
          <p:cNvPr id="11" name="Marcador de contenido 2"/>
          <p:cNvSpPr txBox="1">
            <a:spLocks/>
          </p:cNvSpPr>
          <p:nvPr/>
        </p:nvSpPr>
        <p:spPr>
          <a:xfrm>
            <a:off x="4847420" y="4604701"/>
            <a:ext cx="3657600" cy="1062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algn="ctr"/>
            <a:r>
              <a:rPr lang="es-ES" sz="3200" b="1" dirty="0" smtClean="0">
                <a:solidFill>
                  <a:srgbClr val="0A3363"/>
                </a:solidFill>
              </a:rPr>
              <a:t>Solamente fieles/perfectos</a:t>
            </a:r>
            <a:endParaRPr lang="es-ES" sz="3200" b="1" dirty="0">
              <a:solidFill>
                <a:srgbClr val="0A3363"/>
              </a:solidFill>
            </a:endParaRPr>
          </a:p>
        </p:txBody>
      </p:sp>
      <p:cxnSp>
        <p:nvCxnSpPr>
          <p:cNvPr id="6" name="Conector recto de flecha 5"/>
          <p:cNvCxnSpPr/>
          <p:nvPr/>
        </p:nvCxnSpPr>
        <p:spPr>
          <a:xfrm flipV="1">
            <a:off x="3615993" y="2189209"/>
            <a:ext cx="1262826" cy="986716"/>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a:off x="3615993" y="3543614"/>
            <a:ext cx="1195990" cy="1061087"/>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13" name="Imagen 12"/>
          <p:cNvPicPr>
            <a:picLocks noChangeAspect="1"/>
          </p:cNvPicPr>
          <p:nvPr/>
        </p:nvPicPr>
        <p:blipFill>
          <a:blip r:embed="rId3"/>
          <a:stretch>
            <a:fillRect/>
          </a:stretch>
        </p:blipFill>
        <p:spPr>
          <a:xfrm>
            <a:off x="254811" y="5886992"/>
            <a:ext cx="785322" cy="814133"/>
          </a:xfrm>
          <a:prstGeom prst="rect">
            <a:avLst/>
          </a:prstGeom>
        </p:spPr>
      </p:pic>
      <p:sp>
        <p:nvSpPr>
          <p:cNvPr id="15" name="Marcador de pie de página 14"/>
          <p:cNvSpPr>
            <a:spLocks noGrp="1"/>
          </p:cNvSpPr>
          <p:nvPr>
            <p:ph type="ftr" sz="quarter" idx="11"/>
          </p:nvPr>
        </p:nvSpPr>
        <p:spPr>
          <a:xfrm>
            <a:off x="5163081" y="6356350"/>
            <a:ext cx="3522132"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2347601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6.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ángulo 2"/>
          <p:cNvSpPr/>
          <p:nvPr/>
        </p:nvSpPr>
        <p:spPr>
          <a:xfrm>
            <a:off x="317470" y="615586"/>
            <a:ext cx="8671971" cy="4093428"/>
          </a:xfrm>
          <a:prstGeom prst="rect">
            <a:avLst/>
          </a:prstGeom>
        </p:spPr>
        <p:txBody>
          <a:bodyPr wrap="square">
            <a:spAutoFit/>
          </a:bodyPr>
          <a:lstStyle/>
          <a:p>
            <a:r>
              <a:rPr lang="es-ES" sz="2800" dirty="0"/>
              <a:t>En 1883 Elena G. White escribió</a:t>
            </a:r>
            <a:r>
              <a:rPr lang="es-ES" sz="2800" dirty="0" smtClean="0"/>
              <a:t>:</a:t>
            </a:r>
          </a:p>
          <a:p>
            <a:endParaRPr lang="es-ES" sz="2000" dirty="0"/>
          </a:p>
          <a:p>
            <a:r>
              <a:rPr lang="es-ES" sz="3200" dirty="0" smtClean="0"/>
              <a:t>“…</a:t>
            </a:r>
            <a:r>
              <a:rPr lang="es-ES" sz="3200" b="1" dirty="0"/>
              <a:t>l</a:t>
            </a:r>
            <a:r>
              <a:rPr lang="es-ES" sz="3200" b="1" dirty="0" smtClean="0"/>
              <a:t>a </a:t>
            </a:r>
            <a:r>
              <a:rPr lang="es-ES" sz="3200" b="1" dirty="0"/>
              <a:t>iglesia está compuesta de hombres y mujeres falibles, imperfectos</a:t>
            </a:r>
            <a:r>
              <a:rPr lang="es-ES" sz="3200" dirty="0"/>
              <a:t>, que no son sino aprendices en la escuela de Cristo, para ser instruidos, disciplinados, educados, para esta vida y para la vida futura, inmortal.</a:t>
            </a:r>
            <a:r>
              <a:rPr lang="es-ES" sz="3200" dirty="0" smtClean="0"/>
              <a:t>”</a:t>
            </a:r>
            <a:endParaRPr lang="es-ES" sz="2800" dirty="0" smtClean="0"/>
          </a:p>
          <a:p>
            <a:endParaRPr lang="es-ES_tradnl" sz="2800" dirty="0"/>
          </a:p>
          <a:p>
            <a:r>
              <a:rPr lang="es-ES_tradnl" sz="2400" i="1" dirty="0" err="1"/>
              <a:t>Signs</a:t>
            </a:r>
            <a:r>
              <a:rPr lang="es-ES_tradnl" sz="2400" i="1" dirty="0"/>
              <a:t> of </a:t>
            </a:r>
            <a:r>
              <a:rPr lang="es-ES_tradnl" sz="2400" i="1" dirty="0" err="1"/>
              <a:t>the</a:t>
            </a:r>
            <a:r>
              <a:rPr lang="es-ES_tradnl" sz="2400" i="1" dirty="0"/>
              <a:t> Times</a:t>
            </a:r>
            <a:r>
              <a:rPr lang="es-ES_tradnl" sz="2400" dirty="0"/>
              <a:t>, enero 4 de 1883</a:t>
            </a:r>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4883897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entro White\Desktop\Plantillas EGW\Plantilla.jpg"/>
          <p:cNvPicPr>
            <a:picLocks noChangeAspect="1" noChangeArrowheads="1"/>
          </p:cNvPicPr>
          <p:nvPr/>
        </p:nvPicPr>
        <p:blipFill>
          <a:blip r:embed="rId3"/>
          <a:srcRect/>
          <a:stretch>
            <a:fillRect/>
          </a:stretch>
        </p:blipFill>
        <p:spPr bwMode="auto">
          <a:xfrm>
            <a:off x="-19080" y="0"/>
            <a:ext cx="9163080" cy="6872310"/>
          </a:xfrm>
          <a:prstGeom prst="rect">
            <a:avLst/>
          </a:prstGeom>
          <a:noFill/>
        </p:spPr>
      </p:pic>
      <p:sp>
        <p:nvSpPr>
          <p:cNvPr id="3" name="Rectángulo 2"/>
          <p:cNvSpPr/>
          <p:nvPr/>
        </p:nvSpPr>
        <p:spPr>
          <a:xfrm>
            <a:off x="267344" y="944792"/>
            <a:ext cx="8638553" cy="3724096"/>
          </a:xfrm>
          <a:prstGeom prst="rect">
            <a:avLst/>
          </a:prstGeom>
        </p:spPr>
        <p:txBody>
          <a:bodyPr wrap="square">
            <a:spAutoFit/>
          </a:bodyPr>
          <a:lstStyle/>
          <a:p>
            <a:r>
              <a:rPr lang="es-ES" sz="2800" dirty="0"/>
              <a:t>“</a:t>
            </a:r>
            <a:r>
              <a:rPr lang="es-ES" sz="2800" b="1" dirty="0"/>
              <a:t>Algunas personas parecen pensar que al entrar en la iglesia…hallarán solamente personas puras y perfectas.  Son celosas en su fe, y cuando ven </a:t>
            </a:r>
            <a:r>
              <a:rPr lang="es-ES" sz="2800" b="1" dirty="0" smtClean="0"/>
              <a:t>faltas…</a:t>
            </a:r>
            <a:r>
              <a:rPr lang="es-ES" sz="2800" dirty="0" smtClean="0"/>
              <a:t>así</a:t>
            </a:r>
            <a:r>
              <a:rPr lang="es-ES" sz="2800" dirty="0"/>
              <a:t>, pues </a:t>
            </a:r>
            <a:r>
              <a:rPr lang="es-ES" sz="2800" b="1" dirty="0"/>
              <a:t>el Señor no nos autoriza a sacar la conclusión de que la iglesia es perfecta</a:t>
            </a:r>
            <a:r>
              <a:rPr lang="es-ES" sz="2800" dirty="0"/>
              <a:t>; y todo nuestro celo no nos permitirá tener éxito en lograr que la iglesia militante sea tan pura como la iglesia triunfante</a:t>
            </a:r>
            <a:r>
              <a:rPr lang="es-ES" sz="2800" dirty="0" smtClean="0"/>
              <a:t>”</a:t>
            </a:r>
          </a:p>
          <a:p>
            <a:endParaRPr lang="es-ES_tradnl" sz="2000" dirty="0"/>
          </a:p>
          <a:p>
            <a:r>
              <a:rPr lang="es-ES_tradnl" sz="2000" dirty="0"/>
              <a:t>Testimonios para los ministros, pág. 47 (1893)</a:t>
            </a:r>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598988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entro White\Desktop\Plantillas EGW\Plantilla.jpg"/>
          <p:cNvPicPr>
            <a:picLocks noChangeAspect="1" noChangeArrowheads="1"/>
          </p:cNvPicPr>
          <p:nvPr/>
        </p:nvPicPr>
        <p:blipFill>
          <a:blip r:embed="rId2"/>
          <a:srcRect/>
          <a:stretch>
            <a:fillRect/>
          </a:stretch>
        </p:blipFill>
        <p:spPr bwMode="auto">
          <a:xfrm>
            <a:off x="-19080" y="0"/>
            <a:ext cx="9163080" cy="6872310"/>
          </a:xfrm>
          <a:prstGeom prst="rect">
            <a:avLst/>
          </a:prstGeom>
          <a:noFill/>
        </p:spPr>
      </p:pic>
      <p:sp>
        <p:nvSpPr>
          <p:cNvPr id="3" name="Rectángulo 2"/>
          <p:cNvSpPr/>
          <p:nvPr/>
        </p:nvSpPr>
        <p:spPr>
          <a:xfrm>
            <a:off x="601524" y="1692451"/>
            <a:ext cx="8270955" cy="2862322"/>
          </a:xfrm>
          <a:prstGeom prst="rect">
            <a:avLst/>
          </a:prstGeom>
        </p:spPr>
        <p:txBody>
          <a:bodyPr wrap="square">
            <a:spAutoFit/>
          </a:bodyPr>
          <a:lstStyle/>
          <a:p>
            <a:r>
              <a:rPr lang="es-ES" sz="3200" dirty="0"/>
              <a:t>“La iglesia es el medio señalado por Dios para la salvación de los hombres.  Fue organizada para servir, y su misión, es la de anunciar el Evangelio al mundo</a:t>
            </a:r>
            <a:r>
              <a:rPr lang="es-ES_tradnl" sz="3200" dirty="0"/>
              <a:t> </a:t>
            </a:r>
            <a:r>
              <a:rPr lang="es-ES_tradnl" sz="3200" dirty="0" smtClean="0"/>
              <a:t>“</a:t>
            </a:r>
          </a:p>
          <a:p>
            <a:endParaRPr lang="es-ES_tradnl" sz="3200" dirty="0"/>
          </a:p>
          <a:p>
            <a:r>
              <a:rPr lang="es-ES_tradnl" sz="2000" b="1" i="1" dirty="0" smtClean="0"/>
              <a:t>Hechos de los Apóstoles, 9</a:t>
            </a:r>
            <a:endParaRPr lang="es-ES" sz="2000" b="1" i="1" dirty="0"/>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9616048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3423" y="243354"/>
            <a:ext cx="4478960" cy="923330"/>
          </a:xfrm>
          <a:prstGeom prst="rect">
            <a:avLst/>
          </a:prstGeom>
          <a:noFill/>
        </p:spPr>
        <p:txBody>
          <a:bodyPr wrap="none" lIns="91440" tIns="45720" rIns="91440" bIns="45720">
            <a:spAutoFit/>
          </a:bodyPr>
          <a:lstStyle/>
          <a:p>
            <a:pPr algn="ctr"/>
            <a:r>
              <a:rPr lang="es-ES_tradnl" sz="5400" b="1" u="sng"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3</a:t>
            </a: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er.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5" name="Rectángulo 4"/>
          <p:cNvSpPr/>
          <p:nvPr/>
        </p:nvSpPr>
        <p:spPr>
          <a:xfrm>
            <a:off x="216047" y="1314914"/>
            <a:ext cx="8806813" cy="3477875"/>
          </a:xfrm>
          <a:prstGeom prst="rect">
            <a:avLst/>
          </a:prstGeom>
          <a:noFill/>
        </p:spPr>
        <p:txBody>
          <a:bodyPr wrap="square" lIns="91440" tIns="45720" rIns="91440" bIns="45720">
            <a:spAutoFit/>
          </a:bodyPr>
          <a:lstStyle/>
          <a:p>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En los escritos de Elena G. White </a:t>
            </a:r>
            <a:r>
              <a:rPr lang="es-ES"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l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éxito</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de la misión de la iglesia, no es una </a:t>
            </a:r>
            <a:r>
              <a:rPr lang="es-ES" sz="4400" b="1" u="sng"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p</a:t>
            </a:r>
            <a:r>
              <a:rPr lang="es-ES_tradnl" sz="4400" b="1" u="sng"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osibilidad</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sino una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realidad</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Sin embargo no </a:t>
            </a:r>
            <a:r>
              <a:rPr lang="es-ES_tradnl" sz="4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depende de </a:t>
            </a:r>
            <a:r>
              <a:rPr lang="es-ES"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n</a:t>
            </a:r>
            <a:r>
              <a:rPr lang="es-ES_tradnl" sz="4400" b="1" u="sng"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osotros</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sino de Dios.</a:t>
            </a:r>
            <a:endParaRPr lang="es-ES_tradnl" sz="4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6" name="Imagen 5"/>
          <p:cNvPicPr>
            <a:picLocks noChangeAspect="1"/>
          </p:cNvPicPr>
          <p:nvPr/>
        </p:nvPicPr>
        <p:blipFill>
          <a:blip r:embed="rId3"/>
          <a:stretch>
            <a:fillRect/>
          </a:stretch>
        </p:blipFill>
        <p:spPr>
          <a:xfrm>
            <a:off x="343677" y="5795263"/>
            <a:ext cx="785322" cy="814133"/>
          </a:xfrm>
          <a:prstGeom prst="rect">
            <a:avLst/>
          </a:prstGeom>
        </p:spPr>
      </p:pic>
    </p:spTree>
    <p:extLst>
      <p:ext uri="{BB962C8B-B14F-4D97-AF65-F5344CB8AC3E}">
        <p14:creationId xmlns:p14="http://schemas.microsoft.com/office/powerpoint/2010/main" val="20131079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5141"/>
            <a:ext cx="8229600" cy="1292590"/>
          </a:xfrm>
        </p:spPr>
        <p:txBody>
          <a:bodyPr/>
          <a:lstStyle/>
          <a:p>
            <a:r>
              <a:rPr lang="es-ES" dirty="0" smtClean="0"/>
              <a:t>¿Cómo que no depende de nosotros?</a:t>
            </a:r>
            <a:endParaRPr lang="es-ES" dirty="0"/>
          </a:p>
        </p:txBody>
      </p:sp>
      <p:sp>
        <p:nvSpPr>
          <p:cNvPr id="4" name="Marcador de contenido 3"/>
          <p:cNvSpPr>
            <a:spLocks noGrp="1"/>
          </p:cNvSpPr>
          <p:nvPr>
            <p:ph sz="half" idx="13"/>
          </p:nvPr>
        </p:nvSpPr>
        <p:spPr>
          <a:xfrm>
            <a:off x="457200" y="2807540"/>
            <a:ext cx="8365152" cy="1890375"/>
          </a:xfrm>
        </p:spPr>
        <p:txBody>
          <a:bodyPr>
            <a:noAutofit/>
          </a:bodyPr>
          <a:lstStyle/>
          <a:p>
            <a:r>
              <a:rPr lang="es-ES" sz="3200" b="1" dirty="0" smtClean="0"/>
              <a:t>Humanamente hablando, hay pocas posibilidades de que esto suceda.</a:t>
            </a:r>
          </a:p>
          <a:p>
            <a:r>
              <a:rPr lang="es-ES" sz="3200" b="1" dirty="0" smtClean="0"/>
              <a:t>Casi 18 millones de adventistas Vs </a:t>
            </a:r>
            <a:r>
              <a:rPr lang="es-ES" sz="3200" b="1" dirty="0"/>
              <a:t>7</a:t>
            </a:r>
            <a:r>
              <a:rPr lang="es-ES" sz="3200" b="1" dirty="0" smtClean="0"/>
              <a:t>,000 millones</a:t>
            </a:r>
            <a:endParaRPr lang="es-ES" sz="3200" b="1" dirty="0"/>
          </a:p>
        </p:txBody>
      </p:sp>
      <p:pic>
        <p:nvPicPr>
          <p:cNvPr id="5" name="Imagen 4"/>
          <p:cNvPicPr>
            <a:picLocks noChangeAspect="1"/>
          </p:cNvPicPr>
          <p:nvPr/>
        </p:nvPicPr>
        <p:blipFill>
          <a:blip r:embed="rId2"/>
          <a:stretch>
            <a:fillRect/>
          </a:stretch>
        </p:blipFill>
        <p:spPr>
          <a:xfrm>
            <a:off x="200509" y="5907342"/>
            <a:ext cx="785322" cy="814133"/>
          </a:xfrm>
          <a:prstGeom prst="rect">
            <a:avLst/>
          </a:prstGeom>
        </p:spPr>
      </p:pic>
      <p:sp>
        <p:nvSpPr>
          <p:cNvPr id="9" name="Marcador de pie de página 8"/>
          <p:cNvSpPr>
            <a:spLocks noGrp="1"/>
          </p:cNvSpPr>
          <p:nvPr>
            <p:ph type="ftr" sz="quarter" idx="11"/>
          </p:nvPr>
        </p:nvSpPr>
        <p:spPr>
          <a:xfrm>
            <a:off x="5096245" y="6356350"/>
            <a:ext cx="3588968"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648987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85069" y="1168334"/>
            <a:ext cx="8003611" cy="5188016"/>
          </a:xfrm>
          <a:prstGeom prst="rect">
            <a:avLst/>
          </a:prstGeom>
        </p:spPr>
      </p:pic>
      <p:sp>
        <p:nvSpPr>
          <p:cNvPr id="3" name="Extraer 2"/>
          <p:cNvSpPr/>
          <p:nvPr/>
        </p:nvSpPr>
        <p:spPr>
          <a:xfrm rot="1183055">
            <a:off x="3764548" y="4373493"/>
            <a:ext cx="45719" cy="2141389"/>
          </a:xfrm>
          <a:prstGeom prst="flowChartExtra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7" name="Marcador de pie de página 6"/>
          <p:cNvSpPr>
            <a:spLocks noGrp="1"/>
          </p:cNvSpPr>
          <p:nvPr>
            <p:ph type="ftr" sz="quarter" idx="11"/>
          </p:nvPr>
        </p:nvSpPr>
        <p:spPr>
          <a:xfrm>
            <a:off x="5062827" y="6400521"/>
            <a:ext cx="3622386" cy="320954"/>
          </a:xfrm>
        </p:spPr>
        <p:txBody>
          <a:bodyPr/>
          <a:lstStyle/>
          <a:p>
            <a:r>
              <a:rPr lang="es-ES_tradnl" smtClean="0"/>
              <a:t>La Iglesia Adventista hacia el fin del tiempo</a:t>
            </a:r>
            <a:endParaRPr lang="en-US" dirty="0"/>
          </a:p>
        </p:txBody>
      </p:sp>
      <p:pic>
        <p:nvPicPr>
          <p:cNvPr id="6" name="Imagen 5"/>
          <p:cNvPicPr>
            <a:picLocks noChangeAspect="1"/>
          </p:cNvPicPr>
          <p:nvPr/>
        </p:nvPicPr>
        <p:blipFill>
          <a:blip r:embed="rId4"/>
          <a:stretch>
            <a:fillRect/>
          </a:stretch>
        </p:blipFill>
        <p:spPr>
          <a:xfrm>
            <a:off x="6424185" y="920584"/>
            <a:ext cx="2481712" cy="1652997"/>
          </a:xfrm>
          <a:prstGeom prst="ellipse">
            <a:avLst/>
          </a:prstGeom>
          <a:ln>
            <a:noFill/>
          </a:ln>
          <a:effectLst>
            <a:softEdge rad="112500"/>
          </a:effectLst>
        </p:spPr>
      </p:pic>
      <p:pic>
        <p:nvPicPr>
          <p:cNvPr id="8" name="Imagen 7"/>
          <p:cNvPicPr>
            <a:picLocks noChangeAspect="1"/>
          </p:cNvPicPr>
          <p:nvPr/>
        </p:nvPicPr>
        <p:blipFill>
          <a:blip r:embed="rId5"/>
          <a:stretch>
            <a:fillRect/>
          </a:stretch>
        </p:blipFill>
        <p:spPr>
          <a:xfrm>
            <a:off x="143999" y="2556869"/>
            <a:ext cx="2059685" cy="1359392"/>
          </a:xfrm>
          <a:prstGeom prst="ellipse">
            <a:avLst/>
          </a:prstGeom>
          <a:ln>
            <a:noFill/>
          </a:ln>
          <a:effectLst>
            <a:softEdge rad="112500"/>
          </a:effectLst>
        </p:spPr>
      </p:pic>
    </p:spTree>
    <p:extLst>
      <p:ext uri="{BB962C8B-B14F-4D97-AF65-F5344CB8AC3E}">
        <p14:creationId xmlns:p14="http://schemas.microsoft.com/office/powerpoint/2010/main" val="1295299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5380298" y="6356350"/>
            <a:ext cx="3304915" cy="365125"/>
          </a:xfrm>
        </p:spPr>
        <p:txBody>
          <a:bodyPr/>
          <a:lstStyle/>
          <a:p>
            <a:r>
              <a:rPr lang="es-ES_tradnl" smtClean="0"/>
              <a:t>La Iglesia Adventista hacia el fin del tiempo</a:t>
            </a:r>
            <a:endParaRPr lang="en-US" dirty="0"/>
          </a:p>
        </p:txBody>
      </p:sp>
      <p:pic>
        <p:nvPicPr>
          <p:cNvPr id="5" name="Imagen 4"/>
          <p:cNvPicPr>
            <a:picLocks noChangeAspect="1"/>
          </p:cNvPicPr>
          <p:nvPr/>
        </p:nvPicPr>
        <p:blipFill>
          <a:blip r:embed="rId2"/>
          <a:stretch>
            <a:fillRect/>
          </a:stretch>
        </p:blipFill>
        <p:spPr>
          <a:xfrm>
            <a:off x="126791" y="3940175"/>
            <a:ext cx="3987800" cy="2781300"/>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27674" y="752008"/>
            <a:ext cx="8961768" cy="3256109"/>
          </a:xfrm>
          <a:prstGeom prst="rect">
            <a:avLst/>
          </a:prstGeom>
        </p:spPr>
      </p:pic>
      <p:sp>
        <p:nvSpPr>
          <p:cNvPr id="7" name="Rectángulo 6"/>
          <p:cNvSpPr/>
          <p:nvPr/>
        </p:nvSpPr>
        <p:spPr>
          <a:xfrm>
            <a:off x="4143096" y="3940175"/>
            <a:ext cx="4781364" cy="615553"/>
          </a:xfrm>
          <a:prstGeom prst="rect">
            <a:avLst/>
          </a:prstGeom>
          <a:noFill/>
        </p:spPr>
        <p:txBody>
          <a:bodyPr wrap="none" lIns="91440" tIns="45720" rIns="91440" bIns="45720">
            <a:spAutoFit/>
          </a:bodyPr>
          <a:lstStyle/>
          <a:p>
            <a:pPr algn="ctr"/>
            <a:r>
              <a:rPr lang="es-ES_tradnl" sz="3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70 % Población mundial</a:t>
            </a:r>
            <a:endParaRPr lang="es-ES_tradnl" sz="3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8" name="Rectángulo 7"/>
          <p:cNvSpPr/>
          <p:nvPr/>
        </p:nvSpPr>
        <p:spPr>
          <a:xfrm>
            <a:off x="4180186" y="4827903"/>
            <a:ext cx="4243369" cy="1138773"/>
          </a:xfrm>
          <a:prstGeom prst="rect">
            <a:avLst/>
          </a:prstGeom>
          <a:noFill/>
        </p:spPr>
        <p:txBody>
          <a:bodyPr wrap="none" lIns="91440" tIns="45720" rIns="91440" bIns="45720">
            <a:spAutoFit/>
          </a:bodyPr>
          <a:lstStyle/>
          <a:p>
            <a:pPr algn="ctr"/>
            <a:r>
              <a:rPr lang="es-ES_tradnl" sz="34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95</a:t>
            </a:r>
            <a:r>
              <a:rPr lang="es-ES_tradnl" sz="3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 Nunca han oído</a:t>
            </a:r>
          </a:p>
          <a:p>
            <a:pPr algn="ctr"/>
            <a:r>
              <a:rPr lang="es-ES" sz="34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d</a:t>
            </a:r>
            <a:r>
              <a:rPr lang="es-ES_tradnl" sz="34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e Cristo</a:t>
            </a:r>
            <a:endParaRPr lang="es-ES_tradnl" sz="3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99533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_tradnl" smtClean="0"/>
              <a:t>La Iglesia Adventista hacia el fin del tiempo</a:t>
            </a:r>
            <a:endParaRPr lang="en-US" dirty="0"/>
          </a:p>
        </p:txBody>
      </p:sp>
      <p:graphicFrame>
        <p:nvGraphicFramePr>
          <p:cNvPr id="5" name="Objeto 4"/>
          <p:cNvGraphicFramePr>
            <a:graphicFrameLocks noChangeAspect="1"/>
          </p:cNvGraphicFramePr>
          <p:nvPr>
            <p:extLst>
              <p:ext uri="{D42A27DB-BD31-4B8C-83A1-F6EECF244321}">
                <p14:modId xmlns:p14="http://schemas.microsoft.com/office/powerpoint/2010/main" val="1584133721"/>
              </p:ext>
            </p:extLst>
          </p:nvPr>
        </p:nvGraphicFramePr>
        <p:xfrm>
          <a:off x="532555" y="694827"/>
          <a:ext cx="8172834" cy="6003619"/>
        </p:xfrm>
        <a:graphic>
          <a:graphicData uri="http://schemas.openxmlformats.org/presentationml/2006/ole">
            <mc:AlternateContent xmlns:mc="http://schemas.openxmlformats.org/markup-compatibility/2006">
              <mc:Choice xmlns:v="urn:schemas-microsoft-com:vml" Requires="v">
                <p:oleObj spid="_x0000_s1053" name="Documento" r:id="rId3" imgW="5765800" imgH="4140200" progId="Word.Document.12">
                  <p:link updateAutomatic="1"/>
                </p:oleObj>
              </mc:Choice>
              <mc:Fallback>
                <p:oleObj name="Documento" r:id="rId3" imgW="5765800" imgH="4140200" progId="Word.Document.12">
                  <p:link updateAutomatic="1"/>
                  <p:pic>
                    <p:nvPicPr>
                      <p:cNvPr id="0" name=""/>
                      <p:cNvPicPr/>
                      <p:nvPr/>
                    </p:nvPicPr>
                    <p:blipFill>
                      <a:blip r:embed="rId4"/>
                      <a:stretch>
                        <a:fillRect/>
                      </a:stretch>
                    </p:blipFill>
                    <p:spPr>
                      <a:xfrm>
                        <a:off x="532555" y="694827"/>
                        <a:ext cx="8172834" cy="6003619"/>
                      </a:xfrm>
                      <a:prstGeom prst="rect">
                        <a:avLst/>
                      </a:prstGeom>
                    </p:spPr>
                  </p:pic>
                </p:oleObj>
              </mc:Fallback>
            </mc:AlternateContent>
          </a:graphicData>
        </a:graphic>
      </p:graphicFrame>
      <p:sp>
        <p:nvSpPr>
          <p:cNvPr id="6" name="Rectángulo 5"/>
          <p:cNvSpPr/>
          <p:nvPr/>
        </p:nvSpPr>
        <p:spPr>
          <a:xfrm>
            <a:off x="6218639" y="1195887"/>
            <a:ext cx="2889057" cy="2308324"/>
          </a:xfrm>
          <a:prstGeom prst="rect">
            <a:avLst/>
          </a:prstGeom>
          <a:noFill/>
        </p:spPr>
        <p:txBody>
          <a:bodyPr wrap="none" lIns="91440" tIns="45720" rIns="91440" bIns="45720">
            <a:spAutoFit/>
          </a:bodyPr>
          <a:lstStyle/>
          <a:p>
            <a:pPr algn="ctr"/>
            <a:r>
              <a:rPr lang="es-ES_tradnl"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11 de</a:t>
            </a:r>
          </a:p>
          <a:p>
            <a:pPr algn="ctr"/>
            <a:r>
              <a:rPr lang="es-ES_tradnl"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l</a:t>
            </a:r>
            <a:r>
              <a:rPr lang="es-ES_tradnl" sz="36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as 15 </a:t>
            </a:r>
            <a:r>
              <a:rPr lang="es-ES_tradnl" sz="3600" b="1" cap="none" spc="0"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cds</a:t>
            </a:r>
            <a:r>
              <a:rPr lang="es-ES_tradnl" sz="36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a:t>
            </a:r>
          </a:p>
          <a:p>
            <a:pPr algn="ctr"/>
            <a:r>
              <a:rPr lang="es-ES" sz="36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m</a:t>
            </a:r>
            <a:r>
              <a:rPr lang="es-ES_tradnl" sz="3600" b="1" cap="none" spc="0"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ás</a:t>
            </a:r>
            <a:r>
              <a:rPr lang="es-ES_tradnl" sz="36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pobladas</a:t>
            </a:r>
          </a:p>
          <a:p>
            <a:pPr algn="ctr"/>
            <a:r>
              <a:rPr lang="es-ES" sz="36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d</a:t>
            </a:r>
            <a:r>
              <a:rPr lang="es-ES_tradnl"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el mundo</a:t>
            </a:r>
            <a:endParaRPr lang="es-ES_tradnl" sz="36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7" name="Imagen 6"/>
          <p:cNvPicPr>
            <a:picLocks noChangeAspect="1"/>
          </p:cNvPicPr>
          <p:nvPr/>
        </p:nvPicPr>
        <p:blipFill>
          <a:blip r:embed="rId5"/>
          <a:stretch>
            <a:fillRect/>
          </a:stretch>
        </p:blipFill>
        <p:spPr>
          <a:xfrm>
            <a:off x="6316002" y="3718333"/>
            <a:ext cx="2713433" cy="1866290"/>
          </a:xfrm>
          <a:prstGeom prst="rect">
            <a:avLst/>
          </a:prstGeom>
        </p:spPr>
      </p:pic>
    </p:spTree>
    <p:extLst>
      <p:ext uri="{BB962C8B-B14F-4D97-AF65-F5344CB8AC3E}">
        <p14:creationId xmlns:p14="http://schemas.microsoft.com/office/powerpoint/2010/main" val="1539359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1579790" y="350925"/>
            <a:ext cx="4505111" cy="2991394"/>
          </a:xfrm>
          <a:prstGeom prst="rect">
            <a:avLst/>
          </a:prstGeom>
          <a:ln>
            <a:noFill/>
          </a:ln>
          <a:effectLst>
            <a:softEdge rad="112500"/>
          </a:effectLst>
        </p:spPr>
      </p:pic>
      <p:sp>
        <p:nvSpPr>
          <p:cNvPr id="7" name="Marcador de contenido 2"/>
          <p:cNvSpPr txBox="1">
            <a:spLocks/>
          </p:cNvSpPr>
          <p:nvPr/>
        </p:nvSpPr>
        <p:spPr>
          <a:xfrm>
            <a:off x="1102794" y="3459303"/>
            <a:ext cx="6600055" cy="1353636"/>
          </a:xfrm>
          <a:prstGeom prst="rect">
            <a:avLst/>
          </a:prstGeom>
        </p:spPr>
        <p:txBody>
          <a:bodyPr vert="horz" lIns="91440" tIns="45720" rIns="91440" bIns="45720" rtlCol="0" anchor="t" anchorCtr="0">
            <a:normAutofit/>
          </a:bodyPr>
          <a:lstStyle>
            <a:lvl1pPr marL="0" indent="0" algn="r" defTabSz="914400" rtl="0" eaLnBrk="1" latinLnBrk="0" hangingPunct="1">
              <a:spcBef>
                <a:spcPts val="300"/>
              </a:spcBef>
              <a:buClr>
                <a:schemeClr val="accent1"/>
              </a:buClr>
              <a:buSzPct val="90000"/>
              <a:buFont typeface="Wingdings" pitchFamily="2" charset="2"/>
              <a:buNone/>
              <a:defRPr sz="1800" kern="1200" baseline="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400" kern="1200">
                <a:solidFill>
                  <a:schemeClr val="tx1">
                    <a:tint val="75000"/>
                  </a:schemeClr>
                </a:solidFill>
                <a:latin typeface="+mn-lt"/>
                <a:ea typeface="+mn-ea"/>
                <a:cs typeface="+mn-cs"/>
              </a:defRPr>
            </a:lvl9pPr>
          </a:lstStyle>
          <a:p>
            <a:pPr marL="457200" indent="-457200" algn="l">
              <a:buFont typeface="Wingdings" charset="2"/>
              <a:buChar char="u"/>
            </a:pPr>
            <a:r>
              <a:rPr lang="es-ES" sz="3600" dirty="0" smtClean="0"/>
              <a:t>Vaticinios y presagios</a:t>
            </a:r>
          </a:p>
          <a:p>
            <a:pPr marL="457200" indent="-457200" algn="l">
              <a:buFont typeface="Wingdings" charset="2"/>
              <a:buChar char="u"/>
            </a:pPr>
            <a:r>
              <a:rPr lang="es-ES" sz="3600" dirty="0" smtClean="0"/>
              <a:t>Nerviosismo e inquietud</a:t>
            </a:r>
          </a:p>
          <a:p>
            <a:pPr algn="l"/>
            <a:endParaRPr lang="es-ES" sz="1200" dirty="0" smtClean="0"/>
          </a:p>
        </p:txBody>
      </p:sp>
      <p:sp>
        <p:nvSpPr>
          <p:cNvPr id="8" name="Rectángulo 7"/>
          <p:cNvSpPr/>
          <p:nvPr/>
        </p:nvSpPr>
        <p:spPr>
          <a:xfrm>
            <a:off x="371300" y="5123149"/>
            <a:ext cx="6810954" cy="1138773"/>
          </a:xfrm>
          <a:prstGeom prst="rect">
            <a:avLst/>
          </a:prstGeom>
          <a:noFill/>
        </p:spPr>
        <p:txBody>
          <a:bodyPr wrap="none" lIns="91440" tIns="45720" rIns="91440" bIns="45720">
            <a:spAutoFit/>
          </a:bodyPr>
          <a:lstStyle/>
          <a:p>
            <a:pPr algn="ctr"/>
            <a:r>
              <a:rPr lang="es-ES_tradnl" sz="3600" b="1"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¿Cuál será el futuro de la iglesia?</a:t>
            </a:r>
          </a:p>
          <a:p>
            <a:pPr algn="ctr"/>
            <a:endParaRPr lang="es-ES_tradnl" sz="3200" b="1"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pic>
        <p:nvPicPr>
          <p:cNvPr id="9" name="Imagen 8"/>
          <p:cNvPicPr>
            <a:picLocks noChangeAspect="1"/>
          </p:cNvPicPr>
          <p:nvPr/>
        </p:nvPicPr>
        <p:blipFill>
          <a:blip r:embed="rId4"/>
          <a:stretch>
            <a:fillRect/>
          </a:stretch>
        </p:blipFill>
        <p:spPr>
          <a:xfrm>
            <a:off x="7802817" y="538915"/>
            <a:ext cx="1097929" cy="1138208"/>
          </a:xfrm>
          <a:prstGeom prst="rect">
            <a:avLst/>
          </a:prstGeom>
        </p:spPr>
      </p:pic>
      <p:sp>
        <p:nvSpPr>
          <p:cNvPr id="10" name="Marcador de pie de página 9"/>
          <p:cNvSpPr>
            <a:spLocks noGrp="1"/>
          </p:cNvSpPr>
          <p:nvPr>
            <p:ph type="ftr" sz="quarter" idx="11"/>
          </p:nvPr>
        </p:nvSpPr>
        <p:spPr>
          <a:xfrm>
            <a:off x="551397" y="6306214"/>
            <a:ext cx="3555550"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8533742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00235995-00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068" y="1320208"/>
            <a:ext cx="3549301" cy="3776807"/>
          </a:xfrm>
          <a:prstGeom prst="rect">
            <a:avLst/>
          </a:prstGeom>
        </p:spPr>
      </p:pic>
      <p:sp>
        <p:nvSpPr>
          <p:cNvPr id="3" name="Rectángulo 2"/>
          <p:cNvSpPr/>
          <p:nvPr/>
        </p:nvSpPr>
        <p:spPr>
          <a:xfrm>
            <a:off x="735196" y="5223390"/>
            <a:ext cx="7652722" cy="707886"/>
          </a:xfrm>
          <a:prstGeom prst="rect">
            <a:avLst/>
          </a:prstGeom>
        </p:spPr>
        <p:txBody>
          <a:bodyPr wrap="square">
            <a:spAutoFit/>
          </a:bodyPr>
          <a:lstStyle/>
          <a:p>
            <a:pPr algn="ctr"/>
            <a:r>
              <a:rPr lang="es-ES" sz="2000" dirty="0"/>
              <a:t>“Después de esto vi a otro ángel descender del cielo </a:t>
            </a:r>
            <a:r>
              <a:rPr lang="es-ES" sz="2000" b="1" dirty="0">
                <a:solidFill>
                  <a:srgbClr val="000000"/>
                </a:solidFill>
              </a:rPr>
              <a:t>con gran poder</a:t>
            </a:r>
            <a:r>
              <a:rPr lang="es-ES" sz="2000" dirty="0"/>
              <a:t>; y </a:t>
            </a:r>
            <a:r>
              <a:rPr lang="es-ES" sz="2000" b="1" dirty="0"/>
              <a:t>la tierra fue alumbrada con su gloria</a:t>
            </a:r>
            <a:r>
              <a:rPr lang="es-ES" sz="2000" dirty="0"/>
              <a:t>” (Ap. 18: 1). </a:t>
            </a:r>
          </a:p>
        </p:txBody>
      </p:sp>
      <p:sp>
        <p:nvSpPr>
          <p:cNvPr id="4" name="Rectángulo 3"/>
          <p:cNvSpPr/>
          <p:nvPr/>
        </p:nvSpPr>
        <p:spPr>
          <a:xfrm>
            <a:off x="4408440" y="3489588"/>
            <a:ext cx="4537796" cy="923330"/>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Espíritu Santo</a:t>
            </a:r>
            <a:endParaRPr lang="es-ES_tradnl"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5" name="Imagen 4"/>
          <p:cNvPicPr>
            <a:picLocks noChangeAspect="1"/>
          </p:cNvPicPr>
          <p:nvPr/>
        </p:nvPicPr>
        <p:blipFill>
          <a:blip r:embed="rId4"/>
          <a:stretch>
            <a:fillRect/>
          </a:stretch>
        </p:blipFill>
        <p:spPr>
          <a:xfrm>
            <a:off x="150382" y="5907342"/>
            <a:ext cx="785322" cy="814133"/>
          </a:xfrm>
          <a:prstGeom prst="rect">
            <a:avLst/>
          </a:prstGeom>
        </p:spPr>
      </p:pic>
      <p:sp>
        <p:nvSpPr>
          <p:cNvPr id="9" name="Marcador de pie de página 8"/>
          <p:cNvSpPr>
            <a:spLocks noGrp="1"/>
          </p:cNvSpPr>
          <p:nvPr>
            <p:ph type="ftr" sz="quarter" idx="11"/>
          </p:nvPr>
        </p:nvSpPr>
        <p:spPr>
          <a:xfrm>
            <a:off x="4979282" y="6356350"/>
            <a:ext cx="3705931" cy="365125"/>
          </a:xfrm>
        </p:spPr>
        <p:txBody>
          <a:bodyPr/>
          <a:lstStyle/>
          <a:p>
            <a:r>
              <a:rPr lang="es-ES_tradnl" smtClean="0"/>
              <a:t>La Iglesia Adventista hacia el fin del tiempo</a:t>
            </a:r>
            <a:endParaRPr lang="en-US" dirty="0"/>
          </a:p>
        </p:txBody>
      </p:sp>
      <p:sp>
        <p:nvSpPr>
          <p:cNvPr id="6" name="Rectángulo 5"/>
          <p:cNvSpPr/>
          <p:nvPr/>
        </p:nvSpPr>
        <p:spPr>
          <a:xfrm>
            <a:off x="4286653" y="1904538"/>
            <a:ext cx="439856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 posibilidades</a:t>
            </a:r>
          </a:p>
          <a:p>
            <a:pPr algn="ctr"/>
            <a:r>
              <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r>
              <a:rPr lang="es-ES_tradn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ay de éxito?</a:t>
            </a:r>
            <a:endParaRPr lang="es-ES_tradn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563697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1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Rectángulo 3"/>
          <p:cNvSpPr/>
          <p:nvPr/>
        </p:nvSpPr>
        <p:spPr>
          <a:xfrm>
            <a:off x="1804572" y="843677"/>
            <a:ext cx="7067907" cy="2769989"/>
          </a:xfrm>
          <a:prstGeom prst="rect">
            <a:avLst/>
          </a:prstGeom>
        </p:spPr>
        <p:txBody>
          <a:bodyPr wrap="square">
            <a:spAutoFit/>
          </a:bodyPr>
          <a:lstStyle/>
          <a:p>
            <a:r>
              <a:rPr lang="es-ES" sz="2400" dirty="0"/>
              <a:t>“</a:t>
            </a:r>
            <a:r>
              <a:rPr lang="es-ES" sz="2400" b="1" dirty="0"/>
              <a:t>No hay necesidad de dudar ni de temer que la obra no </a:t>
            </a:r>
            <a:r>
              <a:rPr lang="es-ES" sz="2400" b="1" dirty="0" smtClean="0"/>
              <a:t>tenga </a:t>
            </a:r>
            <a:r>
              <a:rPr lang="es-ES" sz="2400" b="1" dirty="0"/>
              <a:t>éxito</a:t>
            </a:r>
            <a:r>
              <a:rPr lang="es-ES" sz="2400" dirty="0"/>
              <a:t>.  Dios encabeza la obra y él pondrá en orden todas las cosas…tengamos fe en que Dios conducirá con seguridad hasta el puerto el noble barco que lleva al pueblo de Dios”</a:t>
            </a:r>
            <a:r>
              <a:rPr lang="es-ES" sz="2400" dirty="0" smtClean="0"/>
              <a:t>.</a:t>
            </a:r>
          </a:p>
          <a:p>
            <a:endParaRPr lang="es-ES_tradnl" dirty="0"/>
          </a:p>
          <a:p>
            <a:r>
              <a:rPr lang="es-ES_tradnl" i="1" dirty="0"/>
              <a:t>Mensajes Selectos</a:t>
            </a:r>
            <a:r>
              <a:rPr lang="es-ES_tradnl" dirty="0"/>
              <a:t>, tomo 2, pág. 449 (1967).  Tomado de </a:t>
            </a:r>
            <a:r>
              <a:rPr lang="es-ES_tradnl" dirty="0" err="1"/>
              <a:t>Review</a:t>
            </a:r>
            <a:r>
              <a:rPr lang="es-ES_tradnl" dirty="0"/>
              <a:t> and </a:t>
            </a:r>
            <a:r>
              <a:rPr lang="es-ES_tradnl" dirty="0" err="1"/>
              <a:t>Herald</a:t>
            </a:r>
            <a:r>
              <a:rPr lang="es-ES_tradnl" dirty="0"/>
              <a:t> - 20 </a:t>
            </a:r>
            <a:r>
              <a:rPr lang="es-ES_tradnl" dirty="0" smtClean="0"/>
              <a:t>de Septiembre </a:t>
            </a:r>
            <a:r>
              <a:rPr lang="es-ES_tradnl" dirty="0"/>
              <a:t>de 1892.</a:t>
            </a:r>
          </a:p>
        </p:txBody>
      </p:sp>
      <p:sp>
        <p:nvSpPr>
          <p:cNvPr id="5" name="Rectángulo 4"/>
          <p:cNvSpPr/>
          <p:nvPr/>
        </p:nvSpPr>
        <p:spPr>
          <a:xfrm>
            <a:off x="1837991" y="4022060"/>
            <a:ext cx="6900816" cy="2062103"/>
          </a:xfrm>
          <a:prstGeom prst="rect">
            <a:avLst/>
          </a:prstGeom>
        </p:spPr>
        <p:txBody>
          <a:bodyPr wrap="square">
            <a:spAutoFit/>
          </a:bodyPr>
          <a:lstStyle/>
          <a:p>
            <a:r>
              <a:rPr lang="es-ES" sz="2200" dirty="0"/>
              <a:t>“El derramamiento del Espíritu Santo en los días de los apóstoles fue la lluvia temprana, y glorioso fue el resultado</a:t>
            </a:r>
            <a:r>
              <a:rPr lang="es-ES" sz="2200" b="1" dirty="0"/>
              <a:t>.  Pero la lluvia tardía será más </a:t>
            </a:r>
            <a:endParaRPr lang="es-ES" sz="2200" b="1" dirty="0" smtClean="0"/>
          </a:p>
          <a:p>
            <a:r>
              <a:rPr lang="es-ES" sz="2200" b="1" dirty="0" smtClean="0"/>
              <a:t>abundante</a:t>
            </a:r>
            <a:r>
              <a:rPr lang="es-ES" sz="2200" b="1" dirty="0"/>
              <a:t>.</a:t>
            </a:r>
            <a:r>
              <a:rPr lang="es-ES" sz="2200" b="1" dirty="0" smtClean="0"/>
              <a:t>”</a:t>
            </a:r>
          </a:p>
          <a:p>
            <a:endParaRPr lang="es-ES_tradnl" sz="2200" b="1" dirty="0"/>
          </a:p>
          <a:p>
            <a:r>
              <a:rPr lang="es-ES_tradnl" i="1" dirty="0"/>
              <a:t>Joyas de los testimonios</a:t>
            </a:r>
            <a:r>
              <a:rPr lang="es-ES_tradnl" dirty="0"/>
              <a:t>, tomo 3, pág. 211 (1904)</a:t>
            </a:r>
          </a:p>
        </p:txBody>
      </p:sp>
      <p:sp>
        <p:nvSpPr>
          <p:cNvPr id="8" name="Marcador de pie de página 7"/>
          <p:cNvSpPr>
            <a:spLocks noGrp="1"/>
          </p:cNvSpPr>
          <p:nvPr>
            <p:ph type="ftr" sz="quarter" idx="11"/>
          </p:nvPr>
        </p:nvSpPr>
        <p:spPr>
          <a:xfrm>
            <a:off x="4962573" y="6356350"/>
            <a:ext cx="3722640"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704433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363" y="256339"/>
            <a:ext cx="3509683" cy="1983008"/>
          </a:xfrm>
        </p:spPr>
        <p:txBody>
          <a:bodyPr/>
          <a:lstStyle/>
          <a:p>
            <a:pPr algn="ctr"/>
            <a:r>
              <a:rPr lang="es-ES" b="1" dirty="0" smtClean="0"/>
              <a:t>¿Cómo?</a:t>
            </a:r>
            <a:r>
              <a:rPr lang="es-ES" b="1" dirty="0"/>
              <a:t/>
            </a:r>
            <a:br>
              <a:rPr lang="es-ES" b="1" dirty="0"/>
            </a:br>
            <a:r>
              <a:rPr lang="es-ES" b="1" dirty="0" smtClean="0"/>
              <a:t> ¿Cuándo?</a:t>
            </a:r>
            <a:endParaRPr lang="es-ES" b="1" dirty="0"/>
          </a:p>
        </p:txBody>
      </p:sp>
      <p:sp>
        <p:nvSpPr>
          <p:cNvPr id="3" name="Marcador de contenido 2"/>
          <p:cNvSpPr>
            <a:spLocks noGrp="1"/>
          </p:cNvSpPr>
          <p:nvPr>
            <p:ph idx="1"/>
          </p:nvPr>
        </p:nvSpPr>
        <p:spPr>
          <a:xfrm>
            <a:off x="4594975" y="1125362"/>
            <a:ext cx="4091825" cy="4807251"/>
          </a:xfrm>
        </p:spPr>
        <p:txBody>
          <a:bodyPr/>
          <a:lstStyle/>
          <a:p>
            <a:pPr algn="ctr"/>
            <a:r>
              <a:rPr lang="es-ES" sz="2400" dirty="0"/>
              <a:t>“No os toca a vosotros saber los tiempos o las sazones, que el Padre puso en su sola potestad; pero </a:t>
            </a:r>
            <a:r>
              <a:rPr lang="es-ES" sz="2400" b="1" dirty="0">
                <a:solidFill>
                  <a:schemeClr val="tx1"/>
                </a:solidFill>
              </a:rPr>
              <a:t>recibiréis poder cuando haya venido sobre vosotros el Espíritu Sa</a:t>
            </a:r>
            <a:r>
              <a:rPr lang="es-ES" sz="2400" b="1" dirty="0">
                <a:solidFill>
                  <a:srgbClr val="000000"/>
                </a:solidFill>
              </a:rPr>
              <a:t>nto</a:t>
            </a:r>
            <a:r>
              <a:rPr lang="es-ES" sz="2400" dirty="0"/>
              <a:t> y me seréis testigos en Jerusalén, en toda Judea, en Samaria y hasta lo último de la tierra”</a:t>
            </a:r>
            <a:r>
              <a:rPr lang="es-ES" dirty="0"/>
              <a:t> </a:t>
            </a:r>
            <a:endParaRPr lang="es-ES" dirty="0" smtClean="0"/>
          </a:p>
          <a:p>
            <a:pPr marL="0" indent="0" algn="ctr">
              <a:buNone/>
            </a:pPr>
            <a:r>
              <a:rPr lang="es-ES" dirty="0" smtClean="0"/>
              <a:t>(</a:t>
            </a:r>
            <a:r>
              <a:rPr lang="es-ES" dirty="0" err="1"/>
              <a:t>Hech</a:t>
            </a:r>
            <a:r>
              <a:rPr lang="es-ES" dirty="0"/>
              <a:t>. 1: 7,8). </a:t>
            </a:r>
          </a:p>
        </p:txBody>
      </p:sp>
      <p:sp>
        <p:nvSpPr>
          <p:cNvPr id="4" name="Marcador de texto 3"/>
          <p:cNvSpPr>
            <a:spLocks noGrp="1"/>
          </p:cNvSpPr>
          <p:nvPr>
            <p:ph type="body" sz="half" idx="2"/>
          </p:nvPr>
        </p:nvSpPr>
        <p:spPr/>
        <p:txBody>
          <a:bodyPr>
            <a:normAutofit/>
          </a:bodyPr>
          <a:lstStyle/>
          <a:p>
            <a:pPr algn="ctr"/>
            <a:r>
              <a:rPr lang="es-ES" sz="2800" dirty="0" smtClean="0"/>
              <a:t>Las mismas inquietudes de ellos…</a:t>
            </a:r>
          </a:p>
          <a:p>
            <a:pPr algn="ctr"/>
            <a:endParaRPr lang="es-ES" sz="2800" dirty="0" smtClean="0"/>
          </a:p>
          <a:p>
            <a:pPr algn="ctr"/>
            <a:endParaRPr lang="es-ES" sz="1800" dirty="0" smtClean="0"/>
          </a:p>
          <a:p>
            <a:pPr algn="ctr"/>
            <a:r>
              <a:rPr lang="es-ES" sz="2800" dirty="0" smtClean="0"/>
              <a:t>Hoy </a:t>
            </a:r>
            <a:endParaRPr lang="es-ES" sz="2800" dirty="0"/>
          </a:p>
        </p:txBody>
      </p:sp>
      <p:pic>
        <p:nvPicPr>
          <p:cNvPr id="5" name="Imagen 4"/>
          <p:cNvPicPr>
            <a:picLocks noChangeAspect="1"/>
          </p:cNvPicPr>
          <p:nvPr/>
        </p:nvPicPr>
        <p:blipFill>
          <a:blip r:embed="rId3"/>
          <a:stretch>
            <a:fillRect/>
          </a:stretch>
        </p:blipFill>
        <p:spPr>
          <a:xfrm>
            <a:off x="250636" y="5830740"/>
            <a:ext cx="785322" cy="814133"/>
          </a:xfrm>
          <a:prstGeom prst="rect">
            <a:avLst/>
          </a:prstGeom>
        </p:spPr>
      </p:pic>
      <p:sp>
        <p:nvSpPr>
          <p:cNvPr id="9" name="Marcador de pie de página 8"/>
          <p:cNvSpPr>
            <a:spLocks noGrp="1"/>
          </p:cNvSpPr>
          <p:nvPr>
            <p:ph type="ftr" sz="quarter" idx="11"/>
          </p:nvPr>
        </p:nvSpPr>
        <p:spPr>
          <a:xfrm>
            <a:off x="4838700" y="6233406"/>
            <a:ext cx="3846513" cy="488069"/>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894169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1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ángulo 2"/>
          <p:cNvSpPr/>
          <p:nvPr/>
        </p:nvSpPr>
        <p:spPr>
          <a:xfrm>
            <a:off x="1904826" y="1135920"/>
            <a:ext cx="7201579" cy="3970318"/>
          </a:xfrm>
          <a:prstGeom prst="rect">
            <a:avLst/>
          </a:prstGeom>
        </p:spPr>
        <p:txBody>
          <a:bodyPr wrap="square">
            <a:spAutoFit/>
          </a:bodyPr>
          <a:lstStyle/>
          <a:p>
            <a:r>
              <a:rPr lang="es-ES" sz="2400" dirty="0"/>
              <a:t>“Estos días de preparación fueron días de profundo escudriñamiento del corazón. </a:t>
            </a:r>
            <a:r>
              <a:rPr lang="es-ES" sz="2400" b="1" dirty="0"/>
              <a:t>Los</a:t>
            </a:r>
            <a:r>
              <a:rPr lang="es-ES" sz="2400" dirty="0"/>
              <a:t> </a:t>
            </a:r>
            <a:r>
              <a:rPr lang="es-ES" sz="2400" b="1" dirty="0"/>
              <a:t>discípulos</a:t>
            </a:r>
            <a:r>
              <a:rPr lang="es-ES" sz="2400" dirty="0"/>
              <a:t> </a:t>
            </a:r>
            <a:r>
              <a:rPr lang="es-ES" sz="2400" b="1" dirty="0"/>
              <a:t>sentían</a:t>
            </a:r>
            <a:r>
              <a:rPr lang="es-ES" sz="2400" dirty="0"/>
              <a:t> </a:t>
            </a:r>
            <a:r>
              <a:rPr lang="es-ES" sz="2400" b="1" dirty="0"/>
              <a:t>su</a:t>
            </a:r>
            <a:r>
              <a:rPr lang="es-ES" sz="2400" dirty="0"/>
              <a:t> </a:t>
            </a:r>
            <a:r>
              <a:rPr lang="es-ES" sz="2400" b="1" dirty="0"/>
              <a:t>necesidad</a:t>
            </a:r>
            <a:r>
              <a:rPr lang="es-ES" sz="2400" dirty="0"/>
              <a:t> espiritual, y clamaban al Señor por la santa unción que </a:t>
            </a:r>
            <a:r>
              <a:rPr lang="es-ES" sz="2400" b="1" dirty="0"/>
              <a:t>los</a:t>
            </a:r>
            <a:r>
              <a:rPr lang="es-ES" sz="2400" dirty="0"/>
              <a:t> </a:t>
            </a:r>
            <a:r>
              <a:rPr lang="es-ES" sz="2400" b="1" dirty="0"/>
              <a:t>había de hacer idóneos</a:t>
            </a:r>
            <a:r>
              <a:rPr lang="es-ES" sz="2400" dirty="0"/>
              <a:t> para la obra de salvar almas. No pedían una bendición simplemente para sí. Estaban abrumados por la preocupación de salvar almas. Comprendían que el Evangelio había de proclamarse al mundo, y demandaban el poder que Cristo había prometido. </a:t>
            </a:r>
            <a:endParaRPr lang="es-ES" sz="2400" dirty="0" smtClean="0"/>
          </a:p>
          <a:p>
            <a:endParaRPr lang="es-ES_tradnl" dirty="0"/>
          </a:p>
          <a:p>
            <a:r>
              <a:rPr lang="es-ES_tradnl" i="1" dirty="0"/>
              <a:t>Hechos de los Apóstoles</a:t>
            </a:r>
            <a:r>
              <a:rPr lang="es-ES_tradnl" dirty="0"/>
              <a:t>, pág. 30</a:t>
            </a:r>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0962642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2055207" y="1293664"/>
            <a:ext cx="6934235" cy="3662541"/>
          </a:xfrm>
          <a:prstGeom prst="rect">
            <a:avLst/>
          </a:prstGeom>
        </p:spPr>
        <p:txBody>
          <a:bodyPr wrap="square">
            <a:spAutoFit/>
          </a:bodyPr>
          <a:lstStyle/>
          <a:p>
            <a:r>
              <a:rPr lang="es-ES" sz="3200" dirty="0"/>
              <a:t>“El Espíritu Santo…los habilitaba para hablar con facilidad idiomas antes desconocidos para ellos…</a:t>
            </a:r>
            <a:r>
              <a:rPr lang="es-ES" sz="3200" b="1" dirty="0"/>
              <a:t>el Espíritu Santo hizo por ellos lo que los discípulos no hubieran podido llevar a cabo en todo el curso de su vida</a:t>
            </a:r>
            <a:r>
              <a:rPr lang="es-ES" sz="3200" dirty="0" smtClean="0"/>
              <a:t>”</a:t>
            </a:r>
          </a:p>
          <a:p>
            <a:endParaRPr lang="es-ES_tradnl" sz="2000" dirty="0"/>
          </a:p>
          <a:p>
            <a:r>
              <a:rPr lang="es-ES_tradnl" sz="2000" i="1" dirty="0" smtClean="0"/>
              <a:t>Hechos de los Apóstoles</a:t>
            </a:r>
            <a:r>
              <a:rPr lang="es-ES_tradnl" sz="2000" dirty="0" smtClean="0"/>
              <a:t>, </a:t>
            </a:r>
            <a:r>
              <a:rPr lang="es-ES_tradnl" sz="2000" dirty="0"/>
              <a:t>32</a:t>
            </a:r>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9735357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2038498" y="799178"/>
            <a:ext cx="6934235" cy="4585871"/>
          </a:xfrm>
          <a:prstGeom prst="rect">
            <a:avLst/>
          </a:prstGeom>
        </p:spPr>
        <p:txBody>
          <a:bodyPr wrap="square">
            <a:spAutoFit/>
          </a:bodyPr>
          <a:lstStyle/>
          <a:p>
            <a:r>
              <a:rPr lang="es-ES" sz="2000" dirty="0"/>
              <a:t>	</a:t>
            </a:r>
            <a:endParaRPr lang="es-ES" sz="2000" dirty="0" smtClean="0"/>
          </a:p>
          <a:p>
            <a:endParaRPr lang="es-ES" sz="2000" dirty="0"/>
          </a:p>
          <a:p>
            <a:endParaRPr lang="es-ES_tradnl" sz="2000" dirty="0"/>
          </a:p>
          <a:p>
            <a:r>
              <a:rPr lang="es-ES" sz="3200" dirty="0"/>
              <a:t>“</a:t>
            </a:r>
            <a:r>
              <a:rPr lang="es-ES" sz="3200" b="1" dirty="0"/>
              <a:t>El ángel que une su voz a la proclamación del tercer mensaje, alumbrará toda la tierra con su gloria</a:t>
            </a:r>
            <a:r>
              <a:rPr lang="es-ES" sz="3200" dirty="0"/>
              <a:t>.  </a:t>
            </a:r>
            <a:r>
              <a:rPr lang="es-ES" sz="3200" b="1" dirty="0"/>
              <a:t>Así se predice una obra de extensión universal y de poder extraordinario</a:t>
            </a:r>
            <a:r>
              <a:rPr lang="es-ES" sz="3200" dirty="0" smtClean="0"/>
              <a:t>…”</a:t>
            </a:r>
          </a:p>
          <a:p>
            <a:endParaRPr lang="es-ES_tradnl" sz="2000" dirty="0"/>
          </a:p>
          <a:p>
            <a:r>
              <a:rPr lang="es-ES_tradnl" sz="2000" i="1" dirty="0" smtClean="0"/>
              <a:t>Conflicto </a:t>
            </a:r>
            <a:r>
              <a:rPr lang="es-ES_tradnl" sz="2000" i="1" dirty="0"/>
              <a:t>de los siglos</a:t>
            </a:r>
            <a:r>
              <a:rPr lang="es-ES_tradnl" sz="2000" dirty="0"/>
              <a:t>, pág. 670 (1911)</a:t>
            </a:r>
          </a:p>
        </p:txBody>
      </p:sp>
      <p:sp>
        <p:nvSpPr>
          <p:cNvPr id="7" name="Marcador de pie de página 6"/>
          <p:cNvSpPr>
            <a:spLocks noGrp="1"/>
          </p:cNvSpPr>
          <p:nvPr>
            <p:ph type="ftr" sz="quarter" idx="11"/>
          </p:nvPr>
        </p:nvSpPr>
        <p:spPr>
          <a:xfrm>
            <a:off x="4838700"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6478063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754735"/>
            <a:ext cx="3509683" cy="3259306"/>
          </a:xfrm>
        </p:spPr>
        <p:txBody>
          <a:bodyPr/>
          <a:lstStyle/>
          <a:p>
            <a:pPr algn="ctr"/>
            <a:r>
              <a:rPr lang="es-ES" dirty="0" smtClean="0"/>
              <a:t>Iglesia hacia el fin del tiempo</a:t>
            </a:r>
            <a:br>
              <a:rPr lang="es-ES" dirty="0" smtClean="0"/>
            </a:br>
            <a:r>
              <a:rPr lang="es-ES" dirty="0" smtClean="0"/>
              <a:t/>
            </a:r>
            <a:br>
              <a:rPr lang="es-ES" dirty="0" smtClean="0"/>
            </a:br>
            <a:r>
              <a:rPr lang="es-ES" dirty="0" smtClean="0"/>
              <a:t>ocupada en…</a:t>
            </a:r>
            <a:endParaRPr lang="es-ES" dirty="0"/>
          </a:p>
        </p:txBody>
      </p:sp>
      <p:sp>
        <p:nvSpPr>
          <p:cNvPr id="3" name="Marcador de contenido 2"/>
          <p:cNvSpPr>
            <a:spLocks noGrp="1"/>
          </p:cNvSpPr>
          <p:nvPr>
            <p:ph idx="1"/>
          </p:nvPr>
        </p:nvSpPr>
        <p:spPr>
          <a:xfrm>
            <a:off x="4594975" y="1526450"/>
            <a:ext cx="4361049" cy="4255779"/>
          </a:xfrm>
        </p:spPr>
        <p:txBody>
          <a:bodyPr>
            <a:normAutofit lnSpcReduction="10000"/>
          </a:bodyPr>
          <a:lstStyle/>
          <a:p>
            <a:r>
              <a:rPr lang="es-ES" sz="3200" b="1" dirty="0" smtClean="0">
                <a:solidFill>
                  <a:srgbClr val="000000"/>
                </a:solidFill>
              </a:rPr>
              <a:t>Búsqueda intensa del poder del Espíritu Santo</a:t>
            </a:r>
          </a:p>
          <a:p>
            <a:endParaRPr lang="es-ES" sz="3200" b="1" dirty="0">
              <a:solidFill>
                <a:srgbClr val="000000"/>
              </a:solidFill>
            </a:endParaRPr>
          </a:p>
          <a:p>
            <a:r>
              <a:rPr lang="es-ES" sz="3200" b="1" dirty="0" smtClean="0">
                <a:solidFill>
                  <a:srgbClr val="000000"/>
                </a:solidFill>
              </a:rPr>
              <a:t>Participación sin precedentes en la proclamación del evangelio </a:t>
            </a:r>
            <a:endParaRPr lang="es-ES" sz="3200" b="1" dirty="0">
              <a:solidFill>
                <a:srgbClr val="000000"/>
              </a:solidFill>
            </a:endParaRPr>
          </a:p>
        </p:txBody>
      </p:sp>
      <p:pic>
        <p:nvPicPr>
          <p:cNvPr id="4" name="Imagen 3"/>
          <p:cNvPicPr>
            <a:picLocks noChangeAspect="1"/>
          </p:cNvPicPr>
          <p:nvPr/>
        </p:nvPicPr>
        <p:blipFill>
          <a:blip r:embed="rId2"/>
          <a:stretch>
            <a:fillRect/>
          </a:stretch>
        </p:blipFill>
        <p:spPr>
          <a:xfrm>
            <a:off x="317472" y="5907342"/>
            <a:ext cx="785322" cy="814133"/>
          </a:xfrm>
          <a:prstGeom prst="rect">
            <a:avLst/>
          </a:prstGeom>
        </p:spPr>
      </p:pic>
      <p:sp>
        <p:nvSpPr>
          <p:cNvPr id="8" name="Marcador de pie de página 7"/>
          <p:cNvSpPr>
            <a:spLocks noGrp="1"/>
          </p:cNvSpPr>
          <p:nvPr>
            <p:ph type="ftr" sz="quarter" idx="11"/>
          </p:nvPr>
        </p:nvSpPr>
        <p:spPr>
          <a:xfrm>
            <a:off x="5029200" y="6356350"/>
            <a:ext cx="3656013" cy="365125"/>
          </a:xfrm>
        </p:spPr>
        <p:txBody>
          <a:bodyPr/>
          <a:lstStyle/>
          <a:p>
            <a:r>
              <a:rPr lang="es-ES_tradnl" smtClean="0"/>
              <a:t>La Iglesia Adventista hacia el fin del tiempo</a:t>
            </a:r>
            <a:endParaRPr lang="en-US" dirty="0"/>
          </a:p>
        </p:txBody>
      </p:sp>
      <p:sp>
        <p:nvSpPr>
          <p:cNvPr id="5" name="Rectángulo 4"/>
          <p:cNvSpPr/>
          <p:nvPr/>
        </p:nvSpPr>
        <p:spPr>
          <a:xfrm>
            <a:off x="4590528" y="311696"/>
            <a:ext cx="4442242" cy="707886"/>
          </a:xfrm>
          <a:prstGeom prst="rect">
            <a:avLst/>
          </a:prstGeom>
          <a:noFill/>
        </p:spPr>
        <p:txBody>
          <a:bodyPr wrap="none" lIns="91440" tIns="45720" rIns="91440" bIns="45720">
            <a:spAutoFit/>
          </a:bodyPr>
          <a:lstStyle/>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glow rad="228600">
                    <a:schemeClr val="bg1">
                      <a:alpha val="40000"/>
                    </a:schemeClr>
                  </a:glow>
                  <a:outerShdw blurRad="41275" dist="20320" dir="1800000" algn="tl" rotWithShape="0">
                    <a:srgbClr val="000000">
                      <a:alpha val="40000"/>
                    </a:srgbClr>
                  </a:outerShdw>
                </a:effectLst>
              </a:rPr>
              <a:t>No alterar el orden</a:t>
            </a:r>
            <a:endParaRPr lang="es-ES_tradnl" sz="4000" b="1" cap="none" spc="0" dirty="0">
              <a:ln w="12700">
                <a:solidFill>
                  <a:schemeClr val="tx2">
                    <a:satMod val="155000"/>
                  </a:schemeClr>
                </a:solidFill>
                <a:prstDash val="solid"/>
              </a:ln>
              <a:solidFill>
                <a:schemeClr val="bg2">
                  <a:tint val="85000"/>
                  <a:satMod val="155000"/>
                </a:schemeClr>
              </a:solidFill>
              <a:effectLst>
                <a:glow rad="228600">
                  <a:schemeClr val="bg1">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98886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14.jpg"/>
          <p:cNvPicPr>
            <a:picLocks noChangeAspect="1" noChangeArrowheads="1"/>
          </p:cNvPicPr>
          <p:nvPr/>
        </p:nvPicPr>
        <p:blipFill>
          <a:blip r:embed="rId2"/>
          <a:srcRect/>
          <a:stretch>
            <a:fillRect/>
          </a:stretch>
        </p:blipFill>
        <p:spPr bwMode="auto">
          <a:xfrm>
            <a:off x="0" y="0"/>
            <a:ext cx="9258331" cy="6943748"/>
          </a:xfrm>
          <a:prstGeom prst="rect">
            <a:avLst/>
          </a:prstGeom>
          <a:noFill/>
        </p:spPr>
      </p:pic>
      <p:sp>
        <p:nvSpPr>
          <p:cNvPr id="3" name="Rectángulo 2"/>
          <p:cNvSpPr/>
          <p:nvPr/>
        </p:nvSpPr>
        <p:spPr>
          <a:xfrm>
            <a:off x="350888" y="1453455"/>
            <a:ext cx="8671971" cy="3847207"/>
          </a:xfrm>
          <a:prstGeom prst="rect">
            <a:avLst/>
          </a:prstGeom>
        </p:spPr>
        <p:txBody>
          <a:bodyPr wrap="square">
            <a:spAutoFit/>
          </a:bodyPr>
          <a:lstStyle/>
          <a:p>
            <a:r>
              <a:rPr lang="es-ES" sz="3200" b="1" dirty="0" smtClean="0"/>
              <a:t>“Aquellos </a:t>
            </a:r>
            <a:r>
              <a:rPr lang="es-ES" sz="3200" b="1" dirty="0"/>
              <a:t>que no comprenden la necesidad de lo que debe hacerse, serán pasados por alto, y los mensajeros celestiales trabajarán con aquellos que son llamados gente común, capacitándolos para llevar la verdad a muchos lugares</a:t>
            </a:r>
            <a:r>
              <a:rPr lang="es-ES" sz="3200" b="1" dirty="0" smtClean="0"/>
              <a:t>”</a:t>
            </a:r>
          </a:p>
          <a:p>
            <a:endParaRPr lang="es-ES_tradnl" sz="2800" dirty="0"/>
          </a:p>
          <a:p>
            <a:r>
              <a:rPr lang="es-ES_tradnl" sz="2400" i="1" dirty="0" smtClean="0"/>
              <a:t>(15 -</a:t>
            </a:r>
            <a:r>
              <a:rPr lang="es-ES_tradnl" sz="2400" dirty="0" smtClean="0"/>
              <a:t> </a:t>
            </a:r>
            <a:r>
              <a:rPr lang="es-ES_tradnl" sz="2400" dirty="0"/>
              <a:t>Manuscritos liberados, 312 (1905)</a:t>
            </a:r>
          </a:p>
        </p:txBody>
      </p:sp>
      <p:sp>
        <p:nvSpPr>
          <p:cNvPr id="7" name="Marcador de pie de página 6"/>
          <p:cNvSpPr>
            <a:spLocks noGrp="1"/>
          </p:cNvSpPr>
          <p:nvPr>
            <p:ph type="ftr" sz="quarter" idx="11"/>
          </p:nvPr>
        </p:nvSpPr>
        <p:spPr>
          <a:xfrm>
            <a:off x="5012700" y="6356350"/>
            <a:ext cx="3672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8882657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728" y="243354"/>
            <a:ext cx="4542530" cy="923330"/>
          </a:xfrm>
          <a:prstGeom prst="rect">
            <a:avLst/>
          </a:prstGeom>
          <a:noFill/>
        </p:spPr>
        <p:txBody>
          <a:bodyPr wrap="none" lIns="91440" tIns="45720" rIns="91440" bIns="45720">
            <a:spAutoFit/>
          </a:bodyPr>
          <a:lstStyle/>
          <a:p>
            <a:pPr algn="ct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4to.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3" name="Rectángulo 2"/>
          <p:cNvSpPr/>
          <p:nvPr/>
        </p:nvSpPr>
        <p:spPr>
          <a:xfrm>
            <a:off x="333010" y="1582306"/>
            <a:ext cx="8627191" cy="2277547"/>
          </a:xfrm>
          <a:prstGeom prst="rect">
            <a:avLst/>
          </a:prstGeom>
          <a:noFill/>
        </p:spPr>
        <p:txBody>
          <a:bodyPr wrap="square" lIns="91440" tIns="45720" rIns="91440" bIns="45720">
            <a:spAutoFit/>
          </a:bodyPr>
          <a:lstStyle/>
          <a:p>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Elena G. White explica que </a:t>
            </a:r>
            <a:r>
              <a:rPr lang="es-ES"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l</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 iglesia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militante</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no es todavía la iglesia </a:t>
            </a:r>
            <a:r>
              <a:rPr lang="es-ES"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t</a:t>
            </a:r>
            <a:r>
              <a:rPr lang="es-ES_tradnl" sz="4400" b="1" u="sng"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riunfante</a:t>
            </a:r>
            <a:r>
              <a:rPr lang="es-ES_tradnl" sz="5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t>
            </a:r>
            <a:endParaRPr lang="es-ES_tradnl"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Imagen 3"/>
          <p:cNvPicPr>
            <a:picLocks noChangeAspect="1"/>
          </p:cNvPicPr>
          <p:nvPr/>
        </p:nvPicPr>
        <p:blipFill>
          <a:blip r:embed="rId3"/>
          <a:stretch>
            <a:fillRect/>
          </a:stretch>
        </p:blipFill>
        <p:spPr>
          <a:xfrm>
            <a:off x="333010" y="5949283"/>
            <a:ext cx="785322" cy="814133"/>
          </a:xfrm>
          <a:prstGeom prst="rect">
            <a:avLst/>
          </a:prstGeom>
        </p:spPr>
      </p:pic>
      <p:sp>
        <p:nvSpPr>
          <p:cNvPr id="8" name="Marcador de pie de página 7"/>
          <p:cNvSpPr>
            <a:spLocks noGrp="1"/>
          </p:cNvSpPr>
          <p:nvPr>
            <p:ph type="ftr" sz="quarter" idx="11"/>
          </p:nvPr>
        </p:nvSpPr>
        <p:spPr>
          <a:xfrm>
            <a:off x="4921258" y="6356350"/>
            <a:ext cx="3763955"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1199460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7.jpg"/>
          <p:cNvPicPr>
            <a:picLocks noChangeAspect="1" noChangeArrowheads="1"/>
          </p:cNvPicPr>
          <p:nvPr/>
        </p:nvPicPr>
        <p:blipFill>
          <a:blip r:embed="rId2"/>
          <a:srcRect/>
          <a:stretch>
            <a:fillRect/>
          </a:stretch>
        </p:blipFill>
        <p:spPr bwMode="auto">
          <a:xfrm>
            <a:off x="-19080" y="0"/>
            <a:ext cx="9163080" cy="6872310"/>
          </a:xfrm>
          <a:prstGeom prst="rect">
            <a:avLst/>
          </a:prstGeom>
          <a:noFill/>
        </p:spPr>
      </p:pic>
      <p:sp>
        <p:nvSpPr>
          <p:cNvPr id="3" name="Rectángulo 2"/>
          <p:cNvSpPr/>
          <p:nvPr/>
        </p:nvSpPr>
        <p:spPr>
          <a:xfrm>
            <a:off x="163956" y="1396241"/>
            <a:ext cx="6671559" cy="2862322"/>
          </a:xfrm>
          <a:prstGeom prst="rect">
            <a:avLst/>
          </a:prstGeom>
        </p:spPr>
        <p:txBody>
          <a:bodyPr wrap="square">
            <a:spAutoFit/>
          </a:bodyPr>
          <a:lstStyle/>
          <a:p>
            <a:r>
              <a:rPr lang="es-ES" sz="2800" dirty="0"/>
              <a:t>“¿No tiene Dios una iglesia viva? </a:t>
            </a:r>
            <a:r>
              <a:rPr lang="es-ES" sz="2800" b="1" dirty="0"/>
              <a:t>El tiene una iglesia, pero es la iglesia militante, no la iglesia triunfante.  </a:t>
            </a:r>
            <a:r>
              <a:rPr lang="es-ES" sz="2800" dirty="0"/>
              <a:t>Lamentamos que haya miembros defectuosos, que haya cizaña en medio del </a:t>
            </a:r>
            <a:r>
              <a:rPr lang="es-ES" sz="2800" dirty="0" smtClean="0"/>
              <a:t>trigo.</a:t>
            </a:r>
            <a:r>
              <a:rPr lang="es-ES" sz="2800" dirty="0"/>
              <a:t>” </a:t>
            </a:r>
            <a:endParaRPr lang="es-ES" sz="2800" dirty="0" smtClean="0"/>
          </a:p>
          <a:p>
            <a:endParaRPr lang="es-ES_tradnl" sz="2000" dirty="0"/>
          </a:p>
          <a:p>
            <a:r>
              <a:rPr lang="es-ES_tradnl" sz="2000" i="1" dirty="0"/>
              <a:t>Testimonios para los ministros</a:t>
            </a:r>
            <a:r>
              <a:rPr lang="es-ES_tradnl" sz="2000" dirty="0"/>
              <a:t>, pág. 45 (1979).</a:t>
            </a:r>
          </a:p>
        </p:txBody>
      </p:sp>
      <p:sp>
        <p:nvSpPr>
          <p:cNvPr id="7" name="Marcador de pie de página 6"/>
          <p:cNvSpPr>
            <a:spLocks noGrp="1"/>
          </p:cNvSpPr>
          <p:nvPr>
            <p:ph type="ftr" sz="quarter" idx="11"/>
          </p:nvPr>
        </p:nvSpPr>
        <p:spPr>
          <a:xfrm>
            <a:off x="5012700" y="6356350"/>
            <a:ext cx="3672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9879303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6063" y="1312131"/>
            <a:ext cx="8018080" cy="2208336"/>
          </a:xfrm>
        </p:spPr>
        <p:txBody>
          <a:bodyPr/>
          <a:lstStyle/>
          <a:p>
            <a:r>
              <a:rPr lang="es-ES" sz="4000" dirty="0" smtClean="0"/>
              <a:t/>
            </a:r>
            <a:br>
              <a:rPr lang="es-ES" sz="4000" dirty="0" smtClean="0"/>
            </a:br>
            <a:r>
              <a:rPr lang="es-ES" sz="4000" b="1" dirty="0" smtClean="0">
                <a:latin typeface="Big Caslon"/>
                <a:cs typeface="Big Caslon"/>
              </a:rPr>
              <a:t> </a:t>
            </a:r>
            <a:r>
              <a:rPr lang="es-ES" sz="5400" b="1" dirty="0" smtClean="0">
                <a:latin typeface="Big Caslon"/>
                <a:cs typeface="Big Caslon"/>
              </a:rPr>
              <a:t>“La Iglesia Adventista</a:t>
            </a:r>
            <a:r>
              <a:rPr lang="es-ES" sz="5400" b="1" dirty="0">
                <a:latin typeface="Big Caslon"/>
                <a:cs typeface="Big Caslon"/>
              </a:rPr>
              <a:t/>
            </a:r>
            <a:br>
              <a:rPr lang="es-ES" sz="5400" b="1" dirty="0">
                <a:latin typeface="Big Caslon"/>
                <a:cs typeface="Big Caslon"/>
              </a:rPr>
            </a:br>
            <a:r>
              <a:rPr lang="es-ES" sz="5400" b="1" dirty="0">
                <a:latin typeface="Big Caslon"/>
                <a:cs typeface="Big Caslon"/>
              </a:rPr>
              <a:t>h</a:t>
            </a:r>
            <a:r>
              <a:rPr lang="es-ES" sz="5400" b="1" dirty="0" smtClean="0">
                <a:latin typeface="Big Caslon"/>
                <a:cs typeface="Big Caslon"/>
              </a:rPr>
              <a:t>acia el </a:t>
            </a:r>
            <a:r>
              <a:rPr lang="es-ES" sz="5400" b="1" dirty="0" smtClean="0">
                <a:latin typeface="Big Caslon"/>
                <a:cs typeface="Big Caslon"/>
              </a:rPr>
              <a:t>tiempo del fin”</a:t>
            </a:r>
            <a:endParaRPr lang="es-ES" sz="5400" b="1" dirty="0">
              <a:latin typeface="Big Caslon"/>
              <a:cs typeface="Big Caslon"/>
            </a:endParaRPr>
          </a:p>
        </p:txBody>
      </p:sp>
      <p:pic>
        <p:nvPicPr>
          <p:cNvPr id="7" name="Imagen 6"/>
          <p:cNvPicPr>
            <a:picLocks noChangeAspect="1"/>
          </p:cNvPicPr>
          <p:nvPr/>
        </p:nvPicPr>
        <p:blipFill>
          <a:blip r:embed="rId3"/>
          <a:stretch>
            <a:fillRect/>
          </a:stretch>
        </p:blipFill>
        <p:spPr>
          <a:xfrm>
            <a:off x="4121579" y="5896914"/>
            <a:ext cx="774157" cy="802557"/>
          </a:xfrm>
          <a:prstGeom prst="rect">
            <a:avLst/>
          </a:prstGeom>
        </p:spPr>
      </p:pic>
      <p:sp>
        <p:nvSpPr>
          <p:cNvPr id="6" name="CuadroTexto 5"/>
          <p:cNvSpPr txBox="1"/>
          <p:nvPr/>
        </p:nvSpPr>
        <p:spPr>
          <a:xfrm>
            <a:off x="924427" y="3475996"/>
            <a:ext cx="7411178" cy="1908215"/>
          </a:xfrm>
          <a:prstGeom prst="rect">
            <a:avLst/>
          </a:prstGeom>
          <a:noFill/>
        </p:spPr>
        <p:txBody>
          <a:bodyPr wrap="none" rtlCol="0">
            <a:spAutoFit/>
          </a:bodyPr>
          <a:lstStyle/>
          <a:p>
            <a:pPr algn="ctr"/>
            <a:endParaRPr lang="es-ES" dirty="0" smtClean="0">
              <a:solidFill>
                <a:schemeClr val="bg1"/>
              </a:solidFill>
            </a:endParaRPr>
          </a:p>
          <a:p>
            <a:pPr algn="ctr"/>
            <a:r>
              <a:rPr lang="es-ES" sz="2800" dirty="0" smtClean="0">
                <a:solidFill>
                  <a:schemeClr val="bg1"/>
                </a:solidFill>
              </a:rPr>
              <a:t>Según la Biblia y los escritos de Elena G. White</a:t>
            </a:r>
            <a:r>
              <a:rPr lang="es-ES" dirty="0" smtClean="0">
                <a:solidFill>
                  <a:schemeClr val="bg1"/>
                </a:solidFill>
              </a:rPr>
              <a:t> </a:t>
            </a:r>
            <a:endParaRPr lang="es-ES" dirty="0">
              <a:solidFill>
                <a:schemeClr val="bg1"/>
              </a:solidFill>
            </a:endParaRPr>
          </a:p>
          <a:p>
            <a:pPr algn="ctr"/>
            <a:endParaRPr lang="es-ES" dirty="0" smtClean="0">
              <a:solidFill>
                <a:schemeClr val="bg1"/>
              </a:solidFill>
            </a:endParaRPr>
          </a:p>
          <a:p>
            <a:pPr algn="ctr"/>
            <a:endParaRPr lang="es-ES" dirty="0" smtClean="0">
              <a:solidFill>
                <a:schemeClr val="bg1"/>
              </a:solidFill>
            </a:endParaRPr>
          </a:p>
          <a:p>
            <a:pPr algn="ctr"/>
            <a:r>
              <a:rPr lang="es-ES" dirty="0" smtClean="0">
                <a:solidFill>
                  <a:schemeClr val="bg1"/>
                </a:solidFill>
              </a:rPr>
              <a:t>Centro de Investigación Elena G. White</a:t>
            </a:r>
          </a:p>
          <a:p>
            <a:pPr algn="ctr"/>
            <a:r>
              <a:rPr lang="es-ES" dirty="0" smtClean="0">
                <a:solidFill>
                  <a:schemeClr val="bg1"/>
                </a:solidFill>
              </a:rPr>
              <a:t>División Interamericana</a:t>
            </a:r>
            <a:endParaRPr lang="es-ES" dirty="0">
              <a:solidFill>
                <a:schemeClr val="bg1"/>
              </a:solidFill>
            </a:endParaRPr>
          </a:p>
        </p:txBody>
      </p:sp>
      <p:sp>
        <p:nvSpPr>
          <p:cNvPr id="3" name="CuadroTexto 2"/>
          <p:cNvSpPr txBox="1"/>
          <p:nvPr/>
        </p:nvSpPr>
        <p:spPr>
          <a:xfrm>
            <a:off x="3692689" y="6734752"/>
            <a:ext cx="184666" cy="369332"/>
          </a:xfrm>
          <a:prstGeom prst="rect">
            <a:avLst/>
          </a:prstGeom>
          <a:noFill/>
        </p:spPr>
        <p:txBody>
          <a:bodyPr wrap="none" rtlCol="0">
            <a:spAutoFit/>
          </a:bodyPr>
          <a:lstStyle/>
          <a:p>
            <a:endParaRPr lang="es-ES"/>
          </a:p>
        </p:txBody>
      </p:sp>
    </p:spTree>
    <p:extLst>
      <p:ext uri="{BB962C8B-B14F-4D97-AF65-F5344CB8AC3E}">
        <p14:creationId xmlns:p14="http://schemas.microsoft.com/office/powerpoint/2010/main" val="34810456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entro White\Desktop\Plantillas EGW\plantilla7.jpg"/>
          <p:cNvPicPr>
            <a:picLocks noChangeAspect="1" noChangeArrowheads="1"/>
          </p:cNvPicPr>
          <p:nvPr/>
        </p:nvPicPr>
        <p:blipFill>
          <a:blip r:embed="rId2"/>
          <a:srcRect/>
          <a:stretch>
            <a:fillRect/>
          </a:stretch>
        </p:blipFill>
        <p:spPr bwMode="auto">
          <a:xfrm>
            <a:off x="-19080" y="0"/>
            <a:ext cx="9163080" cy="6872310"/>
          </a:xfrm>
          <a:prstGeom prst="rect">
            <a:avLst/>
          </a:prstGeom>
          <a:noFill/>
        </p:spPr>
      </p:pic>
      <p:sp>
        <p:nvSpPr>
          <p:cNvPr id="2" name="Rectángulo 1"/>
          <p:cNvSpPr/>
          <p:nvPr/>
        </p:nvSpPr>
        <p:spPr>
          <a:xfrm>
            <a:off x="130537" y="809192"/>
            <a:ext cx="6660007" cy="2985433"/>
          </a:xfrm>
          <a:prstGeom prst="rect">
            <a:avLst/>
          </a:prstGeom>
        </p:spPr>
        <p:txBody>
          <a:bodyPr wrap="square">
            <a:spAutoFit/>
          </a:bodyPr>
          <a:lstStyle/>
          <a:p>
            <a:r>
              <a:rPr lang="es-ES" sz="2000" dirty="0"/>
              <a:t> </a:t>
            </a:r>
            <a:endParaRPr lang="es-ES_tradnl" sz="2000" dirty="0"/>
          </a:p>
          <a:p>
            <a:r>
              <a:rPr lang="es-ES" sz="3200" dirty="0"/>
              <a:t>“La obra pronto ha de terminar.  </a:t>
            </a:r>
            <a:r>
              <a:rPr lang="es-ES" sz="3200" b="1" dirty="0"/>
              <a:t>Los miembros de la iglesia militante que han demostrado ser fieles integrarán la iglesia triunfante</a:t>
            </a:r>
            <a:r>
              <a:rPr lang="es-ES" sz="3200" dirty="0" smtClean="0"/>
              <a:t>”</a:t>
            </a:r>
          </a:p>
          <a:p>
            <a:endParaRPr lang="es-ES_tradnl" sz="2000" dirty="0"/>
          </a:p>
          <a:p>
            <a:r>
              <a:rPr lang="es-ES_tradnl" sz="2000" i="1" dirty="0"/>
              <a:t>El Evangelismo</a:t>
            </a:r>
            <a:r>
              <a:rPr lang="es-ES_tradnl" sz="2000" dirty="0"/>
              <a:t>, pág. 512 (1892).</a:t>
            </a:r>
          </a:p>
        </p:txBody>
      </p:sp>
      <p:sp>
        <p:nvSpPr>
          <p:cNvPr id="7" name="Marcador de pie de página 6"/>
          <p:cNvSpPr>
            <a:spLocks noGrp="1"/>
          </p:cNvSpPr>
          <p:nvPr>
            <p:ph type="ftr" sz="quarter" idx="11"/>
          </p:nvPr>
        </p:nvSpPr>
        <p:spPr>
          <a:xfrm>
            <a:off x="5012701" y="6166560"/>
            <a:ext cx="3672512" cy="571627"/>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2044293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7.jpg"/>
          <p:cNvPicPr>
            <a:picLocks noChangeAspect="1" noChangeArrowheads="1"/>
          </p:cNvPicPr>
          <p:nvPr/>
        </p:nvPicPr>
        <p:blipFill>
          <a:blip r:embed="rId3"/>
          <a:srcRect/>
          <a:stretch>
            <a:fillRect/>
          </a:stretch>
        </p:blipFill>
        <p:spPr bwMode="auto">
          <a:xfrm>
            <a:off x="-19080" y="0"/>
            <a:ext cx="9163080" cy="6872310"/>
          </a:xfrm>
          <a:prstGeom prst="rect">
            <a:avLst/>
          </a:prstGeom>
          <a:noFill/>
        </p:spPr>
      </p:pic>
      <p:sp>
        <p:nvSpPr>
          <p:cNvPr id="3" name="Rectángulo 2"/>
          <p:cNvSpPr/>
          <p:nvPr/>
        </p:nvSpPr>
        <p:spPr>
          <a:xfrm>
            <a:off x="217216" y="579642"/>
            <a:ext cx="7301833" cy="4431983"/>
          </a:xfrm>
          <a:prstGeom prst="rect">
            <a:avLst/>
          </a:prstGeom>
        </p:spPr>
        <p:txBody>
          <a:bodyPr wrap="square">
            <a:spAutoFit/>
          </a:bodyPr>
          <a:lstStyle/>
          <a:p>
            <a:r>
              <a:rPr lang="es-ES" sz="2400" dirty="0"/>
              <a:t>“</a:t>
            </a:r>
            <a:r>
              <a:rPr lang="es-ES" sz="2400" b="1" dirty="0"/>
              <a:t>Los adventistas del séptimo día han sido elegidos por Dios como pueblo particular, separado del mundo</a:t>
            </a:r>
            <a:r>
              <a:rPr lang="es-ES" sz="2400" dirty="0"/>
              <a:t>.  Con el gran instrumento de la verdad…los ha llamado a ser sus embajadores durante esta última fase de la obra de salvación.  Les ha encargado que </a:t>
            </a:r>
            <a:endParaRPr lang="es-ES" sz="2400" dirty="0" smtClean="0"/>
          </a:p>
          <a:p>
            <a:r>
              <a:rPr lang="es-ES" sz="2400" dirty="0" smtClean="0"/>
              <a:t>proclamen </a:t>
            </a:r>
            <a:r>
              <a:rPr lang="es-ES" sz="2400" dirty="0"/>
              <a:t>al mundo la mayor suma de verdad </a:t>
            </a:r>
            <a:endParaRPr lang="es-ES" sz="2400" dirty="0" smtClean="0"/>
          </a:p>
          <a:p>
            <a:r>
              <a:rPr lang="es-ES" sz="2400" dirty="0" smtClean="0"/>
              <a:t>que </a:t>
            </a:r>
            <a:r>
              <a:rPr lang="es-ES" sz="2400" dirty="0"/>
              <a:t>se haya confiado alguna vez a seres </a:t>
            </a:r>
            <a:endParaRPr lang="es-ES" sz="2400" dirty="0" smtClean="0"/>
          </a:p>
          <a:p>
            <a:r>
              <a:rPr lang="es-ES" sz="2400" dirty="0" smtClean="0"/>
              <a:t>mortales</a:t>
            </a:r>
            <a:r>
              <a:rPr lang="es-ES" sz="2400" dirty="0"/>
              <a:t>, las advertencias más solemnes y </a:t>
            </a:r>
            <a:endParaRPr lang="es-ES" sz="2400" dirty="0" smtClean="0"/>
          </a:p>
          <a:p>
            <a:r>
              <a:rPr lang="es-ES" sz="2400" dirty="0" smtClean="0"/>
              <a:t>terribles </a:t>
            </a:r>
            <a:r>
              <a:rPr lang="es-ES" sz="2400" dirty="0"/>
              <a:t>que Dios haya enviado alguna </a:t>
            </a:r>
            <a:endParaRPr lang="es-ES" sz="2400" dirty="0" smtClean="0"/>
          </a:p>
          <a:p>
            <a:r>
              <a:rPr lang="es-ES" sz="2400" dirty="0" smtClean="0"/>
              <a:t>vez </a:t>
            </a:r>
            <a:r>
              <a:rPr lang="es-ES" sz="2400" dirty="0"/>
              <a:t>a los hombres.</a:t>
            </a:r>
            <a:r>
              <a:rPr lang="es-ES" sz="2400" dirty="0" smtClean="0"/>
              <a:t>”</a:t>
            </a:r>
          </a:p>
          <a:p>
            <a:endParaRPr lang="es-ES_tradnl" sz="2400" dirty="0"/>
          </a:p>
          <a:p>
            <a:r>
              <a:rPr lang="es-ES_tradnl" i="1" dirty="0"/>
              <a:t>Joyas de los testimonios</a:t>
            </a:r>
            <a:r>
              <a:rPr lang="es-ES_tradnl" dirty="0"/>
              <a:t>, tomo 3, pág. 140 (1902).</a:t>
            </a:r>
          </a:p>
        </p:txBody>
      </p:sp>
      <p:sp>
        <p:nvSpPr>
          <p:cNvPr id="7" name="Marcador de pie de página 6"/>
          <p:cNvSpPr>
            <a:spLocks noGrp="1"/>
          </p:cNvSpPr>
          <p:nvPr>
            <p:ph type="ftr" sz="quarter" idx="11"/>
          </p:nvPr>
        </p:nvSpPr>
        <p:spPr>
          <a:xfrm>
            <a:off x="5029409" y="6356350"/>
            <a:ext cx="3655804"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55749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728" y="577594"/>
            <a:ext cx="4542530" cy="923330"/>
          </a:xfrm>
          <a:prstGeom prst="rect">
            <a:avLst/>
          </a:prstGeom>
          <a:noFill/>
        </p:spPr>
        <p:txBody>
          <a:bodyPr wrap="none" lIns="91440" tIns="45720" rIns="91440" bIns="45720">
            <a:spAutoFit/>
          </a:bodyPr>
          <a:lstStyle/>
          <a:p>
            <a:pPr algn="ct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5to.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3" name="Rectángulo 2"/>
          <p:cNvSpPr/>
          <p:nvPr/>
        </p:nvSpPr>
        <p:spPr>
          <a:xfrm>
            <a:off x="333010" y="1883122"/>
            <a:ext cx="8627191" cy="2123658"/>
          </a:xfrm>
          <a:prstGeom prst="rect">
            <a:avLst/>
          </a:prstGeom>
          <a:noFill/>
        </p:spPr>
        <p:txBody>
          <a:bodyPr wrap="square" lIns="91440" tIns="45720" rIns="91440" bIns="45720">
            <a:spAutoFit/>
          </a:bodyPr>
          <a:lstStyle/>
          <a:p>
            <a:r>
              <a:rPr lang="es-ES_tradnl" sz="44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L</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 iglesia Adventista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perdurará</a:t>
            </a:r>
          </a:p>
          <a:p>
            <a:r>
              <a:rPr lang="es-ES" sz="44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h</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asta el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final</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y no será necesario</a:t>
            </a:r>
          </a:p>
          <a:p>
            <a:r>
              <a:rPr lang="es-ES" sz="4400" b="1" u="sng"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o</a:t>
            </a:r>
            <a:r>
              <a:rPr lang="es-ES_tradnl" sz="4400" b="1" u="sng" cap="none" spc="0"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tra</a:t>
            </a:r>
            <a:r>
              <a:rPr lang="es-ES_tradnl" sz="4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organización.</a:t>
            </a:r>
            <a:endParaRPr lang="es-ES_tradnl"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Imagen 3"/>
          <p:cNvPicPr>
            <a:picLocks noChangeAspect="1"/>
          </p:cNvPicPr>
          <p:nvPr/>
        </p:nvPicPr>
        <p:blipFill>
          <a:blip r:embed="rId2"/>
          <a:stretch>
            <a:fillRect/>
          </a:stretch>
        </p:blipFill>
        <p:spPr>
          <a:xfrm>
            <a:off x="133673" y="5907342"/>
            <a:ext cx="785322" cy="814133"/>
          </a:xfrm>
          <a:prstGeom prst="rect">
            <a:avLst/>
          </a:prstGeom>
        </p:spPr>
      </p:pic>
      <p:sp>
        <p:nvSpPr>
          <p:cNvPr id="8" name="Marcador de pie de página 7"/>
          <p:cNvSpPr>
            <a:spLocks noGrp="1"/>
          </p:cNvSpPr>
          <p:nvPr>
            <p:ph type="ftr" sz="quarter" idx="11"/>
          </p:nvPr>
        </p:nvSpPr>
        <p:spPr>
          <a:xfrm>
            <a:off x="5129663" y="6356350"/>
            <a:ext cx="3555550"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8008565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334180" y="591529"/>
            <a:ext cx="8521590" cy="3600986"/>
          </a:xfrm>
          <a:prstGeom prst="rect">
            <a:avLst/>
          </a:prstGeom>
        </p:spPr>
        <p:txBody>
          <a:bodyPr wrap="square">
            <a:spAutoFit/>
          </a:bodyPr>
          <a:lstStyle/>
          <a:p>
            <a:r>
              <a:rPr lang="es-ES" sz="2400" dirty="0"/>
              <a:t>“</a:t>
            </a:r>
            <a:r>
              <a:rPr lang="es-ES" sz="2400" b="1" dirty="0"/>
              <a:t>Dios tiene en la tierra una iglesia que está ensalzando la ley pisoteada y presentando al mundo el Cordero de Dios que quita los pecados del mundo</a:t>
            </a:r>
            <a:r>
              <a:rPr lang="es-ES" sz="2400" dirty="0"/>
              <a:t>... Existe solamente una iglesia que </a:t>
            </a:r>
            <a:r>
              <a:rPr lang="es-ES" sz="2400" dirty="0" smtClean="0"/>
              <a:t>está </a:t>
            </a:r>
            <a:r>
              <a:rPr lang="es-ES" sz="2400" dirty="0"/>
              <a:t>actualmente en la brecha, reparando el muro, reedificando las ruinas...tengan cuidado de no hacer declaraciones contra el único pueblo que está cumpliendo la descripción que se da del pueblo remanente que guarda los mandamientos de Dios, y tiene la fe de Jesús…</a:t>
            </a:r>
            <a:r>
              <a:rPr lang="es-ES" sz="2400" dirty="0" smtClean="0"/>
              <a:t>”</a:t>
            </a:r>
          </a:p>
          <a:p>
            <a:endParaRPr lang="es-ES_tradnl" dirty="0"/>
          </a:p>
          <a:p>
            <a:r>
              <a:rPr lang="es-ES_tradnl" i="1" dirty="0"/>
              <a:t>Testimonios para los ministros</a:t>
            </a:r>
            <a:r>
              <a:rPr lang="es-ES_tradnl" dirty="0"/>
              <a:t>, pág. 50, 57 (1893).</a:t>
            </a:r>
          </a:p>
        </p:txBody>
      </p:sp>
      <p:sp>
        <p:nvSpPr>
          <p:cNvPr id="7" name="Marcador de pie de página 6"/>
          <p:cNvSpPr>
            <a:spLocks noGrp="1"/>
          </p:cNvSpPr>
          <p:nvPr>
            <p:ph type="ftr" sz="quarter" idx="11"/>
          </p:nvPr>
        </p:nvSpPr>
        <p:spPr>
          <a:xfrm>
            <a:off x="5029409" y="6356350"/>
            <a:ext cx="3655804"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4078300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0236" y="213881"/>
            <a:ext cx="3509683" cy="2209800"/>
          </a:xfrm>
        </p:spPr>
        <p:txBody>
          <a:bodyPr/>
          <a:lstStyle/>
          <a:p>
            <a:pPr algn="ctr"/>
            <a:r>
              <a:rPr lang="es-ES" dirty="0" smtClean="0"/>
              <a:t>Grupos disidentes</a:t>
            </a:r>
            <a:endParaRPr lang="es-ES" dirty="0"/>
          </a:p>
        </p:txBody>
      </p:sp>
      <p:sp>
        <p:nvSpPr>
          <p:cNvPr id="3" name="Marcador de contenido 2"/>
          <p:cNvSpPr>
            <a:spLocks noGrp="1"/>
          </p:cNvSpPr>
          <p:nvPr>
            <p:ph idx="1"/>
          </p:nvPr>
        </p:nvSpPr>
        <p:spPr/>
        <p:txBody>
          <a:bodyPr>
            <a:normAutofit/>
          </a:bodyPr>
          <a:lstStyle/>
          <a:p>
            <a:r>
              <a:rPr lang="es-ES" b="1" dirty="0" smtClean="0"/>
              <a:t>Iglesia cristiana               </a:t>
            </a:r>
            <a:r>
              <a:rPr lang="es-ES" dirty="0" smtClean="0"/>
              <a:t>de la nación de Israel</a:t>
            </a:r>
          </a:p>
          <a:p>
            <a:endParaRPr lang="es-ES" dirty="0"/>
          </a:p>
          <a:p>
            <a:endParaRPr lang="es-ES" dirty="0" smtClean="0"/>
          </a:p>
          <a:p>
            <a:r>
              <a:rPr lang="es-ES" b="1" dirty="0" smtClean="0"/>
              <a:t>Reformadores</a:t>
            </a:r>
            <a:r>
              <a:rPr lang="es-ES" dirty="0" smtClean="0"/>
              <a:t>                                  la iglesia universal</a:t>
            </a:r>
          </a:p>
          <a:p>
            <a:endParaRPr lang="es-ES" dirty="0"/>
          </a:p>
          <a:p>
            <a:endParaRPr lang="es-ES" dirty="0" smtClean="0"/>
          </a:p>
          <a:p>
            <a:r>
              <a:rPr lang="es-ES" b="1" dirty="0" smtClean="0"/>
              <a:t>Pioneros</a:t>
            </a:r>
            <a:r>
              <a:rPr lang="es-ES" dirty="0" smtClean="0"/>
              <a:t> del movimiento adventista                        de las iglesias organizadas.</a:t>
            </a:r>
            <a:endParaRPr lang="es-ES" dirty="0"/>
          </a:p>
        </p:txBody>
      </p:sp>
      <p:sp>
        <p:nvSpPr>
          <p:cNvPr id="4" name="Marcador de texto 3"/>
          <p:cNvSpPr>
            <a:spLocks noGrp="1"/>
          </p:cNvSpPr>
          <p:nvPr>
            <p:ph type="body" sz="half" idx="2"/>
          </p:nvPr>
        </p:nvSpPr>
        <p:spPr>
          <a:xfrm>
            <a:off x="457199" y="3709963"/>
            <a:ext cx="3509683" cy="2327300"/>
          </a:xfrm>
        </p:spPr>
        <p:txBody>
          <a:bodyPr>
            <a:normAutofit/>
          </a:bodyPr>
          <a:lstStyle/>
          <a:p>
            <a:pPr algn="ctr"/>
            <a:r>
              <a:rPr lang="es-ES" sz="2800" dirty="0"/>
              <a:t>h</a:t>
            </a:r>
            <a:r>
              <a:rPr lang="es-ES" sz="2800" dirty="0" smtClean="0"/>
              <a:t>acen paralelismo</a:t>
            </a:r>
            <a:endParaRPr lang="es-ES" sz="2800" dirty="0"/>
          </a:p>
        </p:txBody>
      </p:sp>
      <p:sp>
        <p:nvSpPr>
          <p:cNvPr id="5" name="Flecha derecha 4"/>
          <p:cNvSpPr/>
          <p:nvPr/>
        </p:nvSpPr>
        <p:spPr>
          <a:xfrm>
            <a:off x="7502341" y="273050"/>
            <a:ext cx="885576" cy="511747"/>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7" name="Flecha derecha 6"/>
          <p:cNvSpPr/>
          <p:nvPr/>
        </p:nvSpPr>
        <p:spPr>
          <a:xfrm>
            <a:off x="7479297" y="2363991"/>
            <a:ext cx="885576" cy="511747"/>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8" name="Flecha derecha 7"/>
          <p:cNvSpPr/>
          <p:nvPr/>
        </p:nvSpPr>
        <p:spPr>
          <a:xfrm>
            <a:off x="7514734" y="5006479"/>
            <a:ext cx="885576" cy="511747"/>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9" name="Imagen 8"/>
          <p:cNvPicPr>
            <a:picLocks noChangeAspect="1"/>
          </p:cNvPicPr>
          <p:nvPr/>
        </p:nvPicPr>
        <p:blipFill>
          <a:blip r:embed="rId3"/>
          <a:stretch>
            <a:fillRect/>
          </a:stretch>
        </p:blipFill>
        <p:spPr>
          <a:xfrm>
            <a:off x="340236" y="5719096"/>
            <a:ext cx="785322" cy="814133"/>
          </a:xfrm>
          <a:prstGeom prst="rect">
            <a:avLst/>
          </a:prstGeom>
        </p:spPr>
      </p:pic>
      <p:sp>
        <p:nvSpPr>
          <p:cNvPr id="12" name="Marcador de pie de página 11"/>
          <p:cNvSpPr>
            <a:spLocks noGrp="1"/>
          </p:cNvSpPr>
          <p:nvPr>
            <p:ph type="ftr" sz="quarter" idx="11"/>
          </p:nvPr>
        </p:nvSpPr>
        <p:spPr>
          <a:xfrm>
            <a:off x="5029409" y="6383810"/>
            <a:ext cx="3655804" cy="33766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1628398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334181" y="485843"/>
            <a:ext cx="8671970" cy="3662541"/>
          </a:xfrm>
          <a:prstGeom prst="rect">
            <a:avLst/>
          </a:prstGeom>
        </p:spPr>
        <p:txBody>
          <a:bodyPr wrap="square">
            <a:spAutoFit/>
          </a:bodyPr>
          <a:lstStyle/>
          <a:p>
            <a:r>
              <a:rPr lang="es-ES" sz="3200" dirty="0"/>
              <a:t>“Algunos han sostenido que a medida que nos acerquemos al fin del tiempo, cada hijo de Dios actuará independientemente de cualquier organización religiosa.  </a:t>
            </a:r>
            <a:r>
              <a:rPr lang="es-ES" sz="3200" b="1" dirty="0">
                <a:solidFill>
                  <a:srgbClr val="000000"/>
                </a:solidFill>
              </a:rPr>
              <a:t>Pero el Señor me ha indicado que en esta obra no hay tal cosa como que cada hombre sea independiente.</a:t>
            </a:r>
            <a:r>
              <a:rPr lang="es-ES" sz="3200" dirty="0" smtClean="0"/>
              <a:t>”</a:t>
            </a:r>
          </a:p>
          <a:p>
            <a:endParaRPr lang="es-ES_tradnl" sz="2000" dirty="0"/>
          </a:p>
          <a:p>
            <a:r>
              <a:rPr lang="es-ES_tradnl" sz="2000" i="1" dirty="0"/>
              <a:t>Joyas de los testimonios</a:t>
            </a:r>
            <a:r>
              <a:rPr lang="es-ES_tradnl" sz="2000" dirty="0"/>
              <a:t>, tomo 3, pág. 406 (1909).</a:t>
            </a:r>
          </a:p>
        </p:txBody>
      </p:sp>
      <p:sp>
        <p:nvSpPr>
          <p:cNvPr id="7" name="Marcador de pie de página 6"/>
          <p:cNvSpPr>
            <a:spLocks noGrp="1"/>
          </p:cNvSpPr>
          <p:nvPr>
            <p:ph type="ftr" sz="quarter" idx="11"/>
          </p:nvPr>
        </p:nvSpPr>
        <p:spPr>
          <a:xfrm>
            <a:off x="5029409" y="6356350"/>
            <a:ext cx="3655804"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4959379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250635" y="546440"/>
            <a:ext cx="8893365" cy="2369880"/>
          </a:xfrm>
          <a:prstGeom prst="rect">
            <a:avLst/>
          </a:prstGeom>
        </p:spPr>
        <p:txBody>
          <a:bodyPr wrap="square">
            <a:spAutoFit/>
          </a:bodyPr>
          <a:lstStyle/>
          <a:p>
            <a:r>
              <a:rPr lang="es-ES" sz="2800" dirty="0"/>
              <a:t>“Sé que el Señor ama a su iglesia, la cual </a:t>
            </a:r>
            <a:r>
              <a:rPr lang="es-ES" sz="2800" b="1" dirty="0">
                <a:solidFill>
                  <a:srgbClr val="000000"/>
                </a:solidFill>
              </a:rPr>
              <a:t>no ha de ser desorganizada ni dispersada en átomos independientes</a:t>
            </a:r>
            <a:r>
              <a:rPr lang="es-ES" sz="2800" dirty="0"/>
              <a:t>. No existe la menor lógica en esto, ni hay la más mínima evidencia de que ocurrirá tal cosa</a:t>
            </a:r>
            <a:r>
              <a:rPr lang="es-ES" sz="2800" dirty="0" smtClean="0"/>
              <a:t>”</a:t>
            </a:r>
          </a:p>
          <a:p>
            <a:endParaRPr lang="es-ES_tradnl" dirty="0"/>
          </a:p>
          <a:p>
            <a:r>
              <a:rPr lang="es-ES_tradnl" i="1" dirty="0"/>
              <a:t>Mensajes selectos</a:t>
            </a:r>
            <a:r>
              <a:rPr lang="es-ES_tradnl" dirty="0"/>
              <a:t>, tomo 2, pág. 78 (1893)</a:t>
            </a:r>
          </a:p>
        </p:txBody>
      </p:sp>
      <p:sp>
        <p:nvSpPr>
          <p:cNvPr id="4" name="Rectángulo 3"/>
          <p:cNvSpPr/>
          <p:nvPr/>
        </p:nvSpPr>
        <p:spPr>
          <a:xfrm>
            <a:off x="501270" y="3124835"/>
            <a:ext cx="8642730" cy="1508105"/>
          </a:xfrm>
          <a:prstGeom prst="rect">
            <a:avLst/>
          </a:prstGeom>
        </p:spPr>
        <p:txBody>
          <a:bodyPr wrap="square">
            <a:spAutoFit/>
          </a:bodyPr>
          <a:lstStyle/>
          <a:p>
            <a:r>
              <a:rPr lang="es-ES" sz="2800" dirty="0"/>
              <a:t>“</a:t>
            </a:r>
            <a:r>
              <a:rPr lang="es-ES" sz="2800" b="1" dirty="0"/>
              <a:t>No podemos entrar en ninguna nueva organización</a:t>
            </a:r>
            <a:r>
              <a:rPr lang="es-ES" sz="2800" dirty="0"/>
              <a:t>, porque esto significaría apostatar de la verdad”</a:t>
            </a:r>
            <a:endParaRPr lang="es-ES_tradnl" sz="2800" dirty="0"/>
          </a:p>
          <a:p>
            <a:r>
              <a:rPr lang="es-ES_tradnl" i="1" dirty="0" smtClean="0"/>
              <a:t>		                   </a:t>
            </a:r>
          </a:p>
          <a:p>
            <a:r>
              <a:rPr lang="es-ES_tradnl" i="1" dirty="0"/>
              <a:t> </a:t>
            </a:r>
            <a:r>
              <a:rPr lang="es-ES_tradnl" i="1" dirty="0" smtClean="0"/>
              <a:t>                                                         </a:t>
            </a:r>
            <a:r>
              <a:rPr lang="es-ES_tradnl" i="1" dirty="0" err="1" smtClean="0"/>
              <a:t>Ibid</a:t>
            </a:r>
            <a:r>
              <a:rPr lang="es-ES_tradnl" dirty="0"/>
              <a:t>, 449 (Tomado de Manuscrito 129 de 1905)</a:t>
            </a:r>
          </a:p>
        </p:txBody>
      </p:sp>
      <p:sp>
        <p:nvSpPr>
          <p:cNvPr id="8" name="Marcador de pie de página 7"/>
          <p:cNvSpPr>
            <a:spLocks noGrp="1"/>
          </p:cNvSpPr>
          <p:nvPr>
            <p:ph type="ftr" sz="quarter" idx="11"/>
          </p:nvPr>
        </p:nvSpPr>
        <p:spPr>
          <a:xfrm>
            <a:off x="5029409" y="6356350"/>
            <a:ext cx="3655804"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735492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entro White\Desktop\Plantillas EGW\Plantilla.jpg"/>
          <p:cNvPicPr>
            <a:picLocks noChangeAspect="1" noChangeArrowheads="1"/>
          </p:cNvPicPr>
          <p:nvPr/>
        </p:nvPicPr>
        <p:blipFill>
          <a:blip r:embed="rId2"/>
          <a:srcRect/>
          <a:stretch>
            <a:fillRect/>
          </a:stretch>
        </p:blipFill>
        <p:spPr bwMode="auto">
          <a:xfrm>
            <a:off x="-19080" y="0"/>
            <a:ext cx="9163080" cy="6872310"/>
          </a:xfrm>
          <a:prstGeom prst="rect">
            <a:avLst/>
          </a:prstGeom>
          <a:noFill/>
        </p:spPr>
      </p:pic>
      <p:sp>
        <p:nvSpPr>
          <p:cNvPr id="3" name="Rectángulo 2"/>
          <p:cNvSpPr/>
          <p:nvPr/>
        </p:nvSpPr>
        <p:spPr>
          <a:xfrm>
            <a:off x="217216" y="1384299"/>
            <a:ext cx="8738807" cy="3293209"/>
          </a:xfrm>
          <a:prstGeom prst="rect">
            <a:avLst/>
          </a:prstGeom>
        </p:spPr>
        <p:txBody>
          <a:bodyPr wrap="square">
            <a:spAutoFit/>
          </a:bodyPr>
          <a:lstStyle/>
          <a:p>
            <a:r>
              <a:rPr lang="es-ES" sz="2800" dirty="0"/>
              <a:t>“</a:t>
            </a:r>
            <a:r>
              <a:rPr lang="es-ES" sz="2800" b="1" dirty="0">
                <a:solidFill>
                  <a:srgbClr val="000000"/>
                </a:solidFill>
              </a:rPr>
              <a:t>Se me ha instruido que diga a los </a:t>
            </a:r>
            <a:r>
              <a:rPr lang="es-ES" sz="2800" b="1" u="sng" dirty="0">
                <a:solidFill>
                  <a:srgbClr val="000000"/>
                </a:solidFill>
              </a:rPr>
              <a:t>adventistas </a:t>
            </a:r>
            <a:r>
              <a:rPr lang="es-ES" sz="2800" b="1" dirty="0">
                <a:solidFill>
                  <a:srgbClr val="000000"/>
                </a:solidFill>
              </a:rPr>
              <a:t>de todo el mundo</a:t>
            </a:r>
            <a:r>
              <a:rPr lang="es-ES" sz="2800" dirty="0"/>
              <a:t> que Dios nos ha llamado como un pueblo que ha de constituir un tesoro especial para él.  </a:t>
            </a:r>
            <a:r>
              <a:rPr lang="es-ES" sz="2800" b="1" dirty="0">
                <a:solidFill>
                  <a:srgbClr val="000000"/>
                </a:solidFill>
              </a:rPr>
              <a:t>El ha dispuesto que su iglesia en la tierra permanezca perfectamente unida en el Espíritu y el consejo del Señor de los ejércitos hasta el fin del tiempo.</a:t>
            </a:r>
            <a:r>
              <a:rPr lang="es-ES" sz="2800" dirty="0" smtClean="0"/>
              <a:t>”</a:t>
            </a:r>
          </a:p>
          <a:p>
            <a:endParaRPr lang="es-ES_tradnl" sz="2000" dirty="0"/>
          </a:p>
          <a:p>
            <a:r>
              <a:rPr lang="es-ES_tradnl" sz="2000" i="1" dirty="0"/>
              <a:t>Mensajes selectos</a:t>
            </a:r>
            <a:r>
              <a:rPr lang="es-ES_tradnl" sz="2000" dirty="0"/>
              <a:t>, tomo 2, pág. 458 (1908)</a:t>
            </a:r>
          </a:p>
        </p:txBody>
      </p:sp>
      <p:sp>
        <p:nvSpPr>
          <p:cNvPr id="7" name="Marcador de pie de página 6"/>
          <p:cNvSpPr>
            <a:spLocks noGrp="1"/>
          </p:cNvSpPr>
          <p:nvPr>
            <p:ph type="ftr" sz="quarter" idx="11"/>
          </p:nvPr>
        </p:nvSpPr>
        <p:spPr>
          <a:xfrm>
            <a:off x="4962573" y="6356350"/>
            <a:ext cx="3722640"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9123847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728" y="494034"/>
            <a:ext cx="4542530" cy="923330"/>
          </a:xfrm>
          <a:prstGeom prst="rect">
            <a:avLst/>
          </a:prstGeom>
          <a:noFill/>
        </p:spPr>
        <p:txBody>
          <a:bodyPr wrap="none" lIns="91440" tIns="45720" rIns="91440" bIns="45720">
            <a:spAutoFit/>
          </a:bodyPr>
          <a:lstStyle/>
          <a:p>
            <a:pPr algn="ct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6to.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3" name="Rectángulo 2"/>
          <p:cNvSpPr/>
          <p:nvPr/>
        </p:nvSpPr>
        <p:spPr>
          <a:xfrm>
            <a:off x="333010" y="1732714"/>
            <a:ext cx="8627191" cy="2277547"/>
          </a:xfrm>
          <a:prstGeom prst="rect">
            <a:avLst/>
          </a:prstGeom>
          <a:noFill/>
        </p:spPr>
        <p:txBody>
          <a:bodyPr wrap="square" lIns="91440" tIns="45720" rIns="91440" bIns="45720">
            <a:spAutoFit/>
          </a:bodyPr>
          <a:lstStyle/>
          <a:p>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E.G.W. </a:t>
            </a:r>
            <a:r>
              <a:rPr lang="es-ES"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N</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os recuerda que aunque atacada y perseguida, el </a:t>
            </a:r>
            <a:r>
              <a:rPr lang="es-ES"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f</a:t>
            </a:r>
            <a:r>
              <a:rPr lang="es-ES_tradnl" sz="4400" b="1" u="sng"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uturo</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de la iglesia es de </a:t>
            </a:r>
            <a:r>
              <a:rPr lang="es-ES_tradnl" sz="44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gloria</a:t>
            </a:r>
            <a:r>
              <a:rPr lang="es-ES_tradnl" sz="4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y triunfo</a:t>
            </a:r>
            <a:r>
              <a:rPr lang="es-ES_tradnl" sz="54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t>
            </a:r>
            <a:endParaRPr lang="es-ES_tradnl"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Imagen 3"/>
          <p:cNvPicPr>
            <a:picLocks noChangeAspect="1"/>
          </p:cNvPicPr>
          <p:nvPr/>
        </p:nvPicPr>
        <p:blipFill>
          <a:blip r:embed="rId2"/>
          <a:stretch>
            <a:fillRect/>
          </a:stretch>
        </p:blipFill>
        <p:spPr>
          <a:xfrm>
            <a:off x="116963" y="5898878"/>
            <a:ext cx="882565" cy="914943"/>
          </a:xfrm>
          <a:prstGeom prst="rect">
            <a:avLst/>
          </a:prstGeom>
        </p:spPr>
      </p:pic>
      <p:sp>
        <p:nvSpPr>
          <p:cNvPr id="8" name="Marcador de pie de página 7"/>
          <p:cNvSpPr>
            <a:spLocks noGrp="1"/>
          </p:cNvSpPr>
          <p:nvPr>
            <p:ph type="ftr" sz="quarter" idx="11"/>
          </p:nvPr>
        </p:nvSpPr>
        <p:spPr>
          <a:xfrm>
            <a:off x="4921258" y="6356350"/>
            <a:ext cx="3763955"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1883084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Herencia gloriosa para la iglesia</a:t>
            </a:r>
            <a:endParaRPr lang="es-ES" dirty="0"/>
          </a:p>
        </p:txBody>
      </p:sp>
      <p:sp>
        <p:nvSpPr>
          <p:cNvPr id="4" name="Rectángulo 3"/>
          <p:cNvSpPr/>
          <p:nvPr/>
        </p:nvSpPr>
        <p:spPr>
          <a:xfrm>
            <a:off x="789902" y="1984478"/>
            <a:ext cx="2226654" cy="923330"/>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rPr>
              <a:t>Biblia:</a:t>
            </a:r>
            <a:endParaRPr lang="es-ES_tradnl" sz="5400" b="1" cap="none" spc="0" dirty="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endParaRPr>
          </a:p>
        </p:txBody>
      </p:sp>
      <p:sp>
        <p:nvSpPr>
          <p:cNvPr id="5" name="Marcador de contenido 2"/>
          <p:cNvSpPr>
            <a:spLocks noGrp="1"/>
          </p:cNvSpPr>
          <p:nvPr>
            <p:ph idx="1"/>
          </p:nvPr>
        </p:nvSpPr>
        <p:spPr>
          <a:xfrm>
            <a:off x="739774" y="2770461"/>
            <a:ext cx="7947025" cy="2862070"/>
          </a:xfrm>
        </p:spPr>
        <p:txBody>
          <a:bodyPr>
            <a:noAutofit/>
          </a:bodyPr>
          <a:lstStyle/>
          <a:p>
            <a:r>
              <a:rPr lang="es-ES" sz="2400" b="1" dirty="0" smtClean="0"/>
              <a:t>Mat. 22: 2 	“el reino de los cielos”</a:t>
            </a:r>
          </a:p>
          <a:p>
            <a:r>
              <a:rPr lang="es-ES" sz="2400" b="1" dirty="0" smtClean="0"/>
              <a:t>2ª</a:t>
            </a:r>
            <a:r>
              <a:rPr lang="es-ES" sz="2400" b="1" dirty="0"/>
              <a:t>. </a:t>
            </a:r>
            <a:r>
              <a:rPr lang="es-ES" sz="2400" b="1" dirty="0" err="1" smtClean="0"/>
              <a:t>Tes</a:t>
            </a:r>
            <a:r>
              <a:rPr lang="es-ES" sz="2400" b="1" dirty="0" smtClean="0"/>
              <a:t>. 1: 5	“el reino de Dios”</a:t>
            </a:r>
          </a:p>
          <a:p>
            <a:r>
              <a:rPr lang="es-ES" sz="2400" b="1" dirty="0" err="1" smtClean="0"/>
              <a:t>Apo</a:t>
            </a:r>
            <a:r>
              <a:rPr lang="es-ES" sz="2400" b="1" dirty="0" smtClean="0"/>
              <a:t>. 21: 1	“cielo nuevo y tierra nueva”</a:t>
            </a:r>
          </a:p>
          <a:p>
            <a:r>
              <a:rPr lang="es-ES" sz="2400" b="1" dirty="0" smtClean="0"/>
              <a:t>Mat. 25: 46	“vida eterna”	</a:t>
            </a:r>
          </a:p>
          <a:p>
            <a:r>
              <a:rPr lang="es-ES" sz="2400" b="1" dirty="0" err="1" smtClean="0"/>
              <a:t>Apo</a:t>
            </a:r>
            <a:r>
              <a:rPr lang="es-ES" sz="2400" b="1" dirty="0" smtClean="0"/>
              <a:t>. 17: 14	“triunfo Vs el Dragón y sus…”</a:t>
            </a:r>
          </a:p>
          <a:p>
            <a:r>
              <a:rPr lang="es-ES" sz="2400" b="1" dirty="0" err="1" smtClean="0"/>
              <a:t>Apo</a:t>
            </a:r>
            <a:r>
              <a:rPr lang="es-ES" sz="2400" b="1" dirty="0" smtClean="0"/>
              <a:t>. 21	“no habrá más muerte, llanto ni clamor ni dolor”</a:t>
            </a:r>
            <a:endParaRPr lang="es-ES_tradnl" sz="2400" b="1" dirty="0"/>
          </a:p>
          <a:p>
            <a:endParaRPr lang="es-ES" sz="2400" b="1" dirty="0"/>
          </a:p>
        </p:txBody>
      </p:sp>
      <p:pic>
        <p:nvPicPr>
          <p:cNvPr id="6" name="Imagen 5"/>
          <p:cNvPicPr>
            <a:picLocks noChangeAspect="1"/>
          </p:cNvPicPr>
          <p:nvPr/>
        </p:nvPicPr>
        <p:blipFill>
          <a:blip r:embed="rId2"/>
          <a:stretch>
            <a:fillRect/>
          </a:stretch>
        </p:blipFill>
        <p:spPr>
          <a:xfrm>
            <a:off x="84658" y="5907342"/>
            <a:ext cx="785322" cy="814133"/>
          </a:xfrm>
          <a:prstGeom prst="rect">
            <a:avLst/>
          </a:prstGeom>
        </p:spPr>
      </p:pic>
      <p:sp>
        <p:nvSpPr>
          <p:cNvPr id="9" name="Marcador de pie de página 8"/>
          <p:cNvSpPr>
            <a:spLocks noGrp="1"/>
          </p:cNvSpPr>
          <p:nvPr>
            <p:ph type="ftr" sz="quarter" idx="11"/>
          </p:nvPr>
        </p:nvSpPr>
        <p:spPr>
          <a:xfrm>
            <a:off x="5079536" y="6356350"/>
            <a:ext cx="3605677"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8448647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381" y="1661199"/>
            <a:ext cx="2756986" cy="1445293"/>
          </a:xfrm>
        </p:spPr>
        <p:txBody>
          <a:bodyPr/>
          <a:lstStyle/>
          <a:p>
            <a:r>
              <a:rPr lang="es-ES" sz="5400" dirty="0" smtClean="0"/>
              <a:t>Misión </a:t>
            </a:r>
            <a:endParaRPr lang="es-ES" sz="5400" dirty="0"/>
          </a:p>
        </p:txBody>
      </p:sp>
      <p:pic>
        <p:nvPicPr>
          <p:cNvPr id="5" name="Imagen 4"/>
          <p:cNvPicPr>
            <a:picLocks noChangeAspect="1"/>
          </p:cNvPicPr>
          <p:nvPr/>
        </p:nvPicPr>
        <p:blipFill>
          <a:blip r:embed="rId3"/>
          <a:stretch>
            <a:fillRect/>
          </a:stretch>
        </p:blipFill>
        <p:spPr>
          <a:xfrm>
            <a:off x="3191419" y="1520960"/>
            <a:ext cx="2606603" cy="2606603"/>
          </a:xfrm>
          <a:prstGeom prst="ellipse">
            <a:avLst/>
          </a:prstGeom>
          <a:ln>
            <a:noFill/>
          </a:ln>
          <a:effectLst>
            <a:softEdge rad="112500"/>
          </a:effectLst>
        </p:spPr>
      </p:pic>
      <p:sp>
        <p:nvSpPr>
          <p:cNvPr id="6" name="Título 1"/>
          <p:cNvSpPr txBox="1">
            <a:spLocks/>
          </p:cNvSpPr>
          <p:nvPr/>
        </p:nvSpPr>
        <p:spPr>
          <a:xfrm>
            <a:off x="5438501" y="1795174"/>
            <a:ext cx="3634486" cy="1764410"/>
          </a:xfrm>
          <a:prstGeom prst="rect">
            <a:avLst/>
          </a:prstGeom>
        </p:spPr>
        <p:txBody>
          <a:bodyPr vert="horz" lIns="91440" tIns="0" rIns="91440" bIns="0" rtlCol="0" anchor="b" anchorCtr="0">
            <a:noAutofit/>
          </a:bodyPr>
          <a:lstStyle>
            <a:lvl1pPr algn="ctr" defTabSz="914400" rtl="0" eaLnBrk="1" latinLnBrk="0" hangingPunct="1">
              <a:spcBef>
                <a:spcPct val="0"/>
              </a:spcBef>
              <a:buNone/>
              <a:defRPr sz="6000" kern="1200">
                <a:solidFill>
                  <a:schemeClr val="bg1"/>
                </a:solidFill>
                <a:latin typeface="+mj-lt"/>
                <a:ea typeface="+mj-ea"/>
                <a:cs typeface="+mj-cs"/>
              </a:defRPr>
            </a:lvl1pPr>
          </a:lstStyle>
          <a:p>
            <a:r>
              <a:rPr lang="es-ES" sz="5400" dirty="0" smtClean="0"/>
              <a:t>Segunda </a:t>
            </a:r>
          </a:p>
          <a:p>
            <a:r>
              <a:rPr lang="es-ES" sz="5400" dirty="0" smtClean="0"/>
              <a:t>venida </a:t>
            </a:r>
            <a:endParaRPr lang="es-ES" sz="5400" dirty="0"/>
          </a:p>
        </p:txBody>
      </p:sp>
      <p:pic>
        <p:nvPicPr>
          <p:cNvPr id="7" name="Imagen 6"/>
          <p:cNvPicPr>
            <a:picLocks noChangeAspect="1"/>
          </p:cNvPicPr>
          <p:nvPr/>
        </p:nvPicPr>
        <p:blipFill>
          <a:blip r:embed="rId4"/>
          <a:stretch>
            <a:fillRect/>
          </a:stretch>
        </p:blipFill>
        <p:spPr>
          <a:xfrm>
            <a:off x="481374" y="5564943"/>
            <a:ext cx="983867" cy="1019961"/>
          </a:xfrm>
          <a:prstGeom prst="rect">
            <a:avLst/>
          </a:prstGeom>
        </p:spPr>
      </p:pic>
      <p:cxnSp>
        <p:nvCxnSpPr>
          <p:cNvPr id="8" name="Conector recto 7"/>
          <p:cNvCxnSpPr/>
          <p:nvPr/>
        </p:nvCxnSpPr>
        <p:spPr>
          <a:xfrm>
            <a:off x="2640022" y="2824242"/>
            <a:ext cx="3960033" cy="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282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1938244" y="1365318"/>
            <a:ext cx="7051198" cy="3662541"/>
          </a:xfrm>
          <a:prstGeom prst="rect">
            <a:avLst/>
          </a:prstGeom>
        </p:spPr>
        <p:txBody>
          <a:bodyPr wrap="square">
            <a:spAutoFit/>
          </a:bodyPr>
          <a:lstStyle/>
          <a:p>
            <a:r>
              <a:rPr lang="es-ES" sz="3200" dirty="0" smtClean="0"/>
              <a:t>“…Dios </a:t>
            </a:r>
            <a:r>
              <a:rPr lang="es-ES" sz="3200" dirty="0"/>
              <a:t>me ha mostrado el camino que el </a:t>
            </a:r>
            <a:r>
              <a:rPr lang="es-ES" sz="3200" b="1" dirty="0">
                <a:solidFill>
                  <a:srgbClr val="000000"/>
                </a:solidFill>
              </a:rPr>
              <a:t>pueblo </a:t>
            </a:r>
            <a:r>
              <a:rPr lang="es-ES" sz="3200" b="1" u="sng" dirty="0">
                <a:solidFill>
                  <a:srgbClr val="000000"/>
                </a:solidFill>
              </a:rPr>
              <a:t>adventista</a:t>
            </a:r>
            <a:r>
              <a:rPr lang="es-ES" sz="3200" b="1" dirty="0">
                <a:solidFill>
                  <a:srgbClr val="000000"/>
                </a:solidFill>
              </a:rPr>
              <a:t> ha de recorrer en viaje a la santa ciudad, así como la </a:t>
            </a:r>
            <a:r>
              <a:rPr lang="es-ES" sz="3200" b="1" u="sng" dirty="0">
                <a:solidFill>
                  <a:srgbClr val="000000"/>
                </a:solidFill>
              </a:rPr>
              <a:t>rica recompensa </a:t>
            </a:r>
            <a:r>
              <a:rPr lang="es-ES" sz="3200" dirty="0"/>
              <a:t>que se dará a quienes aguarden a su Señor cuando regrese del festín de bodas…</a:t>
            </a:r>
            <a:r>
              <a:rPr lang="es-ES" sz="3200" dirty="0" smtClean="0"/>
              <a:t>”</a:t>
            </a:r>
          </a:p>
          <a:p>
            <a:endParaRPr lang="es-ES_tradnl" sz="2000" dirty="0"/>
          </a:p>
          <a:p>
            <a:r>
              <a:rPr lang="es-ES_tradnl" sz="2000" i="1" dirty="0"/>
              <a:t>Primeros escritos</a:t>
            </a:r>
            <a:r>
              <a:rPr lang="es-ES_tradnl" sz="2000" dirty="0"/>
              <a:t>, pág. 13</a:t>
            </a:r>
          </a:p>
        </p:txBody>
      </p:sp>
      <p:sp>
        <p:nvSpPr>
          <p:cNvPr id="7" name="Marcador de pie de página 6"/>
          <p:cNvSpPr>
            <a:spLocks noGrp="1"/>
          </p:cNvSpPr>
          <p:nvPr>
            <p:ph type="ftr" sz="quarter" idx="11"/>
          </p:nvPr>
        </p:nvSpPr>
        <p:spPr>
          <a:xfrm>
            <a:off x="5062827" y="6356350"/>
            <a:ext cx="3622386"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42554411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ángulo 2"/>
          <p:cNvSpPr/>
          <p:nvPr/>
        </p:nvSpPr>
        <p:spPr>
          <a:xfrm>
            <a:off x="1801439" y="1025128"/>
            <a:ext cx="7271548" cy="4062651"/>
          </a:xfrm>
          <a:prstGeom prst="rect">
            <a:avLst/>
          </a:prstGeom>
        </p:spPr>
        <p:txBody>
          <a:bodyPr wrap="square">
            <a:spAutoFit/>
          </a:bodyPr>
          <a:lstStyle/>
          <a:p>
            <a:r>
              <a:rPr lang="es-ES" sz="2400" dirty="0"/>
              <a:t>“Las palabras son demasiado pobres para intentar una descripción del cielo. Siempre que se vuelve a presentar ante mi vista, el espectáculo me anonada de admiración. Arrobada por el insuperable esplendor y la excelsa gloria, dejo caer la pluma exclamando: “¡Oh! ¡qué amor, qué maravilloso amor!” El lenguaje más exaltado no bastaría para describir la gloria del cielo ni las incomparables profundidades del amor del Salvador</a:t>
            </a:r>
            <a:r>
              <a:rPr lang="es-ES" sz="2400" dirty="0" smtClean="0"/>
              <a:t>”</a:t>
            </a:r>
          </a:p>
          <a:p>
            <a:endParaRPr lang="es-ES_tradnl" sz="2400" dirty="0"/>
          </a:p>
          <a:p>
            <a:r>
              <a:rPr lang="es-ES_tradnl" sz="2000" dirty="0" smtClean="0"/>
              <a:t>Conflicto de los siglos, pág. 291 </a:t>
            </a:r>
            <a:r>
              <a:rPr lang="es-ES_tradnl" sz="2000" dirty="0"/>
              <a:t>(1858)</a:t>
            </a:r>
          </a:p>
        </p:txBody>
      </p:sp>
      <p:sp>
        <p:nvSpPr>
          <p:cNvPr id="7" name="Marcador de pie de página 6"/>
          <p:cNvSpPr>
            <a:spLocks noGrp="1"/>
          </p:cNvSpPr>
          <p:nvPr>
            <p:ph type="ftr" sz="quarter" idx="11"/>
          </p:nvPr>
        </p:nvSpPr>
        <p:spPr>
          <a:xfrm>
            <a:off x="4979282" y="6356350"/>
            <a:ext cx="3705931"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714707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6.jpg"/>
          <p:cNvPicPr>
            <a:picLocks noChangeAspect="1" noChangeArrowheads="1"/>
          </p:cNvPicPr>
          <p:nvPr/>
        </p:nvPicPr>
        <p:blipFill>
          <a:blip r:embed="rId3"/>
          <a:srcRect/>
          <a:stretch>
            <a:fillRect/>
          </a:stretch>
        </p:blipFill>
        <p:spPr bwMode="auto">
          <a:xfrm>
            <a:off x="0" y="-1"/>
            <a:ext cx="9144000" cy="6858001"/>
          </a:xfrm>
          <a:prstGeom prst="rect">
            <a:avLst/>
          </a:prstGeom>
          <a:noFill/>
        </p:spPr>
      </p:pic>
      <p:sp>
        <p:nvSpPr>
          <p:cNvPr id="3" name="Rectángulo 2"/>
          <p:cNvSpPr/>
          <p:nvPr/>
        </p:nvSpPr>
        <p:spPr>
          <a:xfrm>
            <a:off x="169822" y="1374501"/>
            <a:ext cx="8270955" cy="3447098"/>
          </a:xfrm>
          <a:prstGeom prst="rect">
            <a:avLst/>
          </a:prstGeom>
        </p:spPr>
        <p:txBody>
          <a:bodyPr wrap="square">
            <a:spAutoFit/>
          </a:bodyPr>
          <a:lstStyle/>
          <a:p>
            <a:r>
              <a:rPr lang="es-ES" sz="3200" b="1" dirty="0">
                <a:latin typeface="Adobe Garamond Pro"/>
                <a:cs typeface="Adobe Garamond Pro"/>
              </a:rPr>
              <a:t>“El programa de acontecimientos venideros está en las manos de nuestro Hacedor.  La Majestad del cielo tiene a su cargo el destino de las naciones, así como también lo que atañe a la iglesia</a:t>
            </a:r>
            <a:r>
              <a:rPr lang="es-ES" sz="3200" b="1" dirty="0" smtClean="0">
                <a:latin typeface="Adobe Garamond Pro"/>
                <a:cs typeface="Adobe Garamond Pro"/>
              </a:rPr>
              <a:t>”</a:t>
            </a:r>
          </a:p>
          <a:p>
            <a:endParaRPr lang="es-ES" sz="2000" dirty="0" smtClean="0"/>
          </a:p>
          <a:p>
            <a:endParaRPr lang="es-ES" sz="2000" dirty="0"/>
          </a:p>
          <a:p>
            <a:r>
              <a:rPr lang="es-ES" sz="2000" dirty="0" smtClean="0"/>
              <a:t> </a:t>
            </a:r>
            <a:r>
              <a:rPr lang="es-ES" sz="2000" i="1" dirty="0" smtClean="0"/>
              <a:t>El </a:t>
            </a:r>
            <a:r>
              <a:rPr lang="es-ES" sz="2000" i="1" dirty="0"/>
              <a:t>Discurso Maestro de Jesucristo</a:t>
            </a:r>
            <a:r>
              <a:rPr lang="es-ES" sz="2000" dirty="0"/>
              <a:t>, pág. 102 </a:t>
            </a:r>
            <a:r>
              <a:rPr lang="es-ES" sz="2000" dirty="0">
                <a:sym typeface="Symbol"/>
              </a:rPr>
              <a:t></a:t>
            </a:r>
            <a:r>
              <a:rPr lang="es-ES" sz="2000" dirty="0"/>
              <a:t>1956</a:t>
            </a:r>
            <a:r>
              <a:rPr lang="es-ES" sz="2000" dirty="0" smtClean="0">
                <a:sym typeface="Symbol"/>
              </a:rPr>
              <a:t></a:t>
            </a:r>
            <a:endParaRPr lang="es-ES_tradnl" sz="2000" dirty="0"/>
          </a:p>
        </p:txBody>
      </p:sp>
      <p:sp>
        <p:nvSpPr>
          <p:cNvPr id="7" name="Marcador de pie de página 6"/>
          <p:cNvSpPr>
            <a:spLocks noGrp="1"/>
          </p:cNvSpPr>
          <p:nvPr>
            <p:ph type="ftr" sz="quarter" idx="11"/>
          </p:nvPr>
        </p:nvSpPr>
        <p:spPr>
          <a:xfrm>
            <a:off x="5012700" y="6356350"/>
            <a:ext cx="3672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6015636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ntro White\Desktop\Plantillas EGW\plantilla7.jpg"/>
          <p:cNvPicPr>
            <a:picLocks noChangeAspect="1" noChangeArrowheads="1"/>
          </p:cNvPicPr>
          <p:nvPr/>
        </p:nvPicPr>
        <p:blipFill>
          <a:blip r:embed="rId3"/>
          <a:srcRect/>
          <a:stretch>
            <a:fillRect/>
          </a:stretch>
        </p:blipFill>
        <p:spPr bwMode="auto">
          <a:xfrm>
            <a:off x="-1" y="0"/>
            <a:ext cx="9144001" cy="6872310"/>
          </a:xfrm>
          <a:prstGeom prst="rect">
            <a:avLst/>
          </a:prstGeom>
          <a:noFill/>
        </p:spPr>
      </p:pic>
      <p:sp>
        <p:nvSpPr>
          <p:cNvPr id="3" name="Rectángulo 2"/>
          <p:cNvSpPr/>
          <p:nvPr/>
        </p:nvSpPr>
        <p:spPr>
          <a:xfrm>
            <a:off x="280920" y="1002456"/>
            <a:ext cx="6314752" cy="3170099"/>
          </a:xfrm>
          <a:prstGeom prst="rect">
            <a:avLst/>
          </a:prstGeom>
        </p:spPr>
        <p:txBody>
          <a:bodyPr wrap="square">
            <a:spAutoFit/>
          </a:bodyPr>
          <a:lstStyle/>
          <a:p>
            <a:r>
              <a:rPr lang="es-ES" sz="3200" dirty="0"/>
              <a:t>“No tenemos nada que temer en lo futuro, excepto que olvidemos la manera en que el Señor nos ha conducido y sus enseñanzas en nuestra historia pasada” </a:t>
            </a:r>
            <a:endParaRPr lang="es-ES" sz="3200" dirty="0" smtClean="0"/>
          </a:p>
          <a:p>
            <a:endParaRPr lang="es-ES_tradnl" sz="2000" dirty="0"/>
          </a:p>
          <a:p>
            <a:r>
              <a:rPr lang="es-ES_tradnl" sz="2000" i="1" dirty="0"/>
              <a:t>Joyas de los testimonios</a:t>
            </a:r>
            <a:r>
              <a:rPr lang="es-ES_tradnl" sz="2000" dirty="0"/>
              <a:t>, tomo 3, pág. 443</a:t>
            </a:r>
          </a:p>
        </p:txBody>
      </p:sp>
      <p:sp>
        <p:nvSpPr>
          <p:cNvPr id="7" name="Marcador de pie de página 6"/>
          <p:cNvSpPr>
            <a:spLocks noGrp="1"/>
          </p:cNvSpPr>
          <p:nvPr>
            <p:ph type="ftr" sz="quarter" idx="11"/>
          </p:nvPr>
        </p:nvSpPr>
        <p:spPr>
          <a:xfrm>
            <a:off x="5163081" y="6356350"/>
            <a:ext cx="3522132"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117281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345" y="1905136"/>
            <a:ext cx="3893196" cy="969270"/>
          </a:xfrm>
        </p:spPr>
        <p:txBody>
          <a:bodyPr/>
          <a:lstStyle/>
          <a:p>
            <a:r>
              <a:rPr lang="es-ES" sz="4800" b="1" dirty="0" smtClean="0"/>
              <a:t>6  Postulados</a:t>
            </a:r>
            <a:endParaRPr lang="es-ES" sz="4800" b="1" dirty="0"/>
          </a:p>
        </p:txBody>
      </p:sp>
      <p:sp>
        <p:nvSpPr>
          <p:cNvPr id="4" name="Marcador de texto 3"/>
          <p:cNvSpPr>
            <a:spLocks noGrp="1"/>
          </p:cNvSpPr>
          <p:nvPr>
            <p:ph type="body" sz="half" idx="2"/>
          </p:nvPr>
        </p:nvSpPr>
        <p:spPr>
          <a:xfrm>
            <a:off x="267345" y="3125059"/>
            <a:ext cx="3699537" cy="2356328"/>
          </a:xfrm>
        </p:spPr>
        <p:txBody>
          <a:bodyPr>
            <a:normAutofit/>
          </a:bodyPr>
          <a:lstStyle/>
          <a:p>
            <a:pPr algn="ctr"/>
            <a:r>
              <a:rPr lang="es-ES" sz="4000" b="1" dirty="0" smtClean="0">
                <a:solidFill>
                  <a:srgbClr val="FEEF37"/>
                </a:solidFill>
              </a:rPr>
              <a:t>Iglesia</a:t>
            </a:r>
          </a:p>
          <a:p>
            <a:pPr algn="ctr"/>
            <a:endParaRPr lang="es-ES" sz="1800" b="1" dirty="0">
              <a:solidFill>
                <a:srgbClr val="FEEF37"/>
              </a:solidFill>
            </a:endParaRPr>
          </a:p>
          <a:p>
            <a:pPr algn="ctr"/>
            <a:r>
              <a:rPr lang="es-ES" sz="4000" dirty="0" smtClean="0">
                <a:solidFill>
                  <a:srgbClr val="FFFFFF"/>
                </a:solidFill>
              </a:rPr>
              <a:t>Elena G. White</a:t>
            </a:r>
            <a:endParaRPr lang="es-ES" sz="4000" dirty="0">
              <a:solidFill>
                <a:srgbClr val="FFFFFF"/>
              </a:solidFill>
            </a:endParaRPr>
          </a:p>
        </p:txBody>
      </p:sp>
      <p:pic>
        <p:nvPicPr>
          <p:cNvPr id="5" name="Imagen 4" descr="rbm2_2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9413" y="1052827"/>
            <a:ext cx="3706357" cy="4984436"/>
          </a:xfrm>
          <a:prstGeom prst="rect">
            <a:avLst/>
          </a:prstGeom>
        </p:spPr>
      </p:pic>
      <p:pic>
        <p:nvPicPr>
          <p:cNvPr id="7" name="Imagen 6"/>
          <p:cNvPicPr>
            <a:picLocks noChangeAspect="1"/>
          </p:cNvPicPr>
          <p:nvPr/>
        </p:nvPicPr>
        <p:blipFill>
          <a:blip r:embed="rId4"/>
          <a:stretch>
            <a:fillRect/>
          </a:stretch>
        </p:blipFill>
        <p:spPr>
          <a:xfrm>
            <a:off x="5333212" y="2423175"/>
            <a:ext cx="3372177" cy="885709"/>
          </a:xfrm>
          <a:prstGeom prst="rect">
            <a:avLst/>
          </a:prstGeom>
          <a:ln>
            <a:noFill/>
          </a:ln>
          <a:effectLst>
            <a:softEdge rad="112500"/>
          </a:effectLst>
        </p:spPr>
      </p:pic>
      <p:pic>
        <p:nvPicPr>
          <p:cNvPr id="8" name="Imagen 7"/>
          <p:cNvPicPr>
            <a:picLocks noChangeAspect="1"/>
          </p:cNvPicPr>
          <p:nvPr/>
        </p:nvPicPr>
        <p:blipFill>
          <a:blip r:embed="rId5"/>
          <a:stretch>
            <a:fillRect/>
          </a:stretch>
        </p:blipFill>
        <p:spPr>
          <a:xfrm>
            <a:off x="4304990" y="5681925"/>
            <a:ext cx="650558" cy="674425"/>
          </a:xfrm>
          <a:prstGeom prst="rect">
            <a:avLst/>
          </a:prstGeom>
        </p:spPr>
      </p:pic>
      <p:sp>
        <p:nvSpPr>
          <p:cNvPr id="10" name="Marcador de pie de página 9"/>
          <p:cNvSpPr>
            <a:spLocks noGrp="1"/>
          </p:cNvSpPr>
          <p:nvPr>
            <p:ph type="ftr" sz="quarter" idx="11"/>
          </p:nvPr>
        </p:nvSpPr>
        <p:spPr>
          <a:xfrm>
            <a:off x="5149414" y="6356350"/>
            <a:ext cx="3535800"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9558788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3804" y="243354"/>
            <a:ext cx="4478960" cy="923330"/>
          </a:xfrm>
          <a:prstGeom prst="rect">
            <a:avLst/>
          </a:prstGeom>
          <a:noFill/>
        </p:spPr>
        <p:txBody>
          <a:bodyPr wrap="none" lIns="91440" tIns="45720" rIns="91440" bIns="45720">
            <a:spAutoFit/>
          </a:bodyPr>
          <a:lstStyle/>
          <a:p>
            <a:pPr algn="ctr"/>
            <a:r>
              <a:rPr lang="es-ES_tradnl" sz="5400" b="1" u="sng" dirty="0" smtClean="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rPr>
              <a:t>1er. Postulado</a:t>
            </a:r>
            <a:endParaRPr lang="es-ES_tradnl" sz="5400" b="1" u="sng" cap="none" spc="0" dirty="0">
              <a:ln w="12700">
                <a:solidFill>
                  <a:schemeClr val="tx2">
                    <a:satMod val="155000"/>
                  </a:schemeClr>
                </a:solidFill>
                <a:prstDash val="solid"/>
              </a:ln>
              <a:solidFill>
                <a:srgbClr val="FFDF41"/>
              </a:solidFill>
              <a:effectLst>
                <a:outerShdw blurRad="41275" dist="20320" dir="1800000" algn="tl" rotWithShape="0">
                  <a:srgbClr val="000000">
                    <a:alpha val="40000"/>
                  </a:srgbClr>
                </a:outerShdw>
              </a:effectLst>
            </a:endParaRPr>
          </a:p>
        </p:txBody>
      </p:sp>
      <p:sp>
        <p:nvSpPr>
          <p:cNvPr id="3" name="Rectángulo 2"/>
          <p:cNvSpPr/>
          <p:nvPr/>
        </p:nvSpPr>
        <p:spPr>
          <a:xfrm>
            <a:off x="449973" y="1448610"/>
            <a:ext cx="8421346" cy="3939540"/>
          </a:xfrm>
          <a:prstGeom prst="rect">
            <a:avLst/>
          </a:prstGeom>
          <a:noFill/>
        </p:spPr>
        <p:txBody>
          <a:bodyPr wrap="none" lIns="91440" tIns="45720" rIns="91440" bIns="45720">
            <a:spAutoFit/>
          </a:bodyPr>
          <a:lstStyle/>
          <a:p>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Elena G. White </a:t>
            </a:r>
            <a:r>
              <a:rPr lang="es-ES_tradnl" sz="50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reconoce</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que</a:t>
            </a:r>
          </a:p>
          <a:p>
            <a:r>
              <a:rPr lang="es-ES_tradnl" sz="50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h</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acia el </a:t>
            </a:r>
            <a:r>
              <a:rPr lang="es-ES_tradnl" sz="5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fin</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del tiempo la </a:t>
            </a:r>
          </a:p>
          <a:p>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iglesia enfrentará una</a:t>
            </a:r>
          </a:p>
          <a:p>
            <a:r>
              <a:rPr lang="es-ES" sz="50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severa</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a:t>
            </a:r>
            <a:r>
              <a:rPr lang="es-ES_tradnl" sz="50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crisis</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 y una </a:t>
            </a:r>
            <a:r>
              <a:rPr lang="es-ES_tradnl" sz="5000" b="1" u="sng"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prueba</a:t>
            </a:r>
          </a:p>
          <a:p>
            <a:r>
              <a:rPr lang="es-ES" sz="50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d</a:t>
            </a:r>
            <a:r>
              <a:rPr lang="es-ES_tradnl" sz="50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e gran dimensión</a:t>
            </a:r>
            <a:r>
              <a:rPr lang="es-ES_tradnl" sz="50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t>
            </a:r>
            <a:endParaRPr lang="es-ES_tradnl" sz="50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Imagen 3"/>
          <p:cNvPicPr>
            <a:picLocks noChangeAspect="1"/>
          </p:cNvPicPr>
          <p:nvPr/>
        </p:nvPicPr>
        <p:blipFill>
          <a:blip r:embed="rId2"/>
          <a:stretch>
            <a:fillRect/>
          </a:stretch>
        </p:blipFill>
        <p:spPr>
          <a:xfrm>
            <a:off x="217217" y="5806532"/>
            <a:ext cx="882565" cy="914943"/>
          </a:xfrm>
          <a:prstGeom prst="rect">
            <a:avLst/>
          </a:prstGeom>
        </p:spPr>
      </p:pic>
      <p:sp>
        <p:nvSpPr>
          <p:cNvPr id="8" name="Marcador de pie de página 7"/>
          <p:cNvSpPr>
            <a:spLocks noGrp="1"/>
          </p:cNvSpPr>
          <p:nvPr>
            <p:ph type="ftr" sz="quarter" idx="11"/>
          </p:nvPr>
        </p:nvSpPr>
        <p:spPr>
          <a:xfrm>
            <a:off x="5096245" y="6356350"/>
            <a:ext cx="3588968"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4650039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72" y="111173"/>
            <a:ext cx="8229600" cy="1660244"/>
          </a:xfrm>
        </p:spPr>
        <p:txBody>
          <a:bodyPr/>
          <a:lstStyle/>
          <a:p>
            <a:pPr algn="l"/>
            <a:r>
              <a:rPr lang="es-ES" sz="4000" u="sng" dirty="0" smtClean="0">
                <a:solidFill>
                  <a:srgbClr val="FFDF41"/>
                </a:solidFill>
              </a:rPr>
              <a:t>1er. Postulado</a:t>
            </a:r>
            <a:r>
              <a:rPr lang="es-ES" sz="4000" dirty="0" smtClean="0">
                <a:solidFill>
                  <a:srgbClr val="FFDF41"/>
                </a:solidFill>
              </a:rPr>
              <a:t>: </a:t>
            </a:r>
            <a:r>
              <a:rPr lang="es-ES" sz="3600" dirty="0"/>
              <a:t>H</a:t>
            </a:r>
            <a:r>
              <a:rPr lang="es-ES" sz="3600" dirty="0" smtClean="0"/>
              <a:t>acia el fin, la iglesia enfrentará severa crisis y pruebas…</a:t>
            </a:r>
            <a:endParaRPr lang="es-ES" sz="3600" dirty="0"/>
          </a:p>
        </p:txBody>
      </p:sp>
      <p:sp>
        <p:nvSpPr>
          <p:cNvPr id="3" name="Marcador de contenido 2"/>
          <p:cNvSpPr>
            <a:spLocks noGrp="1"/>
          </p:cNvSpPr>
          <p:nvPr>
            <p:ph idx="1"/>
          </p:nvPr>
        </p:nvSpPr>
        <p:spPr>
          <a:xfrm>
            <a:off x="451143" y="2891089"/>
            <a:ext cx="8504881" cy="3161368"/>
          </a:xfrm>
        </p:spPr>
        <p:txBody>
          <a:bodyPr>
            <a:noAutofit/>
          </a:bodyPr>
          <a:lstStyle/>
          <a:p>
            <a:r>
              <a:rPr lang="es-ES" sz="3200" b="1" dirty="0" smtClean="0"/>
              <a:t>Dan</a:t>
            </a:r>
            <a:r>
              <a:rPr lang="es-ES" sz="3200" b="1" dirty="0"/>
              <a:t>. 12</a:t>
            </a:r>
            <a:r>
              <a:rPr lang="es-ES" sz="3200" b="1" dirty="0" smtClean="0"/>
              <a:t>:1 </a:t>
            </a:r>
            <a:r>
              <a:rPr lang="es-ES" sz="2800" dirty="0" smtClean="0"/>
              <a:t>“…será tiempo de angustia…”</a:t>
            </a:r>
            <a:r>
              <a:rPr lang="es-ES" sz="3200" b="1" dirty="0" smtClean="0"/>
              <a:t> </a:t>
            </a:r>
          </a:p>
          <a:p>
            <a:r>
              <a:rPr lang="es-ES" sz="3200" b="1" dirty="0" smtClean="0"/>
              <a:t>2ª</a:t>
            </a:r>
            <a:r>
              <a:rPr lang="es-ES" sz="3200" b="1" dirty="0"/>
              <a:t>. Tim. 3: 1, 11, </a:t>
            </a:r>
            <a:r>
              <a:rPr lang="es-ES" sz="3200" b="1" dirty="0" smtClean="0"/>
              <a:t>12 </a:t>
            </a:r>
            <a:r>
              <a:rPr lang="es-ES" sz="2800" dirty="0" smtClean="0"/>
              <a:t>“…tiempos peligrosos”</a:t>
            </a:r>
            <a:endParaRPr lang="es-ES" sz="3200" b="1" dirty="0" smtClean="0"/>
          </a:p>
          <a:p>
            <a:r>
              <a:rPr lang="es-ES" sz="3200" b="1" dirty="0" err="1" smtClean="0"/>
              <a:t>Apoc</a:t>
            </a:r>
            <a:r>
              <a:rPr lang="es-ES" sz="3200" b="1" dirty="0" smtClean="0"/>
              <a:t>. 12: 17; 19: 10 </a:t>
            </a:r>
            <a:r>
              <a:rPr lang="es-ES" sz="2800" dirty="0" smtClean="0"/>
              <a:t>“…se llenó de ira contra…”</a:t>
            </a:r>
            <a:endParaRPr lang="es-ES" sz="3200" b="1" dirty="0" smtClean="0"/>
          </a:p>
          <a:p>
            <a:r>
              <a:rPr lang="es-ES" sz="3200" b="1" dirty="0" smtClean="0"/>
              <a:t>Mat. 24: 9, 20, 21 </a:t>
            </a:r>
            <a:r>
              <a:rPr lang="es-ES" sz="2800" dirty="0" smtClean="0"/>
              <a:t>“…seréis aborrecidos de todos…”</a:t>
            </a:r>
            <a:endParaRPr lang="es-ES_tradnl" sz="3200" b="1" dirty="0"/>
          </a:p>
          <a:p>
            <a:endParaRPr lang="es-ES" sz="3600" b="1" dirty="0"/>
          </a:p>
        </p:txBody>
      </p:sp>
      <p:sp>
        <p:nvSpPr>
          <p:cNvPr id="4" name="Rectángulo 3"/>
          <p:cNvSpPr/>
          <p:nvPr/>
        </p:nvSpPr>
        <p:spPr>
          <a:xfrm>
            <a:off x="789902" y="1967759"/>
            <a:ext cx="2226654" cy="923330"/>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rPr>
              <a:t>Biblia:</a:t>
            </a:r>
            <a:endParaRPr lang="es-ES_tradnl" sz="5400" b="1" cap="none" spc="0" dirty="0">
              <a:ln w="12700">
                <a:solidFill>
                  <a:schemeClr val="tx2">
                    <a:satMod val="155000"/>
                  </a:schemeClr>
                </a:solidFill>
                <a:prstDash val="solid"/>
              </a:ln>
              <a:solidFill>
                <a:srgbClr val="0C164F"/>
              </a:solidFill>
              <a:effectLst>
                <a:outerShdw blurRad="41275" dist="20320" dir="1800000" algn="tl" rotWithShape="0">
                  <a:srgbClr val="000000">
                    <a:alpha val="40000"/>
                  </a:srgbClr>
                </a:outerShdw>
              </a:effectLst>
            </a:endParaRPr>
          </a:p>
        </p:txBody>
      </p:sp>
      <p:pic>
        <p:nvPicPr>
          <p:cNvPr id="5" name="Imagen 4"/>
          <p:cNvPicPr>
            <a:picLocks noChangeAspect="1"/>
          </p:cNvPicPr>
          <p:nvPr/>
        </p:nvPicPr>
        <p:blipFill>
          <a:blip r:embed="rId2"/>
          <a:stretch>
            <a:fillRect/>
          </a:stretch>
        </p:blipFill>
        <p:spPr>
          <a:xfrm>
            <a:off x="334180" y="5906019"/>
            <a:ext cx="763333" cy="791336"/>
          </a:xfrm>
          <a:prstGeom prst="rect">
            <a:avLst/>
          </a:prstGeom>
        </p:spPr>
      </p:pic>
      <p:sp>
        <p:nvSpPr>
          <p:cNvPr id="9" name="Marcador de pie de página 8"/>
          <p:cNvSpPr>
            <a:spLocks noGrp="1"/>
          </p:cNvSpPr>
          <p:nvPr>
            <p:ph type="ftr" sz="quarter" idx="11"/>
          </p:nvPr>
        </p:nvSpPr>
        <p:spPr>
          <a:xfrm>
            <a:off x="4888827" y="6356350"/>
            <a:ext cx="3846513"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24579256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entro White\Desktop\Plantillas EGW\Plantilla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Rectángulo 1"/>
          <p:cNvSpPr/>
          <p:nvPr/>
        </p:nvSpPr>
        <p:spPr>
          <a:xfrm>
            <a:off x="1985238" y="871542"/>
            <a:ext cx="6870532" cy="3323987"/>
          </a:xfrm>
          <a:prstGeom prst="rect">
            <a:avLst/>
          </a:prstGeom>
        </p:spPr>
        <p:txBody>
          <a:bodyPr wrap="square">
            <a:spAutoFit/>
          </a:bodyPr>
          <a:lstStyle/>
          <a:p>
            <a:r>
              <a:rPr lang="es-ES" sz="3200" dirty="0"/>
              <a:t>“</a:t>
            </a:r>
            <a:r>
              <a:rPr lang="es-ES" sz="3200" b="1" dirty="0"/>
              <a:t>Pronto los hijos de Dios serán probados por</a:t>
            </a:r>
            <a:r>
              <a:rPr lang="es-ES" sz="3200" dirty="0"/>
              <a:t> </a:t>
            </a:r>
            <a:r>
              <a:rPr lang="es-ES" sz="3200" b="1" dirty="0"/>
              <a:t>intensas pruebas</a:t>
            </a:r>
            <a:r>
              <a:rPr lang="es-ES" sz="3200" dirty="0"/>
              <a:t>, y muchos de aquellos que ahora parecen ser sinceros y fieles resultarán vil metal…”</a:t>
            </a:r>
            <a:r>
              <a:rPr lang="es-ES_tradnl" sz="3200" dirty="0"/>
              <a:t> </a:t>
            </a:r>
            <a:endParaRPr lang="es-ES_tradnl" sz="3200" dirty="0" smtClean="0"/>
          </a:p>
          <a:p>
            <a:endParaRPr lang="es-ES_tradnl" sz="3200" i="1" dirty="0"/>
          </a:p>
          <a:p>
            <a:r>
              <a:rPr lang="es-ES_tradnl" sz="2000" i="1" dirty="0" smtClean="0"/>
              <a:t>Joyas </a:t>
            </a:r>
            <a:r>
              <a:rPr lang="es-ES_tradnl" sz="2000" i="1" dirty="0"/>
              <a:t>de los testimonios</a:t>
            </a:r>
            <a:r>
              <a:rPr lang="es-ES_tradnl" sz="2000" dirty="0"/>
              <a:t>, tomo 2, pág. 31 (1882)</a:t>
            </a:r>
          </a:p>
        </p:txBody>
      </p:sp>
      <p:sp>
        <p:nvSpPr>
          <p:cNvPr id="7" name="Marcador de pie de página 6"/>
          <p:cNvSpPr>
            <a:spLocks noGrp="1"/>
          </p:cNvSpPr>
          <p:nvPr>
            <p:ph type="ftr" sz="quarter" idx="11"/>
          </p:nvPr>
        </p:nvSpPr>
        <p:spPr>
          <a:xfrm>
            <a:off x="5146372" y="6356350"/>
            <a:ext cx="3538841" cy="365125"/>
          </a:xfrm>
        </p:spPr>
        <p:txBody>
          <a:bodyPr/>
          <a:lstStyle/>
          <a:p>
            <a:r>
              <a:rPr lang="es-ES_tradnl" smtClean="0"/>
              <a:t>La Iglesia Adventista hacia el fin del tiempo</a:t>
            </a:r>
            <a:endParaRPr lang="en-US" dirty="0"/>
          </a:p>
        </p:txBody>
      </p:sp>
    </p:spTree>
    <p:extLst>
      <p:ext uri="{BB962C8B-B14F-4D97-AF65-F5344CB8AC3E}">
        <p14:creationId xmlns:p14="http://schemas.microsoft.com/office/powerpoint/2010/main" val="34841586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é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Génesis.thmx</Template>
  <TotalTime>3287</TotalTime>
  <Words>3454</Words>
  <Application>Microsoft Office PowerPoint</Application>
  <PresentationFormat>Presentación en pantalla (4:3)</PresentationFormat>
  <Paragraphs>339</Paragraphs>
  <Slides>53</Slides>
  <Notes>24</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53</vt:i4>
      </vt:variant>
    </vt:vector>
  </HeadingPairs>
  <TitlesOfParts>
    <vt:vector size="55" baseType="lpstr">
      <vt:lpstr>Génesis</vt:lpstr>
      <vt:lpstr>\\localhost\Users\jjandrade\Desktop\Monterrey\Macintosh HD:Users:jjandrade:Documents:Base Bíblica para un Profeta Moderno.docx!OLE_LINK1</vt:lpstr>
      <vt:lpstr>Presentación de PowerPoint</vt:lpstr>
      <vt:lpstr>3 Preocupaciones</vt:lpstr>
      <vt:lpstr>Presentación de PowerPoint</vt:lpstr>
      <vt:lpstr>  “La Iglesia Adventista hacia el tiempo del fin”</vt:lpstr>
      <vt:lpstr>Misión </vt:lpstr>
      <vt:lpstr>6  Postulados</vt:lpstr>
      <vt:lpstr>Presentación de PowerPoint</vt:lpstr>
      <vt:lpstr>1er. Postulado: Hacia el fin, la iglesia enfrentará severa crisis y pruebas…</vt:lpstr>
      <vt:lpstr>Presentación de PowerPoint</vt:lpstr>
      <vt:lpstr>Presentación de PowerPoint</vt:lpstr>
      <vt:lpstr>Presentación de PowerPoint</vt:lpstr>
      <vt:lpstr>Elena G. White</vt:lpstr>
      <vt:lpstr>Zarandeo</vt:lpstr>
      <vt:lpstr>Presentación de PowerPoint</vt:lpstr>
      <vt:lpstr>Presentación de PowerPoint</vt:lpstr>
      <vt:lpstr>Presentación de PowerPoint</vt:lpstr>
      <vt:lpstr>Presentación de PowerPoint</vt:lpstr>
      <vt:lpstr>2do. Postulado: Los conflictos no son señal de fracaso…el cumplimiento de la misión y la historia de…</vt:lpstr>
      <vt:lpstr>La historia de nuestra iglesia también …</vt:lpstr>
      <vt:lpstr>Presentación de PowerPoint</vt:lpstr>
      <vt:lpstr>Concepto de Iglesia</vt:lpstr>
      <vt:lpstr>Presentación de PowerPoint</vt:lpstr>
      <vt:lpstr>Presentación de PowerPoint</vt:lpstr>
      <vt:lpstr>Presentación de PowerPoint</vt:lpstr>
      <vt:lpstr>Presentación de PowerPoint</vt:lpstr>
      <vt:lpstr>¿Cómo que no depende de nosotros?</vt:lpstr>
      <vt:lpstr>Presentación de PowerPoint</vt:lpstr>
      <vt:lpstr>Presentación de PowerPoint</vt:lpstr>
      <vt:lpstr>Presentación de PowerPoint</vt:lpstr>
      <vt:lpstr>Presentación de PowerPoint</vt:lpstr>
      <vt:lpstr>Presentación de PowerPoint</vt:lpstr>
      <vt:lpstr>¿Cómo?  ¿Cuándo?</vt:lpstr>
      <vt:lpstr>Presentación de PowerPoint</vt:lpstr>
      <vt:lpstr>Presentación de PowerPoint</vt:lpstr>
      <vt:lpstr>Presentación de PowerPoint</vt:lpstr>
      <vt:lpstr>Iglesia hacia el fin del tiempo  ocupada 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Grupos disidentes</vt:lpstr>
      <vt:lpstr>Presentación de PowerPoint</vt:lpstr>
      <vt:lpstr>Presentación de PowerPoint</vt:lpstr>
      <vt:lpstr>Presentación de PowerPoint</vt:lpstr>
      <vt:lpstr>Presentación de PowerPoint</vt:lpstr>
      <vt:lpstr>Herencia gloriosa para la iglesia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Elena G. White sobre Iglesia hacia el fin del tiempo</dc:title>
  <dc:creator>J.J. Andrade</dc:creator>
  <cp:lastModifiedBy>Diego</cp:lastModifiedBy>
  <cp:revision>220</cp:revision>
  <dcterms:created xsi:type="dcterms:W3CDTF">2011-10-14T14:46:25Z</dcterms:created>
  <dcterms:modified xsi:type="dcterms:W3CDTF">2014-08-08T15:31:28Z</dcterms:modified>
</cp:coreProperties>
</file>