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4" r:id="rId5"/>
    <p:sldId id="260" r:id="rId6"/>
    <p:sldId id="304" r:id="rId7"/>
    <p:sldId id="263" r:id="rId8"/>
    <p:sldId id="296" r:id="rId9"/>
    <p:sldId id="292" r:id="rId10"/>
    <p:sldId id="294" r:id="rId11"/>
    <p:sldId id="293" r:id="rId12"/>
    <p:sldId id="295" r:id="rId13"/>
    <p:sldId id="265" r:id="rId14"/>
    <p:sldId id="266" r:id="rId15"/>
    <p:sldId id="285" r:id="rId16"/>
    <p:sldId id="268" r:id="rId17"/>
    <p:sldId id="267" r:id="rId18"/>
    <p:sldId id="276" r:id="rId19"/>
    <p:sldId id="287" r:id="rId20"/>
    <p:sldId id="272" r:id="rId21"/>
    <p:sldId id="288" r:id="rId22"/>
    <p:sldId id="286" r:id="rId23"/>
    <p:sldId id="277" r:id="rId24"/>
    <p:sldId id="270" r:id="rId25"/>
    <p:sldId id="275" r:id="rId26"/>
    <p:sldId id="282" r:id="rId27"/>
    <p:sldId id="281" r:id="rId28"/>
    <p:sldId id="305" r:id="rId29"/>
    <p:sldId id="284" r:id="rId30"/>
    <p:sldId id="280" r:id="rId31"/>
    <p:sldId id="289" r:id="rId32"/>
    <p:sldId id="283" r:id="rId33"/>
    <p:sldId id="297" r:id="rId34"/>
    <p:sldId id="298" r:id="rId35"/>
    <p:sldId id="299" r:id="rId36"/>
    <p:sldId id="300" r:id="rId37"/>
    <p:sldId id="301" r:id="rId38"/>
    <p:sldId id="302" r:id="rId39"/>
    <p:sldId id="303" r:id="rId40"/>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03EF"/>
    <a:srgbClr val="FEE2FA"/>
    <a:srgbClr val="000000"/>
    <a:srgbClr val="006600"/>
    <a:srgbClr val="FFFF99"/>
    <a:srgbClr val="FAFC9C"/>
    <a:srgbClr val="FDFD7F"/>
    <a:srgbClr val="002DBC"/>
    <a:srgbClr val="F8FEBA"/>
    <a:srgbClr val="F6FE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250" autoAdjust="0"/>
    <p:restoredTop sz="94434" autoAdjust="0"/>
  </p:normalViewPr>
  <p:slideViewPr>
    <p:cSldViewPr snapToGrid="0">
      <p:cViewPr varScale="1">
        <p:scale>
          <a:sx n="92" d="100"/>
          <a:sy n="92" d="100"/>
        </p:scale>
        <p:origin x="816" y="90"/>
      </p:cViewPr>
      <p:guideLst>
        <p:guide orient="horz" pos="2160"/>
        <p:guide pos="2880"/>
      </p:guideLst>
    </p:cSldViewPr>
  </p:slideViewPr>
  <p:outlineViewPr>
    <p:cViewPr>
      <p:scale>
        <a:sx n="33" d="100"/>
        <a:sy n="33" d="100"/>
      </p:scale>
      <p:origin x="0" y="-936"/>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DB3E37CF-60CA-4F7E-AC7F-8886A49B619B}" type="datetimeFigureOut">
              <a:rPr lang="es-CO" smtClean="0"/>
              <a:t>28/07/2014</a:t>
            </a:fld>
            <a:endParaRPr lang="es-CO" dirty="0"/>
          </a:p>
        </p:txBody>
      </p:sp>
      <p:sp>
        <p:nvSpPr>
          <p:cNvPr id="5" name="Footer Placeholder 4"/>
          <p:cNvSpPr>
            <a:spLocks noGrp="1"/>
          </p:cNvSpPr>
          <p:nvPr>
            <p:ph type="ftr" sz="quarter" idx="11"/>
          </p:nvPr>
        </p:nvSpPr>
        <p:spPr>
          <a:xfrm>
            <a:off x="914400" y="4323846"/>
            <a:ext cx="4880610" cy="365125"/>
          </a:xfrm>
        </p:spPr>
        <p:txBody>
          <a:bodyPr/>
          <a:lstStyle/>
          <a:p>
            <a:endParaRPr lang="es-CO" dirty="0"/>
          </a:p>
        </p:txBody>
      </p:sp>
      <p:sp>
        <p:nvSpPr>
          <p:cNvPr id="6" name="Slide Number Placeholder 5"/>
          <p:cNvSpPr>
            <a:spLocks noGrp="1"/>
          </p:cNvSpPr>
          <p:nvPr>
            <p:ph type="sldNum" sz="quarter" idx="12"/>
          </p:nvPr>
        </p:nvSpPr>
        <p:spPr>
          <a:xfrm>
            <a:off x="6057900" y="1430867"/>
            <a:ext cx="2171700" cy="365125"/>
          </a:xfrm>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350401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3718852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DB3E37CF-60CA-4F7E-AC7F-8886A49B619B}" type="datetimeFigureOut">
              <a:rPr lang="es-CO" smtClean="0"/>
              <a:t>28/07/2014</a:t>
            </a:fld>
            <a:endParaRPr lang="es-CO" dirty="0"/>
          </a:p>
        </p:txBody>
      </p:sp>
      <p:sp>
        <p:nvSpPr>
          <p:cNvPr id="5" name="Footer Placeholder 4"/>
          <p:cNvSpPr>
            <a:spLocks noGrp="1"/>
          </p:cNvSpPr>
          <p:nvPr>
            <p:ph type="ftr" sz="quarter" idx="11"/>
          </p:nvPr>
        </p:nvSpPr>
        <p:spPr>
          <a:xfrm>
            <a:off x="594360" y="381001"/>
            <a:ext cx="4830656" cy="365125"/>
          </a:xfrm>
        </p:spPr>
        <p:txBody>
          <a:bodyPr/>
          <a:lstStyle/>
          <a:p>
            <a:endParaRPr lang="es-CO" dirty="0"/>
          </a:p>
        </p:txBody>
      </p:sp>
      <p:sp>
        <p:nvSpPr>
          <p:cNvPr id="6" name="Slide Number Placeholder 5"/>
          <p:cNvSpPr>
            <a:spLocks noGrp="1"/>
          </p:cNvSpPr>
          <p:nvPr>
            <p:ph type="sldNum" sz="quarter" idx="12"/>
          </p:nvPr>
        </p:nvSpPr>
        <p:spPr>
          <a:xfrm>
            <a:off x="7882466" y="381001"/>
            <a:ext cx="667173" cy="365125"/>
          </a:xfrm>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386071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669600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94359" y="3132667"/>
            <a:ext cx="3910579" cy="31309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2098" y="3132667"/>
            <a:ext cx="3907541" cy="31309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8" name="Footer Placeholder 7"/>
          <p:cNvSpPr>
            <a:spLocks noGrp="1"/>
          </p:cNvSpPr>
          <p:nvPr>
            <p:ph type="ftr" sz="quarter" idx="11"/>
          </p:nvPr>
        </p:nvSpPr>
        <p:spPr/>
        <p:txBody>
          <a:bodyPr/>
          <a:lstStyle/>
          <a:p>
            <a:endParaRPr lang="es-CO" dirty="0"/>
          </a:p>
        </p:txBody>
      </p:sp>
      <p:sp>
        <p:nvSpPr>
          <p:cNvPr id="9" name="Slide Number Placeholder 8"/>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3613930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4" name="Footer Placeholder 3"/>
          <p:cNvSpPr>
            <a:spLocks noGrp="1"/>
          </p:cNvSpPr>
          <p:nvPr>
            <p:ph type="ftr" sz="quarter" idx="11"/>
          </p:nvPr>
        </p:nvSpPr>
        <p:spPr/>
        <p:txBody>
          <a:bodyPr/>
          <a:lstStyle/>
          <a:p>
            <a:endParaRPr lang="es-CO" dirty="0"/>
          </a:p>
        </p:txBody>
      </p:sp>
      <p:sp>
        <p:nvSpPr>
          <p:cNvPr id="5" name="Slide Number Placeholder 4"/>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4231924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3" name="Footer Placeholder 2"/>
          <p:cNvSpPr>
            <a:spLocks noGrp="1"/>
          </p:cNvSpPr>
          <p:nvPr>
            <p:ph type="ftr" sz="quarter" idx="11"/>
          </p:nvPr>
        </p:nvSpPr>
        <p:spPr/>
        <p:txBody>
          <a:bodyPr/>
          <a:lstStyle/>
          <a:p>
            <a:endParaRPr lang="es-CO" dirty="0"/>
          </a:p>
        </p:txBody>
      </p:sp>
      <p:sp>
        <p:nvSpPr>
          <p:cNvPr id="4" name="Slide Number Placeholder 3"/>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035192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333643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88012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2417459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a:xfrm>
            <a:off x="594360" y="381001"/>
            <a:ext cx="4830656" cy="365125"/>
          </a:xfrm>
        </p:spPr>
        <p:txBody>
          <a:bodyPr/>
          <a:lstStyle/>
          <a:p>
            <a:endParaRPr lang="es-CO" dirty="0"/>
          </a:p>
        </p:txBody>
      </p:sp>
      <p:sp>
        <p:nvSpPr>
          <p:cNvPr id="7" name="Slide Number Placeholder 6"/>
          <p:cNvSpPr>
            <a:spLocks noGrp="1"/>
          </p:cNvSpPr>
          <p:nvPr>
            <p:ph type="sldNum" sz="quarter" idx="12"/>
          </p:nvPr>
        </p:nvSpPr>
        <p:spPr>
          <a:xfrm>
            <a:off x="7882466" y="381001"/>
            <a:ext cx="667174" cy="365125"/>
          </a:xfrm>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4266347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a:xfrm>
            <a:off x="594360" y="379438"/>
            <a:ext cx="4830656" cy="365125"/>
          </a:xfrm>
        </p:spPr>
        <p:txBody>
          <a:bodyPr/>
          <a:lstStyle/>
          <a:p>
            <a:endParaRPr lang="es-CO" dirty="0"/>
          </a:p>
        </p:txBody>
      </p:sp>
      <p:sp>
        <p:nvSpPr>
          <p:cNvPr id="7" name="Slide Number Placeholder 6"/>
          <p:cNvSpPr>
            <a:spLocks noGrp="1"/>
          </p:cNvSpPr>
          <p:nvPr>
            <p:ph type="sldNum" sz="quarter" idx="12"/>
          </p:nvPr>
        </p:nvSpPr>
        <p:spPr>
          <a:xfrm>
            <a:off x="7882466" y="381001"/>
            <a:ext cx="667174" cy="365125"/>
          </a:xfrm>
        </p:spPr>
        <p:txBody>
          <a:bodyPr/>
          <a:lstStyle/>
          <a:p>
            <a:fld id="{EF0031B0-5D57-425A-B543-A3B7CBF5E319}" type="slidenum">
              <a:rPr lang="es-CO" smtClean="0"/>
              <a:t>‹Nº›</a:t>
            </a:fld>
            <a:endParaRPr lang="es-CO"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12699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DB3E37CF-60CA-4F7E-AC7F-8886A49B619B}" type="datetimeFigureOut">
              <a:rPr lang="es-CO" smtClean="0"/>
              <a:t>28/07/2014</a:t>
            </a:fld>
            <a:endParaRPr lang="es-CO" dirty="0"/>
          </a:p>
        </p:txBody>
      </p:sp>
      <p:sp>
        <p:nvSpPr>
          <p:cNvPr id="6" name="Footer Placeholder 5"/>
          <p:cNvSpPr>
            <a:spLocks noGrp="1"/>
          </p:cNvSpPr>
          <p:nvPr>
            <p:ph type="ftr" sz="quarter" idx="11"/>
          </p:nvPr>
        </p:nvSpPr>
        <p:spPr>
          <a:xfrm>
            <a:off x="594360" y="378884"/>
            <a:ext cx="4830656" cy="365125"/>
          </a:xfrm>
        </p:spPr>
        <p:txBody>
          <a:bodyPr/>
          <a:lstStyle/>
          <a:p>
            <a:endParaRPr lang="es-CO" dirty="0"/>
          </a:p>
        </p:txBody>
      </p:sp>
      <p:sp>
        <p:nvSpPr>
          <p:cNvPr id="7" name="Slide Number Placeholder 6"/>
          <p:cNvSpPr>
            <a:spLocks noGrp="1"/>
          </p:cNvSpPr>
          <p:nvPr>
            <p:ph type="sldNum" sz="quarter" idx="12"/>
          </p:nvPr>
        </p:nvSpPr>
        <p:spPr>
          <a:xfrm>
            <a:off x="7882466" y="381001"/>
            <a:ext cx="667174" cy="365125"/>
          </a:xfrm>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993548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4" name="Footer Placeholder 3"/>
          <p:cNvSpPr>
            <a:spLocks noGrp="1"/>
          </p:cNvSpPr>
          <p:nvPr>
            <p:ph type="ftr" sz="quarter" idx="11"/>
          </p:nvPr>
        </p:nvSpPr>
        <p:spPr/>
        <p:txBody>
          <a:bodyPr/>
          <a:lstStyle/>
          <a:p>
            <a:endParaRPr lang="es-CO" dirty="0"/>
          </a:p>
        </p:txBody>
      </p:sp>
      <p:sp>
        <p:nvSpPr>
          <p:cNvPr id="5" name="Slide Number Placeholder 4"/>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6424621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4" name="Footer Placeholder 3"/>
          <p:cNvSpPr>
            <a:spLocks noGrp="1"/>
          </p:cNvSpPr>
          <p:nvPr>
            <p:ph type="ftr" sz="quarter" idx="11"/>
          </p:nvPr>
        </p:nvSpPr>
        <p:spPr/>
        <p:txBody>
          <a:bodyPr/>
          <a:lstStyle/>
          <a:p>
            <a:endParaRPr lang="es-CO" dirty="0"/>
          </a:p>
        </p:txBody>
      </p:sp>
      <p:sp>
        <p:nvSpPr>
          <p:cNvPr id="5" name="Slide Number Placeholder 4"/>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27894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B3E37CF-60CA-4F7E-AC7F-8886A49B619B}" type="datetimeFigureOut">
              <a:rPr lang="es-CO" smtClean="0"/>
              <a:t>28/07/2014</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2814078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DB3E37CF-60CA-4F7E-AC7F-8886A49B619B}" type="datetimeFigureOut">
              <a:rPr lang="es-CO" smtClean="0"/>
              <a:t>28/07/2014</a:t>
            </a:fld>
            <a:endParaRPr lang="es-CO" dirty="0"/>
          </a:p>
        </p:txBody>
      </p:sp>
      <p:sp>
        <p:nvSpPr>
          <p:cNvPr id="5" name="Footer Placeholder 4"/>
          <p:cNvSpPr>
            <a:spLocks noGrp="1"/>
          </p:cNvSpPr>
          <p:nvPr>
            <p:ph type="ftr" sz="quarter" idx="11"/>
          </p:nvPr>
        </p:nvSpPr>
        <p:spPr>
          <a:xfrm>
            <a:off x="594360" y="381001"/>
            <a:ext cx="4830656" cy="365125"/>
          </a:xfrm>
        </p:spPr>
        <p:txBody>
          <a:bodyPr/>
          <a:lstStyle/>
          <a:p>
            <a:endParaRPr lang="es-CO" dirty="0"/>
          </a:p>
        </p:txBody>
      </p:sp>
      <p:sp>
        <p:nvSpPr>
          <p:cNvPr id="6" name="Slide Number Placeholder 5"/>
          <p:cNvSpPr>
            <a:spLocks noGrp="1"/>
          </p:cNvSpPr>
          <p:nvPr>
            <p:ph type="sldNum" sz="quarter" idx="12"/>
          </p:nvPr>
        </p:nvSpPr>
        <p:spPr>
          <a:xfrm>
            <a:off x="7882466" y="381001"/>
            <a:ext cx="667174" cy="365125"/>
          </a:xfrm>
        </p:spPr>
        <p:txBody>
          <a:bodyPr/>
          <a:lstStyle/>
          <a:p>
            <a:fld id="{EF0031B0-5D57-425A-B543-A3B7CBF5E319}" type="slidenum">
              <a:rPr lang="es-CO" smtClean="0"/>
              <a:t>‹Nº›</a:t>
            </a:fld>
            <a:endParaRPr lang="es-CO" dirty="0"/>
          </a:p>
        </p:txBody>
      </p:sp>
    </p:spTree>
    <p:extLst>
      <p:ext uri="{BB962C8B-B14F-4D97-AF65-F5344CB8AC3E}">
        <p14:creationId xmlns:p14="http://schemas.microsoft.com/office/powerpoint/2010/main" val="1082562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B3E37CF-60CA-4F7E-AC7F-8886A49B619B}" type="datetimeFigureOut">
              <a:rPr lang="es-CO" smtClean="0"/>
              <a:t>28/07/2014</a:t>
            </a:fld>
            <a:endParaRPr lang="es-CO"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CO"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F0031B0-5D57-425A-B543-A3B7CBF5E319}" type="slidenum">
              <a:rPr lang="es-CO" smtClean="0"/>
              <a:t>‹Nº›</a:t>
            </a:fld>
            <a:endParaRPr lang="es-CO" dirty="0"/>
          </a:p>
        </p:txBody>
      </p:sp>
    </p:spTree>
    <p:extLst>
      <p:ext uri="{BB962C8B-B14F-4D97-AF65-F5344CB8AC3E}">
        <p14:creationId xmlns:p14="http://schemas.microsoft.com/office/powerpoint/2010/main" val="295860683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CuadroTexto 1"/>
          <p:cNvSpPr txBox="1"/>
          <p:nvPr/>
        </p:nvSpPr>
        <p:spPr>
          <a:xfrm>
            <a:off x="1307519" y="762226"/>
            <a:ext cx="6528962"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CO" sz="3600" b="1" dirty="0" smtClean="0">
                <a:ln>
                  <a:solidFill>
                    <a:srgbClr val="FF0000"/>
                  </a:solidFill>
                </a:ln>
                <a:solidFill>
                  <a:srgbClr val="FF0000"/>
                </a:solidFill>
                <a:latin typeface="+mj-lt"/>
              </a:rPr>
              <a:t>LA RESURRECCIÓN ESPECIAL.</a:t>
            </a:r>
            <a:endParaRPr lang="es-CO" sz="3600" b="1" dirty="0">
              <a:ln>
                <a:solidFill>
                  <a:srgbClr val="FF0000"/>
                </a:solidFill>
              </a:ln>
              <a:solidFill>
                <a:srgbClr val="FF0000"/>
              </a:solidFill>
              <a:latin typeface="+mj-lt"/>
            </a:endParaRPr>
          </a:p>
        </p:txBody>
      </p:sp>
      <p:sp>
        <p:nvSpPr>
          <p:cNvPr id="4" name="Rectángulo 3"/>
          <p:cNvSpPr/>
          <p:nvPr/>
        </p:nvSpPr>
        <p:spPr>
          <a:xfrm>
            <a:off x="244699" y="3120395"/>
            <a:ext cx="8654602" cy="3539430"/>
          </a:xfrm>
          <a:prstGeom prst="rect">
            <a:avLst/>
          </a:prstGeo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3200" b="1" dirty="0">
                <a:ln>
                  <a:solidFill>
                    <a:srgbClr val="FF0000"/>
                  </a:solidFill>
                </a:ln>
                <a:solidFill>
                  <a:srgbClr val="FF0000"/>
                </a:solidFill>
              </a:rPr>
              <a:t>El Señor Jesús dijo así: </a:t>
            </a:r>
            <a:endParaRPr lang="es-ES" sz="3200" b="1" dirty="0" smtClean="0">
              <a:ln>
                <a:solidFill>
                  <a:srgbClr val="FF0000"/>
                </a:solidFill>
              </a:ln>
              <a:solidFill>
                <a:srgbClr val="FF0000"/>
              </a:solidFill>
            </a:endParaRPr>
          </a:p>
          <a:p>
            <a:pPr algn="ctr"/>
            <a:r>
              <a:rPr lang="es-ES" sz="3200" b="1" dirty="0" smtClean="0">
                <a:ln>
                  <a:solidFill>
                    <a:srgbClr val="0B02C6"/>
                  </a:solidFill>
                </a:ln>
                <a:solidFill>
                  <a:srgbClr val="0B02C6"/>
                </a:solidFill>
              </a:rPr>
              <a:t>No </a:t>
            </a:r>
            <a:r>
              <a:rPr lang="es-ES" sz="3200" b="1" dirty="0">
                <a:ln>
                  <a:solidFill>
                    <a:srgbClr val="0B02C6"/>
                  </a:solidFill>
                </a:ln>
                <a:solidFill>
                  <a:srgbClr val="0B02C6"/>
                </a:solidFill>
              </a:rPr>
              <a:t>os maravilléis de esto; porque vendrá hora cuando todos los que están en los sepulcros oirán su </a:t>
            </a:r>
            <a:r>
              <a:rPr lang="es-ES" sz="3200" b="1" dirty="0" smtClean="0">
                <a:ln>
                  <a:solidFill>
                    <a:srgbClr val="0B02C6"/>
                  </a:solidFill>
                </a:ln>
                <a:solidFill>
                  <a:srgbClr val="0B02C6"/>
                </a:solidFill>
              </a:rPr>
              <a:t>voz; y </a:t>
            </a:r>
            <a:r>
              <a:rPr lang="es-ES" sz="3200" b="1" dirty="0">
                <a:ln>
                  <a:solidFill>
                    <a:srgbClr val="0B02C6"/>
                  </a:solidFill>
                </a:ln>
                <a:solidFill>
                  <a:srgbClr val="0B02C6"/>
                </a:solidFill>
              </a:rPr>
              <a:t>los que hicieron lo bueno, saldrán a </a:t>
            </a:r>
            <a:r>
              <a:rPr lang="es-ES" sz="3200" b="1" dirty="0">
                <a:ln>
                  <a:solidFill>
                    <a:srgbClr val="FF0000"/>
                  </a:solidFill>
                </a:ln>
                <a:solidFill>
                  <a:srgbClr val="FF0000"/>
                </a:solidFill>
              </a:rPr>
              <a:t>resurrección de vida</a:t>
            </a:r>
            <a:r>
              <a:rPr lang="es-ES" sz="3200" b="1" dirty="0">
                <a:ln>
                  <a:solidFill>
                    <a:srgbClr val="0B02C6"/>
                  </a:solidFill>
                </a:ln>
                <a:solidFill>
                  <a:srgbClr val="0B02C6"/>
                </a:solidFill>
              </a:rPr>
              <a:t>; mas los que hicieron lo malo, a </a:t>
            </a:r>
            <a:r>
              <a:rPr lang="es-ES" sz="3200" b="1" dirty="0">
                <a:ln>
                  <a:solidFill>
                    <a:srgbClr val="FF0000"/>
                  </a:solidFill>
                </a:ln>
                <a:solidFill>
                  <a:srgbClr val="FF0000"/>
                </a:solidFill>
              </a:rPr>
              <a:t>resurrección de condenación</a:t>
            </a:r>
            <a:r>
              <a:rPr lang="es-ES" sz="3200" b="1" dirty="0" smtClean="0">
                <a:ln>
                  <a:solidFill>
                    <a:srgbClr val="0B02C6"/>
                  </a:solidFill>
                </a:ln>
                <a:solidFill>
                  <a:srgbClr val="0B02C6"/>
                </a:solidFill>
              </a:rPr>
              <a:t>. </a:t>
            </a:r>
            <a:r>
              <a:rPr lang="es-ES" sz="3200" b="1" dirty="0" smtClean="0">
                <a:ln>
                  <a:solidFill>
                    <a:sysClr val="windowText" lastClr="000000"/>
                  </a:solidFill>
                </a:ln>
                <a:solidFill>
                  <a:prstClr val="black"/>
                </a:solidFill>
              </a:rPr>
              <a:t>Juan 5:28.</a:t>
            </a:r>
            <a:endParaRPr lang="es-CO" sz="3200" dirty="0"/>
          </a:p>
        </p:txBody>
      </p:sp>
      <p:sp>
        <p:nvSpPr>
          <p:cNvPr id="5" name="Rectángulo 4"/>
          <p:cNvSpPr/>
          <p:nvPr/>
        </p:nvSpPr>
        <p:spPr>
          <a:xfrm>
            <a:off x="1273116" y="1730841"/>
            <a:ext cx="6597769" cy="1077218"/>
          </a:xfrm>
          <a:prstGeom prst="rect">
            <a:avLst/>
          </a:prstGeom>
          <a:solidFill>
            <a:srgbClr val="EEFE54"/>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s-ES" sz="3200" b="1" dirty="0" smtClean="0">
                <a:ln>
                  <a:solidFill>
                    <a:schemeClr val="bg1"/>
                  </a:solidFill>
                </a:ln>
                <a:solidFill>
                  <a:schemeClr val="bg1"/>
                </a:solidFill>
              </a:rPr>
              <a:t>La resurrección de los muertos es una clara enseñanza bíblica.</a:t>
            </a:r>
            <a:r>
              <a:rPr lang="es-ES" sz="3200" b="1" dirty="0" smtClean="0">
                <a:ln>
                  <a:solidFill>
                    <a:srgbClr val="FF0000"/>
                  </a:solidFill>
                </a:ln>
                <a:solidFill>
                  <a:srgbClr val="FF0000"/>
                </a:solidFill>
              </a:rPr>
              <a:t> </a:t>
            </a:r>
            <a:endParaRPr lang="es-CO" sz="1600" dirty="0">
              <a:ln>
                <a:solidFill>
                  <a:srgbClr val="FF0000"/>
                </a:solidFill>
              </a:ln>
              <a:solidFill>
                <a:srgbClr val="FF0000"/>
              </a:solidFill>
            </a:endParaRPr>
          </a:p>
        </p:txBody>
      </p:sp>
    </p:spTree>
    <p:extLst>
      <p:ext uri="{BB962C8B-B14F-4D97-AF65-F5344CB8AC3E}">
        <p14:creationId xmlns:p14="http://schemas.microsoft.com/office/powerpoint/2010/main" val="349406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97920" y="982365"/>
            <a:ext cx="7148160" cy="193899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smtClean="0">
                <a:ln>
                  <a:solidFill>
                    <a:sysClr val="windowText" lastClr="000000"/>
                  </a:solidFill>
                </a:ln>
                <a:solidFill>
                  <a:sysClr val="windowText" lastClr="000000"/>
                </a:solidFill>
              </a:rPr>
              <a:t>La Biblia enseña que la resurrección de los muertos se dará en dos etapas: </a:t>
            </a:r>
            <a:r>
              <a:rPr lang="es-CO" sz="3000" b="1" dirty="0">
                <a:ln>
                  <a:solidFill>
                    <a:srgbClr val="FF0000"/>
                  </a:solidFill>
                </a:ln>
                <a:solidFill>
                  <a:srgbClr val="FF0000"/>
                </a:solidFill>
              </a:rPr>
              <a:t>L</a:t>
            </a:r>
            <a:r>
              <a:rPr lang="es-CO" sz="3000" b="1" dirty="0" smtClean="0">
                <a:ln>
                  <a:solidFill>
                    <a:srgbClr val="FF0000"/>
                  </a:solidFill>
                </a:ln>
                <a:solidFill>
                  <a:srgbClr val="FF0000"/>
                </a:solidFill>
              </a:rPr>
              <a:t>a resurrección de vida</a:t>
            </a:r>
            <a:r>
              <a:rPr lang="es-CO" sz="3000" b="1" dirty="0" smtClean="0">
                <a:ln>
                  <a:solidFill>
                    <a:sysClr val="windowText" lastClr="000000"/>
                  </a:solidFill>
                </a:ln>
                <a:solidFill>
                  <a:sysClr val="windowText" lastClr="000000"/>
                </a:solidFill>
              </a:rPr>
              <a:t> </a:t>
            </a:r>
            <a:r>
              <a:rPr lang="es-CO" sz="3000" b="1" dirty="0">
                <a:ln>
                  <a:solidFill>
                    <a:sysClr val="windowText" lastClr="000000"/>
                  </a:solidFill>
                </a:ln>
                <a:solidFill>
                  <a:sysClr val="windowText" lastClr="000000"/>
                </a:solidFill>
              </a:rPr>
              <a:t>y</a:t>
            </a:r>
            <a:r>
              <a:rPr lang="es-CO" sz="3000" b="1" dirty="0" smtClean="0">
                <a:ln>
                  <a:solidFill>
                    <a:sysClr val="windowText" lastClr="000000"/>
                  </a:solidFill>
                </a:ln>
                <a:solidFill>
                  <a:sysClr val="windowText" lastClr="000000"/>
                </a:solidFill>
              </a:rPr>
              <a:t> </a:t>
            </a:r>
          </a:p>
          <a:p>
            <a:pPr algn="ctr"/>
            <a:r>
              <a:rPr lang="es-CO" sz="3000" b="1" dirty="0" smtClean="0">
                <a:ln>
                  <a:solidFill>
                    <a:srgbClr val="FF0000"/>
                  </a:solidFill>
                </a:ln>
                <a:solidFill>
                  <a:srgbClr val="FF0000"/>
                </a:solidFill>
              </a:rPr>
              <a:t>la resurrección de condenación</a:t>
            </a:r>
            <a:r>
              <a:rPr lang="es-CO" sz="3000" b="1" dirty="0" smtClean="0">
                <a:ln>
                  <a:solidFill>
                    <a:sysClr val="windowText" lastClr="000000"/>
                  </a:solidFill>
                </a:ln>
                <a:solidFill>
                  <a:sysClr val="windowText" lastClr="000000"/>
                </a:solidFill>
              </a:rPr>
              <a:t>.</a:t>
            </a:r>
            <a:endParaRPr lang="es-CO" sz="3000" b="1" dirty="0">
              <a:ln>
                <a:solidFill>
                  <a:srgbClr val="FF0000"/>
                </a:solidFill>
              </a:ln>
              <a:solidFill>
                <a:srgbClr val="FF0000"/>
              </a:solidFill>
            </a:endParaRPr>
          </a:p>
        </p:txBody>
      </p:sp>
      <p:sp>
        <p:nvSpPr>
          <p:cNvPr id="4" name="Rectángulo 3"/>
          <p:cNvSpPr/>
          <p:nvPr/>
        </p:nvSpPr>
        <p:spPr>
          <a:xfrm>
            <a:off x="209946" y="4620215"/>
            <a:ext cx="8724109" cy="1938992"/>
          </a:xfrm>
          <a:prstGeom prst="rect">
            <a:avLst/>
          </a:prstGeom>
          <a:solidFill>
            <a:schemeClr val="accent4">
              <a:lumMod val="40000"/>
              <a:lumOff val="6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smtClean="0">
                <a:ln>
                  <a:solidFill>
                    <a:srgbClr val="0E8013"/>
                  </a:solidFill>
                </a:ln>
                <a:solidFill>
                  <a:srgbClr val="0E8013"/>
                </a:solidFill>
              </a:rPr>
              <a:t>Porque </a:t>
            </a:r>
            <a:r>
              <a:rPr lang="es-ES" sz="3000" b="1" dirty="0">
                <a:ln>
                  <a:solidFill>
                    <a:srgbClr val="FF0000"/>
                  </a:solidFill>
                </a:ln>
                <a:solidFill>
                  <a:srgbClr val="FF0000"/>
                </a:solidFill>
              </a:rPr>
              <a:t>el Señor mismo </a:t>
            </a:r>
            <a:r>
              <a:rPr lang="es-ES" sz="3000" b="1" dirty="0">
                <a:ln>
                  <a:solidFill>
                    <a:srgbClr val="0E8013"/>
                  </a:solidFill>
                </a:ln>
                <a:solidFill>
                  <a:srgbClr val="0E8013"/>
                </a:solidFill>
              </a:rPr>
              <a:t>con voz de mando, con voz de arcángel, y con trompeta de Dios, </a:t>
            </a:r>
            <a:r>
              <a:rPr lang="es-ES" sz="3000" b="1" dirty="0">
                <a:ln>
                  <a:solidFill>
                    <a:srgbClr val="FF0000"/>
                  </a:solidFill>
                </a:ln>
                <a:solidFill>
                  <a:srgbClr val="FF0000"/>
                </a:solidFill>
              </a:rPr>
              <a:t>descenderá del cielo</a:t>
            </a:r>
            <a:r>
              <a:rPr lang="es-ES" sz="3000" b="1" dirty="0">
                <a:ln>
                  <a:solidFill>
                    <a:srgbClr val="0E8013"/>
                  </a:solidFill>
                </a:ln>
                <a:solidFill>
                  <a:srgbClr val="0E8013"/>
                </a:solidFill>
              </a:rPr>
              <a:t>; y </a:t>
            </a:r>
            <a:r>
              <a:rPr lang="es-ES" sz="3000" b="1" dirty="0">
                <a:ln>
                  <a:solidFill>
                    <a:srgbClr val="FF0000"/>
                  </a:solidFill>
                </a:ln>
                <a:solidFill>
                  <a:srgbClr val="FF0000"/>
                </a:solidFill>
              </a:rPr>
              <a:t>los muertos en Cristo resucitarán primero.</a:t>
            </a:r>
            <a:r>
              <a:rPr lang="es-ES" sz="3000" b="1" dirty="0">
                <a:ln>
                  <a:solidFill>
                    <a:srgbClr val="00B050"/>
                  </a:solidFill>
                </a:ln>
                <a:solidFill>
                  <a:srgbClr val="00B050"/>
                </a:solidFill>
              </a:rPr>
              <a:t> </a:t>
            </a:r>
            <a:r>
              <a:rPr lang="es-ES" sz="3000" b="1" dirty="0" smtClean="0">
                <a:ln>
                  <a:solidFill>
                    <a:schemeClr val="bg1"/>
                  </a:solidFill>
                </a:ln>
                <a:solidFill>
                  <a:schemeClr val="bg1"/>
                </a:solidFill>
              </a:rPr>
              <a:t>1Tesalonicenses 4:16.</a:t>
            </a:r>
            <a:endParaRPr lang="es-CO" sz="3000" dirty="0">
              <a:ln>
                <a:solidFill>
                  <a:schemeClr val="bg1"/>
                </a:solidFill>
              </a:ln>
              <a:solidFill>
                <a:schemeClr val="bg1"/>
              </a:solidFill>
            </a:endParaRPr>
          </a:p>
        </p:txBody>
      </p:sp>
      <p:sp>
        <p:nvSpPr>
          <p:cNvPr id="5" name="Rectángulo 4"/>
          <p:cNvSpPr/>
          <p:nvPr/>
        </p:nvSpPr>
        <p:spPr>
          <a:xfrm>
            <a:off x="508259" y="3257015"/>
            <a:ext cx="8127483" cy="1015663"/>
          </a:xfrm>
          <a:prstGeom prst="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sz="3000" b="1" dirty="0" smtClean="0">
                <a:ln>
                  <a:solidFill>
                    <a:srgbClr val="0E03EF"/>
                  </a:solidFill>
                </a:ln>
                <a:solidFill>
                  <a:srgbClr val="0E03EF"/>
                </a:solidFill>
              </a:rPr>
              <a:t>El primer grupo, </a:t>
            </a:r>
            <a:r>
              <a:rPr lang="es-ES" sz="3000" b="1" dirty="0" smtClean="0">
                <a:ln>
                  <a:solidFill>
                    <a:srgbClr val="FF0000"/>
                  </a:solidFill>
                </a:ln>
                <a:solidFill>
                  <a:srgbClr val="FF0000"/>
                </a:solidFill>
              </a:rPr>
              <a:t>el de los salvos</a:t>
            </a:r>
            <a:r>
              <a:rPr lang="es-ES" sz="3000" b="1" dirty="0" smtClean="0">
                <a:ln>
                  <a:solidFill>
                    <a:srgbClr val="0E03EF"/>
                  </a:solidFill>
                </a:ln>
                <a:solidFill>
                  <a:srgbClr val="0E03EF"/>
                </a:solidFill>
              </a:rPr>
              <a:t>, resucitará en la Segunda Venida de Cristo.</a:t>
            </a:r>
            <a:endParaRPr lang="es-CO" sz="3000" dirty="0">
              <a:ln>
                <a:solidFill>
                  <a:srgbClr val="0E03EF"/>
                </a:solidFill>
              </a:ln>
              <a:solidFill>
                <a:srgbClr val="0E03EF"/>
              </a:solidFill>
            </a:endParaRPr>
          </a:p>
        </p:txBody>
      </p:sp>
    </p:spTree>
    <p:extLst>
      <p:ext uri="{BB962C8B-B14F-4D97-AF65-F5344CB8AC3E}">
        <p14:creationId xmlns:p14="http://schemas.microsoft.com/office/powerpoint/2010/main" val="210267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213278" y="4456023"/>
            <a:ext cx="2717443" cy="2027631"/>
          </a:xfrm>
          <a:prstGeom prst="rect">
            <a:avLst/>
          </a:prstGeom>
          <a:ln>
            <a:noFill/>
          </a:ln>
          <a:effectLst>
            <a:softEdge rad="112500"/>
          </a:effectLst>
        </p:spPr>
      </p:pic>
      <p:sp>
        <p:nvSpPr>
          <p:cNvPr id="2" name="CuadroTexto 1"/>
          <p:cNvSpPr txBox="1"/>
          <p:nvPr/>
        </p:nvSpPr>
        <p:spPr>
          <a:xfrm>
            <a:off x="938172" y="825096"/>
            <a:ext cx="7267655" cy="332398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smtClean="0">
                <a:ln>
                  <a:solidFill>
                    <a:srgbClr val="FF0000"/>
                  </a:solidFill>
                </a:ln>
                <a:solidFill>
                  <a:srgbClr val="FF0000"/>
                </a:solidFill>
              </a:rPr>
              <a:t>Bienaventurado </a:t>
            </a:r>
            <a:r>
              <a:rPr lang="es-CO" sz="3000" b="1" dirty="0">
                <a:ln>
                  <a:solidFill>
                    <a:srgbClr val="FF0000"/>
                  </a:solidFill>
                </a:ln>
                <a:solidFill>
                  <a:srgbClr val="FF0000"/>
                </a:solidFill>
              </a:rPr>
              <a:t>y santo el que tiene parte en la primera resurrección; </a:t>
            </a:r>
            <a:endParaRPr lang="es-CO" sz="3000" b="1" dirty="0" smtClean="0">
              <a:ln>
                <a:solidFill>
                  <a:srgbClr val="FF0000"/>
                </a:solidFill>
              </a:ln>
              <a:solidFill>
                <a:srgbClr val="FF0000"/>
              </a:solidFill>
            </a:endParaRPr>
          </a:p>
          <a:p>
            <a:pPr algn="ctr"/>
            <a:r>
              <a:rPr lang="es-CO" sz="3000" b="1" dirty="0" smtClean="0">
                <a:ln>
                  <a:solidFill>
                    <a:sysClr val="windowText" lastClr="000000"/>
                  </a:solidFill>
                </a:ln>
                <a:solidFill>
                  <a:sysClr val="windowText" lastClr="000000"/>
                </a:solidFill>
              </a:rPr>
              <a:t>la </a:t>
            </a:r>
            <a:r>
              <a:rPr lang="es-CO" sz="3000" b="1" dirty="0">
                <a:ln>
                  <a:solidFill>
                    <a:sysClr val="windowText" lastClr="000000"/>
                  </a:solidFill>
                </a:ln>
                <a:solidFill>
                  <a:sysClr val="windowText" lastClr="000000"/>
                </a:solidFill>
              </a:rPr>
              <a:t>segunda muerte no tiene potestad sobre éstos, sino que serán sacerdotes de Dios y de Cristo, y reinarán con él mil años. </a:t>
            </a:r>
            <a:r>
              <a:rPr lang="es-CO" sz="3000" b="1" dirty="0" smtClean="0">
                <a:ln>
                  <a:solidFill>
                    <a:sysClr val="windowText" lastClr="000000"/>
                  </a:solidFill>
                </a:ln>
                <a:solidFill>
                  <a:sysClr val="windowText" lastClr="000000"/>
                </a:solidFill>
              </a:rPr>
              <a:t>    </a:t>
            </a:r>
            <a:r>
              <a:rPr lang="es-CO" sz="3000" b="1" dirty="0" smtClean="0">
                <a:ln>
                  <a:solidFill>
                    <a:srgbClr val="FF0000"/>
                  </a:solidFill>
                </a:ln>
                <a:solidFill>
                  <a:srgbClr val="FF0000"/>
                </a:solidFill>
              </a:rPr>
              <a:t>Apocalipsis 20:6.</a:t>
            </a:r>
            <a:endParaRPr lang="es-CO" sz="3000" b="1" dirty="0">
              <a:ln>
                <a:solidFill>
                  <a:srgbClr val="FF0000"/>
                </a:solidFill>
              </a:ln>
              <a:solidFill>
                <a:srgbClr val="FF0000"/>
              </a:solidFill>
            </a:endParaRPr>
          </a:p>
        </p:txBody>
      </p:sp>
      <p:sp>
        <p:nvSpPr>
          <p:cNvPr id="4" name="Rectángulo 3"/>
          <p:cNvSpPr/>
          <p:nvPr/>
        </p:nvSpPr>
        <p:spPr>
          <a:xfrm>
            <a:off x="938172" y="4495537"/>
            <a:ext cx="7267656" cy="193899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es-ES" sz="3000" b="1" dirty="0">
                <a:ln>
                  <a:solidFill>
                    <a:srgbClr val="0E03EF"/>
                  </a:solidFill>
                </a:ln>
                <a:solidFill>
                  <a:srgbClr val="0E03EF"/>
                </a:solidFill>
              </a:rPr>
              <a:t>Si los muertos en Cristo </a:t>
            </a:r>
            <a:r>
              <a:rPr lang="es-ES" sz="3000" b="1" dirty="0" smtClean="0">
                <a:ln>
                  <a:solidFill>
                    <a:srgbClr val="0E03EF"/>
                  </a:solidFill>
                </a:ln>
                <a:solidFill>
                  <a:srgbClr val="0E03EF"/>
                </a:solidFill>
              </a:rPr>
              <a:t>resucitarán </a:t>
            </a:r>
            <a:r>
              <a:rPr lang="es-ES" sz="3000" b="1" dirty="0">
                <a:ln>
                  <a:solidFill>
                    <a:srgbClr val="0E03EF"/>
                  </a:solidFill>
                </a:ln>
                <a:solidFill>
                  <a:srgbClr val="0E03EF"/>
                </a:solidFill>
              </a:rPr>
              <a:t>primero, </a:t>
            </a:r>
            <a:r>
              <a:rPr lang="es-ES" sz="3000" b="1" i="1" dirty="0" smtClean="0">
                <a:ln>
                  <a:solidFill>
                    <a:srgbClr val="FF0000"/>
                  </a:solidFill>
                </a:ln>
                <a:solidFill>
                  <a:srgbClr val="FF0000"/>
                </a:solidFill>
              </a:rPr>
              <a:t>cuando Cristo venga</a:t>
            </a:r>
            <a:r>
              <a:rPr lang="es-ES" sz="3000" b="1" dirty="0" smtClean="0">
                <a:ln>
                  <a:solidFill>
                    <a:srgbClr val="0E03EF"/>
                  </a:solidFill>
                </a:ln>
                <a:solidFill>
                  <a:srgbClr val="0E03EF"/>
                </a:solidFill>
              </a:rPr>
              <a:t>, entonces </a:t>
            </a:r>
            <a:r>
              <a:rPr lang="es-ES" sz="3000" b="1" dirty="0">
                <a:ln>
                  <a:solidFill>
                    <a:srgbClr val="0E03EF"/>
                  </a:solidFill>
                </a:ln>
                <a:solidFill>
                  <a:srgbClr val="0E03EF"/>
                </a:solidFill>
              </a:rPr>
              <a:t>los muertos </a:t>
            </a:r>
            <a:r>
              <a:rPr lang="es-ES" sz="3000" b="1" i="1" dirty="0">
                <a:ln>
                  <a:solidFill>
                    <a:sysClr val="windowText" lastClr="000000"/>
                  </a:solidFill>
                </a:ln>
                <a:solidFill>
                  <a:sysClr val="windowText" lastClr="000000"/>
                </a:solidFill>
              </a:rPr>
              <a:t>no en Cristo </a:t>
            </a:r>
            <a:r>
              <a:rPr lang="es-ES" sz="3000" b="1" dirty="0" smtClean="0">
                <a:ln>
                  <a:solidFill>
                    <a:srgbClr val="0E03EF"/>
                  </a:solidFill>
                </a:ln>
                <a:solidFill>
                  <a:srgbClr val="0E03EF"/>
                </a:solidFill>
              </a:rPr>
              <a:t>resucitarán </a:t>
            </a:r>
            <a:r>
              <a:rPr lang="es-ES" sz="3000" b="1" dirty="0">
                <a:ln>
                  <a:solidFill>
                    <a:srgbClr val="FF0000"/>
                  </a:solidFill>
                </a:ln>
                <a:solidFill>
                  <a:srgbClr val="FF0000"/>
                </a:solidFill>
              </a:rPr>
              <a:t>después</a:t>
            </a:r>
            <a:r>
              <a:rPr lang="es-ES" sz="3000" b="1" dirty="0" smtClean="0">
                <a:ln>
                  <a:solidFill>
                    <a:srgbClr val="0E03EF"/>
                  </a:solidFill>
                </a:ln>
                <a:solidFill>
                  <a:srgbClr val="0E03EF"/>
                </a:solidFill>
              </a:rPr>
              <a:t>.</a:t>
            </a:r>
            <a:r>
              <a:rPr lang="es-ES" sz="3000" b="1" dirty="0">
                <a:ln>
                  <a:solidFill>
                    <a:srgbClr val="0E8013"/>
                  </a:solidFill>
                </a:ln>
                <a:solidFill>
                  <a:srgbClr val="0E8013"/>
                </a:solidFill>
              </a:rPr>
              <a:t> </a:t>
            </a:r>
            <a:endParaRPr lang="es-CO" sz="3000" dirty="0">
              <a:ln>
                <a:solidFill>
                  <a:srgbClr val="0E03EF"/>
                </a:solidFill>
              </a:ln>
              <a:solidFill>
                <a:srgbClr val="0E03EF"/>
              </a:solidFill>
            </a:endParaRPr>
          </a:p>
        </p:txBody>
      </p:sp>
    </p:spTree>
    <p:extLst>
      <p:ext uri="{BB962C8B-B14F-4D97-AF65-F5344CB8AC3E}">
        <p14:creationId xmlns:p14="http://schemas.microsoft.com/office/powerpoint/2010/main" val="305857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00249" y="1652934"/>
            <a:ext cx="5143501"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ES" sz="3600" b="1" dirty="0">
                <a:ln w="22225">
                  <a:solidFill>
                    <a:schemeClr val="accent2"/>
                  </a:solidFill>
                  <a:prstDash val="solid"/>
                </a:ln>
                <a:solidFill>
                  <a:srgbClr val="FF3333"/>
                </a:solidFill>
              </a:rPr>
              <a:t>Después, ¿cuándo?</a:t>
            </a:r>
          </a:p>
        </p:txBody>
      </p:sp>
      <p:sp>
        <p:nvSpPr>
          <p:cNvPr id="4" name="Rectángulo 3"/>
          <p:cNvSpPr/>
          <p:nvPr/>
        </p:nvSpPr>
        <p:spPr>
          <a:xfrm>
            <a:off x="2000250" y="5222905"/>
            <a:ext cx="5143502" cy="1015663"/>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es-CO" sz="3000" b="1" dirty="0">
                <a:ln>
                  <a:solidFill>
                    <a:srgbClr val="0E03EF"/>
                  </a:solidFill>
                </a:ln>
                <a:solidFill>
                  <a:srgbClr val="0E03EF"/>
                </a:solidFill>
              </a:rPr>
              <a:t>T</a:t>
            </a:r>
            <a:r>
              <a:rPr lang="es-CO" sz="3000" b="1" dirty="0" smtClean="0">
                <a:ln>
                  <a:solidFill>
                    <a:srgbClr val="0E03EF"/>
                  </a:solidFill>
                </a:ln>
                <a:solidFill>
                  <a:srgbClr val="0E03EF"/>
                </a:solidFill>
              </a:rPr>
              <a:t>ranscurren mil años entre las dos resurrecciones.</a:t>
            </a:r>
            <a:endParaRPr lang="es-CO" sz="3000" dirty="0">
              <a:ln>
                <a:solidFill>
                  <a:srgbClr val="0E03EF"/>
                </a:solidFill>
              </a:ln>
              <a:solidFill>
                <a:srgbClr val="0E03EF"/>
              </a:solidFill>
            </a:endParaRPr>
          </a:p>
        </p:txBody>
      </p:sp>
      <p:sp>
        <p:nvSpPr>
          <p:cNvPr id="3" name="Rectángulo 2"/>
          <p:cNvSpPr/>
          <p:nvPr/>
        </p:nvSpPr>
        <p:spPr>
          <a:xfrm>
            <a:off x="2000250" y="2873316"/>
            <a:ext cx="5143501" cy="1938992"/>
          </a:xfrm>
          <a:prstGeom prst="rect">
            <a:avLst/>
          </a:prstGeom>
          <a:solidFill>
            <a:srgbClr val="C9FFC9"/>
          </a:solidFill>
        </p:spPr>
        <p:style>
          <a:lnRef idx="1">
            <a:schemeClr val="accent5"/>
          </a:lnRef>
          <a:fillRef idx="3">
            <a:schemeClr val="accent5"/>
          </a:fillRef>
          <a:effectRef idx="2">
            <a:schemeClr val="accent5"/>
          </a:effectRef>
          <a:fontRef idx="minor">
            <a:schemeClr val="lt1"/>
          </a:fontRef>
        </p:style>
        <p:txBody>
          <a:bodyPr wrap="square">
            <a:spAutoFit/>
          </a:bodyPr>
          <a:lstStyle/>
          <a:p>
            <a:pPr lvl="0" algn="ctr"/>
            <a:r>
              <a:rPr lang="es-CO" sz="3000" b="1" dirty="0">
                <a:ln>
                  <a:solidFill>
                    <a:prstClr val="black"/>
                  </a:solidFill>
                </a:ln>
                <a:solidFill>
                  <a:prstClr val="black"/>
                </a:solidFill>
              </a:rPr>
              <a:t>Pero los otros muertos no volvieron a vivir hasta que se cumplieron mil años. </a:t>
            </a:r>
            <a:r>
              <a:rPr lang="es-CO" sz="3000" b="1" dirty="0">
                <a:ln>
                  <a:solidFill>
                    <a:srgbClr val="FF0000"/>
                  </a:solidFill>
                </a:ln>
                <a:solidFill>
                  <a:srgbClr val="FF0000"/>
                </a:solidFill>
              </a:rPr>
              <a:t>Apocalipsis </a:t>
            </a:r>
            <a:r>
              <a:rPr lang="es-CO" sz="3000" b="1" dirty="0" smtClean="0">
                <a:ln>
                  <a:solidFill>
                    <a:srgbClr val="FF0000"/>
                  </a:solidFill>
                </a:ln>
                <a:solidFill>
                  <a:srgbClr val="FF0000"/>
                </a:solidFill>
              </a:rPr>
              <a:t>20:5.   </a:t>
            </a:r>
            <a:endParaRPr lang="es-CO" sz="3000" b="1" dirty="0">
              <a:ln>
                <a:solidFill>
                  <a:srgbClr val="FF0000"/>
                </a:solidFill>
              </a:ln>
              <a:solidFill>
                <a:srgbClr val="FF0000"/>
              </a:solidFill>
            </a:endParaRPr>
          </a:p>
        </p:txBody>
      </p:sp>
    </p:spTree>
    <p:extLst>
      <p:ext uri="{BB962C8B-B14F-4D97-AF65-F5344CB8AC3E}">
        <p14:creationId xmlns:p14="http://schemas.microsoft.com/office/powerpoint/2010/main" val="145210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ángulo 3"/>
          <p:cNvSpPr/>
          <p:nvPr/>
        </p:nvSpPr>
        <p:spPr>
          <a:xfrm>
            <a:off x="642608" y="2149459"/>
            <a:ext cx="7858784" cy="4401205"/>
          </a:xfrm>
          <a:prstGeom prst="rect">
            <a:avLst/>
          </a:prstGeom>
          <a:solidFill>
            <a:schemeClr val="tx1"/>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s-CO" sz="2800" b="1" dirty="0" smtClean="0">
                <a:ln>
                  <a:solidFill>
                    <a:schemeClr val="bg1"/>
                  </a:solidFill>
                </a:ln>
                <a:solidFill>
                  <a:schemeClr val="bg1"/>
                </a:solidFill>
              </a:rPr>
              <a:t>“En </a:t>
            </a:r>
            <a:r>
              <a:rPr lang="es-CO" sz="2800" b="1" dirty="0">
                <a:ln>
                  <a:solidFill>
                    <a:srgbClr val="FF0000"/>
                  </a:solidFill>
                </a:ln>
                <a:solidFill>
                  <a:srgbClr val="FF0000"/>
                </a:solidFill>
              </a:rPr>
              <a:t>aquel tiempo se levantará Miguel</a:t>
            </a:r>
            <a:r>
              <a:rPr lang="es-CO" sz="2800" b="1" dirty="0" smtClean="0">
                <a:ln>
                  <a:solidFill>
                    <a:schemeClr val="bg1"/>
                  </a:solidFill>
                </a:ln>
                <a:solidFill>
                  <a:schemeClr val="bg1"/>
                </a:solidFill>
              </a:rPr>
              <a:t>, </a:t>
            </a:r>
            <a:r>
              <a:rPr lang="es-CO" sz="2800" b="1" dirty="0">
                <a:ln>
                  <a:solidFill>
                    <a:schemeClr val="bg1"/>
                  </a:solidFill>
                </a:ln>
                <a:solidFill>
                  <a:schemeClr val="bg1"/>
                </a:solidFill>
              </a:rPr>
              <a:t>el gran príncipe que está de parte de los hijos de tu pueblo; </a:t>
            </a:r>
            <a:r>
              <a:rPr lang="es-CO" sz="2800" b="1" dirty="0" smtClean="0">
                <a:ln>
                  <a:solidFill>
                    <a:schemeClr val="bg1"/>
                  </a:solidFill>
                </a:ln>
                <a:solidFill>
                  <a:schemeClr val="bg1"/>
                </a:solidFill>
              </a:rPr>
              <a:t>y </a:t>
            </a:r>
            <a:r>
              <a:rPr lang="es-CO" sz="2800" b="1" dirty="0">
                <a:ln>
                  <a:solidFill>
                    <a:schemeClr val="bg1"/>
                  </a:solidFill>
                </a:ln>
                <a:solidFill>
                  <a:schemeClr val="bg1"/>
                </a:solidFill>
              </a:rPr>
              <a:t>será tiempo de angustia, cual nunca fue desde que hubo gente hasta </a:t>
            </a:r>
            <a:r>
              <a:rPr lang="es-CO" sz="2800" b="1" dirty="0" smtClean="0">
                <a:ln>
                  <a:solidFill>
                    <a:schemeClr val="bg1"/>
                  </a:solidFill>
                </a:ln>
                <a:solidFill>
                  <a:schemeClr val="bg1"/>
                </a:solidFill>
              </a:rPr>
              <a:t>entonces; pero </a:t>
            </a:r>
            <a:r>
              <a:rPr lang="es-CO" sz="2800" b="1" dirty="0">
                <a:ln>
                  <a:solidFill>
                    <a:schemeClr val="bg1"/>
                  </a:solidFill>
                </a:ln>
                <a:solidFill>
                  <a:schemeClr val="bg1"/>
                </a:solidFill>
              </a:rPr>
              <a:t>en aquel tiempo será libertado tu pueblo, todos los que se hallen escritos en el </a:t>
            </a:r>
            <a:r>
              <a:rPr lang="es-CO" sz="2800" b="1" dirty="0" smtClean="0">
                <a:ln>
                  <a:solidFill>
                    <a:schemeClr val="bg1"/>
                  </a:solidFill>
                </a:ln>
                <a:solidFill>
                  <a:schemeClr val="bg1"/>
                </a:solidFill>
              </a:rPr>
              <a:t>libro. Y </a:t>
            </a:r>
            <a:r>
              <a:rPr lang="es-CO" sz="2800" b="1" dirty="0">
                <a:ln>
                  <a:solidFill>
                    <a:srgbClr val="FF0000"/>
                  </a:solidFill>
                </a:ln>
                <a:solidFill>
                  <a:srgbClr val="FF0000"/>
                </a:solidFill>
              </a:rPr>
              <a:t>muchos </a:t>
            </a:r>
            <a:r>
              <a:rPr lang="es-CO" sz="2800" b="1" dirty="0">
                <a:ln>
                  <a:solidFill>
                    <a:schemeClr val="bg1"/>
                  </a:solidFill>
                </a:ln>
                <a:solidFill>
                  <a:schemeClr val="bg1"/>
                </a:solidFill>
              </a:rPr>
              <a:t>de los que duermen en el polvo de la tierra serán </a:t>
            </a:r>
            <a:r>
              <a:rPr lang="es-CO" sz="2800" b="1" dirty="0">
                <a:ln>
                  <a:solidFill>
                    <a:srgbClr val="FF0000"/>
                  </a:solidFill>
                </a:ln>
                <a:solidFill>
                  <a:srgbClr val="FF0000"/>
                </a:solidFill>
              </a:rPr>
              <a:t>despertados</a:t>
            </a:r>
            <a:r>
              <a:rPr lang="es-CO" sz="2800" b="1" dirty="0">
                <a:ln>
                  <a:solidFill>
                    <a:schemeClr val="bg1"/>
                  </a:solidFill>
                </a:ln>
                <a:solidFill>
                  <a:schemeClr val="bg1"/>
                </a:solidFill>
              </a:rPr>
              <a:t>, unos para </a:t>
            </a:r>
            <a:r>
              <a:rPr lang="es-CO" sz="2800" b="1" dirty="0">
                <a:ln>
                  <a:solidFill>
                    <a:srgbClr val="FF0000"/>
                  </a:solidFill>
                </a:ln>
                <a:solidFill>
                  <a:srgbClr val="FF0000"/>
                </a:solidFill>
              </a:rPr>
              <a:t>vida eterna</a:t>
            </a:r>
            <a:r>
              <a:rPr lang="es-CO" sz="2800" b="1" dirty="0">
                <a:ln>
                  <a:solidFill>
                    <a:schemeClr val="bg1"/>
                  </a:solidFill>
                </a:ln>
                <a:solidFill>
                  <a:schemeClr val="bg1"/>
                </a:solidFill>
              </a:rPr>
              <a:t>, y otros para </a:t>
            </a:r>
            <a:r>
              <a:rPr lang="es-CO" sz="2800" b="1" dirty="0" smtClean="0">
                <a:ln>
                  <a:solidFill>
                    <a:srgbClr val="FF0000"/>
                  </a:solidFill>
                </a:ln>
                <a:solidFill>
                  <a:srgbClr val="FF0000"/>
                </a:solidFill>
              </a:rPr>
              <a:t>vergüenza </a:t>
            </a:r>
            <a:r>
              <a:rPr lang="es-CO" sz="2800" b="1" dirty="0">
                <a:ln>
                  <a:solidFill>
                    <a:srgbClr val="FF0000"/>
                  </a:solidFill>
                </a:ln>
                <a:solidFill>
                  <a:srgbClr val="FF0000"/>
                </a:solidFill>
              </a:rPr>
              <a:t>y confusión </a:t>
            </a:r>
            <a:r>
              <a:rPr lang="es-CO" sz="2800" b="1" dirty="0" smtClean="0">
                <a:ln>
                  <a:solidFill>
                    <a:srgbClr val="FF0000"/>
                  </a:solidFill>
                </a:ln>
                <a:solidFill>
                  <a:srgbClr val="FF0000"/>
                </a:solidFill>
              </a:rPr>
              <a:t>perpetua</a:t>
            </a:r>
            <a:r>
              <a:rPr lang="es-CO" sz="2800" b="1" dirty="0" smtClean="0">
                <a:ln>
                  <a:solidFill>
                    <a:schemeClr val="bg1"/>
                  </a:solidFill>
                </a:ln>
                <a:solidFill>
                  <a:schemeClr val="bg1"/>
                </a:solidFill>
              </a:rPr>
              <a:t>”. </a:t>
            </a:r>
          </a:p>
        </p:txBody>
      </p:sp>
      <p:sp>
        <p:nvSpPr>
          <p:cNvPr id="2" name="Rectángulo 1"/>
          <p:cNvSpPr/>
          <p:nvPr/>
        </p:nvSpPr>
        <p:spPr>
          <a:xfrm>
            <a:off x="442986" y="452958"/>
            <a:ext cx="8258029" cy="1477328"/>
          </a:xfrm>
          <a:prstGeom prst="rect">
            <a:avLst/>
          </a:prstGeom>
          <a:solidFill>
            <a:srgbClr val="BEFEF3"/>
          </a:solidFill>
        </p:spPr>
        <p:style>
          <a:lnRef idx="0">
            <a:schemeClr val="accent3"/>
          </a:lnRef>
          <a:fillRef idx="3">
            <a:schemeClr val="accent3"/>
          </a:fillRef>
          <a:effectRef idx="3">
            <a:schemeClr val="accent3"/>
          </a:effectRef>
          <a:fontRef idx="minor">
            <a:schemeClr val="lt1"/>
          </a:fontRef>
        </p:style>
        <p:txBody>
          <a:bodyPr wrap="square">
            <a:spAutoFit/>
          </a:bodyPr>
          <a:lstStyle/>
          <a:p>
            <a:pPr lvl="0" algn="ctr"/>
            <a:r>
              <a:rPr lang="es-CO" sz="3000" b="1" dirty="0">
                <a:ln>
                  <a:solidFill>
                    <a:srgbClr val="0033CC"/>
                  </a:solidFill>
                </a:ln>
                <a:solidFill>
                  <a:srgbClr val="0033CC"/>
                </a:solidFill>
              </a:rPr>
              <a:t>Sin embargo la Biblia hace referencia a otra </a:t>
            </a:r>
            <a:r>
              <a:rPr lang="es-CO" sz="3000" b="1" dirty="0" smtClean="0">
                <a:ln>
                  <a:solidFill>
                    <a:srgbClr val="0033CC"/>
                  </a:solidFill>
                </a:ln>
                <a:solidFill>
                  <a:srgbClr val="0033CC"/>
                </a:solidFill>
              </a:rPr>
              <a:t>resurrección en </a:t>
            </a:r>
            <a:r>
              <a:rPr lang="es-CO" sz="3000" b="1" dirty="0">
                <a:ln>
                  <a:solidFill>
                    <a:srgbClr val="0033CC"/>
                  </a:solidFill>
                </a:ln>
                <a:solidFill>
                  <a:srgbClr val="0033CC"/>
                </a:solidFill>
              </a:rPr>
              <a:t>la que resucitan justos e </a:t>
            </a:r>
            <a:r>
              <a:rPr lang="es-CO" sz="3000" b="1" dirty="0" smtClean="0">
                <a:ln>
                  <a:solidFill>
                    <a:srgbClr val="0033CC"/>
                  </a:solidFill>
                </a:ln>
                <a:solidFill>
                  <a:srgbClr val="0033CC"/>
                </a:solidFill>
              </a:rPr>
              <a:t>injustos al mismo </a:t>
            </a:r>
            <a:r>
              <a:rPr lang="es-CO" sz="3000" b="1" dirty="0">
                <a:ln>
                  <a:solidFill>
                    <a:srgbClr val="0033CC"/>
                  </a:solidFill>
                </a:ln>
                <a:solidFill>
                  <a:srgbClr val="0033CC"/>
                </a:solidFill>
              </a:rPr>
              <a:t>tiempo. </a:t>
            </a:r>
            <a:r>
              <a:rPr lang="es-CO" sz="3000" b="1" dirty="0" smtClean="0">
                <a:ln>
                  <a:solidFill>
                    <a:schemeClr val="bg1"/>
                  </a:solidFill>
                </a:ln>
                <a:solidFill>
                  <a:schemeClr val="bg1"/>
                </a:solidFill>
              </a:rPr>
              <a:t>Daniel 12:1,2. </a:t>
            </a:r>
            <a:endParaRPr lang="es-CO" sz="3000" b="1" dirty="0">
              <a:ln>
                <a:solidFill>
                  <a:schemeClr val="bg1"/>
                </a:solidFill>
              </a:ln>
              <a:solidFill>
                <a:schemeClr val="bg1"/>
              </a:solidFill>
            </a:endParaRPr>
          </a:p>
        </p:txBody>
      </p:sp>
    </p:spTree>
    <p:extLst>
      <p:ext uri="{BB962C8B-B14F-4D97-AF65-F5344CB8AC3E}">
        <p14:creationId xmlns:p14="http://schemas.microsoft.com/office/powerpoint/2010/main" val="322518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5506" y="1468037"/>
            <a:ext cx="3432987" cy="4406521"/>
          </a:xfrm>
          <a:prstGeom prst="ellipse">
            <a:avLst/>
          </a:prstGeom>
          <a:ln>
            <a:noFill/>
          </a:ln>
          <a:effectLst>
            <a:softEdge rad="112500"/>
          </a:effectLst>
        </p:spPr>
      </p:pic>
      <p:sp>
        <p:nvSpPr>
          <p:cNvPr id="2" name="CuadroTexto 1"/>
          <p:cNvSpPr txBox="1"/>
          <p:nvPr/>
        </p:nvSpPr>
        <p:spPr>
          <a:xfrm>
            <a:off x="725644" y="1468037"/>
            <a:ext cx="7692712" cy="440120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lvl="0" algn="ctr"/>
            <a:r>
              <a:rPr lang="es-CO" sz="2800" b="1" dirty="0" smtClean="0">
                <a:ln>
                  <a:solidFill>
                    <a:srgbClr val="FF0000"/>
                  </a:solidFill>
                </a:ln>
                <a:solidFill>
                  <a:srgbClr val="FF0000"/>
                </a:solidFill>
              </a:rPr>
              <a:t>“¿Quién es Miguel, y qué significa el hecho de que se levante? </a:t>
            </a:r>
            <a:r>
              <a:rPr lang="es-CO" sz="2800" b="1" dirty="0" smtClean="0">
                <a:ln>
                  <a:solidFill>
                    <a:srgbClr val="0E03EF"/>
                  </a:solidFill>
                </a:ln>
                <a:solidFill>
                  <a:srgbClr val="0E03EF"/>
                </a:solidFill>
              </a:rPr>
              <a:t>Miguel es llamado el “Arcángel” en Judas 9. Esto significa el jefe o cabeza de los ángeles. Hay uno solo. ¿Quién es? Es aquel cuya voz se oye desde el cielo cuando resucita a los muertos. </a:t>
            </a:r>
            <a:r>
              <a:rPr lang="es-CO" sz="2800" b="1" dirty="0" smtClean="0">
                <a:ln>
                  <a:solidFill>
                    <a:schemeClr val="bg1"/>
                  </a:solidFill>
                </a:ln>
                <a:solidFill>
                  <a:schemeClr val="bg1"/>
                </a:solidFill>
              </a:rPr>
              <a:t>(1Tesalonicenses 4:16) </a:t>
            </a:r>
            <a:r>
              <a:rPr lang="es-CO" sz="2800" b="1" dirty="0" smtClean="0">
                <a:ln>
                  <a:solidFill>
                    <a:srgbClr val="FF0000"/>
                  </a:solidFill>
                </a:ln>
                <a:solidFill>
                  <a:srgbClr val="FF0000"/>
                </a:solidFill>
              </a:rPr>
              <a:t>…La voz de nuestro Señor Jesucristo. …La voz del hijo de Dios es la voz del arcángel; por lo tanto el arcángel debe ser el Hijo de Dios”.  </a:t>
            </a:r>
            <a:endParaRPr lang="es-CO" sz="2800" b="1" dirty="0">
              <a:ln>
                <a:solidFill>
                  <a:srgbClr val="FF0000"/>
                </a:solidFill>
              </a:ln>
              <a:solidFill>
                <a:srgbClr val="FF0000"/>
              </a:solidFill>
            </a:endParaRPr>
          </a:p>
        </p:txBody>
      </p:sp>
      <p:sp>
        <p:nvSpPr>
          <p:cNvPr id="5" name="Rectángulo 4"/>
          <p:cNvSpPr/>
          <p:nvPr/>
        </p:nvSpPr>
        <p:spPr>
          <a:xfrm>
            <a:off x="820223" y="604260"/>
            <a:ext cx="7503554" cy="553998"/>
          </a:xfrm>
          <a:prstGeom prst="rect">
            <a:avLst/>
          </a:prstGeom>
          <a:solidFill>
            <a:srgbClr val="EEFE54"/>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000" b="1" dirty="0" smtClean="0">
                <a:ln>
                  <a:solidFill>
                    <a:srgbClr val="7030A0"/>
                  </a:solidFill>
                </a:ln>
                <a:solidFill>
                  <a:srgbClr val="893BC3"/>
                </a:solidFill>
              </a:rPr>
              <a:t>"En </a:t>
            </a:r>
            <a:r>
              <a:rPr lang="es-CO" sz="3000" b="1" dirty="0">
                <a:ln>
                  <a:solidFill>
                    <a:srgbClr val="7030A0"/>
                  </a:solidFill>
                </a:ln>
                <a:solidFill>
                  <a:srgbClr val="893BC3"/>
                </a:solidFill>
              </a:rPr>
              <a:t>a</a:t>
            </a:r>
            <a:r>
              <a:rPr lang="es-CO" sz="3000" b="1" dirty="0" smtClean="0">
                <a:ln>
                  <a:solidFill>
                    <a:srgbClr val="7030A0"/>
                  </a:solidFill>
                </a:ln>
                <a:solidFill>
                  <a:srgbClr val="893BC3"/>
                </a:solidFill>
              </a:rPr>
              <a:t>quel </a:t>
            </a:r>
            <a:r>
              <a:rPr lang="es-CO" sz="3000" b="1" dirty="0">
                <a:ln>
                  <a:solidFill>
                    <a:srgbClr val="7030A0"/>
                  </a:solidFill>
                </a:ln>
                <a:solidFill>
                  <a:srgbClr val="893BC3"/>
                </a:solidFill>
              </a:rPr>
              <a:t>tiempo </a:t>
            </a:r>
            <a:r>
              <a:rPr lang="es-CO" sz="3000" b="1" i="1" dirty="0">
                <a:ln>
                  <a:solidFill>
                    <a:srgbClr val="7030A0"/>
                  </a:solidFill>
                </a:ln>
                <a:solidFill>
                  <a:srgbClr val="893BC3"/>
                </a:solidFill>
              </a:rPr>
              <a:t>se levantará </a:t>
            </a:r>
            <a:r>
              <a:rPr lang="es-CO" sz="3000" b="1" dirty="0" smtClean="0">
                <a:ln>
                  <a:solidFill>
                    <a:srgbClr val="FF3333"/>
                  </a:solidFill>
                </a:ln>
                <a:solidFill>
                  <a:srgbClr val="FF0000"/>
                </a:solidFill>
              </a:rPr>
              <a:t>Miguel</a:t>
            </a:r>
            <a:r>
              <a:rPr lang="es-CO" sz="3000" b="1" dirty="0" smtClean="0">
                <a:ln>
                  <a:solidFill>
                    <a:sysClr val="windowText" lastClr="000000"/>
                  </a:solidFill>
                </a:ln>
                <a:solidFill>
                  <a:sysClr val="windowText" lastClr="000000"/>
                </a:solidFill>
              </a:rPr>
              <a:t>”.</a:t>
            </a:r>
            <a:r>
              <a:rPr lang="es-CO" sz="3000" b="1" dirty="0" smtClean="0">
                <a:ln>
                  <a:solidFill>
                    <a:schemeClr val="bg1"/>
                  </a:solidFill>
                </a:ln>
                <a:solidFill>
                  <a:schemeClr val="bg1"/>
                </a:solidFill>
              </a:rPr>
              <a:t> </a:t>
            </a:r>
          </a:p>
        </p:txBody>
      </p:sp>
      <p:sp>
        <p:nvSpPr>
          <p:cNvPr id="3" name="Rectángulo 2"/>
          <p:cNvSpPr/>
          <p:nvPr/>
        </p:nvSpPr>
        <p:spPr>
          <a:xfrm>
            <a:off x="742266" y="6067339"/>
            <a:ext cx="7659469" cy="523220"/>
          </a:xfrm>
          <a:prstGeom prst="rect">
            <a:avLst/>
          </a:prstGeom>
          <a:solidFill>
            <a:srgbClr val="FFFF00"/>
          </a:solidFill>
        </p:spPr>
        <p:txBody>
          <a:bodyPr wrap="none">
            <a:spAutoFit/>
          </a:bodyPr>
          <a:lstStyle/>
          <a:p>
            <a:pPr algn="ctr"/>
            <a:r>
              <a:rPr lang="es-CO" sz="2800" b="1" dirty="0" smtClean="0">
                <a:ln>
                  <a:solidFill>
                    <a:sysClr val="windowText" lastClr="000000"/>
                  </a:solidFill>
                </a:ln>
                <a:solidFill>
                  <a:sysClr val="windowText" lastClr="000000"/>
                </a:solidFill>
              </a:rPr>
              <a:t>Daniel y Apocalipsis, Urías Smith. Pág. 247. </a:t>
            </a:r>
            <a:endParaRPr lang="es-CO" sz="1600" dirty="0"/>
          </a:p>
        </p:txBody>
      </p:sp>
    </p:spTree>
    <p:extLst>
      <p:ext uri="{BB962C8B-B14F-4D97-AF65-F5344CB8AC3E}">
        <p14:creationId xmlns:p14="http://schemas.microsoft.com/office/powerpoint/2010/main" val="130661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CuadroTexto 1"/>
          <p:cNvSpPr txBox="1"/>
          <p:nvPr/>
        </p:nvSpPr>
        <p:spPr>
          <a:xfrm>
            <a:off x="1161806" y="1661221"/>
            <a:ext cx="6820389" cy="332398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lvl="0" algn="ctr"/>
            <a:r>
              <a:rPr lang="es-CO" sz="3000" b="1" dirty="0">
                <a:ln>
                  <a:solidFill>
                    <a:srgbClr val="0E03EF"/>
                  </a:solidFill>
                </a:ln>
                <a:solidFill>
                  <a:srgbClr val="0E03EF"/>
                </a:solidFill>
              </a:rPr>
              <a:t>Cuando </a:t>
            </a:r>
            <a:r>
              <a:rPr lang="es-CO" sz="3000" b="1" dirty="0" smtClean="0">
                <a:ln>
                  <a:solidFill>
                    <a:srgbClr val="0E03EF"/>
                  </a:solidFill>
                </a:ln>
                <a:solidFill>
                  <a:srgbClr val="0E03EF"/>
                </a:solidFill>
              </a:rPr>
              <a:t>la Biblia </a:t>
            </a:r>
            <a:r>
              <a:rPr lang="es-CO" sz="3000" b="1" dirty="0">
                <a:ln>
                  <a:solidFill>
                    <a:srgbClr val="0E03EF"/>
                  </a:solidFill>
                </a:ln>
                <a:solidFill>
                  <a:srgbClr val="0E03EF"/>
                </a:solidFill>
              </a:rPr>
              <a:t>dice que alguien se “</a:t>
            </a:r>
            <a:r>
              <a:rPr lang="es-CO" sz="3000" b="1" i="1" dirty="0" smtClean="0">
                <a:ln>
                  <a:solidFill>
                    <a:srgbClr val="FF0000"/>
                  </a:solidFill>
                </a:ln>
                <a:solidFill>
                  <a:srgbClr val="FF0000"/>
                </a:solidFill>
              </a:rPr>
              <a:t>levantará</a:t>
            </a:r>
            <a:r>
              <a:rPr lang="es-CO" sz="3000" b="1" dirty="0" smtClean="0">
                <a:ln>
                  <a:solidFill>
                    <a:srgbClr val="0E03EF"/>
                  </a:solidFill>
                </a:ln>
                <a:solidFill>
                  <a:srgbClr val="0E03EF"/>
                </a:solidFill>
              </a:rPr>
              <a:t>”, generalmente se refiere a </a:t>
            </a:r>
            <a:r>
              <a:rPr lang="es-CO" sz="3000" b="1" dirty="0">
                <a:ln>
                  <a:solidFill>
                    <a:srgbClr val="0E03EF"/>
                  </a:solidFill>
                </a:ln>
                <a:solidFill>
                  <a:srgbClr val="0E03EF"/>
                </a:solidFill>
              </a:rPr>
              <a:t>que </a:t>
            </a:r>
            <a:r>
              <a:rPr lang="es-CO" sz="3000" b="1" dirty="0" smtClean="0">
                <a:ln>
                  <a:solidFill>
                    <a:srgbClr val="0E03EF"/>
                  </a:solidFill>
                </a:ln>
                <a:solidFill>
                  <a:srgbClr val="0E03EF"/>
                </a:solidFill>
              </a:rPr>
              <a:t>empezará </a:t>
            </a:r>
            <a:r>
              <a:rPr lang="es-CO" sz="3000" b="1" dirty="0">
                <a:ln>
                  <a:solidFill>
                    <a:srgbClr val="0E03EF"/>
                  </a:solidFill>
                </a:ln>
                <a:solidFill>
                  <a:srgbClr val="0E03EF"/>
                </a:solidFill>
              </a:rPr>
              <a:t>a </a:t>
            </a:r>
            <a:r>
              <a:rPr lang="es-CO" sz="3000" b="1" dirty="0" smtClean="0">
                <a:ln>
                  <a:solidFill>
                    <a:srgbClr val="0E03EF"/>
                  </a:solidFill>
                </a:ln>
                <a:solidFill>
                  <a:srgbClr val="0E03EF"/>
                </a:solidFill>
              </a:rPr>
              <a:t>reinar”.</a:t>
            </a:r>
          </a:p>
          <a:p>
            <a:pPr lvl="0" algn="ctr"/>
            <a:r>
              <a:rPr lang="es-CO" sz="3000" b="1" dirty="0" smtClean="0">
                <a:ln>
                  <a:solidFill>
                    <a:srgbClr val="0E03EF"/>
                  </a:solidFill>
                </a:ln>
                <a:solidFill>
                  <a:srgbClr val="0E03EF"/>
                </a:solidFill>
              </a:rPr>
              <a:t> </a:t>
            </a:r>
            <a:r>
              <a:rPr lang="es-CO" sz="3000" b="1" dirty="0">
                <a:ln>
                  <a:solidFill>
                    <a:prstClr val="black"/>
                  </a:solidFill>
                </a:ln>
                <a:solidFill>
                  <a:prstClr val="black"/>
                </a:solidFill>
              </a:rPr>
              <a:t>Véase por ejemplo Daniel </a:t>
            </a:r>
            <a:r>
              <a:rPr lang="es-CO" sz="3000" b="1" dirty="0" smtClean="0">
                <a:ln>
                  <a:solidFill>
                    <a:prstClr val="black"/>
                  </a:solidFill>
                </a:ln>
                <a:solidFill>
                  <a:prstClr val="black"/>
                </a:solidFill>
              </a:rPr>
              <a:t>11:3. </a:t>
            </a:r>
            <a:endParaRPr lang="es-CO" sz="3000" b="1" dirty="0">
              <a:ln>
                <a:solidFill>
                  <a:prstClr val="black"/>
                </a:solidFill>
              </a:ln>
              <a:solidFill>
                <a:prstClr val="black"/>
              </a:solidFill>
            </a:endParaRPr>
          </a:p>
          <a:p>
            <a:pPr lvl="0" algn="ctr"/>
            <a:r>
              <a:rPr lang="es-CO" sz="3000" b="1" dirty="0">
                <a:ln>
                  <a:solidFill>
                    <a:prstClr val="black"/>
                  </a:solidFill>
                </a:ln>
                <a:solidFill>
                  <a:srgbClr val="002060"/>
                </a:solidFill>
              </a:rPr>
              <a:t>“Se </a:t>
            </a:r>
            <a:r>
              <a:rPr lang="es-CO" sz="3000" b="1" i="1" dirty="0">
                <a:ln>
                  <a:solidFill>
                    <a:srgbClr val="FF0000"/>
                  </a:solidFill>
                </a:ln>
                <a:solidFill>
                  <a:srgbClr val="FF0000"/>
                </a:solidFill>
              </a:rPr>
              <a:t>levantará</a:t>
            </a:r>
            <a:r>
              <a:rPr lang="es-CO" sz="3000" b="1" dirty="0">
                <a:ln>
                  <a:solidFill>
                    <a:srgbClr val="FF0000"/>
                  </a:solidFill>
                </a:ln>
                <a:solidFill>
                  <a:srgbClr val="FF0000"/>
                </a:solidFill>
              </a:rPr>
              <a:t> </a:t>
            </a:r>
            <a:r>
              <a:rPr lang="es-CO" sz="3000" b="1" dirty="0">
                <a:ln>
                  <a:solidFill>
                    <a:prstClr val="black"/>
                  </a:solidFill>
                </a:ln>
                <a:solidFill>
                  <a:srgbClr val="002060"/>
                </a:solidFill>
              </a:rPr>
              <a:t>luego un rey valiente, el cual dominará con gran poder y hará su voluntad”.</a:t>
            </a:r>
          </a:p>
        </p:txBody>
      </p:sp>
      <p:sp>
        <p:nvSpPr>
          <p:cNvPr id="4" name="Rectángulo 3"/>
          <p:cNvSpPr/>
          <p:nvPr/>
        </p:nvSpPr>
        <p:spPr>
          <a:xfrm>
            <a:off x="1161806" y="5194140"/>
            <a:ext cx="6820389" cy="1477328"/>
          </a:xfrm>
          <a:prstGeom prst="rect">
            <a:avLst/>
          </a:prstGeom>
          <a:solidFill>
            <a:srgbClr val="990000"/>
          </a:solid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es-CO" sz="3000" b="1" dirty="0" smtClean="0">
                <a:ln>
                  <a:solidFill>
                    <a:srgbClr val="FFFF00"/>
                  </a:solidFill>
                </a:ln>
                <a:solidFill>
                  <a:srgbClr val="FFFF00"/>
                </a:solidFill>
              </a:rPr>
              <a:t>Quien se levanta en Daniel 12:1 es Jesús que viene en su reino como Rey de reyes y Señor de señores.</a:t>
            </a:r>
            <a:endParaRPr lang="es-CO" sz="3000" b="1" dirty="0">
              <a:ln>
                <a:solidFill>
                  <a:srgbClr val="FFFF00"/>
                </a:solidFill>
              </a:ln>
              <a:solidFill>
                <a:srgbClr val="FFFF00"/>
              </a:solidFill>
            </a:endParaRPr>
          </a:p>
        </p:txBody>
      </p:sp>
      <p:sp>
        <p:nvSpPr>
          <p:cNvPr id="5" name="Rectángulo 4"/>
          <p:cNvSpPr/>
          <p:nvPr/>
        </p:nvSpPr>
        <p:spPr>
          <a:xfrm>
            <a:off x="867312" y="730056"/>
            <a:ext cx="7409377" cy="553998"/>
          </a:xfrm>
          <a:prstGeom prst="rect">
            <a:avLst/>
          </a:prstGeom>
          <a:solidFill>
            <a:srgbClr val="EEFE54"/>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000" b="1" dirty="0" smtClean="0">
                <a:ln>
                  <a:solidFill>
                    <a:sysClr val="windowText" lastClr="000000"/>
                  </a:solidFill>
                </a:ln>
                <a:solidFill>
                  <a:sysClr val="windowText" lastClr="000000"/>
                </a:solidFill>
              </a:rPr>
              <a:t>"En </a:t>
            </a:r>
            <a:r>
              <a:rPr lang="es-CO" sz="3000" b="1" dirty="0">
                <a:ln>
                  <a:solidFill>
                    <a:sysClr val="windowText" lastClr="000000"/>
                  </a:solidFill>
                </a:ln>
                <a:solidFill>
                  <a:sysClr val="windowText" lastClr="000000"/>
                </a:solidFill>
              </a:rPr>
              <a:t>a</a:t>
            </a:r>
            <a:r>
              <a:rPr lang="es-CO" sz="3000" b="1" dirty="0" smtClean="0">
                <a:ln>
                  <a:solidFill>
                    <a:sysClr val="windowText" lastClr="000000"/>
                  </a:solidFill>
                </a:ln>
                <a:solidFill>
                  <a:sysClr val="windowText" lastClr="000000"/>
                </a:solidFill>
              </a:rPr>
              <a:t>quel </a:t>
            </a:r>
            <a:r>
              <a:rPr lang="es-CO" sz="3000" b="1" dirty="0">
                <a:ln>
                  <a:solidFill>
                    <a:sysClr val="windowText" lastClr="000000"/>
                  </a:solidFill>
                </a:ln>
                <a:solidFill>
                  <a:sysClr val="windowText" lastClr="000000"/>
                </a:solidFill>
              </a:rPr>
              <a:t>tiempo </a:t>
            </a:r>
            <a:r>
              <a:rPr lang="es-CO" sz="3000" b="1" i="1" dirty="0">
                <a:ln>
                  <a:solidFill>
                    <a:srgbClr val="FF0000"/>
                  </a:solidFill>
                </a:ln>
                <a:solidFill>
                  <a:srgbClr val="FF0000"/>
                </a:solidFill>
              </a:rPr>
              <a:t>se levantará </a:t>
            </a:r>
            <a:r>
              <a:rPr lang="es-CO" sz="3000" b="1" dirty="0" smtClean="0">
                <a:ln>
                  <a:solidFill>
                    <a:sysClr val="windowText" lastClr="000000"/>
                  </a:solidFill>
                </a:ln>
                <a:solidFill>
                  <a:sysClr val="windowText" lastClr="000000"/>
                </a:solidFill>
              </a:rPr>
              <a:t>Miguel”.</a:t>
            </a:r>
            <a:r>
              <a:rPr lang="es-CO" sz="3000" b="1" dirty="0" smtClean="0">
                <a:ln>
                  <a:solidFill>
                    <a:schemeClr val="bg1"/>
                  </a:solidFill>
                </a:ln>
                <a:solidFill>
                  <a:schemeClr val="bg1"/>
                </a:solidFill>
              </a:rPr>
              <a:t> </a:t>
            </a:r>
          </a:p>
        </p:txBody>
      </p:sp>
    </p:spTree>
    <p:extLst>
      <p:ext uri="{BB962C8B-B14F-4D97-AF65-F5344CB8AC3E}">
        <p14:creationId xmlns:p14="http://schemas.microsoft.com/office/powerpoint/2010/main" val="319339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08286" y="4740565"/>
            <a:ext cx="7527429" cy="147732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smtClean="0">
                <a:ln>
                  <a:solidFill>
                    <a:srgbClr val="FF0000"/>
                  </a:solidFill>
                </a:ln>
                <a:solidFill>
                  <a:srgbClr val="FF0000"/>
                </a:solidFill>
              </a:rPr>
              <a:t>Actualmente el Señor está oficiando como sumo sacerdote en el santuario celestial donde intercede por nosotros.</a:t>
            </a:r>
            <a:endParaRPr lang="es-CO" sz="3000" b="1" dirty="0">
              <a:ln>
                <a:solidFill>
                  <a:srgbClr val="FF0000"/>
                </a:solidFill>
              </a:ln>
              <a:solidFill>
                <a:srgbClr val="FF0000"/>
              </a:solidFill>
            </a:endParaRPr>
          </a:p>
        </p:txBody>
      </p:sp>
      <p:sp>
        <p:nvSpPr>
          <p:cNvPr id="4" name="Rectángulo 3"/>
          <p:cNvSpPr/>
          <p:nvPr/>
        </p:nvSpPr>
        <p:spPr>
          <a:xfrm>
            <a:off x="820882" y="3888768"/>
            <a:ext cx="7502236" cy="553998"/>
          </a:xfrm>
          <a:prstGeom prst="rect">
            <a:avLst/>
          </a:prstGeom>
          <a:solidFill>
            <a:srgbClr val="F5F880"/>
          </a:solidFill>
          <a:ln>
            <a:solidFill>
              <a:srgbClr val="FFC000"/>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CO" sz="3000" b="1" dirty="0" smtClean="0">
                <a:ln>
                  <a:solidFill>
                    <a:schemeClr val="bg1"/>
                  </a:solidFill>
                </a:ln>
                <a:solidFill>
                  <a:schemeClr val="bg1"/>
                </a:solidFill>
              </a:rPr>
              <a:t>Pero, ¿de dónde se levantará el Señor?</a:t>
            </a:r>
            <a:endParaRPr lang="es-CO" sz="3000" b="1" dirty="0">
              <a:ln>
                <a:solidFill>
                  <a:srgbClr val="0E03EF"/>
                </a:solidFill>
              </a:ln>
              <a:solidFill>
                <a:srgbClr val="0E03EF"/>
              </a:solidFill>
            </a:endParaRPr>
          </a:p>
        </p:txBody>
      </p:sp>
      <p:sp>
        <p:nvSpPr>
          <p:cNvPr id="5" name="Rectángulo 4"/>
          <p:cNvSpPr/>
          <p:nvPr/>
        </p:nvSpPr>
        <p:spPr>
          <a:xfrm>
            <a:off x="767825" y="2124033"/>
            <a:ext cx="7608351" cy="1477328"/>
          </a:xfrm>
          <a:prstGeom prst="rect">
            <a:avLst/>
          </a:prstGeom>
          <a:solidFill>
            <a:srgbClr val="C9FFC9"/>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000" b="1" dirty="0">
                <a:ln>
                  <a:solidFill>
                    <a:srgbClr val="0E03EF"/>
                  </a:solidFill>
                </a:ln>
                <a:solidFill>
                  <a:srgbClr val="0E03EF"/>
                </a:solidFill>
              </a:rPr>
              <a:t>E</a:t>
            </a:r>
            <a:r>
              <a:rPr lang="es-CO" sz="3000" b="1" dirty="0" smtClean="0">
                <a:ln>
                  <a:solidFill>
                    <a:srgbClr val="0E03EF"/>
                  </a:solidFill>
                </a:ln>
                <a:solidFill>
                  <a:srgbClr val="0E03EF"/>
                </a:solidFill>
              </a:rPr>
              <a:t>l tiempo al que se refiere este versículo </a:t>
            </a:r>
          </a:p>
          <a:p>
            <a:pPr algn="ctr"/>
            <a:r>
              <a:rPr lang="es-CO" sz="3000" b="1" dirty="0" smtClean="0">
                <a:ln>
                  <a:solidFill>
                    <a:srgbClr val="0E03EF"/>
                  </a:solidFill>
                </a:ln>
                <a:solidFill>
                  <a:srgbClr val="0E03EF"/>
                </a:solidFill>
              </a:rPr>
              <a:t>es el </a:t>
            </a:r>
            <a:r>
              <a:rPr lang="es-CO" sz="3000" b="1" i="1" dirty="0" smtClean="0">
                <a:ln>
                  <a:solidFill>
                    <a:srgbClr val="FF0000"/>
                  </a:solidFill>
                </a:ln>
                <a:solidFill>
                  <a:srgbClr val="FF0000"/>
                </a:solidFill>
              </a:rPr>
              <a:t>tiempo de angustia </a:t>
            </a:r>
            <a:r>
              <a:rPr lang="es-CO" sz="3000" b="1" dirty="0" smtClean="0">
                <a:ln>
                  <a:solidFill>
                    <a:srgbClr val="0E03EF"/>
                  </a:solidFill>
                </a:ln>
                <a:solidFill>
                  <a:srgbClr val="0E03EF"/>
                </a:solidFill>
              </a:rPr>
              <a:t>previo a la Segunda Venida de Cristo.</a:t>
            </a:r>
            <a:endParaRPr lang="es-CO" sz="3000" b="1" dirty="0">
              <a:ln>
                <a:solidFill>
                  <a:srgbClr val="0E03EF"/>
                </a:solidFill>
              </a:ln>
              <a:solidFill>
                <a:srgbClr val="0E03EF"/>
              </a:solidFill>
            </a:endParaRPr>
          </a:p>
        </p:txBody>
      </p:sp>
      <p:sp>
        <p:nvSpPr>
          <p:cNvPr id="3" name="Rectángulo 2"/>
          <p:cNvSpPr/>
          <p:nvPr/>
        </p:nvSpPr>
        <p:spPr>
          <a:xfrm>
            <a:off x="832021" y="1174103"/>
            <a:ext cx="7479959" cy="553998"/>
          </a:xfrm>
          <a:prstGeom prst="rect">
            <a:avLst/>
          </a:prstGeom>
          <a:solidFill>
            <a:srgbClr val="FFFF00"/>
          </a:solidFill>
        </p:spPr>
        <p:txBody>
          <a:bodyPr wrap="square">
            <a:spAutoFit/>
          </a:bodyPr>
          <a:lstStyle/>
          <a:p>
            <a:pPr lvl="0" algn="ctr"/>
            <a:r>
              <a:rPr lang="es-CO" sz="3000" b="1" dirty="0">
                <a:ln>
                  <a:solidFill>
                    <a:sysClr val="windowText" lastClr="000000"/>
                  </a:solidFill>
                </a:ln>
                <a:solidFill>
                  <a:sysClr val="windowText" lastClr="000000"/>
                </a:solidFill>
              </a:rPr>
              <a:t>"En </a:t>
            </a:r>
            <a:r>
              <a:rPr lang="es-CO" sz="3000" b="1" dirty="0" smtClean="0">
                <a:ln>
                  <a:solidFill>
                    <a:srgbClr val="FF0000"/>
                  </a:solidFill>
                </a:ln>
                <a:solidFill>
                  <a:srgbClr val="FF0000"/>
                </a:solidFill>
              </a:rPr>
              <a:t>aquel </a:t>
            </a:r>
            <a:r>
              <a:rPr lang="es-CO" sz="3000" b="1" dirty="0">
                <a:ln>
                  <a:solidFill>
                    <a:srgbClr val="FF0000"/>
                  </a:solidFill>
                </a:ln>
                <a:solidFill>
                  <a:srgbClr val="FF0000"/>
                </a:solidFill>
              </a:rPr>
              <a:t>tiempo </a:t>
            </a:r>
            <a:r>
              <a:rPr lang="es-CO" sz="3000" b="1" i="1" dirty="0">
                <a:ln>
                  <a:solidFill>
                    <a:schemeClr val="bg1"/>
                  </a:solidFill>
                </a:ln>
                <a:solidFill>
                  <a:schemeClr val="bg1"/>
                </a:solidFill>
              </a:rPr>
              <a:t>se levantará </a:t>
            </a:r>
            <a:r>
              <a:rPr lang="es-CO" sz="3000" b="1" dirty="0">
                <a:ln>
                  <a:solidFill>
                    <a:sysClr val="windowText" lastClr="000000"/>
                  </a:solidFill>
                </a:ln>
                <a:solidFill>
                  <a:sysClr val="windowText" lastClr="000000"/>
                </a:solidFill>
              </a:rPr>
              <a:t>Miguel”.</a:t>
            </a:r>
            <a:r>
              <a:rPr lang="es-CO" sz="3000" b="1" dirty="0">
                <a:ln>
                  <a:solidFill>
                    <a:prstClr val="black"/>
                  </a:solidFill>
                </a:ln>
                <a:solidFill>
                  <a:prstClr val="black"/>
                </a:solidFill>
              </a:rPr>
              <a:t> </a:t>
            </a:r>
          </a:p>
        </p:txBody>
      </p:sp>
    </p:spTree>
    <p:extLst>
      <p:ext uri="{BB962C8B-B14F-4D97-AF65-F5344CB8AC3E}">
        <p14:creationId xmlns:p14="http://schemas.microsoft.com/office/powerpoint/2010/main" val="53593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549" y="1290588"/>
            <a:ext cx="7512627" cy="5567412"/>
          </a:xfrm>
          <a:prstGeom prst="rect">
            <a:avLst/>
          </a:prstGeom>
        </p:spPr>
      </p:pic>
      <p:sp>
        <p:nvSpPr>
          <p:cNvPr id="4" name="Rectángulo 3"/>
          <p:cNvSpPr/>
          <p:nvPr/>
        </p:nvSpPr>
        <p:spPr>
          <a:xfrm>
            <a:off x="873940" y="1455015"/>
            <a:ext cx="7502236" cy="1477328"/>
          </a:xfrm>
          <a:prstGeom prst="rect">
            <a:avLst/>
          </a:prstGeom>
          <a:solidFill>
            <a:srgbClr val="F5F880"/>
          </a:solidFill>
          <a:ln>
            <a:solidFill>
              <a:srgbClr val="FFC000"/>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es-ES" sz="3000" b="1" dirty="0" smtClean="0">
                <a:ln w="22225">
                  <a:solidFill>
                    <a:srgbClr val="800000"/>
                  </a:solidFill>
                  <a:prstDash val="solid"/>
                </a:ln>
                <a:solidFill>
                  <a:schemeClr val="accent1">
                    <a:lumMod val="50000"/>
                  </a:schemeClr>
                </a:solidFill>
              </a:rPr>
              <a:t>“Tenemos </a:t>
            </a:r>
            <a:r>
              <a:rPr lang="es-ES" sz="3000" b="1" dirty="0">
                <a:ln w="22225">
                  <a:solidFill>
                    <a:srgbClr val="800000"/>
                  </a:solidFill>
                  <a:prstDash val="solid"/>
                </a:ln>
                <a:solidFill>
                  <a:schemeClr val="accent1">
                    <a:lumMod val="50000"/>
                  </a:schemeClr>
                </a:solidFill>
              </a:rPr>
              <a:t>tal sumo sacerdote, el cual se sentó a la diestra del trono de la Majestad en los </a:t>
            </a:r>
            <a:r>
              <a:rPr lang="es-ES" sz="3000" b="1" dirty="0" smtClean="0">
                <a:ln w="22225">
                  <a:solidFill>
                    <a:srgbClr val="800000"/>
                  </a:solidFill>
                  <a:prstDash val="solid"/>
                </a:ln>
                <a:solidFill>
                  <a:schemeClr val="accent1">
                    <a:lumMod val="50000"/>
                  </a:schemeClr>
                </a:solidFill>
              </a:rPr>
              <a:t>cielos”. </a:t>
            </a:r>
            <a:r>
              <a:rPr lang="es-ES" sz="3000" b="1" dirty="0">
                <a:ln>
                  <a:solidFill>
                    <a:srgbClr val="FF0000"/>
                  </a:solidFill>
                </a:ln>
                <a:solidFill>
                  <a:srgbClr val="FF0000"/>
                </a:solidFill>
              </a:rPr>
              <a:t>Hebreos </a:t>
            </a:r>
            <a:r>
              <a:rPr lang="es-ES" sz="3000" b="1" dirty="0" smtClean="0">
                <a:ln>
                  <a:solidFill>
                    <a:srgbClr val="FF0000"/>
                  </a:solidFill>
                </a:ln>
                <a:solidFill>
                  <a:srgbClr val="FF0000"/>
                </a:solidFill>
              </a:rPr>
              <a:t>8:1.</a:t>
            </a:r>
            <a:endParaRPr lang="es-ES" sz="3000" b="1" dirty="0">
              <a:ln>
                <a:solidFill>
                  <a:srgbClr val="FF0000"/>
                </a:solidFill>
              </a:ln>
              <a:solidFill>
                <a:srgbClr val="FF0000"/>
              </a:solidFill>
            </a:endParaRPr>
          </a:p>
        </p:txBody>
      </p:sp>
      <p:sp>
        <p:nvSpPr>
          <p:cNvPr id="5" name="Rectángulo 4"/>
          <p:cNvSpPr/>
          <p:nvPr/>
        </p:nvSpPr>
        <p:spPr>
          <a:xfrm>
            <a:off x="873940" y="3089354"/>
            <a:ext cx="7502236" cy="1938992"/>
          </a:xfrm>
          <a:prstGeom prst="rect">
            <a:avLst/>
          </a:prstGeom>
          <a:solidFill>
            <a:schemeClr val="tx1"/>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sz="3000" b="1" dirty="0" smtClean="0">
                <a:ln>
                  <a:solidFill>
                    <a:srgbClr val="FF0000"/>
                  </a:solidFill>
                </a:ln>
                <a:solidFill>
                  <a:srgbClr val="FF0000"/>
                </a:solidFill>
              </a:rPr>
              <a:t>(Jesús) </a:t>
            </a:r>
            <a:r>
              <a:rPr lang="es-ES" sz="3000" b="1" dirty="0" smtClean="0">
                <a:ln>
                  <a:solidFill>
                    <a:sysClr val="windowText" lastClr="000000"/>
                  </a:solidFill>
                </a:ln>
                <a:solidFill>
                  <a:sysClr val="windowText" lastClr="000000"/>
                </a:solidFill>
              </a:rPr>
              <a:t>“…puede </a:t>
            </a:r>
            <a:r>
              <a:rPr lang="es-ES" sz="3000" b="1" dirty="0">
                <a:ln>
                  <a:solidFill>
                    <a:sysClr val="windowText" lastClr="000000"/>
                  </a:solidFill>
                </a:ln>
                <a:solidFill>
                  <a:sysClr val="windowText" lastClr="000000"/>
                </a:solidFill>
              </a:rPr>
              <a:t>también salvar perpetuamente a los que por él se acercan a Dios, viviendo siempre para </a:t>
            </a:r>
            <a:r>
              <a:rPr lang="es-ES" sz="3000" b="1" dirty="0" smtClean="0">
                <a:ln>
                  <a:solidFill>
                    <a:sysClr val="windowText" lastClr="000000"/>
                  </a:solidFill>
                </a:ln>
                <a:solidFill>
                  <a:sysClr val="windowText" lastClr="000000"/>
                </a:solidFill>
              </a:rPr>
              <a:t>interceder </a:t>
            </a:r>
            <a:r>
              <a:rPr lang="es-ES" sz="3000" b="1" dirty="0">
                <a:ln>
                  <a:solidFill>
                    <a:sysClr val="windowText" lastClr="000000"/>
                  </a:solidFill>
                </a:ln>
                <a:solidFill>
                  <a:sysClr val="windowText" lastClr="000000"/>
                </a:solidFill>
              </a:rPr>
              <a:t>por </a:t>
            </a:r>
            <a:r>
              <a:rPr lang="es-ES" sz="3000" b="1" dirty="0" smtClean="0">
                <a:ln>
                  <a:solidFill>
                    <a:sysClr val="windowText" lastClr="000000"/>
                  </a:solidFill>
                </a:ln>
                <a:solidFill>
                  <a:sysClr val="windowText" lastClr="000000"/>
                </a:solidFill>
              </a:rPr>
              <a:t>ellos”. </a:t>
            </a:r>
            <a:r>
              <a:rPr lang="es-ES" sz="3000" b="1" dirty="0">
                <a:ln>
                  <a:solidFill>
                    <a:srgbClr val="FF0000"/>
                  </a:solidFill>
                </a:ln>
                <a:solidFill>
                  <a:srgbClr val="FF0000"/>
                </a:solidFill>
              </a:rPr>
              <a:t>Hebreos </a:t>
            </a:r>
            <a:r>
              <a:rPr lang="es-ES" sz="3000" b="1" dirty="0" smtClean="0">
                <a:ln>
                  <a:solidFill>
                    <a:srgbClr val="FF0000"/>
                  </a:solidFill>
                </a:ln>
                <a:solidFill>
                  <a:srgbClr val="FF0000"/>
                </a:solidFill>
              </a:rPr>
              <a:t>7:25.</a:t>
            </a:r>
            <a:endParaRPr lang="es-ES" sz="3000" b="1" dirty="0">
              <a:ln>
                <a:solidFill>
                  <a:srgbClr val="FF0000"/>
                </a:solidFill>
              </a:ln>
              <a:solidFill>
                <a:srgbClr val="FF0000"/>
              </a:solidFill>
            </a:endParaRPr>
          </a:p>
        </p:txBody>
      </p:sp>
      <p:sp>
        <p:nvSpPr>
          <p:cNvPr id="3" name="Rectángulo 2"/>
          <p:cNvSpPr/>
          <p:nvPr/>
        </p:nvSpPr>
        <p:spPr>
          <a:xfrm>
            <a:off x="873940" y="274925"/>
            <a:ext cx="7512076" cy="1015663"/>
          </a:xfrm>
          <a:prstGeom prst="rect">
            <a:avLst/>
          </a:prstGeom>
          <a:solidFill>
            <a:srgbClr val="EBF3FB"/>
          </a:solidFill>
        </p:spPr>
        <p:txBody>
          <a:bodyPr wrap="square">
            <a:spAutoFit/>
          </a:bodyPr>
          <a:lstStyle/>
          <a:p>
            <a:pPr lvl="0" algn="ctr"/>
            <a:r>
              <a:rPr lang="es-ES" sz="3000" b="1" dirty="0" smtClean="0">
                <a:ln>
                  <a:solidFill>
                    <a:srgbClr val="392FFD"/>
                  </a:solidFill>
                </a:ln>
                <a:solidFill>
                  <a:srgbClr val="002060"/>
                </a:solidFill>
              </a:rPr>
              <a:t>“Abogado tenemos </a:t>
            </a:r>
            <a:r>
              <a:rPr lang="es-ES" sz="3000" b="1" dirty="0">
                <a:ln>
                  <a:solidFill>
                    <a:srgbClr val="392FFD"/>
                  </a:solidFill>
                </a:ln>
                <a:solidFill>
                  <a:srgbClr val="002060"/>
                </a:solidFill>
              </a:rPr>
              <a:t>para con el Padre, a Jesucristo el </a:t>
            </a:r>
            <a:r>
              <a:rPr lang="es-ES" sz="3000" b="1" dirty="0" smtClean="0">
                <a:ln>
                  <a:solidFill>
                    <a:srgbClr val="392FFD"/>
                  </a:solidFill>
                </a:ln>
                <a:solidFill>
                  <a:srgbClr val="002060"/>
                </a:solidFill>
              </a:rPr>
              <a:t>justo”. </a:t>
            </a:r>
            <a:r>
              <a:rPr lang="es-ES" sz="3000" b="1" dirty="0">
                <a:ln>
                  <a:solidFill>
                    <a:srgbClr val="FF0000"/>
                  </a:solidFill>
                </a:ln>
                <a:solidFill>
                  <a:srgbClr val="FF0000"/>
                </a:solidFill>
              </a:rPr>
              <a:t>1 Juan </a:t>
            </a:r>
            <a:r>
              <a:rPr lang="es-ES" sz="3000" b="1" dirty="0" smtClean="0">
                <a:ln>
                  <a:solidFill>
                    <a:srgbClr val="FF0000"/>
                  </a:solidFill>
                </a:ln>
                <a:solidFill>
                  <a:srgbClr val="FF0000"/>
                </a:solidFill>
              </a:rPr>
              <a:t>2:1.</a:t>
            </a:r>
            <a:endParaRPr lang="es-ES" sz="3000" b="1" dirty="0">
              <a:ln>
                <a:solidFill>
                  <a:srgbClr val="FF0000"/>
                </a:solidFill>
              </a:ln>
              <a:solidFill>
                <a:srgbClr val="FF0000"/>
              </a:solidFill>
            </a:endParaRPr>
          </a:p>
        </p:txBody>
      </p:sp>
      <p:sp>
        <p:nvSpPr>
          <p:cNvPr id="6" name="Rectángulo 5"/>
          <p:cNvSpPr/>
          <p:nvPr/>
        </p:nvSpPr>
        <p:spPr>
          <a:xfrm>
            <a:off x="873940" y="5186846"/>
            <a:ext cx="7502236" cy="1477328"/>
          </a:xfrm>
          <a:prstGeom prst="rect">
            <a:avLst/>
          </a:prstGeom>
          <a:solidFill>
            <a:srgbClr val="FEE2FA"/>
          </a:solidFill>
        </p:spPr>
        <p:txBody>
          <a:bodyPr wrap="square">
            <a:spAutoFit/>
          </a:bodyPr>
          <a:lstStyle/>
          <a:p>
            <a:pPr algn="ctr"/>
            <a:r>
              <a:rPr lang="es-ES" sz="3000" b="1" dirty="0" smtClean="0">
                <a:ln>
                  <a:solidFill>
                    <a:srgbClr val="C00000"/>
                  </a:solidFill>
                </a:ln>
                <a:solidFill>
                  <a:srgbClr val="C00000"/>
                </a:solidFill>
              </a:rPr>
              <a:t>“...Cristo</a:t>
            </a:r>
            <a:r>
              <a:rPr lang="es-ES" sz="3000" b="1" dirty="0">
                <a:ln>
                  <a:solidFill>
                    <a:srgbClr val="C00000"/>
                  </a:solidFill>
                </a:ln>
                <a:solidFill>
                  <a:srgbClr val="C00000"/>
                </a:solidFill>
              </a:rPr>
              <a:t>, sumo sacerdote de los bienes venideros, por el más amplio y más perfecto </a:t>
            </a:r>
            <a:r>
              <a:rPr lang="es-ES" sz="3000" b="1" dirty="0" smtClean="0">
                <a:ln>
                  <a:solidFill>
                    <a:srgbClr val="C00000"/>
                  </a:solidFill>
                </a:ln>
                <a:solidFill>
                  <a:srgbClr val="C00000"/>
                </a:solidFill>
              </a:rPr>
              <a:t>tabernáculo”. </a:t>
            </a:r>
            <a:r>
              <a:rPr lang="es-ES" sz="3000" b="1" dirty="0" smtClean="0">
                <a:ln>
                  <a:solidFill>
                    <a:schemeClr val="bg1"/>
                  </a:solidFill>
                </a:ln>
                <a:solidFill>
                  <a:schemeClr val="bg1"/>
                </a:solidFill>
              </a:rPr>
              <a:t>Hebreos 9:11.</a:t>
            </a:r>
          </a:p>
        </p:txBody>
      </p:sp>
    </p:spTree>
    <p:extLst>
      <p:ext uri="{BB962C8B-B14F-4D97-AF65-F5344CB8AC3E}">
        <p14:creationId xmlns:p14="http://schemas.microsoft.com/office/powerpoint/2010/main" val="341476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3145" y="3962793"/>
            <a:ext cx="7677711" cy="2400657"/>
          </a:xfrm>
          <a:prstGeom prst="rect">
            <a:avLst/>
          </a:prstGeom>
          <a:solidFill>
            <a:srgbClr val="FFFFB3"/>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000" b="1" dirty="0" smtClean="0">
                <a:ln>
                  <a:solidFill>
                    <a:srgbClr val="800000"/>
                  </a:solidFill>
                </a:ln>
                <a:solidFill>
                  <a:sysClr val="windowText" lastClr="000000"/>
                </a:solidFill>
              </a:rPr>
              <a:t>Entonces acabará el tiempo de gracia, todos los casos habrán sido decididos, </a:t>
            </a:r>
          </a:p>
          <a:p>
            <a:pPr algn="ctr"/>
            <a:r>
              <a:rPr lang="es-CO" sz="3000" b="1" dirty="0" smtClean="0">
                <a:ln>
                  <a:solidFill>
                    <a:srgbClr val="800000"/>
                  </a:solidFill>
                </a:ln>
                <a:solidFill>
                  <a:sysClr val="windowText" lastClr="000000"/>
                </a:solidFill>
              </a:rPr>
              <a:t>y </a:t>
            </a:r>
            <a:r>
              <a:rPr lang="es-CO" sz="3000" b="1" dirty="0" smtClean="0">
                <a:ln>
                  <a:solidFill>
                    <a:srgbClr val="FF0000"/>
                  </a:solidFill>
                </a:ln>
                <a:solidFill>
                  <a:srgbClr val="FF0000"/>
                </a:solidFill>
              </a:rPr>
              <a:t>“como en los días de Noé”,</a:t>
            </a:r>
            <a:r>
              <a:rPr lang="es-CO" sz="3000" b="1" dirty="0" smtClean="0">
                <a:ln>
                  <a:solidFill>
                    <a:srgbClr val="800000"/>
                  </a:solidFill>
                </a:ln>
                <a:solidFill>
                  <a:prstClr val="black"/>
                </a:solidFill>
              </a:rPr>
              <a:t> </a:t>
            </a:r>
            <a:r>
              <a:rPr lang="es-CO" sz="3000" b="1" dirty="0">
                <a:ln>
                  <a:solidFill>
                    <a:srgbClr val="800000"/>
                  </a:solidFill>
                </a:ln>
                <a:solidFill>
                  <a:prstClr val="black"/>
                </a:solidFill>
              </a:rPr>
              <a:t>sólo habrá dos grupos: </a:t>
            </a:r>
            <a:r>
              <a:rPr lang="es-CO" sz="3000" b="1" dirty="0">
                <a:ln>
                  <a:solidFill>
                    <a:srgbClr val="0E03EF"/>
                  </a:solidFill>
                </a:ln>
                <a:solidFill>
                  <a:srgbClr val="0E03EF"/>
                </a:solidFill>
              </a:rPr>
              <a:t>Los salvos y los perdidos.</a:t>
            </a:r>
            <a:r>
              <a:rPr lang="es-CO" sz="3000" b="1" dirty="0" smtClean="0">
                <a:ln>
                  <a:solidFill>
                    <a:srgbClr val="FF0000"/>
                  </a:solidFill>
                </a:ln>
                <a:solidFill>
                  <a:srgbClr val="FF0000"/>
                </a:solidFill>
              </a:rPr>
              <a:t> “Así </a:t>
            </a:r>
            <a:r>
              <a:rPr lang="es-CO" sz="3000" b="1" dirty="0">
                <a:ln>
                  <a:solidFill>
                    <a:srgbClr val="FF0000"/>
                  </a:solidFill>
                </a:ln>
                <a:solidFill>
                  <a:srgbClr val="FF0000"/>
                </a:solidFill>
              </a:rPr>
              <a:t>será la venida del Hijo del </a:t>
            </a:r>
            <a:r>
              <a:rPr lang="es-CO" sz="3000" b="1" dirty="0" smtClean="0">
                <a:ln>
                  <a:solidFill>
                    <a:srgbClr val="FF0000"/>
                  </a:solidFill>
                </a:ln>
                <a:solidFill>
                  <a:srgbClr val="FF0000"/>
                </a:solidFill>
              </a:rPr>
              <a:t>Hombre”</a:t>
            </a:r>
            <a:endParaRPr lang="es-CO" sz="3000" b="1" dirty="0">
              <a:ln>
                <a:solidFill>
                  <a:srgbClr val="0E03EF"/>
                </a:solidFill>
              </a:ln>
              <a:solidFill>
                <a:srgbClr val="0E03EF"/>
              </a:solidFill>
            </a:endParaRPr>
          </a:p>
        </p:txBody>
      </p:sp>
      <p:sp>
        <p:nvSpPr>
          <p:cNvPr id="3" name="Rectángulo 2"/>
          <p:cNvSpPr/>
          <p:nvPr/>
        </p:nvSpPr>
        <p:spPr>
          <a:xfrm>
            <a:off x="733145" y="862813"/>
            <a:ext cx="7677711" cy="2862322"/>
          </a:xfrm>
          <a:prstGeom prst="rect">
            <a:avLst/>
          </a:prstGeom>
          <a:solidFill>
            <a:schemeClr val="tx1"/>
          </a:solidFill>
        </p:spPr>
        <p:txBody>
          <a:bodyPr wrap="square">
            <a:spAutoFit/>
          </a:bodyPr>
          <a:lstStyle/>
          <a:p>
            <a:pPr lvl="0" algn="ctr"/>
            <a:r>
              <a:rPr lang="es-CO" sz="3000" b="1" i="1" dirty="0" smtClean="0">
                <a:ln>
                  <a:solidFill>
                    <a:srgbClr val="0E03EF"/>
                  </a:solidFill>
                </a:ln>
                <a:solidFill>
                  <a:srgbClr val="0E03EF"/>
                </a:solidFill>
              </a:rPr>
              <a:t>“En aquel tiempo” </a:t>
            </a:r>
            <a:r>
              <a:rPr lang="es-CO" sz="3000" b="1" dirty="0" smtClean="0">
                <a:ln>
                  <a:solidFill>
                    <a:schemeClr val="bg1"/>
                  </a:solidFill>
                </a:ln>
                <a:solidFill>
                  <a:schemeClr val="bg1"/>
                </a:solidFill>
              </a:rPr>
              <a:t>Cristo se levantará del santuario para venir a este mundo, no a perdonar sino </a:t>
            </a:r>
            <a:r>
              <a:rPr lang="es-CO" sz="3000" b="1" dirty="0" smtClean="0">
                <a:ln>
                  <a:solidFill>
                    <a:srgbClr val="FF0000"/>
                  </a:solidFill>
                </a:ln>
                <a:solidFill>
                  <a:srgbClr val="FF0000"/>
                </a:solidFill>
              </a:rPr>
              <a:t>“a pagar a cada uno conforme a sus obras”. </a:t>
            </a:r>
            <a:r>
              <a:rPr lang="es-CO" sz="3000" b="1" dirty="0" smtClean="0">
                <a:ln>
                  <a:solidFill>
                    <a:srgbClr val="1403EF"/>
                  </a:solidFill>
                </a:ln>
                <a:solidFill>
                  <a:srgbClr val="1403EF"/>
                </a:solidFill>
              </a:rPr>
              <a:t>Mat. 16:27. </a:t>
            </a:r>
          </a:p>
          <a:p>
            <a:pPr lvl="0" algn="ctr"/>
            <a:r>
              <a:rPr lang="es-CO" sz="3000" b="1" dirty="0" smtClean="0">
                <a:ln>
                  <a:solidFill>
                    <a:sysClr val="windowText" lastClr="000000"/>
                  </a:solidFill>
                </a:ln>
                <a:solidFill>
                  <a:sysClr val="windowText" lastClr="000000"/>
                </a:solidFill>
              </a:rPr>
              <a:t>Véase una descripción simbólica de su venida en Apocalipsis 19:11-16.</a:t>
            </a:r>
            <a:endParaRPr lang="es-CO" sz="3000" b="1" dirty="0">
              <a:ln>
                <a:solidFill>
                  <a:prstClr val="black"/>
                </a:solidFill>
              </a:ln>
              <a:solidFill>
                <a:prstClr val="black"/>
              </a:solidFill>
            </a:endParaRPr>
          </a:p>
        </p:txBody>
      </p:sp>
    </p:spTree>
    <p:extLst>
      <p:ext uri="{BB962C8B-B14F-4D97-AF65-F5344CB8AC3E}">
        <p14:creationId xmlns:p14="http://schemas.microsoft.com/office/powerpoint/2010/main" val="119311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15520" y="4665508"/>
            <a:ext cx="7712960" cy="193899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2900" b="1" i="1" dirty="0" smtClean="0">
                <a:ln>
                  <a:solidFill>
                    <a:schemeClr val="bg1"/>
                  </a:solidFill>
                </a:ln>
                <a:solidFill>
                  <a:schemeClr val="bg1"/>
                </a:solidFill>
              </a:rPr>
              <a:t>“Como en los días de Noé,” </a:t>
            </a:r>
            <a:r>
              <a:rPr lang="es-CO" sz="2900" b="1" dirty="0" smtClean="0">
                <a:ln>
                  <a:solidFill>
                    <a:srgbClr val="FF0000"/>
                  </a:solidFill>
                </a:ln>
                <a:solidFill>
                  <a:srgbClr val="FF0000"/>
                </a:solidFill>
              </a:rPr>
              <a:t>pasará un tiempo entre el cierre de la gracia y la Venida del Señor. </a:t>
            </a:r>
            <a:r>
              <a:rPr lang="es-CO" sz="2900" b="1" dirty="0" smtClean="0">
                <a:ln>
                  <a:solidFill>
                    <a:schemeClr val="bg1"/>
                  </a:solidFill>
                </a:ln>
                <a:solidFill>
                  <a:schemeClr val="bg1"/>
                </a:solidFill>
              </a:rPr>
              <a:t>Entonces se cumplirán las palabras de Apocalipsis 22:11.</a:t>
            </a:r>
            <a:endParaRPr lang="es-CO" sz="2900" b="1" dirty="0">
              <a:ln>
                <a:solidFill>
                  <a:schemeClr val="bg1"/>
                </a:solidFill>
              </a:ln>
              <a:solidFill>
                <a:schemeClr val="bg1"/>
              </a:solidFill>
            </a:endParaRPr>
          </a:p>
        </p:txBody>
      </p:sp>
      <p:sp>
        <p:nvSpPr>
          <p:cNvPr id="4" name="Rectángulo 3"/>
          <p:cNvSpPr/>
          <p:nvPr/>
        </p:nvSpPr>
        <p:spPr>
          <a:xfrm>
            <a:off x="715520" y="402254"/>
            <a:ext cx="7712960" cy="1877437"/>
          </a:xfrm>
          <a:prstGeom prst="rect">
            <a:avLst/>
          </a:prstGeom>
          <a:solidFill>
            <a:srgbClr val="FFFFA3"/>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CO" sz="2900" b="1" dirty="0">
                <a:ln>
                  <a:solidFill>
                    <a:srgbClr val="000000"/>
                  </a:solidFill>
                </a:ln>
                <a:solidFill>
                  <a:schemeClr val="bg1"/>
                </a:solidFill>
              </a:rPr>
              <a:t>Tristemente los impíos </a:t>
            </a:r>
            <a:r>
              <a:rPr lang="es-CO" sz="2900" b="1" dirty="0">
                <a:ln>
                  <a:solidFill>
                    <a:srgbClr val="1403EF"/>
                  </a:solidFill>
                </a:ln>
                <a:solidFill>
                  <a:srgbClr val="1403EF"/>
                </a:solidFill>
              </a:rPr>
              <a:t>“no entendieron hasta que vino el diluvio y se los llevó a todos, así será también la venida del Hijo del Hombre”. </a:t>
            </a:r>
            <a:r>
              <a:rPr lang="es-CO" sz="2900" b="1" dirty="0">
                <a:ln>
                  <a:solidFill>
                    <a:srgbClr val="FF0000"/>
                  </a:solidFill>
                </a:ln>
                <a:solidFill>
                  <a:srgbClr val="FF0000"/>
                </a:solidFill>
              </a:rPr>
              <a:t>Mateo 24:39. </a:t>
            </a:r>
          </a:p>
        </p:txBody>
      </p:sp>
      <p:sp>
        <p:nvSpPr>
          <p:cNvPr id="3" name="Rectángulo 2"/>
          <p:cNvSpPr/>
          <p:nvPr/>
        </p:nvSpPr>
        <p:spPr>
          <a:xfrm>
            <a:off x="715520" y="2503103"/>
            <a:ext cx="7712960" cy="1938992"/>
          </a:xfrm>
          <a:prstGeom prst="rect">
            <a:avLst/>
          </a:prstGeom>
          <a:solidFill>
            <a:srgbClr val="E5FFE5"/>
          </a:solidFill>
        </p:spPr>
        <p:style>
          <a:lnRef idx="1">
            <a:schemeClr val="accent5"/>
          </a:lnRef>
          <a:fillRef idx="3">
            <a:schemeClr val="accent5"/>
          </a:fillRef>
          <a:effectRef idx="2">
            <a:schemeClr val="accent5"/>
          </a:effectRef>
          <a:fontRef idx="minor">
            <a:schemeClr val="lt1"/>
          </a:fontRef>
        </p:style>
        <p:txBody>
          <a:bodyPr wrap="square">
            <a:spAutoFit/>
          </a:bodyPr>
          <a:lstStyle/>
          <a:p>
            <a:pPr lvl="0" algn="ctr"/>
            <a:r>
              <a:rPr lang="es-CO" sz="2900" b="1" dirty="0" smtClean="0">
                <a:ln>
                  <a:solidFill>
                    <a:schemeClr val="accent4">
                      <a:lumMod val="50000"/>
                    </a:schemeClr>
                  </a:solidFill>
                </a:ln>
                <a:solidFill>
                  <a:srgbClr val="00B050"/>
                </a:solidFill>
              </a:rPr>
              <a:t>Nótese que pasa un tiempo entre cuando se cierra la </a:t>
            </a:r>
            <a:r>
              <a:rPr lang="es-CO" sz="2900" b="1" dirty="0">
                <a:ln>
                  <a:solidFill>
                    <a:schemeClr val="accent4">
                      <a:lumMod val="50000"/>
                    </a:schemeClr>
                  </a:solidFill>
                </a:ln>
                <a:solidFill>
                  <a:srgbClr val="00B050"/>
                </a:solidFill>
              </a:rPr>
              <a:t>p</a:t>
            </a:r>
            <a:r>
              <a:rPr lang="es-CO" sz="2900" b="1" dirty="0" smtClean="0">
                <a:ln>
                  <a:solidFill>
                    <a:schemeClr val="accent4">
                      <a:lumMod val="50000"/>
                    </a:schemeClr>
                  </a:solidFill>
                </a:ln>
                <a:solidFill>
                  <a:srgbClr val="00B050"/>
                </a:solidFill>
              </a:rPr>
              <a:t>uerta del arca y cuando empieza a llover. </a:t>
            </a:r>
            <a:r>
              <a:rPr lang="es-CO" sz="2900" b="1" dirty="0" smtClean="0">
                <a:ln>
                  <a:solidFill>
                    <a:srgbClr val="C00000"/>
                  </a:solidFill>
                </a:ln>
                <a:solidFill>
                  <a:schemeClr val="accent1">
                    <a:lumMod val="75000"/>
                  </a:schemeClr>
                </a:solidFill>
              </a:rPr>
              <a:t>Durante ese tiempo, los impíos no saben que están perdidos</a:t>
            </a:r>
            <a:r>
              <a:rPr lang="es-CO" sz="2900" b="1" dirty="0" smtClean="0">
                <a:ln>
                  <a:solidFill>
                    <a:srgbClr val="C00000"/>
                  </a:solidFill>
                </a:ln>
                <a:solidFill>
                  <a:srgbClr val="C00000"/>
                </a:solidFill>
              </a:rPr>
              <a:t>.</a:t>
            </a:r>
            <a:endParaRPr lang="es-CO" sz="2900" b="1" dirty="0">
              <a:ln>
                <a:solidFill>
                  <a:srgbClr val="C00000"/>
                </a:solidFill>
              </a:ln>
              <a:solidFill>
                <a:srgbClr val="C00000"/>
              </a:solidFill>
            </a:endParaRPr>
          </a:p>
        </p:txBody>
      </p:sp>
    </p:spTree>
    <p:extLst>
      <p:ext uri="{BB962C8B-B14F-4D97-AF65-F5344CB8AC3E}">
        <p14:creationId xmlns:p14="http://schemas.microsoft.com/office/powerpoint/2010/main" val="290531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08286" y="5170426"/>
            <a:ext cx="7527429" cy="147732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smtClean="0">
                <a:ln>
                  <a:solidFill>
                    <a:schemeClr val="bg1"/>
                  </a:solidFill>
                </a:ln>
                <a:solidFill>
                  <a:schemeClr val="bg1"/>
                </a:solidFill>
              </a:rPr>
              <a:t>Nótese que no serán resucitados </a:t>
            </a:r>
            <a:r>
              <a:rPr lang="es-CO" sz="3000" b="1" dirty="0" smtClean="0">
                <a:ln>
                  <a:solidFill>
                    <a:srgbClr val="FF0000"/>
                  </a:solidFill>
                </a:ln>
                <a:solidFill>
                  <a:srgbClr val="FF0000"/>
                </a:solidFill>
              </a:rPr>
              <a:t>todos</a:t>
            </a:r>
            <a:r>
              <a:rPr lang="es-CO" sz="3000" b="1" dirty="0" smtClean="0">
                <a:ln>
                  <a:solidFill>
                    <a:schemeClr val="bg1"/>
                  </a:solidFill>
                </a:ln>
                <a:solidFill>
                  <a:schemeClr val="bg1"/>
                </a:solidFill>
              </a:rPr>
              <a:t>, sino </a:t>
            </a:r>
            <a:r>
              <a:rPr lang="es-CO" sz="3000" b="1" dirty="0" smtClean="0">
                <a:ln>
                  <a:solidFill>
                    <a:srgbClr val="FF0000"/>
                  </a:solidFill>
                </a:ln>
                <a:solidFill>
                  <a:srgbClr val="FF0000"/>
                </a:solidFill>
              </a:rPr>
              <a:t>muchos</a:t>
            </a:r>
            <a:r>
              <a:rPr lang="es-CO" sz="3000" b="1" dirty="0" smtClean="0">
                <a:ln>
                  <a:solidFill>
                    <a:schemeClr val="bg1"/>
                  </a:solidFill>
                </a:ln>
                <a:solidFill>
                  <a:schemeClr val="bg1"/>
                </a:solidFill>
              </a:rPr>
              <a:t>, </a:t>
            </a:r>
            <a:r>
              <a:rPr lang="es-CO" sz="3000" b="1" dirty="0" smtClean="0">
                <a:ln>
                  <a:solidFill>
                    <a:srgbClr val="0000FF"/>
                  </a:solidFill>
                </a:ln>
                <a:solidFill>
                  <a:srgbClr val="0000FF"/>
                </a:solidFill>
              </a:rPr>
              <a:t>y en esa resurrección habrá tanto justos como injustos. </a:t>
            </a:r>
            <a:endParaRPr lang="es-CO" sz="3000" b="1" dirty="0">
              <a:ln>
                <a:solidFill>
                  <a:srgbClr val="0000FF"/>
                </a:solidFill>
              </a:ln>
              <a:solidFill>
                <a:srgbClr val="0000FF"/>
              </a:solidFill>
            </a:endParaRPr>
          </a:p>
        </p:txBody>
      </p:sp>
      <p:sp>
        <p:nvSpPr>
          <p:cNvPr id="4" name="Rectángulo 3"/>
          <p:cNvSpPr/>
          <p:nvPr/>
        </p:nvSpPr>
        <p:spPr>
          <a:xfrm>
            <a:off x="808286" y="3046579"/>
            <a:ext cx="7527429" cy="1938992"/>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chemeClr val="bg1"/>
                  </a:solidFill>
                </a:ln>
                <a:solidFill>
                  <a:schemeClr val="bg1"/>
                </a:solidFill>
              </a:rPr>
              <a:t>Ése es el tiempo en que </a:t>
            </a:r>
            <a:r>
              <a:rPr lang="es-ES" sz="3000" b="1" i="1" dirty="0" smtClean="0">
                <a:ln>
                  <a:solidFill>
                    <a:srgbClr val="0E03EF"/>
                  </a:solidFill>
                </a:ln>
                <a:solidFill>
                  <a:srgbClr val="0E03EF"/>
                </a:solidFill>
              </a:rPr>
              <a:t>“</a:t>
            </a:r>
            <a:r>
              <a:rPr lang="es-CO" sz="3000" b="1" i="1" dirty="0" smtClean="0">
                <a:ln>
                  <a:solidFill>
                    <a:srgbClr val="0E03EF"/>
                  </a:solidFill>
                </a:ln>
                <a:solidFill>
                  <a:srgbClr val="0E03EF"/>
                </a:solidFill>
              </a:rPr>
              <a:t>muchos serán despertados </a:t>
            </a:r>
            <a:r>
              <a:rPr lang="es-CO" sz="3000" b="1" dirty="0" smtClean="0">
                <a:ln>
                  <a:solidFill>
                    <a:srgbClr val="0E03EF"/>
                  </a:solidFill>
                </a:ln>
                <a:solidFill>
                  <a:srgbClr val="0E03EF"/>
                </a:solidFill>
              </a:rPr>
              <a:t>(</a:t>
            </a:r>
            <a:r>
              <a:rPr lang="es-CO" sz="3000" b="1" dirty="0" smtClean="0">
                <a:ln>
                  <a:solidFill>
                    <a:schemeClr val="bg2"/>
                  </a:solidFill>
                </a:ln>
                <a:solidFill>
                  <a:schemeClr val="bg1"/>
                </a:solidFill>
              </a:rPr>
              <a:t>resucitados</a:t>
            </a:r>
            <a:r>
              <a:rPr lang="es-CO" sz="3000" b="1" dirty="0" smtClean="0">
                <a:ln>
                  <a:solidFill>
                    <a:srgbClr val="0E03EF"/>
                  </a:solidFill>
                </a:ln>
                <a:solidFill>
                  <a:srgbClr val="0E03EF"/>
                </a:solidFill>
              </a:rPr>
              <a:t>), </a:t>
            </a:r>
            <a:r>
              <a:rPr lang="es-CO" sz="3000" b="1" i="1" dirty="0" smtClean="0">
                <a:ln>
                  <a:solidFill>
                    <a:srgbClr val="0E03EF"/>
                  </a:solidFill>
                </a:ln>
                <a:solidFill>
                  <a:srgbClr val="0E03EF"/>
                </a:solidFill>
              </a:rPr>
              <a:t>unos para vida eterna y otros para vergüenza y confusión perpetua”. </a:t>
            </a:r>
            <a:endParaRPr lang="es-CO" sz="3000" b="1" i="1" dirty="0">
              <a:ln>
                <a:solidFill>
                  <a:srgbClr val="0E03EF"/>
                </a:solidFill>
              </a:ln>
              <a:solidFill>
                <a:srgbClr val="0E03EF"/>
              </a:solidFill>
            </a:endParaRPr>
          </a:p>
        </p:txBody>
      </p:sp>
      <p:sp>
        <p:nvSpPr>
          <p:cNvPr id="3" name="Rectángulo 2"/>
          <p:cNvSpPr/>
          <p:nvPr/>
        </p:nvSpPr>
        <p:spPr>
          <a:xfrm>
            <a:off x="808286" y="567420"/>
            <a:ext cx="7527430" cy="2323713"/>
          </a:xfrm>
          <a:prstGeom prst="rect">
            <a:avLst/>
          </a:prstGeom>
          <a:solidFill>
            <a:srgbClr val="FFFF99"/>
          </a:solidFill>
        </p:spPr>
        <p:txBody>
          <a:bodyPr wrap="square">
            <a:spAutoFit/>
          </a:bodyPr>
          <a:lstStyle/>
          <a:p>
            <a:pPr lvl="0" algn="ctr"/>
            <a:r>
              <a:rPr lang="es-CO" sz="2900" b="1" dirty="0">
                <a:ln>
                  <a:solidFill>
                    <a:schemeClr val="bg1"/>
                  </a:solidFill>
                </a:ln>
                <a:solidFill>
                  <a:schemeClr val="bg1"/>
                </a:solidFill>
              </a:rPr>
              <a:t>“El que es injusto, sea injusto todavía; y el que es inmundo, sea inmundo todavía; </a:t>
            </a:r>
            <a:r>
              <a:rPr lang="es-CO" sz="2900" b="1" dirty="0">
                <a:ln>
                  <a:solidFill>
                    <a:srgbClr val="FF0000"/>
                  </a:solidFill>
                </a:ln>
                <a:solidFill>
                  <a:srgbClr val="FF0000"/>
                </a:solidFill>
              </a:rPr>
              <a:t>y el que es justo, practique la justicia todavía; y el que es santo, santifíquese todavía</a:t>
            </a:r>
            <a:r>
              <a:rPr lang="es-CO" sz="2900" b="1" dirty="0" smtClean="0">
                <a:ln>
                  <a:solidFill>
                    <a:srgbClr val="FF0000"/>
                  </a:solidFill>
                </a:ln>
                <a:solidFill>
                  <a:srgbClr val="FF0000"/>
                </a:solidFill>
              </a:rPr>
              <a:t>”. </a:t>
            </a:r>
            <a:r>
              <a:rPr lang="es-CO" sz="2900" b="1" dirty="0" err="1" smtClean="0">
                <a:ln>
                  <a:solidFill>
                    <a:schemeClr val="bg1"/>
                  </a:solidFill>
                </a:ln>
                <a:solidFill>
                  <a:schemeClr val="bg1"/>
                </a:solidFill>
              </a:rPr>
              <a:t>Apoc</a:t>
            </a:r>
            <a:r>
              <a:rPr lang="es-CO" sz="2900" b="1" dirty="0" smtClean="0">
                <a:ln>
                  <a:solidFill>
                    <a:schemeClr val="bg1"/>
                  </a:solidFill>
                </a:ln>
                <a:solidFill>
                  <a:schemeClr val="bg1"/>
                </a:solidFill>
              </a:rPr>
              <a:t>. 22:11</a:t>
            </a:r>
            <a:endParaRPr lang="es-CO" sz="2900" b="1" dirty="0">
              <a:ln>
                <a:solidFill>
                  <a:schemeClr val="bg1"/>
                </a:solidFill>
              </a:ln>
              <a:solidFill>
                <a:schemeClr val="bg1"/>
              </a:solidFill>
            </a:endParaRPr>
          </a:p>
        </p:txBody>
      </p:sp>
    </p:spTree>
    <p:extLst>
      <p:ext uri="{BB962C8B-B14F-4D97-AF65-F5344CB8AC3E}">
        <p14:creationId xmlns:p14="http://schemas.microsoft.com/office/powerpoint/2010/main" val="96831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89751" y="4772345"/>
            <a:ext cx="7364499" cy="147732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smtClean="0">
                <a:ln>
                  <a:solidFill>
                    <a:schemeClr val="bg1"/>
                  </a:solidFill>
                </a:ln>
                <a:solidFill>
                  <a:schemeClr val="bg1"/>
                </a:solidFill>
              </a:rPr>
              <a:t>Si los que lo traspasaron lo ven cuando viene en las nubes, </a:t>
            </a:r>
            <a:r>
              <a:rPr lang="es-CO" sz="3000" b="1" dirty="0" smtClean="0">
                <a:ln>
                  <a:solidFill>
                    <a:srgbClr val="0E03EF"/>
                  </a:solidFill>
                </a:ln>
                <a:solidFill>
                  <a:srgbClr val="0E03EF"/>
                </a:solidFill>
              </a:rPr>
              <a:t>es porque resucitan antes para verlo descender.</a:t>
            </a:r>
            <a:endParaRPr lang="es-CO" sz="3000" b="1" dirty="0">
              <a:ln>
                <a:solidFill>
                  <a:srgbClr val="0E03EF"/>
                </a:solidFill>
              </a:ln>
              <a:solidFill>
                <a:srgbClr val="0E03EF"/>
              </a:solidFill>
            </a:endParaRPr>
          </a:p>
        </p:txBody>
      </p:sp>
      <p:sp>
        <p:nvSpPr>
          <p:cNvPr id="4" name="Rectángulo 3"/>
          <p:cNvSpPr/>
          <p:nvPr/>
        </p:nvSpPr>
        <p:spPr>
          <a:xfrm>
            <a:off x="1156381" y="2118668"/>
            <a:ext cx="6831238" cy="2400657"/>
          </a:xfrm>
          <a:prstGeom prst="rect">
            <a:avLst/>
          </a:prstGeom>
          <a:solidFill>
            <a:srgbClr val="F8FEBA"/>
          </a:solidFill>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es-CO" sz="3000" b="1" dirty="0" smtClean="0">
                <a:ln>
                  <a:solidFill>
                    <a:schemeClr val="bg1"/>
                  </a:solidFill>
                </a:ln>
                <a:solidFill>
                  <a:schemeClr val="bg1"/>
                </a:solidFill>
              </a:rPr>
              <a:t>He </a:t>
            </a:r>
            <a:r>
              <a:rPr lang="es-CO" sz="3000" b="1" dirty="0">
                <a:ln>
                  <a:solidFill>
                    <a:schemeClr val="bg1"/>
                  </a:solidFill>
                </a:ln>
                <a:solidFill>
                  <a:schemeClr val="bg1"/>
                </a:solidFill>
              </a:rPr>
              <a:t>aquí que viene con las nubes</a:t>
            </a:r>
            <a:r>
              <a:rPr lang="es-CO" sz="3000" b="1" dirty="0" smtClean="0">
                <a:ln>
                  <a:solidFill>
                    <a:schemeClr val="bg1"/>
                  </a:solidFill>
                </a:ln>
                <a:solidFill>
                  <a:schemeClr val="bg1"/>
                </a:solidFill>
              </a:rPr>
              <a:t>, y </a:t>
            </a:r>
            <a:r>
              <a:rPr lang="es-CO" sz="3000" b="1" dirty="0">
                <a:ln>
                  <a:solidFill>
                    <a:schemeClr val="bg1"/>
                  </a:solidFill>
                </a:ln>
                <a:solidFill>
                  <a:schemeClr val="bg1"/>
                </a:solidFill>
              </a:rPr>
              <a:t>todo ojo le verá, </a:t>
            </a:r>
            <a:r>
              <a:rPr lang="es-CO" sz="3000" b="1" dirty="0" smtClean="0">
                <a:ln>
                  <a:solidFill>
                    <a:schemeClr val="bg1"/>
                  </a:solidFill>
                </a:ln>
                <a:solidFill>
                  <a:schemeClr val="bg1"/>
                </a:solidFill>
              </a:rPr>
              <a:t>y</a:t>
            </a:r>
            <a:r>
              <a:rPr lang="es-CO" sz="3000" b="1" dirty="0" smtClean="0">
                <a:ln>
                  <a:solidFill>
                    <a:schemeClr val="accent4">
                      <a:lumMod val="50000"/>
                    </a:schemeClr>
                  </a:solidFill>
                </a:ln>
                <a:solidFill>
                  <a:schemeClr val="accent5"/>
                </a:solidFill>
              </a:rPr>
              <a:t> </a:t>
            </a:r>
            <a:r>
              <a:rPr lang="es-CO" sz="3000" b="1" i="1" dirty="0">
                <a:ln>
                  <a:solidFill>
                    <a:srgbClr val="FF0000"/>
                  </a:solidFill>
                </a:ln>
                <a:solidFill>
                  <a:srgbClr val="FF0000"/>
                </a:solidFill>
              </a:rPr>
              <a:t>los que le traspasaron</a:t>
            </a:r>
            <a:r>
              <a:rPr lang="es-CO" sz="3000" b="1" dirty="0" smtClean="0">
                <a:ln>
                  <a:solidFill>
                    <a:schemeClr val="bg1"/>
                  </a:solidFill>
                </a:ln>
                <a:solidFill>
                  <a:schemeClr val="bg1"/>
                </a:solidFill>
              </a:rPr>
              <a:t>; y </a:t>
            </a:r>
            <a:r>
              <a:rPr lang="es-CO" sz="3000" b="1" dirty="0">
                <a:ln>
                  <a:solidFill>
                    <a:schemeClr val="bg1"/>
                  </a:solidFill>
                </a:ln>
                <a:solidFill>
                  <a:schemeClr val="bg1"/>
                </a:solidFill>
              </a:rPr>
              <a:t>todos los linajes de la tierra harán lamentación por </a:t>
            </a:r>
            <a:r>
              <a:rPr lang="es-CO" sz="3000" b="1" dirty="0" smtClean="0">
                <a:ln>
                  <a:solidFill>
                    <a:schemeClr val="bg1"/>
                  </a:solidFill>
                </a:ln>
                <a:solidFill>
                  <a:schemeClr val="bg1"/>
                </a:solidFill>
              </a:rPr>
              <a:t>él. </a:t>
            </a:r>
          </a:p>
          <a:p>
            <a:pPr algn="ctr"/>
            <a:r>
              <a:rPr lang="es-CO" sz="3000" b="1" dirty="0" smtClean="0">
                <a:ln>
                  <a:solidFill>
                    <a:schemeClr val="bg1"/>
                  </a:solidFill>
                </a:ln>
                <a:solidFill>
                  <a:schemeClr val="bg1"/>
                </a:solidFill>
              </a:rPr>
              <a:t>Sí</a:t>
            </a:r>
            <a:r>
              <a:rPr lang="es-CO" sz="3000" b="1" dirty="0">
                <a:ln>
                  <a:solidFill>
                    <a:schemeClr val="bg1"/>
                  </a:solidFill>
                </a:ln>
                <a:solidFill>
                  <a:schemeClr val="bg1"/>
                </a:solidFill>
              </a:rPr>
              <a:t>, amén. </a:t>
            </a:r>
            <a:r>
              <a:rPr lang="es-CO" sz="3000" b="1" dirty="0" smtClean="0">
                <a:ln>
                  <a:solidFill>
                    <a:schemeClr val="bg1"/>
                  </a:solidFill>
                </a:ln>
                <a:solidFill>
                  <a:schemeClr val="bg1"/>
                </a:solidFill>
              </a:rPr>
              <a:t> </a:t>
            </a:r>
            <a:r>
              <a:rPr lang="es-CO" sz="3000" b="1" dirty="0" smtClean="0">
                <a:ln>
                  <a:solidFill>
                    <a:srgbClr val="FF0000"/>
                  </a:solidFill>
                </a:ln>
                <a:solidFill>
                  <a:srgbClr val="FF0000"/>
                </a:solidFill>
              </a:rPr>
              <a:t>Apocalipsis 1:7. </a:t>
            </a:r>
            <a:endParaRPr lang="es-CO" sz="3000" b="1" dirty="0">
              <a:ln>
                <a:solidFill>
                  <a:srgbClr val="FF0000"/>
                </a:solidFill>
              </a:ln>
              <a:solidFill>
                <a:srgbClr val="FF0000"/>
              </a:solidFill>
            </a:endParaRPr>
          </a:p>
        </p:txBody>
      </p:sp>
      <p:sp>
        <p:nvSpPr>
          <p:cNvPr id="5" name="Rectángulo 4"/>
          <p:cNvSpPr/>
          <p:nvPr/>
        </p:nvSpPr>
        <p:spPr>
          <a:xfrm>
            <a:off x="1580745" y="977459"/>
            <a:ext cx="6051920" cy="584775"/>
          </a:xfrm>
          <a:prstGeom prst="rect">
            <a:avLst/>
          </a:prstGeom>
          <a:solidFill>
            <a:srgbClr val="F2FE7E"/>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200" b="1" dirty="0" smtClean="0">
                <a:ln>
                  <a:solidFill>
                    <a:srgbClr val="0B02C6"/>
                  </a:solidFill>
                </a:ln>
                <a:solidFill>
                  <a:srgbClr val="0E03EF"/>
                </a:solidFill>
              </a:rPr>
              <a:t>¿Quiénes son estos injustos? </a:t>
            </a:r>
            <a:endParaRPr lang="es-CO" sz="3200" b="1" dirty="0">
              <a:ln>
                <a:solidFill>
                  <a:srgbClr val="0B02C6"/>
                </a:solidFill>
              </a:ln>
              <a:solidFill>
                <a:srgbClr val="0E03EF"/>
              </a:solidFill>
            </a:endParaRPr>
          </a:p>
        </p:txBody>
      </p:sp>
    </p:spTree>
    <p:extLst>
      <p:ext uri="{BB962C8B-B14F-4D97-AF65-F5344CB8AC3E}">
        <p14:creationId xmlns:p14="http://schemas.microsoft.com/office/powerpoint/2010/main" val="334125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CuadroTexto 1"/>
          <p:cNvSpPr txBox="1"/>
          <p:nvPr/>
        </p:nvSpPr>
        <p:spPr>
          <a:xfrm>
            <a:off x="2412553" y="765588"/>
            <a:ext cx="4318895"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200" b="1" dirty="0" smtClean="0">
                <a:ln>
                  <a:solidFill>
                    <a:srgbClr val="FF0000"/>
                  </a:solidFill>
                </a:ln>
                <a:solidFill>
                  <a:srgbClr val="FF0000"/>
                </a:solidFill>
              </a:rPr>
              <a:t>El testimonio White.</a:t>
            </a:r>
            <a:endParaRPr lang="es-CO" sz="3200" b="1" dirty="0">
              <a:ln>
                <a:solidFill>
                  <a:schemeClr val="bg1"/>
                </a:solidFill>
              </a:ln>
              <a:solidFill>
                <a:schemeClr val="bg1"/>
              </a:solidFill>
            </a:endParaRPr>
          </a:p>
        </p:txBody>
      </p:sp>
      <p:sp>
        <p:nvSpPr>
          <p:cNvPr id="3" name="Rectángulo 2"/>
          <p:cNvSpPr/>
          <p:nvPr/>
        </p:nvSpPr>
        <p:spPr>
          <a:xfrm>
            <a:off x="854528" y="1777303"/>
            <a:ext cx="7434942" cy="4247317"/>
          </a:xfrm>
          <a:prstGeom prst="rect">
            <a:avLst/>
          </a:prstGeom>
          <a:solidFill>
            <a:srgbClr val="8FFFFF"/>
          </a:solidFill>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3000" b="1" dirty="0">
                <a:ln>
                  <a:solidFill>
                    <a:srgbClr val="0E03EF"/>
                  </a:solidFill>
                </a:ln>
                <a:solidFill>
                  <a:srgbClr val="0E03EF"/>
                </a:solidFill>
              </a:rPr>
              <a:t>“‘</a:t>
            </a:r>
            <a:r>
              <a:rPr lang="es-ES" sz="3000" b="1" i="1" dirty="0">
                <a:ln>
                  <a:solidFill>
                    <a:sysClr val="windowText" lastClr="000000"/>
                  </a:solidFill>
                </a:ln>
                <a:solidFill>
                  <a:sysClr val="windowText" lastClr="000000"/>
                </a:solidFill>
              </a:rPr>
              <a:t>Los que le traspasaron</a:t>
            </a:r>
            <a:r>
              <a:rPr lang="es-ES" sz="3000" b="1" dirty="0">
                <a:ln>
                  <a:solidFill>
                    <a:srgbClr val="0E03EF"/>
                  </a:solidFill>
                </a:ln>
                <a:solidFill>
                  <a:srgbClr val="0E03EF"/>
                </a:solidFill>
              </a:rPr>
              <a:t>’ </a:t>
            </a:r>
            <a:r>
              <a:rPr lang="es-ES" sz="3000" b="1" dirty="0">
                <a:ln>
                  <a:solidFill>
                    <a:srgbClr val="FF0000"/>
                  </a:solidFill>
                </a:ln>
                <a:solidFill>
                  <a:srgbClr val="FF0000"/>
                </a:solidFill>
              </a:rPr>
              <a:t>(</a:t>
            </a:r>
            <a:r>
              <a:rPr lang="es-ES" sz="3000" b="1" dirty="0" err="1" smtClean="0">
                <a:ln>
                  <a:solidFill>
                    <a:srgbClr val="FF0000"/>
                  </a:solidFill>
                </a:ln>
                <a:solidFill>
                  <a:srgbClr val="FF0000"/>
                </a:solidFill>
              </a:rPr>
              <a:t>Apoc</a:t>
            </a:r>
            <a:r>
              <a:rPr lang="es-ES" sz="3000" b="1" dirty="0" smtClean="0">
                <a:ln>
                  <a:solidFill>
                    <a:srgbClr val="FF0000"/>
                  </a:solidFill>
                </a:ln>
                <a:solidFill>
                  <a:srgbClr val="FF0000"/>
                </a:solidFill>
              </a:rPr>
              <a:t>. </a:t>
            </a:r>
            <a:r>
              <a:rPr lang="es-ES" sz="3000" b="1" dirty="0">
                <a:ln>
                  <a:solidFill>
                    <a:srgbClr val="FF0000"/>
                  </a:solidFill>
                </a:ln>
                <a:solidFill>
                  <a:srgbClr val="FF0000"/>
                </a:solidFill>
              </a:rPr>
              <a:t>1: 7), </a:t>
            </a:r>
            <a:r>
              <a:rPr lang="es-ES" sz="3000" b="1" dirty="0">
                <a:ln>
                  <a:solidFill>
                    <a:srgbClr val="0E03EF"/>
                  </a:solidFill>
                </a:ln>
                <a:solidFill>
                  <a:srgbClr val="0E03EF"/>
                </a:solidFill>
              </a:rPr>
              <a:t>los que se mofaron y se rieron de la agonía de Cristo y los enemigos más acérrimos de su verdad y de su pueblo, son </a:t>
            </a:r>
            <a:r>
              <a:rPr lang="es-ES" sz="3000" b="1" dirty="0" smtClean="0">
                <a:ln>
                  <a:solidFill>
                    <a:srgbClr val="0E03EF"/>
                  </a:solidFill>
                </a:ln>
                <a:solidFill>
                  <a:srgbClr val="0E03EF"/>
                </a:solidFill>
              </a:rPr>
              <a:t>resucitados </a:t>
            </a:r>
            <a:r>
              <a:rPr lang="es-ES" sz="3000" b="1" dirty="0">
                <a:ln>
                  <a:solidFill>
                    <a:srgbClr val="0E03EF"/>
                  </a:solidFill>
                </a:ln>
                <a:solidFill>
                  <a:srgbClr val="0E03EF"/>
                </a:solidFill>
              </a:rPr>
              <a:t>para mirarle en su gloria y para ver el honor con que serán recompensados los fieles y obedientes</a:t>
            </a:r>
            <a:r>
              <a:rPr lang="es-ES" sz="3000" b="1" dirty="0" smtClean="0">
                <a:ln>
                  <a:solidFill>
                    <a:srgbClr val="0E03EF"/>
                  </a:solidFill>
                </a:ln>
                <a:solidFill>
                  <a:srgbClr val="0E03EF"/>
                </a:solidFill>
              </a:rPr>
              <a:t>”.</a:t>
            </a:r>
          </a:p>
          <a:p>
            <a:pPr algn="ctr"/>
            <a:r>
              <a:rPr lang="es-ES" sz="3000" b="1" dirty="0" smtClean="0">
                <a:ln>
                  <a:solidFill>
                    <a:prstClr val="black"/>
                  </a:solidFill>
                </a:ln>
                <a:solidFill>
                  <a:prstClr val="black"/>
                </a:solidFill>
              </a:rPr>
              <a:t> </a:t>
            </a:r>
            <a:r>
              <a:rPr lang="es-ES" sz="3000" b="1" dirty="0" smtClean="0">
                <a:ln>
                  <a:solidFill>
                    <a:srgbClr val="FF0000"/>
                  </a:solidFill>
                </a:ln>
                <a:solidFill>
                  <a:srgbClr val="FF0000"/>
                </a:solidFill>
              </a:rPr>
              <a:t>El </a:t>
            </a:r>
            <a:r>
              <a:rPr lang="es-ES" sz="3000" b="1" dirty="0">
                <a:ln>
                  <a:solidFill>
                    <a:srgbClr val="FF0000"/>
                  </a:solidFill>
                </a:ln>
                <a:solidFill>
                  <a:srgbClr val="FF0000"/>
                </a:solidFill>
              </a:rPr>
              <a:t>Conflicto de los Siglos, pág. </a:t>
            </a:r>
            <a:r>
              <a:rPr lang="es-ES" sz="3000" b="1" dirty="0" smtClean="0">
                <a:ln>
                  <a:solidFill>
                    <a:srgbClr val="FF0000"/>
                  </a:solidFill>
                </a:ln>
                <a:solidFill>
                  <a:srgbClr val="FF0000"/>
                </a:solidFill>
              </a:rPr>
              <a:t>695.</a:t>
            </a:r>
            <a:endParaRPr lang="es-CO" sz="3000" dirty="0">
              <a:ln>
                <a:solidFill>
                  <a:srgbClr val="FF0000"/>
                </a:solidFill>
              </a:ln>
              <a:solidFill>
                <a:srgbClr val="FF0000"/>
              </a:solidFill>
            </a:endParaRPr>
          </a:p>
        </p:txBody>
      </p:sp>
    </p:spTree>
    <p:extLst>
      <p:ext uri="{BB962C8B-B14F-4D97-AF65-F5344CB8AC3E}">
        <p14:creationId xmlns:p14="http://schemas.microsoft.com/office/powerpoint/2010/main" val="332066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0651" y="1922319"/>
            <a:ext cx="3622698" cy="4831774"/>
          </a:xfrm>
          <a:prstGeom prst="ellipse">
            <a:avLst/>
          </a:prstGeom>
          <a:ln>
            <a:noFill/>
          </a:ln>
          <a:effectLst>
            <a:softEdge rad="112500"/>
          </a:effectLst>
        </p:spPr>
      </p:pic>
      <p:sp>
        <p:nvSpPr>
          <p:cNvPr id="2" name="CuadroTexto 1"/>
          <p:cNvSpPr txBox="1"/>
          <p:nvPr/>
        </p:nvSpPr>
        <p:spPr>
          <a:xfrm>
            <a:off x="865437" y="907102"/>
            <a:ext cx="7413127" cy="101566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a:ln>
                  <a:solidFill>
                    <a:srgbClr val="FF0000"/>
                  </a:solidFill>
                </a:ln>
                <a:solidFill>
                  <a:srgbClr val="FF0000"/>
                </a:solidFill>
              </a:rPr>
              <a:t>Así se cumplirán las palabras del </a:t>
            </a:r>
            <a:r>
              <a:rPr lang="es-CO" sz="3000" b="1" dirty="0" smtClean="0">
                <a:ln>
                  <a:solidFill>
                    <a:srgbClr val="FF0000"/>
                  </a:solidFill>
                </a:ln>
                <a:solidFill>
                  <a:srgbClr val="FF0000"/>
                </a:solidFill>
              </a:rPr>
              <a:t>Señor Jesús a los fariseos y sacerdotes.</a:t>
            </a:r>
            <a:endParaRPr lang="es-CO" sz="3000" b="1" dirty="0">
              <a:ln>
                <a:solidFill>
                  <a:schemeClr val="bg1"/>
                </a:solidFill>
              </a:ln>
              <a:solidFill>
                <a:schemeClr val="bg1"/>
              </a:solidFill>
            </a:endParaRPr>
          </a:p>
        </p:txBody>
      </p:sp>
      <p:sp>
        <p:nvSpPr>
          <p:cNvPr id="5" name="Rectángulo 4"/>
          <p:cNvSpPr/>
          <p:nvPr/>
        </p:nvSpPr>
        <p:spPr>
          <a:xfrm>
            <a:off x="1083687" y="4412176"/>
            <a:ext cx="6976627" cy="1938992"/>
          </a:xfrm>
          <a:prstGeom prst="rect">
            <a:avLst/>
          </a:prstGeom>
          <a:solidFill>
            <a:srgbClr val="EEFE54"/>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000" b="1" dirty="0" smtClean="0">
                <a:ln>
                  <a:solidFill>
                    <a:schemeClr val="bg1"/>
                  </a:solidFill>
                </a:ln>
                <a:solidFill>
                  <a:schemeClr val="bg1"/>
                </a:solidFill>
              </a:rPr>
              <a:t>Porque </a:t>
            </a:r>
            <a:r>
              <a:rPr lang="es-CO" sz="3000" b="1" dirty="0">
                <a:ln>
                  <a:solidFill>
                    <a:schemeClr val="bg1"/>
                  </a:solidFill>
                </a:ln>
                <a:solidFill>
                  <a:schemeClr val="bg1"/>
                </a:solidFill>
              </a:rPr>
              <a:t>os digo que desde ahora no me veréis, hasta que digáis: </a:t>
            </a:r>
            <a:endParaRPr lang="es-CO" sz="3000" b="1" dirty="0" smtClean="0">
              <a:ln>
                <a:solidFill>
                  <a:schemeClr val="bg1"/>
                </a:solidFill>
              </a:ln>
              <a:solidFill>
                <a:schemeClr val="bg1"/>
              </a:solidFill>
            </a:endParaRPr>
          </a:p>
          <a:p>
            <a:pPr algn="ctr"/>
            <a:r>
              <a:rPr lang="es-CO" sz="3000" b="1" dirty="0" smtClean="0">
                <a:ln>
                  <a:solidFill>
                    <a:srgbClr val="0E03EF"/>
                  </a:solidFill>
                </a:ln>
                <a:solidFill>
                  <a:srgbClr val="0E03EF"/>
                </a:solidFill>
              </a:rPr>
              <a:t>Bendito </a:t>
            </a:r>
            <a:r>
              <a:rPr lang="es-CO" sz="3000" b="1" dirty="0">
                <a:ln>
                  <a:solidFill>
                    <a:srgbClr val="0E03EF"/>
                  </a:solidFill>
                </a:ln>
                <a:solidFill>
                  <a:srgbClr val="0E03EF"/>
                </a:solidFill>
              </a:rPr>
              <a:t>el que viene en el nombre del Señor. </a:t>
            </a:r>
            <a:r>
              <a:rPr lang="es-CO" sz="3000" b="1" dirty="0" smtClean="0">
                <a:ln>
                  <a:solidFill>
                    <a:srgbClr val="0E03EF"/>
                  </a:solidFill>
                </a:ln>
                <a:solidFill>
                  <a:srgbClr val="0E03EF"/>
                </a:solidFill>
              </a:rPr>
              <a:t> </a:t>
            </a:r>
            <a:r>
              <a:rPr lang="es-CO" sz="3000" b="1" dirty="0" smtClean="0">
                <a:ln>
                  <a:solidFill>
                    <a:srgbClr val="FF0000"/>
                  </a:solidFill>
                </a:ln>
                <a:solidFill>
                  <a:srgbClr val="FF0000"/>
                </a:solidFill>
              </a:rPr>
              <a:t>Mateo 23:39. </a:t>
            </a:r>
            <a:endParaRPr lang="es-CO" sz="3000" b="1" dirty="0">
              <a:ln>
                <a:solidFill>
                  <a:srgbClr val="FF0000"/>
                </a:solidFill>
              </a:ln>
              <a:solidFill>
                <a:srgbClr val="FF0000"/>
              </a:solidFill>
            </a:endParaRPr>
          </a:p>
        </p:txBody>
      </p:sp>
      <p:sp>
        <p:nvSpPr>
          <p:cNvPr id="3" name="Rectángulo 2"/>
          <p:cNvSpPr/>
          <p:nvPr/>
        </p:nvSpPr>
        <p:spPr>
          <a:xfrm>
            <a:off x="1076976" y="2201846"/>
            <a:ext cx="6990049" cy="1938992"/>
          </a:xfrm>
          <a:prstGeom prst="rect">
            <a:avLst/>
          </a:prstGeom>
          <a:solidFill>
            <a:srgbClr val="66FFFF"/>
          </a:solidFill>
        </p:spPr>
        <p:style>
          <a:lnRef idx="1">
            <a:schemeClr val="accent5"/>
          </a:lnRef>
          <a:fillRef idx="2">
            <a:schemeClr val="accent5"/>
          </a:fillRef>
          <a:effectRef idx="1">
            <a:schemeClr val="accent5"/>
          </a:effectRef>
          <a:fontRef idx="minor">
            <a:schemeClr val="dk1"/>
          </a:fontRef>
        </p:style>
        <p:txBody>
          <a:bodyPr wrap="square">
            <a:spAutoFit/>
          </a:bodyPr>
          <a:lstStyle/>
          <a:p>
            <a:r>
              <a:rPr lang="es-CO" sz="3000" b="1" dirty="0">
                <a:ln>
                  <a:solidFill>
                    <a:prstClr val="black"/>
                  </a:solidFill>
                </a:ln>
                <a:solidFill>
                  <a:prstClr val="black"/>
                </a:solidFill>
              </a:rPr>
              <a:t>“…de aquí a poco </a:t>
            </a:r>
            <a:r>
              <a:rPr lang="es-CO" sz="3000" b="1" i="1" dirty="0">
                <a:ln>
                  <a:solidFill>
                    <a:srgbClr val="FF0000"/>
                  </a:solidFill>
                </a:ln>
                <a:solidFill>
                  <a:srgbClr val="FF0000"/>
                </a:solidFill>
              </a:rPr>
              <a:t>habéis de ver</a:t>
            </a:r>
            <a:r>
              <a:rPr lang="es-CO" sz="3000" b="1" dirty="0">
                <a:ln>
                  <a:solidFill>
                    <a:srgbClr val="FF0000"/>
                  </a:solidFill>
                </a:ln>
                <a:solidFill>
                  <a:srgbClr val="FF0000"/>
                </a:solidFill>
              </a:rPr>
              <a:t> </a:t>
            </a:r>
            <a:r>
              <a:rPr lang="es-CO" sz="3000" b="1" dirty="0">
                <a:ln>
                  <a:solidFill>
                    <a:prstClr val="black"/>
                  </a:solidFill>
                </a:ln>
                <a:solidFill>
                  <a:prstClr val="black"/>
                </a:solidFill>
              </a:rPr>
              <a:t>al Hijo del hombre sentado a la diestra del poder de Dios, y </a:t>
            </a:r>
            <a:r>
              <a:rPr lang="es-CO" sz="3000" b="1" i="1" dirty="0">
                <a:ln>
                  <a:solidFill>
                    <a:srgbClr val="FF0000"/>
                  </a:solidFill>
                </a:ln>
                <a:solidFill>
                  <a:srgbClr val="FF0000"/>
                </a:solidFill>
              </a:rPr>
              <a:t>viniendo</a:t>
            </a:r>
            <a:r>
              <a:rPr lang="es-CO" sz="3000" b="1" dirty="0">
                <a:ln>
                  <a:solidFill>
                    <a:prstClr val="black"/>
                  </a:solidFill>
                </a:ln>
                <a:solidFill>
                  <a:prstClr val="black"/>
                </a:solidFill>
              </a:rPr>
              <a:t> sobre las nubes del cielo”. </a:t>
            </a:r>
            <a:r>
              <a:rPr lang="es-CO" sz="3000" b="1" dirty="0">
                <a:ln>
                  <a:solidFill>
                    <a:srgbClr val="FF0000"/>
                  </a:solidFill>
                </a:ln>
                <a:solidFill>
                  <a:srgbClr val="FF0000"/>
                </a:solidFill>
              </a:rPr>
              <a:t>Mateo </a:t>
            </a:r>
            <a:r>
              <a:rPr lang="es-CO" sz="3000" b="1" dirty="0" smtClean="0">
                <a:ln>
                  <a:solidFill>
                    <a:srgbClr val="FF0000"/>
                  </a:solidFill>
                </a:ln>
                <a:solidFill>
                  <a:srgbClr val="FF0000"/>
                </a:solidFill>
              </a:rPr>
              <a:t>26:64.</a:t>
            </a:r>
            <a:endParaRPr lang="es-CO" sz="3000" dirty="0">
              <a:ln>
                <a:solidFill>
                  <a:srgbClr val="FF0000"/>
                </a:solidFill>
              </a:ln>
              <a:solidFill>
                <a:srgbClr val="FF0000"/>
              </a:solidFill>
            </a:endParaRPr>
          </a:p>
        </p:txBody>
      </p:sp>
    </p:spTree>
    <p:extLst>
      <p:ext uri="{BB962C8B-B14F-4D97-AF65-F5344CB8AC3E}">
        <p14:creationId xmlns:p14="http://schemas.microsoft.com/office/powerpoint/2010/main" val="242349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45426" y="580879"/>
            <a:ext cx="7653148" cy="193899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3000" b="1" dirty="0" smtClean="0">
                <a:ln>
                  <a:solidFill>
                    <a:schemeClr val="bg1"/>
                  </a:solidFill>
                </a:ln>
                <a:solidFill>
                  <a:schemeClr val="bg1"/>
                </a:solidFill>
              </a:rPr>
              <a:t>La resurrección especial ocurre </a:t>
            </a:r>
          </a:p>
          <a:p>
            <a:pPr algn="ctr"/>
            <a:r>
              <a:rPr lang="es-CO" sz="3000" b="1" dirty="0" smtClean="0">
                <a:ln>
                  <a:solidFill>
                    <a:schemeClr val="bg1"/>
                  </a:solidFill>
                </a:ln>
                <a:solidFill>
                  <a:schemeClr val="bg1"/>
                </a:solidFill>
              </a:rPr>
              <a:t>poco antes de la Venida del Señor. </a:t>
            </a:r>
          </a:p>
          <a:p>
            <a:pPr algn="ctr"/>
            <a:r>
              <a:rPr lang="es-CO" sz="3000" b="1" dirty="0" smtClean="0">
                <a:ln>
                  <a:solidFill>
                    <a:srgbClr val="C00000"/>
                  </a:solidFill>
                </a:ln>
                <a:solidFill>
                  <a:srgbClr val="C00000"/>
                </a:solidFill>
              </a:rPr>
              <a:t>Pero la primera resurrección ocurre cuando Cristo ha descendido del cielo.</a:t>
            </a:r>
            <a:endParaRPr lang="es-CO" sz="3000" b="1" dirty="0">
              <a:ln>
                <a:solidFill>
                  <a:srgbClr val="C00000"/>
                </a:solidFill>
              </a:ln>
              <a:solidFill>
                <a:srgbClr val="C00000"/>
              </a:solidFill>
            </a:endParaRPr>
          </a:p>
        </p:txBody>
      </p:sp>
      <p:sp>
        <p:nvSpPr>
          <p:cNvPr id="5" name="Rectángulo 4"/>
          <p:cNvSpPr/>
          <p:nvPr/>
        </p:nvSpPr>
        <p:spPr>
          <a:xfrm>
            <a:off x="745426" y="2810509"/>
            <a:ext cx="7653147" cy="2400657"/>
          </a:xfrm>
          <a:prstGeom prst="rect">
            <a:avLst/>
          </a:prstGeom>
          <a:solidFill>
            <a:srgbClr val="F8FEBA"/>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000" b="1" dirty="0" smtClean="0">
                <a:ln>
                  <a:solidFill>
                    <a:srgbClr val="1403EF"/>
                  </a:solidFill>
                </a:ln>
                <a:solidFill>
                  <a:srgbClr val="1403EF"/>
                </a:solidFill>
              </a:rPr>
              <a:t>Porque </a:t>
            </a:r>
            <a:r>
              <a:rPr lang="es-CO" sz="3000" b="1" dirty="0">
                <a:ln>
                  <a:solidFill>
                    <a:srgbClr val="1403EF"/>
                  </a:solidFill>
                </a:ln>
                <a:solidFill>
                  <a:srgbClr val="1403EF"/>
                </a:solidFill>
              </a:rPr>
              <a:t>el mismo Señor </a:t>
            </a:r>
            <a:r>
              <a:rPr lang="es-CO" sz="3000" b="1" i="1" dirty="0">
                <a:ln>
                  <a:solidFill>
                    <a:srgbClr val="FF0000"/>
                  </a:solidFill>
                </a:ln>
                <a:solidFill>
                  <a:srgbClr val="FF0000"/>
                </a:solidFill>
              </a:rPr>
              <a:t>descenderá</a:t>
            </a:r>
            <a:r>
              <a:rPr lang="es-CO" sz="3000" b="1" dirty="0">
                <a:ln>
                  <a:solidFill>
                    <a:srgbClr val="FF0000"/>
                  </a:solidFill>
                </a:ln>
                <a:solidFill>
                  <a:srgbClr val="0E03EF"/>
                </a:solidFill>
              </a:rPr>
              <a:t> </a:t>
            </a:r>
            <a:r>
              <a:rPr lang="es-CO" sz="3000" b="1" dirty="0">
                <a:ln>
                  <a:solidFill>
                    <a:srgbClr val="1403EF"/>
                  </a:solidFill>
                </a:ln>
                <a:solidFill>
                  <a:srgbClr val="1403EF"/>
                </a:solidFill>
              </a:rPr>
              <a:t>del cielo con aclamación, con voz de arcángel, y con trompeta de Dios, </a:t>
            </a:r>
            <a:endParaRPr lang="es-CO" sz="3000" b="1" dirty="0" smtClean="0">
              <a:ln>
                <a:solidFill>
                  <a:srgbClr val="1403EF"/>
                </a:solidFill>
              </a:ln>
              <a:solidFill>
                <a:srgbClr val="1403EF"/>
              </a:solidFill>
            </a:endParaRPr>
          </a:p>
          <a:p>
            <a:pPr algn="ctr"/>
            <a:r>
              <a:rPr lang="es-CO" sz="3000" b="1" dirty="0" smtClean="0">
                <a:ln>
                  <a:solidFill>
                    <a:srgbClr val="FF0000"/>
                  </a:solidFill>
                </a:ln>
                <a:solidFill>
                  <a:srgbClr val="FF0000"/>
                </a:solidFill>
              </a:rPr>
              <a:t>y </a:t>
            </a:r>
            <a:r>
              <a:rPr lang="es-CO" sz="3000" b="1" dirty="0">
                <a:ln>
                  <a:solidFill>
                    <a:srgbClr val="FF0000"/>
                  </a:solidFill>
                </a:ln>
                <a:solidFill>
                  <a:srgbClr val="FF0000"/>
                </a:solidFill>
              </a:rPr>
              <a:t>los muertos en Cristo resucitarán primero</a:t>
            </a:r>
            <a:r>
              <a:rPr lang="es-CO" sz="3000" b="1" dirty="0">
                <a:ln>
                  <a:solidFill>
                    <a:srgbClr val="0E03EF"/>
                  </a:solidFill>
                </a:ln>
                <a:solidFill>
                  <a:srgbClr val="0E03EF"/>
                </a:solidFill>
              </a:rPr>
              <a:t>. </a:t>
            </a:r>
            <a:r>
              <a:rPr lang="es-CO" sz="3000" b="1" dirty="0">
                <a:ln>
                  <a:solidFill>
                    <a:schemeClr val="bg1"/>
                  </a:solidFill>
                </a:ln>
                <a:solidFill>
                  <a:schemeClr val="bg1"/>
                </a:solidFill>
              </a:rPr>
              <a:t>1Tesalonicenses </a:t>
            </a:r>
            <a:r>
              <a:rPr lang="es-CO" sz="3000" b="1" dirty="0" smtClean="0">
                <a:ln>
                  <a:solidFill>
                    <a:schemeClr val="bg1"/>
                  </a:solidFill>
                </a:ln>
                <a:solidFill>
                  <a:schemeClr val="bg1"/>
                </a:solidFill>
              </a:rPr>
              <a:t>4:16. </a:t>
            </a:r>
            <a:endParaRPr lang="es-CO" sz="3000" b="1" dirty="0">
              <a:ln>
                <a:solidFill>
                  <a:schemeClr val="bg1"/>
                </a:solidFill>
              </a:ln>
              <a:solidFill>
                <a:schemeClr val="bg1"/>
              </a:solidFill>
            </a:endParaRPr>
          </a:p>
        </p:txBody>
      </p:sp>
      <p:sp>
        <p:nvSpPr>
          <p:cNvPr id="3" name="Rectángulo 2"/>
          <p:cNvSpPr/>
          <p:nvPr/>
        </p:nvSpPr>
        <p:spPr>
          <a:xfrm>
            <a:off x="745426" y="5519202"/>
            <a:ext cx="7653147" cy="1015663"/>
          </a:xfrm>
          <a:prstGeom prst="rect">
            <a:avLst/>
          </a:prstGeom>
          <a:ln w="76200">
            <a:solidFill>
              <a:srgbClr val="FFFF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sz="3000" b="1" dirty="0" smtClean="0">
                <a:ln>
                  <a:solidFill>
                    <a:prstClr val="black"/>
                  </a:solidFill>
                </a:ln>
                <a:solidFill>
                  <a:prstClr val="black"/>
                </a:solidFill>
              </a:rPr>
              <a:t>Nótese que primero desciende y luego los resucita. </a:t>
            </a:r>
            <a:r>
              <a:rPr lang="es-CO" sz="3000" b="1" dirty="0" smtClean="0">
                <a:ln w="9525">
                  <a:solidFill>
                    <a:srgbClr val="FF0000"/>
                  </a:solidFill>
                  <a:prstDash val="solid"/>
                </a:ln>
                <a:solidFill>
                  <a:srgbClr val="FF0000"/>
                </a:solidFill>
              </a:rPr>
              <a:t>Éstos no lo ven descender.</a:t>
            </a:r>
            <a:endParaRPr lang="es-CO" sz="3000" b="1" dirty="0">
              <a:ln w="9525">
                <a:solidFill>
                  <a:srgbClr val="FF0000"/>
                </a:solidFill>
                <a:prstDash val="solid"/>
              </a:ln>
              <a:solidFill>
                <a:srgbClr val="FF0000"/>
              </a:solidFill>
            </a:endParaRPr>
          </a:p>
        </p:txBody>
      </p:sp>
    </p:spTree>
    <p:extLst>
      <p:ext uri="{BB962C8B-B14F-4D97-AF65-F5344CB8AC3E}">
        <p14:creationId xmlns:p14="http://schemas.microsoft.com/office/powerpoint/2010/main" val="302421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322551" y="1634332"/>
            <a:ext cx="6498899" cy="4877223"/>
          </a:xfrm>
          <a:prstGeom prst="rect">
            <a:avLst/>
          </a:prstGeom>
        </p:spPr>
      </p:pic>
      <p:sp>
        <p:nvSpPr>
          <p:cNvPr id="3" name="Rectángulo 2"/>
          <p:cNvSpPr/>
          <p:nvPr/>
        </p:nvSpPr>
        <p:spPr>
          <a:xfrm>
            <a:off x="1029044" y="925985"/>
            <a:ext cx="7085911" cy="1015663"/>
          </a:xfrm>
          <a:prstGeom prst="rect">
            <a:avLst/>
          </a:prstGeom>
          <a:solidFill>
            <a:srgbClr val="89FFD8"/>
          </a:solidFill>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3000" b="1" dirty="0" smtClean="0">
                <a:ln>
                  <a:solidFill>
                    <a:schemeClr val="accent4">
                      <a:lumMod val="50000"/>
                    </a:schemeClr>
                  </a:solidFill>
                </a:ln>
              </a:rPr>
              <a:t>¿Quiénes son los justos que resucitan en la resurrección especial?</a:t>
            </a:r>
            <a:endParaRPr lang="es-ES" sz="3000" b="1" dirty="0">
              <a:ln>
                <a:solidFill>
                  <a:schemeClr val="accent4">
                    <a:lumMod val="50000"/>
                  </a:schemeClr>
                </a:solidFill>
              </a:ln>
            </a:endParaRPr>
          </a:p>
        </p:txBody>
      </p:sp>
      <p:sp>
        <p:nvSpPr>
          <p:cNvPr id="6" name="Rectángulo 5"/>
          <p:cNvSpPr/>
          <p:nvPr/>
        </p:nvSpPr>
        <p:spPr>
          <a:xfrm>
            <a:off x="1343736" y="3485286"/>
            <a:ext cx="6456528" cy="286232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000" b="1" dirty="0" smtClean="0">
                <a:ln>
                  <a:solidFill>
                    <a:schemeClr val="bg1"/>
                  </a:solidFill>
                </a:ln>
                <a:solidFill>
                  <a:schemeClr val="bg1"/>
                </a:solidFill>
              </a:rPr>
              <a:t>“…</a:t>
            </a:r>
            <a:r>
              <a:rPr lang="es-CO" sz="3000" b="1" dirty="0" smtClean="0">
                <a:ln>
                  <a:solidFill>
                    <a:srgbClr val="FF0000"/>
                  </a:solidFill>
                </a:ln>
                <a:solidFill>
                  <a:srgbClr val="FF0000"/>
                </a:solidFill>
              </a:rPr>
              <a:t>Bienaventurados </a:t>
            </a:r>
            <a:r>
              <a:rPr lang="es-CO" sz="3000" b="1" i="1" dirty="0">
                <a:ln>
                  <a:solidFill>
                    <a:srgbClr val="0E03EF"/>
                  </a:solidFill>
                </a:ln>
                <a:solidFill>
                  <a:srgbClr val="0E03EF"/>
                </a:solidFill>
              </a:rPr>
              <a:t>de aquí </a:t>
            </a:r>
            <a:r>
              <a:rPr lang="es-CO" sz="3000" b="1" dirty="0">
                <a:ln>
                  <a:solidFill>
                    <a:srgbClr val="FF0000"/>
                  </a:solidFill>
                </a:ln>
                <a:solidFill>
                  <a:srgbClr val="FF0000"/>
                </a:solidFill>
              </a:rPr>
              <a:t>en adelante los muertos que mueren en el Señor. </a:t>
            </a:r>
            <a:r>
              <a:rPr lang="es-CO" sz="3000" b="1" dirty="0" smtClean="0">
                <a:ln>
                  <a:solidFill>
                    <a:schemeClr val="bg1"/>
                  </a:solidFill>
                </a:ln>
                <a:solidFill>
                  <a:schemeClr val="bg1"/>
                </a:solidFill>
              </a:rPr>
              <a:t>Sí</a:t>
            </a:r>
            <a:r>
              <a:rPr lang="es-CO" sz="3000" b="1" dirty="0">
                <a:ln>
                  <a:solidFill>
                    <a:schemeClr val="bg1"/>
                  </a:solidFill>
                </a:ln>
                <a:solidFill>
                  <a:schemeClr val="bg1"/>
                </a:solidFill>
              </a:rPr>
              <a:t>, dice el Espíritu, descansarán de sus trabajos, porque sus obras con ellos </a:t>
            </a:r>
            <a:r>
              <a:rPr lang="es-CO" sz="3000" b="1" dirty="0" smtClean="0">
                <a:ln>
                  <a:solidFill>
                    <a:schemeClr val="bg1"/>
                  </a:solidFill>
                </a:ln>
                <a:solidFill>
                  <a:schemeClr val="bg1"/>
                </a:solidFill>
              </a:rPr>
              <a:t>siguen”. </a:t>
            </a:r>
            <a:r>
              <a:rPr lang="es-CO" sz="3000" b="1" dirty="0" smtClean="0">
                <a:ln>
                  <a:solidFill>
                    <a:srgbClr val="0E03EF"/>
                  </a:solidFill>
                </a:ln>
                <a:solidFill>
                  <a:srgbClr val="0E03EF"/>
                </a:solidFill>
              </a:rPr>
              <a:t>Apocalipsis14:13.</a:t>
            </a:r>
            <a:endParaRPr lang="es-CO" sz="3000" b="1" dirty="0">
              <a:ln>
                <a:solidFill>
                  <a:srgbClr val="0E03EF"/>
                </a:solidFill>
              </a:ln>
              <a:solidFill>
                <a:srgbClr val="0E03EF"/>
              </a:solidFill>
            </a:endParaRPr>
          </a:p>
        </p:txBody>
      </p:sp>
      <p:sp>
        <p:nvSpPr>
          <p:cNvPr id="2" name="Rectángulo 1"/>
          <p:cNvSpPr/>
          <p:nvPr/>
        </p:nvSpPr>
        <p:spPr>
          <a:xfrm>
            <a:off x="2188452" y="2216619"/>
            <a:ext cx="4767096" cy="1015663"/>
          </a:xfrm>
          <a:prstGeom prst="rect">
            <a:avLst/>
          </a:prstGeom>
          <a:solidFill>
            <a:srgbClr val="FFFF99"/>
          </a:solidFill>
        </p:spPr>
        <p:txBody>
          <a:bodyPr wrap="square">
            <a:spAutoFit/>
          </a:bodyPr>
          <a:lstStyle/>
          <a:p>
            <a:pPr algn="ctr"/>
            <a:r>
              <a:rPr lang="es-CO" sz="3000" b="1" dirty="0" smtClean="0">
                <a:ln>
                  <a:solidFill>
                    <a:srgbClr val="FF0000"/>
                  </a:solidFill>
                </a:ln>
                <a:solidFill>
                  <a:srgbClr val="FF0000"/>
                </a:solidFill>
              </a:rPr>
              <a:t>Son los bienaventurados de Apocalipsis 14:13. </a:t>
            </a:r>
            <a:endParaRPr lang="es-CO" dirty="0"/>
          </a:p>
        </p:txBody>
      </p:sp>
    </p:spTree>
    <p:extLst>
      <p:ext uri="{BB962C8B-B14F-4D97-AF65-F5344CB8AC3E}">
        <p14:creationId xmlns:p14="http://schemas.microsoft.com/office/powerpoint/2010/main" val="2070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1748271" y="622435"/>
            <a:ext cx="5647457" cy="55399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ES" sz="3000" b="1" dirty="0" smtClean="0">
                <a:ln>
                  <a:solidFill>
                    <a:srgbClr val="FF0000"/>
                  </a:solidFill>
                </a:ln>
                <a:solidFill>
                  <a:srgbClr val="FF0000"/>
                </a:solidFill>
              </a:rPr>
              <a:t>El testimonio </a:t>
            </a:r>
            <a:r>
              <a:rPr lang="es-ES" sz="3000" b="1" dirty="0">
                <a:ln>
                  <a:solidFill>
                    <a:srgbClr val="FF0000"/>
                  </a:solidFill>
                </a:ln>
                <a:solidFill>
                  <a:srgbClr val="FF0000"/>
                </a:solidFill>
              </a:rPr>
              <a:t>W</a:t>
            </a:r>
            <a:r>
              <a:rPr lang="es-ES" sz="3000" b="1" dirty="0" smtClean="0">
                <a:ln>
                  <a:solidFill>
                    <a:srgbClr val="FF0000"/>
                  </a:solidFill>
                </a:ln>
                <a:solidFill>
                  <a:srgbClr val="FF0000"/>
                </a:solidFill>
              </a:rPr>
              <a:t>hite.</a:t>
            </a:r>
            <a:endParaRPr lang="es-ES" sz="3000" b="1" dirty="0">
              <a:ln>
                <a:solidFill>
                  <a:srgbClr val="FF0000"/>
                </a:solidFill>
              </a:ln>
              <a:solidFill>
                <a:srgbClr val="FF0000"/>
              </a:solidFill>
            </a:endParaRPr>
          </a:p>
        </p:txBody>
      </p:sp>
      <p:sp>
        <p:nvSpPr>
          <p:cNvPr id="4" name="Rectángulo 3"/>
          <p:cNvSpPr/>
          <p:nvPr/>
        </p:nvSpPr>
        <p:spPr>
          <a:xfrm>
            <a:off x="561851" y="1874896"/>
            <a:ext cx="8020298" cy="446789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lnSpc>
                <a:spcPct val="115000"/>
              </a:lnSpc>
              <a:spcAft>
                <a:spcPts val="1000"/>
              </a:spcAft>
            </a:pPr>
            <a:r>
              <a:rPr lang="es-CO" sz="3000" b="1" dirty="0" smtClean="0">
                <a:ln>
                  <a:solidFill>
                    <a:srgbClr val="FF0000"/>
                  </a:solidFill>
                </a:ln>
                <a:solidFill>
                  <a:srgbClr val="FF0000"/>
                </a:solidFill>
                <a:ea typeface="Times New Roman" panose="02020603050405020304" pitchFamily="18" charset="0"/>
                <a:cs typeface="Times New Roman" panose="02020603050405020304" pitchFamily="18" charset="0"/>
              </a:rPr>
              <a:t>(Apocalipsis14:13). </a:t>
            </a:r>
            <a:r>
              <a:rPr lang="es-CO" sz="3000" b="1" dirty="0" smtClean="0">
                <a:ln>
                  <a:solidFill>
                    <a:schemeClr val="bg1"/>
                  </a:solidFill>
                </a:ln>
                <a:solidFill>
                  <a:schemeClr val="bg1"/>
                </a:solidFill>
                <a:ea typeface="Times New Roman" panose="02020603050405020304" pitchFamily="18" charset="0"/>
                <a:cs typeface="Times New Roman" panose="02020603050405020304" pitchFamily="18" charset="0"/>
              </a:rPr>
              <a:t>“Maravillosas </a:t>
            </a:r>
            <a:r>
              <a:rPr lang="es-CO" sz="3000" b="1" dirty="0">
                <a:ln>
                  <a:solidFill>
                    <a:schemeClr val="bg1"/>
                  </a:solidFill>
                </a:ln>
                <a:solidFill>
                  <a:schemeClr val="bg1"/>
                </a:solidFill>
                <a:ea typeface="Times New Roman" panose="02020603050405020304" pitchFamily="18" charset="0"/>
                <a:cs typeface="Times New Roman" panose="02020603050405020304" pitchFamily="18" charset="0"/>
              </a:rPr>
              <a:t>son estas palabras y especialmente cuando se las considera a la luz del marco en que están colocadas, al final de la profecía concerniente al triple mensaje que ha de resonar en preparación para el fin del mundo y la </a:t>
            </a:r>
            <a:r>
              <a:rPr lang="es-CO" sz="3000" b="1" dirty="0" smtClean="0">
                <a:ln>
                  <a:solidFill>
                    <a:schemeClr val="bg1"/>
                  </a:solidFill>
                </a:ln>
                <a:solidFill>
                  <a:schemeClr val="bg1"/>
                </a:solidFill>
                <a:ea typeface="Times New Roman" panose="02020603050405020304" pitchFamily="18" charset="0"/>
                <a:cs typeface="Times New Roman" panose="02020603050405020304" pitchFamily="18" charset="0"/>
              </a:rPr>
              <a:t>Segunda </a:t>
            </a:r>
            <a:r>
              <a:rPr lang="es-CO" sz="3000" b="1" dirty="0">
                <a:ln>
                  <a:solidFill>
                    <a:schemeClr val="bg1"/>
                  </a:solidFill>
                </a:ln>
                <a:solidFill>
                  <a:schemeClr val="bg1"/>
                </a:solidFill>
                <a:ea typeface="Times New Roman" panose="02020603050405020304" pitchFamily="18" charset="0"/>
                <a:cs typeface="Times New Roman" panose="02020603050405020304" pitchFamily="18" charset="0"/>
              </a:rPr>
              <a:t>V</a:t>
            </a:r>
            <a:r>
              <a:rPr lang="es-CO" sz="3000" b="1" dirty="0" smtClean="0">
                <a:ln>
                  <a:solidFill>
                    <a:schemeClr val="bg1"/>
                  </a:solidFill>
                </a:ln>
                <a:solidFill>
                  <a:schemeClr val="bg1"/>
                </a:solidFill>
                <a:ea typeface="Times New Roman" panose="02020603050405020304" pitchFamily="18" charset="0"/>
                <a:cs typeface="Times New Roman" panose="02020603050405020304" pitchFamily="18" charset="0"/>
              </a:rPr>
              <a:t>enida </a:t>
            </a:r>
            <a:r>
              <a:rPr lang="es-CO" sz="3000" b="1" dirty="0">
                <a:ln>
                  <a:solidFill>
                    <a:schemeClr val="bg1"/>
                  </a:solidFill>
                </a:ln>
                <a:solidFill>
                  <a:schemeClr val="bg1"/>
                </a:solidFill>
                <a:ea typeface="Times New Roman" panose="02020603050405020304" pitchFamily="18" charset="0"/>
                <a:cs typeface="Times New Roman" panose="02020603050405020304" pitchFamily="18" charset="0"/>
              </a:rPr>
              <a:t>de Cristo</a:t>
            </a:r>
            <a:r>
              <a:rPr lang="es-CO" sz="3000" b="1" dirty="0" smtClean="0">
                <a:ln>
                  <a:solidFill>
                    <a:schemeClr val="bg1"/>
                  </a:solidFill>
                </a:ln>
                <a:solidFill>
                  <a:schemeClr val="bg1"/>
                </a:solidFill>
                <a:ea typeface="Times New Roman" panose="02020603050405020304" pitchFamily="18" charset="0"/>
                <a:cs typeface="Times New Roman" panose="02020603050405020304" pitchFamily="18" charset="0"/>
              </a:rPr>
              <a:t>”.                                                                                                                                                                                                                                                                                                                                       </a:t>
            </a:r>
          </a:p>
          <a:p>
            <a:pPr algn="ctr">
              <a:lnSpc>
                <a:spcPct val="115000"/>
              </a:lnSpc>
              <a:spcAft>
                <a:spcPts val="1000"/>
              </a:spcAft>
            </a:pPr>
            <a:r>
              <a:rPr lang="es-CO" sz="3000" b="1" dirty="0" smtClean="0">
                <a:ln>
                  <a:solidFill>
                    <a:srgbClr val="FF0000"/>
                  </a:solidFill>
                </a:ln>
                <a:solidFill>
                  <a:srgbClr val="FF0000"/>
                </a:solidFill>
                <a:ea typeface="Times New Roman" panose="02020603050405020304" pitchFamily="18" charset="0"/>
                <a:cs typeface="Times New Roman" panose="02020603050405020304" pitchFamily="18" charset="0"/>
              </a:rPr>
              <a:t> Notas Biográficas, </a:t>
            </a:r>
            <a:r>
              <a:rPr lang="es-CO" sz="3000" b="1" dirty="0">
                <a:ln>
                  <a:solidFill>
                    <a:srgbClr val="FF0000"/>
                  </a:solidFill>
                </a:ln>
                <a:solidFill>
                  <a:srgbClr val="FF0000"/>
                </a:solidFill>
                <a:ea typeface="Times New Roman" panose="02020603050405020304" pitchFamily="18" charset="0"/>
                <a:cs typeface="Times New Roman" panose="02020603050405020304" pitchFamily="18" charset="0"/>
              </a:rPr>
              <a:t>pág. </a:t>
            </a:r>
            <a:r>
              <a:rPr lang="es-CO" sz="3000" b="1" dirty="0" smtClean="0">
                <a:ln>
                  <a:solidFill>
                    <a:srgbClr val="FF0000"/>
                  </a:solidFill>
                </a:ln>
                <a:solidFill>
                  <a:srgbClr val="FF0000"/>
                </a:solidFill>
                <a:ea typeface="Times New Roman" panose="02020603050405020304" pitchFamily="18" charset="0"/>
                <a:cs typeface="Times New Roman" panose="02020603050405020304" pitchFamily="18" charset="0"/>
              </a:rPr>
              <a:t>522.</a:t>
            </a:r>
            <a:endParaRPr lang="es-CO" sz="3000" b="1" dirty="0">
              <a:ln>
                <a:solidFill>
                  <a:srgbClr val="FF0000"/>
                </a:solidFill>
              </a:ln>
              <a:solidFill>
                <a:srgbClr val="FF000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46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51" y="1643216"/>
            <a:ext cx="5731098" cy="4292792"/>
          </a:xfrm>
          <a:prstGeom prst="rect">
            <a:avLst/>
          </a:prstGeom>
          <a:ln>
            <a:noFill/>
          </a:ln>
          <a:effectLst>
            <a:softEdge rad="112500"/>
          </a:effectLst>
        </p:spPr>
      </p:pic>
      <p:sp>
        <p:nvSpPr>
          <p:cNvPr id="6" name="Rectángulo 5"/>
          <p:cNvSpPr/>
          <p:nvPr/>
        </p:nvSpPr>
        <p:spPr>
          <a:xfrm>
            <a:off x="1748272" y="99920"/>
            <a:ext cx="5647457" cy="101566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ES" sz="3000" b="1" dirty="0">
                <a:ln>
                  <a:solidFill>
                    <a:srgbClr val="FF0000"/>
                  </a:solidFill>
                </a:ln>
                <a:solidFill>
                  <a:srgbClr val="FF0000"/>
                </a:solidFill>
              </a:rPr>
              <a:t>É</a:t>
            </a:r>
            <a:r>
              <a:rPr lang="es-ES" sz="3000" b="1" dirty="0" smtClean="0">
                <a:ln>
                  <a:solidFill>
                    <a:srgbClr val="FF0000"/>
                  </a:solidFill>
                </a:ln>
                <a:solidFill>
                  <a:srgbClr val="FF0000"/>
                </a:solidFill>
              </a:rPr>
              <a:t>stos son los </a:t>
            </a:r>
            <a:r>
              <a:rPr lang="es-ES" sz="3000" b="1" dirty="0">
                <a:ln>
                  <a:solidFill>
                    <a:srgbClr val="FF0000"/>
                  </a:solidFill>
                </a:ln>
                <a:solidFill>
                  <a:srgbClr val="FF0000"/>
                </a:solidFill>
              </a:rPr>
              <a:t>que predican el mensaje del tercer ángel.</a:t>
            </a:r>
          </a:p>
        </p:txBody>
      </p:sp>
      <p:sp>
        <p:nvSpPr>
          <p:cNvPr id="4" name="Rectángulo 3"/>
          <p:cNvSpPr/>
          <p:nvPr/>
        </p:nvSpPr>
        <p:spPr>
          <a:xfrm>
            <a:off x="148109" y="1252715"/>
            <a:ext cx="8847783" cy="544764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R="450"/>
            <a:r>
              <a:rPr lang="es-ES" sz="2900" b="1" baseline="30000" dirty="0">
                <a:ln>
                  <a:solidFill>
                    <a:srgbClr val="FF0000"/>
                  </a:solidFill>
                </a:ln>
                <a:solidFill>
                  <a:srgbClr val="FF0000"/>
                </a:solidFill>
                <a:latin typeface="Century Gothic" panose="020B0502020202020204" pitchFamily="34" charset="0"/>
              </a:rPr>
              <a:t>9</a:t>
            </a:r>
            <a:r>
              <a:rPr lang="es-ES" sz="2900" b="1" baseline="30000" dirty="0">
                <a:ln>
                  <a:solidFill>
                    <a:schemeClr val="bg1"/>
                  </a:solidFill>
                </a:ln>
                <a:solidFill>
                  <a:srgbClr val="800000"/>
                </a:solidFill>
                <a:latin typeface="Century Gothic" panose="020B0502020202020204" pitchFamily="34" charset="0"/>
              </a:rPr>
              <a:t> </a:t>
            </a:r>
            <a:r>
              <a:rPr lang="es-ES" sz="2900" b="1" dirty="0">
                <a:ln>
                  <a:solidFill>
                    <a:schemeClr val="bg1"/>
                  </a:solidFill>
                </a:ln>
                <a:solidFill>
                  <a:srgbClr val="080000"/>
                </a:solidFill>
                <a:latin typeface="Century Gothic" panose="020B0502020202020204" pitchFamily="34" charset="0"/>
              </a:rPr>
              <a:t>Y el tercer ángel los siguió, diciendo a gran voz: Si alguno adora a la bestia y a su imagen, y recibe la marca en su frente o en su mano, </a:t>
            </a:r>
          </a:p>
          <a:p>
            <a:pPr marR="450"/>
            <a:r>
              <a:rPr lang="es-ES" sz="2900" b="1" baseline="30000" dirty="0">
                <a:ln>
                  <a:solidFill>
                    <a:srgbClr val="FF0000"/>
                  </a:solidFill>
                </a:ln>
                <a:solidFill>
                  <a:srgbClr val="FF0000"/>
                </a:solidFill>
                <a:latin typeface="Century Gothic" panose="020B0502020202020204" pitchFamily="34" charset="0"/>
              </a:rPr>
              <a:t>10</a:t>
            </a:r>
            <a:r>
              <a:rPr lang="es-ES" sz="2900" b="1" baseline="30000" dirty="0">
                <a:ln>
                  <a:solidFill>
                    <a:schemeClr val="bg1"/>
                  </a:solidFill>
                </a:ln>
                <a:solidFill>
                  <a:srgbClr val="800000"/>
                </a:solidFill>
                <a:latin typeface="Century Gothic" panose="020B0502020202020204" pitchFamily="34" charset="0"/>
              </a:rPr>
              <a:t> </a:t>
            </a:r>
            <a:r>
              <a:rPr lang="es-ES" sz="2900" b="1" dirty="0" smtClean="0">
                <a:ln w="22225">
                  <a:solidFill>
                    <a:srgbClr val="00B050"/>
                  </a:solidFill>
                  <a:prstDash val="solid"/>
                </a:ln>
                <a:solidFill>
                  <a:srgbClr val="00B050"/>
                </a:solidFill>
                <a:latin typeface="Century Gothic" panose="020B0502020202020204" pitchFamily="34" charset="0"/>
              </a:rPr>
              <a:t>él </a:t>
            </a:r>
            <a:r>
              <a:rPr lang="es-ES" sz="2900" b="1" dirty="0">
                <a:ln w="22225">
                  <a:solidFill>
                    <a:srgbClr val="00B050"/>
                  </a:solidFill>
                  <a:prstDash val="solid"/>
                </a:ln>
                <a:solidFill>
                  <a:srgbClr val="00B050"/>
                </a:solidFill>
                <a:latin typeface="Century Gothic" panose="020B0502020202020204" pitchFamily="34" charset="0"/>
              </a:rPr>
              <a:t>también beberá del vino de la ira de Dios, que ha sido vaciado puro en el cáliz de su ira</a:t>
            </a:r>
            <a:r>
              <a:rPr lang="es-ES" sz="2900" b="1" dirty="0" smtClean="0">
                <a:ln w="22225">
                  <a:solidFill>
                    <a:srgbClr val="00B050"/>
                  </a:solidFill>
                  <a:prstDash val="solid"/>
                </a:ln>
                <a:solidFill>
                  <a:srgbClr val="00B050"/>
                </a:solidFill>
                <a:latin typeface="Century Gothic" panose="020B0502020202020204" pitchFamily="34" charset="0"/>
              </a:rPr>
              <a:t>; </a:t>
            </a:r>
            <a:r>
              <a:rPr lang="es-ES" sz="2900" b="1" dirty="0">
                <a:ln w="22225">
                  <a:solidFill>
                    <a:srgbClr val="00B050"/>
                  </a:solidFill>
                  <a:prstDash val="solid"/>
                </a:ln>
                <a:solidFill>
                  <a:srgbClr val="00B050"/>
                </a:solidFill>
                <a:latin typeface="Century Gothic" panose="020B0502020202020204" pitchFamily="34" charset="0"/>
              </a:rPr>
              <a:t>y será atormentado con fuego y </a:t>
            </a:r>
            <a:r>
              <a:rPr lang="es-ES" sz="2900" b="1" dirty="0" smtClean="0">
                <a:ln w="22225">
                  <a:solidFill>
                    <a:srgbClr val="00B050"/>
                  </a:solidFill>
                  <a:prstDash val="solid"/>
                </a:ln>
                <a:solidFill>
                  <a:srgbClr val="00B050"/>
                </a:solidFill>
                <a:latin typeface="Century Gothic" panose="020B0502020202020204" pitchFamily="34" charset="0"/>
              </a:rPr>
              <a:t>azufre </a:t>
            </a:r>
            <a:r>
              <a:rPr lang="es-ES" sz="2900" b="1" dirty="0">
                <a:ln w="22225">
                  <a:solidFill>
                    <a:srgbClr val="00B050"/>
                  </a:solidFill>
                  <a:prstDash val="solid"/>
                </a:ln>
                <a:solidFill>
                  <a:srgbClr val="00B050"/>
                </a:solidFill>
                <a:latin typeface="Century Gothic" panose="020B0502020202020204" pitchFamily="34" charset="0"/>
              </a:rPr>
              <a:t>delante de los santos ángeles y del Cordero; </a:t>
            </a:r>
            <a:endParaRPr lang="es-ES" sz="2900" b="1" dirty="0" smtClean="0">
              <a:ln w="22225">
                <a:solidFill>
                  <a:srgbClr val="00B050"/>
                </a:solidFill>
                <a:prstDash val="solid"/>
              </a:ln>
              <a:solidFill>
                <a:srgbClr val="00B050"/>
              </a:solidFill>
              <a:latin typeface="Century Gothic" panose="020B0502020202020204" pitchFamily="34" charset="0"/>
            </a:endParaRPr>
          </a:p>
          <a:p>
            <a:pPr marR="450" algn="ctr"/>
            <a:r>
              <a:rPr lang="es-ES" sz="2900" b="1" baseline="30000" dirty="0" smtClean="0">
                <a:ln>
                  <a:solidFill>
                    <a:srgbClr val="FF0000"/>
                  </a:solidFill>
                </a:ln>
                <a:solidFill>
                  <a:srgbClr val="FF0000"/>
                </a:solidFill>
              </a:rPr>
              <a:t>11</a:t>
            </a:r>
            <a:r>
              <a:rPr lang="es-ES" sz="2900" b="1" baseline="30000" dirty="0" smtClean="0">
                <a:ln>
                  <a:solidFill>
                    <a:schemeClr val="bg1"/>
                  </a:solidFill>
                </a:ln>
                <a:solidFill>
                  <a:srgbClr val="800000"/>
                </a:solidFill>
              </a:rPr>
              <a:t> </a:t>
            </a:r>
            <a:r>
              <a:rPr lang="es-ES" sz="2900" b="1" dirty="0" smtClean="0">
                <a:ln>
                  <a:solidFill>
                    <a:srgbClr val="0E03EF"/>
                  </a:solidFill>
                </a:ln>
                <a:solidFill>
                  <a:srgbClr val="0E03EF"/>
                </a:solidFill>
              </a:rPr>
              <a:t>y </a:t>
            </a:r>
            <a:r>
              <a:rPr lang="es-ES" sz="2900" b="1" dirty="0">
                <a:ln>
                  <a:solidFill>
                    <a:srgbClr val="0E03EF"/>
                  </a:solidFill>
                </a:ln>
                <a:solidFill>
                  <a:srgbClr val="0E03EF"/>
                </a:solidFill>
              </a:rPr>
              <a:t>el humo de su tormento sube por los siglos de los </a:t>
            </a:r>
            <a:r>
              <a:rPr lang="es-ES" sz="2900" b="1" dirty="0" smtClean="0">
                <a:ln>
                  <a:solidFill>
                    <a:srgbClr val="0E03EF"/>
                  </a:solidFill>
                </a:ln>
                <a:solidFill>
                  <a:srgbClr val="0E03EF"/>
                </a:solidFill>
              </a:rPr>
              <a:t>siglos.</a:t>
            </a:r>
            <a:r>
              <a:rPr lang="es-ES" sz="2900" b="1" baseline="30000" dirty="0">
                <a:ln>
                  <a:solidFill>
                    <a:srgbClr val="0E03EF"/>
                  </a:solidFill>
                </a:ln>
                <a:solidFill>
                  <a:srgbClr val="0E03EF"/>
                </a:solidFill>
              </a:rPr>
              <a:t> </a:t>
            </a:r>
            <a:r>
              <a:rPr lang="es-ES" sz="2900" b="1" dirty="0" smtClean="0">
                <a:ln>
                  <a:solidFill>
                    <a:srgbClr val="0E03EF"/>
                  </a:solidFill>
                </a:ln>
                <a:solidFill>
                  <a:srgbClr val="0E03EF"/>
                </a:solidFill>
              </a:rPr>
              <a:t>Y </a:t>
            </a:r>
            <a:r>
              <a:rPr lang="es-ES" sz="2900" b="1" dirty="0">
                <a:ln>
                  <a:solidFill>
                    <a:srgbClr val="0E03EF"/>
                  </a:solidFill>
                </a:ln>
                <a:solidFill>
                  <a:srgbClr val="0E03EF"/>
                </a:solidFill>
              </a:rPr>
              <a:t>no tienen reposo de día ni de noche los que adoran a la bestia y a su imagen, ni nadie que reciba la marca de su </a:t>
            </a:r>
            <a:r>
              <a:rPr lang="es-ES" sz="2900" b="1" dirty="0" smtClean="0">
                <a:ln>
                  <a:solidFill>
                    <a:srgbClr val="0E03EF"/>
                  </a:solidFill>
                </a:ln>
                <a:solidFill>
                  <a:srgbClr val="0E03EF"/>
                </a:solidFill>
              </a:rPr>
              <a:t>nombre. </a:t>
            </a:r>
            <a:r>
              <a:rPr lang="es-ES" sz="2900" b="1" dirty="0" smtClean="0">
                <a:ln>
                  <a:solidFill>
                    <a:srgbClr val="FF0000"/>
                  </a:solidFill>
                </a:ln>
                <a:solidFill>
                  <a:srgbClr val="FF0000"/>
                </a:solidFill>
              </a:rPr>
              <a:t>Apocalipsis 14.</a:t>
            </a:r>
            <a:endParaRPr lang="es-ES" sz="3000" b="1" dirty="0">
              <a:ln>
                <a:solidFill>
                  <a:srgbClr val="FF0000"/>
                </a:solidFill>
              </a:ln>
              <a:solidFill>
                <a:srgbClr val="FF0000"/>
              </a:solidFill>
            </a:endParaRPr>
          </a:p>
        </p:txBody>
      </p:sp>
    </p:spTree>
    <p:extLst>
      <p:ext uri="{BB962C8B-B14F-4D97-AF65-F5344CB8AC3E}">
        <p14:creationId xmlns:p14="http://schemas.microsoft.com/office/powerpoint/2010/main" val="144809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2501565" y="561576"/>
            <a:ext cx="4140871" cy="58477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200" b="1" dirty="0" smtClean="0">
                <a:ln>
                  <a:solidFill>
                    <a:srgbClr val="FF0000"/>
                  </a:solidFill>
                </a:ln>
                <a:solidFill>
                  <a:srgbClr val="FF0000"/>
                </a:solidFill>
              </a:rPr>
              <a:t>El testimonio White.</a:t>
            </a:r>
            <a:endParaRPr lang="es-CO" sz="3200" b="1" dirty="0">
              <a:ln>
                <a:solidFill>
                  <a:srgbClr val="FF0000"/>
                </a:solidFill>
              </a:ln>
              <a:solidFill>
                <a:srgbClr val="FF0000"/>
              </a:solidFill>
            </a:endParaRPr>
          </a:p>
        </p:txBody>
      </p:sp>
      <p:sp>
        <p:nvSpPr>
          <p:cNvPr id="2" name="Rectángulo 1"/>
          <p:cNvSpPr/>
          <p:nvPr/>
        </p:nvSpPr>
        <p:spPr>
          <a:xfrm>
            <a:off x="399245" y="1542623"/>
            <a:ext cx="8345510" cy="4555093"/>
          </a:xfrm>
          <a:prstGeom prst="rect">
            <a:avLst/>
          </a:prstGeom>
          <a:solidFill>
            <a:schemeClr val="tx1"/>
          </a:solidFill>
        </p:spPr>
        <p:txBody>
          <a:bodyPr wrap="square">
            <a:spAutoFit/>
          </a:bodyPr>
          <a:lstStyle/>
          <a:p>
            <a:pPr algn="ctr"/>
            <a:r>
              <a:rPr lang="es-ES" sz="2900" b="1" dirty="0">
                <a:ln>
                  <a:solidFill>
                    <a:schemeClr val="bg1"/>
                  </a:solidFill>
                </a:ln>
                <a:solidFill>
                  <a:schemeClr val="bg1"/>
                </a:solidFill>
              </a:rPr>
              <a:t>“Los sepulcros se abren y ‘muchos de los que duermen en el polvo de la tierra serán despertados, unos para vida eterna, y otros para vergüenza y confusión perpetua.’ </a:t>
            </a:r>
            <a:r>
              <a:rPr lang="es-ES" sz="2900" b="1" dirty="0">
                <a:ln>
                  <a:solidFill>
                    <a:srgbClr val="FF0000"/>
                  </a:solidFill>
                </a:ln>
                <a:solidFill>
                  <a:srgbClr val="FF0000"/>
                </a:solidFill>
              </a:rPr>
              <a:t>(Daniel 12: 2.) </a:t>
            </a:r>
            <a:endParaRPr lang="es-ES" sz="2900" b="1" dirty="0" smtClean="0">
              <a:ln>
                <a:solidFill>
                  <a:srgbClr val="FF0000"/>
                </a:solidFill>
              </a:ln>
              <a:solidFill>
                <a:srgbClr val="FF0000"/>
              </a:solidFill>
            </a:endParaRPr>
          </a:p>
          <a:p>
            <a:pPr algn="ctr"/>
            <a:r>
              <a:rPr lang="es-ES" sz="2900" b="1" dirty="0" smtClean="0">
                <a:ln>
                  <a:solidFill>
                    <a:srgbClr val="0E03EF"/>
                  </a:solidFill>
                </a:ln>
                <a:solidFill>
                  <a:srgbClr val="0E03EF"/>
                </a:solidFill>
              </a:rPr>
              <a:t>Todos </a:t>
            </a:r>
            <a:r>
              <a:rPr lang="es-ES" sz="2900" b="1" dirty="0">
                <a:ln>
                  <a:solidFill>
                    <a:srgbClr val="0E03EF"/>
                  </a:solidFill>
                </a:ln>
                <a:solidFill>
                  <a:srgbClr val="0E03EF"/>
                </a:solidFill>
              </a:rPr>
              <a:t>los que murieron en la fe del mensaje del tercer ángel, salen glorificados de la tumba, para oír el pacto de paz que Dios hace con los que guardaron su ley</a:t>
            </a:r>
            <a:r>
              <a:rPr lang="es-ES" sz="2900" b="1" dirty="0" smtClean="0">
                <a:ln>
                  <a:solidFill>
                    <a:srgbClr val="0E03EF"/>
                  </a:solidFill>
                </a:ln>
                <a:solidFill>
                  <a:srgbClr val="0E03EF"/>
                </a:solidFill>
              </a:rPr>
              <a:t>”. </a:t>
            </a:r>
          </a:p>
          <a:p>
            <a:pPr algn="ctr"/>
            <a:r>
              <a:rPr lang="es-ES" sz="2900" b="1" dirty="0" smtClean="0">
                <a:ln>
                  <a:solidFill>
                    <a:srgbClr val="FF0000"/>
                  </a:solidFill>
                </a:ln>
                <a:solidFill>
                  <a:srgbClr val="FF0000"/>
                </a:solidFill>
              </a:rPr>
              <a:t>El </a:t>
            </a:r>
            <a:r>
              <a:rPr lang="es-ES" sz="2900" b="1" dirty="0">
                <a:ln>
                  <a:solidFill>
                    <a:srgbClr val="FF0000"/>
                  </a:solidFill>
                </a:ln>
                <a:solidFill>
                  <a:srgbClr val="FF0000"/>
                </a:solidFill>
              </a:rPr>
              <a:t>Conflicto de los Siglos, pág. </a:t>
            </a:r>
            <a:r>
              <a:rPr lang="es-ES" sz="2900" b="1" dirty="0" smtClean="0">
                <a:ln>
                  <a:solidFill>
                    <a:srgbClr val="FF0000"/>
                  </a:solidFill>
                </a:ln>
                <a:solidFill>
                  <a:srgbClr val="FF0000"/>
                </a:solidFill>
              </a:rPr>
              <a:t>694.</a:t>
            </a:r>
            <a:endParaRPr lang="es-ES" sz="2900" b="1" dirty="0">
              <a:ln>
                <a:solidFill>
                  <a:srgbClr val="FF0000"/>
                </a:solidFill>
              </a:ln>
              <a:solidFill>
                <a:srgbClr val="FF0000"/>
              </a:solidFill>
            </a:endParaRPr>
          </a:p>
        </p:txBody>
      </p:sp>
    </p:spTree>
    <p:extLst>
      <p:ext uri="{BB962C8B-B14F-4D97-AF65-F5344CB8AC3E}">
        <p14:creationId xmlns:p14="http://schemas.microsoft.com/office/powerpoint/2010/main" val="77299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0340" y="2372916"/>
            <a:ext cx="2863319" cy="3170103"/>
          </a:xfrm>
          <a:prstGeom prst="rect">
            <a:avLst/>
          </a:prstGeom>
        </p:spPr>
      </p:pic>
      <p:sp>
        <p:nvSpPr>
          <p:cNvPr id="6" name="Rectángulo 5"/>
          <p:cNvSpPr/>
          <p:nvPr/>
        </p:nvSpPr>
        <p:spPr>
          <a:xfrm>
            <a:off x="2501565" y="866384"/>
            <a:ext cx="4140871" cy="58477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200" b="1" dirty="0" smtClean="0">
                <a:ln>
                  <a:solidFill>
                    <a:srgbClr val="FF0000"/>
                  </a:solidFill>
                </a:ln>
                <a:solidFill>
                  <a:srgbClr val="FF0000"/>
                </a:solidFill>
              </a:rPr>
              <a:t>El testimonio White.</a:t>
            </a:r>
            <a:endParaRPr lang="es-CO" sz="3200" b="1" dirty="0">
              <a:ln>
                <a:solidFill>
                  <a:srgbClr val="FF0000"/>
                </a:solidFill>
              </a:ln>
              <a:solidFill>
                <a:srgbClr val="FF0000"/>
              </a:solidFill>
            </a:endParaRPr>
          </a:p>
        </p:txBody>
      </p:sp>
      <p:sp>
        <p:nvSpPr>
          <p:cNvPr id="2" name="Rectángulo 1"/>
          <p:cNvSpPr/>
          <p:nvPr/>
        </p:nvSpPr>
        <p:spPr>
          <a:xfrm>
            <a:off x="647287" y="2065142"/>
            <a:ext cx="7849427" cy="3785652"/>
          </a:xfrm>
          <a:prstGeom prst="rect">
            <a:avLst/>
          </a:prstGeom>
          <a:solidFill>
            <a:srgbClr val="66FFFF"/>
          </a:solidFill>
        </p:spPr>
        <p:txBody>
          <a:bodyPr wrap="square">
            <a:spAutoFit/>
          </a:bodyPr>
          <a:lstStyle/>
          <a:p>
            <a:pPr algn="ctr"/>
            <a:r>
              <a:rPr lang="es-ES" sz="3000" b="1" dirty="0">
                <a:ln>
                  <a:solidFill>
                    <a:schemeClr val="bg1"/>
                  </a:solidFill>
                </a:ln>
                <a:solidFill>
                  <a:schemeClr val="bg1"/>
                </a:solidFill>
              </a:rPr>
              <a:t>Abriéronse los sepulcros y </a:t>
            </a:r>
            <a:r>
              <a:rPr lang="es-ES" sz="3000" b="1" i="1" dirty="0">
                <a:ln>
                  <a:solidFill>
                    <a:srgbClr val="1403EF"/>
                  </a:solidFill>
                </a:ln>
                <a:solidFill>
                  <a:schemeClr val="bg1"/>
                </a:solidFill>
              </a:rPr>
              <a:t>los que habían muerto teniendo fe en el mensaje del tercer ángel y guardando el sábado se levantaron, glorificados, de sus polvorientos lechos</a:t>
            </a:r>
            <a:r>
              <a:rPr lang="es-ES" sz="3000" b="1" dirty="0">
                <a:ln>
                  <a:solidFill>
                    <a:schemeClr val="bg1"/>
                  </a:solidFill>
                </a:ln>
                <a:solidFill>
                  <a:schemeClr val="bg1"/>
                </a:solidFill>
              </a:rPr>
              <a:t> para escuchar el pacto de paz que Dios iba a hacer con quienes habían observado su ley</a:t>
            </a:r>
            <a:r>
              <a:rPr lang="es-ES" sz="3000" b="1" dirty="0" smtClean="0">
                <a:ln>
                  <a:solidFill>
                    <a:schemeClr val="bg1"/>
                  </a:solidFill>
                </a:ln>
                <a:solidFill>
                  <a:schemeClr val="bg1"/>
                </a:solidFill>
              </a:rPr>
              <a:t>.</a:t>
            </a:r>
          </a:p>
          <a:p>
            <a:pPr algn="ctr"/>
            <a:r>
              <a:rPr lang="es-ES" sz="3000" b="1" dirty="0" smtClean="0">
                <a:ln>
                  <a:solidFill>
                    <a:srgbClr val="FF0000"/>
                  </a:solidFill>
                </a:ln>
                <a:solidFill>
                  <a:schemeClr val="accent1"/>
                </a:solidFill>
              </a:rPr>
              <a:t>Primeros Escritos, pág. 285.</a:t>
            </a:r>
            <a:endParaRPr lang="es-ES" sz="3000" b="1" dirty="0">
              <a:ln>
                <a:solidFill>
                  <a:srgbClr val="FF0000"/>
                </a:solidFill>
              </a:ln>
              <a:solidFill>
                <a:schemeClr val="accent1"/>
              </a:solidFill>
            </a:endParaRPr>
          </a:p>
        </p:txBody>
      </p:sp>
    </p:spTree>
    <p:extLst>
      <p:ext uri="{BB962C8B-B14F-4D97-AF65-F5344CB8AC3E}">
        <p14:creationId xmlns:p14="http://schemas.microsoft.com/office/powerpoint/2010/main" val="155886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617174" y="1378005"/>
            <a:ext cx="7660268" cy="193899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000" b="1" dirty="0" smtClean="0">
                <a:ln>
                  <a:solidFill>
                    <a:schemeClr val="accent4">
                      <a:lumMod val="50000"/>
                    </a:schemeClr>
                  </a:solidFill>
                </a:ln>
                <a:solidFill>
                  <a:schemeClr val="bg1"/>
                </a:solidFill>
              </a:rPr>
              <a:t>Estos bienaventurados que predican </a:t>
            </a:r>
          </a:p>
          <a:p>
            <a:pPr marR="450" algn="ctr"/>
            <a:r>
              <a:rPr lang="es-CO" sz="3000" b="1" dirty="0" smtClean="0">
                <a:ln>
                  <a:solidFill>
                    <a:schemeClr val="accent4">
                      <a:lumMod val="50000"/>
                    </a:schemeClr>
                  </a:solidFill>
                </a:ln>
                <a:solidFill>
                  <a:schemeClr val="bg1"/>
                </a:solidFill>
              </a:rPr>
              <a:t>el mensaje del tercer ángel </a:t>
            </a:r>
          </a:p>
          <a:p>
            <a:pPr marR="450" algn="ctr"/>
            <a:r>
              <a:rPr lang="es-CO" sz="3000" b="1" dirty="0" smtClean="0">
                <a:ln>
                  <a:solidFill>
                    <a:srgbClr val="FF0000"/>
                  </a:solidFill>
                </a:ln>
                <a:solidFill>
                  <a:srgbClr val="FF0000"/>
                </a:solidFill>
              </a:rPr>
              <a:t>se caracterizan porque guardan los mandamientos de Dios y la fe de Jesús.</a:t>
            </a:r>
            <a:endParaRPr lang="es-CO" sz="3000" b="1" dirty="0">
              <a:ln>
                <a:solidFill>
                  <a:srgbClr val="FF0000"/>
                </a:solidFill>
              </a:ln>
              <a:solidFill>
                <a:srgbClr val="FF0000"/>
              </a:solidFill>
            </a:endParaRPr>
          </a:p>
        </p:txBody>
      </p:sp>
      <p:sp>
        <p:nvSpPr>
          <p:cNvPr id="2" name="Rectángulo 1"/>
          <p:cNvSpPr/>
          <p:nvPr/>
        </p:nvSpPr>
        <p:spPr>
          <a:xfrm>
            <a:off x="824992" y="3937476"/>
            <a:ext cx="7244632" cy="1938992"/>
          </a:xfrm>
          <a:prstGeom prst="rect">
            <a:avLst/>
          </a:prstGeom>
          <a:solidFill>
            <a:srgbClr val="66FFFF"/>
          </a:solidFill>
        </p:spPr>
        <p:txBody>
          <a:bodyPr wrap="square">
            <a:spAutoFit/>
          </a:bodyPr>
          <a:lstStyle/>
          <a:p>
            <a:pPr algn="ctr"/>
            <a:r>
              <a:rPr lang="es-ES" sz="3000" b="1" dirty="0" smtClean="0">
                <a:ln>
                  <a:solidFill>
                    <a:srgbClr val="0E03EF"/>
                  </a:solidFill>
                </a:ln>
                <a:solidFill>
                  <a:srgbClr val="0E03EF"/>
                </a:solidFill>
              </a:rPr>
              <a:t>Aquí </a:t>
            </a:r>
            <a:r>
              <a:rPr lang="es-ES" sz="3000" b="1" dirty="0">
                <a:ln>
                  <a:solidFill>
                    <a:srgbClr val="0E03EF"/>
                  </a:solidFill>
                </a:ln>
                <a:solidFill>
                  <a:srgbClr val="0E03EF"/>
                </a:solidFill>
              </a:rPr>
              <a:t>está la paciencia de los santos, los que guardan los mandamientos de Dios y la fe de Jesús. </a:t>
            </a:r>
            <a:endParaRPr lang="es-ES" sz="3000" b="1" dirty="0" smtClean="0">
              <a:ln>
                <a:solidFill>
                  <a:srgbClr val="0E03EF"/>
                </a:solidFill>
              </a:ln>
              <a:solidFill>
                <a:srgbClr val="0E03EF"/>
              </a:solidFill>
            </a:endParaRPr>
          </a:p>
          <a:p>
            <a:pPr algn="ctr"/>
            <a:r>
              <a:rPr lang="es-ES" sz="3000" b="1" dirty="0" smtClean="0">
                <a:ln>
                  <a:solidFill>
                    <a:srgbClr val="FF0000"/>
                  </a:solidFill>
                </a:ln>
                <a:solidFill>
                  <a:srgbClr val="FF0000"/>
                </a:solidFill>
              </a:rPr>
              <a:t>Apocalipsis 14:12. </a:t>
            </a:r>
            <a:endParaRPr lang="es-ES" sz="3000" b="1" dirty="0">
              <a:ln>
                <a:solidFill>
                  <a:srgbClr val="FF0000"/>
                </a:solidFill>
              </a:ln>
              <a:solidFill>
                <a:srgbClr val="FF0000"/>
              </a:solidFill>
            </a:endParaRPr>
          </a:p>
        </p:txBody>
      </p:sp>
    </p:spTree>
    <p:extLst>
      <p:ext uri="{BB962C8B-B14F-4D97-AF65-F5344CB8AC3E}">
        <p14:creationId xmlns:p14="http://schemas.microsoft.com/office/powerpoint/2010/main" val="98514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365095" y="5339245"/>
            <a:ext cx="6413809" cy="1015663"/>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s-CO" sz="3000" b="1" dirty="0" smtClean="0">
                <a:ln>
                  <a:solidFill>
                    <a:srgbClr val="C00000"/>
                  </a:solidFill>
                </a:ln>
                <a:solidFill>
                  <a:srgbClr val="C00000"/>
                </a:solidFill>
              </a:rPr>
              <a:t>¿Y cuándo se empezó a predicar el mensaje del tercer ángel? </a:t>
            </a:r>
            <a:endParaRPr lang="es-CO" sz="3000" dirty="0">
              <a:ln>
                <a:solidFill>
                  <a:srgbClr val="C00000"/>
                </a:solidFill>
              </a:ln>
              <a:solidFill>
                <a:srgbClr val="C00000"/>
              </a:solidFill>
            </a:endParaRPr>
          </a:p>
        </p:txBody>
      </p:sp>
      <p:sp>
        <p:nvSpPr>
          <p:cNvPr id="4" name="Rectángulo 3"/>
          <p:cNvSpPr/>
          <p:nvPr/>
        </p:nvSpPr>
        <p:spPr>
          <a:xfrm>
            <a:off x="822188" y="2611123"/>
            <a:ext cx="7606145" cy="55399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lgn="ctr"/>
            <a:r>
              <a:rPr lang="es-CO" sz="3000" b="1" dirty="0">
                <a:ln>
                  <a:solidFill>
                    <a:srgbClr val="0B02C6"/>
                  </a:solidFill>
                </a:ln>
                <a:solidFill>
                  <a:srgbClr val="0B02C6"/>
                </a:solidFill>
              </a:rPr>
              <a:t>¿Cuándo es de “</a:t>
            </a:r>
            <a:r>
              <a:rPr lang="es-CO" sz="3000" b="1" i="1" dirty="0">
                <a:ln>
                  <a:solidFill>
                    <a:srgbClr val="FF0000"/>
                  </a:solidFill>
                </a:ln>
                <a:solidFill>
                  <a:srgbClr val="FF0000"/>
                </a:solidFill>
              </a:rPr>
              <a:t>de </a:t>
            </a:r>
            <a:r>
              <a:rPr lang="es-CO" sz="3000" b="1" i="1" dirty="0" smtClean="0">
                <a:ln>
                  <a:solidFill>
                    <a:srgbClr val="FF0000"/>
                  </a:solidFill>
                </a:ln>
                <a:solidFill>
                  <a:srgbClr val="FF0000"/>
                </a:solidFill>
              </a:rPr>
              <a:t>aquí</a:t>
            </a:r>
            <a:r>
              <a:rPr lang="es-CO" sz="3000" b="1" i="1" dirty="0" smtClean="0">
                <a:ln>
                  <a:solidFill>
                    <a:srgbClr val="0B02C6"/>
                  </a:solidFill>
                </a:ln>
                <a:solidFill>
                  <a:srgbClr val="0B02C6"/>
                </a:solidFill>
              </a:rPr>
              <a:t> </a:t>
            </a:r>
            <a:r>
              <a:rPr lang="es-CO" sz="3000" b="1" dirty="0" smtClean="0">
                <a:ln>
                  <a:solidFill>
                    <a:srgbClr val="0B02C6"/>
                  </a:solidFill>
                </a:ln>
                <a:solidFill>
                  <a:srgbClr val="0B02C6"/>
                </a:solidFill>
              </a:rPr>
              <a:t>en adelante”? </a:t>
            </a:r>
          </a:p>
        </p:txBody>
      </p:sp>
      <p:sp>
        <p:nvSpPr>
          <p:cNvPr id="5" name="Rectángulo 4"/>
          <p:cNvSpPr/>
          <p:nvPr/>
        </p:nvSpPr>
        <p:spPr>
          <a:xfrm>
            <a:off x="1527463" y="3534301"/>
            <a:ext cx="6089074"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s-CO" sz="3000" b="1" dirty="0">
                <a:ln>
                  <a:solidFill>
                    <a:schemeClr val="accent4">
                      <a:lumMod val="50000"/>
                    </a:schemeClr>
                  </a:solidFill>
                </a:ln>
                <a:solidFill>
                  <a:srgbClr val="002060"/>
                </a:solidFill>
              </a:rPr>
              <a:t>De aquí en adelante es desde que se empezó a predicar el mensaje del tercer ángel. </a:t>
            </a:r>
            <a:endParaRPr lang="es-CO" sz="3000" dirty="0">
              <a:ln>
                <a:solidFill>
                  <a:schemeClr val="accent4">
                    <a:lumMod val="50000"/>
                  </a:schemeClr>
                </a:solidFill>
              </a:ln>
              <a:solidFill>
                <a:srgbClr val="002060"/>
              </a:solidFill>
            </a:endParaRPr>
          </a:p>
        </p:txBody>
      </p:sp>
      <p:sp>
        <p:nvSpPr>
          <p:cNvPr id="7" name="Rectángulo 6"/>
          <p:cNvSpPr/>
          <p:nvPr/>
        </p:nvSpPr>
        <p:spPr>
          <a:xfrm>
            <a:off x="627357" y="1233342"/>
            <a:ext cx="7995805" cy="1015663"/>
          </a:xfrm>
          <a:prstGeom prst="rect">
            <a:avLst/>
          </a:prstGeom>
          <a:solidFill>
            <a:srgbClr val="FFFF99"/>
          </a:solidFill>
        </p:spPr>
        <p:txBody>
          <a:bodyPr wrap="square">
            <a:spAutoFit/>
          </a:bodyPr>
          <a:lstStyle/>
          <a:p>
            <a:pPr algn="ctr"/>
            <a:r>
              <a:rPr lang="es-CO" sz="3000" b="1" dirty="0" smtClean="0">
                <a:ln>
                  <a:solidFill>
                    <a:schemeClr val="bg1"/>
                  </a:solidFill>
                </a:ln>
                <a:solidFill>
                  <a:schemeClr val="bg1"/>
                </a:solidFill>
              </a:rPr>
              <a:t>Apocalipsis 14:13 dice: </a:t>
            </a:r>
          </a:p>
          <a:p>
            <a:pPr algn="ctr"/>
            <a:r>
              <a:rPr lang="es-CO" sz="3000" b="1" dirty="0" smtClean="0">
                <a:ln>
                  <a:solidFill>
                    <a:srgbClr val="0E03EF"/>
                  </a:solidFill>
                </a:ln>
                <a:solidFill>
                  <a:srgbClr val="0E03EF"/>
                </a:solidFill>
              </a:rPr>
              <a:t>“Bienaventurados </a:t>
            </a:r>
            <a:r>
              <a:rPr lang="es-CO" sz="3000" b="1" i="1" dirty="0">
                <a:ln>
                  <a:solidFill>
                    <a:srgbClr val="FF0000"/>
                  </a:solidFill>
                </a:ln>
                <a:solidFill>
                  <a:srgbClr val="FF0000"/>
                </a:solidFill>
              </a:rPr>
              <a:t>de aquí </a:t>
            </a:r>
            <a:r>
              <a:rPr lang="es-CO" sz="3000" b="1" dirty="0">
                <a:ln>
                  <a:solidFill>
                    <a:srgbClr val="0E03EF"/>
                  </a:solidFill>
                </a:ln>
                <a:solidFill>
                  <a:srgbClr val="0E03EF"/>
                </a:solidFill>
              </a:rPr>
              <a:t>en </a:t>
            </a:r>
            <a:r>
              <a:rPr lang="es-CO" sz="3000" b="1" dirty="0" smtClean="0">
                <a:ln>
                  <a:solidFill>
                    <a:srgbClr val="0E03EF"/>
                  </a:solidFill>
                </a:ln>
                <a:solidFill>
                  <a:srgbClr val="0E03EF"/>
                </a:solidFill>
              </a:rPr>
              <a:t>adelante…” </a:t>
            </a:r>
            <a:endParaRPr lang="es-CO" dirty="0">
              <a:ln>
                <a:solidFill>
                  <a:srgbClr val="0E03EF"/>
                </a:solidFill>
              </a:ln>
              <a:solidFill>
                <a:srgbClr val="0E03EF"/>
              </a:solidFill>
            </a:endParaRPr>
          </a:p>
        </p:txBody>
      </p:sp>
    </p:spTree>
    <p:extLst>
      <p:ext uri="{BB962C8B-B14F-4D97-AF65-F5344CB8AC3E}">
        <p14:creationId xmlns:p14="http://schemas.microsoft.com/office/powerpoint/2010/main" val="100697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644779" y="5113637"/>
            <a:ext cx="7759194" cy="1477328"/>
          </a:xfrm>
          <a:prstGeom prst="rect">
            <a:avLst/>
          </a:prstGeom>
          <a:solidFill>
            <a:srgbClr val="FFFF99"/>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sz="3000" b="1" dirty="0" smtClean="0">
                <a:ln>
                  <a:solidFill>
                    <a:schemeClr val="bg1"/>
                  </a:solidFill>
                </a:ln>
              </a:rPr>
              <a:t>“…</a:t>
            </a:r>
            <a:r>
              <a:rPr lang="es-ES" sz="3000" b="1" i="1" dirty="0" smtClean="0">
                <a:ln>
                  <a:solidFill>
                    <a:srgbClr val="FF0000"/>
                  </a:solidFill>
                </a:ln>
                <a:solidFill>
                  <a:srgbClr val="FF0000"/>
                </a:solidFill>
              </a:rPr>
              <a:t>Bienaventurados</a:t>
            </a:r>
            <a:r>
              <a:rPr lang="es-ES" sz="3000" b="1" dirty="0" smtClean="0">
                <a:ln>
                  <a:solidFill>
                    <a:schemeClr val="bg1"/>
                  </a:solidFill>
                </a:ln>
              </a:rPr>
              <a:t> </a:t>
            </a:r>
            <a:r>
              <a:rPr lang="es-ES" sz="3000" b="1" dirty="0">
                <a:ln>
                  <a:solidFill>
                    <a:schemeClr val="bg1"/>
                  </a:solidFill>
                </a:ln>
              </a:rPr>
              <a:t>de aquí en adelante los muertos que mueren en el </a:t>
            </a:r>
            <a:r>
              <a:rPr lang="es-ES" sz="3000" b="1" dirty="0" smtClean="0">
                <a:ln>
                  <a:solidFill>
                    <a:schemeClr val="bg1"/>
                  </a:solidFill>
                </a:ln>
              </a:rPr>
              <a:t>Señor…”. </a:t>
            </a:r>
          </a:p>
          <a:p>
            <a:pPr algn="ctr"/>
            <a:r>
              <a:rPr lang="es-ES" sz="3000" b="1" dirty="0" smtClean="0">
                <a:ln>
                  <a:solidFill>
                    <a:srgbClr val="0E03EF"/>
                  </a:solidFill>
                </a:ln>
                <a:solidFill>
                  <a:srgbClr val="0E03EF"/>
                </a:solidFill>
              </a:rPr>
              <a:t>Apocalipsis 14:13. </a:t>
            </a:r>
            <a:endParaRPr lang="es-ES" sz="3000" b="1" dirty="0">
              <a:ln>
                <a:solidFill>
                  <a:srgbClr val="0E03EF"/>
                </a:solidFill>
              </a:ln>
              <a:solidFill>
                <a:srgbClr val="0E03EF"/>
              </a:solidFill>
            </a:endParaRPr>
          </a:p>
        </p:txBody>
      </p:sp>
      <p:sp>
        <p:nvSpPr>
          <p:cNvPr id="6" name="Rectángulo 5"/>
          <p:cNvSpPr/>
          <p:nvPr/>
        </p:nvSpPr>
        <p:spPr>
          <a:xfrm>
            <a:off x="644779" y="3337740"/>
            <a:ext cx="7487511" cy="147732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ES" sz="3000" b="1" i="1" dirty="0" smtClean="0">
                <a:ln>
                  <a:solidFill>
                    <a:srgbClr val="FF0000"/>
                  </a:solidFill>
                </a:ln>
                <a:solidFill>
                  <a:srgbClr val="FF0000"/>
                </a:solidFill>
              </a:rPr>
              <a:t>Bienaventurado</a:t>
            </a:r>
            <a:r>
              <a:rPr lang="es-ES" sz="3000" b="1" dirty="0" smtClean="0">
                <a:ln>
                  <a:solidFill>
                    <a:srgbClr val="0B02C6"/>
                  </a:solidFill>
                </a:ln>
                <a:solidFill>
                  <a:srgbClr val="0B02C6"/>
                </a:solidFill>
              </a:rPr>
              <a:t> </a:t>
            </a:r>
            <a:r>
              <a:rPr lang="es-ES" sz="3000" b="1" dirty="0">
                <a:ln>
                  <a:solidFill>
                    <a:schemeClr val="bg1"/>
                  </a:solidFill>
                </a:ln>
                <a:solidFill>
                  <a:schemeClr val="bg1"/>
                </a:solidFill>
              </a:rPr>
              <a:t>el que espere, y llegue a mil trescientos treinta y cinco días. </a:t>
            </a:r>
          </a:p>
          <a:p>
            <a:pPr marR="450" algn="ctr"/>
            <a:r>
              <a:rPr lang="es-ES" sz="3000" b="1" dirty="0" smtClean="0">
                <a:ln>
                  <a:solidFill>
                    <a:srgbClr val="0B02C6"/>
                  </a:solidFill>
                </a:ln>
                <a:solidFill>
                  <a:srgbClr val="0B02C6"/>
                </a:solidFill>
              </a:rPr>
              <a:t>Daniel 12:12. </a:t>
            </a:r>
            <a:endParaRPr lang="es-CO" sz="3000" b="1" dirty="0">
              <a:ln>
                <a:solidFill>
                  <a:srgbClr val="FF0000"/>
                </a:solidFill>
              </a:ln>
              <a:solidFill>
                <a:srgbClr val="FF0000"/>
              </a:solidFill>
            </a:endParaRPr>
          </a:p>
        </p:txBody>
      </p:sp>
      <p:sp>
        <p:nvSpPr>
          <p:cNvPr id="2" name="Rectángulo 1"/>
          <p:cNvSpPr/>
          <p:nvPr/>
        </p:nvSpPr>
        <p:spPr>
          <a:xfrm>
            <a:off x="2084610" y="2048773"/>
            <a:ext cx="4974780" cy="1015663"/>
          </a:xfrm>
          <a:prstGeom prst="rect">
            <a:avLst/>
          </a:prstGeom>
          <a:solidFill>
            <a:srgbClr val="66FFFF"/>
          </a:solidFill>
        </p:spPr>
        <p:txBody>
          <a:bodyPr wrap="square">
            <a:spAutoFit/>
          </a:bodyPr>
          <a:lstStyle/>
          <a:p>
            <a:pPr algn="ctr"/>
            <a:r>
              <a:rPr lang="es-CO" sz="3000" b="1" dirty="0" smtClean="0">
                <a:ln>
                  <a:solidFill>
                    <a:schemeClr val="accent4">
                      <a:lumMod val="50000"/>
                    </a:schemeClr>
                  </a:solidFill>
                </a:ln>
                <a:solidFill>
                  <a:schemeClr val="bg1"/>
                </a:solidFill>
              </a:rPr>
              <a:t>Compárese </a:t>
            </a:r>
            <a:r>
              <a:rPr lang="es-CO" sz="3000" b="1" dirty="0">
                <a:ln>
                  <a:solidFill>
                    <a:schemeClr val="accent4">
                      <a:lumMod val="50000"/>
                    </a:schemeClr>
                  </a:solidFill>
                </a:ln>
                <a:solidFill>
                  <a:schemeClr val="bg1"/>
                </a:solidFill>
              </a:rPr>
              <a:t>Daniel 12:12 con Apocalipsis </a:t>
            </a:r>
            <a:r>
              <a:rPr lang="es-CO" sz="3000" b="1" dirty="0" smtClean="0">
                <a:ln>
                  <a:solidFill>
                    <a:schemeClr val="accent4">
                      <a:lumMod val="50000"/>
                    </a:schemeClr>
                  </a:solidFill>
                </a:ln>
                <a:solidFill>
                  <a:schemeClr val="bg1"/>
                </a:solidFill>
              </a:rPr>
              <a:t>14:13. </a:t>
            </a:r>
            <a:r>
              <a:rPr lang="es-CO" sz="3000" dirty="0" smtClean="0"/>
              <a:t> </a:t>
            </a:r>
            <a:endParaRPr lang="es-CO" sz="3000" dirty="0"/>
          </a:p>
        </p:txBody>
      </p:sp>
      <p:sp>
        <p:nvSpPr>
          <p:cNvPr id="4" name="Rectángulo 3"/>
          <p:cNvSpPr/>
          <p:nvPr/>
        </p:nvSpPr>
        <p:spPr>
          <a:xfrm>
            <a:off x="1056991" y="736977"/>
            <a:ext cx="6934768" cy="1015663"/>
          </a:xfrm>
          <a:prstGeom prst="rect">
            <a:avLst/>
          </a:prstGeom>
          <a:solidFill>
            <a:srgbClr val="C00000"/>
          </a:solidFill>
        </p:spPr>
        <p:txBody>
          <a:bodyPr wrap="square">
            <a:spAutoFit/>
          </a:bodyPr>
          <a:lstStyle/>
          <a:p>
            <a:pPr algn="ctr"/>
            <a:r>
              <a:rPr lang="es-CO" sz="3000" b="1" dirty="0" smtClean="0">
                <a:ln>
                  <a:solidFill>
                    <a:srgbClr val="FFFF00"/>
                  </a:solidFill>
                </a:ln>
                <a:solidFill>
                  <a:srgbClr val="FFFF00"/>
                </a:solidFill>
              </a:rPr>
              <a:t>El mensaje del tercer ángel se empezó a predicar a partir de 1844.</a:t>
            </a:r>
            <a:r>
              <a:rPr lang="es-CO" sz="3000" b="1" dirty="0" smtClean="0">
                <a:ln>
                  <a:solidFill>
                    <a:srgbClr val="81BB42">
                      <a:lumMod val="50000"/>
                    </a:srgbClr>
                  </a:solidFill>
                </a:ln>
                <a:solidFill>
                  <a:prstClr val="black"/>
                </a:solidFill>
              </a:rPr>
              <a:t> </a:t>
            </a:r>
            <a:endParaRPr lang="es-CO" dirty="0"/>
          </a:p>
        </p:txBody>
      </p:sp>
      <p:cxnSp>
        <p:nvCxnSpPr>
          <p:cNvPr id="7" name="Conector recto de flecha 6"/>
          <p:cNvCxnSpPr/>
          <p:nvPr/>
        </p:nvCxnSpPr>
        <p:spPr>
          <a:xfrm>
            <a:off x="887104" y="3821373"/>
            <a:ext cx="415546" cy="1424466"/>
          </a:xfrm>
          <a:prstGeom prst="straightConnector1">
            <a:avLst/>
          </a:prstGeom>
          <a:ln w="57150">
            <a:solidFill>
              <a:srgbClr val="FF0000"/>
            </a:solidFill>
            <a:headEnd type="triangle"/>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156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40347" y="2190357"/>
            <a:ext cx="7463307" cy="440120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2800" b="1" dirty="0" smtClean="0">
                <a:ln>
                  <a:solidFill>
                    <a:srgbClr val="FF0000"/>
                  </a:solidFill>
                </a:ln>
                <a:solidFill>
                  <a:srgbClr val="FF0000"/>
                </a:solidFill>
              </a:rPr>
              <a:t>En Daniel 12, </a:t>
            </a:r>
            <a:r>
              <a:rPr lang="es-CO" sz="2800" b="1" dirty="0">
                <a:ln>
                  <a:solidFill>
                    <a:schemeClr val="bg1"/>
                  </a:solidFill>
                </a:ln>
                <a:solidFill>
                  <a:schemeClr val="bg1"/>
                </a:solidFill>
              </a:rPr>
              <a:t>dos </a:t>
            </a:r>
            <a:r>
              <a:rPr lang="es-CO" sz="2800" b="1" dirty="0" smtClean="0">
                <a:ln>
                  <a:solidFill>
                    <a:schemeClr val="bg1"/>
                  </a:solidFill>
                </a:ln>
                <a:solidFill>
                  <a:schemeClr val="bg1"/>
                </a:solidFill>
              </a:rPr>
              <a:t>varones </a:t>
            </a:r>
            <a:r>
              <a:rPr lang="es-CO" sz="2800" b="1" dirty="0">
                <a:ln>
                  <a:solidFill>
                    <a:schemeClr val="bg1"/>
                  </a:solidFill>
                </a:ln>
                <a:solidFill>
                  <a:schemeClr val="bg1"/>
                </a:solidFill>
              </a:rPr>
              <a:t>estaban en pie al uno y al otro lado del río. Uno de </a:t>
            </a:r>
            <a:r>
              <a:rPr lang="es-CO" sz="2800" b="1" dirty="0" smtClean="0">
                <a:ln>
                  <a:solidFill>
                    <a:schemeClr val="bg1"/>
                  </a:solidFill>
                </a:ln>
                <a:solidFill>
                  <a:schemeClr val="bg1"/>
                </a:solidFill>
              </a:rPr>
              <a:t>ellos </a:t>
            </a:r>
            <a:r>
              <a:rPr lang="es-CO" sz="2800" b="1" dirty="0">
                <a:ln>
                  <a:solidFill>
                    <a:schemeClr val="bg1"/>
                  </a:solidFill>
                </a:ln>
                <a:solidFill>
                  <a:schemeClr val="bg1"/>
                </a:solidFill>
              </a:rPr>
              <a:t>le preguntó al varón vestido de lino, que estaba sobre las aguas del río: </a:t>
            </a:r>
            <a:r>
              <a:rPr lang="es-CO" sz="2800" b="1" i="1" dirty="0">
                <a:ln>
                  <a:solidFill>
                    <a:srgbClr val="FF0000"/>
                  </a:solidFill>
                </a:ln>
                <a:solidFill>
                  <a:srgbClr val="FF0000"/>
                </a:solidFill>
              </a:rPr>
              <a:t>“¿Cuando será el </a:t>
            </a:r>
            <a:r>
              <a:rPr lang="es-CO" sz="2800" b="1" i="1" dirty="0" smtClean="0">
                <a:ln>
                  <a:solidFill>
                    <a:srgbClr val="FF0000"/>
                  </a:solidFill>
                </a:ln>
                <a:solidFill>
                  <a:srgbClr val="FF0000"/>
                </a:solidFill>
              </a:rPr>
              <a:t>fin </a:t>
            </a:r>
            <a:r>
              <a:rPr lang="es-CO" sz="2800" b="1" i="1" dirty="0">
                <a:ln>
                  <a:solidFill>
                    <a:srgbClr val="FF0000"/>
                  </a:solidFill>
                </a:ln>
                <a:solidFill>
                  <a:srgbClr val="FF0000"/>
                </a:solidFill>
              </a:rPr>
              <a:t>de estas maravillas?” </a:t>
            </a:r>
            <a:r>
              <a:rPr lang="es-CO" sz="2800" b="1" dirty="0" smtClean="0">
                <a:ln>
                  <a:solidFill>
                    <a:sysClr val="windowText" lastClr="000000"/>
                  </a:solidFill>
                </a:ln>
                <a:solidFill>
                  <a:sysClr val="windowText" lastClr="000000"/>
                </a:solidFill>
              </a:rPr>
              <a:t>El </a:t>
            </a:r>
            <a:r>
              <a:rPr lang="es-CO" sz="2800" b="1" dirty="0">
                <a:ln>
                  <a:solidFill>
                    <a:sysClr val="windowText" lastClr="000000"/>
                  </a:solidFill>
                </a:ln>
                <a:solidFill>
                  <a:sysClr val="windowText" lastClr="000000"/>
                </a:solidFill>
              </a:rPr>
              <a:t>varón vestido de lino contestó: </a:t>
            </a:r>
            <a:r>
              <a:rPr lang="es-CO" sz="2800" b="1" i="1" dirty="0">
                <a:ln>
                  <a:solidFill>
                    <a:srgbClr val="FF0000"/>
                  </a:solidFill>
                </a:ln>
                <a:solidFill>
                  <a:srgbClr val="FF0000"/>
                </a:solidFill>
              </a:rPr>
              <a:t>“esto será por un tiempo, tiempos y la mitad de un </a:t>
            </a:r>
            <a:r>
              <a:rPr lang="es-CO" sz="2800" b="1" i="1" dirty="0" smtClean="0">
                <a:ln>
                  <a:solidFill>
                    <a:srgbClr val="FF0000"/>
                  </a:solidFill>
                </a:ln>
                <a:solidFill>
                  <a:srgbClr val="FF0000"/>
                </a:solidFill>
              </a:rPr>
              <a:t>tiempo </a:t>
            </a:r>
            <a:r>
              <a:rPr lang="es-CO" sz="2800" b="1" i="1" dirty="0" smtClean="0">
                <a:ln>
                  <a:solidFill>
                    <a:sysClr val="windowText" lastClr="000000"/>
                  </a:solidFill>
                </a:ln>
                <a:solidFill>
                  <a:sysClr val="windowText" lastClr="000000"/>
                </a:solidFill>
              </a:rPr>
              <a:t>(1260 años). </a:t>
            </a:r>
            <a:r>
              <a:rPr lang="es-CO" sz="2800" b="1" i="1" dirty="0">
                <a:ln>
                  <a:solidFill>
                    <a:srgbClr val="FF0000"/>
                  </a:solidFill>
                </a:ln>
                <a:solidFill>
                  <a:srgbClr val="FF0000"/>
                </a:solidFill>
              </a:rPr>
              <a:t>Y cuando se acabe </a:t>
            </a:r>
            <a:r>
              <a:rPr lang="es-CO" sz="2800" b="1" i="1" dirty="0" smtClean="0">
                <a:ln>
                  <a:solidFill>
                    <a:srgbClr val="FF0000"/>
                  </a:solidFill>
                </a:ln>
                <a:solidFill>
                  <a:srgbClr val="FF0000"/>
                </a:solidFill>
              </a:rPr>
              <a:t>de quebrantar el poder </a:t>
            </a:r>
            <a:r>
              <a:rPr lang="es-CO" sz="2800" b="1" i="1" dirty="0">
                <a:ln>
                  <a:solidFill>
                    <a:srgbClr val="FF0000"/>
                  </a:solidFill>
                </a:ln>
                <a:solidFill>
                  <a:srgbClr val="FF0000"/>
                </a:solidFill>
              </a:rPr>
              <a:t>del pueblo santo, </a:t>
            </a:r>
            <a:r>
              <a:rPr lang="es-CO" sz="2800" b="1" i="1" dirty="0" smtClean="0">
                <a:ln>
                  <a:solidFill>
                    <a:srgbClr val="FF0000"/>
                  </a:solidFill>
                </a:ln>
                <a:solidFill>
                  <a:srgbClr val="FF0000"/>
                </a:solidFill>
              </a:rPr>
              <a:t>todo esto se cumplirá” </a:t>
            </a:r>
            <a:r>
              <a:rPr lang="es-CO" sz="2800" b="1" dirty="0" smtClean="0">
                <a:ln>
                  <a:solidFill>
                    <a:sysClr val="windowText" lastClr="000000"/>
                  </a:solidFill>
                </a:ln>
                <a:solidFill>
                  <a:sysClr val="windowText" lastClr="000000"/>
                </a:solidFill>
              </a:rPr>
              <a:t>Dan</a:t>
            </a:r>
            <a:r>
              <a:rPr lang="es-CO" sz="2800" b="1" dirty="0">
                <a:ln>
                  <a:solidFill>
                    <a:sysClr val="windowText" lastClr="000000"/>
                  </a:solidFill>
                </a:ln>
                <a:solidFill>
                  <a:sysClr val="windowText" lastClr="000000"/>
                </a:solidFill>
              </a:rPr>
              <a:t>. </a:t>
            </a:r>
            <a:r>
              <a:rPr lang="es-CO" sz="2800" b="1" dirty="0" smtClean="0">
                <a:ln>
                  <a:solidFill>
                    <a:sysClr val="windowText" lastClr="000000"/>
                  </a:solidFill>
                </a:ln>
                <a:solidFill>
                  <a:sysClr val="windowText" lastClr="000000"/>
                </a:solidFill>
              </a:rPr>
              <a:t>12:7. </a:t>
            </a:r>
            <a:endParaRPr lang="es-CO" sz="2800" b="1" dirty="0">
              <a:ln>
                <a:solidFill>
                  <a:sysClr val="windowText" lastClr="000000"/>
                </a:solidFill>
              </a:ln>
              <a:solidFill>
                <a:sysClr val="windowText" lastClr="000000"/>
              </a:solidFill>
            </a:endParaRPr>
          </a:p>
        </p:txBody>
      </p:sp>
      <p:sp>
        <p:nvSpPr>
          <p:cNvPr id="2" name="Rectángulo 1"/>
          <p:cNvSpPr/>
          <p:nvPr/>
        </p:nvSpPr>
        <p:spPr>
          <a:xfrm>
            <a:off x="840347" y="462372"/>
            <a:ext cx="7463308" cy="1477328"/>
          </a:xfrm>
          <a:prstGeom prst="rect">
            <a:avLst/>
          </a:prstGeom>
          <a:solidFill>
            <a:srgbClr val="CCFFFF"/>
          </a:solidFill>
        </p:spPr>
        <p:txBody>
          <a:bodyPr wrap="square">
            <a:spAutoFit/>
          </a:bodyPr>
          <a:lstStyle/>
          <a:p>
            <a:pPr algn="ctr"/>
            <a:r>
              <a:rPr lang="es-ES" sz="3000" b="1" dirty="0" smtClean="0">
                <a:ln>
                  <a:solidFill>
                    <a:srgbClr val="0B02C6"/>
                  </a:solidFill>
                </a:ln>
                <a:solidFill>
                  <a:srgbClr val="0B02C6"/>
                </a:solidFill>
              </a:rPr>
              <a:t>¿Cómo sabemos que “</a:t>
            </a:r>
            <a:r>
              <a:rPr lang="es-ES" sz="3000" b="1" i="1" dirty="0" smtClean="0">
                <a:ln>
                  <a:solidFill>
                    <a:srgbClr val="FF0000"/>
                  </a:solidFill>
                </a:ln>
                <a:solidFill>
                  <a:srgbClr val="FF0000"/>
                </a:solidFill>
              </a:rPr>
              <a:t>de aquí en adelante</a:t>
            </a:r>
            <a:r>
              <a:rPr lang="es-ES" sz="3000" b="1" dirty="0" smtClean="0">
                <a:ln>
                  <a:solidFill>
                    <a:srgbClr val="0B02C6"/>
                  </a:solidFill>
                </a:ln>
                <a:solidFill>
                  <a:srgbClr val="0B02C6"/>
                </a:solidFill>
              </a:rPr>
              <a:t>”, y el mensaje del tercer ángel corresponden con el año </a:t>
            </a:r>
            <a:r>
              <a:rPr lang="es-ES" sz="3000" b="1" dirty="0" smtClean="0">
                <a:ln>
                  <a:solidFill>
                    <a:srgbClr val="FF0000"/>
                  </a:solidFill>
                </a:ln>
                <a:solidFill>
                  <a:srgbClr val="FF0000"/>
                </a:solidFill>
              </a:rPr>
              <a:t>1844</a:t>
            </a:r>
            <a:r>
              <a:rPr lang="es-ES" sz="3000" b="1" dirty="0" smtClean="0">
                <a:ln>
                  <a:solidFill>
                    <a:srgbClr val="0B02C6"/>
                  </a:solidFill>
                </a:ln>
                <a:solidFill>
                  <a:srgbClr val="0B02C6"/>
                </a:solidFill>
              </a:rPr>
              <a:t>?</a:t>
            </a:r>
            <a:endParaRPr lang="es-ES" sz="3000" b="1" dirty="0">
              <a:ln>
                <a:solidFill>
                  <a:srgbClr val="0B02C6"/>
                </a:solidFill>
              </a:ln>
              <a:solidFill>
                <a:srgbClr val="0B02C6"/>
              </a:solidFill>
            </a:endParaRPr>
          </a:p>
        </p:txBody>
      </p:sp>
    </p:spTree>
    <p:extLst>
      <p:ext uri="{BB962C8B-B14F-4D97-AF65-F5344CB8AC3E}">
        <p14:creationId xmlns:p14="http://schemas.microsoft.com/office/powerpoint/2010/main" val="296809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44698" y="766186"/>
            <a:ext cx="8454201" cy="332398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000" b="1" dirty="0" smtClean="0">
                <a:ln>
                  <a:solidFill>
                    <a:sysClr val="windowText" lastClr="000000"/>
                  </a:solidFill>
                </a:ln>
                <a:solidFill>
                  <a:sysClr val="windowText" lastClr="000000"/>
                </a:solidFill>
              </a:rPr>
              <a:t>Daniel no </a:t>
            </a:r>
            <a:r>
              <a:rPr lang="es-CO" sz="3000" b="1" dirty="0">
                <a:ln>
                  <a:solidFill>
                    <a:sysClr val="windowText" lastClr="000000"/>
                  </a:solidFill>
                </a:ln>
                <a:solidFill>
                  <a:sysClr val="windowText" lastClr="000000"/>
                </a:solidFill>
              </a:rPr>
              <a:t>entendió y </a:t>
            </a:r>
            <a:r>
              <a:rPr lang="es-CO" sz="3000" b="1" dirty="0" smtClean="0">
                <a:ln>
                  <a:solidFill>
                    <a:sysClr val="windowText" lastClr="000000"/>
                  </a:solidFill>
                </a:ln>
                <a:solidFill>
                  <a:sysClr val="windowText" lastClr="000000"/>
                </a:solidFill>
              </a:rPr>
              <a:t>preguntó: </a:t>
            </a:r>
            <a:r>
              <a:rPr lang="es-CO" sz="3000" b="1" i="1" dirty="0">
                <a:ln>
                  <a:solidFill>
                    <a:srgbClr val="FF0000"/>
                  </a:solidFill>
                </a:ln>
                <a:solidFill>
                  <a:srgbClr val="FF0000"/>
                </a:solidFill>
              </a:rPr>
              <a:t>“Señor mío, ¿cuál será el fin de estas cosas? </a:t>
            </a:r>
            <a:r>
              <a:rPr lang="es-CO" sz="3000" b="1" dirty="0">
                <a:ln>
                  <a:solidFill>
                    <a:sysClr val="windowText" lastClr="000000"/>
                  </a:solidFill>
                </a:ln>
                <a:solidFill>
                  <a:sysClr val="windowText" lastClr="000000"/>
                </a:solidFill>
              </a:rPr>
              <a:t>(Dan. 12:8). L</a:t>
            </a:r>
            <a:r>
              <a:rPr lang="es-CO" sz="3000" b="1" dirty="0" smtClean="0">
                <a:ln>
                  <a:solidFill>
                    <a:sysClr val="windowText" lastClr="000000"/>
                  </a:solidFill>
                </a:ln>
                <a:solidFill>
                  <a:sysClr val="windowText" lastClr="000000"/>
                </a:solidFill>
              </a:rPr>
              <a:t>a respuesta fue: </a:t>
            </a:r>
            <a:r>
              <a:rPr lang="es-CO" sz="3000" b="1" dirty="0" smtClean="0">
                <a:ln>
                  <a:solidFill>
                    <a:srgbClr val="0E03EF"/>
                  </a:solidFill>
                </a:ln>
                <a:solidFill>
                  <a:srgbClr val="0E03EF"/>
                </a:solidFill>
              </a:rPr>
              <a:t>“Desde </a:t>
            </a:r>
            <a:r>
              <a:rPr lang="es-CO" sz="3000" b="1" dirty="0">
                <a:ln>
                  <a:solidFill>
                    <a:srgbClr val="0E03EF"/>
                  </a:solidFill>
                </a:ln>
                <a:solidFill>
                  <a:srgbClr val="0E03EF"/>
                </a:solidFill>
              </a:rPr>
              <a:t>el tiempo que sea quitado el continuo hasta la abominación desoladora habrá </a:t>
            </a:r>
            <a:r>
              <a:rPr lang="es-CO" sz="3000" b="1" dirty="0">
                <a:ln>
                  <a:solidFill>
                    <a:srgbClr val="FF0000"/>
                  </a:solidFill>
                </a:ln>
                <a:solidFill>
                  <a:srgbClr val="FF0000"/>
                </a:solidFill>
              </a:rPr>
              <a:t>1,290</a:t>
            </a:r>
            <a:r>
              <a:rPr lang="es-CO" sz="3000" b="1" dirty="0">
                <a:ln>
                  <a:solidFill>
                    <a:srgbClr val="0E03EF"/>
                  </a:solidFill>
                </a:ln>
                <a:solidFill>
                  <a:srgbClr val="0E03EF"/>
                </a:solidFill>
              </a:rPr>
              <a:t> días. </a:t>
            </a:r>
            <a:r>
              <a:rPr lang="es-CO" sz="3000" b="1" i="1" dirty="0">
                <a:ln>
                  <a:solidFill>
                    <a:srgbClr val="7030A0"/>
                  </a:solidFill>
                </a:ln>
                <a:solidFill>
                  <a:srgbClr val="990099"/>
                </a:solidFill>
              </a:rPr>
              <a:t>Bienaventurado el que espere y llegue a </a:t>
            </a:r>
            <a:r>
              <a:rPr lang="es-CO" sz="3000" b="1" i="1" dirty="0">
                <a:ln>
                  <a:solidFill>
                    <a:srgbClr val="FF0000"/>
                  </a:solidFill>
                </a:ln>
                <a:solidFill>
                  <a:srgbClr val="FF0000"/>
                </a:solidFill>
              </a:rPr>
              <a:t>1,335</a:t>
            </a:r>
            <a:r>
              <a:rPr lang="es-CO" sz="3000" b="1" i="1" dirty="0">
                <a:ln>
                  <a:solidFill>
                    <a:srgbClr val="7030A0"/>
                  </a:solidFill>
                </a:ln>
                <a:solidFill>
                  <a:srgbClr val="990099"/>
                </a:solidFill>
              </a:rPr>
              <a:t> días”</a:t>
            </a:r>
            <a:r>
              <a:rPr lang="es-CO" sz="3000" b="1" i="1" dirty="0">
                <a:ln>
                  <a:solidFill>
                    <a:srgbClr val="7030A0"/>
                  </a:solidFill>
                </a:ln>
                <a:solidFill>
                  <a:srgbClr val="FF0000"/>
                </a:solidFill>
              </a:rPr>
              <a:t> </a:t>
            </a:r>
            <a:r>
              <a:rPr lang="es-CO" sz="3000" b="1" dirty="0">
                <a:ln>
                  <a:solidFill>
                    <a:schemeClr val="bg1"/>
                  </a:solidFill>
                </a:ln>
                <a:solidFill>
                  <a:schemeClr val="bg1"/>
                </a:solidFill>
              </a:rPr>
              <a:t>(Dan. 12:11, 12).</a:t>
            </a:r>
          </a:p>
        </p:txBody>
      </p:sp>
      <p:sp>
        <p:nvSpPr>
          <p:cNvPr id="2" name="Rectángulo 1"/>
          <p:cNvSpPr/>
          <p:nvPr/>
        </p:nvSpPr>
        <p:spPr>
          <a:xfrm>
            <a:off x="445100" y="4459052"/>
            <a:ext cx="8253800" cy="1938992"/>
          </a:xfrm>
          <a:prstGeom prst="rect">
            <a:avLst/>
          </a:prstGeom>
          <a:solidFill>
            <a:srgbClr val="66FFFF"/>
          </a:solidFill>
        </p:spPr>
        <p:txBody>
          <a:bodyPr wrap="square">
            <a:spAutoFit/>
          </a:bodyPr>
          <a:lstStyle/>
          <a:p>
            <a:pPr lvl="0" algn="ctr"/>
            <a:r>
              <a:rPr lang="es-CO" sz="3000" b="1" dirty="0">
                <a:ln>
                  <a:solidFill>
                    <a:srgbClr val="0B02C6"/>
                  </a:solidFill>
                </a:ln>
                <a:solidFill>
                  <a:srgbClr val="0B02C6"/>
                </a:solidFill>
              </a:rPr>
              <a:t>El comienzo de los </a:t>
            </a:r>
            <a:r>
              <a:rPr lang="es-CO" sz="3000" b="1" dirty="0">
                <a:ln>
                  <a:solidFill>
                    <a:srgbClr val="FF0000"/>
                  </a:solidFill>
                </a:ln>
                <a:solidFill>
                  <a:srgbClr val="FF0000"/>
                </a:solidFill>
              </a:rPr>
              <a:t>1335</a:t>
            </a:r>
            <a:r>
              <a:rPr lang="es-CO" sz="3000" b="1" dirty="0">
                <a:ln>
                  <a:solidFill>
                    <a:srgbClr val="0B02C6"/>
                  </a:solidFill>
                </a:ln>
                <a:solidFill>
                  <a:srgbClr val="0B02C6"/>
                </a:solidFill>
              </a:rPr>
              <a:t> días </a:t>
            </a:r>
            <a:r>
              <a:rPr lang="es-CO" sz="3000" b="1" dirty="0" smtClean="0">
                <a:ln>
                  <a:solidFill>
                    <a:srgbClr val="0B02C6"/>
                  </a:solidFill>
                </a:ln>
                <a:solidFill>
                  <a:srgbClr val="0B02C6"/>
                </a:solidFill>
              </a:rPr>
              <a:t>(años) fue </a:t>
            </a:r>
            <a:r>
              <a:rPr lang="es-CO" sz="3000" b="1" dirty="0">
                <a:ln>
                  <a:solidFill>
                    <a:srgbClr val="0B02C6"/>
                  </a:solidFill>
                </a:ln>
                <a:solidFill>
                  <a:srgbClr val="0B02C6"/>
                </a:solidFill>
              </a:rPr>
              <a:t>en el año </a:t>
            </a:r>
            <a:r>
              <a:rPr lang="es-CO" sz="3000" b="1" dirty="0">
                <a:ln>
                  <a:solidFill>
                    <a:srgbClr val="FF0000"/>
                  </a:solidFill>
                </a:ln>
                <a:solidFill>
                  <a:srgbClr val="FF0000"/>
                </a:solidFill>
              </a:rPr>
              <a:t>508 </a:t>
            </a:r>
            <a:r>
              <a:rPr lang="es-CO" sz="3000" b="1" dirty="0" smtClean="0">
                <a:ln>
                  <a:solidFill>
                    <a:srgbClr val="FF0000"/>
                  </a:solidFill>
                </a:ln>
                <a:solidFill>
                  <a:srgbClr val="FF0000"/>
                </a:solidFill>
              </a:rPr>
              <a:t>d.C</a:t>
            </a:r>
            <a:r>
              <a:rPr lang="es-CO" sz="3000" b="1" dirty="0">
                <a:ln>
                  <a:solidFill>
                    <a:srgbClr val="FF0000"/>
                  </a:solidFill>
                </a:ln>
                <a:solidFill>
                  <a:srgbClr val="FF0000"/>
                </a:solidFill>
              </a:rPr>
              <a:t>. </a:t>
            </a:r>
            <a:r>
              <a:rPr lang="es-CO" sz="3000" b="1" dirty="0">
                <a:ln>
                  <a:solidFill>
                    <a:srgbClr val="0B02C6"/>
                  </a:solidFill>
                </a:ln>
                <a:solidFill>
                  <a:srgbClr val="0B02C6"/>
                </a:solidFill>
              </a:rPr>
              <a:t>cuando </a:t>
            </a:r>
            <a:r>
              <a:rPr lang="es-CO" sz="3000" b="1" dirty="0">
                <a:ln>
                  <a:solidFill>
                    <a:srgbClr val="FF0000"/>
                  </a:solidFill>
                </a:ln>
                <a:solidFill>
                  <a:srgbClr val="FF0000"/>
                </a:solidFill>
              </a:rPr>
              <a:t>Clodoveo</a:t>
            </a:r>
            <a:r>
              <a:rPr lang="es-CO" sz="3000" b="1" dirty="0">
                <a:ln>
                  <a:solidFill>
                    <a:srgbClr val="0B02C6"/>
                  </a:solidFill>
                </a:ln>
                <a:solidFill>
                  <a:srgbClr val="0B02C6"/>
                </a:solidFill>
              </a:rPr>
              <a:t>, rey de los Francos, entregó por primera vez </a:t>
            </a:r>
            <a:endParaRPr lang="es-CO" sz="3000" b="1" dirty="0" smtClean="0">
              <a:ln>
                <a:solidFill>
                  <a:srgbClr val="0B02C6"/>
                </a:solidFill>
              </a:ln>
              <a:solidFill>
                <a:srgbClr val="0B02C6"/>
              </a:solidFill>
            </a:endParaRPr>
          </a:p>
          <a:p>
            <a:pPr lvl="0" algn="ctr"/>
            <a:r>
              <a:rPr lang="es-CO" sz="3000" b="1" dirty="0" smtClean="0">
                <a:ln>
                  <a:solidFill>
                    <a:srgbClr val="0B02C6"/>
                  </a:solidFill>
                </a:ln>
                <a:solidFill>
                  <a:srgbClr val="0B02C6"/>
                </a:solidFill>
              </a:rPr>
              <a:t>el poder </a:t>
            </a:r>
            <a:r>
              <a:rPr lang="es-CO" sz="3000" b="1" dirty="0">
                <a:ln>
                  <a:solidFill>
                    <a:srgbClr val="0B02C6"/>
                  </a:solidFill>
                </a:ln>
                <a:solidFill>
                  <a:srgbClr val="0B02C6"/>
                </a:solidFill>
              </a:rPr>
              <a:t>temporal al </a:t>
            </a:r>
            <a:r>
              <a:rPr lang="es-CO" sz="3000" b="1" dirty="0" smtClean="0">
                <a:ln>
                  <a:solidFill>
                    <a:srgbClr val="FF0000"/>
                  </a:solidFill>
                </a:ln>
                <a:solidFill>
                  <a:srgbClr val="FF0000"/>
                </a:solidFill>
              </a:rPr>
              <a:t>papado</a:t>
            </a:r>
            <a:r>
              <a:rPr lang="es-CO" sz="3000" b="1" dirty="0" smtClean="0">
                <a:ln>
                  <a:solidFill>
                    <a:srgbClr val="0B02C6"/>
                  </a:solidFill>
                </a:ln>
                <a:solidFill>
                  <a:srgbClr val="0B02C6"/>
                </a:solidFill>
              </a:rPr>
              <a:t>. </a:t>
            </a:r>
            <a:endParaRPr lang="es-ES" sz="3000" b="1" dirty="0">
              <a:ln>
                <a:solidFill>
                  <a:srgbClr val="0B02C6"/>
                </a:solidFill>
              </a:ln>
              <a:solidFill>
                <a:srgbClr val="0B02C6"/>
              </a:solidFill>
            </a:endParaRPr>
          </a:p>
        </p:txBody>
      </p:sp>
    </p:spTree>
    <p:extLst>
      <p:ext uri="{BB962C8B-B14F-4D97-AF65-F5344CB8AC3E}">
        <p14:creationId xmlns:p14="http://schemas.microsoft.com/office/powerpoint/2010/main" val="51480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90889" y="4136748"/>
            <a:ext cx="8162222" cy="240065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000" b="1" dirty="0">
                <a:ln>
                  <a:solidFill>
                    <a:schemeClr val="bg1"/>
                  </a:solidFill>
                </a:ln>
                <a:solidFill>
                  <a:schemeClr val="bg1"/>
                </a:solidFill>
              </a:rPr>
              <a:t> Esto significa que los </a:t>
            </a:r>
            <a:r>
              <a:rPr lang="es-CO" sz="3000" b="1" dirty="0">
                <a:ln>
                  <a:solidFill>
                    <a:srgbClr val="FF0000"/>
                  </a:solidFill>
                </a:ln>
                <a:solidFill>
                  <a:srgbClr val="FF0000"/>
                </a:solidFill>
              </a:rPr>
              <a:t>1335</a:t>
            </a:r>
            <a:r>
              <a:rPr lang="es-CO" sz="3000" b="1" dirty="0">
                <a:ln>
                  <a:solidFill>
                    <a:srgbClr val="0E03EF"/>
                  </a:solidFill>
                </a:ln>
                <a:solidFill>
                  <a:srgbClr val="FF0000"/>
                </a:solidFill>
              </a:rPr>
              <a:t> </a:t>
            </a:r>
            <a:r>
              <a:rPr lang="es-CO" sz="3000" b="1" dirty="0" smtClean="0">
                <a:ln>
                  <a:solidFill>
                    <a:schemeClr val="bg1"/>
                  </a:solidFill>
                </a:ln>
                <a:solidFill>
                  <a:schemeClr val="bg1"/>
                </a:solidFill>
              </a:rPr>
              <a:t>años terminaron en el </a:t>
            </a:r>
            <a:r>
              <a:rPr lang="es-CO" sz="3000" b="1" dirty="0">
                <a:ln>
                  <a:solidFill>
                    <a:schemeClr val="bg1"/>
                  </a:solidFill>
                </a:ln>
                <a:solidFill>
                  <a:schemeClr val="bg1"/>
                </a:solidFill>
              </a:rPr>
              <a:t>año </a:t>
            </a:r>
            <a:r>
              <a:rPr lang="es-CO" sz="3000" b="1" dirty="0">
                <a:ln>
                  <a:solidFill>
                    <a:srgbClr val="FF0000"/>
                  </a:solidFill>
                </a:ln>
                <a:solidFill>
                  <a:srgbClr val="FF0000"/>
                </a:solidFill>
              </a:rPr>
              <a:t>1843</a:t>
            </a:r>
            <a:r>
              <a:rPr lang="es-CO" sz="3000" b="1" dirty="0">
                <a:ln>
                  <a:solidFill>
                    <a:schemeClr val="bg1"/>
                  </a:solidFill>
                </a:ln>
                <a:solidFill>
                  <a:schemeClr val="bg1"/>
                </a:solidFill>
              </a:rPr>
              <a:t>, </a:t>
            </a:r>
            <a:r>
              <a:rPr lang="es-CO" sz="3000" b="1" dirty="0" smtClean="0">
                <a:ln>
                  <a:solidFill>
                    <a:schemeClr val="bg1"/>
                  </a:solidFill>
                </a:ln>
                <a:solidFill>
                  <a:schemeClr val="bg1"/>
                </a:solidFill>
              </a:rPr>
              <a:t>muy cerca del año </a:t>
            </a:r>
            <a:r>
              <a:rPr lang="es-CO" sz="3000" b="1" dirty="0" smtClean="0">
                <a:ln>
                  <a:solidFill>
                    <a:srgbClr val="FF0000"/>
                  </a:solidFill>
                </a:ln>
                <a:solidFill>
                  <a:srgbClr val="FF0000"/>
                </a:solidFill>
              </a:rPr>
              <a:t>1844</a:t>
            </a:r>
            <a:r>
              <a:rPr lang="es-CO" sz="3000" b="1" dirty="0" smtClean="0">
                <a:ln>
                  <a:solidFill>
                    <a:schemeClr val="bg1"/>
                  </a:solidFill>
                </a:ln>
                <a:solidFill>
                  <a:schemeClr val="bg1"/>
                </a:solidFill>
              </a:rPr>
              <a:t>. </a:t>
            </a:r>
          </a:p>
          <a:p>
            <a:pPr lvl="0" algn="ctr"/>
            <a:r>
              <a:rPr lang="es-CO" sz="3000" b="1" dirty="0" smtClean="0">
                <a:ln>
                  <a:solidFill>
                    <a:srgbClr val="0E03EF"/>
                  </a:solidFill>
                </a:ln>
                <a:solidFill>
                  <a:srgbClr val="0E03EF"/>
                </a:solidFill>
              </a:rPr>
              <a:t>Lo que el </a:t>
            </a:r>
            <a:r>
              <a:rPr lang="es-CO" sz="3000" b="1" dirty="0">
                <a:ln>
                  <a:solidFill>
                    <a:srgbClr val="0E03EF"/>
                  </a:solidFill>
                </a:ln>
                <a:solidFill>
                  <a:srgbClr val="0E03EF"/>
                </a:solidFill>
              </a:rPr>
              <a:t>ángel le está diciendo a Daniel </a:t>
            </a:r>
            <a:r>
              <a:rPr lang="es-CO" sz="3000" b="1" dirty="0" smtClean="0">
                <a:ln>
                  <a:solidFill>
                    <a:srgbClr val="0E03EF"/>
                  </a:solidFill>
                </a:ln>
                <a:solidFill>
                  <a:srgbClr val="0E03EF"/>
                </a:solidFill>
              </a:rPr>
              <a:t>es que </a:t>
            </a:r>
            <a:r>
              <a:rPr lang="es-CO" sz="3000" b="1" dirty="0">
                <a:ln>
                  <a:solidFill>
                    <a:srgbClr val="0E03EF"/>
                  </a:solidFill>
                </a:ln>
                <a:solidFill>
                  <a:srgbClr val="0E03EF"/>
                </a:solidFill>
              </a:rPr>
              <a:t>el que espera y </a:t>
            </a:r>
            <a:r>
              <a:rPr lang="es-CO" sz="3000" b="1" dirty="0" smtClean="0">
                <a:ln>
                  <a:solidFill>
                    <a:srgbClr val="0E03EF"/>
                  </a:solidFill>
                </a:ln>
                <a:solidFill>
                  <a:srgbClr val="0E03EF"/>
                </a:solidFill>
              </a:rPr>
              <a:t>llega hasta </a:t>
            </a:r>
            <a:r>
              <a:rPr lang="es-CO" sz="3000" b="1" dirty="0">
                <a:ln>
                  <a:solidFill>
                    <a:srgbClr val="0E03EF"/>
                  </a:solidFill>
                </a:ln>
                <a:solidFill>
                  <a:srgbClr val="0E03EF"/>
                </a:solidFill>
              </a:rPr>
              <a:t>el fin </a:t>
            </a:r>
            <a:r>
              <a:rPr lang="es-CO" sz="3000" b="1" dirty="0" smtClean="0">
                <a:ln>
                  <a:solidFill>
                    <a:srgbClr val="0E03EF"/>
                  </a:solidFill>
                </a:ln>
                <a:solidFill>
                  <a:srgbClr val="0E03EF"/>
                </a:solidFill>
              </a:rPr>
              <a:t>de </a:t>
            </a:r>
            <a:r>
              <a:rPr lang="es-CO" sz="3000" b="1" dirty="0" smtClean="0">
                <a:ln>
                  <a:solidFill>
                    <a:srgbClr val="FF0000"/>
                  </a:solidFill>
                </a:ln>
                <a:solidFill>
                  <a:srgbClr val="FF0000"/>
                </a:solidFill>
              </a:rPr>
              <a:t>1843</a:t>
            </a:r>
            <a:r>
              <a:rPr lang="es-CO" sz="3000" b="1" dirty="0" smtClean="0">
                <a:ln>
                  <a:solidFill>
                    <a:srgbClr val="FF0000"/>
                  </a:solidFill>
                </a:ln>
                <a:solidFill>
                  <a:srgbClr val="0E03EF"/>
                </a:solidFill>
              </a:rPr>
              <a:t> </a:t>
            </a:r>
            <a:r>
              <a:rPr lang="es-CO" sz="3000" b="1" dirty="0">
                <a:ln>
                  <a:solidFill>
                    <a:srgbClr val="0E03EF"/>
                  </a:solidFill>
                </a:ln>
                <a:solidFill>
                  <a:srgbClr val="0E03EF"/>
                </a:solidFill>
              </a:rPr>
              <a:t>será </a:t>
            </a:r>
            <a:r>
              <a:rPr lang="es-CO" sz="3000" b="1" dirty="0" smtClean="0">
                <a:ln>
                  <a:solidFill>
                    <a:srgbClr val="0E03EF"/>
                  </a:solidFill>
                </a:ln>
                <a:solidFill>
                  <a:srgbClr val="0E03EF"/>
                </a:solidFill>
              </a:rPr>
              <a:t>bienaventurado</a:t>
            </a:r>
            <a:r>
              <a:rPr lang="es-CO" sz="3000" b="1" dirty="0">
                <a:ln>
                  <a:solidFill>
                    <a:srgbClr val="0E03EF"/>
                  </a:solidFill>
                </a:ln>
                <a:solidFill>
                  <a:srgbClr val="0E03EF"/>
                </a:solidFill>
              </a:rPr>
              <a:t>.</a:t>
            </a:r>
            <a:endParaRPr lang="es-ES" sz="3000" b="1" dirty="0">
              <a:ln>
                <a:solidFill>
                  <a:srgbClr val="0E03EF"/>
                </a:solidFill>
              </a:ln>
              <a:solidFill>
                <a:srgbClr val="0E03EF"/>
              </a:solidFill>
            </a:endParaRPr>
          </a:p>
        </p:txBody>
      </p:sp>
      <p:sp>
        <p:nvSpPr>
          <p:cNvPr id="4" name="Rectángulo 3"/>
          <p:cNvSpPr/>
          <p:nvPr/>
        </p:nvSpPr>
        <p:spPr>
          <a:xfrm>
            <a:off x="724201" y="483730"/>
            <a:ext cx="7695598" cy="332398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lgn="ctr"/>
            <a:r>
              <a:rPr lang="es-CO" sz="3000" b="1" dirty="0" smtClean="0">
                <a:ln>
                  <a:solidFill>
                    <a:srgbClr val="0E03EF"/>
                  </a:solidFill>
                </a:ln>
                <a:solidFill>
                  <a:srgbClr val="0E03EF"/>
                </a:solidFill>
              </a:rPr>
              <a:t>El cuerno pequeño </a:t>
            </a:r>
            <a:r>
              <a:rPr lang="es-CO" sz="3000" b="1" i="1" dirty="0" smtClean="0">
                <a:ln>
                  <a:solidFill>
                    <a:srgbClr val="FF0000"/>
                  </a:solidFill>
                </a:ln>
                <a:solidFill>
                  <a:schemeClr val="accent1"/>
                </a:solidFill>
              </a:rPr>
              <a:t>“quitó el continuo” </a:t>
            </a:r>
            <a:r>
              <a:rPr lang="es-CO" sz="3000" b="1" i="1" dirty="0" smtClean="0">
                <a:ln>
                  <a:solidFill>
                    <a:schemeClr val="bg1"/>
                  </a:solidFill>
                </a:ln>
                <a:solidFill>
                  <a:schemeClr val="bg1"/>
                </a:solidFill>
              </a:rPr>
              <a:t>(Cuando el papado usurpó el lugar de Cristo imponiendo un falso sistema de mediación), </a:t>
            </a:r>
            <a:r>
              <a:rPr lang="es-CO" sz="3000" b="1" dirty="0" smtClean="0">
                <a:ln>
                  <a:solidFill>
                    <a:srgbClr val="0E03EF"/>
                  </a:solidFill>
                </a:ln>
                <a:solidFill>
                  <a:srgbClr val="0E03EF"/>
                </a:solidFill>
              </a:rPr>
              <a:t>por  </a:t>
            </a:r>
            <a:r>
              <a:rPr lang="es-CO" sz="3000" b="1" dirty="0">
                <a:ln>
                  <a:solidFill>
                    <a:srgbClr val="0E03EF"/>
                  </a:solidFill>
                </a:ln>
                <a:solidFill>
                  <a:srgbClr val="0E03EF"/>
                </a:solidFill>
              </a:rPr>
              <a:t>1290 </a:t>
            </a:r>
            <a:r>
              <a:rPr lang="es-CO" sz="3000" b="1" dirty="0" smtClean="0">
                <a:ln>
                  <a:solidFill>
                    <a:srgbClr val="0E03EF"/>
                  </a:solidFill>
                </a:ln>
                <a:solidFill>
                  <a:srgbClr val="0E03EF"/>
                </a:solidFill>
              </a:rPr>
              <a:t>años </a:t>
            </a:r>
            <a:r>
              <a:rPr lang="es-CO" sz="3000" b="1" dirty="0">
                <a:ln>
                  <a:solidFill>
                    <a:schemeClr val="bg1"/>
                  </a:solidFill>
                </a:ln>
                <a:solidFill>
                  <a:schemeClr val="bg1"/>
                </a:solidFill>
              </a:rPr>
              <a:t>(12:11), </a:t>
            </a:r>
            <a:r>
              <a:rPr lang="es-CO" sz="3000" b="1" dirty="0" smtClean="0">
                <a:ln>
                  <a:solidFill>
                    <a:srgbClr val="0E03EF"/>
                  </a:solidFill>
                </a:ln>
                <a:solidFill>
                  <a:srgbClr val="0E03EF"/>
                </a:solidFill>
              </a:rPr>
              <a:t>desde el 508 hasta el 1798, entonces</a:t>
            </a:r>
          </a:p>
          <a:p>
            <a:pPr lvl="0" algn="ctr"/>
            <a:r>
              <a:rPr lang="es-CO" sz="3000" b="1" dirty="0" smtClean="0">
                <a:ln>
                  <a:solidFill>
                    <a:srgbClr val="0E03EF"/>
                  </a:solidFill>
                </a:ln>
                <a:solidFill>
                  <a:srgbClr val="0E03EF"/>
                </a:solidFill>
              </a:rPr>
              <a:t>se nos </a:t>
            </a:r>
            <a:r>
              <a:rPr lang="es-CO" sz="3000" b="1" dirty="0">
                <a:ln>
                  <a:solidFill>
                    <a:srgbClr val="0E03EF"/>
                  </a:solidFill>
                </a:ln>
                <a:solidFill>
                  <a:srgbClr val="0E03EF"/>
                </a:solidFill>
              </a:rPr>
              <a:t>dice: </a:t>
            </a:r>
            <a:r>
              <a:rPr lang="es-CO" sz="3000" b="1" dirty="0">
                <a:ln>
                  <a:solidFill>
                    <a:srgbClr val="FF0000"/>
                  </a:solidFill>
                </a:ln>
                <a:solidFill>
                  <a:schemeClr val="accent1"/>
                </a:solidFill>
              </a:rPr>
              <a:t>“Bienaventurado el que espere y llegue a 1335 días” </a:t>
            </a:r>
            <a:r>
              <a:rPr lang="es-CO" sz="3000" b="1" dirty="0" smtClean="0">
                <a:ln>
                  <a:solidFill>
                    <a:schemeClr val="bg1"/>
                  </a:solidFill>
                </a:ln>
                <a:solidFill>
                  <a:schemeClr val="bg1"/>
                </a:solidFill>
              </a:rPr>
              <a:t>(12:12).</a:t>
            </a:r>
            <a:endParaRPr lang="es-CO" sz="3000" b="1" dirty="0">
              <a:ln>
                <a:solidFill>
                  <a:schemeClr val="bg1"/>
                </a:solidFill>
              </a:ln>
              <a:solidFill>
                <a:schemeClr val="bg1"/>
              </a:solidFill>
            </a:endParaRPr>
          </a:p>
        </p:txBody>
      </p:sp>
    </p:spTree>
    <p:extLst>
      <p:ext uri="{BB962C8B-B14F-4D97-AF65-F5344CB8AC3E}">
        <p14:creationId xmlns:p14="http://schemas.microsoft.com/office/powerpoint/2010/main" val="326491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45444" y="3752285"/>
            <a:ext cx="8653111" cy="147732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000" b="1" dirty="0" smtClean="0">
                <a:ln>
                  <a:solidFill>
                    <a:srgbClr val="FF0000"/>
                  </a:solidFill>
                </a:ln>
                <a:solidFill>
                  <a:srgbClr val="FF0000"/>
                </a:solidFill>
              </a:rPr>
              <a:t>1290 años: </a:t>
            </a:r>
            <a:r>
              <a:rPr lang="es-CO" sz="3000" b="1" dirty="0" smtClean="0">
                <a:ln>
                  <a:solidFill>
                    <a:sysClr val="windowText" lastClr="000000"/>
                  </a:solidFill>
                </a:ln>
                <a:solidFill>
                  <a:sysClr val="windowText" lastClr="000000"/>
                </a:solidFill>
              </a:rPr>
              <a:t>Este período comienza </a:t>
            </a:r>
            <a:r>
              <a:rPr lang="es-CO" sz="3000" b="1" dirty="0" smtClean="0">
                <a:ln>
                  <a:solidFill>
                    <a:schemeClr val="bg1"/>
                  </a:solidFill>
                </a:ln>
                <a:solidFill>
                  <a:schemeClr val="bg1"/>
                </a:solidFill>
              </a:rPr>
              <a:t>30 años antes de los 1260 años cuando Clodoveo, rey de los francos dio su apoyo al papado.</a:t>
            </a:r>
            <a:endParaRPr lang="es-ES" sz="3000" b="1" dirty="0">
              <a:ln>
                <a:solidFill>
                  <a:srgbClr val="0E03EF"/>
                </a:solidFill>
              </a:ln>
              <a:solidFill>
                <a:srgbClr val="0E03EF"/>
              </a:solidFill>
            </a:endParaRPr>
          </a:p>
        </p:txBody>
      </p:sp>
      <p:sp>
        <p:nvSpPr>
          <p:cNvPr id="4" name="Rectángulo 3"/>
          <p:cNvSpPr/>
          <p:nvPr/>
        </p:nvSpPr>
        <p:spPr>
          <a:xfrm>
            <a:off x="245444" y="608422"/>
            <a:ext cx="8653111" cy="286232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lgn="ctr"/>
            <a:r>
              <a:rPr lang="es-CO" sz="3000" b="1" dirty="0" smtClean="0">
                <a:ln>
                  <a:solidFill>
                    <a:srgbClr val="FF0000"/>
                  </a:solidFill>
                </a:ln>
                <a:solidFill>
                  <a:srgbClr val="FF0000"/>
                </a:solidFill>
              </a:rPr>
              <a:t>1260 años: </a:t>
            </a:r>
            <a:r>
              <a:rPr lang="es-CO" sz="3000" b="1" dirty="0" smtClean="0">
                <a:ln>
                  <a:solidFill>
                    <a:srgbClr val="0E03EF"/>
                  </a:solidFill>
                </a:ln>
                <a:solidFill>
                  <a:srgbClr val="0E03EF"/>
                </a:solidFill>
              </a:rPr>
              <a:t>Período en que el cuerno pequeño quebrantó a los santos del Altísimo. </a:t>
            </a:r>
            <a:r>
              <a:rPr lang="es-CO" sz="3000" b="1" dirty="0" smtClean="0">
                <a:ln>
                  <a:solidFill>
                    <a:schemeClr val="bg1"/>
                  </a:solidFill>
                </a:ln>
                <a:solidFill>
                  <a:schemeClr val="bg1"/>
                </a:solidFill>
              </a:rPr>
              <a:t>Es el mismo período en que la mujer de Apocalipsis 12 huye al desierto, y es el mismo tiempo en que la bestia de Apocalipsis 13 actúa contra el pueblo de Dios. </a:t>
            </a:r>
            <a:endParaRPr lang="es-CO" sz="3000" b="1" dirty="0">
              <a:ln>
                <a:solidFill>
                  <a:schemeClr val="bg1"/>
                </a:solidFill>
              </a:ln>
              <a:solidFill>
                <a:schemeClr val="bg1"/>
              </a:solidFill>
            </a:endParaRPr>
          </a:p>
        </p:txBody>
      </p:sp>
      <p:sp>
        <p:nvSpPr>
          <p:cNvPr id="2" name="Rectángulo 1"/>
          <p:cNvSpPr/>
          <p:nvPr/>
        </p:nvSpPr>
        <p:spPr>
          <a:xfrm>
            <a:off x="245444" y="5494344"/>
            <a:ext cx="8653111" cy="101566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CO" sz="3000" b="1" dirty="0" smtClean="0">
                <a:ln>
                  <a:solidFill>
                    <a:srgbClr val="FF0000"/>
                  </a:solidFill>
                </a:ln>
                <a:solidFill>
                  <a:srgbClr val="FF0000"/>
                </a:solidFill>
              </a:rPr>
              <a:t>1335 </a:t>
            </a:r>
            <a:r>
              <a:rPr lang="es-CO" sz="3000" b="1" dirty="0">
                <a:ln>
                  <a:solidFill>
                    <a:srgbClr val="FF0000"/>
                  </a:solidFill>
                </a:ln>
                <a:solidFill>
                  <a:srgbClr val="FF0000"/>
                </a:solidFill>
              </a:rPr>
              <a:t>años</a:t>
            </a:r>
            <a:r>
              <a:rPr lang="es-CO" sz="3000" b="1" dirty="0" smtClean="0">
                <a:ln>
                  <a:solidFill>
                    <a:srgbClr val="FF0000"/>
                  </a:solidFill>
                </a:ln>
                <a:solidFill>
                  <a:srgbClr val="FF0000"/>
                </a:solidFill>
              </a:rPr>
              <a:t>: </a:t>
            </a:r>
            <a:r>
              <a:rPr lang="es-CO" sz="3000" b="1" dirty="0" smtClean="0">
                <a:ln>
                  <a:solidFill>
                    <a:sysClr val="windowText" lastClr="000000"/>
                  </a:solidFill>
                </a:ln>
                <a:solidFill>
                  <a:sysClr val="windowText" lastClr="000000"/>
                </a:solidFill>
              </a:rPr>
              <a:t>Este período </a:t>
            </a:r>
            <a:r>
              <a:rPr lang="es-CO" sz="3000" b="1" dirty="0" smtClean="0">
                <a:ln>
                  <a:solidFill>
                    <a:prstClr val="black"/>
                  </a:solidFill>
                </a:ln>
                <a:solidFill>
                  <a:prstClr val="black"/>
                </a:solidFill>
              </a:rPr>
              <a:t>abarca los 1290 años y se extiende 45 años más tarde.  </a:t>
            </a:r>
            <a:endParaRPr lang="es-CO" dirty="0"/>
          </a:p>
        </p:txBody>
      </p:sp>
    </p:spTree>
    <p:extLst>
      <p:ext uri="{BB962C8B-B14F-4D97-AF65-F5344CB8AC3E}">
        <p14:creationId xmlns:p14="http://schemas.microsoft.com/office/powerpoint/2010/main" val="96090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2" name="31 Conector recto de flecha"/>
          <p:cNvCxnSpPr>
            <a:endCxn id="41" idx="1"/>
          </p:cNvCxnSpPr>
          <p:nvPr/>
        </p:nvCxnSpPr>
        <p:spPr>
          <a:xfrm>
            <a:off x="969296" y="2394428"/>
            <a:ext cx="5570012" cy="8316"/>
          </a:xfrm>
          <a:prstGeom prst="straightConnector1">
            <a:avLst/>
          </a:prstGeom>
          <a:ln w="57150">
            <a:headEnd type="arrow"/>
            <a:tailEnd type="arrow"/>
          </a:ln>
        </p:spPr>
        <p:style>
          <a:lnRef idx="3">
            <a:schemeClr val="accent1"/>
          </a:lnRef>
          <a:fillRef idx="0">
            <a:schemeClr val="accent1"/>
          </a:fillRef>
          <a:effectRef idx="2">
            <a:schemeClr val="accent1"/>
          </a:effectRef>
          <a:fontRef idx="minor">
            <a:schemeClr val="tx1"/>
          </a:fontRef>
        </p:style>
      </p:cxnSp>
      <p:cxnSp>
        <p:nvCxnSpPr>
          <p:cNvPr id="33" name="32 Conector recto de flecha"/>
          <p:cNvCxnSpPr/>
          <p:nvPr/>
        </p:nvCxnSpPr>
        <p:spPr>
          <a:xfrm>
            <a:off x="969296" y="1622264"/>
            <a:ext cx="7620376" cy="13220"/>
          </a:xfrm>
          <a:prstGeom prst="straightConnector1">
            <a:avLst/>
          </a:prstGeom>
          <a:ln w="57150">
            <a:headEnd type="arrow"/>
            <a:tailEnd type="arrow"/>
          </a:ln>
        </p:spPr>
        <p:style>
          <a:lnRef idx="3">
            <a:schemeClr val="accent1"/>
          </a:lnRef>
          <a:fillRef idx="0">
            <a:schemeClr val="accent1"/>
          </a:fillRef>
          <a:effectRef idx="2">
            <a:schemeClr val="accent1"/>
          </a:effectRef>
          <a:fontRef idx="minor">
            <a:schemeClr val="tx1"/>
          </a:fontRef>
        </p:style>
      </p:cxnSp>
      <p:sp>
        <p:nvSpPr>
          <p:cNvPr id="5" name="Line 4"/>
          <p:cNvSpPr>
            <a:spLocks noChangeShapeType="1"/>
          </p:cNvSpPr>
          <p:nvPr/>
        </p:nvSpPr>
        <p:spPr bwMode="auto">
          <a:xfrm flipV="1">
            <a:off x="0" y="4190114"/>
            <a:ext cx="9144000" cy="7479"/>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8"/>
          <p:cNvSpPr>
            <a:spLocks noChangeShapeType="1"/>
          </p:cNvSpPr>
          <p:nvPr/>
        </p:nvSpPr>
        <p:spPr bwMode="auto">
          <a:xfrm flipH="1" flipV="1">
            <a:off x="8631516" y="1217035"/>
            <a:ext cx="0" cy="3634747"/>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 Box 21"/>
          <p:cNvSpPr txBox="1">
            <a:spLocks noChangeArrowheads="1"/>
          </p:cNvSpPr>
          <p:nvPr/>
        </p:nvSpPr>
        <p:spPr bwMode="auto">
          <a:xfrm>
            <a:off x="1933989" y="4266334"/>
            <a:ext cx="1783341" cy="1477328"/>
          </a:xfrm>
          <a:prstGeom prst="rect">
            <a:avLst/>
          </a:prstGeom>
          <a:solidFill>
            <a:schemeClr val="tx1"/>
          </a:solidFill>
          <a:ln>
            <a:noFill/>
          </a:ln>
          <a:effectLst/>
          <a:extLst/>
        </p:spPr>
        <p:txBody>
          <a:bodyPr wrap="square">
            <a:spAutoFit/>
          </a:bodyPr>
          <a:lstStyle/>
          <a:p>
            <a:pPr algn="ctr">
              <a:defRPr/>
            </a:pPr>
            <a:r>
              <a:rPr lang="en-US" b="1" dirty="0" smtClean="0">
                <a:solidFill>
                  <a:schemeClr val="bg1"/>
                </a:solidFill>
                <a:effectLst>
                  <a:outerShdw blurRad="38100" dist="38100" dir="2700000" algn="tl">
                    <a:srgbClr val="000000"/>
                  </a:outerShdw>
                </a:effectLst>
              </a:rPr>
              <a:t>538 </a:t>
            </a:r>
            <a:r>
              <a:rPr lang="en-US" b="1" dirty="0" err="1" smtClean="0">
                <a:solidFill>
                  <a:schemeClr val="bg1"/>
                </a:solidFill>
                <a:effectLst>
                  <a:outerShdw blurRad="38100" dist="38100" dir="2700000" algn="tl">
                    <a:srgbClr val="000000"/>
                  </a:outerShdw>
                </a:effectLst>
              </a:rPr>
              <a:t>dC</a:t>
            </a:r>
            <a:r>
              <a:rPr lang="en-US" b="1" dirty="0" smtClean="0">
                <a:solidFill>
                  <a:schemeClr val="bg1"/>
                </a:solidFill>
                <a:effectLst>
                  <a:outerShdw blurRad="38100" dist="38100" dir="2700000" algn="tl">
                    <a:srgbClr val="000000"/>
                  </a:outerShdw>
                </a:effectLst>
              </a:rPr>
              <a:t>. </a:t>
            </a:r>
            <a:r>
              <a:rPr lang="en-US" b="1" dirty="0" err="1" smtClean="0">
                <a:solidFill>
                  <a:schemeClr val="bg1"/>
                </a:solidFill>
                <a:effectLst>
                  <a:outerShdw blurRad="38100" dist="38100" dir="2700000" algn="tl">
                    <a:srgbClr val="000000"/>
                  </a:outerShdw>
                </a:effectLst>
              </a:rPr>
              <a:t>Derrota</a:t>
            </a:r>
            <a:r>
              <a:rPr lang="en-US" b="1" dirty="0" smtClean="0">
                <a:solidFill>
                  <a:schemeClr val="bg1"/>
                </a:solidFill>
                <a:effectLst>
                  <a:outerShdw blurRad="38100" dist="38100" dir="2700000" algn="tl">
                    <a:srgbClr val="000000"/>
                  </a:outerShdw>
                </a:effectLst>
              </a:rPr>
              <a:t> de los </a:t>
            </a:r>
            <a:r>
              <a:rPr lang="en-US" b="1" dirty="0" err="1" smtClean="0">
                <a:solidFill>
                  <a:schemeClr val="bg1"/>
                </a:solidFill>
                <a:effectLst>
                  <a:outerShdw blurRad="38100" dist="38100" dir="2700000" algn="tl">
                    <a:srgbClr val="000000"/>
                  </a:outerShdw>
                </a:effectLst>
              </a:rPr>
              <a:t>ostrogodos</a:t>
            </a:r>
            <a:r>
              <a:rPr lang="en-US" b="1" dirty="0" smtClean="0">
                <a:solidFill>
                  <a:schemeClr val="bg1"/>
                </a:solidFill>
                <a:effectLst>
                  <a:outerShdw blurRad="38100" dist="38100" dir="2700000" algn="tl">
                    <a:srgbClr val="000000"/>
                  </a:outerShdw>
                </a:effectLst>
              </a:rPr>
              <a:t> </a:t>
            </a:r>
            <a:r>
              <a:rPr lang="en-US" b="1" dirty="0" err="1" smtClean="0">
                <a:solidFill>
                  <a:schemeClr val="bg1"/>
                </a:solidFill>
                <a:effectLst>
                  <a:outerShdw blurRad="38100" dist="38100" dir="2700000" algn="tl">
                    <a:srgbClr val="000000"/>
                  </a:outerShdw>
                </a:effectLst>
              </a:rPr>
              <a:t>arrianos</a:t>
            </a:r>
            <a:r>
              <a:rPr lang="en-US" b="1" dirty="0" smtClean="0">
                <a:solidFill>
                  <a:schemeClr val="bg1"/>
                </a:solidFill>
                <a:effectLst>
                  <a:outerShdw blurRad="38100" dist="38100" dir="2700000" algn="tl">
                    <a:srgbClr val="000000"/>
                  </a:outerShdw>
                </a:effectLst>
              </a:rPr>
              <a:t> en Italia.</a:t>
            </a:r>
            <a:endParaRPr lang="en-US" sz="1600" b="1" dirty="0">
              <a:solidFill>
                <a:schemeClr val="bg1"/>
              </a:solidFill>
              <a:effectLst>
                <a:outerShdw blurRad="38100" dist="38100" dir="2700000" algn="tl">
                  <a:srgbClr val="000000"/>
                </a:outerShdw>
              </a:effectLst>
            </a:endParaRPr>
          </a:p>
        </p:txBody>
      </p:sp>
      <p:sp>
        <p:nvSpPr>
          <p:cNvPr id="15" name="Line 18"/>
          <p:cNvSpPr>
            <a:spLocks noChangeShapeType="1"/>
          </p:cNvSpPr>
          <p:nvPr/>
        </p:nvSpPr>
        <p:spPr bwMode="auto">
          <a:xfrm flipH="1" flipV="1">
            <a:off x="6543410" y="3259122"/>
            <a:ext cx="9787" cy="1007211"/>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Text Box 19"/>
          <p:cNvSpPr txBox="1">
            <a:spLocks noChangeArrowheads="1"/>
          </p:cNvSpPr>
          <p:nvPr/>
        </p:nvSpPr>
        <p:spPr bwMode="auto">
          <a:xfrm>
            <a:off x="3435433" y="1390541"/>
            <a:ext cx="1798326" cy="461665"/>
          </a:xfrm>
          <a:prstGeom prst="rect">
            <a:avLst/>
          </a:prstGeom>
          <a:noFill/>
          <a:ln>
            <a:noFill/>
          </a:ln>
          <a:effectLst/>
          <a:extLst/>
        </p:spPr>
        <p:txBody>
          <a:bodyPr wrap="square">
            <a:spAutoFit/>
          </a:bodyPr>
          <a:lstStyle/>
          <a:p>
            <a:pPr>
              <a:defRPr/>
            </a:pPr>
            <a:r>
              <a:rPr lang="en-US" sz="2400" b="1" dirty="0" smtClean="0">
                <a:ln>
                  <a:solidFill>
                    <a:srgbClr val="FFFF00"/>
                  </a:solidFill>
                </a:ln>
                <a:solidFill>
                  <a:srgbClr val="FFFF00"/>
                </a:solidFill>
                <a:effectLst>
                  <a:outerShdw blurRad="38100" dist="38100" dir="2700000" algn="tl">
                    <a:srgbClr val="000000"/>
                  </a:outerShdw>
                </a:effectLst>
              </a:rPr>
              <a:t>1335 </a:t>
            </a:r>
            <a:r>
              <a:rPr lang="en-US" sz="2400" b="1" dirty="0" err="1" smtClean="0">
                <a:ln>
                  <a:solidFill>
                    <a:srgbClr val="FFFF00"/>
                  </a:solidFill>
                </a:ln>
                <a:solidFill>
                  <a:srgbClr val="FFFF00"/>
                </a:solidFill>
                <a:effectLst>
                  <a:outerShdw blurRad="38100" dist="38100" dir="2700000" algn="tl">
                    <a:srgbClr val="000000"/>
                  </a:outerShdw>
                </a:effectLst>
              </a:rPr>
              <a:t>años</a:t>
            </a:r>
            <a:endParaRPr lang="en-US" sz="2400" b="1" dirty="0">
              <a:ln>
                <a:solidFill>
                  <a:srgbClr val="FFFF00"/>
                </a:solidFill>
              </a:ln>
              <a:solidFill>
                <a:srgbClr val="FFFF00"/>
              </a:solidFill>
              <a:effectLst>
                <a:outerShdw blurRad="38100" dist="38100" dir="2700000" algn="tl">
                  <a:srgbClr val="000000"/>
                </a:outerShdw>
              </a:effectLst>
            </a:endParaRPr>
          </a:p>
        </p:txBody>
      </p:sp>
      <p:sp>
        <p:nvSpPr>
          <p:cNvPr id="24" name="Text Box 21"/>
          <p:cNvSpPr txBox="1">
            <a:spLocks noChangeArrowheads="1"/>
          </p:cNvSpPr>
          <p:nvPr/>
        </p:nvSpPr>
        <p:spPr bwMode="auto">
          <a:xfrm>
            <a:off x="4644739" y="4266579"/>
            <a:ext cx="1857519" cy="2031325"/>
          </a:xfrm>
          <a:prstGeom prst="rect">
            <a:avLst/>
          </a:prstGeom>
          <a:solidFill>
            <a:schemeClr val="tx1"/>
          </a:solidFill>
          <a:ln>
            <a:noFill/>
          </a:ln>
          <a:effectLst/>
          <a:extLst/>
        </p:spPr>
        <p:txBody>
          <a:bodyPr wrap="square">
            <a:spAutoFit/>
          </a:bodyPr>
          <a:lstStyle/>
          <a:p>
            <a:pPr algn="ctr">
              <a:defRPr/>
            </a:pPr>
            <a:r>
              <a:rPr lang="en-US" b="1" dirty="0" smtClean="0">
                <a:solidFill>
                  <a:schemeClr val="bg1"/>
                </a:solidFill>
                <a:effectLst>
                  <a:outerShdw blurRad="38100" dist="38100" dir="2700000" algn="tl">
                    <a:srgbClr val="000000"/>
                  </a:outerShdw>
                </a:effectLst>
              </a:rPr>
              <a:t>1798 </a:t>
            </a:r>
            <a:r>
              <a:rPr lang="en-US" b="1" dirty="0" err="1" smtClean="0">
                <a:solidFill>
                  <a:schemeClr val="bg1"/>
                </a:solidFill>
                <a:effectLst>
                  <a:outerShdw blurRad="38100" dist="38100" dir="2700000" algn="tl">
                    <a:srgbClr val="000000"/>
                  </a:outerShdw>
                </a:effectLst>
              </a:rPr>
              <a:t>d.C.</a:t>
            </a:r>
            <a:r>
              <a:rPr lang="en-US" b="1" dirty="0" smtClean="0">
                <a:solidFill>
                  <a:schemeClr val="bg1"/>
                </a:solidFill>
                <a:effectLst>
                  <a:outerShdw blurRad="38100" dist="38100" dir="2700000" algn="tl">
                    <a:srgbClr val="000000"/>
                  </a:outerShdw>
                </a:effectLst>
              </a:rPr>
              <a:t> </a:t>
            </a:r>
          </a:p>
          <a:p>
            <a:pPr algn="ctr">
              <a:defRPr/>
            </a:pPr>
            <a:r>
              <a:rPr lang="en-US" b="1" dirty="0" smtClean="0">
                <a:solidFill>
                  <a:schemeClr val="bg1"/>
                </a:solidFill>
                <a:effectLst>
                  <a:outerShdw blurRad="38100" dist="38100" dir="2700000" algn="tl">
                    <a:srgbClr val="000000"/>
                  </a:outerShdw>
                </a:effectLst>
              </a:rPr>
              <a:t>La </a:t>
            </a:r>
            <a:r>
              <a:rPr lang="en-US" b="1" dirty="0" err="1" smtClean="0">
                <a:solidFill>
                  <a:schemeClr val="bg1"/>
                </a:solidFill>
                <a:effectLst>
                  <a:outerShdw blurRad="38100" dist="38100" dir="2700000" algn="tl">
                    <a:srgbClr val="000000"/>
                  </a:outerShdw>
                </a:effectLst>
              </a:rPr>
              <a:t>bestia</a:t>
            </a:r>
            <a:r>
              <a:rPr lang="en-US" b="1" dirty="0" smtClean="0">
                <a:solidFill>
                  <a:schemeClr val="bg1"/>
                </a:solidFill>
                <a:effectLst>
                  <a:outerShdw blurRad="38100" dist="38100" dir="2700000" algn="tl">
                    <a:srgbClr val="000000"/>
                  </a:outerShdw>
                </a:effectLst>
              </a:rPr>
              <a:t> </a:t>
            </a:r>
            <a:r>
              <a:rPr lang="en-US" b="1" dirty="0" err="1" smtClean="0">
                <a:solidFill>
                  <a:schemeClr val="bg1"/>
                </a:solidFill>
                <a:effectLst>
                  <a:outerShdw blurRad="38100" dist="38100" dir="2700000" algn="tl">
                    <a:srgbClr val="000000"/>
                  </a:outerShdw>
                </a:effectLst>
              </a:rPr>
              <a:t>recibe</a:t>
            </a:r>
            <a:r>
              <a:rPr lang="en-US" b="1" dirty="0" smtClean="0">
                <a:solidFill>
                  <a:schemeClr val="bg1"/>
                </a:solidFill>
                <a:effectLst>
                  <a:outerShdw blurRad="38100" dist="38100" dir="2700000" algn="tl">
                    <a:srgbClr val="000000"/>
                  </a:outerShdw>
                </a:effectLst>
              </a:rPr>
              <a:t> la </a:t>
            </a:r>
            <a:r>
              <a:rPr lang="en-US" b="1" dirty="0" err="1" smtClean="0">
                <a:solidFill>
                  <a:schemeClr val="bg1"/>
                </a:solidFill>
                <a:effectLst>
                  <a:outerShdw blurRad="38100" dist="38100" dir="2700000" algn="tl">
                    <a:srgbClr val="000000"/>
                  </a:outerShdw>
                </a:effectLst>
              </a:rPr>
              <a:t>herida</a:t>
            </a:r>
            <a:r>
              <a:rPr lang="en-US" b="1" dirty="0" smtClean="0">
                <a:solidFill>
                  <a:schemeClr val="bg1"/>
                </a:solidFill>
                <a:effectLst>
                  <a:outerShdw blurRad="38100" dist="38100" dir="2700000" algn="tl">
                    <a:srgbClr val="000000"/>
                  </a:outerShdw>
                </a:effectLst>
              </a:rPr>
              <a:t> mortal. El Papa </a:t>
            </a:r>
            <a:r>
              <a:rPr lang="en-US" b="1" dirty="0" err="1" smtClean="0">
                <a:solidFill>
                  <a:schemeClr val="bg1"/>
                </a:solidFill>
                <a:effectLst>
                  <a:outerShdw blurRad="38100" dist="38100" dir="2700000" algn="tl">
                    <a:srgbClr val="000000"/>
                  </a:outerShdw>
                </a:effectLst>
              </a:rPr>
              <a:t>Pio</a:t>
            </a:r>
            <a:r>
              <a:rPr lang="en-US" b="1" dirty="0" smtClean="0">
                <a:solidFill>
                  <a:schemeClr val="bg1"/>
                </a:solidFill>
                <a:effectLst>
                  <a:outerShdw blurRad="38100" dist="38100" dir="2700000" algn="tl">
                    <a:srgbClr val="000000"/>
                  </a:outerShdw>
                </a:effectLst>
              </a:rPr>
              <a:t> VI </a:t>
            </a:r>
            <a:r>
              <a:rPr lang="en-US" b="1" dirty="0" err="1" smtClean="0">
                <a:solidFill>
                  <a:schemeClr val="bg1"/>
                </a:solidFill>
                <a:effectLst>
                  <a:outerShdw blurRad="38100" dist="38100" dir="2700000" algn="tl">
                    <a:srgbClr val="000000"/>
                  </a:outerShdw>
                </a:effectLst>
              </a:rPr>
              <a:t>es</a:t>
            </a:r>
            <a:r>
              <a:rPr lang="en-US" b="1" dirty="0" smtClean="0">
                <a:solidFill>
                  <a:schemeClr val="bg1"/>
                </a:solidFill>
                <a:effectLst>
                  <a:outerShdw blurRad="38100" dist="38100" dir="2700000" algn="tl">
                    <a:srgbClr val="000000"/>
                  </a:outerShdw>
                </a:effectLst>
              </a:rPr>
              <a:t> </a:t>
            </a:r>
            <a:r>
              <a:rPr lang="en-US" b="1" dirty="0" err="1" smtClean="0">
                <a:solidFill>
                  <a:schemeClr val="bg1"/>
                </a:solidFill>
                <a:effectLst>
                  <a:outerShdw blurRad="38100" dist="38100" dir="2700000" algn="tl">
                    <a:srgbClr val="000000"/>
                  </a:outerShdw>
                </a:effectLst>
              </a:rPr>
              <a:t>llevado</a:t>
            </a:r>
            <a:r>
              <a:rPr lang="en-US" b="1" dirty="0" smtClean="0">
                <a:solidFill>
                  <a:schemeClr val="bg1"/>
                </a:solidFill>
                <a:effectLst>
                  <a:outerShdw blurRad="38100" dist="38100" dir="2700000" algn="tl">
                    <a:srgbClr val="000000"/>
                  </a:outerShdw>
                </a:effectLst>
              </a:rPr>
              <a:t> </a:t>
            </a:r>
            <a:r>
              <a:rPr lang="en-US" b="1" dirty="0" err="1" smtClean="0">
                <a:solidFill>
                  <a:schemeClr val="bg1"/>
                </a:solidFill>
                <a:effectLst>
                  <a:outerShdw blurRad="38100" dist="38100" dir="2700000" algn="tl">
                    <a:srgbClr val="000000"/>
                  </a:outerShdw>
                </a:effectLst>
              </a:rPr>
              <a:t>cautivo</a:t>
            </a:r>
            <a:r>
              <a:rPr lang="en-US" b="1" dirty="0" smtClean="0">
                <a:solidFill>
                  <a:schemeClr val="bg1"/>
                </a:solidFill>
                <a:effectLst>
                  <a:outerShdw blurRad="38100" dist="38100" dir="2700000" algn="tl">
                    <a:srgbClr val="000000"/>
                  </a:outerShdw>
                </a:effectLst>
              </a:rPr>
              <a:t>.</a:t>
            </a:r>
            <a:endParaRPr lang="en-US" sz="1600" b="1" dirty="0">
              <a:solidFill>
                <a:schemeClr val="bg1"/>
              </a:solidFill>
              <a:effectLst>
                <a:outerShdw blurRad="38100" dist="38100" dir="2700000" algn="tl">
                  <a:srgbClr val="000000"/>
                </a:outerShdw>
              </a:effectLst>
            </a:endParaRPr>
          </a:p>
        </p:txBody>
      </p:sp>
      <p:sp>
        <p:nvSpPr>
          <p:cNvPr id="28" name="Line 18"/>
          <p:cNvSpPr>
            <a:spLocks noChangeShapeType="1"/>
          </p:cNvSpPr>
          <p:nvPr/>
        </p:nvSpPr>
        <p:spPr bwMode="auto">
          <a:xfrm flipV="1">
            <a:off x="1860967" y="3259122"/>
            <a:ext cx="1" cy="986675"/>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1 Rectángulo"/>
          <p:cNvSpPr/>
          <p:nvPr/>
        </p:nvSpPr>
        <p:spPr>
          <a:xfrm>
            <a:off x="1840304" y="2712856"/>
            <a:ext cx="1444626" cy="461665"/>
          </a:xfrm>
          <a:prstGeom prst="rect">
            <a:avLst/>
          </a:prstGeom>
        </p:spPr>
        <p:txBody>
          <a:bodyPr wrap="none">
            <a:spAutoFit/>
          </a:bodyPr>
          <a:lstStyle/>
          <a:p>
            <a:r>
              <a:rPr lang="en-US" sz="2400" b="1" dirty="0" smtClean="0">
                <a:solidFill>
                  <a:srgbClr val="FF66FF"/>
                </a:solidFill>
                <a:effectLst>
                  <a:outerShdw blurRad="38100" dist="38100" dir="2700000" algn="tl">
                    <a:srgbClr val="000000"/>
                  </a:outerShdw>
                </a:effectLst>
              </a:rPr>
              <a:t>538 </a:t>
            </a:r>
            <a:r>
              <a:rPr lang="en-US" sz="2400" b="1" dirty="0" err="1" smtClean="0">
                <a:solidFill>
                  <a:srgbClr val="FF66FF"/>
                </a:solidFill>
                <a:effectLst>
                  <a:outerShdw blurRad="38100" dist="38100" dir="2700000" algn="tl">
                    <a:srgbClr val="000000"/>
                  </a:outerShdw>
                </a:effectLst>
              </a:rPr>
              <a:t>dC</a:t>
            </a:r>
            <a:r>
              <a:rPr lang="en-US" sz="2400" b="1" dirty="0" smtClean="0">
                <a:solidFill>
                  <a:srgbClr val="FF66FF"/>
                </a:solidFill>
                <a:effectLst>
                  <a:outerShdw blurRad="38100" dist="38100" dir="2700000" algn="tl">
                    <a:srgbClr val="000000"/>
                  </a:outerShdw>
                </a:effectLst>
              </a:rPr>
              <a:t>. </a:t>
            </a:r>
            <a:endParaRPr lang="es-CO" dirty="0"/>
          </a:p>
        </p:txBody>
      </p:sp>
      <p:cxnSp>
        <p:nvCxnSpPr>
          <p:cNvPr id="8" name="7 Conector recto de flecha"/>
          <p:cNvCxnSpPr>
            <a:stCxn id="28" idx="1"/>
          </p:cNvCxnSpPr>
          <p:nvPr/>
        </p:nvCxnSpPr>
        <p:spPr>
          <a:xfrm flipV="1">
            <a:off x="1860968" y="3242622"/>
            <a:ext cx="4670027" cy="16500"/>
          </a:xfrm>
          <a:prstGeom prst="straightConnector1">
            <a:avLst/>
          </a:prstGeom>
          <a:ln w="57150">
            <a:headEnd type="arrow"/>
            <a:tailEnd type="arrow"/>
          </a:ln>
        </p:spPr>
        <p:style>
          <a:lnRef idx="3">
            <a:schemeClr val="accent1"/>
          </a:lnRef>
          <a:fillRef idx="0">
            <a:schemeClr val="accent1"/>
          </a:fillRef>
          <a:effectRef idx="2">
            <a:schemeClr val="accent1"/>
          </a:effectRef>
          <a:fontRef idx="minor">
            <a:schemeClr val="tx1"/>
          </a:fontRef>
        </p:style>
      </p:cxnSp>
      <p:sp>
        <p:nvSpPr>
          <p:cNvPr id="37" name="Text Box 19"/>
          <p:cNvSpPr txBox="1">
            <a:spLocks noChangeArrowheads="1"/>
          </p:cNvSpPr>
          <p:nvPr/>
        </p:nvSpPr>
        <p:spPr bwMode="auto">
          <a:xfrm>
            <a:off x="3395925" y="3008970"/>
            <a:ext cx="1760560" cy="461665"/>
          </a:xfrm>
          <a:prstGeom prst="rect">
            <a:avLst/>
          </a:prstGeom>
          <a:noFill/>
          <a:ln>
            <a:noFill/>
          </a:ln>
          <a:effectLst/>
          <a:extLst/>
        </p:spPr>
        <p:txBody>
          <a:bodyPr wrap="square">
            <a:spAutoFit/>
          </a:bodyPr>
          <a:lstStyle/>
          <a:p>
            <a:pPr algn="ctr">
              <a:defRPr/>
            </a:pPr>
            <a:r>
              <a:rPr lang="en-US" sz="2400" b="1" dirty="0" smtClean="0">
                <a:ln>
                  <a:solidFill>
                    <a:srgbClr val="FFFF00"/>
                  </a:solidFill>
                </a:ln>
                <a:solidFill>
                  <a:srgbClr val="FFFF00"/>
                </a:solidFill>
                <a:effectLst>
                  <a:outerShdw blurRad="38100" dist="38100" dir="2700000" algn="tl">
                    <a:srgbClr val="000000"/>
                  </a:outerShdw>
                </a:effectLst>
              </a:rPr>
              <a:t>1260 </a:t>
            </a:r>
            <a:r>
              <a:rPr lang="en-US" sz="2400" b="1" dirty="0" err="1" smtClean="0">
                <a:ln>
                  <a:solidFill>
                    <a:srgbClr val="FFFF00"/>
                  </a:solidFill>
                </a:ln>
                <a:solidFill>
                  <a:srgbClr val="FFFF00"/>
                </a:solidFill>
                <a:effectLst>
                  <a:outerShdw blurRad="38100" dist="38100" dir="2700000" algn="tl">
                    <a:srgbClr val="000000"/>
                  </a:outerShdw>
                </a:effectLst>
              </a:rPr>
              <a:t>años</a:t>
            </a:r>
            <a:r>
              <a:rPr lang="en-US" sz="2400" b="1" dirty="0" smtClean="0">
                <a:ln>
                  <a:solidFill>
                    <a:srgbClr val="FFFF00"/>
                  </a:solidFill>
                </a:ln>
                <a:solidFill>
                  <a:srgbClr val="FFFF00"/>
                </a:solidFill>
                <a:effectLst>
                  <a:outerShdw blurRad="38100" dist="38100" dir="2700000" algn="tl">
                    <a:srgbClr val="000000"/>
                  </a:outerShdw>
                </a:effectLst>
              </a:rPr>
              <a:t>  </a:t>
            </a:r>
            <a:endParaRPr lang="en-US" sz="2400" b="1" dirty="0">
              <a:ln>
                <a:solidFill>
                  <a:srgbClr val="FFFF00"/>
                </a:solidFill>
              </a:ln>
              <a:solidFill>
                <a:srgbClr val="FFFF00"/>
              </a:solidFill>
              <a:effectLst>
                <a:outerShdw blurRad="38100" dist="38100" dir="2700000" algn="tl">
                  <a:srgbClr val="000000"/>
                </a:outerShdw>
              </a:effectLst>
            </a:endParaRPr>
          </a:p>
        </p:txBody>
      </p:sp>
      <p:sp>
        <p:nvSpPr>
          <p:cNvPr id="4" name="Rectángulo 3"/>
          <p:cNvSpPr/>
          <p:nvPr/>
        </p:nvSpPr>
        <p:spPr>
          <a:xfrm>
            <a:off x="6549347" y="3097579"/>
            <a:ext cx="1911101" cy="461665"/>
          </a:xfrm>
          <a:prstGeom prst="rect">
            <a:avLst/>
          </a:prstGeom>
        </p:spPr>
        <p:txBody>
          <a:bodyPr wrap="none">
            <a:spAutoFit/>
          </a:bodyPr>
          <a:lstStyle/>
          <a:p>
            <a:r>
              <a:rPr lang="en-US" sz="2400" b="1" dirty="0" smtClean="0">
                <a:ln>
                  <a:solidFill>
                    <a:srgbClr val="FFFF00"/>
                  </a:solidFill>
                </a:ln>
                <a:solidFill>
                  <a:srgbClr val="FFFF00"/>
                </a:solidFill>
                <a:effectLst>
                  <a:outerShdw blurRad="38100" dist="38100" dir="2700000" algn="tl">
                    <a:srgbClr val="000000"/>
                  </a:outerShdw>
                </a:effectLst>
              </a:rPr>
              <a:t>Daniel 12:7 </a:t>
            </a:r>
            <a:endParaRPr lang="es-CO" dirty="0">
              <a:ln>
                <a:solidFill>
                  <a:srgbClr val="FFFF00"/>
                </a:solidFill>
              </a:ln>
              <a:solidFill>
                <a:srgbClr val="FFFF00"/>
              </a:solidFill>
            </a:endParaRPr>
          </a:p>
        </p:txBody>
      </p:sp>
      <p:sp>
        <p:nvSpPr>
          <p:cNvPr id="18" name="Text Box 19"/>
          <p:cNvSpPr txBox="1">
            <a:spLocks noChangeArrowheads="1"/>
          </p:cNvSpPr>
          <p:nvPr/>
        </p:nvSpPr>
        <p:spPr bwMode="auto">
          <a:xfrm>
            <a:off x="6793488" y="1732118"/>
            <a:ext cx="1796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en-US" sz="2400" b="1" dirty="0" smtClean="0">
                <a:solidFill>
                  <a:srgbClr val="FF66FF"/>
                </a:solidFill>
                <a:effectLst>
                  <a:outerShdw blurRad="38100" dist="38100" dir="2700000" algn="tl">
                    <a:srgbClr val="000000"/>
                  </a:outerShdw>
                </a:effectLst>
              </a:rPr>
              <a:t>1843/44</a:t>
            </a:r>
            <a:r>
              <a:rPr lang="en-US" sz="2400" b="1" dirty="0" smtClean="0">
                <a:solidFill>
                  <a:srgbClr val="FF66FF"/>
                </a:solidFill>
                <a:effectLst>
                  <a:outerShdw blurRad="38100" dist="38100" dir="2700000" algn="tl">
                    <a:srgbClr val="000000"/>
                  </a:outerShdw>
                </a:effectLst>
                <a:latin typeface="Maiandra GD" pitchFamily="34" charset="0"/>
              </a:rPr>
              <a:t>   </a:t>
            </a:r>
            <a:endParaRPr lang="en-US" sz="2400" b="1" dirty="0">
              <a:solidFill>
                <a:srgbClr val="FF66FF"/>
              </a:solidFill>
              <a:effectLst>
                <a:outerShdw blurRad="38100" dist="38100" dir="2700000" algn="tl">
                  <a:srgbClr val="000000"/>
                </a:outerShdw>
              </a:effectLst>
              <a:latin typeface="Maiandra GD" pitchFamily="34" charset="0"/>
            </a:endParaRPr>
          </a:p>
        </p:txBody>
      </p:sp>
      <p:sp>
        <p:nvSpPr>
          <p:cNvPr id="23" name="Text Box 21"/>
          <p:cNvSpPr txBox="1">
            <a:spLocks noChangeArrowheads="1"/>
          </p:cNvSpPr>
          <p:nvPr/>
        </p:nvSpPr>
        <p:spPr bwMode="auto">
          <a:xfrm>
            <a:off x="7055893" y="4267007"/>
            <a:ext cx="1910686" cy="1477328"/>
          </a:xfrm>
          <a:prstGeom prst="rect">
            <a:avLst/>
          </a:prstGeom>
          <a:solidFill>
            <a:schemeClr val="tx1"/>
          </a:solidFill>
          <a:ln>
            <a:noFill/>
          </a:ln>
          <a:effectLst/>
          <a:extLst/>
        </p:spPr>
        <p:txBody>
          <a:bodyPr wrap="square">
            <a:spAutoFit/>
          </a:bodyPr>
          <a:lstStyle/>
          <a:p>
            <a:pPr algn="ctr">
              <a:defRPr/>
            </a:pPr>
            <a:r>
              <a:rPr lang="en-US" b="1" dirty="0" smtClean="0">
                <a:solidFill>
                  <a:schemeClr val="bg1"/>
                </a:solidFill>
                <a:effectLst>
                  <a:outerShdw blurRad="38100" dist="38100" dir="2700000" algn="tl">
                    <a:srgbClr val="000000"/>
                  </a:outerShdw>
                </a:effectLst>
              </a:rPr>
              <a:t>1844 </a:t>
            </a:r>
            <a:r>
              <a:rPr lang="en-US" b="1" dirty="0" err="1" smtClean="0">
                <a:solidFill>
                  <a:schemeClr val="bg1"/>
                </a:solidFill>
                <a:effectLst>
                  <a:outerShdw blurRad="38100" dist="38100" dir="2700000" algn="tl">
                    <a:srgbClr val="000000"/>
                  </a:outerShdw>
                </a:effectLst>
              </a:rPr>
              <a:t>d.C.</a:t>
            </a:r>
            <a:endParaRPr lang="en-US" b="1" dirty="0" smtClean="0">
              <a:solidFill>
                <a:schemeClr val="bg1"/>
              </a:solidFill>
              <a:effectLst>
                <a:outerShdw blurRad="38100" dist="38100" dir="2700000" algn="tl">
                  <a:srgbClr val="000000"/>
                </a:outerShdw>
              </a:effectLst>
            </a:endParaRPr>
          </a:p>
          <a:p>
            <a:pPr algn="ctr">
              <a:defRPr/>
            </a:pPr>
            <a:r>
              <a:rPr lang="en-US" b="1" dirty="0" smtClean="0">
                <a:solidFill>
                  <a:schemeClr val="bg1"/>
                </a:solidFill>
                <a:effectLst>
                  <a:outerShdw blurRad="38100" dist="38100" dir="2700000" algn="tl">
                    <a:srgbClr val="000000"/>
                  </a:outerShdw>
                </a:effectLst>
              </a:rPr>
              <a:t>Se </a:t>
            </a:r>
            <a:r>
              <a:rPr lang="en-US" b="1" dirty="0" err="1" smtClean="0">
                <a:solidFill>
                  <a:schemeClr val="bg1"/>
                </a:solidFill>
                <a:effectLst>
                  <a:outerShdw blurRad="38100" dist="38100" dir="2700000" algn="tl">
                    <a:srgbClr val="000000"/>
                  </a:outerShdw>
                </a:effectLst>
              </a:rPr>
              <a:t>empieza</a:t>
            </a:r>
            <a:r>
              <a:rPr lang="en-US" b="1" dirty="0" smtClean="0">
                <a:solidFill>
                  <a:schemeClr val="bg1"/>
                </a:solidFill>
                <a:effectLst>
                  <a:outerShdw blurRad="38100" dist="38100" dir="2700000" algn="tl">
                    <a:srgbClr val="000000"/>
                  </a:outerShdw>
                </a:effectLst>
              </a:rPr>
              <a:t> a </a:t>
            </a:r>
            <a:r>
              <a:rPr lang="en-US" b="1" dirty="0" err="1" smtClean="0">
                <a:solidFill>
                  <a:schemeClr val="bg1"/>
                </a:solidFill>
                <a:effectLst>
                  <a:outerShdw blurRad="38100" dist="38100" dir="2700000" algn="tl">
                    <a:srgbClr val="000000"/>
                  </a:outerShdw>
                </a:effectLst>
              </a:rPr>
              <a:t>predicar</a:t>
            </a:r>
            <a:r>
              <a:rPr lang="en-US" b="1" dirty="0" smtClean="0">
                <a:solidFill>
                  <a:schemeClr val="bg1"/>
                </a:solidFill>
                <a:effectLst>
                  <a:outerShdw blurRad="38100" dist="38100" dir="2700000" algn="tl">
                    <a:srgbClr val="000000"/>
                  </a:outerShdw>
                </a:effectLst>
              </a:rPr>
              <a:t> el </a:t>
            </a:r>
            <a:r>
              <a:rPr lang="en-US" b="1" dirty="0" err="1" smtClean="0">
                <a:solidFill>
                  <a:schemeClr val="bg1"/>
                </a:solidFill>
                <a:effectLst>
                  <a:outerShdw blurRad="38100" dist="38100" dir="2700000" algn="tl">
                    <a:srgbClr val="000000"/>
                  </a:outerShdw>
                </a:effectLst>
              </a:rPr>
              <a:t>mensaje</a:t>
            </a:r>
            <a:r>
              <a:rPr lang="en-US" b="1" dirty="0" smtClean="0">
                <a:solidFill>
                  <a:schemeClr val="bg1"/>
                </a:solidFill>
                <a:effectLst>
                  <a:outerShdw blurRad="38100" dist="38100" dir="2700000" algn="tl">
                    <a:srgbClr val="000000"/>
                  </a:outerShdw>
                </a:effectLst>
              </a:rPr>
              <a:t> del </a:t>
            </a:r>
            <a:r>
              <a:rPr lang="en-US" b="1" dirty="0" err="1" smtClean="0">
                <a:solidFill>
                  <a:schemeClr val="bg1"/>
                </a:solidFill>
                <a:effectLst>
                  <a:outerShdw blurRad="38100" dist="38100" dir="2700000" algn="tl">
                    <a:srgbClr val="000000"/>
                  </a:outerShdw>
                </a:effectLst>
              </a:rPr>
              <a:t>tercer</a:t>
            </a:r>
            <a:r>
              <a:rPr lang="en-US" b="1" dirty="0" smtClean="0">
                <a:solidFill>
                  <a:schemeClr val="bg1"/>
                </a:solidFill>
                <a:effectLst>
                  <a:outerShdw blurRad="38100" dist="38100" dir="2700000" algn="tl">
                    <a:srgbClr val="000000"/>
                  </a:outerShdw>
                </a:effectLst>
              </a:rPr>
              <a:t> </a:t>
            </a:r>
            <a:r>
              <a:rPr lang="en-US" b="1" dirty="0" err="1" smtClean="0">
                <a:solidFill>
                  <a:schemeClr val="bg1"/>
                </a:solidFill>
                <a:effectLst>
                  <a:outerShdw blurRad="38100" dist="38100" dir="2700000" algn="tl">
                    <a:srgbClr val="000000"/>
                  </a:outerShdw>
                </a:effectLst>
              </a:rPr>
              <a:t>ángel</a:t>
            </a:r>
            <a:r>
              <a:rPr lang="en-US" b="1" dirty="0" smtClean="0">
                <a:solidFill>
                  <a:schemeClr val="bg1"/>
                </a:solidFill>
                <a:effectLst>
                  <a:outerShdw blurRad="38100" dist="38100" dir="2700000" algn="tl">
                    <a:srgbClr val="000000"/>
                  </a:outerShdw>
                </a:effectLst>
              </a:rPr>
              <a:t>.</a:t>
            </a:r>
            <a:endParaRPr lang="en-US" sz="1600" b="1" dirty="0">
              <a:solidFill>
                <a:schemeClr val="bg1"/>
              </a:solidFill>
              <a:effectLst>
                <a:outerShdw blurRad="38100" dist="38100" dir="2700000" algn="tl">
                  <a:srgbClr val="000000"/>
                </a:outerShdw>
              </a:effectLst>
            </a:endParaRPr>
          </a:p>
        </p:txBody>
      </p:sp>
      <p:sp>
        <p:nvSpPr>
          <p:cNvPr id="9" name="Rectángulo 8"/>
          <p:cNvSpPr/>
          <p:nvPr/>
        </p:nvSpPr>
        <p:spPr>
          <a:xfrm>
            <a:off x="6528467" y="1057354"/>
            <a:ext cx="2084225" cy="461665"/>
          </a:xfrm>
          <a:prstGeom prst="rect">
            <a:avLst/>
          </a:prstGeom>
        </p:spPr>
        <p:txBody>
          <a:bodyPr wrap="square">
            <a:spAutoFit/>
          </a:bodyPr>
          <a:lstStyle/>
          <a:p>
            <a:pPr lvl="0"/>
            <a:r>
              <a:rPr lang="en-US" sz="2400" b="1" dirty="0">
                <a:ln>
                  <a:solidFill>
                    <a:srgbClr val="FFFF00"/>
                  </a:solidFill>
                </a:ln>
                <a:solidFill>
                  <a:srgbClr val="FFFF00"/>
                </a:solidFill>
                <a:effectLst>
                  <a:outerShdw blurRad="38100" dist="38100" dir="2700000" algn="tl">
                    <a:srgbClr val="000000"/>
                  </a:outerShdw>
                </a:effectLst>
              </a:rPr>
              <a:t>Daniel </a:t>
            </a:r>
            <a:r>
              <a:rPr lang="en-US" sz="2400" b="1" dirty="0" smtClean="0">
                <a:ln>
                  <a:solidFill>
                    <a:srgbClr val="FFFF00"/>
                  </a:solidFill>
                </a:ln>
                <a:solidFill>
                  <a:srgbClr val="FFFF00"/>
                </a:solidFill>
                <a:effectLst>
                  <a:outerShdw blurRad="38100" dist="38100" dir="2700000" algn="tl">
                    <a:srgbClr val="000000"/>
                  </a:outerShdw>
                </a:effectLst>
              </a:rPr>
              <a:t>12:12 </a:t>
            </a:r>
            <a:endParaRPr lang="es-CO" dirty="0">
              <a:ln>
                <a:solidFill>
                  <a:srgbClr val="FFFF00"/>
                </a:solidFill>
              </a:ln>
              <a:solidFill>
                <a:srgbClr val="FFFF00"/>
              </a:solidFill>
            </a:endParaRPr>
          </a:p>
        </p:txBody>
      </p:sp>
      <p:sp>
        <p:nvSpPr>
          <p:cNvPr id="3" name="Rectángulo 2"/>
          <p:cNvSpPr/>
          <p:nvPr/>
        </p:nvSpPr>
        <p:spPr>
          <a:xfrm>
            <a:off x="629254" y="245928"/>
            <a:ext cx="7885492" cy="553998"/>
          </a:xfrm>
          <a:prstGeom prst="rect">
            <a:avLst/>
          </a:prstGeom>
        </p:spPr>
        <p:txBody>
          <a:bodyPr wrap="none">
            <a:spAutoFit/>
          </a:bodyPr>
          <a:lstStyle/>
          <a:p>
            <a:pPr algn="ctr"/>
            <a:r>
              <a:rPr lang="es-ES" sz="3000" b="1" dirty="0" smtClean="0">
                <a:ln>
                  <a:solidFill>
                    <a:srgbClr val="FFFF00"/>
                  </a:solidFill>
                </a:ln>
                <a:solidFill>
                  <a:srgbClr val="FFFF00"/>
                </a:solidFill>
                <a:ea typeface="Times New Roman"/>
                <a:cs typeface="Times New Roman"/>
              </a:rPr>
              <a:t>Los tres períodos proféticos de Daniel 12. </a:t>
            </a:r>
            <a:endParaRPr lang="es-CO" dirty="0">
              <a:ln>
                <a:solidFill>
                  <a:srgbClr val="FFFF00"/>
                </a:solidFill>
              </a:ln>
              <a:solidFill>
                <a:srgbClr val="FFFF00"/>
              </a:solidFill>
            </a:endParaRPr>
          </a:p>
        </p:txBody>
      </p:sp>
      <p:sp>
        <p:nvSpPr>
          <p:cNvPr id="29" name="Line 18"/>
          <p:cNvSpPr>
            <a:spLocks noChangeShapeType="1"/>
          </p:cNvSpPr>
          <p:nvPr/>
        </p:nvSpPr>
        <p:spPr bwMode="auto">
          <a:xfrm flipH="1" flipV="1">
            <a:off x="6545251" y="3354566"/>
            <a:ext cx="2039" cy="13209"/>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Line 18"/>
          <p:cNvSpPr>
            <a:spLocks noChangeShapeType="1"/>
          </p:cNvSpPr>
          <p:nvPr/>
        </p:nvSpPr>
        <p:spPr bwMode="auto">
          <a:xfrm flipH="1" flipV="1">
            <a:off x="900553" y="1217034"/>
            <a:ext cx="5905" cy="1354469"/>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37 Rectángulo"/>
          <p:cNvSpPr/>
          <p:nvPr/>
        </p:nvSpPr>
        <p:spPr>
          <a:xfrm>
            <a:off x="3400321" y="2148468"/>
            <a:ext cx="1751767" cy="461665"/>
          </a:xfrm>
          <a:prstGeom prst="rect">
            <a:avLst/>
          </a:prstGeom>
          <a:noFill/>
        </p:spPr>
        <p:txBody>
          <a:bodyPr wrap="square">
            <a:spAutoFit/>
          </a:bodyPr>
          <a:lstStyle/>
          <a:p>
            <a:pPr lvl="0" algn="ctr">
              <a:defRPr/>
            </a:pPr>
            <a:r>
              <a:rPr lang="en-US" sz="2400" b="1" dirty="0" smtClean="0">
                <a:ln>
                  <a:solidFill>
                    <a:srgbClr val="FFFF00"/>
                  </a:solidFill>
                </a:ln>
                <a:solidFill>
                  <a:srgbClr val="FFFF00"/>
                </a:solidFill>
                <a:effectLst>
                  <a:outerShdw blurRad="38100" dist="38100" dir="2700000" algn="tl">
                    <a:srgbClr val="000000"/>
                  </a:outerShdw>
                </a:effectLst>
              </a:rPr>
              <a:t>1290 </a:t>
            </a:r>
            <a:r>
              <a:rPr lang="en-US" sz="2400" b="1" dirty="0" err="1">
                <a:ln>
                  <a:solidFill>
                    <a:srgbClr val="FFFF00"/>
                  </a:solidFill>
                </a:ln>
                <a:solidFill>
                  <a:srgbClr val="FFFF00"/>
                </a:solidFill>
                <a:effectLst>
                  <a:outerShdw blurRad="38100" dist="38100" dir="2700000" algn="tl">
                    <a:srgbClr val="000000"/>
                  </a:outerShdw>
                </a:effectLst>
              </a:rPr>
              <a:t>años</a:t>
            </a:r>
            <a:r>
              <a:rPr lang="en-US" sz="2400" b="1" dirty="0">
                <a:ln>
                  <a:solidFill>
                    <a:srgbClr val="FFFF00"/>
                  </a:solidFill>
                </a:ln>
                <a:solidFill>
                  <a:srgbClr val="FFFF00"/>
                </a:solidFill>
                <a:effectLst>
                  <a:outerShdw blurRad="38100" dist="38100" dir="2700000" algn="tl">
                    <a:srgbClr val="000000"/>
                  </a:outerShdw>
                </a:effectLst>
              </a:rPr>
              <a:t>  </a:t>
            </a:r>
          </a:p>
        </p:txBody>
      </p:sp>
      <p:sp>
        <p:nvSpPr>
          <p:cNvPr id="17" name="Text Box 19"/>
          <p:cNvSpPr txBox="1">
            <a:spLocks noChangeArrowheads="1"/>
          </p:cNvSpPr>
          <p:nvPr/>
        </p:nvSpPr>
        <p:spPr bwMode="auto">
          <a:xfrm>
            <a:off x="4958920" y="2708184"/>
            <a:ext cx="16160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2400" b="1" dirty="0" smtClean="0">
                <a:solidFill>
                  <a:srgbClr val="FF66FF"/>
                </a:solidFill>
                <a:effectLst>
                  <a:outerShdw blurRad="38100" dist="38100" dir="2700000" algn="tl">
                    <a:srgbClr val="000000"/>
                  </a:outerShdw>
                </a:effectLst>
              </a:rPr>
              <a:t>1798  </a:t>
            </a:r>
            <a:r>
              <a:rPr lang="en-US" sz="2400" b="1" dirty="0" err="1" smtClean="0">
                <a:solidFill>
                  <a:srgbClr val="FF66FF"/>
                </a:solidFill>
                <a:effectLst>
                  <a:outerShdw blurRad="38100" dist="38100" dir="2700000" algn="tl">
                    <a:srgbClr val="000000"/>
                  </a:outerShdw>
                </a:effectLst>
              </a:rPr>
              <a:t>dC</a:t>
            </a:r>
            <a:r>
              <a:rPr lang="en-US" sz="2400" b="1" dirty="0" smtClean="0">
                <a:solidFill>
                  <a:srgbClr val="FF66FF"/>
                </a:solidFill>
                <a:effectLst>
                  <a:outerShdw blurRad="38100" dist="38100" dir="2700000" algn="tl">
                    <a:srgbClr val="000000"/>
                  </a:outerShdw>
                </a:effectLst>
                <a:latin typeface="Maiandra GD" pitchFamily="34" charset="0"/>
              </a:rPr>
              <a:t>.  </a:t>
            </a:r>
            <a:endParaRPr lang="en-US" sz="2400" b="1" dirty="0">
              <a:solidFill>
                <a:srgbClr val="FF66FF"/>
              </a:solidFill>
              <a:effectLst>
                <a:outerShdw blurRad="38100" dist="38100" dir="2700000" algn="tl">
                  <a:srgbClr val="000000"/>
                </a:outerShdw>
              </a:effectLst>
              <a:latin typeface="Maiandra GD" pitchFamily="34" charset="0"/>
            </a:endParaRPr>
          </a:p>
        </p:txBody>
      </p:sp>
      <p:sp>
        <p:nvSpPr>
          <p:cNvPr id="14" name="Text Box 19"/>
          <p:cNvSpPr txBox="1">
            <a:spLocks noChangeArrowheads="1"/>
          </p:cNvSpPr>
          <p:nvPr/>
        </p:nvSpPr>
        <p:spPr bwMode="auto">
          <a:xfrm>
            <a:off x="737826" y="1769630"/>
            <a:ext cx="16160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2400" b="1" dirty="0" smtClean="0">
                <a:solidFill>
                  <a:srgbClr val="FF66FF"/>
                </a:solidFill>
                <a:effectLst>
                  <a:outerShdw blurRad="38100" dist="38100" dir="2700000" algn="tl">
                    <a:srgbClr val="000000"/>
                  </a:outerShdw>
                </a:effectLst>
              </a:rPr>
              <a:t>508 </a:t>
            </a:r>
            <a:r>
              <a:rPr lang="en-US" sz="2400" b="1" dirty="0" err="1" smtClean="0">
                <a:solidFill>
                  <a:srgbClr val="FF66FF"/>
                </a:solidFill>
                <a:effectLst>
                  <a:outerShdw blurRad="38100" dist="38100" dir="2700000" algn="tl">
                    <a:srgbClr val="000000"/>
                  </a:outerShdw>
                </a:effectLst>
              </a:rPr>
              <a:t>dC</a:t>
            </a:r>
            <a:r>
              <a:rPr lang="en-US" sz="2400" b="1" dirty="0" smtClean="0">
                <a:solidFill>
                  <a:srgbClr val="FF66FF"/>
                </a:solidFill>
                <a:effectLst>
                  <a:outerShdw blurRad="38100" dist="38100" dir="2700000" algn="tl">
                    <a:srgbClr val="000000"/>
                  </a:outerShdw>
                </a:effectLst>
              </a:rPr>
              <a:t>.  </a:t>
            </a:r>
            <a:endParaRPr lang="en-US" sz="2400" b="1" dirty="0">
              <a:solidFill>
                <a:srgbClr val="FF66FF"/>
              </a:solidFill>
              <a:effectLst>
                <a:outerShdw blurRad="38100" dist="38100" dir="2700000" algn="tl">
                  <a:srgbClr val="000000"/>
                </a:outerShdw>
              </a:effectLst>
            </a:endParaRPr>
          </a:p>
        </p:txBody>
      </p:sp>
      <p:sp>
        <p:nvSpPr>
          <p:cNvPr id="30" name="Text Box 21"/>
          <p:cNvSpPr txBox="1">
            <a:spLocks noChangeArrowheads="1"/>
          </p:cNvSpPr>
          <p:nvPr/>
        </p:nvSpPr>
        <p:spPr bwMode="auto">
          <a:xfrm>
            <a:off x="18940" y="4272677"/>
            <a:ext cx="1783341" cy="2585323"/>
          </a:xfrm>
          <a:prstGeom prst="rect">
            <a:avLst/>
          </a:prstGeom>
          <a:solidFill>
            <a:schemeClr val="tx1"/>
          </a:solidFill>
          <a:ln>
            <a:noFill/>
          </a:ln>
          <a:effectLst/>
          <a:extLst/>
        </p:spPr>
        <p:txBody>
          <a:bodyPr wrap="square">
            <a:spAutoFit/>
          </a:bodyPr>
          <a:lstStyle/>
          <a:p>
            <a:pPr algn="ctr">
              <a:defRPr/>
            </a:pPr>
            <a:r>
              <a:rPr lang="en-US" b="1" dirty="0" smtClean="0">
                <a:solidFill>
                  <a:schemeClr val="bg1"/>
                </a:solidFill>
                <a:effectLst>
                  <a:outerShdw blurRad="38100" dist="38100" dir="2700000" algn="tl">
                    <a:srgbClr val="000000"/>
                  </a:outerShdw>
                </a:effectLst>
              </a:rPr>
              <a:t>508 </a:t>
            </a:r>
            <a:r>
              <a:rPr lang="en-US" b="1" dirty="0" err="1" smtClean="0">
                <a:solidFill>
                  <a:schemeClr val="bg1"/>
                </a:solidFill>
                <a:effectLst>
                  <a:outerShdw blurRad="38100" dist="38100" dir="2700000" algn="tl">
                    <a:srgbClr val="000000"/>
                  </a:outerShdw>
                </a:effectLst>
              </a:rPr>
              <a:t>dC</a:t>
            </a:r>
            <a:r>
              <a:rPr lang="en-US" b="1" dirty="0" smtClean="0">
                <a:solidFill>
                  <a:schemeClr val="bg1"/>
                </a:solidFill>
                <a:effectLst>
                  <a:outerShdw blurRad="38100" dist="38100" dir="2700000" algn="tl">
                    <a:srgbClr val="000000"/>
                  </a:outerShdw>
                </a:effectLst>
              </a:rPr>
              <a:t>. </a:t>
            </a:r>
            <a:r>
              <a:rPr lang="es-CO" b="1" dirty="0">
                <a:solidFill>
                  <a:schemeClr val="bg1"/>
                </a:solidFill>
                <a:effectLst>
                  <a:outerShdw blurRad="38100" dist="38100" dir="2700000" algn="tl">
                    <a:srgbClr val="000000"/>
                  </a:outerShdw>
                </a:effectLst>
              </a:rPr>
              <a:t>Clodoveo, rey de los Francos, entregó por primera vez </a:t>
            </a:r>
            <a:r>
              <a:rPr lang="es-CO" b="1" dirty="0" smtClean="0">
                <a:solidFill>
                  <a:schemeClr val="bg1"/>
                </a:solidFill>
                <a:effectLst>
                  <a:outerShdw blurRad="38100" dist="38100" dir="2700000" algn="tl">
                    <a:srgbClr val="000000"/>
                  </a:outerShdw>
                </a:effectLst>
              </a:rPr>
              <a:t>el poder temporal al papado</a:t>
            </a:r>
            <a:r>
              <a:rPr lang="es-CO" b="1" dirty="0">
                <a:solidFill>
                  <a:schemeClr val="bg1"/>
                </a:solidFill>
                <a:effectLst>
                  <a:outerShdw blurRad="38100" dist="38100" dir="2700000" algn="tl">
                    <a:srgbClr val="000000"/>
                  </a:outerShdw>
                </a:effectLst>
              </a:rPr>
              <a:t>.</a:t>
            </a:r>
            <a:r>
              <a:rPr lang="es-CO" b="1" dirty="0" smtClean="0">
                <a:solidFill>
                  <a:schemeClr val="bg1"/>
                </a:solidFill>
                <a:effectLst>
                  <a:outerShdw blurRad="38100" dist="38100" dir="2700000" algn="tl">
                    <a:srgbClr val="000000"/>
                  </a:outerShdw>
                </a:effectLst>
              </a:rPr>
              <a:t> </a:t>
            </a:r>
            <a:endParaRPr lang="en-US" sz="1600" b="1" dirty="0">
              <a:solidFill>
                <a:schemeClr val="bg1"/>
              </a:solidFill>
              <a:effectLst>
                <a:outerShdw blurRad="38100" dist="38100" dir="2700000" algn="tl">
                  <a:srgbClr val="000000"/>
                </a:outerShdw>
              </a:effectLst>
            </a:endParaRPr>
          </a:p>
        </p:txBody>
      </p:sp>
      <p:sp>
        <p:nvSpPr>
          <p:cNvPr id="11" name="Rectángulo 10"/>
          <p:cNvSpPr/>
          <p:nvPr/>
        </p:nvSpPr>
        <p:spPr>
          <a:xfrm>
            <a:off x="6494511" y="2169937"/>
            <a:ext cx="2084225" cy="461665"/>
          </a:xfrm>
          <a:prstGeom prst="rect">
            <a:avLst/>
          </a:prstGeom>
        </p:spPr>
        <p:txBody>
          <a:bodyPr wrap="none">
            <a:spAutoFit/>
          </a:bodyPr>
          <a:lstStyle/>
          <a:p>
            <a:pPr lvl="0"/>
            <a:r>
              <a:rPr lang="en-US" sz="2400" b="1" dirty="0">
                <a:ln>
                  <a:solidFill>
                    <a:srgbClr val="FFFF00"/>
                  </a:solidFill>
                </a:ln>
                <a:solidFill>
                  <a:srgbClr val="FFFF00"/>
                </a:solidFill>
                <a:effectLst>
                  <a:outerShdw blurRad="38100" dist="38100" dir="2700000" algn="tl">
                    <a:srgbClr val="000000"/>
                  </a:outerShdw>
                </a:effectLst>
              </a:rPr>
              <a:t>Daniel </a:t>
            </a:r>
            <a:r>
              <a:rPr lang="en-US" sz="2400" b="1" dirty="0" smtClean="0">
                <a:ln>
                  <a:solidFill>
                    <a:srgbClr val="FFFF00"/>
                  </a:solidFill>
                </a:ln>
                <a:solidFill>
                  <a:srgbClr val="FFFF00"/>
                </a:solidFill>
                <a:effectLst>
                  <a:outerShdw blurRad="38100" dist="38100" dir="2700000" algn="tl">
                    <a:srgbClr val="000000"/>
                  </a:outerShdw>
                </a:effectLst>
              </a:rPr>
              <a:t>12:11 </a:t>
            </a:r>
            <a:endParaRPr lang="es-CO" dirty="0">
              <a:ln>
                <a:solidFill>
                  <a:srgbClr val="FFFF00"/>
                </a:solidFill>
              </a:ln>
              <a:solidFill>
                <a:srgbClr val="FFFF00"/>
              </a:solidFill>
            </a:endParaRPr>
          </a:p>
        </p:txBody>
      </p:sp>
      <p:sp>
        <p:nvSpPr>
          <p:cNvPr id="40" name="Line 18"/>
          <p:cNvSpPr>
            <a:spLocks noChangeShapeType="1"/>
          </p:cNvSpPr>
          <p:nvPr/>
        </p:nvSpPr>
        <p:spPr bwMode="auto">
          <a:xfrm flipV="1">
            <a:off x="901428" y="2462300"/>
            <a:ext cx="4153" cy="1772458"/>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18"/>
          <p:cNvSpPr>
            <a:spLocks noChangeShapeType="1"/>
          </p:cNvSpPr>
          <p:nvPr/>
        </p:nvSpPr>
        <p:spPr bwMode="auto">
          <a:xfrm flipH="1" flipV="1">
            <a:off x="6539308" y="2402744"/>
            <a:ext cx="4101" cy="945785"/>
          </a:xfrm>
          <a:prstGeom prst="line">
            <a:avLst/>
          </a:prstGeom>
          <a:noFill/>
          <a:ln w="889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23073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p:bldP spid="18" grpId="0"/>
      <p:bldP spid="23" grpId="0" animBg="1"/>
      <p:bldP spid="9" grpId="0"/>
      <p:bldP spid="31" grpId="0" animBg="1"/>
      <p:bldP spid="36" grpId="0"/>
      <p:bldP spid="14" grpId="0"/>
      <p:bldP spid="30" grpId="0" animBg="1"/>
      <p:bldP spid="11" grpId="0"/>
      <p:bldP spid="40" grpId="0" animBg="1"/>
      <p:bldP spid="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91570" y="613104"/>
            <a:ext cx="7708485" cy="274690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lnSpc>
                <a:spcPct val="115000"/>
              </a:lnSpc>
              <a:spcAft>
                <a:spcPts val="0"/>
              </a:spcAft>
            </a:pPr>
            <a:r>
              <a:rPr lang="es-ES" sz="3000" b="1" dirty="0">
                <a:ln>
                  <a:solidFill>
                    <a:srgbClr val="0E03EF"/>
                  </a:solidFill>
                </a:ln>
                <a:solidFill>
                  <a:srgbClr val="0E03EF"/>
                </a:solidFill>
                <a:ea typeface="Times New Roman"/>
                <a:cs typeface="Times New Roman"/>
              </a:rPr>
              <a:t>L</a:t>
            </a:r>
            <a:r>
              <a:rPr lang="es-ES" sz="3000" b="1" dirty="0" smtClean="0">
                <a:ln>
                  <a:solidFill>
                    <a:srgbClr val="0E03EF"/>
                  </a:solidFill>
                </a:ln>
                <a:solidFill>
                  <a:srgbClr val="0E03EF"/>
                </a:solidFill>
                <a:ea typeface="Times New Roman"/>
                <a:cs typeface="Times New Roman"/>
              </a:rPr>
              <a:t>a </a:t>
            </a:r>
            <a:r>
              <a:rPr lang="es-ES" sz="3000" b="1" dirty="0">
                <a:ln>
                  <a:solidFill>
                    <a:srgbClr val="0E03EF"/>
                  </a:solidFill>
                </a:ln>
                <a:solidFill>
                  <a:srgbClr val="0E03EF"/>
                </a:solidFill>
                <a:ea typeface="Times New Roman"/>
                <a:cs typeface="Times New Roman"/>
              </a:rPr>
              <a:t>fecha </a:t>
            </a:r>
            <a:r>
              <a:rPr lang="es-ES" sz="3000" b="1" dirty="0" smtClean="0">
                <a:ln>
                  <a:solidFill>
                    <a:srgbClr val="0E03EF"/>
                  </a:solidFill>
                </a:ln>
                <a:solidFill>
                  <a:srgbClr val="0E03EF"/>
                </a:solidFill>
                <a:ea typeface="Times New Roman"/>
                <a:cs typeface="Times New Roman"/>
              </a:rPr>
              <a:t>de 1843–1844 coincide con el gran </a:t>
            </a:r>
            <a:r>
              <a:rPr lang="es-ES" sz="3000" b="1" i="1" dirty="0" smtClean="0">
                <a:ln w="12700">
                  <a:solidFill>
                    <a:srgbClr val="FF0000"/>
                  </a:solidFill>
                  <a:prstDash val="solid"/>
                </a:ln>
                <a:solidFill>
                  <a:srgbClr val="FF0000"/>
                </a:solidFill>
                <a:ea typeface="Times New Roman"/>
                <a:cs typeface="Times New Roman"/>
              </a:rPr>
              <a:t>despertar</a:t>
            </a:r>
            <a:r>
              <a:rPr lang="es-ES" sz="3000" b="1" dirty="0" smtClean="0">
                <a:ln w="12700">
                  <a:solidFill>
                    <a:srgbClr val="FF0000"/>
                  </a:solidFill>
                  <a:prstDash val="solid"/>
                </a:ln>
                <a:solidFill>
                  <a:srgbClr val="FF0000"/>
                </a:solidFill>
                <a:ea typeface="Times New Roman"/>
                <a:cs typeface="Times New Roman"/>
              </a:rPr>
              <a:t> </a:t>
            </a:r>
            <a:r>
              <a:rPr lang="es-ES" sz="3000" b="1" dirty="0" smtClean="0">
                <a:ln>
                  <a:solidFill>
                    <a:srgbClr val="0E03EF"/>
                  </a:solidFill>
                </a:ln>
                <a:solidFill>
                  <a:srgbClr val="0E03EF"/>
                </a:solidFill>
                <a:ea typeface="Times New Roman"/>
                <a:cs typeface="Times New Roman"/>
              </a:rPr>
              <a:t>adventista y el </a:t>
            </a:r>
            <a:r>
              <a:rPr lang="es-ES" sz="3000" b="1" dirty="0">
                <a:ln>
                  <a:solidFill>
                    <a:srgbClr val="0E03EF"/>
                  </a:solidFill>
                </a:ln>
                <a:solidFill>
                  <a:srgbClr val="0E03EF"/>
                </a:solidFill>
                <a:ea typeface="Times New Roman"/>
                <a:cs typeface="Times New Roman"/>
              </a:rPr>
              <a:t>“</a:t>
            </a:r>
            <a:r>
              <a:rPr lang="es-ES" sz="3000" b="1" i="1" dirty="0">
                <a:ln w="9525">
                  <a:solidFill>
                    <a:srgbClr val="FF0000"/>
                  </a:solidFill>
                  <a:prstDash val="solid"/>
                </a:ln>
                <a:solidFill>
                  <a:srgbClr val="FF0000"/>
                </a:solidFill>
                <a:ea typeface="Times New Roman"/>
                <a:cs typeface="Times New Roman"/>
              </a:rPr>
              <a:t>chasco</a:t>
            </a:r>
            <a:r>
              <a:rPr lang="es-ES" sz="3000" b="1" dirty="0" smtClean="0">
                <a:ln>
                  <a:solidFill>
                    <a:srgbClr val="0E03EF"/>
                  </a:solidFill>
                </a:ln>
                <a:solidFill>
                  <a:srgbClr val="0E03EF"/>
                </a:solidFill>
                <a:ea typeface="Times New Roman"/>
                <a:cs typeface="Times New Roman"/>
              </a:rPr>
              <a:t>”, lo “</a:t>
            </a:r>
            <a:r>
              <a:rPr lang="es-ES" sz="3000" b="1" i="1" dirty="0" smtClean="0">
                <a:ln w="12700">
                  <a:solidFill>
                    <a:srgbClr val="FF0000"/>
                  </a:solidFill>
                  <a:prstDash val="solid"/>
                </a:ln>
                <a:solidFill>
                  <a:srgbClr val="FF0000"/>
                </a:solidFill>
                <a:ea typeface="Times New Roman"/>
                <a:cs typeface="Times New Roman"/>
              </a:rPr>
              <a:t>dulce</a:t>
            </a:r>
            <a:r>
              <a:rPr lang="es-ES" sz="3000" b="1" dirty="0" smtClean="0">
                <a:ln>
                  <a:solidFill>
                    <a:srgbClr val="0E03EF"/>
                  </a:solidFill>
                </a:ln>
                <a:solidFill>
                  <a:srgbClr val="0E03EF"/>
                </a:solidFill>
                <a:ea typeface="Times New Roman"/>
                <a:cs typeface="Times New Roman"/>
              </a:rPr>
              <a:t>” y lo “</a:t>
            </a:r>
            <a:r>
              <a:rPr lang="es-ES" sz="3000" b="1" i="1" dirty="0" smtClean="0">
                <a:ln w="9525">
                  <a:solidFill>
                    <a:srgbClr val="FF0000"/>
                  </a:solidFill>
                  <a:prstDash val="solid"/>
                </a:ln>
                <a:solidFill>
                  <a:srgbClr val="FF0000"/>
                </a:solidFill>
                <a:ea typeface="Times New Roman"/>
                <a:cs typeface="Times New Roman"/>
              </a:rPr>
              <a:t>amargo</a:t>
            </a:r>
            <a:r>
              <a:rPr lang="es-ES" sz="3000" b="1" dirty="0" smtClean="0">
                <a:ln>
                  <a:solidFill>
                    <a:srgbClr val="0E03EF"/>
                  </a:solidFill>
                </a:ln>
                <a:solidFill>
                  <a:srgbClr val="0E03EF"/>
                </a:solidFill>
                <a:ea typeface="Times New Roman"/>
                <a:cs typeface="Times New Roman"/>
              </a:rPr>
              <a:t>” </a:t>
            </a:r>
          </a:p>
          <a:p>
            <a:pPr algn="ctr">
              <a:lnSpc>
                <a:spcPct val="115000"/>
              </a:lnSpc>
              <a:spcAft>
                <a:spcPts val="0"/>
              </a:spcAft>
            </a:pPr>
            <a:r>
              <a:rPr lang="es-ES" sz="3000" b="1" dirty="0" smtClean="0">
                <a:ln>
                  <a:solidFill>
                    <a:schemeClr val="bg1"/>
                  </a:solidFill>
                </a:ln>
                <a:solidFill>
                  <a:sysClr val="windowText" lastClr="000000"/>
                </a:solidFill>
                <a:ea typeface="Times New Roman"/>
                <a:cs typeface="Times New Roman"/>
              </a:rPr>
              <a:t>de Apocalipsis 10:10,</a:t>
            </a:r>
            <a:r>
              <a:rPr lang="es-ES" sz="3000" b="1" dirty="0" smtClean="0">
                <a:ln>
                  <a:solidFill>
                    <a:srgbClr val="0E03EF"/>
                  </a:solidFill>
                </a:ln>
                <a:solidFill>
                  <a:srgbClr val="0E03EF"/>
                </a:solidFill>
                <a:ea typeface="Times New Roman"/>
                <a:cs typeface="Times New Roman"/>
              </a:rPr>
              <a:t> </a:t>
            </a:r>
            <a:r>
              <a:rPr lang="es-ES" sz="3000" b="1" dirty="0" smtClean="0">
                <a:ln>
                  <a:solidFill>
                    <a:schemeClr val="bg1"/>
                  </a:solidFill>
                </a:ln>
                <a:solidFill>
                  <a:srgbClr val="222222"/>
                </a:solidFill>
                <a:ea typeface="Times New Roman"/>
                <a:cs typeface="Times New Roman"/>
              </a:rPr>
              <a:t>pero la profecía dice que debían predicar otra vez. </a:t>
            </a:r>
            <a:endParaRPr lang="es-CO" sz="3000" b="1" dirty="0">
              <a:ln>
                <a:solidFill>
                  <a:schemeClr val="bg1"/>
                </a:solidFill>
              </a:ln>
              <a:effectLst/>
              <a:ea typeface="Calibri"/>
              <a:cs typeface="Times New Roman"/>
            </a:endParaRPr>
          </a:p>
        </p:txBody>
      </p:sp>
      <p:sp>
        <p:nvSpPr>
          <p:cNvPr id="2" name="Rectángulo 1"/>
          <p:cNvSpPr/>
          <p:nvPr/>
        </p:nvSpPr>
        <p:spPr>
          <a:xfrm>
            <a:off x="791570" y="3684981"/>
            <a:ext cx="7560860" cy="1938992"/>
          </a:xfrm>
          <a:prstGeom prst="rect">
            <a:avLst/>
          </a:prstGeom>
          <a:solidFill>
            <a:srgbClr val="66FFFF"/>
          </a:solidFill>
        </p:spPr>
        <p:txBody>
          <a:bodyPr wrap="square">
            <a:spAutoFit/>
          </a:bodyPr>
          <a:lstStyle/>
          <a:p>
            <a:pPr algn="ctr"/>
            <a:r>
              <a:rPr lang="es-CO" sz="3000" b="1" dirty="0" smtClean="0">
                <a:ln>
                  <a:solidFill>
                    <a:schemeClr val="bg1"/>
                  </a:solidFill>
                </a:ln>
                <a:solidFill>
                  <a:schemeClr val="bg1"/>
                </a:solidFill>
              </a:rPr>
              <a:t>Y </a:t>
            </a:r>
            <a:r>
              <a:rPr lang="es-CO" sz="3000" b="1" dirty="0">
                <a:ln>
                  <a:solidFill>
                    <a:schemeClr val="bg1"/>
                  </a:solidFill>
                </a:ln>
                <a:solidFill>
                  <a:schemeClr val="bg1"/>
                </a:solidFill>
              </a:rPr>
              <a:t>él me dijo: </a:t>
            </a:r>
            <a:r>
              <a:rPr lang="es-CO" sz="3000" b="1" dirty="0">
                <a:ln>
                  <a:solidFill>
                    <a:srgbClr val="0B02C6"/>
                  </a:solidFill>
                </a:ln>
                <a:solidFill>
                  <a:srgbClr val="0B02C6"/>
                </a:solidFill>
              </a:rPr>
              <a:t>Es necesario que profetices otra vez sobre muchos pueblos, naciones, lenguas y reyes. </a:t>
            </a:r>
            <a:r>
              <a:rPr lang="es-CO" sz="3000" b="1" dirty="0" smtClean="0">
                <a:ln>
                  <a:solidFill>
                    <a:srgbClr val="FF0000"/>
                  </a:solidFill>
                </a:ln>
                <a:solidFill>
                  <a:srgbClr val="FF0000"/>
                </a:solidFill>
              </a:rPr>
              <a:t>Apocalipsis 10:11.</a:t>
            </a:r>
            <a:endParaRPr lang="es-ES" sz="3000" b="1" dirty="0">
              <a:ln>
                <a:solidFill>
                  <a:srgbClr val="FF0000"/>
                </a:solidFill>
              </a:ln>
              <a:solidFill>
                <a:srgbClr val="FF0000"/>
              </a:solidFill>
            </a:endParaRPr>
          </a:p>
        </p:txBody>
      </p:sp>
      <p:sp>
        <p:nvSpPr>
          <p:cNvPr id="5" name="4 Rectángulo"/>
          <p:cNvSpPr/>
          <p:nvPr/>
        </p:nvSpPr>
        <p:spPr>
          <a:xfrm>
            <a:off x="509830" y="5846670"/>
            <a:ext cx="8124340" cy="646331"/>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none">
            <a:spAutoFit/>
          </a:bodyPr>
          <a:lstStyle/>
          <a:p>
            <a:pPr algn="ctr"/>
            <a:r>
              <a:rPr lang="es-CO" sz="3600" b="1" dirty="0">
                <a:solidFill>
                  <a:schemeClr val="tx1"/>
                </a:solidFill>
              </a:rPr>
              <a:t>É</a:t>
            </a:r>
            <a:r>
              <a:rPr lang="es-CO" sz="3600" b="1" dirty="0" smtClean="0">
                <a:solidFill>
                  <a:schemeClr val="tx1"/>
                </a:solidFill>
              </a:rPr>
              <a:t>ste es el mensaje del tercer ángel.</a:t>
            </a:r>
            <a:endParaRPr lang="es-CO" sz="2400" dirty="0">
              <a:solidFill>
                <a:schemeClr val="tx1"/>
              </a:solidFill>
            </a:endParaRPr>
          </a:p>
        </p:txBody>
      </p:sp>
      <p:cxnSp>
        <p:nvCxnSpPr>
          <p:cNvPr id="9" name="Conector recto de flecha 8"/>
          <p:cNvCxnSpPr/>
          <p:nvPr/>
        </p:nvCxnSpPr>
        <p:spPr>
          <a:xfrm>
            <a:off x="2730321" y="1635616"/>
            <a:ext cx="347730" cy="18030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a:off x="6439437" y="1609859"/>
            <a:ext cx="332704" cy="2060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V="1">
            <a:off x="1496291" y="5357612"/>
            <a:ext cx="976453" cy="679506"/>
          </a:xfrm>
          <a:prstGeom prst="straightConnector1">
            <a:avLst/>
          </a:prstGeom>
          <a:ln w="76200">
            <a:solidFill>
              <a:srgbClr val="FF33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01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1129170" y="892621"/>
            <a:ext cx="4585105" cy="6463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600" b="1" dirty="0" smtClean="0">
                <a:ln>
                  <a:solidFill>
                    <a:srgbClr val="FF0000"/>
                  </a:solidFill>
                </a:ln>
                <a:solidFill>
                  <a:srgbClr val="FF0000"/>
                </a:solidFill>
              </a:rPr>
              <a:t>El testimonio White.</a:t>
            </a:r>
            <a:endParaRPr lang="es-CO" sz="3600" b="1" dirty="0">
              <a:ln>
                <a:solidFill>
                  <a:srgbClr val="FF0000"/>
                </a:solidFill>
              </a:ln>
              <a:solidFill>
                <a:srgbClr val="FF0000"/>
              </a:solidFill>
            </a:endParaRPr>
          </a:p>
        </p:txBody>
      </p:sp>
      <p:sp>
        <p:nvSpPr>
          <p:cNvPr id="2" name="Rectángulo 1"/>
          <p:cNvSpPr/>
          <p:nvPr/>
        </p:nvSpPr>
        <p:spPr>
          <a:xfrm>
            <a:off x="182874" y="1901135"/>
            <a:ext cx="6477699" cy="4708981"/>
          </a:xfrm>
          <a:prstGeom prst="rect">
            <a:avLst/>
          </a:prstGeom>
          <a:solidFill>
            <a:srgbClr val="66FFFF"/>
          </a:solidFill>
        </p:spPr>
        <p:txBody>
          <a:bodyPr wrap="square">
            <a:spAutoFit/>
          </a:bodyPr>
          <a:lstStyle/>
          <a:p>
            <a:pPr algn="ctr"/>
            <a:r>
              <a:rPr lang="es-ES" sz="3000" b="1" dirty="0">
                <a:ln>
                  <a:solidFill>
                    <a:schemeClr val="bg1"/>
                  </a:solidFill>
                </a:ln>
                <a:solidFill>
                  <a:schemeClr val="bg1"/>
                </a:solidFill>
              </a:rPr>
              <a:t>Quizá viva hasta la venida del Señor, pero si no fuera así, confío en que se diga de mí: </a:t>
            </a:r>
            <a:r>
              <a:rPr lang="es-ES" sz="3000" b="1" i="1" dirty="0">
                <a:ln>
                  <a:solidFill>
                    <a:srgbClr val="FF0000"/>
                  </a:solidFill>
                </a:ln>
                <a:solidFill>
                  <a:srgbClr val="FF0000"/>
                </a:solidFill>
              </a:rPr>
              <a:t>‘Bienaventurados de aquí en adelante los muertos que mueren en el Señor. </a:t>
            </a:r>
            <a:r>
              <a:rPr lang="es-ES" sz="3000" b="1" dirty="0">
                <a:ln>
                  <a:solidFill>
                    <a:srgbClr val="0B02C6"/>
                  </a:solidFill>
                </a:ln>
                <a:solidFill>
                  <a:srgbClr val="0B02C6"/>
                </a:solidFill>
              </a:rPr>
              <a:t>Sí, dice el Espíritu, descansarán de sus trabajos, porque sus obras con ellos siguen’ </a:t>
            </a:r>
            <a:r>
              <a:rPr lang="es-ES" sz="3000" b="1" dirty="0">
                <a:ln>
                  <a:solidFill>
                    <a:schemeClr val="bg1"/>
                  </a:solidFill>
                </a:ln>
                <a:solidFill>
                  <a:schemeClr val="bg1"/>
                </a:solidFill>
              </a:rPr>
              <a:t>(</a:t>
            </a:r>
            <a:r>
              <a:rPr lang="es-ES" sz="3000" b="1" dirty="0" err="1">
                <a:ln>
                  <a:solidFill>
                    <a:schemeClr val="bg1"/>
                  </a:solidFill>
                </a:ln>
                <a:solidFill>
                  <a:schemeClr val="bg1"/>
                </a:solidFill>
              </a:rPr>
              <a:t>Apoc</a:t>
            </a:r>
            <a:r>
              <a:rPr lang="es-ES" sz="3000" b="1" dirty="0">
                <a:ln>
                  <a:solidFill>
                    <a:schemeClr val="bg1"/>
                  </a:solidFill>
                </a:ln>
                <a:solidFill>
                  <a:schemeClr val="bg1"/>
                </a:solidFill>
              </a:rPr>
              <a:t>. 14: 13). …” </a:t>
            </a:r>
            <a:endParaRPr lang="es-ES" sz="3000" b="1" dirty="0" smtClean="0">
              <a:ln>
                <a:solidFill>
                  <a:schemeClr val="bg1"/>
                </a:solidFill>
              </a:ln>
              <a:solidFill>
                <a:schemeClr val="bg1"/>
              </a:solidFill>
            </a:endParaRPr>
          </a:p>
          <a:p>
            <a:pPr algn="ctr"/>
            <a:r>
              <a:rPr lang="es-ES" sz="3000" b="1" dirty="0" smtClean="0">
                <a:ln>
                  <a:solidFill>
                    <a:schemeClr val="bg1"/>
                  </a:solidFill>
                </a:ln>
                <a:solidFill>
                  <a:schemeClr val="bg1"/>
                </a:solidFill>
              </a:rPr>
              <a:t>Mensajes </a:t>
            </a:r>
            <a:r>
              <a:rPr lang="es-ES" sz="3000" b="1" dirty="0">
                <a:ln>
                  <a:solidFill>
                    <a:schemeClr val="bg1"/>
                  </a:solidFill>
                </a:ln>
                <a:solidFill>
                  <a:schemeClr val="bg1"/>
                </a:solidFill>
              </a:rPr>
              <a:t>Selectos, </a:t>
            </a:r>
            <a:r>
              <a:rPr lang="es-ES" sz="3000" b="1" dirty="0" smtClean="0">
                <a:ln>
                  <a:solidFill>
                    <a:schemeClr val="bg1"/>
                  </a:solidFill>
                </a:ln>
                <a:solidFill>
                  <a:schemeClr val="bg1"/>
                </a:solidFill>
              </a:rPr>
              <a:t>tomo 1: 63</a:t>
            </a:r>
            <a:r>
              <a:rPr lang="es-ES" sz="3000" b="1" dirty="0">
                <a:ln>
                  <a:solidFill>
                    <a:schemeClr val="bg1"/>
                  </a:solidFill>
                </a:ln>
                <a:solidFill>
                  <a:schemeClr val="bg1"/>
                </a:solidFill>
              </a:rPr>
              <a:t>, </a:t>
            </a:r>
            <a:r>
              <a:rPr lang="es-ES" sz="3000" b="1" dirty="0" smtClean="0">
                <a:ln>
                  <a:solidFill>
                    <a:schemeClr val="bg1"/>
                  </a:solidFill>
                </a:ln>
                <a:solidFill>
                  <a:schemeClr val="bg1"/>
                </a:solidFill>
              </a:rPr>
              <a:t>64.</a:t>
            </a:r>
            <a:endParaRPr lang="es-ES" sz="3000" b="1" dirty="0">
              <a:ln>
                <a:solidFill>
                  <a:schemeClr val="bg1"/>
                </a:solidFill>
              </a:ln>
              <a:solidFill>
                <a:schemeClr val="bg1"/>
              </a:solidFill>
            </a:endParaRPr>
          </a:p>
        </p:txBody>
      </p:sp>
    </p:spTree>
    <p:extLst>
      <p:ext uri="{BB962C8B-B14F-4D97-AF65-F5344CB8AC3E}">
        <p14:creationId xmlns:p14="http://schemas.microsoft.com/office/powerpoint/2010/main" val="167539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25095" y="1796616"/>
            <a:ext cx="7493810" cy="6463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600" b="1" dirty="0" smtClean="0">
                <a:ln>
                  <a:solidFill>
                    <a:srgbClr val="FF0000"/>
                  </a:solidFill>
                </a:ln>
                <a:solidFill>
                  <a:srgbClr val="FF0000"/>
                </a:solidFill>
              </a:rPr>
              <a:t>¿Por qué son bienaventurados?</a:t>
            </a:r>
            <a:endParaRPr lang="es-CO" sz="3600" b="1" dirty="0">
              <a:ln>
                <a:solidFill>
                  <a:srgbClr val="FF0000"/>
                </a:solidFill>
              </a:ln>
              <a:solidFill>
                <a:srgbClr val="FF0000"/>
              </a:solidFill>
            </a:endParaRPr>
          </a:p>
        </p:txBody>
      </p:sp>
      <p:sp>
        <p:nvSpPr>
          <p:cNvPr id="2" name="Rectángulo 1"/>
          <p:cNvSpPr/>
          <p:nvPr/>
        </p:nvSpPr>
        <p:spPr>
          <a:xfrm>
            <a:off x="1014147" y="3178473"/>
            <a:ext cx="7115706" cy="1477328"/>
          </a:xfrm>
          <a:prstGeom prst="rect">
            <a:avLst/>
          </a:prstGeom>
          <a:solidFill>
            <a:srgbClr val="66FFFF"/>
          </a:solidFill>
        </p:spPr>
        <p:txBody>
          <a:bodyPr wrap="square">
            <a:spAutoFit/>
          </a:bodyPr>
          <a:lstStyle/>
          <a:p>
            <a:pPr algn="ctr"/>
            <a:r>
              <a:rPr lang="es-ES" sz="3000" b="1" dirty="0" smtClean="0">
                <a:ln>
                  <a:solidFill>
                    <a:srgbClr val="0B02C6"/>
                  </a:solidFill>
                </a:ln>
                <a:solidFill>
                  <a:srgbClr val="0B02C6"/>
                </a:solidFill>
              </a:rPr>
              <a:t>Porque se levantarán en la resurrección especial, y junto con los 144 mil verán al Señor venir en gloria.</a:t>
            </a:r>
            <a:endParaRPr lang="es-ES" sz="3000" b="1" dirty="0">
              <a:ln>
                <a:solidFill>
                  <a:srgbClr val="0B02C6"/>
                </a:solidFill>
              </a:ln>
              <a:solidFill>
                <a:srgbClr val="0B02C6"/>
              </a:solidFill>
            </a:endParaRPr>
          </a:p>
        </p:txBody>
      </p:sp>
    </p:spTree>
    <p:extLst>
      <p:ext uri="{BB962C8B-B14F-4D97-AF65-F5344CB8AC3E}">
        <p14:creationId xmlns:p14="http://schemas.microsoft.com/office/powerpoint/2010/main" val="252138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54111" y="277565"/>
            <a:ext cx="8235778" cy="120032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600" b="1" dirty="0" smtClean="0">
                <a:ln>
                  <a:solidFill>
                    <a:srgbClr val="FF0000"/>
                  </a:solidFill>
                </a:ln>
                <a:solidFill>
                  <a:srgbClr val="FF0000"/>
                </a:solidFill>
              </a:rPr>
              <a:t>Eventos que preceden a la resurrección especial según White.</a:t>
            </a:r>
            <a:endParaRPr lang="es-CO" sz="3600" b="1" dirty="0">
              <a:ln>
                <a:solidFill>
                  <a:srgbClr val="FF0000"/>
                </a:solidFill>
              </a:ln>
              <a:solidFill>
                <a:srgbClr val="FF0000"/>
              </a:solidFill>
            </a:endParaRPr>
          </a:p>
        </p:txBody>
      </p:sp>
      <p:sp>
        <p:nvSpPr>
          <p:cNvPr id="2" name="Rectángulo 1"/>
          <p:cNvSpPr/>
          <p:nvPr/>
        </p:nvSpPr>
        <p:spPr>
          <a:xfrm>
            <a:off x="422069" y="1707506"/>
            <a:ext cx="8299862" cy="470898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457200" indent="-457200">
              <a:buFont typeface="Arial" panose="020B0604020202020204" pitchFamily="34" charset="0"/>
              <a:buChar char="•"/>
            </a:pPr>
            <a:r>
              <a:rPr lang="es-ES" sz="3000" b="1" dirty="0">
                <a:ln>
                  <a:solidFill>
                    <a:srgbClr val="1403EF"/>
                  </a:solidFill>
                </a:ln>
                <a:solidFill>
                  <a:srgbClr val="1403EF"/>
                </a:solidFill>
              </a:rPr>
              <a:t>A</a:t>
            </a:r>
            <a:r>
              <a:rPr lang="es-ES" sz="3000" b="1" dirty="0" smtClean="0">
                <a:ln>
                  <a:solidFill>
                    <a:srgbClr val="1403EF"/>
                  </a:solidFill>
                </a:ln>
                <a:solidFill>
                  <a:srgbClr val="1403EF"/>
                </a:solidFill>
              </a:rPr>
              <a:t> </a:t>
            </a:r>
            <a:r>
              <a:rPr lang="es-ES" sz="3000" b="1" dirty="0">
                <a:ln>
                  <a:solidFill>
                    <a:srgbClr val="1403EF"/>
                  </a:solidFill>
                </a:ln>
                <a:solidFill>
                  <a:srgbClr val="1403EF"/>
                </a:solidFill>
              </a:rPr>
              <a:t>medianoche </a:t>
            </a:r>
            <a:r>
              <a:rPr lang="es-ES" sz="3000" b="1" dirty="0" smtClean="0">
                <a:ln>
                  <a:solidFill>
                    <a:srgbClr val="1403EF"/>
                  </a:solidFill>
                </a:ln>
                <a:solidFill>
                  <a:srgbClr val="1403EF"/>
                </a:solidFill>
              </a:rPr>
              <a:t>Dios </a:t>
            </a:r>
            <a:r>
              <a:rPr lang="es-ES" sz="3000" b="1" dirty="0">
                <a:ln>
                  <a:solidFill>
                    <a:srgbClr val="1403EF"/>
                  </a:solidFill>
                </a:ln>
                <a:solidFill>
                  <a:srgbClr val="1403EF"/>
                </a:solidFill>
              </a:rPr>
              <a:t>manifiesta su poder </a:t>
            </a:r>
            <a:r>
              <a:rPr lang="es-ES" sz="3000" b="1" dirty="0">
                <a:ln>
                  <a:solidFill>
                    <a:srgbClr val="0E03EF"/>
                  </a:solidFill>
                </a:ln>
                <a:solidFill>
                  <a:srgbClr val="0E03EF"/>
                </a:solidFill>
              </a:rPr>
              <a:t>para librar a su pueblo</a:t>
            </a:r>
            <a:r>
              <a:rPr lang="es-ES" sz="3000" b="1" dirty="0" smtClean="0">
                <a:ln>
                  <a:solidFill>
                    <a:srgbClr val="0E03EF"/>
                  </a:solidFill>
                </a:ln>
                <a:solidFill>
                  <a:srgbClr val="0E03EF"/>
                </a:solidFill>
              </a:rPr>
              <a:t>.</a:t>
            </a:r>
          </a:p>
          <a:p>
            <a:pPr marL="457200" indent="-457200">
              <a:buFont typeface="Arial" panose="020B0604020202020204" pitchFamily="34" charset="0"/>
              <a:buChar char="•"/>
            </a:pPr>
            <a:r>
              <a:rPr lang="es-ES" sz="3000" b="1" dirty="0" smtClean="0">
                <a:ln>
                  <a:solidFill>
                    <a:schemeClr val="bg1"/>
                  </a:solidFill>
                </a:ln>
                <a:solidFill>
                  <a:schemeClr val="bg1"/>
                </a:solidFill>
              </a:rPr>
              <a:t>Sale </a:t>
            </a:r>
            <a:r>
              <a:rPr lang="es-ES" sz="3000" b="1" dirty="0">
                <a:ln>
                  <a:solidFill>
                    <a:schemeClr val="bg1"/>
                  </a:solidFill>
                </a:ln>
                <a:solidFill>
                  <a:schemeClr val="bg1"/>
                </a:solidFill>
              </a:rPr>
              <a:t>el sol en todo su esplendor</a:t>
            </a:r>
            <a:r>
              <a:rPr lang="es-ES" sz="3000" b="1" dirty="0" smtClean="0">
                <a:ln>
                  <a:solidFill>
                    <a:schemeClr val="bg1"/>
                  </a:solidFill>
                </a:ln>
                <a:solidFill>
                  <a:schemeClr val="bg1"/>
                </a:solidFill>
              </a:rPr>
              <a:t>.</a:t>
            </a:r>
          </a:p>
          <a:p>
            <a:pPr marL="457200" indent="-457200">
              <a:buFont typeface="Arial" panose="020B0604020202020204" pitchFamily="34" charset="0"/>
              <a:buChar char="•"/>
            </a:pPr>
            <a:r>
              <a:rPr lang="es-ES" sz="3000" b="1" dirty="0" err="1" smtClean="0">
                <a:ln>
                  <a:solidFill>
                    <a:srgbClr val="1403EF"/>
                  </a:solidFill>
                </a:ln>
                <a:solidFill>
                  <a:srgbClr val="1403EF"/>
                </a:solidFill>
              </a:rPr>
              <a:t>Sucédense</a:t>
            </a:r>
            <a:r>
              <a:rPr lang="es-ES" sz="3000" b="1" dirty="0" smtClean="0">
                <a:ln>
                  <a:solidFill>
                    <a:srgbClr val="1403EF"/>
                  </a:solidFill>
                </a:ln>
                <a:solidFill>
                  <a:srgbClr val="1403EF"/>
                </a:solidFill>
              </a:rPr>
              <a:t> </a:t>
            </a:r>
            <a:r>
              <a:rPr lang="es-ES" sz="3000" b="1" dirty="0">
                <a:ln>
                  <a:solidFill>
                    <a:srgbClr val="1403EF"/>
                  </a:solidFill>
                </a:ln>
                <a:solidFill>
                  <a:srgbClr val="1403EF"/>
                </a:solidFill>
              </a:rPr>
              <a:t>señales y prodigios con rapidez. </a:t>
            </a:r>
            <a:r>
              <a:rPr lang="es-ES" sz="3000" b="1" dirty="0" smtClean="0">
                <a:ln>
                  <a:solidFill>
                    <a:srgbClr val="1403EF"/>
                  </a:solidFill>
                </a:ln>
                <a:solidFill>
                  <a:srgbClr val="1403EF"/>
                </a:solidFill>
              </a:rPr>
              <a:t>La </a:t>
            </a:r>
            <a:r>
              <a:rPr lang="es-ES" sz="3000" b="1" dirty="0">
                <a:ln>
                  <a:solidFill>
                    <a:srgbClr val="1403EF"/>
                  </a:solidFill>
                </a:ln>
                <a:solidFill>
                  <a:srgbClr val="1403EF"/>
                </a:solidFill>
              </a:rPr>
              <a:t>naturaleza entera parece </a:t>
            </a:r>
            <a:r>
              <a:rPr lang="es-ES" sz="3000" b="1" dirty="0" smtClean="0">
                <a:ln>
                  <a:solidFill>
                    <a:srgbClr val="1403EF"/>
                  </a:solidFill>
                </a:ln>
                <a:solidFill>
                  <a:srgbClr val="1403EF"/>
                </a:solidFill>
              </a:rPr>
              <a:t>trastornada. Los </a:t>
            </a:r>
            <a:r>
              <a:rPr lang="es-ES" sz="3000" b="1" dirty="0">
                <a:ln>
                  <a:solidFill>
                    <a:srgbClr val="1403EF"/>
                  </a:solidFill>
                </a:ln>
                <a:solidFill>
                  <a:srgbClr val="1403EF"/>
                </a:solidFill>
              </a:rPr>
              <a:t>ríos dejan de correr. </a:t>
            </a:r>
            <a:endParaRPr lang="es-ES" sz="3000" b="1" dirty="0" smtClean="0">
              <a:ln>
                <a:solidFill>
                  <a:srgbClr val="1403EF"/>
                </a:solidFill>
              </a:ln>
              <a:solidFill>
                <a:srgbClr val="1403EF"/>
              </a:solidFill>
            </a:endParaRPr>
          </a:p>
          <a:p>
            <a:pPr marL="457200" indent="-457200">
              <a:buFont typeface="Arial" panose="020B0604020202020204" pitchFamily="34" charset="0"/>
              <a:buChar char="•"/>
            </a:pPr>
            <a:r>
              <a:rPr lang="es-ES" sz="3000" b="1" dirty="0" smtClean="0">
                <a:ln>
                  <a:solidFill>
                    <a:schemeClr val="bg1"/>
                  </a:solidFill>
                </a:ln>
                <a:solidFill>
                  <a:schemeClr val="bg1"/>
                </a:solidFill>
              </a:rPr>
              <a:t>Nubes </a:t>
            </a:r>
            <a:r>
              <a:rPr lang="es-ES" sz="3000" b="1" dirty="0">
                <a:ln>
                  <a:solidFill>
                    <a:schemeClr val="bg1"/>
                  </a:solidFill>
                </a:ln>
                <a:solidFill>
                  <a:schemeClr val="bg1"/>
                </a:solidFill>
              </a:rPr>
              <a:t>negras y pesadas se levantan y chocan unas con otras</a:t>
            </a:r>
            <a:r>
              <a:rPr lang="es-ES" sz="3000" b="1" dirty="0" smtClean="0">
                <a:ln>
                  <a:solidFill>
                    <a:schemeClr val="bg1"/>
                  </a:solidFill>
                </a:ln>
                <a:solidFill>
                  <a:schemeClr val="bg1"/>
                </a:solidFill>
              </a:rPr>
              <a:t>.</a:t>
            </a:r>
          </a:p>
          <a:p>
            <a:pPr marL="457200" indent="-457200">
              <a:buFont typeface="Arial" panose="020B0604020202020204" pitchFamily="34" charset="0"/>
              <a:buChar char="•"/>
            </a:pPr>
            <a:r>
              <a:rPr lang="es-ES" sz="3000" b="1" dirty="0" smtClean="0">
                <a:ln>
                  <a:solidFill>
                    <a:srgbClr val="1403EF"/>
                  </a:solidFill>
                </a:ln>
                <a:solidFill>
                  <a:srgbClr val="1403EF"/>
                </a:solidFill>
              </a:rPr>
              <a:t>Se oye la </a:t>
            </a:r>
            <a:r>
              <a:rPr lang="es-ES" sz="3000" b="1" dirty="0">
                <a:ln>
                  <a:solidFill>
                    <a:srgbClr val="1403EF"/>
                  </a:solidFill>
                </a:ln>
                <a:solidFill>
                  <a:srgbClr val="1403EF"/>
                </a:solidFill>
              </a:rPr>
              <a:t>voz de Dios semejante al ruido de muchas aguas, diciendo: “Hecho es”. </a:t>
            </a:r>
          </a:p>
        </p:txBody>
      </p:sp>
    </p:spTree>
    <p:extLst>
      <p:ext uri="{BB962C8B-B14F-4D97-AF65-F5344CB8AC3E}">
        <p14:creationId xmlns:p14="http://schemas.microsoft.com/office/powerpoint/2010/main" val="387228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2133" y="1109217"/>
            <a:ext cx="8318170" cy="483209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457200" indent="-457200">
              <a:buFont typeface="Arial" panose="020B0604020202020204" pitchFamily="34" charset="0"/>
              <a:buChar char="•"/>
            </a:pPr>
            <a:r>
              <a:rPr lang="es-ES" sz="2800" b="1" dirty="0" smtClean="0">
                <a:ln>
                  <a:solidFill>
                    <a:srgbClr val="1403EF"/>
                  </a:solidFill>
                </a:ln>
                <a:solidFill>
                  <a:srgbClr val="1403EF"/>
                </a:solidFill>
              </a:rPr>
              <a:t>Ocurre un </a:t>
            </a:r>
            <a:r>
              <a:rPr lang="es-ES" sz="2800" b="1" dirty="0">
                <a:ln>
                  <a:solidFill>
                    <a:srgbClr val="1403EF"/>
                  </a:solidFill>
                </a:ln>
                <a:solidFill>
                  <a:srgbClr val="1403EF"/>
                </a:solidFill>
              </a:rPr>
              <a:t>gran </a:t>
            </a:r>
            <a:r>
              <a:rPr lang="es-ES" sz="2800" b="1" dirty="0" smtClean="0">
                <a:ln>
                  <a:solidFill>
                    <a:srgbClr val="1403EF"/>
                  </a:solidFill>
                </a:ln>
                <a:solidFill>
                  <a:srgbClr val="1403EF"/>
                </a:solidFill>
              </a:rPr>
              <a:t>terremoto. El </a:t>
            </a:r>
            <a:r>
              <a:rPr lang="es-ES" sz="2800" b="1" dirty="0">
                <a:ln>
                  <a:solidFill>
                    <a:srgbClr val="1403EF"/>
                  </a:solidFill>
                </a:ln>
                <a:solidFill>
                  <a:srgbClr val="1403EF"/>
                </a:solidFill>
              </a:rPr>
              <a:t>firmamento parece abrirse y cerrarse. La gloria del trono de Dios parece cruzar la atmósfera. </a:t>
            </a:r>
            <a:endParaRPr lang="es-ES" sz="2800" b="1" dirty="0" smtClean="0">
              <a:ln>
                <a:solidFill>
                  <a:srgbClr val="1403EF"/>
                </a:solidFill>
              </a:ln>
              <a:solidFill>
                <a:srgbClr val="1403EF"/>
              </a:solidFill>
            </a:endParaRPr>
          </a:p>
          <a:p>
            <a:pPr marL="457200" indent="-457200">
              <a:buFont typeface="Arial" panose="020B0604020202020204" pitchFamily="34" charset="0"/>
              <a:buChar char="•"/>
            </a:pPr>
            <a:r>
              <a:rPr lang="es-ES" sz="2800" b="1" dirty="0" smtClean="0">
                <a:ln>
                  <a:solidFill>
                    <a:schemeClr val="bg1"/>
                  </a:solidFill>
                </a:ln>
                <a:solidFill>
                  <a:schemeClr val="bg1"/>
                </a:solidFill>
              </a:rPr>
              <a:t>Los </a:t>
            </a:r>
            <a:r>
              <a:rPr lang="es-ES" sz="2800" b="1" dirty="0">
                <a:ln>
                  <a:solidFill>
                    <a:schemeClr val="bg1"/>
                  </a:solidFill>
                </a:ln>
                <a:solidFill>
                  <a:schemeClr val="bg1"/>
                </a:solidFill>
              </a:rPr>
              <a:t>montes son </a:t>
            </a:r>
            <a:r>
              <a:rPr lang="es-ES" sz="2800" b="1" dirty="0" smtClean="0">
                <a:ln>
                  <a:solidFill>
                    <a:schemeClr val="bg1"/>
                  </a:solidFill>
                </a:ln>
                <a:solidFill>
                  <a:schemeClr val="bg1"/>
                </a:solidFill>
              </a:rPr>
              <a:t>movidos al </a:t>
            </a:r>
            <a:r>
              <a:rPr lang="es-ES" sz="2800" b="1" dirty="0">
                <a:ln>
                  <a:solidFill>
                    <a:schemeClr val="bg1"/>
                  </a:solidFill>
                </a:ln>
                <a:solidFill>
                  <a:schemeClr val="bg1"/>
                </a:solidFill>
              </a:rPr>
              <a:t>soplo del </a:t>
            </a:r>
            <a:r>
              <a:rPr lang="es-ES" sz="2800" b="1" dirty="0" smtClean="0">
                <a:ln>
                  <a:solidFill>
                    <a:schemeClr val="bg1"/>
                  </a:solidFill>
                </a:ln>
                <a:solidFill>
                  <a:schemeClr val="bg1"/>
                </a:solidFill>
              </a:rPr>
              <a:t>viento.</a:t>
            </a:r>
          </a:p>
          <a:p>
            <a:pPr marL="457200" indent="-457200">
              <a:buFont typeface="Arial" panose="020B0604020202020204" pitchFamily="34" charset="0"/>
              <a:buChar char="•"/>
            </a:pPr>
            <a:r>
              <a:rPr lang="es-ES" sz="2800" b="1" dirty="0">
                <a:ln>
                  <a:solidFill>
                    <a:srgbClr val="1403EF"/>
                  </a:solidFill>
                </a:ln>
                <a:solidFill>
                  <a:srgbClr val="1403EF"/>
                </a:solidFill>
              </a:rPr>
              <a:t>L</a:t>
            </a:r>
            <a:r>
              <a:rPr lang="es-ES" sz="2800" b="1" dirty="0" smtClean="0">
                <a:ln>
                  <a:solidFill>
                    <a:srgbClr val="1403EF"/>
                  </a:solidFill>
                </a:ln>
                <a:solidFill>
                  <a:srgbClr val="1403EF"/>
                </a:solidFill>
              </a:rPr>
              <a:t>as </a:t>
            </a:r>
            <a:r>
              <a:rPr lang="es-ES" sz="2800" b="1" dirty="0">
                <a:ln>
                  <a:solidFill>
                    <a:srgbClr val="1403EF"/>
                  </a:solidFill>
                </a:ln>
                <a:solidFill>
                  <a:srgbClr val="1403EF"/>
                </a:solidFill>
              </a:rPr>
              <a:t>rocas quebrantadas se esparcen por todos lados. </a:t>
            </a:r>
            <a:endParaRPr lang="es-ES" sz="2800" b="1" dirty="0" smtClean="0">
              <a:ln>
                <a:solidFill>
                  <a:srgbClr val="1403EF"/>
                </a:solidFill>
              </a:ln>
              <a:solidFill>
                <a:srgbClr val="1403EF"/>
              </a:solidFill>
            </a:endParaRPr>
          </a:p>
          <a:p>
            <a:pPr marL="457200" indent="-457200">
              <a:buFont typeface="Arial" panose="020B0604020202020204" pitchFamily="34" charset="0"/>
              <a:buChar char="•"/>
            </a:pPr>
            <a:r>
              <a:rPr lang="es-ES" sz="2800" b="1" dirty="0" smtClean="0">
                <a:ln>
                  <a:solidFill>
                    <a:schemeClr val="bg1"/>
                  </a:solidFill>
                </a:ln>
                <a:solidFill>
                  <a:schemeClr val="bg1"/>
                </a:solidFill>
              </a:rPr>
              <a:t>Se </a:t>
            </a:r>
            <a:r>
              <a:rPr lang="es-ES" sz="2800" b="1" dirty="0">
                <a:ln>
                  <a:solidFill>
                    <a:schemeClr val="bg1"/>
                  </a:solidFill>
                </a:ln>
                <a:solidFill>
                  <a:schemeClr val="bg1"/>
                </a:solidFill>
              </a:rPr>
              <a:t>oye un estruendo como de cercana tempestad. </a:t>
            </a:r>
            <a:endParaRPr lang="es-ES" sz="2800" b="1" dirty="0" smtClean="0">
              <a:ln>
                <a:solidFill>
                  <a:schemeClr val="bg1"/>
                </a:solidFill>
              </a:ln>
              <a:solidFill>
                <a:schemeClr val="bg1"/>
              </a:solidFill>
            </a:endParaRPr>
          </a:p>
          <a:p>
            <a:pPr marL="457200" indent="-457200">
              <a:buFont typeface="Arial" panose="020B0604020202020204" pitchFamily="34" charset="0"/>
              <a:buChar char="•"/>
            </a:pPr>
            <a:r>
              <a:rPr lang="es-ES" sz="2800" b="1" dirty="0" smtClean="0">
                <a:ln>
                  <a:solidFill>
                    <a:srgbClr val="1403EF"/>
                  </a:solidFill>
                </a:ln>
                <a:solidFill>
                  <a:srgbClr val="1403EF"/>
                </a:solidFill>
              </a:rPr>
              <a:t>El </a:t>
            </a:r>
            <a:r>
              <a:rPr lang="es-ES" sz="2800" b="1" dirty="0">
                <a:ln>
                  <a:solidFill>
                    <a:srgbClr val="1403EF"/>
                  </a:solidFill>
                </a:ln>
                <a:solidFill>
                  <a:srgbClr val="1403EF"/>
                </a:solidFill>
              </a:rPr>
              <a:t>mar es azotado con furor. Se oye el silbido del huracán, como voz de demonios en misión de destrucción</a:t>
            </a:r>
            <a:r>
              <a:rPr lang="es-ES" sz="2800" b="1" dirty="0" smtClean="0">
                <a:ln>
                  <a:solidFill>
                    <a:srgbClr val="1403EF"/>
                  </a:solidFill>
                </a:ln>
                <a:solidFill>
                  <a:srgbClr val="1403EF"/>
                </a:solidFill>
              </a:rPr>
              <a:t>.</a:t>
            </a:r>
          </a:p>
        </p:txBody>
      </p:sp>
    </p:spTree>
    <p:extLst>
      <p:ext uri="{BB962C8B-B14F-4D97-AF65-F5344CB8AC3E}">
        <p14:creationId xmlns:p14="http://schemas.microsoft.com/office/powerpoint/2010/main" val="222196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14696" y="1051411"/>
            <a:ext cx="8514609" cy="483209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457200" indent="-457200">
              <a:buFont typeface="Arial" panose="020B0604020202020204" pitchFamily="34" charset="0"/>
              <a:buChar char="•"/>
            </a:pPr>
            <a:r>
              <a:rPr lang="es-CO" sz="2800" b="1" dirty="0">
                <a:ln>
                  <a:solidFill>
                    <a:schemeClr val="bg1"/>
                  </a:solidFill>
                </a:ln>
                <a:solidFill>
                  <a:schemeClr val="bg1"/>
                </a:solidFill>
              </a:rPr>
              <a:t>Toda la tierra se alborota e hincha como las olas del mar. Su superficie se raja. Sus mismos fundamentos parecen ceder. </a:t>
            </a:r>
            <a:endParaRPr lang="es-ES" sz="2800" b="1" dirty="0" smtClean="0">
              <a:ln>
                <a:solidFill>
                  <a:schemeClr val="bg1"/>
                </a:solidFill>
              </a:ln>
              <a:solidFill>
                <a:schemeClr val="bg1"/>
              </a:solidFill>
            </a:endParaRPr>
          </a:p>
          <a:p>
            <a:pPr marL="457200" indent="-457200">
              <a:buFont typeface="Arial" panose="020B0604020202020204" pitchFamily="34" charset="0"/>
              <a:buChar char="•"/>
            </a:pPr>
            <a:r>
              <a:rPr lang="es-ES" sz="2800" b="1" dirty="0" smtClean="0">
                <a:ln>
                  <a:solidFill>
                    <a:srgbClr val="1403EF"/>
                  </a:solidFill>
                </a:ln>
                <a:solidFill>
                  <a:srgbClr val="1403EF"/>
                </a:solidFill>
              </a:rPr>
              <a:t>Se hunden </a:t>
            </a:r>
            <a:r>
              <a:rPr lang="es-ES" sz="2800" b="1" dirty="0">
                <a:ln>
                  <a:solidFill>
                    <a:srgbClr val="1403EF"/>
                  </a:solidFill>
                </a:ln>
                <a:solidFill>
                  <a:srgbClr val="1403EF"/>
                </a:solidFill>
              </a:rPr>
              <a:t>cordilleras. Desaparecen islas habitadas. </a:t>
            </a:r>
            <a:endParaRPr lang="es-ES" sz="2800" b="1" dirty="0" smtClean="0">
              <a:ln>
                <a:solidFill>
                  <a:srgbClr val="1403EF"/>
                </a:solidFill>
              </a:ln>
              <a:solidFill>
                <a:srgbClr val="1403EF"/>
              </a:solidFill>
            </a:endParaRPr>
          </a:p>
          <a:p>
            <a:pPr marL="457200" indent="-457200">
              <a:buFont typeface="Arial" panose="020B0604020202020204" pitchFamily="34" charset="0"/>
              <a:buChar char="•"/>
            </a:pPr>
            <a:r>
              <a:rPr lang="es-ES" sz="2800" b="1" dirty="0" smtClean="0">
                <a:ln>
                  <a:solidFill>
                    <a:schemeClr val="bg1"/>
                  </a:solidFill>
                </a:ln>
                <a:solidFill>
                  <a:schemeClr val="bg1"/>
                </a:solidFill>
              </a:rPr>
              <a:t>Puertos marítimos son </a:t>
            </a:r>
            <a:r>
              <a:rPr lang="es-ES" sz="2800" b="1" dirty="0">
                <a:ln>
                  <a:solidFill>
                    <a:schemeClr val="bg1"/>
                  </a:solidFill>
                </a:ln>
                <a:solidFill>
                  <a:schemeClr val="bg1"/>
                </a:solidFill>
              </a:rPr>
              <a:t>tragados por las enfurecidas </a:t>
            </a:r>
            <a:r>
              <a:rPr lang="es-ES" sz="2800" b="1" dirty="0" smtClean="0">
                <a:ln>
                  <a:solidFill>
                    <a:schemeClr val="bg1"/>
                  </a:solidFill>
                </a:ln>
                <a:solidFill>
                  <a:schemeClr val="bg1"/>
                </a:solidFill>
              </a:rPr>
              <a:t>olas, Las </a:t>
            </a:r>
            <a:r>
              <a:rPr lang="es-ES" sz="2800" b="1" dirty="0">
                <a:ln>
                  <a:solidFill>
                    <a:schemeClr val="bg1"/>
                  </a:solidFill>
                </a:ln>
                <a:solidFill>
                  <a:schemeClr val="bg1"/>
                </a:solidFill>
              </a:rPr>
              <a:t>más soberbias ciudades </a:t>
            </a:r>
            <a:r>
              <a:rPr lang="es-ES" sz="2800" b="1" dirty="0" smtClean="0">
                <a:ln>
                  <a:solidFill>
                    <a:schemeClr val="bg1"/>
                  </a:solidFill>
                </a:ln>
                <a:solidFill>
                  <a:schemeClr val="bg1"/>
                </a:solidFill>
              </a:rPr>
              <a:t>son arrasadas.</a:t>
            </a:r>
          </a:p>
          <a:p>
            <a:pPr marL="457200" indent="-457200">
              <a:buFont typeface="Arial" panose="020B0604020202020204" pitchFamily="34" charset="0"/>
              <a:buChar char="•"/>
            </a:pPr>
            <a:r>
              <a:rPr lang="es-ES" sz="2800" b="1" dirty="0" smtClean="0">
                <a:ln>
                  <a:solidFill>
                    <a:srgbClr val="1403EF"/>
                  </a:solidFill>
                </a:ln>
                <a:solidFill>
                  <a:srgbClr val="1403EF"/>
                </a:solidFill>
              </a:rPr>
              <a:t>Los </a:t>
            </a:r>
            <a:r>
              <a:rPr lang="es-ES" sz="2800" b="1" dirty="0">
                <a:ln>
                  <a:solidFill>
                    <a:srgbClr val="1403EF"/>
                  </a:solidFill>
                </a:ln>
                <a:solidFill>
                  <a:srgbClr val="1403EF"/>
                </a:solidFill>
              </a:rPr>
              <a:t>palacios suntuosos </a:t>
            </a:r>
            <a:r>
              <a:rPr lang="es-ES" sz="2800" b="1" dirty="0" smtClean="0">
                <a:ln>
                  <a:solidFill>
                    <a:srgbClr val="1403EF"/>
                  </a:solidFill>
                </a:ln>
                <a:solidFill>
                  <a:srgbClr val="1403EF"/>
                </a:solidFill>
              </a:rPr>
              <a:t>caen </a:t>
            </a:r>
            <a:r>
              <a:rPr lang="es-ES" sz="2800" b="1" dirty="0">
                <a:ln>
                  <a:solidFill>
                    <a:srgbClr val="1403EF"/>
                  </a:solidFill>
                </a:ln>
                <a:solidFill>
                  <a:srgbClr val="1403EF"/>
                </a:solidFill>
              </a:rPr>
              <a:t>en </a:t>
            </a:r>
            <a:r>
              <a:rPr lang="es-ES" sz="2800" b="1" dirty="0" smtClean="0">
                <a:ln>
                  <a:solidFill>
                    <a:srgbClr val="1403EF"/>
                  </a:solidFill>
                </a:ln>
                <a:solidFill>
                  <a:srgbClr val="1403EF"/>
                </a:solidFill>
              </a:rPr>
              <a:t>ruinas. </a:t>
            </a:r>
          </a:p>
          <a:p>
            <a:pPr marL="457200" indent="-457200">
              <a:buFont typeface="Arial" panose="020B0604020202020204" pitchFamily="34" charset="0"/>
              <a:buChar char="•"/>
            </a:pPr>
            <a:r>
              <a:rPr lang="es-ES" sz="2800" b="1" dirty="0" smtClean="0">
                <a:ln>
                  <a:solidFill>
                    <a:schemeClr val="bg1"/>
                  </a:solidFill>
                </a:ln>
                <a:solidFill>
                  <a:schemeClr val="bg1"/>
                </a:solidFill>
              </a:rPr>
              <a:t>Los </a:t>
            </a:r>
            <a:r>
              <a:rPr lang="es-ES" sz="2800" b="1" dirty="0">
                <a:ln>
                  <a:solidFill>
                    <a:schemeClr val="bg1"/>
                  </a:solidFill>
                </a:ln>
                <a:solidFill>
                  <a:schemeClr val="bg1"/>
                </a:solidFill>
              </a:rPr>
              <a:t>muros de las cárceles se parten de arriba abajo, y son libertados los hijos de </a:t>
            </a:r>
            <a:r>
              <a:rPr lang="es-ES" sz="2800" b="1" dirty="0" smtClean="0">
                <a:ln>
                  <a:solidFill>
                    <a:schemeClr val="bg1"/>
                  </a:solidFill>
                </a:ln>
                <a:solidFill>
                  <a:schemeClr val="bg1"/>
                </a:solidFill>
              </a:rPr>
              <a:t>Dios. </a:t>
            </a:r>
            <a:endParaRPr lang="es-ES" sz="2800" b="1" dirty="0">
              <a:ln>
                <a:solidFill>
                  <a:schemeClr val="bg1"/>
                </a:solidFill>
              </a:ln>
              <a:solidFill>
                <a:schemeClr val="bg1"/>
              </a:solidFill>
            </a:endParaRPr>
          </a:p>
        </p:txBody>
      </p:sp>
    </p:spTree>
    <p:extLst>
      <p:ext uri="{BB962C8B-B14F-4D97-AF65-F5344CB8AC3E}">
        <p14:creationId xmlns:p14="http://schemas.microsoft.com/office/powerpoint/2010/main" val="318866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25095" y="572171"/>
            <a:ext cx="7493810" cy="175432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ES" sz="3600" b="1" dirty="0">
                <a:ln>
                  <a:solidFill>
                    <a:srgbClr val="FF0000"/>
                  </a:solidFill>
                </a:ln>
                <a:solidFill>
                  <a:srgbClr val="FF0000"/>
                </a:solidFill>
              </a:rPr>
              <a:t>Eventos que </a:t>
            </a:r>
            <a:r>
              <a:rPr lang="es-ES" sz="3600" b="1" dirty="0" smtClean="0">
                <a:ln>
                  <a:solidFill>
                    <a:srgbClr val="FF0000"/>
                  </a:solidFill>
                </a:ln>
                <a:solidFill>
                  <a:srgbClr val="FF0000"/>
                </a:solidFill>
              </a:rPr>
              <a:t>ocurren entre la resurrección especial y la Venida del Señor </a:t>
            </a:r>
            <a:r>
              <a:rPr lang="es-ES" sz="3600" b="1" dirty="0">
                <a:ln>
                  <a:solidFill>
                    <a:srgbClr val="FF0000"/>
                  </a:solidFill>
                </a:ln>
                <a:solidFill>
                  <a:srgbClr val="FF0000"/>
                </a:solidFill>
              </a:rPr>
              <a:t>según White.</a:t>
            </a:r>
          </a:p>
        </p:txBody>
      </p:sp>
      <p:sp>
        <p:nvSpPr>
          <p:cNvPr id="2" name="Rectángulo 1"/>
          <p:cNvSpPr/>
          <p:nvPr/>
        </p:nvSpPr>
        <p:spPr>
          <a:xfrm>
            <a:off x="569896" y="2752601"/>
            <a:ext cx="8004209" cy="35394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457200" indent="-457200">
              <a:buFont typeface="Arial" panose="020B0604020202020204" pitchFamily="34" charset="0"/>
              <a:buChar char="•"/>
            </a:pPr>
            <a:r>
              <a:rPr lang="es-ES" sz="2800" b="1" dirty="0">
                <a:ln>
                  <a:solidFill>
                    <a:srgbClr val="1403EF"/>
                  </a:solidFill>
                </a:ln>
                <a:solidFill>
                  <a:srgbClr val="1403EF"/>
                </a:solidFill>
              </a:rPr>
              <a:t>E</a:t>
            </a:r>
            <a:r>
              <a:rPr lang="es-ES" sz="2800" b="1" dirty="0" smtClean="0">
                <a:ln>
                  <a:solidFill>
                    <a:srgbClr val="1403EF"/>
                  </a:solidFill>
                </a:ln>
                <a:solidFill>
                  <a:srgbClr val="1403EF"/>
                </a:solidFill>
              </a:rPr>
              <a:t>l </a:t>
            </a:r>
            <a:r>
              <a:rPr lang="es-ES" sz="2800" b="1" dirty="0">
                <a:ln>
                  <a:solidFill>
                    <a:srgbClr val="1403EF"/>
                  </a:solidFill>
                </a:ln>
                <a:solidFill>
                  <a:srgbClr val="1403EF"/>
                </a:solidFill>
              </a:rPr>
              <a:t>sol se abre paso de vez en </a:t>
            </a:r>
            <a:r>
              <a:rPr lang="es-ES" sz="2800" b="1" dirty="0" smtClean="0">
                <a:ln>
                  <a:solidFill>
                    <a:srgbClr val="1403EF"/>
                  </a:solidFill>
                </a:ln>
                <a:solidFill>
                  <a:srgbClr val="1403EF"/>
                </a:solidFill>
              </a:rPr>
              <a:t>cuando. </a:t>
            </a:r>
          </a:p>
          <a:p>
            <a:pPr marL="457200" indent="-457200">
              <a:buFont typeface="Arial" panose="020B0604020202020204" pitchFamily="34" charset="0"/>
              <a:buChar char="•"/>
            </a:pPr>
            <a:r>
              <a:rPr lang="es-ES" sz="2800" b="1" dirty="0" smtClean="0">
                <a:ln>
                  <a:solidFill>
                    <a:schemeClr val="bg1"/>
                  </a:solidFill>
                </a:ln>
                <a:solidFill>
                  <a:schemeClr val="bg1"/>
                </a:solidFill>
              </a:rPr>
              <a:t>Fieros </a:t>
            </a:r>
            <a:r>
              <a:rPr lang="es-ES" sz="2800" b="1" dirty="0">
                <a:ln>
                  <a:solidFill>
                    <a:schemeClr val="bg1"/>
                  </a:solidFill>
                </a:ln>
                <a:solidFill>
                  <a:schemeClr val="bg1"/>
                </a:solidFill>
              </a:rPr>
              <a:t>relámpagos rasgan el cielo con </a:t>
            </a:r>
            <a:r>
              <a:rPr lang="es-ES" sz="2800" b="1" dirty="0" smtClean="0">
                <a:ln>
                  <a:solidFill>
                    <a:schemeClr val="bg1"/>
                  </a:solidFill>
                </a:ln>
                <a:solidFill>
                  <a:schemeClr val="bg1"/>
                </a:solidFill>
              </a:rPr>
              <a:t> fragor</a:t>
            </a:r>
            <a:r>
              <a:rPr lang="es-ES" sz="2800" b="1" dirty="0">
                <a:ln>
                  <a:solidFill>
                    <a:schemeClr val="bg1"/>
                  </a:solidFill>
                </a:ln>
                <a:solidFill>
                  <a:schemeClr val="bg1"/>
                </a:solidFill>
              </a:rPr>
              <a:t>, envolviendo a la tierra en </a:t>
            </a:r>
            <a:r>
              <a:rPr lang="es-ES" sz="2800" b="1" dirty="0" smtClean="0">
                <a:ln>
                  <a:solidFill>
                    <a:schemeClr val="bg1"/>
                  </a:solidFill>
                </a:ln>
                <a:solidFill>
                  <a:schemeClr val="bg1"/>
                </a:solidFill>
              </a:rPr>
              <a:t>       claridad </a:t>
            </a:r>
            <a:r>
              <a:rPr lang="es-ES" sz="2800" b="1" dirty="0">
                <a:ln>
                  <a:solidFill>
                    <a:schemeClr val="bg1"/>
                  </a:solidFill>
                </a:ln>
                <a:solidFill>
                  <a:schemeClr val="bg1"/>
                </a:solidFill>
              </a:rPr>
              <a:t>de llamaradas. </a:t>
            </a:r>
            <a:endParaRPr lang="es-ES" sz="2800" b="1" dirty="0" smtClean="0">
              <a:ln>
                <a:solidFill>
                  <a:schemeClr val="bg1"/>
                </a:solidFill>
              </a:ln>
              <a:solidFill>
                <a:schemeClr val="bg1"/>
              </a:solidFill>
            </a:endParaRPr>
          </a:p>
          <a:p>
            <a:pPr marL="457200" indent="-457200">
              <a:buFont typeface="Arial" panose="020B0604020202020204" pitchFamily="34" charset="0"/>
              <a:buChar char="•"/>
            </a:pPr>
            <a:r>
              <a:rPr lang="es-ES" sz="2800" b="1" dirty="0" smtClean="0">
                <a:ln>
                  <a:solidFill>
                    <a:srgbClr val="1403EF"/>
                  </a:solidFill>
                </a:ln>
                <a:solidFill>
                  <a:srgbClr val="1403EF"/>
                </a:solidFill>
              </a:rPr>
              <a:t>Densas nubes cubren el firmamento. </a:t>
            </a:r>
          </a:p>
          <a:p>
            <a:pPr marL="457200" indent="-457200">
              <a:buFont typeface="Arial" panose="020B0604020202020204" pitchFamily="34" charset="0"/>
              <a:buChar char="•"/>
            </a:pPr>
            <a:r>
              <a:rPr lang="es-ES" sz="2800" b="1" dirty="0">
                <a:ln>
                  <a:solidFill>
                    <a:schemeClr val="bg1"/>
                  </a:solidFill>
                </a:ln>
                <a:solidFill>
                  <a:schemeClr val="bg1"/>
                </a:solidFill>
              </a:rPr>
              <a:t>S</a:t>
            </a:r>
            <a:r>
              <a:rPr lang="es-ES" sz="2800" b="1" dirty="0" smtClean="0">
                <a:ln>
                  <a:solidFill>
                    <a:schemeClr val="bg1"/>
                  </a:solidFill>
                </a:ln>
                <a:solidFill>
                  <a:schemeClr val="bg1"/>
                </a:solidFill>
              </a:rPr>
              <a:t>e </a:t>
            </a:r>
            <a:r>
              <a:rPr lang="es-ES" sz="2800" b="1" dirty="0">
                <a:ln>
                  <a:solidFill>
                    <a:schemeClr val="bg1"/>
                  </a:solidFill>
                </a:ln>
                <a:solidFill>
                  <a:schemeClr val="bg1"/>
                </a:solidFill>
              </a:rPr>
              <a:t>oyen voces misteriosas y terribles que anuncian la condenación de los impíos. </a:t>
            </a:r>
            <a:endParaRPr lang="es-ES" sz="2800" b="1" dirty="0" smtClean="0">
              <a:ln>
                <a:solidFill>
                  <a:schemeClr val="bg1"/>
                </a:solidFill>
              </a:ln>
              <a:solidFill>
                <a:schemeClr val="bg1"/>
              </a:solidFill>
            </a:endParaRPr>
          </a:p>
          <a:p>
            <a:pPr marL="457200" indent="-457200">
              <a:buFont typeface="Arial" panose="020B0604020202020204" pitchFamily="34" charset="0"/>
              <a:buChar char="•"/>
            </a:pPr>
            <a:r>
              <a:rPr lang="es-ES" sz="2800" b="1" dirty="0" smtClean="0">
                <a:ln>
                  <a:solidFill>
                    <a:srgbClr val="1403EF"/>
                  </a:solidFill>
                </a:ln>
                <a:solidFill>
                  <a:srgbClr val="1403EF"/>
                </a:solidFill>
              </a:rPr>
              <a:t>Los impíos tiemblan </a:t>
            </a:r>
            <a:r>
              <a:rPr lang="es-ES" sz="2800" b="1" dirty="0">
                <a:ln>
                  <a:solidFill>
                    <a:srgbClr val="1403EF"/>
                  </a:solidFill>
                </a:ln>
                <a:solidFill>
                  <a:srgbClr val="1403EF"/>
                </a:solidFill>
              </a:rPr>
              <a:t>de terror. </a:t>
            </a:r>
            <a:endParaRPr lang="es-ES" sz="2800" b="1" dirty="0" smtClean="0">
              <a:ln>
                <a:solidFill>
                  <a:srgbClr val="1403EF"/>
                </a:solidFill>
              </a:ln>
              <a:solidFill>
                <a:srgbClr val="1403EF"/>
              </a:solidFill>
            </a:endParaRPr>
          </a:p>
        </p:txBody>
      </p:sp>
    </p:spTree>
    <p:extLst>
      <p:ext uri="{BB962C8B-B14F-4D97-AF65-F5344CB8AC3E}">
        <p14:creationId xmlns:p14="http://schemas.microsoft.com/office/powerpoint/2010/main" val="6877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5607" y="961556"/>
            <a:ext cx="8352786" cy="526297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457200" indent="-457200">
              <a:buFont typeface="Arial" panose="020B0604020202020204" pitchFamily="34" charset="0"/>
              <a:buChar char="•"/>
            </a:pPr>
            <a:r>
              <a:rPr lang="es-CO" sz="2800" b="1" dirty="0">
                <a:ln>
                  <a:solidFill>
                    <a:sysClr val="windowText" lastClr="000000"/>
                  </a:solidFill>
                </a:ln>
                <a:solidFill>
                  <a:sysClr val="windowText" lastClr="000000"/>
                </a:solidFill>
              </a:rPr>
              <a:t>Los demonios confiesan la divinidad de Cristo y tiemblan ante su </a:t>
            </a:r>
            <a:r>
              <a:rPr lang="es-CO" sz="2800" b="1" dirty="0" smtClean="0">
                <a:ln>
                  <a:solidFill>
                    <a:sysClr val="windowText" lastClr="000000"/>
                  </a:solidFill>
                </a:ln>
                <a:solidFill>
                  <a:sysClr val="windowText" lastClr="000000"/>
                </a:solidFill>
              </a:rPr>
              <a:t>poder. </a:t>
            </a:r>
          </a:p>
          <a:p>
            <a:pPr marL="457200" indent="-457200">
              <a:buFont typeface="Arial" panose="020B0604020202020204" pitchFamily="34" charset="0"/>
              <a:buChar char="•"/>
            </a:pPr>
            <a:r>
              <a:rPr lang="es-CO" sz="2800" b="1" dirty="0" smtClean="0">
                <a:ln>
                  <a:solidFill>
                    <a:srgbClr val="1403EF"/>
                  </a:solidFill>
                </a:ln>
                <a:solidFill>
                  <a:srgbClr val="1403EF"/>
                </a:solidFill>
              </a:rPr>
              <a:t>Los impíos </a:t>
            </a:r>
            <a:r>
              <a:rPr lang="es-CO" sz="2800" b="1" dirty="0">
                <a:ln>
                  <a:solidFill>
                    <a:srgbClr val="1403EF"/>
                  </a:solidFill>
                </a:ln>
                <a:solidFill>
                  <a:srgbClr val="1403EF"/>
                </a:solidFill>
              </a:rPr>
              <a:t>claman por misericordia y se revuelcan </a:t>
            </a:r>
            <a:r>
              <a:rPr lang="es-CO" sz="2800" b="1" dirty="0" smtClean="0">
                <a:ln>
                  <a:solidFill>
                    <a:srgbClr val="1403EF"/>
                  </a:solidFill>
                </a:ln>
                <a:solidFill>
                  <a:srgbClr val="1403EF"/>
                </a:solidFill>
              </a:rPr>
              <a:t>de terror. </a:t>
            </a:r>
            <a:endParaRPr lang="es-ES" sz="2800" b="1" dirty="0" smtClean="0">
              <a:ln>
                <a:solidFill>
                  <a:srgbClr val="1403EF"/>
                </a:solidFill>
              </a:ln>
              <a:solidFill>
                <a:srgbClr val="1403EF"/>
              </a:solidFill>
            </a:endParaRPr>
          </a:p>
          <a:p>
            <a:pPr marL="457200" indent="-457200">
              <a:buFont typeface="Arial" panose="020B0604020202020204" pitchFamily="34" charset="0"/>
              <a:buChar char="•"/>
            </a:pPr>
            <a:r>
              <a:rPr lang="es-ES" sz="2800" b="1" dirty="0" smtClean="0">
                <a:ln>
                  <a:solidFill>
                    <a:schemeClr val="bg1"/>
                  </a:solidFill>
                </a:ln>
                <a:solidFill>
                  <a:schemeClr val="bg1"/>
                </a:solidFill>
              </a:rPr>
              <a:t>Una </a:t>
            </a:r>
            <a:r>
              <a:rPr lang="es-ES" sz="2800" b="1" dirty="0">
                <a:ln>
                  <a:solidFill>
                    <a:schemeClr val="bg1"/>
                  </a:solidFill>
                </a:ln>
                <a:solidFill>
                  <a:schemeClr val="bg1"/>
                </a:solidFill>
              </a:rPr>
              <a:t>estrella arroja rayos de </a:t>
            </a:r>
            <a:r>
              <a:rPr lang="es-ES" sz="2800" b="1" dirty="0" smtClean="0">
                <a:ln>
                  <a:solidFill>
                    <a:schemeClr val="bg1"/>
                  </a:solidFill>
                </a:ln>
                <a:solidFill>
                  <a:schemeClr val="bg1"/>
                </a:solidFill>
              </a:rPr>
              <a:t>luz. Significa </a:t>
            </a:r>
            <a:r>
              <a:rPr lang="es-ES" sz="2800" b="1" dirty="0">
                <a:ln>
                  <a:solidFill>
                    <a:schemeClr val="bg1"/>
                  </a:solidFill>
                </a:ln>
                <a:solidFill>
                  <a:schemeClr val="bg1"/>
                </a:solidFill>
              </a:rPr>
              <a:t>esperanza y júbilo para los fieles, pero severidad para los transgresores de la ley de Dios. </a:t>
            </a:r>
            <a:endParaRPr lang="es-ES" sz="2800" b="1" dirty="0" smtClean="0">
              <a:ln>
                <a:solidFill>
                  <a:schemeClr val="bg1"/>
                </a:solidFill>
              </a:ln>
              <a:solidFill>
                <a:schemeClr val="bg1"/>
              </a:solidFill>
            </a:endParaRPr>
          </a:p>
          <a:p>
            <a:pPr marL="457200" indent="-457200">
              <a:buFont typeface="Arial" panose="020B0604020202020204" pitchFamily="34" charset="0"/>
              <a:buChar char="•"/>
            </a:pPr>
            <a:r>
              <a:rPr lang="es-ES" sz="2800" b="1" dirty="0" smtClean="0">
                <a:ln>
                  <a:solidFill>
                    <a:srgbClr val="1403EF"/>
                  </a:solidFill>
                </a:ln>
                <a:solidFill>
                  <a:srgbClr val="1403EF"/>
                </a:solidFill>
              </a:rPr>
              <a:t>Los justos son transformados.</a:t>
            </a:r>
          </a:p>
          <a:p>
            <a:pPr marL="457200" indent="-457200">
              <a:buFont typeface="Arial" panose="020B0604020202020204" pitchFamily="34" charset="0"/>
              <a:buChar char="•"/>
            </a:pPr>
            <a:r>
              <a:rPr lang="es-ES" sz="2800" b="1" dirty="0">
                <a:ln>
                  <a:solidFill>
                    <a:schemeClr val="bg1"/>
                  </a:solidFill>
                </a:ln>
                <a:solidFill>
                  <a:schemeClr val="bg1"/>
                </a:solidFill>
              </a:rPr>
              <a:t>E</a:t>
            </a:r>
            <a:r>
              <a:rPr lang="es-ES" sz="2800" b="1" dirty="0" smtClean="0">
                <a:ln>
                  <a:solidFill>
                    <a:schemeClr val="bg1"/>
                  </a:solidFill>
                </a:ln>
                <a:solidFill>
                  <a:schemeClr val="bg1"/>
                </a:solidFill>
              </a:rPr>
              <a:t>l </a:t>
            </a:r>
            <a:r>
              <a:rPr lang="es-ES" sz="2800" b="1" dirty="0">
                <a:ln>
                  <a:solidFill>
                    <a:schemeClr val="bg1"/>
                  </a:solidFill>
                </a:ln>
                <a:solidFill>
                  <a:schemeClr val="bg1"/>
                </a:solidFill>
              </a:rPr>
              <a:t>cielo estrellado brilla con esplendor indescriptible en contraste con el firmamento negro y severo en ambos </a:t>
            </a:r>
            <a:r>
              <a:rPr lang="es-ES" sz="2800" b="1" dirty="0" smtClean="0">
                <a:ln>
                  <a:solidFill>
                    <a:schemeClr val="bg1"/>
                  </a:solidFill>
                </a:ln>
                <a:solidFill>
                  <a:schemeClr val="bg1"/>
                </a:solidFill>
              </a:rPr>
              <a:t>lados</a:t>
            </a:r>
            <a:r>
              <a:rPr lang="es-ES" sz="2800" b="1" dirty="0">
                <a:ln>
                  <a:solidFill>
                    <a:schemeClr val="bg1"/>
                  </a:solidFill>
                </a:ln>
                <a:solidFill>
                  <a:schemeClr val="bg1"/>
                </a:solidFill>
              </a:rPr>
              <a:t>.</a:t>
            </a:r>
          </a:p>
        </p:txBody>
      </p:sp>
    </p:spTree>
    <p:extLst>
      <p:ext uri="{BB962C8B-B14F-4D97-AF65-F5344CB8AC3E}">
        <p14:creationId xmlns:p14="http://schemas.microsoft.com/office/powerpoint/2010/main" val="343601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2503" y="1219132"/>
            <a:ext cx="7798994" cy="397031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457200" indent="-457200">
              <a:buFont typeface="Arial" panose="020B0604020202020204" pitchFamily="34" charset="0"/>
              <a:buChar char="•"/>
            </a:pPr>
            <a:r>
              <a:rPr lang="es-CO" sz="2800" b="1" dirty="0">
                <a:ln>
                  <a:solidFill>
                    <a:srgbClr val="1403EF"/>
                  </a:solidFill>
                </a:ln>
                <a:solidFill>
                  <a:srgbClr val="1403EF"/>
                </a:solidFill>
              </a:rPr>
              <a:t>La magnificencia de la ciudad celestial rebosa por </a:t>
            </a:r>
            <a:r>
              <a:rPr lang="es-CO" sz="2800" b="1" dirty="0" smtClean="0">
                <a:ln>
                  <a:solidFill>
                    <a:srgbClr val="1403EF"/>
                  </a:solidFill>
                </a:ln>
                <a:solidFill>
                  <a:srgbClr val="1403EF"/>
                </a:solidFill>
              </a:rPr>
              <a:t>sus </a:t>
            </a:r>
            <a:r>
              <a:rPr lang="es-CO" sz="2800" b="1" dirty="0">
                <a:ln>
                  <a:solidFill>
                    <a:srgbClr val="1403EF"/>
                  </a:solidFill>
                </a:ln>
                <a:solidFill>
                  <a:srgbClr val="1403EF"/>
                </a:solidFill>
              </a:rPr>
              <a:t>puertas </a:t>
            </a:r>
            <a:r>
              <a:rPr lang="es-CO" sz="2800" b="1" dirty="0" smtClean="0">
                <a:ln>
                  <a:solidFill>
                    <a:srgbClr val="1403EF"/>
                  </a:solidFill>
                </a:ln>
                <a:solidFill>
                  <a:srgbClr val="1403EF"/>
                </a:solidFill>
              </a:rPr>
              <a:t>entreabiertas.</a:t>
            </a:r>
            <a:endParaRPr lang="es-ES" sz="2800" b="1" dirty="0" smtClean="0">
              <a:ln>
                <a:solidFill>
                  <a:srgbClr val="1403EF"/>
                </a:solidFill>
              </a:ln>
              <a:solidFill>
                <a:srgbClr val="1403EF"/>
              </a:solidFill>
            </a:endParaRPr>
          </a:p>
          <a:p>
            <a:pPr marL="457200" indent="-457200">
              <a:buFont typeface="Arial" panose="020B0604020202020204" pitchFamily="34" charset="0"/>
              <a:buChar char="•"/>
            </a:pPr>
            <a:r>
              <a:rPr lang="es-ES" sz="2800" b="1" dirty="0" smtClean="0">
                <a:ln>
                  <a:solidFill>
                    <a:schemeClr val="bg1"/>
                  </a:solidFill>
                </a:ln>
                <a:solidFill>
                  <a:schemeClr val="bg1"/>
                </a:solidFill>
              </a:rPr>
              <a:t>Aparece </a:t>
            </a:r>
            <a:r>
              <a:rPr lang="es-ES" sz="2800" b="1" dirty="0">
                <a:ln>
                  <a:solidFill>
                    <a:schemeClr val="bg1"/>
                  </a:solidFill>
                </a:ln>
                <a:solidFill>
                  <a:schemeClr val="bg1"/>
                </a:solidFill>
              </a:rPr>
              <a:t>en el cielo una mano que sostiene </a:t>
            </a:r>
            <a:r>
              <a:rPr lang="es-ES" sz="2800" b="1" dirty="0" smtClean="0">
                <a:ln>
                  <a:solidFill>
                    <a:schemeClr val="bg1"/>
                  </a:solidFill>
                </a:ln>
                <a:solidFill>
                  <a:schemeClr val="bg1"/>
                </a:solidFill>
              </a:rPr>
              <a:t>las dos </a:t>
            </a:r>
            <a:r>
              <a:rPr lang="es-ES" sz="2800" b="1" dirty="0">
                <a:ln>
                  <a:solidFill>
                    <a:schemeClr val="bg1"/>
                  </a:solidFill>
                </a:ln>
                <a:solidFill>
                  <a:schemeClr val="bg1"/>
                </a:solidFill>
              </a:rPr>
              <a:t>tablas de piedra </a:t>
            </a:r>
            <a:r>
              <a:rPr lang="es-ES" sz="2800" b="1" dirty="0" smtClean="0">
                <a:ln>
                  <a:solidFill>
                    <a:schemeClr val="bg1"/>
                  </a:solidFill>
                </a:ln>
                <a:solidFill>
                  <a:schemeClr val="bg1"/>
                </a:solidFill>
              </a:rPr>
              <a:t>de la santa ley de Dios. </a:t>
            </a:r>
          </a:p>
          <a:p>
            <a:pPr marL="457200" indent="-457200">
              <a:buFont typeface="Arial" panose="020B0604020202020204" pitchFamily="34" charset="0"/>
              <a:buChar char="•"/>
            </a:pPr>
            <a:r>
              <a:rPr lang="es-ES" sz="2800" b="1" dirty="0">
                <a:ln>
                  <a:solidFill>
                    <a:srgbClr val="1403EF"/>
                  </a:solidFill>
                </a:ln>
                <a:solidFill>
                  <a:srgbClr val="1403EF"/>
                </a:solidFill>
              </a:rPr>
              <a:t>S</a:t>
            </a:r>
            <a:r>
              <a:rPr lang="es-ES" sz="2800" b="1" dirty="0" smtClean="0">
                <a:ln>
                  <a:solidFill>
                    <a:srgbClr val="1403EF"/>
                  </a:solidFill>
                </a:ln>
                <a:solidFill>
                  <a:srgbClr val="1403EF"/>
                </a:solidFill>
              </a:rPr>
              <a:t>e </a:t>
            </a:r>
            <a:r>
              <a:rPr lang="es-ES" sz="2800" b="1" dirty="0">
                <a:ln>
                  <a:solidFill>
                    <a:srgbClr val="1403EF"/>
                  </a:solidFill>
                </a:ln>
                <a:solidFill>
                  <a:srgbClr val="1403EF"/>
                </a:solidFill>
              </a:rPr>
              <a:t>oye la voz de Dios que proclama el día y la hora de la venida de Jesús, y promulga a su pueblo el pacto eterno. </a:t>
            </a:r>
            <a:endParaRPr lang="es-ES" sz="2800" b="1" dirty="0" smtClean="0">
              <a:ln>
                <a:solidFill>
                  <a:srgbClr val="1403EF"/>
                </a:solidFill>
              </a:ln>
              <a:solidFill>
                <a:srgbClr val="1403EF"/>
              </a:solidFill>
            </a:endParaRPr>
          </a:p>
          <a:p>
            <a:pPr marL="457200" indent="-457200">
              <a:buFont typeface="Arial" panose="020B0604020202020204" pitchFamily="34" charset="0"/>
              <a:buChar char="•"/>
            </a:pPr>
            <a:r>
              <a:rPr lang="es-ES" sz="2800" b="1" dirty="0" smtClean="0">
                <a:ln>
                  <a:solidFill>
                    <a:srgbClr val="FF0000"/>
                  </a:solidFill>
                </a:ln>
                <a:solidFill>
                  <a:srgbClr val="FF0000"/>
                </a:solidFill>
              </a:rPr>
              <a:t>Se </a:t>
            </a:r>
            <a:r>
              <a:rPr lang="es-ES" sz="2800" b="1" dirty="0">
                <a:ln>
                  <a:solidFill>
                    <a:srgbClr val="FF0000"/>
                  </a:solidFill>
                </a:ln>
                <a:solidFill>
                  <a:srgbClr val="FF0000"/>
                </a:solidFill>
              </a:rPr>
              <a:t>oye un inmenso grito de victoria. </a:t>
            </a:r>
            <a:endParaRPr lang="es-ES" sz="2800" b="1" dirty="0" smtClean="0">
              <a:ln>
                <a:solidFill>
                  <a:srgbClr val="FF0000"/>
                </a:solidFill>
              </a:ln>
              <a:solidFill>
                <a:srgbClr val="FF0000"/>
              </a:solidFill>
            </a:endParaRPr>
          </a:p>
        </p:txBody>
      </p:sp>
      <p:sp>
        <p:nvSpPr>
          <p:cNvPr id="3" name="Rectángulo 2"/>
          <p:cNvSpPr/>
          <p:nvPr/>
        </p:nvSpPr>
        <p:spPr>
          <a:xfrm>
            <a:off x="931420" y="5949228"/>
            <a:ext cx="7281160" cy="523220"/>
          </a:xfrm>
          <a:prstGeom prst="rect">
            <a:avLst/>
          </a:prstGeom>
        </p:spPr>
        <p:txBody>
          <a:bodyPr wrap="none">
            <a:spAutoFit/>
          </a:bodyPr>
          <a:lstStyle/>
          <a:p>
            <a:pPr lvl="0" algn="ctr"/>
            <a:r>
              <a:rPr lang="es-ES" sz="2800" b="1" dirty="0" smtClean="0">
                <a:ln>
                  <a:solidFill>
                    <a:srgbClr val="FFFF00"/>
                  </a:solidFill>
                </a:ln>
                <a:solidFill>
                  <a:srgbClr val="FFFF00"/>
                </a:solidFill>
              </a:rPr>
              <a:t>El Conflicto de los Siglos, págs.  693-699. </a:t>
            </a:r>
            <a:endParaRPr lang="es-ES" sz="2800" b="1" dirty="0">
              <a:ln>
                <a:solidFill>
                  <a:srgbClr val="FFFF00"/>
                </a:solidFill>
              </a:ln>
              <a:solidFill>
                <a:srgbClr val="FFFF00"/>
              </a:solidFill>
            </a:endParaRPr>
          </a:p>
        </p:txBody>
      </p:sp>
    </p:spTree>
    <p:extLst>
      <p:ext uri="{BB962C8B-B14F-4D97-AF65-F5344CB8AC3E}">
        <p14:creationId xmlns:p14="http://schemas.microsoft.com/office/powerpoint/2010/main" val="24004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25095" y="1796616"/>
            <a:ext cx="7493810" cy="286232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R="450" algn="ctr"/>
            <a:r>
              <a:rPr lang="es-CO" sz="3600" b="1" dirty="0" smtClean="0">
                <a:ln>
                  <a:solidFill>
                    <a:schemeClr val="bg1"/>
                  </a:solidFill>
                </a:ln>
                <a:solidFill>
                  <a:schemeClr val="bg1"/>
                </a:solidFill>
              </a:rPr>
              <a:t>Dios nos ayude </a:t>
            </a:r>
            <a:r>
              <a:rPr lang="es-CO" sz="3600" b="1" dirty="0" smtClean="0">
                <a:ln>
                  <a:solidFill>
                    <a:srgbClr val="FF0000"/>
                  </a:solidFill>
                </a:ln>
                <a:solidFill>
                  <a:srgbClr val="FF0000"/>
                </a:solidFill>
              </a:rPr>
              <a:t>“para </a:t>
            </a:r>
            <a:r>
              <a:rPr lang="es-CO" sz="3600" b="1" dirty="0">
                <a:ln>
                  <a:solidFill>
                    <a:srgbClr val="FF0000"/>
                  </a:solidFill>
                </a:ln>
                <a:solidFill>
                  <a:srgbClr val="FF0000"/>
                </a:solidFill>
              </a:rPr>
              <a:t>que ya sea que velemos, o que </a:t>
            </a:r>
            <a:r>
              <a:rPr lang="es-CO" sz="3600" b="1" dirty="0" smtClean="0">
                <a:ln>
                  <a:solidFill>
                    <a:srgbClr val="FF0000"/>
                  </a:solidFill>
                </a:ln>
                <a:solidFill>
                  <a:srgbClr val="FF0000"/>
                </a:solidFill>
              </a:rPr>
              <a:t>durmamos”, </a:t>
            </a:r>
            <a:r>
              <a:rPr lang="es-CO" sz="3600" b="1" dirty="0" smtClean="0">
                <a:ln>
                  <a:solidFill>
                    <a:schemeClr val="bg1"/>
                  </a:solidFill>
                </a:ln>
                <a:solidFill>
                  <a:schemeClr val="bg1"/>
                </a:solidFill>
              </a:rPr>
              <a:t>podamos estar en pie cuando el Señor se manifieste.</a:t>
            </a:r>
            <a:endParaRPr lang="es-CO" sz="3600" b="1" dirty="0">
              <a:ln>
                <a:solidFill>
                  <a:schemeClr val="bg1"/>
                </a:solidFill>
              </a:ln>
              <a:solidFill>
                <a:schemeClr val="bg1"/>
              </a:solidFill>
            </a:endParaRPr>
          </a:p>
        </p:txBody>
      </p:sp>
    </p:spTree>
    <p:extLst>
      <p:ext uri="{BB962C8B-B14F-4D97-AF65-F5344CB8AC3E}">
        <p14:creationId xmlns:p14="http://schemas.microsoft.com/office/powerpoint/2010/main" val="2352689553"/>
      </p:ext>
    </p:extLst>
  </p:cSld>
  <p:clrMapOvr>
    <a:masterClrMapping/>
  </p:clrMapOvr>
  <p:timing>
    <p:tnLst>
      <p:par>
        <p:cTn id="1" dur="indefinite" restart="never" nodeType="tmRoot"/>
      </p:par>
    </p:tnLst>
  </p:timing>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TC104033937[[fn=Estela de condensación]]</Template>
  <TotalTime>2106</TotalTime>
  <Words>2933</Words>
  <Application>Microsoft Office PowerPoint</Application>
  <PresentationFormat>Presentación en pantalla (4:3)</PresentationFormat>
  <Paragraphs>164</Paragraphs>
  <Slides>39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39</vt:i4>
      </vt:variant>
    </vt:vector>
  </HeadingPairs>
  <TitlesOfParts>
    <vt:vector size="45" baseType="lpstr">
      <vt:lpstr>Arial</vt:lpstr>
      <vt:lpstr>Calibri</vt:lpstr>
      <vt:lpstr>Century Gothic</vt:lpstr>
      <vt:lpstr>Maiandra GD</vt:lpstr>
      <vt:lpstr>Times New Roman</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OsvaRD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WindowsRD</dc:creator>
  <cp:lastModifiedBy>WindowsRD</cp:lastModifiedBy>
  <cp:revision>328</cp:revision>
  <dcterms:created xsi:type="dcterms:W3CDTF">2014-07-08T15:57:29Z</dcterms:created>
  <dcterms:modified xsi:type="dcterms:W3CDTF">2014-07-29T02:35:48Z</dcterms:modified>
</cp:coreProperties>
</file>