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71" r:id="rId1"/>
  </p:sldMasterIdLst>
  <p:sldIdLst>
    <p:sldId id="256" r:id="rId2"/>
    <p:sldId id="259" r:id="rId3"/>
    <p:sldId id="261" r:id="rId4"/>
    <p:sldId id="262" r:id="rId5"/>
    <p:sldId id="257" r:id="rId6"/>
    <p:sldId id="263" r:id="rId7"/>
    <p:sldId id="258" r:id="rId8"/>
    <p:sldId id="264" r:id="rId9"/>
    <p:sldId id="265" r:id="rId10"/>
    <p:sldId id="266" r:id="rId11"/>
    <p:sldId id="267" r:id="rId12"/>
    <p:sldId id="268" r:id="rId13"/>
    <p:sldId id="269" r:id="rId14"/>
    <p:sldId id="271" r:id="rId15"/>
    <p:sldId id="270" r:id="rId16"/>
    <p:sldId id="272" r:id="rId17"/>
    <p:sldId id="273" r:id="rId18"/>
    <p:sldId id="274" r:id="rId19"/>
    <p:sldId id="275" r:id="rId20"/>
    <p:sldId id="276" r:id="rId21"/>
    <p:sldId id="277" r:id="rId22"/>
    <p:sldId id="278" r:id="rId23"/>
    <p:sldId id="279" r:id="rId24"/>
    <p:sldId id="280" r:id="rId25"/>
    <p:sldId id="302"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60" d="100"/>
          <a:sy n="60" d="100"/>
        </p:scale>
        <p:origin x="840" y="44"/>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smtClean="0"/>
              <a:t>4/23/2023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‹Nº›</a:t>
            </a:fld>
            <a:endParaRPr lang="en-US" dirty="0"/>
          </a:p>
        </p:txBody>
      </p:sp>
    </p:spTree>
    <p:extLst>
      <p:ext uri="{BB962C8B-B14F-4D97-AF65-F5344CB8AC3E}">
        <p14:creationId xmlns:p14="http://schemas.microsoft.com/office/powerpoint/2010/main" val="11129907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smtClean="0"/>
              <a:t>4/23/2023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‹Nº›</a:t>
            </a:fld>
            <a:endParaRPr lang="en-US" dirty="0"/>
          </a:p>
        </p:txBody>
      </p:sp>
    </p:spTree>
    <p:extLst>
      <p:ext uri="{BB962C8B-B14F-4D97-AF65-F5344CB8AC3E}">
        <p14:creationId xmlns:p14="http://schemas.microsoft.com/office/powerpoint/2010/main" val="34874197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smtClean="0"/>
              <a:t>4/23/2023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‹Nº›</a:t>
            </a:fld>
            <a:endParaRPr lang="en-US" dirty="0"/>
          </a:p>
        </p:txBody>
      </p:sp>
    </p:spTree>
    <p:extLst>
      <p:ext uri="{BB962C8B-B14F-4D97-AF65-F5344CB8AC3E}">
        <p14:creationId xmlns:p14="http://schemas.microsoft.com/office/powerpoint/2010/main" val="41555144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4" name="Text Placeholder 3"/>
          <p:cNvSpPr>
            <a:spLocks noGrp="1"/>
          </p:cNvSpPr>
          <p:nvPr>
            <p:ph type="body" sz="half" idx="13"/>
          </p:nvPr>
        </p:nvSpPr>
        <p:spPr>
          <a:xfrm>
            <a:off x="1930400" y="3771174"/>
            <a:ext cx="7385828"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smtClean="0"/>
              <a:t>4/23/2023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‹Nº›</a:t>
            </a:fld>
            <a:endParaRPr lang="en-US" dirty="0"/>
          </a:p>
        </p:txBody>
      </p:sp>
      <p:sp>
        <p:nvSpPr>
          <p:cNvPr id="11" name="TextBox 10"/>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2987326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59"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smtClean="0"/>
              <a:t>4/23/2023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‹Nº›</a:t>
            </a:fld>
            <a:endParaRPr lang="en-US" dirty="0"/>
          </a:p>
        </p:txBody>
      </p:sp>
    </p:spTree>
    <p:extLst>
      <p:ext uri="{BB962C8B-B14F-4D97-AF65-F5344CB8AC3E}">
        <p14:creationId xmlns:p14="http://schemas.microsoft.com/office/powerpoint/2010/main" val="9116251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smtClean="0"/>
              <a:t>4/23/2023</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‹Nº›</a:t>
            </a:fld>
            <a:endParaRPr lang="en-US" dirty="0"/>
          </a:p>
        </p:txBody>
      </p:sp>
    </p:spTree>
    <p:extLst>
      <p:ext uri="{BB962C8B-B14F-4D97-AF65-F5344CB8AC3E}">
        <p14:creationId xmlns:p14="http://schemas.microsoft.com/office/powerpoint/2010/main" val="38602761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smtClean="0"/>
              <a:t>4/23/2023</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‹Nº›</a:t>
            </a:fld>
            <a:endParaRPr lang="en-US" dirty="0"/>
          </a:p>
        </p:txBody>
      </p:sp>
    </p:spTree>
    <p:extLst>
      <p:ext uri="{BB962C8B-B14F-4D97-AF65-F5344CB8AC3E}">
        <p14:creationId xmlns:p14="http://schemas.microsoft.com/office/powerpoint/2010/main" val="28689194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4/23/2023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‹Nº›</a:t>
            </a:fld>
            <a:endParaRPr lang="en-US" dirty="0"/>
          </a:p>
        </p:txBody>
      </p:sp>
    </p:spTree>
    <p:extLst>
      <p:ext uri="{BB962C8B-B14F-4D97-AF65-F5344CB8AC3E}">
        <p14:creationId xmlns:p14="http://schemas.microsoft.com/office/powerpoint/2010/main" val="23105995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4/23/2023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‹Nº›</a:t>
            </a:fld>
            <a:endParaRPr lang="en-US" dirty="0"/>
          </a:p>
        </p:txBody>
      </p:sp>
    </p:spTree>
    <p:extLst>
      <p:ext uri="{BB962C8B-B14F-4D97-AF65-F5344CB8AC3E}">
        <p14:creationId xmlns:p14="http://schemas.microsoft.com/office/powerpoint/2010/main" val="26563518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509A250-FF31-4206-8172-F9D3106AACB1}" type="datetimeFigureOut">
              <a:rPr lang="en-US" smtClean="0"/>
              <a:t>4/23/2023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‹Nº›</a:t>
            </a:fld>
            <a:endParaRPr lang="en-US" dirty="0"/>
          </a:p>
        </p:txBody>
      </p:sp>
    </p:spTree>
    <p:extLst>
      <p:ext uri="{BB962C8B-B14F-4D97-AF65-F5344CB8AC3E}">
        <p14:creationId xmlns:p14="http://schemas.microsoft.com/office/powerpoint/2010/main" val="2571980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96027F-7875-4030-9381-8BD8C4F21935}" type="datetimeFigureOut">
              <a:rPr lang="en-US" smtClean="0"/>
              <a:t>4/23/2023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‹Nº›</a:t>
            </a:fld>
            <a:endParaRPr lang="en-US" dirty="0"/>
          </a:p>
        </p:txBody>
      </p:sp>
    </p:spTree>
    <p:extLst>
      <p:ext uri="{BB962C8B-B14F-4D97-AF65-F5344CB8AC3E}">
        <p14:creationId xmlns:p14="http://schemas.microsoft.com/office/powerpoint/2010/main" val="20599938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smtClean="0"/>
              <a:t>4/23/2023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‹Nº›</a:t>
            </a:fld>
            <a:endParaRPr lang="en-US" dirty="0"/>
          </a:p>
        </p:txBody>
      </p:sp>
    </p:spTree>
    <p:extLst>
      <p:ext uri="{BB962C8B-B14F-4D97-AF65-F5344CB8AC3E}">
        <p14:creationId xmlns:p14="http://schemas.microsoft.com/office/powerpoint/2010/main" val="40147644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smtClean="0"/>
              <a:t>4/23/2023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smtClean="0"/>
              <a:t>‹Nº›</a:t>
            </a:fld>
            <a:endParaRPr lang="en-US" dirty="0"/>
          </a:p>
        </p:txBody>
      </p:sp>
    </p:spTree>
    <p:extLst>
      <p:ext uri="{BB962C8B-B14F-4D97-AF65-F5344CB8AC3E}">
        <p14:creationId xmlns:p14="http://schemas.microsoft.com/office/powerpoint/2010/main" val="30491739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smtClean="0"/>
              <a:t>4/23/2023</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smtClean="0"/>
              <a:t>‹Nº›</a:t>
            </a:fld>
            <a:endParaRPr lang="en-US" dirty="0"/>
          </a:p>
        </p:txBody>
      </p:sp>
    </p:spTree>
    <p:extLst>
      <p:ext uri="{BB962C8B-B14F-4D97-AF65-F5344CB8AC3E}">
        <p14:creationId xmlns:p14="http://schemas.microsoft.com/office/powerpoint/2010/main" val="19854766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smtClean="0"/>
              <a:t>4/23/2023</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smtClean="0"/>
              <a:t>‹Nº›</a:t>
            </a:fld>
            <a:endParaRPr lang="en-US" dirty="0"/>
          </a:p>
        </p:txBody>
      </p:sp>
    </p:spTree>
    <p:extLst>
      <p:ext uri="{BB962C8B-B14F-4D97-AF65-F5344CB8AC3E}">
        <p14:creationId xmlns:p14="http://schemas.microsoft.com/office/powerpoint/2010/main" val="29323480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4509A250-FF31-4206-8172-F9D3106AACB1}" type="datetimeFigureOut">
              <a:rPr lang="en-US" smtClean="0"/>
              <a:t>4/23/2023</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smtClean="0"/>
              <a:t>‹Nº›</a:t>
            </a:fld>
            <a:endParaRPr lang="en-US" dirty="0"/>
          </a:p>
        </p:txBody>
      </p:sp>
    </p:spTree>
    <p:extLst>
      <p:ext uri="{BB962C8B-B14F-4D97-AF65-F5344CB8AC3E}">
        <p14:creationId xmlns:p14="http://schemas.microsoft.com/office/powerpoint/2010/main" val="15562290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smtClean="0"/>
              <a:t>4/23/2023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‹Nº›</a:t>
            </a:fld>
            <a:endParaRPr lang="en-US" dirty="0"/>
          </a:p>
        </p:txBody>
      </p:sp>
    </p:spTree>
    <p:extLst>
      <p:ext uri="{BB962C8B-B14F-4D97-AF65-F5344CB8AC3E}">
        <p14:creationId xmlns:p14="http://schemas.microsoft.com/office/powerpoint/2010/main" val="22915455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713"/>
          <a:stretch/>
        </p:blipFill>
        <p:spPr>
          <a:xfrm>
            <a:off x="8000197" y="0"/>
            <a:ext cx="1603387" cy="1143000"/>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4199"/>
          <a:stretch/>
        </p:blipFill>
        <p:spPr>
          <a:xfrm>
            <a:off x="8609012" y="6092866"/>
            <a:ext cx="993734" cy="765134"/>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smtClean="0"/>
              <a:t>4/23/2023</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smtClean="0"/>
              <a:t>‹Nº›</a:t>
            </a:fld>
            <a:endParaRPr lang="en-US" dirty="0"/>
          </a:p>
        </p:txBody>
      </p:sp>
    </p:spTree>
    <p:extLst>
      <p:ext uri="{BB962C8B-B14F-4D97-AF65-F5344CB8AC3E}">
        <p14:creationId xmlns:p14="http://schemas.microsoft.com/office/powerpoint/2010/main" val="10465936"/>
      </p:ext>
    </p:extLst>
  </p:cSld>
  <p:clrMap bg1="dk1" tx1="lt1" bg2="dk2" tx2="lt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 id="2147483684" r:id="rId13"/>
    <p:sldLayoutId id="2147483685" r:id="rId14"/>
    <p:sldLayoutId id="2147483686" r:id="rId15"/>
    <p:sldLayoutId id="2147483687" r:id="rId16"/>
    <p:sldLayoutId id="2147483688"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09112" y="738732"/>
            <a:ext cx="8161209" cy="5401479"/>
          </a:xfrm>
          <a:prstGeom prst="rect">
            <a:avLst/>
          </a:prstGeom>
          <a:noFill/>
        </p:spPr>
        <p:txBody>
          <a:bodyPr wrap="none" lIns="91440" tIns="45720" rIns="91440" bIns="45720">
            <a:spAutoFit/>
          </a:bodyPr>
          <a:lstStyle/>
          <a:p>
            <a:pPr algn="ctr"/>
            <a:r>
              <a:rPr lang="es-CO" sz="11500" b="1" dirty="0">
                <a:ln w="9525">
                  <a:solidFill>
                    <a:schemeClr val="bg1"/>
                  </a:solidFill>
                  <a:prstDash val="solid"/>
                </a:ln>
                <a:effectLst>
                  <a:outerShdw blurRad="12700" dist="38100" dir="2700000" algn="tl" rotWithShape="0">
                    <a:schemeClr val="bg1">
                      <a:lumMod val="50000"/>
                    </a:schemeClr>
                  </a:outerShdw>
                </a:effectLst>
              </a:rPr>
              <a:t>IGLESIA</a:t>
            </a:r>
          </a:p>
          <a:p>
            <a:pPr algn="ctr"/>
            <a:r>
              <a:rPr lang="es-CO" sz="11500" b="1" dirty="0">
                <a:ln w="9525">
                  <a:solidFill>
                    <a:schemeClr val="bg1"/>
                  </a:solidFill>
                  <a:prstDash val="solid"/>
                </a:ln>
                <a:effectLst>
                  <a:outerShdw blurRad="12700" dist="38100" dir="2700000" algn="tl" rotWithShape="0">
                    <a:schemeClr val="bg1">
                      <a:lumMod val="50000"/>
                    </a:schemeClr>
                  </a:outerShdw>
                </a:effectLst>
              </a:rPr>
              <a:t> DE</a:t>
            </a:r>
          </a:p>
          <a:p>
            <a:pPr algn="ctr"/>
            <a:r>
              <a:rPr lang="es-CO" sz="11500" b="1" dirty="0">
                <a:ln w="9525">
                  <a:solidFill>
                    <a:schemeClr val="bg1"/>
                  </a:solidFill>
                  <a:prstDash val="solid"/>
                </a:ln>
                <a:effectLst>
                  <a:outerShdw blurRad="12700" dist="38100" dir="2700000" algn="tl" rotWithShape="0">
                    <a:schemeClr val="bg1">
                      <a:lumMod val="50000"/>
                    </a:schemeClr>
                  </a:outerShdw>
                </a:effectLst>
              </a:rPr>
              <a:t> LAODICEA</a:t>
            </a:r>
            <a:endParaRPr lang="en-US" sz="11500" b="1" dirty="0">
              <a:ln w="9525">
                <a:solidFill>
                  <a:schemeClr val="bg1"/>
                </a:solidFill>
                <a:prstDash val="solid"/>
              </a:ln>
              <a:effectLst>
                <a:outerShdw blurRad="12700" dist="38100" dir="2700000" algn="tl" rotWithShape="0">
                  <a:schemeClr val="bg1">
                    <a:lumMod val="50000"/>
                  </a:schemeClr>
                </a:outerShdw>
              </a:effectLst>
            </a:endParaRPr>
          </a:p>
        </p:txBody>
      </p:sp>
    </p:spTree>
    <p:extLst>
      <p:ext uri="{BB962C8B-B14F-4D97-AF65-F5344CB8AC3E}">
        <p14:creationId xmlns:p14="http://schemas.microsoft.com/office/powerpoint/2010/main" val="27149307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s-ES" b="1" i="1" dirty="0">
                <a:ln w="9525">
                  <a:solidFill>
                    <a:schemeClr val="bg1"/>
                  </a:solidFill>
                  <a:prstDash val="solid"/>
                </a:ln>
                <a:solidFill>
                  <a:schemeClr val="tx1"/>
                </a:solidFill>
                <a:effectLst>
                  <a:outerShdw blurRad="12700" dist="38100" dir="2700000" algn="tl" rotWithShape="0">
                    <a:schemeClr val="bg1">
                      <a:lumMod val="50000"/>
                    </a:schemeClr>
                  </a:outerShdw>
                </a:effectLst>
              </a:rPr>
              <a:t>El Originador De la Creación de Dios---</a:t>
            </a:r>
            <a:br>
              <a:rPr lang="en-US" b="1" dirty="0">
                <a:ln w="9525">
                  <a:solidFill>
                    <a:schemeClr val="bg1"/>
                  </a:solidFill>
                  <a:prstDash val="solid"/>
                </a:ln>
                <a:solidFill>
                  <a:schemeClr val="tx1"/>
                </a:solidFill>
                <a:effectLst>
                  <a:outerShdw blurRad="12700" dist="38100" dir="2700000" algn="tl" rotWithShape="0">
                    <a:schemeClr val="bg1">
                      <a:lumMod val="50000"/>
                    </a:schemeClr>
                  </a:outerShdw>
                </a:effectLst>
              </a:rPr>
            </a:br>
            <a:endParaRPr lang="en-US" b="1"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
        <p:nvSpPr>
          <p:cNvPr id="3" name="Content Placeholder 2"/>
          <p:cNvSpPr>
            <a:spLocks noGrp="1"/>
          </p:cNvSpPr>
          <p:nvPr>
            <p:ph idx="1"/>
          </p:nvPr>
        </p:nvSpPr>
        <p:spPr>
          <a:xfrm>
            <a:off x="646112" y="1853248"/>
            <a:ext cx="10620200" cy="4395151"/>
          </a:xfrm>
        </p:spPr>
        <p:txBody>
          <a:bodyPr>
            <a:normAutofit/>
          </a:bodyPr>
          <a:lstStyle/>
          <a:p>
            <a:r>
              <a:rPr lang="es-ES" sz="2800" b="1" dirty="0">
                <a:ln w="9525">
                  <a:solidFill>
                    <a:schemeClr val="bg1"/>
                  </a:solidFill>
                  <a:prstDash val="solid"/>
                </a:ln>
                <a:effectLst>
                  <a:outerShdw blurRad="12700" dist="38100" dir="2700000" algn="tl" rotWithShape="0">
                    <a:schemeClr val="bg1">
                      <a:lumMod val="50000"/>
                    </a:schemeClr>
                  </a:outerShdw>
                </a:effectLst>
              </a:rPr>
              <a:t>“Algunos intentan, mediante este lenguaje, sostener el error de que Cristo es un ser creado, fechando su existencia antes de la de cualquier otro ser, o cosa, creado, al lado del Dios auto existente y eterno. Pero el lenguaje no implica que Él fue un ser creado; pues las palabras, ‘el principio de la creación,’ pueden sencillamente significar que la obra de la creación, propiamente, </a:t>
            </a:r>
            <a:r>
              <a:rPr lang="es-ES" sz="2800" b="1" u="sng" dirty="0">
                <a:ln w="9525">
                  <a:solidFill>
                    <a:schemeClr val="bg1"/>
                  </a:solidFill>
                  <a:prstDash val="solid"/>
                </a:ln>
                <a:effectLst>
                  <a:outerShdw blurRad="12700" dist="38100" dir="2700000" algn="tl" rotWithShape="0">
                    <a:schemeClr val="bg1">
                      <a:lumMod val="50000"/>
                    </a:schemeClr>
                  </a:outerShdw>
                </a:effectLst>
              </a:rPr>
              <a:t>fue iniciada</a:t>
            </a:r>
            <a:r>
              <a:rPr lang="es-ES" sz="2800" b="1" dirty="0">
                <a:ln w="9525">
                  <a:solidFill>
                    <a:schemeClr val="bg1"/>
                  </a:solidFill>
                  <a:prstDash val="solid"/>
                </a:ln>
                <a:effectLst>
                  <a:outerShdw blurRad="12700" dist="38100" dir="2700000" algn="tl" rotWithShape="0">
                    <a:schemeClr val="bg1">
                      <a:lumMod val="50000"/>
                    </a:schemeClr>
                  </a:outerShdw>
                </a:effectLst>
              </a:rPr>
              <a:t> por Él. </a:t>
            </a:r>
            <a:endParaRPr lang="en-US" sz="2800" b="1" dirty="0">
              <a:ln w="9525">
                <a:solidFill>
                  <a:schemeClr val="bg1"/>
                </a:solidFill>
                <a:prstDash val="solid"/>
              </a:ln>
              <a:effectLst>
                <a:outerShdw blurRad="12700" dist="38100" dir="2700000" algn="tl" rotWithShape="0">
                  <a:schemeClr val="bg1">
                    <a:lumMod val="50000"/>
                  </a:schemeClr>
                </a:outerShdw>
              </a:effectLst>
            </a:endParaRPr>
          </a:p>
          <a:p>
            <a:r>
              <a:rPr lang="es-ES" sz="2800" b="1" dirty="0">
                <a:ln w="9525">
                  <a:solidFill>
                    <a:schemeClr val="bg1"/>
                  </a:solidFill>
                  <a:prstDash val="solid"/>
                </a:ln>
                <a:solidFill>
                  <a:srgbClr val="00B0F0"/>
                </a:solidFill>
                <a:effectLst>
                  <a:outerShdw blurRad="12700" dist="38100" dir="2700000" algn="tl" rotWithShape="0">
                    <a:schemeClr val="bg1">
                      <a:lumMod val="50000"/>
                    </a:schemeClr>
                  </a:outerShdw>
                </a:effectLst>
              </a:rPr>
              <a:t>‘Sin él nada fue hecho.’ Juan 1: 3</a:t>
            </a:r>
            <a:endParaRPr lang="en-US" sz="2800" b="1" dirty="0">
              <a:ln w="9525">
                <a:solidFill>
                  <a:schemeClr val="bg1"/>
                </a:solidFill>
                <a:prstDash val="solid"/>
              </a:ln>
              <a:solidFill>
                <a:srgbClr val="00B0F0"/>
              </a:solidFill>
              <a:effectLst>
                <a:outerShdw blurRad="12700" dist="38100" dir="2700000" algn="tl" rotWithShape="0">
                  <a:schemeClr val="bg1">
                    <a:lumMod val="50000"/>
                  </a:schemeClr>
                </a:outerShdw>
              </a:effectLst>
            </a:endParaRPr>
          </a:p>
          <a:p>
            <a:pPr marL="0" indent="0">
              <a:buNone/>
            </a:pPr>
            <a:endParaRPr lang="en-US" b="1" dirty="0">
              <a:ln w="9525">
                <a:solidFill>
                  <a:schemeClr val="bg1"/>
                </a:solidFill>
                <a:prstDash val="solid"/>
              </a:ln>
              <a:effectLst>
                <a:outerShdw blurRad="12700" dist="38100" dir="2700000" algn="tl" rotWithShape="0">
                  <a:schemeClr val="bg1">
                    <a:lumMod val="50000"/>
                  </a:schemeClr>
                </a:outerShdw>
              </a:effectLst>
            </a:endParaRPr>
          </a:p>
        </p:txBody>
      </p:sp>
    </p:spTree>
    <p:extLst>
      <p:ext uri="{BB962C8B-B14F-4D97-AF65-F5344CB8AC3E}">
        <p14:creationId xmlns:p14="http://schemas.microsoft.com/office/powerpoint/2010/main" val="15180386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s-ES" b="1" i="1" dirty="0">
                <a:ln w="9525">
                  <a:solidFill>
                    <a:schemeClr val="bg1"/>
                  </a:solidFill>
                  <a:prstDash val="solid"/>
                </a:ln>
                <a:solidFill>
                  <a:schemeClr val="tx1"/>
                </a:solidFill>
                <a:effectLst>
                  <a:outerShdw blurRad="12700" dist="38100" dir="2700000" algn="tl" rotWithShape="0">
                    <a:schemeClr val="bg1">
                      <a:lumMod val="50000"/>
                    </a:schemeClr>
                  </a:outerShdw>
                </a:effectLst>
              </a:rPr>
              <a:t>Conozco Tus Obras---</a:t>
            </a:r>
            <a:endParaRPr lang="en-US" b="1"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
        <p:nvSpPr>
          <p:cNvPr id="3" name="Content Placeholder 2"/>
          <p:cNvSpPr>
            <a:spLocks noGrp="1"/>
          </p:cNvSpPr>
          <p:nvPr>
            <p:ph idx="1"/>
          </p:nvPr>
        </p:nvSpPr>
        <p:spPr>
          <a:xfrm>
            <a:off x="646111" y="2052918"/>
            <a:ext cx="10608911" cy="4195481"/>
          </a:xfrm>
        </p:spPr>
        <p:txBody>
          <a:bodyPr>
            <a:noAutofit/>
          </a:bodyPr>
          <a:lstStyle/>
          <a:p>
            <a:r>
              <a:rPr lang="es-ES" sz="3200" b="1" dirty="0">
                <a:ln w="9525">
                  <a:solidFill>
                    <a:schemeClr val="bg1"/>
                  </a:solidFill>
                  <a:prstDash val="solid"/>
                </a:ln>
                <a:effectLst>
                  <a:outerShdw blurRad="12700" dist="38100" dir="2700000" algn="tl" rotWithShape="0">
                    <a:schemeClr val="bg1">
                      <a:lumMod val="50000"/>
                    </a:schemeClr>
                  </a:outerShdw>
                </a:effectLst>
              </a:rPr>
              <a:t>Las profundidades de cada corazón están abiertas a la inspección de Dios. Cada acción, cada propósito, cada palabra, es marcada tan distintamente como si hubiera sólo un individuo en todo el universo, y toda la vigilancia y escrutinio de Dios se emplearan en su conducta</a:t>
            </a:r>
            <a:r>
              <a:rPr lang="es-ES" sz="3200" b="1" i="1" dirty="0">
                <a:ln w="9525">
                  <a:solidFill>
                    <a:schemeClr val="bg1"/>
                  </a:solidFill>
                  <a:prstDash val="solid"/>
                </a:ln>
                <a:effectLst>
                  <a:outerShdw blurRad="12700" dist="38100" dir="2700000" algn="tl" rotWithShape="0">
                    <a:schemeClr val="bg1">
                      <a:lumMod val="50000"/>
                    </a:schemeClr>
                  </a:outerShdw>
                </a:effectLst>
              </a:rPr>
              <a:t>.” (Testimonies </a:t>
            </a:r>
            <a:r>
              <a:rPr lang="es-ES" sz="3200" b="1" i="1" dirty="0" err="1">
                <a:ln w="9525">
                  <a:solidFill>
                    <a:schemeClr val="bg1"/>
                  </a:solidFill>
                  <a:prstDash val="solid"/>
                </a:ln>
                <a:effectLst>
                  <a:outerShdw blurRad="12700" dist="38100" dir="2700000" algn="tl" rotWithShape="0">
                    <a:schemeClr val="bg1">
                      <a:lumMod val="50000"/>
                    </a:schemeClr>
                  </a:outerShdw>
                </a:effectLst>
              </a:rPr>
              <a:t>for</a:t>
            </a:r>
            <a:r>
              <a:rPr lang="es-ES" sz="3200" b="1" i="1" dirty="0">
                <a:ln w="9525">
                  <a:solidFill>
                    <a:schemeClr val="bg1"/>
                  </a:solidFill>
                  <a:prstDash val="solid"/>
                </a:ln>
                <a:effectLst>
                  <a:outerShdw blurRad="12700" dist="38100" dir="2700000" algn="tl" rotWithShape="0">
                    <a:schemeClr val="bg1">
                      <a:lumMod val="50000"/>
                    </a:schemeClr>
                  </a:outerShdw>
                </a:effectLst>
              </a:rPr>
              <a:t> </a:t>
            </a:r>
            <a:r>
              <a:rPr lang="es-ES" sz="3200" b="1" i="1" dirty="0" err="1">
                <a:ln w="9525">
                  <a:solidFill>
                    <a:schemeClr val="bg1"/>
                  </a:solidFill>
                  <a:prstDash val="solid"/>
                </a:ln>
                <a:effectLst>
                  <a:outerShdw blurRad="12700" dist="38100" dir="2700000" algn="tl" rotWithShape="0">
                    <a:schemeClr val="bg1">
                      <a:lumMod val="50000"/>
                    </a:schemeClr>
                  </a:outerShdw>
                </a:effectLst>
              </a:rPr>
              <a:t>the</a:t>
            </a:r>
            <a:r>
              <a:rPr lang="es-ES" sz="3200" b="1" i="1" dirty="0">
                <a:ln w="9525">
                  <a:solidFill>
                    <a:schemeClr val="bg1"/>
                  </a:solidFill>
                  <a:prstDash val="solid"/>
                </a:ln>
                <a:effectLst>
                  <a:outerShdw blurRad="12700" dist="38100" dir="2700000" algn="tl" rotWithShape="0">
                    <a:schemeClr val="bg1">
                      <a:lumMod val="50000"/>
                    </a:schemeClr>
                  </a:outerShdw>
                </a:effectLst>
              </a:rPr>
              <a:t> </a:t>
            </a:r>
            <a:r>
              <a:rPr lang="es-ES" sz="3200" b="1" i="1" dirty="0" err="1">
                <a:ln w="9525">
                  <a:solidFill>
                    <a:schemeClr val="bg1"/>
                  </a:solidFill>
                  <a:prstDash val="solid"/>
                </a:ln>
                <a:effectLst>
                  <a:outerShdw blurRad="12700" dist="38100" dir="2700000" algn="tl" rotWithShape="0">
                    <a:schemeClr val="bg1">
                      <a:lumMod val="50000"/>
                    </a:schemeClr>
                  </a:outerShdw>
                </a:effectLst>
              </a:rPr>
              <a:t>Church</a:t>
            </a:r>
            <a:r>
              <a:rPr lang="es-ES" sz="3200" b="1" i="1" dirty="0">
                <a:ln w="9525">
                  <a:solidFill>
                    <a:schemeClr val="bg1"/>
                  </a:solidFill>
                  <a:prstDash val="solid"/>
                </a:ln>
                <a:effectLst>
                  <a:outerShdw blurRad="12700" dist="38100" dir="2700000" algn="tl" rotWithShape="0">
                    <a:schemeClr val="bg1">
                      <a:lumMod val="50000"/>
                    </a:schemeClr>
                  </a:outerShdw>
                </a:effectLst>
              </a:rPr>
              <a:t>, vol. 5, p. 627).</a:t>
            </a:r>
            <a:r>
              <a:rPr lang="es-ES" sz="3200" b="1" dirty="0">
                <a:ln w="9525">
                  <a:solidFill>
                    <a:schemeClr val="bg1"/>
                  </a:solidFill>
                  <a:prstDash val="solid"/>
                </a:ln>
                <a:effectLst>
                  <a:outerShdw blurRad="12700" dist="38100" dir="2700000" algn="tl" rotWithShape="0">
                    <a:schemeClr val="bg1">
                      <a:lumMod val="50000"/>
                    </a:schemeClr>
                  </a:outerShdw>
                </a:effectLst>
              </a:rPr>
              <a:t> </a:t>
            </a:r>
          </a:p>
          <a:p>
            <a:r>
              <a:rPr lang="es-ES" sz="3200" b="1" dirty="0">
                <a:ln w="9525">
                  <a:solidFill>
                    <a:schemeClr val="bg1"/>
                  </a:solidFill>
                  <a:prstDash val="solid"/>
                </a:ln>
                <a:solidFill>
                  <a:srgbClr val="00B0F0"/>
                </a:solidFill>
                <a:effectLst>
                  <a:outerShdw blurRad="12700" dist="38100" dir="2700000" algn="tl" rotWithShape="0">
                    <a:schemeClr val="bg1">
                      <a:lumMod val="50000"/>
                    </a:schemeClr>
                  </a:outerShdw>
                </a:effectLst>
              </a:rPr>
              <a:t>Salmos 139: 1-4</a:t>
            </a:r>
            <a:endParaRPr lang="en-US" sz="3200" b="1" dirty="0">
              <a:ln w="9525">
                <a:solidFill>
                  <a:schemeClr val="bg1"/>
                </a:solidFill>
                <a:prstDash val="solid"/>
              </a:ln>
              <a:solidFill>
                <a:srgbClr val="00B0F0"/>
              </a:solidFill>
              <a:effectLst>
                <a:outerShdw blurRad="12700" dist="38100" dir="2700000" algn="tl" rotWithShape="0">
                  <a:schemeClr val="bg1">
                    <a:lumMod val="50000"/>
                  </a:schemeClr>
                </a:outerShdw>
              </a:effectLst>
            </a:endParaRPr>
          </a:p>
          <a:p>
            <a:pPr marL="0" indent="0">
              <a:buNone/>
            </a:pPr>
            <a:endParaRPr lang="en-US" sz="3200" dirty="0"/>
          </a:p>
        </p:txBody>
      </p:sp>
    </p:spTree>
    <p:extLst>
      <p:ext uri="{BB962C8B-B14F-4D97-AF65-F5344CB8AC3E}">
        <p14:creationId xmlns:p14="http://schemas.microsoft.com/office/powerpoint/2010/main" val="3989658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s-ES" b="1" i="1" dirty="0">
                <a:ln w="9525">
                  <a:solidFill>
                    <a:schemeClr val="bg1"/>
                  </a:solidFill>
                  <a:prstDash val="solid"/>
                </a:ln>
                <a:solidFill>
                  <a:schemeClr val="tx1"/>
                </a:solidFill>
                <a:effectLst>
                  <a:outerShdw blurRad="12700" dist="38100" dir="2700000" algn="tl" rotWithShape="0">
                    <a:schemeClr val="bg1">
                      <a:lumMod val="50000"/>
                    </a:schemeClr>
                  </a:outerShdw>
                </a:effectLst>
              </a:rPr>
              <a:t>Que Ni Eres Frío Ni Caliente---</a:t>
            </a:r>
            <a:br>
              <a:rPr lang="es-ES" b="1" i="1">
                <a:ln w="9525">
                  <a:solidFill>
                    <a:schemeClr val="bg1"/>
                  </a:solidFill>
                  <a:prstDash val="solid"/>
                </a:ln>
                <a:solidFill>
                  <a:schemeClr val="tx1"/>
                </a:solidFill>
                <a:effectLst>
                  <a:outerShdw blurRad="12700" dist="38100" dir="2700000" algn="tl" rotWithShape="0">
                    <a:schemeClr val="bg1">
                      <a:lumMod val="50000"/>
                    </a:schemeClr>
                  </a:outerShdw>
                </a:effectLst>
              </a:rPr>
            </a:br>
            <a:r>
              <a:rPr lang="es-ES" b="1" i="1">
                <a:ln w="9525">
                  <a:solidFill>
                    <a:schemeClr val="bg1"/>
                  </a:solidFill>
                  <a:prstDash val="solid"/>
                </a:ln>
                <a:solidFill>
                  <a:schemeClr val="tx1"/>
                </a:solidFill>
                <a:effectLst>
                  <a:outerShdw blurRad="12700" dist="38100" dir="2700000" algn="tl" rotWithShape="0">
                    <a:schemeClr val="bg1">
                      <a:lumMod val="50000"/>
                    </a:schemeClr>
                  </a:outerShdw>
                </a:effectLst>
              </a:rPr>
              <a:t>(tibio)</a:t>
            </a:r>
            <a:endParaRPr lang="en-US" b="1"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
        <p:nvSpPr>
          <p:cNvPr id="3" name="Content Placeholder 2"/>
          <p:cNvSpPr>
            <a:spLocks noGrp="1"/>
          </p:cNvSpPr>
          <p:nvPr>
            <p:ph idx="1"/>
          </p:nvPr>
        </p:nvSpPr>
        <p:spPr>
          <a:xfrm>
            <a:off x="662104" y="2075496"/>
            <a:ext cx="10638074" cy="4381748"/>
          </a:xfrm>
        </p:spPr>
        <p:txBody>
          <a:bodyPr>
            <a:normAutofit/>
          </a:bodyPr>
          <a:lstStyle/>
          <a:p>
            <a:r>
              <a:rPr lang="es-ES" sz="3200" b="1" dirty="0">
                <a:ln w="9525">
                  <a:solidFill>
                    <a:schemeClr val="bg1"/>
                  </a:solidFill>
                  <a:prstDash val="solid"/>
                </a:ln>
                <a:effectLst>
                  <a:outerShdw blurRad="12700" dist="38100" dir="2700000" algn="tl" rotWithShape="0">
                    <a:schemeClr val="bg1">
                      <a:lumMod val="50000"/>
                    </a:schemeClr>
                  </a:outerShdw>
                </a:effectLst>
              </a:rPr>
              <a:t>“La única esperanza para los laodicenses es una clara vista de su condición delante de Dios, un conocimiento de la naturaleza de su enfermedad. Son ni fríos ni calientes; ocupan una posición neutra, y al mismo tiempo se jactan que de nada tienen necesidad. El Testigo Fiel aborrece esta tibieza. Él detesta la indiferencia de esta clase de personas.</a:t>
            </a:r>
            <a:endParaRPr lang="en-US" sz="3200" b="1" dirty="0">
              <a:ln w="9525">
                <a:solidFill>
                  <a:schemeClr val="bg1"/>
                </a:solidFill>
                <a:prstDash val="solid"/>
              </a:ln>
              <a:effectLst>
                <a:outerShdw blurRad="12700" dist="38100" dir="2700000" algn="tl" rotWithShape="0">
                  <a:schemeClr val="bg1">
                    <a:lumMod val="50000"/>
                  </a:schemeClr>
                </a:outerShdw>
              </a:effectLst>
            </a:endParaRPr>
          </a:p>
          <a:p>
            <a:pPr marL="0" indent="0">
              <a:buNone/>
            </a:pPr>
            <a:endParaRPr lang="en-US" b="1" dirty="0">
              <a:ln w="9525">
                <a:solidFill>
                  <a:schemeClr val="bg1"/>
                </a:solidFill>
                <a:prstDash val="solid"/>
              </a:ln>
              <a:effectLst>
                <a:outerShdw blurRad="12700" dist="38100" dir="2700000" algn="tl" rotWithShape="0">
                  <a:schemeClr val="bg1">
                    <a:lumMod val="50000"/>
                  </a:schemeClr>
                </a:outerShdw>
              </a:effectLst>
            </a:endParaRPr>
          </a:p>
        </p:txBody>
      </p:sp>
    </p:spTree>
    <p:extLst>
      <p:ext uri="{BB962C8B-B14F-4D97-AF65-F5344CB8AC3E}">
        <p14:creationId xmlns:p14="http://schemas.microsoft.com/office/powerpoint/2010/main" val="20809464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s-ES" b="1" dirty="0">
                <a:ln w="9525">
                  <a:solidFill>
                    <a:schemeClr val="bg1"/>
                  </a:solidFill>
                  <a:prstDash val="solid"/>
                </a:ln>
                <a:solidFill>
                  <a:schemeClr val="tx1"/>
                </a:solidFill>
                <a:effectLst>
                  <a:outerShdw blurRad="12700" dist="38100" dir="2700000" algn="tl" rotWithShape="0">
                    <a:schemeClr val="bg1">
                      <a:lumMod val="50000"/>
                    </a:schemeClr>
                  </a:outerShdw>
                </a:effectLst>
              </a:rPr>
              <a:t>‘¡Ojalá fueses frío o caliente!’</a:t>
            </a:r>
            <a:endParaRPr lang="en-US" b="1"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
        <p:nvSpPr>
          <p:cNvPr id="3" name="Content Placeholder 2"/>
          <p:cNvSpPr>
            <a:spLocks noGrp="1"/>
          </p:cNvSpPr>
          <p:nvPr>
            <p:ph idx="1"/>
          </p:nvPr>
        </p:nvSpPr>
        <p:spPr>
          <a:xfrm>
            <a:off x="646111" y="1481960"/>
            <a:ext cx="10360556" cy="5054308"/>
          </a:xfrm>
        </p:spPr>
        <p:txBody>
          <a:bodyPr>
            <a:normAutofit/>
          </a:bodyPr>
          <a:lstStyle/>
          <a:p>
            <a:r>
              <a:rPr lang="es-ES" sz="3200" b="1" dirty="0">
                <a:ln w="9525">
                  <a:solidFill>
                    <a:schemeClr val="bg1"/>
                  </a:solidFill>
                  <a:prstDash val="solid"/>
                </a:ln>
                <a:effectLst>
                  <a:outerShdw blurRad="12700" dist="38100" dir="2700000" algn="tl" rotWithShape="0">
                    <a:schemeClr val="bg1">
                      <a:lumMod val="50000"/>
                    </a:schemeClr>
                  </a:outerShdw>
                </a:effectLst>
              </a:rPr>
              <a:t>Al igual que el agua tibia, le causan náusea. No se encuentran ni desinteresados, ni con un terco egoísmo. No se ocupan enteramente y de corazón en la obra de Dios, identificándose con sus intereses; mas bien se mantienen apartados y están listos para abandonar sus puestos cuando lo demandan sus intereses personales mundanos. Falta la obra interna de gracia en sus corazones.” </a:t>
            </a:r>
            <a:r>
              <a:rPr lang="en-US" sz="3200" b="1" i="1" dirty="0">
                <a:ln w="9525">
                  <a:solidFill>
                    <a:schemeClr val="bg1"/>
                  </a:solidFill>
                  <a:prstDash val="solid"/>
                </a:ln>
                <a:effectLst>
                  <a:outerShdw blurRad="12700" dist="38100" dir="2700000" algn="tl" rotWithShape="0">
                    <a:schemeClr val="bg1">
                      <a:lumMod val="50000"/>
                    </a:schemeClr>
                  </a:outerShdw>
                </a:effectLst>
              </a:rPr>
              <a:t>(Testimonies for the Church, vol. 4, p. 87-88)</a:t>
            </a:r>
            <a:r>
              <a:rPr lang="en-US" sz="3200" b="1" dirty="0">
                <a:ln w="9525">
                  <a:solidFill>
                    <a:schemeClr val="bg1"/>
                  </a:solidFill>
                  <a:prstDash val="solid"/>
                </a:ln>
                <a:effectLst>
                  <a:outerShdw blurRad="12700" dist="38100" dir="2700000" algn="tl" rotWithShape="0">
                    <a:schemeClr val="bg1">
                      <a:lumMod val="50000"/>
                    </a:schemeClr>
                  </a:outerShdw>
                </a:effectLst>
              </a:rPr>
              <a:t>.  </a:t>
            </a:r>
          </a:p>
          <a:p>
            <a:endParaRPr lang="en-US" sz="2400" dirty="0"/>
          </a:p>
        </p:txBody>
      </p:sp>
    </p:spTree>
    <p:extLst>
      <p:ext uri="{BB962C8B-B14F-4D97-AF65-F5344CB8AC3E}">
        <p14:creationId xmlns:p14="http://schemas.microsoft.com/office/powerpoint/2010/main" val="10109572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38667" y="598312"/>
            <a:ext cx="10792177" cy="5650088"/>
          </a:xfrm>
        </p:spPr>
        <p:txBody>
          <a:bodyPr>
            <a:noAutofit/>
          </a:bodyPr>
          <a:lstStyle/>
          <a:p>
            <a:r>
              <a:rPr lang="es-ES" sz="2800" b="1" dirty="0">
                <a:ln w="9525">
                  <a:solidFill>
                    <a:schemeClr val="bg1"/>
                  </a:solidFill>
                  <a:prstDash val="solid"/>
                </a:ln>
                <a:effectLst>
                  <a:outerShdw blurRad="12700" dist="38100" dir="2700000" algn="tl" rotWithShape="0">
                    <a:schemeClr val="bg1">
                      <a:lumMod val="50000"/>
                    </a:schemeClr>
                  </a:outerShdw>
                </a:effectLst>
              </a:rPr>
              <a:t>“Sería más placentero al Señor si los tibios profesos de la religión nunca hubieran nombrado Su nombre. Ellos son una </a:t>
            </a:r>
            <a:r>
              <a:rPr lang="es-ES" sz="2800" b="1" dirty="0" err="1">
                <a:ln w="9525">
                  <a:solidFill>
                    <a:schemeClr val="bg1"/>
                  </a:solidFill>
                  <a:prstDash val="solid"/>
                </a:ln>
                <a:effectLst>
                  <a:outerShdw blurRad="12700" dist="38100" dir="2700000" algn="tl" rotWithShape="0">
                    <a:schemeClr val="bg1">
                      <a:lumMod val="50000"/>
                    </a:schemeClr>
                  </a:outerShdw>
                </a:effectLst>
              </a:rPr>
              <a:t>contínua</a:t>
            </a:r>
            <a:r>
              <a:rPr lang="es-ES" sz="2800" b="1" dirty="0">
                <a:ln w="9525">
                  <a:solidFill>
                    <a:schemeClr val="bg1"/>
                  </a:solidFill>
                  <a:prstDash val="solid"/>
                </a:ln>
                <a:effectLst>
                  <a:outerShdw blurRad="12700" dist="38100" dir="2700000" algn="tl" rotWithShape="0">
                    <a:schemeClr val="bg1">
                      <a:lumMod val="50000"/>
                    </a:schemeClr>
                  </a:outerShdw>
                </a:effectLst>
              </a:rPr>
              <a:t> carga a quienes desean ser fieles seguidores de Jesús. Son tropiezo a los incrédulos . . .” </a:t>
            </a:r>
            <a:r>
              <a:rPr lang="es-ES" sz="2800" b="1" i="1" dirty="0">
                <a:ln w="9525">
                  <a:solidFill>
                    <a:schemeClr val="bg1"/>
                  </a:solidFill>
                  <a:prstDash val="solid"/>
                </a:ln>
                <a:effectLst>
                  <a:outerShdw blurRad="12700" dist="38100" dir="2700000" algn="tl" rotWithShape="0">
                    <a:schemeClr val="bg1">
                      <a:lumMod val="50000"/>
                    </a:schemeClr>
                  </a:outerShdw>
                </a:effectLst>
              </a:rPr>
              <a:t>(Testimonies </a:t>
            </a:r>
            <a:r>
              <a:rPr lang="es-ES" sz="2800" b="1" i="1" dirty="0" err="1">
                <a:ln w="9525">
                  <a:solidFill>
                    <a:schemeClr val="bg1"/>
                  </a:solidFill>
                  <a:prstDash val="solid"/>
                </a:ln>
                <a:effectLst>
                  <a:outerShdw blurRad="12700" dist="38100" dir="2700000" algn="tl" rotWithShape="0">
                    <a:schemeClr val="bg1">
                      <a:lumMod val="50000"/>
                    </a:schemeClr>
                  </a:outerShdw>
                </a:effectLst>
              </a:rPr>
              <a:t>for</a:t>
            </a:r>
            <a:r>
              <a:rPr lang="es-ES" sz="2800" b="1" i="1" dirty="0">
                <a:ln w="9525">
                  <a:solidFill>
                    <a:schemeClr val="bg1"/>
                  </a:solidFill>
                  <a:prstDash val="solid"/>
                </a:ln>
                <a:effectLst>
                  <a:outerShdw blurRad="12700" dist="38100" dir="2700000" algn="tl" rotWithShape="0">
                    <a:schemeClr val="bg1">
                      <a:lumMod val="50000"/>
                    </a:schemeClr>
                  </a:outerShdw>
                </a:effectLst>
              </a:rPr>
              <a:t> </a:t>
            </a:r>
            <a:r>
              <a:rPr lang="es-ES" sz="2800" b="1" i="1" dirty="0" err="1">
                <a:ln w="9525">
                  <a:solidFill>
                    <a:schemeClr val="bg1"/>
                  </a:solidFill>
                  <a:prstDash val="solid"/>
                </a:ln>
                <a:effectLst>
                  <a:outerShdw blurRad="12700" dist="38100" dir="2700000" algn="tl" rotWithShape="0">
                    <a:schemeClr val="bg1">
                      <a:lumMod val="50000"/>
                    </a:schemeClr>
                  </a:outerShdw>
                </a:effectLst>
              </a:rPr>
              <a:t>the</a:t>
            </a:r>
            <a:r>
              <a:rPr lang="es-ES" sz="2800" b="1" i="1" dirty="0">
                <a:ln w="9525">
                  <a:solidFill>
                    <a:schemeClr val="bg1"/>
                  </a:solidFill>
                  <a:prstDash val="solid"/>
                </a:ln>
                <a:effectLst>
                  <a:outerShdw blurRad="12700" dist="38100" dir="2700000" algn="tl" rotWithShape="0">
                    <a:schemeClr val="bg1">
                      <a:lumMod val="50000"/>
                    </a:schemeClr>
                  </a:outerShdw>
                </a:effectLst>
              </a:rPr>
              <a:t> </a:t>
            </a:r>
            <a:r>
              <a:rPr lang="es-ES" sz="2800" b="1" i="1" dirty="0" err="1">
                <a:ln w="9525">
                  <a:solidFill>
                    <a:schemeClr val="bg1"/>
                  </a:solidFill>
                  <a:prstDash val="solid"/>
                </a:ln>
                <a:effectLst>
                  <a:outerShdw blurRad="12700" dist="38100" dir="2700000" algn="tl" rotWithShape="0">
                    <a:schemeClr val="bg1">
                      <a:lumMod val="50000"/>
                    </a:schemeClr>
                  </a:outerShdw>
                </a:effectLst>
              </a:rPr>
              <a:t>Church</a:t>
            </a:r>
            <a:r>
              <a:rPr lang="es-ES" sz="2800" b="1" i="1" dirty="0">
                <a:ln w="9525">
                  <a:solidFill>
                    <a:schemeClr val="bg1"/>
                  </a:solidFill>
                  <a:prstDash val="solid"/>
                </a:ln>
                <a:effectLst>
                  <a:outerShdw blurRad="12700" dist="38100" dir="2700000" algn="tl" rotWithShape="0">
                    <a:schemeClr val="bg1">
                      <a:lumMod val="50000"/>
                    </a:schemeClr>
                  </a:outerShdw>
                </a:effectLst>
              </a:rPr>
              <a:t>, vol. 1, pág. 188).</a:t>
            </a:r>
            <a:endParaRPr lang="en-US" sz="2800" b="1" dirty="0">
              <a:ln w="9525">
                <a:solidFill>
                  <a:schemeClr val="bg1"/>
                </a:solidFill>
                <a:prstDash val="solid"/>
              </a:ln>
              <a:effectLst>
                <a:outerShdw blurRad="12700" dist="38100" dir="2700000" algn="tl" rotWithShape="0">
                  <a:schemeClr val="bg1">
                    <a:lumMod val="50000"/>
                  </a:schemeClr>
                </a:outerShdw>
              </a:effectLst>
            </a:endParaRPr>
          </a:p>
          <a:p>
            <a:r>
              <a:rPr lang="es-ES" sz="2800" b="1" dirty="0">
                <a:ln w="9525">
                  <a:solidFill>
                    <a:schemeClr val="bg1"/>
                  </a:solidFill>
                  <a:prstDash val="solid"/>
                </a:ln>
                <a:effectLst>
                  <a:outerShdw blurRad="12700" dist="38100" dir="2700000" algn="tl" rotWithShape="0">
                    <a:schemeClr val="bg1">
                      <a:lumMod val="50000"/>
                    </a:schemeClr>
                  </a:outerShdw>
                </a:effectLst>
              </a:rPr>
              <a:t>“Los cristianos a medias son peor que los infieles; pues sus palabras engañosas y posición de tibieza descarrían a muchos. El infiel muestra sus colores. El cristiano tibio engaña a ambos partidos. Ni es un buen mundano ni un  buen cristiano. Satanás lo usa para realizar una obra que nadie más puede hacer. </a:t>
            </a:r>
            <a:r>
              <a:rPr lang="es-ES" sz="2800" b="1" i="1" dirty="0">
                <a:ln w="9525">
                  <a:solidFill>
                    <a:schemeClr val="bg1"/>
                  </a:solidFill>
                  <a:prstDash val="solid"/>
                </a:ln>
                <a:effectLst>
                  <a:outerShdw blurRad="12700" dist="38100" dir="2700000" algn="tl" rotWithShape="0">
                    <a:schemeClr val="bg1">
                      <a:lumMod val="50000"/>
                    </a:schemeClr>
                  </a:outerShdw>
                </a:effectLst>
              </a:rPr>
              <a:t>(</a:t>
            </a:r>
            <a:r>
              <a:rPr lang="es-ES" sz="2800" b="1" i="1" dirty="0" err="1">
                <a:ln w="9525">
                  <a:solidFill>
                    <a:schemeClr val="bg1"/>
                  </a:solidFill>
                  <a:prstDash val="solid"/>
                </a:ln>
                <a:effectLst>
                  <a:outerShdw blurRad="12700" dist="38100" dir="2700000" algn="tl" rotWithShape="0">
                    <a:schemeClr val="bg1">
                      <a:lumMod val="50000"/>
                    </a:schemeClr>
                  </a:outerShdw>
                </a:effectLst>
              </a:rPr>
              <a:t>Letter</a:t>
            </a:r>
            <a:r>
              <a:rPr lang="es-ES" sz="2800" b="1" i="1" dirty="0">
                <a:ln w="9525">
                  <a:solidFill>
                    <a:schemeClr val="bg1"/>
                  </a:solidFill>
                  <a:prstDash val="solid"/>
                </a:ln>
                <a:effectLst>
                  <a:outerShdw blurRad="12700" dist="38100" dir="2700000" algn="tl" rotWithShape="0">
                    <a:schemeClr val="bg1">
                      <a:lumMod val="50000"/>
                    </a:schemeClr>
                  </a:outerShdw>
                </a:effectLst>
              </a:rPr>
              <a:t> 44, 1903); </a:t>
            </a:r>
            <a:endParaRPr lang="en-US" sz="2800" b="1" dirty="0">
              <a:ln w="9525">
                <a:solidFill>
                  <a:schemeClr val="bg1"/>
                </a:solidFill>
                <a:prstDash val="solid"/>
              </a:ln>
              <a:effectLst>
                <a:outerShdw blurRad="12700" dist="38100" dir="2700000" algn="tl" rotWithShape="0">
                  <a:schemeClr val="bg1">
                    <a:lumMod val="50000"/>
                  </a:schemeClr>
                </a:outerShdw>
              </a:effectLst>
            </a:endParaRPr>
          </a:p>
          <a:p>
            <a:endParaRPr lang="en-US" sz="2800" b="1" dirty="0">
              <a:ln w="9525">
                <a:solidFill>
                  <a:schemeClr val="bg1"/>
                </a:solidFill>
                <a:prstDash val="solid"/>
              </a:ln>
              <a:effectLst>
                <a:outerShdw blurRad="12700" dist="38100" dir="2700000" algn="tl" rotWithShape="0">
                  <a:schemeClr val="bg1">
                    <a:lumMod val="50000"/>
                  </a:schemeClr>
                </a:outerShdw>
              </a:effectLst>
            </a:endParaRPr>
          </a:p>
        </p:txBody>
      </p:sp>
    </p:spTree>
    <p:extLst>
      <p:ext uri="{BB962C8B-B14F-4D97-AF65-F5344CB8AC3E}">
        <p14:creationId xmlns:p14="http://schemas.microsoft.com/office/powerpoint/2010/main" val="22978715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s-ES" b="1" i="1" dirty="0">
                <a:ln w="9525">
                  <a:solidFill>
                    <a:schemeClr val="bg1"/>
                  </a:solidFill>
                  <a:prstDash val="solid"/>
                </a:ln>
                <a:solidFill>
                  <a:schemeClr val="tx1"/>
                </a:solidFill>
                <a:effectLst>
                  <a:outerShdw blurRad="12700" dist="38100" dir="2700000" algn="tl" rotWithShape="0">
                    <a:schemeClr val="bg1">
                      <a:lumMod val="50000"/>
                    </a:schemeClr>
                  </a:outerShdw>
                </a:effectLst>
              </a:rPr>
              <a:t> </a:t>
            </a:r>
            <a:br>
              <a:rPr lang="en-US" b="1" dirty="0">
                <a:ln w="9525">
                  <a:solidFill>
                    <a:schemeClr val="bg1"/>
                  </a:solidFill>
                  <a:prstDash val="solid"/>
                </a:ln>
                <a:solidFill>
                  <a:schemeClr val="tx1"/>
                </a:solidFill>
                <a:effectLst>
                  <a:outerShdw blurRad="12700" dist="38100" dir="2700000" algn="tl" rotWithShape="0">
                    <a:schemeClr val="bg1">
                      <a:lumMod val="50000"/>
                    </a:schemeClr>
                  </a:outerShdw>
                </a:effectLst>
              </a:rPr>
            </a:br>
            <a:r>
              <a:rPr lang="es-ES" b="1" i="1" dirty="0">
                <a:ln w="9525">
                  <a:solidFill>
                    <a:schemeClr val="bg1"/>
                  </a:solidFill>
                  <a:prstDash val="solid"/>
                </a:ln>
                <a:solidFill>
                  <a:schemeClr val="tx1"/>
                </a:solidFill>
                <a:effectLst>
                  <a:outerShdw blurRad="12700" dist="38100" dir="2700000" algn="tl" rotWithShape="0">
                    <a:schemeClr val="bg1">
                      <a:lumMod val="50000"/>
                    </a:schemeClr>
                  </a:outerShdw>
                </a:effectLst>
              </a:rPr>
              <a:t>Te Vomitaré de Mi Boca---</a:t>
            </a:r>
            <a:endParaRPr lang="en-US" b="1"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
        <p:nvSpPr>
          <p:cNvPr id="3" name="Content Placeholder 2"/>
          <p:cNvSpPr>
            <a:spLocks noGrp="1"/>
          </p:cNvSpPr>
          <p:nvPr>
            <p:ph idx="1"/>
          </p:nvPr>
        </p:nvSpPr>
        <p:spPr>
          <a:xfrm>
            <a:off x="824089" y="2052918"/>
            <a:ext cx="10532533" cy="4195481"/>
          </a:xfrm>
        </p:spPr>
        <p:txBody>
          <a:bodyPr>
            <a:normAutofit/>
          </a:bodyPr>
          <a:lstStyle/>
          <a:p>
            <a:r>
              <a:rPr lang="es-MX" sz="3600" b="1" dirty="0">
                <a:ln w="9525">
                  <a:solidFill>
                    <a:schemeClr val="bg1"/>
                  </a:solidFill>
                  <a:prstDash val="solid"/>
                </a:ln>
                <a:effectLst>
                  <a:outerShdw blurRad="12700" dist="38100" dir="2700000" algn="tl" rotWithShape="0">
                    <a:schemeClr val="bg1">
                      <a:lumMod val="50000"/>
                    </a:schemeClr>
                  </a:outerShdw>
                </a:effectLst>
              </a:rPr>
              <a:t>“Dios pide un reavivamiento espiritual y una reforma espiritual. A menos que </a:t>
            </a:r>
            <a:r>
              <a:rPr lang="es-MX" sz="3600" b="1" dirty="0" err="1">
                <a:ln w="9525">
                  <a:solidFill>
                    <a:schemeClr val="bg1"/>
                  </a:solidFill>
                  <a:prstDash val="solid"/>
                </a:ln>
                <a:effectLst>
                  <a:outerShdw blurRad="12700" dist="38100" dir="2700000" algn="tl" rotWithShape="0">
                    <a:schemeClr val="bg1">
                      <a:lumMod val="50000"/>
                    </a:schemeClr>
                  </a:outerShdw>
                </a:effectLst>
              </a:rPr>
              <a:t>ésto</a:t>
            </a:r>
            <a:r>
              <a:rPr lang="es-MX" sz="3600" b="1" dirty="0">
                <a:ln w="9525">
                  <a:solidFill>
                    <a:schemeClr val="bg1"/>
                  </a:solidFill>
                  <a:prstDash val="solid"/>
                </a:ln>
                <a:effectLst>
                  <a:outerShdw blurRad="12700" dist="38100" dir="2700000" algn="tl" rotWithShape="0">
                    <a:schemeClr val="bg1">
                      <a:lumMod val="50000"/>
                    </a:schemeClr>
                  </a:outerShdw>
                </a:effectLst>
              </a:rPr>
              <a:t> se lleve a cabo, los que son tibios seguirán siendo más desagradables al Señor, hasta que </a:t>
            </a:r>
            <a:r>
              <a:rPr lang="es-MX" sz="3600" b="1" dirty="0" err="1">
                <a:ln w="9525">
                  <a:solidFill>
                    <a:schemeClr val="bg1"/>
                  </a:solidFill>
                  <a:prstDash val="solid"/>
                </a:ln>
                <a:effectLst>
                  <a:outerShdw blurRad="12700" dist="38100" dir="2700000" algn="tl" rotWithShape="0">
                    <a:schemeClr val="bg1">
                      <a:lumMod val="50000"/>
                    </a:schemeClr>
                  </a:outerShdw>
                </a:effectLst>
              </a:rPr>
              <a:t>rehuse</a:t>
            </a:r>
            <a:r>
              <a:rPr lang="es-MX" sz="3600" b="1" dirty="0">
                <a:ln w="9525">
                  <a:solidFill>
                    <a:schemeClr val="bg1"/>
                  </a:solidFill>
                  <a:prstDash val="solid"/>
                </a:ln>
                <a:effectLst>
                  <a:outerShdw blurRad="12700" dist="38100" dir="2700000" algn="tl" rotWithShape="0">
                    <a:schemeClr val="bg1">
                      <a:lumMod val="50000"/>
                    </a:schemeClr>
                  </a:outerShdw>
                </a:effectLst>
              </a:rPr>
              <a:t> reconocerlos como Sus hijos.” </a:t>
            </a:r>
            <a:r>
              <a:rPr lang="es-MX" sz="3600" b="1" i="1" dirty="0">
                <a:ln w="9525">
                  <a:solidFill>
                    <a:schemeClr val="bg1"/>
                  </a:solidFill>
                  <a:prstDash val="solid"/>
                </a:ln>
                <a:effectLst>
                  <a:outerShdw blurRad="12700" dist="38100" dir="2700000" algn="tl" rotWithShape="0">
                    <a:schemeClr val="bg1">
                      <a:lumMod val="50000"/>
                    </a:schemeClr>
                  </a:outerShdw>
                </a:effectLst>
              </a:rPr>
              <a:t>(</a:t>
            </a:r>
            <a:r>
              <a:rPr lang="es-MX" sz="3600" b="1" i="1" dirty="0" err="1">
                <a:ln w="9525">
                  <a:solidFill>
                    <a:schemeClr val="bg1"/>
                  </a:solidFill>
                  <a:prstDash val="solid"/>
                </a:ln>
                <a:effectLst>
                  <a:outerShdw blurRad="12700" dist="38100" dir="2700000" algn="tl" rotWithShape="0">
                    <a:schemeClr val="bg1">
                      <a:lumMod val="50000"/>
                    </a:schemeClr>
                  </a:outerShdw>
                </a:effectLst>
              </a:rPr>
              <a:t>Selected</a:t>
            </a:r>
            <a:r>
              <a:rPr lang="es-MX" sz="3600" b="1" i="1" dirty="0">
                <a:ln w="9525">
                  <a:solidFill>
                    <a:schemeClr val="bg1"/>
                  </a:solidFill>
                  <a:prstDash val="solid"/>
                </a:ln>
                <a:effectLst>
                  <a:outerShdw blurRad="12700" dist="38100" dir="2700000" algn="tl" rotWithShape="0">
                    <a:schemeClr val="bg1">
                      <a:lumMod val="50000"/>
                    </a:schemeClr>
                  </a:outerShdw>
                </a:effectLst>
              </a:rPr>
              <a:t> </a:t>
            </a:r>
            <a:r>
              <a:rPr lang="es-MX" sz="3600" b="1" i="1" dirty="0" err="1">
                <a:ln w="9525">
                  <a:solidFill>
                    <a:schemeClr val="bg1"/>
                  </a:solidFill>
                  <a:prstDash val="solid"/>
                </a:ln>
                <a:effectLst>
                  <a:outerShdw blurRad="12700" dist="38100" dir="2700000" algn="tl" rotWithShape="0">
                    <a:schemeClr val="bg1">
                      <a:lumMod val="50000"/>
                    </a:schemeClr>
                  </a:outerShdw>
                </a:effectLst>
              </a:rPr>
              <a:t>Messages</a:t>
            </a:r>
            <a:r>
              <a:rPr lang="es-MX" sz="3600" b="1" i="1" dirty="0">
                <a:ln w="9525">
                  <a:solidFill>
                    <a:schemeClr val="bg1"/>
                  </a:solidFill>
                  <a:prstDash val="solid"/>
                </a:ln>
                <a:effectLst>
                  <a:outerShdw blurRad="12700" dist="38100" dir="2700000" algn="tl" rotWithShape="0">
                    <a:schemeClr val="bg1">
                      <a:lumMod val="50000"/>
                    </a:schemeClr>
                  </a:outerShdw>
                </a:effectLst>
              </a:rPr>
              <a:t>, vol. 1, p. 128)</a:t>
            </a:r>
            <a:r>
              <a:rPr lang="es-MX" sz="3600" b="1" dirty="0">
                <a:ln w="9525">
                  <a:solidFill>
                    <a:schemeClr val="bg1"/>
                  </a:solidFill>
                  <a:prstDash val="solid"/>
                </a:ln>
                <a:effectLst>
                  <a:outerShdw blurRad="12700" dist="38100" dir="2700000" algn="tl" rotWithShape="0">
                    <a:schemeClr val="bg1">
                      <a:lumMod val="50000"/>
                    </a:schemeClr>
                  </a:outerShdw>
                </a:effectLst>
              </a:rPr>
              <a:t>.</a:t>
            </a:r>
            <a:endParaRPr lang="en-US" sz="3600" b="1" dirty="0">
              <a:ln w="9525">
                <a:solidFill>
                  <a:schemeClr val="bg1"/>
                </a:solidFill>
                <a:prstDash val="solid"/>
              </a:ln>
              <a:effectLst>
                <a:outerShdw blurRad="12700" dist="38100" dir="2700000" algn="tl" rotWithShape="0">
                  <a:schemeClr val="bg1">
                    <a:lumMod val="50000"/>
                  </a:schemeClr>
                </a:outerShdw>
              </a:effectLst>
            </a:endParaRPr>
          </a:p>
        </p:txBody>
      </p:sp>
    </p:spTree>
    <p:extLst>
      <p:ext uri="{BB962C8B-B14F-4D97-AF65-F5344CB8AC3E}">
        <p14:creationId xmlns:p14="http://schemas.microsoft.com/office/powerpoint/2010/main" val="7907690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b="1" i="1" dirty="0">
                <a:ln w="9525">
                  <a:solidFill>
                    <a:schemeClr val="bg1"/>
                  </a:solidFill>
                  <a:prstDash val="solid"/>
                </a:ln>
                <a:solidFill>
                  <a:schemeClr val="tx1"/>
                </a:solidFill>
                <a:effectLst>
                  <a:outerShdw blurRad="12700" dist="38100" dir="2700000" algn="tl" rotWithShape="0">
                    <a:schemeClr val="bg1">
                      <a:lumMod val="50000"/>
                    </a:schemeClr>
                  </a:outerShdw>
                </a:effectLst>
              </a:rPr>
              <a:t>Tú Dices: 'Yo Soy Rico, Estoy Enriquecido, y Nada Necesito'---</a:t>
            </a:r>
            <a:endParaRPr lang="en-US" b="1"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
        <p:nvSpPr>
          <p:cNvPr id="3" name="Content Placeholder 2"/>
          <p:cNvSpPr>
            <a:spLocks noGrp="1"/>
          </p:cNvSpPr>
          <p:nvPr>
            <p:ph idx="1"/>
          </p:nvPr>
        </p:nvSpPr>
        <p:spPr>
          <a:xfrm>
            <a:off x="417689" y="2052918"/>
            <a:ext cx="10690577" cy="4195481"/>
          </a:xfrm>
        </p:spPr>
        <p:txBody>
          <a:bodyPr>
            <a:noAutofit/>
          </a:bodyPr>
          <a:lstStyle/>
          <a:p>
            <a:r>
              <a:rPr lang="es-ES" sz="2800" b="1" dirty="0">
                <a:ln w="9525">
                  <a:solidFill>
                    <a:schemeClr val="bg1"/>
                  </a:solidFill>
                  <a:prstDash val="solid"/>
                </a:ln>
                <a:effectLst>
                  <a:outerShdw blurRad="12700" dist="38100" dir="2700000" algn="tl" rotWithShape="0">
                    <a:schemeClr val="bg1">
                      <a:lumMod val="50000"/>
                    </a:schemeClr>
                  </a:outerShdw>
                </a:effectLst>
              </a:rPr>
              <a:t>“Los que hoy profesan religiosidad en todas las iglesias, aman al mundo, se conforman con él, gustan de las comodidades terrenales y aspiran a los honores. Están llamados a sufrir con Cristo, pero retroceden ante el simple oprobio.... ¡Apostasía, apostasía, apostasía! es lo que está grabado en el frontis mismo de cada iglesia; y si lo supiesen o sintiesen,  habría esperanza; pero ¡ay! lo que se oye decir, es: ‘Rico soy, y estoy lleno de bienes, y nada me falta.’ </a:t>
            </a:r>
            <a:r>
              <a:rPr lang="en-US" sz="2800" b="1" dirty="0">
                <a:ln w="9525">
                  <a:solidFill>
                    <a:schemeClr val="bg1"/>
                  </a:solidFill>
                  <a:prstDash val="solid"/>
                </a:ln>
                <a:effectLst>
                  <a:outerShdw blurRad="12700" dist="38100" dir="2700000" algn="tl" rotWithShape="0">
                    <a:schemeClr val="bg1">
                      <a:lumMod val="50000"/>
                    </a:schemeClr>
                  </a:outerShdw>
                </a:effectLst>
              </a:rPr>
              <a:t>[</a:t>
            </a:r>
            <a:r>
              <a:rPr lang="es-ES" sz="2800" b="1" dirty="0" err="1">
                <a:ln w="9525">
                  <a:solidFill>
                    <a:schemeClr val="bg1"/>
                  </a:solidFill>
                  <a:prstDash val="solid"/>
                </a:ln>
                <a:effectLst>
                  <a:outerShdw blurRad="12700" dist="38100" dir="2700000" algn="tl" rotWithShape="0">
                    <a:schemeClr val="bg1">
                      <a:lumMod val="50000"/>
                    </a:schemeClr>
                  </a:outerShdw>
                </a:effectLst>
              </a:rPr>
              <a:t>Second</a:t>
            </a:r>
            <a:r>
              <a:rPr lang="es-ES" sz="2800" b="1" dirty="0">
                <a:ln w="9525">
                  <a:solidFill>
                    <a:schemeClr val="bg1"/>
                  </a:solidFill>
                  <a:prstDash val="solid"/>
                </a:ln>
                <a:effectLst>
                  <a:outerShdw blurRad="12700" dist="38100" dir="2700000" algn="tl" rotWithShape="0">
                    <a:schemeClr val="bg1">
                      <a:lumMod val="50000"/>
                    </a:schemeClr>
                  </a:outerShdw>
                </a:effectLst>
              </a:rPr>
              <a:t> </a:t>
            </a:r>
            <a:r>
              <a:rPr lang="es-ES" sz="2800" b="1" dirty="0" err="1">
                <a:ln w="9525">
                  <a:solidFill>
                    <a:schemeClr val="bg1"/>
                  </a:solidFill>
                  <a:prstDash val="solid"/>
                </a:ln>
                <a:effectLst>
                  <a:outerShdw blurRad="12700" dist="38100" dir="2700000" algn="tl" rotWithShape="0">
                    <a:schemeClr val="bg1">
                      <a:lumMod val="50000"/>
                    </a:schemeClr>
                  </a:outerShdw>
                </a:effectLst>
              </a:rPr>
              <a:t>Advent</a:t>
            </a:r>
            <a:r>
              <a:rPr lang="es-ES" sz="2800" b="1" dirty="0">
                <a:ln w="9525">
                  <a:solidFill>
                    <a:schemeClr val="bg1"/>
                  </a:solidFill>
                  <a:prstDash val="solid"/>
                </a:ln>
                <a:effectLst>
                  <a:outerShdw blurRad="12700" dist="38100" dir="2700000" algn="tl" rotWithShape="0">
                    <a:schemeClr val="bg1">
                      <a:lumMod val="50000"/>
                    </a:schemeClr>
                  </a:outerShdw>
                </a:effectLst>
              </a:rPr>
              <a:t> Library, folleto No. 39].” </a:t>
            </a:r>
            <a:r>
              <a:rPr lang="es-ES" sz="2800" b="1" i="1" dirty="0">
                <a:ln w="9525">
                  <a:solidFill>
                    <a:schemeClr val="bg1"/>
                  </a:solidFill>
                  <a:prstDash val="solid"/>
                </a:ln>
                <a:effectLst>
                  <a:outerShdw blurRad="12700" dist="38100" dir="2700000" algn="tl" rotWithShape="0">
                    <a:schemeClr val="bg1">
                      <a:lumMod val="50000"/>
                    </a:schemeClr>
                  </a:outerShdw>
                </a:effectLst>
              </a:rPr>
              <a:t>(Seguridad y Paz en el Conflicto de los Siglos, pág. 438-439)</a:t>
            </a:r>
            <a:r>
              <a:rPr lang="es-ES" sz="2800" b="1" dirty="0">
                <a:ln w="9525">
                  <a:solidFill>
                    <a:schemeClr val="bg1"/>
                  </a:solidFill>
                  <a:prstDash val="solid"/>
                </a:ln>
                <a:effectLst>
                  <a:outerShdw blurRad="12700" dist="38100" dir="2700000" algn="tl" rotWithShape="0">
                    <a:schemeClr val="bg1">
                      <a:lumMod val="50000"/>
                    </a:schemeClr>
                  </a:outerShdw>
                </a:effectLst>
              </a:rPr>
              <a:t>.</a:t>
            </a:r>
            <a:endParaRPr lang="en-US" sz="2800" b="1" dirty="0">
              <a:ln w="9525">
                <a:solidFill>
                  <a:schemeClr val="bg1"/>
                </a:solidFill>
                <a:prstDash val="solid"/>
              </a:ln>
              <a:effectLst>
                <a:outerShdw blurRad="12700" dist="38100" dir="2700000" algn="tl" rotWithShape="0">
                  <a:schemeClr val="bg1">
                    <a:lumMod val="50000"/>
                  </a:schemeClr>
                </a:outerShdw>
              </a:effectLst>
            </a:endParaRPr>
          </a:p>
          <a:p>
            <a:endParaRPr lang="en-US" sz="2800" dirty="0"/>
          </a:p>
        </p:txBody>
      </p:sp>
    </p:spTree>
    <p:extLst>
      <p:ext uri="{BB962C8B-B14F-4D97-AF65-F5344CB8AC3E}">
        <p14:creationId xmlns:p14="http://schemas.microsoft.com/office/powerpoint/2010/main" val="41752869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46112" y="948266"/>
            <a:ext cx="9403742" cy="5300133"/>
          </a:xfrm>
        </p:spPr>
        <p:txBody>
          <a:bodyPr>
            <a:normAutofit/>
          </a:bodyPr>
          <a:lstStyle/>
          <a:p>
            <a:r>
              <a:rPr lang="es-ES" sz="3600" b="1" dirty="0">
                <a:ln w="9525">
                  <a:solidFill>
                    <a:schemeClr val="bg1"/>
                  </a:solidFill>
                  <a:prstDash val="solid"/>
                </a:ln>
                <a:effectLst>
                  <a:outerShdw blurRad="12700" dist="38100" dir="2700000" algn="tl" rotWithShape="0">
                    <a:schemeClr val="bg1">
                      <a:lumMod val="50000"/>
                    </a:schemeClr>
                  </a:outerShdw>
                </a:effectLst>
              </a:rPr>
              <a:t>“No hay nada que ofenda tanto a Dios, o que sea tan peligroso para el alma humana, como </a:t>
            </a:r>
            <a:r>
              <a:rPr lang="es-ES" sz="3600" b="1" u="sng" dirty="0">
                <a:ln w="9525">
                  <a:solidFill>
                    <a:schemeClr val="bg1"/>
                  </a:solidFill>
                  <a:prstDash val="solid"/>
                </a:ln>
                <a:effectLst>
                  <a:outerShdw blurRad="12700" dist="38100" dir="2700000" algn="tl" rotWithShape="0">
                    <a:schemeClr val="bg1">
                      <a:lumMod val="50000"/>
                    </a:schemeClr>
                  </a:outerShdw>
                </a:effectLst>
              </a:rPr>
              <a:t>el orgullo y la suficiencia propia</a:t>
            </a:r>
            <a:r>
              <a:rPr lang="es-ES" sz="3600" b="1" dirty="0">
                <a:ln w="9525">
                  <a:solidFill>
                    <a:schemeClr val="bg1"/>
                  </a:solidFill>
                  <a:prstDash val="solid"/>
                </a:ln>
                <a:effectLst>
                  <a:outerShdw blurRad="12700" dist="38100" dir="2700000" algn="tl" rotWithShape="0">
                    <a:schemeClr val="bg1">
                      <a:lumMod val="50000"/>
                    </a:schemeClr>
                  </a:outerShdw>
                </a:effectLst>
              </a:rPr>
              <a:t>. De todos los pecados es el más desesperado, </a:t>
            </a:r>
            <a:r>
              <a:rPr lang="es-ES" sz="3600" b="1" u="sng" dirty="0">
                <a:ln w="9525">
                  <a:solidFill>
                    <a:schemeClr val="bg1"/>
                  </a:solidFill>
                  <a:prstDash val="solid"/>
                </a:ln>
                <a:effectLst>
                  <a:outerShdw blurRad="12700" dist="38100" dir="2700000" algn="tl" rotWithShape="0">
                    <a:schemeClr val="bg1">
                      <a:lumMod val="50000"/>
                    </a:schemeClr>
                  </a:outerShdw>
                </a:effectLst>
              </a:rPr>
              <a:t>el más incurable</a:t>
            </a:r>
            <a:r>
              <a:rPr lang="es-ES" sz="3600" b="1" dirty="0">
                <a:ln w="9525">
                  <a:solidFill>
                    <a:schemeClr val="bg1"/>
                  </a:solidFill>
                  <a:prstDash val="solid"/>
                </a:ln>
                <a:effectLst>
                  <a:outerShdw blurRad="12700" dist="38100" dir="2700000" algn="tl" rotWithShape="0">
                    <a:schemeClr val="bg1">
                      <a:lumMod val="50000"/>
                    </a:schemeClr>
                  </a:outerShdw>
                </a:effectLst>
              </a:rPr>
              <a:t>.” </a:t>
            </a:r>
            <a:r>
              <a:rPr lang="es-ES" sz="3600" b="1" i="1" dirty="0">
                <a:ln w="9525">
                  <a:solidFill>
                    <a:schemeClr val="bg1"/>
                  </a:solidFill>
                  <a:prstDash val="solid"/>
                </a:ln>
                <a:effectLst>
                  <a:outerShdw blurRad="12700" dist="38100" dir="2700000" algn="tl" rotWithShape="0">
                    <a:schemeClr val="bg1">
                      <a:lumMod val="50000"/>
                    </a:schemeClr>
                  </a:outerShdw>
                </a:effectLst>
              </a:rPr>
              <a:t>(Palabras de Vida del Gran Maestro, pág. 119)</a:t>
            </a:r>
            <a:r>
              <a:rPr lang="es-ES" sz="3600" b="1" dirty="0">
                <a:ln w="9525">
                  <a:solidFill>
                    <a:schemeClr val="bg1"/>
                  </a:solidFill>
                  <a:prstDash val="solid"/>
                </a:ln>
                <a:effectLst>
                  <a:outerShdw blurRad="12700" dist="38100" dir="2700000" algn="tl" rotWithShape="0">
                    <a:schemeClr val="bg1">
                      <a:lumMod val="50000"/>
                    </a:schemeClr>
                  </a:outerShdw>
                </a:effectLst>
              </a:rPr>
              <a:t>.</a:t>
            </a:r>
            <a:endParaRPr lang="en-US" sz="3600" b="1" dirty="0">
              <a:ln w="9525">
                <a:solidFill>
                  <a:schemeClr val="bg1"/>
                </a:solidFill>
                <a:prstDash val="solid"/>
              </a:ln>
              <a:effectLst>
                <a:outerShdw blurRad="12700" dist="38100" dir="2700000" algn="tl" rotWithShape="0">
                  <a:schemeClr val="bg1">
                    <a:lumMod val="50000"/>
                  </a:schemeClr>
                </a:outerShdw>
              </a:effectLst>
            </a:endParaRPr>
          </a:p>
          <a:p>
            <a:endParaRPr lang="en-US" sz="3600" b="1" dirty="0">
              <a:ln w="9525">
                <a:solidFill>
                  <a:schemeClr val="bg1"/>
                </a:solidFill>
                <a:prstDash val="solid"/>
              </a:ln>
              <a:effectLst>
                <a:outerShdw blurRad="12700" dist="38100" dir="2700000" algn="tl" rotWithShape="0">
                  <a:schemeClr val="bg1">
                    <a:lumMod val="50000"/>
                  </a:schemeClr>
                </a:outerShdw>
              </a:effectLst>
            </a:endParaRPr>
          </a:p>
          <a:p>
            <a:endParaRPr lang="en-US" sz="3600" dirty="0"/>
          </a:p>
        </p:txBody>
      </p:sp>
    </p:spTree>
    <p:extLst>
      <p:ext uri="{BB962C8B-B14F-4D97-AF65-F5344CB8AC3E}">
        <p14:creationId xmlns:p14="http://schemas.microsoft.com/office/powerpoint/2010/main" val="29196889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541867"/>
            <a:ext cx="10067045" cy="2088445"/>
          </a:xfrm>
        </p:spPr>
        <p:txBody>
          <a:bodyPr/>
          <a:lstStyle/>
          <a:p>
            <a:pPr algn="ctr"/>
            <a:br>
              <a:rPr lang="es-ES" b="1" i="1" dirty="0">
                <a:ln w="9525">
                  <a:solidFill>
                    <a:schemeClr val="bg1"/>
                  </a:solidFill>
                  <a:prstDash val="solid"/>
                </a:ln>
                <a:solidFill>
                  <a:schemeClr val="tx1"/>
                </a:solidFill>
                <a:effectLst>
                  <a:outerShdw blurRad="12700" dist="38100" dir="2700000" algn="tl" rotWithShape="0">
                    <a:schemeClr val="bg1">
                      <a:lumMod val="50000"/>
                    </a:schemeClr>
                  </a:outerShdw>
                </a:effectLst>
              </a:rPr>
            </a:br>
            <a:r>
              <a:rPr lang="es-ES" b="1" i="1" dirty="0">
                <a:ln w="9525">
                  <a:solidFill>
                    <a:schemeClr val="bg1"/>
                  </a:solidFill>
                  <a:prstDash val="solid"/>
                </a:ln>
                <a:solidFill>
                  <a:schemeClr val="tx1"/>
                </a:solidFill>
                <a:effectLst>
                  <a:outerShdw blurRad="12700" dist="38100" dir="2700000" algn="tl" rotWithShape="0">
                    <a:schemeClr val="bg1">
                      <a:lumMod val="50000"/>
                    </a:schemeClr>
                  </a:outerShdw>
                </a:effectLst>
              </a:rPr>
              <a:t>Y No Conoces Que Eres Un Cuitado y Miserable, Pobre, Ciego y Desnudo--- </a:t>
            </a:r>
            <a:endParaRPr lang="en-US" b="1"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
        <p:nvSpPr>
          <p:cNvPr id="3" name="Content Placeholder 2"/>
          <p:cNvSpPr>
            <a:spLocks noGrp="1"/>
          </p:cNvSpPr>
          <p:nvPr>
            <p:ph idx="1"/>
          </p:nvPr>
        </p:nvSpPr>
        <p:spPr>
          <a:xfrm>
            <a:off x="519289" y="1749778"/>
            <a:ext cx="10826043" cy="4921955"/>
          </a:xfrm>
        </p:spPr>
        <p:txBody>
          <a:bodyPr>
            <a:noAutofit/>
          </a:bodyPr>
          <a:lstStyle/>
          <a:p>
            <a:r>
              <a:rPr lang="es-ES" sz="2800" b="1" dirty="0">
                <a:ln w="9525">
                  <a:solidFill>
                    <a:schemeClr val="bg1"/>
                  </a:solidFill>
                  <a:prstDash val="solid"/>
                </a:ln>
                <a:effectLst>
                  <a:outerShdw blurRad="12700" dist="38100" dir="2700000" algn="tl" rotWithShape="0">
                    <a:schemeClr val="bg1">
                      <a:lumMod val="50000"/>
                    </a:schemeClr>
                  </a:outerShdw>
                </a:effectLst>
              </a:rPr>
              <a:t>“Cuando el hombre cede a la tentación, y complace el pecado, su mente se torna tenebrosa. El sentido moral es pervertido. Las advertencias de la conciencia son descuidadas, y su voz se oye cada vez menos clara. Gradualmente pierde poder para distinguir entre el bien y el mal, hasta que no tiene un sentido real de su postura ante Dios. </a:t>
            </a:r>
            <a:endParaRPr lang="en-US" sz="2800" b="1" dirty="0">
              <a:ln w="9525">
                <a:solidFill>
                  <a:schemeClr val="bg1"/>
                </a:solidFill>
                <a:prstDash val="solid"/>
              </a:ln>
              <a:effectLst>
                <a:outerShdw blurRad="12700" dist="38100" dir="2700000" algn="tl" rotWithShape="0">
                  <a:schemeClr val="bg1">
                    <a:lumMod val="50000"/>
                  </a:schemeClr>
                </a:outerShdw>
              </a:effectLst>
            </a:endParaRPr>
          </a:p>
          <a:p>
            <a:r>
              <a:rPr lang="es-ES" sz="2800" b="1" dirty="0">
                <a:ln w="9525">
                  <a:solidFill>
                    <a:schemeClr val="bg1"/>
                  </a:solidFill>
                  <a:prstDash val="solid"/>
                </a:ln>
                <a:effectLst>
                  <a:outerShdw blurRad="12700" dist="38100" dir="2700000" algn="tl" rotWithShape="0">
                    <a:schemeClr val="bg1">
                      <a:lumMod val="50000"/>
                    </a:schemeClr>
                  </a:outerShdw>
                </a:effectLst>
              </a:rPr>
              <a:t>Puede observar </a:t>
            </a:r>
            <a:r>
              <a:rPr lang="es-ES" sz="2800" b="1" u="sng" dirty="0">
                <a:ln w="9525">
                  <a:solidFill>
                    <a:schemeClr val="bg1"/>
                  </a:solidFill>
                  <a:prstDash val="solid"/>
                </a:ln>
                <a:effectLst>
                  <a:outerShdw blurRad="12700" dist="38100" dir="2700000" algn="tl" rotWithShape="0">
                    <a:schemeClr val="bg1">
                      <a:lumMod val="50000"/>
                    </a:schemeClr>
                  </a:outerShdw>
                </a:effectLst>
              </a:rPr>
              <a:t>las formas de  religión y mantener celosamente las doctrinas</a:t>
            </a:r>
            <a:r>
              <a:rPr lang="es-ES" sz="2800" b="1" dirty="0">
                <a:ln w="9525">
                  <a:solidFill>
                    <a:schemeClr val="bg1"/>
                  </a:solidFill>
                  <a:prstDash val="solid"/>
                </a:ln>
                <a:effectLst>
                  <a:outerShdw blurRad="12700" dist="38100" dir="2700000" algn="tl" rotWithShape="0">
                    <a:schemeClr val="bg1">
                      <a:lumMod val="50000"/>
                    </a:schemeClr>
                  </a:outerShdw>
                </a:effectLst>
              </a:rPr>
              <a:t>, mientras se encuentra destituido de su espíritu. Su condición es la descrita por el Testigo Fiel… </a:t>
            </a:r>
            <a:endParaRPr lang="en-US" sz="2800" b="1" dirty="0">
              <a:ln w="9525">
                <a:solidFill>
                  <a:schemeClr val="bg1"/>
                </a:solidFill>
                <a:prstDash val="solid"/>
              </a:ln>
              <a:effectLst>
                <a:outerShdw blurRad="12700" dist="38100" dir="2700000" algn="tl" rotWithShape="0">
                  <a:schemeClr val="bg1">
                    <a:lumMod val="50000"/>
                  </a:schemeClr>
                </a:outerShdw>
              </a:effectLst>
            </a:endParaRPr>
          </a:p>
          <a:p>
            <a:endParaRPr lang="en-US" sz="2800" dirty="0"/>
          </a:p>
        </p:txBody>
      </p:sp>
    </p:spTree>
    <p:extLst>
      <p:ext uri="{BB962C8B-B14F-4D97-AF65-F5344CB8AC3E}">
        <p14:creationId xmlns:p14="http://schemas.microsoft.com/office/powerpoint/2010/main" val="26735922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53156" y="632178"/>
            <a:ext cx="9496697" cy="5616221"/>
          </a:xfrm>
        </p:spPr>
        <p:txBody>
          <a:bodyPr>
            <a:normAutofit lnSpcReduction="10000"/>
          </a:bodyPr>
          <a:lstStyle/>
          <a:p>
            <a:r>
              <a:rPr lang="es-ES" sz="3600" b="1" dirty="0" err="1">
                <a:ln w="9525">
                  <a:solidFill>
                    <a:schemeClr val="bg1"/>
                  </a:solidFill>
                  <a:prstDash val="solid"/>
                </a:ln>
                <a:effectLst>
                  <a:outerShdw blurRad="12700" dist="38100" dir="2700000" algn="tl" rotWithShape="0">
                    <a:schemeClr val="bg1">
                      <a:lumMod val="50000"/>
                    </a:schemeClr>
                  </a:outerShdw>
                </a:effectLst>
              </a:rPr>
              <a:t>Laodicea</a:t>
            </a:r>
            <a:r>
              <a:rPr lang="es-ES" sz="3600" b="1" dirty="0">
                <a:ln w="9525">
                  <a:solidFill>
                    <a:schemeClr val="bg1"/>
                  </a:solidFill>
                  <a:prstDash val="solid"/>
                </a:ln>
                <a:effectLst>
                  <a:outerShdw blurRad="12700" dist="38100" dir="2700000" algn="tl" rotWithShape="0">
                    <a:schemeClr val="bg1">
                      <a:lumMod val="50000"/>
                    </a:schemeClr>
                  </a:outerShdw>
                </a:effectLst>
              </a:rPr>
              <a:t> contempla lo material . . . Pero Dios, el Padre infinito . . .ve más allá. Su tremenda mirada penetra más allá de las escuelas de </a:t>
            </a:r>
            <a:r>
              <a:rPr lang="es-ES" sz="3600" b="1" dirty="0" err="1">
                <a:ln w="9525">
                  <a:solidFill>
                    <a:schemeClr val="bg1"/>
                  </a:solidFill>
                  <a:prstDash val="solid"/>
                </a:ln>
                <a:effectLst>
                  <a:outerShdw blurRad="12700" dist="38100" dir="2700000" algn="tl" rotWithShape="0">
                    <a:schemeClr val="bg1">
                      <a:lumMod val="50000"/>
                    </a:schemeClr>
                  </a:outerShdw>
                </a:effectLst>
              </a:rPr>
              <a:t>Laodicea</a:t>
            </a:r>
            <a:r>
              <a:rPr lang="es-ES" sz="3600" b="1" dirty="0">
                <a:ln w="9525">
                  <a:solidFill>
                    <a:schemeClr val="bg1"/>
                  </a:solidFill>
                  <a:prstDash val="solid"/>
                </a:ln>
                <a:effectLst>
                  <a:outerShdw blurRad="12700" dist="38100" dir="2700000" algn="tl" rotWithShape="0">
                    <a:schemeClr val="bg1">
                      <a:lumMod val="50000"/>
                    </a:schemeClr>
                  </a:outerShdw>
                </a:effectLst>
              </a:rPr>
              <a:t>, más allá de los sanatorios, las instituciones de publicación; más allá de sus finos edificios y equipo bueno; más allá de su creciente membresía y constante ampliación de influencia, </a:t>
            </a:r>
            <a:r>
              <a:rPr lang="es-ES" sz="3600" b="1" u="sng" dirty="0">
                <a:ln w="9525">
                  <a:solidFill>
                    <a:schemeClr val="bg1"/>
                  </a:solidFill>
                  <a:prstDash val="solid"/>
                </a:ln>
                <a:effectLst>
                  <a:outerShdw blurRad="12700" dist="38100" dir="2700000" algn="tl" rotWithShape="0">
                    <a:schemeClr val="bg1">
                      <a:lumMod val="50000"/>
                    </a:schemeClr>
                  </a:outerShdw>
                </a:effectLst>
              </a:rPr>
              <a:t>y sólo ve el corazón de </a:t>
            </a:r>
            <a:r>
              <a:rPr lang="es-ES" sz="3600" b="1" u="sng" dirty="0" err="1">
                <a:ln w="9525">
                  <a:solidFill>
                    <a:schemeClr val="bg1"/>
                  </a:solidFill>
                  <a:prstDash val="solid"/>
                </a:ln>
                <a:effectLst>
                  <a:outerShdw blurRad="12700" dist="38100" dir="2700000" algn="tl" rotWithShape="0">
                    <a:schemeClr val="bg1">
                      <a:lumMod val="50000"/>
                    </a:schemeClr>
                  </a:outerShdw>
                </a:effectLst>
              </a:rPr>
              <a:t>Laodicea</a:t>
            </a:r>
            <a:r>
              <a:rPr lang="es-ES" sz="3600" b="1" dirty="0">
                <a:ln w="9525">
                  <a:solidFill>
                    <a:schemeClr val="bg1"/>
                  </a:solidFill>
                  <a:prstDash val="solid"/>
                </a:ln>
                <a:effectLst>
                  <a:outerShdw blurRad="12700" dist="38100" dir="2700000" algn="tl" rotWithShape="0">
                    <a:schemeClr val="bg1">
                      <a:lumMod val="50000"/>
                    </a:schemeClr>
                  </a:outerShdw>
                </a:effectLst>
              </a:rPr>
              <a:t>.” (</a:t>
            </a:r>
            <a:r>
              <a:rPr lang="es-ES" sz="3600" b="1" i="1" dirty="0" err="1">
                <a:ln w="9525">
                  <a:solidFill>
                    <a:schemeClr val="bg1"/>
                  </a:solidFill>
                  <a:prstDash val="solid"/>
                </a:ln>
                <a:effectLst>
                  <a:outerShdw blurRad="12700" dist="38100" dir="2700000" algn="tl" rotWithShape="0">
                    <a:schemeClr val="bg1">
                      <a:lumMod val="50000"/>
                    </a:schemeClr>
                  </a:outerShdw>
                </a:effectLst>
              </a:rPr>
              <a:t>Dalrymple</a:t>
            </a:r>
            <a:r>
              <a:rPr lang="es-ES" sz="3600" b="1" i="1" dirty="0">
                <a:ln w="9525">
                  <a:solidFill>
                    <a:schemeClr val="bg1"/>
                  </a:solidFill>
                  <a:prstDash val="solid"/>
                </a:ln>
                <a:effectLst>
                  <a:outerShdw blurRad="12700" dist="38100" dir="2700000" algn="tl" rotWithShape="0">
                    <a:schemeClr val="bg1">
                      <a:lumMod val="50000"/>
                    </a:schemeClr>
                  </a:outerShdw>
                </a:effectLst>
              </a:rPr>
              <a:t>, “</a:t>
            </a:r>
            <a:r>
              <a:rPr lang="es-ES" sz="3600" b="1" i="1" dirty="0" err="1">
                <a:ln w="9525">
                  <a:solidFill>
                    <a:schemeClr val="bg1"/>
                  </a:solidFill>
                  <a:prstDash val="solid"/>
                </a:ln>
                <a:effectLst>
                  <a:outerShdw blurRad="12700" dist="38100" dir="2700000" algn="tl" rotWithShape="0">
                    <a:schemeClr val="bg1">
                      <a:lumMod val="50000"/>
                    </a:schemeClr>
                  </a:outerShdw>
                </a:effectLst>
              </a:rPr>
              <a:t>The</a:t>
            </a:r>
            <a:r>
              <a:rPr lang="es-ES" sz="3600" b="1" i="1" dirty="0">
                <a:ln w="9525">
                  <a:solidFill>
                    <a:schemeClr val="bg1"/>
                  </a:solidFill>
                  <a:prstDash val="solid"/>
                </a:ln>
                <a:effectLst>
                  <a:outerShdw blurRad="12700" dist="38100" dir="2700000" algn="tl" rotWithShape="0">
                    <a:schemeClr val="bg1">
                      <a:lumMod val="50000"/>
                    </a:schemeClr>
                  </a:outerShdw>
                </a:effectLst>
              </a:rPr>
              <a:t> </a:t>
            </a:r>
            <a:r>
              <a:rPr lang="es-ES" sz="3600" b="1" i="1" dirty="0" err="1">
                <a:ln w="9525">
                  <a:solidFill>
                    <a:schemeClr val="bg1"/>
                  </a:solidFill>
                  <a:prstDash val="solid"/>
                </a:ln>
                <a:effectLst>
                  <a:outerShdw blurRad="12700" dist="38100" dir="2700000" algn="tl" rotWithShape="0">
                    <a:schemeClr val="bg1">
                      <a:lumMod val="50000"/>
                    </a:schemeClr>
                  </a:outerShdw>
                </a:effectLst>
              </a:rPr>
              <a:t>Church</a:t>
            </a:r>
            <a:r>
              <a:rPr lang="es-ES" sz="3600" b="1" i="1" dirty="0">
                <a:ln w="9525">
                  <a:solidFill>
                    <a:schemeClr val="bg1"/>
                  </a:solidFill>
                  <a:prstDash val="solid"/>
                </a:ln>
                <a:effectLst>
                  <a:outerShdw blurRad="12700" dist="38100" dir="2700000" algn="tl" rotWithShape="0">
                    <a:schemeClr val="bg1">
                      <a:lumMod val="50000"/>
                    </a:schemeClr>
                  </a:outerShdw>
                </a:effectLst>
              </a:rPr>
              <a:t> of </a:t>
            </a:r>
            <a:r>
              <a:rPr lang="es-ES" sz="3600" b="1" i="1" dirty="0" err="1">
                <a:ln w="9525">
                  <a:solidFill>
                    <a:schemeClr val="bg1"/>
                  </a:solidFill>
                  <a:prstDash val="solid"/>
                </a:ln>
                <a:effectLst>
                  <a:outerShdw blurRad="12700" dist="38100" dir="2700000" algn="tl" rotWithShape="0">
                    <a:schemeClr val="bg1">
                      <a:lumMod val="50000"/>
                    </a:schemeClr>
                  </a:outerShdw>
                </a:effectLst>
              </a:rPr>
              <a:t>Laodiea</a:t>
            </a:r>
            <a:r>
              <a:rPr lang="es-ES" sz="3600" b="1" i="1" dirty="0">
                <a:ln w="9525">
                  <a:solidFill>
                    <a:schemeClr val="bg1"/>
                  </a:solidFill>
                  <a:prstDash val="solid"/>
                </a:ln>
                <a:effectLst>
                  <a:outerShdw blurRad="12700" dist="38100" dir="2700000" algn="tl" rotWithShape="0">
                    <a:schemeClr val="bg1">
                      <a:lumMod val="50000"/>
                    </a:schemeClr>
                  </a:outerShdw>
                </a:effectLst>
              </a:rPr>
              <a:t>,” </a:t>
            </a:r>
            <a:r>
              <a:rPr lang="es-ES" sz="3600" b="1" i="1" dirty="0" err="1">
                <a:ln w="9525">
                  <a:solidFill>
                    <a:schemeClr val="bg1"/>
                  </a:solidFill>
                  <a:prstDash val="solid"/>
                </a:ln>
                <a:effectLst>
                  <a:outerShdw blurRad="12700" dist="38100" dir="2700000" algn="tl" rotWithShape="0">
                    <a:schemeClr val="bg1">
                      <a:lumMod val="50000"/>
                    </a:schemeClr>
                  </a:outerShdw>
                </a:effectLst>
              </a:rPr>
              <a:t>Signs</a:t>
            </a:r>
            <a:r>
              <a:rPr lang="es-ES" sz="3600" b="1" i="1" dirty="0">
                <a:ln w="9525">
                  <a:solidFill>
                    <a:schemeClr val="bg1"/>
                  </a:solidFill>
                  <a:prstDash val="solid"/>
                </a:ln>
                <a:effectLst>
                  <a:outerShdw blurRad="12700" dist="38100" dir="2700000" algn="tl" rotWithShape="0">
                    <a:schemeClr val="bg1">
                      <a:lumMod val="50000"/>
                    </a:schemeClr>
                  </a:outerShdw>
                </a:effectLst>
              </a:rPr>
              <a:t>, 11/14/1033</a:t>
            </a:r>
            <a:r>
              <a:rPr lang="es-ES" sz="3600" b="1" dirty="0">
                <a:ln w="9525">
                  <a:solidFill>
                    <a:schemeClr val="bg1"/>
                  </a:solidFill>
                  <a:prstDash val="solid"/>
                </a:ln>
                <a:effectLst>
                  <a:outerShdw blurRad="12700" dist="38100" dir="2700000" algn="tl" rotWithShape="0">
                    <a:schemeClr val="bg1">
                      <a:lumMod val="50000"/>
                    </a:schemeClr>
                  </a:outerShdw>
                </a:effectLst>
              </a:rPr>
              <a:t>)</a:t>
            </a:r>
            <a:r>
              <a:rPr lang="es-MX" sz="3600" b="1" dirty="0">
                <a:ln w="9525">
                  <a:solidFill>
                    <a:schemeClr val="bg1"/>
                  </a:solidFill>
                  <a:prstDash val="solid"/>
                </a:ln>
                <a:effectLst>
                  <a:outerShdw blurRad="12700" dist="38100" dir="2700000" algn="tl" rotWithShape="0">
                    <a:schemeClr val="bg1">
                      <a:lumMod val="50000"/>
                    </a:schemeClr>
                  </a:outerShdw>
                </a:effectLst>
              </a:rPr>
              <a:t>”</a:t>
            </a:r>
            <a:r>
              <a:rPr lang="es-ES" sz="3600" b="1" dirty="0">
                <a:ln w="9525">
                  <a:solidFill>
                    <a:schemeClr val="bg1"/>
                  </a:solidFill>
                  <a:prstDash val="solid"/>
                </a:ln>
                <a:effectLst>
                  <a:outerShdw blurRad="12700" dist="38100" dir="2700000" algn="tl" rotWithShape="0">
                    <a:schemeClr val="bg1">
                      <a:lumMod val="50000"/>
                    </a:schemeClr>
                  </a:outerShdw>
                </a:effectLst>
              </a:rPr>
              <a:t> </a:t>
            </a:r>
            <a:endParaRPr lang="en-US" sz="3600" b="1" dirty="0">
              <a:ln w="9525">
                <a:solidFill>
                  <a:schemeClr val="bg1"/>
                </a:solidFill>
                <a:prstDash val="solid"/>
              </a:ln>
              <a:effectLst>
                <a:outerShdw blurRad="12700" dist="38100" dir="2700000" algn="tl" rotWithShape="0">
                  <a:schemeClr val="bg1">
                    <a:lumMod val="50000"/>
                  </a:schemeClr>
                </a:outerShdw>
              </a:effectLst>
            </a:endParaRPr>
          </a:p>
          <a:p>
            <a:endParaRPr lang="en-US" sz="3200" dirty="0"/>
          </a:p>
          <a:p>
            <a:endParaRPr lang="en-US" sz="3200" dirty="0"/>
          </a:p>
        </p:txBody>
      </p:sp>
    </p:spTree>
    <p:extLst>
      <p:ext uri="{BB962C8B-B14F-4D97-AF65-F5344CB8AC3E}">
        <p14:creationId xmlns:p14="http://schemas.microsoft.com/office/powerpoint/2010/main" val="41720475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270933" y="372533"/>
            <a:ext cx="4662311" cy="1128889"/>
          </a:xfrm>
        </p:spPr>
        <p:txBody>
          <a:bodyPr/>
          <a:lstStyle/>
          <a:p>
            <a:r>
              <a:rPr lang="es-CO" sz="6600" b="1" dirty="0">
                <a:ln w="9525">
                  <a:solidFill>
                    <a:schemeClr val="bg1"/>
                  </a:solidFill>
                  <a:prstDash val="solid"/>
                </a:ln>
                <a:solidFill>
                  <a:schemeClr val="tx1"/>
                </a:solidFill>
                <a:effectLst>
                  <a:outerShdw blurRad="12700" dist="38100" dir="2700000" algn="tl" rotWithShape="0">
                    <a:schemeClr val="bg1">
                      <a:lumMod val="50000"/>
                    </a:schemeClr>
                  </a:outerShdw>
                </a:effectLst>
              </a:rPr>
              <a:t>LAODICEA</a:t>
            </a:r>
            <a:endParaRPr lang="en-US" sz="6600" b="1"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833239" y="0"/>
            <a:ext cx="6343047" cy="685799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1" name="Text Placeholder 10"/>
          <p:cNvSpPr>
            <a:spLocks noGrp="1"/>
          </p:cNvSpPr>
          <p:nvPr>
            <p:ph type="body" sz="half" idx="2"/>
          </p:nvPr>
        </p:nvSpPr>
        <p:spPr>
          <a:xfrm>
            <a:off x="169333" y="1501422"/>
            <a:ext cx="5663907" cy="5356577"/>
          </a:xfrm>
        </p:spPr>
        <p:txBody>
          <a:bodyPr>
            <a:normAutofit/>
          </a:bodyPr>
          <a:lstStyle/>
          <a:p>
            <a:r>
              <a:rPr lang="es-HN" sz="2800" b="1" dirty="0">
                <a:ln w="9525">
                  <a:solidFill>
                    <a:schemeClr val="bg1"/>
                  </a:solidFill>
                  <a:prstDash val="solid"/>
                </a:ln>
                <a:effectLst>
                  <a:outerShdw blurRad="12700" dist="38100" dir="2700000" algn="tl" rotWithShape="0">
                    <a:schemeClr val="bg1">
                      <a:lumMod val="50000"/>
                    </a:schemeClr>
                  </a:outerShdw>
                </a:effectLst>
              </a:rPr>
              <a:t>Gr. </a:t>
            </a:r>
            <a:r>
              <a:rPr lang="es-HN" sz="2800" b="1" dirty="0" err="1">
                <a:ln w="9525">
                  <a:solidFill>
                    <a:schemeClr val="bg1"/>
                  </a:solidFill>
                  <a:prstDash val="solid"/>
                </a:ln>
                <a:effectLst>
                  <a:outerShdw blurRad="12700" dist="38100" dir="2700000" algn="tl" rotWithShape="0">
                    <a:schemeClr val="bg1">
                      <a:lumMod val="50000"/>
                    </a:schemeClr>
                  </a:outerShdw>
                </a:effectLst>
              </a:rPr>
              <a:t>Laodíkeia</a:t>
            </a:r>
            <a:endParaRPr lang="es-HN" sz="2800" b="1" dirty="0">
              <a:ln w="9525">
                <a:solidFill>
                  <a:schemeClr val="bg1"/>
                </a:solidFill>
                <a:prstDash val="solid"/>
              </a:ln>
              <a:effectLst>
                <a:outerShdw blurRad="12700" dist="38100" dir="2700000" algn="tl" rotWithShape="0">
                  <a:schemeClr val="bg1">
                    <a:lumMod val="50000"/>
                  </a:schemeClr>
                </a:outerShdw>
              </a:effectLst>
            </a:endParaRPr>
          </a:p>
          <a:p>
            <a:r>
              <a:rPr lang="es-HN" sz="2800" b="1" dirty="0">
                <a:ln w="9525">
                  <a:solidFill>
                    <a:schemeClr val="bg1"/>
                  </a:solidFill>
                  <a:prstDash val="solid"/>
                </a:ln>
                <a:effectLst>
                  <a:outerShdw blurRad="12700" dist="38100" dir="2700000" algn="tl" rotWithShape="0">
                    <a:schemeClr val="bg1">
                      <a:lumMod val="50000"/>
                    </a:schemeClr>
                  </a:outerShdw>
                </a:effectLst>
              </a:rPr>
              <a:t>“JUICIO DEL PUEBLO” O “ UN PUEBLO JUZGADO”</a:t>
            </a:r>
          </a:p>
          <a:p>
            <a:r>
              <a:rPr lang="es-ES" sz="2800" b="1" dirty="0">
                <a:ln w="9525">
                  <a:solidFill>
                    <a:schemeClr val="bg1"/>
                  </a:solidFill>
                  <a:prstDash val="solid"/>
                </a:ln>
                <a:effectLst>
                  <a:outerShdw blurRad="12700" dist="38100" dir="2700000" algn="tl" rotWithShape="0">
                    <a:schemeClr val="bg1">
                      <a:lumMod val="50000"/>
                    </a:schemeClr>
                  </a:outerShdw>
                </a:effectLst>
              </a:rPr>
              <a:t>Revela un período de juicio. Es la última etapa de la iglesia. </a:t>
            </a:r>
            <a:endParaRPr lang="en-US" sz="2800" b="1" dirty="0">
              <a:ln w="9525">
                <a:solidFill>
                  <a:schemeClr val="bg1"/>
                </a:solidFill>
                <a:prstDash val="solid"/>
              </a:ln>
              <a:effectLst>
                <a:outerShdw blurRad="12700" dist="38100" dir="2700000" algn="tl" rotWithShape="0">
                  <a:schemeClr val="bg1">
                    <a:lumMod val="50000"/>
                  </a:schemeClr>
                </a:outerShdw>
              </a:effectLst>
            </a:endParaRPr>
          </a:p>
          <a:p>
            <a:r>
              <a:rPr lang="es-ES" sz="2800" b="1" dirty="0">
                <a:ln w="9525">
                  <a:solidFill>
                    <a:schemeClr val="bg1"/>
                  </a:solidFill>
                  <a:prstDash val="solid"/>
                </a:ln>
                <a:effectLst>
                  <a:outerShdw blurRad="12700" dist="38100" dir="2700000" algn="tl" rotWithShape="0">
                    <a:schemeClr val="bg1">
                      <a:lumMod val="50000"/>
                    </a:schemeClr>
                  </a:outerShdw>
                </a:effectLst>
              </a:rPr>
              <a:t>Consecuentemente se aplica a creyentes bajo el mensaje del tercer ángel, el último mensaje de misericordia antes de la venida de Cristo. </a:t>
            </a:r>
            <a:endParaRPr lang="en-US" sz="2800" b="1" dirty="0">
              <a:ln w="9525">
                <a:solidFill>
                  <a:schemeClr val="bg1"/>
                </a:solidFill>
                <a:prstDash val="solid"/>
              </a:ln>
              <a:effectLst>
                <a:outerShdw blurRad="12700" dist="38100" dir="2700000" algn="tl" rotWithShape="0">
                  <a:schemeClr val="bg1">
                    <a:lumMod val="50000"/>
                  </a:schemeClr>
                </a:outerShdw>
              </a:effectLst>
            </a:endParaRPr>
          </a:p>
          <a:p>
            <a:endParaRPr lang="en-US" sz="2400" dirty="0"/>
          </a:p>
        </p:txBody>
      </p:sp>
    </p:spTree>
    <p:extLst>
      <p:ext uri="{BB962C8B-B14F-4D97-AF65-F5344CB8AC3E}">
        <p14:creationId xmlns:p14="http://schemas.microsoft.com/office/powerpoint/2010/main" val="3319337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s-ES" b="1" i="1" dirty="0">
                <a:ln w="9525">
                  <a:solidFill>
                    <a:schemeClr val="bg1"/>
                  </a:solidFill>
                  <a:prstDash val="solid"/>
                </a:ln>
                <a:solidFill>
                  <a:schemeClr val="tx1"/>
                </a:solidFill>
                <a:effectLst>
                  <a:outerShdw blurRad="12700" dist="38100" dir="2700000" algn="tl" rotWithShape="0">
                    <a:schemeClr val="bg1">
                      <a:lumMod val="50000"/>
                    </a:schemeClr>
                  </a:outerShdw>
                </a:effectLst>
              </a:rPr>
              <a:t>Cuitado---</a:t>
            </a:r>
            <a:br>
              <a:rPr lang="en-US" b="1" dirty="0">
                <a:ln w="9525">
                  <a:solidFill>
                    <a:schemeClr val="bg1"/>
                  </a:solidFill>
                  <a:prstDash val="solid"/>
                </a:ln>
                <a:solidFill>
                  <a:schemeClr val="tx1"/>
                </a:solidFill>
                <a:effectLst>
                  <a:outerShdw blurRad="12700" dist="38100" dir="2700000" algn="tl" rotWithShape="0">
                    <a:schemeClr val="bg1">
                      <a:lumMod val="50000"/>
                    </a:schemeClr>
                  </a:outerShdw>
                </a:effectLst>
              </a:rPr>
            </a:br>
            <a:endParaRPr lang="en-US" b="1"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
        <p:nvSpPr>
          <p:cNvPr id="3" name="Content Placeholder 2"/>
          <p:cNvSpPr>
            <a:spLocks noGrp="1"/>
          </p:cNvSpPr>
          <p:nvPr>
            <p:ph idx="1"/>
          </p:nvPr>
        </p:nvSpPr>
        <p:spPr>
          <a:xfrm>
            <a:off x="1103312" y="2052918"/>
            <a:ext cx="9743364" cy="4195481"/>
          </a:xfrm>
        </p:spPr>
        <p:txBody>
          <a:bodyPr>
            <a:normAutofit/>
          </a:bodyPr>
          <a:lstStyle/>
          <a:p>
            <a:r>
              <a:rPr lang="es-ES" sz="3600" b="1" dirty="0">
                <a:ln w="9525">
                  <a:solidFill>
                    <a:schemeClr val="bg1"/>
                  </a:solidFill>
                  <a:prstDash val="solid"/>
                </a:ln>
                <a:effectLst>
                  <a:outerShdw blurRad="12700" dist="38100" dir="2700000" algn="tl" rotWithShape="0">
                    <a:schemeClr val="bg1">
                      <a:lumMod val="50000"/>
                    </a:schemeClr>
                  </a:outerShdw>
                </a:effectLst>
              </a:rPr>
              <a:t>“Existe sólo un lugar más usado  en el Nuevo Testamento: ‘¡Oh miserable hombre de mí! ¿Quién me librará del cuerpo de esta muerte?’ </a:t>
            </a:r>
            <a:r>
              <a:rPr lang="es-ES" sz="3600" b="1" i="1" dirty="0">
                <a:ln w="9525">
                  <a:solidFill>
                    <a:schemeClr val="bg1"/>
                  </a:solidFill>
                  <a:prstDash val="solid"/>
                </a:ln>
                <a:effectLst>
                  <a:outerShdw blurRad="12700" dist="38100" dir="2700000" algn="tl" rotWithShape="0">
                    <a:schemeClr val="bg1">
                      <a:lumMod val="50000"/>
                    </a:schemeClr>
                  </a:outerShdw>
                </a:effectLst>
              </a:rPr>
              <a:t>(</a:t>
            </a:r>
            <a:r>
              <a:rPr lang="es-ES" sz="3600" b="1" i="1" dirty="0" err="1">
                <a:ln w="9525">
                  <a:solidFill>
                    <a:schemeClr val="bg1"/>
                  </a:solidFill>
                  <a:prstDash val="solid"/>
                </a:ln>
                <a:effectLst>
                  <a:outerShdw blurRad="12700" dist="38100" dir="2700000" algn="tl" rotWithShape="0">
                    <a:schemeClr val="bg1">
                      <a:lumMod val="50000"/>
                    </a:schemeClr>
                  </a:outerShdw>
                </a:effectLst>
              </a:rPr>
              <a:t>Rom</a:t>
            </a:r>
            <a:r>
              <a:rPr lang="es-ES" sz="3600" b="1" i="1" dirty="0">
                <a:ln w="9525">
                  <a:solidFill>
                    <a:schemeClr val="bg1"/>
                  </a:solidFill>
                  <a:prstDash val="solid"/>
                </a:ln>
                <a:effectLst>
                  <a:outerShdw blurRad="12700" dist="38100" dir="2700000" algn="tl" rotWithShape="0">
                    <a:schemeClr val="bg1">
                      <a:lumMod val="50000"/>
                    </a:schemeClr>
                  </a:outerShdw>
                </a:effectLst>
              </a:rPr>
              <a:t>. 7:24).</a:t>
            </a:r>
            <a:endParaRPr lang="en-US" sz="3600" b="1" dirty="0">
              <a:ln w="9525">
                <a:solidFill>
                  <a:schemeClr val="bg1"/>
                </a:solidFill>
                <a:prstDash val="solid"/>
              </a:ln>
              <a:effectLst>
                <a:outerShdw blurRad="12700" dist="38100" dir="2700000" algn="tl" rotWithShape="0">
                  <a:schemeClr val="bg1">
                    <a:lumMod val="50000"/>
                  </a:schemeClr>
                </a:outerShdw>
              </a:effectLst>
            </a:endParaRPr>
          </a:p>
          <a:p>
            <a:r>
              <a:rPr lang="es-ES" sz="3600" b="1" dirty="0">
                <a:ln w="9525">
                  <a:solidFill>
                    <a:schemeClr val="bg1"/>
                  </a:solidFill>
                  <a:prstDash val="solid"/>
                </a:ln>
                <a:effectLst>
                  <a:outerShdw blurRad="12700" dist="38100" dir="2700000" algn="tl" rotWithShape="0">
                    <a:schemeClr val="bg1">
                      <a:lumMod val="50000"/>
                    </a:schemeClr>
                  </a:outerShdw>
                </a:effectLst>
              </a:rPr>
              <a:t>‘Cuitado’ describe uno que desea vencer el pecado, pero no puede.” </a:t>
            </a:r>
            <a:r>
              <a:rPr lang="es-ES" sz="3600" b="1" i="1" dirty="0">
                <a:ln w="9525">
                  <a:solidFill>
                    <a:schemeClr val="bg1"/>
                  </a:solidFill>
                  <a:prstDash val="solid"/>
                </a:ln>
                <a:effectLst>
                  <a:outerShdw blurRad="12700" dist="38100" dir="2700000" algn="tl" rotWithShape="0">
                    <a:schemeClr val="bg1">
                      <a:lumMod val="50000"/>
                    </a:schemeClr>
                  </a:outerShdw>
                </a:effectLst>
              </a:rPr>
              <a:t>(</a:t>
            </a:r>
            <a:r>
              <a:rPr lang="es-ES" sz="3600" b="1" i="1" dirty="0" err="1">
                <a:ln w="9525">
                  <a:solidFill>
                    <a:schemeClr val="bg1"/>
                  </a:solidFill>
                  <a:prstDash val="solid"/>
                </a:ln>
                <a:effectLst>
                  <a:outerShdw blurRad="12700" dist="38100" dir="2700000" algn="tl" rotWithShape="0">
                    <a:schemeClr val="bg1">
                      <a:lumMod val="50000"/>
                    </a:schemeClr>
                  </a:outerShdw>
                </a:effectLst>
              </a:rPr>
              <a:t>Prewitt</a:t>
            </a:r>
            <a:r>
              <a:rPr lang="es-ES" sz="3600" b="1" i="1" dirty="0">
                <a:ln w="9525">
                  <a:solidFill>
                    <a:schemeClr val="bg1"/>
                  </a:solidFill>
                  <a:prstDash val="solid"/>
                </a:ln>
                <a:effectLst>
                  <a:outerShdw blurRad="12700" dist="38100" dir="2700000" algn="tl" rotWithShape="0">
                    <a:schemeClr val="bg1">
                      <a:lumMod val="50000"/>
                    </a:schemeClr>
                  </a:outerShdw>
                </a:effectLst>
              </a:rPr>
              <a:t>, </a:t>
            </a:r>
            <a:r>
              <a:rPr lang="es-ES" sz="3600" b="1" i="1" dirty="0" err="1">
                <a:ln w="9525">
                  <a:solidFill>
                    <a:schemeClr val="bg1"/>
                  </a:solidFill>
                  <a:prstDash val="solid"/>
                </a:ln>
                <a:effectLst>
                  <a:outerShdw blurRad="12700" dist="38100" dir="2700000" algn="tl" rotWithShape="0">
                    <a:schemeClr val="bg1">
                      <a:lumMod val="50000"/>
                    </a:schemeClr>
                  </a:outerShdw>
                </a:effectLst>
              </a:rPr>
              <a:t>Worship</a:t>
            </a:r>
            <a:r>
              <a:rPr lang="es-ES" sz="3600" b="1" i="1" dirty="0">
                <a:ln w="9525">
                  <a:solidFill>
                    <a:schemeClr val="bg1"/>
                  </a:solidFill>
                  <a:prstDash val="solid"/>
                </a:ln>
                <a:effectLst>
                  <a:outerShdw blurRad="12700" dist="38100" dir="2700000" algn="tl" rotWithShape="0">
                    <a:schemeClr val="bg1">
                      <a:lumMod val="50000"/>
                    </a:schemeClr>
                  </a:outerShdw>
                </a:effectLst>
              </a:rPr>
              <a:t> </a:t>
            </a:r>
            <a:r>
              <a:rPr lang="es-ES" sz="3600" b="1" i="1" dirty="0" err="1">
                <a:ln w="9525">
                  <a:solidFill>
                    <a:schemeClr val="bg1"/>
                  </a:solidFill>
                  <a:prstDash val="solid"/>
                </a:ln>
                <a:effectLst>
                  <a:outerShdw blurRad="12700" dist="38100" dir="2700000" algn="tl" rotWithShape="0">
                    <a:schemeClr val="bg1">
                      <a:lumMod val="50000"/>
                    </a:schemeClr>
                  </a:outerShdw>
                </a:effectLst>
              </a:rPr>
              <a:t>Talk</a:t>
            </a:r>
            <a:r>
              <a:rPr lang="es-ES" sz="3600" b="1" i="1" dirty="0">
                <a:ln w="9525">
                  <a:solidFill>
                    <a:schemeClr val="bg1"/>
                  </a:solidFill>
                  <a:prstDash val="solid"/>
                </a:ln>
                <a:effectLst>
                  <a:outerShdw blurRad="12700" dist="38100" dir="2700000" algn="tl" rotWithShape="0">
                    <a:schemeClr val="bg1">
                      <a:lumMod val="50000"/>
                    </a:schemeClr>
                  </a:outerShdw>
                </a:effectLst>
              </a:rPr>
              <a:t>, 12/2003).</a:t>
            </a:r>
            <a:r>
              <a:rPr lang="es-ES" sz="3600" b="1" dirty="0">
                <a:ln w="9525">
                  <a:solidFill>
                    <a:schemeClr val="bg1"/>
                  </a:solidFill>
                  <a:prstDash val="solid"/>
                </a:ln>
                <a:effectLst>
                  <a:outerShdw blurRad="12700" dist="38100" dir="2700000" algn="tl" rotWithShape="0">
                    <a:schemeClr val="bg1">
                      <a:lumMod val="50000"/>
                    </a:schemeClr>
                  </a:outerShdw>
                </a:effectLst>
              </a:rPr>
              <a:t> </a:t>
            </a:r>
            <a:endParaRPr lang="en-US" sz="3600" b="1" dirty="0">
              <a:ln w="9525">
                <a:solidFill>
                  <a:schemeClr val="bg1"/>
                </a:solidFill>
                <a:prstDash val="solid"/>
              </a:ln>
              <a:effectLst>
                <a:outerShdw blurRad="12700" dist="38100" dir="2700000" algn="tl" rotWithShape="0">
                  <a:schemeClr val="bg1">
                    <a:lumMod val="50000"/>
                  </a:schemeClr>
                </a:outerShdw>
              </a:effectLst>
            </a:endParaRPr>
          </a:p>
          <a:p>
            <a:endParaRPr lang="en-US" sz="3600" dirty="0"/>
          </a:p>
        </p:txBody>
      </p:sp>
    </p:spTree>
    <p:extLst>
      <p:ext uri="{BB962C8B-B14F-4D97-AF65-F5344CB8AC3E}">
        <p14:creationId xmlns:p14="http://schemas.microsoft.com/office/powerpoint/2010/main" val="32807621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s-ES" b="1" i="1" dirty="0">
                <a:ln w="9525">
                  <a:solidFill>
                    <a:schemeClr val="bg1"/>
                  </a:solidFill>
                  <a:prstDash val="solid"/>
                </a:ln>
                <a:solidFill>
                  <a:schemeClr val="tx1"/>
                </a:solidFill>
                <a:effectLst>
                  <a:outerShdw blurRad="12700" dist="38100" dir="2700000" algn="tl" rotWithShape="0">
                    <a:schemeClr val="bg1">
                      <a:lumMod val="50000"/>
                    </a:schemeClr>
                  </a:outerShdw>
                </a:effectLst>
              </a:rPr>
              <a:t>Miserable---</a:t>
            </a:r>
            <a:br>
              <a:rPr lang="en-US" dirty="0"/>
            </a:br>
            <a:endParaRPr lang="en-US" dirty="0"/>
          </a:p>
        </p:txBody>
      </p:sp>
      <p:sp>
        <p:nvSpPr>
          <p:cNvPr id="3" name="Content Placeholder 2"/>
          <p:cNvSpPr>
            <a:spLocks noGrp="1"/>
          </p:cNvSpPr>
          <p:nvPr>
            <p:ph idx="1"/>
          </p:nvPr>
        </p:nvSpPr>
        <p:spPr>
          <a:xfrm>
            <a:off x="646111" y="1466194"/>
            <a:ext cx="10468579" cy="4782206"/>
          </a:xfrm>
        </p:spPr>
        <p:txBody>
          <a:bodyPr>
            <a:normAutofit/>
          </a:bodyPr>
          <a:lstStyle/>
          <a:p>
            <a:r>
              <a:rPr lang="es-ES" sz="3600" b="1" dirty="0">
                <a:ln w="9525">
                  <a:solidFill>
                    <a:schemeClr val="bg1"/>
                  </a:solidFill>
                  <a:prstDash val="solid"/>
                </a:ln>
                <a:effectLst>
                  <a:outerShdw blurRad="12700" dist="38100" dir="2700000" algn="tl" rotWithShape="0">
                    <a:schemeClr val="bg1">
                      <a:lumMod val="50000"/>
                    </a:schemeClr>
                  </a:outerShdw>
                </a:effectLst>
              </a:rPr>
              <a:t>“Sólo en un lugar más es usada esta palabra en el NT: ‘Si </a:t>
            </a:r>
            <a:r>
              <a:rPr lang="es-ES" sz="3600" b="1" u="sng" dirty="0">
                <a:ln w="9525">
                  <a:solidFill>
                    <a:schemeClr val="bg1"/>
                  </a:solidFill>
                  <a:prstDash val="solid"/>
                </a:ln>
                <a:effectLst>
                  <a:outerShdw blurRad="12700" dist="38100" dir="2700000" algn="tl" rotWithShape="0">
                    <a:schemeClr val="bg1">
                      <a:lumMod val="50000"/>
                    </a:schemeClr>
                  </a:outerShdw>
                </a:effectLst>
              </a:rPr>
              <a:t>sólo para esta vida</a:t>
            </a:r>
            <a:r>
              <a:rPr lang="es-ES" sz="3600" b="1" dirty="0">
                <a:ln w="9525">
                  <a:solidFill>
                    <a:schemeClr val="bg1"/>
                  </a:solidFill>
                  <a:prstDash val="solid"/>
                </a:ln>
                <a:effectLst>
                  <a:outerShdw blurRad="12700" dist="38100" dir="2700000" algn="tl" rotWithShape="0">
                    <a:schemeClr val="bg1">
                      <a:lumMod val="50000"/>
                    </a:schemeClr>
                  </a:outerShdw>
                </a:effectLst>
              </a:rPr>
              <a:t> esperamos en Cristo, somos de todos los hombres los más miserables.’ </a:t>
            </a:r>
            <a:endParaRPr lang="en-US" sz="3600" b="1" dirty="0">
              <a:ln w="9525">
                <a:solidFill>
                  <a:schemeClr val="bg1"/>
                </a:solidFill>
                <a:prstDash val="solid"/>
              </a:ln>
              <a:effectLst>
                <a:outerShdw blurRad="12700" dist="38100" dir="2700000" algn="tl" rotWithShape="0">
                  <a:schemeClr val="bg1">
                    <a:lumMod val="50000"/>
                  </a:schemeClr>
                </a:outerShdw>
              </a:effectLst>
            </a:endParaRPr>
          </a:p>
          <a:p>
            <a:r>
              <a:rPr lang="es-ES" sz="3600" b="1" dirty="0">
                <a:ln w="9525">
                  <a:solidFill>
                    <a:schemeClr val="bg1"/>
                  </a:solidFill>
                  <a:prstDash val="solid"/>
                </a:ln>
                <a:effectLst>
                  <a:outerShdw blurRad="12700" dist="38100" dir="2700000" algn="tl" rotWithShape="0">
                    <a:schemeClr val="bg1">
                      <a:lumMod val="50000"/>
                    </a:schemeClr>
                  </a:outerShdw>
                </a:effectLst>
              </a:rPr>
              <a:t>‘Miserable’ describe a alguien que desea ir al cielo, pero en su presente condición, no puede.” </a:t>
            </a:r>
            <a:r>
              <a:rPr lang="es-ES" sz="3600" b="1" i="1" dirty="0">
                <a:ln w="9525">
                  <a:solidFill>
                    <a:schemeClr val="bg1"/>
                  </a:solidFill>
                  <a:prstDash val="solid"/>
                </a:ln>
                <a:effectLst>
                  <a:outerShdw blurRad="12700" dist="38100" dir="2700000" algn="tl" rotWithShape="0">
                    <a:schemeClr val="bg1">
                      <a:lumMod val="50000"/>
                    </a:schemeClr>
                  </a:outerShdw>
                </a:effectLst>
              </a:rPr>
              <a:t>(</a:t>
            </a:r>
            <a:r>
              <a:rPr lang="es-ES" sz="3600" b="1" i="1" dirty="0" err="1">
                <a:ln w="9525">
                  <a:solidFill>
                    <a:schemeClr val="bg1"/>
                  </a:solidFill>
                  <a:prstDash val="solid"/>
                </a:ln>
                <a:effectLst>
                  <a:outerShdw blurRad="12700" dist="38100" dir="2700000" algn="tl" rotWithShape="0">
                    <a:schemeClr val="bg1">
                      <a:lumMod val="50000"/>
                    </a:schemeClr>
                  </a:outerShdw>
                </a:effectLst>
              </a:rPr>
              <a:t>Prewitt</a:t>
            </a:r>
            <a:r>
              <a:rPr lang="es-ES" sz="3600" b="1" i="1" dirty="0">
                <a:ln w="9525">
                  <a:solidFill>
                    <a:schemeClr val="bg1"/>
                  </a:solidFill>
                  <a:prstDash val="solid"/>
                </a:ln>
                <a:effectLst>
                  <a:outerShdw blurRad="12700" dist="38100" dir="2700000" algn="tl" rotWithShape="0">
                    <a:schemeClr val="bg1">
                      <a:lumMod val="50000"/>
                    </a:schemeClr>
                  </a:outerShdw>
                </a:effectLst>
              </a:rPr>
              <a:t>, </a:t>
            </a:r>
            <a:r>
              <a:rPr lang="es-ES" sz="3600" b="1" i="1" dirty="0" err="1">
                <a:ln w="9525">
                  <a:solidFill>
                    <a:schemeClr val="bg1"/>
                  </a:solidFill>
                  <a:prstDash val="solid"/>
                </a:ln>
                <a:effectLst>
                  <a:outerShdw blurRad="12700" dist="38100" dir="2700000" algn="tl" rotWithShape="0">
                    <a:schemeClr val="bg1">
                      <a:lumMod val="50000"/>
                    </a:schemeClr>
                  </a:outerShdw>
                </a:effectLst>
              </a:rPr>
              <a:t>Worship</a:t>
            </a:r>
            <a:r>
              <a:rPr lang="es-ES" sz="3600" b="1" i="1" dirty="0">
                <a:ln w="9525">
                  <a:solidFill>
                    <a:schemeClr val="bg1"/>
                  </a:solidFill>
                  <a:prstDash val="solid"/>
                </a:ln>
                <a:effectLst>
                  <a:outerShdw blurRad="12700" dist="38100" dir="2700000" algn="tl" rotWithShape="0">
                    <a:schemeClr val="bg1">
                      <a:lumMod val="50000"/>
                    </a:schemeClr>
                  </a:outerShdw>
                </a:effectLst>
              </a:rPr>
              <a:t> </a:t>
            </a:r>
            <a:r>
              <a:rPr lang="es-ES" sz="3600" b="1" i="1" dirty="0" err="1">
                <a:ln w="9525">
                  <a:solidFill>
                    <a:schemeClr val="bg1"/>
                  </a:solidFill>
                  <a:prstDash val="solid"/>
                </a:ln>
                <a:effectLst>
                  <a:outerShdw blurRad="12700" dist="38100" dir="2700000" algn="tl" rotWithShape="0">
                    <a:schemeClr val="bg1">
                      <a:lumMod val="50000"/>
                    </a:schemeClr>
                  </a:outerShdw>
                </a:effectLst>
              </a:rPr>
              <a:t>Talk</a:t>
            </a:r>
            <a:r>
              <a:rPr lang="es-ES" sz="3600" b="1" i="1" dirty="0">
                <a:ln w="9525">
                  <a:solidFill>
                    <a:schemeClr val="bg1"/>
                  </a:solidFill>
                  <a:prstDash val="solid"/>
                </a:ln>
                <a:effectLst>
                  <a:outerShdw blurRad="12700" dist="38100" dir="2700000" algn="tl" rotWithShape="0">
                    <a:schemeClr val="bg1">
                      <a:lumMod val="50000"/>
                    </a:schemeClr>
                  </a:outerShdw>
                </a:effectLst>
              </a:rPr>
              <a:t>, 12/2003)</a:t>
            </a:r>
            <a:r>
              <a:rPr lang="es-ES" sz="3600" b="1" dirty="0">
                <a:ln w="9525">
                  <a:solidFill>
                    <a:schemeClr val="bg1"/>
                  </a:solidFill>
                  <a:prstDash val="solid"/>
                </a:ln>
                <a:effectLst>
                  <a:outerShdw blurRad="12700" dist="38100" dir="2700000" algn="tl" rotWithShape="0">
                    <a:schemeClr val="bg1">
                      <a:lumMod val="50000"/>
                    </a:schemeClr>
                  </a:outerShdw>
                </a:effectLst>
              </a:rPr>
              <a:t>.</a:t>
            </a:r>
            <a:endParaRPr lang="en-US" sz="3600" b="1" dirty="0">
              <a:ln w="9525">
                <a:solidFill>
                  <a:schemeClr val="bg1"/>
                </a:solidFill>
                <a:prstDash val="solid"/>
              </a:ln>
              <a:effectLst>
                <a:outerShdw blurRad="12700" dist="38100" dir="2700000" algn="tl" rotWithShape="0">
                  <a:schemeClr val="bg1">
                    <a:lumMod val="50000"/>
                  </a:schemeClr>
                </a:outerShdw>
              </a:effectLst>
            </a:endParaRPr>
          </a:p>
          <a:p>
            <a:endParaRPr lang="en-US" sz="3600" b="1" dirty="0">
              <a:ln w="9525">
                <a:solidFill>
                  <a:schemeClr val="bg1"/>
                </a:solidFill>
                <a:prstDash val="solid"/>
              </a:ln>
              <a:effectLst>
                <a:outerShdw blurRad="12700" dist="38100" dir="2700000" algn="tl" rotWithShape="0">
                  <a:schemeClr val="bg1">
                    <a:lumMod val="50000"/>
                  </a:schemeClr>
                </a:outerShdw>
              </a:effectLst>
            </a:endParaRPr>
          </a:p>
        </p:txBody>
      </p:sp>
    </p:spTree>
    <p:extLst>
      <p:ext uri="{BB962C8B-B14F-4D97-AF65-F5344CB8AC3E}">
        <p14:creationId xmlns:p14="http://schemas.microsoft.com/office/powerpoint/2010/main" val="15984344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s-ES" b="1" i="1" dirty="0">
                <a:ln w="9525">
                  <a:solidFill>
                    <a:schemeClr val="bg1"/>
                  </a:solidFill>
                  <a:prstDash val="solid"/>
                </a:ln>
                <a:solidFill>
                  <a:schemeClr val="tx1"/>
                </a:solidFill>
                <a:effectLst>
                  <a:outerShdw blurRad="12700" dist="38100" dir="2700000" algn="tl" rotWithShape="0">
                    <a:schemeClr val="bg1">
                      <a:lumMod val="50000"/>
                    </a:schemeClr>
                  </a:outerShdw>
                </a:effectLst>
              </a:rPr>
              <a:t>Pobre---</a:t>
            </a:r>
            <a:br>
              <a:rPr lang="en-US" b="1" dirty="0">
                <a:ln w="9525">
                  <a:solidFill>
                    <a:schemeClr val="bg1"/>
                  </a:solidFill>
                  <a:prstDash val="solid"/>
                </a:ln>
                <a:solidFill>
                  <a:schemeClr val="tx1"/>
                </a:solidFill>
                <a:effectLst>
                  <a:outerShdw blurRad="12700" dist="38100" dir="2700000" algn="tl" rotWithShape="0">
                    <a:schemeClr val="bg1">
                      <a:lumMod val="50000"/>
                    </a:schemeClr>
                  </a:outerShdw>
                </a:effectLst>
              </a:rPr>
            </a:br>
            <a:endParaRPr lang="en-US" b="1"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
        <p:nvSpPr>
          <p:cNvPr id="3" name="Content Placeholder 2"/>
          <p:cNvSpPr>
            <a:spLocks noGrp="1"/>
          </p:cNvSpPr>
          <p:nvPr>
            <p:ph idx="1"/>
          </p:nvPr>
        </p:nvSpPr>
        <p:spPr>
          <a:xfrm>
            <a:off x="1103312" y="1513490"/>
            <a:ext cx="9964081" cy="4734909"/>
          </a:xfrm>
        </p:spPr>
        <p:txBody>
          <a:bodyPr>
            <a:normAutofit fontScale="92500" lnSpcReduction="10000"/>
          </a:bodyPr>
          <a:lstStyle/>
          <a:p>
            <a:r>
              <a:rPr lang="es-ES" sz="3900" b="1" dirty="0">
                <a:ln w="9525">
                  <a:solidFill>
                    <a:schemeClr val="bg1"/>
                  </a:solidFill>
                  <a:prstDash val="solid"/>
                </a:ln>
                <a:effectLst>
                  <a:outerShdw blurRad="12700" dist="38100" dir="2700000" algn="tl" rotWithShape="0">
                    <a:schemeClr val="bg1">
                      <a:lumMod val="50000"/>
                    </a:schemeClr>
                  </a:outerShdw>
                </a:effectLst>
              </a:rPr>
              <a:t>“Amados hermanos míos, oíd: ¿No ha elegido Dios a los pobres de este mundo, para que sean ricos en fe, y hereden el reino que ha prometido a los que le aman?” </a:t>
            </a:r>
            <a:r>
              <a:rPr lang="es-ES" sz="3900" b="1" i="1" dirty="0">
                <a:ln w="9525">
                  <a:solidFill>
                    <a:schemeClr val="bg1"/>
                  </a:solidFill>
                  <a:prstDash val="solid"/>
                </a:ln>
                <a:effectLst>
                  <a:outerShdw blurRad="12700" dist="38100" dir="2700000" algn="tl" rotWithShape="0">
                    <a:schemeClr val="bg1">
                      <a:lumMod val="50000"/>
                    </a:schemeClr>
                  </a:outerShdw>
                </a:effectLst>
              </a:rPr>
              <a:t>(</a:t>
            </a:r>
            <a:r>
              <a:rPr lang="es-ES" sz="3900" b="1" i="1" dirty="0" err="1">
                <a:ln w="9525">
                  <a:solidFill>
                    <a:schemeClr val="bg1"/>
                  </a:solidFill>
                  <a:prstDash val="solid"/>
                </a:ln>
                <a:effectLst>
                  <a:outerShdw blurRad="12700" dist="38100" dir="2700000" algn="tl" rotWithShape="0">
                    <a:schemeClr val="bg1">
                      <a:lumMod val="50000"/>
                    </a:schemeClr>
                  </a:outerShdw>
                </a:effectLst>
              </a:rPr>
              <a:t>Sant</a:t>
            </a:r>
            <a:r>
              <a:rPr lang="es-ES" sz="3900" b="1" i="1" dirty="0">
                <a:ln w="9525">
                  <a:solidFill>
                    <a:schemeClr val="bg1"/>
                  </a:solidFill>
                  <a:prstDash val="solid"/>
                </a:ln>
                <a:effectLst>
                  <a:outerShdw blurRad="12700" dist="38100" dir="2700000" algn="tl" rotWithShape="0">
                    <a:schemeClr val="bg1">
                      <a:lumMod val="50000"/>
                    </a:schemeClr>
                  </a:outerShdw>
                </a:effectLst>
              </a:rPr>
              <a:t>. 2:5).</a:t>
            </a:r>
            <a:endParaRPr lang="en-US" sz="3900" b="1" dirty="0">
              <a:ln w="9525">
                <a:solidFill>
                  <a:schemeClr val="bg1"/>
                </a:solidFill>
                <a:prstDash val="solid"/>
              </a:ln>
              <a:effectLst>
                <a:outerShdw blurRad="12700" dist="38100" dir="2700000" algn="tl" rotWithShape="0">
                  <a:schemeClr val="bg1">
                    <a:lumMod val="50000"/>
                  </a:schemeClr>
                </a:outerShdw>
              </a:effectLst>
            </a:endParaRPr>
          </a:p>
          <a:p>
            <a:r>
              <a:rPr lang="es-ES" sz="3900" b="1" dirty="0">
                <a:ln w="9525">
                  <a:solidFill>
                    <a:schemeClr val="bg1"/>
                  </a:solidFill>
                  <a:prstDash val="solid"/>
                </a:ln>
                <a:effectLst>
                  <a:outerShdw blurRad="12700" dist="38100" dir="2700000" algn="tl" rotWithShape="0">
                    <a:schemeClr val="bg1">
                      <a:lumMod val="50000"/>
                    </a:schemeClr>
                  </a:outerShdw>
                </a:effectLst>
              </a:rPr>
              <a:t>Ser ‘ricos’ es tener </a:t>
            </a:r>
            <a:r>
              <a:rPr lang="es-ES" sz="3900" b="1" i="1" dirty="0">
                <a:ln w="9525">
                  <a:solidFill>
                    <a:schemeClr val="bg1"/>
                  </a:solidFill>
                  <a:prstDash val="solid"/>
                </a:ln>
                <a:effectLst>
                  <a:outerShdw blurRad="12700" dist="38100" dir="2700000" algn="tl" rotWithShape="0">
                    <a:schemeClr val="bg1">
                      <a:lumMod val="50000"/>
                    </a:schemeClr>
                  </a:outerShdw>
                </a:effectLst>
              </a:rPr>
              <a:t>la fe que obra por el amor</a:t>
            </a:r>
            <a:r>
              <a:rPr lang="es-ES" sz="3900" b="1" dirty="0">
                <a:ln w="9525">
                  <a:solidFill>
                    <a:schemeClr val="bg1"/>
                  </a:solidFill>
                  <a:prstDash val="solid"/>
                </a:ln>
                <a:effectLst>
                  <a:outerShdw blurRad="12700" dist="38100" dir="2700000" algn="tl" rotWithShape="0">
                    <a:schemeClr val="bg1">
                      <a:lumMod val="50000"/>
                    </a:schemeClr>
                  </a:outerShdw>
                </a:effectLst>
              </a:rPr>
              <a:t>. El laodicense ‘pobre’ es uno a quien falta esta fe y a-mor.” </a:t>
            </a:r>
            <a:r>
              <a:rPr lang="es-ES" sz="3900" b="1" i="1" dirty="0">
                <a:ln w="9525">
                  <a:solidFill>
                    <a:schemeClr val="bg1"/>
                  </a:solidFill>
                  <a:prstDash val="solid"/>
                </a:ln>
                <a:effectLst>
                  <a:outerShdw blurRad="12700" dist="38100" dir="2700000" algn="tl" rotWithShape="0">
                    <a:schemeClr val="bg1">
                      <a:lumMod val="50000"/>
                    </a:schemeClr>
                  </a:outerShdw>
                </a:effectLst>
              </a:rPr>
              <a:t>(</a:t>
            </a:r>
            <a:r>
              <a:rPr lang="es-ES" sz="3900" b="1" i="1" dirty="0" err="1">
                <a:ln w="9525">
                  <a:solidFill>
                    <a:schemeClr val="bg1"/>
                  </a:solidFill>
                  <a:prstDash val="solid"/>
                </a:ln>
                <a:effectLst>
                  <a:outerShdw blurRad="12700" dist="38100" dir="2700000" algn="tl" rotWithShape="0">
                    <a:schemeClr val="bg1">
                      <a:lumMod val="50000"/>
                    </a:schemeClr>
                  </a:outerShdw>
                </a:effectLst>
              </a:rPr>
              <a:t>Prewitt</a:t>
            </a:r>
            <a:r>
              <a:rPr lang="es-ES" sz="3900" b="1" i="1" dirty="0">
                <a:ln w="9525">
                  <a:solidFill>
                    <a:schemeClr val="bg1"/>
                  </a:solidFill>
                  <a:prstDash val="solid"/>
                </a:ln>
                <a:effectLst>
                  <a:outerShdw blurRad="12700" dist="38100" dir="2700000" algn="tl" rotWithShape="0">
                    <a:schemeClr val="bg1">
                      <a:lumMod val="50000"/>
                    </a:schemeClr>
                  </a:outerShdw>
                </a:effectLst>
              </a:rPr>
              <a:t>, </a:t>
            </a:r>
            <a:r>
              <a:rPr lang="es-ES" sz="3900" b="1" i="1" dirty="0" err="1">
                <a:ln w="9525">
                  <a:solidFill>
                    <a:schemeClr val="bg1"/>
                  </a:solidFill>
                  <a:prstDash val="solid"/>
                </a:ln>
                <a:effectLst>
                  <a:outerShdw blurRad="12700" dist="38100" dir="2700000" algn="tl" rotWithShape="0">
                    <a:schemeClr val="bg1">
                      <a:lumMod val="50000"/>
                    </a:schemeClr>
                  </a:outerShdw>
                </a:effectLst>
              </a:rPr>
              <a:t>Worship</a:t>
            </a:r>
            <a:r>
              <a:rPr lang="es-ES" sz="3900" b="1" i="1" dirty="0">
                <a:ln w="9525">
                  <a:solidFill>
                    <a:schemeClr val="bg1"/>
                  </a:solidFill>
                  <a:prstDash val="solid"/>
                </a:ln>
                <a:effectLst>
                  <a:outerShdw blurRad="12700" dist="38100" dir="2700000" algn="tl" rotWithShape="0">
                    <a:schemeClr val="bg1">
                      <a:lumMod val="50000"/>
                    </a:schemeClr>
                  </a:outerShdw>
                </a:effectLst>
              </a:rPr>
              <a:t> </a:t>
            </a:r>
            <a:r>
              <a:rPr lang="es-ES" sz="3900" b="1" i="1" dirty="0" err="1">
                <a:ln w="9525">
                  <a:solidFill>
                    <a:schemeClr val="bg1"/>
                  </a:solidFill>
                  <a:prstDash val="solid"/>
                </a:ln>
                <a:effectLst>
                  <a:outerShdw blurRad="12700" dist="38100" dir="2700000" algn="tl" rotWithShape="0">
                    <a:schemeClr val="bg1">
                      <a:lumMod val="50000"/>
                    </a:schemeClr>
                  </a:outerShdw>
                </a:effectLst>
              </a:rPr>
              <a:t>Talk</a:t>
            </a:r>
            <a:r>
              <a:rPr lang="es-ES" sz="3900" b="1" i="1" dirty="0">
                <a:ln w="9525">
                  <a:solidFill>
                    <a:schemeClr val="bg1"/>
                  </a:solidFill>
                  <a:prstDash val="solid"/>
                </a:ln>
                <a:effectLst>
                  <a:outerShdw blurRad="12700" dist="38100" dir="2700000" algn="tl" rotWithShape="0">
                    <a:schemeClr val="bg1">
                      <a:lumMod val="50000"/>
                    </a:schemeClr>
                  </a:outerShdw>
                </a:effectLst>
              </a:rPr>
              <a:t>, 12/2003)</a:t>
            </a:r>
            <a:r>
              <a:rPr lang="es-ES" sz="3900" b="1" dirty="0">
                <a:ln w="9525">
                  <a:solidFill>
                    <a:schemeClr val="bg1"/>
                  </a:solidFill>
                  <a:prstDash val="solid"/>
                </a:ln>
                <a:effectLst>
                  <a:outerShdw blurRad="12700" dist="38100" dir="2700000" algn="tl" rotWithShape="0">
                    <a:schemeClr val="bg1">
                      <a:lumMod val="50000"/>
                    </a:schemeClr>
                  </a:outerShdw>
                </a:effectLst>
              </a:rPr>
              <a:t>. </a:t>
            </a:r>
            <a:endParaRPr lang="en-US" sz="3900" b="1" dirty="0">
              <a:ln w="9525">
                <a:solidFill>
                  <a:schemeClr val="bg1"/>
                </a:solidFill>
                <a:prstDash val="solid"/>
              </a:ln>
              <a:effectLst>
                <a:outerShdw blurRad="12700" dist="38100" dir="2700000" algn="tl" rotWithShape="0">
                  <a:schemeClr val="bg1">
                    <a:lumMod val="50000"/>
                  </a:schemeClr>
                </a:outerShdw>
              </a:effectLst>
            </a:endParaRPr>
          </a:p>
          <a:p>
            <a:endParaRPr lang="en-US" b="1" dirty="0">
              <a:ln w="9525">
                <a:solidFill>
                  <a:schemeClr val="bg1"/>
                </a:solidFill>
                <a:prstDash val="solid"/>
              </a:ln>
              <a:effectLst>
                <a:outerShdw blurRad="12700" dist="38100" dir="2700000" algn="tl" rotWithShape="0">
                  <a:schemeClr val="bg1">
                    <a:lumMod val="50000"/>
                  </a:schemeClr>
                </a:outerShdw>
              </a:effectLst>
            </a:endParaRPr>
          </a:p>
        </p:txBody>
      </p:sp>
    </p:spTree>
    <p:extLst>
      <p:ext uri="{BB962C8B-B14F-4D97-AF65-F5344CB8AC3E}">
        <p14:creationId xmlns:p14="http://schemas.microsoft.com/office/powerpoint/2010/main" val="40401087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s-ES" b="1" i="1" dirty="0">
                <a:ln w="9525">
                  <a:solidFill>
                    <a:schemeClr val="bg1"/>
                  </a:solidFill>
                  <a:prstDash val="solid"/>
                </a:ln>
                <a:solidFill>
                  <a:schemeClr val="tx1"/>
                </a:solidFill>
                <a:effectLst>
                  <a:outerShdw blurRad="12700" dist="38100" dir="2700000" algn="tl" rotWithShape="0">
                    <a:schemeClr val="bg1">
                      <a:lumMod val="50000"/>
                    </a:schemeClr>
                  </a:outerShdw>
                </a:effectLst>
              </a:rPr>
              <a:t>Ciego---</a:t>
            </a:r>
            <a:br>
              <a:rPr lang="en-US" b="1" dirty="0">
                <a:ln w="9525">
                  <a:solidFill>
                    <a:schemeClr val="bg1"/>
                  </a:solidFill>
                  <a:prstDash val="solid"/>
                </a:ln>
                <a:solidFill>
                  <a:schemeClr val="tx1"/>
                </a:solidFill>
                <a:effectLst>
                  <a:outerShdw blurRad="12700" dist="38100" dir="2700000" algn="tl" rotWithShape="0">
                    <a:schemeClr val="bg1">
                      <a:lumMod val="50000"/>
                    </a:schemeClr>
                  </a:outerShdw>
                </a:effectLst>
              </a:rPr>
            </a:br>
            <a:endParaRPr lang="en-US" b="1"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
        <p:nvSpPr>
          <p:cNvPr id="3" name="Content Placeholder 2"/>
          <p:cNvSpPr>
            <a:spLocks noGrp="1"/>
          </p:cNvSpPr>
          <p:nvPr>
            <p:ph idx="1"/>
          </p:nvPr>
        </p:nvSpPr>
        <p:spPr>
          <a:xfrm>
            <a:off x="1103312" y="1576552"/>
            <a:ext cx="10200564" cy="4671847"/>
          </a:xfrm>
        </p:spPr>
        <p:txBody>
          <a:bodyPr>
            <a:normAutofit/>
          </a:bodyPr>
          <a:lstStyle/>
          <a:p>
            <a:r>
              <a:rPr lang="es-ES" sz="3000" b="1" dirty="0">
                <a:ln w="9525">
                  <a:solidFill>
                    <a:schemeClr val="bg1"/>
                  </a:solidFill>
                  <a:prstDash val="solid"/>
                </a:ln>
                <a:effectLst>
                  <a:outerShdw blurRad="12700" dist="38100" dir="2700000" algn="tl" rotWithShape="0">
                    <a:schemeClr val="bg1">
                      <a:lumMod val="50000"/>
                    </a:schemeClr>
                  </a:outerShdw>
                </a:effectLst>
              </a:rPr>
              <a:t>“El dios de este siglo cegó el entendimiento de los incrédulos, para que no vean la luz del evangelio de la gloria de Cristo, que es la imagen de Dios.” </a:t>
            </a:r>
            <a:r>
              <a:rPr lang="es-ES" sz="3000" b="1" i="1" dirty="0">
                <a:ln w="9525">
                  <a:solidFill>
                    <a:schemeClr val="bg1"/>
                  </a:solidFill>
                  <a:prstDash val="solid"/>
                </a:ln>
                <a:effectLst>
                  <a:outerShdw blurRad="12700" dist="38100" dir="2700000" algn="tl" rotWithShape="0">
                    <a:schemeClr val="bg1">
                      <a:lumMod val="50000"/>
                    </a:schemeClr>
                  </a:outerShdw>
                </a:effectLst>
              </a:rPr>
              <a:t>(2ª </a:t>
            </a:r>
            <a:r>
              <a:rPr lang="es-ES" sz="3000" b="1" i="1" dirty="0" err="1">
                <a:ln w="9525">
                  <a:solidFill>
                    <a:schemeClr val="bg1"/>
                  </a:solidFill>
                  <a:prstDash val="solid"/>
                </a:ln>
                <a:effectLst>
                  <a:outerShdw blurRad="12700" dist="38100" dir="2700000" algn="tl" rotWithShape="0">
                    <a:schemeClr val="bg1">
                      <a:lumMod val="50000"/>
                    </a:schemeClr>
                  </a:outerShdw>
                </a:effectLst>
              </a:rPr>
              <a:t>Cor</a:t>
            </a:r>
            <a:r>
              <a:rPr lang="es-ES" sz="3000" b="1" i="1" dirty="0">
                <a:ln w="9525">
                  <a:solidFill>
                    <a:schemeClr val="bg1"/>
                  </a:solidFill>
                  <a:prstDash val="solid"/>
                </a:ln>
                <a:effectLst>
                  <a:outerShdw blurRad="12700" dist="38100" dir="2700000" algn="tl" rotWithShape="0">
                    <a:schemeClr val="bg1">
                      <a:lumMod val="50000"/>
                    </a:schemeClr>
                  </a:outerShdw>
                </a:effectLst>
              </a:rPr>
              <a:t>. 4:4).</a:t>
            </a:r>
            <a:endParaRPr lang="en-US" sz="3000" b="1" dirty="0">
              <a:ln w="9525">
                <a:solidFill>
                  <a:schemeClr val="bg1"/>
                </a:solidFill>
                <a:prstDash val="solid"/>
              </a:ln>
              <a:effectLst>
                <a:outerShdw blurRad="12700" dist="38100" dir="2700000" algn="tl" rotWithShape="0">
                  <a:schemeClr val="bg1">
                    <a:lumMod val="50000"/>
                  </a:schemeClr>
                </a:outerShdw>
              </a:effectLst>
            </a:endParaRPr>
          </a:p>
          <a:p>
            <a:r>
              <a:rPr lang="es-ES" sz="3000" b="1" dirty="0">
                <a:ln w="9525">
                  <a:solidFill>
                    <a:schemeClr val="bg1"/>
                  </a:solidFill>
                  <a:prstDash val="solid"/>
                </a:ln>
                <a:effectLst>
                  <a:outerShdw blurRad="12700" dist="38100" dir="2700000" algn="tl" rotWithShape="0">
                    <a:schemeClr val="bg1">
                      <a:lumMod val="50000"/>
                    </a:schemeClr>
                  </a:outerShdw>
                </a:effectLst>
              </a:rPr>
              <a:t>“No hay espejismo más fuerte que puede engañar a la mente humana como el que la hace creer que está en lo correcto, y que Dios acepta sus obras, cuando en realidad están pecando contra Él.” </a:t>
            </a:r>
            <a:r>
              <a:rPr lang="es-ES" sz="3000" b="1" i="1" dirty="0">
                <a:ln w="9525">
                  <a:solidFill>
                    <a:schemeClr val="bg1"/>
                  </a:solidFill>
                  <a:prstDash val="solid"/>
                </a:ln>
                <a:effectLst>
                  <a:outerShdw blurRad="12700" dist="38100" dir="2700000" algn="tl" rotWithShape="0">
                    <a:schemeClr val="bg1">
                      <a:lumMod val="50000"/>
                    </a:schemeClr>
                  </a:outerShdw>
                </a:effectLst>
              </a:rPr>
              <a:t>(Testimonies </a:t>
            </a:r>
            <a:r>
              <a:rPr lang="es-ES" sz="3000" b="1" i="1" dirty="0" err="1">
                <a:ln w="9525">
                  <a:solidFill>
                    <a:schemeClr val="bg1"/>
                  </a:solidFill>
                  <a:prstDash val="solid"/>
                </a:ln>
                <a:effectLst>
                  <a:outerShdw blurRad="12700" dist="38100" dir="2700000" algn="tl" rotWithShape="0">
                    <a:schemeClr val="bg1">
                      <a:lumMod val="50000"/>
                    </a:schemeClr>
                  </a:outerShdw>
                </a:effectLst>
              </a:rPr>
              <a:t>for</a:t>
            </a:r>
            <a:r>
              <a:rPr lang="es-ES" sz="3000" b="1" i="1" dirty="0">
                <a:ln w="9525">
                  <a:solidFill>
                    <a:schemeClr val="bg1"/>
                  </a:solidFill>
                  <a:prstDash val="solid"/>
                </a:ln>
                <a:effectLst>
                  <a:outerShdw blurRad="12700" dist="38100" dir="2700000" algn="tl" rotWithShape="0">
                    <a:schemeClr val="bg1">
                      <a:lumMod val="50000"/>
                    </a:schemeClr>
                  </a:outerShdw>
                </a:effectLst>
              </a:rPr>
              <a:t> </a:t>
            </a:r>
            <a:r>
              <a:rPr lang="es-ES" sz="3000" b="1" i="1" dirty="0" err="1">
                <a:ln w="9525">
                  <a:solidFill>
                    <a:schemeClr val="bg1"/>
                  </a:solidFill>
                  <a:prstDash val="solid"/>
                </a:ln>
                <a:effectLst>
                  <a:outerShdw blurRad="12700" dist="38100" dir="2700000" algn="tl" rotWithShape="0">
                    <a:schemeClr val="bg1">
                      <a:lumMod val="50000"/>
                    </a:schemeClr>
                  </a:outerShdw>
                </a:effectLst>
              </a:rPr>
              <a:t>the</a:t>
            </a:r>
            <a:r>
              <a:rPr lang="es-ES" sz="3000" b="1" i="1" dirty="0">
                <a:ln w="9525">
                  <a:solidFill>
                    <a:schemeClr val="bg1"/>
                  </a:solidFill>
                  <a:prstDash val="solid"/>
                </a:ln>
                <a:effectLst>
                  <a:outerShdw blurRad="12700" dist="38100" dir="2700000" algn="tl" rotWithShape="0">
                    <a:schemeClr val="bg1">
                      <a:lumMod val="50000"/>
                    </a:schemeClr>
                  </a:outerShdw>
                </a:effectLst>
              </a:rPr>
              <a:t> </a:t>
            </a:r>
            <a:r>
              <a:rPr lang="es-ES" sz="3000" b="1" i="1" dirty="0" err="1">
                <a:ln w="9525">
                  <a:solidFill>
                    <a:schemeClr val="bg1"/>
                  </a:solidFill>
                  <a:prstDash val="solid"/>
                </a:ln>
                <a:effectLst>
                  <a:outerShdw blurRad="12700" dist="38100" dir="2700000" algn="tl" rotWithShape="0">
                    <a:schemeClr val="bg1">
                      <a:lumMod val="50000"/>
                    </a:schemeClr>
                  </a:outerShdw>
                </a:effectLst>
              </a:rPr>
              <a:t>Church</a:t>
            </a:r>
            <a:r>
              <a:rPr lang="es-ES" sz="3000" b="1" i="1" dirty="0">
                <a:ln w="9525">
                  <a:solidFill>
                    <a:schemeClr val="bg1"/>
                  </a:solidFill>
                  <a:prstDash val="solid"/>
                </a:ln>
                <a:effectLst>
                  <a:outerShdw blurRad="12700" dist="38100" dir="2700000" algn="tl" rotWithShape="0">
                    <a:schemeClr val="bg1">
                      <a:lumMod val="50000"/>
                    </a:schemeClr>
                  </a:outerShdw>
                </a:effectLst>
              </a:rPr>
              <a:t>, vol. 1, p. 407)</a:t>
            </a:r>
            <a:r>
              <a:rPr lang="es-ES" sz="3000" b="1" dirty="0">
                <a:ln w="9525">
                  <a:solidFill>
                    <a:schemeClr val="bg1"/>
                  </a:solidFill>
                  <a:prstDash val="solid"/>
                </a:ln>
                <a:effectLst>
                  <a:outerShdw blurRad="12700" dist="38100" dir="2700000" algn="tl" rotWithShape="0">
                    <a:schemeClr val="bg1">
                      <a:lumMod val="50000"/>
                    </a:schemeClr>
                  </a:outerShdw>
                </a:effectLst>
              </a:rPr>
              <a:t>. </a:t>
            </a:r>
            <a:endParaRPr lang="en-US" b="1" dirty="0">
              <a:ln w="9525">
                <a:solidFill>
                  <a:schemeClr val="bg1"/>
                </a:solidFill>
                <a:prstDash val="solid"/>
              </a:ln>
              <a:effectLst>
                <a:outerShdw blurRad="12700" dist="38100" dir="2700000" algn="tl" rotWithShape="0">
                  <a:schemeClr val="bg1">
                    <a:lumMod val="50000"/>
                  </a:schemeClr>
                </a:outerShdw>
              </a:effectLst>
            </a:endParaRPr>
          </a:p>
          <a:p>
            <a:endParaRPr lang="en-US" dirty="0"/>
          </a:p>
        </p:txBody>
      </p:sp>
    </p:spTree>
    <p:extLst>
      <p:ext uri="{BB962C8B-B14F-4D97-AF65-F5344CB8AC3E}">
        <p14:creationId xmlns:p14="http://schemas.microsoft.com/office/powerpoint/2010/main" val="29943198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s-ES" sz="4400" b="1" i="1" dirty="0">
                <a:ln w="9525">
                  <a:solidFill>
                    <a:schemeClr val="bg1"/>
                  </a:solidFill>
                  <a:prstDash val="solid"/>
                </a:ln>
                <a:solidFill>
                  <a:schemeClr val="tx1"/>
                </a:solidFill>
                <a:effectLst>
                  <a:outerShdw blurRad="12700" dist="38100" dir="2700000" algn="tl" rotWithShape="0">
                    <a:schemeClr val="bg1">
                      <a:lumMod val="50000"/>
                    </a:schemeClr>
                  </a:outerShdw>
                </a:effectLst>
              </a:rPr>
              <a:t>Desnudo---</a:t>
            </a:r>
            <a:br>
              <a:rPr lang="en-US" sz="4400" b="1" dirty="0">
                <a:ln w="9525">
                  <a:solidFill>
                    <a:schemeClr val="bg1"/>
                  </a:solidFill>
                  <a:prstDash val="solid"/>
                </a:ln>
                <a:solidFill>
                  <a:schemeClr val="tx1"/>
                </a:solidFill>
                <a:effectLst>
                  <a:outerShdw blurRad="12700" dist="38100" dir="2700000" algn="tl" rotWithShape="0">
                    <a:schemeClr val="bg1">
                      <a:lumMod val="50000"/>
                    </a:schemeClr>
                  </a:outerShdw>
                </a:effectLst>
              </a:rPr>
            </a:br>
            <a:endParaRPr lang="en-US" sz="4400" b="1"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
        <p:nvSpPr>
          <p:cNvPr id="3" name="Content Placeholder 2"/>
          <p:cNvSpPr>
            <a:spLocks noGrp="1"/>
          </p:cNvSpPr>
          <p:nvPr>
            <p:ph idx="1"/>
          </p:nvPr>
        </p:nvSpPr>
        <p:spPr>
          <a:xfrm>
            <a:off x="1103312" y="1608084"/>
            <a:ext cx="9759129" cy="4640316"/>
          </a:xfrm>
        </p:spPr>
        <p:txBody>
          <a:bodyPr>
            <a:noAutofit/>
          </a:bodyPr>
          <a:lstStyle/>
          <a:p>
            <a:r>
              <a:rPr lang="es-ES" sz="3200" b="1" dirty="0">
                <a:ln w="9525">
                  <a:solidFill>
                    <a:schemeClr val="bg1"/>
                  </a:solidFill>
                  <a:prstDash val="solid"/>
                </a:ln>
                <a:effectLst>
                  <a:outerShdw blurRad="12700" dist="38100" dir="2700000" algn="tl" rotWithShape="0">
                    <a:schemeClr val="bg1">
                      <a:lumMod val="50000"/>
                    </a:schemeClr>
                  </a:outerShdw>
                </a:effectLst>
              </a:rPr>
              <a:t>“</a:t>
            </a:r>
            <a:r>
              <a:rPr lang="es-ES" sz="3200" b="1" dirty="0" err="1">
                <a:ln w="9525">
                  <a:solidFill>
                    <a:schemeClr val="bg1"/>
                  </a:solidFill>
                  <a:prstDash val="solid"/>
                </a:ln>
                <a:effectLst>
                  <a:outerShdw blurRad="12700" dist="38100" dir="2700000" algn="tl" rotWithShape="0">
                    <a:schemeClr val="bg1">
                      <a:lumMod val="50000"/>
                    </a:schemeClr>
                  </a:outerShdw>
                </a:effectLst>
              </a:rPr>
              <a:t>Laodicea</a:t>
            </a:r>
            <a:r>
              <a:rPr lang="es-ES" sz="3200" b="1" dirty="0">
                <a:ln w="9525">
                  <a:solidFill>
                    <a:schemeClr val="bg1"/>
                  </a:solidFill>
                  <a:prstDash val="solid"/>
                </a:ln>
                <a:effectLst>
                  <a:outerShdw blurRad="12700" dist="38100" dir="2700000" algn="tl" rotWithShape="0">
                    <a:schemeClr val="bg1">
                      <a:lumMod val="50000"/>
                    </a:schemeClr>
                  </a:outerShdw>
                </a:effectLst>
              </a:rPr>
              <a:t> está engañada debido a su ceguedad y autoengaño. Si sus ojos pudieran ser abiertos, rápidamente seguiría la confesión de </a:t>
            </a:r>
            <a:r>
              <a:rPr lang="es-ES" sz="3200" b="1" i="1" dirty="0">
                <a:ln w="9525">
                  <a:solidFill>
                    <a:schemeClr val="bg1"/>
                  </a:solidFill>
                  <a:prstDash val="solid"/>
                </a:ln>
                <a:effectLst>
                  <a:outerShdw blurRad="12700" dist="38100" dir="2700000" algn="tl" rotWithShape="0">
                    <a:schemeClr val="bg1">
                      <a:lumMod val="50000"/>
                    </a:schemeClr>
                  </a:outerShdw>
                </a:effectLst>
              </a:rPr>
              <a:t>Isaías 64:6</a:t>
            </a:r>
            <a:r>
              <a:rPr lang="es-ES" sz="3200" b="1" dirty="0">
                <a:ln w="9525">
                  <a:solidFill>
                    <a:schemeClr val="bg1"/>
                  </a:solidFill>
                  <a:prstDash val="solid"/>
                </a:ln>
                <a:effectLst>
                  <a:outerShdw blurRad="12700" dist="38100" dir="2700000" algn="tl" rotWithShape="0">
                    <a:schemeClr val="bg1">
                      <a:lumMod val="50000"/>
                    </a:schemeClr>
                  </a:outerShdw>
                </a:effectLst>
              </a:rPr>
              <a:t>: ‘Todos somos como suciedad, todos nuestros actos de justicia como trapo inmundo. Todos caímos como hojas secas, y nuestras maldades nos arras-</a:t>
            </a:r>
            <a:r>
              <a:rPr lang="es-ES" sz="3200" b="1" dirty="0" err="1">
                <a:ln w="9525">
                  <a:solidFill>
                    <a:schemeClr val="bg1"/>
                  </a:solidFill>
                  <a:prstDash val="solid"/>
                </a:ln>
                <a:effectLst>
                  <a:outerShdw blurRad="12700" dist="38100" dir="2700000" algn="tl" rotWithShape="0">
                    <a:schemeClr val="bg1">
                      <a:lumMod val="50000"/>
                    </a:schemeClr>
                  </a:outerShdw>
                </a:effectLst>
              </a:rPr>
              <a:t>traron</a:t>
            </a:r>
            <a:r>
              <a:rPr lang="es-ES" sz="3200" b="1" dirty="0">
                <a:ln w="9525">
                  <a:solidFill>
                    <a:schemeClr val="bg1"/>
                  </a:solidFill>
                  <a:prstDash val="solid"/>
                </a:ln>
                <a:effectLst>
                  <a:outerShdw blurRad="12700" dist="38100" dir="2700000" algn="tl" rotWithShape="0">
                    <a:schemeClr val="bg1">
                      <a:lumMod val="50000"/>
                    </a:schemeClr>
                  </a:outerShdw>
                </a:effectLst>
              </a:rPr>
              <a:t> como el viento.’” (</a:t>
            </a:r>
            <a:r>
              <a:rPr lang="es-ES" sz="3200" b="1" i="1" dirty="0" err="1">
                <a:ln w="9525">
                  <a:solidFill>
                    <a:schemeClr val="bg1"/>
                  </a:solidFill>
                  <a:prstDash val="solid"/>
                </a:ln>
                <a:effectLst>
                  <a:outerShdw blurRad="12700" dist="38100" dir="2700000" algn="tl" rotWithShape="0">
                    <a:schemeClr val="bg1">
                      <a:lumMod val="50000"/>
                    </a:schemeClr>
                  </a:outerShdw>
                </a:effectLst>
              </a:rPr>
              <a:t>Bunch</a:t>
            </a:r>
            <a:r>
              <a:rPr lang="es-ES" sz="3200" b="1" i="1" dirty="0">
                <a:ln w="9525">
                  <a:solidFill>
                    <a:schemeClr val="bg1"/>
                  </a:solidFill>
                  <a:prstDash val="solid"/>
                </a:ln>
                <a:effectLst>
                  <a:outerShdw blurRad="12700" dist="38100" dir="2700000" algn="tl" rotWithShape="0">
                    <a:schemeClr val="bg1">
                      <a:lumMod val="50000"/>
                    </a:schemeClr>
                  </a:outerShdw>
                </a:effectLst>
              </a:rPr>
              <a:t>, SEOC, 238).</a:t>
            </a:r>
            <a:endParaRPr lang="en-US" sz="3200" b="1" dirty="0">
              <a:ln w="9525">
                <a:solidFill>
                  <a:schemeClr val="bg1"/>
                </a:solidFill>
                <a:prstDash val="solid"/>
              </a:ln>
              <a:effectLst>
                <a:outerShdw blurRad="12700" dist="38100" dir="2700000" algn="tl" rotWithShape="0">
                  <a:schemeClr val="bg1">
                    <a:lumMod val="50000"/>
                  </a:schemeClr>
                </a:outerShdw>
              </a:effectLst>
            </a:endParaRPr>
          </a:p>
          <a:p>
            <a:endParaRPr lang="en-US" sz="3200" b="1" dirty="0">
              <a:ln w="9525">
                <a:solidFill>
                  <a:schemeClr val="bg1"/>
                </a:solidFill>
                <a:prstDash val="solid"/>
              </a:ln>
              <a:effectLst>
                <a:outerShdw blurRad="12700" dist="38100" dir="2700000" algn="tl" rotWithShape="0">
                  <a:schemeClr val="bg1">
                    <a:lumMod val="50000"/>
                  </a:schemeClr>
                </a:outerShdw>
              </a:effectLst>
            </a:endParaRPr>
          </a:p>
        </p:txBody>
      </p:sp>
    </p:spTree>
    <p:extLst>
      <p:ext uri="{BB962C8B-B14F-4D97-AF65-F5344CB8AC3E}">
        <p14:creationId xmlns:p14="http://schemas.microsoft.com/office/powerpoint/2010/main" val="10382772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2477386"/>
            <a:ext cx="12192000" cy="3771014"/>
          </a:xfrm>
        </p:spPr>
        <p:txBody>
          <a:bodyPr>
            <a:normAutofit/>
          </a:bodyPr>
          <a:lstStyle/>
          <a:p>
            <a:pPr marL="0" indent="0" algn="ctr">
              <a:buNone/>
            </a:pPr>
            <a:r>
              <a:rPr lang="es-CO" sz="11500" dirty="0">
                <a:solidFill>
                  <a:schemeClr val="bg1"/>
                </a:solidFill>
                <a:effectLst>
                  <a:outerShdw blurRad="38100" dist="38100" dir="2700000" algn="tl">
                    <a:srgbClr val="000000">
                      <a:alpha val="43137"/>
                    </a:srgbClr>
                  </a:outerShdw>
                </a:effectLst>
              </a:rPr>
              <a:t>LA SOLUCIÓN</a:t>
            </a:r>
            <a:endParaRPr lang="en-US" sz="115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1778283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950413"/>
          </a:xfrm>
        </p:spPr>
        <p:txBody>
          <a:bodyPr/>
          <a:lstStyle/>
          <a:p>
            <a:pPr algn="ctr"/>
            <a:r>
              <a:rPr lang="es-ES" b="1" i="1" dirty="0">
                <a:ln w="9525">
                  <a:solidFill>
                    <a:schemeClr val="bg1"/>
                  </a:solidFill>
                  <a:prstDash val="solid"/>
                </a:ln>
                <a:solidFill>
                  <a:schemeClr val="tx1"/>
                </a:solidFill>
                <a:effectLst>
                  <a:outerShdw blurRad="12700" dist="38100" dir="2700000" algn="tl" rotWithShape="0">
                    <a:schemeClr val="bg1">
                      <a:lumMod val="50000"/>
                    </a:schemeClr>
                  </a:outerShdw>
                </a:effectLst>
              </a:rPr>
              <a:t>Te Aconsejo Que Compres de </a:t>
            </a:r>
            <a:br>
              <a:rPr lang="en-US" b="1" dirty="0">
                <a:ln w="9525">
                  <a:solidFill>
                    <a:schemeClr val="bg1"/>
                  </a:solidFill>
                  <a:prstDash val="solid"/>
                </a:ln>
                <a:solidFill>
                  <a:schemeClr val="tx1"/>
                </a:solidFill>
                <a:effectLst>
                  <a:outerShdw blurRad="12700" dist="38100" dir="2700000" algn="tl" rotWithShape="0">
                    <a:schemeClr val="bg1">
                      <a:lumMod val="50000"/>
                    </a:schemeClr>
                  </a:outerShdw>
                </a:effectLst>
              </a:rPr>
            </a:br>
            <a:r>
              <a:rPr lang="es-ES" b="1" i="1" dirty="0">
                <a:ln w="9525">
                  <a:solidFill>
                    <a:schemeClr val="bg1"/>
                  </a:solidFill>
                  <a:prstDash val="solid"/>
                </a:ln>
                <a:solidFill>
                  <a:schemeClr val="tx1"/>
                </a:solidFill>
                <a:effectLst>
                  <a:outerShdw blurRad="12700" dist="38100" dir="2700000" algn="tl" rotWithShape="0">
                    <a:schemeClr val="bg1">
                      <a:lumMod val="50000"/>
                    </a:schemeClr>
                  </a:outerShdw>
                </a:effectLst>
              </a:rPr>
              <a:t>Mí---</a:t>
            </a:r>
            <a:br>
              <a:rPr lang="en-US" dirty="0"/>
            </a:br>
            <a:endParaRPr lang="en-US" dirty="0"/>
          </a:p>
        </p:txBody>
      </p:sp>
      <p:sp>
        <p:nvSpPr>
          <p:cNvPr id="3" name="Content Placeholder 2"/>
          <p:cNvSpPr>
            <a:spLocks noGrp="1"/>
          </p:cNvSpPr>
          <p:nvPr>
            <p:ph idx="1"/>
          </p:nvPr>
        </p:nvSpPr>
        <p:spPr>
          <a:xfrm>
            <a:off x="1103312" y="1891862"/>
            <a:ext cx="9869488" cy="4356537"/>
          </a:xfrm>
        </p:spPr>
        <p:txBody>
          <a:bodyPr>
            <a:normAutofit lnSpcReduction="10000"/>
          </a:bodyPr>
          <a:lstStyle/>
          <a:p>
            <a:r>
              <a:rPr lang="es-ES" sz="3600" b="1" dirty="0">
                <a:ln w="9525">
                  <a:solidFill>
                    <a:schemeClr val="bg1"/>
                  </a:solidFill>
                  <a:prstDash val="solid"/>
                </a:ln>
                <a:effectLst>
                  <a:outerShdw blurRad="12700" dist="38100" dir="2700000" algn="tl" rotWithShape="0">
                    <a:schemeClr val="bg1">
                      <a:lumMod val="50000"/>
                    </a:schemeClr>
                  </a:outerShdw>
                </a:effectLst>
              </a:rPr>
              <a:t>El hecho de que el que ha condescendido para indicarnos nuestra falta, y nos ha aconsejado a comprar, es Quien posee estas cosas para dárnoslas; y nos invita a venir a Él para obtenerlas, es la mejor garantía posible que nuestra súplica será respetada y nuestro pedido concedido</a:t>
            </a:r>
            <a:r>
              <a:rPr lang="es-ES" sz="2400" b="1" dirty="0">
                <a:ln w="9525">
                  <a:solidFill>
                    <a:schemeClr val="bg1"/>
                  </a:solidFill>
                  <a:prstDash val="solid"/>
                </a:ln>
                <a:effectLst>
                  <a:outerShdw blurRad="12700" dist="38100" dir="2700000" algn="tl" rotWithShape="0">
                    <a:schemeClr val="bg1">
                      <a:lumMod val="50000"/>
                    </a:schemeClr>
                  </a:outerShdw>
                </a:effectLst>
              </a:rPr>
              <a:t>.</a:t>
            </a:r>
            <a:endParaRPr lang="en-US" sz="2400" b="1" dirty="0">
              <a:ln w="9525">
                <a:solidFill>
                  <a:schemeClr val="bg1"/>
                </a:solidFill>
                <a:prstDash val="solid"/>
              </a:ln>
              <a:effectLst>
                <a:outerShdw blurRad="12700" dist="38100" dir="2700000" algn="tl" rotWithShape="0">
                  <a:schemeClr val="bg1">
                    <a:lumMod val="50000"/>
                  </a:schemeClr>
                </a:outerShdw>
              </a:effectLst>
            </a:endParaRPr>
          </a:p>
          <a:p>
            <a:endParaRPr lang="en-US" dirty="0"/>
          </a:p>
        </p:txBody>
      </p:sp>
    </p:spTree>
    <p:extLst>
      <p:ext uri="{BB962C8B-B14F-4D97-AF65-F5344CB8AC3E}">
        <p14:creationId xmlns:p14="http://schemas.microsoft.com/office/powerpoint/2010/main" val="16636052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s-ES" b="1" i="1" dirty="0"/>
              <a:t> </a:t>
            </a:r>
            <a:r>
              <a:rPr lang="es-ES" b="1" i="1" dirty="0">
                <a:ln w="9525">
                  <a:solidFill>
                    <a:schemeClr val="bg1"/>
                  </a:solidFill>
                  <a:prstDash val="solid"/>
                </a:ln>
                <a:solidFill>
                  <a:schemeClr val="tx1"/>
                </a:solidFill>
                <a:effectLst>
                  <a:outerShdw blurRad="12700" dist="38100" dir="2700000" algn="tl" rotWithShape="0">
                    <a:schemeClr val="bg1">
                      <a:lumMod val="50000"/>
                    </a:schemeClr>
                  </a:outerShdw>
                </a:effectLst>
              </a:rPr>
              <a:t>Oro Probado En el Fuego---</a:t>
            </a:r>
            <a:br>
              <a:rPr lang="en-US" dirty="0"/>
            </a:br>
            <a:endParaRPr lang="en-US" dirty="0"/>
          </a:p>
        </p:txBody>
      </p:sp>
      <p:sp>
        <p:nvSpPr>
          <p:cNvPr id="3" name="Content Placeholder 2"/>
          <p:cNvSpPr>
            <a:spLocks noGrp="1"/>
          </p:cNvSpPr>
          <p:nvPr>
            <p:ph idx="1"/>
          </p:nvPr>
        </p:nvSpPr>
        <p:spPr>
          <a:xfrm>
            <a:off x="867103" y="1718442"/>
            <a:ext cx="10357945" cy="4529958"/>
          </a:xfrm>
        </p:spPr>
        <p:txBody>
          <a:bodyPr>
            <a:noAutofit/>
          </a:bodyPr>
          <a:lstStyle/>
          <a:p>
            <a:r>
              <a:rPr lang="es-ES" b="1" dirty="0">
                <a:ln w="9525">
                  <a:solidFill>
                    <a:schemeClr val="bg1"/>
                  </a:solidFill>
                  <a:prstDash val="solid"/>
                </a:ln>
                <a:effectLst>
                  <a:outerShdw blurRad="12700" dist="38100" dir="2700000" algn="tl" rotWithShape="0">
                    <a:schemeClr val="bg1">
                      <a:lumMod val="50000"/>
                    </a:schemeClr>
                  </a:outerShdw>
                </a:effectLst>
              </a:rPr>
              <a:t>“</a:t>
            </a:r>
            <a:r>
              <a:rPr lang="es-ES" sz="3200" b="1" dirty="0">
                <a:ln w="9525">
                  <a:solidFill>
                    <a:schemeClr val="bg1"/>
                  </a:solidFill>
                  <a:prstDash val="solid"/>
                </a:ln>
                <a:effectLst>
                  <a:outerShdw blurRad="12700" dist="38100" dir="2700000" algn="tl" rotWithShape="0">
                    <a:schemeClr val="bg1">
                      <a:lumMod val="50000"/>
                    </a:schemeClr>
                  </a:outerShdw>
                </a:effectLst>
              </a:rPr>
              <a:t>El oro afinado en el fuego es la fe que obra por el amor. Sólo esto puede ponernos en armonía con Dios. Podemos ser activos, podemos hacer mucha obra; pero sin amor, un amor tal como el que  moraba en el corazón de Cristo, nunca podremos ser contados en la familia del cielo.” </a:t>
            </a:r>
            <a:r>
              <a:rPr lang="es-ES" sz="3200" b="1" i="1" dirty="0">
                <a:ln w="9525">
                  <a:solidFill>
                    <a:schemeClr val="bg1"/>
                  </a:solidFill>
                  <a:prstDash val="solid"/>
                </a:ln>
                <a:effectLst>
                  <a:outerShdw blurRad="12700" dist="38100" dir="2700000" algn="tl" rotWithShape="0">
                    <a:schemeClr val="bg1">
                      <a:lumMod val="50000"/>
                    </a:schemeClr>
                  </a:outerShdw>
                </a:effectLst>
              </a:rPr>
              <a:t>(Palabras de Vida del Gran Maestro, pág. 123)</a:t>
            </a:r>
            <a:r>
              <a:rPr lang="es-ES" sz="3200" b="1" dirty="0">
                <a:ln w="9525">
                  <a:solidFill>
                    <a:schemeClr val="bg1"/>
                  </a:solidFill>
                  <a:prstDash val="solid"/>
                </a:ln>
                <a:effectLst>
                  <a:outerShdw blurRad="12700" dist="38100" dir="2700000" algn="tl" rotWithShape="0">
                    <a:schemeClr val="bg1">
                      <a:lumMod val="50000"/>
                    </a:schemeClr>
                  </a:outerShdw>
                </a:effectLst>
              </a:rPr>
              <a:t>.</a:t>
            </a:r>
            <a:endParaRPr lang="en-US" sz="3200" b="1" dirty="0">
              <a:ln w="9525">
                <a:solidFill>
                  <a:schemeClr val="bg1"/>
                </a:solidFill>
                <a:prstDash val="solid"/>
              </a:ln>
              <a:effectLst>
                <a:outerShdw blurRad="12700" dist="38100" dir="2700000" algn="tl" rotWithShape="0">
                  <a:schemeClr val="bg1">
                    <a:lumMod val="50000"/>
                  </a:schemeClr>
                </a:outerShdw>
              </a:effectLst>
            </a:endParaRPr>
          </a:p>
          <a:p>
            <a:r>
              <a:rPr lang="es-CO" sz="2400" b="1" dirty="0">
                <a:ln w="9525">
                  <a:solidFill>
                    <a:schemeClr val="bg1"/>
                  </a:solidFill>
                  <a:prstDash val="solid"/>
                </a:ln>
                <a:solidFill>
                  <a:srgbClr val="00B0F0"/>
                </a:solidFill>
                <a:effectLst>
                  <a:outerShdw blurRad="12700" dist="38100" dir="2700000" algn="tl" rotWithShape="0">
                    <a:schemeClr val="bg1">
                      <a:lumMod val="50000"/>
                    </a:schemeClr>
                  </a:outerShdw>
                </a:effectLst>
              </a:rPr>
              <a:t>Zacarías 13: 9, 1 Pedro 1: 7</a:t>
            </a:r>
            <a:endParaRPr lang="en-US" sz="2400" b="1" dirty="0">
              <a:ln w="9525">
                <a:solidFill>
                  <a:schemeClr val="bg1"/>
                </a:solidFill>
                <a:prstDash val="solid"/>
              </a:ln>
              <a:solidFill>
                <a:srgbClr val="00B0F0"/>
              </a:solidFill>
              <a:effectLst>
                <a:outerShdw blurRad="12700" dist="38100" dir="2700000" algn="tl" rotWithShape="0">
                  <a:schemeClr val="bg1">
                    <a:lumMod val="50000"/>
                  </a:schemeClr>
                </a:outerShdw>
              </a:effectLst>
            </a:endParaRPr>
          </a:p>
        </p:txBody>
      </p:sp>
    </p:spTree>
    <p:extLst>
      <p:ext uri="{BB962C8B-B14F-4D97-AF65-F5344CB8AC3E}">
        <p14:creationId xmlns:p14="http://schemas.microsoft.com/office/powerpoint/2010/main" val="31386771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s-ES" b="1" i="1" dirty="0">
                <a:ln w="9525">
                  <a:solidFill>
                    <a:schemeClr val="bg1"/>
                  </a:solidFill>
                  <a:prstDash val="solid"/>
                </a:ln>
                <a:solidFill>
                  <a:schemeClr val="tx1"/>
                </a:solidFill>
                <a:effectLst>
                  <a:outerShdw blurRad="12700" dist="38100" dir="2700000" algn="tl" rotWithShape="0">
                    <a:schemeClr val="bg1">
                      <a:lumMod val="50000"/>
                    </a:schemeClr>
                  </a:outerShdw>
                </a:effectLst>
              </a:rPr>
              <a:t>Vestiduras Blancas---</a:t>
            </a:r>
            <a:br>
              <a:rPr lang="en-US" dirty="0"/>
            </a:br>
            <a:endParaRPr lang="en-US" dirty="0"/>
          </a:p>
        </p:txBody>
      </p:sp>
      <p:sp>
        <p:nvSpPr>
          <p:cNvPr id="3" name="Content Placeholder 2"/>
          <p:cNvSpPr>
            <a:spLocks noGrp="1"/>
          </p:cNvSpPr>
          <p:nvPr>
            <p:ph idx="1"/>
          </p:nvPr>
        </p:nvSpPr>
        <p:spPr>
          <a:xfrm>
            <a:off x="646111" y="1418898"/>
            <a:ext cx="10358219" cy="4829502"/>
          </a:xfrm>
        </p:spPr>
        <p:txBody>
          <a:bodyPr>
            <a:normAutofit/>
          </a:bodyPr>
          <a:lstStyle/>
          <a:p>
            <a:pPr marL="0" indent="0">
              <a:buNone/>
            </a:pPr>
            <a:r>
              <a:rPr lang="es-ES" sz="3200" b="1" dirty="0">
                <a:ln w="9525">
                  <a:solidFill>
                    <a:schemeClr val="bg1"/>
                  </a:solidFill>
                  <a:prstDash val="solid"/>
                </a:ln>
                <a:effectLst>
                  <a:outerShdw blurRad="12700" dist="38100" dir="2700000" algn="tl" rotWithShape="0">
                    <a:schemeClr val="bg1">
                      <a:lumMod val="50000"/>
                    </a:schemeClr>
                  </a:outerShdw>
                </a:effectLst>
              </a:rPr>
              <a:t>“Únicamente el manto que Cristo mismo ha provisto puede hacernos dignos de aparecer ante la presencia de Dios. Cristo colocará este manto, esta ropa de su propia justicia sobre cada alma arrepentida y creyente. "Yo te amonesto -dice él- que de mí compres. . . vestiduras blancas, para que no se descubra la vergüenza de tu desnudez."</a:t>
            </a:r>
            <a:endParaRPr lang="en-US" sz="3200" b="1" dirty="0">
              <a:ln w="9525">
                <a:solidFill>
                  <a:schemeClr val="bg1"/>
                </a:solidFill>
                <a:prstDash val="solid"/>
              </a:ln>
              <a:effectLst>
                <a:outerShdw blurRad="12700" dist="38100" dir="2700000" algn="tl" rotWithShape="0">
                  <a:schemeClr val="bg1">
                    <a:lumMod val="50000"/>
                  </a:schemeClr>
                </a:outerShdw>
              </a:effectLst>
            </a:endParaRPr>
          </a:p>
          <a:p>
            <a:r>
              <a:rPr lang="es-CO" sz="2800" b="1" dirty="0">
                <a:ln w="9525">
                  <a:solidFill>
                    <a:schemeClr val="bg1"/>
                  </a:solidFill>
                  <a:prstDash val="solid"/>
                </a:ln>
                <a:solidFill>
                  <a:srgbClr val="00B0F0"/>
                </a:solidFill>
                <a:effectLst>
                  <a:outerShdw blurRad="12700" dist="38100" dir="2700000" algn="tl" rotWithShape="0">
                    <a:schemeClr val="bg1">
                      <a:lumMod val="50000"/>
                    </a:schemeClr>
                  </a:outerShdw>
                </a:effectLst>
              </a:rPr>
              <a:t>Gen. 2: 25, </a:t>
            </a:r>
            <a:r>
              <a:rPr lang="es-CO" sz="2800" b="1" dirty="0" err="1">
                <a:ln w="9525">
                  <a:solidFill>
                    <a:schemeClr val="bg1"/>
                  </a:solidFill>
                  <a:prstDash val="solid"/>
                </a:ln>
                <a:solidFill>
                  <a:srgbClr val="00B0F0"/>
                </a:solidFill>
                <a:effectLst>
                  <a:outerShdw blurRad="12700" dist="38100" dir="2700000" algn="tl" rotWithShape="0">
                    <a:schemeClr val="bg1">
                      <a:lumMod val="50000"/>
                    </a:schemeClr>
                  </a:outerShdw>
                </a:effectLst>
              </a:rPr>
              <a:t>Apo</a:t>
            </a:r>
            <a:r>
              <a:rPr lang="es-CO" sz="2800" b="1" dirty="0">
                <a:ln w="9525">
                  <a:solidFill>
                    <a:schemeClr val="bg1"/>
                  </a:solidFill>
                  <a:prstDash val="solid"/>
                </a:ln>
                <a:solidFill>
                  <a:srgbClr val="00B0F0"/>
                </a:solidFill>
                <a:effectLst>
                  <a:outerShdw blurRad="12700" dist="38100" dir="2700000" algn="tl" rotWithShape="0">
                    <a:schemeClr val="bg1">
                      <a:lumMod val="50000"/>
                    </a:schemeClr>
                  </a:outerShdw>
                </a:effectLst>
              </a:rPr>
              <a:t>. 16:15, 19: 8</a:t>
            </a:r>
            <a:endParaRPr lang="en-US" sz="2800" b="1" dirty="0">
              <a:ln w="9525">
                <a:solidFill>
                  <a:schemeClr val="bg1"/>
                </a:solidFill>
                <a:prstDash val="solid"/>
              </a:ln>
              <a:solidFill>
                <a:srgbClr val="00B0F0"/>
              </a:solidFill>
              <a:effectLst>
                <a:outerShdw blurRad="12700" dist="38100" dir="2700000" algn="tl" rotWithShape="0">
                  <a:schemeClr val="bg1">
                    <a:lumMod val="50000"/>
                  </a:schemeClr>
                </a:outerShdw>
              </a:effectLst>
            </a:endParaRPr>
          </a:p>
        </p:txBody>
      </p:sp>
    </p:spTree>
    <p:extLst>
      <p:ext uri="{BB962C8B-B14F-4D97-AF65-F5344CB8AC3E}">
        <p14:creationId xmlns:p14="http://schemas.microsoft.com/office/powerpoint/2010/main" val="33221889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idx="1"/>
          </p:nvPr>
        </p:nvSpPr>
        <p:spPr>
          <a:xfrm>
            <a:off x="378372" y="552450"/>
            <a:ext cx="11131003" cy="5695950"/>
          </a:xfrm>
        </p:spPr>
        <p:txBody>
          <a:bodyPr>
            <a:normAutofit/>
          </a:bodyPr>
          <a:lstStyle/>
          <a:p>
            <a:r>
              <a:rPr lang="es-ES" sz="2800" b="1" dirty="0">
                <a:ln w="9525">
                  <a:solidFill>
                    <a:schemeClr val="bg1"/>
                  </a:solidFill>
                  <a:prstDash val="solid"/>
                </a:ln>
                <a:effectLst>
                  <a:outerShdw blurRad="12700" dist="38100" dir="2700000" algn="tl" rotWithShape="0">
                    <a:schemeClr val="bg1">
                      <a:lumMod val="50000"/>
                    </a:schemeClr>
                  </a:outerShdw>
                </a:effectLst>
              </a:rPr>
              <a:t>Todo cuanto podamos hacer por nosotros mismos está manchado por el pecado. Pero el Hijo de Dios "apareció para quitar nuestros pecados, y no hay pecado en él." Se define el pecado como "la transgresión de la ley." …Cuando nos sometemos a Cristo, el corazón se une con su corazón, la voluntad se fusiona con su voluntad, la mente llega a ser una con su mente, los pensamientos se sujetan a él; vivimos su vida. </a:t>
            </a:r>
            <a:r>
              <a:rPr lang="es-ES" sz="2800" b="1" dirty="0" err="1">
                <a:ln w="9525">
                  <a:solidFill>
                    <a:schemeClr val="bg1"/>
                  </a:solidFill>
                  <a:prstDash val="solid"/>
                </a:ln>
                <a:effectLst>
                  <a:outerShdw blurRad="12700" dist="38100" dir="2700000" algn="tl" rotWithShape="0">
                    <a:schemeClr val="bg1">
                      <a:lumMod val="50000"/>
                    </a:schemeClr>
                  </a:outerShdw>
                </a:effectLst>
              </a:rPr>
              <a:t>Ésto</a:t>
            </a:r>
            <a:r>
              <a:rPr lang="es-ES" sz="2800" b="1" dirty="0">
                <a:ln w="9525">
                  <a:solidFill>
                    <a:schemeClr val="bg1"/>
                  </a:solidFill>
                  <a:prstDash val="solid"/>
                </a:ln>
                <a:effectLst>
                  <a:outerShdw blurRad="12700" dist="38100" dir="2700000" algn="tl" rotWithShape="0">
                    <a:schemeClr val="bg1">
                      <a:lumMod val="50000"/>
                    </a:schemeClr>
                  </a:outerShdw>
                </a:effectLst>
              </a:rPr>
              <a:t> es lo que significa estar vestidos con el manto de su justicia. Entonces, cuando el Señor nos contempla, él ve no el vestido de hojas de higuera, no la desnudez y deformidad del pecado, sino su propia ropa de justicia, que es la perfecta obediencia a la ley de Jehová.” </a:t>
            </a:r>
            <a:r>
              <a:rPr lang="es-ES" sz="2800" b="1" i="1" dirty="0">
                <a:ln w="9525">
                  <a:solidFill>
                    <a:schemeClr val="bg1"/>
                  </a:solidFill>
                  <a:prstDash val="solid"/>
                </a:ln>
                <a:effectLst>
                  <a:outerShdw blurRad="12700" dist="38100" dir="2700000" algn="tl" rotWithShape="0">
                    <a:schemeClr val="bg1">
                      <a:lumMod val="50000"/>
                    </a:schemeClr>
                  </a:outerShdw>
                </a:effectLst>
              </a:rPr>
              <a:t>(Palabras de Vida del Gran Maestro, pág. 253-254)</a:t>
            </a:r>
            <a:r>
              <a:rPr lang="es-ES" sz="2800" b="1" dirty="0">
                <a:ln w="9525">
                  <a:solidFill>
                    <a:schemeClr val="bg1"/>
                  </a:solidFill>
                  <a:prstDash val="solid"/>
                </a:ln>
                <a:effectLst>
                  <a:outerShdw blurRad="12700" dist="38100" dir="2700000" algn="tl" rotWithShape="0">
                    <a:schemeClr val="bg1">
                      <a:lumMod val="50000"/>
                    </a:schemeClr>
                  </a:outerShdw>
                </a:effectLst>
              </a:rPr>
              <a:t>.</a:t>
            </a:r>
            <a:endParaRPr lang="en-US" sz="2800" b="1" dirty="0">
              <a:ln w="9525">
                <a:solidFill>
                  <a:schemeClr val="bg1"/>
                </a:solidFill>
                <a:prstDash val="solid"/>
              </a:ln>
              <a:effectLst>
                <a:outerShdw blurRad="12700" dist="38100" dir="2700000" algn="tl" rotWithShape="0">
                  <a:schemeClr val="bg1">
                    <a:lumMod val="50000"/>
                  </a:schemeClr>
                </a:outerShdw>
              </a:effectLst>
            </a:endParaRPr>
          </a:p>
          <a:p>
            <a:endParaRPr lang="es-ES" dirty="0"/>
          </a:p>
          <a:p>
            <a:pPr marL="0" indent="0">
              <a:buNone/>
            </a:pPr>
            <a:endParaRPr lang="en-US" dirty="0"/>
          </a:p>
        </p:txBody>
      </p:sp>
    </p:spTree>
    <p:extLst>
      <p:ext uri="{BB962C8B-B14F-4D97-AF65-F5344CB8AC3E}">
        <p14:creationId xmlns:p14="http://schemas.microsoft.com/office/powerpoint/2010/main" val="42659194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03312" y="772886"/>
            <a:ext cx="9651774" cy="5475513"/>
          </a:xfrm>
        </p:spPr>
        <p:txBody>
          <a:bodyPr>
            <a:normAutofit fontScale="92500"/>
          </a:bodyPr>
          <a:lstStyle/>
          <a:p>
            <a:r>
              <a:rPr lang="es-MX" sz="3600" b="1" dirty="0">
                <a:ln w="9525">
                  <a:solidFill>
                    <a:schemeClr val="bg1"/>
                  </a:solidFill>
                  <a:prstDash val="solid"/>
                </a:ln>
                <a:effectLst>
                  <a:outerShdw blurRad="12700" dist="38100" dir="2700000" algn="tl" rotWithShape="0">
                    <a:schemeClr val="bg1">
                      <a:lumMod val="50000"/>
                    </a:schemeClr>
                  </a:outerShdw>
                </a:effectLst>
              </a:rPr>
              <a:t>“Pido a nuestros miembros de iglesia que lean el entero capítulo tres de Apocalipsis, y lo apliquen de manera práctica. El mensaje a la iglesia laodicense se aplica especialmente al actual pueblo de Dios. Es un mensaje a los profesos cristianos que se han tornado tan semejantes al mundo que ninguna diferencia se puede ver. [vers. 14/18 citado].” </a:t>
            </a:r>
            <a:r>
              <a:rPr lang="es-MX" sz="3600" b="1" i="1" dirty="0">
                <a:ln w="9525">
                  <a:solidFill>
                    <a:schemeClr val="bg1"/>
                  </a:solidFill>
                  <a:prstDash val="solid"/>
                </a:ln>
                <a:effectLst>
                  <a:outerShdw blurRad="12700" dist="38100" dir="2700000" algn="tl" rotWithShape="0">
                    <a:schemeClr val="bg1">
                      <a:lumMod val="50000"/>
                    </a:schemeClr>
                  </a:outerShdw>
                </a:effectLst>
              </a:rPr>
              <a:t>(</a:t>
            </a:r>
            <a:r>
              <a:rPr lang="es-MX" sz="3600" b="1" i="1" dirty="0" err="1">
                <a:ln w="9525">
                  <a:solidFill>
                    <a:schemeClr val="bg1"/>
                  </a:solidFill>
                  <a:prstDash val="solid"/>
                </a:ln>
                <a:effectLst>
                  <a:outerShdw blurRad="12700" dist="38100" dir="2700000" algn="tl" rotWithShape="0">
                    <a:schemeClr val="bg1">
                      <a:lumMod val="50000"/>
                    </a:schemeClr>
                  </a:outerShdw>
                </a:effectLst>
              </a:rPr>
              <a:t>Review</a:t>
            </a:r>
            <a:r>
              <a:rPr lang="es-MX" sz="3600" b="1" i="1" dirty="0">
                <a:ln w="9525">
                  <a:solidFill>
                    <a:schemeClr val="bg1"/>
                  </a:solidFill>
                  <a:prstDash val="solid"/>
                </a:ln>
                <a:effectLst>
                  <a:outerShdw blurRad="12700" dist="38100" dir="2700000" algn="tl" rotWithShape="0">
                    <a:schemeClr val="bg1">
                      <a:lumMod val="50000"/>
                    </a:schemeClr>
                  </a:outerShdw>
                </a:effectLst>
              </a:rPr>
              <a:t> &amp; </a:t>
            </a:r>
            <a:r>
              <a:rPr lang="es-MX" sz="3600" b="1" i="1" dirty="0" err="1">
                <a:ln w="9525">
                  <a:solidFill>
                    <a:schemeClr val="bg1"/>
                  </a:solidFill>
                  <a:prstDash val="solid"/>
                </a:ln>
                <a:effectLst>
                  <a:outerShdw blurRad="12700" dist="38100" dir="2700000" algn="tl" rotWithShape="0">
                    <a:schemeClr val="bg1">
                      <a:lumMod val="50000"/>
                    </a:schemeClr>
                  </a:outerShdw>
                </a:effectLst>
              </a:rPr>
              <a:t>Herald</a:t>
            </a:r>
            <a:r>
              <a:rPr lang="es-MX" sz="3600" b="1" i="1" dirty="0">
                <a:ln w="9525">
                  <a:solidFill>
                    <a:schemeClr val="bg1"/>
                  </a:solidFill>
                  <a:prstDash val="solid"/>
                </a:ln>
                <a:effectLst>
                  <a:outerShdw blurRad="12700" dist="38100" dir="2700000" algn="tl" rotWithShape="0">
                    <a:schemeClr val="bg1">
                      <a:lumMod val="50000"/>
                    </a:schemeClr>
                  </a:outerShdw>
                </a:effectLst>
              </a:rPr>
              <a:t>,</a:t>
            </a:r>
            <a:r>
              <a:rPr lang="es-MX" sz="3600" b="1" dirty="0">
                <a:ln w="9525">
                  <a:solidFill>
                    <a:schemeClr val="bg1"/>
                  </a:solidFill>
                  <a:prstDash val="solid"/>
                </a:ln>
                <a:effectLst>
                  <a:outerShdw blurRad="12700" dist="38100" dir="2700000" algn="tl" rotWithShape="0">
                    <a:schemeClr val="bg1">
                      <a:lumMod val="50000"/>
                    </a:schemeClr>
                  </a:outerShdw>
                </a:effectLst>
              </a:rPr>
              <a:t> </a:t>
            </a:r>
            <a:r>
              <a:rPr lang="es-ES" sz="3600" b="1" i="1" dirty="0">
                <a:ln w="9525">
                  <a:solidFill>
                    <a:schemeClr val="bg1"/>
                  </a:solidFill>
                  <a:prstDash val="solid"/>
                </a:ln>
                <a:effectLst>
                  <a:outerShdw blurRad="12700" dist="38100" dir="2700000" algn="tl" rotWithShape="0">
                    <a:schemeClr val="bg1">
                      <a:lumMod val="50000"/>
                    </a:schemeClr>
                  </a:outerShdw>
                </a:effectLst>
              </a:rPr>
              <a:t>9/20/1903).</a:t>
            </a:r>
            <a:endParaRPr lang="en-US" sz="3600" b="1" dirty="0">
              <a:ln w="9525">
                <a:solidFill>
                  <a:schemeClr val="bg1"/>
                </a:solidFill>
                <a:prstDash val="solid"/>
              </a:ln>
              <a:effectLst>
                <a:outerShdw blurRad="12700" dist="38100" dir="2700000" algn="tl" rotWithShape="0">
                  <a:schemeClr val="bg1">
                    <a:lumMod val="50000"/>
                  </a:schemeClr>
                </a:outerShdw>
              </a:effectLst>
            </a:endParaRPr>
          </a:p>
          <a:p>
            <a:endParaRPr lang="en-US" dirty="0"/>
          </a:p>
        </p:txBody>
      </p:sp>
    </p:spTree>
    <p:extLst>
      <p:ext uri="{BB962C8B-B14F-4D97-AF65-F5344CB8AC3E}">
        <p14:creationId xmlns:p14="http://schemas.microsoft.com/office/powerpoint/2010/main" val="18673192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s-ES" b="1" i="1" dirty="0">
                <a:ln w="9525">
                  <a:solidFill>
                    <a:schemeClr val="bg1"/>
                  </a:solidFill>
                  <a:prstDash val="solid"/>
                </a:ln>
                <a:solidFill>
                  <a:schemeClr val="tx1"/>
                </a:solidFill>
                <a:effectLst>
                  <a:outerShdw blurRad="12700" dist="38100" dir="2700000" algn="tl" rotWithShape="0">
                    <a:schemeClr val="bg1">
                      <a:lumMod val="50000"/>
                    </a:schemeClr>
                  </a:outerShdw>
                </a:effectLst>
              </a:rPr>
              <a:t>Ungüento, Para que Veas---</a:t>
            </a:r>
            <a:br>
              <a:rPr lang="en-US" dirty="0"/>
            </a:br>
            <a:endParaRPr lang="en-US" dirty="0"/>
          </a:p>
        </p:txBody>
      </p:sp>
      <p:sp>
        <p:nvSpPr>
          <p:cNvPr id="3" name="Content Placeholder 2"/>
          <p:cNvSpPr>
            <a:spLocks noGrp="1"/>
          </p:cNvSpPr>
          <p:nvPr>
            <p:ph idx="1"/>
          </p:nvPr>
        </p:nvSpPr>
        <p:spPr>
          <a:xfrm>
            <a:off x="457199" y="1655380"/>
            <a:ext cx="11319641" cy="4593020"/>
          </a:xfrm>
        </p:spPr>
        <p:txBody>
          <a:bodyPr>
            <a:noAutofit/>
          </a:bodyPr>
          <a:lstStyle/>
          <a:p>
            <a:r>
              <a:rPr lang="es-ES" sz="2800" b="1" dirty="0">
                <a:ln w="9525">
                  <a:solidFill>
                    <a:schemeClr val="bg1"/>
                  </a:solidFill>
                  <a:prstDash val="solid"/>
                </a:ln>
                <a:effectLst>
                  <a:outerShdw blurRad="12700" dist="38100" dir="2700000" algn="tl" rotWithShape="0">
                    <a:schemeClr val="bg1">
                      <a:lumMod val="50000"/>
                    </a:schemeClr>
                  </a:outerShdw>
                </a:effectLst>
              </a:rPr>
              <a:t>“El ungüento debe marcar aquello  mediante lo cual nuestro discernimiento espiritual es despertado. Existe sino un solo agente revelado en la Palabra de Dios mediante el cual esto se logra, y ese es el Espíritu Santo. </a:t>
            </a:r>
          </a:p>
          <a:p>
            <a:pPr marL="0" indent="0">
              <a:buNone/>
            </a:pPr>
            <a:r>
              <a:rPr lang="es-ES" sz="2800" b="1" dirty="0">
                <a:ln w="9525">
                  <a:solidFill>
                    <a:schemeClr val="bg1"/>
                  </a:solidFill>
                  <a:prstDash val="solid"/>
                </a:ln>
                <a:effectLst>
                  <a:outerShdw blurRad="12700" dist="38100" dir="2700000" algn="tl" rotWithShape="0">
                    <a:schemeClr val="bg1">
                      <a:lumMod val="50000"/>
                    </a:schemeClr>
                  </a:outerShdw>
                </a:effectLst>
              </a:rPr>
              <a:t>“Contemplando a Jesús en Su hermosura, en Su abnegación y sacrificio, el hombre autosuficiente y rico se verá, en contraste, como un cuitado, miserable, y pobre, y ciego, y desnudo; y se verá tan pequeño en su propia estima que preferirá sólo a Cristo, y se aferrará a la vida eterna.” </a:t>
            </a:r>
            <a:r>
              <a:rPr lang="es-ES" sz="2800" b="1" i="1" dirty="0">
                <a:ln w="9525">
                  <a:solidFill>
                    <a:schemeClr val="bg1"/>
                  </a:solidFill>
                  <a:prstDash val="solid"/>
                </a:ln>
                <a:effectLst>
                  <a:outerShdw blurRad="12700" dist="38100" dir="2700000" algn="tl" rotWithShape="0">
                    <a:schemeClr val="bg1">
                      <a:lumMod val="50000"/>
                    </a:schemeClr>
                  </a:outerShdw>
                </a:effectLst>
              </a:rPr>
              <a:t>(Testimonies </a:t>
            </a:r>
            <a:r>
              <a:rPr lang="es-ES" sz="2800" b="1" i="1" dirty="0" err="1">
                <a:ln w="9525">
                  <a:solidFill>
                    <a:schemeClr val="bg1"/>
                  </a:solidFill>
                  <a:prstDash val="solid"/>
                </a:ln>
                <a:effectLst>
                  <a:outerShdw blurRad="12700" dist="38100" dir="2700000" algn="tl" rotWithShape="0">
                    <a:schemeClr val="bg1">
                      <a:lumMod val="50000"/>
                    </a:schemeClr>
                  </a:outerShdw>
                </a:effectLst>
              </a:rPr>
              <a:t>for</a:t>
            </a:r>
            <a:r>
              <a:rPr lang="es-ES" sz="2800" b="1" i="1" dirty="0">
                <a:ln w="9525">
                  <a:solidFill>
                    <a:schemeClr val="bg1"/>
                  </a:solidFill>
                  <a:prstDash val="solid"/>
                </a:ln>
                <a:effectLst>
                  <a:outerShdw blurRad="12700" dist="38100" dir="2700000" algn="tl" rotWithShape="0">
                    <a:schemeClr val="bg1">
                      <a:lumMod val="50000"/>
                    </a:schemeClr>
                  </a:outerShdw>
                </a:effectLst>
              </a:rPr>
              <a:t> </a:t>
            </a:r>
            <a:r>
              <a:rPr lang="es-ES" sz="2800" b="1" i="1" dirty="0" err="1">
                <a:ln w="9525">
                  <a:solidFill>
                    <a:schemeClr val="bg1"/>
                  </a:solidFill>
                  <a:prstDash val="solid"/>
                </a:ln>
                <a:effectLst>
                  <a:outerShdw blurRad="12700" dist="38100" dir="2700000" algn="tl" rotWithShape="0">
                    <a:schemeClr val="bg1">
                      <a:lumMod val="50000"/>
                    </a:schemeClr>
                  </a:outerShdw>
                </a:effectLst>
              </a:rPr>
              <a:t>the</a:t>
            </a:r>
            <a:r>
              <a:rPr lang="es-ES" sz="2800" b="1" i="1" dirty="0">
                <a:ln w="9525">
                  <a:solidFill>
                    <a:schemeClr val="bg1"/>
                  </a:solidFill>
                  <a:prstDash val="solid"/>
                </a:ln>
                <a:effectLst>
                  <a:outerShdw blurRad="12700" dist="38100" dir="2700000" algn="tl" rotWithShape="0">
                    <a:schemeClr val="bg1">
                      <a:lumMod val="50000"/>
                    </a:schemeClr>
                  </a:outerShdw>
                </a:effectLst>
              </a:rPr>
              <a:t> </a:t>
            </a:r>
            <a:r>
              <a:rPr lang="es-ES" sz="2800" b="1" i="1" dirty="0" err="1">
                <a:ln w="9525">
                  <a:solidFill>
                    <a:schemeClr val="bg1"/>
                  </a:solidFill>
                  <a:prstDash val="solid"/>
                </a:ln>
                <a:effectLst>
                  <a:outerShdw blurRad="12700" dist="38100" dir="2700000" algn="tl" rotWithShape="0">
                    <a:schemeClr val="bg1">
                      <a:lumMod val="50000"/>
                    </a:schemeClr>
                  </a:outerShdw>
                </a:effectLst>
              </a:rPr>
              <a:t>Church</a:t>
            </a:r>
            <a:r>
              <a:rPr lang="es-ES" sz="2800" b="1" i="1" dirty="0">
                <a:ln w="9525">
                  <a:solidFill>
                    <a:schemeClr val="bg1"/>
                  </a:solidFill>
                  <a:prstDash val="solid"/>
                </a:ln>
                <a:effectLst>
                  <a:outerShdw blurRad="12700" dist="38100" dir="2700000" algn="tl" rotWithShape="0">
                    <a:schemeClr val="bg1">
                      <a:lumMod val="50000"/>
                    </a:schemeClr>
                  </a:outerShdw>
                </a:effectLst>
              </a:rPr>
              <a:t>, vol. 6, p. 82)</a:t>
            </a:r>
            <a:r>
              <a:rPr lang="es-ES" sz="2800" b="1" dirty="0">
                <a:ln w="9525">
                  <a:solidFill>
                    <a:schemeClr val="bg1"/>
                  </a:solidFill>
                  <a:prstDash val="solid"/>
                </a:ln>
                <a:effectLst>
                  <a:outerShdw blurRad="12700" dist="38100" dir="2700000" algn="tl" rotWithShape="0">
                    <a:schemeClr val="bg1">
                      <a:lumMod val="50000"/>
                    </a:schemeClr>
                  </a:outerShdw>
                </a:effectLst>
              </a:rPr>
              <a:t>. </a:t>
            </a:r>
            <a:r>
              <a:rPr lang="es-ES" sz="2800" b="1" dirty="0">
                <a:ln w="9525">
                  <a:solidFill>
                    <a:schemeClr val="bg1"/>
                  </a:solidFill>
                  <a:prstDash val="solid"/>
                </a:ln>
                <a:solidFill>
                  <a:srgbClr val="00B0F0"/>
                </a:solidFill>
                <a:effectLst>
                  <a:outerShdw blurRad="12700" dist="38100" dir="2700000" algn="tl" rotWithShape="0">
                    <a:schemeClr val="bg1">
                      <a:lumMod val="50000"/>
                    </a:schemeClr>
                  </a:outerShdw>
                </a:effectLst>
              </a:rPr>
              <a:t>Juan 16:8</a:t>
            </a:r>
            <a:endParaRPr lang="en-US" sz="2800" b="1" dirty="0">
              <a:ln w="9525">
                <a:solidFill>
                  <a:schemeClr val="bg1"/>
                </a:solidFill>
                <a:prstDash val="solid"/>
              </a:ln>
              <a:solidFill>
                <a:srgbClr val="00B0F0"/>
              </a:solidFill>
              <a:effectLst>
                <a:outerShdw blurRad="12700" dist="38100" dir="2700000" algn="tl" rotWithShape="0">
                  <a:schemeClr val="bg1">
                    <a:lumMod val="50000"/>
                  </a:schemeClr>
                </a:outerShdw>
              </a:effectLst>
            </a:endParaRPr>
          </a:p>
          <a:p>
            <a:endParaRPr lang="en-US" sz="2800" dirty="0"/>
          </a:p>
        </p:txBody>
      </p:sp>
    </p:spTree>
    <p:extLst>
      <p:ext uri="{BB962C8B-B14F-4D97-AF65-F5344CB8AC3E}">
        <p14:creationId xmlns:p14="http://schemas.microsoft.com/office/powerpoint/2010/main" val="180279736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s-ES" b="1" i="1" dirty="0">
                <a:ln w="9525">
                  <a:solidFill>
                    <a:schemeClr val="bg1"/>
                  </a:solidFill>
                  <a:prstDash val="solid"/>
                </a:ln>
                <a:solidFill>
                  <a:schemeClr val="tx1"/>
                </a:solidFill>
                <a:effectLst>
                  <a:outerShdw blurRad="12700" dist="38100" dir="2700000" algn="tl" rotWithShape="0">
                    <a:schemeClr val="bg1">
                      <a:lumMod val="50000"/>
                    </a:schemeClr>
                  </a:outerShdw>
                </a:effectLst>
              </a:rPr>
              <a:t>Yo Reprendo y Disciplino a Todos Los Que Amo---</a:t>
            </a:r>
            <a:br>
              <a:rPr lang="en-US" dirty="0"/>
            </a:br>
            <a:endParaRPr lang="en-US" dirty="0"/>
          </a:p>
        </p:txBody>
      </p:sp>
      <p:sp>
        <p:nvSpPr>
          <p:cNvPr id="3" name="Content Placeholder 2"/>
          <p:cNvSpPr>
            <a:spLocks noGrp="1"/>
          </p:cNvSpPr>
          <p:nvPr>
            <p:ph idx="1"/>
          </p:nvPr>
        </p:nvSpPr>
        <p:spPr>
          <a:xfrm>
            <a:off x="456925" y="2052918"/>
            <a:ext cx="10673529" cy="4237523"/>
          </a:xfrm>
        </p:spPr>
        <p:txBody>
          <a:bodyPr>
            <a:normAutofit fontScale="92500" lnSpcReduction="10000"/>
          </a:bodyPr>
          <a:lstStyle/>
          <a:p>
            <a:r>
              <a:rPr lang="es-ES" sz="4400" b="1" dirty="0">
                <a:ln w="9525">
                  <a:solidFill>
                    <a:schemeClr val="bg1"/>
                  </a:solidFill>
                  <a:prstDash val="solid"/>
                </a:ln>
                <a:effectLst>
                  <a:outerShdw blurRad="12700" dist="38100" dir="2700000" algn="tl" rotWithShape="0">
                    <a:schemeClr val="bg1">
                      <a:lumMod val="50000"/>
                    </a:schemeClr>
                  </a:outerShdw>
                </a:effectLst>
              </a:rPr>
              <a:t>“ ‘A los que amo, yo reprendo y castigo.’ Pero muchos no recibirán el mensaje que el Cielo en misericordia les envía. Ellos no pueden soportar que se les hable de su descuido del deber y de sus males, su egoísmo, su orgullo y amor al mundo.</a:t>
            </a:r>
            <a:endParaRPr lang="en-US" sz="4400" b="1" dirty="0">
              <a:ln w="9525">
                <a:solidFill>
                  <a:schemeClr val="bg1"/>
                </a:solidFill>
                <a:prstDash val="solid"/>
              </a:ln>
              <a:effectLst>
                <a:outerShdw blurRad="12700" dist="38100" dir="2700000" algn="tl" rotWithShape="0">
                  <a:schemeClr val="bg1">
                    <a:lumMod val="50000"/>
                  </a:schemeClr>
                </a:outerShdw>
              </a:effectLst>
            </a:endParaRPr>
          </a:p>
          <a:p>
            <a:pPr marL="0" indent="0">
              <a:buNone/>
            </a:pPr>
            <a:endParaRPr lang="en-US" dirty="0"/>
          </a:p>
        </p:txBody>
      </p:sp>
    </p:spTree>
    <p:extLst>
      <p:ext uri="{BB962C8B-B14F-4D97-AF65-F5344CB8AC3E}">
        <p14:creationId xmlns:p14="http://schemas.microsoft.com/office/powerpoint/2010/main" val="412895330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idx="1"/>
          </p:nvPr>
        </p:nvSpPr>
        <p:spPr>
          <a:xfrm>
            <a:off x="599090" y="551793"/>
            <a:ext cx="10247585" cy="5397061"/>
          </a:xfrm>
        </p:spPr>
        <p:txBody>
          <a:bodyPr>
            <a:noAutofit/>
          </a:bodyPr>
          <a:lstStyle/>
          <a:p>
            <a:r>
              <a:rPr lang="es-ES" sz="3200" b="1" dirty="0">
                <a:ln w="9525">
                  <a:solidFill>
                    <a:schemeClr val="bg1"/>
                  </a:solidFill>
                  <a:prstDash val="solid"/>
                </a:ln>
                <a:effectLst>
                  <a:outerShdw blurRad="12700" dist="38100" dir="2700000" algn="tl" rotWithShape="0">
                    <a:schemeClr val="bg1">
                      <a:lumMod val="50000"/>
                    </a:schemeClr>
                  </a:outerShdw>
                </a:effectLst>
              </a:rPr>
              <a:t>“ ‘A los que amo, yo reprendo y castigo.’ Los que menosprecian la advertencia serán dejados en  ceguedad y se </a:t>
            </a:r>
            <a:r>
              <a:rPr lang="es-ES" sz="3200" b="1" dirty="0" err="1">
                <a:ln w="9525">
                  <a:solidFill>
                    <a:schemeClr val="bg1"/>
                  </a:solidFill>
                  <a:prstDash val="solid"/>
                </a:ln>
                <a:effectLst>
                  <a:outerShdw blurRad="12700" dist="38100" dir="2700000" algn="tl" rotWithShape="0">
                    <a:schemeClr val="bg1">
                      <a:lumMod val="50000"/>
                    </a:schemeClr>
                  </a:outerShdw>
                </a:effectLst>
              </a:rPr>
              <a:t>autoengañarán</a:t>
            </a:r>
            <a:r>
              <a:rPr lang="es-ES" sz="3200" b="1" dirty="0">
                <a:ln w="9525">
                  <a:solidFill>
                    <a:schemeClr val="bg1"/>
                  </a:solidFill>
                  <a:prstDash val="solid"/>
                </a:ln>
                <a:effectLst>
                  <a:outerShdw blurRad="12700" dist="38100" dir="2700000" algn="tl" rotWithShape="0">
                    <a:schemeClr val="bg1">
                      <a:lumMod val="50000"/>
                    </a:schemeClr>
                  </a:outerShdw>
                </a:effectLst>
              </a:rPr>
              <a:t>. Pero los que acatan el testimonio, y </a:t>
            </a:r>
            <a:r>
              <a:rPr lang="es-ES" sz="3200" b="1" u="sng" dirty="0">
                <a:ln w="9525">
                  <a:solidFill>
                    <a:schemeClr val="bg1"/>
                  </a:solidFill>
                  <a:prstDash val="solid"/>
                </a:ln>
                <a:effectLst>
                  <a:outerShdw blurRad="12700" dist="38100" dir="2700000" algn="tl" rotWithShape="0">
                    <a:schemeClr val="bg1">
                      <a:lumMod val="50000"/>
                    </a:schemeClr>
                  </a:outerShdw>
                </a:effectLst>
              </a:rPr>
              <a:t>celosamente se empeñan en separarse de sus pecados</a:t>
            </a:r>
            <a:r>
              <a:rPr lang="es-ES" sz="3200" b="1" dirty="0">
                <a:ln w="9525">
                  <a:solidFill>
                    <a:schemeClr val="bg1"/>
                  </a:solidFill>
                  <a:prstDash val="solid"/>
                </a:ln>
                <a:effectLst>
                  <a:outerShdw blurRad="12700" dist="38100" dir="2700000" algn="tl" rotWithShape="0">
                    <a:schemeClr val="bg1">
                      <a:lumMod val="50000"/>
                    </a:schemeClr>
                  </a:outerShdw>
                </a:effectLst>
              </a:rPr>
              <a:t>, para poder tener las necesarias gracias, estarán abriendo las puertas del corazón para que el amante Salvador entre y haga su morada en ellos.</a:t>
            </a:r>
            <a:endParaRPr lang="en-US" sz="3200" b="1" dirty="0">
              <a:ln w="9525">
                <a:solidFill>
                  <a:schemeClr val="bg1"/>
                </a:solidFill>
                <a:prstDash val="solid"/>
              </a:ln>
              <a:effectLst>
                <a:outerShdw blurRad="12700" dist="38100" dir="2700000" algn="tl" rotWithShape="0">
                  <a:schemeClr val="bg1">
                    <a:lumMod val="50000"/>
                  </a:schemeClr>
                </a:outerShdw>
              </a:effectLst>
            </a:endParaRPr>
          </a:p>
          <a:p>
            <a:r>
              <a:rPr lang="es-ES" sz="3200" b="1" dirty="0">
                <a:ln w="9525">
                  <a:solidFill>
                    <a:schemeClr val="bg1"/>
                  </a:solidFill>
                  <a:prstDash val="solid"/>
                </a:ln>
                <a:effectLst>
                  <a:outerShdw blurRad="12700" dist="38100" dir="2700000" algn="tl" rotWithShape="0">
                    <a:schemeClr val="bg1">
                      <a:lumMod val="50000"/>
                    </a:schemeClr>
                  </a:outerShdw>
                </a:effectLst>
              </a:rPr>
              <a:t>Este grupo siempre se encontrará en armonía perfecta con el testimonio del Espíritu de Dios.” </a:t>
            </a:r>
            <a:r>
              <a:rPr lang="es-ES" sz="3200" b="1" i="1" dirty="0">
                <a:ln w="9525">
                  <a:solidFill>
                    <a:schemeClr val="bg1"/>
                  </a:solidFill>
                  <a:prstDash val="solid"/>
                </a:ln>
                <a:effectLst>
                  <a:outerShdw blurRad="12700" dist="38100" dir="2700000" algn="tl" rotWithShape="0">
                    <a:schemeClr val="bg1">
                      <a:lumMod val="50000"/>
                    </a:schemeClr>
                  </a:outerShdw>
                </a:effectLst>
              </a:rPr>
              <a:t>(Testimonies </a:t>
            </a:r>
            <a:r>
              <a:rPr lang="es-ES" sz="3200" b="1" i="1" dirty="0" err="1">
                <a:ln w="9525">
                  <a:solidFill>
                    <a:schemeClr val="bg1"/>
                  </a:solidFill>
                  <a:prstDash val="solid"/>
                </a:ln>
                <a:effectLst>
                  <a:outerShdw blurRad="12700" dist="38100" dir="2700000" algn="tl" rotWithShape="0">
                    <a:schemeClr val="bg1">
                      <a:lumMod val="50000"/>
                    </a:schemeClr>
                  </a:outerShdw>
                </a:effectLst>
              </a:rPr>
              <a:t>for</a:t>
            </a:r>
            <a:r>
              <a:rPr lang="es-ES" sz="3200" b="1" i="1" dirty="0">
                <a:ln w="9525">
                  <a:solidFill>
                    <a:schemeClr val="bg1"/>
                  </a:solidFill>
                  <a:prstDash val="solid"/>
                </a:ln>
                <a:effectLst>
                  <a:outerShdw blurRad="12700" dist="38100" dir="2700000" algn="tl" rotWithShape="0">
                    <a:schemeClr val="bg1">
                      <a:lumMod val="50000"/>
                    </a:schemeClr>
                  </a:outerShdw>
                </a:effectLst>
              </a:rPr>
              <a:t> </a:t>
            </a:r>
            <a:r>
              <a:rPr lang="es-ES" sz="3200" b="1" i="1" dirty="0" err="1">
                <a:ln w="9525">
                  <a:solidFill>
                    <a:schemeClr val="bg1"/>
                  </a:solidFill>
                  <a:prstDash val="solid"/>
                </a:ln>
                <a:effectLst>
                  <a:outerShdw blurRad="12700" dist="38100" dir="2700000" algn="tl" rotWithShape="0">
                    <a:schemeClr val="bg1">
                      <a:lumMod val="50000"/>
                    </a:schemeClr>
                  </a:outerShdw>
                </a:effectLst>
              </a:rPr>
              <a:t>the</a:t>
            </a:r>
            <a:r>
              <a:rPr lang="es-ES" sz="3200" b="1" i="1" dirty="0">
                <a:ln w="9525">
                  <a:solidFill>
                    <a:schemeClr val="bg1"/>
                  </a:solidFill>
                  <a:prstDash val="solid"/>
                </a:ln>
                <a:effectLst>
                  <a:outerShdw blurRad="12700" dist="38100" dir="2700000" algn="tl" rotWithShape="0">
                    <a:schemeClr val="bg1">
                      <a:lumMod val="50000"/>
                    </a:schemeClr>
                  </a:outerShdw>
                </a:effectLst>
              </a:rPr>
              <a:t> </a:t>
            </a:r>
            <a:r>
              <a:rPr lang="es-ES" sz="3200" b="1" i="1" dirty="0" err="1">
                <a:ln w="9525">
                  <a:solidFill>
                    <a:schemeClr val="bg1"/>
                  </a:solidFill>
                  <a:prstDash val="solid"/>
                </a:ln>
                <a:effectLst>
                  <a:outerShdw blurRad="12700" dist="38100" dir="2700000" algn="tl" rotWithShape="0">
                    <a:schemeClr val="bg1">
                      <a:lumMod val="50000"/>
                    </a:schemeClr>
                  </a:outerShdw>
                </a:effectLst>
              </a:rPr>
              <a:t>Church</a:t>
            </a:r>
            <a:r>
              <a:rPr lang="es-ES" sz="3200" b="1" i="1" dirty="0">
                <a:ln w="9525">
                  <a:solidFill>
                    <a:schemeClr val="bg1"/>
                  </a:solidFill>
                  <a:prstDash val="solid"/>
                </a:ln>
                <a:effectLst>
                  <a:outerShdw blurRad="12700" dist="38100" dir="2700000" algn="tl" rotWithShape="0">
                    <a:schemeClr val="bg1">
                      <a:lumMod val="50000"/>
                    </a:schemeClr>
                  </a:outerShdw>
                </a:effectLst>
              </a:rPr>
              <a:t>, vol. 3, p. 257).</a:t>
            </a:r>
            <a:r>
              <a:rPr lang="es-ES" sz="3200" b="1" dirty="0">
                <a:ln w="9525">
                  <a:solidFill>
                    <a:schemeClr val="bg1"/>
                  </a:solidFill>
                  <a:prstDash val="solid"/>
                </a:ln>
                <a:effectLst>
                  <a:outerShdw blurRad="12700" dist="38100" dir="2700000" algn="tl" rotWithShape="0">
                    <a:schemeClr val="bg1">
                      <a:lumMod val="50000"/>
                    </a:schemeClr>
                  </a:outerShdw>
                </a:effectLst>
              </a:rPr>
              <a:t> </a:t>
            </a:r>
            <a:endParaRPr lang="en-US" sz="3200" b="1" dirty="0">
              <a:ln w="9525">
                <a:solidFill>
                  <a:schemeClr val="bg1"/>
                </a:solidFill>
                <a:prstDash val="solid"/>
              </a:ln>
              <a:effectLst>
                <a:outerShdw blurRad="12700" dist="38100" dir="2700000" algn="tl" rotWithShape="0">
                  <a:schemeClr val="bg1">
                    <a:lumMod val="50000"/>
                  </a:schemeClr>
                </a:outerShdw>
              </a:effectLst>
            </a:endParaRPr>
          </a:p>
          <a:p>
            <a:endParaRPr lang="en-US" sz="3200" b="1" dirty="0">
              <a:ln w="9525">
                <a:solidFill>
                  <a:schemeClr val="bg1"/>
                </a:solidFill>
                <a:prstDash val="solid"/>
              </a:ln>
              <a:effectLst>
                <a:outerShdw blurRad="12700" dist="38100" dir="2700000" algn="tl" rotWithShape="0">
                  <a:schemeClr val="bg1">
                    <a:lumMod val="50000"/>
                  </a:schemeClr>
                </a:outerShdw>
              </a:effectLst>
            </a:endParaRPr>
          </a:p>
        </p:txBody>
      </p:sp>
    </p:spTree>
    <p:extLst>
      <p:ext uri="{BB962C8B-B14F-4D97-AF65-F5344CB8AC3E}">
        <p14:creationId xmlns:p14="http://schemas.microsoft.com/office/powerpoint/2010/main" val="147225377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s-ES" b="1" i="1" dirty="0">
                <a:ln w="9525">
                  <a:solidFill>
                    <a:schemeClr val="bg1"/>
                  </a:solidFill>
                  <a:prstDash val="solid"/>
                </a:ln>
                <a:solidFill>
                  <a:schemeClr val="tx1"/>
                </a:solidFill>
                <a:effectLst>
                  <a:outerShdw blurRad="12700" dist="38100" dir="2700000" algn="tl" rotWithShape="0">
                    <a:schemeClr val="bg1">
                      <a:lumMod val="50000"/>
                    </a:schemeClr>
                  </a:outerShdw>
                </a:effectLst>
              </a:rPr>
              <a:t>Sé Celoso y Arrepiéntete---</a:t>
            </a:r>
            <a:br>
              <a:rPr lang="en-US" b="1" dirty="0">
                <a:ln w="9525">
                  <a:solidFill>
                    <a:schemeClr val="bg1"/>
                  </a:solidFill>
                  <a:prstDash val="solid"/>
                </a:ln>
                <a:solidFill>
                  <a:schemeClr val="tx1"/>
                </a:solidFill>
                <a:effectLst>
                  <a:outerShdw blurRad="12700" dist="38100" dir="2700000" algn="tl" rotWithShape="0">
                    <a:schemeClr val="bg1">
                      <a:lumMod val="50000"/>
                    </a:schemeClr>
                  </a:outerShdw>
                </a:effectLst>
              </a:rPr>
            </a:br>
            <a:endParaRPr lang="en-US" b="1"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
        <p:nvSpPr>
          <p:cNvPr id="3" name="Content Placeholder 2"/>
          <p:cNvSpPr>
            <a:spLocks noGrp="1"/>
          </p:cNvSpPr>
          <p:nvPr>
            <p:ph idx="1"/>
          </p:nvPr>
        </p:nvSpPr>
        <p:spPr>
          <a:xfrm>
            <a:off x="520262" y="1545022"/>
            <a:ext cx="10610193" cy="4703378"/>
          </a:xfrm>
        </p:spPr>
        <p:txBody>
          <a:bodyPr>
            <a:noAutofit/>
          </a:bodyPr>
          <a:lstStyle/>
          <a:p>
            <a:r>
              <a:rPr lang="es-ES" sz="2800" b="1" dirty="0">
                <a:ln w="9525">
                  <a:solidFill>
                    <a:schemeClr val="bg1"/>
                  </a:solidFill>
                  <a:prstDash val="solid"/>
                </a:ln>
                <a:effectLst>
                  <a:outerShdw blurRad="12700" dist="38100" dir="2700000" algn="tl" rotWithShape="0">
                    <a:schemeClr val="bg1">
                      <a:lumMod val="50000"/>
                    </a:schemeClr>
                  </a:outerShdw>
                </a:effectLst>
              </a:rPr>
              <a:t>“A menudo nos apenamos porque nuestras malas acciones nos producen consecuencias desagradables. Pero </a:t>
            </a:r>
            <a:r>
              <a:rPr lang="es-ES" sz="2800" b="1" dirty="0" err="1">
                <a:ln w="9525">
                  <a:solidFill>
                    <a:schemeClr val="bg1"/>
                  </a:solidFill>
                  <a:prstDash val="solid"/>
                </a:ln>
                <a:effectLst>
                  <a:outerShdw blurRad="12700" dist="38100" dir="2700000" algn="tl" rotWithShape="0">
                    <a:schemeClr val="bg1">
                      <a:lumMod val="50000"/>
                    </a:schemeClr>
                  </a:outerShdw>
                </a:effectLst>
              </a:rPr>
              <a:t>ésto</a:t>
            </a:r>
            <a:r>
              <a:rPr lang="es-ES" sz="2800" b="1" dirty="0">
                <a:ln w="9525">
                  <a:solidFill>
                    <a:schemeClr val="bg1"/>
                  </a:solidFill>
                  <a:prstDash val="solid"/>
                </a:ln>
                <a:effectLst>
                  <a:outerShdw blurRad="12700" dist="38100" dir="2700000" algn="tl" rotWithShape="0">
                    <a:schemeClr val="bg1">
                      <a:lumMod val="50000"/>
                    </a:schemeClr>
                  </a:outerShdw>
                </a:effectLst>
              </a:rPr>
              <a:t> no es arrepentimiento. El verdadero pesar por el pecado es resultado de la obra del Espíritu Santo. El Espíritu revela la ingratitud del corazón que ha despreciado y agraviado al Salvador, y nos trae contritos al pie de la cruz. Cada pecado vuelve a herir a Jesús; y al mirar a Aquel a quien hemos traspasado, lloramos por los pecados que le produjeron angustia. </a:t>
            </a:r>
            <a:r>
              <a:rPr lang="es-ES" sz="2800" b="1" u="sng" dirty="0">
                <a:ln w="9525">
                  <a:solidFill>
                    <a:schemeClr val="bg1"/>
                  </a:solidFill>
                  <a:prstDash val="solid"/>
                </a:ln>
                <a:effectLst>
                  <a:outerShdw blurRad="12700" dist="38100" dir="2700000" algn="tl" rotWithShape="0">
                    <a:schemeClr val="bg1">
                      <a:lumMod val="50000"/>
                    </a:schemeClr>
                  </a:outerShdw>
                </a:effectLst>
              </a:rPr>
              <a:t>Una tristeza tal nos inducirá a renunciar el pecado</a:t>
            </a:r>
            <a:r>
              <a:rPr lang="es-ES" sz="2800" b="1" dirty="0">
                <a:ln w="9525">
                  <a:solidFill>
                    <a:schemeClr val="bg1"/>
                  </a:solidFill>
                  <a:prstDash val="solid"/>
                </a:ln>
                <a:effectLst>
                  <a:outerShdw blurRad="12700" dist="38100" dir="2700000" algn="tl" rotWithShape="0">
                    <a:schemeClr val="bg1">
                      <a:lumMod val="50000"/>
                    </a:schemeClr>
                  </a:outerShdw>
                </a:effectLst>
              </a:rPr>
              <a:t>.” </a:t>
            </a:r>
            <a:r>
              <a:rPr lang="es-ES" sz="2800" b="1" i="1" dirty="0">
                <a:ln w="9525">
                  <a:solidFill>
                    <a:schemeClr val="bg1"/>
                  </a:solidFill>
                  <a:prstDash val="solid"/>
                </a:ln>
                <a:effectLst>
                  <a:outerShdw blurRad="12700" dist="38100" dir="2700000" algn="tl" rotWithShape="0">
                    <a:schemeClr val="bg1">
                      <a:lumMod val="50000"/>
                    </a:schemeClr>
                  </a:outerShdw>
                </a:effectLst>
              </a:rPr>
              <a:t>(El Deseado de Todas las Gentes, pág. 267).</a:t>
            </a:r>
            <a:endParaRPr lang="en-US" sz="2800" b="1" dirty="0">
              <a:ln w="9525">
                <a:solidFill>
                  <a:schemeClr val="bg1"/>
                </a:solidFill>
                <a:prstDash val="solid"/>
              </a:ln>
              <a:effectLst>
                <a:outerShdw blurRad="12700" dist="38100" dir="2700000" algn="tl" rotWithShape="0">
                  <a:schemeClr val="bg1">
                    <a:lumMod val="50000"/>
                  </a:schemeClr>
                </a:outerShdw>
              </a:effectLst>
            </a:endParaRPr>
          </a:p>
          <a:p>
            <a:endParaRPr lang="en-US" sz="2800" dirty="0"/>
          </a:p>
        </p:txBody>
      </p:sp>
    </p:spTree>
    <p:extLst>
      <p:ext uri="{BB962C8B-B14F-4D97-AF65-F5344CB8AC3E}">
        <p14:creationId xmlns:p14="http://schemas.microsoft.com/office/powerpoint/2010/main" val="214207621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s-ES" b="1" i="1" dirty="0">
                <a:ln w="9525">
                  <a:solidFill>
                    <a:schemeClr val="bg1"/>
                  </a:solidFill>
                  <a:prstDash val="solid"/>
                </a:ln>
                <a:solidFill>
                  <a:schemeClr val="tx1"/>
                </a:solidFill>
                <a:effectLst>
                  <a:outerShdw blurRad="12700" dist="38100" dir="2700000" algn="tl" rotWithShape="0">
                    <a:schemeClr val="bg1">
                      <a:lumMod val="50000"/>
                    </a:schemeClr>
                  </a:outerShdw>
                </a:effectLst>
              </a:rPr>
              <a:t>He Aquí, Yo Estoy a la Puerta, y Llamo---</a:t>
            </a:r>
            <a:br>
              <a:rPr lang="en-US" dirty="0"/>
            </a:br>
            <a:endParaRPr lang="en-US" dirty="0"/>
          </a:p>
        </p:txBody>
      </p:sp>
      <p:sp>
        <p:nvSpPr>
          <p:cNvPr id="3" name="Content Placeholder 2"/>
          <p:cNvSpPr>
            <a:spLocks noGrp="1"/>
          </p:cNvSpPr>
          <p:nvPr>
            <p:ph idx="1"/>
          </p:nvPr>
        </p:nvSpPr>
        <p:spPr>
          <a:xfrm>
            <a:off x="835572" y="1853248"/>
            <a:ext cx="10294883" cy="4395151"/>
          </a:xfrm>
        </p:spPr>
        <p:txBody>
          <a:bodyPr/>
          <a:lstStyle/>
          <a:p>
            <a:r>
              <a:rPr lang="es-ES" sz="4000" b="1" dirty="0">
                <a:ln w="9525">
                  <a:solidFill>
                    <a:schemeClr val="bg1"/>
                  </a:solidFill>
                  <a:prstDash val="solid"/>
                </a:ln>
                <a:effectLst>
                  <a:outerShdw blurRad="12700" dist="38100" dir="2700000" algn="tl" rotWithShape="0">
                    <a:schemeClr val="bg1">
                      <a:lumMod val="50000"/>
                    </a:schemeClr>
                  </a:outerShdw>
                </a:effectLst>
              </a:rPr>
              <a:t>“Toda amonestación, reprensión y súplica de la Palabra de Dios o de sus mensajeros es un llama</a:t>
            </a:r>
            <a:r>
              <a:rPr lang="es-MX" sz="4000" b="1" dirty="0" err="1">
                <a:ln w="9525">
                  <a:solidFill>
                    <a:schemeClr val="bg1"/>
                  </a:solidFill>
                  <a:prstDash val="solid"/>
                </a:ln>
                <a:effectLst>
                  <a:outerShdw blurRad="12700" dist="38100" dir="2700000" algn="tl" rotWithShape="0">
                    <a:schemeClr val="bg1">
                      <a:lumMod val="50000"/>
                    </a:schemeClr>
                  </a:outerShdw>
                </a:effectLst>
              </a:rPr>
              <a:t>mien</a:t>
            </a:r>
            <a:r>
              <a:rPr lang="es-ES" sz="4000" b="1" dirty="0" err="1">
                <a:ln w="9525">
                  <a:solidFill>
                    <a:schemeClr val="bg1"/>
                  </a:solidFill>
                  <a:prstDash val="solid"/>
                </a:ln>
                <a:effectLst>
                  <a:outerShdw blurRad="12700" dist="38100" dir="2700000" algn="tl" rotWithShape="0">
                    <a:schemeClr val="bg1">
                      <a:lumMod val="50000"/>
                    </a:schemeClr>
                  </a:outerShdw>
                </a:effectLst>
              </a:rPr>
              <a:t>to</a:t>
            </a:r>
            <a:r>
              <a:rPr lang="es-ES" sz="4000" b="1" dirty="0">
                <a:ln w="9525">
                  <a:solidFill>
                    <a:schemeClr val="bg1"/>
                  </a:solidFill>
                  <a:prstDash val="solid"/>
                </a:ln>
                <a:effectLst>
                  <a:outerShdw blurRad="12700" dist="38100" dir="2700000" algn="tl" rotWithShape="0">
                    <a:schemeClr val="bg1">
                      <a:lumMod val="50000"/>
                    </a:schemeClr>
                  </a:outerShdw>
                </a:effectLst>
              </a:rPr>
              <a:t> a la puerta del corazón. Es la voz de Jesús que procura entrar. Con cada llamamiento desoído se debilita la inclinación a abrir. </a:t>
            </a:r>
            <a:endParaRPr lang="en-US" sz="4000" b="1" dirty="0">
              <a:ln w="9525">
                <a:solidFill>
                  <a:schemeClr val="bg1"/>
                </a:solidFill>
                <a:prstDash val="solid"/>
              </a:ln>
              <a:effectLst>
                <a:outerShdw blurRad="12700" dist="38100" dir="2700000" algn="tl" rotWithShape="0">
                  <a:schemeClr val="bg1">
                    <a:lumMod val="50000"/>
                  </a:schemeClr>
                </a:outerShdw>
              </a:effectLst>
            </a:endParaRPr>
          </a:p>
          <a:p>
            <a:endParaRPr lang="en-US" dirty="0"/>
          </a:p>
        </p:txBody>
      </p:sp>
    </p:spTree>
    <p:extLst>
      <p:ext uri="{BB962C8B-B14F-4D97-AF65-F5344CB8AC3E}">
        <p14:creationId xmlns:p14="http://schemas.microsoft.com/office/powerpoint/2010/main" val="3591738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03312" y="1135118"/>
            <a:ext cx="10011378" cy="5113282"/>
          </a:xfrm>
        </p:spPr>
        <p:txBody>
          <a:bodyPr>
            <a:normAutofit lnSpcReduction="10000"/>
          </a:bodyPr>
          <a:lstStyle/>
          <a:p>
            <a:r>
              <a:rPr lang="es-ES" sz="3200" b="1" dirty="0">
                <a:ln w="9525">
                  <a:solidFill>
                    <a:schemeClr val="bg1"/>
                  </a:solidFill>
                  <a:prstDash val="solid"/>
                </a:ln>
                <a:effectLst>
                  <a:outerShdw blurRad="12700" dist="38100" dir="2700000" algn="tl" rotWithShape="0">
                    <a:schemeClr val="bg1">
                      <a:lumMod val="50000"/>
                    </a:schemeClr>
                  </a:outerShdw>
                </a:effectLst>
              </a:rPr>
              <a:t>Si hoy son despreciadas las impresiones del Espíritu Santo, mañana no serán tan fuertes. El corazón se vuelve menos sensible y cae en una peligrosa inconsciencia en  cuanto a lo breve de la vida frente a la gran eternidad venidera. Nuestra condenación en el juicio no se deberá al hecho de que hayamos estado en el error, sino al hecho de </a:t>
            </a:r>
            <a:r>
              <a:rPr lang="es-ES" sz="3200" b="1" u="sng" dirty="0">
                <a:ln w="9525">
                  <a:solidFill>
                    <a:schemeClr val="bg1"/>
                  </a:solidFill>
                  <a:prstDash val="solid"/>
                </a:ln>
                <a:effectLst>
                  <a:outerShdw blurRad="12700" dist="38100" dir="2700000" algn="tl" rotWithShape="0">
                    <a:schemeClr val="bg1">
                      <a:lumMod val="50000"/>
                    </a:schemeClr>
                  </a:outerShdw>
                </a:effectLst>
              </a:rPr>
              <a:t>haber descuidado las oportunidades</a:t>
            </a:r>
            <a:r>
              <a:rPr lang="es-ES" sz="3200" b="1" dirty="0">
                <a:ln w="9525">
                  <a:solidFill>
                    <a:schemeClr val="bg1"/>
                  </a:solidFill>
                  <a:prstDash val="solid"/>
                </a:ln>
                <a:effectLst>
                  <a:outerShdw blurRad="12700" dist="38100" dir="2700000" algn="tl" rotWithShape="0">
                    <a:schemeClr val="bg1">
                      <a:lumMod val="50000"/>
                    </a:schemeClr>
                  </a:outerShdw>
                </a:effectLst>
              </a:rPr>
              <a:t> enviadas por el cielo para que aprendiésemos lo que es la verdad.” </a:t>
            </a:r>
            <a:r>
              <a:rPr lang="es-ES" sz="3200" b="1" i="1" dirty="0">
                <a:ln w="9525">
                  <a:solidFill>
                    <a:schemeClr val="bg1"/>
                  </a:solidFill>
                  <a:prstDash val="solid"/>
                </a:ln>
                <a:effectLst>
                  <a:outerShdw blurRad="12700" dist="38100" dir="2700000" algn="tl" rotWithShape="0">
                    <a:schemeClr val="bg1">
                      <a:lumMod val="50000"/>
                    </a:schemeClr>
                  </a:outerShdw>
                </a:effectLst>
              </a:rPr>
              <a:t>(Deseado de Todas las Gentes, pág. 454)</a:t>
            </a:r>
            <a:r>
              <a:rPr lang="es-ES" sz="3200" b="1" dirty="0">
                <a:ln w="9525">
                  <a:solidFill>
                    <a:schemeClr val="bg1"/>
                  </a:solidFill>
                  <a:prstDash val="solid"/>
                </a:ln>
                <a:effectLst>
                  <a:outerShdw blurRad="12700" dist="38100" dir="2700000" algn="tl" rotWithShape="0">
                    <a:schemeClr val="bg1">
                      <a:lumMod val="50000"/>
                    </a:schemeClr>
                  </a:outerShdw>
                </a:effectLst>
              </a:rPr>
              <a:t>.</a:t>
            </a:r>
            <a:endParaRPr lang="en-US" sz="3200" b="1" dirty="0">
              <a:ln w="9525">
                <a:solidFill>
                  <a:schemeClr val="bg1"/>
                </a:solidFill>
                <a:prstDash val="solid"/>
              </a:ln>
              <a:effectLst>
                <a:outerShdw blurRad="12700" dist="38100" dir="2700000" algn="tl" rotWithShape="0">
                  <a:schemeClr val="bg1">
                    <a:lumMod val="50000"/>
                  </a:schemeClr>
                </a:outerShdw>
              </a:effectLst>
            </a:endParaRPr>
          </a:p>
          <a:p>
            <a:endParaRPr lang="en-US" b="1" dirty="0">
              <a:ln w="9525">
                <a:solidFill>
                  <a:schemeClr val="bg1"/>
                </a:solidFill>
                <a:prstDash val="solid"/>
              </a:ln>
              <a:effectLst>
                <a:outerShdw blurRad="12700" dist="38100" dir="2700000" algn="tl" rotWithShape="0">
                  <a:schemeClr val="bg1">
                    <a:lumMod val="50000"/>
                  </a:schemeClr>
                </a:outerShdw>
              </a:effectLst>
            </a:endParaRPr>
          </a:p>
        </p:txBody>
      </p:sp>
    </p:spTree>
    <p:extLst>
      <p:ext uri="{BB962C8B-B14F-4D97-AF65-F5344CB8AC3E}">
        <p14:creationId xmlns:p14="http://schemas.microsoft.com/office/powerpoint/2010/main" val="373587544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s-ES" b="1" i="1" dirty="0">
                <a:ln w="9525">
                  <a:solidFill>
                    <a:schemeClr val="bg1"/>
                  </a:solidFill>
                  <a:prstDash val="solid"/>
                </a:ln>
                <a:solidFill>
                  <a:schemeClr val="tx1"/>
                </a:solidFill>
                <a:effectLst>
                  <a:outerShdw blurRad="12700" dist="38100" dir="2700000" algn="tl" rotWithShape="0">
                    <a:schemeClr val="bg1">
                      <a:lumMod val="50000"/>
                    </a:schemeClr>
                  </a:outerShdw>
                </a:effectLst>
              </a:rPr>
              <a:t>Si Alguno Oye Mi Voz  y Abre la Puerta-</a:t>
            </a:r>
            <a:r>
              <a:rPr lang="es-ES" b="1" i="1" dirty="0"/>
              <a:t>--</a:t>
            </a:r>
            <a:br>
              <a:rPr lang="en-US" dirty="0"/>
            </a:br>
            <a:endParaRPr lang="en-US" dirty="0"/>
          </a:p>
        </p:txBody>
      </p:sp>
      <p:sp>
        <p:nvSpPr>
          <p:cNvPr id="3" name="Content Placeholder 2"/>
          <p:cNvSpPr>
            <a:spLocks noGrp="1"/>
          </p:cNvSpPr>
          <p:nvPr>
            <p:ph idx="1"/>
          </p:nvPr>
        </p:nvSpPr>
        <p:spPr>
          <a:xfrm>
            <a:off x="646111" y="1631374"/>
            <a:ext cx="10503333" cy="4617026"/>
          </a:xfrm>
        </p:spPr>
        <p:txBody>
          <a:bodyPr>
            <a:noAutofit/>
          </a:bodyPr>
          <a:lstStyle/>
          <a:p>
            <a:pPr marL="0" indent="0">
              <a:buNone/>
            </a:pPr>
            <a:r>
              <a:rPr lang="es-ES" sz="2800" b="1" dirty="0">
                <a:ln w="9525">
                  <a:solidFill>
                    <a:schemeClr val="bg1"/>
                  </a:solidFill>
                  <a:prstDash val="solid"/>
                </a:ln>
                <a:effectLst>
                  <a:outerShdw blurRad="12700" dist="38100" dir="2700000" algn="tl" rotWithShape="0">
                    <a:schemeClr val="bg1">
                      <a:lumMod val="50000"/>
                    </a:schemeClr>
                  </a:outerShdw>
                </a:effectLst>
              </a:rPr>
              <a:t>“Vuestra obra será cabalmente exitosa si Jesús habita en vosotros, pues él ha dicho: ‘Sin mí, nada podéis hacer.’  </a:t>
            </a:r>
            <a:endParaRPr lang="en-US" sz="2800" b="1" dirty="0">
              <a:ln w="9525">
                <a:solidFill>
                  <a:schemeClr val="bg1"/>
                </a:solidFill>
                <a:prstDash val="solid"/>
              </a:ln>
              <a:effectLst>
                <a:outerShdw blurRad="12700" dist="38100" dir="2700000" algn="tl" rotWithShape="0">
                  <a:schemeClr val="bg1">
                    <a:lumMod val="50000"/>
                  </a:schemeClr>
                </a:outerShdw>
              </a:effectLst>
            </a:endParaRPr>
          </a:p>
          <a:p>
            <a:pPr marL="0" indent="0">
              <a:buNone/>
            </a:pPr>
            <a:r>
              <a:rPr lang="es-ES" sz="2800" b="1" dirty="0">
                <a:ln w="9525">
                  <a:solidFill>
                    <a:schemeClr val="bg1"/>
                  </a:solidFill>
                  <a:prstDash val="solid"/>
                </a:ln>
                <a:effectLst>
                  <a:outerShdw blurRad="12700" dist="38100" dir="2700000" algn="tl" rotWithShape="0">
                    <a:schemeClr val="bg1">
                      <a:lumMod val="50000"/>
                    </a:schemeClr>
                  </a:outerShdw>
                </a:effectLst>
              </a:rPr>
              <a:t>Jesús está sonando a la puerta de vuestros corazones, y no obstante, algunos dicen continuamente, ‘No puedo encontrarlo.’ ¿Por qué no? Él dice: ‘Estoy aquí sonando.’ ¿Por qué no queréis abrir la  puerta y decir: ‘Entra, querido Señor’?</a:t>
            </a:r>
            <a:endParaRPr lang="en-US" sz="2800" b="1" dirty="0">
              <a:ln w="9525">
                <a:solidFill>
                  <a:schemeClr val="bg1"/>
                </a:solidFill>
                <a:prstDash val="solid"/>
              </a:ln>
              <a:effectLst>
                <a:outerShdw blurRad="12700" dist="38100" dir="2700000" algn="tl" rotWithShape="0">
                  <a:schemeClr val="bg1">
                    <a:lumMod val="50000"/>
                  </a:schemeClr>
                </a:outerShdw>
              </a:effectLst>
            </a:endParaRPr>
          </a:p>
          <a:p>
            <a:pPr marL="0" indent="0">
              <a:buNone/>
            </a:pPr>
            <a:r>
              <a:rPr lang="es-ES" sz="2800" b="1" dirty="0">
                <a:ln w="9525">
                  <a:solidFill>
                    <a:schemeClr val="bg1"/>
                  </a:solidFill>
                  <a:prstDash val="solid"/>
                </a:ln>
                <a:effectLst>
                  <a:outerShdw blurRad="12700" dist="38100" dir="2700000" algn="tl" rotWithShape="0">
                    <a:schemeClr val="bg1">
                      <a:lumMod val="50000"/>
                    </a:schemeClr>
                  </a:outerShdw>
                </a:effectLst>
              </a:rPr>
              <a:t>Abramos ahora la puerta, y </a:t>
            </a:r>
            <a:r>
              <a:rPr lang="es-ES" sz="2800" b="1" u="sng" dirty="0">
                <a:ln w="9525">
                  <a:solidFill>
                    <a:schemeClr val="bg1"/>
                  </a:solidFill>
                  <a:prstDash val="solid"/>
                </a:ln>
                <a:effectLst>
                  <a:outerShdw blurRad="12700" dist="38100" dir="2700000" algn="tl" rotWithShape="0">
                    <a:schemeClr val="bg1">
                      <a:lumMod val="50000"/>
                    </a:schemeClr>
                  </a:outerShdw>
                </a:effectLst>
              </a:rPr>
              <a:t>vaciemos el templo del alma de compradores y vendedores</a:t>
            </a:r>
            <a:r>
              <a:rPr lang="es-ES" sz="2800" b="1" dirty="0">
                <a:ln w="9525">
                  <a:solidFill>
                    <a:schemeClr val="bg1"/>
                  </a:solidFill>
                  <a:prstDash val="solid"/>
                </a:ln>
                <a:effectLst>
                  <a:outerShdw blurRad="12700" dist="38100" dir="2700000" algn="tl" rotWithShape="0">
                    <a:schemeClr val="bg1">
                      <a:lumMod val="50000"/>
                    </a:schemeClr>
                  </a:outerShdw>
                </a:effectLst>
              </a:rPr>
              <a:t>, e invitemos al Señor a entrar.” </a:t>
            </a:r>
            <a:r>
              <a:rPr lang="es-ES" sz="2800" b="1" i="1" dirty="0">
                <a:ln w="9525">
                  <a:solidFill>
                    <a:schemeClr val="bg1"/>
                  </a:solidFill>
                  <a:prstDash val="solid"/>
                </a:ln>
                <a:effectLst>
                  <a:outerShdw blurRad="12700" dist="38100" dir="2700000" algn="tl" rotWithShape="0">
                    <a:schemeClr val="bg1">
                      <a:lumMod val="50000"/>
                    </a:schemeClr>
                  </a:outerShdw>
                </a:effectLst>
              </a:rPr>
              <a:t>(</a:t>
            </a:r>
            <a:r>
              <a:rPr lang="es-ES" sz="2800" b="1" i="1" dirty="0" err="1">
                <a:ln w="9525">
                  <a:solidFill>
                    <a:schemeClr val="bg1"/>
                  </a:solidFill>
                  <a:prstDash val="solid"/>
                </a:ln>
                <a:effectLst>
                  <a:outerShdw blurRad="12700" dist="38100" dir="2700000" algn="tl" rotWithShape="0">
                    <a:schemeClr val="bg1">
                      <a:lumMod val="50000"/>
                    </a:schemeClr>
                  </a:outerShdw>
                </a:effectLst>
              </a:rPr>
              <a:t>Review</a:t>
            </a:r>
            <a:r>
              <a:rPr lang="es-ES" sz="2800" b="1" i="1" dirty="0">
                <a:ln w="9525">
                  <a:solidFill>
                    <a:schemeClr val="bg1"/>
                  </a:solidFill>
                  <a:prstDash val="solid"/>
                </a:ln>
                <a:effectLst>
                  <a:outerShdw blurRad="12700" dist="38100" dir="2700000" algn="tl" rotWithShape="0">
                    <a:schemeClr val="bg1">
                      <a:lumMod val="50000"/>
                    </a:schemeClr>
                  </a:outerShdw>
                </a:effectLst>
              </a:rPr>
              <a:t> &amp; </a:t>
            </a:r>
            <a:r>
              <a:rPr lang="es-ES" sz="2800" b="1" i="1" dirty="0" err="1">
                <a:ln w="9525">
                  <a:solidFill>
                    <a:schemeClr val="bg1"/>
                  </a:solidFill>
                  <a:prstDash val="solid"/>
                </a:ln>
                <a:effectLst>
                  <a:outerShdw blurRad="12700" dist="38100" dir="2700000" algn="tl" rotWithShape="0">
                    <a:schemeClr val="bg1">
                      <a:lumMod val="50000"/>
                    </a:schemeClr>
                  </a:outerShdw>
                </a:effectLst>
              </a:rPr>
              <a:t>Herald</a:t>
            </a:r>
            <a:r>
              <a:rPr lang="es-ES" sz="2800" b="1" i="1" dirty="0">
                <a:ln w="9525">
                  <a:solidFill>
                    <a:schemeClr val="bg1"/>
                  </a:solidFill>
                  <a:prstDash val="solid"/>
                </a:ln>
                <a:effectLst>
                  <a:outerShdw blurRad="12700" dist="38100" dir="2700000" algn="tl" rotWithShape="0">
                    <a:schemeClr val="bg1">
                      <a:lumMod val="50000"/>
                    </a:schemeClr>
                  </a:outerShdw>
                </a:effectLst>
              </a:rPr>
              <a:t>, 9/28/1888).</a:t>
            </a:r>
            <a:endParaRPr lang="en-US" sz="2800" b="1" dirty="0">
              <a:ln w="9525">
                <a:solidFill>
                  <a:schemeClr val="bg1"/>
                </a:solidFill>
                <a:prstDash val="solid"/>
              </a:ln>
              <a:effectLst>
                <a:outerShdw blurRad="12700" dist="38100" dir="2700000" algn="tl" rotWithShape="0">
                  <a:schemeClr val="bg1">
                    <a:lumMod val="50000"/>
                  </a:schemeClr>
                </a:outerShdw>
              </a:effectLst>
            </a:endParaRPr>
          </a:p>
          <a:p>
            <a:endParaRPr lang="en-US" sz="2800" b="1" dirty="0">
              <a:ln w="9525">
                <a:solidFill>
                  <a:schemeClr val="bg1"/>
                </a:solidFill>
                <a:prstDash val="solid"/>
              </a:ln>
              <a:effectLst>
                <a:outerShdw blurRad="12700" dist="38100" dir="2700000" algn="tl" rotWithShape="0">
                  <a:schemeClr val="bg1">
                    <a:lumMod val="50000"/>
                  </a:schemeClr>
                </a:outerShdw>
              </a:effectLst>
            </a:endParaRPr>
          </a:p>
        </p:txBody>
      </p:sp>
    </p:spTree>
    <p:extLst>
      <p:ext uri="{BB962C8B-B14F-4D97-AF65-F5344CB8AC3E}">
        <p14:creationId xmlns:p14="http://schemas.microsoft.com/office/powerpoint/2010/main" val="5589944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s-ES" b="1" i="1" dirty="0">
                <a:ln w="9525">
                  <a:solidFill>
                    <a:schemeClr val="bg1"/>
                  </a:solidFill>
                  <a:prstDash val="solid"/>
                </a:ln>
                <a:solidFill>
                  <a:schemeClr val="tx1"/>
                </a:solidFill>
                <a:effectLst>
                  <a:outerShdw blurRad="12700" dist="38100" dir="2700000" algn="tl" rotWithShape="0">
                    <a:schemeClr val="bg1">
                      <a:lumMod val="50000"/>
                    </a:schemeClr>
                  </a:outerShdw>
                </a:effectLst>
              </a:rPr>
              <a:t>Entraré a su Casa---</a:t>
            </a:r>
            <a:br>
              <a:rPr lang="en-US" b="1" dirty="0">
                <a:ln w="9525">
                  <a:solidFill>
                    <a:schemeClr val="bg1"/>
                  </a:solidFill>
                  <a:prstDash val="solid"/>
                </a:ln>
                <a:solidFill>
                  <a:schemeClr val="tx1"/>
                </a:solidFill>
                <a:effectLst>
                  <a:outerShdw blurRad="12700" dist="38100" dir="2700000" algn="tl" rotWithShape="0">
                    <a:schemeClr val="bg1">
                      <a:lumMod val="50000"/>
                    </a:schemeClr>
                  </a:outerShdw>
                </a:effectLst>
              </a:rPr>
            </a:br>
            <a:endParaRPr lang="en-US" b="1"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
        <p:nvSpPr>
          <p:cNvPr id="3" name="Content Placeholder 2"/>
          <p:cNvSpPr>
            <a:spLocks noGrp="1"/>
          </p:cNvSpPr>
          <p:nvPr>
            <p:ph idx="1"/>
          </p:nvPr>
        </p:nvSpPr>
        <p:spPr>
          <a:xfrm>
            <a:off x="1103312" y="2052918"/>
            <a:ext cx="9547370" cy="4195481"/>
          </a:xfrm>
        </p:spPr>
        <p:txBody>
          <a:bodyPr>
            <a:normAutofit/>
          </a:bodyPr>
          <a:lstStyle/>
          <a:p>
            <a:pPr marL="0" indent="0">
              <a:buNone/>
            </a:pPr>
            <a:r>
              <a:rPr lang="es-ES" sz="3200" b="1" dirty="0">
                <a:ln w="9525">
                  <a:solidFill>
                    <a:schemeClr val="bg1"/>
                  </a:solidFill>
                  <a:prstDash val="solid"/>
                </a:ln>
                <a:effectLst>
                  <a:outerShdw blurRad="12700" dist="38100" dir="2700000" algn="tl" rotWithShape="0">
                    <a:schemeClr val="bg1">
                      <a:lumMod val="50000"/>
                    </a:schemeClr>
                  </a:outerShdw>
                </a:effectLst>
              </a:rPr>
              <a:t>“Si escuchas la voz que te habla ahora, si contestas sin dilación al que llama a la puerta de tu corazón: "Entra, Señor Jesús, para que cene contigo, y tú conmigo," el Huésped celestial entrará. Habiendo en tu vida este elemento, del todo divino, tendrás paz y descanso.” </a:t>
            </a:r>
            <a:r>
              <a:rPr lang="es-ES" sz="3200" b="1" i="1" dirty="0">
                <a:ln w="9525">
                  <a:solidFill>
                    <a:schemeClr val="bg1"/>
                  </a:solidFill>
                  <a:prstDash val="solid"/>
                </a:ln>
                <a:effectLst>
                  <a:outerShdw blurRad="12700" dist="38100" dir="2700000" algn="tl" rotWithShape="0">
                    <a:schemeClr val="bg1">
                      <a:lumMod val="50000"/>
                    </a:schemeClr>
                  </a:outerShdw>
                </a:effectLst>
              </a:rPr>
              <a:t>(El Hogar Cristiano, pág. 318)</a:t>
            </a:r>
            <a:r>
              <a:rPr lang="es-ES" sz="3200" b="1" dirty="0">
                <a:ln w="9525">
                  <a:solidFill>
                    <a:schemeClr val="bg1"/>
                  </a:solidFill>
                  <a:prstDash val="solid"/>
                </a:ln>
                <a:effectLst>
                  <a:outerShdw blurRad="12700" dist="38100" dir="2700000" algn="tl" rotWithShape="0">
                    <a:schemeClr val="bg1">
                      <a:lumMod val="50000"/>
                    </a:schemeClr>
                  </a:outerShdw>
                </a:effectLst>
              </a:rPr>
              <a:t>.</a:t>
            </a:r>
            <a:endParaRPr lang="en-US" sz="3200" b="1" dirty="0">
              <a:ln w="9525">
                <a:solidFill>
                  <a:schemeClr val="bg1"/>
                </a:solidFill>
                <a:prstDash val="solid"/>
              </a:ln>
              <a:effectLst>
                <a:outerShdw blurRad="12700" dist="38100" dir="2700000" algn="tl" rotWithShape="0">
                  <a:schemeClr val="bg1">
                    <a:lumMod val="50000"/>
                  </a:schemeClr>
                </a:outerShdw>
              </a:effectLst>
            </a:endParaRPr>
          </a:p>
          <a:p>
            <a:endParaRPr lang="en-US" sz="3200" dirty="0"/>
          </a:p>
        </p:txBody>
      </p:sp>
    </p:spTree>
    <p:extLst>
      <p:ext uri="{BB962C8B-B14F-4D97-AF65-F5344CB8AC3E}">
        <p14:creationId xmlns:p14="http://schemas.microsoft.com/office/powerpoint/2010/main" val="283495139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s-ES" b="1" i="1" dirty="0">
                <a:ln w="9525">
                  <a:solidFill>
                    <a:schemeClr val="bg1"/>
                  </a:solidFill>
                  <a:prstDash val="solid"/>
                </a:ln>
                <a:solidFill>
                  <a:schemeClr val="tx1"/>
                </a:solidFill>
                <a:effectLst>
                  <a:outerShdw blurRad="12700" dist="38100" dir="2700000" algn="tl" rotWithShape="0">
                    <a:schemeClr val="bg1">
                      <a:lumMod val="50000"/>
                    </a:schemeClr>
                  </a:outerShdw>
                </a:effectLst>
              </a:rPr>
              <a:t>Y Cenaré con Él, y Él </a:t>
            </a:r>
            <a:br>
              <a:rPr lang="en-US" b="1" dirty="0">
                <a:ln w="9525">
                  <a:solidFill>
                    <a:schemeClr val="bg1"/>
                  </a:solidFill>
                  <a:prstDash val="solid"/>
                </a:ln>
                <a:solidFill>
                  <a:schemeClr val="tx1"/>
                </a:solidFill>
                <a:effectLst>
                  <a:outerShdw blurRad="12700" dist="38100" dir="2700000" algn="tl" rotWithShape="0">
                    <a:schemeClr val="bg1">
                      <a:lumMod val="50000"/>
                    </a:schemeClr>
                  </a:outerShdw>
                </a:effectLst>
              </a:rPr>
            </a:br>
            <a:r>
              <a:rPr lang="es-ES" b="1" i="1" dirty="0">
                <a:ln w="9525">
                  <a:solidFill>
                    <a:schemeClr val="bg1"/>
                  </a:solidFill>
                  <a:prstDash val="solid"/>
                </a:ln>
                <a:solidFill>
                  <a:schemeClr val="tx1"/>
                </a:solidFill>
                <a:effectLst>
                  <a:outerShdw blurRad="12700" dist="38100" dir="2700000" algn="tl" rotWithShape="0">
                    <a:schemeClr val="bg1">
                      <a:lumMod val="50000"/>
                    </a:schemeClr>
                  </a:outerShdw>
                </a:effectLst>
              </a:rPr>
              <a:t>Conmigo---</a:t>
            </a:r>
            <a:br>
              <a:rPr lang="en-US" dirty="0"/>
            </a:br>
            <a:endParaRPr lang="en-US" dirty="0"/>
          </a:p>
        </p:txBody>
      </p:sp>
      <p:sp>
        <p:nvSpPr>
          <p:cNvPr id="3" name="Content Placeholder 2"/>
          <p:cNvSpPr>
            <a:spLocks noGrp="1"/>
          </p:cNvSpPr>
          <p:nvPr>
            <p:ph idx="1"/>
          </p:nvPr>
        </p:nvSpPr>
        <p:spPr>
          <a:xfrm>
            <a:off x="800100" y="2052918"/>
            <a:ext cx="9684327" cy="4195481"/>
          </a:xfrm>
        </p:spPr>
        <p:txBody>
          <a:bodyPr>
            <a:normAutofit/>
          </a:bodyPr>
          <a:lstStyle/>
          <a:p>
            <a:r>
              <a:rPr lang="es-ES" sz="4000" b="1" dirty="0">
                <a:ln w="9525">
                  <a:solidFill>
                    <a:schemeClr val="bg1"/>
                  </a:solidFill>
                  <a:prstDash val="solid"/>
                </a:ln>
                <a:effectLst>
                  <a:outerShdw blurRad="12700" dist="38100" dir="2700000" algn="tl" rotWithShape="0">
                    <a:schemeClr val="bg1">
                      <a:lumMod val="50000"/>
                    </a:schemeClr>
                  </a:outerShdw>
                </a:effectLst>
              </a:rPr>
              <a:t>“Se ha preparado un banquete para nosotros. El Señor ha tendido ante nosotros los tesoros de Su Palabra.” </a:t>
            </a:r>
            <a:r>
              <a:rPr lang="es-ES" sz="4000" b="1" i="1" dirty="0">
                <a:ln w="9525">
                  <a:solidFill>
                    <a:schemeClr val="bg1"/>
                  </a:solidFill>
                  <a:prstDash val="solid"/>
                </a:ln>
                <a:effectLst>
                  <a:outerShdw blurRad="12700" dist="38100" dir="2700000" algn="tl" rotWithShape="0">
                    <a:schemeClr val="bg1">
                      <a:lumMod val="50000"/>
                    </a:schemeClr>
                  </a:outerShdw>
                </a:effectLst>
              </a:rPr>
              <a:t>(</a:t>
            </a:r>
            <a:r>
              <a:rPr lang="es-ES" sz="4000" b="1" i="1" dirty="0" err="1">
                <a:ln w="9525">
                  <a:solidFill>
                    <a:schemeClr val="bg1"/>
                  </a:solidFill>
                  <a:prstDash val="solid"/>
                </a:ln>
                <a:effectLst>
                  <a:outerShdw blurRad="12700" dist="38100" dir="2700000" algn="tl" rotWithShape="0">
                    <a:schemeClr val="bg1">
                      <a:lumMod val="50000"/>
                    </a:schemeClr>
                  </a:outerShdw>
                </a:effectLst>
              </a:rPr>
              <a:t>Manuscript</a:t>
            </a:r>
            <a:r>
              <a:rPr lang="es-ES" sz="4000" b="1" i="1" dirty="0">
                <a:ln w="9525">
                  <a:solidFill>
                    <a:schemeClr val="bg1"/>
                  </a:solidFill>
                  <a:prstDash val="solid"/>
                </a:ln>
                <a:effectLst>
                  <a:outerShdw blurRad="12700" dist="38100" dir="2700000" algn="tl" rotWithShape="0">
                    <a:schemeClr val="bg1">
                      <a:lumMod val="50000"/>
                    </a:schemeClr>
                  </a:outerShdw>
                </a:effectLst>
              </a:rPr>
              <a:t> 70, 1901</a:t>
            </a:r>
            <a:endParaRPr lang="en-US" sz="4000" b="1" dirty="0">
              <a:ln w="9525">
                <a:solidFill>
                  <a:schemeClr val="bg1"/>
                </a:solidFill>
                <a:prstDash val="solid"/>
              </a:ln>
              <a:effectLst>
                <a:outerShdw blurRad="12700" dist="38100" dir="2700000" algn="tl" rotWithShape="0">
                  <a:schemeClr val="bg1">
                    <a:lumMod val="50000"/>
                  </a:schemeClr>
                </a:outerShdw>
              </a:effectLst>
            </a:endParaRPr>
          </a:p>
        </p:txBody>
      </p:sp>
    </p:spTree>
    <p:extLst>
      <p:ext uri="{BB962C8B-B14F-4D97-AF65-F5344CB8AC3E}">
        <p14:creationId xmlns:p14="http://schemas.microsoft.com/office/powerpoint/2010/main" val="303067914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s-ES" b="1" i="1" dirty="0">
                <a:ln w="9525">
                  <a:solidFill>
                    <a:schemeClr val="bg1"/>
                  </a:solidFill>
                  <a:prstDash val="solid"/>
                </a:ln>
                <a:solidFill>
                  <a:schemeClr val="tx1"/>
                </a:solidFill>
                <a:effectLst>
                  <a:outerShdw blurRad="12700" dist="38100" dir="2700000" algn="tl" rotWithShape="0">
                    <a:schemeClr val="bg1">
                      <a:lumMod val="50000"/>
                    </a:schemeClr>
                  </a:outerShdw>
                </a:effectLst>
              </a:rPr>
              <a:t>Al Que Venza, le Daré Que se Siente Conmigo---</a:t>
            </a:r>
            <a:br>
              <a:rPr lang="en-US" dirty="0"/>
            </a:br>
            <a:endParaRPr lang="en-US" dirty="0"/>
          </a:p>
        </p:txBody>
      </p:sp>
      <p:sp>
        <p:nvSpPr>
          <p:cNvPr id="3" name="Content Placeholder 2"/>
          <p:cNvSpPr>
            <a:spLocks noGrp="1"/>
          </p:cNvSpPr>
          <p:nvPr>
            <p:ph idx="1"/>
          </p:nvPr>
        </p:nvSpPr>
        <p:spPr>
          <a:xfrm>
            <a:off x="561110" y="2042527"/>
            <a:ext cx="9488744" cy="4195481"/>
          </a:xfrm>
        </p:spPr>
        <p:txBody>
          <a:bodyPr>
            <a:normAutofit/>
          </a:bodyPr>
          <a:lstStyle/>
          <a:p>
            <a:pPr marL="0" indent="0">
              <a:buNone/>
            </a:pPr>
            <a:r>
              <a:rPr lang="es-ES" sz="3200" b="1" dirty="0">
                <a:ln w="9525">
                  <a:solidFill>
                    <a:schemeClr val="bg1"/>
                  </a:solidFill>
                  <a:prstDash val="solid"/>
                </a:ln>
                <a:effectLst>
                  <a:outerShdw blurRad="12700" dist="38100" dir="2700000" algn="tl" rotWithShape="0">
                    <a:schemeClr val="bg1">
                      <a:lumMod val="50000"/>
                    </a:schemeClr>
                  </a:outerShdw>
                </a:effectLst>
              </a:rPr>
              <a:t>Mucho después, cuando Juan había llegado a armonizar con Cristo por haberle seguido en sus sufrimientos, el Señor Jesús le reveló cuál es la condición que nos acerca a su reino.  "Al que venciere -dijo Cristo,- yo le daré que se  siente conmigo en mi trono; así como yo he vencido, y me he sentado con mi Padre en su trono." (</a:t>
            </a:r>
            <a:r>
              <a:rPr lang="es-ES" sz="3200" b="1" i="1" dirty="0" err="1">
                <a:ln w="9525">
                  <a:solidFill>
                    <a:schemeClr val="bg1"/>
                  </a:solidFill>
                  <a:prstDash val="solid"/>
                </a:ln>
                <a:effectLst>
                  <a:outerShdw blurRad="12700" dist="38100" dir="2700000" algn="tl" rotWithShape="0">
                    <a:schemeClr val="bg1">
                      <a:lumMod val="50000"/>
                    </a:schemeClr>
                  </a:outerShdw>
                </a:effectLst>
              </a:rPr>
              <a:t>Apoc</a:t>
            </a:r>
            <a:r>
              <a:rPr lang="es-ES" sz="3200" b="1" i="1" dirty="0">
                <a:ln w="9525">
                  <a:solidFill>
                    <a:schemeClr val="bg1"/>
                  </a:solidFill>
                  <a:prstDash val="solid"/>
                </a:ln>
                <a:effectLst>
                  <a:outerShdw blurRad="12700" dist="38100" dir="2700000" algn="tl" rotWithShape="0">
                    <a:schemeClr val="bg1">
                      <a:lumMod val="50000"/>
                    </a:schemeClr>
                  </a:outerShdw>
                </a:effectLst>
              </a:rPr>
              <a:t>. 3: 21</a:t>
            </a:r>
            <a:r>
              <a:rPr lang="es-ES" sz="3200" b="1" dirty="0">
                <a:ln w="9525">
                  <a:solidFill>
                    <a:schemeClr val="bg1"/>
                  </a:solidFill>
                  <a:prstDash val="solid"/>
                </a:ln>
                <a:effectLst>
                  <a:outerShdw blurRad="12700" dist="38100" dir="2700000" algn="tl" rotWithShape="0">
                    <a:schemeClr val="bg1">
                      <a:lumMod val="50000"/>
                    </a:schemeClr>
                  </a:outerShdw>
                </a:effectLst>
              </a:rPr>
              <a:t>). </a:t>
            </a:r>
            <a:r>
              <a:rPr lang="es-ES" sz="3200" b="1" dirty="0">
                <a:ln w="9525">
                  <a:solidFill>
                    <a:schemeClr val="bg1"/>
                  </a:solidFill>
                  <a:prstDash val="solid"/>
                </a:ln>
                <a:solidFill>
                  <a:srgbClr val="00B0F0"/>
                </a:solidFill>
                <a:effectLst>
                  <a:outerShdw blurRad="12700" dist="38100" dir="2700000" algn="tl" rotWithShape="0">
                    <a:schemeClr val="bg1">
                      <a:lumMod val="50000"/>
                    </a:schemeClr>
                  </a:outerShdw>
                </a:effectLst>
              </a:rPr>
              <a:t>Mateo 20: 20-23</a:t>
            </a:r>
            <a:endParaRPr lang="en-US" sz="3200" b="1" dirty="0">
              <a:ln w="9525">
                <a:solidFill>
                  <a:schemeClr val="bg1"/>
                </a:solidFill>
                <a:prstDash val="solid"/>
              </a:ln>
              <a:solidFill>
                <a:srgbClr val="00B0F0"/>
              </a:solidFill>
              <a:effectLst>
                <a:outerShdw blurRad="12700" dist="38100" dir="2700000" algn="tl" rotWithShape="0">
                  <a:schemeClr val="bg1">
                    <a:lumMod val="50000"/>
                  </a:schemeClr>
                </a:outerShdw>
              </a:effectLst>
            </a:endParaRPr>
          </a:p>
        </p:txBody>
      </p:sp>
    </p:spTree>
    <p:extLst>
      <p:ext uri="{BB962C8B-B14F-4D97-AF65-F5344CB8AC3E}">
        <p14:creationId xmlns:p14="http://schemas.microsoft.com/office/powerpoint/2010/main" val="36824736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03312" y="2052918"/>
            <a:ext cx="9640888" cy="4195481"/>
          </a:xfrm>
        </p:spPr>
        <p:txBody>
          <a:bodyPr>
            <a:normAutofit/>
          </a:bodyPr>
          <a:lstStyle/>
          <a:p>
            <a:pPr marL="0" indent="0" algn="ctr">
              <a:buNone/>
            </a:pPr>
            <a:r>
              <a:rPr lang="es-HN" sz="6600" b="1" dirty="0">
                <a:ln w="9525">
                  <a:solidFill>
                    <a:schemeClr val="bg1"/>
                  </a:solidFill>
                  <a:prstDash val="solid"/>
                </a:ln>
                <a:effectLst>
                  <a:outerShdw blurRad="12700" dist="38100" dir="2700000" algn="tl" rotWithShape="0">
                    <a:schemeClr val="bg1">
                      <a:lumMod val="50000"/>
                    </a:schemeClr>
                  </a:outerShdw>
                </a:effectLst>
              </a:rPr>
              <a:t>CONTEXTO HISTORICO</a:t>
            </a:r>
          </a:p>
          <a:p>
            <a:pPr marL="0" indent="0" algn="ctr">
              <a:buNone/>
            </a:pPr>
            <a:r>
              <a:rPr lang="es-HN" sz="6600" b="1" dirty="0">
                <a:ln w="9525">
                  <a:solidFill>
                    <a:schemeClr val="bg1"/>
                  </a:solidFill>
                  <a:prstDash val="solid"/>
                </a:ln>
                <a:effectLst>
                  <a:outerShdw blurRad="12700" dist="38100" dir="2700000" algn="tl" rotWithShape="0">
                    <a:schemeClr val="bg1">
                      <a:lumMod val="50000"/>
                    </a:schemeClr>
                  </a:outerShdw>
                </a:effectLst>
              </a:rPr>
              <a:t>DE</a:t>
            </a:r>
          </a:p>
          <a:p>
            <a:pPr marL="0" indent="0" algn="ctr">
              <a:buNone/>
            </a:pPr>
            <a:r>
              <a:rPr lang="es-HN" sz="6600" b="1" dirty="0">
                <a:ln w="9525">
                  <a:solidFill>
                    <a:schemeClr val="bg1"/>
                  </a:solidFill>
                  <a:prstDash val="solid"/>
                </a:ln>
                <a:effectLst>
                  <a:outerShdw blurRad="12700" dist="38100" dir="2700000" algn="tl" rotWithShape="0">
                    <a:schemeClr val="bg1">
                      <a:lumMod val="50000"/>
                    </a:schemeClr>
                  </a:outerShdw>
                </a:effectLst>
              </a:rPr>
              <a:t>LAODICEA</a:t>
            </a:r>
            <a:endParaRPr lang="en-US" sz="6600" b="1" dirty="0">
              <a:ln w="9525">
                <a:solidFill>
                  <a:schemeClr val="bg1"/>
                </a:solidFill>
                <a:prstDash val="solid"/>
              </a:ln>
              <a:effectLst>
                <a:outerShdw blurRad="12700" dist="38100" dir="2700000" algn="tl" rotWithShape="0">
                  <a:schemeClr val="bg1">
                    <a:lumMod val="50000"/>
                  </a:schemeClr>
                </a:outerShdw>
              </a:effectLst>
            </a:endParaRPr>
          </a:p>
        </p:txBody>
      </p:sp>
    </p:spTree>
    <p:extLst>
      <p:ext uri="{BB962C8B-B14F-4D97-AF65-F5344CB8AC3E}">
        <p14:creationId xmlns:p14="http://schemas.microsoft.com/office/powerpoint/2010/main" val="305926248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03312" y="1215736"/>
            <a:ext cx="9453852" cy="5032663"/>
          </a:xfrm>
        </p:spPr>
        <p:txBody>
          <a:bodyPr>
            <a:normAutofit lnSpcReduction="10000"/>
          </a:bodyPr>
          <a:lstStyle/>
          <a:p>
            <a:pPr marL="0" indent="0">
              <a:buNone/>
            </a:pPr>
            <a:r>
              <a:rPr lang="es-ES" sz="3200" b="1" dirty="0">
                <a:ln w="9525">
                  <a:solidFill>
                    <a:schemeClr val="bg1"/>
                  </a:solidFill>
                  <a:prstDash val="solid"/>
                </a:ln>
                <a:effectLst>
                  <a:outerShdw blurRad="12700" dist="38100" dir="2700000" algn="tl" rotWithShape="0">
                    <a:schemeClr val="bg1">
                      <a:lumMod val="50000"/>
                    </a:schemeClr>
                  </a:outerShdw>
                </a:effectLst>
              </a:rPr>
              <a:t>Aquel que ocupe el lugar más cerca de Cristo, será el que haya bebido más profundamente de su espíritu de amor abnegado, amor que "no hace sinrazón, no se ensancha, . . . no busca lo suyo, no se irrita, no piensa el mal" (</a:t>
            </a:r>
            <a:r>
              <a:rPr lang="es-ES" sz="3200" b="1" i="1" dirty="0">
                <a:ln w="9525">
                  <a:solidFill>
                    <a:schemeClr val="bg1"/>
                  </a:solidFill>
                  <a:prstDash val="solid"/>
                </a:ln>
                <a:effectLst>
                  <a:outerShdw blurRad="12700" dist="38100" dir="2700000" algn="tl" rotWithShape="0">
                    <a:schemeClr val="bg1">
                      <a:lumMod val="50000"/>
                    </a:schemeClr>
                  </a:outerShdw>
                </a:effectLst>
              </a:rPr>
              <a:t>1ª </a:t>
            </a:r>
            <a:r>
              <a:rPr lang="es-ES" sz="3200" b="1" i="1" dirty="0" err="1">
                <a:ln w="9525">
                  <a:solidFill>
                    <a:schemeClr val="bg1"/>
                  </a:solidFill>
                  <a:prstDash val="solid"/>
                </a:ln>
                <a:effectLst>
                  <a:outerShdw blurRad="12700" dist="38100" dir="2700000" algn="tl" rotWithShape="0">
                    <a:schemeClr val="bg1">
                      <a:lumMod val="50000"/>
                    </a:schemeClr>
                  </a:outerShdw>
                </a:effectLst>
              </a:rPr>
              <a:t>Cor</a:t>
            </a:r>
            <a:r>
              <a:rPr lang="es-ES" sz="3200" b="1" i="1" dirty="0">
                <a:ln w="9525">
                  <a:solidFill>
                    <a:schemeClr val="bg1"/>
                  </a:solidFill>
                  <a:prstDash val="solid"/>
                </a:ln>
                <a:effectLst>
                  <a:outerShdw blurRad="12700" dist="38100" dir="2700000" algn="tl" rotWithShape="0">
                    <a:schemeClr val="bg1">
                      <a:lumMod val="50000"/>
                    </a:schemeClr>
                  </a:outerShdw>
                </a:effectLst>
              </a:rPr>
              <a:t>. 13:  4-5</a:t>
            </a:r>
            <a:r>
              <a:rPr lang="es-ES" sz="3200" b="1" dirty="0">
                <a:ln w="9525">
                  <a:solidFill>
                    <a:schemeClr val="bg1"/>
                  </a:solidFill>
                  <a:prstDash val="solid"/>
                </a:ln>
                <a:effectLst>
                  <a:outerShdw blurRad="12700" dist="38100" dir="2700000" algn="tl" rotWithShape="0">
                    <a:schemeClr val="bg1">
                      <a:lumMod val="50000"/>
                    </a:schemeClr>
                  </a:outerShdw>
                </a:effectLst>
              </a:rPr>
              <a:t>),-amor que induce al discípulo, así como indujo a nuestro Señor, a darlo todo, a vivir y trabajar y sacrificarse aún hasta la muerte para la salvación de la humanidad.”  </a:t>
            </a:r>
            <a:r>
              <a:rPr lang="es-ES" sz="3200" b="1" i="1" dirty="0">
                <a:ln w="9525">
                  <a:solidFill>
                    <a:schemeClr val="bg1"/>
                  </a:solidFill>
                  <a:prstDash val="solid"/>
                </a:ln>
                <a:effectLst>
                  <a:outerShdw blurRad="12700" dist="38100" dir="2700000" algn="tl" rotWithShape="0">
                    <a:schemeClr val="bg1">
                      <a:lumMod val="50000"/>
                    </a:schemeClr>
                  </a:outerShdw>
                </a:effectLst>
              </a:rPr>
              <a:t>(Hechos de los Apóstoles, pág. 433).</a:t>
            </a:r>
            <a:endParaRPr lang="en-US" sz="3200" b="1" dirty="0">
              <a:ln w="9525">
                <a:solidFill>
                  <a:schemeClr val="bg1"/>
                </a:solidFill>
                <a:prstDash val="solid"/>
              </a:ln>
              <a:effectLst>
                <a:outerShdw blurRad="12700" dist="38100" dir="2700000" algn="tl" rotWithShape="0">
                  <a:schemeClr val="bg1">
                    <a:lumMod val="50000"/>
                  </a:schemeClr>
                </a:outerShdw>
              </a:effectLst>
            </a:endParaRPr>
          </a:p>
          <a:p>
            <a:endParaRPr lang="en-US" b="1" dirty="0">
              <a:ln w="9525">
                <a:solidFill>
                  <a:schemeClr val="bg1"/>
                </a:solidFill>
                <a:prstDash val="solid"/>
              </a:ln>
              <a:effectLst>
                <a:outerShdw blurRad="12700" dist="38100" dir="2700000" algn="tl" rotWithShape="0">
                  <a:schemeClr val="bg1">
                    <a:lumMod val="50000"/>
                  </a:schemeClr>
                </a:outerShdw>
              </a:effectLst>
            </a:endParaRPr>
          </a:p>
        </p:txBody>
      </p:sp>
    </p:spTree>
    <p:extLst>
      <p:ext uri="{BB962C8B-B14F-4D97-AF65-F5344CB8AC3E}">
        <p14:creationId xmlns:p14="http://schemas.microsoft.com/office/powerpoint/2010/main" val="406711169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s-ES" b="1" i="1" dirty="0">
                <a:ln w="9525">
                  <a:solidFill>
                    <a:schemeClr val="bg1"/>
                  </a:solidFill>
                  <a:prstDash val="solid"/>
                </a:ln>
                <a:solidFill>
                  <a:schemeClr val="tx1"/>
                </a:solidFill>
                <a:effectLst>
                  <a:outerShdw blurRad="12700" dist="38100" dir="2700000" algn="tl" rotWithShape="0">
                    <a:schemeClr val="bg1">
                      <a:lumMod val="50000"/>
                    </a:schemeClr>
                  </a:outerShdw>
                </a:effectLst>
              </a:rPr>
              <a:t>Dos Tronos---</a:t>
            </a:r>
            <a:br>
              <a:rPr lang="en-US" b="1" dirty="0">
                <a:ln w="9525">
                  <a:solidFill>
                    <a:schemeClr val="bg1"/>
                  </a:solidFill>
                  <a:prstDash val="solid"/>
                </a:ln>
                <a:solidFill>
                  <a:schemeClr val="tx1"/>
                </a:solidFill>
                <a:effectLst>
                  <a:outerShdw blurRad="12700" dist="38100" dir="2700000" algn="tl" rotWithShape="0">
                    <a:schemeClr val="bg1">
                      <a:lumMod val="50000"/>
                    </a:schemeClr>
                  </a:outerShdw>
                </a:effectLst>
              </a:rPr>
            </a:br>
            <a:endParaRPr lang="en-US" b="1"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
        <p:nvSpPr>
          <p:cNvPr id="3" name="Content Placeholder 2"/>
          <p:cNvSpPr>
            <a:spLocks noGrp="1"/>
          </p:cNvSpPr>
          <p:nvPr>
            <p:ph idx="1"/>
          </p:nvPr>
        </p:nvSpPr>
        <p:spPr>
          <a:xfrm>
            <a:off x="540327" y="1475510"/>
            <a:ext cx="10536382" cy="4772890"/>
          </a:xfrm>
        </p:spPr>
        <p:txBody>
          <a:bodyPr>
            <a:noAutofit/>
          </a:bodyPr>
          <a:lstStyle/>
          <a:p>
            <a:pPr marL="0" indent="0">
              <a:buNone/>
            </a:pPr>
            <a:r>
              <a:rPr lang="es-ES" sz="3200" b="1" dirty="0">
                <a:ln w="9525">
                  <a:solidFill>
                    <a:schemeClr val="bg1"/>
                  </a:solidFill>
                  <a:prstDash val="solid"/>
                </a:ln>
                <a:effectLst>
                  <a:outerShdw blurRad="12700" dist="38100" dir="2700000" algn="tl" rotWithShape="0">
                    <a:schemeClr val="bg1">
                      <a:lumMod val="50000"/>
                    </a:schemeClr>
                  </a:outerShdw>
                </a:effectLst>
              </a:rPr>
              <a:t>“Él se ‘sentará y reinará sobre Su trono; y será un sacerdote  sobre Su trono.’ No ahora ‘sobre el trono de Su gloria;’ el reino de gloria aún no se ha introducido. No hasta que Su obra como mediador haya terminado, será que Dios ‘le dará el trono de David su padre,’ un reino del cual ‘no habrá fin.’ </a:t>
            </a:r>
            <a:r>
              <a:rPr lang="es-ES" sz="3200" b="1" i="1" dirty="0">
                <a:ln w="9525">
                  <a:solidFill>
                    <a:schemeClr val="bg1"/>
                  </a:solidFill>
                  <a:prstDash val="solid"/>
                </a:ln>
                <a:effectLst>
                  <a:outerShdw blurRad="12700" dist="38100" dir="2700000" algn="tl" rotWithShape="0">
                    <a:schemeClr val="bg1">
                      <a:lumMod val="50000"/>
                    </a:schemeClr>
                  </a:outerShdw>
                </a:effectLst>
              </a:rPr>
              <a:t>(</a:t>
            </a:r>
            <a:r>
              <a:rPr lang="es-ES" sz="3200" b="1" i="1" dirty="0" err="1">
                <a:ln w="9525">
                  <a:solidFill>
                    <a:schemeClr val="bg1"/>
                  </a:solidFill>
                  <a:prstDash val="solid"/>
                </a:ln>
                <a:effectLst>
                  <a:outerShdw blurRad="12700" dist="38100" dir="2700000" algn="tl" rotWithShape="0">
                    <a:schemeClr val="bg1">
                      <a:lumMod val="50000"/>
                    </a:schemeClr>
                  </a:outerShdw>
                </a:effectLst>
              </a:rPr>
              <a:t>Luc</a:t>
            </a:r>
            <a:r>
              <a:rPr lang="es-ES" sz="3200" b="1" i="1" dirty="0">
                <a:ln w="9525">
                  <a:solidFill>
                    <a:schemeClr val="bg1"/>
                  </a:solidFill>
                  <a:prstDash val="solid"/>
                </a:ln>
                <a:effectLst>
                  <a:outerShdw blurRad="12700" dist="38100" dir="2700000" algn="tl" rotWithShape="0">
                    <a:schemeClr val="bg1">
                      <a:lumMod val="50000"/>
                    </a:schemeClr>
                  </a:outerShdw>
                </a:effectLst>
              </a:rPr>
              <a:t>. 1:32-33)</a:t>
            </a:r>
            <a:r>
              <a:rPr lang="es-ES" sz="3200" b="1" dirty="0">
                <a:ln w="9525">
                  <a:solidFill>
                    <a:schemeClr val="bg1"/>
                  </a:solidFill>
                  <a:prstDash val="solid"/>
                </a:ln>
                <a:effectLst>
                  <a:outerShdw blurRad="12700" dist="38100" dir="2700000" algn="tl" rotWithShape="0">
                    <a:schemeClr val="bg1">
                      <a:lumMod val="50000"/>
                    </a:schemeClr>
                  </a:outerShdw>
                </a:effectLst>
              </a:rPr>
              <a:t>.</a:t>
            </a:r>
          </a:p>
          <a:p>
            <a:pPr marL="0" indent="0">
              <a:buNone/>
            </a:pPr>
            <a:r>
              <a:rPr lang="es-ES" sz="3200" b="1" dirty="0">
                <a:ln w="9525">
                  <a:solidFill>
                    <a:schemeClr val="bg1"/>
                  </a:solidFill>
                  <a:prstDash val="solid"/>
                </a:ln>
                <a:solidFill>
                  <a:srgbClr val="00B0F0"/>
                </a:solidFill>
                <a:effectLst>
                  <a:outerShdw blurRad="12700" dist="38100" dir="2700000" algn="tl" rotWithShape="0">
                    <a:schemeClr val="bg1">
                      <a:lumMod val="50000"/>
                    </a:schemeClr>
                  </a:outerShdw>
                </a:effectLst>
              </a:rPr>
              <a:t>Mateo 19: 24- 29</a:t>
            </a:r>
            <a:endParaRPr lang="en-US" sz="3200" b="1" dirty="0">
              <a:ln w="9525">
                <a:solidFill>
                  <a:schemeClr val="bg1"/>
                </a:solidFill>
                <a:prstDash val="solid"/>
              </a:ln>
              <a:solidFill>
                <a:srgbClr val="00B0F0"/>
              </a:solidFill>
              <a:effectLst>
                <a:outerShdw blurRad="12700" dist="38100" dir="2700000" algn="tl" rotWithShape="0">
                  <a:schemeClr val="bg1">
                    <a:lumMod val="50000"/>
                  </a:schemeClr>
                </a:outerShdw>
              </a:effectLst>
            </a:endParaRPr>
          </a:p>
        </p:txBody>
      </p:sp>
    </p:spTree>
    <p:extLst>
      <p:ext uri="{BB962C8B-B14F-4D97-AF65-F5344CB8AC3E}">
        <p14:creationId xmlns:p14="http://schemas.microsoft.com/office/powerpoint/2010/main" val="340412966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61109" y="935182"/>
            <a:ext cx="10629899" cy="5313217"/>
          </a:xfrm>
        </p:spPr>
        <p:txBody>
          <a:bodyPr>
            <a:normAutofit fontScale="92500" lnSpcReduction="10000"/>
          </a:bodyPr>
          <a:lstStyle/>
          <a:p>
            <a:endParaRPr lang="es-ES" sz="2800" dirty="0"/>
          </a:p>
          <a:p>
            <a:pPr marL="0" indent="0">
              <a:buNone/>
            </a:pPr>
            <a:r>
              <a:rPr lang="es-ES" sz="2800" b="1" dirty="0">
                <a:ln w="9525">
                  <a:solidFill>
                    <a:schemeClr val="bg1"/>
                  </a:solidFill>
                  <a:prstDash val="solid"/>
                </a:ln>
                <a:effectLst>
                  <a:outerShdw blurRad="12700" dist="38100" dir="2700000" algn="tl" rotWithShape="0">
                    <a:schemeClr val="bg1">
                      <a:lumMod val="50000"/>
                    </a:schemeClr>
                  </a:outerShdw>
                </a:effectLst>
              </a:rPr>
              <a:t>Como sacerdote, Cristo está ahora sentado con el Padre en Su trono. </a:t>
            </a:r>
            <a:r>
              <a:rPr lang="es-ES" sz="2800" b="1" i="1" dirty="0">
                <a:ln w="9525">
                  <a:solidFill>
                    <a:schemeClr val="bg1"/>
                  </a:solidFill>
                  <a:prstDash val="solid"/>
                </a:ln>
                <a:effectLst>
                  <a:outerShdw blurRad="12700" dist="38100" dir="2700000" algn="tl" rotWithShape="0">
                    <a:schemeClr val="bg1">
                      <a:lumMod val="50000"/>
                    </a:schemeClr>
                  </a:outerShdw>
                </a:effectLst>
              </a:rPr>
              <a:t>Rev. 3:21</a:t>
            </a:r>
            <a:r>
              <a:rPr lang="es-ES" sz="2800" b="1" dirty="0">
                <a:ln w="9525">
                  <a:solidFill>
                    <a:schemeClr val="bg1"/>
                  </a:solidFill>
                  <a:prstDash val="solid"/>
                </a:ln>
                <a:effectLst>
                  <a:outerShdw blurRad="12700" dist="38100" dir="2700000" algn="tl" rotWithShape="0">
                    <a:schemeClr val="bg1">
                      <a:lumMod val="50000"/>
                    </a:schemeClr>
                  </a:outerShdw>
                </a:effectLst>
              </a:rPr>
              <a:t>. Sobre el trono con  Aquel que es eterno y </a:t>
            </a:r>
            <a:r>
              <a:rPr lang="es-ES" sz="2800" b="1" dirty="0" err="1">
                <a:ln w="9525">
                  <a:solidFill>
                    <a:schemeClr val="bg1"/>
                  </a:solidFill>
                  <a:prstDash val="solid"/>
                </a:ln>
                <a:effectLst>
                  <a:outerShdw blurRad="12700" dist="38100" dir="2700000" algn="tl" rotWithShape="0">
                    <a:schemeClr val="bg1">
                      <a:lumMod val="50000"/>
                    </a:schemeClr>
                  </a:outerShdw>
                </a:effectLst>
              </a:rPr>
              <a:t>autoexistente</a:t>
            </a:r>
            <a:r>
              <a:rPr lang="es-ES" sz="2800" b="1" dirty="0">
                <a:ln w="9525">
                  <a:solidFill>
                    <a:schemeClr val="bg1"/>
                  </a:solidFill>
                  <a:prstDash val="solid"/>
                </a:ln>
                <a:effectLst>
                  <a:outerShdw blurRad="12700" dist="38100" dir="2700000" algn="tl" rotWithShape="0">
                    <a:schemeClr val="bg1">
                      <a:lumMod val="50000"/>
                    </a:schemeClr>
                  </a:outerShdw>
                </a:effectLst>
              </a:rPr>
              <a:t>, se encuentra Aquel que ‘ha llevado nuestras tristezas, y car-gado con nuestros pesares,’ quien ‘fue en todo tentado como nosotros, pero sin pecado,’ para llegar a ser ‘capaz de socorrer a quienes son tentados.’ ‘Si alguno pecare, abogado tenemos para con el Padre.</a:t>
            </a:r>
            <a:endParaRPr lang="en-US" sz="2800" b="1" dirty="0">
              <a:ln w="9525">
                <a:solidFill>
                  <a:schemeClr val="bg1"/>
                </a:solidFill>
                <a:prstDash val="solid"/>
              </a:ln>
              <a:effectLst>
                <a:outerShdw blurRad="12700" dist="38100" dir="2700000" algn="tl" rotWithShape="0">
                  <a:schemeClr val="bg1">
                    <a:lumMod val="50000"/>
                  </a:schemeClr>
                </a:outerShdw>
              </a:effectLst>
            </a:endParaRPr>
          </a:p>
          <a:p>
            <a:pPr marL="0" indent="0">
              <a:buNone/>
            </a:pPr>
            <a:r>
              <a:rPr lang="es-ES" sz="2800" b="1" dirty="0">
                <a:ln w="9525">
                  <a:solidFill>
                    <a:schemeClr val="bg1"/>
                  </a:solidFill>
                  <a:prstDash val="solid"/>
                </a:ln>
                <a:effectLst>
                  <a:outerShdw blurRad="12700" dist="38100" dir="2700000" algn="tl" rotWithShape="0">
                    <a:schemeClr val="bg1">
                      <a:lumMod val="50000"/>
                    </a:schemeClr>
                  </a:outerShdw>
                </a:effectLst>
              </a:rPr>
              <a:t>Su intercesión es la de un cuerpo roto y atravesado, de una vida sin mancha. Las manos heridas, el costado herido, los pies desfigurados, abogan a favor del hombre caído, cuya redención fue comprada a costo tan infinito.” </a:t>
            </a:r>
            <a:r>
              <a:rPr lang="es-ES" sz="2800" b="1" i="1" dirty="0">
                <a:ln w="9525">
                  <a:solidFill>
                    <a:schemeClr val="bg1"/>
                  </a:solidFill>
                  <a:prstDash val="solid"/>
                </a:ln>
                <a:effectLst>
                  <a:outerShdw blurRad="12700" dist="38100" dir="2700000" algn="tl" rotWithShape="0">
                    <a:schemeClr val="bg1">
                      <a:lumMod val="50000"/>
                    </a:schemeClr>
                  </a:outerShdw>
                </a:effectLst>
              </a:rPr>
              <a:t>(Great </a:t>
            </a:r>
            <a:r>
              <a:rPr lang="es-ES" sz="2800" b="1" i="1" dirty="0" err="1">
                <a:ln w="9525">
                  <a:solidFill>
                    <a:schemeClr val="bg1"/>
                  </a:solidFill>
                  <a:prstDash val="solid"/>
                </a:ln>
                <a:effectLst>
                  <a:outerShdw blurRad="12700" dist="38100" dir="2700000" algn="tl" rotWithShape="0">
                    <a:schemeClr val="bg1">
                      <a:lumMod val="50000"/>
                    </a:schemeClr>
                  </a:outerShdw>
                </a:effectLst>
              </a:rPr>
              <a:t>Controversy</a:t>
            </a:r>
            <a:r>
              <a:rPr lang="es-ES" sz="2800" b="1" i="1" dirty="0">
                <a:ln w="9525">
                  <a:solidFill>
                    <a:schemeClr val="bg1"/>
                  </a:solidFill>
                  <a:prstDash val="solid"/>
                </a:ln>
                <a:effectLst>
                  <a:outerShdw blurRad="12700" dist="38100" dir="2700000" algn="tl" rotWithShape="0">
                    <a:schemeClr val="bg1">
                      <a:lumMod val="50000"/>
                    </a:schemeClr>
                  </a:outerShdw>
                </a:effectLst>
              </a:rPr>
              <a:t>, p. 416)</a:t>
            </a:r>
            <a:r>
              <a:rPr lang="es-ES" sz="2800" b="1" dirty="0">
                <a:ln w="9525">
                  <a:solidFill>
                    <a:schemeClr val="bg1"/>
                  </a:solidFill>
                  <a:prstDash val="solid"/>
                </a:ln>
                <a:effectLst>
                  <a:outerShdw blurRad="12700" dist="38100" dir="2700000" algn="tl" rotWithShape="0">
                    <a:schemeClr val="bg1">
                      <a:lumMod val="50000"/>
                    </a:schemeClr>
                  </a:outerShdw>
                </a:effectLst>
              </a:rPr>
              <a:t>.</a:t>
            </a:r>
            <a:endParaRPr lang="en-US" sz="2800" b="1" dirty="0">
              <a:ln w="9525">
                <a:solidFill>
                  <a:schemeClr val="bg1"/>
                </a:solidFill>
                <a:prstDash val="solid"/>
              </a:ln>
              <a:effectLst>
                <a:outerShdw blurRad="12700" dist="38100" dir="2700000" algn="tl" rotWithShape="0">
                  <a:schemeClr val="bg1">
                    <a:lumMod val="50000"/>
                  </a:schemeClr>
                </a:outerShdw>
              </a:effectLst>
            </a:endParaRPr>
          </a:p>
          <a:p>
            <a:pPr marL="0" indent="0">
              <a:buNone/>
            </a:pPr>
            <a:endParaRPr lang="en-US" dirty="0"/>
          </a:p>
        </p:txBody>
      </p:sp>
    </p:spTree>
    <p:extLst>
      <p:ext uri="{BB962C8B-B14F-4D97-AF65-F5344CB8AC3E}">
        <p14:creationId xmlns:p14="http://schemas.microsoft.com/office/powerpoint/2010/main" val="373340315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s-ES" b="1" i="1" dirty="0">
                <a:ln w="9525">
                  <a:solidFill>
                    <a:schemeClr val="bg1"/>
                  </a:solidFill>
                  <a:prstDash val="solid"/>
                </a:ln>
                <a:solidFill>
                  <a:schemeClr val="tx1"/>
                </a:solidFill>
                <a:effectLst>
                  <a:outerShdw blurRad="12700" dist="38100" dir="2700000" algn="tl" rotWithShape="0">
                    <a:schemeClr val="bg1">
                      <a:lumMod val="50000"/>
                    </a:schemeClr>
                  </a:outerShdw>
                </a:effectLst>
              </a:rPr>
              <a:t>Así Como Yo También he </a:t>
            </a:r>
            <a:br>
              <a:rPr lang="es-ES" b="1" i="1" dirty="0">
                <a:ln w="9525">
                  <a:solidFill>
                    <a:schemeClr val="bg1"/>
                  </a:solidFill>
                  <a:prstDash val="solid"/>
                </a:ln>
                <a:solidFill>
                  <a:schemeClr val="tx1"/>
                </a:solidFill>
                <a:effectLst>
                  <a:outerShdw blurRad="12700" dist="38100" dir="2700000" algn="tl" rotWithShape="0">
                    <a:schemeClr val="bg1">
                      <a:lumMod val="50000"/>
                    </a:schemeClr>
                  </a:outerShdw>
                </a:effectLst>
              </a:rPr>
            </a:br>
            <a:r>
              <a:rPr lang="es-ES" b="1" i="1" dirty="0">
                <a:ln w="9525">
                  <a:solidFill>
                    <a:schemeClr val="bg1"/>
                  </a:solidFill>
                  <a:prstDash val="solid"/>
                </a:ln>
                <a:solidFill>
                  <a:schemeClr val="tx1"/>
                </a:solidFill>
                <a:effectLst>
                  <a:outerShdw blurRad="12700" dist="38100" dir="2700000" algn="tl" rotWithShape="0">
                    <a:schemeClr val="bg1">
                      <a:lumMod val="50000"/>
                    </a:schemeClr>
                  </a:outerShdw>
                </a:effectLst>
              </a:rPr>
              <a:t>Vencido---</a:t>
            </a:r>
            <a:br>
              <a:rPr lang="en-US" b="1" dirty="0">
                <a:ln w="9525">
                  <a:solidFill>
                    <a:schemeClr val="bg1"/>
                  </a:solidFill>
                  <a:prstDash val="solid"/>
                </a:ln>
                <a:solidFill>
                  <a:schemeClr val="tx1"/>
                </a:solidFill>
                <a:effectLst>
                  <a:outerShdw blurRad="12700" dist="38100" dir="2700000" algn="tl" rotWithShape="0">
                    <a:schemeClr val="bg1">
                      <a:lumMod val="50000"/>
                    </a:schemeClr>
                  </a:outerShdw>
                </a:effectLst>
              </a:rPr>
            </a:br>
            <a:endParaRPr lang="en-US" b="1"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
        <p:nvSpPr>
          <p:cNvPr id="3" name="Content Placeholder 2"/>
          <p:cNvSpPr>
            <a:spLocks noGrp="1"/>
          </p:cNvSpPr>
          <p:nvPr>
            <p:ph idx="1"/>
          </p:nvPr>
        </p:nvSpPr>
        <p:spPr>
          <a:xfrm>
            <a:off x="1103311" y="2052918"/>
            <a:ext cx="10492943" cy="4195481"/>
          </a:xfrm>
        </p:spPr>
        <p:txBody>
          <a:bodyPr>
            <a:noAutofit/>
          </a:bodyPr>
          <a:lstStyle/>
          <a:p>
            <a:pPr marL="0" indent="0">
              <a:buNone/>
            </a:pPr>
            <a:r>
              <a:rPr lang="es-ES" sz="2800" b="1" dirty="0">
                <a:ln w="9525">
                  <a:solidFill>
                    <a:schemeClr val="bg1"/>
                  </a:solidFill>
                  <a:prstDash val="solid"/>
                </a:ln>
                <a:effectLst>
                  <a:outerShdw blurRad="12700" dist="38100" dir="2700000" algn="tl" rotWithShape="0">
                    <a:schemeClr val="bg1">
                      <a:lumMod val="50000"/>
                    </a:schemeClr>
                  </a:outerShdw>
                </a:effectLst>
              </a:rPr>
              <a:t>“Cristo es la escalera que Jacob vio, cuya base descansaba en la tierra y cuya cima llegaba a la puerta del cielo, hasta el mismo  umbral de la gloria. Si esa escalera no hubiese llegado a la tierra, y le hubiese faltado un solo peldaño, habríamos estado perdidos. </a:t>
            </a:r>
            <a:endParaRPr lang="en-US" sz="2800" b="1" dirty="0">
              <a:ln w="9525">
                <a:solidFill>
                  <a:schemeClr val="bg1"/>
                </a:solidFill>
                <a:prstDash val="solid"/>
              </a:ln>
              <a:effectLst>
                <a:outerShdw blurRad="12700" dist="38100" dir="2700000" algn="tl" rotWithShape="0">
                  <a:schemeClr val="bg1">
                    <a:lumMod val="50000"/>
                  </a:schemeClr>
                </a:outerShdw>
              </a:effectLst>
            </a:endParaRPr>
          </a:p>
          <a:p>
            <a:pPr marL="0" indent="0">
              <a:buNone/>
            </a:pPr>
            <a:r>
              <a:rPr lang="es-ES" sz="2800" b="1" dirty="0">
                <a:ln w="9525">
                  <a:solidFill>
                    <a:schemeClr val="bg1"/>
                  </a:solidFill>
                  <a:prstDash val="solid"/>
                </a:ln>
                <a:effectLst>
                  <a:outerShdw blurRad="12700" dist="38100" dir="2700000" algn="tl" rotWithShape="0">
                    <a:schemeClr val="bg1">
                      <a:lumMod val="50000"/>
                    </a:schemeClr>
                  </a:outerShdw>
                </a:effectLst>
              </a:rPr>
              <a:t>Pero Cristo nos alcanza donde estamos. Tomó nuestra naturaleza y venció, a fin de que nosotros, tomando su naturaleza, pudiésemos vencer. Hecho "en semejanza de carne de pecado," vivió una vida sin pecado. </a:t>
            </a:r>
            <a:endParaRPr lang="en-US" sz="2800" b="1" dirty="0">
              <a:ln w="9525">
                <a:solidFill>
                  <a:schemeClr val="bg1"/>
                </a:solidFill>
                <a:prstDash val="solid"/>
              </a:ln>
              <a:effectLst>
                <a:outerShdw blurRad="12700" dist="38100" dir="2700000" algn="tl" rotWithShape="0">
                  <a:schemeClr val="bg1">
                    <a:lumMod val="50000"/>
                  </a:schemeClr>
                </a:outerShdw>
              </a:effectLst>
            </a:endParaRPr>
          </a:p>
        </p:txBody>
      </p:sp>
    </p:spTree>
    <p:extLst>
      <p:ext uri="{BB962C8B-B14F-4D97-AF65-F5344CB8AC3E}">
        <p14:creationId xmlns:p14="http://schemas.microsoft.com/office/powerpoint/2010/main" val="236333991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03312" y="1080656"/>
            <a:ext cx="8946541" cy="5167744"/>
          </a:xfrm>
        </p:spPr>
        <p:txBody>
          <a:bodyPr>
            <a:normAutofit/>
          </a:bodyPr>
          <a:lstStyle/>
          <a:p>
            <a:pPr marL="0" indent="0">
              <a:buNone/>
            </a:pPr>
            <a:r>
              <a:rPr lang="es-ES" sz="3600" b="1" dirty="0">
                <a:ln w="9525">
                  <a:solidFill>
                    <a:schemeClr val="bg1"/>
                  </a:solidFill>
                  <a:prstDash val="solid"/>
                </a:ln>
                <a:effectLst>
                  <a:outerShdw blurRad="12700" dist="38100" dir="2700000" algn="tl" rotWithShape="0">
                    <a:schemeClr val="bg1">
                      <a:lumMod val="50000"/>
                    </a:schemeClr>
                  </a:outerShdw>
                </a:effectLst>
              </a:rPr>
              <a:t>Ahora, por su divinidad, echa mano del trono del cielo, mientras que por su humanidad llega hasta nosotros. Él nos invita a  obtener por la fe en él la gloria del carácter de Dios. Por lo tanto, hemos de ser perfectos, como nuestro "Padre que está en los cielos es perfecto." </a:t>
            </a:r>
            <a:r>
              <a:rPr lang="es-ES" sz="3600" b="1" i="1" dirty="0">
                <a:ln w="9525">
                  <a:solidFill>
                    <a:schemeClr val="bg1"/>
                  </a:solidFill>
                  <a:prstDash val="solid"/>
                </a:ln>
                <a:effectLst>
                  <a:outerShdw blurRad="12700" dist="38100" dir="2700000" algn="tl" rotWithShape="0">
                    <a:schemeClr val="bg1">
                      <a:lumMod val="50000"/>
                    </a:schemeClr>
                  </a:outerShdw>
                </a:effectLst>
              </a:rPr>
              <a:t>(El Deseado de Todas las Gentes, pág. 278).</a:t>
            </a:r>
            <a:endParaRPr lang="en-US" sz="3600" b="1" dirty="0">
              <a:ln w="9525">
                <a:solidFill>
                  <a:schemeClr val="bg1"/>
                </a:solidFill>
                <a:prstDash val="solid"/>
              </a:ln>
              <a:effectLst>
                <a:outerShdw blurRad="12700" dist="38100" dir="2700000" algn="tl" rotWithShape="0">
                  <a:schemeClr val="bg1">
                    <a:lumMod val="50000"/>
                  </a:schemeClr>
                </a:outerShdw>
              </a:effectLst>
            </a:endParaRPr>
          </a:p>
          <a:p>
            <a:endParaRPr lang="en-US" sz="3600" b="1" dirty="0">
              <a:ln w="9525">
                <a:solidFill>
                  <a:schemeClr val="bg1"/>
                </a:solidFill>
                <a:prstDash val="solid"/>
              </a:ln>
              <a:effectLst>
                <a:outerShdw blurRad="12700" dist="38100" dir="2700000" algn="tl" rotWithShape="0">
                  <a:schemeClr val="bg1">
                    <a:lumMod val="50000"/>
                  </a:schemeClr>
                </a:outerShdw>
              </a:effectLst>
            </a:endParaRPr>
          </a:p>
        </p:txBody>
      </p:sp>
    </p:spTree>
    <p:extLst>
      <p:ext uri="{BB962C8B-B14F-4D97-AF65-F5344CB8AC3E}">
        <p14:creationId xmlns:p14="http://schemas.microsoft.com/office/powerpoint/2010/main" val="375790053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s-ES" sz="4800" b="1" i="1" dirty="0">
                <a:ln w="9525">
                  <a:solidFill>
                    <a:schemeClr val="bg1"/>
                  </a:solidFill>
                  <a:prstDash val="solid"/>
                </a:ln>
                <a:solidFill>
                  <a:schemeClr val="tx1"/>
                </a:solidFill>
                <a:effectLst>
                  <a:outerShdw blurRad="12700" dist="38100" dir="2700000" algn="tl" rotWithShape="0">
                    <a:schemeClr val="bg1">
                      <a:lumMod val="50000"/>
                    </a:schemeClr>
                  </a:outerShdw>
                </a:effectLst>
              </a:rPr>
              <a:t>Oiga---</a:t>
            </a:r>
            <a:br>
              <a:rPr lang="en-US" dirty="0"/>
            </a:br>
            <a:endParaRPr lang="en-US" dirty="0"/>
          </a:p>
        </p:txBody>
      </p:sp>
      <p:sp>
        <p:nvSpPr>
          <p:cNvPr id="3" name="Content Placeholder 2"/>
          <p:cNvSpPr>
            <a:spLocks noGrp="1"/>
          </p:cNvSpPr>
          <p:nvPr>
            <p:ph idx="1"/>
          </p:nvPr>
        </p:nvSpPr>
        <p:spPr>
          <a:xfrm>
            <a:off x="646112" y="1853248"/>
            <a:ext cx="9403742" cy="4395151"/>
          </a:xfrm>
        </p:spPr>
        <p:txBody>
          <a:bodyPr>
            <a:normAutofit/>
          </a:bodyPr>
          <a:lstStyle/>
          <a:p>
            <a:pPr marL="0" indent="0">
              <a:buNone/>
            </a:pPr>
            <a:r>
              <a:rPr lang="es-ES" sz="3600" b="1" dirty="0">
                <a:ln w="9525">
                  <a:solidFill>
                    <a:schemeClr val="bg1"/>
                  </a:solidFill>
                  <a:prstDash val="solid"/>
                </a:ln>
                <a:effectLst>
                  <a:outerShdw blurRad="12700" dist="38100" dir="2700000" algn="tl" rotWithShape="0">
                    <a:schemeClr val="bg1">
                      <a:lumMod val="50000"/>
                    </a:schemeClr>
                  </a:outerShdw>
                </a:effectLst>
              </a:rPr>
              <a:t>“El Salvador dijo a Sus discípulos: ‘Cuidad por tanto cómo oís.’ Y él habla de cierta clase que oye y no entiende, no sea que se conviertan y sean sanados. Nuevamente él dijo: ‘Tened cuidado lo que oís.’ ‘El que es de Dios, oye las palabras de Dios.’ </a:t>
            </a:r>
            <a:endParaRPr lang="en-US" sz="3600" b="1" dirty="0">
              <a:ln w="9525">
                <a:solidFill>
                  <a:schemeClr val="bg1"/>
                </a:solidFill>
                <a:prstDash val="solid"/>
              </a:ln>
              <a:effectLst>
                <a:outerShdw blurRad="12700" dist="38100" dir="2700000" algn="tl" rotWithShape="0">
                  <a:schemeClr val="bg1">
                    <a:lumMod val="50000"/>
                  </a:schemeClr>
                </a:outerShdw>
              </a:effectLst>
            </a:endParaRPr>
          </a:p>
          <a:p>
            <a:pPr marL="0" indent="0">
              <a:buNone/>
            </a:pPr>
            <a:endParaRPr lang="en-US" sz="3600" dirty="0"/>
          </a:p>
        </p:txBody>
      </p:sp>
    </p:spTree>
    <p:extLst>
      <p:ext uri="{BB962C8B-B14F-4D97-AF65-F5344CB8AC3E}">
        <p14:creationId xmlns:p14="http://schemas.microsoft.com/office/powerpoint/2010/main" val="246297659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46111" y="1298864"/>
            <a:ext cx="10181215" cy="4949535"/>
          </a:xfrm>
        </p:spPr>
        <p:txBody>
          <a:bodyPr>
            <a:noAutofit/>
          </a:bodyPr>
          <a:lstStyle/>
          <a:p>
            <a:pPr marL="0" indent="0">
              <a:buNone/>
            </a:pPr>
            <a:r>
              <a:rPr lang="es-ES" sz="3600" b="1" dirty="0">
                <a:ln w="9525">
                  <a:solidFill>
                    <a:schemeClr val="bg1"/>
                  </a:solidFill>
                  <a:prstDash val="solid"/>
                </a:ln>
                <a:effectLst>
                  <a:outerShdw blurRad="12700" dist="38100" dir="2700000" algn="tl" rotWithShape="0">
                    <a:schemeClr val="bg1">
                      <a:lumMod val="50000"/>
                    </a:schemeClr>
                  </a:outerShdw>
                </a:effectLst>
              </a:rPr>
              <a:t>“Quienes escucharon las palabras de Cristo, oyeron y reportaron Su enseñanza justo según el </a:t>
            </a:r>
            <a:r>
              <a:rPr lang="es-ES" sz="3600" b="1">
                <a:ln w="9525">
                  <a:solidFill>
                    <a:schemeClr val="bg1"/>
                  </a:solidFill>
                  <a:prstDash val="solid"/>
                </a:ln>
                <a:effectLst>
                  <a:outerShdw blurRad="12700" dist="38100" dir="2700000" algn="tl" rotWithShape="0">
                    <a:schemeClr val="bg1">
                      <a:lumMod val="50000"/>
                    </a:schemeClr>
                  </a:outerShdw>
                </a:effectLst>
              </a:rPr>
              <a:t>espíritu que </a:t>
            </a:r>
            <a:r>
              <a:rPr lang="es-ES" sz="3600" b="1" dirty="0">
                <a:ln w="9525">
                  <a:solidFill>
                    <a:schemeClr val="bg1"/>
                  </a:solidFill>
                  <a:prstDash val="solid"/>
                </a:ln>
                <a:effectLst>
                  <a:outerShdw blurRad="12700" dist="38100" dir="2700000" algn="tl" rotWithShape="0">
                    <a:schemeClr val="bg1">
                      <a:lumMod val="50000"/>
                    </a:schemeClr>
                  </a:outerShdw>
                </a:effectLst>
              </a:rPr>
              <a:t>se encontraba en ellos. Es siempre así con quienes oyen la palabra de Dios. La manera en que ellos entienden y reciben la palabra depende del espíritu que mora en sus corazones.</a:t>
            </a:r>
            <a:endParaRPr lang="en-US" sz="3600" b="1" dirty="0">
              <a:ln w="9525">
                <a:solidFill>
                  <a:schemeClr val="bg1"/>
                </a:solidFill>
                <a:prstDash val="solid"/>
              </a:ln>
              <a:effectLst>
                <a:outerShdw blurRad="12700" dist="38100" dir="2700000" algn="tl" rotWithShape="0">
                  <a:schemeClr val="bg1">
                    <a:lumMod val="50000"/>
                  </a:schemeClr>
                </a:outerShdw>
              </a:effectLst>
            </a:endParaRPr>
          </a:p>
          <a:p>
            <a:endParaRPr lang="en-US" sz="3600" b="1" dirty="0">
              <a:ln w="9525">
                <a:solidFill>
                  <a:schemeClr val="bg1"/>
                </a:solidFill>
                <a:prstDash val="solid"/>
              </a:ln>
              <a:effectLst>
                <a:outerShdw blurRad="12700" dist="38100" dir="2700000" algn="tl" rotWithShape="0">
                  <a:schemeClr val="bg1">
                    <a:lumMod val="50000"/>
                  </a:schemeClr>
                </a:outerShdw>
              </a:effectLst>
            </a:endParaRPr>
          </a:p>
        </p:txBody>
      </p:sp>
    </p:spTree>
    <p:extLst>
      <p:ext uri="{BB962C8B-B14F-4D97-AF65-F5344CB8AC3E}">
        <p14:creationId xmlns:p14="http://schemas.microsoft.com/office/powerpoint/2010/main" val="9182145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0" y="0"/>
            <a:ext cx="12268199" cy="6858001"/>
          </a:xfrm>
        </p:spPr>
      </p:pic>
    </p:spTree>
    <p:extLst>
      <p:ext uri="{BB962C8B-B14F-4D97-AF65-F5344CB8AC3E}">
        <p14:creationId xmlns:p14="http://schemas.microsoft.com/office/powerpoint/2010/main" val="20830623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00743" y="968828"/>
            <a:ext cx="11049000" cy="5078313"/>
          </a:xfrm>
          <a:prstGeom prst="rect">
            <a:avLst/>
          </a:prstGeom>
        </p:spPr>
        <p:txBody>
          <a:bodyPr wrap="square">
            <a:spAutoFit/>
          </a:bodyPr>
          <a:lstStyle/>
          <a:p>
            <a:r>
              <a:rPr lang="es-HN" sz="3600" b="1" dirty="0">
                <a:ln w="9525">
                  <a:solidFill>
                    <a:schemeClr val="bg1"/>
                  </a:solidFill>
                  <a:prstDash val="solid"/>
                </a:ln>
                <a:effectLst>
                  <a:outerShdw blurRad="12700" dist="38100" dir="2700000" algn="tl" rotWithShape="0">
                    <a:schemeClr val="bg1">
                      <a:lumMod val="50000"/>
                    </a:schemeClr>
                  </a:outerShdw>
                </a:effectLst>
              </a:rPr>
              <a:t>Ubicada en el este del Asia menor, en Frigia. Situada sobre el borde del valle del rio Lico. En medio de dos montañas que oscilaban entre 2440 y 2750 metros de altura.</a:t>
            </a:r>
          </a:p>
          <a:p>
            <a:r>
              <a:rPr lang="es-HN" sz="3600" b="1" dirty="0">
                <a:ln w="9525">
                  <a:solidFill>
                    <a:schemeClr val="bg1"/>
                  </a:solidFill>
                  <a:prstDash val="solid"/>
                </a:ln>
                <a:effectLst>
                  <a:outerShdw blurRad="12700" dist="38100" dir="2700000" algn="tl" rotWithShape="0">
                    <a:schemeClr val="bg1">
                      <a:lumMod val="50000"/>
                    </a:schemeClr>
                  </a:outerShdw>
                </a:effectLst>
              </a:rPr>
              <a:t>Fundada por el gobernador </a:t>
            </a:r>
            <a:r>
              <a:rPr lang="es-HN" sz="3600" b="1" dirty="0" err="1">
                <a:ln w="9525">
                  <a:solidFill>
                    <a:schemeClr val="bg1"/>
                  </a:solidFill>
                  <a:prstDash val="solid"/>
                </a:ln>
                <a:effectLst>
                  <a:outerShdw blurRad="12700" dist="38100" dir="2700000" algn="tl" rotWithShape="0">
                    <a:schemeClr val="bg1">
                      <a:lumMod val="50000"/>
                    </a:schemeClr>
                  </a:outerShdw>
                </a:effectLst>
              </a:rPr>
              <a:t>seléucida</a:t>
            </a:r>
            <a:r>
              <a:rPr lang="es-HN" sz="3600" b="1" dirty="0">
                <a:ln w="9525">
                  <a:solidFill>
                    <a:schemeClr val="bg1"/>
                  </a:solidFill>
                  <a:prstDash val="solid"/>
                </a:ln>
                <a:effectLst>
                  <a:outerShdw blurRad="12700" dist="38100" dir="2700000" algn="tl" rotWithShape="0">
                    <a:schemeClr val="bg1">
                      <a:lumMod val="50000"/>
                    </a:schemeClr>
                  </a:outerShdw>
                </a:effectLst>
              </a:rPr>
              <a:t> Antíoco II (261-246 </a:t>
            </a:r>
            <a:r>
              <a:rPr lang="es-HN" sz="3600" b="1" dirty="0" err="1">
                <a:ln w="9525">
                  <a:solidFill>
                    <a:schemeClr val="bg1"/>
                  </a:solidFill>
                  <a:prstDash val="solid"/>
                </a:ln>
                <a:effectLst>
                  <a:outerShdw blurRad="12700" dist="38100" dir="2700000" algn="tl" rotWithShape="0">
                    <a:schemeClr val="bg1">
                      <a:lumMod val="50000"/>
                    </a:schemeClr>
                  </a:outerShdw>
                </a:effectLst>
              </a:rPr>
              <a:t>a.C</a:t>
            </a:r>
            <a:r>
              <a:rPr lang="es-HN" sz="3600" b="1" dirty="0">
                <a:ln w="9525">
                  <a:solidFill>
                    <a:schemeClr val="bg1"/>
                  </a:solidFill>
                  <a:prstDash val="solid"/>
                </a:ln>
                <a:effectLst>
                  <a:outerShdw blurRad="12700" dist="38100" dir="2700000" algn="tl" rotWithShape="0">
                    <a:schemeClr val="bg1">
                      <a:lumMod val="50000"/>
                    </a:schemeClr>
                  </a:outerShdw>
                </a:effectLst>
              </a:rPr>
              <a:t>).</a:t>
            </a:r>
          </a:p>
          <a:p>
            <a:r>
              <a:rPr lang="es-HN" sz="3600" b="1" dirty="0">
                <a:ln w="9525">
                  <a:solidFill>
                    <a:schemeClr val="bg1"/>
                  </a:solidFill>
                  <a:prstDash val="solid"/>
                </a:ln>
                <a:effectLst>
                  <a:outerShdw blurRad="12700" dist="38100" dir="2700000" algn="tl" rotWithShape="0">
                    <a:schemeClr val="bg1">
                      <a:lumMod val="50000"/>
                    </a:schemeClr>
                  </a:outerShdw>
                </a:effectLst>
              </a:rPr>
              <a:t>Que en homenaje a su esposa, </a:t>
            </a:r>
            <a:r>
              <a:rPr lang="es-HN" sz="3600" b="1" dirty="0" err="1">
                <a:ln w="9525">
                  <a:solidFill>
                    <a:schemeClr val="bg1"/>
                  </a:solidFill>
                  <a:prstDash val="solid"/>
                </a:ln>
                <a:effectLst>
                  <a:outerShdw blurRad="12700" dist="38100" dir="2700000" algn="tl" rotWithShape="0">
                    <a:schemeClr val="bg1">
                      <a:lumMod val="50000"/>
                    </a:schemeClr>
                  </a:outerShdw>
                </a:effectLst>
              </a:rPr>
              <a:t>Laodice</a:t>
            </a:r>
            <a:r>
              <a:rPr lang="es-HN" sz="3600" b="1" dirty="0">
                <a:ln w="9525">
                  <a:solidFill>
                    <a:schemeClr val="bg1"/>
                  </a:solidFill>
                  <a:prstDash val="solid"/>
                </a:ln>
                <a:effectLst>
                  <a:outerShdw blurRad="12700" dist="38100" dir="2700000" algn="tl" rotWithShape="0">
                    <a:schemeClr val="bg1">
                      <a:lumMod val="50000"/>
                    </a:schemeClr>
                  </a:outerShdw>
                </a:effectLst>
              </a:rPr>
              <a:t>, le puso ese nombre y la pobló con Sirios y Judíos trasplantados de Babilonia . </a:t>
            </a:r>
            <a:endParaRPr lang="en-US" sz="3600" b="1" dirty="0">
              <a:ln w="9525">
                <a:solidFill>
                  <a:schemeClr val="bg1"/>
                </a:solidFill>
                <a:prstDash val="solid"/>
              </a:ln>
              <a:effectLst>
                <a:outerShdw blurRad="12700" dist="38100" dir="2700000" algn="tl" rotWithShape="0">
                  <a:schemeClr val="bg1">
                    <a:lumMod val="50000"/>
                  </a:schemeClr>
                </a:outerShdw>
              </a:effectLst>
            </a:endParaRPr>
          </a:p>
        </p:txBody>
      </p:sp>
    </p:spTree>
    <p:extLst>
      <p:ext uri="{BB962C8B-B14F-4D97-AF65-F5344CB8AC3E}">
        <p14:creationId xmlns:p14="http://schemas.microsoft.com/office/powerpoint/2010/main" val="26930346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4171" y="1447800"/>
            <a:ext cx="4381847" cy="1447800"/>
          </a:xfrm>
        </p:spPr>
        <p:txBody>
          <a:bodyPr/>
          <a:lstStyle/>
          <a:p>
            <a:pPr algn="ctr"/>
            <a:r>
              <a:rPr lang="es-CO" sz="3200" b="1" dirty="0">
                <a:ln w="9525">
                  <a:solidFill>
                    <a:schemeClr val="bg1"/>
                  </a:solidFill>
                  <a:prstDash val="solid"/>
                </a:ln>
                <a:solidFill>
                  <a:schemeClr val="tx1"/>
                </a:solidFill>
                <a:effectLst>
                  <a:outerShdw blurRad="12700" dist="38100" dir="2700000" algn="tl" rotWithShape="0">
                    <a:schemeClr val="bg1">
                      <a:lumMod val="50000"/>
                    </a:schemeClr>
                  </a:outerShdw>
                </a:effectLst>
              </a:rPr>
              <a:t>CARACTERISTICAS DE LAODICEA</a:t>
            </a:r>
            <a:endParaRPr lang="en-US" sz="3200" b="1"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784724" y="0"/>
            <a:ext cx="7407276" cy="6858000"/>
          </a:xfrm>
          <a:prstGeom prst="rect">
            <a:avLst/>
          </a:prstGeom>
          <a:ln>
            <a:noFill/>
          </a:ln>
          <a:effectLst>
            <a:softEdge rad="112500"/>
          </a:effectLst>
        </p:spPr>
      </p:pic>
      <p:sp>
        <p:nvSpPr>
          <p:cNvPr id="4" name="Text Placeholder 3"/>
          <p:cNvSpPr>
            <a:spLocks noGrp="1"/>
          </p:cNvSpPr>
          <p:nvPr>
            <p:ph type="body" sz="half" idx="2"/>
          </p:nvPr>
        </p:nvSpPr>
        <p:spPr>
          <a:xfrm>
            <a:off x="315686" y="3145971"/>
            <a:ext cx="4240331" cy="2878908"/>
          </a:xfrm>
        </p:spPr>
        <p:txBody>
          <a:bodyPr>
            <a:normAutofit/>
          </a:bodyPr>
          <a:lstStyle/>
          <a:p>
            <a:pPr marL="285750" indent="-285750">
              <a:buFont typeface="Arial" panose="020B0604020202020204" pitchFamily="34" charset="0"/>
              <a:buChar char="•"/>
            </a:pPr>
            <a:r>
              <a:rPr lang="es-CO" sz="2800" b="1" dirty="0">
                <a:ln w="9525">
                  <a:solidFill>
                    <a:schemeClr val="bg1"/>
                  </a:solidFill>
                  <a:prstDash val="solid"/>
                </a:ln>
                <a:effectLst>
                  <a:outerShdw blurRad="12700" dist="38100" dir="2700000" algn="tl" rotWithShape="0">
                    <a:schemeClr val="bg1">
                      <a:lumMod val="50000"/>
                    </a:schemeClr>
                  </a:outerShdw>
                </a:effectLst>
              </a:rPr>
              <a:t>Centro textil de la región</a:t>
            </a:r>
          </a:p>
          <a:p>
            <a:pPr marL="285750" indent="-285750">
              <a:buFont typeface="Arial" panose="020B0604020202020204" pitchFamily="34" charset="0"/>
              <a:buChar char="•"/>
            </a:pPr>
            <a:r>
              <a:rPr lang="es-CO" sz="2800" b="1" dirty="0">
                <a:ln w="9525">
                  <a:solidFill>
                    <a:schemeClr val="bg1"/>
                  </a:solidFill>
                  <a:prstDash val="solid"/>
                </a:ln>
                <a:effectLst>
                  <a:outerShdw blurRad="12700" dist="38100" dir="2700000" algn="tl" rotWithShape="0">
                    <a:schemeClr val="bg1">
                      <a:lumMod val="50000"/>
                    </a:schemeClr>
                  </a:outerShdw>
                </a:effectLst>
              </a:rPr>
              <a:t>Una ciudad rica.</a:t>
            </a:r>
          </a:p>
          <a:p>
            <a:pPr marL="285750" indent="-285750">
              <a:buFont typeface="Arial" panose="020B0604020202020204" pitchFamily="34" charset="0"/>
              <a:buChar char="•"/>
            </a:pPr>
            <a:r>
              <a:rPr lang="es-CO" sz="2800" b="1" dirty="0">
                <a:ln w="9525">
                  <a:solidFill>
                    <a:schemeClr val="bg1"/>
                  </a:solidFill>
                  <a:prstDash val="solid"/>
                </a:ln>
                <a:effectLst>
                  <a:outerShdw blurRad="12700" dist="38100" dir="2700000" algn="tl" rotWithShape="0">
                    <a:schemeClr val="bg1">
                      <a:lumMod val="50000"/>
                    </a:schemeClr>
                  </a:outerShdw>
                </a:effectLst>
              </a:rPr>
              <a:t>Centro medicinal de la región.</a:t>
            </a:r>
          </a:p>
        </p:txBody>
      </p:sp>
    </p:spTree>
    <p:extLst>
      <p:ext uri="{BB962C8B-B14F-4D97-AF65-F5344CB8AC3E}">
        <p14:creationId xmlns:p14="http://schemas.microsoft.com/office/powerpoint/2010/main" val="42735409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s-ES" b="1" i="1" dirty="0">
                <a:ln w="9525">
                  <a:solidFill>
                    <a:schemeClr val="bg1"/>
                  </a:solidFill>
                  <a:prstDash val="solid"/>
                </a:ln>
                <a:solidFill>
                  <a:schemeClr val="tx1"/>
                </a:solidFill>
                <a:effectLst>
                  <a:outerShdw blurRad="12700" dist="38100" dir="2700000" algn="tl" rotWithShape="0">
                    <a:schemeClr val="bg1">
                      <a:lumMod val="50000"/>
                    </a:schemeClr>
                  </a:outerShdw>
                </a:effectLst>
              </a:rPr>
              <a:t>Así Dice el Amén---</a:t>
            </a:r>
            <a:br>
              <a:rPr lang="en-US" b="1" dirty="0">
                <a:ln w="9525">
                  <a:solidFill>
                    <a:schemeClr val="bg1"/>
                  </a:solidFill>
                  <a:prstDash val="solid"/>
                </a:ln>
                <a:solidFill>
                  <a:schemeClr val="tx1"/>
                </a:solidFill>
                <a:effectLst>
                  <a:outerShdw blurRad="12700" dist="38100" dir="2700000" algn="tl" rotWithShape="0">
                    <a:schemeClr val="bg1">
                      <a:lumMod val="50000"/>
                    </a:schemeClr>
                  </a:outerShdw>
                </a:effectLst>
              </a:rPr>
            </a:br>
            <a:endParaRPr lang="en-US" b="1"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
        <p:nvSpPr>
          <p:cNvPr id="6" name="Content Placeholder 5"/>
          <p:cNvSpPr>
            <a:spLocks noGrp="1"/>
          </p:cNvSpPr>
          <p:nvPr>
            <p:ph idx="1"/>
          </p:nvPr>
        </p:nvSpPr>
        <p:spPr>
          <a:xfrm>
            <a:off x="733778" y="2052918"/>
            <a:ext cx="10679289" cy="4195481"/>
          </a:xfrm>
        </p:spPr>
        <p:txBody>
          <a:bodyPr>
            <a:noAutofit/>
          </a:bodyPr>
          <a:lstStyle/>
          <a:p>
            <a:r>
              <a:rPr lang="es-ES" sz="3600" b="1" dirty="0">
                <a:ln w="9525">
                  <a:solidFill>
                    <a:schemeClr val="bg1"/>
                  </a:solidFill>
                  <a:prstDash val="solid"/>
                </a:ln>
                <a:effectLst>
                  <a:outerShdw blurRad="12700" dist="38100" dir="2700000" algn="tl" rotWithShape="0">
                    <a:schemeClr val="bg1">
                      <a:lumMod val="50000"/>
                    </a:schemeClr>
                  </a:outerShdw>
                </a:effectLst>
              </a:rPr>
              <a:t>“El Amén, uno que es estable e incambiable en todos sus propósitos y promesas, siendo todas sí, y amén.” (</a:t>
            </a:r>
            <a:r>
              <a:rPr lang="es-ES" sz="3600" b="1" i="1" dirty="0">
                <a:ln w="9525">
                  <a:solidFill>
                    <a:schemeClr val="bg1"/>
                  </a:solidFill>
                  <a:prstDash val="solid"/>
                </a:ln>
                <a:effectLst>
                  <a:outerShdw blurRad="12700" dist="38100" dir="2700000" algn="tl" rotWithShape="0">
                    <a:schemeClr val="bg1">
                      <a:lumMod val="50000"/>
                    </a:schemeClr>
                  </a:outerShdw>
                </a:effectLst>
              </a:rPr>
              <a:t>Henry, 6MHC, p. 1135).</a:t>
            </a:r>
            <a:endParaRPr lang="en-US" sz="3600" b="1" dirty="0">
              <a:ln w="9525">
                <a:solidFill>
                  <a:schemeClr val="bg1"/>
                </a:solidFill>
                <a:prstDash val="solid"/>
              </a:ln>
              <a:effectLst>
                <a:outerShdw blurRad="12700" dist="38100" dir="2700000" algn="tl" rotWithShape="0">
                  <a:schemeClr val="bg1">
                    <a:lumMod val="50000"/>
                  </a:schemeClr>
                </a:outerShdw>
              </a:effectLst>
            </a:endParaRPr>
          </a:p>
          <a:p>
            <a:r>
              <a:rPr lang="es-ES" sz="3600" b="1" dirty="0">
                <a:ln w="9525">
                  <a:solidFill>
                    <a:schemeClr val="bg1"/>
                  </a:solidFill>
                  <a:prstDash val="solid"/>
                </a:ln>
                <a:effectLst>
                  <a:outerShdw blurRad="12700" dist="38100" dir="2700000" algn="tl" rotWithShape="0">
                    <a:schemeClr val="bg1">
                      <a:lumMod val="50000"/>
                    </a:schemeClr>
                  </a:outerShdw>
                </a:effectLst>
              </a:rPr>
              <a:t>“Porque todas las promesas de Dios son "sí" en él. Por eso decimos "amén" en él, para gloria de Dios.” (</a:t>
            </a:r>
            <a:r>
              <a:rPr lang="es-ES" sz="3600" b="1" i="1" dirty="0">
                <a:ln w="9525">
                  <a:solidFill>
                    <a:schemeClr val="bg1"/>
                  </a:solidFill>
                  <a:prstDash val="solid"/>
                </a:ln>
                <a:effectLst>
                  <a:outerShdw blurRad="12700" dist="38100" dir="2700000" algn="tl" rotWithShape="0">
                    <a:schemeClr val="bg1">
                      <a:lumMod val="50000"/>
                    </a:schemeClr>
                  </a:outerShdw>
                </a:effectLst>
              </a:rPr>
              <a:t>2ª </a:t>
            </a:r>
            <a:r>
              <a:rPr lang="es-ES" sz="3600" b="1" i="1" dirty="0" err="1">
                <a:ln w="9525">
                  <a:solidFill>
                    <a:schemeClr val="bg1"/>
                  </a:solidFill>
                  <a:prstDash val="solid"/>
                </a:ln>
                <a:effectLst>
                  <a:outerShdw blurRad="12700" dist="38100" dir="2700000" algn="tl" rotWithShape="0">
                    <a:schemeClr val="bg1">
                      <a:lumMod val="50000"/>
                    </a:schemeClr>
                  </a:outerShdw>
                </a:effectLst>
              </a:rPr>
              <a:t>Cor</a:t>
            </a:r>
            <a:r>
              <a:rPr lang="es-ES" sz="3600" b="1" i="1" dirty="0">
                <a:ln w="9525">
                  <a:solidFill>
                    <a:schemeClr val="bg1"/>
                  </a:solidFill>
                  <a:prstDash val="solid"/>
                </a:ln>
                <a:effectLst>
                  <a:outerShdw blurRad="12700" dist="38100" dir="2700000" algn="tl" rotWithShape="0">
                    <a:schemeClr val="bg1">
                      <a:lumMod val="50000"/>
                    </a:schemeClr>
                  </a:outerShdw>
                </a:effectLst>
              </a:rPr>
              <a:t>. 1:20</a:t>
            </a:r>
            <a:r>
              <a:rPr lang="es-ES" sz="3600" b="1" dirty="0">
                <a:ln w="9525">
                  <a:solidFill>
                    <a:schemeClr val="bg1"/>
                  </a:solidFill>
                  <a:prstDash val="solid"/>
                </a:ln>
                <a:effectLst>
                  <a:outerShdw blurRad="12700" dist="38100" dir="2700000" algn="tl" rotWithShape="0">
                    <a:schemeClr val="bg1">
                      <a:lumMod val="50000"/>
                    </a:schemeClr>
                  </a:outerShdw>
                </a:effectLst>
              </a:rPr>
              <a:t>).</a:t>
            </a:r>
            <a:endParaRPr lang="en-US" sz="3600" b="1" dirty="0">
              <a:ln w="9525">
                <a:solidFill>
                  <a:schemeClr val="bg1"/>
                </a:solidFill>
                <a:prstDash val="solid"/>
              </a:ln>
              <a:effectLst>
                <a:outerShdw blurRad="12700" dist="38100" dir="2700000" algn="tl" rotWithShape="0">
                  <a:schemeClr val="bg1">
                    <a:lumMod val="50000"/>
                  </a:schemeClr>
                </a:outerShdw>
              </a:effectLst>
            </a:endParaRPr>
          </a:p>
          <a:p>
            <a:endParaRPr lang="en-US" sz="3600" dirty="0"/>
          </a:p>
          <a:p>
            <a:endParaRPr lang="en-US" sz="3600" dirty="0"/>
          </a:p>
        </p:txBody>
      </p:sp>
    </p:spTree>
    <p:extLst>
      <p:ext uri="{BB962C8B-B14F-4D97-AF65-F5344CB8AC3E}">
        <p14:creationId xmlns:p14="http://schemas.microsoft.com/office/powerpoint/2010/main" val="5447413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s-ES" b="1" i="1" dirty="0">
                <a:ln w="9525">
                  <a:solidFill>
                    <a:schemeClr val="bg1"/>
                  </a:solidFill>
                  <a:prstDash val="solid"/>
                </a:ln>
                <a:solidFill>
                  <a:schemeClr val="tx1"/>
                </a:solidFill>
                <a:effectLst>
                  <a:outerShdw blurRad="12700" dist="38100" dir="2700000" algn="tl" rotWithShape="0">
                    <a:schemeClr val="bg1">
                      <a:lumMod val="50000"/>
                    </a:schemeClr>
                  </a:outerShdw>
                </a:effectLst>
              </a:rPr>
              <a:t>El Testigo Fiel y Verdadero---</a:t>
            </a:r>
            <a:br>
              <a:rPr lang="en-US" b="1" dirty="0">
                <a:ln w="9525">
                  <a:solidFill>
                    <a:schemeClr val="bg1"/>
                  </a:solidFill>
                  <a:prstDash val="solid"/>
                </a:ln>
                <a:solidFill>
                  <a:schemeClr val="tx1"/>
                </a:solidFill>
                <a:effectLst>
                  <a:outerShdw blurRad="12700" dist="38100" dir="2700000" algn="tl" rotWithShape="0">
                    <a:schemeClr val="bg1">
                      <a:lumMod val="50000"/>
                    </a:schemeClr>
                  </a:outerShdw>
                </a:effectLst>
              </a:rPr>
            </a:br>
            <a:endParaRPr lang="en-US" b="1"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
        <p:nvSpPr>
          <p:cNvPr id="3" name="Content Placeholder 2"/>
          <p:cNvSpPr>
            <a:spLocks noGrp="1"/>
          </p:cNvSpPr>
          <p:nvPr>
            <p:ph idx="1"/>
          </p:nvPr>
        </p:nvSpPr>
        <p:spPr>
          <a:xfrm>
            <a:off x="564444" y="2052918"/>
            <a:ext cx="10555112" cy="4195481"/>
          </a:xfrm>
        </p:spPr>
        <p:txBody>
          <a:bodyPr>
            <a:normAutofit/>
          </a:bodyPr>
          <a:lstStyle/>
          <a:p>
            <a:r>
              <a:rPr lang="es-ES" sz="3200" b="1" dirty="0">
                <a:ln w="9525">
                  <a:solidFill>
                    <a:schemeClr val="bg1"/>
                  </a:solidFill>
                  <a:prstDash val="solid"/>
                </a:ln>
                <a:effectLst>
                  <a:outerShdw blurRad="12700" dist="38100" dir="2700000" algn="tl" rotWithShape="0">
                    <a:schemeClr val="bg1">
                      <a:lumMod val="50000"/>
                    </a:schemeClr>
                  </a:outerShdw>
                </a:effectLst>
              </a:rPr>
              <a:t>Vi que el testimonio del Testigo fiel había sido escuchado </a:t>
            </a:r>
            <a:r>
              <a:rPr lang="es-ES" sz="3200" b="1" u="sng" dirty="0">
                <a:ln w="9525">
                  <a:solidFill>
                    <a:schemeClr val="bg1"/>
                  </a:solidFill>
                  <a:prstDash val="solid"/>
                </a:ln>
                <a:effectLst>
                  <a:outerShdw blurRad="12700" dist="38100" dir="2700000" algn="tl" rotWithShape="0">
                    <a:schemeClr val="bg1">
                      <a:lumMod val="50000"/>
                    </a:schemeClr>
                  </a:outerShdw>
                </a:effectLst>
              </a:rPr>
              <a:t>tan sólo a medias</a:t>
            </a:r>
            <a:r>
              <a:rPr lang="es-ES" sz="3200" b="1" dirty="0">
                <a:ln w="9525">
                  <a:solidFill>
                    <a:schemeClr val="bg1"/>
                  </a:solidFill>
                  <a:prstDash val="solid"/>
                </a:ln>
                <a:effectLst>
                  <a:outerShdw blurRad="12700" dist="38100" dir="2700000" algn="tl" rotWithShape="0">
                    <a:schemeClr val="bg1">
                      <a:lumMod val="50000"/>
                    </a:schemeClr>
                  </a:outerShdw>
                </a:effectLst>
              </a:rPr>
              <a:t>. El solemne testimonio del cual depende el destino de la iglesia, se tuvo en poca estima, cuando no se lo menospreció por completo. Ese testimonio ha de mover a profundo arrepentimiento. Todos los que lo reciban sinceramente lo obedecerán y que-darán purificados.” </a:t>
            </a:r>
            <a:r>
              <a:rPr lang="es-ES" sz="3200" b="1" i="1" dirty="0">
                <a:ln w="9525">
                  <a:solidFill>
                    <a:schemeClr val="bg1"/>
                  </a:solidFill>
                  <a:prstDash val="solid"/>
                </a:ln>
                <a:effectLst>
                  <a:outerShdw blurRad="12700" dist="38100" dir="2700000" algn="tl" rotWithShape="0">
                    <a:schemeClr val="bg1">
                      <a:lumMod val="50000"/>
                    </a:schemeClr>
                  </a:outerShdw>
                </a:effectLst>
              </a:rPr>
              <a:t>(Primeros Escritos, pág. 270).</a:t>
            </a:r>
            <a:endParaRPr lang="en-US" sz="3200" b="1" dirty="0">
              <a:ln w="9525">
                <a:solidFill>
                  <a:schemeClr val="bg1"/>
                </a:solidFill>
                <a:prstDash val="solid"/>
              </a:ln>
              <a:effectLst>
                <a:outerShdw blurRad="12700" dist="38100" dir="2700000" algn="tl" rotWithShape="0">
                  <a:schemeClr val="bg1">
                    <a:lumMod val="50000"/>
                  </a:schemeClr>
                </a:outerShdw>
              </a:effectLst>
            </a:endParaRPr>
          </a:p>
          <a:p>
            <a:endParaRPr lang="en-US" sz="3200" b="1" dirty="0">
              <a:ln w="9525">
                <a:solidFill>
                  <a:schemeClr val="bg1"/>
                </a:solidFill>
                <a:prstDash val="solid"/>
              </a:ln>
              <a:effectLst>
                <a:outerShdw blurRad="12700" dist="38100" dir="2700000" algn="tl" rotWithShape="0">
                  <a:schemeClr val="bg1">
                    <a:lumMod val="50000"/>
                  </a:schemeClr>
                </a:outerShdw>
              </a:effectLst>
            </a:endParaRPr>
          </a:p>
        </p:txBody>
      </p:sp>
    </p:spTree>
    <p:extLst>
      <p:ext uri="{BB962C8B-B14F-4D97-AF65-F5344CB8AC3E}">
        <p14:creationId xmlns:p14="http://schemas.microsoft.com/office/powerpoint/2010/main" val="36402660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EE5818"/>
      </a:dk2>
      <a:lt2>
        <a:srgbClr val="EBEBEB"/>
      </a:lt2>
      <a:accent1>
        <a:srgbClr val="F5A408"/>
      </a:accent1>
      <a:accent2>
        <a:srgbClr val="FA731A"/>
      </a:accent2>
      <a:accent3>
        <a:srgbClr val="AB9281"/>
      </a:accent3>
      <a:accent4>
        <a:srgbClr val="A18CD0"/>
      </a:accent4>
      <a:accent5>
        <a:srgbClr val="8EBBD2"/>
      </a:accent5>
      <a:accent6>
        <a:srgbClr val="ACC995"/>
      </a:accent6>
      <a:hlink>
        <a:srgbClr val="FAC96A"/>
      </a:hlink>
      <a:folHlink>
        <a:srgbClr val="FCDB9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04000"/>
                <a:satMod val="128000"/>
                <a:lumMod val="104000"/>
              </a:schemeClr>
            </a:gs>
            <a:gs pos="100000">
              <a:schemeClr val="phClr">
                <a:shade val="76000"/>
                <a:hueMod val="89000"/>
                <a:satMod val="164000"/>
                <a:lumMod val="68000"/>
              </a:schemeClr>
            </a:gs>
          </a:gsLst>
          <a:path path="circle">
            <a:fillToRect l="45000" t="65000" r="125000" b="100000"/>
          </a:path>
        </a:gradFill>
        <a:blipFill rotWithShape="1">
          <a:blip xmlns:r="http://schemas.openxmlformats.org/officeDocument/2006/relationships" r:embed="rId1">
            <a:duotone>
              <a:schemeClr val="phClr">
                <a:shade val="42000"/>
                <a:hueMod val="42000"/>
                <a:satMod val="124000"/>
                <a:lumMod val="62000"/>
              </a:schemeClr>
              <a:schemeClr val="phClr">
                <a:tint val="96000"/>
                <a:satMod val="130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5A2F9111-B2DB-470C-BA56-608F9B658826}"/>
    </a:ext>
  </a:extLst>
</a:theme>
</file>

<file path=docProps/app.xml><?xml version="1.0" encoding="utf-8"?>
<Properties xmlns="http://schemas.openxmlformats.org/officeDocument/2006/extended-properties" xmlns:vt="http://schemas.openxmlformats.org/officeDocument/2006/docPropsVTypes">
  <Template>Ion</Template>
  <TotalTime>6584</TotalTime>
  <Words>3567</Words>
  <Application>Microsoft Office PowerPoint</Application>
  <PresentationFormat>Panorámica</PresentationFormat>
  <Paragraphs>105</Paragraphs>
  <Slides>46</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46</vt:i4>
      </vt:variant>
    </vt:vector>
  </HeadingPairs>
  <TitlesOfParts>
    <vt:vector size="50" baseType="lpstr">
      <vt:lpstr>Arial</vt:lpstr>
      <vt:lpstr>Century Gothic</vt:lpstr>
      <vt:lpstr>Wingdings 3</vt:lpstr>
      <vt:lpstr>Ion</vt:lpstr>
      <vt:lpstr>Presentación de PowerPoint</vt:lpstr>
      <vt:lpstr>LAODICEA</vt:lpstr>
      <vt:lpstr>Presentación de PowerPoint</vt:lpstr>
      <vt:lpstr>Presentación de PowerPoint</vt:lpstr>
      <vt:lpstr>Presentación de PowerPoint</vt:lpstr>
      <vt:lpstr>Presentación de PowerPoint</vt:lpstr>
      <vt:lpstr>CARACTERISTICAS DE LAODICEA</vt:lpstr>
      <vt:lpstr>Así Dice el Amén--- </vt:lpstr>
      <vt:lpstr>El Testigo Fiel y Verdadero--- </vt:lpstr>
      <vt:lpstr>El Originador De la Creación de Dios--- </vt:lpstr>
      <vt:lpstr>Conozco Tus Obras---</vt:lpstr>
      <vt:lpstr>Que Ni Eres Frío Ni Caliente--- (tibio)</vt:lpstr>
      <vt:lpstr>‘¡Ojalá fueses frío o caliente!’</vt:lpstr>
      <vt:lpstr>Presentación de PowerPoint</vt:lpstr>
      <vt:lpstr>  Te Vomitaré de Mi Boca---</vt:lpstr>
      <vt:lpstr>Tú Dices: 'Yo Soy Rico, Estoy Enriquecido, y Nada Necesito'---</vt:lpstr>
      <vt:lpstr>Presentación de PowerPoint</vt:lpstr>
      <vt:lpstr> Y No Conoces Que Eres Un Cuitado y Miserable, Pobre, Ciego y Desnudo--- </vt:lpstr>
      <vt:lpstr>Presentación de PowerPoint</vt:lpstr>
      <vt:lpstr>Cuitado--- </vt:lpstr>
      <vt:lpstr>Miserable--- </vt:lpstr>
      <vt:lpstr>Pobre--- </vt:lpstr>
      <vt:lpstr>Ciego--- </vt:lpstr>
      <vt:lpstr>Desnudo--- </vt:lpstr>
      <vt:lpstr>Presentación de PowerPoint</vt:lpstr>
      <vt:lpstr>Te Aconsejo Que Compres de  Mí--- </vt:lpstr>
      <vt:lpstr> Oro Probado En el Fuego--- </vt:lpstr>
      <vt:lpstr>Vestiduras Blancas--- </vt:lpstr>
      <vt:lpstr>Presentación de PowerPoint</vt:lpstr>
      <vt:lpstr>Ungüento, Para que Veas--- </vt:lpstr>
      <vt:lpstr>Yo Reprendo y Disciplino a Todos Los Que Amo--- </vt:lpstr>
      <vt:lpstr>Presentación de PowerPoint</vt:lpstr>
      <vt:lpstr>Sé Celoso y Arrepiéntete--- </vt:lpstr>
      <vt:lpstr>He Aquí, Yo Estoy a la Puerta, y Llamo--- </vt:lpstr>
      <vt:lpstr>Presentación de PowerPoint</vt:lpstr>
      <vt:lpstr>Si Alguno Oye Mi Voz  y Abre la Puerta--- </vt:lpstr>
      <vt:lpstr>Entraré a su Casa--- </vt:lpstr>
      <vt:lpstr>Y Cenaré con Él, y Él  Conmigo--- </vt:lpstr>
      <vt:lpstr>Al Que Venza, le Daré Que se Siente Conmigo--- </vt:lpstr>
      <vt:lpstr>Presentación de PowerPoint</vt:lpstr>
      <vt:lpstr>Dos Tronos--- </vt:lpstr>
      <vt:lpstr>Presentación de PowerPoint</vt:lpstr>
      <vt:lpstr>Así Como Yo También he  Vencido--- </vt:lpstr>
      <vt:lpstr>Presentación de PowerPoint</vt:lpstr>
      <vt:lpstr>Oiga--- </vt:lpstr>
      <vt:lpstr>Presentación de PowerPoint</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Ariel</dc:creator>
  <cp:lastModifiedBy>57314</cp:lastModifiedBy>
  <cp:revision>67</cp:revision>
  <dcterms:created xsi:type="dcterms:W3CDTF">2015-06-24T17:40:19Z</dcterms:created>
  <dcterms:modified xsi:type="dcterms:W3CDTF">2023-04-23T14:11:24Z</dcterms:modified>
</cp:coreProperties>
</file>