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4" r:id="rId8"/>
    <p:sldId id="260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CDF3-B4AF-4245-93EA-5CC607E458C9}" type="datetimeFigureOut">
              <a:rPr lang="pt-BR" smtClean="0"/>
              <a:pPr/>
              <a:t>05/12/2013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211C-81C2-4C47-91BD-B0E7F9F7E0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CDF3-B4AF-4245-93EA-5CC607E458C9}" type="datetimeFigureOut">
              <a:rPr lang="pt-BR" smtClean="0"/>
              <a:pPr/>
              <a:t>05/12/2013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211C-81C2-4C47-91BD-B0E7F9F7E0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CDF3-B4AF-4245-93EA-5CC607E458C9}" type="datetimeFigureOut">
              <a:rPr lang="pt-BR" smtClean="0"/>
              <a:pPr/>
              <a:t>05/12/2013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211C-81C2-4C47-91BD-B0E7F9F7E0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CDF3-B4AF-4245-93EA-5CC607E458C9}" type="datetimeFigureOut">
              <a:rPr lang="pt-BR" smtClean="0"/>
              <a:pPr/>
              <a:t>05/12/2013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211C-81C2-4C47-91BD-B0E7F9F7E0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CDF3-B4AF-4245-93EA-5CC607E458C9}" type="datetimeFigureOut">
              <a:rPr lang="pt-BR" smtClean="0"/>
              <a:pPr/>
              <a:t>05/12/2013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211C-81C2-4C47-91BD-B0E7F9F7E0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CDF3-B4AF-4245-93EA-5CC607E458C9}" type="datetimeFigureOut">
              <a:rPr lang="pt-BR" smtClean="0"/>
              <a:pPr/>
              <a:t>05/12/2013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211C-81C2-4C47-91BD-B0E7F9F7E0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CDF3-B4AF-4245-93EA-5CC607E458C9}" type="datetimeFigureOut">
              <a:rPr lang="pt-BR" smtClean="0"/>
              <a:pPr/>
              <a:t>05/12/2013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211C-81C2-4C47-91BD-B0E7F9F7E0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CDF3-B4AF-4245-93EA-5CC607E458C9}" type="datetimeFigureOut">
              <a:rPr lang="pt-BR" smtClean="0"/>
              <a:pPr/>
              <a:t>05/12/2013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211C-81C2-4C47-91BD-B0E7F9F7E0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CDF3-B4AF-4245-93EA-5CC607E458C9}" type="datetimeFigureOut">
              <a:rPr lang="pt-BR" smtClean="0"/>
              <a:pPr/>
              <a:t>05/12/2013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211C-81C2-4C47-91BD-B0E7F9F7E0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CDF3-B4AF-4245-93EA-5CC607E458C9}" type="datetimeFigureOut">
              <a:rPr lang="pt-BR" smtClean="0"/>
              <a:pPr/>
              <a:t>05/12/2013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211C-81C2-4C47-91BD-B0E7F9F7E0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CDF3-B4AF-4245-93EA-5CC607E458C9}" type="datetimeFigureOut">
              <a:rPr lang="pt-BR" smtClean="0"/>
              <a:pPr/>
              <a:t>05/12/2013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211C-81C2-4C47-91BD-B0E7F9F7E0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DCDF3-B4AF-4245-93EA-5CC607E458C9}" type="datetimeFigureOut">
              <a:rPr lang="pt-BR" smtClean="0"/>
              <a:pPr/>
              <a:t>05/12/2013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A211C-81C2-4C47-91BD-B0E7F9F7E0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2699792" y="1076538"/>
            <a:ext cx="61926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 smtClean="0"/>
              <a:t>Organización de grupos pequeños. </a:t>
            </a:r>
          </a:p>
          <a:p>
            <a:pPr algn="just"/>
            <a:r>
              <a:rPr lang="es-ES" sz="2000" dirty="0" smtClean="0"/>
              <a:t>Para tener éxito, los grupos pequeños necesitan de planificación y organización. Iniciar identificando las necesidades y los intereses compartidos en la comunidad</a:t>
            </a:r>
          </a:p>
          <a:p>
            <a:pPr algn="just"/>
            <a:r>
              <a:rPr lang="pt-BR" sz="2000" dirty="0" smtClean="0"/>
              <a:t>de </a:t>
            </a:r>
            <a:r>
              <a:rPr lang="pt-BR" sz="2000" dirty="0" err="1" smtClean="0"/>
              <a:t>la</a:t>
            </a:r>
            <a:r>
              <a:rPr lang="pt-BR" sz="2000" dirty="0" smtClean="0"/>
              <a:t> </a:t>
            </a:r>
            <a:r>
              <a:rPr lang="pt-BR" sz="2000" dirty="0" err="1" smtClean="0"/>
              <a:t>iglesia</a:t>
            </a:r>
            <a:r>
              <a:rPr lang="pt-BR" sz="2000" dirty="0" smtClean="0"/>
              <a:t>.</a:t>
            </a:r>
          </a:p>
          <a:p>
            <a:pPr algn="just"/>
            <a:endParaRPr lang="pt-BR" sz="2000" dirty="0" smtClean="0"/>
          </a:p>
          <a:p>
            <a:pPr algn="just"/>
            <a:r>
              <a:rPr lang="es-ES" sz="2000" b="1" i="1" dirty="0" smtClean="0"/>
              <a:t>Materiales para los grupos pequeños. </a:t>
            </a:r>
            <a:r>
              <a:rPr lang="es-ES" sz="2000" dirty="0" smtClean="0"/>
              <a:t>Hay disponible una amplia variedad de materiales al respecto de cómo trabajar los grupos pequeños y entrenar a sus líderes.</a:t>
            </a:r>
          </a:p>
          <a:p>
            <a:pPr algn="just"/>
            <a:endParaRPr lang="es-ES" sz="2000" dirty="0" smtClean="0"/>
          </a:p>
          <a:p>
            <a:pPr algn="just"/>
            <a:r>
              <a:rPr lang="es-ES" sz="2000" b="1" i="1" dirty="0" smtClean="0"/>
              <a:t>Actividades sociales. </a:t>
            </a:r>
            <a:r>
              <a:rPr lang="es-ES" sz="2000" dirty="0" smtClean="0"/>
              <a:t>Las actividades sociales en la iglesia auxilian en el desarrollo equilibrado de los aspectos espirituales, mentales, físicos y sociales de los miembros de la iglesia.</a:t>
            </a:r>
            <a:endParaRPr lang="pt-BR" sz="2000" dirty="0" smtClean="0"/>
          </a:p>
          <a:p>
            <a:pPr algn="just"/>
            <a:endParaRPr lang="pt-BR" sz="2000" dirty="0" smtClean="0"/>
          </a:p>
          <a:p>
            <a:pPr algn="just"/>
            <a:endParaRPr lang="pt-BR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771800" y="987107"/>
            <a:ext cx="590465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b="1" dirty="0" smtClean="0"/>
          </a:p>
          <a:p>
            <a:pPr algn="just"/>
            <a:r>
              <a:rPr lang="es-ES" sz="2400" dirty="0" smtClean="0"/>
              <a:t>Las siguientes directrices podrán ayudar al anciano a saber cuándo y cómo involucrarse en el proceso de aconsejar a los otros y cuándo es mejor evitar esa participación.</a:t>
            </a:r>
          </a:p>
          <a:p>
            <a:pPr algn="just"/>
            <a:endParaRPr lang="es-ES" sz="2400" b="1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b="1" i="1" dirty="0" smtClean="0"/>
              <a:t>Aprenda a </a:t>
            </a:r>
            <a:r>
              <a:rPr lang="pt-BR" sz="2400" b="1" i="1" dirty="0" err="1" smtClean="0"/>
              <a:t>escuchar</a:t>
            </a:r>
            <a:endParaRPr lang="pt-BR" sz="2400" b="1" i="1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b="1" i="1" dirty="0" err="1" smtClean="0"/>
              <a:t>Concentrarse</a:t>
            </a:r>
            <a:r>
              <a:rPr lang="pt-BR" sz="2400" b="1" i="1" dirty="0" smtClean="0"/>
              <a:t> </a:t>
            </a:r>
            <a:r>
              <a:rPr lang="pt-BR" sz="2400" b="1" i="1" dirty="0" err="1" smtClean="0"/>
              <a:t>en</a:t>
            </a:r>
            <a:r>
              <a:rPr lang="pt-BR" sz="2400" b="1" i="1" dirty="0" smtClean="0"/>
              <a:t> </a:t>
            </a:r>
            <a:r>
              <a:rPr lang="pt-BR" sz="2400" b="1" i="1" dirty="0" err="1" smtClean="0"/>
              <a:t>la</a:t>
            </a:r>
            <a:r>
              <a:rPr lang="pt-BR" sz="2400" b="1" i="1" dirty="0" smtClean="0"/>
              <a:t> </a:t>
            </a:r>
            <a:r>
              <a:rPr lang="pt-BR" sz="2400" b="1" i="1" dirty="0" err="1" smtClean="0"/>
              <a:t>resolución</a:t>
            </a:r>
            <a:endParaRPr lang="pt-BR" sz="2400" b="1" i="1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b="1" i="1" dirty="0" err="1" smtClean="0"/>
              <a:t>Elegir</a:t>
            </a:r>
            <a:r>
              <a:rPr lang="pt-BR" sz="2400" b="1" i="1" dirty="0" smtClean="0"/>
              <a:t> </a:t>
            </a:r>
            <a:r>
              <a:rPr lang="pt-BR" sz="2400" b="1" i="1" dirty="0" err="1" smtClean="0"/>
              <a:t>un</a:t>
            </a:r>
            <a:r>
              <a:rPr lang="pt-BR" sz="2400" b="1" i="1" dirty="0" smtClean="0"/>
              <a:t> </a:t>
            </a:r>
            <a:r>
              <a:rPr lang="pt-BR" sz="2400" b="1" i="1" dirty="0" err="1" smtClean="0"/>
              <a:t>plan</a:t>
            </a:r>
            <a:endParaRPr lang="pt-BR" sz="2400" b="1" i="1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b="1" i="1" dirty="0" smtClean="0"/>
              <a:t>Orar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b="1" i="1" dirty="0" smtClean="0"/>
              <a:t>Saber cuándo realizar un encaminamiento</a:t>
            </a:r>
            <a:endParaRPr lang="pt-BR" sz="2400" b="1" i="1" dirty="0" smtClean="0"/>
          </a:p>
          <a:p>
            <a:pPr algn="just"/>
            <a:endParaRPr lang="pt-BR" sz="2400" b="1" dirty="0" smtClean="0"/>
          </a:p>
          <a:p>
            <a:pPr algn="just"/>
            <a:endParaRPr lang="pt-BR" sz="2400" b="1" dirty="0" smtClean="0"/>
          </a:p>
          <a:p>
            <a:pPr algn="just"/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4355976" y="764704"/>
            <a:ext cx="252028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400" b="1" dirty="0" smtClean="0"/>
              <a:t>CONSEJERÍA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915816" y="1340768"/>
            <a:ext cx="59046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b="1" dirty="0" smtClean="0"/>
          </a:p>
          <a:p>
            <a:pPr algn="just"/>
            <a:r>
              <a:rPr lang="es-ES" sz="2400" dirty="0" smtClean="0"/>
              <a:t>Jesús instruyó a los discípulos a que aguarden, en oración, el bautismo del Espíritu Santo antes de realizar cualquier actividad. Él es nuestra herramienta más poderosa en el gran conflicto.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b="1" i="1" dirty="0" smtClean="0"/>
              <a:t>Prioridad de la oración. </a:t>
            </a:r>
            <a:r>
              <a:rPr lang="es-ES" sz="2400" dirty="0" smtClean="0"/>
              <a:t>Las iglesias más dinámicas y crecientes son las que enfatizan el ministerio de la oración. Orar con los miembros que luchan para mantener su fe, puede ayudarlos a mantener una íntima relación con Dios.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3749526" y="908720"/>
            <a:ext cx="3884205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pt-BR" sz="2400" b="1" dirty="0" smtClean="0"/>
              <a:t>MINISTERIO DE LA ORACIÓN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771800" y="1484784"/>
            <a:ext cx="61206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b="1" dirty="0" smtClean="0"/>
          </a:p>
          <a:p>
            <a:pPr algn="just"/>
            <a:endParaRPr lang="pt-BR" sz="2400" b="1" dirty="0" smtClean="0"/>
          </a:p>
          <a:p>
            <a:pPr algn="just"/>
            <a:r>
              <a:rPr lang="es-ES" sz="2400" dirty="0" smtClean="0"/>
              <a:t>Las reuniones de oración son el punto central de la alabanza y el compañerismo en la iglesia. “Los que realmente buscan la comunión con Dios, serán vistos en las reuniones de oración” (Elena de White, </a:t>
            </a:r>
            <a:r>
              <a:rPr lang="es-ES" sz="2400" i="1" dirty="0" smtClean="0"/>
              <a:t>El camino a Cristo, p. 51).</a:t>
            </a:r>
          </a:p>
          <a:p>
            <a:pPr algn="just"/>
            <a:endParaRPr lang="es-ES" sz="2400" i="1" dirty="0" smtClean="0"/>
          </a:p>
        </p:txBody>
      </p:sp>
      <p:sp>
        <p:nvSpPr>
          <p:cNvPr id="4" name="Retângulo 3"/>
          <p:cNvSpPr/>
          <p:nvPr/>
        </p:nvSpPr>
        <p:spPr>
          <a:xfrm>
            <a:off x="4206964" y="1124744"/>
            <a:ext cx="3104953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pt-BR" sz="2400" b="1" dirty="0" smtClean="0"/>
              <a:t>REUNIÓN DE ORACIÓN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627784" y="332656"/>
            <a:ext cx="6192688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err="1" smtClean="0"/>
              <a:t>Cuatro</a:t>
            </a:r>
            <a:r>
              <a:rPr lang="pt-BR" sz="2400" dirty="0" smtClean="0"/>
              <a:t> ingredientes </a:t>
            </a:r>
            <a:r>
              <a:rPr lang="es-ES" sz="2400" dirty="0" smtClean="0"/>
              <a:t>básicos son esenciales para su éxito.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b="1" i="1" dirty="0" smtClean="0"/>
              <a:t>Planificación.</a:t>
            </a:r>
          </a:p>
          <a:p>
            <a:pPr algn="just"/>
            <a:r>
              <a:rPr lang="es-ES" sz="2400" dirty="0" smtClean="0"/>
              <a:t>“Debe pedirse sabiduría a Dios, y deben hacerse planes para dirigir las reuniones de manera que sean interesantes y atrayentes. La gente tiene hambre del pan de vida. Si lo encuentra en la reunión de oración, irá para recibirlo” (Elena de White, </a:t>
            </a:r>
            <a:r>
              <a:rPr lang="es-ES" sz="2400" i="1" dirty="0" smtClean="0"/>
              <a:t>Testimonios </a:t>
            </a:r>
            <a:r>
              <a:rPr lang="pt-BR" sz="2400" i="1" dirty="0" err="1" smtClean="0"/>
              <a:t>selectos</a:t>
            </a:r>
            <a:r>
              <a:rPr lang="pt-BR" sz="2400" i="1" dirty="0" smtClean="0"/>
              <a:t>, t. 3, p. 235).</a:t>
            </a:r>
          </a:p>
          <a:p>
            <a:pPr algn="just"/>
            <a:endParaRPr lang="pt-BR" sz="2400" i="1" dirty="0" smtClean="0"/>
          </a:p>
          <a:p>
            <a:pPr algn="just"/>
            <a:r>
              <a:rPr lang="es-ES" sz="2400" b="1" i="1" dirty="0" smtClean="0"/>
              <a:t>Estudio. </a:t>
            </a:r>
          </a:p>
          <a:p>
            <a:pPr algn="just"/>
            <a:r>
              <a:rPr lang="es-ES" sz="2400" dirty="0" smtClean="0"/>
              <a:t>Incluye un tiempo para el estudio de la Biblia. Esta reunión se destina más para el ensayo que para la predicación, y las presentaciones deben durar, más o menos, unos veinte minutos.</a:t>
            </a:r>
            <a:endParaRPr lang="pt-BR" sz="2400" i="1" dirty="0" smtClean="0"/>
          </a:p>
          <a:p>
            <a:pPr algn="just"/>
            <a:endParaRPr lang="pt-BR" sz="2200" i="1" dirty="0" smtClean="0"/>
          </a:p>
          <a:p>
            <a:pPr algn="just"/>
            <a:endParaRPr lang="pt-BR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2699792" y="1412776"/>
            <a:ext cx="61206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i="1" dirty="0" smtClean="0"/>
              <a:t>Compartir. </a:t>
            </a:r>
          </a:p>
          <a:p>
            <a:pPr algn="just"/>
            <a:r>
              <a:rPr lang="es-ES" sz="2400" dirty="0" smtClean="0"/>
              <a:t>Reunión de oración ofrece tiempo para el testimonio personal, para reflexiones </a:t>
            </a:r>
            <a:r>
              <a:rPr lang="pt-BR" sz="2400" dirty="0" smtClean="0"/>
              <a:t>y para compartir.</a:t>
            </a:r>
          </a:p>
          <a:p>
            <a:pPr algn="just"/>
            <a:endParaRPr lang="pt-BR" sz="2400" dirty="0" smtClean="0"/>
          </a:p>
          <a:p>
            <a:pPr algn="just"/>
            <a:endParaRPr lang="pt-BR" sz="2400" dirty="0" smtClean="0"/>
          </a:p>
          <a:p>
            <a:pPr algn="just"/>
            <a:r>
              <a:rPr lang="es-ES" sz="2400" b="1" i="1" dirty="0" smtClean="0"/>
              <a:t>Oración</a:t>
            </a:r>
            <a:r>
              <a:rPr lang="es-ES" sz="2400" dirty="0" smtClean="0"/>
              <a:t>.</a:t>
            </a:r>
          </a:p>
          <a:p>
            <a:pPr algn="just"/>
            <a:r>
              <a:rPr lang="es-ES" sz="2400" dirty="0" smtClean="0"/>
              <a:t> Las oraciones deben ser cortas y directas. Déjense las largas y cansadoras peticiones para la cámara privada</a:t>
            </a:r>
            <a:r>
              <a:rPr lang="pt-BR" sz="2400" dirty="0" smtClean="0"/>
              <a:t>.</a:t>
            </a:r>
            <a:endParaRPr lang="pt-BR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771800" y="689208"/>
            <a:ext cx="590465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b="1" dirty="0" smtClean="0"/>
          </a:p>
          <a:p>
            <a:pPr algn="just"/>
            <a:r>
              <a:rPr lang="es-ES" sz="2200" dirty="0" smtClean="0"/>
              <a:t>Visitar a los miembros es vital para el fortalecimiento y el crecimiento </a:t>
            </a:r>
            <a:r>
              <a:rPr lang="pt-BR" sz="2200" dirty="0" smtClean="0"/>
              <a:t>espiritual.</a:t>
            </a:r>
          </a:p>
          <a:p>
            <a:pPr algn="just"/>
            <a:endParaRPr lang="pt-BR" sz="2400" b="1" dirty="0" smtClean="0"/>
          </a:p>
          <a:p>
            <a:pPr algn="just"/>
            <a:endParaRPr lang="pt-BR" sz="2400" b="1" dirty="0" smtClean="0"/>
          </a:p>
          <a:p>
            <a:pPr algn="just"/>
            <a:endParaRPr lang="pt-BR" sz="2400" b="1" dirty="0" smtClean="0"/>
          </a:p>
          <a:p>
            <a:pPr algn="just"/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2771800" y="1815782"/>
            <a:ext cx="612068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dirty="0" smtClean="0"/>
              <a:t>Siete sugerencias para transformar las </a:t>
            </a:r>
            <a:r>
              <a:rPr lang="pt-BR" sz="2200" dirty="0" smtClean="0"/>
              <a:t>visitas </a:t>
            </a:r>
            <a:r>
              <a:rPr lang="pt-BR" sz="2200" dirty="0" err="1" smtClean="0"/>
              <a:t>en</a:t>
            </a:r>
            <a:r>
              <a:rPr lang="pt-BR" sz="2200" dirty="0" smtClean="0"/>
              <a:t> una </a:t>
            </a:r>
            <a:r>
              <a:rPr lang="pt-BR" sz="2200" dirty="0" err="1" smtClean="0"/>
              <a:t>bendición</a:t>
            </a:r>
            <a:r>
              <a:rPr lang="pt-BR" sz="2200" dirty="0" smtClean="0"/>
              <a:t>.</a:t>
            </a:r>
          </a:p>
          <a:p>
            <a:endParaRPr lang="pt-BR" sz="2200" dirty="0" smtClean="0"/>
          </a:p>
          <a:p>
            <a:pPr>
              <a:buFont typeface="Arial" pitchFamily="34" charset="0"/>
              <a:buChar char="•"/>
            </a:pPr>
            <a:r>
              <a:rPr lang="es-ES" sz="2200" b="1" i="1" dirty="0" smtClean="0"/>
              <a:t>Prepárese- </a:t>
            </a:r>
            <a:r>
              <a:rPr lang="es-ES" sz="2200" dirty="0" smtClean="0"/>
              <a:t>Ore para que Dios dirija sus palabras a fin de que sea una bendición en el hogar.</a:t>
            </a:r>
          </a:p>
          <a:p>
            <a:pPr>
              <a:buFont typeface="Arial" pitchFamily="34" charset="0"/>
              <a:buChar char="•"/>
            </a:pPr>
            <a:endParaRPr lang="es-ES" sz="2200" b="1" i="1" dirty="0" smtClean="0"/>
          </a:p>
          <a:p>
            <a:pPr>
              <a:buFont typeface="Arial" pitchFamily="34" charset="0"/>
              <a:buChar char="•"/>
            </a:pPr>
            <a:r>
              <a:rPr lang="pt-BR" sz="2200" b="1" i="1" dirty="0" err="1" smtClean="0"/>
              <a:t>Sea</a:t>
            </a:r>
            <a:r>
              <a:rPr lang="pt-BR" sz="2200" b="1" i="1" dirty="0" smtClean="0"/>
              <a:t> amigo-</a:t>
            </a:r>
            <a:r>
              <a:rPr lang="es-ES" sz="2200" dirty="0" smtClean="0"/>
              <a:t> Sea sociable e incluya a todos los de la familia en la </a:t>
            </a:r>
            <a:r>
              <a:rPr lang="pt-BR" sz="2200" dirty="0" err="1" smtClean="0"/>
              <a:t>conversación</a:t>
            </a:r>
            <a:endParaRPr lang="pt-BR" sz="2200" dirty="0" smtClean="0"/>
          </a:p>
          <a:p>
            <a:pPr>
              <a:buFont typeface="Arial" pitchFamily="34" charset="0"/>
              <a:buChar char="•"/>
            </a:pPr>
            <a:endParaRPr lang="pt-BR" sz="2200" b="1" i="1" dirty="0" smtClean="0"/>
          </a:p>
          <a:p>
            <a:pPr>
              <a:buFont typeface="Arial" pitchFamily="34" charset="0"/>
              <a:buChar char="•"/>
            </a:pPr>
            <a:r>
              <a:rPr lang="es-ES" sz="2200" b="1" i="1" dirty="0" smtClean="0"/>
              <a:t>Lea- </a:t>
            </a:r>
            <a:r>
              <a:rPr lang="pt-BR" sz="2200" dirty="0" err="1" smtClean="0"/>
              <a:t>lea</a:t>
            </a:r>
            <a:r>
              <a:rPr lang="pt-BR" sz="2200" dirty="0" smtClean="0"/>
              <a:t> o comente um </a:t>
            </a:r>
            <a:r>
              <a:rPr lang="pt-BR" sz="2200" dirty="0" err="1" smtClean="0"/>
              <a:t>pasaje</a:t>
            </a:r>
            <a:r>
              <a:rPr lang="pt-BR" sz="2200" dirty="0" smtClean="0"/>
              <a:t> bíblico.</a:t>
            </a:r>
          </a:p>
          <a:p>
            <a:pPr>
              <a:buFont typeface="Arial" pitchFamily="34" charset="0"/>
              <a:buChar char="•"/>
            </a:pPr>
            <a:endParaRPr lang="es-ES" sz="2200" b="1" i="1" dirty="0" smtClean="0"/>
          </a:p>
          <a:p>
            <a:pPr>
              <a:buFont typeface="Arial" pitchFamily="34" charset="0"/>
              <a:buChar char="•"/>
            </a:pPr>
            <a:r>
              <a:rPr lang="pt-BR" sz="2200" b="1" i="1" dirty="0" err="1" smtClean="0"/>
              <a:t>Haga</a:t>
            </a:r>
            <a:r>
              <a:rPr lang="pt-BR" sz="2200" b="1" i="1" dirty="0" smtClean="0"/>
              <a:t> </a:t>
            </a:r>
            <a:r>
              <a:rPr lang="pt-BR" sz="2200" b="1" i="1" dirty="0" err="1" smtClean="0"/>
              <a:t>preguntas</a:t>
            </a:r>
            <a:r>
              <a:rPr lang="pt-BR" sz="2200" b="1" i="1" dirty="0" smtClean="0"/>
              <a:t>- </a:t>
            </a:r>
            <a:r>
              <a:rPr lang="es-ES" sz="2200" dirty="0" smtClean="0"/>
              <a:t>Pregunte si hay alguna solicitud de oración</a:t>
            </a:r>
            <a:endParaRPr lang="pt-BR" sz="2200" b="1" i="1" dirty="0" smtClean="0"/>
          </a:p>
        </p:txBody>
      </p:sp>
      <p:sp>
        <p:nvSpPr>
          <p:cNvPr id="5" name="Retângulo 4"/>
          <p:cNvSpPr/>
          <p:nvPr/>
        </p:nvSpPr>
        <p:spPr>
          <a:xfrm>
            <a:off x="4211960" y="404664"/>
            <a:ext cx="2448271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400" b="1" dirty="0" smtClean="0"/>
              <a:t>VISITACIÓN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2699792" y="764704"/>
            <a:ext cx="612068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sz="2200" b="1" i="1" dirty="0" smtClean="0"/>
              <a:t>Ore- </a:t>
            </a:r>
            <a:r>
              <a:rPr lang="es-ES" sz="2400" dirty="0" smtClean="0"/>
              <a:t>Ore específicamente por los pedidos y las</a:t>
            </a:r>
          </a:p>
          <a:p>
            <a:pPr algn="just"/>
            <a:r>
              <a:rPr lang="es-ES" sz="2400" dirty="0" smtClean="0"/>
              <a:t>preocupaciones que fueron mencionadas, recordando los que fueron </a:t>
            </a:r>
            <a:r>
              <a:rPr lang="pt-BR" sz="2400" dirty="0" smtClean="0"/>
              <a:t>mencionados por </a:t>
            </a:r>
            <a:r>
              <a:rPr lang="pt-BR" sz="2400" dirty="0" err="1" smtClean="0"/>
              <a:t>nombre</a:t>
            </a:r>
            <a:r>
              <a:rPr lang="pt-BR" sz="2400" dirty="0" smtClean="0"/>
              <a:t>.</a:t>
            </a:r>
            <a:endParaRPr lang="es-ES" sz="2200" b="1" i="1" dirty="0" smtClean="0"/>
          </a:p>
          <a:p>
            <a:pPr algn="just">
              <a:buFont typeface="Arial" pitchFamily="34" charset="0"/>
              <a:buChar char="•"/>
            </a:pPr>
            <a:endParaRPr lang="es-ES" sz="2200" b="1" i="1" dirty="0" smtClean="0"/>
          </a:p>
          <a:p>
            <a:pPr algn="just">
              <a:buFont typeface="Arial" pitchFamily="34" charset="0"/>
              <a:buChar char="•"/>
            </a:pPr>
            <a:r>
              <a:rPr lang="pt-BR" sz="2200" b="1" i="1" dirty="0" smtClean="0"/>
              <a:t>Salga- </a:t>
            </a:r>
            <a:r>
              <a:rPr lang="es-ES" sz="2400" dirty="0" smtClean="0"/>
              <a:t>Salga inmediatamente, mientras el tono espiritual de la oración todavía se está sintiendo.</a:t>
            </a:r>
            <a:endParaRPr lang="pt-BR" sz="2200" b="1" i="1" dirty="0" smtClean="0"/>
          </a:p>
          <a:p>
            <a:pPr algn="just">
              <a:buFont typeface="Arial" pitchFamily="34" charset="0"/>
              <a:buChar char="•"/>
            </a:pPr>
            <a:endParaRPr lang="pt-BR" sz="2200" b="1" i="1" dirty="0" smtClean="0"/>
          </a:p>
          <a:p>
            <a:pPr algn="just">
              <a:buFont typeface="Arial" pitchFamily="34" charset="0"/>
              <a:buChar char="•"/>
            </a:pPr>
            <a:r>
              <a:rPr lang="es-ES" sz="2200" b="1" i="1" dirty="0" smtClean="0"/>
              <a:t>Escriba. </a:t>
            </a:r>
            <a:r>
              <a:rPr lang="es-ES" sz="2200" dirty="0" smtClean="0"/>
              <a:t>Después de la visita, prepare un resumen escrito de la visita, incluyendo los nombres de los que participaron.</a:t>
            </a:r>
            <a:endParaRPr lang="pt-BR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771800" y="761791"/>
            <a:ext cx="604867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400" b="1" dirty="0" smtClean="0"/>
          </a:p>
          <a:p>
            <a:pPr algn="just"/>
            <a:endParaRPr lang="pt-BR" sz="1400" b="1" dirty="0" smtClean="0"/>
          </a:p>
          <a:p>
            <a:pPr algn="just"/>
            <a:r>
              <a:rPr lang="pt-BR" sz="2000" dirty="0" err="1" smtClean="0"/>
              <a:t>Incluyen</a:t>
            </a:r>
            <a:r>
              <a:rPr lang="pt-BR" sz="2000" dirty="0" smtClean="0"/>
              <a:t> </a:t>
            </a:r>
            <a:r>
              <a:rPr lang="pt-BR" sz="2000" dirty="0" err="1" smtClean="0"/>
              <a:t>cuatro</a:t>
            </a:r>
            <a:r>
              <a:rPr lang="pt-BR" sz="2000" dirty="0" smtClean="0"/>
              <a:t> partes básicas:</a:t>
            </a:r>
          </a:p>
          <a:p>
            <a:pPr algn="just"/>
            <a:endParaRPr lang="pt-BR" sz="2000" b="1" dirty="0" smtClean="0"/>
          </a:p>
          <a:p>
            <a:pPr algn="just"/>
            <a:r>
              <a:rPr lang="es-ES" sz="2000" b="1" i="1" dirty="0" smtClean="0"/>
              <a:t>Compartir.  </a:t>
            </a:r>
            <a:r>
              <a:rPr lang="es-ES" sz="2000" dirty="0" smtClean="0"/>
              <a:t>Ellos cuentan  las alegrías, las bendiciones y los problemas de forma natural.</a:t>
            </a:r>
          </a:p>
          <a:p>
            <a:pPr algn="just"/>
            <a:endParaRPr lang="es-ES" sz="1000" dirty="0" smtClean="0"/>
          </a:p>
          <a:p>
            <a:pPr algn="just"/>
            <a:r>
              <a:rPr lang="es-ES" sz="2000" b="1" i="1" dirty="0" smtClean="0"/>
              <a:t>Alabanza. </a:t>
            </a:r>
            <a:r>
              <a:rPr lang="es-ES" sz="2000" dirty="0" smtClean="0"/>
              <a:t>Himnos de alabanza son cantados de acuerdo con las situaciones que las personas están enfrentando o de acuerdo con el tema de estudio de aquella noche.</a:t>
            </a:r>
          </a:p>
          <a:p>
            <a:pPr algn="just"/>
            <a:endParaRPr lang="es-ES" sz="1000" dirty="0" smtClean="0"/>
          </a:p>
          <a:p>
            <a:pPr algn="just"/>
            <a:r>
              <a:rPr lang="es-ES" sz="2000" b="1" i="1" dirty="0" smtClean="0"/>
              <a:t>Estudio. </a:t>
            </a:r>
            <a:r>
              <a:rPr lang="es-ES" sz="2000" dirty="0" smtClean="0"/>
              <a:t>El grupo puede elegir un libro o un pasaje de la Biblia </a:t>
            </a:r>
            <a:r>
              <a:rPr lang="pt-BR" sz="2000" dirty="0" smtClean="0"/>
              <a:t>que </a:t>
            </a:r>
            <a:r>
              <a:rPr lang="pt-BR" sz="2000" dirty="0" err="1" smtClean="0"/>
              <a:t>desee</a:t>
            </a:r>
            <a:r>
              <a:rPr lang="pt-BR" sz="2000" dirty="0" smtClean="0"/>
              <a:t> </a:t>
            </a:r>
            <a:r>
              <a:rPr lang="pt-BR" sz="2000" dirty="0" err="1" smtClean="0"/>
              <a:t>estudiar</a:t>
            </a:r>
            <a:r>
              <a:rPr lang="pt-BR" sz="2000" dirty="0" smtClean="0"/>
              <a:t> </a:t>
            </a:r>
            <a:r>
              <a:rPr lang="pt-BR" sz="2000" dirty="0" err="1" smtClean="0"/>
              <a:t>anticipadamente</a:t>
            </a:r>
            <a:r>
              <a:rPr lang="pt-BR" sz="2000" dirty="0" smtClean="0"/>
              <a:t>.</a:t>
            </a:r>
          </a:p>
          <a:p>
            <a:pPr algn="just"/>
            <a:endParaRPr lang="pt-BR" sz="1000" dirty="0" smtClean="0"/>
          </a:p>
          <a:p>
            <a:pPr algn="just"/>
            <a:r>
              <a:rPr lang="es-ES" sz="2000" b="1" i="1" dirty="0" smtClean="0"/>
              <a:t>Oración. </a:t>
            </a:r>
            <a:r>
              <a:rPr lang="es-ES" sz="2000" dirty="0" smtClean="0"/>
              <a:t>El grupo, comúnmente, mantiene una lista de oración.</a:t>
            </a:r>
          </a:p>
          <a:p>
            <a:pPr algn="just"/>
            <a:endParaRPr lang="es-ES" sz="1000" dirty="0" smtClean="0"/>
          </a:p>
          <a:p>
            <a:pPr algn="just"/>
            <a:r>
              <a:rPr lang="es-ES" sz="2000" b="1" i="1" dirty="0" smtClean="0"/>
              <a:t>Ministerio /Acción misionera</a:t>
            </a:r>
            <a:r>
              <a:rPr lang="es-ES" sz="2000" dirty="0" smtClean="0"/>
              <a:t>. De manera totalmente intencional, el grupo busca invitar e incluir a los no miembros en el grupo </a:t>
            </a:r>
            <a:r>
              <a:rPr lang="pt-BR" sz="2000" dirty="0" err="1" smtClean="0"/>
              <a:t>pequeño</a:t>
            </a:r>
            <a:r>
              <a:rPr lang="pt-BR" sz="2000" dirty="0" smtClean="0"/>
              <a:t>.</a:t>
            </a:r>
            <a:endParaRPr lang="es-ES" sz="2000" dirty="0" smtClean="0"/>
          </a:p>
          <a:p>
            <a:pPr algn="just"/>
            <a:endParaRPr lang="pt-BR" sz="2400" b="1" dirty="0" smtClean="0"/>
          </a:p>
          <a:p>
            <a:pPr algn="just"/>
            <a:endParaRPr lang="pt-BR" sz="2400" b="1" dirty="0" smtClean="0"/>
          </a:p>
          <a:p>
            <a:pPr algn="just"/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3491880" y="476672"/>
            <a:ext cx="432048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400" b="1" dirty="0" smtClean="0"/>
              <a:t>GRUPOS PEQUEÑOS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555776" y="908720"/>
            <a:ext cx="60486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/>
              <a:t>Los grupos pequeños también pueden reunirse en la iglesia</a:t>
            </a:r>
          </a:p>
          <a:p>
            <a:pPr algn="just"/>
            <a:endParaRPr lang="es-ES" sz="2000" i="1" dirty="0" smtClean="0"/>
          </a:p>
          <a:p>
            <a:pPr algn="just"/>
            <a:r>
              <a:rPr lang="pt-BR" sz="2000" b="1" i="1" dirty="0" smtClean="0"/>
              <a:t>Grupos de </a:t>
            </a:r>
            <a:r>
              <a:rPr lang="pt-BR" sz="2000" b="1" i="1" dirty="0" err="1" smtClean="0"/>
              <a:t>Escuela</a:t>
            </a:r>
            <a:r>
              <a:rPr lang="pt-BR" sz="2000" b="1" i="1" dirty="0" smtClean="0"/>
              <a:t> </a:t>
            </a:r>
            <a:r>
              <a:rPr lang="pt-BR" sz="2000" b="1" i="1" dirty="0" err="1" smtClean="0"/>
              <a:t>Sabática</a:t>
            </a:r>
            <a:r>
              <a:rPr lang="pt-BR" sz="2000" b="1" i="1" dirty="0" smtClean="0"/>
              <a:t>.</a:t>
            </a:r>
            <a:r>
              <a:rPr lang="pt-BR" sz="2000" b="1" dirty="0" smtClean="0"/>
              <a:t> </a:t>
            </a:r>
            <a:r>
              <a:rPr lang="pt-BR" sz="2000" dirty="0" err="1" smtClean="0"/>
              <a:t>Ese</a:t>
            </a:r>
            <a:r>
              <a:rPr lang="pt-BR" sz="2000" dirty="0" smtClean="0"/>
              <a:t> ambiente </a:t>
            </a:r>
            <a:r>
              <a:rPr lang="es-ES" sz="2000" dirty="0" smtClean="0"/>
              <a:t>favorece el testimonio, el servicio y los programas sociales fuera del programa regular de la Escuela Sabática.</a:t>
            </a:r>
          </a:p>
          <a:p>
            <a:pPr algn="just"/>
            <a:endParaRPr lang="es-ES" sz="2000" dirty="0" smtClean="0"/>
          </a:p>
          <a:p>
            <a:pPr algn="just"/>
            <a:r>
              <a:rPr lang="pt-BR" sz="2000" b="1" i="1" dirty="0" smtClean="0"/>
              <a:t>Grupos de </a:t>
            </a:r>
            <a:r>
              <a:rPr lang="pt-BR" sz="2000" b="1" i="1" dirty="0" err="1" smtClean="0"/>
              <a:t>seminarios</a:t>
            </a:r>
            <a:r>
              <a:rPr lang="pt-BR" sz="2000" b="1" i="1" dirty="0" smtClean="0"/>
              <a:t>.</a:t>
            </a:r>
            <a:r>
              <a:rPr lang="es-ES" sz="2000" b="1" dirty="0" smtClean="0"/>
              <a:t> </a:t>
            </a:r>
            <a:r>
              <a:rPr lang="es-ES" sz="2000" dirty="0" smtClean="0"/>
              <a:t>la iglesia puede patrocinar un </a:t>
            </a:r>
            <a:r>
              <a:rPr lang="pt-BR" sz="2000" dirty="0" smtClean="0"/>
              <a:t>programa regular de </a:t>
            </a:r>
            <a:r>
              <a:rPr lang="pt-BR" sz="2000" dirty="0" err="1" smtClean="0"/>
              <a:t>seminarios</a:t>
            </a:r>
            <a:r>
              <a:rPr lang="pt-BR" sz="2000" dirty="0" smtClean="0"/>
              <a:t> de </a:t>
            </a:r>
            <a:r>
              <a:rPr lang="pt-BR" sz="2000" dirty="0" err="1" smtClean="0"/>
              <a:t>la</a:t>
            </a:r>
            <a:r>
              <a:rPr lang="pt-BR" sz="2000" dirty="0" smtClean="0"/>
              <a:t> vida familiar, cursos para </a:t>
            </a:r>
            <a:r>
              <a:rPr lang="es-ES" sz="2000" dirty="0" smtClean="0"/>
              <a:t>padres, seminarios para lidiar con el pesar, clases de estudios de la Biblia y otros programas enfocados en la salud física, mental y </a:t>
            </a:r>
            <a:r>
              <a:rPr lang="pt-BR" sz="2000" dirty="0" smtClean="0"/>
              <a:t>espiritual.</a:t>
            </a:r>
            <a:endParaRPr lang="pt-BR" sz="2000" i="1" dirty="0" smtClean="0"/>
          </a:p>
          <a:p>
            <a:pPr algn="just"/>
            <a:endParaRPr lang="pt-BR" sz="2000" i="1" dirty="0" smtClean="0"/>
          </a:p>
          <a:p>
            <a:pPr algn="just"/>
            <a:r>
              <a:rPr lang="es-ES" sz="2000" b="1" i="1" dirty="0" smtClean="0"/>
              <a:t>Grupos de apoyo. </a:t>
            </a:r>
            <a:r>
              <a:rPr lang="es-ES" sz="2000" dirty="0" smtClean="0"/>
              <a:t>Los grupos de apoyo están centralizados en</a:t>
            </a:r>
          </a:p>
          <a:p>
            <a:pPr algn="just"/>
            <a:r>
              <a:rPr lang="es-ES" sz="2000" dirty="0" smtClean="0"/>
              <a:t>personas con las mismas necesidades y preocupaciones.</a:t>
            </a:r>
          </a:p>
          <a:p>
            <a:pPr algn="just"/>
            <a:endParaRPr lang="es-ES" sz="2000" dirty="0" smtClean="0"/>
          </a:p>
          <a:p>
            <a:pPr algn="just"/>
            <a:endParaRPr lang="pt-BR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768</Words>
  <Application>Microsoft Office PowerPoint</Application>
  <PresentationFormat>Apresentação na tela (4:3)</PresentationFormat>
  <Paragraphs>82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selma.luz</dc:creator>
  <cp:lastModifiedBy>selma.luz</cp:lastModifiedBy>
  <cp:revision>13</cp:revision>
  <dcterms:created xsi:type="dcterms:W3CDTF">2013-10-25T14:51:05Z</dcterms:created>
  <dcterms:modified xsi:type="dcterms:W3CDTF">2013-12-05T12:11:09Z</dcterms:modified>
</cp:coreProperties>
</file>