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8" r:id="rId7"/>
    <p:sldId id="269" r:id="rId8"/>
    <p:sldId id="265" r:id="rId9"/>
    <p:sldId id="259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DCDF3-B4AF-4245-93EA-5CC607E458C9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211C-81C2-4C47-91BD-B0E7F9F7E0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786050" y="571480"/>
            <a:ext cx="6000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Y, con el propósito de aconsejar e incentivar </a:t>
            </a:r>
            <a:r>
              <a:rPr lang="es-ES" sz="2400" dirty="0" err="1" smtClean="0"/>
              <a:t>undicen</a:t>
            </a:r>
            <a:r>
              <a:rPr lang="es-ES" sz="2400" dirty="0" smtClean="0"/>
              <a:t> su experiencia con Dios y avancen en el cumplimiento de la misión evangélica, realiza las siguientes recomendaciones:</a:t>
            </a:r>
          </a:p>
          <a:p>
            <a:pPr algn="just"/>
            <a:endParaRPr lang="es-ES" sz="2400" dirty="0" smtClean="0"/>
          </a:p>
          <a:p>
            <a:pPr marL="457200" indent="-457200" algn="just">
              <a:buAutoNum type="arabicPeriod"/>
            </a:pPr>
            <a:r>
              <a:rPr lang="es-ES" sz="2400" i="1" dirty="0" smtClean="0"/>
              <a:t>Vida de santificación. </a:t>
            </a:r>
            <a:r>
              <a:rPr lang="es-ES" sz="2400" dirty="0" smtClean="0"/>
              <a:t>El cristiano es llamado a consagrar a Dios todos los aspectos de su vida.</a:t>
            </a:r>
          </a:p>
          <a:p>
            <a:pPr marL="457200" indent="-457200" algn="just">
              <a:buAutoNum type="arabicPeriod"/>
            </a:pPr>
            <a:endParaRPr lang="es-ES" sz="2400" dirty="0" smtClean="0"/>
          </a:p>
          <a:p>
            <a:pPr algn="just"/>
            <a:r>
              <a:rPr lang="es-ES" sz="2400" dirty="0" smtClean="0"/>
              <a:t>2. </a:t>
            </a:r>
            <a:r>
              <a:rPr lang="es-ES" sz="2400" i="1" dirty="0" smtClean="0"/>
              <a:t>Crecimiento espiritual. </a:t>
            </a:r>
            <a:r>
              <a:rPr lang="es-ES" sz="2400" dirty="0" smtClean="0"/>
              <a:t>La santificación implica un continuo proceso de crecimiento espiritual por la gracia de Dios en Jesús, a través de la comunión personal con él por</a:t>
            </a:r>
          </a:p>
          <a:p>
            <a:pPr algn="just"/>
            <a:r>
              <a:rPr lang="es-ES" sz="2400" dirty="0" smtClean="0"/>
              <a:t>el estudio de la Biblia, por la práctica de la oración y por el </a:t>
            </a:r>
            <a:r>
              <a:rPr lang="pt-BR" sz="2400" dirty="0" err="1" smtClean="0"/>
              <a:t>testimonio</a:t>
            </a:r>
            <a:r>
              <a:rPr lang="pt-BR" sz="2400" dirty="0" smtClean="0"/>
              <a:t> </a:t>
            </a:r>
            <a:r>
              <a:rPr lang="pt-BR" sz="2400" dirty="0" err="1" smtClean="0"/>
              <a:t>personal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928926" y="500042"/>
            <a:ext cx="57150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3. </a:t>
            </a:r>
            <a:r>
              <a:rPr lang="pt-BR" sz="2400" i="1" dirty="0" smtClean="0"/>
              <a:t>Pureza moral. </a:t>
            </a:r>
            <a:r>
              <a:rPr lang="es-ES" sz="2400" dirty="0" smtClean="0"/>
              <a:t>El cristiano debe evitar y rechazar todo lo que pueda contaminar su mente y su vida, llevándolo a pecar.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4. </a:t>
            </a:r>
            <a:r>
              <a:rPr lang="es-ES" sz="2400" i="1" dirty="0" smtClean="0"/>
              <a:t>Recreación y medios de comunicación. </a:t>
            </a:r>
            <a:r>
              <a:rPr lang="es-ES" sz="2400" dirty="0" smtClean="0"/>
              <a:t>Siguiendo el principio de la pureza moral, el cristiano debe evitar libros y revistas, programas de radio, televisión, Internet o cualquier otro tipo de medio, juegos o equipamientos modernos cuyo contenido pueda contaminar su mente y </a:t>
            </a:r>
            <a:r>
              <a:rPr lang="pt-BR" sz="2400" dirty="0" err="1" smtClean="0"/>
              <a:t>su</a:t>
            </a:r>
            <a:r>
              <a:rPr lang="pt-BR" sz="2400" dirty="0" smtClean="0"/>
              <a:t> </a:t>
            </a:r>
            <a:r>
              <a:rPr lang="pt-BR" sz="2400" dirty="0" err="1" smtClean="0"/>
              <a:t>corazón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5. </a:t>
            </a:r>
            <a:r>
              <a:rPr lang="pt-BR" sz="2400" i="1" dirty="0" smtClean="0"/>
              <a:t>Vestimenta</a:t>
            </a:r>
            <a:r>
              <a:rPr lang="pt-BR" sz="2400" dirty="0" smtClean="0"/>
              <a:t>. La vestimenta </a:t>
            </a:r>
            <a:r>
              <a:rPr lang="pt-BR" sz="2400" dirty="0" err="1" smtClean="0"/>
              <a:t>cristiana</a:t>
            </a:r>
            <a:r>
              <a:rPr lang="pt-BR" sz="2400" dirty="0" smtClean="0"/>
              <a:t> </a:t>
            </a:r>
            <a:r>
              <a:rPr lang="pt-BR" sz="2400" dirty="0" err="1" smtClean="0"/>
              <a:t>es</a:t>
            </a:r>
            <a:r>
              <a:rPr lang="pt-BR" sz="2400" dirty="0" smtClean="0"/>
              <a:t> claramente </a:t>
            </a:r>
            <a:r>
              <a:rPr lang="es-ES" sz="2400" dirty="0" smtClean="0"/>
              <a:t>orientada en las Escrituras por el principio de la modestia y la belleza interior, que implican el buen gusto con decoro.</a:t>
            </a:r>
            <a:endParaRPr lang="pt-B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714612" y="428604"/>
            <a:ext cx="621510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6. </a:t>
            </a:r>
            <a:r>
              <a:rPr lang="es-ES" sz="2400" i="1" dirty="0" smtClean="0"/>
              <a:t>Joyas y adornos. </a:t>
            </a:r>
            <a:r>
              <a:rPr lang="es-ES" sz="2400" dirty="0" smtClean="0"/>
              <a:t>1 Timoteo 2:9 y 1 Pedro 3:3, dejan bien en claro que el cristiano debe abstenerse del uso de joyas y de otros adornos, como </a:t>
            </a:r>
            <a:r>
              <a:rPr lang="es-ES" sz="2400" i="1" dirty="0" err="1" smtClean="0"/>
              <a:t>bijouterie</a:t>
            </a:r>
            <a:r>
              <a:rPr lang="es-ES" sz="2400" i="1" dirty="0" smtClean="0"/>
              <a:t> </a:t>
            </a:r>
            <a:r>
              <a:rPr lang="es-ES" sz="2400" dirty="0" smtClean="0"/>
              <a:t>y </a:t>
            </a:r>
            <a:r>
              <a:rPr lang="es-ES" sz="2400" i="1" dirty="0" err="1" smtClean="0"/>
              <a:t>piercing</a:t>
            </a:r>
            <a:r>
              <a:rPr lang="es-ES" sz="2400" i="1" dirty="0" smtClean="0"/>
              <a:t>, y de tatuajes (</a:t>
            </a:r>
            <a:r>
              <a:rPr lang="es-ES" sz="2400" i="1" dirty="0" err="1" smtClean="0"/>
              <a:t>Lev.</a:t>
            </a:r>
            <a:r>
              <a:rPr lang="es-ES" sz="2400" i="1" dirty="0" smtClean="0"/>
              <a:t> 19:28).</a:t>
            </a:r>
          </a:p>
          <a:p>
            <a:pPr algn="just"/>
            <a:endParaRPr lang="es-ES" sz="2400" i="1" dirty="0" smtClean="0"/>
          </a:p>
          <a:p>
            <a:pPr algn="just"/>
            <a:r>
              <a:rPr lang="pt-BR" sz="2400" dirty="0" smtClean="0"/>
              <a:t>7. </a:t>
            </a:r>
            <a:r>
              <a:rPr lang="pt-BR" sz="2400" i="1" dirty="0" err="1" smtClean="0"/>
              <a:t>Sexualidad</a:t>
            </a:r>
            <a:r>
              <a:rPr lang="pt-BR" sz="2400" i="1" dirty="0" smtClean="0"/>
              <a:t> humana.</a:t>
            </a:r>
            <a:r>
              <a:rPr lang="pt-BR" sz="2400" dirty="0" smtClean="0"/>
              <a:t> La </a:t>
            </a:r>
            <a:r>
              <a:rPr lang="es-ES" sz="2400" dirty="0" smtClean="0"/>
              <a:t>Biblia deja en claro que la sexualidad </a:t>
            </a:r>
            <a:r>
              <a:rPr lang="pt-BR" sz="2400" dirty="0" err="1" smtClean="0"/>
              <a:t>debe</a:t>
            </a:r>
            <a:r>
              <a:rPr lang="pt-BR" sz="2400" dirty="0" smtClean="0"/>
              <a:t> ser </a:t>
            </a:r>
            <a:r>
              <a:rPr lang="pt-BR" sz="2400" dirty="0" err="1" smtClean="0"/>
              <a:t>ejercida</a:t>
            </a:r>
            <a:r>
              <a:rPr lang="pt-BR" sz="2400" dirty="0" smtClean="0"/>
              <a:t> com </a:t>
            </a:r>
            <a:r>
              <a:rPr lang="es-ES" sz="2400" dirty="0" smtClean="0"/>
              <a:t>respeto, fidelidad, amor y consideración por las necesidades </a:t>
            </a:r>
            <a:r>
              <a:rPr lang="pt-BR" sz="2400" dirty="0" err="1" smtClean="0"/>
              <a:t>del</a:t>
            </a:r>
            <a:r>
              <a:rPr lang="pt-BR" sz="2400" dirty="0" smtClean="0"/>
              <a:t> </a:t>
            </a:r>
            <a:r>
              <a:rPr lang="pt-BR" sz="2400" dirty="0" err="1" smtClean="0"/>
              <a:t>cónyuge</a:t>
            </a:r>
            <a:r>
              <a:rPr lang="pt-BR" sz="2400" dirty="0" smtClean="0"/>
              <a:t>.</a:t>
            </a:r>
          </a:p>
          <a:p>
            <a:pPr algn="just"/>
            <a:endParaRPr lang="pt-BR" sz="2400" i="1" dirty="0" smtClean="0"/>
          </a:p>
          <a:p>
            <a:pPr algn="just"/>
            <a:r>
              <a:rPr lang="pt-BR" sz="2400" dirty="0" smtClean="0"/>
              <a:t>8. </a:t>
            </a:r>
            <a:r>
              <a:rPr lang="pt-BR" sz="2400" i="1" dirty="0" err="1" smtClean="0"/>
              <a:t>Salud</a:t>
            </a:r>
            <a:r>
              <a:rPr lang="pt-BR" sz="2400" i="1" dirty="0" smtClean="0"/>
              <a:t>. </a:t>
            </a:r>
            <a:r>
              <a:rPr lang="es-ES" sz="2400" dirty="0" smtClean="0"/>
              <a:t>El cuidado del cuerpo y de la salud forma parte de la restauración de la imagen de</a:t>
            </a:r>
          </a:p>
          <a:p>
            <a:pPr algn="just"/>
            <a:r>
              <a:rPr lang="es-ES" sz="2400" dirty="0" smtClean="0"/>
              <a:t>Dios en el hombre: “Dios quiere que alcancemos al ideal de perfección hecho posible para nosotros por el don de </a:t>
            </a:r>
            <a:r>
              <a:rPr lang="pt-BR" sz="2400" dirty="0" smtClean="0"/>
              <a:t>Cristo.</a:t>
            </a:r>
            <a:endParaRPr lang="es-ES" sz="2400" i="1" dirty="0" smtClean="0"/>
          </a:p>
          <a:p>
            <a:pPr algn="just"/>
            <a:endParaRPr lang="es-ES" sz="2400" i="1" dirty="0" smtClean="0"/>
          </a:p>
          <a:p>
            <a:pPr algn="just"/>
            <a:endParaRPr 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843808" y="2060848"/>
            <a:ext cx="6048672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ES" sz="2400" b="1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Evangelizar es compartir el evangelio y llevar a otros a que acepten a Jesús como su Salvador personal, aceptarlo como su Señor que pronto regresará y unir su vida a la de su iglesia.</a:t>
            </a:r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2843808" y="1124744"/>
            <a:ext cx="6094745" cy="523220"/>
          </a:xfrm>
          <a:prstGeom prst="rect">
            <a:avLst/>
          </a:prstGeom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r>
              <a:rPr lang="es-ES" sz="2800" b="1" dirty="0" smtClean="0"/>
              <a:t>EVANGELISMO DE LA IGLESIA MUNDIAL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4139952" y="2060848"/>
            <a:ext cx="2777940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2400" b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400" b="1" i="1" dirty="0" err="1" smtClean="0"/>
              <a:t>Reavivamiento</a:t>
            </a:r>
            <a:endParaRPr lang="pt-BR" sz="2400" b="1" i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b="1" i="1" dirty="0" smtClean="0"/>
              <a:t>Estudio de la Biblia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400" b="1" i="1" dirty="0" err="1" smtClean="0"/>
              <a:t>Oración</a:t>
            </a:r>
            <a:endParaRPr lang="pt-BR" sz="2400" b="1" i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b="1" i="1" dirty="0" smtClean="0"/>
              <a:t>Testificación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400" b="1" i="1" dirty="0" smtClean="0"/>
              <a:t>Equipar y </a:t>
            </a:r>
            <a:r>
              <a:rPr lang="pt-BR" sz="2400" b="1" i="1" dirty="0" err="1" smtClean="0"/>
              <a:t>entrenar</a:t>
            </a:r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2915816" y="1196752"/>
            <a:ext cx="5835780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PASOS PARA EL ÉXITO EN EL </a:t>
            </a:r>
            <a:endParaRPr lang="es-ES" sz="2800" b="1" dirty="0" smtClean="0"/>
          </a:p>
          <a:p>
            <a:pPr algn="ctr"/>
            <a:r>
              <a:rPr lang="es-ES" sz="2800" b="1" dirty="0" smtClean="0"/>
              <a:t>EVANGELISMO</a:t>
            </a:r>
            <a:endParaRPr lang="es-ES" sz="28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699792" y="1196752"/>
            <a:ext cx="60486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400" b="1" dirty="0" smtClean="0"/>
          </a:p>
          <a:p>
            <a:pPr algn="just"/>
            <a:r>
              <a:rPr lang="es-ES" sz="2400" dirty="0" smtClean="0"/>
              <a:t>Las iglesias crecen cuando existe un proceso planificado de acción misionera en la comunidad para satisfacer las necesidades</a:t>
            </a:r>
          </a:p>
          <a:p>
            <a:pPr algn="just"/>
            <a:r>
              <a:rPr lang="es-ES" sz="2400" dirty="0" smtClean="0"/>
              <a:t>físicas, mentales, sociales y espirituales del pueblo.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b="1" i="1" dirty="0" smtClean="0"/>
              <a:t>Cosecha </a:t>
            </a:r>
          </a:p>
          <a:p>
            <a:pPr algn="just"/>
            <a:r>
              <a:rPr lang="es-ES" sz="2400" dirty="0" smtClean="0"/>
              <a:t>“La iglesia es el medio señalado por Dios para la salvación de los hombres. Fue organizada para servir, y su misión es la de anunciar el Evangelio al mundo” </a:t>
            </a:r>
            <a:r>
              <a:rPr lang="es-ES" dirty="0" smtClean="0"/>
              <a:t>(Elena de White, </a:t>
            </a:r>
            <a:r>
              <a:rPr lang="es-ES" i="1" dirty="0" smtClean="0"/>
              <a:t>Los hechos de </a:t>
            </a:r>
            <a:r>
              <a:rPr lang="pt-BR" i="1" dirty="0" err="1" smtClean="0"/>
              <a:t>los</a:t>
            </a:r>
            <a:r>
              <a:rPr lang="pt-BR" i="1" dirty="0" smtClean="0"/>
              <a:t> </a:t>
            </a:r>
            <a:r>
              <a:rPr lang="pt-BR" i="1" dirty="0" err="1" smtClean="0"/>
              <a:t>apóstoles</a:t>
            </a:r>
            <a:r>
              <a:rPr lang="pt-BR" i="1" dirty="0" smtClean="0"/>
              <a:t>, </a:t>
            </a:r>
            <a:r>
              <a:rPr lang="pt-BR" dirty="0" smtClean="0"/>
              <a:t>p. 10)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627784" y="692696"/>
            <a:ext cx="6444208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es-ES" sz="2800" b="1" dirty="0" smtClean="0"/>
              <a:t>ACCIÓN </a:t>
            </a:r>
            <a:r>
              <a:rPr lang="es-ES" sz="2800" b="1" dirty="0" smtClean="0"/>
              <a:t> MISIONERA  EN  LA </a:t>
            </a:r>
            <a:r>
              <a:rPr lang="es-ES" sz="2800" b="1" dirty="0" smtClean="0"/>
              <a:t>COMUNIDAD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tângulo 3"/>
          <p:cNvSpPr/>
          <p:nvPr/>
        </p:nvSpPr>
        <p:spPr>
          <a:xfrm>
            <a:off x="2627784" y="517024"/>
            <a:ext cx="60486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i="1" dirty="0" smtClean="0"/>
              <a:t>Acompañamiento y fortalecimiento. </a:t>
            </a:r>
          </a:p>
          <a:p>
            <a:pPr algn="just"/>
            <a:endParaRPr lang="es-ES" sz="2400" b="1" i="1" dirty="0" smtClean="0"/>
          </a:p>
          <a:p>
            <a:pPr algn="just"/>
            <a:r>
              <a:rPr lang="es-ES" sz="2300" dirty="0" smtClean="0"/>
              <a:t>Las iglesias crecen cuando los nuevos conversos son fortalecidos y se les enseña a testificar.</a:t>
            </a:r>
          </a:p>
          <a:p>
            <a:pPr algn="just"/>
            <a:endParaRPr lang="es-ES" sz="2300" dirty="0" smtClean="0"/>
          </a:p>
          <a:p>
            <a:pPr algn="just"/>
            <a:r>
              <a:rPr lang="es-ES" sz="2300" dirty="0" smtClean="0"/>
              <a:t>Estos son algunos principios que les brindan apoyo a los nuevos </a:t>
            </a:r>
            <a:r>
              <a:rPr lang="pt-BR" sz="2300" dirty="0" err="1" smtClean="0"/>
              <a:t>creyentes</a:t>
            </a:r>
            <a:r>
              <a:rPr lang="pt-BR" sz="2300" dirty="0" smtClean="0"/>
              <a:t> </a:t>
            </a:r>
            <a:r>
              <a:rPr lang="pt-BR" sz="2300" dirty="0" err="1" smtClean="0"/>
              <a:t>en</a:t>
            </a:r>
            <a:r>
              <a:rPr lang="pt-BR" sz="2300" dirty="0" smtClean="0"/>
              <a:t> </a:t>
            </a:r>
            <a:r>
              <a:rPr lang="pt-BR" sz="2300" dirty="0" err="1" smtClean="0"/>
              <a:t>la</a:t>
            </a:r>
            <a:r>
              <a:rPr lang="pt-BR" sz="2300" dirty="0" smtClean="0"/>
              <a:t> </a:t>
            </a:r>
            <a:r>
              <a:rPr lang="pt-BR" sz="2300" dirty="0" err="1" smtClean="0"/>
              <a:t>fe</a:t>
            </a:r>
            <a:r>
              <a:rPr lang="pt-BR" sz="2300" dirty="0" smtClean="0"/>
              <a:t>:</a:t>
            </a:r>
          </a:p>
          <a:p>
            <a:pPr algn="just"/>
            <a:endParaRPr lang="pt-BR" sz="2300" dirty="0" smtClean="0"/>
          </a:p>
          <a:p>
            <a:pPr algn="just"/>
            <a:r>
              <a:rPr lang="pt-BR" sz="2300" dirty="0" smtClean="0"/>
              <a:t>• Vida de </a:t>
            </a:r>
            <a:r>
              <a:rPr lang="pt-BR" sz="2300" dirty="0" err="1" smtClean="0"/>
              <a:t>devoción</a:t>
            </a:r>
            <a:r>
              <a:rPr lang="pt-BR" sz="2300" dirty="0" smtClean="0"/>
              <a:t> significativa.</a:t>
            </a:r>
          </a:p>
          <a:p>
            <a:pPr algn="just"/>
            <a:r>
              <a:rPr lang="pt-BR" sz="2300" dirty="0" smtClean="0"/>
              <a:t>• Ser equipado para servir.</a:t>
            </a:r>
          </a:p>
          <a:p>
            <a:pPr algn="just"/>
            <a:r>
              <a:rPr lang="es-ES" sz="2300" dirty="0" smtClean="0"/>
              <a:t>• Involucrarse en el ministerio en favor de los otros.</a:t>
            </a:r>
          </a:p>
          <a:p>
            <a:pPr algn="just"/>
            <a:r>
              <a:rPr lang="es-ES" sz="2300" dirty="0" smtClean="0"/>
              <a:t>• Compartir la Palabra de Dios con los otros.</a:t>
            </a:r>
          </a:p>
          <a:p>
            <a:pPr algn="just"/>
            <a:r>
              <a:rPr lang="es-ES" sz="2300" dirty="0" smtClean="0"/>
              <a:t>• Desarrollar una red de amistades en la iglesia.</a:t>
            </a:r>
            <a:endParaRPr lang="pt-BR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699792" y="54868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771800" y="2132856"/>
            <a:ext cx="59870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pt-BR" sz="2400" dirty="0" smtClean="0">
                <a:solidFill>
                  <a:schemeClr val="tx1"/>
                </a:solidFill>
              </a:rPr>
              <a:t>“</a:t>
            </a:r>
            <a:r>
              <a:rPr lang="es-ES" sz="2400" i="1" u="sng" dirty="0" smtClean="0">
                <a:solidFill>
                  <a:schemeClr val="tx1"/>
                </a:solidFill>
              </a:rPr>
              <a:t>Sólo </a:t>
            </a:r>
            <a:r>
              <a:rPr lang="es-ES" sz="2400" i="1" u="sng" dirty="0">
                <a:solidFill>
                  <a:schemeClr val="tx1"/>
                </a:solidFill>
              </a:rPr>
              <a:t>el método de Cristo será el que dará éxito para llegar a la gente</a:t>
            </a:r>
            <a:r>
              <a:rPr lang="es-ES" sz="2400" dirty="0">
                <a:solidFill>
                  <a:schemeClr val="tx1"/>
                </a:solidFill>
              </a:rPr>
              <a:t>.  El Salvador trataba con los hombres como quien deseaba hacerles bien. Les mostraba simpatía, atendía a sus necesidades y se ganaba su confianza. Entonces les decía: “Seguidme.” </a:t>
            </a:r>
            <a:endParaRPr lang="es-ES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chemeClr val="tx1"/>
                </a:solidFill>
              </a:rPr>
              <a:t>Elena </a:t>
            </a:r>
            <a:r>
              <a:rPr lang="es-ES" sz="2400" dirty="0">
                <a:solidFill>
                  <a:schemeClr val="tx1"/>
                </a:solidFill>
              </a:rPr>
              <a:t>G. de White, MC, 102.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55776" y="764704"/>
            <a:ext cx="67174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PE" sz="2800" b="1" dirty="0" smtClean="0"/>
          </a:p>
          <a:p>
            <a:r>
              <a:rPr lang="es-PE" sz="2800" dirty="0" smtClean="0"/>
              <a:t>Involucrarse en el Discipulado</a:t>
            </a:r>
            <a:endParaRPr lang="es-PE" sz="2800" dirty="0"/>
          </a:p>
        </p:txBody>
      </p:sp>
      <p:sp>
        <p:nvSpPr>
          <p:cNvPr id="6" name="Retângulo 5"/>
          <p:cNvSpPr/>
          <p:nvPr/>
        </p:nvSpPr>
        <p:spPr>
          <a:xfrm>
            <a:off x="3563888" y="476672"/>
            <a:ext cx="4248472" cy="58477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es-PE" sz="3200" b="1" dirty="0" smtClean="0"/>
              <a:t>MÉTODO DE JESUS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2540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7319600"/>
              </p:ext>
            </p:extLst>
          </p:nvPr>
        </p:nvGraphicFramePr>
        <p:xfrm>
          <a:off x="2556544" y="111901"/>
          <a:ext cx="6551960" cy="670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75"/>
                <a:gridCol w="4813685"/>
              </a:tblGrid>
              <a:tr h="4835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PRÁCTICA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PROPÓSITO /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PRINCIPIO</a:t>
                      </a:r>
                    </a:p>
                  </a:txBody>
                  <a:tcPr marL="91431" marR="91431" marT="45715" marB="45715"/>
                </a:tc>
              </a:tr>
              <a:tr h="1058462">
                <a:tc>
                  <a:txBody>
                    <a:bodyPr/>
                    <a:lstStyle/>
                    <a:p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es-PE" sz="1800" baseline="0" noProof="0" dirty="0" smtClean="0">
                          <a:solidFill>
                            <a:schemeClr val="tx1"/>
                          </a:solidFill>
                        </a:rPr>
                        <a:t> “Venid y ved” – João 1:38-39</a:t>
                      </a:r>
                      <a:endParaRPr lang="es-PE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="1" baseline="0" noProof="0" dirty="0" smtClean="0">
                          <a:solidFill>
                            <a:schemeClr val="tx1"/>
                          </a:solidFill>
                        </a:rPr>
                        <a:t>Despertar el interés </a:t>
                      </a:r>
                      <a:r>
                        <a:rPr lang="es-PE" sz="2400" b="0" baseline="0" noProof="0" dirty="0" smtClean="0">
                          <a:solidFill>
                            <a:schemeClr val="tx1"/>
                          </a:solidFill>
                        </a:rPr>
                        <a:t>del futuro discípulo</a:t>
                      </a:r>
                      <a:r>
                        <a:rPr lang="es-PE" sz="2400" b="1" baseline="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PE" sz="24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noProof="0" dirty="0" smtClean="0">
                          <a:solidFill>
                            <a:schemeClr val="tx1"/>
                          </a:solidFill>
                        </a:rPr>
                        <a:t>Llamar</a:t>
                      </a: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 la atención de las personas para la vida cristiana (adventista).</a:t>
                      </a:r>
                    </a:p>
                  </a:txBody>
                  <a:tcPr marL="91431" marR="91431" marT="45715" marB="45715"/>
                </a:tc>
              </a:tr>
              <a:tr h="1384148">
                <a:tc>
                  <a:txBody>
                    <a:bodyPr/>
                    <a:lstStyle/>
                    <a:p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2. “Venid en pos de mí” – Marcos 1:17</a:t>
                      </a:r>
                      <a:endParaRPr lang="es-PE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="1" baseline="0" noProof="0" dirty="0" smtClean="0">
                          <a:solidFill>
                            <a:schemeClr val="tx1"/>
                          </a:solidFill>
                        </a:rPr>
                        <a:t>Ayudar/enseñar al discípulo para vivir el cristianismo auténtico</a:t>
                      </a: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: seguidor de Jesús.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Bautismo de  personas.</a:t>
                      </a:r>
                      <a:endParaRPr lang="es-PE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</a:tr>
              <a:tr h="1384148">
                <a:tc>
                  <a:txBody>
                    <a:bodyPr/>
                    <a:lstStyle/>
                    <a:p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3. “Vinieron a él” – </a:t>
                      </a:r>
                    </a:p>
                    <a:p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Marcos</a:t>
                      </a:r>
                      <a:r>
                        <a:rPr lang="es-PE" sz="1800" baseline="0" noProof="0" dirty="0" smtClean="0">
                          <a:solidFill>
                            <a:schemeClr val="tx1"/>
                          </a:solidFill>
                        </a:rPr>
                        <a:t> 3:13-14;</a:t>
                      </a:r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 Mateo 9:37-38</a:t>
                      </a:r>
                      <a:endParaRPr lang="es-PE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="1" baseline="0" noProof="0" dirty="0" smtClean="0">
                          <a:solidFill>
                            <a:schemeClr val="tx1"/>
                          </a:solidFill>
                        </a:rPr>
                        <a:t>Enseñar al discípulos a compartir el cristianismo </a:t>
                      </a: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con otros.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Posibilitar para que la persona desarrolle sus dones.</a:t>
                      </a:r>
                      <a:endParaRPr lang="es-PE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</a:tr>
              <a:tr h="1306570">
                <a:tc>
                  <a:txBody>
                    <a:bodyPr/>
                    <a:lstStyle/>
                    <a:p>
                      <a:r>
                        <a:rPr lang="es-PE" sz="1800" noProof="0" dirty="0" smtClean="0">
                          <a:solidFill>
                            <a:schemeClr val="tx1"/>
                          </a:solidFill>
                        </a:rPr>
                        <a:t>4. “Vengan y permanezcan en mí”</a:t>
                      </a:r>
                      <a:r>
                        <a:rPr lang="es-PE" sz="1800" baseline="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</a:p>
                    <a:p>
                      <a:r>
                        <a:rPr lang="es-PE" sz="1800" baseline="0" noProof="0" dirty="0" smtClean="0">
                          <a:solidFill>
                            <a:schemeClr val="tx1"/>
                          </a:solidFill>
                        </a:rPr>
                        <a:t>Juan 15:5-7.</a:t>
                      </a:r>
                      <a:endParaRPr lang="es-PE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b="1" noProof="0" dirty="0" smtClean="0">
                          <a:solidFill>
                            <a:schemeClr val="tx1"/>
                          </a:solidFill>
                        </a:rPr>
                        <a:t>Coloca</a:t>
                      </a:r>
                      <a:r>
                        <a:rPr lang="es-PE" sz="2400" b="1" baseline="0" noProof="0" dirty="0" smtClean="0">
                          <a:solidFill>
                            <a:schemeClr val="tx1"/>
                          </a:solidFill>
                        </a:rPr>
                        <a:t>r al discípulo para discipular a otros</a:t>
                      </a: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PE" sz="2400" noProof="0" dirty="0" smtClean="0">
                          <a:solidFill>
                            <a:schemeClr val="tx1"/>
                          </a:solidFill>
                        </a:rPr>
                        <a:t>Que la persona haga con los otros</a:t>
                      </a:r>
                      <a:r>
                        <a:rPr lang="es-PE" sz="2400" baseline="0" noProof="0" dirty="0" smtClean="0">
                          <a:solidFill>
                            <a:schemeClr val="tx1"/>
                          </a:solidFill>
                        </a:rPr>
                        <a:t> lo mismo que fue hecho con ella.</a:t>
                      </a:r>
                      <a:endParaRPr lang="es-PE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44070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699792" y="908720"/>
            <a:ext cx="59766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i="1" dirty="0" smtClean="0"/>
              <a:t>Vida de </a:t>
            </a:r>
            <a:r>
              <a:rPr lang="pt-BR" sz="2400" b="1" i="1" dirty="0" err="1" smtClean="0"/>
              <a:t>devoción</a:t>
            </a:r>
            <a:r>
              <a:rPr lang="pt-BR" sz="2400" b="1" i="1" dirty="0" smtClean="0"/>
              <a:t> </a:t>
            </a:r>
            <a:r>
              <a:rPr lang="pt-BR" sz="2400" b="1" i="1" dirty="0" err="1" smtClean="0"/>
              <a:t>personal</a:t>
            </a:r>
            <a:r>
              <a:rPr lang="pt-BR" sz="2400" b="1" i="1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 err="1" smtClean="0"/>
              <a:t>Involucrarlos</a:t>
            </a:r>
            <a:r>
              <a:rPr lang="pt-BR" sz="2400" dirty="0" smtClean="0"/>
              <a:t> </a:t>
            </a:r>
            <a:r>
              <a:rPr lang="es-ES" sz="2400" dirty="0" smtClean="0"/>
              <a:t>en los grupos de estudio de la Biblia, en las casas o en </a:t>
            </a:r>
            <a:r>
              <a:rPr lang="pt-BR" sz="2400" dirty="0" err="1" smtClean="0"/>
              <a:t>la</a:t>
            </a:r>
            <a:r>
              <a:rPr lang="pt-BR" sz="2400" dirty="0" smtClean="0"/>
              <a:t> </a:t>
            </a:r>
            <a:r>
              <a:rPr lang="pt-BR" sz="2400" dirty="0" err="1" smtClean="0"/>
              <a:t>iglesia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r>
              <a:rPr lang="es-ES" sz="2400" b="1" i="1" dirty="0" smtClean="0"/>
              <a:t>Visita a los hogares. </a:t>
            </a:r>
          </a:p>
          <a:p>
            <a:pPr algn="just"/>
            <a:r>
              <a:rPr lang="es-ES" sz="2400" dirty="0" smtClean="0"/>
              <a:t>La visitación es vital para que los nuevos creyentes se sientan en casa </a:t>
            </a:r>
            <a:r>
              <a:rPr lang="pt-BR" sz="2400" dirty="0" err="1" smtClean="0"/>
              <a:t>en</a:t>
            </a:r>
            <a:r>
              <a:rPr lang="pt-BR" sz="2400" dirty="0" smtClean="0"/>
              <a:t> </a:t>
            </a:r>
            <a:r>
              <a:rPr lang="pt-BR" sz="2400" dirty="0" err="1" smtClean="0"/>
              <a:t>la</a:t>
            </a:r>
            <a:r>
              <a:rPr lang="pt-BR" sz="2400" dirty="0" smtClean="0"/>
              <a:t> </a:t>
            </a:r>
            <a:r>
              <a:rPr lang="pt-BR" sz="2400" dirty="0" err="1" smtClean="0"/>
              <a:t>iglesia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r>
              <a:rPr lang="es-ES" sz="2400" b="1" i="1" dirty="0" smtClean="0"/>
              <a:t>Adaptación al estilo de vida adventista del séptimo día.</a:t>
            </a:r>
          </a:p>
          <a:p>
            <a:pPr algn="just"/>
            <a:r>
              <a:rPr lang="es-ES" sz="2400" dirty="0" smtClean="0"/>
              <a:t> Ayúdelos a comprender las directivas relacionadas con la benevolencia sistemática y los seminarios de </a:t>
            </a:r>
            <a:r>
              <a:rPr lang="pt-BR" sz="2400" dirty="0" err="1" smtClean="0"/>
              <a:t>dones</a:t>
            </a:r>
            <a:r>
              <a:rPr lang="pt-BR" sz="2400" dirty="0" smtClean="0"/>
              <a:t> </a:t>
            </a:r>
            <a:r>
              <a:rPr lang="pt-BR" sz="2400" dirty="0" err="1" smtClean="0"/>
              <a:t>espirituales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tângulo 2"/>
          <p:cNvSpPr/>
          <p:nvPr/>
        </p:nvSpPr>
        <p:spPr>
          <a:xfrm>
            <a:off x="2699792" y="1772816"/>
            <a:ext cx="62646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400" b="1" dirty="0" smtClean="0"/>
          </a:p>
          <a:p>
            <a:r>
              <a:rPr lang="es-ES" sz="2200" dirty="0" smtClean="0"/>
              <a:t>La Iglesia Adventista del Séptimo Día, reconociendo la necesidad de un verdadero reavivamiento y reforma, cree que todo  cristiano es llamado a un alto patrón de vida y conducta, a un estilo de vida que glorifique a Dios y que haga evidente, públicamente, la fe y el compromiso que él tiene con Cristo Jesús. Dos enseñanzas bíblicas fundamentan la importancia del estilo de vida para el cristiano adventista: 1) la restauración de la imagen de Dios en el ser humano y 2) la misión profética específica de la Iglesia Adventista del Séptimo Día en el tiempo del fin.</a:t>
            </a:r>
            <a:endParaRPr lang="pt-BR" sz="2200" dirty="0"/>
          </a:p>
        </p:txBody>
      </p:sp>
      <p:sp>
        <p:nvSpPr>
          <p:cNvPr id="4" name="Retângulo 3"/>
          <p:cNvSpPr/>
          <p:nvPr/>
        </p:nvSpPr>
        <p:spPr>
          <a:xfrm>
            <a:off x="2915816" y="908720"/>
            <a:ext cx="5832648" cy="83099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DOCUMENTOS SOBRE EL ESTILO DE VIDA</a:t>
            </a:r>
          </a:p>
          <a:p>
            <a:pPr algn="ctr"/>
            <a:r>
              <a:rPr lang="pt-BR" sz="2400" b="1" dirty="0" smtClean="0"/>
              <a:t>ADVENTISTA DEL SÉPTIMO DÍA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937</Words>
  <Application>Microsoft Office PowerPoint</Application>
  <PresentationFormat>Apresentação na tela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selma.luz</dc:creator>
  <cp:lastModifiedBy>selma.luz</cp:lastModifiedBy>
  <cp:revision>31</cp:revision>
  <dcterms:created xsi:type="dcterms:W3CDTF">2013-10-25T14:51:05Z</dcterms:created>
  <dcterms:modified xsi:type="dcterms:W3CDTF">2013-12-05T12:07:12Z</dcterms:modified>
</cp:coreProperties>
</file>