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5" r:id="rId6"/>
    <p:sldId id="259" r:id="rId7"/>
    <p:sldId id="262" r:id="rId8"/>
    <p:sldId id="263" r:id="rId9"/>
    <p:sldId id="264" r:id="rId10"/>
    <p:sldId id="266"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0309965-38BB-4099-8EE8-B07445B91423}" type="datetimeFigureOut">
              <a:rPr lang="pt-BR" smtClean="0"/>
              <a:pPr/>
              <a:t>05/12/2013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FF6BD59-5137-445B-84DE-EF8E5240427E}"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09965-38BB-4099-8EE8-B07445B91423}" type="datetimeFigureOut">
              <a:rPr lang="pt-BR" smtClean="0"/>
              <a:pPr/>
              <a:t>05/12/2013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6BD59-5137-445B-84DE-EF8E5240427E}"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1196752"/>
            <a:ext cx="5832648" cy="3139321"/>
          </a:xfrm>
          <a:prstGeom prst="rect">
            <a:avLst/>
          </a:prstGeom>
        </p:spPr>
        <p:txBody>
          <a:bodyPr wrap="square">
            <a:spAutoFit/>
          </a:bodyPr>
          <a:lstStyle/>
          <a:p>
            <a:pPr algn="just"/>
            <a:r>
              <a:rPr lang="es-PE" b="1" dirty="0" smtClean="0"/>
              <a:t>La integración de estos propósitos para los departamentos es el llamado para el evangelismo integrados.</a:t>
            </a:r>
          </a:p>
          <a:p>
            <a:pPr algn="just"/>
            <a:endParaRPr lang="es-PE" b="1" dirty="0" smtClean="0"/>
          </a:p>
          <a:p>
            <a:pPr algn="just"/>
            <a:r>
              <a:rPr lang="es-PE" b="1" dirty="0" smtClean="0"/>
              <a:t>Todos los departamentos existen para que la iglesia y “cuerpo de Cristo” crezcan de forma armoniosa y cumplan la gran misión bíblica de Mateo 28:18-20 y Mateo 24:14</a:t>
            </a:r>
          </a:p>
          <a:p>
            <a:pPr algn="just"/>
            <a:endParaRPr lang="pt-BR" b="1" dirty="0"/>
          </a:p>
          <a:p>
            <a:pPr algn="just"/>
            <a:endParaRPr lang="pt-BR" b="1" dirty="0"/>
          </a:p>
          <a:p>
            <a:pPr algn="just"/>
            <a:endParaRPr lang="pt-BR" dirty="0"/>
          </a:p>
          <a:p>
            <a:pPr algn="just"/>
            <a:endParaRPr lang="pt-BR" dirty="0"/>
          </a:p>
          <a:p>
            <a:r>
              <a:rPr lang="pt-BR" b="1" dirty="0" smtClean="0"/>
              <a:t> </a:t>
            </a:r>
            <a:endParaRPr lang="pt-BR" dirty="0"/>
          </a:p>
        </p:txBody>
      </p:sp>
    </p:spTree>
    <p:extLst>
      <p:ext uri="{BB962C8B-B14F-4D97-AF65-F5344CB8AC3E}">
        <p14:creationId xmlns:p14="http://schemas.microsoft.com/office/powerpoint/2010/main" xmlns="" val="3722865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404664"/>
            <a:ext cx="6048672" cy="5570756"/>
          </a:xfrm>
          <a:prstGeom prst="rect">
            <a:avLst/>
          </a:prstGeom>
        </p:spPr>
        <p:txBody>
          <a:bodyPr wrap="square">
            <a:spAutoFit/>
          </a:bodyPr>
          <a:lstStyle/>
          <a:p>
            <a:pPr algn="just"/>
            <a:r>
              <a:rPr lang="pt-BR" sz="2400" b="1" dirty="0" smtClean="0">
                <a:effectLst>
                  <a:glow rad="63500">
                    <a:schemeClr val="accent1">
                      <a:satMod val="175000"/>
                      <a:alpha val="40000"/>
                    </a:schemeClr>
                  </a:glow>
                  <a:outerShdw blurRad="60007" dist="200025" dir="15000000" sy="30000" kx="-1800000" algn="bl" rotWithShape="0">
                    <a:prstClr val="black">
                      <a:alpha val="32000"/>
                    </a:prstClr>
                  </a:outerShdw>
                </a:effectLst>
              </a:rPr>
              <a:t>ADMINISTRACIÓN</a:t>
            </a:r>
          </a:p>
          <a:p>
            <a:pPr algn="just"/>
            <a:endParaRPr lang="pt-BR" sz="2400" b="1" dirty="0" smtClean="0"/>
          </a:p>
          <a:p>
            <a:pPr algn="just"/>
            <a:r>
              <a:rPr lang="es-ES" sz="2200" b="1" i="1" dirty="0" smtClean="0"/>
              <a:t>Ancianos. </a:t>
            </a:r>
            <a:r>
              <a:rPr lang="es-ES" sz="2200" dirty="0" smtClean="0"/>
              <a:t>El anciano, junto con el pastor, es la principal autoridad en la iglesia. Sin embargo, ese oficio es realizado en el espíritu del liderazgo de servicio, con la responsabilidad de conducir a los miembros y a los líderes de la iglesia en la misión y el compañerismo en la iglesia, el “cuerpo de Cristo”.</a:t>
            </a:r>
          </a:p>
          <a:p>
            <a:pPr algn="just"/>
            <a:endParaRPr lang="es-ES" sz="2200" dirty="0" smtClean="0"/>
          </a:p>
          <a:p>
            <a:pPr algn="just"/>
            <a:r>
              <a:rPr lang="pt-BR" sz="2200" b="1" i="1" dirty="0" smtClean="0"/>
              <a:t>Diáconos y diaconisas.</a:t>
            </a:r>
            <a:r>
              <a:rPr lang="pt-BR" sz="2200" dirty="0" smtClean="0"/>
              <a:t> </a:t>
            </a:r>
            <a:r>
              <a:rPr lang="pt-BR" sz="2200" dirty="0" err="1" smtClean="0"/>
              <a:t>Ministran</a:t>
            </a:r>
            <a:r>
              <a:rPr lang="pt-BR" sz="2200" dirty="0" smtClean="0"/>
              <a:t> regularmente </a:t>
            </a:r>
            <a:r>
              <a:rPr lang="pt-BR" sz="2200" dirty="0" err="1" smtClean="0"/>
              <a:t>muchas</a:t>
            </a:r>
            <a:r>
              <a:rPr lang="pt-BR" sz="2200" dirty="0" smtClean="0"/>
              <a:t> </a:t>
            </a:r>
            <a:r>
              <a:rPr lang="pt-BR" sz="2200" dirty="0" err="1" smtClean="0"/>
              <a:t>necesidades</a:t>
            </a:r>
            <a:r>
              <a:rPr lang="pt-BR" sz="2200" dirty="0" smtClean="0"/>
              <a:t> </a:t>
            </a:r>
            <a:r>
              <a:rPr lang="pt-BR" sz="2200" dirty="0" err="1" smtClean="0"/>
              <a:t>prácticas</a:t>
            </a:r>
            <a:r>
              <a:rPr lang="pt-BR" sz="2200" dirty="0" smtClean="0"/>
              <a:t> </a:t>
            </a:r>
            <a:r>
              <a:rPr lang="es-ES" sz="2200" dirty="0" smtClean="0"/>
              <a:t>de los miembros de la iglesia y de la propiedad de la iglesia. Ellos </a:t>
            </a:r>
            <a:r>
              <a:rPr lang="es-ES" sz="2200" dirty="0" err="1" smtClean="0"/>
              <a:t>roveen</a:t>
            </a:r>
            <a:r>
              <a:rPr lang="es-ES" sz="2200" dirty="0" smtClean="0"/>
              <a:t> asistencia y ánimo al pobre, al enfermo y al desanimado. Ellos visitan hospitales y prisiones. </a:t>
            </a:r>
            <a:r>
              <a:rPr lang="pt-BR" sz="2200" dirty="0" err="1" smtClean="0"/>
              <a:t>Comparten</a:t>
            </a:r>
            <a:r>
              <a:rPr lang="pt-BR" sz="2200" dirty="0" smtClean="0"/>
              <a:t> </a:t>
            </a:r>
            <a:r>
              <a:rPr lang="pt-BR" sz="2200" dirty="0" err="1" smtClean="0"/>
              <a:t>el</a:t>
            </a:r>
            <a:r>
              <a:rPr lang="pt-BR" sz="2200" dirty="0" smtClean="0"/>
              <a:t> </a:t>
            </a:r>
            <a:r>
              <a:rPr lang="pt-BR" sz="2200" dirty="0" err="1" smtClean="0"/>
              <a:t>liderazgo</a:t>
            </a:r>
            <a:r>
              <a:rPr lang="pt-BR" sz="2200" dirty="0" smtClean="0"/>
              <a:t> </a:t>
            </a:r>
            <a:r>
              <a:rPr lang="es-ES" sz="2200" dirty="0" smtClean="0"/>
              <a:t>con la administración de las ordenanzas del bautismo y de la comunión.</a:t>
            </a:r>
            <a:endParaRPr lang="pt-B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692696"/>
            <a:ext cx="6120680" cy="5324535"/>
          </a:xfrm>
          <a:prstGeom prst="rect">
            <a:avLst/>
          </a:prstGeom>
        </p:spPr>
        <p:txBody>
          <a:bodyPr wrap="square">
            <a:spAutoFit/>
          </a:bodyPr>
          <a:lstStyle/>
          <a:p>
            <a:pPr algn="just"/>
            <a:r>
              <a:rPr lang="pt-BR" sz="2000" b="1" dirty="0" smtClean="0">
                <a:effectLst>
                  <a:glow rad="63500">
                    <a:schemeClr val="accent1">
                      <a:satMod val="175000"/>
                      <a:alpha val="40000"/>
                    </a:schemeClr>
                  </a:glow>
                  <a:outerShdw blurRad="60007" dist="200025" dir="15000000" sy="30000" kx="-1800000" algn="bl" rotWithShape="0">
                    <a:prstClr val="black">
                      <a:alpha val="32000"/>
                    </a:prstClr>
                  </a:outerShdw>
                </a:effectLst>
              </a:rPr>
              <a:t>SECRETARIO DE LA IGLESIA.</a:t>
            </a:r>
          </a:p>
          <a:p>
            <a:pPr algn="just"/>
            <a:endParaRPr lang="pt-BR" sz="2000" b="1" dirty="0" smtClean="0"/>
          </a:p>
          <a:p>
            <a:pPr algn="just">
              <a:buFont typeface="Arial" pitchFamily="34" charset="0"/>
              <a:buChar char="•"/>
            </a:pPr>
            <a:r>
              <a:rPr lang="es-ES" sz="2000" dirty="0" smtClean="0"/>
              <a:t>El secretario es elegido con base en la confiabilidad y fidelidad,</a:t>
            </a:r>
            <a:r>
              <a:rPr lang="pt-BR" sz="2000" dirty="0" smtClean="0"/>
              <a:t> </a:t>
            </a:r>
            <a:r>
              <a:rPr lang="pt-BR" sz="2000" dirty="0" err="1" smtClean="0"/>
              <a:t>mantiene</a:t>
            </a:r>
            <a:r>
              <a:rPr lang="pt-BR" sz="2000" dirty="0" smtClean="0"/>
              <a:t> registros cuidadosos de </a:t>
            </a:r>
            <a:r>
              <a:rPr lang="pt-BR" sz="2000" dirty="0" err="1" smtClean="0"/>
              <a:t>los</a:t>
            </a:r>
            <a:r>
              <a:rPr lang="pt-BR" sz="2000" dirty="0" smtClean="0"/>
              <a:t> votos tomados.</a:t>
            </a:r>
          </a:p>
          <a:p>
            <a:pPr algn="just">
              <a:buFont typeface="Arial" pitchFamily="34" charset="0"/>
              <a:buChar char="•"/>
            </a:pPr>
            <a:endParaRPr lang="pt-BR" sz="2000" dirty="0" smtClean="0"/>
          </a:p>
          <a:p>
            <a:pPr algn="just">
              <a:buFont typeface="Arial" pitchFamily="34" charset="0"/>
              <a:buChar char="•"/>
            </a:pPr>
            <a:r>
              <a:rPr lang="es-ES" sz="2000" dirty="0" smtClean="0"/>
              <a:t>Los registros de la iglesia también contienen los nombres de</a:t>
            </a:r>
          </a:p>
          <a:p>
            <a:pPr algn="just">
              <a:buFont typeface="Arial" pitchFamily="34" charset="0"/>
              <a:buChar char="•"/>
            </a:pPr>
            <a:r>
              <a:rPr lang="es-ES" sz="2000" dirty="0" smtClean="0"/>
              <a:t>todos los miembros de la iglesia. Esta lista permanezca </a:t>
            </a:r>
            <a:r>
              <a:rPr lang="pt-BR" sz="2000" dirty="0" smtClean="0"/>
              <a:t>verificada y </a:t>
            </a:r>
            <a:r>
              <a:rPr lang="pt-BR" sz="2000" dirty="0" err="1" smtClean="0"/>
              <a:t>actualizada</a:t>
            </a:r>
            <a:r>
              <a:rPr lang="pt-BR" sz="2000" dirty="0" smtClean="0"/>
              <a:t>.</a:t>
            </a:r>
          </a:p>
          <a:p>
            <a:pPr algn="just">
              <a:buFont typeface="Arial" pitchFamily="34" charset="0"/>
              <a:buChar char="•"/>
            </a:pPr>
            <a:endParaRPr lang="pt-BR" sz="2000" dirty="0" smtClean="0"/>
          </a:p>
          <a:p>
            <a:pPr algn="just">
              <a:buFont typeface="Arial" pitchFamily="34" charset="0"/>
              <a:buChar char="•"/>
            </a:pPr>
            <a:r>
              <a:rPr lang="es-ES" sz="2000" dirty="0" smtClean="0"/>
              <a:t>El secretario trabaja con la correspondencia que se intercambia entre las iglesias cuando un miembro es transferido para la (o de la) iglesia.</a:t>
            </a:r>
          </a:p>
          <a:p>
            <a:pPr algn="just"/>
            <a:endParaRPr lang="es-ES" sz="2000" dirty="0" smtClean="0"/>
          </a:p>
          <a:p>
            <a:pPr algn="just"/>
            <a:endParaRPr lang="es-ES" sz="2000" dirty="0" smtClean="0"/>
          </a:p>
          <a:p>
            <a:pPr algn="just"/>
            <a:endParaRPr lang="pt-B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771800" y="1175841"/>
            <a:ext cx="5976664" cy="4401205"/>
          </a:xfrm>
          <a:prstGeom prst="rect">
            <a:avLst/>
          </a:prstGeom>
        </p:spPr>
        <p:txBody>
          <a:bodyPr wrap="square">
            <a:spAutoFit/>
          </a:bodyPr>
          <a:lstStyle/>
          <a:p>
            <a:pPr algn="just">
              <a:buFont typeface="Arial" pitchFamily="34" charset="0"/>
              <a:buChar char="•"/>
            </a:pPr>
            <a:r>
              <a:rPr lang="es-ES" sz="2000" dirty="0" smtClean="0"/>
              <a:t>El proceso de transferencia de miembros es iniciado por la solicitud del miembro al secretario de la iglesia. Este envía la solicitud al secretario de la iglesia de donde la persona es miembro actualmente. Cuando la iglesia de donde la persona es miembro aprueba la transferencia, esta es pasada al secretario de la iglesia que realizó la solicitud, que lleva esta transferencia a la comisión de iglesia. Esta comisión presenta aquella solicitud de transferencia del miembro que la realizó al cuerpo de la iglesia para la primera y la segunda lectura. Si no hay objeciones, normalmente en la semana siguiente es tomado el voto por la congregación para la aprobación final. En este punto, el miembro solicitante es aceptado y recibe la bienvenida a la iglesia.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Retângulo 3"/>
          <p:cNvSpPr/>
          <p:nvPr/>
        </p:nvSpPr>
        <p:spPr>
          <a:xfrm>
            <a:off x="2771800" y="476673"/>
            <a:ext cx="5976664" cy="6863417"/>
          </a:xfrm>
          <a:prstGeom prst="rect">
            <a:avLst/>
          </a:prstGeom>
        </p:spPr>
        <p:txBody>
          <a:bodyPr wrap="square">
            <a:spAutoFit/>
          </a:bodyPr>
          <a:lstStyle/>
          <a:p>
            <a:pPr algn="just"/>
            <a:r>
              <a:rPr lang="es-ES" sz="2000" b="1" dirty="0" smtClean="0">
                <a:effectLst>
                  <a:glow rad="63500">
                    <a:schemeClr val="accent1">
                      <a:satMod val="175000"/>
                      <a:alpha val="40000"/>
                    </a:schemeClr>
                  </a:glow>
                  <a:outerShdw blurRad="60007" dist="200025" dir="15000000" sy="30000" kx="-1800000" algn="bl" rotWithShape="0">
                    <a:prstClr val="black">
                      <a:alpha val="32000"/>
                    </a:prstClr>
                  </a:outerShdw>
                </a:effectLst>
              </a:rPr>
              <a:t>TESORERO DE LA IGLESIA</a:t>
            </a:r>
            <a:r>
              <a:rPr lang="es-ES" sz="2000" dirty="0" smtClean="0">
                <a:effectLst>
                  <a:glow rad="63500">
                    <a:schemeClr val="accent1">
                      <a:satMod val="175000"/>
                      <a:alpha val="40000"/>
                    </a:schemeClr>
                  </a:glow>
                  <a:outerShdw blurRad="60007" dist="200025" dir="15000000" sy="30000" kx="-1800000" algn="bl" rotWithShape="0">
                    <a:prstClr val="black">
                      <a:alpha val="32000"/>
                    </a:prstClr>
                  </a:outerShdw>
                </a:effectLst>
              </a:rPr>
              <a:t>. </a:t>
            </a:r>
          </a:p>
          <a:p>
            <a:pPr algn="just"/>
            <a:endParaRPr lang="es-ES" sz="2000" dirty="0" smtClean="0"/>
          </a:p>
          <a:p>
            <a:pPr algn="just">
              <a:buFont typeface="Arial" pitchFamily="34" charset="0"/>
              <a:buChar char="•"/>
            </a:pPr>
            <a:r>
              <a:rPr lang="es-ES" sz="2000" dirty="0" smtClean="0"/>
              <a:t>Recibe, cuenta, hace los recibos, los depósitos, los desembolsos, mantiene el registro y organiza el informe de todos los fondos que entran en la iglesia. Los diezmos y las ofertas, junto con el informe financiero son enviados mensualmente a la Asociación /Misión.</a:t>
            </a:r>
          </a:p>
          <a:p>
            <a:pPr algn="just">
              <a:buFont typeface="Arial" pitchFamily="34" charset="0"/>
              <a:buChar char="•"/>
            </a:pPr>
            <a:endParaRPr lang="es-ES" sz="2000" dirty="0" smtClean="0"/>
          </a:p>
          <a:p>
            <a:pPr algn="just">
              <a:buFont typeface="Arial" pitchFamily="34" charset="0"/>
              <a:buChar char="•"/>
            </a:pPr>
            <a:r>
              <a:rPr lang="es-ES" sz="2000" dirty="0" smtClean="0"/>
              <a:t>Es deber del tesorero mantener los registros financieros de forma </a:t>
            </a:r>
            <a:r>
              <a:rPr lang="pt-BR" sz="2000" dirty="0" smtClean="0"/>
              <a:t>confidencial.</a:t>
            </a:r>
          </a:p>
          <a:p>
            <a:pPr algn="just">
              <a:buFont typeface="Arial" pitchFamily="34" charset="0"/>
              <a:buChar char="•"/>
            </a:pPr>
            <a:endParaRPr lang="pt-BR" sz="2000" dirty="0" smtClean="0"/>
          </a:p>
          <a:p>
            <a:pPr algn="just">
              <a:buFont typeface="Arial" pitchFamily="34" charset="0"/>
              <a:buChar char="•"/>
            </a:pPr>
            <a:r>
              <a:rPr lang="es-ES" sz="2000" dirty="0" smtClean="0"/>
              <a:t>Siempre que sea posible, el dinero debe ser recibido en sobres, con el montante y el nombre del donador incluidos. Esos sobres deben ser guardados por el tesorero como parte del mantenimiento del registro, para posibles auditorías.</a:t>
            </a:r>
          </a:p>
          <a:p>
            <a:pPr algn="just">
              <a:buFont typeface="Arial" pitchFamily="34" charset="0"/>
              <a:buChar char="•"/>
            </a:pPr>
            <a:endParaRPr lang="es-ES" sz="2000" dirty="0" smtClean="0"/>
          </a:p>
          <a:p>
            <a:pPr algn="just">
              <a:buFont typeface="Arial" pitchFamily="34" charset="0"/>
              <a:buChar char="•"/>
            </a:pPr>
            <a:r>
              <a:rPr lang="es-ES" sz="2000" dirty="0" smtClean="0"/>
              <a:t>El dinero dado a la iglesia </a:t>
            </a:r>
            <a:r>
              <a:rPr lang="pt-BR" sz="2000" dirty="0" err="1" smtClean="0"/>
              <a:t>pertenece</a:t>
            </a:r>
            <a:r>
              <a:rPr lang="pt-BR" sz="2000" dirty="0" smtClean="0"/>
              <a:t> a </a:t>
            </a:r>
            <a:r>
              <a:rPr lang="pt-BR" sz="2000" dirty="0" err="1" smtClean="0"/>
              <a:t>Dios</a:t>
            </a:r>
            <a:r>
              <a:rPr lang="pt-BR" sz="2000" dirty="0" smtClean="0"/>
              <a:t>.</a:t>
            </a:r>
            <a:endParaRPr lang="es-ES" sz="2000" dirty="0" smtClean="0"/>
          </a:p>
          <a:p>
            <a:pPr algn="just"/>
            <a:endParaRPr lang="es-ES" sz="2000" dirty="0" smtClean="0"/>
          </a:p>
          <a:p>
            <a:pPr algn="just"/>
            <a:endParaRPr lang="es-ES" sz="2000" dirty="0" smtClean="0"/>
          </a:p>
          <a:p>
            <a:pPr algn="just"/>
            <a:endParaRPr lang="es-ES" sz="2000" dirty="0" smtClean="0"/>
          </a:p>
          <a:p>
            <a:pPr algn="just"/>
            <a:endParaRPr lang="pt-B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635896" y="476672"/>
            <a:ext cx="4460132" cy="461665"/>
          </a:xfrm>
          <a:prstGeom prst="rect">
            <a:avLst/>
          </a:prstGeom>
        </p:spPr>
        <p:txBody>
          <a:bodyPr wrap="none">
            <a:spAutoFit/>
          </a:bodyPr>
          <a:lstStyle/>
          <a:p>
            <a:r>
              <a:rPr lang="pt-BR" sz="2400" b="1" dirty="0" smtClean="0">
                <a:effectLst>
                  <a:glow rad="63500">
                    <a:schemeClr val="accent1">
                      <a:satMod val="175000"/>
                      <a:alpha val="40000"/>
                    </a:schemeClr>
                  </a:glow>
                  <a:outerShdw blurRad="60007" dist="200025" dir="15000000" sy="30000" kx="-1800000" algn="bl" rotWithShape="0">
                    <a:prstClr val="black">
                      <a:alpha val="32000"/>
                    </a:prstClr>
                  </a:outerShdw>
                </a:effectLst>
              </a:rPr>
              <a:t>MINISTERIOS DEPARTAMENTALES</a:t>
            </a:r>
            <a:endParaRPr lang="pt-BR" sz="2400" dirty="0">
              <a:effectLst>
                <a:glow rad="63500">
                  <a:schemeClr val="accent1">
                    <a:satMod val="175000"/>
                    <a:alpha val="40000"/>
                  </a:schemeClr>
                </a:glow>
                <a:outerShdw blurRad="60007" dist="200025" dir="15000000" sy="30000" kx="-1800000" algn="bl" rotWithShape="0">
                  <a:prstClr val="black">
                    <a:alpha val="32000"/>
                  </a:prstClr>
                </a:outerShdw>
              </a:effectLst>
            </a:endParaRPr>
          </a:p>
        </p:txBody>
      </p:sp>
      <p:sp>
        <p:nvSpPr>
          <p:cNvPr id="4" name="Retângulo 3"/>
          <p:cNvSpPr/>
          <p:nvPr/>
        </p:nvSpPr>
        <p:spPr>
          <a:xfrm>
            <a:off x="2699792" y="1268760"/>
            <a:ext cx="6048672" cy="5262979"/>
          </a:xfrm>
          <a:prstGeom prst="rect">
            <a:avLst/>
          </a:prstGeom>
        </p:spPr>
        <p:txBody>
          <a:bodyPr wrap="square">
            <a:spAutoFit/>
          </a:bodyPr>
          <a:lstStyle/>
          <a:p>
            <a:pPr algn="just"/>
            <a:r>
              <a:rPr lang="es-ES" sz="2400" b="1" dirty="0" smtClean="0"/>
              <a:t>Ministerio del Niño y del Adolescente.</a:t>
            </a:r>
          </a:p>
          <a:p>
            <a:pPr algn="just"/>
            <a:r>
              <a:rPr lang="es-ES" sz="2400" dirty="0" smtClean="0"/>
              <a:t>Los ancianos comparten la responsabilidad de asegurar que el desarrollo espiritual de los niños sea una prioridad en la iglesia, </a:t>
            </a:r>
            <a:r>
              <a:rPr lang="pt-BR" sz="2400" dirty="0" err="1" smtClean="0"/>
              <a:t>creando</a:t>
            </a:r>
            <a:r>
              <a:rPr lang="pt-BR" sz="2400" dirty="0" smtClean="0"/>
              <a:t> formas de </a:t>
            </a:r>
            <a:r>
              <a:rPr lang="pt-BR" sz="2400" dirty="0" err="1" smtClean="0"/>
              <a:t>proveer</a:t>
            </a:r>
            <a:r>
              <a:rPr lang="pt-BR" sz="2400" dirty="0" smtClean="0"/>
              <a:t> </a:t>
            </a:r>
            <a:r>
              <a:rPr lang="pt-BR" sz="2400" dirty="0" err="1" smtClean="0"/>
              <a:t>actividades</a:t>
            </a:r>
            <a:r>
              <a:rPr lang="pt-BR" sz="2400" dirty="0" smtClean="0"/>
              <a:t> que </a:t>
            </a:r>
            <a:r>
              <a:rPr lang="pt-BR" sz="2400" dirty="0" err="1" smtClean="0"/>
              <a:t>atiendan</a:t>
            </a:r>
            <a:r>
              <a:rPr lang="pt-BR" sz="2400" dirty="0" smtClean="0"/>
              <a:t> a </a:t>
            </a:r>
            <a:r>
              <a:rPr lang="pt-BR" sz="2400" dirty="0" err="1" smtClean="0"/>
              <a:t>sus</a:t>
            </a:r>
            <a:r>
              <a:rPr lang="pt-BR" sz="2400" dirty="0" smtClean="0"/>
              <a:t> </a:t>
            </a:r>
            <a:r>
              <a:rPr lang="pt-BR" sz="2400" dirty="0" err="1" smtClean="0"/>
              <a:t>necesidades</a:t>
            </a:r>
            <a:r>
              <a:rPr lang="pt-BR" sz="2400" dirty="0" smtClean="0"/>
              <a:t>.</a:t>
            </a:r>
          </a:p>
          <a:p>
            <a:pPr algn="just"/>
            <a:endParaRPr lang="pt-BR" sz="2400" dirty="0" smtClean="0"/>
          </a:p>
          <a:p>
            <a:pPr algn="just"/>
            <a:r>
              <a:rPr lang="es-ES" sz="2400" b="1" dirty="0" smtClean="0"/>
              <a:t>Comunicación.</a:t>
            </a:r>
          </a:p>
          <a:p>
            <a:pPr algn="just"/>
            <a:r>
              <a:rPr lang="es-ES" sz="2400" b="1" i="1" dirty="0" smtClean="0"/>
              <a:t> </a:t>
            </a:r>
            <a:r>
              <a:rPr lang="es-ES" sz="2400" dirty="0" smtClean="0"/>
              <a:t>El departamento de Comunicación de la Asociación General sirve como voz al cuerpo de la iglesia mundial, comunicando las metas, la misión y el servicio de la iglesia por medio de todas las formas y los medios de comunicación que tiene </a:t>
            </a:r>
            <a:r>
              <a:rPr lang="pt-BR" sz="2400" dirty="0" err="1" smtClean="0"/>
              <a:t>al</a:t>
            </a:r>
            <a:r>
              <a:rPr lang="pt-BR" sz="2400" dirty="0" smtClean="0"/>
              <a:t> alcance.</a:t>
            </a:r>
            <a:endParaRPr lang="pt-B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404664"/>
            <a:ext cx="6120680" cy="5909310"/>
          </a:xfrm>
          <a:prstGeom prst="rect">
            <a:avLst/>
          </a:prstGeom>
        </p:spPr>
        <p:txBody>
          <a:bodyPr wrap="square">
            <a:spAutoFit/>
          </a:bodyPr>
          <a:lstStyle/>
          <a:p>
            <a:pPr algn="just"/>
            <a:r>
              <a:rPr lang="pt-BR" b="1" dirty="0" err="1" smtClean="0"/>
              <a:t>Acción</a:t>
            </a:r>
            <a:r>
              <a:rPr lang="pt-BR" b="1" dirty="0" smtClean="0"/>
              <a:t> solidaria adventista.</a:t>
            </a:r>
          </a:p>
          <a:p>
            <a:pPr algn="just"/>
            <a:r>
              <a:rPr lang="es-ES" dirty="0" smtClean="0"/>
              <a:t>La ASA también provee asistencia con alimentos y ropas, así como cuidado emocional y espiritual.</a:t>
            </a:r>
          </a:p>
          <a:p>
            <a:pPr algn="just"/>
            <a:endParaRPr lang="es-ES" sz="1400" dirty="0" smtClean="0"/>
          </a:p>
          <a:p>
            <a:pPr algn="just"/>
            <a:r>
              <a:rPr lang="pt-BR" b="1" dirty="0" err="1" smtClean="0"/>
              <a:t>Ministerio</a:t>
            </a:r>
            <a:r>
              <a:rPr lang="pt-BR" b="1" dirty="0" smtClean="0"/>
              <a:t> de </a:t>
            </a:r>
            <a:r>
              <a:rPr lang="pt-BR" b="1" dirty="0" err="1" smtClean="0"/>
              <a:t>la</a:t>
            </a:r>
            <a:r>
              <a:rPr lang="pt-BR" b="1" dirty="0" smtClean="0"/>
              <a:t> </a:t>
            </a:r>
            <a:r>
              <a:rPr lang="pt-BR" b="1" dirty="0" err="1" smtClean="0"/>
              <a:t>Familia</a:t>
            </a:r>
            <a:r>
              <a:rPr lang="pt-BR" b="1" dirty="0" smtClean="0"/>
              <a:t>.</a:t>
            </a:r>
          </a:p>
          <a:p>
            <a:pPr algn="just"/>
            <a:r>
              <a:rPr lang="es-ES" dirty="0" smtClean="0"/>
              <a:t>La familia satisface las necesidades </a:t>
            </a:r>
            <a:r>
              <a:rPr lang="pt-BR" dirty="0" smtClean="0"/>
              <a:t>de contacto social, de </a:t>
            </a:r>
            <a:r>
              <a:rPr lang="pt-BR" dirty="0" err="1" smtClean="0"/>
              <a:t>pertenencia</a:t>
            </a:r>
            <a:r>
              <a:rPr lang="pt-BR" dirty="0" smtClean="0"/>
              <a:t>, de amor e </a:t>
            </a:r>
            <a:r>
              <a:rPr lang="pt-BR" dirty="0" err="1" smtClean="0"/>
              <a:t>intimidad</a:t>
            </a:r>
            <a:r>
              <a:rPr lang="pt-BR" dirty="0" smtClean="0"/>
              <a:t> y </a:t>
            </a:r>
            <a:r>
              <a:rPr lang="es-ES" dirty="0" smtClean="0"/>
              <a:t>ayuda a establecer la identidad y el valor personales.</a:t>
            </a:r>
          </a:p>
          <a:p>
            <a:pPr algn="just"/>
            <a:endParaRPr lang="es-ES" sz="1400" dirty="0" smtClean="0"/>
          </a:p>
          <a:p>
            <a:pPr algn="just"/>
            <a:r>
              <a:rPr lang="pt-BR" b="1" dirty="0" err="1" smtClean="0"/>
              <a:t>Ministerio</a:t>
            </a:r>
            <a:r>
              <a:rPr lang="pt-BR" b="1" dirty="0" smtClean="0"/>
              <a:t> de </a:t>
            </a:r>
            <a:r>
              <a:rPr lang="pt-BR" b="1" dirty="0" err="1" smtClean="0"/>
              <a:t>la</a:t>
            </a:r>
            <a:r>
              <a:rPr lang="pt-BR" b="1" dirty="0" smtClean="0"/>
              <a:t> </a:t>
            </a:r>
            <a:r>
              <a:rPr lang="pt-BR" b="1" dirty="0" err="1" smtClean="0"/>
              <a:t>Salud</a:t>
            </a:r>
            <a:r>
              <a:rPr lang="pt-BR" b="1" dirty="0" smtClean="0"/>
              <a:t>.</a:t>
            </a:r>
          </a:p>
          <a:p>
            <a:pPr algn="just"/>
            <a:r>
              <a:rPr lang="es-ES" dirty="0" smtClean="0"/>
              <a:t>El servicio de la acción misionera en la comunidad incluye cursos de culinaria, cursos de instrucción </a:t>
            </a:r>
            <a:r>
              <a:rPr lang="pt-BR" dirty="0" smtClean="0"/>
              <a:t>sobre diabetes, programas de </a:t>
            </a:r>
            <a:r>
              <a:rPr lang="pt-BR" dirty="0" err="1" smtClean="0"/>
              <a:t>control</a:t>
            </a:r>
            <a:r>
              <a:rPr lang="pt-BR" dirty="0" smtClean="0"/>
              <a:t> del </a:t>
            </a:r>
            <a:r>
              <a:rPr lang="pt-BR" dirty="0" err="1" smtClean="0"/>
              <a:t>estrés</a:t>
            </a:r>
            <a:r>
              <a:rPr lang="pt-BR" dirty="0" smtClean="0"/>
              <a:t>, programas para </a:t>
            </a:r>
            <a:r>
              <a:rPr lang="es-ES" dirty="0" smtClean="0"/>
              <a:t>dejar de fumar, etc. Estos programas ayudan a hacer amigos y a crear relaciones en la comunidad, que de otra forma no serían </a:t>
            </a:r>
            <a:r>
              <a:rPr lang="pt-BR" dirty="0" err="1" smtClean="0"/>
              <a:t>posibles</a:t>
            </a:r>
            <a:r>
              <a:rPr lang="pt-BR" dirty="0" smtClean="0"/>
              <a:t>.</a:t>
            </a:r>
          </a:p>
          <a:p>
            <a:pPr algn="just"/>
            <a:endParaRPr lang="pt-BR" sz="1400" dirty="0" smtClean="0"/>
          </a:p>
          <a:p>
            <a:pPr algn="just"/>
            <a:r>
              <a:rPr lang="pt-BR" b="1" dirty="0" err="1" smtClean="0"/>
              <a:t>Ministerio</a:t>
            </a:r>
            <a:r>
              <a:rPr lang="pt-BR" b="1" dirty="0" smtClean="0"/>
              <a:t> </a:t>
            </a:r>
            <a:r>
              <a:rPr lang="pt-BR" b="1" dirty="0" err="1" smtClean="0"/>
              <a:t>Personal</a:t>
            </a:r>
            <a:r>
              <a:rPr lang="pt-BR" b="1" dirty="0" smtClean="0"/>
              <a:t>.</a:t>
            </a:r>
          </a:p>
          <a:p>
            <a:r>
              <a:rPr lang="pt-BR" dirty="0" smtClean="0"/>
              <a:t>El líder del </a:t>
            </a:r>
            <a:r>
              <a:rPr lang="pt-BR" dirty="0" err="1" smtClean="0"/>
              <a:t>Ministerio</a:t>
            </a:r>
            <a:r>
              <a:rPr lang="pt-BR" dirty="0" smtClean="0"/>
              <a:t> </a:t>
            </a:r>
            <a:r>
              <a:rPr lang="es-ES" dirty="0" smtClean="0"/>
              <a:t>Personal inspira, motiva y equipa a los miembros para que desarrollen sus habilidades de testificación dadas por Dios y para que sean misioneros en su comunidad.</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764704"/>
            <a:ext cx="6120680" cy="5878532"/>
          </a:xfrm>
          <a:prstGeom prst="rect">
            <a:avLst/>
          </a:prstGeom>
        </p:spPr>
        <p:txBody>
          <a:bodyPr wrap="square">
            <a:spAutoFit/>
          </a:bodyPr>
          <a:lstStyle/>
          <a:p>
            <a:pPr algn="just"/>
            <a:r>
              <a:rPr lang="pt-BR" b="1" dirty="0" err="1" smtClean="0"/>
              <a:t>Publicaciones</a:t>
            </a:r>
            <a:r>
              <a:rPr lang="pt-BR" b="1" dirty="0" smtClean="0"/>
              <a:t>.</a:t>
            </a:r>
          </a:p>
          <a:p>
            <a:pPr algn="just"/>
            <a:r>
              <a:rPr lang="es-ES" dirty="0" smtClean="0"/>
              <a:t>La misión del departamento de Publicaciones es evangelizar y fortalecer a los miembros de la iglesia. “Hay muchos lugares en los cuales la voz del predicador no puede ser oída, lugares que pueden alcanzarse tan solo por medio de las publicaciones: libros, periódicos y folletos llenos de la verdad bíblica que la gente necesita” </a:t>
            </a:r>
            <a:r>
              <a:rPr lang="pt-BR" sz="1600" dirty="0" smtClean="0"/>
              <a:t>(E. White, </a:t>
            </a:r>
            <a:r>
              <a:rPr lang="pt-BR" sz="1600" i="1" dirty="0" err="1" smtClean="0"/>
              <a:t>Servicio</a:t>
            </a:r>
            <a:r>
              <a:rPr lang="pt-BR" sz="1600" i="1" dirty="0" smtClean="0"/>
              <a:t> </a:t>
            </a:r>
            <a:r>
              <a:rPr lang="pt-BR" sz="1600" i="1" dirty="0" err="1" smtClean="0"/>
              <a:t>cristiano</a:t>
            </a:r>
            <a:r>
              <a:rPr lang="pt-BR" sz="1600" i="1" dirty="0" smtClean="0"/>
              <a:t>, p. 117).</a:t>
            </a:r>
          </a:p>
          <a:p>
            <a:pPr algn="just"/>
            <a:endParaRPr lang="pt-BR" sz="1600" i="1" dirty="0" smtClean="0"/>
          </a:p>
          <a:p>
            <a:pPr algn="just"/>
            <a:r>
              <a:rPr lang="pt-BR" b="1" dirty="0" err="1" smtClean="0"/>
              <a:t>Escuela</a:t>
            </a:r>
            <a:r>
              <a:rPr lang="pt-BR" b="1" dirty="0" smtClean="0"/>
              <a:t> </a:t>
            </a:r>
            <a:r>
              <a:rPr lang="pt-BR" b="1" dirty="0" err="1" smtClean="0"/>
              <a:t>Sabática</a:t>
            </a:r>
            <a:r>
              <a:rPr lang="pt-BR" b="1" dirty="0" smtClean="0"/>
              <a:t>.</a:t>
            </a:r>
          </a:p>
          <a:p>
            <a:pPr algn="just"/>
            <a:r>
              <a:rPr lang="es-ES" dirty="0" smtClean="0"/>
              <a:t>A través de su programa de educación religiosa, prevé el crecimiento espiritual mediante el estudio de la Biblia, del compañerismo en el grupo pequeño, en la acción misionera por el servicio y testificación y en el compromiso con la </a:t>
            </a:r>
            <a:r>
              <a:rPr lang="pt-BR" dirty="0" err="1" smtClean="0"/>
              <a:t>misión</a:t>
            </a:r>
            <a:r>
              <a:rPr lang="pt-BR" dirty="0" smtClean="0"/>
              <a:t> mundial.</a:t>
            </a:r>
          </a:p>
          <a:p>
            <a:pPr algn="just"/>
            <a:endParaRPr lang="pt-BR" dirty="0" smtClean="0"/>
          </a:p>
          <a:p>
            <a:pPr algn="just"/>
            <a:r>
              <a:rPr lang="es-ES" b="1" i="1" dirty="0" smtClean="0"/>
              <a:t>Mayordomía. </a:t>
            </a:r>
          </a:p>
          <a:p>
            <a:pPr algn="just"/>
            <a:r>
              <a:rPr lang="es-ES" dirty="0" smtClean="0"/>
              <a:t>Él provee una estructura teológica para el estilo de vida de servicio, sacrificio y sociedad con Dios. Incentiva la mayordomía financiera, que les recuerda a los miembros su responsabilidad espiritual de devolver el diezmo y dar ofrendas de gratitud a Dios.</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2699792" y="908720"/>
            <a:ext cx="6192688" cy="3970318"/>
          </a:xfrm>
          <a:prstGeom prst="rect">
            <a:avLst/>
          </a:prstGeom>
        </p:spPr>
        <p:txBody>
          <a:bodyPr wrap="square">
            <a:spAutoFit/>
          </a:bodyPr>
          <a:lstStyle/>
          <a:p>
            <a:pPr algn="just"/>
            <a:r>
              <a:rPr lang="pt-BR" b="1" dirty="0" err="1" smtClean="0"/>
              <a:t>Ministerio</a:t>
            </a:r>
            <a:r>
              <a:rPr lang="pt-BR" b="1" dirty="0" smtClean="0"/>
              <a:t> de </a:t>
            </a:r>
            <a:r>
              <a:rPr lang="pt-BR" b="1" dirty="0" err="1" smtClean="0"/>
              <a:t>la</a:t>
            </a:r>
            <a:r>
              <a:rPr lang="pt-BR" b="1" dirty="0" smtClean="0"/>
              <a:t> </a:t>
            </a:r>
            <a:r>
              <a:rPr lang="pt-BR" b="1" dirty="0" err="1" smtClean="0"/>
              <a:t>Mujer</a:t>
            </a:r>
            <a:r>
              <a:rPr lang="pt-BR" b="1" dirty="0" smtClean="0"/>
              <a:t>.</a:t>
            </a:r>
          </a:p>
          <a:p>
            <a:pPr algn="just"/>
            <a:r>
              <a:rPr lang="es-ES" dirty="0" smtClean="0"/>
              <a:t>Los objetivos del programa incluyen fortalecer a las mujeres en la iglesia y en la comunidad y capacitar a las mujeres adventistas del séptimo día para que se transformen en mujeres de Dios, fuertes en las áreas de los estudios bíblicos, la oración, el crecimiento personal y la acción misionera en la comunidad.</a:t>
            </a:r>
          </a:p>
          <a:p>
            <a:pPr algn="just"/>
            <a:endParaRPr lang="es-ES" dirty="0" smtClean="0"/>
          </a:p>
          <a:p>
            <a:pPr algn="just"/>
            <a:endParaRPr lang="es-ES" dirty="0" smtClean="0"/>
          </a:p>
          <a:p>
            <a:pPr algn="just"/>
            <a:r>
              <a:rPr lang="es-ES" b="1" dirty="0" smtClean="0"/>
              <a:t>Ministerio Joven y Ministerio de los Conquistadores y Aventureros.</a:t>
            </a:r>
          </a:p>
          <a:p>
            <a:pPr algn="just"/>
            <a:r>
              <a:rPr lang="pt-BR" dirty="0" err="1" smtClean="0"/>
              <a:t>Esos</a:t>
            </a:r>
            <a:r>
              <a:rPr lang="pt-BR" dirty="0" smtClean="0"/>
              <a:t> </a:t>
            </a:r>
            <a:r>
              <a:rPr lang="es-ES" dirty="0" smtClean="0"/>
              <a:t>ministerios integran al joven en la comunidad de la iglesia, trabajando con líderes y otras entidades de la iglesia en la conquista, el entrenamiento, la conservación y el rescate de sus jóvenes.</a:t>
            </a:r>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1019</Words>
  <Application>Microsoft Office PowerPoint</Application>
  <PresentationFormat>Apresentação na tela (4:3)</PresentationFormat>
  <Paragraphs>65</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Tema do Office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selma.luz</dc:creator>
  <cp:lastModifiedBy>selma.luz</cp:lastModifiedBy>
  <cp:revision>20</cp:revision>
  <dcterms:created xsi:type="dcterms:W3CDTF">2013-10-25T14:11:15Z</dcterms:created>
  <dcterms:modified xsi:type="dcterms:W3CDTF">2013-12-05T11:56:39Z</dcterms:modified>
</cp:coreProperties>
</file>