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57" r:id="rId5"/>
    <p:sldId id="258" r:id="rId6"/>
    <p:sldId id="264" r:id="rId7"/>
    <p:sldId id="263" r:id="rId8"/>
    <p:sldId id="259" r:id="rId9"/>
    <p:sldId id="267" r:id="rId10"/>
    <p:sldId id="265" r:id="rId11"/>
    <p:sldId id="261" r:id="rId12"/>
    <p:sldId id="266" r:id="rId1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3D286E7-9FEC-42D2-94A1-775A4B459CB7}" type="datetimeFigureOut">
              <a:rPr lang="pt-BR" smtClean="0"/>
              <a:pPr/>
              <a:t>05/12/2013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FEFA829-C8A3-4E7C-B1C9-C005DB6C1AB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286E7-9FEC-42D2-94A1-775A4B459CB7}" type="datetimeFigureOut">
              <a:rPr lang="pt-BR" smtClean="0"/>
              <a:pPr/>
              <a:t>05/12/2013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FA829-C8A3-4E7C-B1C9-C005DB6C1AB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1500174"/>
            <a:ext cx="5857916" cy="2862322"/>
          </a:xfrm>
          <a:prstGeom prst="rect">
            <a:avLst/>
          </a:prstGeom>
        </p:spPr>
        <p:txBody>
          <a:bodyPr wrap="square">
            <a:spAutoFit/>
          </a:bodyPr>
          <a:lstStyle/>
          <a:p>
            <a:pPr algn="just"/>
            <a:r>
              <a:rPr lang="pt-BR" b="1" dirty="0" smtClean="0"/>
              <a:t>Formato abreviado:</a:t>
            </a:r>
          </a:p>
          <a:p>
            <a:pPr algn="just"/>
            <a:endParaRPr lang="pt-BR" b="1" dirty="0" smtClean="0"/>
          </a:p>
          <a:p>
            <a:pPr algn="just"/>
            <a:r>
              <a:rPr lang="es-ES" b="1" dirty="0" smtClean="0"/>
              <a:t>Bienvenida. </a:t>
            </a:r>
            <a:r>
              <a:rPr lang="es-ES" dirty="0" smtClean="0"/>
              <a:t>Vida de la comunidad y bienvenida.</a:t>
            </a:r>
          </a:p>
          <a:p>
            <a:pPr algn="just"/>
            <a:r>
              <a:rPr lang="es-ES" b="1" dirty="0" smtClean="0"/>
              <a:t>Introducción. </a:t>
            </a:r>
            <a:r>
              <a:rPr lang="es-ES" dirty="0" smtClean="0"/>
              <a:t>La congregación se coloca de pie para la oración </a:t>
            </a:r>
            <a:r>
              <a:rPr lang="pt-BR" dirty="0" smtClean="0"/>
              <a:t>silenciosa.</a:t>
            </a:r>
          </a:p>
          <a:p>
            <a:pPr algn="just"/>
            <a:r>
              <a:rPr lang="es-ES" b="1" dirty="0" smtClean="0"/>
              <a:t>Himno. </a:t>
            </a:r>
            <a:r>
              <a:rPr lang="es-ES" dirty="0" smtClean="0"/>
              <a:t>La congregación permanece de pie.</a:t>
            </a:r>
          </a:p>
          <a:p>
            <a:pPr algn="just"/>
            <a:r>
              <a:rPr lang="es-ES" b="1" dirty="0" smtClean="0"/>
              <a:t>Ofrenda. </a:t>
            </a:r>
            <a:r>
              <a:rPr lang="es-ES" dirty="0" smtClean="0"/>
              <a:t>Llamado y explicación del uso de los fondos de la ofrenda.</a:t>
            </a:r>
          </a:p>
          <a:p>
            <a:pPr algn="just"/>
            <a:r>
              <a:rPr lang="es-ES" b="1" dirty="0" smtClean="0"/>
              <a:t>Sermón. </a:t>
            </a:r>
            <a:r>
              <a:rPr lang="es-ES" dirty="0" smtClean="0"/>
              <a:t>Foco en el tema general del culto de adoración.</a:t>
            </a:r>
          </a:p>
          <a:p>
            <a:pPr algn="just"/>
            <a:r>
              <a:rPr lang="es-ES" b="1" dirty="0" smtClean="0"/>
              <a:t>Oración final. </a:t>
            </a:r>
            <a:r>
              <a:rPr lang="es-ES" dirty="0" smtClean="0"/>
              <a:t>Música instrumental para la salida.</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770826"/>
            <a:ext cx="5500726" cy="4801314"/>
          </a:xfrm>
          <a:prstGeom prst="rect">
            <a:avLst/>
          </a:prstGeom>
        </p:spPr>
        <p:txBody>
          <a:bodyPr wrap="square">
            <a:spAutoFit/>
          </a:bodyPr>
          <a:lstStyle/>
          <a:p>
            <a:pPr algn="just"/>
            <a:r>
              <a:rPr lang="pt-BR" b="1" dirty="0" smtClean="0">
                <a:effectLst>
                  <a:glow rad="101600">
                    <a:schemeClr val="accent3">
                      <a:lumMod val="60000"/>
                      <a:lumOff val="40000"/>
                      <a:alpha val="60000"/>
                    </a:schemeClr>
                  </a:glow>
                  <a:outerShdw blurRad="50800" dist="38100" dir="13500000" algn="br" rotWithShape="0">
                    <a:prstClr val="black">
                      <a:alpha val="40000"/>
                    </a:prstClr>
                  </a:outerShdw>
                </a:effectLst>
              </a:rPr>
              <a:t>PREDICACIÓN</a:t>
            </a:r>
          </a:p>
          <a:p>
            <a:pPr algn="just"/>
            <a:endParaRPr lang="pt-BR" b="1" dirty="0" smtClean="0"/>
          </a:p>
          <a:p>
            <a:pPr algn="just"/>
            <a:endParaRPr lang="pt-BR" b="1" dirty="0" smtClean="0"/>
          </a:p>
          <a:p>
            <a:pPr algn="just"/>
            <a:r>
              <a:rPr lang="es-ES" dirty="0" smtClean="0"/>
              <a:t>La predicación es el centro del culto adventista del </a:t>
            </a:r>
          </a:p>
          <a:p>
            <a:pPr algn="just"/>
            <a:r>
              <a:rPr lang="es-ES" dirty="0" smtClean="0"/>
              <a:t>Séptimo </a:t>
            </a:r>
            <a:r>
              <a:rPr lang="pt-BR" dirty="0" err="1" smtClean="0"/>
              <a:t>día</a:t>
            </a:r>
            <a:r>
              <a:rPr lang="pt-BR" dirty="0" smtClean="0"/>
              <a:t>.</a:t>
            </a:r>
          </a:p>
          <a:p>
            <a:pPr algn="just"/>
            <a:endParaRPr lang="pt-BR" dirty="0" smtClean="0"/>
          </a:p>
          <a:p>
            <a:r>
              <a:rPr lang="es-ES" dirty="0" smtClean="0"/>
              <a:t>directivas para la predicación pueden ser útiles.</a:t>
            </a:r>
          </a:p>
          <a:p>
            <a:endParaRPr lang="es-ES" dirty="0" smtClean="0"/>
          </a:p>
          <a:p>
            <a:pPr>
              <a:buFont typeface="Arial" pitchFamily="34" charset="0"/>
              <a:buChar char="•"/>
            </a:pPr>
            <a:r>
              <a:rPr lang="es-ES" b="1" dirty="0" smtClean="0"/>
              <a:t>Predicar por la experiencia personal.</a:t>
            </a:r>
          </a:p>
          <a:p>
            <a:pPr>
              <a:buFont typeface="Arial" pitchFamily="34" charset="0"/>
              <a:buChar char="•"/>
            </a:pPr>
            <a:endParaRPr lang="es-ES" b="1" dirty="0" smtClean="0"/>
          </a:p>
          <a:p>
            <a:pPr>
              <a:buFont typeface="Arial" pitchFamily="34" charset="0"/>
              <a:buChar char="•"/>
            </a:pPr>
            <a:r>
              <a:rPr lang="pt-BR" b="1" dirty="0" err="1" smtClean="0"/>
              <a:t>Predicación</a:t>
            </a:r>
            <a:r>
              <a:rPr lang="pt-BR" b="1" dirty="0" smtClean="0"/>
              <a:t> bíblica.</a:t>
            </a:r>
          </a:p>
          <a:p>
            <a:pPr>
              <a:buFont typeface="Arial" pitchFamily="34" charset="0"/>
              <a:buChar char="•"/>
            </a:pPr>
            <a:endParaRPr lang="pt-BR" b="1" dirty="0" smtClean="0"/>
          </a:p>
          <a:p>
            <a:pPr>
              <a:buFont typeface="Arial" pitchFamily="34" charset="0"/>
              <a:buChar char="•"/>
            </a:pPr>
            <a:r>
              <a:rPr lang="pt-BR" b="1" dirty="0" err="1" smtClean="0"/>
              <a:t>Predicación</a:t>
            </a:r>
            <a:r>
              <a:rPr lang="pt-BR" b="1" dirty="0" smtClean="0"/>
              <a:t> relevante.</a:t>
            </a:r>
          </a:p>
          <a:p>
            <a:pPr>
              <a:buFont typeface="Arial" pitchFamily="34" charset="0"/>
              <a:buChar char="•"/>
            </a:pPr>
            <a:endParaRPr lang="pt-BR" b="1" dirty="0" smtClean="0"/>
          </a:p>
          <a:p>
            <a:pPr>
              <a:buFont typeface="Arial" pitchFamily="34" charset="0"/>
              <a:buChar char="•"/>
            </a:pPr>
            <a:r>
              <a:rPr lang="pt-BR" b="1" dirty="0" err="1" smtClean="0"/>
              <a:t>Predicación</a:t>
            </a:r>
            <a:r>
              <a:rPr lang="pt-BR" b="1" dirty="0" smtClean="0"/>
              <a:t> positiva.</a:t>
            </a:r>
          </a:p>
          <a:p>
            <a:endParaRPr lang="pt-BR" b="1" i="1" dirty="0" smtClean="0"/>
          </a:p>
          <a:p>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4286248" y="428604"/>
            <a:ext cx="3855094" cy="461665"/>
          </a:xfrm>
          <a:prstGeom prst="rect">
            <a:avLst/>
          </a:prstGeom>
        </p:spPr>
        <p:txBody>
          <a:bodyPr wrap="none">
            <a:spAutoFit/>
          </a:bodyPr>
          <a:lstStyle/>
          <a:p>
            <a:r>
              <a:rPr lang="pt-BR" sz="2400" b="1" dirty="0" smtClean="0">
                <a:effectLst>
                  <a:glow rad="101600">
                    <a:schemeClr val="accent3">
                      <a:lumMod val="60000"/>
                      <a:lumOff val="40000"/>
                      <a:alpha val="60000"/>
                    </a:schemeClr>
                  </a:glow>
                  <a:outerShdw blurRad="50800" dist="38100" dir="13500000" algn="br" rotWithShape="0">
                    <a:prstClr val="black">
                      <a:alpha val="40000"/>
                    </a:prstClr>
                  </a:outerShdw>
                </a:effectLst>
              </a:rPr>
              <a:t>PREPARACIÓN DEL SERMÓN.</a:t>
            </a:r>
            <a:endParaRPr lang="pt-BR" sz="2400" dirty="0">
              <a:effectLst>
                <a:glow rad="101600">
                  <a:schemeClr val="accent3">
                    <a:lumMod val="60000"/>
                    <a:lumOff val="40000"/>
                    <a:alpha val="60000"/>
                  </a:schemeClr>
                </a:glow>
                <a:outerShdw blurRad="50800" dist="38100" dir="13500000" algn="br" rotWithShape="0">
                  <a:prstClr val="black">
                    <a:alpha val="40000"/>
                  </a:prstClr>
                </a:outerShdw>
              </a:effectLst>
            </a:endParaRPr>
          </a:p>
        </p:txBody>
      </p:sp>
      <p:sp>
        <p:nvSpPr>
          <p:cNvPr id="5" name="Retângulo 4"/>
          <p:cNvSpPr/>
          <p:nvPr/>
        </p:nvSpPr>
        <p:spPr>
          <a:xfrm>
            <a:off x="2928926" y="1000108"/>
            <a:ext cx="5857916" cy="5139869"/>
          </a:xfrm>
          <a:prstGeom prst="rect">
            <a:avLst/>
          </a:prstGeom>
        </p:spPr>
        <p:txBody>
          <a:bodyPr wrap="square">
            <a:spAutoFit/>
          </a:bodyPr>
          <a:lstStyle/>
          <a:p>
            <a:pPr algn="just"/>
            <a:r>
              <a:rPr lang="es-ES" sz="2400" b="1" i="1" dirty="0" smtClean="0"/>
              <a:t>1-Organización lógica. </a:t>
            </a:r>
            <a:r>
              <a:rPr lang="es-ES" sz="2400" dirty="0" smtClean="0"/>
              <a:t>El esbozo lógico del sermón está organizado </a:t>
            </a:r>
            <a:r>
              <a:rPr lang="pt-BR" sz="2400" dirty="0" err="1" smtClean="0"/>
              <a:t>en</a:t>
            </a:r>
            <a:r>
              <a:rPr lang="pt-BR" sz="2400" dirty="0" smtClean="0"/>
              <a:t> </a:t>
            </a:r>
            <a:r>
              <a:rPr lang="pt-BR" sz="2400" dirty="0" err="1" smtClean="0"/>
              <a:t>tres</a:t>
            </a:r>
            <a:r>
              <a:rPr lang="pt-BR" sz="2400" dirty="0" smtClean="0"/>
              <a:t> partes:</a:t>
            </a:r>
          </a:p>
          <a:p>
            <a:pPr algn="just"/>
            <a:endParaRPr lang="pt-BR" sz="800" dirty="0" smtClean="0"/>
          </a:p>
          <a:p>
            <a:pPr marL="342900" indent="-342900" algn="just">
              <a:buFont typeface="Arial" pitchFamily="34" charset="0"/>
              <a:buChar char="•"/>
            </a:pPr>
            <a:r>
              <a:rPr lang="es-ES" sz="2400" dirty="0" smtClean="0"/>
              <a:t>La introducción se destina a despertar el interés de la audiencia e introducir el tema</a:t>
            </a:r>
          </a:p>
          <a:p>
            <a:pPr marL="342900" indent="-342900" algn="just">
              <a:buFont typeface="Arial" pitchFamily="34" charset="0"/>
              <a:buChar char="•"/>
            </a:pPr>
            <a:endParaRPr lang="es-ES" sz="800" dirty="0" smtClean="0"/>
          </a:p>
          <a:p>
            <a:pPr marL="342900" indent="-342900" algn="just">
              <a:buFont typeface="Arial" pitchFamily="34" charset="0"/>
              <a:buChar char="•"/>
            </a:pPr>
            <a:r>
              <a:rPr lang="es-ES" sz="2400" dirty="0" smtClean="0"/>
              <a:t> El cuerpo del sermón presenta el tema al mostrar, de forma lógica, las lecciones principales del tema. </a:t>
            </a:r>
          </a:p>
          <a:p>
            <a:pPr marL="342900" indent="-342900" algn="just">
              <a:buFont typeface="Arial" pitchFamily="34" charset="0"/>
              <a:buChar char="•"/>
            </a:pPr>
            <a:endParaRPr lang="es-ES" sz="800" dirty="0" smtClean="0"/>
          </a:p>
          <a:p>
            <a:pPr marL="342900" indent="-342900" algn="just">
              <a:buFont typeface="Arial" pitchFamily="34" charset="0"/>
              <a:buChar char="•"/>
            </a:pPr>
            <a:r>
              <a:rPr lang="es-ES" sz="2400" dirty="0" smtClean="0"/>
              <a:t>La conclusión resume el tema y la lección, y lleva a la audiencia </a:t>
            </a:r>
            <a:r>
              <a:rPr lang="pt-BR" sz="2400" dirty="0" smtClean="0"/>
              <a:t>a </a:t>
            </a:r>
            <a:r>
              <a:rPr lang="pt-BR" sz="2400" dirty="0" err="1" smtClean="0"/>
              <a:t>asumir</a:t>
            </a:r>
            <a:r>
              <a:rPr lang="pt-BR" sz="2400" dirty="0" smtClean="0"/>
              <a:t> </a:t>
            </a:r>
            <a:r>
              <a:rPr lang="pt-BR" sz="2400" dirty="0" err="1" smtClean="0"/>
              <a:t>un</a:t>
            </a:r>
            <a:r>
              <a:rPr lang="pt-BR" sz="2400" dirty="0" smtClean="0"/>
              <a:t> </a:t>
            </a:r>
            <a:r>
              <a:rPr lang="pt-BR" sz="2400" dirty="0" err="1" smtClean="0"/>
              <a:t>compromiso</a:t>
            </a:r>
            <a:r>
              <a:rPr lang="pt-BR" sz="2400" dirty="0" smtClean="0"/>
              <a:t> </a:t>
            </a:r>
            <a:r>
              <a:rPr lang="pt-BR" sz="2400" dirty="0" err="1" smtClean="0"/>
              <a:t>personal</a:t>
            </a:r>
            <a:r>
              <a:rPr lang="pt-BR" sz="2400" dirty="0" smtClean="0"/>
              <a:t> </a:t>
            </a:r>
            <a:r>
              <a:rPr lang="pt-BR" sz="2400" dirty="0" err="1" smtClean="0"/>
              <a:t>con</a:t>
            </a:r>
            <a:r>
              <a:rPr lang="pt-BR" sz="2400" dirty="0" smtClean="0"/>
              <a:t> Cristo.</a:t>
            </a:r>
          </a:p>
          <a:p>
            <a:pPr marL="342900" indent="-342900" algn="just">
              <a:buFont typeface="Arial" pitchFamily="34" charset="0"/>
              <a:buChar char="•"/>
            </a:pPr>
            <a:endParaRPr lang="pt-BR" sz="800" dirty="0" smtClean="0"/>
          </a:p>
          <a:p>
            <a:pPr marL="342900" indent="-342900" algn="just"/>
            <a:r>
              <a:rPr lang="pt-BR" sz="2400" dirty="0" smtClean="0"/>
              <a:t>2-</a:t>
            </a:r>
            <a:r>
              <a:rPr lang="pt-BR" sz="2400" b="1" i="1" dirty="0" smtClean="0"/>
              <a:t> </a:t>
            </a:r>
            <a:r>
              <a:rPr lang="pt-BR" sz="2400" b="1" i="1" dirty="0" err="1" smtClean="0"/>
              <a:t>Hablar</a:t>
            </a:r>
            <a:r>
              <a:rPr lang="pt-BR" sz="2400" b="1" i="1" dirty="0" smtClean="0"/>
              <a:t> </a:t>
            </a:r>
            <a:r>
              <a:rPr lang="pt-BR" sz="2400" b="1" i="1" dirty="0" err="1" smtClean="0"/>
              <a:t>con</a:t>
            </a:r>
            <a:r>
              <a:rPr lang="pt-BR" sz="2400" b="1" i="1" dirty="0" smtClean="0"/>
              <a:t> </a:t>
            </a:r>
            <a:r>
              <a:rPr lang="pt-BR" sz="2400" b="1" i="1" dirty="0" err="1" smtClean="0"/>
              <a:t>claridad</a:t>
            </a:r>
            <a:r>
              <a:rPr lang="pt-BR" sz="2400" b="1" i="1" dirty="0" smtClean="0"/>
              <a:t>.</a:t>
            </a:r>
          </a:p>
          <a:p>
            <a:pPr marL="342900" indent="-342900" algn="just"/>
            <a:endParaRPr lang="pt-BR" sz="800" b="1" i="1" dirty="0" smtClean="0"/>
          </a:p>
          <a:p>
            <a:pPr marL="342900" indent="-342900" algn="just"/>
            <a:r>
              <a:rPr lang="pt-BR" sz="2400" i="1" dirty="0" smtClean="0"/>
              <a:t>3-</a:t>
            </a:r>
            <a:r>
              <a:rPr lang="pt-BR" sz="2400" b="1" i="1" dirty="0" smtClean="0"/>
              <a:t> </a:t>
            </a:r>
            <a:r>
              <a:rPr lang="pt-BR" sz="2400" b="1" i="1" dirty="0" err="1" smtClean="0"/>
              <a:t>Planificación</a:t>
            </a:r>
            <a:r>
              <a:rPr lang="pt-BR" sz="2400" b="1" i="1" dirty="0" smtClean="0"/>
              <a:t> </a:t>
            </a:r>
            <a:r>
              <a:rPr lang="pt-BR" sz="2400" b="1" i="1" dirty="0" err="1" smtClean="0"/>
              <a:t>anticipada</a:t>
            </a:r>
            <a:r>
              <a:rPr lang="pt-BR" sz="2400" b="1" i="1" dirty="0" smtClean="0"/>
              <a:t>.</a:t>
            </a:r>
            <a:endParaRPr lang="pt-B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714356"/>
            <a:ext cx="5857916" cy="4893647"/>
          </a:xfrm>
          <a:prstGeom prst="rect">
            <a:avLst/>
          </a:prstGeom>
        </p:spPr>
        <p:txBody>
          <a:bodyPr wrap="square">
            <a:spAutoFit/>
          </a:bodyPr>
          <a:lstStyle/>
          <a:p>
            <a:pPr algn="just">
              <a:buFont typeface="Arial" pitchFamily="34" charset="0"/>
              <a:buChar char="•"/>
            </a:pPr>
            <a:r>
              <a:rPr lang="es-ES" sz="2400" dirty="0" smtClean="0"/>
              <a:t>En la ausencia del pastor, el anciano es responsable de liderar el culto divino cada sábado. Eso requiere comprensión del culto. Las iglesias, muchas veces, mantienen el mismo orden del culto, año tras año, usando los mismos himnos y el mismo formato. </a:t>
            </a:r>
          </a:p>
          <a:p>
            <a:pPr algn="just">
              <a:buFont typeface="Arial" pitchFamily="34" charset="0"/>
              <a:buChar char="•"/>
            </a:pPr>
            <a:endParaRPr lang="es-ES" sz="2400" dirty="0" smtClean="0"/>
          </a:p>
          <a:p>
            <a:pPr algn="just"/>
            <a:endParaRPr lang="es-ES" sz="2400" dirty="0" smtClean="0"/>
          </a:p>
          <a:p>
            <a:pPr algn="just">
              <a:buFont typeface="Arial" pitchFamily="34" charset="0"/>
              <a:buChar char="•"/>
            </a:pPr>
            <a:r>
              <a:rPr lang="es-ES" sz="2400" dirty="0" smtClean="0"/>
              <a:t>Los líderes del culto deben reconocer y respetar las diferencias en el estilo de culto resultantes de culturas y lugares diferentes y, sin embargo, temer adaptar el estilo del culto a los cambios en la sociedad.</a:t>
            </a:r>
            <a:endParaRPr lang="pt-B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14612" y="466296"/>
            <a:ext cx="5857916" cy="5463034"/>
          </a:xfrm>
          <a:prstGeom prst="rect">
            <a:avLst/>
          </a:prstGeom>
        </p:spPr>
        <p:txBody>
          <a:bodyPr wrap="square">
            <a:spAutoFit/>
          </a:bodyPr>
          <a:lstStyle/>
          <a:p>
            <a:pPr algn="just"/>
            <a:r>
              <a:rPr lang="pt-BR" sz="2300" b="1" dirty="0" smtClean="0"/>
              <a:t>Culto </a:t>
            </a:r>
            <a:r>
              <a:rPr lang="pt-BR" sz="2300" b="1" dirty="0" err="1" smtClean="0"/>
              <a:t>es</a:t>
            </a:r>
            <a:r>
              <a:rPr lang="pt-BR" sz="2300" b="1" dirty="0" smtClean="0"/>
              <a:t> </a:t>
            </a:r>
            <a:r>
              <a:rPr lang="pt-BR" sz="2300" b="1" dirty="0" err="1" smtClean="0"/>
              <a:t>adoración</a:t>
            </a:r>
            <a:r>
              <a:rPr lang="pt-BR" sz="2300" b="1" dirty="0" smtClean="0"/>
              <a:t>.</a:t>
            </a:r>
          </a:p>
          <a:p>
            <a:pPr algn="just"/>
            <a:endParaRPr lang="pt-BR" sz="1000" b="1" dirty="0" smtClean="0"/>
          </a:p>
          <a:p>
            <a:pPr algn="just"/>
            <a:r>
              <a:rPr lang="es-ES" sz="2300" dirty="0" smtClean="0"/>
              <a:t>Culto deben permitir expresiones de adoración a Dios y tiempo para sentir, con asombro, su grandeza y </a:t>
            </a:r>
            <a:r>
              <a:rPr lang="pt-BR" sz="2300" dirty="0" smtClean="0"/>
              <a:t>poder. (Sal. 95:3-5).</a:t>
            </a:r>
          </a:p>
          <a:p>
            <a:pPr algn="just"/>
            <a:endParaRPr lang="pt-BR" sz="1000" dirty="0" smtClean="0"/>
          </a:p>
          <a:p>
            <a:pPr algn="just"/>
            <a:r>
              <a:rPr lang="es-ES" sz="2300" b="1" i="1" dirty="0" smtClean="0"/>
              <a:t>Culto es proclamación.</a:t>
            </a:r>
          </a:p>
          <a:p>
            <a:pPr algn="just"/>
            <a:endParaRPr lang="es-ES" sz="1000" b="1" i="1" dirty="0" smtClean="0"/>
          </a:p>
          <a:p>
            <a:pPr algn="just"/>
            <a:r>
              <a:rPr lang="es-ES" sz="2300" dirty="0" smtClean="0"/>
              <a:t>El culto corporativo provee ocasión para la proclamación de la Palabra de Dios.</a:t>
            </a:r>
          </a:p>
          <a:p>
            <a:pPr algn="just"/>
            <a:endParaRPr lang="es-ES" sz="1000" dirty="0" smtClean="0"/>
          </a:p>
          <a:p>
            <a:pPr algn="just"/>
            <a:r>
              <a:rPr lang="es-ES" sz="2300" b="1" i="1" dirty="0" smtClean="0"/>
              <a:t>Culto es renovación. </a:t>
            </a:r>
          </a:p>
          <a:p>
            <a:pPr algn="just"/>
            <a:endParaRPr lang="es-ES" sz="1000" b="1" i="1" dirty="0" smtClean="0"/>
          </a:p>
          <a:p>
            <a:pPr algn="just"/>
            <a:r>
              <a:rPr lang="es-ES" sz="2300" dirty="0" smtClean="0"/>
              <a:t>El culto debería resultar en la renovación. </a:t>
            </a:r>
            <a:r>
              <a:rPr lang="pt-BR" sz="2300" dirty="0" err="1" smtClean="0"/>
              <a:t>Él</a:t>
            </a:r>
            <a:r>
              <a:rPr lang="pt-BR" sz="2300" dirty="0" smtClean="0"/>
              <a:t> </a:t>
            </a:r>
            <a:r>
              <a:rPr lang="pt-BR" sz="2300" dirty="0" err="1" smtClean="0"/>
              <a:t>involucra</a:t>
            </a:r>
            <a:r>
              <a:rPr lang="pt-BR" sz="2300" dirty="0" smtClean="0"/>
              <a:t> </a:t>
            </a:r>
            <a:r>
              <a:rPr lang="pt-BR" sz="2300" dirty="0" err="1" smtClean="0"/>
              <a:t>reflexión</a:t>
            </a:r>
            <a:r>
              <a:rPr lang="pt-BR" sz="2300" dirty="0" smtClean="0"/>
              <a:t>, </a:t>
            </a:r>
            <a:r>
              <a:rPr lang="es-ES" sz="2300" dirty="0" smtClean="0"/>
              <a:t>oración y meditación .Es un tiempo para realizar súplicas por todos los santos. Es un tiempo para que nos arrepintamos y busquemos el perdón de </a:t>
            </a:r>
            <a:r>
              <a:rPr lang="pt-BR" sz="2300" dirty="0" smtClean="0"/>
              <a:t>Cristo</a:t>
            </a:r>
            <a:endParaRPr lang="pt-BR"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14612" y="428604"/>
            <a:ext cx="6072230" cy="5386090"/>
          </a:xfrm>
          <a:prstGeom prst="rect">
            <a:avLst/>
          </a:prstGeom>
        </p:spPr>
        <p:txBody>
          <a:bodyPr wrap="square">
            <a:spAutoFit/>
          </a:bodyPr>
          <a:lstStyle/>
          <a:p>
            <a:pPr algn="ctr"/>
            <a:r>
              <a:rPr lang="pt-BR" sz="2400" b="1" dirty="0" smtClean="0">
                <a:effectLst>
                  <a:glow rad="101600">
                    <a:schemeClr val="accent3">
                      <a:lumMod val="60000"/>
                      <a:lumOff val="40000"/>
                      <a:alpha val="60000"/>
                    </a:schemeClr>
                  </a:glow>
                  <a:outerShdw blurRad="50800" dist="38100" dir="13500000" algn="br" rotWithShape="0">
                    <a:prstClr val="black">
                      <a:alpha val="40000"/>
                    </a:prstClr>
                  </a:outerShdw>
                </a:effectLst>
              </a:rPr>
              <a:t>EL CULTO CORPORATIVO</a:t>
            </a:r>
          </a:p>
          <a:p>
            <a:pPr algn="just"/>
            <a:endParaRPr lang="pt-BR" sz="2000" dirty="0" smtClean="0"/>
          </a:p>
          <a:p>
            <a:pPr algn="just"/>
            <a:r>
              <a:rPr lang="es-ES" sz="2000" b="1" dirty="0" smtClean="0"/>
              <a:t>El culto es asociación. R</a:t>
            </a:r>
            <a:r>
              <a:rPr lang="es-ES" sz="2000" dirty="0" smtClean="0"/>
              <a:t>eunirnos como iglesia en el culto es vital para mantener la fuerza del cuerpo de Cristo.</a:t>
            </a:r>
          </a:p>
          <a:p>
            <a:pPr algn="just"/>
            <a:endParaRPr lang="es-ES" sz="2000" dirty="0" smtClean="0"/>
          </a:p>
          <a:p>
            <a:pPr algn="just"/>
            <a:r>
              <a:rPr lang="pt-BR" sz="2000" b="1" dirty="0" smtClean="0"/>
              <a:t>El culto </a:t>
            </a:r>
            <a:r>
              <a:rPr lang="pt-BR" sz="2000" b="1" dirty="0" err="1" smtClean="0"/>
              <a:t>es</a:t>
            </a:r>
            <a:r>
              <a:rPr lang="pt-BR" sz="2000" b="1" dirty="0" smtClean="0"/>
              <a:t> </a:t>
            </a:r>
            <a:r>
              <a:rPr lang="pt-BR" sz="2000" b="1" dirty="0" err="1" smtClean="0"/>
              <a:t>participación</a:t>
            </a:r>
            <a:r>
              <a:rPr lang="pt-BR" sz="2000" b="1" dirty="0" smtClean="0"/>
              <a:t>. </a:t>
            </a:r>
            <a:r>
              <a:rPr lang="es-ES" sz="2000" b="1" dirty="0" smtClean="0"/>
              <a:t>P</a:t>
            </a:r>
            <a:r>
              <a:rPr lang="es-ES" sz="2000" dirty="0" smtClean="0"/>
              <a:t>articipen en el culto: cantando, orando, ofrendando,  realizando las lecturas bíblicas responsivas y por medio del testimonio personal. Los miembros con talentos musicales y con ese interés pueden ser incentivados a formar parte del coral y /o de otros grupos </a:t>
            </a:r>
            <a:r>
              <a:rPr lang="pt-BR" sz="2000" dirty="0" err="1" smtClean="0"/>
              <a:t>musicales</a:t>
            </a:r>
            <a:r>
              <a:rPr lang="pt-BR" sz="2000" dirty="0" smtClean="0"/>
              <a:t>.</a:t>
            </a:r>
          </a:p>
          <a:p>
            <a:pPr algn="just"/>
            <a:endParaRPr lang="pt-BR" sz="2000" dirty="0" smtClean="0"/>
          </a:p>
          <a:p>
            <a:r>
              <a:rPr lang="es-ES" sz="2000" b="1" dirty="0" smtClean="0"/>
              <a:t>El culto necesita planificación. </a:t>
            </a:r>
            <a:r>
              <a:rPr lang="es-ES" sz="2000" dirty="0" smtClean="0"/>
              <a:t>El culto requiere la coordinación de las actividades y talentos de muchas personas. Los cultos planificados en oración, con un programa bien trazado, </a:t>
            </a:r>
            <a:r>
              <a:rPr lang="pt-BR" sz="2000" dirty="0" smtClean="0"/>
              <a:t>y todo dentro </a:t>
            </a:r>
            <a:r>
              <a:rPr lang="pt-BR" sz="2000" dirty="0" err="1" smtClean="0"/>
              <a:t>del</a:t>
            </a:r>
            <a:r>
              <a:rPr lang="pt-BR" sz="2000" dirty="0" smtClean="0"/>
              <a:t> </a:t>
            </a:r>
            <a:r>
              <a:rPr lang="pt-BR" sz="2000" dirty="0" err="1" smtClean="0"/>
              <a:t>tiempo</a:t>
            </a:r>
            <a:r>
              <a:rPr lang="pt-BR" sz="2000" dirty="0" smtClean="0"/>
              <a:t>,</a:t>
            </a:r>
            <a:r>
              <a:rPr lang="es-ES" sz="2000" dirty="0" smtClean="0"/>
              <a:t> hacen que los participantes y la congregación se sientan bien.</a:t>
            </a:r>
            <a:endParaRPr lang="pt-BR"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4214810" y="642918"/>
            <a:ext cx="3201326" cy="461665"/>
          </a:xfrm>
          <a:prstGeom prst="rect">
            <a:avLst/>
          </a:prstGeom>
        </p:spPr>
        <p:txBody>
          <a:bodyPr wrap="none">
            <a:spAutoFit/>
          </a:bodyPr>
          <a:lstStyle/>
          <a:p>
            <a:r>
              <a:rPr lang="es-ES" sz="2400" b="1" dirty="0" smtClean="0">
                <a:effectLst>
                  <a:glow rad="101600">
                    <a:schemeClr val="accent3">
                      <a:lumMod val="60000"/>
                      <a:lumOff val="40000"/>
                      <a:alpha val="60000"/>
                    </a:schemeClr>
                  </a:glow>
                </a:effectLst>
              </a:rPr>
              <a:t>EL CULTO EN LA IGLESIA</a:t>
            </a:r>
            <a:endParaRPr lang="pt-BR" sz="2400" dirty="0">
              <a:effectLst>
                <a:glow rad="101600">
                  <a:schemeClr val="accent3">
                    <a:lumMod val="60000"/>
                    <a:lumOff val="40000"/>
                    <a:alpha val="60000"/>
                  </a:schemeClr>
                </a:glow>
              </a:effectLst>
            </a:endParaRPr>
          </a:p>
        </p:txBody>
      </p:sp>
      <p:sp>
        <p:nvSpPr>
          <p:cNvPr id="4" name="Retângulo 3"/>
          <p:cNvSpPr/>
          <p:nvPr/>
        </p:nvSpPr>
        <p:spPr>
          <a:xfrm>
            <a:off x="2643174" y="1500174"/>
            <a:ext cx="6286544" cy="4247317"/>
          </a:xfrm>
          <a:prstGeom prst="rect">
            <a:avLst/>
          </a:prstGeom>
        </p:spPr>
        <p:txBody>
          <a:bodyPr wrap="square">
            <a:spAutoFit/>
          </a:bodyPr>
          <a:lstStyle/>
          <a:p>
            <a:pPr algn="just"/>
            <a:r>
              <a:rPr lang="pt-BR" dirty="0" err="1" smtClean="0"/>
              <a:t>Hay</a:t>
            </a:r>
            <a:r>
              <a:rPr lang="pt-BR" dirty="0" smtClean="0"/>
              <a:t> </a:t>
            </a:r>
            <a:r>
              <a:rPr lang="pt-BR" dirty="0" err="1" smtClean="0"/>
              <a:t>ciertos</a:t>
            </a:r>
            <a:r>
              <a:rPr lang="pt-BR" dirty="0" smtClean="0"/>
              <a:t> </a:t>
            </a:r>
            <a:r>
              <a:rPr lang="es-ES" dirty="0" smtClean="0"/>
              <a:t>elementos, además del sermón, que contribuyen para que el culto sea significativo y que deben ser considerados al planificar el culto.</a:t>
            </a:r>
          </a:p>
          <a:p>
            <a:pPr algn="just"/>
            <a:endParaRPr lang="es-ES" dirty="0" smtClean="0"/>
          </a:p>
          <a:p>
            <a:r>
              <a:rPr lang="es-ES" b="1" dirty="0" smtClean="0"/>
              <a:t>Música. </a:t>
            </a:r>
            <a:r>
              <a:rPr lang="es-ES" dirty="0" smtClean="0"/>
              <a:t>La música ejerce una poderosa influencia para elevar</a:t>
            </a:r>
          </a:p>
          <a:p>
            <a:r>
              <a:rPr lang="pt-BR" dirty="0" err="1" smtClean="0"/>
              <a:t>el</a:t>
            </a:r>
            <a:r>
              <a:rPr lang="pt-BR" dirty="0" smtClean="0"/>
              <a:t> </a:t>
            </a:r>
            <a:r>
              <a:rPr lang="pt-BR" dirty="0" err="1" smtClean="0"/>
              <a:t>corazón</a:t>
            </a:r>
            <a:r>
              <a:rPr lang="pt-BR" dirty="0" smtClean="0"/>
              <a:t> a </a:t>
            </a:r>
            <a:r>
              <a:rPr lang="pt-BR" dirty="0" err="1" smtClean="0"/>
              <a:t>Dios</a:t>
            </a:r>
            <a:r>
              <a:rPr lang="pt-BR" dirty="0" smtClean="0"/>
              <a:t>.</a:t>
            </a:r>
          </a:p>
          <a:p>
            <a:endParaRPr lang="pt-BR" dirty="0" smtClean="0"/>
          </a:p>
          <a:p>
            <a:r>
              <a:rPr lang="es-ES" b="1" i="1" dirty="0" smtClean="0"/>
              <a:t>Vida comunitaria. </a:t>
            </a:r>
            <a:r>
              <a:rPr lang="es-ES" i="1" dirty="0" smtClean="0"/>
              <a:t>E</a:t>
            </a:r>
            <a:r>
              <a:rPr lang="es-ES" dirty="0" smtClean="0"/>
              <a:t>l período para los anuncios es una  bendición cuando es usado </a:t>
            </a:r>
            <a:r>
              <a:rPr lang="pt-BR" dirty="0" err="1" smtClean="0"/>
              <a:t>debidamente</a:t>
            </a:r>
            <a:r>
              <a:rPr lang="pt-BR" dirty="0" smtClean="0"/>
              <a:t>.</a:t>
            </a:r>
          </a:p>
          <a:p>
            <a:endParaRPr lang="pt-BR" dirty="0" smtClean="0"/>
          </a:p>
          <a:p>
            <a:r>
              <a:rPr lang="es-ES" b="1" dirty="0" smtClean="0"/>
              <a:t>Llamado al culto. </a:t>
            </a:r>
            <a:r>
              <a:rPr lang="es-ES" dirty="0" smtClean="0"/>
              <a:t>El propósito del llamado al culto es reunir y</a:t>
            </a:r>
          </a:p>
          <a:p>
            <a:r>
              <a:rPr lang="es-ES" dirty="0" smtClean="0"/>
              <a:t>enfocar a la congregación en una actitud de culto.</a:t>
            </a:r>
          </a:p>
          <a:p>
            <a:endParaRPr lang="es-ES" dirty="0" smtClean="0"/>
          </a:p>
          <a:p>
            <a:r>
              <a:rPr lang="es-ES" b="1" dirty="0" smtClean="0"/>
              <a:t>Oración. </a:t>
            </a:r>
            <a:r>
              <a:rPr lang="es-ES" dirty="0" smtClean="0"/>
              <a:t>Arrodillarse es, generalmente, la postura preferida</a:t>
            </a:r>
          </a:p>
          <a:p>
            <a:r>
              <a:rPr lang="pt-BR" dirty="0" smtClean="0"/>
              <a:t>para </a:t>
            </a:r>
            <a:r>
              <a:rPr lang="pt-BR" dirty="0" err="1" smtClean="0"/>
              <a:t>la</a:t>
            </a:r>
            <a:r>
              <a:rPr lang="pt-BR" dirty="0" smtClean="0"/>
              <a:t> </a:t>
            </a:r>
            <a:r>
              <a:rPr lang="pt-BR" dirty="0" err="1" smtClean="0"/>
              <a:t>oración</a:t>
            </a:r>
            <a:r>
              <a:rPr lang="pt-BR" dirty="0" smtClean="0"/>
              <a:t>.</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643158" y="285728"/>
            <a:ext cx="6072246" cy="5632311"/>
          </a:xfrm>
          <a:prstGeom prst="rect">
            <a:avLst/>
          </a:prstGeom>
        </p:spPr>
        <p:txBody>
          <a:bodyPr wrap="square">
            <a:spAutoFit/>
          </a:bodyPr>
          <a:lstStyle/>
          <a:p>
            <a:pPr algn="just"/>
            <a:r>
              <a:rPr lang="es-ES" sz="2200" dirty="0" smtClean="0"/>
              <a:t>Al planificar la oración, considere los siguientes elementos:</a:t>
            </a:r>
          </a:p>
          <a:p>
            <a:pPr algn="just"/>
            <a:endParaRPr lang="es-ES" sz="2000" dirty="0" smtClean="0"/>
          </a:p>
          <a:p>
            <a:pPr algn="just"/>
            <a:r>
              <a:rPr lang="es-ES" sz="2000" dirty="0" smtClean="0"/>
              <a:t>• </a:t>
            </a:r>
            <a:r>
              <a:rPr lang="es-ES" sz="2000" b="1" i="1" dirty="0" smtClean="0"/>
              <a:t>Invocar a Dios</a:t>
            </a:r>
            <a:r>
              <a:rPr lang="es-ES" sz="2000" i="1" dirty="0" smtClean="0"/>
              <a:t>. </a:t>
            </a:r>
            <a:r>
              <a:rPr lang="es-ES" sz="2000" dirty="0" smtClean="0"/>
              <a:t>Su nombre es santo y debe ser proferido con </a:t>
            </a:r>
            <a:r>
              <a:rPr lang="pt-BR" sz="2000" dirty="0" err="1" smtClean="0"/>
              <a:t>respeto</a:t>
            </a:r>
            <a:r>
              <a:rPr lang="pt-BR" sz="2000" dirty="0" smtClean="0"/>
              <a:t> y </a:t>
            </a:r>
            <a:r>
              <a:rPr lang="pt-BR" sz="2000" dirty="0" err="1" smtClean="0"/>
              <a:t>adoración</a:t>
            </a:r>
            <a:r>
              <a:rPr lang="pt-BR" sz="2000" dirty="0" smtClean="0"/>
              <a:t>.</a:t>
            </a:r>
          </a:p>
          <a:p>
            <a:pPr algn="just"/>
            <a:endParaRPr lang="pt-BR" sz="1000" dirty="0" smtClean="0"/>
          </a:p>
          <a:p>
            <a:pPr algn="just"/>
            <a:r>
              <a:rPr lang="es-ES" sz="2000" dirty="0" smtClean="0"/>
              <a:t>• </a:t>
            </a:r>
            <a:r>
              <a:rPr lang="es-ES" sz="2000" b="1" i="1" dirty="0" smtClean="0"/>
              <a:t>Alabanza. </a:t>
            </a:r>
            <a:r>
              <a:rPr lang="es-ES" sz="2000" dirty="0" smtClean="0"/>
              <a:t>Agradecerle por aquello que él es, por lo que él hizo </a:t>
            </a:r>
            <a:r>
              <a:rPr lang="pt-BR" sz="2000" dirty="0" smtClean="0"/>
              <a:t>por </a:t>
            </a:r>
            <a:r>
              <a:rPr lang="pt-BR" sz="2000" dirty="0" err="1" smtClean="0"/>
              <a:t>su</a:t>
            </a:r>
            <a:r>
              <a:rPr lang="pt-BR" sz="2000" dirty="0" smtClean="0"/>
              <a:t> </a:t>
            </a:r>
            <a:r>
              <a:rPr lang="pt-BR" sz="2000" dirty="0" err="1" smtClean="0"/>
              <a:t>pueblo</a:t>
            </a:r>
            <a:r>
              <a:rPr lang="pt-BR" sz="2000" dirty="0" smtClean="0"/>
              <a:t>.</a:t>
            </a:r>
          </a:p>
          <a:p>
            <a:pPr algn="just"/>
            <a:endParaRPr lang="pt-BR" sz="1000" dirty="0" smtClean="0"/>
          </a:p>
          <a:p>
            <a:pPr algn="just"/>
            <a:r>
              <a:rPr lang="es-ES" sz="2000" dirty="0" smtClean="0"/>
              <a:t>• </a:t>
            </a:r>
            <a:r>
              <a:rPr lang="es-ES" sz="2000" b="1" i="1" dirty="0" smtClean="0"/>
              <a:t>Arrepentimiento. </a:t>
            </a:r>
            <a:r>
              <a:rPr lang="es-ES" sz="2000" dirty="0" smtClean="0"/>
              <a:t>Pedir perdón por los pecados cometidos o por haber dejado de servirlo plenamente.</a:t>
            </a:r>
          </a:p>
          <a:p>
            <a:pPr algn="just"/>
            <a:endParaRPr lang="es-ES" sz="1000" dirty="0" smtClean="0"/>
          </a:p>
          <a:p>
            <a:pPr algn="just"/>
            <a:r>
              <a:rPr lang="es-ES" sz="2000" dirty="0" smtClean="0"/>
              <a:t>• </a:t>
            </a:r>
            <a:r>
              <a:rPr lang="es-ES" sz="2000" b="1" i="1" dirty="0" smtClean="0"/>
              <a:t>Dedicación. </a:t>
            </a:r>
            <a:r>
              <a:rPr lang="es-ES" sz="2000" dirty="0" smtClean="0"/>
              <a:t>Pedir fuerzas para servirlo más plenamente . </a:t>
            </a:r>
            <a:r>
              <a:rPr lang="es-ES" sz="2000" i="1" dirty="0" smtClean="0"/>
              <a:t>Intercesión general. </a:t>
            </a:r>
            <a:r>
              <a:rPr lang="es-ES" sz="2000" dirty="0" smtClean="0"/>
              <a:t>Interceder por la obra de Dios, por los líderes mundiales, por la congregación.</a:t>
            </a:r>
          </a:p>
          <a:p>
            <a:pPr algn="just"/>
            <a:endParaRPr lang="pt-BR" sz="1000" dirty="0" smtClean="0"/>
          </a:p>
          <a:p>
            <a:pPr algn="just"/>
            <a:r>
              <a:rPr lang="es-ES" sz="2000" dirty="0" smtClean="0"/>
              <a:t>• </a:t>
            </a:r>
            <a:r>
              <a:rPr lang="es-ES" sz="2000" b="1" i="1" dirty="0" smtClean="0"/>
              <a:t>Súplica específica</a:t>
            </a:r>
            <a:r>
              <a:rPr lang="es-ES" sz="2000" i="1" dirty="0" smtClean="0"/>
              <a:t>. </a:t>
            </a:r>
            <a:r>
              <a:rPr lang="es-ES" sz="2000" dirty="0" smtClean="0"/>
              <a:t>Presentar los pedidos especiales de oración, por el culto y por el predicador.</a:t>
            </a:r>
          </a:p>
          <a:p>
            <a:pPr algn="just"/>
            <a:endParaRPr lang="es-ES" sz="1000" dirty="0" smtClean="0"/>
          </a:p>
          <a:p>
            <a:pPr algn="just"/>
            <a:r>
              <a:rPr lang="es-ES" sz="2000" b="1" i="1" dirty="0" smtClean="0"/>
              <a:t>Conclusión. </a:t>
            </a:r>
            <a:r>
              <a:rPr lang="es-ES" sz="2000" dirty="0" smtClean="0"/>
              <a:t>Cierre rogando, por el nombre de Jesús.</a:t>
            </a:r>
            <a:endParaRPr lang="pt-B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786050" y="571480"/>
            <a:ext cx="5929354" cy="5878532"/>
          </a:xfrm>
          <a:prstGeom prst="rect">
            <a:avLst/>
          </a:prstGeom>
        </p:spPr>
        <p:txBody>
          <a:bodyPr wrap="square">
            <a:spAutoFit/>
          </a:bodyPr>
          <a:lstStyle/>
          <a:p>
            <a:pPr algn="just"/>
            <a:r>
              <a:rPr lang="es-ES" sz="2200" b="1" i="1" dirty="0" smtClean="0"/>
              <a:t>Ofrendar.   </a:t>
            </a:r>
            <a:r>
              <a:rPr lang="es-ES" sz="2200" dirty="0" smtClean="0"/>
              <a:t>No es apenas el levantamiento de fondos, sino un llamado para la entrega </a:t>
            </a:r>
            <a:r>
              <a:rPr lang="pt-BR" sz="2200" dirty="0" smtClean="0"/>
              <a:t>de </a:t>
            </a:r>
            <a:r>
              <a:rPr lang="pt-BR" sz="2200" dirty="0" err="1" smtClean="0"/>
              <a:t>sí</a:t>
            </a:r>
            <a:r>
              <a:rPr lang="pt-BR" sz="2200" dirty="0" smtClean="0"/>
              <a:t> </a:t>
            </a:r>
            <a:r>
              <a:rPr lang="pt-BR" sz="2200" dirty="0" err="1" smtClean="0"/>
              <a:t>mismo</a:t>
            </a:r>
            <a:r>
              <a:rPr lang="pt-BR" sz="2200" dirty="0" smtClean="0"/>
              <a:t>.</a:t>
            </a:r>
          </a:p>
          <a:p>
            <a:pPr algn="just"/>
            <a:endParaRPr lang="pt-BR" sz="800" dirty="0" smtClean="0"/>
          </a:p>
          <a:p>
            <a:pPr algn="just"/>
            <a:r>
              <a:rPr lang="es-ES" sz="2200" b="1" i="1" dirty="0" smtClean="0"/>
              <a:t>Adoración infantil. </a:t>
            </a:r>
            <a:r>
              <a:rPr lang="es-ES" sz="2200" dirty="0" smtClean="0"/>
              <a:t>Los niños forman parte del culto tanto </a:t>
            </a:r>
            <a:r>
              <a:rPr lang="pt-BR" sz="2200" dirty="0" smtClean="0"/>
              <a:t>como </a:t>
            </a:r>
            <a:r>
              <a:rPr lang="pt-BR" sz="2200" dirty="0" err="1" smtClean="0"/>
              <a:t>los</a:t>
            </a:r>
            <a:r>
              <a:rPr lang="pt-BR" sz="2200" dirty="0" smtClean="0"/>
              <a:t> adultos.</a:t>
            </a:r>
          </a:p>
          <a:p>
            <a:pPr algn="just"/>
            <a:endParaRPr lang="pt-BR" sz="800" dirty="0" smtClean="0"/>
          </a:p>
          <a:p>
            <a:pPr algn="just"/>
            <a:r>
              <a:rPr lang="es-ES" sz="2200" b="1" i="1" dirty="0" smtClean="0"/>
              <a:t>Lectura bíblica. </a:t>
            </a:r>
            <a:r>
              <a:rPr lang="es-ES" sz="2200" dirty="0" smtClean="0"/>
              <a:t>Los pasajes bíblicos seleccionados para la lectura deben ser relevantes para el énfasis del día.</a:t>
            </a:r>
          </a:p>
          <a:p>
            <a:pPr algn="just"/>
            <a:endParaRPr lang="es-ES" sz="800" dirty="0" smtClean="0"/>
          </a:p>
          <a:p>
            <a:pPr algn="just"/>
            <a:r>
              <a:rPr lang="es-ES" sz="2200" b="1" i="1" dirty="0" smtClean="0"/>
              <a:t>Testimonio público. </a:t>
            </a:r>
            <a:r>
              <a:rPr lang="es-ES" sz="2200" dirty="0" smtClean="0"/>
              <a:t>Incentivar a los miembros para que cuenten situaciones en su vida cuando Dios los condujo de forma especial.</a:t>
            </a:r>
          </a:p>
          <a:p>
            <a:pPr algn="just"/>
            <a:endParaRPr lang="es-ES" sz="800" dirty="0" smtClean="0"/>
          </a:p>
          <a:p>
            <a:pPr algn="just"/>
            <a:r>
              <a:rPr lang="es-ES" sz="2200" b="1" i="1" dirty="0" smtClean="0"/>
              <a:t>Participación de la congregación.  </a:t>
            </a:r>
            <a:r>
              <a:rPr lang="es-ES" sz="2200" dirty="0" smtClean="0"/>
              <a:t>La noción común de culto es la que al predicador como el actor, a Dios, como aquel que lo inspira y a la congregación </a:t>
            </a:r>
            <a:r>
              <a:rPr lang="pt-BR" sz="2200" dirty="0" smtClean="0"/>
              <a:t>como </a:t>
            </a:r>
            <a:r>
              <a:rPr lang="pt-BR" sz="2200" dirty="0" err="1" smtClean="0"/>
              <a:t>la</a:t>
            </a:r>
            <a:r>
              <a:rPr lang="pt-BR" sz="2200" dirty="0" smtClean="0"/>
              <a:t> </a:t>
            </a:r>
            <a:r>
              <a:rPr lang="pt-BR" sz="2200" dirty="0" err="1" smtClean="0"/>
              <a:t>audiencia</a:t>
            </a:r>
            <a:r>
              <a:rPr lang="pt-BR" sz="2200" dirty="0" smtClean="0"/>
              <a:t>.</a:t>
            </a:r>
            <a:endParaRPr lang="pt-BR"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tângulo 3"/>
          <p:cNvSpPr/>
          <p:nvPr/>
        </p:nvSpPr>
        <p:spPr>
          <a:xfrm>
            <a:off x="3635896" y="2636912"/>
            <a:ext cx="4123181" cy="707886"/>
          </a:xfrm>
          <a:prstGeom prst="rect">
            <a:avLst/>
          </a:prstGeom>
        </p:spPr>
        <p:txBody>
          <a:bodyPr wrap="none">
            <a:spAutoFit/>
          </a:bodyPr>
          <a:lstStyle/>
          <a:p>
            <a:pPr algn="ctr"/>
            <a:r>
              <a:rPr lang="pt-BR" sz="4000" b="1" dirty="0" smtClean="0">
                <a:effectLst>
                  <a:glow rad="101600">
                    <a:schemeClr val="accent3">
                      <a:lumMod val="60000"/>
                      <a:lumOff val="40000"/>
                      <a:alpha val="60000"/>
                    </a:schemeClr>
                  </a:glow>
                  <a:outerShdw blurRad="50800" dist="38100" dir="13500000" algn="br" rotWithShape="0">
                    <a:prstClr val="black">
                      <a:alpha val="40000"/>
                    </a:prstClr>
                  </a:outerShdw>
                </a:effectLst>
              </a:rPr>
              <a:t>ORDEN DEL CULTO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tângulo 2"/>
          <p:cNvSpPr/>
          <p:nvPr/>
        </p:nvSpPr>
        <p:spPr>
          <a:xfrm>
            <a:off x="2571736" y="285728"/>
            <a:ext cx="6500826" cy="5786199"/>
          </a:xfrm>
          <a:prstGeom prst="rect">
            <a:avLst/>
          </a:prstGeom>
        </p:spPr>
        <p:txBody>
          <a:bodyPr wrap="square">
            <a:spAutoFit/>
          </a:bodyPr>
          <a:lstStyle/>
          <a:p>
            <a:pPr algn="just"/>
            <a:endParaRPr lang="pt-BR" sz="1000" b="1" dirty="0" smtClean="0"/>
          </a:p>
          <a:p>
            <a:pPr algn="just"/>
            <a:r>
              <a:rPr lang="pt-BR" b="1" dirty="0" smtClean="0"/>
              <a:t>Modelos de formatos de culto.</a:t>
            </a:r>
          </a:p>
          <a:p>
            <a:pPr algn="just"/>
            <a:endParaRPr lang="pt-BR" sz="1000" b="1" dirty="0" smtClean="0"/>
          </a:p>
          <a:p>
            <a:pPr algn="just"/>
            <a:r>
              <a:rPr lang="pt-BR" b="1" dirty="0" smtClean="0"/>
              <a:t>Formato tradicional:</a:t>
            </a:r>
          </a:p>
          <a:p>
            <a:pPr algn="just"/>
            <a:endParaRPr lang="pt-BR" sz="800" b="1" dirty="0" smtClean="0"/>
          </a:p>
          <a:p>
            <a:pPr algn="just"/>
            <a:r>
              <a:rPr lang="es-ES" b="1" dirty="0" smtClean="0"/>
              <a:t>Preludio. </a:t>
            </a:r>
            <a:r>
              <a:rPr lang="es-ES" dirty="0" smtClean="0"/>
              <a:t>Música instrumental o canto de la congregación.</a:t>
            </a:r>
          </a:p>
          <a:p>
            <a:pPr algn="just"/>
            <a:r>
              <a:rPr lang="es-ES" b="1" dirty="0" smtClean="0"/>
              <a:t>Bienvenida. </a:t>
            </a:r>
            <a:r>
              <a:rPr lang="es-ES" dirty="0" smtClean="0"/>
              <a:t>Vida de la comunidad y bienvenida.</a:t>
            </a:r>
          </a:p>
          <a:p>
            <a:pPr algn="just"/>
            <a:r>
              <a:rPr lang="es-ES" b="1" dirty="0" smtClean="0"/>
              <a:t>Introducción. </a:t>
            </a:r>
            <a:r>
              <a:rPr lang="es-ES" dirty="0" smtClean="0"/>
              <a:t>Música presentada por el coro, instrumental o de</a:t>
            </a:r>
          </a:p>
          <a:p>
            <a:pPr algn="just"/>
            <a:r>
              <a:rPr lang="pt-BR" dirty="0" err="1" smtClean="0"/>
              <a:t>la</a:t>
            </a:r>
            <a:r>
              <a:rPr lang="pt-BR" dirty="0" smtClean="0"/>
              <a:t> </a:t>
            </a:r>
            <a:r>
              <a:rPr lang="pt-BR" dirty="0" err="1" smtClean="0"/>
              <a:t>congregación</a:t>
            </a:r>
            <a:r>
              <a:rPr lang="pt-BR" dirty="0" smtClean="0"/>
              <a:t>.</a:t>
            </a:r>
          </a:p>
          <a:p>
            <a:pPr algn="just"/>
            <a:r>
              <a:rPr lang="es-ES" b="1" dirty="0" smtClean="0"/>
              <a:t>Llamado a la adoración. </a:t>
            </a:r>
            <a:r>
              <a:rPr lang="es-ES" dirty="0" smtClean="0"/>
              <a:t>Posible participación de la congregación.</a:t>
            </a:r>
          </a:p>
          <a:p>
            <a:pPr algn="just"/>
            <a:r>
              <a:rPr lang="es-ES" b="1" dirty="0" smtClean="0"/>
              <a:t>Invocación. </a:t>
            </a:r>
            <a:r>
              <a:rPr lang="es-ES" dirty="0" smtClean="0"/>
              <a:t>Breve oración.</a:t>
            </a:r>
          </a:p>
          <a:p>
            <a:pPr algn="just"/>
            <a:r>
              <a:rPr lang="es-ES" b="1" dirty="0" smtClean="0"/>
              <a:t>Lectura bíblica. </a:t>
            </a:r>
            <a:r>
              <a:rPr lang="es-ES" dirty="0" smtClean="0"/>
              <a:t>Si fuera posible, lectura responsiva.</a:t>
            </a:r>
          </a:p>
          <a:p>
            <a:pPr algn="just"/>
            <a:r>
              <a:rPr lang="es-ES" b="1" dirty="0" smtClean="0"/>
              <a:t>Himno de alabanza. </a:t>
            </a:r>
            <a:r>
              <a:rPr lang="es-ES" dirty="0" smtClean="0"/>
              <a:t>Canto de la congregación.</a:t>
            </a:r>
          </a:p>
          <a:p>
            <a:pPr algn="just"/>
            <a:r>
              <a:rPr lang="es-ES" b="1" dirty="0" smtClean="0"/>
              <a:t>Oración. </a:t>
            </a:r>
            <a:r>
              <a:rPr lang="es-ES" dirty="0" smtClean="0"/>
              <a:t>Respuesta realizada por el coro, instrumental o por la</a:t>
            </a:r>
          </a:p>
          <a:p>
            <a:pPr algn="just"/>
            <a:r>
              <a:rPr lang="pt-BR" dirty="0" err="1" smtClean="0"/>
              <a:t>congregación</a:t>
            </a:r>
            <a:r>
              <a:rPr lang="pt-BR" dirty="0" smtClean="0"/>
              <a:t>.</a:t>
            </a:r>
          </a:p>
          <a:p>
            <a:pPr algn="just"/>
            <a:r>
              <a:rPr lang="es-ES" b="1" dirty="0" smtClean="0"/>
              <a:t>Ofrenda. </a:t>
            </a:r>
            <a:r>
              <a:rPr lang="es-ES" dirty="0" smtClean="0"/>
              <a:t>Llamado y explicación del uso de los fondos de la ofrenda.</a:t>
            </a:r>
          </a:p>
          <a:p>
            <a:pPr algn="just"/>
            <a:r>
              <a:rPr lang="es-ES" b="1" dirty="0" smtClean="0"/>
              <a:t>Doxología. </a:t>
            </a:r>
            <a:r>
              <a:rPr lang="es-ES" dirty="0" smtClean="0"/>
              <a:t>Conclusión con </a:t>
            </a:r>
            <a:r>
              <a:rPr lang="pt-BR" dirty="0" err="1" smtClean="0"/>
              <a:t>oración</a:t>
            </a:r>
            <a:r>
              <a:rPr lang="pt-BR" dirty="0" smtClean="0"/>
              <a:t> de </a:t>
            </a:r>
            <a:r>
              <a:rPr lang="pt-BR" dirty="0" err="1" smtClean="0"/>
              <a:t>gratitud</a:t>
            </a:r>
            <a:r>
              <a:rPr lang="pt-BR" dirty="0" smtClean="0"/>
              <a:t>.</a:t>
            </a:r>
          </a:p>
          <a:p>
            <a:pPr algn="just"/>
            <a:r>
              <a:rPr lang="es-ES" b="1" dirty="0" smtClean="0"/>
              <a:t>Música especial. </a:t>
            </a:r>
            <a:r>
              <a:rPr lang="es-ES" dirty="0" smtClean="0"/>
              <a:t>Himno apropiado para el tema del culto.</a:t>
            </a:r>
          </a:p>
          <a:p>
            <a:pPr algn="just"/>
            <a:r>
              <a:rPr lang="es-ES" b="1" dirty="0" smtClean="0"/>
              <a:t>Sermón. </a:t>
            </a:r>
            <a:r>
              <a:rPr lang="es-ES" dirty="0" smtClean="0"/>
              <a:t>Foco del tema general del culto de adoración.</a:t>
            </a:r>
          </a:p>
          <a:p>
            <a:pPr algn="just"/>
            <a:r>
              <a:rPr lang="pt-BR" b="1" dirty="0" err="1" smtClean="0"/>
              <a:t>Himno</a:t>
            </a:r>
            <a:r>
              <a:rPr lang="pt-BR" b="1" dirty="0" smtClean="0"/>
              <a:t>. </a:t>
            </a:r>
            <a:r>
              <a:rPr lang="pt-BR" dirty="0" err="1" smtClean="0"/>
              <a:t>Respuesta</a:t>
            </a:r>
            <a:r>
              <a:rPr lang="pt-BR" dirty="0" smtClean="0"/>
              <a:t> de </a:t>
            </a:r>
            <a:r>
              <a:rPr lang="pt-BR" dirty="0" err="1" smtClean="0"/>
              <a:t>compromiso</a:t>
            </a:r>
            <a:r>
              <a:rPr lang="pt-BR" dirty="0" smtClean="0"/>
              <a:t>.</a:t>
            </a:r>
          </a:p>
          <a:p>
            <a:pPr algn="just"/>
            <a:r>
              <a:rPr lang="es-ES" b="1" dirty="0" smtClean="0"/>
              <a:t>Bendición final. </a:t>
            </a:r>
            <a:r>
              <a:rPr lang="es-ES" dirty="0" smtClean="0"/>
              <a:t>Breves palabras de esperanza, promesa y ánimo.</a:t>
            </a:r>
          </a:p>
          <a:p>
            <a:pPr algn="just"/>
            <a:r>
              <a:rPr lang="es-ES" b="1" dirty="0" err="1" smtClean="0"/>
              <a:t>Posludio</a:t>
            </a:r>
            <a:r>
              <a:rPr lang="es-ES" b="1" dirty="0" smtClean="0"/>
              <a:t>. </a:t>
            </a:r>
            <a:r>
              <a:rPr lang="es-ES" dirty="0" smtClean="0"/>
              <a:t>Música de fondo tocada al piano (u otro recurso)</a:t>
            </a:r>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997</Words>
  <Application>Microsoft Office PowerPoint</Application>
  <PresentationFormat>Apresentação na tela (4:3)</PresentationFormat>
  <Paragraphs>115</Paragraphs>
  <Slides>12</Slides>
  <Notes>0</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selma.luz</dc:creator>
  <cp:lastModifiedBy>selma.luz</cp:lastModifiedBy>
  <cp:revision>6</cp:revision>
  <dcterms:created xsi:type="dcterms:W3CDTF">2013-10-25T13:55:09Z</dcterms:created>
  <dcterms:modified xsi:type="dcterms:W3CDTF">2013-12-05T11:47:44Z</dcterms:modified>
</cp:coreProperties>
</file>