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78" r:id="rId4"/>
    <p:sldId id="259" r:id="rId5"/>
    <p:sldId id="279" r:id="rId6"/>
    <p:sldId id="263" r:id="rId7"/>
    <p:sldId id="262" r:id="rId8"/>
    <p:sldId id="264" r:id="rId9"/>
    <p:sldId id="265" r:id="rId10"/>
    <p:sldId id="266" r:id="rId11"/>
    <p:sldId id="280" r:id="rId12"/>
    <p:sldId id="261" r:id="rId13"/>
    <p:sldId id="277" r:id="rId14"/>
    <p:sldId id="267" r:id="rId15"/>
    <p:sldId id="260" r:id="rId16"/>
    <p:sldId id="268" r:id="rId17"/>
    <p:sldId id="269" r:id="rId18"/>
    <p:sldId id="270" r:id="rId19"/>
    <p:sldId id="257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66B752-7BAB-49E6-8E9F-B9C0A6D9C77C}" type="datetimeFigureOut">
              <a:rPr lang="pt-BR" smtClean="0"/>
              <a:t>05/12/2013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394038-529F-40E8-9E0C-7B1F202FCD4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C645-4DC6-4560-93A5-2015961C277D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43808" y="1844824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Descripción del trabajo de los ancianos de las</a:t>
            </a:r>
          </a:p>
          <a:p>
            <a:pPr algn="ctr"/>
            <a:r>
              <a:rPr lang="es-E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iglesias menores.</a:t>
            </a:r>
          </a:p>
          <a:p>
            <a:pPr algn="just"/>
            <a:endParaRPr lang="es-ES" sz="4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488" y="500042"/>
            <a:ext cx="59293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i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Son</a:t>
            </a:r>
            <a:r>
              <a:rPr lang="pt-BR" sz="2400" dirty="0" smtClean="0"/>
              <a:t> </a:t>
            </a:r>
            <a:r>
              <a:rPr lang="pt-BR" sz="2400" dirty="0" err="1" smtClean="0"/>
              <a:t>responsables</a:t>
            </a:r>
            <a:r>
              <a:rPr lang="pt-BR" sz="2400" dirty="0" smtClean="0"/>
              <a:t> por </a:t>
            </a:r>
            <a:r>
              <a:rPr lang="pt-BR" sz="2400" dirty="0" err="1" smtClean="0"/>
              <a:t>casi</a:t>
            </a:r>
            <a:r>
              <a:rPr lang="pt-BR" sz="2400" dirty="0" smtClean="0"/>
              <a:t> </a:t>
            </a:r>
            <a:r>
              <a:rPr lang="es-ES" sz="2400" dirty="0" smtClean="0"/>
              <a:t>toda la administración de la iglesia, con algunas pocas orientaciones </a:t>
            </a:r>
            <a:r>
              <a:rPr lang="pt-BR" sz="2400" dirty="0" err="1" smtClean="0"/>
              <a:t>generales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pastor.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Ellos predican regularmente o, en consulta con el pastor, buscan predicadores invitados.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Planifican</a:t>
            </a:r>
            <a:r>
              <a:rPr lang="pt-BR" sz="2400" dirty="0" smtClean="0"/>
              <a:t> y </a:t>
            </a:r>
            <a:r>
              <a:rPr lang="es-ES" sz="2400" dirty="0" smtClean="0"/>
              <a:t>lideran los cultos, incluyendo la Santa Cena.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Sus</a:t>
            </a:r>
            <a:r>
              <a:rPr lang="pt-BR" sz="2400" dirty="0" smtClean="0"/>
              <a:t> </a:t>
            </a:r>
            <a:r>
              <a:rPr lang="pt-BR" sz="2400" dirty="0" err="1" smtClean="0"/>
              <a:t>deberes</a:t>
            </a:r>
            <a:r>
              <a:rPr lang="pt-BR" sz="2400" dirty="0" smtClean="0"/>
              <a:t> </a:t>
            </a:r>
            <a:r>
              <a:rPr lang="pt-BR" sz="2400" dirty="0" err="1" smtClean="0"/>
              <a:t>pueden</a:t>
            </a:r>
            <a:r>
              <a:rPr lang="pt-BR" sz="2400" dirty="0" smtClean="0"/>
              <a:t> </a:t>
            </a:r>
            <a:r>
              <a:rPr lang="es-ES" sz="2400" dirty="0" smtClean="0"/>
              <a:t>incluir convocar y presidir la comisión de la iglesia o las reuniones administrativas, en la ausencia y con el consentimiento del pastor.</a:t>
            </a: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488" y="1318330"/>
            <a:ext cx="592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Organizan y participan en la visitación de los miembros, especialmente de aquellos que no están frecuentando regularmente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Ayudan a entrenar a la congregación en la mayordomía cristiana y realizan la supervisión general de las finanzas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 local.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Asumen la responsabilidad por las funciones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de todos los departamentos de la iglesia.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43808" y="548680"/>
            <a:ext cx="61206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PE" sz="2400" dirty="0"/>
              <a:t>Debe promover en cada miembro y departamento de la iglesia:</a:t>
            </a:r>
          </a:p>
          <a:p>
            <a:endParaRPr lang="es-PE" sz="2400" dirty="0"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s-PE" sz="2400" b="1" dirty="0">
                <a:cs typeface="Arial" pitchFamily="34" charset="0"/>
              </a:rPr>
              <a:t>COMUIÓN</a:t>
            </a:r>
            <a:r>
              <a:rPr lang="es-PE" sz="2400" dirty="0">
                <a:cs typeface="Arial" pitchFamily="34" charset="0"/>
              </a:rPr>
              <a:t> – Buscando a Dios todos los días. (cultos, lección, Biblia) </a:t>
            </a:r>
          </a:p>
          <a:p>
            <a:endParaRPr lang="es-PE" sz="2400" dirty="0">
              <a:cs typeface="Arial" pitchFamily="34" charset="0"/>
            </a:endParaRPr>
          </a:p>
          <a:p>
            <a:pPr marL="457200" indent="-457200"/>
            <a:r>
              <a:rPr lang="es-PE" sz="2400" b="1" dirty="0" smtClean="0">
                <a:cs typeface="Arial" pitchFamily="34" charset="0"/>
              </a:rPr>
              <a:t>2.   RELACIONAMIENTO</a:t>
            </a:r>
            <a:r>
              <a:rPr lang="es-PE" sz="2400" dirty="0" smtClean="0">
                <a:cs typeface="Arial" pitchFamily="34" charset="0"/>
              </a:rPr>
              <a:t> </a:t>
            </a:r>
            <a:r>
              <a:rPr lang="es-PE" sz="2400" dirty="0">
                <a:cs typeface="Arial" pitchFamily="34" charset="0"/>
              </a:rPr>
              <a:t>– Atender las necesidades de las personas.</a:t>
            </a:r>
          </a:p>
          <a:p>
            <a:endParaRPr lang="es-PE" sz="2400" dirty="0">
              <a:cs typeface="Arial" pitchFamily="34" charset="0"/>
            </a:endParaRPr>
          </a:p>
          <a:p>
            <a:pPr marL="457200" indent="-457200"/>
            <a:r>
              <a:rPr lang="es-PE" sz="2400" b="1" dirty="0" smtClean="0">
                <a:cs typeface="Arial" pitchFamily="34" charset="0"/>
              </a:rPr>
              <a:t>3.   MISIÓN</a:t>
            </a:r>
            <a:r>
              <a:rPr lang="es-PE" sz="2400" dirty="0" smtClean="0">
                <a:cs typeface="Arial" pitchFamily="34" charset="0"/>
              </a:rPr>
              <a:t> </a:t>
            </a:r>
            <a:r>
              <a:rPr lang="es-PE" sz="2400" dirty="0">
                <a:cs typeface="Arial" pitchFamily="34" charset="0"/>
              </a:rPr>
              <a:t>– Cada miembro con su don llevando personas a Jesús. </a:t>
            </a:r>
          </a:p>
          <a:p>
            <a:endParaRPr lang="es-PE" sz="2400" dirty="0">
              <a:cs typeface="Arial" pitchFamily="34" charset="0"/>
            </a:endParaRPr>
          </a:p>
          <a:p>
            <a:pPr marL="457200" indent="-457200"/>
            <a:r>
              <a:rPr lang="es-PE" sz="2400" b="1" dirty="0" smtClean="0">
                <a:cs typeface="Arial" pitchFamily="34" charset="0"/>
              </a:rPr>
              <a:t>4.   DISCIPULADO</a:t>
            </a:r>
            <a:r>
              <a:rPr lang="es-PE" sz="2400" dirty="0" smtClean="0">
                <a:cs typeface="Arial" pitchFamily="34" charset="0"/>
              </a:rPr>
              <a:t> </a:t>
            </a:r>
            <a:r>
              <a:rPr lang="es-PE" sz="2400" dirty="0">
                <a:cs typeface="Arial" pitchFamily="34" charset="0"/>
              </a:rPr>
              <a:t>– Multiplicando los dones de cada miembro en otro miembro.</a:t>
            </a:r>
          </a:p>
        </p:txBody>
      </p:sp>
    </p:spTree>
    <p:extLst>
      <p:ext uri="{BB962C8B-B14F-4D97-AF65-F5344CB8AC3E}">
        <p14:creationId xmlns:p14="http://schemas.microsoft.com/office/powerpoint/2010/main" xmlns="" val="93016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28926" y="71435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Descripción del trabajo de los ancianos de las iglesias mayores.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286116" y="2500306"/>
            <a:ext cx="308610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El equipo de </a:t>
            </a:r>
            <a:r>
              <a:rPr lang="pt-BR" sz="2400" dirty="0" err="1" smtClean="0"/>
              <a:t>ancianos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i="1" dirty="0" err="1" smtClean="0"/>
              <a:t>Consejo</a:t>
            </a:r>
            <a:r>
              <a:rPr lang="pt-BR" sz="2400" i="1" dirty="0" smtClean="0"/>
              <a:t> de </a:t>
            </a:r>
            <a:r>
              <a:rPr lang="pt-BR" sz="2400" i="1" dirty="0" err="1" smtClean="0"/>
              <a:t>ancianos</a:t>
            </a:r>
            <a:r>
              <a:rPr lang="pt-BR" sz="2400" i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i="1" dirty="0" smtClean="0"/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El </a:t>
            </a:r>
            <a:r>
              <a:rPr lang="pt-BR" sz="2400" i="1" dirty="0" err="1" smtClean="0"/>
              <a:t>primer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anciano</a:t>
            </a:r>
            <a:r>
              <a:rPr lang="pt-BR" sz="2400" i="1" dirty="0" smtClean="0"/>
              <a:t>.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355976" y="404664"/>
            <a:ext cx="2492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Calificaciones</a:t>
            </a:r>
            <a:endParaRPr lang="pt-B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4612" y="1142984"/>
            <a:ext cx="60722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Comprometido con Cristo. </a:t>
            </a:r>
          </a:p>
          <a:p>
            <a:pPr algn="just"/>
            <a:r>
              <a:rPr lang="es-ES" sz="2000" dirty="0" smtClean="0"/>
              <a:t>Antes de poder ejercer influencia pública, </a:t>
            </a:r>
            <a:r>
              <a:rPr lang="pt-BR" sz="2000" dirty="0" err="1" smtClean="0"/>
              <a:t>el</a:t>
            </a:r>
            <a:r>
              <a:rPr lang="pt-BR" sz="2000" dirty="0" smtClean="0"/>
              <a:t> </a:t>
            </a:r>
            <a:r>
              <a:rPr lang="pt-BR" sz="2000" dirty="0" err="1" smtClean="0"/>
              <a:t>anciano</a:t>
            </a:r>
            <a:r>
              <a:rPr lang="pt-BR" sz="2000" dirty="0" smtClean="0"/>
              <a:t> </a:t>
            </a:r>
            <a:r>
              <a:rPr lang="pt-BR" sz="2000" dirty="0" err="1" smtClean="0"/>
              <a:t>necesita</a:t>
            </a:r>
            <a:r>
              <a:rPr lang="pt-BR" sz="2000" dirty="0" smtClean="0"/>
              <a:t> </a:t>
            </a:r>
            <a:r>
              <a:rPr lang="pt-BR" sz="2000" dirty="0" err="1" smtClean="0"/>
              <a:t>consagración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Compromiso diario. </a:t>
            </a:r>
          </a:p>
          <a:p>
            <a:pPr algn="just"/>
            <a:r>
              <a:rPr lang="es-ES" sz="2000" dirty="0" smtClean="0"/>
              <a:t>Compromiso, profunda espiritualidad y fuerte carácter moral son atributos necesarios de los líderes cris</a:t>
            </a:r>
            <a:r>
              <a:rPr lang="pt-BR" sz="2000" dirty="0" err="1" smtClean="0"/>
              <a:t>tianos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Compromiso del tiempo. </a:t>
            </a:r>
          </a:p>
          <a:p>
            <a:pPr algn="just"/>
            <a:r>
              <a:rPr lang="es-ES" sz="2000" dirty="0" smtClean="0"/>
              <a:t>Los ancianos necesitan estar disponibles.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Ejemplo para los miembros. </a:t>
            </a:r>
          </a:p>
          <a:p>
            <a:pPr algn="just"/>
            <a:r>
              <a:rPr lang="es-ES" sz="2000" dirty="0" smtClean="0"/>
              <a:t>La vida de Jesús reflejaba lo que él enseñaba y fue eso lo que hizo que su enseñanza fuese tan </a:t>
            </a:r>
            <a:r>
              <a:rPr lang="pt-BR" sz="2000" dirty="0" smtClean="0"/>
              <a:t>eficaz.</a:t>
            </a:r>
          </a:p>
          <a:p>
            <a:pPr algn="just"/>
            <a:endParaRPr lang="pt-BR" sz="800" dirty="0" smtClean="0"/>
          </a:p>
          <a:p>
            <a:r>
              <a:rPr lang="es-ES" sz="2000" b="1" dirty="0" smtClean="0"/>
              <a:t>Apoyar la doctrina de la iglesia. </a:t>
            </a:r>
          </a:p>
          <a:p>
            <a:r>
              <a:rPr lang="es-ES" sz="2000" dirty="0" smtClean="0"/>
              <a:t>“Tú, en cambio, predica lo que va de acuerdo con la sana doctrina” (Tito 2:1).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14612" y="71414"/>
            <a:ext cx="621507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Mantener fuertes las relaciones familiares. </a:t>
            </a:r>
          </a:p>
          <a:p>
            <a:r>
              <a:rPr lang="es-ES" sz="2000" dirty="0" smtClean="0"/>
              <a:t>El anciano es aquel que gobierna “bien su casa y hace que sus hijos le obedezcan con el debido respeto” (1 </a:t>
            </a:r>
            <a:r>
              <a:rPr lang="es-ES" sz="2000" dirty="0" err="1" smtClean="0"/>
              <a:t>Tim.</a:t>
            </a:r>
            <a:r>
              <a:rPr lang="es-ES" sz="2000" dirty="0" smtClean="0"/>
              <a:t> 3:4).</a:t>
            </a:r>
          </a:p>
          <a:p>
            <a:pPr>
              <a:buFont typeface="Arial" pitchFamily="34" charset="0"/>
              <a:buChar char="•"/>
            </a:pPr>
            <a:endParaRPr lang="es-E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Ser moralmente puro. </a:t>
            </a:r>
          </a:p>
          <a:p>
            <a:r>
              <a:rPr lang="es-ES" sz="2000" dirty="0" smtClean="0"/>
              <a:t>“[...] que vean en ti un ejemplo a seguir en </a:t>
            </a:r>
            <a:r>
              <a:rPr lang="pt-BR" sz="2000" dirty="0" smtClean="0"/>
              <a:t>[...] pureza” (1 </a:t>
            </a:r>
            <a:r>
              <a:rPr lang="pt-BR" sz="2000" dirty="0" err="1" smtClean="0"/>
              <a:t>Tim</a:t>
            </a:r>
            <a:r>
              <a:rPr lang="pt-BR" sz="2000" dirty="0" smtClean="0"/>
              <a:t>. 4:12).</a:t>
            </a:r>
          </a:p>
          <a:p>
            <a:pPr>
              <a:buFont typeface="Arial" pitchFamily="34" charset="0"/>
              <a:buChar char="•"/>
            </a:pPr>
            <a:endParaRPr lang="pt-BR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Vencer el preconcepto racial. </a:t>
            </a:r>
          </a:p>
          <a:p>
            <a:r>
              <a:rPr lang="es-ES" sz="2000" dirty="0" smtClean="0"/>
              <a:t>El amor cristiano elimina barreras como el racismo y el preconcepto que separan a las personas.</a:t>
            </a:r>
          </a:p>
          <a:p>
            <a:pPr>
              <a:buFont typeface="Arial" pitchFamily="34" charset="0"/>
              <a:buChar char="•"/>
            </a:pPr>
            <a:endParaRPr lang="es-ES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Ser un donante ejemplar. </a:t>
            </a:r>
          </a:p>
          <a:p>
            <a:r>
              <a:rPr lang="es-ES" sz="2000" dirty="0" smtClean="0"/>
              <a:t>La fidelidad en la devolución de los diezmos y en la entrega de ofertas incentivan a los miembros de la iglesia </a:t>
            </a:r>
            <a:r>
              <a:rPr lang="pt-BR" sz="2000" dirty="0" smtClean="0"/>
              <a:t>a ser </a:t>
            </a:r>
            <a:r>
              <a:rPr lang="pt-BR" sz="2000" dirty="0" err="1" smtClean="0"/>
              <a:t>buenos</a:t>
            </a:r>
            <a:r>
              <a:rPr lang="pt-BR" sz="2000" dirty="0" smtClean="0"/>
              <a:t> </a:t>
            </a:r>
            <a:r>
              <a:rPr lang="pt-BR" sz="2000" dirty="0" err="1" smtClean="0"/>
              <a:t>mayordomos</a:t>
            </a:r>
            <a:r>
              <a:rPr lang="pt-B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Admitir sus errores. </a:t>
            </a:r>
          </a:p>
          <a:p>
            <a:r>
              <a:rPr lang="es-ES" sz="2000" dirty="0" smtClean="0"/>
              <a:t>Las congregaciones son más inclinadas a ser generosas con los líderes y a perdonarlos cuando abierta y honestamente</a:t>
            </a:r>
          </a:p>
          <a:p>
            <a:r>
              <a:rPr lang="pt-BR" sz="2000" dirty="0" err="1" smtClean="0"/>
              <a:t>admiten</a:t>
            </a:r>
            <a:r>
              <a:rPr lang="pt-BR" sz="2000" dirty="0" smtClean="0"/>
              <a:t> </a:t>
            </a:r>
            <a:r>
              <a:rPr lang="pt-BR" sz="2000" dirty="0" err="1" smtClean="0"/>
              <a:t>sus</a:t>
            </a:r>
            <a:r>
              <a:rPr lang="pt-BR" sz="2000" dirty="0" smtClean="0"/>
              <a:t> </a:t>
            </a:r>
            <a:r>
              <a:rPr lang="pt-BR" sz="2000" dirty="0" err="1" smtClean="0"/>
              <a:t>equivocaciones</a:t>
            </a:r>
            <a:r>
              <a:rPr lang="pt-BR" sz="2000" dirty="0" smtClean="0"/>
              <a:t>.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990011" y="500042"/>
            <a:ext cx="3082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Líder de </a:t>
            </a:r>
            <a:r>
              <a:rPr lang="pt-B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</a:t>
            </a: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miembros</a:t>
            </a: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43190" y="1214422"/>
            <a:ext cx="62150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300" b="1" i="1" dirty="0" smtClean="0"/>
              <a:t>Amar a los miembros. </a:t>
            </a:r>
          </a:p>
          <a:p>
            <a:pPr algn="just"/>
            <a:endParaRPr lang="es-ES" sz="800" i="1" dirty="0" smtClean="0"/>
          </a:p>
          <a:p>
            <a:pPr algn="just"/>
            <a:r>
              <a:rPr lang="es-ES" sz="2300" dirty="0" smtClean="0"/>
              <a:t>La importancia de amar a todas las personas es un concepto simple para ser entendido. Sin embargo, ciertas personas simplemente no son fáciles de amar. Aunque los ancianos deban ser capaces de ver a las personas como ellas son, no deben perder de vista en lo que ellas se pueden transformar por la gracia de Dios.</a:t>
            </a:r>
          </a:p>
          <a:p>
            <a:pPr algn="just"/>
            <a:endParaRPr lang="es-ES" sz="23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300" b="1" i="1" dirty="0" err="1" smtClean="0"/>
              <a:t>Trabajar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en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unidad</a:t>
            </a:r>
            <a:r>
              <a:rPr lang="pt-BR" sz="2300" b="1" i="1" dirty="0" smtClean="0"/>
              <a:t>.</a:t>
            </a:r>
          </a:p>
          <a:p>
            <a:pPr algn="just"/>
            <a:endParaRPr lang="pt-BR" sz="800" b="1" i="1" dirty="0" smtClean="0"/>
          </a:p>
          <a:p>
            <a:r>
              <a:rPr lang="es-ES" sz="2300" dirty="0" smtClean="0"/>
              <a:t>Ayudar a los miembros para que trabajen juntos, unidos, es una de las cualidades más importantes del liderazgo de un </a:t>
            </a:r>
            <a:r>
              <a:rPr lang="pt-BR" sz="2300" dirty="0" err="1" smtClean="0"/>
              <a:t>anciano</a:t>
            </a:r>
            <a:r>
              <a:rPr lang="pt-BR" sz="2300" dirty="0" smtClean="0"/>
              <a:t>.</a:t>
            </a:r>
            <a:endParaRPr lang="pt-BR" sz="23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643174" y="571480"/>
            <a:ext cx="607223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300" b="1" i="1" dirty="0" smtClean="0"/>
              <a:t>Consulta a los miembros. </a:t>
            </a:r>
          </a:p>
          <a:p>
            <a:pPr algn="just"/>
            <a:endParaRPr lang="es-ES" sz="800" i="1" dirty="0" smtClean="0"/>
          </a:p>
          <a:p>
            <a:pPr algn="just"/>
            <a:r>
              <a:rPr lang="es-ES" sz="2300" dirty="0" smtClean="0"/>
              <a:t>Un estilo dominador de liderazgo, muchas veces, encuentra resistencia en vez de cooperación.</a:t>
            </a:r>
          </a:p>
          <a:p>
            <a:pPr algn="just"/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300" b="1" i="1" dirty="0" smtClean="0"/>
              <a:t>Siga a su líder. </a:t>
            </a:r>
          </a:p>
          <a:p>
            <a:pPr algn="just"/>
            <a:endParaRPr lang="es-ES" sz="800" i="1" dirty="0" smtClean="0"/>
          </a:p>
          <a:p>
            <a:pPr algn="just"/>
            <a:r>
              <a:rPr lang="es-ES" sz="2300" dirty="0" smtClean="0"/>
              <a:t>Los ancianos que no están dispuestos a seguir a su líder no tendrán éxito en liderar a sus seguidores.</a:t>
            </a:r>
          </a:p>
          <a:p>
            <a:pPr algn="just"/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300" b="1" i="1" dirty="0" smtClean="0"/>
              <a:t>Capacitar a </a:t>
            </a:r>
            <a:r>
              <a:rPr lang="pt-BR" sz="2300" b="1" i="1" dirty="0" err="1" smtClean="0"/>
              <a:t>los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miembros</a:t>
            </a:r>
            <a:r>
              <a:rPr lang="pt-BR" sz="2300" b="1" i="1" dirty="0" smtClean="0"/>
              <a:t>.</a:t>
            </a:r>
          </a:p>
          <a:p>
            <a:pPr algn="just"/>
            <a:endParaRPr lang="pt-BR" sz="800" b="1" i="1" dirty="0" smtClean="0"/>
          </a:p>
          <a:p>
            <a:pPr algn="just"/>
            <a:r>
              <a:rPr lang="es-ES" sz="2300" dirty="0" smtClean="0"/>
              <a:t>Los ancianos deben ser los coordinadores y los que faciliten, ayudando a los miembros de la</a:t>
            </a:r>
          </a:p>
          <a:p>
            <a:pPr algn="just"/>
            <a:r>
              <a:rPr lang="es-ES" sz="2300" dirty="0" smtClean="0"/>
              <a:t>iglesia a desarrollar plenamente sus dones espirituales.</a:t>
            </a:r>
            <a:endParaRPr lang="pt-BR" sz="2300" b="1" i="1" dirty="0" smtClean="0"/>
          </a:p>
          <a:p>
            <a:pPr algn="just"/>
            <a:endParaRPr lang="pt-BR" sz="2300" b="1" i="1" dirty="0" smtClean="0"/>
          </a:p>
          <a:p>
            <a:pPr algn="just"/>
            <a:endParaRPr lang="pt-BR" sz="23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283968" y="1052736"/>
            <a:ext cx="266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Ordenación</a:t>
            </a:r>
            <a:endParaRPr lang="pt-B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4628" y="2136339"/>
            <a:ext cx="6143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Propósito de la ordenación.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práctica bíblica de la ordenación indica que ella “era una forma reconocida de designación para un cargo señalado, y un reconocimiento de la autoridad de uno para ese cargo” (Elena de White, </a:t>
            </a:r>
            <a:r>
              <a:rPr lang="es-ES" sz="2400" i="1" dirty="0" smtClean="0"/>
              <a:t>Los hechos de los apóstoles, </a:t>
            </a:r>
            <a:r>
              <a:rPr lang="pt-BR" sz="2400" dirty="0" smtClean="0"/>
              <a:t>p. 80).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lma.luz.DSA\Documents\Guia do Ancião - 2013\Guia do ancião 2013 -\Power point\Cap 2\PPT_Guiado ancia¦âo_Cap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03848" y="2348880"/>
            <a:ext cx="50486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LLAMADO, ELECCIÓN </a:t>
            </a: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</a:p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ORDENACIÓN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714628" y="474345"/>
            <a:ext cx="6000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err="1" smtClean="0"/>
              <a:t>Tres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categorías</a:t>
            </a:r>
            <a:r>
              <a:rPr lang="pt-BR" sz="2800" b="1" dirty="0" smtClean="0"/>
              <a:t> de cargos ordenados: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marL="342900" indent="-342900" algn="just">
              <a:buAutoNum type="arabicPeriod"/>
            </a:pPr>
            <a:r>
              <a:rPr lang="es-ES" sz="2000" b="1" dirty="0" smtClean="0"/>
              <a:t>Ministros</a:t>
            </a:r>
            <a:r>
              <a:rPr lang="es-ES" sz="2000" dirty="0" smtClean="0"/>
              <a:t> que fueron llamados para predicar, enseñar, entrenar, equipar, ministrar las ordenanzas y proveer cuidado pastoral a los miembros de la iglesia (2 </a:t>
            </a:r>
            <a:r>
              <a:rPr lang="es-ES" sz="2000" dirty="0" err="1" smtClean="0"/>
              <a:t>Tim.</a:t>
            </a:r>
            <a:r>
              <a:rPr lang="es-ES" sz="2000" dirty="0" smtClean="0"/>
              <a:t> 4:1-5).</a:t>
            </a:r>
          </a:p>
          <a:p>
            <a:pPr marL="342900" indent="-342900" algn="just">
              <a:buAutoNum type="arabicPeriod"/>
            </a:pPr>
            <a:endParaRPr lang="es-ES" sz="2000" dirty="0" smtClean="0"/>
          </a:p>
          <a:p>
            <a:pPr algn="just"/>
            <a:r>
              <a:rPr lang="es-ES" sz="2000" dirty="0" smtClean="0"/>
              <a:t>2. </a:t>
            </a:r>
            <a:r>
              <a:rPr lang="es-ES" sz="2000" b="1" dirty="0" smtClean="0"/>
              <a:t>Ancianos </a:t>
            </a:r>
            <a:r>
              <a:rPr lang="es-ES" sz="2000" dirty="0" smtClean="0"/>
              <a:t>que fueron llamados a liderar y a ministrar las congregaciones locales como presbíteros de todos los asuntos de su </a:t>
            </a:r>
            <a:r>
              <a:rPr lang="pt-BR" sz="2000" dirty="0" err="1" smtClean="0"/>
              <a:t>iglesia</a:t>
            </a:r>
            <a:r>
              <a:rPr lang="pt-BR" sz="2000" dirty="0" smtClean="0"/>
              <a:t> (</a:t>
            </a:r>
            <a:r>
              <a:rPr lang="pt-BR" sz="2000" dirty="0" err="1" smtClean="0"/>
              <a:t>Hech</a:t>
            </a:r>
            <a:r>
              <a:rPr lang="pt-BR" sz="2000" dirty="0" smtClean="0"/>
              <a:t>. 20:17, 28).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dirty="0" smtClean="0"/>
              <a:t>3. </a:t>
            </a:r>
            <a:r>
              <a:rPr lang="es-ES" sz="2000" b="1" dirty="0" smtClean="0"/>
              <a:t>Diáconos y diaconisas </a:t>
            </a:r>
            <a:r>
              <a:rPr lang="es-ES" sz="2000" dirty="0" smtClean="0"/>
              <a:t>que fueron llamados a cuidar de las necesidades físicas de la iglesia y de sus miembros, dando un énfasis especial a la obra de beneficencia de la congregación (</a:t>
            </a:r>
            <a:r>
              <a:rPr lang="es-ES" sz="2000" dirty="0" err="1" smtClean="0"/>
              <a:t>Hech</a:t>
            </a:r>
            <a:r>
              <a:rPr lang="es-ES" sz="2000" dirty="0" smtClean="0"/>
              <a:t>. </a:t>
            </a:r>
            <a:r>
              <a:rPr lang="pt-BR" sz="2000" dirty="0" smtClean="0"/>
              <a:t>6:1‑6).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86050" y="714356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La ordenación del anciano es un reconocimiento público: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marL="342900" indent="-342900" algn="just">
              <a:buAutoNum type="arabicPeriod"/>
            </a:pPr>
            <a:r>
              <a:rPr lang="es-ES" dirty="0" smtClean="0"/>
              <a:t>Del llamado de Dios al individuo para un ministerio específico;</a:t>
            </a:r>
          </a:p>
          <a:p>
            <a:pPr marL="342900" indent="-342900" algn="just">
              <a:buAutoNum type="arabicPeriod"/>
            </a:pPr>
            <a:endParaRPr lang="es-ES" dirty="0" smtClean="0"/>
          </a:p>
          <a:p>
            <a:pPr algn="just"/>
            <a:r>
              <a:rPr lang="es-ES" dirty="0" smtClean="0"/>
              <a:t>2.   De la capacitación dada por Dios para que la persona se desempeñe en ese ministerio, al proveerle los dones espirituales necesarios;</a:t>
            </a:r>
          </a:p>
          <a:p>
            <a:pPr algn="just"/>
            <a:endParaRPr lang="es-ES" dirty="0" smtClean="0"/>
          </a:p>
          <a:p>
            <a:pPr marL="342900" indent="-342900" algn="just">
              <a:buAutoNum type="arabicPeriod" startAt="3"/>
            </a:pPr>
            <a:r>
              <a:rPr lang="es-ES" dirty="0" smtClean="0"/>
              <a:t>De la congregación que reconoce el llamado de Dios a ese individuo y su manifestación de estar dispuesta a seguir el liderazgo </a:t>
            </a:r>
            <a:r>
              <a:rPr lang="pt-BR" dirty="0" smtClean="0"/>
              <a:t>de </a:t>
            </a:r>
            <a:r>
              <a:rPr lang="pt-BR" dirty="0" err="1" smtClean="0"/>
              <a:t>ese</a:t>
            </a:r>
            <a:r>
              <a:rPr lang="pt-BR" dirty="0" smtClean="0"/>
              <a:t> individuo.</a:t>
            </a:r>
          </a:p>
          <a:p>
            <a:pPr marL="342900" indent="-342900" algn="just">
              <a:buAutoNum type="arabicPeriod" startAt="3"/>
            </a:pPr>
            <a:endParaRPr lang="pt-BR" dirty="0" smtClean="0"/>
          </a:p>
          <a:p>
            <a:pPr marL="342900" indent="-342900" algn="just">
              <a:buAutoNum type="arabicPeriod" startAt="3"/>
            </a:pPr>
            <a:endParaRPr lang="pt-BR" dirty="0" smtClean="0"/>
          </a:p>
          <a:p>
            <a:pPr algn="just"/>
            <a:r>
              <a:rPr lang="pt-BR" b="1" dirty="0" err="1" smtClean="0"/>
              <a:t>Aceptar</a:t>
            </a:r>
            <a:r>
              <a:rPr lang="pt-BR" b="1" dirty="0" smtClean="0"/>
              <a:t>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ordenación</a:t>
            </a:r>
            <a:r>
              <a:rPr lang="pt-BR" b="1" dirty="0" smtClean="0"/>
              <a:t> </a:t>
            </a:r>
            <a:r>
              <a:rPr lang="es-ES" b="1" dirty="0" smtClean="0"/>
              <a:t>significa que, en un sentido muy especial, los que fueron ordenados son agentes de Dios por medio de quien él </a:t>
            </a:r>
            <a:r>
              <a:rPr lang="pt-BR" b="1" dirty="0" smtClean="0"/>
              <a:t>busca liderar a </a:t>
            </a:r>
            <a:r>
              <a:rPr lang="pt-BR" b="1" dirty="0" err="1" smtClean="0"/>
              <a:t>su</a:t>
            </a:r>
            <a:r>
              <a:rPr lang="pt-BR" b="1" dirty="0" smtClean="0"/>
              <a:t> </a:t>
            </a:r>
            <a:r>
              <a:rPr lang="pt-BR" b="1" dirty="0" err="1" smtClean="0"/>
              <a:t>pueblo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86116" y="571480"/>
            <a:ext cx="5039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Requisitos previos para la ordenación.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857488" y="1500174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llamado</a:t>
            </a:r>
            <a:r>
              <a:rPr lang="pt-BR" sz="2400" dirty="0" smtClean="0"/>
              <a:t> de </a:t>
            </a:r>
            <a:r>
              <a:rPr lang="pt-BR" sz="2400" dirty="0" err="1" smtClean="0"/>
              <a:t>Dios</a:t>
            </a: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Elección</a:t>
            </a:r>
            <a:r>
              <a:rPr lang="pt-BR" sz="2400" dirty="0" smtClean="0"/>
              <a:t> por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 local.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Examinar </a:t>
            </a:r>
            <a:r>
              <a:rPr lang="es-ES" sz="2400" dirty="0" smtClean="0"/>
              <a:t>con cuidado y en oración su vida y relaciones con los otros y con el Señor.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/>
            <a:r>
              <a:rPr lang="es-ES" sz="2400" b="1" dirty="0" smtClean="0"/>
              <a:t>La ordenación les da a los nuevos ancianos pleno apoyo de la iglesia y busca, públicamente, la bendición del Espíritu Santo </a:t>
            </a:r>
            <a:r>
              <a:rPr lang="pt-BR" sz="2400" b="1" dirty="0" smtClean="0"/>
              <a:t>sobre </a:t>
            </a:r>
            <a:r>
              <a:rPr lang="pt-BR" sz="2400" b="1" dirty="0" err="1" smtClean="0"/>
              <a:t>su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liderazgo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86116" y="928670"/>
            <a:ext cx="4353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       La </a:t>
            </a:r>
            <a:r>
              <a:rPr lang="pt-BR" sz="2400" b="1" dirty="0" err="1" smtClean="0"/>
              <a:t>ceremonia</a:t>
            </a:r>
            <a:r>
              <a:rPr lang="pt-BR" sz="2400" b="1" dirty="0" smtClean="0"/>
              <a:t> de </a:t>
            </a:r>
            <a:r>
              <a:rPr lang="pt-BR" sz="2400" b="1" dirty="0" err="1" smtClean="0"/>
              <a:t>ordenación</a:t>
            </a:r>
            <a:r>
              <a:rPr lang="pt-BR" sz="2400" b="1" dirty="0" smtClean="0"/>
              <a:t>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928926" y="1928802"/>
            <a:ext cx="58579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Ella </a:t>
            </a:r>
            <a:r>
              <a:rPr lang="pt-BR" sz="2400" dirty="0" err="1" smtClean="0"/>
              <a:t>solamente</a:t>
            </a:r>
            <a:r>
              <a:rPr lang="pt-BR" sz="2400" dirty="0" smtClean="0"/>
              <a:t> </a:t>
            </a:r>
            <a:r>
              <a:rPr lang="pt-BR" sz="2400" dirty="0" err="1" smtClean="0"/>
              <a:t>puede</a:t>
            </a:r>
            <a:r>
              <a:rPr lang="pt-BR" sz="2400" dirty="0" smtClean="0"/>
              <a:t> </a:t>
            </a:r>
            <a:r>
              <a:rPr lang="es-ES" sz="2400" dirty="0" smtClean="0"/>
              <a:t>ser realizada por un pastor ordenado y, de preferencia, por el pastor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congregación</a:t>
            </a:r>
            <a:r>
              <a:rPr lang="pt-BR" sz="2400" dirty="0" smtClean="0"/>
              <a:t> local.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Los pastores y ancianos ordenados en la congregación pueden ser invitados para asistir y formar parte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ceremonia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La ordenación debe ser realizada en la presencia de la congregación a la que el anciano servirá.</a:t>
            </a:r>
            <a:endParaRPr 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86050" y="357166"/>
            <a:ext cx="621510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                        </a:t>
            </a:r>
            <a:r>
              <a:rPr lang="es-ES" sz="2400" b="1" dirty="0" smtClean="0"/>
              <a:t>Autoridad </a:t>
            </a:r>
            <a:r>
              <a:rPr lang="es-ES" sz="2400" b="1" dirty="0" smtClean="0"/>
              <a:t>concedida. </a:t>
            </a:r>
          </a:p>
          <a:p>
            <a:pPr algn="just">
              <a:buFont typeface="Arial" pitchFamily="34" charset="0"/>
              <a:buChar char="•"/>
            </a:pPr>
            <a:endParaRPr lang="es-ES" sz="2400" b="1" dirty="0" smtClean="0"/>
          </a:p>
          <a:p>
            <a:pPr algn="just">
              <a:buFont typeface="Arial" pitchFamily="34" charset="0"/>
              <a:buChar char="•"/>
            </a:pPr>
            <a:endParaRPr lang="es-ES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Su ordenación es un reconocimiento público del nombramiento divino para  diseminar las buenas nuevas del evangelio.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Los ancianos están autorizados a oficiar en todos los cultos de la iglesia, en la Santa Cena, en la dedicación de niños y /o ceremonias </a:t>
            </a:r>
            <a:r>
              <a:rPr lang="pt-BR" sz="2000" dirty="0" smtClean="0"/>
              <a:t>fúnebres.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Los ancianos no pueden realizar ceremonias que requieren la ordenación pastoral, como la celebración de ceremonias </a:t>
            </a:r>
            <a:r>
              <a:rPr lang="pt-BR" sz="2000" dirty="0" err="1" smtClean="0"/>
              <a:t>nupciales</a:t>
            </a:r>
            <a:r>
              <a:rPr lang="pt-BR" sz="2000" dirty="0" smtClean="0"/>
              <a:t> y </a:t>
            </a:r>
            <a:r>
              <a:rPr lang="pt-BR" sz="2000" dirty="0" err="1" smtClean="0"/>
              <a:t>bautismos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La ordenación se destina a ser permanente. Ella es reconocida por el resto de la vida, salvo que la persona se descalifique debido a la apostasía o a un comportamiento inapropiado.</a:t>
            </a: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643174" y="714356"/>
            <a:ext cx="6143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/>
              <a:t>Autoridad limitada.</a:t>
            </a:r>
          </a:p>
          <a:p>
            <a:endParaRPr lang="es-ES" sz="2000" b="1" i="1" dirty="0" smtClean="0"/>
          </a:p>
          <a:p>
            <a:r>
              <a:rPr lang="es-ES" sz="2000" dirty="0" smtClean="0"/>
              <a:t>Ellos actúan como ancianos solamente mientras la iglesia los elige para esa función.</a:t>
            </a:r>
          </a:p>
          <a:p>
            <a:endParaRPr lang="es-ES" sz="2000" dirty="0" smtClean="0"/>
          </a:p>
          <a:p>
            <a:r>
              <a:rPr lang="es-ES" sz="2000" dirty="0" smtClean="0"/>
              <a:t>• Solamente la iglesia local puede elegir ancianos.</a:t>
            </a:r>
          </a:p>
          <a:p>
            <a:endParaRPr lang="es-ES" sz="800" dirty="0" smtClean="0"/>
          </a:p>
          <a:p>
            <a:r>
              <a:rPr lang="es-ES" sz="2000" dirty="0" smtClean="0"/>
              <a:t>• Normalmente, el pastor de la iglesia local los ordena.</a:t>
            </a:r>
          </a:p>
          <a:p>
            <a:endParaRPr lang="es-ES" sz="800" dirty="0" smtClean="0"/>
          </a:p>
          <a:p>
            <a:r>
              <a:rPr lang="es-ES" sz="2000" dirty="0" smtClean="0"/>
              <a:t>• Ellos deben ser ordenados en la presencia de la congregación </a:t>
            </a:r>
            <a:r>
              <a:rPr lang="pt-BR" sz="2000" dirty="0" smtClean="0"/>
              <a:t>a </a:t>
            </a:r>
            <a:r>
              <a:rPr lang="pt-BR" sz="2000" dirty="0" err="1" smtClean="0"/>
              <a:t>la</a:t>
            </a:r>
            <a:r>
              <a:rPr lang="pt-BR" sz="2000" dirty="0" smtClean="0"/>
              <a:t> que </a:t>
            </a:r>
            <a:r>
              <a:rPr lang="pt-BR" sz="2000" dirty="0" err="1" smtClean="0"/>
              <a:t>sirven</a:t>
            </a:r>
            <a:r>
              <a:rPr lang="pt-BR" sz="2000" dirty="0" smtClean="0"/>
              <a:t>.</a:t>
            </a:r>
          </a:p>
          <a:p>
            <a:endParaRPr lang="pt-BR" sz="800" dirty="0" smtClean="0"/>
          </a:p>
          <a:p>
            <a:r>
              <a:rPr lang="es-ES" sz="2000" dirty="0" smtClean="0"/>
              <a:t>• Su ordenación los autoriza a servir solo en la iglesia que los eligió.</a:t>
            </a:r>
          </a:p>
          <a:p>
            <a:endParaRPr lang="es-ES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En algunas circunstancias ellos puedan servir en más</a:t>
            </a:r>
          </a:p>
          <a:p>
            <a:r>
              <a:rPr lang="es-ES" sz="2000" dirty="0" smtClean="0"/>
              <a:t>de una iglesia si otras congregaciones los eligen como ancianos.</a:t>
            </a:r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lma.luz.DSA\Documents\Guia do Ancião - 2013\Guia do ancião 2013 -\Power point\Cap 2\PPT_Guiado ancia¦âo_Cap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488" y="764704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pPr algn="just"/>
            <a:r>
              <a:rPr lang="es-ES" sz="2400" b="1" i="1" dirty="0" smtClean="0"/>
              <a:t>Llamado por Dios. </a:t>
            </a:r>
          </a:p>
          <a:p>
            <a:pPr algn="just"/>
            <a:endParaRPr lang="es-ES" sz="2400" b="1" i="1" dirty="0" smtClean="0"/>
          </a:p>
          <a:p>
            <a:pPr algn="just"/>
            <a:r>
              <a:rPr lang="es-ES" sz="2400" dirty="0" smtClean="0"/>
              <a:t>El llamado para ser anciano es primero, y antes que todo, un llamado de Dios.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Elección y ordenación. </a:t>
            </a:r>
          </a:p>
          <a:p>
            <a:pPr algn="just"/>
            <a:endParaRPr lang="es-ES" sz="2400" b="1" i="1" dirty="0" smtClean="0"/>
          </a:p>
          <a:p>
            <a:pPr algn="just"/>
            <a:r>
              <a:rPr lang="es-ES" sz="2400" dirty="0" smtClean="0"/>
              <a:t>Aquellos que fueron ordenados como ancianos no ocupan una posición oficial o de autoridad, salvo si fueron también elegidos por la congregación.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843808" y="2492896"/>
            <a:ext cx="6045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DESCRIPCIÓN DEL TRABAJO</a:t>
            </a:r>
            <a:endParaRPr lang="pt-B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43808" y="836712"/>
            <a:ext cx="6104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descripción del trabajo del anciano es determinada, en gran </a:t>
            </a:r>
            <a:r>
              <a:rPr lang="pt-BR" sz="2400" dirty="0" smtClean="0"/>
              <a:t>medida, por cinco </a:t>
            </a:r>
            <a:r>
              <a:rPr lang="pt-BR" sz="2400" dirty="0" err="1" smtClean="0"/>
              <a:t>factores</a:t>
            </a:r>
            <a:r>
              <a:rPr lang="pt-BR" sz="2400" dirty="0" smtClean="0"/>
              <a:t>:</a:t>
            </a:r>
          </a:p>
          <a:p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• El tamaño de la congregación.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• La </a:t>
            </a:r>
            <a:r>
              <a:rPr lang="pt-BR" sz="2400" dirty="0" err="1" smtClean="0"/>
              <a:t>disponibilidad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pastor.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• El plan del pastor para involucrar a los ancianos.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• Los dones espirituales del anciano.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• La disposición del anciano para servir.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28926" y="857232"/>
            <a:ext cx="578647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 smtClean="0"/>
              <a:t>Comprensión</a:t>
            </a:r>
            <a:r>
              <a:rPr lang="pt-BR" sz="2400" b="1" dirty="0" smtClean="0"/>
              <a:t> general </a:t>
            </a:r>
            <a:r>
              <a:rPr lang="es-ES" sz="2400" b="1" dirty="0" smtClean="0"/>
              <a:t>del trabajo de los ancianos locales:</a:t>
            </a:r>
          </a:p>
          <a:p>
            <a:pPr algn="ctr"/>
            <a:endParaRPr lang="es-ES" sz="24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/>
              <a:t>Los ancianos fueron nombrados en cada congregación.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    </a:t>
            </a:r>
            <a:r>
              <a:rPr lang="pt-BR" sz="2400" dirty="0" err="1" smtClean="0"/>
              <a:t>Eran</a:t>
            </a:r>
            <a:r>
              <a:rPr lang="pt-BR" sz="2400" dirty="0" smtClean="0"/>
              <a:t> altamente </a:t>
            </a:r>
            <a:r>
              <a:rPr lang="pt-BR" sz="2400" dirty="0" err="1" smtClean="0"/>
              <a:t>respetados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    Desempeñaban un liderazgo significativo y responsabilidades </a:t>
            </a:r>
            <a:r>
              <a:rPr lang="pt-BR" sz="2400" dirty="0" smtClean="0"/>
              <a:t>administrativas.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    Proveían un liderazgo en el ministerio de la oración y en la unción de los enfermos.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    Servían como pastores, superintendentes y ejemplos para la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.</a:t>
            </a:r>
            <a:endParaRPr lang="pt-BR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00364" y="884054"/>
            <a:ext cx="56436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descripción del trabajo del anciano debe incluir lo siguiente: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pt-BR" sz="2400" i="1" dirty="0" err="1" smtClean="0"/>
              <a:t>Liderazgo</a:t>
            </a:r>
            <a:r>
              <a:rPr lang="pt-BR" sz="2400" i="1" dirty="0" smtClean="0"/>
              <a:t> espiritual.</a:t>
            </a:r>
          </a:p>
          <a:p>
            <a:pPr algn="just"/>
            <a:endParaRPr lang="pt-BR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Los ancianos deben ser respetados por sus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Congregaciones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Ser capaces de hablar bien.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La vida consagrada.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 don de liderazgo espiritual.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214810" y="357166"/>
            <a:ext cx="270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err="1" smtClean="0"/>
              <a:t>Supervisión</a:t>
            </a:r>
            <a:r>
              <a:rPr lang="pt-BR" sz="2400" i="1" dirty="0" smtClean="0"/>
              <a:t> general.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786050" y="857232"/>
            <a:ext cx="62151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dirty="0" smtClean="0"/>
              <a:t>Los ancianos involucran a las comisiones de iglesia y a los miembros de la iglesia en la planificación, en la determinación del </a:t>
            </a:r>
            <a:r>
              <a:rPr lang="es-ES" sz="2200" i="1" dirty="0" err="1" smtClean="0"/>
              <a:t>staff</a:t>
            </a:r>
            <a:r>
              <a:rPr lang="es-ES" sz="2200" i="1" dirty="0" smtClean="0"/>
              <a:t> y en la conducción total </a:t>
            </a:r>
            <a:r>
              <a:rPr lang="es-ES" sz="2200" dirty="0" smtClean="0"/>
              <a:t>del programa de la iglesia. </a:t>
            </a:r>
          </a:p>
          <a:p>
            <a:pPr>
              <a:buFont typeface="Arial" pitchFamily="34" charset="0"/>
              <a:buChar char="•"/>
            </a:pPr>
            <a:endParaRPr lang="es-ES" sz="1000" dirty="0" smtClean="0"/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Los ancianos están comprometidos con la predicación del evangelio, con lanzar ante la iglesia una visión desafiante y con la implantación de iniciativas misioneras en su comunidad inmediata y en la iglesia mundial. </a:t>
            </a:r>
          </a:p>
          <a:p>
            <a:pPr>
              <a:buFont typeface="Arial" pitchFamily="34" charset="0"/>
              <a:buChar char="•"/>
            </a:pPr>
            <a:endParaRPr lang="es-ES" sz="10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err="1" smtClean="0"/>
              <a:t>Ellos</a:t>
            </a:r>
            <a:r>
              <a:rPr lang="pt-BR" sz="2200" dirty="0" smtClean="0"/>
              <a:t> com</a:t>
            </a:r>
            <a:r>
              <a:rPr lang="es-ES" sz="2200" dirty="0" smtClean="0"/>
              <a:t>parten las responsabilidades de liderazgo en el culto y, mediante la solicitud del pastor y en su ausencia, actúan como presidente de la comisión de la iglesia y de las reuniones administrativas de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pt-BR" sz="2200" dirty="0" err="1" smtClean="0"/>
              <a:t>iglesia</a:t>
            </a:r>
            <a:r>
              <a:rPr lang="pt-BR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86050" y="1571612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 smtClean="0"/>
              <a:t>Fortalecimiento. </a:t>
            </a:r>
          </a:p>
          <a:p>
            <a:pPr algn="just"/>
            <a:endParaRPr lang="es-ES" sz="2400" i="1" dirty="0" smtClean="0"/>
          </a:p>
          <a:p>
            <a:pPr algn="just"/>
            <a:endParaRPr lang="es-ES" sz="2400" i="1" dirty="0" smtClean="0"/>
          </a:p>
          <a:p>
            <a:pPr algn="just"/>
            <a:r>
              <a:rPr lang="es-ES" sz="2400" dirty="0" smtClean="0"/>
              <a:t>Aconsejan, animan, oran por los enfermos, por los desalentados y por aquellos que presentan problemas </a:t>
            </a:r>
            <a:r>
              <a:rPr lang="pt-BR" sz="2400" dirty="0" smtClean="0"/>
              <a:t>diferentes.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1578</Words>
  <Application>Microsoft Office PowerPoint</Application>
  <PresentationFormat>Apresentação na tela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19</cp:revision>
  <dcterms:created xsi:type="dcterms:W3CDTF">2013-10-24T17:35:55Z</dcterms:created>
  <dcterms:modified xsi:type="dcterms:W3CDTF">2013-12-05T11:41:00Z</dcterms:modified>
</cp:coreProperties>
</file>